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81F80E-0BE9-43F5-9139-03FB4C440502}"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008CC3-CE4E-4BE5-9CBB-478654D9633C}" type="slidenum">
              <a:rPr lang="en-US" smtClean="0"/>
              <a:t>‹#›</a:t>
            </a:fld>
            <a:endParaRPr lang="en-US"/>
          </a:p>
        </p:txBody>
      </p:sp>
    </p:spTree>
    <p:extLst>
      <p:ext uri="{BB962C8B-B14F-4D97-AF65-F5344CB8AC3E}">
        <p14:creationId xmlns:p14="http://schemas.microsoft.com/office/powerpoint/2010/main" val="216676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10 sections in this chapter.  The topics in each section are listed above.</a:t>
            </a:r>
          </a:p>
          <a:p>
            <a:pPr>
              <a:spcBef>
                <a:spcPct val="0"/>
              </a:spcBef>
            </a:pPr>
            <a:endParaRPr lang="en-US" smtClean="0"/>
          </a:p>
          <a:p>
            <a:pPr>
              <a:spcBef>
                <a:spcPct val="0"/>
              </a:spcBef>
            </a:pPr>
            <a:endParaRPr lang="en-US" smtClean="0"/>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9BBB998-E674-4A55-A069-5F58D694107B}"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Estimators and Sampling Distributions:</a:t>
            </a:r>
          </a:p>
          <a:p>
            <a:pPr>
              <a:spcBef>
                <a:spcPct val="0"/>
              </a:spcBef>
            </a:pPr>
            <a:endParaRPr lang="en-US" smtClean="0"/>
          </a:p>
          <a:p>
            <a:pPr>
              <a:spcBef>
                <a:spcPct val="0"/>
              </a:spcBef>
            </a:pPr>
            <a:r>
              <a:rPr lang="en-US" smtClean="0"/>
              <a:t>Another desirable property of an estimator is the concept of efficiency.</a:t>
            </a:r>
          </a:p>
          <a:p>
            <a:pPr>
              <a:spcBef>
                <a:spcPct val="0"/>
              </a:spcBef>
            </a:pPr>
            <a:endParaRPr lang="en-US" smtClean="0"/>
          </a:p>
          <a:p>
            <a:pPr>
              <a:spcBef>
                <a:spcPct val="0"/>
              </a:spcBef>
            </a:pPr>
            <a:r>
              <a:rPr lang="en-US" smtClean="0"/>
              <a:t>An estimator is more efficient than another estimator for the same parameter if its variability is smaller.</a:t>
            </a:r>
          </a:p>
          <a:p>
            <a:pPr>
              <a:spcBef>
                <a:spcPct val="0"/>
              </a:spcBef>
            </a:pPr>
            <a:endParaRPr lang="en-US" smtClean="0"/>
          </a:p>
          <a:p>
            <a:pPr>
              <a:spcBef>
                <a:spcPct val="0"/>
              </a:spcBef>
            </a:pPr>
            <a:r>
              <a:rPr lang="en-US" smtClean="0"/>
              <a:t>Figure 8.5 shows two samples taken from the same population.  The sample on the left is less variable than the sample on the right.  Thus, if we compute the sample means, the sample mean for the sample on the left will be more efficient than the sample mean for the sample on the right as an estimate for the population mean.</a:t>
            </a: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6A00A2-0B5E-4920-A618-E7E2719AD9BB}"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Estimators and Sampling Distributions:</a:t>
            </a:r>
          </a:p>
          <a:p>
            <a:pPr>
              <a:spcBef>
                <a:spcPct val="0"/>
              </a:spcBef>
            </a:pPr>
            <a:endParaRPr lang="en-US" smtClean="0"/>
          </a:p>
          <a:p>
            <a:pPr>
              <a:spcBef>
                <a:spcPct val="0"/>
              </a:spcBef>
            </a:pPr>
            <a:r>
              <a:rPr lang="en-US" smtClean="0"/>
              <a:t>Another desirable property of an estimator is consistency.</a:t>
            </a:r>
          </a:p>
          <a:p>
            <a:pPr>
              <a:spcBef>
                <a:spcPct val="0"/>
              </a:spcBef>
            </a:pPr>
            <a:endParaRPr lang="en-US" smtClean="0"/>
          </a:p>
          <a:p>
            <a:pPr>
              <a:spcBef>
                <a:spcPct val="0"/>
              </a:spcBef>
            </a:pPr>
            <a:r>
              <a:rPr lang="en-US" smtClean="0"/>
              <a:t>A consistent estimator converges to the parameter as the sample size increases.  </a:t>
            </a: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D6B09D1-49C6-4B6F-93A3-5A264F073928}" type="slidenum">
              <a:rPr lang="en-US"/>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The Central Limit Theorem is one of the most powerful theorems in all of statistics.</a:t>
            </a:r>
          </a:p>
          <a:p>
            <a:pPr>
              <a:spcBef>
                <a:spcPct val="0"/>
              </a:spcBef>
            </a:pPr>
            <a:endParaRPr lang="en-US" smtClean="0"/>
          </a:p>
          <a:p>
            <a:pPr>
              <a:spcBef>
                <a:spcPct val="0"/>
              </a:spcBef>
            </a:pPr>
            <a:r>
              <a:rPr lang="en-US" smtClean="0"/>
              <a:t>The theorem allows us to approximate the shape of the sampling distribution of the sample mean regardless of the population from which the sample was obtained.</a:t>
            </a:r>
          </a:p>
          <a:p>
            <a:pPr>
              <a:spcBef>
                <a:spcPct val="0"/>
              </a:spcBef>
            </a:pPr>
            <a:endParaRPr lang="en-US" smtClean="0"/>
          </a:p>
          <a:p>
            <a:pPr>
              <a:spcBef>
                <a:spcPct val="0"/>
              </a:spcBef>
            </a:pPr>
            <a:r>
              <a:rPr lang="en-US" smtClean="0"/>
              <a:t>The theorem states that the distribution of the sample mean will approach a normal distribution as the sample size increases.</a:t>
            </a:r>
          </a:p>
          <a:p>
            <a:pPr>
              <a:spcBef>
                <a:spcPct val="0"/>
              </a:spcBef>
            </a:pPr>
            <a:endParaRPr lang="en-US" smtClean="0"/>
          </a:p>
          <a:p>
            <a:pPr>
              <a:spcBef>
                <a:spcPct val="0"/>
              </a:spcBef>
            </a:pPr>
            <a:r>
              <a:rPr lang="en-US" smtClean="0"/>
              <a:t>The slide gives the parameters for the sampling distribution.</a:t>
            </a:r>
          </a:p>
          <a:p>
            <a:pPr>
              <a:spcBef>
                <a:spcPct val="0"/>
              </a:spcBef>
            </a:pPr>
            <a:endParaRPr lang="en-US" smtClean="0"/>
          </a:p>
          <a:p>
            <a:pPr>
              <a:spcBef>
                <a:spcPct val="0"/>
              </a:spcBef>
            </a:pPr>
            <a:r>
              <a:rPr lang="en-US" smtClean="0"/>
              <a:t>As a matter of fact, as the sample size goes to infinity, the sampling distribution of the sample means will converge to a normal distribution with a probability of 1.</a:t>
            </a: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10D7AA-FA0C-44A7-BC43-802C2106946A}" type="slidenum">
              <a:rPr lang="en-US"/>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Note: If the population from which the samples are obtained is normal to begin with, then the sampling distribution of the sample means will also be normal even for small sample sizes.  See the diagram on the left of the slide.</a:t>
            </a:r>
          </a:p>
          <a:p>
            <a:pPr>
              <a:spcBef>
                <a:spcPct val="0"/>
              </a:spcBef>
            </a:pPr>
            <a:endParaRPr lang="en-US" smtClean="0"/>
          </a:p>
          <a:p>
            <a:pPr>
              <a:spcBef>
                <a:spcPct val="0"/>
              </a:spcBef>
            </a:pPr>
            <a:r>
              <a:rPr lang="en-US" smtClean="0"/>
              <a:t>As the sample size increases, the distribution of the sample mean will approach a normal distribution with a mean that is equal to the population mean.  See the diagram on the right of the slide.</a:t>
            </a:r>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8C44C5F-47C8-488A-BA7F-B093710754E5}" type="slidenum">
              <a:rPr lang="en-US"/>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The slide illustrates that the sampling distribution for the sample means will approach a normal distribution when the samples are obtained from different populations.</a:t>
            </a: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9E52153-C40E-482D-95C0-B058A2E4967F}" type="slidenum">
              <a:rPr lang="en-US"/>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This slide shows for the uniform and a general right-skewed distribution, the sampling distribution for the sample means converges towards a normal distribution.</a:t>
            </a:r>
          </a:p>
          <a:p>
            <a:pPr>
              <a:spcBef>
                <a:spcPct val="0"/>
              </a:spcBef>
            </a:pPr>
            <a:endParaRPr lang="en-US" smtClean="0"/>
          </a:p>
        </p:txBody>
      </p:sp>
      <p:sp>
        <p:nvSpPr>
          <p:cNvPr id="51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23FDED1-F1DC-40A4-9AE9-DAA420544108}"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The Central Limit Theorem allows us to predict the range of the sample means of size </a:t>
            </a:r>
            <a:r>
              <a:rPr lang="en-US" i="1" smtClean="0"/>
              <a:t>n, </a:t>
            </a:r>
            <a:r>
              <a:rPr lang="en-US" smtClean="0"/>
              <a:t>as long as </a:t>
            </a:r>
            <a:r>
              <a:rPr lang="en-US" i="1" smtClean="0"/>
              <a:t>n</a:t>
            </a:r>
            <a:r>
              <a:rPr lang="en-US" smtClean="0"/>
              <a:t> is large enough.</a:t>
            </a:r>
          </a:p>
          <a:p>
            <a:pPr>
              <a:spcBef>
                <a:spcPct val="0"/>
              </a:spcBef>
            </a:pPr>
            <a:endParaRPr lang="en-US" smtClean="0"/>
          </a:p>
          <a:p>
            <a:pPr>
              <a:spcBef>
                <a:spcPct val="0"/>
              </a:spcBef>
            </a:pPr>
            <a:r>
              <a:rPr lang="en-US" smtClean="0"/>
              <a:t>The slide gives the formula for the expected range of the sample means.</a:t>
            </a:r>
          </a:p>
        </p:txBody>
      </p:sp>
      <p:sp>
        <p:nvSpPr>
          <p:cNvPr id="53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A882CAE-B4F8-4F2B-BC5D-92C27CE5EBB4}"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Again, the sample means will fall within a narrow interval as long as </a:t>
            </a:r>
            <a:r>
              <a:rPr lang="en-US" i="1" smtClean="0"/>
              <a:t>n</a:t>
            </a:r>
            <a:r>
              <a:rPr lang="en-US" smtClean="0"/>
              <a:t> is large.   The formula for the interval involves the mean and standard deviation of the population from which the samples are obtained and the size of the sample </a:t>
            </a:r>
            <a:r>
              <a:rPr lang="en-US" i="1" smtClean="0"/>
              <a:t>n</a:t>
            </a:r>
            <a:r>
              <a:rPr lang="en-US" smtClean="0"/>
              <a:t>. </a:t>
            </a:r>
          </a:p>
          <a:p>
            <a:pPr>
              <a:spcBef>
                <a:spcPct val="0"/>
              </a:spcBef>
            </a:pPr>
            <a:endParaRPr lang="en-US" smtClean="0"/>
          </a:p>
          <a:p>
            <a:pPr>
              <a:spcBef>
                <a:spcPct val="0"/>
              </a:spcBef>
            </a:pPr>
            <a:r>
              <a:rPr lang="en-US" smtClean="0"/>
              <a:t>The standard error or the standard deviation for the sample means is given to be the standard deviation of the population from which the samples are obtained divided by the square root of the sample size.  </a:t>
            </a:r>
          </a:p>
          <a:p>
            <a:pPr>
              <a:spcBef>
                <a:spcPct val="0"/>
              </a:spcBef>
            </a:pPr>
            <a:endParaRPr lang="en-US" smtClean="0"/>
          </a:p>
          <a:p>
            <a:pPr>
              <a:spcBef>
                <a:spcPct val="0"/>
              </a:spcBef>
            </a:pPr>
            <a:r>
              <a:rPr lang="en-US" smtClean="0"/>
              <a:t>So even if the standard deviation for the population from which the samples are obtained is large, the sample means will fall within a narrow interval as long as </a:t>
            </a:r>
            <a:r>
              <a:rPr lang="en-US" i="1" smtClean="0"/>
              <a:t>n</a:t>
            </a:r>
            <a:r>
              <a:rPr lang="en-US" smtClean="0"/>
              <a:t> is large.</a:t>
            </a:r>
          </a:p>
          <a:p>
            <a:pPr>
              <a:spcBef>
                <a:spcPct val="0"/>
              </a:spcBef>
            </a:pPr>
            <a:endParaRPr lang="en-US" smtClean="0"/>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7A29050-B979-47B7-A587-166A12CDAC99}"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This slide presents an illustration for the Central Limit Theorem when the samples are </a:t>
            </a:r>
          </a:p>
          <a:p>
            <a:pPr>
              <a:spcBef>
                <a:spcPct val="0"/>
              </a:spcBef>
            </a:pPr>
            <a:r>
              <a:rPr lang="en-US" smtClean="0"/>
              <a:t>obtained from a discrete uniform population.</a:t>
            </a:r>
          </a:p>
          <a:p>
            <a:pPr>
              <a:spcBef>
                <a:spcPct val="0"/>
              </a:spcBef>
            </a:pPr>
            <a:endParaRPr lang="en-US" smtClean="0"/>
          </a:p>
          <a:p>
            <a:pPr>
              <a:spcBef>
                <a:spcPct val="0"/>
              </a:spcBef>
            </a:pPr>
            <a:r>
              <a:rPr lang="en-US" smtClean="0"/>
              <a:t>All possible samples of size 2 are obtained from the population.</a:t>
            </a:r>
          </a:p>
          <a:p>
            <a:pPr>
              <a:spcBef>
                <a:spcPct val="0"/>
              </a:spcBef>
            </a:pPr>
            <a:endParaRPr lang="en-US" smtClean="0"/>
          </a:p>
          <a:p>
            <a:pPr>
              <a:spcBef>
                <a:spcPct val="0"/>
              </a:spcBef>
            </a:pPr>
            <a:r>
              <a:rPr lang="en-US" smtClean="0"/>
              <a:t>Observe that the mean and standard deviation for the uniform population are 1.5 and 1.118 respectively.</a:t>
            </a:r>
          </a:p>
          <a:p>
            <a:pPr>
              <a:spcBef>
                <a:spcPct val="0"/>
              </a:spcBef>
            </a:pPr>
            <a:endParaRPr lang="en-US" smtClean="0"/>
          </a:p>
        </p:txBody>
      </p:sp>
      <p:sp>
        <p:nvSpPr>
          <p:cNvPr id="57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CA9971B-9465-41BA-AAF5-EC443282DF52}"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The graph on the left shows the uniform distribution and the graph on the right shows the distribution of the sample means of size 2.</a:t>
            </a:r>
          </a:p>
          <a:p>
            <a:pPr>
              <a:spcBef>
                <a:spcPct val="0"/>
              </a:spcBef>
            </a:pPr>
            <a:endParaRPr lang="en-US" smtClean="0"/>
          </a:p>
          <a:p>
            <a:pPr>
              <a:spcBef>
                <a:spcPct val="0"/>
              </a:spcBef>
            </a:pPr>
            <a:r>
              <a:rPr lang="en-US" smtClean="0"/>
              <a:t>Observe that the graph has a peaked triangular shape.</a:t>
            </a:r>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94185B9-63BE-42E9-B530-8D518C28FA21}" type="slidenum">
              <a:rPr lang="en-US"/>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Learning Objectives:</a:t>
            </a:r>
          </a:p>
          <a:p>
            <a:pPr>
              <a:spcBef>
                <a:spcPct val="0"/>
              </a:spcBef>
            </a:pPr>
            <a:endParaRPr lang="en-US" smtClean="0"/>
          </a:p>
          <a:p>
            <a:pPr>
              <a:spcBef>
                <a:spcPct val="0"/>
              </a:spcBef>
            </a:pPr>
            <a:r>
              <a:rPr lang="en-US" smtClean="0"/>
              <a:t>Listed are the first  five learning objectives for this chapter.  These objectives will be discussed as the chapter progresses.</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915AD18-6C72-4103-B278-DC6462057028}"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The graph on the left shows the uniform distribution and the graph on the right shows the distribution of the sample means of size 2.</a:t>
            </a:r>
          </a:p>
          <a:p>
            <a:pPr>
              <a:spcBef>
                <a:spcPct val="0"/>
              </a:spcBef>
            </a:pPr>
            <a:endParaRPr lang="en-US" smtClean="0"/>
          </a:p>
          <a:p>
            <a:pPr>
              <a:spcBef>
                <a:spcPct val="0"/>
              </a:spcBef>
            </a:pPr>
            <a:r>
              <a:rPr lang="en-US" smtClean="0"/>
              <a:t>Observe that the graph has a peaked triangular shape.</a:t>
            </a:r>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94185B9-63BE-42E9-B530-8D518C28FA21}" type="slidenum">
              <a:rPr lang="en-US"/>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Mean and the Central Limit Theorem:</a:t>
            </a:r>
          </a:p>
          <a:p>
            <a:pPr>
              <a:spcBef>
                <a:spcPct val="0"/>
              </a:spcBef>
            </a:pPr>
            <a:endParaRPr lang="en-US" smtClean="0"/>
          </a:p>
          <a:p>
            <a:pPr>
              <a:spcBef>
                <a:spcPct val="0"/>
              </a:spcBef>
            </a:pPr>
            <a:r>
              <a:rPr lang="en-US" smtClean="0"/>
              <a:t>The graph on the left shows the uniform distribution and the graph on the right shows the distribution of the sample means of size 2.</a:t>
            </a:r>
          </a:p>
          <a:p>
            <a:pPr>
              <a:spcBef>
                <a:spcPct val="0"/>
              </a:spcBef>
            </a:pPr>
            <a:endParaRPr lang="en-US" smtClean="0"/>
          </a:p>
          <a:p>
            <a:pPr>
              <a:spcBef>
                <a:spcPct val="0"/>
              </a:spcBef>
            </a:pPr>
            <a:r>
              <a:rPr lang="en-US" smtClean="0"/>
              <a:t>Observe that the graph has a peaked triangular shape.</a:t>
            </a:r>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94185B9-63BE-42E9-B530-8D518C28FA21}" type="slidenum">
              <a:rPr lang="en-US"/>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Generally, a confidence interval for any parameter, is an interval of values for which we can state with some confidence that the parameter lies within that interval.</a:t>
            </a:r>
          </a:p>
          <a:p>
            <a:pPr>
              <a:spcBef>
                <a:spcPct val="0"/>
              </a:spcBef>
            </a:pPr>
            <a:endParaRPr lang="en-US" smtClean="0">
              <a:sym typeface="Symbol" pitchFamily="18" charset="2"/>
            </a:endParaRPr>
          </a:p>
          <a:p>
            <a:pPr>
              <a:spcBef>
                <a:spcPct val="0"/>
              </a:spcBef>
            </a:pPr>
            <a:r>
              <a:rPr lang="en-US" smtClean="0">
                <a:sym typeface="Symbol" pitchFamily="18" charset="2"/>
              </a:rPr>
              <a:t>Typical confidence levels are 90%, 95%, and 99%.</a:t>
            </a:r>
          </a:p>
          <a:p>
            <a:pPr>
              <a:spcBef>
                <a:spcPct val="0"/>
              </a:spcBef>
            </a:pPr>
            <a:endParaRPr lang="en-US" smtClean="0">
              <a:sym typeface="Symbol" pitchFamily="18" charset="2"/>
            </a:endParaRPr>
          </a:p>
          <a:p>
            <a:pPr>
              <a:spcBef>
                <a:spcPct val="0"/>
              </a:spcBef>
            </a:pPr>
            <a:r>
              <a:rPr lang="en-US" smtClean="0">
                <a:sym typeface="Symbol" pitchFamily="18" charset="2"/>
              </a:rPr>
              <a:t>The confidence interval is constructed by adding and subtracting a margin of error from the point estimate (sample mean) of the population mean.</a:t>
            </a:r>
          </a:p>
          <a:p>
            <a:pPr>
              <a:spcBef>
                <a:spcPct val="0"/>
              </a:spcBef>
            </a:pPr>
            <a:endParaRPr lang="en-US" smtClean="0">
              <a:sym typeface="Symbol" pitchFamily="18" charset="2"/>
            </a:endParaRPr>
          </a:p>
          <a:p>
            <a:pPr>
              <a:spcBef>
                <a:spcPct val="0"/>
              </a:spcBef>
            </a:pPr>
            <a:endParaRPr lang="en-US" smtClean="0"/>
          </a:p>
        </p:txBody>
      </p:sp>
      <p:sp>
        <p:nvSpPr>
          <p:cNvPr id="614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D8DE1B1-0767-4A90-9B73-8C7A0B33F68D}"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The formula that is used to compute the confidence interval for the population mean when the population standard deviation is known is given on the slide.</a:t>
            </a:r>
          </a:p>
          <a:p>
            <a:pPr>
              <a:spcBef>
                <a:spcPct val="0"/>
              </a:spcBef>
            </a:pPr>
            <a:endParaRPr lang="en-US" smtClean="0">
              <a:sym typeface="Symbol" pitchFamily="18" charset="2"/>
            </a:endParaRPr>
          </a:p>
          <a:p>
            <a:pPr>
              <a:spcBef>
                <a:spcPct val="0"/>
              </a:spcBef>
            </a:pPr>
            <a:r>
              <a:rPr lang="en-US" smtClean="0">
                <a:sym typeface="Symbol" pitchFamily="18" charset="2"/>
              </a:rPr>
              <a:t>Also, a table of typical confidence levels and the corresponding </a:t>
            </a:r>
            <a:r>
              <a:rPr lang="en-US" i="1" smtClean="0">
                <a:sym typeface="Symbol" pitchFamily="18" charset="2"/>
              </a:rPr>
              <a:t>z</a:t>
            </a:r>
            <a:r>
              <a:rPr lang="en-US" smtClean="0">
                <a:sym typeface="Symbol" pitchFamily="18" charset="2"/>
              </a:rPr>
              <a:t> values is given for reference convenience. </a:t>
            </a:r>
          </a:p>
          <a:p>
            <a:pPr>
              <a:spcBef>
                <a:spcPct val="0"/>
              </a:spcBef>
            </a:pPr>
            <a:endParaRPr lang="en-US" smtClean="0">
              <a:sym typeface="Symbol" pitchFamily="18" charset="2"/>
            </a:endParaRPr>
          </a:p>
          <a:p>
            <a:pPr>
              <a:spcBef>
                <a:spcPct val="0"/>
              </a:spcBef>
            </a:pPr>
            <a:r>
              <a:rPr lang="en-US" smtClean="0">
                <a:sym typeface="Symbol" pitchFamily="18" charset="2"/>
              </a:rPr>
              <a:t>Figure 8.10 illustrates the general (1  )x100% confidence interval within the standard normal distribution.</a:t>
            </a:r>
          </a:p>
          <a:p>
            <a:pPr>
              <a:spcBef>
                <a:spcPct val="0"/>
              </a:spcBef>
            </a:pPr>
            <a:endParaRPr lang="en-US" smtClean="0"/>
          </a:p>
        </p:txBody>
      </p:sp>
      <p:sp>
        <p:nvSpPr>
          <p:cNvPr id="634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259D22F-6D04-44DE-BCF0-70D8DA2D2C1E}" type="slidenum">
              <a:rPr lang="en-US"/>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The formula that is used to compute the confidence interval for the population mean when the population standard deviation is known is given on the slide.</a:t>
            </a:r>
          </a:p>
          <a:p>
            <a:pPr>
              <a:spcBef>
                <a:spcPct val="0"/>
              </a:spcBef>
            </a:pPr>
            <a:endParaRPr lang="en-US" smtClean="0">
              <a:sym typeface="Symbol" pitchFamily="18" charset="2"/>
            </a:endParaRPr>
          </a:p>
          <a:p>
            <a:pPr>
              <a:spcBef>
                <a:spcPct val="0"/>
              </a:spcBef>
            </a:pPr>
            <a:r>
              <a:rPr lang="en-US" smtClean="0">
                <a:sym typeface="Symbol" pitchFamily="18" charset="2"/>
              </a:rPr>
              <a:t>Also, a table of typical confidence levels and the corresponding </a:t>
            </a:r>
            <a:r>
              <a:rPr lang="en-US" i="1" smtClean="0">
                <a:sym typeface="Symbol" pitchFamily="18" charset="2"/>
              </a:rPr>
              <a:t>z</a:t>
            </a:r>
            <a:r>
              <a:rPr lang="en-US" smtClean="0">
                <a:sym typeface="Symbol" pitchFamily="18" charset="2"/>
              </a:rPr>
              <a:t> values is given for reference convenience. </a:t>
            </a:r>
          </a:p>
          <a:p>
            <a:pPr>
              <a:spcBef>
                <a:spcPct val="0"/>
              </a:spcBef>
            </a:pPr>
            <a:endParaRPr lang="en-US" smtClean="0">
              <a:sym typeface="Symbol" pitchFamily="18" charset="2"/>
            </a:endParaRPr>
          </a:p>
          <a:p>
            <a:pPr>
              <a:spcBef>
                <a:spcPct val="0"/>
              </a:spcBef>
            </a:pPr>
            <a:r>
              <a:rPr lang="en-US" smtClean="0">
                <a:sym typeface="Symbol" pitchFamily="18" charset="2"/>
              </a:rPr>
              <a:t>Figure 8.10 illustrates the general (1  )x100% confidence interval within the standard normal distribution.</a:t>
            </a:r>
          </a:p>
          <a:p>
            <a:pPr>
              <a:spcBef>
                <a:spcPct val="0"/>
              </a:spcBef>
            </a:pPr>
            <a:endParaRPr lang="en-US" smtClean="0"/>
          </a:p>
        </p:txBody>
      </p:sp>
      <p:sp>
        <p:nvSpPr>
          <p:cNvPr id="634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259D22F-6D04-44DE-BCF0-70D8DA2D2C1E}"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The larger the confidence level, the wider will be the confidence interval.  However, greater confidence implies loss of precision since the margin of error will be larger.</a:t>
            </a:r>
          </a:p>
          <a:p>
            <a:pPr>
              <a:spcBef>
                <a:spcPct val="0"/>
              </a:spcBef>
            </a:pPr>
            <a:endParaRPr lang="en-US" smtClean="0"/>
          </a:p>
          <a:p>
            <a:pPr>
              <a:spcBef>
                <a:spcPct val="0"/>
              </a:spcBef>
            </a:pPr>
            <a:r>
              <a:rPr lang="en-US" smtClean="0"/>
              <a:t>The level of confidence most often used is 95%.</a:t>
            </a:r>
          </a:p>
        </p:txBody>
      </p:sp>
      <p:sp>
        <p:nvSpPr>
          <p:cNvPr id="655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33A4ACF-5A23-412C-AB40-AA684D04A371}" type="slidenum">
              <a:rPr lang="en-US"/>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p:txBody>
          <a:bodyPr wrap="square" numCol="1" anchor="t" anchorCtr="0" compatLnSpc="1">
            <a:prstTxWarp prst="textNoShape">
              <a:avLst/>
            </a:prstTxWarp>
          </a:bodyPr>
          <a:lstStyle/>
          <a:p>
            <a:pPr fontAlgn="auto">
              <a:spcBef>
                <a:spcPts val="0"/>
              </a:spcBef>
              <a:spcAft>
                <a:spcPts val="0"/>
              </a:spcAft>
              <a:defRPr/>
            </a:pPr>
            <a:r>
              <a:rPr lang="en-US" dirty="0" smtClean="0"/>
              <a:t>Confidence Interval for the Mean (</a:t>
            </a:r>
            <a:r>
              <a:rPr lang="en-US" dirty="0" smtClean="0">
                <a:sym typeface="Symbol"/>
              </a:rPr>
              <a:t>) with Known Standard Deviation :</a:t>
            </a:r>
          </a:p>
          <a:p>
            <a:pPr fontAlgn="auto">
              <a:spcBef>
                <a:spcPts val="0"/>
              </a:spcBef>
              <a:spcAft>
                <a:spcPts val="0"/>
              </a:spcAft>
              <a:defRPr/>
            </a:pPr>
            <a:endParaRPr lang="en-US" dirty="0" smtClean="0"/>
          </a:p>
          <a:p>
            <a:pPr fontAlgn="auto">
              <a:spcBef>
                <a:spcPts val="0"/>
              </a:spcBef>
              <a:spcAft>
                <a:spcPts val="0"/>
              </a:spcAft>
              <a:defRPr/>
            </a:pPr>
            <a:r>
              <a:rPr lang="en-US" dirty="0" smtClean="0"/>
              <a:t>Once the confidence interval is computed, it either contains the population mean or not.</a:t>
            </a:r>
          </a:p>
          <a:p>
            <a:pPr fontAlgn="auto">
              <a:spcBef>
                <a:spcPts val="0"/>
              </a:spcBef>
              <a:spcAft>
                <a:spcPts val="0"/>
              </a:spcAft>
              <a:defRPr/>
            </a:pPr>
            <a:endParaRPr lang="en-US" dirty="0" smtClean="0"/>
          </a:p>
          <a:p>
            <a:pPr fontAlgn="auto">
              <a:spcBef>
                <a:spcPts val="0"/>
              </a:spcBef>
              <a:spcAft>
                <a:spcPts val="0"/>
              </a:spcAft>
              <a:defRPr/>
            </a:pPr>
            <a:r>
              <a:rPr lang="en-US" dirty="0" smtClean="0"/>
              <a:t>So if we select at random 100 different samples of the same size from a given population and construct 100 95% confidence intervals for the population mean, we would expect that 95 of the intervals will contain the mean and 5% will not.</a:t>
            </a:r>
          </a:p>
          <a:p>
            <a:pPr fontAlgn="auto">
              <a:spcBef>
                <a:spcPts val="0"/>
              </a:spcBef>
              <a:spcAft>
                <a:spcPts val="0"/>
              </a:spcAft>
              <a:defRPr/>
            </a:pPr>
            <a:endParaRPr lang="en-US" dirty="0" smtClean="0"/>
          </a:p>
          <a:p>
            <a:pPr fontAlgn="auto">
              <a:spcBef>
                <a:spcPts val="0"/>
              </a:spcBef>
              <a:spcAft>
                <a:spcPts val="0"/>
              </a:spcAft>
              <a:defRPr/>
            </a:pPr>
            <a:r>
              <a:rPr lang="en-US" dirty="0" smtClean="0"/>
              <a:t>Notes </a:t>
            </a:r>
          </a:p>
          <a:p>
            <a:pPr fontAlgn="auto">
              <a:spcBef>
                <a:spcPts val="0"/>
              </a:spcBef>
              <a:spcAft>
                <a:spcPts val="0"/>
              </a:spcAft>
              <a:defRPr/>
            </a:pPr>
            <a:endParaRPr lang="en-US" dirty="0" smtClean="0"/>
          </a:p>
          <a:p>
            <a:pPr marL="228600" indent="-228600" fontAlgn="auto">
              <a:spcBef>
                <a:spcPts val="0"/>
              </a:spcBef>
              <a:spcAft>
                <a:spcPts val="0"/>
              </a:spcAft>
              <a:buFontTx/>
              <a:buAutoNum type="arabicPeriod"/>
              <a:defRPr/>
            </a:pPr>
            <a:r>
              <a:rPr lang="en-US" dirty="0" smtClean="0"/>
              <a:t> If the population is normal and we know </a:t>
            </a:r>
            <a:r>
              <a:rPr lang="en-US" dirty="0" smtClean="0">
                <a:sym typeface="Symbol"/>
              </a:rPr>
              <a:t>, it is safe to use the formula to compute the confidence interval.</a:t>
            </a:r>
          </a:p>
          <a:p>
            <a:pPr marL="228600" indent="-228600" fontAlgn="auto">
              <a:spcBef>
                <a:spcPts val="0"/>
              </a:spcBef>
              <a:spcAft>
                <a:spcPts val="0"/>
              </a:spcAft>
              <a:buFontTx/>
              <a:buAutoNum type="arabicPeriod"/>
              <a:defRPr/>
            </a:pPr>
            <a:r>
              <a:rPr lang="en-US" dirty="0" smtClean="0">
                <a:sym typeface="Symbol"/>
              </a:rPr>
              <a:t> If  is known and the distribution of the population is unknown, the formula will work as long as </a:t>
            </a:r>
            <a:r>
              <a:rPr lang="en-US" i="1" dirty="0" smtClean="0">
                <a:sym typeface="Symbol"/>
              </a:rPr>
              <a:t>n</a:t>
            </a:r>
            <a:r>
              <a:rPr lang="en-US" dirty="0" smtClean="0">
                <a:sym typeface="Symbol"/>
              </a:rPr>
              <a:t>  30 and the population is approximately symmetric with no outliers.</a:t>
            </a:r>
          </a:p>
          <a:p>
            <a:pPr marL="228600" indent="-228600" fontAlgn="auto">
              <a:spcBef>
                <a:spcPts val="0"/>
              </a:spcBef>
              <a:spcAft>
                <a:spcPts val="0"/>
              </a:spcAft>
              <a:buFontTx/>
              <a:buAutoNum type="arabicPeriod"/>
              <a:defRPr/>
            </a:pPr>
            <a:r>
              <a:rPr lang="en-US" dirty="0" smtClean="0">
                <a:sym typeface="Symbol"/>
              </a:rPr>
              <a:t> Larger </a:t>
            </a:r>
            <a:r>
              <a:rPr lang="en-US" i="1" dirty="0" smtClean="0">
                <a:sym typeface="Symbol"/>
              </a:rPr>
              <a:t>n </a:t>
            </a:r>
            <a:r>
              <a:rPr lang="en-US" dirty="0" smtClean="0">
                <a:sym typeface="Symbol"/>
              </a:rPr>
              <a:t>will be required if the population is strongly skewed or there are outliers. </a:t>
            </a:r>
          </a:p>
          <a:p>
            <a:pPr fontAlgn="auto">
              <a:spcBef>
                <a:spcPts val="0"/>
              </a:spcBef>
              <a:spcAft>
                <a:spcPts val="0"/>
              </a:spcAft>
              <a:defRPr/>
            </a:pPr>
            <a:endParaRPr lang="en-US" dirty="0" smtClean="0">
              <a:sym typeface="Symbol"/>
            </a:endParaRPr>
          </a:p>
          <a:p>
            <a:pPr fontAlgn="auto">
              <a:spcBef>
                <a:spcPts val="0"/>
              </a:spcBef>
              <a:spcAft>
                <a:spcPts val="0"/>
              </a:spcAft>
              <a:defRPr/>
            </a:pPr>
            <a:endParaRPr lang="en-US" dirty="0" smtClean="0"/>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760827F-576D-494D-906A-E057F883A15E}" type="slidenum">
              <a:rPr lang="en-US"/>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p:txBody>
          <a:bodyPr wrap="square" numCol="1" anchor="t" anchorCtr="0" compatLnSpc="1">
            <a:prstTxWarp prst="textNoShape">
              <a:avLst/>
            </a:prstTxWarp>
          </a:bodyPr>
          <a:lstStyle/>
          <a:p>
            <a:pPr fontAlgn="auto">
              <a:spcBef>
                <a:spcPts val="0"/>
              </a:spcBef>
              <a:spcAft>
                <a:spcPts val="0"/>
              </a:spcAft>
              <a:defRPr/>
            </a:pPr>
            <a:r>
              <a:rPr lang="en-US" dirty="0" smtClean="0"/>
              <a:t>Confidence Interval for the Mean (</a:t>
            </a:r>
            <a:r>
              <a:rPr lang="en-US" dirty="0" smtClean="0">
                <a:sym typeface="Symbol"/>
              </a:rPr>
              <a:t>) with Known Standard Deviation :</a:t>
            </a:r>
          </a:p>
          <a:p>
            <a:pPr fontAlgn="auto">
              <a:spcBef>
                <a:spcPts val="0"/>
              </a:spcBef>
              <a:spcAft>
                <a:spcPts val="0"/>
              </a:spcAft>
              <a:defRPr/>
            </a:pPr>
            <a:endParaRPr lang="en-US" dirty="0" smtClean="0"/>
          </a:p>
          <a:p>
            <a:pPr fontAlgn="auto">
              <a:spcBef>
                <a:spcPts val="0"/>
              </a:spcBef>
              <a:spcAft>
                <a:spcPts val="0"/>
              </a:spcAft>
              <a:defRPr/>
            </a:pPr>
            <a:r>
              <a:rPr lang="en-US" dirty="0" smtClean="0"/>
              <a:t>Once the confidence interval is computed, it either contains the population mean or not.</a:t>
            </a:r>
          </a:p>
          <a:p>
            <a:pPr fontAlgn="auto">
              <a:spcBef>
                <a:spcPts val="0"/>
              </a:spcBef>
              <a:spcAft>
                <a:spcPts val="0"/>
              </a:spcAft>
              <a:defRPr/>
            </a:pPr>
            <a:endParaRPr lang="en-US" dirty="0" smtClean="0"/>
          </a:p>
          <a:p>
            <a:pPr fontAlgn="auto">
              <a:spcBef>
                <a:spcPts val="0"/>
              </a:spcBef>
              <a:spcAft>
                <a:spcPts val="0"/>
              </a:spcAft>
              <a:defRPr/>
            </a:pPr>
            <a:r>
              <a:rPr lang="en-US" dirty="0" smtClean="0"/>
              <a:t>So if we select at random 100 different samples of the same size from a given population and construct 100 95% confidence intervals for the population mean, we would expect that 95 of the intervals will contain the mean and 5% will not.</a:t>
            </a:r>
          </a:p>
          <a:p>
            <a:pPr fontAlgn="auto">
              <a:spcBef>
                <a:spcPts val="0"/>
              </a:spcBef>
              <a:spcAft>
                <a:spcPts val="0"/>
              </a:spcAft>
              <a:defRPr/>
            </a:pPr>
            <a:endParaRPr lang="en-US" dirty="0" smtClean="0"/>
          </a:p>
          <a:p>
            <a:pPr fontAlgn="auto">
              <a:spcBef>
                <a:spcPts val="0"/>
              </a:spcBef>
              <a:spcAft>
                <a:spcPts val="0"/>
              </a:spcAft>
              <a:defRPr/>
            </a:pPr>
            <a:r>
              <a:rPr lang="en-US" dirty="0" smtClean="0"/>
              <a:t>Notes </a:t>
            </a:r>
          </a:p>
          <a:p>
            <a:pPr fontAlgn="auto">
              <a:spcBef>
                <a:spcPts val="0"/>
              </a:spcBef>
              <a:spcAft>
                <a:spcPts val="0"/>
              </a:spcAft>
              <a:defRPr/>
            </a:pPr>
            <a:endParaRPr lang="en-US" dirty="0" smtClean="0"/>
          </a:p>
          <a:p>
            <a:pPr marL="228600" indent="-228600" fontAlgn="auto">
              <a:spcBef>
                <a:spcPts val="0"/>
              </a:spcBef>
              <a:spcAft>
                <a:spcPts val="0"/>
              </a:spcAft>
              <a:buFontTx/>
              <a:buAutoNum type="arabicPeriod"/>
              <a:defRPr/>
            </a:pPr>
            <a:r>
              <a:rPr lang="en-US" dirty="0" smtClean="0"/>
              <a:t> If the population is normal and we know </a:t>
            </a:r>
            <a:r>
              <a:rPr lang="en-US" dirty="0" smtClean="0">
                <a:sym typeface="Symbol"/>
              </a:rPr>
              <a:t>, it is safe to use the formula to compute the confidence interval.</a:t>
            </a:r>
          </a:p>
          <a:p>
            <a:pPr marL="228600" indent="-228600" fontAlgn="auto">
              <a:spcBef>
                <a:spcPts val="0"/>
              </a:spcBef>
              <a:spcAft>
                <a:spcPts val="0"/>
              </a:spcAft>
              <a:buFontTx/>
              <a:buAutoNum type="arabicPeriod"/>
              <a:defRPr/>
            </a:pPr>
            <a:r>
              <a:rPr lang="en-US" dirty="0" smtClean="0">
                <a:sym typeface="Symbol"/>
              </a:rPr>
              <a:t> If  is known and the distribution of the population is unknown, the formula will work as long as </a:t>
            </a:r>
            <a:r>
              <a:rPr lang="en-US" i="1" dirty="0" smtClean="0">
                <a:sym typeface="Symbol"/>
              </a:rPr>
              <a:t>n</a:t>
            </a:r>
            <a:r>
              <a:rPr lang="en-US" dirty="0" smtClean="0">
                <a:sym typeface="Symbol"/>
              </a:rPr>
              <a:t>  30 and the population is approximately symmetric with no outliers.</a:t>
            </a:r>
          </a:p>
          <a:p>
            <a:pPr marL="228600" indent="-228600" fontAlgn="auto">
              <a:spcBef>
                <a:spcPts val="0"/>
              </a:spcBef>
              <a:spcAft>
                <a:spcPts val="0"/>
              </a:spcAft>
              <a:buFontTx/>
              <a:buAutoNum type="arabicPeriod"/>
              <a:defRPr/>
            </a:pPr>
            <a:r>
              <a:rPr lang="en-US" dirty="0" smtClean="0">
                <a:sym typeface="Symbol"/>
              </a:rPr>
              <a:t> Larger </a:t>
            </a:r>
            <a:r>
              <a:rPr lang="en-US" i="1" dirty="0" smtClean="0">
                <a:sym typeface="Symbol"/>
              </a:rPr>
              <a:t>n </a:t>
            </a:r>
            <a:r>
              <a:rPr lang="en-US" dirty="0" smtClean="0">
                <a:sym typeface="Symbol"/>
              </a:rPr>
              <a:t>will be required if the population is strongly skewed or there are outliers. </a:t>
            </a:r>
          </a:p>
          <a:p>
            <a:pPr fontAlgn="auto">
              <a:spcBef>
                <a:spcPts val="0"/>
              </a:spcBef>
              <a:spcAft>
                <a:spcPts val="0"/>
              </a:spcAft>
              <a:defRPr/>
            </a:pPr>
            <a:endParaRPr lang="en-US" dirty="0" smtClean="0">
              <a:sym typeface="Symbol"/>
            </a:endParaRPr>
          </a:p>
          <a:p>
            <a:pPr fontAlgn="auto">
              <a:spcBef>
                <a:spcPts val="0"/>
              </a:spcBef>
              <a:spcAft>
                <a:spcPts val="0"/>
              </a:spcAft>
              <a:defRPr/>
            </a:pPr>
            <a:endParaRPr lang="en-US" dirty="0" smtClean="0"/>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760827F-576D-494D-906A-E057F883A15E}" type="slidenum">
              <a:rPr lang="en-US"/>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In this case we have to use the </a:t>
            </a:r>
            <a:r>
              <a:rPr lang="en-US" i="1" smtClean="0">
                <a:sym typeface="Symbol" pitchFamily="18" charset="2"/>
              </a:rPr>
              <a:t>t</a:t>
            </a:r>
            <a:r>
              <a:rPr lang="en-US" smtClean="0">
                <a:sym typeface="Symbol" pitchFamily="18" charset="2"/>
              </a:rPr>
              <a:t> distribution instead of the </a:t>
            </a:r>
            <a:r>
              <a:rPr lang="en-US" i="1" smtClean="0">
                <a:sym typeface="Symbol" pitchFamily="18" charset="2"/>
              </a:rPr>
              <a:t>z </a:t>
            </a:r>
            <a:r>
              <a:rPr lang="en-US" smtClean="0">
                <a:sym typeface="Symbol" pitchFamily="18" charset="2"/>
              </a:rPr>
              <a:t>distribution.</a:t>
            </a:r>
          </a:p>
          <a:p>
            <a:pPr>
              <a:spcBef>
                <a:spcPct val="0"/>
              </a:spcBef>
            </a:pPr>
            <a:endParaRPr lang="en-US" smtClean="0">
              <a:sym typeface="Symbol" pitchFamily="18" charset="2"/>
            </a:endParaRPr>
          </a:p>
          <a:p>
            <a:pPr>
              <a:spcBef>
                <a:spcPct val="0"/>
              </a:spcBef>
            </a:pPr>
            <a:r>
              <a:rPr lang="en-US" smtClean="0">
                <a:sym typeface="Symbol" pitchFamily="18" charset="2"/>
              </a:rPr>
              <a:t>Here we will have to estimate  with the sample standard deviation.</a:t>
            </a:r>
          </a:p>
        </p:txBody>
      </p:sp>
      <p:sp>
        <p:nvSpPr>
          <p:cNvPr id="69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383D01-C2AA-494C-9466-2A61E0F4A977}" type="slidenum">
              <a:rPr lang="en-US"/>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p>
          <a:p>
            <a:pPr>
              <a:spcBef>
                <a:spcPct val="0"/>
              </a:spcBef>
            </a:pPr>
            <a:r>
              <a:rPr lang="en-US" smtClean="0">
                <a:sym typeface="Symbol" pitchFamily="18" charset="2"/>
              </a:rPr>
              <a:t>Figure 8.13 illustrates the general (1  ) x 100% confidence interval within the </a:t>
            </a:r>
          </a:p>
          <a:p>
            <a:pPr>
              <a:spcBef>
                <a:spcPct val="0"/>
              </a:spcBef>
            </a:pPr>
            <a:r>
              <a:rPr lang="en-US" i="1" smtClean="0">
                <a:sym typeface="Symbol" pitchFamily="18" charset="2"/>
              </a:rPr>
              <a:t>t </a:t>
            </a:r>
            <a:r>
              <a:rPr lang="en-US" smtClean="0">
                <a:sym typeface="Symbol" pitchFamily="18" charset="2"/>
              </a:rPr>
              <a:t>distribution.</a:t>
            </a:r>
          </a:p>
        </p:txBody>
      </p:sp>
      <p:sp>
        <p:nvSpPr>
          <p:cNvPr id="716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C01C514-527E-4863-AEBF-9B1368135C24}" type="slidenum">
              <a:rPr lang="en-US"/>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Variation:</a:t>
            </a:r>
          </a:p>
          <a:p>
            <a:pPr>
              <a:spcBef>
                <a:spcPct val="0"/>
              </a:spcBef>
            </a:pPr>
            <a:endParaRPr lang="en-US" smtClean="0"/>
          </a:p>
          <a:p>
            <a:pPr>
              <a:spcBef>
                <a:spcPct val="0"/>
              </a:spcBef>
            </a:pPr>
            <a:r>
              <a:rPr lang="en-US" smtClean="0"/>
              <a:t>Recall that a statistic is a numerical measure from a sample.  The larger the size of the sample used to compute the statistic, the better the statistic will estimate the corresponding population parameter. </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89517E4-304D-4C7D-AAC0-25C9ABF81161}"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This slide shows the comparison between the </a:t>
            </a:r>
            <a:r>
              <a:rPr lang="en-US" i="1" smtClean="0">
                <a:sym typeface="Symbol" pitchFamily="18" charset="2"/>
              </a:rPr>
              <a:t>z </a:t>
            </a:r>
            <a:r>
              <a:rPr lang="en-US" smtClean="0">
                <a:sym typeface="Symbol" pitchFamily="18" charset="2"/>
              </a:rPr>
              <a:t>distribution and the </a:t>
            </a:r>
            <a:r>
              <a:rPr lang="en-US" i="1" smtClean="0">
                <a:sym typeface="Symbol" pitchFamily="18" charset="2"/>
              </a:rPr>
              <a:t>t</a:t>
            </a:r>
            <a:r>
              <a:rPr lang="en-US" smtClean="0">
                <a:sym typeface="Symbol" pitchFamily="18" charset="2"/>
              </a:rPr>
              <a:t> distribution.  Observe that as the sample size increases the </a:t>
            </a:r>
            <a:r>
              <a:rPr lang="en-US" i="1" smtClean="0">
                <a:sym typeface="Symbol" pitchFamily="18" charset="2"/>
              </a:rPr>
              <a:t>t</a:t>
            </a:r>
            <a:r>
              <a:rPr lang="en-US" smtClean="0">
                <a:sym typeface="Symbol" pitchFamily="18" charset="2"/>
              </a:rPr>
              <a:t> distribution converges into the </a:t>
            </a:r>
            <a:r>
              <a:rPr lang="en-US" i="1" smtClean="0">
                <a:sym typeface="Symbol" pitchFamily="18" charset="2"/>
              </a:rPr>
              <a:t>z</a:t>
            </a:r>
            <a:r>
              <a:rPr lang="en-US" smtClean="0">
                <a:sym typeface="Symbol" pitchFamily="18" charset="2"/>
              </a:rPr>
              <a:t> distribution.</a:t>
            </a:r>
          </a:p>
          <a:p>
            <a:pPr>
              <a:spcBef>
                <a:spcPct val="0"/>
              </a:spcBef>
            </a:pPr>
            <a:endParaRPr lang="en-US" smtClean="0">
              <a:sym typeface="Symbol" pitchFamily="18" charset="2"/>
            </a:endParaRPr>
          </a:p>
          <a:p>
            <a:pPr>
              <a:spcBef>
                <a:spcPct val="0"/>
              </a:spcBef>
            </a:pPr>
            <a:r>
              <a:rPr lang="en-US" smtClean="0">
                <a:sym typeface="Symbol" pitchFamily="18" charset="2"/>
              </a:rPr>
              <a:t>When </a:t>
            </a:r>
            <a:r>
              <a:rPr lang="en-US" i="1" smtClean="0">
                <a:sym typeface="Symbol" pitchFamily="18" charset="2"/>
              </a:rPr>
              <a:t>n</a:t>
            </a:r>
            <a:r>
              <a:rPr lang="en-US" smtClean="0">
                <a:sym typeface="Symbol" pitchFamily="18" charset="2"/>
              </a:rPr>
              <a:t>  30, as a rule of thumb, the </a:t>
            </a:r>
            <a:r>
              <a:rPr lang="en-US" i="1" smtClean="0">
                <a:sym typeface="Symbol" pitchFamily="18" charset="2"/>
              </a:rPr>
              <a:t>z</a:t>
            </a:r>
            <a:r>
              <a:rPr lang="en-US" smtClean="0">
                <a:sym typeface="Symbol" pitchFamily="18" charset="2"/>
              </a:rPr>
              <a:t> distribution will be a good approximation for the </a:t>
            </a:r>
            <a:r>
              <a:rPr lang="en-US" i="1" smtClean="0">
                <a:sym typeface="Symbol" pitchFamily="18" charset="2"/>
              </a:rPr>
              <a:t>t</a:t>
            </a:r>
            <a:r>
              <a:rPr lang="en-US" smtClean="0">
                <a:sym typeface="Symbol" pitchFamily="18" charset="2"/>
              </a:rPr>
              <a:t> distribution.</a:t>
            </a:r>
          </a:p>
        </p:txBody>
      </p:sp>
      <p:sp>
        <p:nvSpPr>
          <p:cNvPr id="73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87BE7C-2F1C-4FF2-ADCC-97795BBAC275}" type="slidenum">
              <a:rPr lang="en-US"/>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p>
          <a:p>
            <a:pPr>
              <a:spcBef>
                <a:spcPct val="0"/>
              </a:spcBef>
            </a:pPr>
            <a:r>
              <a:rPr lang="en-US" smtClean="0"/>
              <a:t>The t-distribution depends on the degrees of freedom, </a:t>
            </a:r>
            <a:r>
              <a:rPr lang="en-US" i="1" smtClean="0"/>
              <a:t>d.f</a:t>
            </a:r>
            <a:r>
              <a:rPr lang="en-US" smtClean="0"/>
              <a:t>.</a:t>
            </a:r>
          </a:p>
          <a:p>
            <a:pPr>
              <a:spcBef>
                <a:spcPct val="0"/>
              </a:spcBef>
            </a:pPr>
            <a:endParaRPr lang="en-US" smtClean="0"/>
          </a:p>
          <a:p>
            <a:pPr>
              <a:spcBef>
                <a:spcPct val="0"/>
              </a:spcBef>
            </a:pPr>
            <a:r>
              <a:rPr lang="en-US" i="1" smtClean="0"/>
              <a:t>d.f. </a:t>
            </a:r>
            <a:r>
              <a:rPr lang="en-US" smtClean="0"/>
              <a:t>= </a:t>
            </a:r>
            <a:r>
              <a:rPr lang="en-US" i="1" smtClean="0"/>
              <a:t>n</a:t>
            </a:r>
            <a:r>
              <a:rPr lang="en-US" smtClean="0"/>
              <a:t> – 1.</a:t>
            </a:r>
          </a:p>
        </p:txBody>
      </p:sp>
      <p:sp>
        <p:nvSpPr>
          <p:cNvPr id="757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FE10A25-6A0C-4A27-8525-9C3A03B33B38}" type="slidenum">
              <a:rPr lang="en-US"/>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p>
          <a:p>
            <a:pPr>
              <a:spcBef>
                <a:spcPct val="0"/>
              </a:spcBef>
            </a:pPr>
            <a:r>
              <a:rPr lang="en-US" smtClean="0"/>
              <a:t>For very small sample sizes, </a:t>
            </a:r>
            <a:r>
              <a:rPr lang="en-US" i="1" smtClean="0"/>
              <a:t>t </a:t>
            </a:r>
            <a:r>
              <a:rPr lang="en-US" smtClean="0"/>
              <a:t>values are much larger than </a:t>
            </a:r>
            <a:r>
              <a:rPr lang="en-US" i="1" smtClean="0"/>
              <a:t>z</a:t>
            </a:r>
            <a:r>
              <a:rPr lang="en-US" smtClean="0"/>
              <a:t> values.</a:t>
            </a:r>
          </a:p>
          <a:p>
            <a:pPr>
              <a:spcBef>
                <a:spcPct val="0"/>
              </a:spcBef>
            </a:pPr>
            <a:endParaRPr lang="en-US" smtClean="0"/>
          </a:p>
          <a:p>
            <a:pPr>
              <a:spcBef>
                <a:spcPct val="0"/>
              </a:spcBef>
            </a:pPr>
            <a:r>
              <a:rPr lang="en-US" smtClean="0"/>
              <a:t>However, as the sample size </a:t>
            </a:r>
            <a:r>
              <a:rPr lang="en-US" i="1" smtClean="0"/>
              <a:t>n</a:t>
            </a:r>
            <a:r>
              <a:rPr lang="en-US" smtClean="0"/>
              <a:t> increases, the t distribution converges into the </a:t>
            </a:r>
            <a:r>
              <a:rPr lang="en-US" i="1" smtClean="0"/>
              <a:t>z</a:t>
            </a:r>
            <a:r>
              <a:rPr lang="en-US" smtClean="0"/>
              <a:t> distribution.</a:t>
            </a:r>
          </a:p>
        </p:txBody>
      </p:sp>
      <p:sp>
        <p:nvSpPr>
          <p:cNvPr id="77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B8277EE-BCB9-4568-8901-E297FF196DA7}" type="slidenum">
              <a:rPr lang="en-US"/>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This slide presents an example for the small sample confidence interval.</a:t>
            </a:r>
          </a:p>
        </p:txBody>
      </p:sp>
      <p:sp>
        <p:nvSpPr>
          <p:cNvPr id="798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75C6812-71BF-41C4-9688-94FDE57E2D19}" type="slidenum">
              <a:rPr lang="en-US"/>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This slide presents an example for the small sample confidence interval (continued).</a:t>
            </a:r>
          </a:p>
          <a:p>
            <a:pPr>
              <a:spcBef>
                <a:spcPct val="0"/>
              </a:spcBef>
            </a:pPr>
            <a:endParaRPr lang="en-US" smtClean="0">
              <a:sym typeface="Symbol" pitchFamily="18" charset="2"/>
            </a:endParaRPr>
          </a:p>
          <a:p>
            <a:pPr>
              <a:spcBef>
                <a:spcPct val="0"/>
              </a:spcBef>
            </a:pPr>
            <a:endParaRPr lang="en-US" smtClean="0">
              <a:sym typeface="Symbol" pitchFamily="18" charset="2"/>
            </a:endParaRPr>
          </a:p>
          <a:p>
            <a:pPr>
              <a:spcBef>
                <a:spcPct val="0"/>
              </a:spcBef>
            </a:pPr>
            <a:endParaRPr lang="en-US" smtClean="0">
              <a:sym typeface="Symbol" pitchFamily="18" charset="2"/>
            </a:endParaRPr>
          </a:p>
        </p:txBody>
      </p:sp>
      <p:sp>
        <p:nvSpPr>
          <p:cNvPr id="819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9839A93-307D-48BE-BEF7-66C8DC7D0ABF}" type="slidenum">
              <a:rPr lang="en-US"/>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This slide presents an example for the small sample confidence interval (continued).</a:t>
            </a:r>
          </a:p>
          <a:p>
            <a:pPr>
              <a:spcBef>
                <a:spcPct val="0"/>
              </a:spcBef>
            </a:pPr>
            <a:endParaRPr lang="en-US" smtClean="0">
              <a:sym typeface="Symbol" pitchFamily="18" charset="2"/>
            </a:endParaRPr>
          </a:p>
          <a:p>
            <a:pPr>
              <a:spcBef>
                <a:spcPct val="0"/>
              </a:spcBef>
            </a:pPr>
            <a:r>
              <a:rPr lang="en-US" smtClean="0">
                <a:sym typeface="Symbol" pitchFamily="18" charset="2"/>
              </a:rPr>
              <a:t>The slide also includes the table from Appendix D from which the </a:t>
            </a:r>
            <a:r>
              <a:rPr lang="en-US" i="1" smtClean="0">
                <a:sym typeface="Symbol" pitchFamily="18" charset="2"/>
              </a:rPr>
              <a:t>t -</a:t>
            </a:r>
            <a:r>
              <a:rPr lang="en-US" smtClean="0">
                <a:sym typeface="Symbol" pitchFamily="18" charset="2"/>
              </a:rPr>
              <a:t> value is obtained to help in the computations for the confidence interval.</a:t>
            </a:r>
          </a:p>
          <a:p>
            <a:pPr>
              <a:spcBef>
                <a:spcPct val="0"/>
              </a:spcBef>
            </a:pPr>
            <a:endParaRPr lang="en-US" smtClean="0">
              <a:sym typeface="Symbol" pitchFamily="18" charset="2"/>
            </a:endParaRPr>
          </a:p>
          <a:p>
            <a:pPr>
              <a:spcBef>
                <a:spcPct val="0"/>
              </a:spcBef>
            </a:pPr>
            <a:r>
              <a:rPr lang="en-US" smtClean="0">
                <a:sym typeface="Symbol" pitchFamily="18" charset="2"/>
              </a:rPr>
              <a:t>Note: One can use any appropriate technology (Excel, MINITAB, TI83/84 etc.) to construct confidence intervals for the population mean.   </a:t>
            </a:r>
          </a:p>
        </p:txBody>
      </p:sp>
      <p:sp>
        <p:nvSpPr>
          <p:cNvPr id="83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97F9448-3AD7-48ED-A7F6-3685A02C8C0B}" type="slidenum">
              <a:rPr lang="en-US"/>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sym typeface="Symbol" pitchFamily="18" charset="2"/>
            </a:endParaRPr>
          </a:p>
          <a:p>
            <a:pPr>
              <a:spcBef>
                <a:spcPct val="0"/>
              </a:spcBef>
            </a:pPr>
            <a:r>
              <a:rPr lang="en-US" smtClean="0">
                <a:sym typeface="Symbol" pitchFamily="18" charset="2"/>
              </a:rPr>
              <a:t>The larger the confidence level, the wider the interval will be.</a:t>
            </a:r>
          </a:p>
          <a:p>
            <a:pPr>
              <a:spcBef>
                <a:spcPct val="0"/>
              </a:spcBef>
            </a:pPr>
            <a:endParaRPr lang="en-US" smtClean="0">
              <a:sym typeface="Symbol" pitchFamily="18" charset="2"/>
            </a:endParaRPr>
          </a:p>
          <a:p>
            <a:pPr>
              <a:spcBef>
                <a:spcPct val="0"/>
              </a:spcBef>
            </a:pPr>
            <a:r>
              <a:rPr lang="en-US" smtClean="0">
                <a:sym typeface="Symbol" pitchFamily="18" charset="2"/>
              </a:rPr>
              <a:t>To obtain more precise intervals, one should use a larger sample size with a lower confidence level. </a:t>
            </a:r>
          </a:p>
        </p:txBody>
      </p:sp>
      <p:sp>
        <p:nvSpPr>
          <p:cNvPr id="860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51F194F-AC59-44E1-8B3E-80699972E587}" type="slidenum">
              <a:rPr lang="en-US"/>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the Mean (</a:t>
            </a:r>
            <a:r>
              <a:rPr lang="en-US" smtClean="0">
                <a:sym typeface="Symbol" pitchFamily="18" charset="2"/>
              </a:rPr>
              <a:t>) with Unknown Standard Deviation :</a:t>
            </a:r>
          </a:p>
          <a:p>
            <a:pPr>
              <a:spcBef>
                <a:spcPct val="0"/>
              </a:spcBef>
            </a:pPr>
            <a:endParaRPr lang="en-US" smtClean="0">
              <a:sym typeface="Symbol" pitchFamily="18" charset="2"/>
            </a:endParaRPr>
          </a:p>
          <a:p>
            <a:pPr>
              <a:spcBef>
                <a:spcPct val="0"/>
              </a:spcBef>
            </a:pPr>
            <a:endParaRPr lang="en-US" smtClean="0">
              <a:sym typeface="Symbol" pitchFamily="18" charset="2"/>
            </a:endParaRPr>
          </a:p>
          <a:p>
            <a:pPr>
              <a:spcBef>
                <a:spcPct val="0"/>
              </a:spcBef>
            </a:pPr>
            <a:r>
              <a:rPr lang="en-US" smtClean="0">
                <a:sym typeface="Symbol" pitchFamily="18" charset="2"/>
              </a:rPr>
              <a:t>Note that Appendix D shows </a:t>
            </a:r>
            <a:r>
              <a:rPr lang="en-US" i="1" smtClean="0">
                <a:sym typeface="Symbol" pitchFamily="18" charset="2"/>
              </a:rPr>
              <a:t>d.f.</a:t>
            </a:r>
            <a:r>
              <a:rPr lang="en-US" smtClean="0">
                <a:sym typeface="Symbol" pitchFamily="18" charset="2"/>
              </a:rPr>
              <a:t> in steps of 5 or 10 beyond </a:t>
            </a:r>
            <a:r>
              <a:rPr lang="en-US" i="1" smtClean="0">
                <a:sym typeface="Symbol" pitchFamily="18" charset="2"/>
              </a:rPr>
              <a:t>d.f.</a:t>
            </a:r>
            <a:r>
              <a:rPr lang="en-US" smtClean="0">
                <a:sym typeface="Symbol" pitchFamily="18" charset="2"/>
              </a:rPr>
              <a:t> = 50.  </a:t>
            </a:r>
          </a:p>
          <a:p>
            <a:pPr>
              <a:spcBef>
                <a:spcPct val="0"/>
              </a:spcBef>
            </a:pPr>
            <a:endParaRPr lang="en-US" smtClean="0">
              <a:sym typeface="Symbol" pitchFamily="18" charset="2"/>
            </a:endParaRPr>
          </a:p>
          <a:p>
            <a:pPr>
              <a:spcBef>
                <a:spcPct val="0"/>
              </a:spcBef>
            </a:pPr>
            <a:r>
              <a:rPr lang="en-US" smtClean="0">
                <a:sym typeface="Symbol" pitchFamily="18" charset="2"/>
              </a:rPr>
              <a:t>If the table does not give you exact </a:t>
            </a:r>
            <a:r>
              <a:rPr lang="en-US" i="1" smtClean="0">
                <a:sym typeface="Symbol" pitchFamily="18" charset="2"/>
              </a:rPr>
              <a:t>d.f.</a:t>
            </a:r>
            <a:r>
              <a:rPr lang="en-US" smtClean="0">
                <a:sym typeface="Symbol" pitchFamily="18" charset="2"/>
              </a:rPr>
              <a:t>, use the </a:t>
            </a:r>
            <a:r>
              <a:rPr lang="en-US" i="1" smtClean="0">
                <a:sym typeface="Symbol" pitchFamily="18" charset="2"/>
              </a:rPr>
              <a:t>t</a:t>
            </a:r>
            <a:r>
              <a:rPr lang="en-US" smtClean="0">
                <a:sym typeface="Symbol" pitchFamily="18" charset="2"/>
              </a:rPr>
              <a:t>-value in the next lower </a:t>
            </a:r>
            <a:r>
              <a:rPr lang="en-US" i="1" smtClean="0">
                <a:sym typeface="Symbol" pitchFamily="18" charset="2"/>
              </a:rPr>
              <a:t>d.f</a:t>
            </a:r>
            <a:r>
              <a:rPr lang="en-US" smtClean="0">
                <a:sym typeface="Symbol" pitchFamily="18" charset="2"/>
              </a:rPr>
              <a:t>.</a:t>
            </a:r>
          </a:p>
          <a:p>
            <a:pPr>
              <a:spcBef>
                <a:spcPct val="0"/>
              </a:spcBef>
            </a:pPr>
            <a:endParaRPr lang="en-US" smtClean="0">
              <a:sym typeface="Symbol" pitchFamily="18" charset="2"/>
            </a:endParaRPr>
          </a:p>
          <a:p>
            <a:pPr>
              <a:spcBef>
                <a:spcPct val="0"/>
              </a:spcBef>
            </a:pPr>
            <a:r>
              <a:rPr lang="en-US" smtClean="0">
                <a:sym typeface="Symbol" pitchFamily="18" charset="2"/>
              </a:rPr>
              <a:t>This a conservative approach since the resulting interval will be slightly wider.</a:t>
            </a:r>
          </a:p>
        </p:txBody>
      </p:sp>
      <p:sp>
        <p:nvSpPr>
          <p:cNvPr id="880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431F296-DBEF-42BF-9093-E7ECFC524F38}" type="slidenum">
              <a:rPr lang="en-US"/>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Confidence Interval for a Population Variance, </a:t>
            </a:r>
            <a:r>
              <a:rPr lang="en-US" dirty="0" smtClean="0">
                <a:sym typeface="Symbol"/>
              </a:rPr>
              <a:t></a:t>
            </a:r>
            <a:r>
              <a:rPr lang="en-US" baseline="30000" dirty="0" smtClean="0">
                <a:sym typeface="Symbol"/>
              </a:rPr>
              <a:t>2 </a:t>
            </a:r>
            <a:r>
              <a:rPr lang="en-US" dirty="0" smtClean="0">
                <a:sym typeface="Symbol"/>
              </a:rPr>
              <a:t>(Optional):</a:t>
            </a:r>
          </a:p>
          <a:p>
            <a:pPr fontAlgn="auto">
              <a:spcBef>
                <a:spcPts val="0"/>
              </a:spcBef>
              <a:spcAft>
                <a:spcPts val="0"/>
              </a:spcAft>
              <a:defRPr/>
            </a:pPr>
            <a:endParaRPr lang="en-US" dirty="0" smtClean="0">
              <a:sym typeface="Symbol"/>
            </a:endParaRPr>
          </a:p>
          <a:p>
            <a:pPr fontAlgn="auto">
              <a:spcBef>
                <a:spcPts val="0"/>
              </a:spcBef>
              <a:spcAft>
                <a:spcPts val="0"/>
              </a:spcAft>
              <a:defRPr/>
            </a:pPr>
            <a:r>
              <a:rPr lang="en-US" dirty="0" smtClean="0">
                <a:sym typeface="Symbol"/>
              </a:rPr>
              <a:t>If the samples come from a normal population, then the distribution of the sample variance will follow a chi-square distribution with </a:t>
            </a:r>
            <a:r>
              <a:rPr lang="en-US" i="1" dirty="0" smtClean="0">
                <a:sym typeface="Symbol"/>
              </a:rPr>
              <a:t>d.f.</a:t>
            </a:r>
            <a:r>
              <a:rPr lang="en-US" dirty="0" smtClean="0">
                <a:sym typeface="Symbol"/>
              </a:rPr>
              <a:t> = </a:t>
            </a:r>
            <a:r>
              <a:rPr lang="en-US" i="1" dirty="0" smtClean="0">
                <a:sym typeface="Symbol"/>
              </a:rPr>
              <a:t>n</a:t>
            </a:r>
            <a:r>
              <a:rPr lang="en-US" dirty="0" smtClean="0">
                <a:sym typeface="Symbol"/>
              </a:rPr>
              <a:t> – 1.</a:t>
            </a:r>
          </a:p>
          <a:p>
            <a:pPr fontAlgn="auto">
              <a:spcBef>
                <a:spcPts val="0"/>
              </a:spcBef>
              <a:spcAft>
                <a:spcPts val="0"/>
              </a:spcAft>
              <a:defRPr/>
            </a:pPr>
            <a:endParaRPr lang="en-US" dirty="0" smtClean="0">
              <a:sym typeface="Symbol"/>
            </a:endParaRPr>
          </a:p>
          <a:p>
            <a:pPr fontAlgn="auto">
              <a:spcBef>
                <a:spcPts val="0"/>
              </a:spcBef>
              <a:spcAft>
                <a:spcPts val="0"/>
              </a:spcAft>
              <a:defRPr/>
            </a:pPr>
            <a:r>
              <a:rPr lang="en-US" dirty="0" smtClean="0">
                <a:sym typeface="Symbol"/>
              </a:rPr>
              <a:t>We can use the chi-square distribution to find the lower and upper tail percentiles, based on the confidence level.  These values are denoted by </a:t>
            </a:r>
            <a:r>
              <a:rPr lang="en-US" dirty="0" smtClean="0">
                <a:solidFill>
                  <a:srgbClr val="002060"/>
                </a:solidFill>
                <a:effectLst>
                  <a:outerShdw blurRad="38100" dist="38100" dir="2700000" algn="tl">
                    <a:srgbClr val="FFFFFF"/>
                  </a:outerShdw>
                </a:effectLst>
              </a:rPr>
              <a:t>(</a:t>
            </a:r>
            <a:r>
              <a:rPr lang="en-US" dirty="0" smtClean="0">
                <a:solidFill>
                  <a:srgbClr val="002060"/>
                </a:solidFill>
                <a:effectLst>
                  <a:outerShdw blurRad="38100" dist="38100" dir="2700000" algn="tl">
                    <a:srgbClr val="FFFFFF"/>
                  </a:outerShdw>
                </a:effectLst>
                <a:latin typeface="Symbol" pitchFamily="18" charset="2"/>
              </a:rPr>
              <a:t>c</a:t>
            </a:r>
            <a:r>
              <a:rPr lang="en-US" baseline="30000" dirty="0" smtClean="0">
                <a:solidFill>
                  <a:srgbClr val="002060"/>
                </a:solidFill>
                <a:effectLst>
                  <a:outerShdw blurRad="38100" dist="38100" dir="2700000" algn="tl">
                    <a:srgbClr val="FFFFFF"/>
                  </a:outerShdw>
                </a:effectLst>
              </a:rPr>
              <a:t>2</a:t>
            </a:r>
            <a:r>
              <a:rPr lang="en-US" baseline="-25000" dirty="0" smtClean="0">
                <a:solidFill>
                  <a:srgbClr val="002060"/>
                </a:solidFill>
                <a:effectLst>
                  <a:outerShdw blurRad="38100" dist="38100" dir="2700000" algn="tl">
                    <a:srgbClr val="FFFFFF"/>
                  </a:outerShdw>
                </a:effectLst>
              </a:rPr>
              <a:t>L</a:t>
            </a:r>
            <a:r>
              <a:rPr lang="en-US" dirty="0" smtClean="0">
                <a:solidFill>
                  <a:srgbClr val="002060"/>
                </a:solidFill>
                <a:effectLst>
                  <a:outerShdw blurRad="38100" dist="38100" dir="2700000" algn="tl">
                    <a:srgbClr val="FFFFFF"/>
                  </a:outerShdw>
                </a:effectLst>
              </a:rPr>
              <a:t>) and (</a:t>
            </a:r>
            <a:r>
              <a:rPr lang="en-US" dirty="0" smtClean="0">
                <a:solidFill>
                  <a:srgbClr val="002060"/>
                </a:solidFill>
                <a:effectLst>
                  <a:outerShdw blurRad="38100" dist="38100" dir="2700000" algn="tl">
                    <a:srgbClr val="FFFFFF"/>
                  </a:outerShdw>
                </a:effectLst>
                <a:latin typeface="Symbol" pitchFamily="18" charset="2"/>
              </a:rPr>
              <a:t>c</a:t>
            </a:r>
            <a:r>
              <a:rPr lang="en-US" baseline="30000" dirty="0" smtClean="0">
                <a:solidFill>
                  <a:srgbClr val="002060"/>
                </a:solidFill>
                <a:effectLst>
                  <a:outerShdw blurRad="38100" dist="38100" dir="2700000" algn="tl">
                    <a:srgbClr val="FFFFFF"/>
                  </a:outerShdw>
                </a:effectLst>
              </a:rPr>
              <a:t>2</a:t>
            </a:r>
            <a:r>
              <a:rPr lang="en-US" baseline="-25000" dirty="0" smtClean="0">
                <a:solidFill>
                  <a:srgbClr val="002060"/>
                </a:solidFill>
                <a:effectLst>
                  <a:outerShdw blurRad="38100" dist="38100" dir="2700000" algn="tl">
                    <a:srgbClr val="FFFFFF"/>
                  </a:outerShdw>
                </a:effectLst>
              </a:rPr>
              <a:t>U</a:t>
            </a:r>
            <a:r>
              <a:rPr lang="en-US" dirty="0" smtClean="0">
                <a:solidFill>
                  <a:srgbClr val="002060"/>
                </a:solidFill>
                <a:effectLst>
                  <a:outerShdw blurRad="38100" dist="38100" dir="2700000" algn="tl">
                    <a:srgbClr val="FFFFFF"/>
                  </a:outerShdw>
                </a:effectLst>
              </a:rPr>
              <a:t>) respectively.</a:t>
            </a:r>
            <a:r>
              <a:rPr lang="en-US" dirty="0" smtClean="0">
                <a:sym typeface="Symbol"/>
              </a:rPr>
              <a:t> </a:t>
            </a:r>
            <a:endParaRPr lang="en-US" dirty="0"/>
          </a:p>
        </p:txBody>
      </p:sp>
      <p:sp>
        <p:nvSpPr>
          <p:cNvPr id="1105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FE75024-7FE6-4808-9B04-B432F9AAC2AF}" type="slidenum">
              <a:rPr lang="en-US"/>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a Population Variance, </a:t>
            </a:r>
            <a:r>
              <a:rPr lang="en-US" smtClean="0">
                <a:sym typeface="Symbol" pitchFamily="18" charset="2"/>
              </a:rPr>
              <a:t></a:t>
            </a:r>
            <a:r>
              <a:rPr lang="en-US" baseline="30000" smtClean="0">
                <a:sym typeface="Symbol" pitchFamily="18" charset="2"/>
              </a:rPr>
              <a:t>2</a:t>
            </a:r>
            <a:r>
              <a:rPr lang="en-US" smtClean="0">
                <a:sym typeface="Symbol" pitchFamily="18" charset="2"/>
              </a:rPr>
              <a:t> (Optional):</a:t>
            </a:r>
          </a:p>
          <a:p>
            <a:pPr>
              <a:spcBef>
                <a:spcPct val="0"/>
              </a:spcBef>
            </a:pPr>
            <a:endParaRPr lang="en-US" smtClean="0">
              <a:sym typeface="Symbol" pitchFamily="18" charset="2"/>
            </a:endParaRPr>
          </a:p>
          <a:p>
            <a:pPr>
              <a:spcBef>
                <a:spcPct val="0"/>
              </a:spcBef>
            </a:pPr>
            <a:r>
              <a:rPr lang="en-US" smtClean="0">
                <a:sym typeface="Symbol" pitchFamily="18" charset="2"/>
              </a:rPr>
              <a:t>This slide gives the relationship from which you can compute the confidence interval for a population variance.  </a:t>
            </a:r>
          </a:p>
          <a:p>
            <a:pPr>
              <a:spcBef>
                <a:spcPct val="0"/>
              </a:spcBef>
            </a:pPr>
            <a:endParaRPr lang="en-US" smtClean="0">
              <a:sym typeface="Symbol" pitchFamily="18" charset="2"/>
            </a:endParaRPr>
          </a:p>
          <a:p>
            <a:pPr>
              <a:spcBef>
                <a:spcPct val="0"/>
              </a:spcBef>
            </a:pPr>
            <a:r>
              <a:rPr lang="en-US" smtClean="0">
                <a:sym typeface="Symbol" pitchFamily="18" charset="2"/>
              </a:rPr>
              <a:t>To obtain the confidence interval for the standard deviation, just take the square root of the limits for the confidence interval for the variance.</a:t>
            </a:r>
          </a:p>
        </p:txBody>
      </p:sp>
      <p:sp>
        <p:nvSpPr>
          <p:cNvPr id="1126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3C3084A-D2CC-4EED-8CE8-5989765B5B13}" type="slidenum">
              <a:rPr lang="en-US"/>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Variation:</a:t>
            </a:r>
          </a:p>
          <a:p>
            <a:pPr>
              <a:spcBef>
                <a:spcPct val="0"/>
              </a:spcBef>
            </a:pPr>
            <a:endParaRPr lang="en-US" smtClean="0"/>
          </a:p>
          <a:p>
            <a:pPr>
              <a:spcBef>
                <a:spcPct val="0"/>
              </a:spcBef>
            </a:pPr>
            <a:r>
              <a:rPr lang="en-US" smtClean="0"/>
              <a:t>The illustration shows different samples from a population with the corresponding sample means. Observe that the sample size is the same for each sample, but the sample means are different.  That is, there is variability in the sample means. </a:t>
            </a:r>
          </a:p>
          <a:p>
            <a:pPr>
              <a:spcBef>
                <a:spcPct val="0"/>
              </a:spcBef>
            </a:pPr>
            <a:endParaRPr lang="en-US" smtClean="0"/>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5429428-EDD2-43F4-919D-99FC07EE1A87}" type="slidenum">
              <a:rPr lang="en-US"/>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p:txBody>
          <a:bodyPr wrap="square" numCol="1" anchor="t" anchorCtr="0" compatLnSpc="1">
            <a:prstTxWarp prst="textNoShape">
              <a:avLst/>
            </a:prstTxWarp>
          </a:bodyPr>
          <a:lstStyle/>
          <a:p>
            <a:pPr fontAlgn="auto">
              <a:spcBef>
                <a:spcPts val="0"/>
              </a:spcBef>
              <a:spcAft>
                <a:spcPts val="0"/>
              </a:spcAft>
              <a:defRPr/>
            </a:pPr>
            <a:r>
              <a:rPr lang="en-US" dirty="0" smtClean="0"/>
              <a:t>Confidence Interval for a Population Variance, </a:t>
            </a:r>
            <a:r>
              <a:rPr lang="en-US" dirty="0" smtClean="0">
                <a:sym typeface="Symbol"/>
              </a:rPr>
              <a:t></a:t>
            </a:r>
            <a:r>
              <a:rPr lang="en-US" baseline="30000" dirty="0" smtClean="0">
                <a:sym typeface="Symbol"/>
              </a:rPr>
              <a:t>2</a:t>
            </a:r>
            <a:r>
              <a:rPr lang="en-US" dirty="0" smtClean="0">
                <a:sym typeface="Symbol"/>
              </a:rPr>
              <a:t> (Optional):</a:t>
            </a:r>
          </a:p>
          <a:p>
            <a:pPr fontAlgn="auto">
              <a:spcBef>
                <a:spcPts val="0"/>
              </a:spcBef>
              <a:spcAft>
                <a:spcPts val="0"/>
              </a:spcAft>
              <a:defRPr/>
            </a:pPr>
            <a:endParaRPr lang="en-US" dirty="0" smtClean="0"/>
          </a:p>
          <a:p>
            <a:pPr fontAlgn="auto">
              <a:spcBef>
                <a:spcPts val="0"/>
              </a:spcBef>
              <a:spcAft>
                <a:spcPts val="0"/>
              </a:spcAft>
              <a:defRPr/>
            </a:pPr>
            <a:r>
              <a:rPr lang="en-US" dirty="0" smtClean="0"/>
              <a:t>Figure 8.25 shows the table for chi-square critical values.  You can use this table to find </a:t>
            </a:r>
            <a:r>
              <a:rPr lang="en-US" dirty="0" smtClean="0">
                <a:solidFill>
                  <a:srgbClr val="002060"/>
                </a:solidFill>
                <a:effectLst>
                  <a:outerShdw blurRad="38100" dist="38100" dir="2700000" algn="tl">
                    <a:srgbClr val="FFFFFF"/>
                  </a:outerShdw>
                </a:effectLst>
                <a:latin typeface="Symbol" pitchFamily="18" charset="2"/>
                <a:sym typeface="Symbol"/>
              </a:rPr>
              <a:t></a:t>
            </a:r>
            <a:r>
              <a:rPr lang="en-US" baseline="30000" dirty="0" smtClean="0">
                <a:solidFill>
                  <a:srgbClr val="002060"/>
                </a:solidFill>
                <a:effectLst>
                  <a:outerShdw blurRad="38100" dist="38100" dir="2700000" algn="tl">
                    <a:srgbClr val="FFFFFF"/>
                  </a:outerShdw>
                </a:effectLst>
              </a:rPr>
              <a:t>2</a:t>
            </a:r>
            <a:r>
              <a:rPr lang="en-US" baseline="-25000" dirty="0" smtClean="0">
                <a:solidFill>
                  <a:srgbClr val="002060"/>
                </a:solidFill>
                <a:effectLst>
                  <a:outerShdw blurRad="38100" dist="38100" dir="2700000" algn="tl">
                    <a:srgbClr val="FFFFFF"/>
                  </a:outerShdw>
                </a:effectLst>
              </a:rPr>
              <a:t>L</a:t>
            </a:r>
            <a:r>
              <a:rPr lang="en-US" dirty="0" smtClean="0">
                <a:solidFill>
                  <a:srgbClr val="002060"/>
                </a:solidFill>
                <a:effectLst>
                  <a:outerShdw blurRad="38100" dist="38100" dir="2700000" algn="tl">
                    <a:srgbClr val="FFFFFF"/>
                  </a:outerShdw>
                </a:effectLst>
              </a:rPr>
              <a:t> and </a:t>
            </a:r>
            <a:r>
              <a:rPr lang="en-US" dirty="0" smtClean="0">
                <a:solidFill>
                  <a:srgbClr val="002060"/>
                </a:solidFill>
                <a:effectLst>
                  <a:outerShdw blurRad="38100" dist="38100" dir="2700000" algn="tl">
                    <a:srgbClr val="FFFFFF"/>
                  </a:outerShdw>
                </a:effectLst>
                <a:latin typeface="Symbol" pitchFamily="18" charset="2"/>
                <a:sym typeface="Symbol"/>
              </a:rPr>
              <a:t></a:t>
            </a:r>
            <a:r>
              <a:rPr lang="en-US" baseline="30000" dirty="0" smtClean="0">
                <a:solidFill>
                  <a:srgbClr val="002060"/>
                </a:solidFill>
                <a:effectLst>
                  <a:outerShdw blurRad="38100" dist="38100" dir="2700000" algn="tl">
                    <a:srgbClr val="FFFFFF"/>
                  </a:outerShdw>
                </a:effectLst>
              </a:rPr>
              <a:t>2</a:t>
            </a:r>
            <a:r>
              <a:rPr lang="en-US" baseline="-25000" dirty="0" smtClean="0">
                <a:solidFill>
                  <a:srgbClr val="002060"/>
                </a:solidFill>
                <a:effectLst>
                  <a:outerShdw blurRad="38100" dist="38100" dir="2700000" algn="tl">
                    <a:srgbClr val="FFFFFF"/>
                  </a:outerShdw>
                </a:effectLst>
              </a:rPr>
              <a:t>U</a:t>
            </a:r>
            <a:r>
              <a:rPr lang="en-US" dirty="0" smtClean="0">
                <a:solidFill>
                  <a:srgbClr val="002060"/>
                </a:solidFill>
                <a:effectLst>
                  <a:outerShdw blurRad="38100" dist="38100" dir="2700000" algn="tl">
                    <a:srgbClr val="FFFFFF"/>
                  </a:outerShdw>
                </a:effectLst>
              </a:rPr>
              <a:t>.  These values will depend on the level of significance.</a:t>
            </a:r>
            <a:r>
              <a:rPr lang="en-US" dirty="0" smtClean="0"/>
              <a:t>    </a:t>
            </a:r>
          </a:p>
        </p:txBody>
      </p:sp>
      <p:sp>
        <p:nvSpPr>
          <p:cNvPr id="1146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6CFB38-627E-4414-A087-8A674437A5FC}" type="slidenum">
              <a:rPr lang="en-US"/>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a Population Variance, </a:t>
            </a:r>
            <a:r>
              <a:rPr lang="en-US" smtClean="0">
                <a:sym typeface="Symbol" pitchFamily="18" charset="2"/>
              </a:rPr>
              <a:t></a:t>
            </a:r>
            <a:r>
              <a:rPr lang="en-US" baseline="30000" smtClean="0">
                <a:sym typeface="Symbol" pitchFamily="18" charset="2"/>
              </a:rPr>
              <a:t>2</a:t>
            </a:r>
            <a:r>
              <a:rPr lang="en-US" smtClean="0">
                <a:sym typeface="Symbol" pitchFamily="18" charset="2"/>
              </a:rPr>
              <a:t> (Optional):</a:t>
            </a:r>
          </a:p>
          <a:p>
            <a:pPr>
              <a:spcBef>
                <a:spcPct val="0"/>
              </a:spcBef>
            </a:pPr>
            <a:endParaRPr lang="en-US" smtClean="0">
              <a:sym typeface="Symbol" pitchFamily="18" charset="2"/>
            </a:endParaRPr>
          </a:p>
          <a:p>
            <a:pPr>
              <a:spcBef>
                <a:spcPct val="0"/>
              </a:spcBef>
            </a:pPr>
            <a:r>
              <a:rPr lang="en-US" smtClean="0">
                <a:sym typeface="Symbol" pitchFamily="18" charset="2"/>
              </a:rPr>
              <a:t>The procedures presented to determine the confidence interval for the population variance and standard deviation assume that the population from which the samples were obtained is normally distributed.</a:t>
            </a:r>
          </a:p>
          <a:p>
            <a:pPr>
              <a:spcBef>
                <a:spcPct val="0"/>
              </a:spcBef>
            </a:pPr>
            <a:endParaRPr lang="en-US" smtClean="0">
              <a:sym typeface="Symbol" pitchFamily="18" charset="2"/>
            </a:endParaRPr>
          </a:p>
          <a:p>
            <a:pPr>
              <a:spcBef>
                <a:spcPct val="0"/>
              </a:spcBef>
            </a:pPr>
            <a:r>
              <a:rPr lang="en-US" smtClean="0">
                <a:sym typeface="Symbol" pitchFamily="18" charset="2"/>
              </a:rPr>
              <a:t>If the population is not normally distributed, then the confidence interval presented for the variance and standard deviation will not be accurate. </a:t>
            </a:r>
          </a:p>
        </p:txBody>
      </p:sp>
      <p:sp>
        <p:nvSpPr>
          <p:cNvPr id="1167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15CC71C-1052-4855-82DF-11443FA0212B}" type="slidenum">
              <a:rPr lang="en-US"/>
              <a:pPr/>
              <a:t>42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Sampling Variation:</a:t>
            </a:r>
          </a:p>
          <a:p>
            <a:pPr>
              <a:spcBef>
                <a:spcPct val="0"/>
              </a:spcBef>
            </a:pPr>
            <a:endParaRPr lang="en-US" smtClean="0"/>
          </a:p>
          <a:p>
            <a:pPr>
              <a:spcBef>
                <a:spcPct val="0"/>
              </a:spcBef>
            </a:pPr>
            <a:r>
              <a:rPr lang="en-US" smtClean="0"/>
              <a:t>Figure 8.2 shows a plot of the data values for the eight samples along with their sample means.  The figure displays the variation of the sample means.</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B115F6-637D-4F49-A9D2-2E2756910C33}"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Estimators and Sampling Distributions:</a:t>
            </a:r>
          </a:p>
          <a:p>
            <a:pPr>
              <a:spcBef>
                <a:spcPct val="0"/>
              </a:spcBef>
            </a:pPr>
            <a:endParaRPr lang="en-US" smtClean="0"/>
          </a:p>
          <a:p>
            <a:pPr>
              <a:spcBef>
                <a:spcPct val="0"/>
              </a:spcBef>
            </a:pPr>
            <a:r>
              <a:rPr lang="en-US" smtClean="0"/>
              <a:t>We use a sample statistic to estimate the corresponding population parameter.  </a:t>
            </a:r>
          </a:p>
          <a:p>
            <a:pPr>
              <a:spcBef>
                <a:spcPct val="0"/>
              </a:spcBef>
            </a:pPr>
            <a:endParaRPr lang="en-US" smtClean="0"/>
          </a:p>
          <a:p>
            <a:pPr>
              <a:spcBef>
                <a:spcPct val="0"/>
              </a:spcBef>
            </a:pPr>
            <a:r>
              <a:rPr lang="en-US" smtClean="0"/>
              <a:t>The estimator is a statistic derived from a sample to infer the value of a population parameter.</a:t>
            </a:r>
          </a:p>
          <a:p>
            <a:pPr>
              <a:spcBef>
                <a:spcPct val="0"/>
              </a:spcBef>
            </a:pPr>
            <a:endParaRPr lang="en-US" smtClean="0"/>
          </a:p>
          <a:p>
            <a:pPr>
              <a:spcBef>
                <a:spcPct val="0"/>
              </a:spcBef>
            </a:pPr>
            <a:r>
              <a:rPr lang="en-US" smtClean="0"/>
              <a:t>We estimate the value of the estimator in a particular sample.</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9E0B347-C684-48AB-BC45-CED8ECE9158C}"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Estimators and Sampling Distributions:</a:t>
            </a:r>
          </a:p>
          <a:p>
            <a:pPr>
              <a:spcBef>
                <a:spcPct val="0"/>
              </a:spcBef>
            </a:pPr>
            <a:endParaRPr lang="en-US" smtClean="0"/>
          </a:p>
          <a:p>
            <a:pPr>
              <a:spcBef>
                <a:spcPct val="0"/>
              </a:spcBef>
            </a:pPr>
            <a:r>
              <a:rPr lang="en-US" smtClean="0"/>
              <a:t>The slide lists examples of estimators that one will encounter in any elementary statistics course.</a:t>
            </a:r>
          </a:p>
          <a:p>
            <a:pPr>
              <a:spcBef>
                <a:spcPct val="0"/>
              </a:spcBef>
            </a:pPr>
            <a:endParaRPr lang="en-US" smtClean="0"/>
          </a:p>
          <a:p>
            <a:pPr>
              <a:spcBef>
                <a:spcPct val="0"/>
              </a:spcBef>
            </a:pPr>
            <a:r>
              <a:rPr lang="en-US" smtClean="0"/>
              <a:t>The sampling distribution of an estimator is the probability distribution of all possible values for the statistic for a sample size, say </a:t>
            </a:r>
            <a:r>
              <a:rPr lang="en-US" i="1" smtClean="0"/>
              <a:t>n</a:t>
            </a:r>
            <a:r>
              <a:rPr lang="en-US" smtClean="0"/>
              <a:t>.</a:t>
            </a:r>
          </a:p>
          <a:p>
            <a:pPr>
              <a:spcBef>
                <a:spcPct val="0"/>
              </a:spcBef>
            </a:pPr>
            <a:endParaRPr lang="en-US" smtClean="0"/>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0F544E2-ECC4-4104-88D8-34735C74E2DB}"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Estimators and Sampling Distributions:</a:t>
            </a:r>
          </a:p>
          <a:p>
            <a:pPr>
              <a:spcBef>
                <a:spcPct val="0"/>
              </a:spcBef>
            </a:pPr>
            <a:endParaRPr lang="en-US" smtClean="0"/>
          </a:p>
          <a:p>
            <a:pPr>
              <a:spcBef>
                <a:spcPct val="0"/>
              </a:spcBef>
            </a:pPr>
            <a:r>
              <a:rPr lang="en-US" smtClean="0"/>
              <a:t>When we use a statistic to estimate a parameter, unless the values are equal, there always will be some difference or error.  The error is the difference between the estimate and the parameter.</a:t>
            </a:r>
          </a:p>
          <a:p>
            <a:pPr>
              <a:spcBef>
                <a:spcPct val="0"/>
              </a:spcBef>
            </a:pPr>
            <a:endParaRPr lang="en-US" smtClean="0"/>
          </a:p>
          <a:p>
            <a:pPr>
              <a:spcBef>
                <a:spcPct val="0"/>
              </a:spcBef>
            </a:pPr>
            <a:r>
              <a:rPr lang="en-US" smtClean="0"/>
              <a:t>If the expected value of the estimator equals the parameter, then we say that the estimator is unbiased.  Otherwise it is a biased estimator.</a:t>
            </a:r>
          </a:p>
          <a:p>
            <a:pPr>
              <a:spcBef>
                <a:spcPct val="0"/>
              </a:spcBef>
            </a:pPr>
            <a:endParaRPr lang="en-US" smtClean="0"/>
          </a:p>
          <a:p>
            <a:pPr>
              <a:spcBef>
                <a:spcPct val="0"/>
              </a:spcBef>
            </a:pPr>
            <a:r>
              <a:rPr lang="en-US" smtClean="0"/>
              <a:t>The estimator being unbiased is a desirable property of the estimator. </a:t>
            </a:r>
          </a:p>
          <a:p>
            <a:pPr>
              <a:spcBef>
                <a:spcPct val="0"/>
              </a:spcBef>
            </a:pPr>
            <a:endParaRPr lang="en-US" smtClean="0"/>
          </a:p>
          <a:p>
            <a:pPr>
              <a:spcBef>
                <a:spcPct val="0"/>
              </a:spcBef>
            </a:pPr>
            <a:r>
              <a:rPr lang="en-US" smtClean="0"/>
              <a:t>On average, an unbiased estimator neither overestimates nor underestimates the true parameter.</a:t>
            </a:r>
          </a:p>
          <a:p>
            <a:pPr>
              <a:spcBef>
                <a:spcPct val="0"/>
              </a:spcBef>
            </a:pPr>
            <a:endParaRPr lang="en-US" smtClean="0"/>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53116FC-2C9C-4CB3-9919-AC6B807CDAB5}" type="slidenum">
              <a:rPr lang="en-US"/>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Estimators and Sampling Distributions:</a:t>
            </a:r>
          </a:p>
          <a:p>
            <a:pPr>
              <a:spcBef>
                <a:spcPct val="0"/>
              </a:spcBef>
            </a:pPr>
            <a:endParaRPr lang="en-US" smtClean="0"/>
          </a:p>
          <a:p>
            <a:pPr>
              <a:spcBef>
                <a:spcPct val="0"/>
              </a:spcBef>
            </a:pPr>
            <a:r>
              <a:rPr lang="en-US" smtClean="0"/>
              <a:t>Figure 8.4 pictorially illustrates the concept of an unbiased and a biased estimator.</a:t>
            </a:r>
          </a:p>
          <a:p>
            <a:pPr>
              <a:spcBef>
                <a:spcPct val="0"/>
              </a:spcBef>
            </a:pPr>
            <a:endParaRPr lang="en-US" smtClean="0"/>
          </a:p>
          <a:p>
            <a:pPr>
              <a:spcBef>
                <a:spcPct val="0"/>
              </a:spcBef>
            </a:pPr>
            <a:r>
              <a:rPr lang="en-US" smtClean="0"/>
              <a:t>The left picture shows  the sample points close to the central region of the population.  Thus if one computes, say, the sample mean, it will be closer to the population mean.  </a:t>
            </a:r>
          </a:p>
          <a:p>
            <a:pPr>
              <a:spcBef>
                <a:spcPct val="0"/>
              </a:spcBef>
            </a:pPr>
            <a:endParaRPr lang="en-US" smtClean="0"/>
          </a:p>
          <a:p>
            <a:pPr>
              <a:spcBef>
                <a:spcPct val="0"/>
              </a:spcBef>
            </a:pPr>
            <a:r>
              <a:rPr lang="en-US" smtClean="0"/>
              <a:t>The right picture shows the points away from the center so if one computes the sample mean it will be much larger than the population mean.  Thus, in this case, the sample mean will overestimate the population mean.  </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A403C2E-53BB-4220-A0F5-03A022117654}"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C7CE84-6F81-4C0F-82AA-A4B28364DFF4}"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3325967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C7CE84-6F81-4C0F-82AA-A4B28364DFF4}"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2112892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C7CE84-6F81-4C0F-82AA-A4B28364DFF4}"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265821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a:lvl1pPr>
          </a:lstStyle>
          <a:p>
            <a:r>
              <a:rPr lang="en-US"/>
              <a:t>8-</a:t>
            </a:r>
            <a:fld id="{7AA123D3-0335-4DA1-AD53-32BB123D05D2}" type="slidenum">
              <a:rPr lang="en-US"/>
              <a:pPr/>
              <a:t>‹#›</a:t>
            </a:fld>
            <a:endParaRPr lang="en-US"/>
          </a:p>
        </p:txBody>
      </p:sp>
    </p:spTree>
    <p:extLst>
      <p:ext uri="{BB962C8B-B14F-4D97-AF65-F5344CB8AC3E}">
        <p14:creationId xmlns:p14="http://schemas.microsoft.com/office/powerpoint/2010/main" val="847976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sldNum" sz="quarter" idx="10"/>
          </p:nvPr>
        </p:nvSpPr>
        <p:spPr/>
        <p:txBody>
          <a:bodyPr/>
          <a:lstStyle>
            <a:lvl1pPr>
              <a:defRPr/>
            </a:lvl1pPr>
          </a:lstStyle>
          <a:p>
            <a:r>
              <a:rPr lang="en-US"/>
              <a:t>8-</a:t>
            </a:r>
            <a:fld id="{793E205E-7D55-41CA-BC87-3A1AF612A5D3}" type="slidenum">
              <a:rPr lang="en-US"/>
              <a:pPr/>
              <a:t>‹#›</a:t>
            </a:fld>
            <a:endParaRPr lang="en-US"/>
          </a:p>
        </p:txBody>
      </p:sp>
    </p:spTree>
    <p:extLst>
      <p:ext uri="{BB962C8B-B14F-4D97-AF65-F5344CB8AC3E}">
        <p14:creationId xmlns:p14="http://schemas.microsoft.com/office/powerpoint/2010/main" val="594464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C7CE84-6F81-4C0F-82AA-A4B28364DFF4}"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769442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C7CE84-6F81-4C0F-82AA-A4B28364DFF4}"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1318951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C7CE84-6F81-4C0F-82AA-A4B28364DFF4}"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1332195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C7CE84-6F81-4C0F-82AA-A4B28364DFF4}"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576929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C7CE84-6F81-4C0F-82AA-A4B28364DFF4}"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1755882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C7CE84-6F81-4C0F-82AA-A4B28364DFF4}"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1275300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C7CE84-6F81-4C0F-82AA-A4B28364DFF4}"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328833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C7CE84-6F81-4C0F-82AA-A4B28364DFF4}"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88907C-2238-4990-8DD4-25B584AC438C}" type="slidenum">
              <a:rPr lang="en-US" smtClean="0"/>
              <a:t>‹#›</a:t>
            </a:fld>
            <a:endParaRPr lang="en-US"/>
          </a:p>
        </p:txBody>
      </p:sp>
    </p:spTree>
    <p:extLst>
      <p:ext uri="{BB962C8B-B14F-4D97-AF65-F5344CB8AC3E}">
        <p14:creationId xmlns:p14="http://schemas.microsoft.com/office/powerpoint/2010/main" val="2673954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C7CE84-6F81-4C0F-82AA-A4B28364DFF4}"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88907C-2238-4990-8DD4-25B584AC438C}" type="slidenum">
              <a:rPr lang="en-US" smtClean="0"/>
              <a:t>‹#›</a:t>
            </a:fld>
            <a:endParaRPr lang="en-US"/>
          </a:p>
        </p:txBody>
      </p:sp>
    </p:spTree>
    <p:extLst>
      <p:ext uri="{BB962C8B-B14F-4D97-AF65-F5344CB8AC3E}">
        <p14:creationId xmlns:p14="http://schemas.microsoft.com/office/powerpoint/2010/main" val="1650978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9.wmf"/><Relationship Id="rId5" Type="http://schemas.openxmlformats.org/officeDocument/2006/relationships/oleObject" Target="../embeddings/oleObject1.bin"/><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41.wmf"/></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1.wmf"/></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12.xml"/><Relationship Id="rId5" Type="http://schemas.openxmlformats.org/officeDocument/2006/relationships/image" Target="../media/image60.png"/><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6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smtClean="0">
                <a:solidFill>
                  <a:schemeClr val="accent1"/>
                </a:solidFill>
                <a:effectLst>
                  <a:outerShdw blurRad="38100" dist="38100" dir="2700000" algn="tl">
                    <a:srgbClr val="000000">
                      <a:alpha val="43137"/>
                    </a:srgbClr>
                  </a:outerShdw>
                </a:effectLst>
              </a:rPr>
              <a:t>October </a:t>
            </a:r>
            <a:r>
              <a:rPr lang="en-US" dirty="0" smtClean="0">
                <a:solidFill>
                  <a:schemeClr val="accent1"/>
                </a:solidFill>
                <a:effectLst>
                  <a:outerShdw blurRad="38100" dist="38100" dir="2700000" algn="tl">
                    <a:srgbClr val="000000">
                      <a:alpha val="43137"/>
                    </a:srgbClr>
                  </a:outerShdw>
                </a:effectLst>
              </a:rPr>
              <a:t>6-10</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Four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8309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8-</a:t>
            </a:r>
            <a:fld id="{30695EE6-A470-4A04-A0A1-8CA8851F6C48}" type="slidenum">
              <a:rPr lang="en-US"/>
              <a:pPr/>
              <a:t>10</a:t>
            </a:fld>
            <a:endParaRPr lang="en-US"/>
          </a:p>
        </p:txBody>
      </p:sp>
      <p:sp>
        <p:nvSpPr>
          <p:cNvPr id="3788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789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01384" name="Rectangle 8"/>
          <p:cNvSpPr>
            <a:spLocks noChangeArrowheads="1"/>
          </p:cNvSpPr>
          <p:nvPr/>
        </p:nvSpPr>
        <p:spPr bwMode="auto">
          <a:xfrm>
            <a:off x="704850" y="3495675"/>
            <a:ext cx="8151813" cy="709613"/>
          </a:xfrm>
          <a:prstGeom prst="rect">
            <a:avLst/>
          </a:prstGeom>
          <a:noFill/>
          <a:ln w="9525">
            <a:noFill/>
            <a:miter lim="800000"/>
            <a:headEnd/>
            <a:tailEnd/>
          </a:ln>
          <a:effectLst/>
        </p:spPr>
        <p:txBody>
          <a:bodyPr lIns="91436" tIns="45718" rIns="91436" bIns="45718"/>
          <a:lstStyle/>
          <a:p>
            <a:pPr marL="516179" indent="-516179" eaLnBrk="0" hangingPunct="0">
              <a:spcBef>
                <a:spcPct val="20000"/>
              </a:spcBef>
              <a:buClr>
                <a:srgbClr val="C00000"/>
              </a:buClr>
              <a:buFontTx/>
              <a:buChar char="•"/>
              <a:defRPr/>
            </a:pPr>
            <a:endParaRPr lang="en-US" sz="2000" i="1" dirty="0">
              <a:effectLst>
                <a:outerShdw blurRad="38100" dist="38100" dir="2700000" algn="tl">
                  <a:srgbClr val="FFFFFF"/>
                </a:outerShdw>
              </a:effectLst>
            </a:endParaRPr>
          </a:p>
          <a:p>
            <a:pPr marL="516179" indent="-516179" eaLnBrk="0" hangingPunct="0">
              <a:spcBef>
                <a:spcPct val="20000"/>
              </a:spcBef>
              <a:buClr>
                <a:srgbClr val="C00000"/>
              </a:buClr>
              <a:buFontTx/>
              <a:buChar char="•"/>
              <a:defRPr/>
            </a:pPr>
            <a:endParaRPr lang="en-US" sz="2000" i="1" dirty="0">
              <a:effectLst>
                <a:outerShdw blurRad="38100" dist="38100" dir="2700000" algn="tl">
                  <a:srgbClr val="FFFFFF"/>
                </a:outerShdw>
              </a:effectLst>
            </a:endParaRPr>
          </a:p>
        </p:txBody>
      </p:sp>
      <p:sp>
        <p:nvSpPr>
          <p:cNvPr id="3789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7" name="Rectangle 16"/>
          <p:cNvSpPr/>
          <p:nvPr/>
        </p:nvSpPr>
        <p:spPr>
          <a:xfrm>
            <a:off x="685800" y="1752600"/>
            <a:ext cx="706438" cy="400050"/>
          </a:xfrm>
          <a:prstGeom prst="rect">
            <a:avLst/>
          </a:prstGeom>
        </p:spPr>
        <p:txBody>
          <a:bodyPr wrap="none">
            <a:spAutoFit/>
          </a:bodyPr>
          <a:lstStyle/>
          <a:p>
            <a:pPr marL="516179" indent="-516179" eaLnBrk="0" hangingPunct="0">
              <a:spcBef>
                <a:spcPct val="20000"/>
              </a:spcBef>
              <a:buClr>
                <a:schemeClr val="accent1"/>
              </a:buClr>
              <a:buFontTx/>
              <a:buChar char="•"/>
              <a:defRPr/>
            </a:pPr>
            <a:endParaRPr lang="en-US" sz="2000" dirty="0">
              <a:effectLst>
                <a:outerShdw blurRad="38100" dist="38100" dir="2700000" algn="tl">
                  <a:srgbClr val="FFFFFF"/>
                </a:outerShdw>
              </a:effectLst>
            </a:endParaRPr>
          </a:p>
        </p:txBody>
      </p:sp>
      <p:pic>
        <p:nvPicPr>
          <p:cNvPr id="155650" name="Picture 2"/>
          <p:cNvPicPr>
            <a:picLocks noChangeAspect="1" noChangeArrowheads="1"/>
          </p:cNvPicPr>
          <p:nvPr/>
        </p:nvPicPr>
        <p:blipFill>
          <a:blip r:embed="rId3" cstate="print"/>
          <a:srcRect/>
          <a:stretch>
            <a:fillRect/>
          </a:stretch>
        </p:blipFill>
        <p:spPr bwMode="auto">
          <a:xfrm>
            <a:off x="1164077" y="2895600"/>
            <a:ext cx="6553200" cy="3271075"/>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1224756" y="387928"/>
            <a:ext cx="69294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Estimators </a:t>
            </a:r>
            <a:r>
              <a:rPr lang="en-US" sz="2800" kern="0" dirty="0">
                <a:solidFill>
                  <a:schemeClr val="accent1"/>
                </a:solidFill>
                <a:effectLst>
                  <a:outerShdw blurRad="38100" dist="38100" dir="2700000" algn="tl">
                    <a:srgbClr val="000000">
                      <a:alpha val="43137"/>
                    </a:srgbClr>
                  </a:outerShdw>
                </a:effectLst>
                <a:latin typeface="+mj-lt"/>
                <a:ea typeface="+mj-ea"/>
                <a:cs typeface="+mj-cs"/>
              </a:rPr>
              <a:t>and Sampling Distributions</a:t>
            </a:r>
          </a:p>
        </p:txBody>
      </p:sp>
      <p:sp>
        <p:nvSpPr>
          <p:cNvPr id="14" name="TextBox 13"/>
          <p:cNvSpPr txBox="1">
            <a:spLocks noChangeArrowheads="1"/>
          </p:cNvSpPr>
          <p:nvPr/>
        </p:nvSpPr>
        <p:spPr bwMode="auto">
          <a:xfrm>
            <a:off x="1365519" y="2233221"/>
            <a:ext cx="62889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smtClean="0">
                <a:solidFill>
                  <a:srgbClr val="002060"/>
                </a:solidFill>
              </a:rPr>
              <a:t>A </a:t>
            </a:r>
            <a:r>
              <a:rPr lang="en-US" dirty="0">
                <a:solidFill>
                  <a:srgbClr val="002060"/>
                </a:solidFill>
              </a:rPr>
              <a:t>desirable property for an estimator is for it to be unbiased.</a:t>
            </a:r>
          </a:p>
        </p:txBody>
      </p:sp>
      <p:sp>
        <p:nvSpPr>
          <p:cNvPr id="15" name="Rectangle 6"/>
          <p:cNvSpPr>
            <a:spLocks noChangeArrowheads="1"/>
          </p:cNvSpPr>
          <p:nvPr/>
        </p:nvSpPr>
        <p:spPr bwMode="auto">
          <a:xfrm>
            <a:off x="595313" y="1744497"/>
            <a:ext cx="1593850" cy="488724"/>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rPr>
              <a:t>Unbiased</a:t>
            </a:r>
            <a:endParaRPr lang="en-US" sz="2400" i="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61518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p:txBody>
          <a:bodyPr/>
          <a:lstStyle/>
          <a:p>
            <a:r>
              <a:rPr lang="en-US"/>
              <a:t>8-</a:t>
            </a:r>
            <a:fld id="{8B13A5A4-4180-43AE-9D1C-F5865ED13766}" type="slidenum">
              <a:rPr lang="en-US"/>
              <a:pPr/>
              <a:t>11</a:t>
            </a:fld>
            <a:endParaRPr lang="en-US"/>
          </a:p>
        </p:txBody>
      </p:sp>
      <p:sp>
        <p:nvSpPr>
          <p:cNvPr id="104451" name="Rectangle 3"/>
          <p:cNvSpPr>
            <a:spLocks noGrp="1" noChangeArrowheads="1"/>
          </p:cNvSpPr>
          <p:nvPr>
            <p:ph type="body" sz="half" idx="1"/>
          </p:nvPr>
        </p:nvSpPr>
        <p:spPr>
          <a:xfrm>
            <a:off x="381000" y="2514600"/>
            <a:ext cx="8150225" cy="1384300"/>
          </a:xfrm>
        </p:spPr>
        <p:txBody>
          <a:bodyPr lIns="103236" tIns="51618" rIns="103236" bIns="51618"/>
          <a:lstStyle/>
          <a:p>
            <a:pPr marL="515938" indent="-515938" eaLnBrk="1" hangingPunct="1">
              <a:buClr>
                <a:schemeClr val="accent1"/>
              </a:buClr>
              <a:buSzPct val="100000"/>
              <a:buFontTx/>
              <a:buChar char="•"/>
            </a:pPr>
            <a:r>
              <a:rPr lang="en-US" sz="2000" i="1" dirty="0" smtClean="0">
                <a:solidFill>
                  <a:srgbClr val="002060"/>
                </a:solidFill>
                <a:effectLst>
                  <a:outerShdw blurRad="38100" dist="38100" dir="2700000" algn="tl">
                    <a:srgbClr val="C0C0C0"/>
                  </a:outerShdw>
                </a:effectLst>
              </a:rPr>
              <a:t>Efficiency</a:t>
            </a:r>
            <a:r>
              <a:rPr lang="en-US" sz="2000" dirty="0" smtClean="0">
                <a:solidFill>
                  <a:srgbClr val="002060"/>
                </a:solidFill>
                <a:effectLst>
                  <a:outerShdw blurRad="38100" dist="38100" dir="2700000" algn="tl">
                    <a:srgbClr val="C0C0C0"/>
                  </a:outerShdw>
                </a:effectLst>
              </a:rPr>
              <a:t> refers to the variance of the estimator’s sampling distribution.</a:t>
            </a:r>
          </a:p>
          <a:p>
            <a:pPr marL="515938" indent="-515938" eaLnBrk="1" hangingPunct="1">
              <a:buClr>
                <a:schemeClr val="accent1"/>
              </a:buClr>
              <a:buSzPct val="100000"/>
              <a:buFontTx/>
              <a:buChar char="•"/>
            </a:pPr>
            <a:r>
              <a:rPr lang="en-US" sz="2000" dirty="0" smtClean="0">
                <a:solidFill>
                  <a:srgbClr val="002060"/>
                </a:solidFill>
                <a:effectLst>
                  <a:outerShdw blurRad="38100" dist="38100" dir="2700000" algn="tl">
                    <a:srgbClr val="C0C0C0"/>
                  </a:outerShdw>
                </a:effectLst>
              </a:rPr>
              <a:t>A </a:t>
            </a:r>
            <a:r>
              <a:rPr lang="en-US" sz="2000" i="1" dirty="0" smtClean="0">
                <a:solidFill>
                  <a:srgbClr val="002060"/>
                </a:solidFill>
                <a:effectLst>
                  <a:outerShdw blurRad="38100" dist="38100" dir="2700000" algn="tl">
                    <a:srgbClr val="C0C0C0"/>
                  </a:outerShdw>
                </a:effectLst>
              </a:rPr>
              <a:t>more efficient</a:t>
            </a:r>
            <a:r>
              <a:rPr lang="en-US" sz="2000" dirty="0" smtClean="0">
                <a:solidFill>
                  <a:srgbClr val="002060"/>
                </a:solidFill>
                <a:effectLst>
                  <a:outerShdw blurRad="38100" dist="38100" dir="2700000" algn="tl">
                    <a:srgbClr val="C0C0C0"/>
                  </a:outerShdw>
                </a:effectLst>
              </a:rPr>
              <a:t> estimator has smaller variance.</a:t>
            </a:r>
          </a:p>
        </p:txBody>
      </p:sp>
      <p:sp>
        <p:nvSpPr>
          <p:cNvPr id="3993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04454" name="Rectangle 6"/>
          <p:cNvSpPr>
            <a:spLocks noChangeArrowheads="1"/>
          </p:cNvSpPr>
          <p:nvPr/>
        </p:nvSpPr>
        <p:spPr bwMode="auto">
          <a:xfrm>
            <a:off x="234951" y="190341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Efficiency</a:t>
            </a:r>
          </a:p>
        </p:txBody>
      </p:sp>
      <p:sp>
        <p:nvSpPr>
          <p:cNvPr id="39941" name="Slide Number Placeholder 5"/>
          <p:cNvSpPr txBox="1">
            <a:spLocks/>
          </p:cNvSpPr>
          <p:nvPr/>
        </p:nvSpPr>
        <p:spPr bwMode="auto">
          <a:xfrm>
            <a:off x="5283200" y="3648075"/>
            <a:ext cx="14097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a:solidFill>
                  <a:srgbClr val="FFFFFF"/>
                </a:solidFill>
              </a:rPr>
              <a:t>Figure 8.6</a:t>
            </a:r>
          </a:p>
        </p:txBody>
      </p:sp>
      <p:sp>
        <p:nvSpPr>
          <p:cNvPr id="3994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grpSp>
        <p:nvGrpSpPr>
          <p:cNvPr id="21" name="Group 20"/>
          <p:cNvGrpSpPr>
            <a:grpSpLocks/>
          </p:cNvGrpSpPr>
          <p:nvPr/>
        </p:nvGrpSpPr>
        <p:grpSpPr bwMode="auto">
          <a:xfrm>
            <a:off x="1524000" y="3850574"/>
            <a:ext cx="6372225" cy="2314575"/>
            <a:chOff x="1524000" y="4267200"/>
            <a:chExt cx="6372225" cy="2314015"/>
          </a:xfrm>
        </p:grpSpPr>
        <p:pic>
          <p:nvPicPr>
            <p:cNvPr id="83969" name="Picture 1"/>
            <p:cNvPicPr>
              <a:picLocks noChangeAspect="1" noChangeArrowheads="1"/>
            </p:cNvPicPr>
            <p:nvPr/>
          </p:nvPicPr>
          <p:blipFill>
            <a:blip r:embed="rId3" cstate="print"/>
            <a:srcRect/>
            <a:stretch>
              <a:fillRect/>
            </a:stretch>
          </p:blipFill>
          <p:spPr bwMode="auto">
            <a:xfrm>
              <a:off x="1524000" y="4267200"/>
              <a:ext cx="4267200" cy="2314015"/>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3994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5029200"/>
              <a:ext cx="19526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2"/>
          <p:cNvSpPr txBox="1">
            <a:spLocks noChangeArrowheads="1"/>
          </p:cNvSpPr>
          <p:nvPr/>
        </p:nvSpPr>
        <p:spPr bwMode="auto">
          <a:xfrm>
            <a:off x="1224756" y="387928"/>
            <a:ext cx="69294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Estimators </a:t>
            </a:r>
            <a:r>
              <a:rPr lang="en-US" sz="2800" kern="0" dirty="0">
                <a:solidFill>
                  <a:schemeClr val="accent1"/>
                </a:solidFill>
                <a:effectLst>
                  <a:outerShdw blurRad="38100" dist="38100" dir="2700000" algn="tl">
                    <a:srgbClr val="000000">
                      <a:alpha val="43137"/>
                    </a:srgbClr>
                  </a:outerShdw>
                </a:effectLst>
                <a:latin typeface="+mj-lt"/>
                <a:ea typeface="+mj-ea"/>
                <a:cs typeface="+mj-cs"/>
              </a:rPr>
              <a:t>and Sampling Distributions</a:t>
            </a:r>
          </a:p>
        </p:txBody>
      </p:sp>
    </p:spTree>
    <p:extLst>
      <p:ext uri="{BB962C8B-B14F-4D97-AF65-F5344CB8AC3E}">
        <p14:creationId xmlns:p14="http://schemas.microsoft.com/office/powerpoint/2010/main" val="24608309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p:txBody>
          <a:bodyPr/>
          <a:lstStyle/>
          <a:p>
            <a:r>
              <a:rPr lang="en-US"/>
              <a:t>8-</a:t>
            </a:r>
            <a:fld id="{09495EED-30F1-4D37-9663-B1643B724C60}" type="slidenum">
              <a:rPr lang="en-US"/>
              <a:pPr/>
              <a:t>12</a:t>
            </a:fld>
            <a:endParaRPr lang="en-US"/>
          </a:p>
        </p:txBody>
      </p:sp>
      <p:sp>
        <p:nvSpPr>
          <p:cNvPr id="4198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05478" name="Rectangle 6"/>
          <p:cNvSpPr>
            <a:spLocks noChangeArrowheads="1"/>
          </p:cNvSpPr>
          <p:nvPr/>
        </p:nvSpPr>
        <p:spPr bwMode="auto">
          <a:xfrm>
            <a:off x="412750" y="1828800"/>
            <a:ext cx="298450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000" i="1" dirty="0">
                <a:solidFill>
                  <a:srgbClr val="C00000"/>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Consistency</a:t>
            </a:r>
          </a:p>
        </p:txBody>
      </p:sp>
      <p:sp>
        <p:nvSpPr>
          <p:cNvPr id="105475" name="Rectangle 3"/>
          <p:cNvSpPr>
            <a:spLocks noGrp="1" noChangeArrowheads="1"/>
          </p:cNvSpPr>
          <p:nvPr>
            <p:ph type="body" sz="half" idx="4294967295"/>
          </p:nvPr>
        </p:nvSpPr>
        <p:spPr>
          <a:xfrm>
            <a:off x="585605" y="2286000"/>
            <a:ext cx="7474259" cy="686594"/>
          </a:xfrm>
        </p:spPr>
        <p:txBody>
          <a:bodyPr lIns="103236" tIns="51618" rIns="103236" bIns="51618">
            <a:normAutofit lnSpcReduction="10000"/>
          </a:bodyPr>
          <a:lstStyle/>
          <a:p>
            <a:pPr marL="0" indent="0" eaLnBrk="1" hangingPunct="1">
              <a:buNone/>
            </a:pPr>
            <a:r>
              <a:rPr lang="en-US" sz="2000" dirty="0" smtClean="0">
                <a:solidFill>
                  <a:srgbClr val="002060"/>
                </a:solidFill>
              </a:rPr>
              <a:t>A </a:t>
            </a:r>
            <a:r>
              <a:rPr lang="en-US" sz="2000" i="1" dirty="0" smtClean="0">
                <a:solidFill>
                  <a:srgbClr val="002060"/>
                </a:solidFill>
              </a:rPr>
              <a:t>consistent </a:t>
            </a:r>
            <a:r>
              <a:rPr lang="en-US" sz="2000" dirty="0" smtClean="0">
                <a:solidFill>
                  <a:srgbClr val="002060"/>
                </a:solidFill>
              </a:rPr>
              <a:t>estimator converges toward the parameter being estimated as the sample size increases.  </a:t>
            </a:r>
          </a:p>
        </p:txBody>
      </p:sp>
      <p:sp>
        <p:nvSpPr>
          <p:cNvPr id="41989" name="Slide Number Placeholder 5"/>
          <p:cNvSpPr txBox="1">
            <a:spLocks/>
          </p:cNvSpPr>
          <p:nvPr/>
        </p:nvSpPr>
        <p:spPr bwMode="auto">
          <a:xfrm>
            <a:off x="5283200" y="3648075"/>
            <a:ext cx="14097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a:solidFill>
                  <a:srgbClr val="FFFFFF"/>
                </a:solidFill>
              </a:rPr>
              <a:t>Figure 8.6</a:t>
            </a:r>
          </a:p>
        </p:txBody>
      </p:sp>
      <p:sp>
        <p:nvSpPr>
          <p:cNvPr id="4199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grpSp>
        <p:nvGrpSpPr>
          <p:cNvPr id="22" name="Group 21"/>
          <p:cNvGrpSpPr>
            <a:grpSpLocks/>
          </p:cNvGrpSpPr>
          <p:nvPr/>
        </p:nvGrpSpPr>
        <p:grpSpPr bwMode="auto">
          <a:xfrm>
            <a:off x="1905000" y="3275806"/>
            <a:ext cx="6010275" cy="2971800"/>
            <a:chOff x="1905000" y="3657600"/>
            <a:chExt cx="6010275" cy="2971800"/>
          </a:xfrm>
        </p:grpSpPr>
        <p:pic>
          <p:nvPicPr>
            <p:cNvPr id="419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4800600"/>
              <a:ext cx="9810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6675" name="Picture 3"/>
            <p:cNvPicPr>
              <a:picLocks noChangeAspect="1" noChangeArrowheads="1"/>
            </p:cNvPicPr>
            <p:nvPr/>
          </p:nvPicPr>
          <p:blipFill>
            <a:blip r:embed="rId4" cstate="print"/>
            <a:srcRect/>
            <a:stretch>
              <a:fillRect/>
            </a:stretch>
          </p:blipFill>
          <p:spPr bwMode="auto">
            <a:xfrm>
              <a:off x="1905000" y="3657600"/>
              <a:ext cx="4835471" cy="2971800"/>
            </a:xfrm>
            <a:prstGeom prst="rect">
              <a:avLst/>
            </a:prstGeom>
            <a:noFill/>
            <a:ln w="9525">
              <a:solidFill>
                <a:schemeClr val="tx1"/>
              </a:solidFill>
              <a:miter lim="800000"/>
              <a:headEnd/>
              <a:tailEnd/>
            </a:ln>
            <a:effectLst>
              <a:innerShdw blurRad="63500" dist="50800" dir="2700000">
                <a:prstClr val="black">
                  <a:alpha val="50000"/>
                </a:prstClr>
              </a:innerShdw>
            </a:effectLst>
          </p:spPr>
        </p:pic>
      </p:grpSp>
      <p:sp>
        <p:nvSpPr>
          <p:cNvPr id="14" name="Rectangle 2"/>
          <p:cNvSpPr txBox="1">
            <a:spLocks noChangeArrowheads="1"/>
          </p:cNvSpPr>
          <p:nvPr/>
        </p:nvSpPr>
        <p:spPr bwMode="auto">
          <a:xfrm>
            <a:off x="1224756" y="387928"/>
            <a:ext cx="69294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Estimators </a:t>
            </a:r>
            <a:r>
              <a:rPr lang="en-US" sz="2800" kern="0" dirty="0">
                <a:solidFill>
                  <a:schemeClr val="accent1"/>
                </a:solidFill>
                <a:effectLst>
                  <a:outerShdw blurRad="38100" dist="38100" dir="2700000" algn="tl">
                    <a:srgbClr val="000000">
                      <a:alpha val="43137"/>
                    </a:srgbClr>
                  </a:outerShdw>
                </a:effectLst>
                <a:latin typeface="+mj-lt"/>
                <a:ea typeface="+mj-ea"/>
                <a:cs typeface="+mj-cs"/>
              </a:rPr>
              <a:t>and Sampling Distributions</a:t>
            </a:r>
          </a:p>
        </p:txBody>
      </p:sp>
    </p:spTree>
    <p:extLst>
      <p:ext uri="{BB962C8B-B14F-4D97-AF65-F5344CB8AC3E}">
        <p14:creationId xmlns:p14="http://schemas.microsoft.com/office/powerpoint/2010/main" val="194599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8-</a:t>
            </a:r>
            <a:fld id="{49EF9E60-CF74-4A1B-BD24-53B2F6C7B481}" type="slidenum">
              <a:rPr lang="en-US"/>
              <a:pPr/>
              <a:t>13</a:t>
            </a:fld>
            <a:endParaRPr lang="en-US"/>
          </a:p>
        </p:txBody>
      </p:sp>
      <p:sp>
        <p:nvSpPr>
          <p:cNvPr id="4403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40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pic>
        <p:nvPicPr>
          <p:cNvPr id="108546" name="Picture 2"/>
          <p:cNvPicPr>
            <a:picLocks noChangeAspect="1" noChangeArrowheads="1"/>
          </p:cNvPicPr>
          <p:nvPr/>
        </p:nvPicPr>
        <p:blipFill>
          <a:blip r:embed="rId3" cstate="print"/>
          <a:srcRect/>
          <a:stretch>
            <a:fillRect/>
          </a:stretch>
        </p:blipFill>
        <p:spPr bwMode="auto">
          <a:xfrm>
            <a:off x="552449" y="1676400"/>
            <a:ext cx="8026401" cy="24384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6" name="TextBox 15"/>
          <p:cNvSpPr txBox="1">
            <a:spLocks noChangeArrowheads="1"/>
          </p:cNvSpPr>
          <p:nvPr/>
        </p:nvSpPr>
        <p:spPr bwMode="auto">
          <a:xfrm>
            <a:off x="685800" y="4400468"/>
            <a:ext cx="707648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dirty="0">
                <a:solidFill>
                  <a:srgbClr val="002060"/>
                </a:solidFill>
                <a:latin typeface="+mn-lt"/>
              </a:rPr>
              <a:t>The Central Limit Theorem is a powerful result that allows us to</a:t>
            </a:r>
          </a:p>
          <a:p>
            <a:r>
              <a:rPr lang="en-US" sz="2000" dirty="0">
                <a:solidFill>
                  <a:srgbClr val="002060"/>
                </a:solidFill>
                <a:latin typeface="+mn-lt"/>
              </a:rPr>
              <a:t>approximate the shape of the sampling distribution of the sample </a:t>
            </a:r>
          </a:p>
          <a:p>
            <a:r>
              <a:rPr lang="en-US" sz="2000" dirty="0">
                <a:solidFill>
                  <a:srgbClr val="002060"/>
                </a:solidFill>
                <a:latin typeface="+mn-lt"/>
              </a:rPr>
              <a:t>mean even when we don’t know what the population looks like.  </a:t>
            </a:r>
          </a:p>
        </p:txBody>
      </p:sp>
    </p:spTree>
    <p:extLst>
      <p:ext uri="{BB962C8B-B14F-4D97-AF65-F5344CB8AC3E}">
        <p14:creationId xmlns:p14="http://schemas.microsoft.com/office/powerpoint/2010/main" val="1892782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8-</a:t>
            </a:r>
            <a:fld id="{15CA4809-981D-4277-BCC9-0A3095AB0E18}" type="slidenum">
              <a:rPr lang="en-US"/>
              <a:pPr/>
              <a:t>14</a:t>
            </a:fld>
            <a:endParaRPr lang="en-US"/>
          </a:p>
        </p:txBody>
      </p:sp>
      <p:sp>
        <p:nvSpPr>
          <p:cNvPr id="107523" name="Rectangle 3"/>
          <p:cNvSpPr>
            <a:spLocks noGrp="1" noChangeArrowheads="1"/>
          </p:cNvSpPr>
          <p:nvPr>
            <p:ph type="body" sz="half" idx="1"/>
          </p:nvPr>
        </p:nvSpPr>
        <p:spPr>
          <a:xfrm>
            <a:off x="490537" y="1785751"/>
            <a:ext cx="3964782" cy="885825"/>
          </a:xfrm>
        </p:spPr>
        <p:txBody>
          <a:bodyPr lIns="103236" tIns="51618" rIns="103236" bIns="51618">
            <a:normAutofit lnSpcReduction="10000"/>
          </a:bodyPr>
          <a:lstStyle/>
          <a:p>
            <a:pPr marL="0" indent="0" eaLnBrk="1" hangingPunct="1">
              <a:buClr>
                <a:schemeClr val="accent1"/>
              </a:buClr>
              <a:buSzPct val="100000"/>
              <a:buNone/>
            </a:pPr>
            <a:r>
              <a:rPr lang="en-US" sz="1800" dirty="0" smtClean="0">
                <a:solidFill>
                  <a:srgbClr val="002060"/>
                </a:solidFill>
                <a:effectLst>
                  <a:outerShdw blurRad="38100" dist="38100" dir="2700000" algn="tl">
                    <a:srgbClr val="C0C0C0"/>
                  </a:outerShdw>
                </a:effectLst>
              </a:rPr>
              <a:t>If the population is exactly normal, then the sample mean follows a normal distribution.</a:t>
            </a:r>
          </a:p>
        </p:txBody>
      </p:sp>
      <p:sp>
        <p:nvSpPr>
          <p:cNvPr id="4608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608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608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09570" name="Picture 2"/>
          <p:cNvPicPr>
            <a:picLocks noChangeAspect="1" noChangeArrowheads="1"/>
          </p:cNvPicPr>
          <p:nvPr/>
        </p:nvPicPr>
        <p:blipFill>
          <a:blip r:embed="rId3" cstate="print"/>
          <a:srcRect/>
          <a:stretch>
            <a:fillRect/>
          </a:stretch>
        </p:blipFill>
        <p:spPr bwMode="auto">
          <a:xfrm>
            <a:off x="236538" y="2971800"/>
            <a:ext cx="4257675" cy="20383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3"/>
          <p:cNvSpPr txBox="1">
            <a:spLocks noChangeArrowheads="1"/>
          </p:cNvSpPr>
          <p:nvPr/>
        </p:nvSpPr>
        <p:spPr bwMode="auto">
          <a:xfrm>
            <a:off x="4800600" y="1747652"/>
            <a:ext cx="3827463" cy="995548"/>
          </a:xfrm>
          <a:prstGeom prst="rect">
            <a:avLst/>
          </a:prstGeom>
          <a:noFill/>
          <a:ln w="9525">
            <a:noFill/>
            <a:miter lim="800000"/>
            <a:headEnd/>
            <a:tailEnd/>
          </a:ln>
          <a:effectLst/>
        </p:spPr>
        <p:txBody>
          <a:bodyPr lIns="103236" tIns="51618" rIns="103236" bIns="51618"/>
          <a:lstStyle/>
          <a:p>
            <a:pPr>
              <a:spcBef>
                <a:spcPct val="20000"/>
              </a:spcBef>
              <a:buClr>
                <a:schemeClr val="accent1"/>
              </a:buClr>
              <a:buSzPct val="100000"/>
              <a:defRPr/>
            </a:pPr>
            <a:r>
              <a:rPr lang="en-US" dirty="0">
                <a:solidFill>
                  <a:srgbClr val="002060"/>
                </a:solidFill>
                <a:effectLst>
                  <a:outerShdw blurRad="38100" dist="38100" dir="2700000" algn="tl">
                    <a:srgbClr val="C0C0C0"/>
                  </a:outerShdw>
                </a:effectLst>
              </a:rPr>
              <a:t>As the sample size n increases, </a:t>
            </a:r>
            <a:r>
              <a:rPr lang="en-US" dirty="0" smtClean="0">
                <a:solidFill>
                  <a:srgbClr val="002060"/>
                </a:solidFill>
                <a:effectLst>
                  <a:outerShdw blurRad="38100" dist="38100" dir="2700000" algn="tl">
                    <a:srgbClr val="C0C0C0"/>
                  </a:outerShdw>
                </a:effectLst>
              </a:rPr>
              <a:t>the distribution </a:t>
            </a:r>
            <a:r>
              <a:rPr lang="en-US" dirty="0">
                <a:solidFill>
                  <a:srgbClr val="002060"/>
                </a:solidFill>
                <a:effectLst>
                  <a:outerShdw blurRad="38100" dist="38100" dir="2700000" algn="tl">
                    <a:srgbClr val="C0C0C0"/>
                  </a:outerShdw>
                </a:effectLst>
              </a:rPr>
              <a:t>of sample </a:t>
            </a:r>
            <a:r>
              <a:rPr lang="en-US" dirty="0" smtClean="0">
                <a:solidFill>
                  <a:srgbClr val="002060"/>
                </a:solidFill>
                <a:effectLst>
                  <a:outerShdw blurRad="38100" dist="38100" dir="2700000" algn="tl">
                    <a:srgbClr val="C0C0C0"/>
                  </a:outerShdw>
                </a:effectLst>
              </a:rPr>
              <a:t>means narrows  </a:t>
            </a:r>
            <a:r>
              <a:rPr lang="en-US" dirty="0">
                <a:solidFill>
                  <a:srgbClr val="002060"/>
                </a:solidFill>
                <a:effectLst>
                  <a:outerShdw blurRad="38100" dist="38100" dir="2700000" algn="tl">
                    <a:srgbClr val="C0C0C0"/>
                  </a:outerShdw>
                </a:effectLst>
              </a:rPr>
              <a:t>in on the population mean </a:t>
            </a:r>
            <a:r>
              <a:rPr lang="en-US" i="1" dirty="0">
                <a:solidFill>
                  <a:srgbClr val="002060"/>
                </a:solidFill>
                <a:effectLst>
                  <a:outerShdw blurRad="38100" dist="38100" dir="2700000" algn="tl">
                    <a:srgbClr val="C0C0C0"/>
                  </a:outerShdw>
                </a:effectLst>
              </a:rPr>
              <a:t>µ</a:t>
            </a:r>
            <a:r>
              <a:rPr lang="en-US" dirty="0">
                <a:solidFill>
                  <a:srgbClr val="002060"/>
                </a:solidFill>
                <a:effectLst>
                  <a:outerShdw blurRad="38100" dist="38100" dir="2700000" algn="tl">
                    <a:srgbClr val="C0C0C0"/>
                  </a:outerShdw>
                </a:effectLst>
              </a:rPr>
              <a:t>.</a:t>
            </a:r>
          </a:p>
        </p:txBody>
      </p:sp>
      <p:pic>
        <p:nvPicPr>
          <p:cNvPr id="109571" name="Picture 3"/>
          <p:cNvPicPr>
            <a:picLocks noChangeAspect="1" noChangeArrowheads="1"/>
          </p:cNvPicPr>
          <p:nvPr/>
        </p:nvPicPr>
        <p:blipFill>
          <a:blip r:embed="rId4" cstate="print"/>
          <a:srcRect/>
          <a:stretch>
            <a:fillRect/>
          </a:stretch>
        </p:blipFill>
        <p:spPr bwMode="auto">
          <a:xfrm>
            <a:off x="4648200" y="2971800"/>
            <a:ext cx="4327021" cy="21336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4"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spTree>
    <p:extLst>
      <p:ext uri="{BB962C8B-B14F-4D97-AF65-F5344CB8AC3E}">
        <p14:creationId xmlns:p14="http://schemas.microsoft.com/office/powerpoint/2010/main" val="1275748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8-</a:t>
            </a:r>
            <a:fld id="{E7D9B29A-AD1F-44D0-B08E-D36C84368C94}" type="slidenum">
              <a:rPr lang="en-US"/>
              <a:pPr/>
              <a:t>15</a:t>
            </a:fld>
            <a:endParaRPr lang="en-US"/>
          </a:p>
        </p:txBody>
      </p:sp>
      <p:sp>
        <p:nvSpPr>
          <p:cNvPr id="4812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 name="Rectangle 3"/>
          <p:cNvSpPr txBox="1">
            <a:spLocks noChangeArrowheads="1"/>
          </p:cNvSpPr>
          <p:nvPr/>
        </p:nvSpPr>
        <p:spPr>
          <a:xfrm>
            <a:off x="1140619" y="1221592"/>
            <a:ext cx="6629400" cy="1063625"/>
          </a:xfrm>
          <a:prstGeom prst="rect">
            <a:avLst/>
          </a:prstGeom>
        </p:spPr>
        <p:txBody>
          <a:bodyPr lIns="103236" tIns="51618" rIns="103236" bIns="51618"/>
          <a:lstStyle/>
          <a:p>
            <a:pPr eaLnBrk="0" hangingPunct="0">
              <a:spcBef>
                <a:spcPct val="20000"/>
              </a:spcBef>
              <a:buClr>
                <a:schemeClr val="accent1"/>
              </a:buClr>
              <a:defRPr/>
            </a:pPr>
            <a:r>
              <a:rPr lang="en-US" sz="2000" kern="0" dirty="0">
                <a:solidFill>
                  <a:srgbClr val="002060"/>
                </a:solidFill>
                <a:effectLst>
                  <a:outerShdw blurRad="38100" dist="38100" dir="2700000" algn="tl">
                    <a:srgbClr val="FFFFFF"/>
                  </a:outerShdw>
                </a:effectLst>
                <a:latin typeface="+mn-lt"/>
              </a:rPr>
              <a:t>If the sample is large enough, the sample means will have approximately a normal distribution even if your population is </a:t>
            </a:r>
            <a:r>
              <a:rPr lang="en-US" sz="2000" i="1" kern="0" dirty="0">
                <a:solidFill>
                  <a:srgbClr val="C00000"/>
                </a:solidFill>
                <a:effectLst>
                  <a:outerShdw blurRad="38100" dist="38100" dir="2700000" algn="tl">
                    <a:srgbClr val="000000">
                      <a:alpha val="43137"/>
                    </a:srgbClr>
                  </a:outerShdw>
                </a:effectLst>
                <a:latin typeface="+mn-lt"/>
              </a:rPr>
              <a:t>not</a:t>
            </a:r>
            <a:r>
              <a:rPr lang="en-US" sz="2000" kern="0" dirty="0">
                <a:solidFill>
                  <a:srgbClr val="C00000"/>
                </a:solidFill>
                <a:effectLst>
                  <a:outerShdw blurRad="38100" dist="38100" dir="2700000" algn="tl">
                    <a:srgbClr val="FFFFFF"/>
                  </a:outerShdw>
                </a:effectLst>
                <a:latin typeface="+mn-lt"/>
              </a:rPr>
              <a:t> </a:t>
            </a:r>
            <a:r>
              <a:rPr lang="en-US" sz="2000" kern="0" dirty="0">
                <a:solidFill>
                  <a:srgbClr val="002060"/>
                </a:solidFill>
                <a:effectLst>
                  <a:outerShdw blurRad="38100" dist="38100" dir="2700000" algn="tl">
                    <a:srgbClr val="FFFFFF"/>
                  </a:outerShdw>
                </a:effectLst>
                <a:latin typeface="+mn-lt"/>
              </a:rPr>
              <a:t>normal.</a:t>
            </a:r>
          </a:p>
        </p:txBody>
      </p:sp>
      <p:sp>
        <p:nvSpPr>
          <p:cNvPr id="4813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10594" name="Picture 2"/>
          <p:cNvPicPr>
            <a:picLocks noChangeAspect="1" noChangeArrowheads="1"/>
          </p:cNvPicPr>
          <p:nvPr/>
        </p:nvPicPr>
        <p:blipFill>
          <a:blip r:embed="rId3" cstate="print"/>
          <a:srcRect/>
          <a:stretch>
            <a:fillRect/>
          </a:stretch>
        </p:blipFill>
        <p:spPr bwMode="auto">
          <a:xfrm>
            <a:off x="1524000" y="2514600"/>
            <a:ext cx="6086475" cy="376237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spTree>
    <p:extLst>
      <p:ext uri="{BB962C8B-B14F-4D97-AF65-F5344CB8AC3E}">
        <p14:creationId xmlns:p14="http://schemas.microsoft.com/office/powerpoint/2010/main" val="637400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p:txBody>
          <a:bodyPr/>
          <a:lstStyle/>
          <a:p>
            <a:r>
              <a:rPr lang="en-US"/>
              <a:t>8-</a:t>
            </a:r>
            <a:fld id="{274B5A08-0D3F-4209-A52E-0D4A32D095D6}" type="slidenum">
              <a:rPr lang="en-US"/>
              <a:pPr/>
              <a:t>16</a:t>
            </a:fld>
            <a:endParaRPr lang="en-US"/>
          </a:p>
        </p:txBody>
      </p:sp>
      <p:sp>
        <p:nvSpPr>
          <p:cNvPr id="5017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017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12646" name="Rectangle 6"/>
          <p:cNvSpPr>
            <a:spLocks noChangeArrowheads="1"/>
          </p:cNvSpPr>
          <p:nvPr/>
        </p:nvSpPr>
        <p:spPr bwMode="auto">
          <a:xfrm>
            <a:off x="236538" y="1024102"/>
            <a:ext cx="5429250" cy="442923"/>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rPr>
              <a:t>Illustrations </a:t>
            </a:r>
            <a:r>
              <a:rPr lang="en-US" sz="2400" i="1" dirty="0">
                <a:solidFill>
                  <a:srgbClr val="C00000"/>
                </a:solidFill>
                <a:effectLst>
                  <a:outerShdw blurRad="38100" dist="38100" dir="2700000" algn="tl">
                    <a:srgbClr val="000000">
                      <a:alpha val="43137"/>
                    </a:srgbClr>
                  </a:outerShdw>
                </a:effectLst>
              </a:rPr>
              <a:t>of Central Limit </a:t>
            </a:r>
            <a:r>
              <a:rPr lang="en-US" sz="2400" i="1" dirty="0" smtClean="0">
                <a:solidFill>
                  <a:srgbClr val="C00000"/>
                </a:solidFill>
                <a:effectLst>
                  <a:outerShdw blurRad="38100" dist="38100" dir="2700000" algn="tl">
                    <a:srgbClr val="000000">
                      <a:alpha val="43137"/>
                    </a:srgbClr>
                  </a:outerShdw>
                </a:effectLst>
              </a:rPr>
              <a:t>Theorem</a:t>
            </a:r>
            <a:endParaRPr lang="en-US" sz="2400" i="1" dirty="0">
              <a:solidFill>
                <a:srgbClr val="C00000"/>
              </a:solidFill>
              <a:effectLst>
                <a:outerShdw blurRad="38100" dist="38100" dir="2700000" algn="tl">
                  <a:srgbClr val="000000">
                    <a:alpha val="43137"/>
                  </a:srgbClr>
                </a:outerShdw>
              </a:effectLst>
            </a:endParaRPr>
          </a:p>
        </p:txBody>
      </p:sp>
      <p:pic>
        <p:nvPicPr>
          <p:cNvPr id="20487" name="Picture 9"/>
          <p:cNvPicPr>
            <a:picLocks noChangeAspect="1" noChangeArrowheads="1"/>
          </p:cNvPicPr>
          <p:nvPr/>
        </p:nvPicPr>
        <p:blipFill>
          <a:blip r:embed="rId3" cstate="print"/>
          <a:srcRect/>
          <a:stretch>
            <a:fillRect/>
          </a:stretch>
        </p:blipFill>
        <p:spPr bwMode="auto">
          <a:xfrm>
            <a:off x="685800" y="1616065"/>
            <a:ext cx="4978400" cy="4554537"/>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50181" name="Rectangle 12"/>
          <p:cNvSpPr>
            <a:spLocks noChangeArrowheads="1"/>
          </p:cNvSpPr>
          <p:nvPr/>
        </p:nvSpPr>
        <p:spPr bwMode="auto">
          <a:xfrm>
            <a:off x="0" y="29337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0" hangingPunct="0"/>
            <a:endParaRPr lang="en-US"/>
          </a:p>
        </p:txBody>
      </p:sp>
      <p:sp>
        <p:nvSpPr>
          <p:cNvPr id="50182" name="Text Box 13"/>
          <p:cNvSpPr txBox="1">
            <a:spLocks noChangeArrowheads="1"/>
          </p:cNvSpPr>
          <p:nvPr/>
        </p:nvSpPr>
        <p:spPr bwMode="auto">
          <a:xfrm>
            <a:off x="6692899" y="3581400"/>
            <a:ext cx="796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i="1" dirty="0">
                <a:solidFill>
                  <a:srgbClr val="FF0000"/>
                </a:solidFill>
              </a:rPr>
              <a:t>Note:</a:t>
            </a:r>
          </a:p>
        </p:txBody>
      </p:sp>
      <p:sp>
        <p:nvSpPr>
          <p:cNvPr id="501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5018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1616065"/>
            <a:ext cx="21431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Picture 3"/>
          <p:cNvPicPr>
            <a:picLocks noChangeAspect="1" noChangeArrowheads="1"/>
          </p:cNvPicPr>
          <p:nvPr/>
        </p:nvPicPr>
        <p:blipFill>
          <a:blip r:embed="rId5" cstate="print"/>
          <a:srcRect/>
          <a:stretch>
            <a:fillRect/>
          </a:stretch>
        </p:blipFill>
        <p:spPr bwMode="auto">
          <a:xfrm>
            <a:off x="6447219" y="4126428"/>
            <a:ext cx="1366837" cy="1318021"/>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50188" name="TextBox 17"/>
          <p:cNvSpPr txBox="1">
            <a:spLocks noChangeArrowheads="1"/>
          </p:cNvSpPr>
          <p:nvPr/>
        </p:nvSpPr>
        <p:spPr bwMode="auto">
          <a:xfrm>
            <a:off x="6025738" y="2590800"/>
            <a:ext cx="2209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a:t>Using the uniform</a:t>
            </a:r>
          </a:p>
          <a:p>
            <a:r>
              <a:rPr lang="en-US" dirty="0"/>
              <a:t>and a right-skewed distribution.</a:t>
            </a:r>
          </a:p>
        </p:txBody>
      </p:sp>
      <p:sp>
        <p:nvSpPr>
          <p:cNvPr id="16"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spTree>
    <p:extLst>
      <p:ext uri="{BB962C8B-B14F-4D97-AF65-F5344CB8AC3E}">
        <p14:creationId xmlns:p14="http://schemas.microsoft.com/office/powerpoint/2010/main" val="339296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8-</a:t>
            </a:r>
            <a:fld id="{4DD65C3C-0696-42F0-AA75-707C26145B75}" type="slidenum">
              <a:rPr lang="en-US"/>
              <a:pPr/>
              <a:t>17</a:t>
            </a:fld>
            <a:endParaRPr lang="en-US"/>
          </a:p>
        </p:txBody>
      </p:sp>
      <p:sp>
        <p:nvSpPr>
          <p:cNvPr id="52225" name="Rectangle 3"/>
          <p:cNvSpPr>
            <a:spLocks noGrp="1" noChangeArrowheads="1"/>
          </p:cNvSpPr>
          <p:nvPr>
            <p:ph type="body" sz="half" idx="1"/>
          </p:nvPr>
        </p:nvSpPr>
        <p:spPr>
          <a:xfrm>
            <a:off x="762000" y="1925637"/>
            <a:ext cx="8150225" cy="1271588"/>
          </a:xfrm>
        </p:spPr>
        <p:txBody>
          <a:bodyPr lIns="103236" tIns="51618" rIns="103236" bIns="51618"/>
          <a:lstStyle/>
          <a:p>
            <a:pPr eaLnBrk="1" hangingPunct="1">
              <a:buFont typeface="Wingdings" pitchFamily="2" charset="2"/>
              <a:buNone/>
            </a:pPr>
            <a:r>
              <a:rPr lang="en-US" sz="1800" dirty="0" smtClean="0">
                <a:solidFill>
                  <a:srgbClr val="002060"/>
                </a:solidFill>
              </a:rPr>
              <a:t>      The Central Limit Theorem permits us to define an interval within which the sample means are expected to fall. As long as the sample size </a:t>
            </a:r>
            <a:r>
              <a:rPr lang="en-US" sz="1800" i="1" dirty="0" smtClean="0">
                <a:solidFill>
                  <a:srgbClr val="002060"/>
                </a:solidFill>
              </a:rPr>
              <a:t>n is large enough, we can use the normal distribution </a:t>
            </a:r>
            <a:r>
              <a:rPr lang="en-US" sz="1800" dirty="0" smtClean="0">
                <a:solidFill>
                  <a:srgbClr val="002060"/>
                </a:solidFill>
              </a:rPr>
              <a:t>regardless of the population shape (or any </a:t>
            </a:r>
            <a:r>
              <a:rPr lang="en-US" sz="1800" i="1" dirty="0" smtClean="0">
                <a:solidFill>
                  <a:srgbClr val="002060"/>
                </a:solidFill>
              </a:rPr>
              <a:t>n if the population is normal to begin with).</a:t>
            </a:r>
            <a:endParaRPr lang="en-US" sz="1800" dirty="0" smtClean="0">
              <a:solidFill>
                <a:srgbClr val="002060"/>
              </a:solidFill>
            </a:endParaRPr>
          </a:p>
        </p:txBody>
      </p:sp>
      <p:sp>
        <p:nvSpPr>
          <p:cNvPr id="5222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222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26982" name="Rectangle 6"/>
          <p:cNvSpPr>
            <a:spLocks noChangeArrowheads="1"/>
          </p:cNvSpPr>
          <p:nvPr/>
        </p:nvSpPr>
        <p:spPr bwMode="auto">
          <a:xfrm>
            <a:off x="234950" y="12954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Applying The Central Limit Theorem</a:t>
            </a:r>
          </a:p>
        </p:txBody>
      </p:sp>
      <p:sp>
        <p:nvSpPr>
          <p:cNvPr id="5222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52577" name="Picture 1"/>
          <p:cNvPicPr>
            <a:picLocks noChangeAspect="1" noChangeArrowheads="1"/>
          </p:cNvPicPr>
          <p:nvPr/>
        </p:nvPicPr>
        <p:blipFill>
          <a:blip r:embed="rId3" cstate="print"/>
          <a:srcRect/>
          <a:stretch>
            <a:fillRect/>
          </a:stretch>
        </p:blipFill>
        <p:spPr bwMode="auto">
          <a:xfrm>
            <a:off x="1128042" y="3255818"/>
            <a:ext cx="7122865" cy="28956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1"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spTree>
    <p:extLst>
      <p:ext uri="{BB962C8B-B14F-4D97-AF65-F5344CB8AC3E}">
        <p14:creationId xmlns:p14="http://schemas.microsoft.com/office/powerpoint/2010/main" val="3348207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p:txBody>
          <a:bodyPr/>
          <a:lstStyle/>
          <a:p>
            <a:r>
              <a:rPr lang="en-US"/>
              <a:t>8-</a:t>
            </a:r>
            <a:fld id="{833746F2-1B65-4B6C-92A6-3DC6983F7A2E}" type="slidenum">
              <a:rPr lang="en-US"/>
              <a:pPr/>
              <a:t>18</a:t>
            </a:fld>
            <a:endParaRPr lang="en-US"/>
          </a:p>
        </p:txBody>
      </p:sp>
      <p:sp>
        <p:nvSpPr>
          <p:cNvPr id="5427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427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26982" name="Rectangle 6"/>
          <p:cNvSpPr>
            <a:spLocks noChangeArrowheads="1"/>
          </p:cNvSpPr>
          <p:nvPr/>
        </p:nvSpPr>
        <p:spPr bwMode="auto">
          <a:xfrm>
            <a:off x="315685" y="167580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Sample Size and Standard Error</a:t>
            </a:r>
          </a:p>
        </p:txBody>
      </p:sp>
      <p:sp>
        <p:nvSpPr>
          <p:cNvPr id="542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54279" name="Rectangle 12"/>
          <p:cNvSpPr>
            <a:spLocks noChangeArrowheads="1"/>
          </p:cNvSpPr>
          <p:nvPr/>
        </p:nvSpPr>
        <p:spPr bwMode="auto">
          <a:xfrm>
            <a:off x="809501" y="5181600"/>
            <a:ext cx="7696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Clr>
                <a:schemeClr val="accent1"/>
              </a:buClr>
            </a:pPr>
            <a:r>
              <a:rPr lang="en-US" dirty="0">
                <a:solidFill>
                  <a:srgbClr val="002060"/>
                </a:solidFill>
              </a:rPr>
              <a:t>For example, when </a:t>
            </a:r>
            <a:r>
              <a:rPr lang="en-US" i="1" dirty="0">
                <a:solidFill>
                  <a:srgbClr val="002060"/>
                </a:solidFill>
              </a:rPr>
              <a:t>n = </a:t>
            </a:r>
            <a:r>
              <a:rPr lang="en-US" dirty="0">
                <a:solidFill>
                  <a:srgbClr val="002060"/>
                </a:solidFill>
              </a:rPr>
              <a:t>4 the standard error is halved. To halve it again          requires </a:t>
            </a:r>
            <a:r>
              <a:rPr lang="en-US" i="1" dirty="0">
                <a:solidFill>
                  <a:srgbClr val="002060"/>
                </a:solidFill>
              </a:rPr>
              <a:t>n = 16, </a:t>
            </a:r>
            <a:r>
              <a:rPr lang="en-US" dirty="0">
                <a:solidFill>
                  <a:srgbClr val="002060"/>
                </a:solidFill>
              </a:rPr>
              <a:t>and to halve it again requires </a:t>
            </a:r>
            <a:r>
              <a:rPr lang="en-US" i="1" dirty="0">
                <a:solidFill>
                  <a:srgbClr val="002060"/>
                </a:solidFill>
              </a:rPr>
              <a:t>n = </a:t>
            </a:r>
            <a:r>
              <a:rPr lang="en-US" dirty="0">
                <a:solidFill>
                  <a:srgbClr val="002060"/>
                </a:solidFill>
              </a:rPr>
              <a:t>64. To halve the</a:t>
            </a:r>
          </a:p>
          <a:p>
            <a:pPr eaLnBrk="0" hangingPunct="0"/>
            <a:r>
              <a:rPr lang="en-US" dirty="0">
                <a:solidFill>
                  <a:srgbClr val="002060"/>
                </a:solidFill>
              </a:rPr>
              <a:t>standard error, you must quadruple the sample size (the law of diminishing returns).</a:t>
            </a:r>
          </a:p>
        </p:txBody>
      </p:sp>
      <p:pic>
        <p:nvPicPr>
          <p:cNvPr id="113667" name="Picture 3"/>
          <p:cNvPicPr>
            <a:picLocks noChangeAspect="1" noChangeArrowheads="1"/>
          </p:cNvPicPr>
          <p:nvPr/>
        </p:nvPicPr>
        <p:blipFill>
          <a:blip r:embed="rId4" cstate="print"/>
          <a:srcRect/>
          <a:stretch>
            <a:fillRect/>
          </a:stretch>
        </p:blipFill>
        <p:spPr bwMode="auto">
          <a:xfrm>
            <a:off x="1145474" y="3761448"/>
            <a:ext cx="5943600" cy="13716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sp>
        <p:nvSpPr>
          <p:cNvPr id="16" name="Rectangle 3"/>
          <p:cNvSpPr txBox="1">
            <a:spLocks noChangeArrowheads="1"/>
          </p:cNvSpPr>
          <p:nvPr/>
        </p:nvSpPr>
        <p:spPr bwMode="auto">
          <a:xfrm>
            <a:off x="404946" y="2286990"/>
            <a:ext cx="8150225" cy="635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eaLnBrk="1" hangingPunct="1">
              <a:buFont typeface="Wingdings" pitchFamily="2" charset="2"/>
              <a:buNone/>
            </a:pPr>
            <a:r>
              <a:rPr lang="en-US" sz="1800" dirty="0" smtClean="0">
                <a:solidFill>
                  <a:srgbClr val="002060"/>
                </a:solidFill>
              </a:rPr>
              <a:t>      The sample means tend to fall within a narrower interval as n increases. The key is the </a:t>
            </a:r>
            <a:r>
              <a:rPr lang="en-US" sz="2000" i="1" dirty="0">
                <a:solidFill>
                  <a:srgbClr val="C00000"/>
                </a:solidFill>
                <a:effectLst>
                  <a:outerShdw blurRad="38100" dist="38100" dir="2700000" algn="tl">
                    <a:srgbClr val="000000">
                      <a:alpha val="43137"/>
                    </a:srgbClr>
                  </a:outerShdw>
                </a:effectLst>
                <a:latin typeface="Arial" charset="0"/>
              </a:rPr>
              <a:t>standard error</a:t>
            </a:r>
            <a:r>
              <a:rPr lang="en-US" sz="1800" dirty="0" smtClean="0">
                <a:solidFill>
                  <a:srgbClr val="002060"/>
                </a:solidFill>
              </a:rPr>
              <a:t>:</a:t>
            </a:r>
          </a:p>
          <a:p>
            <a:pPr eaLnBrk="1" hangingPunct="1">
              <a:buFont typeface="Wingdings" pitchFamily="2" charset="2"/>
              <a:buNone/>
            </a:pPr>
            <a:r>
              <a:rPr lang="en-US" sz="1800" dirty="0" smtClean="0">
                <a:solidFill>
                  <a:srgbClr val="002060"/>
                </a:solidFill>
              </a:rPr>
              <a:t> </a:t>
            </a:r>
          </a:p>
        </p:txBody>
      </p:sp>
      <p:graphicFrame>
        <p:nvGraphicFramePr>
          <p:cNvPr id="2" name="Object 1"/>
          <p:cNvGraphicFramePr>
            <a:graphicFrameLocks noChangeAspect="1"/>
          </p:cNvGraphicFramePr>
          <p:nvPr>
            <p:extLst>
              <p:ext uri="{D42A27DB-BD31-4B8C-83A1-F6EECF244321}">
                <p14:modId xmlns:p14="http://schemas.microsoft.com/office/powerpoint/2010/main" val="2861091948"/>
              </p:ext>
            </p:extLst>
          </p:nvPr>
        </p:nvGraphicFramePr>
        <p:xfrm>
          <a:off x="3073143" y="3048000"/>
          <a:ext cx="1584458" cy="528153"/>
        </p:xfrm>
        <a:graphic>
          <a:graphicData uri="http://schemas.openxmlformats.org/presentationml/2006/ole">
            <mc:AlternateContent xmlns:mc="http://schemas.openxmlformats.org/markup-compatibility/2006">
              <mc:Choice xmlns:v="urn:schemas-microsoft-com:vml" Requires="v">
                <p:oleObj spid="_x0000_s1031" name="Equation" r:id="rId5" imgW="761760" imgH="253800" progId="Equation.DSMT4">
                  <p:embed/>
                </p:oleObj>
              </mc:Choice>
              <mc:Fallback>
                <p:oleObj name="Equation" r:id="rId5" imgW="761760" imgH="253800" progId="Equation.DSMT4">
                  <p:embed/>
                  <p:pic>
                    <p:nvPicPr>
                      <p:cNvPr id="0" name=""/>
                      <p:cNvPicPr/>
                      <p:nvPr/>
                    </p:nvPicPr>
                    <p:blipFill>
                      <a:blip r:embed="rId6"/>
                      <a:stretch>
                        <a:fillRect/>
                      </a:stretch>
                    </p:blipFill>
                    <p:spPr>
                      <a:xfrm>
                        <a:off x="3073143" y="3048000"/>
                        <a:ext cx="1584458" cy="528153"/>
                      </a:xfrm>
                      <a:prstGeom prst="rect">
                        <a:avLst/>
                      </a:prstGeom>
                    </p:spPr>
                  </p:pic>
                </p:oleObj>
              </mc:Fallback>
            </mc:AlternateContent>
          </a:graphicData>
        </a:graphic>
      </p:graphicFrame>
    </p:spTree>
    <p:extLst>
      <p:ext uri="{BB962C8B-B14F-4D97-AF65-F5344CB8AC3E}">
        <p14:creationId xmlns:p14="http://schemas.microsoft.com/office/powerpoint/2010/main" val="520092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8-</a:t>
            </a:r>
            <a:fld id="{CFAE9801-6CED-4D8F-9442-23E1D153C939}" type="slidenum">
              <a:rPr lang="en-US"/>
              <a:pPr/>
              <a:t>19</a:t>
            </a:fld>
            <a:endParaRPr lang="en-US"/>
          </a:p>
        </p:txBody>
      </p:sp>
      <p:sp>
        <p:nvSpPr>
          <p:cNvPr id="124938" name="Rectangle 10"/>
          <p:cNvSpPr>
            <a:spLocks noGrp="1" noChangeArrowheads="1"/>
          </p:cNvSpPr>
          <p:nvPr>
            <p:ph type="body" sz="half" idx="1"/>
          </p:nvPr>
        </p:nvSpPr>
        <p:spPr>
          <a:xfrm>
            <a:off x="760413" y="2538413"/>
            <a:ext cx="8150225" cy="3949700"/>
          </a:xfrm>
        </p:spPr>
        <p:txBody>
          <a:bodyPr lIns="103236" tIns="51618" rIns="103236" bIns="51618"/>
          <a:lstStyle/>
          <a:p>
            <a:pPr marL="515938" indent="-515938" eaLnBrk="1" hangingPunct="1">
              <a:buClr>
                <a:schemeClr val="accent1"/>
              </a:buClr>
              <a:buSzTx/>
              <a:buFontTx/>
              <a:buChar char="•"/>
            </a:pPr>
            <a:r>
              <a:rPr lang="en-US" sz="2000" smtClean="0">
                <a:solidFill>
                  <a:srgbClr val="002060"/>
                </a:solidFill>
                <a:effectLst>
                  <a:outerShdw blurRad="38100" dist="38100" dir="2700000" algn="tl">
                    <a:srgbClr val="C0C0C0"/>
                  </a:outerShdw>
                </a:effectLst>
              </a:rPr>
              <a:t>Consider a discrete uniform population consisting of the integers {0, 1, 2, 3}.</a:t>
            </a:r>
          </a:p>
          <a:p>
            <a:pPr marL="515938" indent="-515938" eaLnBrk="1" hangingPunct="1">
              <a:buClr>
                <a:schemeClr val="accent1"/>
              </a:buClr>
              <a:buSzTx/>
              <a:buFontTx/>
              <a:buChar char="•"/>
            </a:pPr>
            <a:endParaRPr lang="en-US" sz="2800" smtClean="0">
              <a:effectLst>
                <a:outerShdw blurRad="38100" dist="38100" dir="2700000" algn="tl">
                  <a:srgbClr val="C0C0C0"/>
                </a:outerShdw>
              </a:effectLst>
            </a:endParaRPr>
          </a:p>
          <a:p>
            <a:pPr marL="515938" indent="-515938" eaLnBrk="1" hangingPunct="1">
              <a:buFontTx/>
              <a:buChar char="•"/>
            </a:pPr>
            <a:endParaRPr lang="en-US" sz="2800" smtClean="0">
              <a:effectLst>
                <a:outerShdw blurRad="38100" dist="38100" dir="2700000" algn="tl">
                  <a:srgbClr val="C0C0C0"/>
                </a:outerShdw>
              </a:effectLst>
            </a:endParaRPr>
          </a:p>
          <a:p>
            <a:pPr marL="515938" indent="-515938" eaLnBrk="1" hangingPunct="1">
              <a:buFontTx/>
              <a:buChar char="•"/>
            </a:pPr>
            <a:endParaRPr lang="en-US" sz="2800" smtClean="0">
              <a:effectLst>
                <a:outerShdw blurRad="38100" dist="38100" dir="2700000" algn="tl">
                  <a:srgbClr val="C0C0C0"/>
                </a:outerShdw>
              </a:effectLst>
            </a:endParaRPr>
          </a:p>
          <a:p>
            <a:pPr marL="515938" indent="-515938" eaLnBrk="1" hangingPunct="1">
              <a:buSzPct val="100000"/>
              <a:buFontTx/>
              <a:buChar char="•"/>
            </a:pPr>
            <a:endParaRPr lang="en-US" sz="2000" smtClean="0">
              <a:solidFill>
                <a:srgbClr val="002060"/>
              </a:solidFill>
              <a:effectLst>
                <a:outerShdw blurRad="38100" dist="38100" dir="2700000" algn="tl">
                  <a:srgbClr val="C0C0C0"/>
                </a:outerShdw>
              </a:effectLst>
            </a:endParaRPr>
          </a:p>
          <a:p>
            <a:pPr marL="515938" indent="-515938" eaLnBrk="1" hangingPunct="1">
              <a:buClr>
                <a:schemeClr val="accent1"/>
              </a:buClr>
              <a:buSzPct val="100000"/>
              <a:buFontTx/>
              <a:buChar char="•"/>
            </a:pPr>
            <a:r>
              <a:rPr lang="en-US" sz="2000" smtClean="0">
                <a:solidFill>
                  <a:srgbClr val="002060"/>
                </a:solidFill>
                <a:effectLst>
                  <a:outerShdw blurRad="38100" dist="38100" dir="2700000" algn="tl">
                    <a:srgbClr val="C0C0C0"/>
                  </a:outerShdw>
                </a:effectLst>
              </a:rPr>
              <a:t>The population parameters are:  </a:t>
            </a:r>
            <a:r>
              <a:rPr lang="en-US" sz="2000" smtClean="0">
                <a:solidFill>
                  <a:srgbClr val="002060"/>
                </a:solidFill>
                <a:effectLst>
                  <a:outerShdw blurRad="38100" dist="38100" dir="2700000" algn="tl">
                    <a:srgbClr val="C0C0C0"/>
                  </a:outerShdw>
                </a:effectLst>
                <a:latin typeface="Symbol" pitchFamily="18" charset="2"/>
              </a:rPr>
              <a:t>m</a:t>
            </a:r>
            <a:r>
              <a:rPr lang="en-US" sz="2000" smtClean="0">
                <a:solidFill>
                  <a:srgbClr val="002060"/>
                </a:solidFill>
                <a:effectLst>
                  <a:outerShdw blurRad="38100" dist="38100" dir="2700000" algn="tl">
                    <a:srgbClr val="C0C0C0"/>
                  </a:outerShdw>
                </a:effectLst>
              </a:rPr>
              <a:t> = 1.5, </a:t>
            </a:r>
            <a:r>
              <a:rPr lang="en-US" sz="2000" smtClean="0">
                <a:solidFill>
                  <a:srgbClr val="002060"/>
                </a:solidFill>
                <a:effectLst>
                  <a:outerShdw blurRad="38100" dist="38100" dir="2700000" algn="tl">
                    <a:srgbClr val="C0C0C0"/>
                  </a:outerShdw>
                </a:effectLst>
                <a:latin typeface="Symbol" pitchFamily="18" charset="2"/>
              </a:rPr>
              <a:t>s</a:t>
            </a:r>
            <a:r>
              <a:rPr lang="en-US" sz="2000" smtClean="0">
                <a:solidFill>
                  <a:srgbClr val="002060"/>
                </a:solidFill>
                <a:effectLst>
                  <a:outerShdw blurRad="38100" dist="38100" dir="2700000" algn="tl">
                    <a:srgbClr val="C0C0C0"/>
                  </a:outerShdw>
                </a:effectLst>
              </a:rPr>
              <a:t> = 1.118.</a:t>
            </a:r>
          </a:p>
        </p:txBody>
      </p:sp>
      <p:sp>
        <p:nvSpPr>
          <p:cNvPr id="56322" name="Text Box 11"/>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6323" name="Text Box 12"/>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24941" name="Rectangle 13"/>
          <p:cNvSpPr>
            <a:spLocks noChangeArrowheads="1"/>
          </p:cNvSpPr>
          <p:nvPr/>
        </p:nvSpPr>
        <p:spPr bwMode="auto">
          <a:xfrm>
            <a:off x="304800" y="1503363"/>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Illustration:  All Possible Samples from a Uniform Population</a:t>
            </a:r>
          </a:p>
        </p:txBody>
      </p:sp>
      <p:sp>
        <p:nvSpPr>
          <p:cNvPr id="563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11618" name="Picture 2"/>
          <p:cNvPicPr>
            <a:picLocks noChangeAspect="1" noChangeArrowheads="1"/>
          </p:cNvPicPr>
          <p:nvPr/>
        </p:nvPicPr>
        <p:blipFill>
          <a:blip r:embed="rId3" cstate="print"/>
          <a:srcRect/>
          <a:stretch>
            <a:fillRect/>
          </a:stretch>
        </p:blipFill>
        <p:spPr bwMode="auto">
          <a:xfrm>
            <a:off x="2133600" y="3581400"/>
            <a:ext cx="4686300" cy="12763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0"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spTree>
    <p:extLst>
      <p:ext uri="{BB962C8B-B14F-4D97-AF65-F5344CB8AC3E}">
        <p14:creationId xmlns:p14="http://schemas.microsoft.com/office/powerpoint/2010/main" val="1897828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8-</a:t>
            </a:r>
            <a:fld id="{85844515-F2FA-495D-8D70-989D54809B7A}" type="slidenum">
              <a:rPr lang="en-US"/>
              <a:pPr/>
              <a:t>2</a:t>
            </a:fld>
            <a:endParaRPr lang="en-US"/>
          </a:p>
        </p:txBody>
      </p:sp>
      <p:sp>
        <p:nvSpPr>
          <p:cNvPr id="43010" name="Rectangle 2"/>
          <p:cNvSpPr>
            <a:spLocks noGrp="1" noChangeArrowheads="1"/>
          </p:cNvSpPr>
          <p:nvPr>
            <p:ph type="title"/>
          </p:nvPr>
        </p:nvSpPr>
        <p:spPr>
          <a:xfrm>
            <a:off x="685800" y="381000"/>
            <a:ext cx="7696200" cy="533399"/>
          </a:xfrm>
          <a:solidFill>
            <a:schemeClr val="accent1">
              <a:lumMod val="20000"/>
              <a:lumOff val="80000"/>
            </a:schemeClr>
          </a:solidFill>
        </p:spPr>
        <p:txBody>
          <a:bodyPr lIns="103236" tIns="51618" rIns="103236" bIns="51618" anchor="t">
            <a:no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Sampling Distributions                           </a:t>
            </a:r>
            <a:r>
              <a:rPr lang="en-US" sz="3200" i="1" dirty="0" smtClean="0">
                <a:effectLst>
                  <a:outerShdw blurRad="38100" dist="38100" dir="2700000" algn="tl">
                    <a:srgbClr val="000000">
                      <a:alpha val="43137"/>
                    </a:srgbClr>
                  </a:outerShdw>
                </a:effectLst>
              </a:rPr>
              <a:t>ML 6.1</a:t>
            </a:r>
          </a:p>
        </p:txBody>
      </p:sp>
      <p:sp>
        <p:nvSpPr>
          <p:cNvPr id="43011" name="Rectangle 3"/>
          <p:cNvSpPr>
            <a:spLocks noGrp="1" noChangeArrowheads="1"/>
          </p:cNvSpPr>
          <p:nvPr>
            <p:ph type="subTitle" idx="4294967295"/>
          </p:nvPr>
        </p:nvSpPr>
        <p:spPr>
          <a:xfrm>
            <a:off x="685800" y="1371600"/>
            <a:ext cx="7620000" cy="4800600"/>
          </a:xfrm>
          <a:ln>
            <a:noFill/>
          </a:ln>
        </p:spPr>
        <p:txBody>
          <a:bodyPr/>
          <a:lstStyle/>
          <a:p>
            <a:pPr marL="0" indent="0" eaLnBrk="1" hangingPunct="1">
              <a:buSzPct val="150000"/>
              <a:buFont typeface="Wingdings" pitchFamily="2" charset="2"/>
              <a:buNone/>
            </a:pPr>
            <a:r>
              <a:rPr lang="en-US" sz="2800" i="1" dirty="0" smtClean="0">
                <a:solidFill>
                  <a:srgbClr val="C00000"/>
                </a:solidFill>
                <a:effectLst>
                  <a:outerShdw blurRad="38100" dist="38100" dir="2700000" algn="tl">
                    <a:srgbClr val="C0C0C0"/>
                  </a:outerShdw>
                </a:effectLst>
              </a:rPr>
              <a:t>Chapter Contents</a:t>
            </a:r>
          </a:p>
          <a:p>
            <a:pPr marL="0" indent="0" eaLnBrk="1" hangingPunct="1">
              <a:spcBef>
                <a:spcPts val="1200"/>
              </a:spcBef>
              <a:buFont typeface="Arial" charset="0"/>
              <a:buNone/>
            </a:pPr>
            <a:r>
              <a:rPr lang="en-US" sz="2000" dirty="0" smtClean="0">
                <a:solidFill>
                  <a:srgbClr val="002060"/>
                </a:solidFill>
              </a:rPr>
              <a:t>8.1    Sampling Variation</a:t>
            </a:r>
          </a:p>
          <a:p>
            <a:pPr marL="0" indent="0" eaLnBrk="1" hangingPunct="1">
              <a:spcBef>
                <a:spcPts val="600"/>
              </a:spcBef>
              <a:buFont typeface="Wingdings" pitchFamily="2" charset="2"/>
              <a:buNone/>
            </a:pPr>
            <a:r>
              <a:rPr lang="en-US" sz="2000" dirty="0" smtClean="0">
                <a:solidFill>
                  <a:srgbClr val="002060"/>
                </a:solidFill>
              </a:rPr>
              <a:t>8.2    Estimators and Sampling Errors</a:t>
            </a:r>
          </a:p>
          <a:p>
            <a:pPr marL="0" indent="0" eaLnBrk="1" hangingPunct="1">
              <a:spcBef>
                <a:spcPts val="600"/>
              </a:spcBef>
              <a:buFont typeface="Wingdings" pitchFamily="2" charset="2"/>
              <a:buNone/>
            </a:pPr>
            <a:r>
              <a:rPr lang="en-US" sz="2000" dirty="0">
                <a:solidFill>
                  <a:srgbClr val="002060"/>
                </a:solidFill>
              </a:rPr>
              <a:t>8.3    Sample Mean and the Central Limit Theorem</a:t>
            </a:r>
          </a:p>
          <a:p>
            <a:pPr marL="0" indent="0" eaLnBrk="1" hangingPunct="1">
              <a:spcBef>
                <a:spcPts val="600"/>
              </a:spcBef>
              <a:buFont typeface="Wingdings" pitchFamily="2" charset="2"/>
              <a:buNone/>
            </a:pPr>
            <a:r>
              <a:rPr lang="en-US" sz="2000" i="1" dirty="0" smtClean="0">
                <a:solidFill>
                  <a:schemeClr val="bg1">
                    <a:lumMod val="65000"/>
                  </a:schemeClr>
                </a:solidFill>
                <a:effectLst>
                  <a:outerShdw blurRad="38100" dist="38100" dir="2700000" algn="tl">
                    <a:srgbClr val="000000">
                      <a:alpha val="43137"/>
                    </a:srgbClr>
                  </a:outerShdw>
                </a:effectLst>
              </a:rPr>
              <a:t>8.4    Confidence Interval for a Mean (μ) with Known σ</a:t>
            </a:r>
          </a:p>
          <a:p>
            <a:pPr marL="0" indent="0" eaLnBrk="1" hangingPunct="1">
              <a:spcBef>
                <a:spcPts val="600"/>
              </a:spcBef>
              <a:buFont typeface="Wingdings" pitchFamily="2" charset="2"/>
              <a:buNone/>
            </a:pPr>
            <a:r>
              <a:rPr lang="en-US" sz="2000" i="1" dirty="0" smtClean="0">
                <a:solidFill>
                  <a:schemeClr val="bg1">
                    <a:lumMod val="65000"/>
                  </a:schemeClr>
                </a:solidFill>
                <a:effectLst>
                  <a:outerShdw blurRad="38100" dist="38100" dir="2700000" algn="tl">
                    <a:srgbClr val="000000">
                      <a:alpha val="43137"/>
                    </a:srgbClr>
                  </a:outerShdw>
                </a:effectLst>
              </a:rPr>
              <a:t>8.5    Confidence Interval for a Mean (μ) with Unknown σ</a:t>
            </a:r>
          </a:p>
          <a:p>
            <a:pPr marL="0" indent="0" eaLnBrk="1" hangingPunct="1">
              <a:spcBef>
                <a:spcPts val="600"/>
              </a:spcBef>
              <a:buFont typeface="Wingdings" pitchFamily="2" charset="2"/>
              <a:buNone/>
            </a:pPr>
            <a:r>
              <a:rPr lang="en-US" sz="2000" i="1" dirty="0" smtClean="0">
                <a:solidFill>
                  <a:schemeClr val="bg1">
                    <a:lumMod val="65000"/>
                  </a:schemeClr>
                </a:solidFill>
                <a:effectLst>
                  <a:outerShdw blurRad="38100" dist="38100" dir="2700000" algn="tl">
                    <a:srgbClr val="000000">
                      <a:alpha val="43137"/>
                    </a:srgbClr>
                  </a:outerShdw>
                </a:effectLst>
              </a:rPr>
              <a:t>8.6    Confidence Interval for a Proportion (π)</a:t>
            </a:r>
          </a:p>
          <a:p>
            <a:pPr marL="0" indent="0" eaLnBrk="1" hangingPunct="1">
              <a:spcBef>
                <a:spcPts val="600"/>
              </a:spcBef>
              <a:buFont typeface="Wingdings" pitchFamily="2" charset="2"/>
              <a:buNone/>
            </a:pPr>
            <a:r>
              <a:rPr lang="en-US" sz="2000" i="1" dirty="0" smtClean="0">
                <a:solidFill>
                  <a:schemeClr val="bg1">
                    <a:lumMod val="65000"/>
                  </a:schemeClr>
                </a:solidFill>
                <a:effectLst>
                  <a:outerShdw blurRad="38100" dist="38100" dir="2700000" algn="tl">
                    <a:srgbClr val="000000">
                      <a:alpha val="43137"/>
                    </a:srgbClr>
                  </a:outerShdw>
                </a:effectLst>
              </a:rPr>
              <a:t>8.7    Estimating from Finite Populations</a:t>
            </a:r>
          </a:p>
          <a:p>
            <a:pPr marL="0" indent="0" eaLnBrk="1" hangingPunct="1">
              <a:spcBef>
                <a:spcPts val="600"/>
              </a:spcBef>
              <a:buFont typeface="Wingdings" pitchFamily="2" charset="2"/>
              <a:buNone/>
            </a:pPr>
            <a:r>
              <a:rPr lang="en-US" sz="2000" i="1" dirty="0" smtClean="0">
                <a:solidFill>
                  <a:schemeClr val="bg1">
                    <a:lumMod val="65000"/>
                  </a:schemeClr>
                </a:solidFill>
                <a:effectLst>
                  <a:outerShdw blurRad="38100" dist="38100" dir="2700000" algn="tl">
                    <a:srgbClr val="000000">
                      <a:alpha val="43137"/>
                    </a:srgbClr>
                  </a:outerShdw>
                </a:effectLst>
              </a:rPr>
              <a:t>8.8    Sample Size Determination for a Mean</a:t>
            </a:r>
          </a:p>
          <a:p>
            <a:pPr marL="0" indent="0" eaLnBrk="1" hangingPunct="1">
              <a:spcBef>
                <a:spcPts val="600"/>
              </a:spcBef>
              <a:buFont typeface="Wingdings" pitchFamily="2" charset="2"/>
              <a:buNone/>
            </a:pPr>
            <a:r>
              <a:rPr lang="en-US" sz="2000" i="1" dirty="0" smtClean="0">
                <a:solidFill>
                  <a:schemeClr val="bg1">
                    <a:lumMod val="65000"/>
                  </a:schemeClr>
                </a:solidFill>
                <a:effectLst>
                  <a:outerShdw blurRad="38100" dist="38100" dir="2700000" algn="tl">
                    <a:srgbClr val="000000">
                      <a:alpha val="43137"/>
                    </a:srgbClr>
                  </a:outerShdw>
                </a:effectLst>
              </a:rPr>
              <a:t>8.9    Sample Size Determination for a Proportion</a:t>
            </a:r>
          </a:p>
          <a:p>
            <a:pPr marL="0" indent="0" eaLnBrk="1" hangingPunct="1">
              <a:spcBef>
                <a:spcPts val="600"/>
              </a:spcBef>
              <a:buFont typeface="Wingdings" pitchFamily="2" charset="2"/>
              <a:buNone/>
            </a:pPr>
            <a:r>
              <a:rPr lang="en-US" sz="2000" i="1" dirty="0" smtClean="0">
                <a:solidFill>
                  <a:schemeClr val="bg1">
                    <a:lumMod val="65000"/>
                  </a:schemeClr>
                </a:solidFill>
                <a:effectLst>
                  <a:outerShdw blurRad="38100" dist="38100" dir="2700000" algn="tl">
                    <a:srgbClr val="000000">
                      <a:alpha val="43137"/>
                    </a:srgbClr>
                  </a:outerShdw>
                </a:effectLst>
              </a:rPr>
              <a:t>8.10  Confidence Interval for a Population Variance, </a:t>
            </a:r>
            <a:r>
              <a:rPr lang="en-US" sz="2000" i="1" dirty="0" smtClean="0">
                <a:solidFill>
                  <a:schemeClr val="bg1">
                    <a:lumMod val="65000"/>
                  </a:schemeClr>
                </a:solidFill>
                <a:effectLst>
                  <a:outerShdw blurRad="38100" dist="38100" dir="2700000" algn="tl">
                    <a:srgbClr val="000000">
                      <a:alpha val="43137"/>
                    </a:srgbClr>
                  </a:outerShdw>
                </a:effectLst>
                <a:sym typeface="Symbol" pitchFamily="18" charset="2"/>
              </a:rPr>
              <a:t></a:t>
            </a:r>
            <a:r>
              <a:rPr lang="en-US" sz="2000" i="1" dirty="0" smtClean="0">
                <a:solidFill>
                  <a:schemeClr val="bg1">
                    <a:lumMod val="65000"/>
                  </a:schemeClr>
                </a:solidFill>
                <a:effectLst>
                  <a:outerShdw blurRad="38100" dist="38100" dir="2700000" algn="tl">
                    <a:srgbClr val="000000">
                      <a:alpha val="43137"/>
                    </a:srgbClr>
                  </a:outerShdw>
                </a:effectLst>
              </a:rPr>
              <a:t> </a:t>
            </a:r>
            <a:r>
              <a:rPr lang="en-US" sz="2000" i="1" baseline="30000" dirty="0" smtClean="0">
                <a:solidFill>
                  <a:schemeClr val="bg1">
                    <a:lumMod val="65000"/>
                  </a:schemeClr>
                </a:solidFill>
                <a:effectLst>
                  <a:outerShdw blurRad="38100" dist="38100" dir="2700000" algn="tl">
                    <a:srgbClr val="000000">
                      <a:alpha val="43137"/>
                    </a:srgbClr>
                  </a:outerShdw>
                </a:effectLst>
              </a:rPr>
              <a:t>2</a:t>
            </a:r>
            <a:r>
              <a:rPr lang="en-US" sz="2000" i="1" dirty="0" smtClean="0">
                <a:solidFill>
                  <a:schemeClr val="bg1">
                    <a:lumMod val="65000"/>
                  </a:schemeClr>
                </a:solidFill>
                <a:effectLst>
                  <a:outerShdw blurRad="38100" dist="38100" dir="2700000" algn="tl">
                    <a:srgbClr val="000000">
                      <a:alpha val="43137"/>
                    </a:srgbClr>
                  </a:outerShdw>
                </a:effectLst>
              </a:rPr>
              <a:t> (Optional</a:t>
            </a:r>
            <a:r>
              <a:rPr lang="en-US" sz="2000" i="1" dirty="0" smtClean="0">
                <a:solidFill>
                  <a:schemeClr val="bg1">
                    <a:lumMod val="65000"/>
                  </a:schemeClr>
                </a:solidFill>
              </a:rPr>
              <a:t>)</a:t>
            </a:r>
            <a:endParaRPr lang="en-US" sz="2000" baseline="30000" dirty="0" smtClean="0">
              <a:solidFill>
                <a:schemeClr val="bg1">
                  <a:lumMod val="65000"/>
                </a:schemeClr>
              </a:solidFill>
            </a:endParaRPr>
          </a:p>
        </p:txBody>
      </p:sp>
      <p:sp>
        <p:nvSpPr>
          <p:cNvPr id="194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cxnSp>
        <p:nvCxnSpPr>
          <p:cNvPr id="7" name="Straight Arrow Connector 6"/>
          <p:cNvCxnSpPr/>
          <p:nvPr/>
        </p:nvCxnSpPr>
        <p:spPr bwMode="auto">
          <a:xfrm flipH="1" flipV="1">
            <a:off x="6324600" y="3997543"/>
            <a:ext cx="911948" cy="22565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8" name="Straight Arrow Connector 7"/>
          <p:cNvCxnSpPr>
            <a:stCxn id="9" idx="1"/>
          </p:cNvCxnSpPr>
          <p:nvPr/>
        </p:nvCxnSpPr>
        <p:spPr bwMode="auto">
          <a:xfrm flipH="1">
            <a:off x="6428704" y="4459208"/>
            <a:ext cx="807842" cy="45496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9" name="TextBox 8"/>
          <p:cNvSpPr txBox="1"/>
          <p:nvPr/>
        </p:nvSpPr>
        <p:spPr>
          <a:xfrm>
            <a:off x="7236546" y="3997543"/>
            <a:ext cx="1600200"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smtClean="0"/>
              <a:t>So many topics, so little time …</a:t>
            </a:r>
            <a:endParaRPr lang="en-US" dirty="0"/>
          </a:p>
        </p:txBody>
      </p:sp>
      <p:pic>
        <p:nvPicPr>
          <p:cNvPr id="10" name="Picture 2" descr="C:\Users\doane\AppData\Local\Microsoft\Windows\Temporary Internet Files\Content.IE5\4NRDV50F\MC90043859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1876912"/>
            <a:ext cx="1505712" cy="2006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950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8-</a:t>
            </a:r>
            <a:fld id="{4BB5A4C7-3623-4630-BA89-55B0F4BE8C54}" type="slidenum">
              <a:rPr lang="en-US"/>
              <a:pPr/>
              <a:t>20</a:t>
            </a:fld>
            <a:endParaRPr lang="en-US"/>
          </a:p>
        </p:txBody>
      </p:sp>
      <p:sp>
        <p:nvSpPr>
          <p:cNvPr id="58369" name="Rectangle 3"/>
          <p:cNvSpPr>
            <a:spLocks noGrp="1" noChangeArrowheads="1"/>
          </p:cNvSpPr>
          <p:nvPr>
            <p:ph type="body" sz="half" idx="1"/>
          </p:nvPr>
        </p:nvSpPr>
        <p:spPr>
          <a:xfrm>
            <a:off x="751641" y="2259281"/>
            <a:ext cx="8150225" cy="864919"/>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The population is uniform, yet the distribution of all possible sample means of size 2 has a peaked triangular shape.</a:t>
            </a:r>
          </a:p>
        </p:txBody>
      </p:sp>
      <p:sp>
        <p:nvSpPr>
          <p:cNvPr id="583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83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26982" name="Rectangle 6"/>
          <p:cNvSpPr>
            <a:spLocks noChangeArrowheads="1"/>
          </p:cNvSpPr>
          <p:nvPr/>
        </p:nvSpPr>
        <p:spPr bwMode="auto">
          <a:xfrm>
            <a:off x="234950" y="1503363"/>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Illustration:  All Possible Samples from a Uniform Population</a:t>
            </a:r>
          </a:p>
        </p:txBody>
      </p:sp>
      <p:pic>
        <p:nvPicPr>
          <p:cNvPr id="28680" name="Picture 9"/>
          <p:cNvPicPr>
            <a:picLocks noGrp="1" noChangeAspect="1" noChangeArrowheads="1"/>
          </p:cNvPicPr>
          <p:nvPr>
            <p:ph sz="half" idx="2"/>
          </p:nvPr>
        </p:nvPicPr>
        <p:blipFill>
          <a:blip r:embed="rId3" cstate="print"/>
          <a:srcRect l="12001" t="38506" r="9189" b="30379"/>
          <a:stretch>
            <a:fillRect/>
          </a:stretch>
        </p:blipFill>
        <p:spPr>
          <a:xfrm>
            <a:off x="381000" y="3505200"/>
            <a:ext cx="8407400" cy="2598737"/>
          </a:xfrm>
          <a:ln w="3175">
            <a:solidFill>
              <a:schemeClr val="tx1"/>
            </a:solidFill>
          </a:ln>
          <a:effectLst>
            <a:innerShdw blurRad="63500" dist="50800" dir="2700000">
              <a:prstClr val="black">
                <a:alpha val="50000"/>
              </a:prstClr>
            </a:innerShdw>
          </a:effectLst>
        </p:spPr>
      </p:pic>
      <p:sp>
        <p:nvSpPr>
          <p:cNvPr id="5837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spTree>
    <p:extLst>
      <p:ext uri="{BB962C8B-B14F-4D97-AF65-F5344CB8AC3E}">
        <p14:creationId xmlns:p14="http://schemas.microsoft.com/office/powerpoint/2010/main" val="2492221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8-</a:t>
            </a:r>
            <a:fld id="{4BB5A4C7-3623-4630-BA89-55B0F4BE8C54}" type="slidenum">
              <a:rPr lang="en-US"/>
              <a:pPr/>
              <a:t>21</a:t>
            </a:fld>
            <a:endParaRPr lang="en-US"/>
          </a:p>
        </p:txBody>
      </p:sp>
      <p:sp>
        <p:nvSpPr>
          <p:cNvPr id="58369" name="Rectangle 3"/>
          <p:cNvSpPr>
            <a:spLocks noGrp="1" noChangeArrowheads="1"/>
          </p:cNvSpPr>
          <p:nvPr>
            <p:ph type="body" sz="half" idx="1"/>
          </p:nvPr>
        </p:nvSpPr>
        <p:spPr>
          <a:xfrm>
            <a:off x="609600" y="2057400"/>
            <a:ext cx="2362199" cy="3352800"/>
          </a:xfrm>
        </p:spPr>
        <p:txBody>
          <a:bodyPr lIns="103236" tIns="51618" rIns="103236" bIns="51618"/>
          <a:lstStyle/>
          <a:p>
            <a:pPr marL="0" indent="0" eaLnBrk="1" hangingPunct="1">
              <a:buClr>
                <a:schemeClr val="accent1"/>
              </a:buClr>
              <a:buSzPct val="100000"/>
              <a:buNone/>
            </a:pPr>
            <a:r>
              <a:rPr lang="en-US" sz="2000" dirty="0" smtClean="0">
                <a:solidFill>
                  <a:srgbClr val="002060"/>
                </a:solidFill>
              </a:rPr>
              <a:t>The population is uniform, yet the histogram of sample means has a peaked triangular shape starting with </a:t>
            </a:r>
            <a:r>
              <a:rPr lang="en-US" sz="2000" i="1" dirty="0" smtClean="0">
                <a:solidFill>
                  <a:srgbClr val="002060"/>
                </a:solidFill>
              </a:rPr>
              <a:t>n</a:t>
            </a:r>
            <a:r>
              <a:rPr lang="en-US" sz="2000" dirty="0" smtClean="0">
                <a:solidFill>
                  <a:srgbClr val="002060"/>
                </a:solidFill>
              </a:rPr>
              <a:t> = 2. By </a:t>
            </a:r>
            <a:r>
              <a:rPr lang="en-US" sz="2000" i="1" dirty="0" smtClean="0">
                <a:solidFill>
                  <a:srgbClr val="002060"/>
                </a:solidFill>
              </a:rPr>
              <a:t>n</a:t>
            </a:r>
            <a:r>
              <a:rPr lang="en-US" sz="2000" dirty="0" smtClean="0">
                <a:solidFill>
                  <a:srgbClr val="002060"/>
                </a:solidFill>
              </a:rPr>
              <a:t> = 8, the histogram appears normal.</a:t>
            </a:r>
          </a:p>
        </p:txBody>
      </p:sp>
      <p:sp>
        <p:nvSpPr>
          <p:cNvPr id="583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83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26982" name="Rectangle 6"/>
          <p:cNvSpPr>
            <a:spLocks noChangeArrowheads="1"/>
          </p:cNvSpPr>
          <p:nvPr/>
        </p:nvSpPr>
        <p:spPr bwMode="auto">
          <a:xfrm>
            <a:off x="150586"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Illustration:  </a:t>
            </a:r>
            <a:r>
              <a:rPr lang="en-US" sz="2400" i="1" dirty="0" smtClean="0">
                <a:solidFill>
                  <a:srgbClr val="C00000"/>
                </a:solidFill>
                <a:effectLst>
                  <a:outerShdw blurRad="38100" dist="38100" dir="2700000" algn="tl">
                    <a:srgbClr val="000000">
                      <a:alpha val="43137"/>
                    </a:srgbClr>
                  </a:outerShdw>
                </a:effectLst>
              </a:rPr>
              <a:t>100 Samples </a:t>
            </a:r>
            <a:r>
              <a:rPr lang="en-US" sz="2400" i="1" dirty="0">
                <a:solidFill>
                  <a:srgbClr val="C00000"/>
                </a:solidFill>
                <a:effectLst>
                  <a:outerShdw blurRad="38100" dist="38100" dir="2700000" algn="tl">
                    <a:srgbClr val="000000">
                      <a:alpha val="43137"/>
                    </a:srgbClr>
                  </a:outerShdw>
                </a:effectLst>
              </a:rPr>
              <a:t>from a Uniform Population</a:t>
            </a:r>
          </a:p>
        </p:txBody>
      </p:sp>
      <p:sp>
        <p:nvSpPr>
          <p:cNvPr id="5837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905000"/>
            <a:ext cx="5153025"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99123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8-</a:t>
            </a:r>
            <a:fld id="{4BB5A4C7-3623-4630-BA89-55B0F4BE8C54}" type="slidenum">
              <a:rPr lang="en-US"/>
              <a:pPr/>
              <a:t>22</a:t>
            </a:fld>
            <a:endParaRPr lang="en-US"/>
          </a:p>
        </p:txBody>
      </p:sp>
      <p:sp>
        <p:nvSpPr>
          <p:cNvPr id="58369" name="Rectangle 3"/>
          <p:cNvSpPr>
            <a:spLocks noGrp="1" noChangeArrowheads="1"/>
          </p:cNvSpPr>
          <p:nvPr>
            <p:ph type="body" sz="half" idx="1"/>
          </p:nvPr>
        </p:nvSpPr>
        <p:spPr>
          <a:xfrm>
            <a:off x="609600" y="2057400"/>
            <a:ext cx="2362199" cy="3352800"/>
          </a:xfrm>
        </p:spPr>
        <p:txBody>
          <a:bodyPr lIns="103236" tIns="51618" rIns="103236" bIns="51618"/>
          <a:lstStyle/>
          <a:p>
            <a:pPr marL="0" indent="0" eaLnBrk="1" hangingPunct="1">
              <a:buClr>
                <a:schemeClr val="accent1"/>
              </a:buClr>
              <a:buSzPct val="100000"/>
              <a:buNone/>
            </a:pPr>
            <a:r>
              <a:rPr lang="en-US" sz="2000" dirty="0" smtClean="0">
                <a:solidFill>
                  <a:srgbClr val="002060"/>
                </a:solidFill>
              </a:rPr>
              <a:t>The population is skewed, yet the histogram of sample means starts to have a normal shape starting with </a:t>
            </a:r>
            <a:r>
              <a:rPr lang="en-US" sz="2000" i="1" dirty="0" smtClean="0">
                <a:solidFill>
                  <a:srgbClr val="002060"/>
                </a:solidFill>
              </a:rPr>
              <a:t>n</a:t>
            </a:r>
            <a:r>
              <a:rPr lang="en-US" sz="2000" dirty="0" smtClean="0">
                <a:solidFill>
                  <a:srgbClr val="002060"/>
                </a:solidFill>
              </a:rPr>
              <a:t> = 4. By </a:t>
            </a:r>
            <a:r>
              <a:rPr lang="en-US" sz="2000" i="1" dirty="0" smtClean="0">
                <a:solidFill>
                  <a:srgbClr val="002060"/>
                </a:solidFill>
              </a:rPr>
              <a:t>n</a:t>
            </a:r>
            <a:r>
              <a:rPr lang="en-US" sz="2000" dirty="0" smtClean="0">
                <a:solidFill>
                  <a:srgbClr val="002060"/>
                </a:solidFill>
              </a:rPr>
              <a:t> = 16, the histogram appears arguably normal.</a:t>
            </a:r>
          </a:p>
        </p:txBody>
      </p:sp>
      <p:sp>
        <p:nvSpPr>
          <p:cNvPr id="583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83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26982" name="Rectangle 6"/>
          <p:cNvSpPr>
            <a:spLocks noChangeArrowheads="1"/>
          </p:cNvSpPr>
          <p:nvPr/>
        </p:nvSpPr>
        <p:spPr bwMode="auto">
          <a:xfrm>
            <a:off x="150586"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Illustration:  </a:t>
            </a:r>
            <a:r>
              <a:rPr lang="en-US" sz="2400" i="1" dirty="0" smtClean="0">
                <a:solidFill>
                  <a:srgbClr val="C00000"/>
                </a:solidFill>
                <a:effectLst>
                  <a:outerShdw blurRad="38100" dist="38100" dir="2700000" algn="tl">
                    <a:srgbClr val="000000">
                      <a:alpha val="43137"/>
                    </a:srgbClr>
                  </a:outerShdw>
                </a:effectLst>
              </a:rPr>
              <a:t>100 Samples </a:t>
            </a:r>
            <a:r>
              <a:rPr lang="en-US" sz="2400" i="1" dirty="0">
                <a:solidFill>
                  <a:srgbClr val="C00000"/>
                </a:solidFill>
                <a:effectLst>
                  <a:outerShdw blurRad="38100" dist="38100" dir="2700000" algn="tl">
                    <a:srgbClr val="000000">
                      <a:alpha val="43137"/>
                    </a:srgbClr>
                  </a:outerShdw>
                </a:effectLst>
              </a:rPr>
              <a:t>from a </a:t>
            </a:r>
            <a:r>
              <a:rPr lang="en-US" sz="2400" i="1" dirty="0" smtClean="0">
                <a:solidFill>
                  <a:srgbClr val="C00000"/>
                </a:solidFill>
                <a:effectLst>
                  <a:outerShdw blurRad="38100" dist="38100" dir="2700000" algn="tl">
                    <a:srgbClr val="000000">
                      <a:alpha val="43137"/>
                    </a:srgbClr>
                  </a:outerShdw>
                </a:effectLst>
              </a:rPr>
              <a:t>Skewed Population</a:t>
            </a:r>
            <a:endParaRPr lang="en-US" sz="2400" i="1" dirty="0">
              <a:solidFill>
                <a:srgbClr val="C00000"/>
              </a:solidFill>
              <a:effectLst>
                <a:outerShdw blurRad="38100" dist="38100" dir="2700000" algn="tl">
                  <a:srgbClr val="000000">
                    <a:alpha val="43137"/>
                  </a:srgbClr>
                </a:outerShdw>
              </a:effectLst>
            </a:endParaRPr>
          </a:p>
        </p:txBody>
      </p:sp>
      <p:sp>
        <p:nvSpPr>
          <p:cNvPr id="5837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990600" y="373083"/>
            <a:ext cx="6929438" cy="53339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Central </a:t>
            </a:r>
            <a:r>
              <a:rPr lang="en-US" sz="3200" kern="0" dirty="0">
                <a:solidFill>
                  <a:schemeClr val="accent1"/>
                </a:solidFill>
                <a:effectLst>
                  <a:outerShdw blurRad="38100" dist="38100" dir="2700000" algn="tl">
                    <a:srgbClr val="000000">
                      <a:alpha val="43137"/>
                    </a:srgbClr>
                  </a:outerShdw>
                </a:effectLst>
                <a:latin typeface="+mj-lt"/>
                <a:ea typeface="+mj-ea"/>
                <a:cs typeface="+mj-cs"/>
              </a:rPr>
              <a:t>Limit Theorem</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788822"/>
            <a:ext cx="5105400"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2990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8-</a:t>
            </a:r>
            <a:fld id="{61255D6D-DAD6-4B3B-B3BA-5EF24BCDB344}" type="slidenum">
              <a:rPr lang="en-US"/>
              <a:pPr/>
              <a:t>23</a:t>
            </a:fld>
            <a:endParaRPr lang="en-US"/>
          </a:p>
        </p:txBody>
      </p:sp>
      <p:sp>
        <p:nvSpPr>
          <p:cNvPr id="6041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041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31079" name="Rectangle 7"/>
          <p:cNvSpPr>
            <a:spLocks noChangeArrowheads="1"/>
          </p:cNvSpPr>
          <p:nvPr/>
        </p:nvSpPr>
        <p:spPr bwMode="auto">
          <a:xfrm>
            <a:off x="234950" y="21336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Is a Confidence Interval?</a:t>
            </a:r>
          </a:p>
        </p:txBody>
      </p:sp>
      <p:sp>
        <p:nvSpPr>
          <p:cNvPr id="6042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44385" name="Picture 1"/>
          <p:cNvPicPr>
            <a:picLocks noChangeAspect="1" noChangeArrowheads="1"/>
          </p:cNvPicPr>
          <p:nvPr/>
        </p:nvPicPr>
        <p:blipFill>
          <a:blip r:embed="rId3" cstate="print"/>
          <a:srcRect/>
          <a:stretch>
            <a:fillRect/>
          </a:stretch>
        </p:blipFill>
        <p:spPr bwMode="auto">
          <a:xfrm>
            <a:off x="838200" y="2743199"/>
            <a:ext cx="7848600" cy="3587167"/>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1" name="Rectangle 2"/>
          <p:cNvSpPr txBox="1">
            <a:spLocks noChangeArrowheads="1"/>
          </p:cNvSpPr>
          <p:nvPr/>
        </p:nvSpPr>
        <p:spPr bwMode="auto">
          <a:xfrm>
            <a:off x="388938" y="457200"/>
            <a:ext cx="8069262" cy="1066800"/>
          </a:xfrm>
          <a:prstGeom prst="rect">
            <a:avLst/>
          </a:prstGeom>
          <a:solidFill>
            <a:schemeClr val="accent1">
              <a:lumMod val="20000"/>
              <a:lumOff val="80000"/>
            </a:schemeClr>
          </a:solidFill>
          <a:ln>
            <a:noFill/>
            <a:miter lim="800000"/>
            <a:headEnd/>
            <a:tailEnd/>
          </a:ln>
        </p:spPr>
        <p:txBody>
          <a:bodyPr lIns="103236" tIns="51618" rIns="103236" bIns="51618"/>
          <a:lstStyle/>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3200" kern="0" dirty="0">
                <a:solidFill>
                  <a:schemeClr val="accent1"/>
                </a:solidFill>
                <a:effectLst>
                  <a:outerShdw blurRad="38100" dist="38100" dir="2700000" algn="tl">
                    <a:srgbClr val="000000">
                      <a:alpha val="43137"/>
                    </a:srgbClr>
                  </a:outerShdw>
                </a:effectLst>
                <a:latin typeface="+mj-lt"/>
                <a:ea typeface="+mj-ea"/>
                <a:cs typeface="+mj-cs"/>
              </a:rPr>
              <a:t>Interval for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                            </a:t>
            </a:r>
            <a:r>
              <a:rPr lang="en-US" sz="3200" i="1" dirty="0">
                <a:effectLst>
                  <a:outerShdw blurRad="38100" dist="38100" dir="2700000" algn="tl">
                    <a:srgbClr val="000000">
                      <a:alpha val="43137"/>
                    </a:srgbClr>
                  </a:outerShdw>
                </a:effectLst>
                <a:latin typeface="+mj-lt"/>
                <a:ea typeface="+mj-ea"/>
                <a:cs typeface="+mj-cs"/>
                <a:sym typeface="Symbol"/>
              </a:rPr>
              <a:t>ML </a:t>
            </a:r>
            <a:r>
              <a:rPr lang="en-US" sz="3200" i="1" dirty="0" smtClean="0">
                <a:effectLst>
                  <a:outerShdw blurRad="38100" dist="38100" dir="2700000" algn="tl">
                    <a:srgbClr val="000000">
                      <a:alpha val="43137"/>
                    </a:srgbClr>
                  </a:outerShdw>
                </a:effectLst>
                <a:latin typeface="+mj-lt"/>
                <a:ea typeface="+mj-ea"/>
                <a:cs typeface="+mj-cs"/>
                <a:sym typeface="Symbol"/>
              </a:rPr>
              <a:t>6.2</a:t>
            </a:r>
            <a:endParaRPr lang="en-US" sz="3200" i="1" dirty="0">
              <a:effectLst>
                <a:outerShdw blurRad="38100" dist="38100" dir="2700000" algn="tl">
                  <a:srgbClr val="000000">
                    <a:alpha val="43137"/>
                  </a:srgbClr>
                </a:outerShdw>
              </a:effectLst>
              <a:latin typeface="+mj-lt"/>
              <a:ea typeface="+mj-ea"/>
              <a:cs typeface="+mj-cs"/>
            </a:endParaRPr>
          </a:p>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a Mean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 with Known </a:t>
            </a:r>
            <a:endParaRPr lang="en-US" sz="3200" i="1" kern="0" dirty="0">
              <a:solidFill>
                <a:schemeClr val="tx2"/>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769804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p:txBody>
          <a:bodyPr/>
          <a:lstStyle/>
          <a:p>
            <a:r>
              <a:rPr lang="en-US"/>
              <a:t>8-</a:t>
            </a:r>
            <a:fld id="{9D9F4E55-6081-4C9D-9A41-8DD5B3BAF49E}" type="slidenum">
              <a:rPr lang="en-US"/>
              <a:pPr/>
              <a:t>24</a:t>
            </a:fld>
            <a:endParaRPr lang="en-US"/>
          </a:p>
        </p:txBody>
      </p:sp>
      <p:pic>
        <p:nvPicPr>
          <p:cNvPr id="132107" name="Picture 11"/>
          <p:cNvPicPr>
            <a:picLocks noGrp="1" noChangeAspect="1" noChangeArrowheads="1"/>
          </p:cNvPicPr>
          <p:nvPr>
            <p:ph sz="half" idx="1"/>
          </p:nvPr>
        </p:nvPicPr>
        <p:blipFill>
          <a:blip r:embed="rId3" cstate="print"/>
          <a:srcRect l="46130" t="51381" r="33566" b="42880"/>
          <a:stretch>
            <a:fillRect/>
          </a:stretch>
        </p:blipFill>
        <p:spPr>
          <a:xfrm>
            <a:off x="685800" y="2968779"/>
            <a:ext cx="3349625" cy="740033"/>
          </a:xfrm>
          <a:ln>
            <a:solidFill>
              <a:schemeClr val="tx1"/>
            </a:solidFill>
          </a:ln>
          <a:effectLst>
            <a:innerShdw blurRad="63500" dist="50800" dir="2700000">
              <a:prstClr val="black">
                <a:alpha val="50000"/>
              </a:prstClr>
            </a:innerShdw>
          </a:effectLst>
        </p:spPr>
      </p:pic>
      <p:sp>
        <p:nvSpPr>
          <p:cNvPr id="6246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246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32103" name="Rectangle 7"/>
          <p:cNvSpPr>
            <a:spLocks noChangeArrowheads="1"/>
          </p:cNvSpPr>
          <p:nvPr/>
        </p:nvSpPr>
        <p:spPr bwMode="auto">
          <a:xfrm>
            <a:off x="236538"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What is a Confidence Interval?</a:t>
            </a:r>
          </a:p>
        </p:txBody>
      </p:sp>
      <p:sp>
        <p:nvSpPr>
          <p:cNvPr id="132109" name="Rectangle 13"/>
          <p:cNvSpPr>
            <a:spLocks noChangeArrowheads="1"/>
          </p:cNvSpPr>
          <p:nvPr/>
        </p:nvSpPr>
        <p:spPr bwMode="auto">
          <a:xfrm>
            <a:off x="236538" y="1780905"/>
            <a:ext cx="8480425" cy="771525"/>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dirty="0">
                <a:solidFill>
                  <a:srgbClr val="002060"/>
                </a:solidFill>
                <a:effectLst>
                  <a:outerShdw blurRad="38100" dist="38100" dir="2700000" algn="tl">
                    <a:srgbClr val="FFFFFF"/>
                  </a:outerShdw>
                </a:effectLst>
              </a:rPr>
              <a:t>The confidence interval for </a:t>
            </a:r>
            <a:r>
              <a:rPr lang="en-US" i="1" dirty="0">
                <a:solidFill>
                  <a:srgbClr val="002060"/>
                </a:solidFill>
                <a:effectLst>
                  <a:outerShdw blurRad="38100" dist="38100" dir="2700000" algn="tl">
                    <a:srgbClr val="FFFFFF"/>
                  </a:outerShdw>
                </a:effectLst>
                <a:latin typeface="Symbol" pitchFamily="18" charset="2"/>
              </a:rPr>
              <a:t>m</a:t>
            </a:r>
            <a:r>
              <a:rPr lang="en-US" dirty="0">
                <a:solidFill>
                  <a:srgbClr val="002060"/>
                </a:solidFill>
                <a:effectLst>
                  <a:outerShdw blurRad="38100" dist="38100" dir="2700000" algn="tl">
                    <a:srgbClr val="FFFFFF"/>
                  </a:outerShdw>
                </a:effectLst>
              </a:rPr>
              <a:t> with known </a:t>
            </a:r>
            <a:r>
              <a:rPr lang="en-US" i="1" dirty="0">
                <a:solidFill>
                  <a:srgbClr val="002060"/>
                </a:solidFill>
                <a:effectLst>
                  <a:outerShdw blurRad="38100" dist="38100" dir="2700000" algn="tl">
                    <a:srgbClr val="FFFFFF"/>
                  </a:outerShdw>
                </a:effectLst>
                <a:latin typeface="Symbol" pitchFamily="18" charset="2"/>
              </a:rPr>
              <a:t>s</a:t>
            </a:r>
            <a:r>
              <a:rPr lang="en-US" dirty="0">
                <a:solidFill>
                  <a:srgbClr val="002060"/>
                </a:solidFill>
                <a:effectLst>
                  <a:outerShdw blurRad="38100" dist="38100" dir="2700000" algn="tl">
                    <a:srgbClr val="FFFFFF"/>
                  </a:outerShdw>
                </a:effectLst>
              </a:rPr>
              <a:t> </a:t>
            </a:r>
            <a:r>
              <a:rPr lang="en-US" dirty="0" smtClean="0">
                <a:solidFill>
                  <a:srgbClr val="002060"/>
                </a:solidFill>
                <a:effectLst>
                  <a:outerShdw blurRad="38100" dist="38100" dir="2700000" algn="tl">
                    <a:srgbClr val="FFFFFF"/>
                  </a:outerShdw>
                </a:effectLst>
              </a:rPr>
              <a:t> is</a:t>
            </a:r>
            <a:r>
              <a:rPr lang="en-US" dirty="0">
                <a:solidFill>
                  <a:srgbClr val="002060"/>
                </a:solidFill>
                <a:effectLst>
                  <a:outerShdw blurRad="38100" dist="38100" dir="2700000" algn="tl">
                    <a:srgbClr val="FFFFFF"/>
                  </a:outerShdw>
                </a:effectLst>
              </a:rPr>
              <a:t>:</a:t>
            </a:r>
          </a:p>
        </p:txBody>
      </p:sp>
      <p:pic>
        <p:nvPicPr>
          <p:cNvPr id="32778"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5089484"/>
            <a:ext cx="7138988"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grpSp>
        <p:nvGrpSpPr>
          <p:cNvPr id="2" name="Group 1"/>
          <p:cNvGrpSpPr>
            <a:grpSpLocks/>
          </p:cNvGrpSpPr>
          <p:nvPr/>
        </p:nvGrpSpPr>
        <p:grpSpPr bwMode="auto">
          <a:xfrm>
            <a:off x="4599782" y="1448592"/>
            <a:ext cx="4286250" cy="3390900"/>
            <a:chOff x="4572000" y="1600200"/>
            <a:chExt cx="4286250" cy="3390900"/>
          </a:xfrm>
        </p:grpSpPr>
        <p:pic>
          <p:nvPicPr>
            <p:cNvPr id="114690" name="Picture 2"/>
            <p:cNvPicPr>
              <a:picLocks noChangeAspect="1" noChangeArrowheads="1"/>
            </p:cNvPicPr>
            <p:nvPr/>
          </p:nvPicPr>
          <p:blipFill>
            <a:blip r:embed="rId5" cstate="print"/>
            <a:srcRect/>
            <a:stretch>
              <a:fillRect/>
            </a:stretch>
          </p:blipFill>
          <p:spPr bwMode="auto">
            <a:xfrm>
              <a:off x="4572000" y="2438400"/>
              <a:ext cx="4286250" cy="25527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6247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1600200"/>
              <a:ext cx="17430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Rectangle 2"/>
          <p:cNvSpPr txBox="1">
            <a:spLocks noChangeArrowheads="1"/>
          </p:cNvSpPr>
          <p:nvPr/>
        </p:nvSpPr>
        <p:spPr bwMode="auto">
          <a:xfrm>
            <a:off x="685800" y="457200"/>
            <a:ext cx="7696200"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3" name="TextBox 2"/>
          <p:cNvSpPr txBox="1"/>
          <p:nvPr/>
        </p:nvSpPr>
        <p:spPr>
          <a:xfrm>
            <a:off x="1539834" y="4419600"/>
            <a:ext cx="2362200" cy="584775"/>
          </a:xfrm>
          <a:prstGeom prst="rect">
            <a:avLst/>
          </a:prstGeom>
          <a:noFill/>
        </p:spPr>
        <p:txBody>
          <a:bodyPr wrap="square" rtlCol="0">
            <a:spAutoFit/>
          </a:bodyPr>
          <a:lstStyle/>
          <a:p>
            <a:r>
              <a:rPr lang="en-US" sz="1600" dirty="0" smtClean="0">
                <a:solidFill>
                  <a:srgbClr val="FF0000"/>
                </a:solidFill>
              </a:rPr>
              <a:t>z-values for commonly-used confidence levels</a:t>
            </a:r>
            <a:endParaRPr lang="en-US" sz="1600" dirty="0">
              <a:solidFill>
                <a:srgbClr val="FF0000"/>
              </a:solidFill>
            </a:endParaRPr>
          </a:p>
        </p:txBody>
      </p:sp>
      <p:cxnSp>
        <p:nvCxnSpPr>
          <p:cNvPr id="5" name="Straight Arrow Connector 4"/>
          <p:cNvCxnSpPr/>
          <p:nvPr/>
        </p:nvCxnSpPr>
        <p:spPr bwMode="auto">
          <a:xfrm>
            <a:off x="3810000" y="4839492"/>
            <a:ext cx="1447800" cy="49450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4165160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p:txBody>
          <a:bodyPr/>
          <a:lstStyle/>
          <a:p>
            <a:r>
              <a:rPr lang="en-US"/>
              <a:t>8-</a:t>
            </a:r>
            <a:fld id="{9D9F4E55-6081-4C9D-9A41-8DD5B3BAF49E}" type="slidenum">
              <a:rPr lang="en-US"/>
              <a:pPr/>
              <a:t>25</a:t>
            </a:fld>
            <a:endParaRPr lang="en-US"/>
          </a:p>
        </p:txBody>
      </p:sp>
      <p:sp>
        <p:nvSpPr>
          <p:cNvPr id="6246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246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32103" name="Rectangle 7"/>
          <p:cNvSpPr>
            <a:spLocks noChangeArrowheads="1"/>
          </p:cNvSpPr>
          <p:nvPr/>
        </p:nvSpPr>
        <p:spPr bwMode="auto">
          <a:xfrm>
            <a:off x="431099" y="991093"/>
            <a:ext cx="308610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Bottle Fill</a:t>
            </a:r>
            <a:endParaRPr lang="en-US" sz="2400" i="1" dirty="0">
              <a:solidFill>
                <a:srgbClr val="C00000"/>
              </a:solidFill>
              <a:effectLst>
                <a:outerShdw blurRad="38100" dist="38100" dir="2700000" algn="tl">
                  <a:srgbClr val="000000">
                    <a:alpha val="43137"/>
                  </a:srgbClr>
                </a:outerShdw>
              </a:effectLst>
            </a:endParaRPr>
          </a:p>
        </p:txBody>
      </p:sp>
      <p:sp>
        <p:nvSpPr>
          <p:cNvPr id="6247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5" name="Rectangle 2"/>
          <p:cNvSpPr txBox="1">
            <a:spLocks noChangeArrowheads="1"/>
          </p:cNvSpPr>
          <p:nvPr/>
        </p:nvSpPr>
        <p:spPr bwMode="auto">
          <a:xfrm>
            <a:off x="685800" y="457200"/>
            <a:ext cx="7696200"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3" name="TextBox 2"/>
          <p:cNvSpPr txBox="1"/>
          <p:nvPr/>
        </p:nvSpPr>
        <p:spPr>
          <a:xfrm>
            <a:off x="4105440" y="1493421"/>
            <a:ext cx="3429000" cy="338554"/>
          </a:xfrm>
          <a:prstGeom prst="rect">
            <a:avLst/>
          </a:prstGeom>
          <a:noFill/>
        </p:spPr>
        <p:txBody>
          <a:bodyPr wrap="square" rtlCol="0">
            <a:spAutoFit/>
          </a:bodyPr>
          <a:lstStyle/>
          <a:p>
            <a:r>
              <a:rPr lang="en-US" sz="1600" dirty="0" smtClean="0">
                <a:solidFill>
                  <a:srgbClr val="FF0000"/>
                </a:solidFill>
              </a:rPr>
              <a:t>… but usually we do NOT know </a:t>
            </a:r>
            <a:r>
              <a:rPr lang="el-GR" sz="1600" dirty="0" smtClean="0">
                <a:solidFill>
                  <a:srgbClr val="FF0000"/>
                </a:solidFill>
              </a:rPr>
              <a:t>σ</a:t>
            </a:r>
            <a:endParaRPr lang="en-US" sz="1600"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024194"/>
            <a:ext cx="6705600" cy="4241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bwMode="auto">
          <a:xfrm>
            <a:off x="6400800" y="1831975"/>
            <a:ext cx="152400" cy="573091"/>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1027" name="Picture 3" descr="C:\Users\Blythe\AppData\Local\Microsoft\Windows\Temporary Internet Files\Content.IE5\TT6LCHKH\MC900056482[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9899" y="1013148"/>
            <a:ext cx="729082" cy="848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985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p:txBody>
          <a:bodyPr/>
          <a:lstStyle/>
          <a:p>
            <a:r>
              <a:rPr lang="en-US"/>
              <a:t>8-</a:t>
            </a:r>
            <a:fld id="{E09860EA-2CF1-4C96-92B8-BA9EF8A3A879}" type="slidenum">
              <a:rPr lang="en-US"/>
              <a:pPr/>
              <a:t>26</a:t>
            </a:fld>
            <a:endParaRPr lang="en-US"/>
          </a:p>
        </p:txBody>
      </p:sp>
      <p:sp>
        <p:nvSpPr>
          <p:cNvPr id="136195" name="Rectangle 3"/>
          <p:cNvSpPr>
            <a:spLocks noGrp="1" noChangeArrowheads="1"/>
          </p:cNvSpPr>
          <p:nvPr>
            <p:ph type="body" sz="half" idx="1"/>
          </p:nvPr>
        </p:nvSpPr>
        <p:spPr>
          <a:xfrm>
            <a:off x="358775" y="2114550"/>
            <a:ext cx="8150225" cy="1047750"/>
          </a:xfrm>
        </p:spPr>
        <p:txBody>
          <a:bodyPr lIns="103236" tIns="51618" rIns="103236" bIns="51618"/>
          <a:lstStyle/>
          <a:p>
            <a:pPr marL="515938" indent="-515938" eaLnBrk="1" hangingPunct="1">
              <a:buClr>
                <a:schemeClr val="accent1"/>
              </a:buClr>
              <a:buSzPct val="100000"/>
              <a:buFontTx/>
              <a:buChar char="•"/>
            </a:pPr>
            <a:r>
              <a:rPr lang="en-US" sz="2000" smtClean="0">
                <a:solidFill>
                  <a:srgbClr val="002060"/>
                </a:solidFill>
                <a:effectLst>
                  <a:outerShdw blurRad="38100" dist="38100" dir="2700000" algn="tl">
                    <a:srgbClr val="C0C0C0"/>
                  </a:outerShdw>
                </a:effectLst>
              </a:rPr>
              <a:t>A higher confidence level leads to a wider confidence interval</a:t>
            </a:r>
            <a:r>
              <a:rPr lang="en-US" sz="2800" smtClean="0">
                <a:effectLst>
                  <a:outerShdw blurRad="38100" dist="38100" dir="2700000" algn="tl">
                    <a:srgbClr val="C0C0C0"/>
                  </a:outerShdw>
                </a:effectLst>
              </a:rPr>
              <a:t>.</a:t>
            </a:r>
          </a:p>
        </p:txBody>
      </p:sp>
      <p:sp>
        <p:nvSpPr>
          <p:cNvPr id="6451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451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36199" name="Rectangle 7"/>
          <p:cNvSpPr>
            <a:spLocks noChangeArrowheads="1"/>
          </p:cNvSpPr>
          <p:nvPr/>
        </p:nvSpPr>
        <p:spPr bwMode="auto">
          <a:xfrm>
            <a:off x="234950" y="1503363"/>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Choosing a Confidence Level</a:t>
            </a:r>
          </a:p>
        </p:txBody>
      </p:sp>
      <p:sp>
        <p:nvSpPr>
          <p:cNvPr id="136200" name="Rectangle 8"/>
          <p:cNvSpPr>
            <a:spLocks noChangeArrowheads="1"/>
          </p:cNvSpPr>
          <p:nvPr/>
        </p:nvSpPr>
        <p:spPr bwMode="auto">
          <a:xfrm>
            <a:off x="358775" y="2757488"/>
            <a:ext cx="3451225" cy="1855787"/>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Greater confidence implies loss of precision (i.e. greater margin of error).</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95% confidence  is most often used.</a:t>
            </a:r>
          </a:p>
        </p:txBody>
      </p:sp>
      <p:sp>
        <p:nvSpPr>
          <p:cNvPr id="645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grpSp>
        <p:nvGrpSpPr>
          <p:cNvPr id="2" name="Group 1"/>
          <p:cNvGrpSpPr>
            <a:grpSpLocks/>
          </p:cNvGrpSpPr>
          <p:nvPr/>
        </p:nvGrpSpPr>
        <p:grpSpPr bwMode="auto">
          <a:xfrm>
            <a:off x="3810000" y="2935288"/>
            <a:ext cx="4835525" cy="2242580"/>
            <a:chOff x="3809999" y="3276600"/>
            <a:chExt cx="4835581" cy="2242067"/>
          </a:xfrm>
        </p:grpSpPr>
        <p:pic>
          <p:nvPicPr>
            <p:cNvPr id="140289" name="Picture 1"/>
            <p:cNvPicPr>
              <a:picLocks noChangeAspect="1" noChangeArrowheads="1"/>
            </p:cNvPicPr>
            <p:nvPr/>
          </p:nvPicPr>
          <p:blipFill>
            <a:blip r:embed="rId3" cstate="print"/>
            <a:srcRect/>
            <a:stretch>
              <a:fillRect/>
            </a:stretch>
          </p:blipFill>
          <p:spPr bwMode="auto">
            <a:xfrm>
              <a:off x="3809999" y="3276600"/>
              <a:ext cx="4835581" cy="17526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64524" name="TextBox 18"/>
            <p:cNvSpPr txBox="1">
              <a:spLocks noChangeArrowheads="1"/>
            </p:cNvSpPr>
            <p:nvPr/>
          </p:nvSpPr>
          <p:spPr bwMode="auto">
            <a:xfrm>
              <a:off x="4267199" y="5149335"/>
              <a:ext cx="4038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a:t>Confidence Intervals for Example 8.2</a:t>
              </a:r>
            </a:p>
          </p:txBody>
        </p:sp>
      </p:grpSp>
      <p:sp>
        <p:nvSpPr>
          <p:cNvPr id="14" name="Rectangle 2"/>
          <p:cNvSpPr txBox="1">
            <a:spLocks noChangeArrowheads="1"/>
          </p:cNvSpPr>
          <p:nvPr/>
        </p:nvSpPr>
        <p:spPr bwMode="auto">
          <a:xfrm>
            <a:off x="685800" y="457200"/>
            <a:ext cx="7696200"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688846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p:txBody>
          <a:bodyPr/>
          <a:lstStyle/>
          <a:p>
            <a:r>
              <a:rPr lang="en-US"/>
              <a:t>8-</a:t>
            </a:r>
            <a:fld id="{81207178-95F9-4965-8D11-F3B1665EEF6A}" type="slidenum">
              <a:rPr lang="en-US"/>
              <a:pPr/>
              <a:t>27</a:t>
            </a:fld>
            <a:endParaRPr lang="en-US"/>
          </a:p>
        </p:txBody>
      </p:sp>
      <p:sp>
        <p:nvSpPr>
          <p:cNvPr id="137219" name="Rectangle 3"/>
          <p:cNvSpPr>
            <a:spLocks noGrp="1" noChangeArrowheads="1"/>
          </p:cNvSpPr>
          <p:nvPr>
            <p:ph type="body" sz="half" idx="1"/>
          </p:nvPr>
        </p:nvSpPr>
        <p:spPr>
          <a:xfrm>
            <a:off x="577850" y="1754187"/>
            <a:ext cx="8362950" cy="2133600"/>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A confidence interval either </a:t>
            </a:r>
            <a:r>
              <a:rPr lang="en-US" sz="2000" i="1" dirty="0" smtClean="0">
                <a:solidFill>
                  <a:srgbClr val="002060"/>
                </a:solidFill>
                <a:effectLst>
                  <a:outerShdw blurRad="38100" dist="38100" dir="2700000" algn="tl">
                    <a:srgbClr val="C0C0C0"/>
                  </a:outerShdw>
                </a:effectLst>
              </a:rPr>
              <a:t>does</a:t>
            </a:r>
            <a:r>
              <a:rPr lang="en-US" sz="2000" dirty="0" smtClean="0">
                <a:solidFill>
                  <a:srgbClr val="002060"/>
                </a:solidFill>
                <a:effectLst>
                  <a:outerShdw blurRad="38100" dist="38100" dir="2700000" algn="tl">
                    <a:srgbClr val="C0C0C0"/>
                  </a:outerShdw>
                </a:effectLst>
              </a:rPr>
              <a:t> or </a:t>
            </a:r>
            <a:r>
              <a:rPr lang="en-US" sz="2000" i="1" dirty="0" smtClean="0">
                <a:solidFill>
                  <a:srgbClr val="002060"/>
                </a:solidFill>
                <a:effectLst>
                  <a:outerShdw blurRad="38100" dist="38100" dir="2700000" algn="tl">
                    <a:srgbClr val="C0C0C0"/>
                  </a:outerShdw>
                </a:effectLst>
              </a:rPr>
              <a:t>does not</a:t>
            </a:r>
            <a:r>
              <a:rPr lang="en-US" sz="2000" dirty="0" smtClean="0">
                <a:solidFill>
                  <a:srgbClr val="002060"/>
                </a:solidFill>
                <a:effectLst>
                  <a:outerShdw blurRad="38100" dist="38100" dir="2700000" algn="tl">
                    <a:srgbClr val="C0C0C0"/>
                  </a:outerShdw>
                </a:effectLst>
              </a:rPr>
              <a:t> contain </a:t>
            </a:r>
            <a:r>
              <a:rPr lang="en-US" sz="2000" dirty="0" smtClean="0">
                <a:solidFill>
                  <a:srgbClr val="002060"/>
                </a:solidFill>
                <a:effectLst>
                  <a:outerShdw blurRad="38100" dist="38100" dir="2700000" algn="tl">
                    <a:srgbClr val="C0C0C0"/>
                  </a:outerShdw>
                </a:effectLst>
                <a:latin typeface="Symbol" pitchFamily="18" charset="2"/>
              </a:rPr>
              <a:t>m</a:t>
            </a:r>
            <a:r>
              <a:rPr lang="en-US" sz="2000" dirty="0" smtClean="0">
                <a:solidFill>
                  <a:srgbClr val="002060"/>
                </a:solidFill>
                <a:effectLst>
                  <a:outerShdw blurRad="38100" dist="38100" dir="2700000" algn="tl">
                    <a:srgbClr val="C0C0C0"/>
                  </a:outerShdw>
                </a:effectLst>
              </a:rPr>
              <a:t>.</a:t>
            </a:r>
          </a:p>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The confidence level quantifies the </a:t>
            </a:r>
            <a:r>
              <a:rPr lang="en-US" sz="2000" i="1" dirty="0" smtClean="0">
                <a:solidFill>
                  <a:srgbClr val="002060"/>
                </a:solidFill>
                <a:effectLst>
                  <a:outerShdw blurRad="38100" dist="38100" dir="2700000" algn="tl">
                    <a:srgbClr val="C0C0C0"/>
                  </a:outerShdw>
                </a:effectLst>
              </a:rPr>
              <a:t>risk</a:t>
            </a:r>
            <a:r>
              <a:rPr lang="en-US" sz="2000" dirty="0" smtClean="0">
                <a:solidFill>
                  <a:srgbClr val="002060"/>
                </a:solidFill>
                <a:effectLst>
                  <a:outerShdw blurRad="38100" dist="38100" dir="2700000" algn="tl">
                    <a:srgbClr val="C0C0C0"/>
                  </a:outerShdw>
                </a:effectLst>
              </a:rPr>
              <a:t>.</a:t>
            </a:r>
          </a:p>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Out of 100 confidence intervals, approximately 95% </a:t>
            </a:r>
            <a:r>
              <a:rPr lang="en-US" sz="2000" i="1" dirty="0" smtClean="0">
                <a:solidFill>
                  <a:srgbClr val="002060"/>
                </a:solidFill>
                <a:effectLst>
                  <a:outerShdw blurRad="38100" dist="38100" dir="2700000" algn="tl">
                    <a:srgbClr val="C0C0C0"/>
                  </a:outerShdw>
                </a:effectLst>
              </a:rPr>
              <a:t>may</a:t>
            </a:r>
            <a:r>
              <a:rPr lang="en-US" sz="2000" dirty="0" smtClean="0">
                <a:solidFill>
                  <a:srgbClr val="002060"/>
                </a:solidFill>
                <a:effectLst>
                  <a:outerShdw blurRad="38100" dist="38100" dir="2700000" algn="tl">
                    <a:srgbClr val="C0C0C0"/>
                  </a:outerShdw>
                </a:effectLst>
              </a:rPr>
              <a:t> contain </a:t>
            </a:r>
            <a:r>
              <a:rPr lang="en-US" sz="2000" dirty="0" smtClean="0">
                <a:solidFill>
                  <a:srgbClr val="002060"/>
                </a:solidFill>
                <a:effectLst>
                  <a:outerShdw blurRad="38100" dist="38100" dir="2700000" algn="tl">
                    <a:srgbClr val="C0C0C0"/>
                  </a:outerShdw>
                </a:effectLst>
                <a:latin typeface="Symbol" pitchFamily="18" charset="2"/>
              </a:rPr>
              <a:t>m</a:t>
            </a:r>
            <a:r>
              <a:rPr lang="en-US" sz="2000" dirty="0" smtClean="0">
                <a:solidFill>
                  <a:srgbClr val="002060"/>
                </a:solidFill>
                <a:effectLst>
                  <a:outerShdw blurRad="38100" dist="38100" dir="2700000" algn="tl">
                    <a:srgbClr val="C0C0C0"/>
                  </a:outerShdw>
                </a:effectLst>
              </a:rPr>
              <a:t>, while approximately 5% </a:t>
            </a:r>
            <a:r>
              <a:rPr lang="en-US" sz="2000" i="1" dirty="0" smtClean="0">
                <a:solidFill>
                  <a:srgbClr val="002060"/>
                </a:solidFill>
                <a:effectLst>
                  <a:outerShdw blurRad="38100" dist="38100" dir="2700000" algn="tl">
                    <a:srgbClr val="C0C0C0"/>
                  </a:outerShdw>
                </a:effectLst>
              </a:rPr>
              <a:t>might not</a:t>
            </a:r>
            <a:r>
              <a:rPr lang="en-US" sz="2000" dirty="0" smtClean="0">
                <a:solidFill>
                  <a:srgbClr val="002060"/>
                </a:solidFill>
                <a:effectLst>
                  <a:outerShdw blurRad="38100" dist="38100" dir="2700000" algn="tl">
                    <a:srgbClr val="C0C0C0"/>
                  </a:outerShdw>
                </a:effectLst>
              </a:rPr>
              <a:t> contain </a:t>
            </a:r>
            <a:r>
              <a:rPr lang="en-US" sz="2000" dirty="0" smtClean="0">
                <a:solidFill>
                  <a:srgbClr val="002060"/>
                </a:solidFill>
                <a:effectLst>
                  <a:outerShdw blurRad="38100" dist="38100" dir="2700000" algn="tl">
                    <a:srgbClr val="C0C0C0"/>
                  </a:outerShdw>
                </a:effectLst>
                <a:sym typeface="Symbol" pitchFamily="18" charset="2"/>
              </a:rPr>
              <a:t></a:t>
            </a:r>
            <a:r>
              <a:rPr lang="en-US" sz="2000" dirty="0" smtClean="0">
                <a:solidFill>
                  <a:srgbClr val="002060"/>
                </a:solidFill>
                <a:effectLst>
                  <a:outerShdw blurRad="38100" dist="38100" dir="2700000" algn="tl">
                    <a:srgbClr val="C0C0C0"/>
                  </a:outerShdw>
                </a:effectLst>
              </a:rPr>
              <a:t> when constructing 95% confidence intervals (for example, sample 14 below).</a:t>
            </a:r>
          </a:p>
        </p:txBody>
      </p:sp>
      <p:sp>
        <p:nvSpPr>
          <p:cNvPr id="665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37222" name="Rectangle 6"/>
          <p:cNvSpPr>
            <a:spLocks noChangeArrowheads="1"/>
          </p:cNvSpPr>
          <p:nvPr/>
        </p:nvSpPr>
        <p:spPr bwMode="auto">
          <a:xfrm>
            <a:off x="304800" y="1142999"/>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Interpretation</a:t>
            </a:r>
          </a:p>
        </p:txBody>
      </p:sp>
      <p:sp>
        <p:nvSpPr>
          <p:cNvPr id="665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6" name="Rectangle 2"/>
          <p:cNvSpPr txBox="1">
            <a:spLocks noChangeArrowheads="1"/>
          </p:cNvSpPr>
          <p:nvPr/>
        </p:nvSpPr>
        <p:spPr bwMode="auto">
          <a:xfrm>
            <a:off x="685800" y="457200"/>
            <a:ext cx="7696200"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7592" y="3927852"/>
            <a:ext cx="5695208" cy="2626915"/>
          </a:xfrm>
          <a:prstGeom prst="rect">
            <a:avLst/>
          </a:prstGeom>
        </p:spPr>
      </p:pic>
    </p:spTree>
    <p:extLst>
      <p:ext uri="{BB962C8B-B14F-4D97-AF65-F5344CB8AC3E}">
        <p14:creationId xmlns:p14="http://schemas.microsoft.com/office/powerpoint/2010/main" val="466409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p:txBody>
          <a:bodyPr/>
          <a:lstStyle/>
          <a:p>
            <a:r>
              <a:rPr lang="en-US"/>
              <a:t>8-</a:t>
            </a:r>
            <a:fld id="{81207178-95F9-4965-8D11-F3B1665EEF6A}" type="slidenum">
              <a:rPr lang="en-US"/>
              <a:pPr/>
              <a:t>28</a:t>
            </a:fld>
            <a:endParaRPr lang="en-US"/>
          </a:p>
        </p:txBody>
      </p:sp>
      <p:sp>
        <p:nvSpPr>
          <p:cNvPr id="665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5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66571" name="TextBox 16"/>
          <p:cNvSpPr txBox="1">
            <a:spLocks noChangeArrowheads="1"/>
          </p:cNvSpPr>
          <p:nvPr/>
        </p:nvSpPr>
        <p:spPr bwMode="auto">
          <a:xfrm>
            <a:off x="357188" y="1905278"/>
            <a:ext cx="8024811"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342900" indent="-342900">
              <a:lnSpc>
                <a:spcPts val="2400"/>
              </a:lnSpc>
              <a:spcBef>
                <a:spcPts val="1200"/>
              </a:spcBef>
              <a:buClr>
                <a:schemeClr val="accent1"/>
              </a:buClr>
              <a:buFont typeface="Arial" pitchFamily="34" charset="0"/>
              <a:buChar char="•"/>
            </a:pPr>
            <a:r>
              <a:rPr lang="en-US" sz="2000" dirty="0">
                <a:solidFill>
                  <a:srgbClr val="002060"/>
                </a:solidFill>
                <a:latin typeface="+mn-lt"/>
              </a:rPr>
              <a:t> </a:t>
            </a:r>
            <a:r>
              <a:rPr lang="en-US" sz="2000" dirty="0" smtClean="0">
                <a:solidFill>
                  <a:srgbClr val="002060"/>
                </a:solidFill>
                <a:latin typeface="+mn-lt"/>
              </a:rPr>
              <a:t>If </a:t>
            </a:r>
            <a:r>
              <a:rPr lang="en-US" sz="2000" i="1" dirty="0">
                <a:solidFill>
                  <a:srgbClr val="002060"/>
                </a:solidFill>
                <a:latin typeface="+mn-lt"/>
                <a:sym typeface="Symbol" pitchFamily="18" charset="2"/>
              </a:rPr>
              <a:t></a:t>
            </a:r>
            <a:r>
              <a:rPr lang="en-US" sz="2000" dirty="0">
                <a:solidFill>
                  <a:srgbClr val="002060"/>
                </a:solidFill>
                <a:latin typeface="+mn-lt"/>
                <a:sym typeface="Symbol" pitchFamily="18" charset="2"/>
              </a:rPr>
              <a:t> </a:t>
            </a:r>
            <a:r>
              <a:rPr lang="en-US" sz="2000" dirty="0" smtClean="0">
                <a:solidFill>
                  <a:srgbClr val="002060"/>
                </a:solidFill>
                <a:latin typeface="+mn-lt"/>
                <a:sym typeface="Symbol" pitchFamily="18" charset="2"/>
              </a:rPr>
              <a:t> is </a:t>
            </a:r>
            <a:r>
              <a:rPr lang="en-US" sz="2000" dirty="0">
                <a:solidFill>
                  <a:srgbClr val="002060"/>
                </a:solidFill>
                <a:latin typeface="+mn-lt"/>
                <a:sym typeface="Symbol" pitchFamily="18" charset="2"/>
              </a:rPr>
              <a:t>known and the population is normal, then we can safely use </a:t>
            </a:r>
            <a:r>
              <a:rPr lang="en-US" sz="2000" dirty="0" smtClean="0">
                <a:solidFill>
                  <a:srgbClr val="002060"/>
                </a:solidFill>
                <a:latin typeface="+mn-lt"/>
                <a:sym typeface="Symbol" pitchFamily="18" charset="2"/>
              </a:rPr>
              <a:t>the formula </a:t>
            </a:r>
            <a:r>
              <a:rPr lang="en-US" sz="2000" dirty="0">
                <a:solidFill>
                  <a:srgbClr val="002060"/>
                </a:solidFill>
                <a:latin typeface="+mn-lt"/>
                <a:sym typeface="Symbol" pitchFamily="18" charset="2"/>
              </a:rPr>
              <a:t>to compute the confidence interval.</a:t>
            </a:r>
          </a:p>
          <a:p>
            <a:pPr marL="342900" indent="-342900">
              <a:lnSpc>
                <a:spcPts val="2400"/>
              </a:lnSpc>
              <a:spcBef>
                <a:spcPts val="1200"/>
              </a:spcBef>
              <a:buClr>
                <a:schemeClr val="accent1"/>
              </a:buClr>
              <a:buFont typeface="Arial" pitchFamily="34" charset="0"/>
              <a:buChar char="•"/>
            </a:pPr>
            <a:r>
              <a:rPr lang="en-US" sz="2000" dirty="0" smtClean="0">
                <a:solidFill>
                  <a:srgbClr val="002060"/>
                </a:solidFill>
                <a:latin typeface="+mn-lt"/>
              </a:rPr>
              <a:t>If </a:t>
            </a:r>
            <a:r>
              <a:rPr lang="en-US" sz="2000" i="1" dirty="0">
                <a:solidFill>
                  <a:srgbClr val="002060"/>
                </a:solidFill>
                <a:latin typeface="+mn-lt"/>
                <a:sym typeface="Symbol" pitchFamily="18" charset="2"/>
              </a:rPr>
              <a:t></a:t>
            </a:r>
            <a:r>
              <a:rPr lang="en-US" sz="2000" dirty="0">
                <a:solidFill>
                  <a:srgbClr val="002060"/>
                </a:solidFill>
                <a:latin typeface="+mn-lt"/>
                <a:sym typeface="Symbol" pitchFamily="18" charset="2"/>
              </a:rPr>
              <a:t> </a:t>
            </a:r>
            <a:r>
              <a:rPr lang="en-US" sz="2000" dirty="0" smtClean="0">
                <a:solidFill>
                  <a:srgbClr val="002060"/>
                </a:solidFill>
                <a:latin typeface="+mn-lt"/>
                <a:sym typeface="Symbol" pitchFamily="18" charset="2"/>
              </a:rPr>
              <a:t> is </a:t>
            </a:r>
            <a:r>
              <a:rPr lang="en-US" sz="2000" dirty="0">
                <a:solidFill>
                  <a:srgbClr val="002060"/>
                </a:solidFill>
                <a:latin typeface="+mn-lt"/>
                <a:sym typeface="Symbol" pitchFamily="18" charset="2"/>
              </a:rPr>
              <a:t>known and we do not know whether the population is normal, a </a:t>
            </a:r>
            <a:r>
              <a:rPr lang="en-US" sz="2000" dirty="0" smtClean="0">
                <a:solidFill>
                  <a:srgbClr val="002060"/>
                </a:solidFill>
                <a:latin typeface="+mn-lt"/>
                <a:sym typeface="Symbol" pitchFamily="18" charset="2"/>
              </a:rPr>
              <a:t>common rule </a:t>
            </a:r>
            <a:r>
              <a:rPr lang="en-US" sz="2000" dirty="0">
                <a:solidFill>
                  <a:srgbClr val="002060"/>
                </a:solidFill>
                <a:latin typeface="+mn-lt"/>
                <a:sym typeface="Symbol" pitchFamily="18" charset="2"/>
              </a:rPr>
              <a:t>of thumb is that </a:t>
            </a:r>
            <a:r>
              <a:rPr lang="en-US" sz="2000" i="1" dirty="0">
                <a:solidFill>
                  <a:srgbClr val="002060"/>
                </a:solidFill>
                <a:latin typeface="+mn-lt"/>
                <a:sym typeface="Symbol" pitchFamily="18" charset="2"/>
              </a:rPr>
              <a:t>n</a:t>
            </a:r>
            <a:r>
              <a:rPr lang="en-US" sz="2000" dirty="0">
                <a:solidFill>
                  <a:srgbClr val="002060"/>
                </a:solidFill>
                <a:latin typeface="+mn-lt"/>
                <a:sym typeface="Symbol" pitchFamily="18" charset="2"/>
              </a:rPr>
              <a:t>  30 is sufficient to use the formula as long as the </a:t>
            </a:r>
            <a:r>
              <a:rPr lang="en-US" sz="2000" dirty="0" smtClean="0">
                <a:solidFill>
                  <a:srgbClr val="002060"/>
                </a:solidFill>
                <a:latin typeface="+mn-lt"/>
                <a:sym typeface="Symbol" pitchFamily="18" charset="2"/>
              </a:rPr>
              <a:t>distribution is </a:t>
            </a:r>
            <a:r>
              <a:rPr lang="en-US" sz="2000" dirty="0">
                <a:solidFill>
                  <a:srgbClr val="002060"/>
                </a:solidFill>
                <a:latin typeface="+mn-lt"/>
                <a:sym typeface="Symbol" pitchFamily="18" charset="2"/>
              </a:rPr>
              <a:t>approximately symmetric with no outliers</a:t>
            </a:r>
            <a:r>
              <a:rPr lang="en-US" sz="2000" dirty="0" smtClean="0">
                <a:solidFill>
                  <a:srgbClr val="002060"/>
                </a:solidFill>
                <a:latin typeface="+mn-lt"/>
                <a:sym typeface="Symbol" pitchFamily="18" charset="2"/>
              </a:rPr>
              <a:t>.</a:t>
            </a:r>
            <a:endParaRPr lang="en-US" sz="2000" dirty="0">
              <a:solidFill>
                <a:srgbClr val="002060"/>
              </a:solidFill>
              <a:latin typeface="+mn-lt"/>
              <a:sym typeface="Symbol" pitchFamily="18" charset="2"/>
            </a:endParaRPr>
          </a:p>
        </p:txBody>
      </p:sp>
      <p:sp>
        <p:nvSpPr>
          <p:cNvPr id="16" name="Rectangle 2"/>
          <p:cNvSpPr txBox="1">
            <a:spLocks noChangeArrowheads="1"/>
          </p:cNvSpPr>
          <p:nvPr/>
        </p:nvSpPr>
        <p:spPr bwMode="auto">
          <a:xfrm>
            <a:off x="685800" y="457200"/>
            <a:ext cx="7696200"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4" name="Rectangle 6"/>
          <p:cNvSpPr>
            <a:spLocks noChangeArrowheads="1"/>
          </p:cNvSpPr>
          <p:nvPr/>
        </p:nvSpPr>
        <p:spPr bwMode="auto">
          <a:xfrm>
            <a:off x="257320" y="1239384"/>
            <a:ext cx="8909050" cy="611189"/>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When  Can We Assume Normality?</a:t>
            </a:r>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4404" y="3692083"/>
            <a:ext cx="3655650" cy="2959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43335" y="4004097"/>
            <a:ext cx="3409268" cy="2215991"/>
          </a:xfrm>
          <a:prstGeom prst="rect">
            <a:avLst/>
          </a:prstGeom>
          <a:noFill/>
        </p:spPr>
        <p:txBody>
          <a:bodyPr wrap="square" rtlCol="0">
            <a:spAutoFit/>
          </a:bodyPr>
          <a:lstStyle/>
          <a:p>
            <a:pPr marL="285750" indent="-285750">
              <a:buClr>
                <a:schemeClr val="accent1"/>
              </a:buClr>
              <a:buFont typeface="Arial" pitchFamily="34" charset="0"/>
              <a:buChar char="•"/>
            </a:pPr>
            <a:r>
              <a:rPr lang="en-US" sz="2000" dirty="0">
                <a:solidFill>
                  <a:srgbClr val="002060"/>
                </a:solidFill>
              </a:rPr>
              <a:t>Larger </a:t>
            </a:r>
            <a:r>
              <a:rPr lang="en-US" sz="2000" i="1" dirty="0">
                <a:solidFill>
                  <a:srgbClr val="002060"/>
                </a:solidFill>
              </a:rPr>
              <a:t>n </a:t>
            </a:r>
            <a:r>
              <a:rPr lang="en-US" sz="2000" dirty="0">
                <a:solidFill>
                  <a:srgbClr val="002060"/>
                </a:solidFill>
              </a:rPr>
              <a:t>may be needed to assume normality if you are sampling from a strongly skewed population or one with outliers.</a:t>
            </a:r>
            <a:r>
              <a:rPr lang="en-US" sz="2000" dirty="0">
                <a:sym typeface="Symbol" pitchFamily="18" charset="2"/>
              </a:rPr>
              <a:t>   </a:t>
            </a:r>
            <a:endParaRPr lang="en-US" sz="2000" dirty="0"/>
          </a:p>
          <a:p>
            <a:pPr marL="285750" indent="-285750">
              <a:buFont typeface="Arial" pitchFamily="34" charset="0"/>
              <a:buChar char="•"/>
            </a:pPr>
            <a:endParaRPr lang="en-US" dirty="0"/>
          </a:p>
        </p:txBody>
      </p:sp>
      <p:sp>
        <p:nvSpPr>
          <p:cNvPr id="4" name="Right Arrow 3"/>
          <p:cNvSpPr/>
          <p:nvPr/>
        </p:nvSpPr>
        <p:spPr bwMode="auto">
          <a:xfrm>
            <a:off x="3512127" y="5019675"/>
            <a:ext cx="323603"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919953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8-</a:t>
            </a:r>
            <a:fld id="{AD23BE0E-DC7D-437C-93A1-831063F70D28}" type="slidenum">
              <a:rPr lang="en-US"/>
              <a:pPr/>
              <a:t>29</a:t>
            </a:fld>
            <a:endParaRPr lang="en-US"/>
          </a:p>
        </p:txBody>
      </p:sp>
      <p:sp>
        <p:nvSpPr>
          <p:cNvPr id="139267" name="Rectangle 3"/>
          <p:cNvSpPr>
            <a:spLocks noGrp="1" noChangeArrowheads="1"/>
          </p:cNvSpPr>
          <p:nvPr>
            <p:ph type="body" sz="half" idx="1"/>
          </p:nvPr>
        </p:nvSpPr>
        <p:spPr>
          <a:xfrm>
            <a:off x="614362" y="2590800"/>
            <a:ext cx="8150225" cy="846138"/>
          </a:xfrm>
        </p:spPr>
        <p:txBody>
          <a:bodyPr lIns="103236" tIns="51618" rIns="103236" bIns="51618">
            <a:normAutofit fontScale="92500" lnSpcReduction="20000"/>
          </a:bodyPr>
          <a:lstStyle/>
          <a:p>
            <a:pPr marL="0" indent="0" eaLnBrk="1" hangingPunct="1">
              <a:buClr>
                <a:schemeClr val="accent1"/>
              </a:buClr>
              <a:buSzTx/>
              <a:buNone/>
            </a:pPr>
            <a:r>
              <a:rPr lang="en-US" sz="2000" dirty="0" smtClean="0">
                <a:solidFill>
                  <a:srgbClr val="002060"/>
                </a:solidFill>
              </a:rPr>
              <a:t>Use the </a:t>
            </a:r>
            <a:r>
              <a:rPr lang="en-US" sz="2000" i="1" u="sng" dirty="0" smtClean="0">
                <a:solidFill>
                  <a:srgbClr val="C00000"/>
                </a:solidFill>
              </a:rPr>
              <a:t>Student’s t distribution</a:t>
            </a:r>
            <a:r>
              <a:rPr lang="en-US" sz="2000" dirty="0" smtClean="0">
                <a:solidFill>
                  <a:srgbClr val="C00000"/>
                </a:solidFill>
              </a:rPr>
              <a:t> </a:t>
            </a:r>
            <a:r>
              <a:rPr lang="en-US" sz="2000" dirty="0" smtClean="0">
                <a:solidFill>
                  <a:srgbClr val="002060"/>
                </a:solidFill>
              </a:rPr>
              <a:t>instead of the normal distribution when the population is normal but the standard deviation s is unknown and the sample size is small.</a:t>
            </a:r>
          </a:p>
          <a:p>
            <a:pPr marL="515938" indent="-515938" eaLnBrk="1" hangingPunct="1">
              <a:buClr>
                <a:schemeClr val="accent1"/>
              </a:buClr>
              <a:buSzTx/>
              <a:buFontTx/>
              <a:buChar char="•"/>
            </a:pPr>
            <a:endParaRPr lang="en-US" sz="2800" dirty="0" smtClean="0">
              <a:effectLst>
                <a:outerShdw blurRad="38100" dist="38100" dir="2700000" algn="tl">
                  <a:srgbClr val="C0C0C0"/>
                </a:outerShdw>
              </a:effectLst>
            </a:endParaRPr>
          </a:p>
        </p:txBody>
      </p:sp>
      <p:sp>
        <p:nvSpPr>
          <p:cNvPr id="6861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861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39271" name="Rectangle 7"/>
          <p:cNvSpPr>
            <a:spLocks noChangeArrowheads="1"/>
          </p:cNvSpPr>
          <p:nvPr/>
        </p:nvSpPr>
        <p:spPr bwMode="auto">
          <a:xfrm>
            <a:off x="506680" y="1674812"/>
            <a:ext cx="34988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Student’s t Distribution</a:t>
            </a:r>
          </a:p>
        </p:txBody>
      </p:sp>
      <p:sp>
        <p:nvSpPr>
          <p:cNvPr id="6861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35" name="Rectangle 2"/>
          <p:cNvSpPr txBox="1">
            <a:spLocks noChangeArrowheads="1"/>
          </p:cNvSpPr>
          <p:nvPr/>
        </p:nvSpPr>
        <p:spPr bwMode="auto">
          <a:xfrm>
            <a:off x="506680" y="304800"/>
            <a:ext cx="8094663" cy="990600"/>
          </a:xfrm>
          <a:prstGeom prst="rect">
            <a:avLst/>
          </a:prstGeom>
          <a:solidFill>
            <a:schemeClr val="accent1">
              <a:lumMod val="20000"/>
              <a:lumOff val="80000"/>
            </a:schemeClr>
          </a:solidFill>
          <a:ln>
            <a:noFill/>
            <a:miter lim="800000"/>
            <a:headEnd/>
            <a:tailEnd/>
          </a:ln>
        </p:spPr>
        <p:txBody>
          <a:bodyPr lIns="103236" tIns="51618" rIns="103236" bIns="51618"/>
          <a:lstStyle/>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3200" kern="0" dirty="0">
                <a:solidFill>
                  <a:schemeClr val="accent1"/>
                </a:solidFill>
                <a:effectLst>
                  <a:outerShdw blurRad="38100" dist="38100" dir="2700000" algn="tl">
                    <a:srgbClr val="000000">
                      <a:alpha val="43137"/>
                    </a:srgbClr>
                  </a:outerShdw>
                </a:effectLst>
                <a:latin typeface="+mj-lt"/>
                <a:ea typeface="+mj-ea"/>
                <a:cs typeface="+mj-cs"/>
              </a:rPr>
              <a:t>Interval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for                            </a:t>
            </a:r>
            <a:r>
              <a:rPr lang="en-US" sz="3200" i="1" kern="0" dirty="0" smtClean="0">
                <a:effectLst>
                  <a:outerShdw blurRad="38100" dist="38100" dir="2700000" algn="tl">
                    <a:srgbClr val="000000">
                      <a:alpha val="43137"/>
                    </a:srgbClr>
                  </a:outerShdw>
                </a:effectLst>
                <a:latin typeface="+mj-lt"/>
                <a:ea typeface="+mj-ea"/>
                <a:cs typeface="+mj-cs"/>
              </a:rPr>
              <a:t>ML 6.3</a:t>
            </a:r>
          </a:p>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a </a:t>
            </a:r>
            <a:r>
              <a:rPr lang="en-US" sz="3200" kern="0" dirty="0">
                <a:solidFill>
                  <a:schemeClr val="accent1"/>
                </a:solidFill>
                <a:effectLst>
                  <a:outerShdw blurRad="38100" dist="38100" dir="2700000" algn="tl">
                    <a:srgbClr val="000000">
                      <a:alpha val="43137"/>
                    </a:srgbClr>
                  </a:outerShdw>
                </a:effectLst>
                <a:latin typeface="+mj-lt"/>
                <a:ea typeface="+mj-ea"/>
                <a:cs typeface="+mj-cs"/>
              </a:rPr>
              <a:t>Mean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1566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701" y="3733800"/>
            <a:ext cx="82819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5609112" y="1674812"/>
            <a:ext cx="1905000" cy="584775"/>
          </a:xfrm>
          <a:prstGeom prst="rect">
            <a:avLst/>
          </a:prstGeom>
          <a:noFill/>
        </p:spPr>
        <p:txBody>
          <a:bodyPr wrap="square" rtlCol="0">
            <a:spAutoFit/>
          </a:bodyPr>
          <a:lstStyle/>
          <a:p>
            <a:r>
              <a:rPr lang="en-US" sz="1600" dirty="0" smtClean="0">
                <a:solidFill>
                  <a:srgbClr val="FF0000"/>
                </a:solidFill>
              </a:rPr>
              <a:t>… and usually we do NOT know </a:t>
            </a:r>
            <a:r>
              <a:rPr lang="el-GR" sz="1600" dirty="0" smtClean="0">
                <a:solidFill>
                  <a:srgbClr val="FF0000"/>
                </a:solidFill>
              </a:rPr>
              <a:t>σ</a:t>
            </a:r>
            <a:r>
              <a:rPr lang="en-US" sz="1600" dirty="0" smtClean="0">
                <a:solidFill>
                  <a:srgbClr val="FF0000"/>
                </a:solidFill>
              </a:rPr>
              <a:t> …</a:t>
            </a:r>
            <a:endParaRPr lang="en-US" sz="1600" dirty="0">
              <a:solidFill>
                <a:srgbClr val="FF0000"/>
              </a:solidFill>
            </a:endParaRPr>
          </a:p>
        </p:txBody>
      </p:sp>
      <p:pic>
        <p:nvPicPr>
          <p:cNvPr id="13" name="Picture 3" descr="C:\Users\Blythe\AppData\Local\Microsoft\Windows\Temporary Internet Files\Content.IE5\TT6LCHKH\MC900056482[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9475" y="1556337"/>
            <a:ext cx="729082" cy="848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46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8-</a:t>
            </a:r>
            <a:fld id="{1F8667B2-80E4-4C5F-9B9C-973921E8C999}" type="slidenum">
              <a:rPr lang="en-US"/>
              <a:pPr/>
              <a:t>3</a:t>
            </a:fld>
            <a:endParaRPr lang="en-US"/>
          </a:p>
        </p:txBody>
      </p:sp>
      <p:sp>
        <p:nvSpPr>
          <p:cNvPr id="43011" name="Rectangle 3"/>
          <p:cNvSpPr>
            <a:spLocks noGrp="1" noChangeArrowheads="1"/>
          </p:cNvSpPr>
          <p:nvPr>
            <p:ph type="subTitle" idx="4294967295"/>
          </p:nvPr>
        </p:nvSpPr>
        <p:spPr>
          <a:xfrm>
            <a:off x="504032" y="1371600"/>
            <a:ext cx="8382000" cy="2895600"/>
          </a:xfrm>
          <a:ln>
            <a:noFill/>
          </a:ln>
        </p:spPr>
        <p:txBody>
          <a:bodyPr/>
          <a:lstStyle/>
          <a:p>
            <a:pPr marL="0" indent="0" eaLnBrk="1" hangingPunct="1">
              <a:buSzPct val="150000"/>
              <a:buFont typeface="Wingdings" pitchFamily="2" charset="2"/>
              <a:buNone/>
              <a:defRPr/>
            </a:pPr>
            <a:r>
              <a:rPr lang="en-US" sz="2800" i="1" dirty="0" smtClean="0">
                <a:solidFill>
                  <a:srgbClr val="C00000"/>
                </a:solidFill>
                <a:effectLst>
                  <a:outerShdw blurRad="38100" dist="38100" dir="2700000" algn="tl">
                    <a:srgbClr val="000000">
                      <a:alpha val="43137"/>
                    </a:srgbClr>
                  </a:outerShdw>
                </a:effectLst>
              </a:rPr>
              <a:t>Learning Objectives </a:t>
            </a:r>
          </a:p>
          <a:p>
            <a:pPr eaLnBrk="1" hangingPunct="1">
              <a:spcBef>
                <a:spcPts val="1200"/>
              </a:spcBef>
              <a:buFont typeface="Wingdings" pitchFamily="2" charset="2"/>
              <a:buNone/>
              <a:defRPr/>
            </a:pPr>
            <a:r>
              <a:rPr lang="en-US" sz="2400" dirty="0" smtClean="0">
                <a:solidFill>
                  <a:srgbClr val="FF9933"/>
                </a:solidFill>
              </a:rPr>
              <a:t>LO8-1:  </a:t>
            </a:r>
            <a:r>
              <a:rPr lang="en-US" sz="2000" dirty="0" smtClean="0">
                <a:solidFill>
                  <a:srgbClr val="002060"/>
                </a:solidFill>
              </a:rPr>
              <a:t>Define sampling error, parameter, and estimator.</a:t>
            </a:r>
          </a:p>
          <a:p>
            <a:pPr eaLnBrk="1" hangingPunct="1">
              <a:spcBef>
                <a:spcPts val="1200"/>
              </a:spcBef>
              <a:buFont typeface="Wingdings" pitchFamily="2" charset="2"/>
              <a:buNone/>
              <a:defRPr/>
            </a:pPr>
            <a:r>
              <a:rPr lang="en-US" sz="2400" dirty="0" smtClean="0">
                <a:solidFill>
                  <a:srgbClr val="FF9933"/>
                </a:solidFill>
              </a:rPr>
              <a:t>LO8-2:  </a:t>
            </a:r>
            <a:r>
              <a:rPr lang="en-US" sz="2000" dirty="0" smtClean="0">
                <a:solidFill>
                  <a:srgbClr val="002060"/>
                </a:solidFill>
              </a:rPr>
              <a:t>Explain the desirable properties of estimators.</a:t>
            </a:r>
          </a:p>
          <a:p>
            <a:pPr eaLnBrk="1" hangingPunct="1">
              <a:spcBef>
                <a:spcPts val="1200"/>
              </a:spcBef>
              <a:buFont typeface="Wingdings" pitchFamily="2" charset="2"/>
              <a:buNone/>
              <a:defRPr/>
            </a:pPr>
            <a:r>
              <a:rPr lang="en-US" sz="2400" dirty="0" smtClean="0">
                <a:solidFill>
                  <a:srgbClr val="FF9933"/>
                </a:solidFill>
              </a:rPr>
              <a:t>LO8-3:</a:t>
            </a:r>
            <a:r>
              <a:rPr lang="en-US" sz="2000" dirty="0" smtClean="0"/>
              <a:t>  </a:t>
            </a:r>
            <a:r>
              <a:rPr lang="en-US" sz="2000" dirty="0" smtClean="0">
                <a:solidFill>
                  <a:srgbClr val="002060"/>
                </a:solidFill>
              </a:rPr>
              <a:t>State the Central Limit Theorem for a mean.</a:t>
            </a:r>
          </a:p>
          <a:p>
            <a:pPr eaLnBrk="1" hangingPunct="1">
              <a:spcBef>
                <a:spcPts val="1200"/>
              </a:spcBef>
              <a:buFont typeface="Wingdings" pitchFamily="2" charset="2"/>
              <a:buNone/>
              <a:defRPr/>
            </a:pPr>
            <a:r>
              <a:rPr lang="en-US" sz="2400" dirty="0" smtClean="0">
                <a:solidFill>
                  <a:srgbClr val="FF9933"/>
                </a:solidFill>
              </a:rPr>
              <a:t>LO8-4:</a:t>
            </a:r>
            <a:r>
              <a:rPr lang="en-US" sz="2400" dirty="0" smtClean="0">
                <a:solidFill>
                  <a:schemeClr val="accent1"/>
                </a:solidFill>
              </a:rPr>
              <a:t>  </a:t>
            </a:r>
            <a:r>
              <a:rPr lang="en-US" sz="2000" dirty="0" smtClean="0">
                <a:solidFill>
                  <a:srgbClr val="002060"/>
                </a:solidFill>
              </a:rPr>
              <a:t>Explain how sample size affects the standard error.</a:t>
            </a:r>
          </a:p>
        </p:txBody>
      </p:sp>
      <p:sp>
        <p:nvSpPr>
          <p:cNvPr id="2150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8" name="Rectangle 2"/>
          <p:cNvSpPr>
            <a:spLocks noGrp="1" noChangeArrowheads="1"/>
          </p:cNvSpPr>
          <p:nvPr>
            <p:ph type="title"/>
          </p:nvPr>
        </p:nvSpPr>
        <p:spPr>
          <a:xfrm>
            <a:off x="914400" y="381000"/>
            <a:ext cx="71580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Sampling Distributions</a:t>
            </a:r>
          </a:p>
        </p:txBody>
      </p:sp>
      <p:pic>
        <p:nvPicPr>
          <p:cNvPr id="1027" name="Picture 3" descr="C:\Users\Blythe\AppData\Local\Microsoft\Windows\Temporary Internet Files\Content.IE5\TT6LCHKH\MP90039988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00" y="4191000"/>
            <a:ext cx="2972961"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959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8-</a:t>
            </a:r>
            <a:fld id="{A7E7D6EC-6D50-4119-9AEB-E945F557562C}" type="slidenum">
              <a:rPr lang="en-US"/>
              <a:pPr/>
              <a:t>30</a:t>
            </a:fld>
            <a:endParaRPr lang="en-US"/>
          </a:p>
        </p:txBody>
      </p:sp>
      <p:sp>
        <p:nvSpPr>
          <p:cNvPr id="7065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065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39271" name="Rectangle 7"/>
          <p:cNvSpPr>
            <a:spLocks noChangeArrowheads="1"/>
          </p:cNvSpPr>
          <p:nvPr/>
        </p:nvSpPr>
        <p:spPr bwMode="auto">
          <a:xfrm>
            <a:off x="234950" y="1828006"/>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Student’s t Distribution</a:t>
            </a:r>
          </a:p>
        </p:txBody>
      </p:sp>
      <p:sp>
        <p:nvSpPr>
          <p:cNvPr id="7066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56676" name="Picture 4"/>
          <p:cNvPicPr>
            <a:picLocks noChangeAspect="1" noChangeArrowheads="1"/>
          </p:cNvPicPr>
          <p:nvPr/>
        </p:nvPicPr>
        <p:blipFill>
          <a:blip r:embed="rId3" cstate="print"/>
          <a:srcRect/>
          <a:stretch>
            <a:fillRect/>
          </a:stretch>
        </p:blipFill>
        <p:spPr bwMode="auto">
          <a:xfrm>
            <a:off x="1066800" y="2649150"/>
            <a:ext cx="4295775" cy="2769782"/>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7066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352006"/>
            <a:ext cx="208597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9070017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8-</a:t>
            </a:r>
            <a:fld id="{DA878D2A-45E4-4F32-9B9F-672A47801760}" type="slidenum">
              <a:rPr lang="en-US"/>
              <a:pPr/>
              <a:t>31</a:t>
            </a:fld>
            <a:endParaRPr lang="en-US"/>
          </a:p>
        </p:txBody>
      </p:sp>
      <p:sp>
        <p:nvSpPr>
          <p:cNvPr id="72705"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2706"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43365" name="Rectangle 5"/>
          <p:cNvSpPr>
            <a:spLocks noChangeArrowheads="1"/>
          </p:cNvSpPr>
          <p:nvPr/>
        </p:nvSpPr>
        <p:spPr bwMode="auto">
          <a:xfrm>
            <a:off x="159492" y="119776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Student’s t Distribution</a:t>
            </a:r>
          </a:p>
        </p:txBody>
      </p:sp>
      <p:sp>
        <p:nvSpPr>
          <p:cNvPr id="143366" name="Rectangle 6"/>
          <p:cNvSpPr>
            <a:spLocks noChangeArrowheads="1"/>
          </p:cNvSpPr>
          <p:nvPr/>
        </p:nvSpPr>
        <p:spPr bwMode="auto">
          <a:xfrm>
            <a:off x="762001" y="1808956"/>
            <a:ext cx="6324600" cy="1509404"/>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distributions are symmetric and shaped like the standard normal distribution.</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distribution is dependent on the size of the sample</a:t>
            </a:r>
            <a:r>
              <a:rPr lang="en-US" sz="2000" dirty="0" smtClean="0">
                <a:solidFill>
                  <a:srgbClr val="002060"/>
                </a:solidFill>
                <a:effectLst>
                  <a:outerShdw blurRad="38100" dist="38100" dir="2700000" algn="tl">
                    <a:srgbClr val="FFFFFF"/>
                  </a:outerShdw>
                </a:effectLst>
              </a:rPr>
              <a:t>.</a:t>
            </a:r>
            <a:endParaRPr lang="en-US" sz="2000" i="1" dirty="0">
              <a:solidFill>
                <a:srgbClr val="002060"/>
              </a:solidFill>
              <a:effectLst>
                <a:outerShdw blurRad="38100" dist="38100" dir="2700000" algn="tl">
                  <a:srgbClr val="FFFFFF"/>
                </a:outerShdw>
              </a:effectLst>
            </a:endParaRPr>
          </a:p>
          <a:p>
            <a:pPr marL="516179" indent="-516179" eaLnBrk="0" hangingPunct="0">
              <a:spcBef>
                <a:spcPct val="20000"/>
              </a:spcBef>
              <a:buClr>
                <a:srgbClr val="C00000"/>
              </a:buClr>
              <a:buFontTx/>
              <a:buChar char="•"/>
              <a:defRPr/>
            </a:pPr>
            <a:endParaRPr lang="en-US" i="1" dirty="0">
              <a:effectLst>
                <a:outerShdw blurRad="38100" dist="38100" dir="2700000" algn="tl">
                  <a:srgbClr val="FFFFFF"/>
                </a:outerShdw>
              </a:effectLst>
            </a:endParaRPr>
          </a:p>
        </p:txBody>
      </p:sp>
      <p:sp>
        <p:nvSpPr>
          <p:cNvPr id="72709" name="Slide Number Placeholder 5"/>
          <p:cNvSpPr txBox="1">
            <a:spLocks/>
          </p:cNvSpPr>
          <p:nvPr/>
        </p:nvSpPr>
        <p:spPr bwMode="auto">
          <a:xfrm>
            <a:off x="3860800" y="6381750"/>
            <a:ext cx="162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a:solidFill>
                  <a:srgbClr val="FFFFFF"/>
                </a:solidFill>
              </a:rPr>
              <a:t>Figure 8.11</a:t>
            </a:r>
          </a:p>
        </p:txBody>
      </p:sp>
      <p:sp>
        <p:nvSpPr>
          <p:cNvPr id="7271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grpSp>
        <p:nvGrpSpPr>
          <p:cNvPr id="18" name="Group 17"/>
          <p:cNvGrpSpPr>
            <a:grpSpLocks/>
          </p:cNvGrpSpPr>
          <p:nvPr/>
        </p:nvGrpSpPr>
        <p:grpSpPr bwMode="auto">
          <a:xfrm>
            <a:off x="457200" y="3548855"/>
            <a:ext cx="8180388" cy="2465839"/>
            <a:chOff x="457200" y="3733800"/>
            <a:chExt cx="8180387" cy="2465308"/>
          </a:xfrm>
        </p:grpSpPr>
        <p:pic>
          <p:nvPicPr>
            <p:cNvPr id="157698" name="Picture 2"/>
            <p:cNvPicPr>
              <a:picLocks noChangeAspect="1" noChangeArrowheads="1"/>
            </p:cNvPicPr>
            <p:nvPr/>
          </p:nvPicPr>
          <p:blipFill>
            <a:blip r:embed="rId3" cstate="print"/>
            <a:srcRect/>
            <a:stretch>
              <a:fillRect/>
            </a:stretch>
          </p:blipFill>
          <p:spPr bwMode="auto">
            <a:xfrm>
              <a:off x="457200" y="3733800"/>
              <a:ext cx="8180387" cy="20955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7" name="Rectangle 16"/>
            <p:cNvSpPr/>
            <p:nvPr/>
          </p:nvSpPr>
          <p:spPr>
            <a:xfrm>
              <a:off x="2438400" y="5829300"/>
              <a:ext cx="4092574" cy="369808"/>
            </a:xfrm>
            <a:prstGeom prst="rect">
              <a:avLst/>
            </a:prstGeom>
          </p:spPr>
          <p:txBody>
            <a:bodyPr wrap="none">
              <a:spAutoFit/>
            </a:bodyPr>
            <a:lstStyle/>
            <a:p>
              <a:pPr eaLnBrk="0" hangingPunct="0">
                <a:defRPr/>
              </a:pPr>
              <a:r>
                <a:rPr lang="en-US" dirty="0">
                  <a:solidFill>
                    <a:srgbClr val="C00000"/>
                  </a:solidFill>
                  <a:effectLst>
                    <a:outerShdw blurRad="38100" dist="38100" dir="2700000" algn="tl">
                      <a:srgbClr val="000000">
                        <a:alpha val="43137"/>
                      </a:srgbClr>
                    </a:outerShdw>
                  </a:effectLst>
                </a:rPr>
                <a:t>Comparison of Normal and Student’s </a:t>
              </a:r>
              <a:r>
                <a:rPr lang="en-US" i="1" dirty="0">
                  <a:solidFill>
                    <a:srgbClr val="C00000"/>
                  </a:solidFill>
                  <a:effectLst>
                    <a:outerShdw blurRad="38100" dist="38100" dir="2700000" algn="tl">
                      <a:srgbClr val="000000">
                        <a:alpha val="43137"/>
                      </a:srgbClr>
                    </a:outerShdw>
                  </a:effectLst>
                </a:rPr>
                <a:t>t</a:t>
              </a:r>
              <a:endParaRPr lang="en-US" dirty="0">
                <a:solidFill>
                  <a:srgbClr val="C00000"/>
                </a:solidFill>
                <a:effectLst>
                  <a:outerShdw blurRad="38100" dist="38100" dir="2700000" algn="tl">
                    <a:srgbClr val="000000">
                      <a:alpha val="43137"/>
                    </a:srgbClr>
                  </a:outerShdw>
                </a:effectLst>
              </a:endParaRPr>
            </a:p>
          </p:txBody>
        </p:sp>
      </p:grpSp>
      <p:sp>
        <p:nvSpPr>
          <p:cNvPr id="19"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0202897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8-</a:t>
            </a:r>
            <a:fld id="{45BB3709-35CC-494D-B5DA-512FC69D36AC}" type="slidenum">
              <a:rPr lang="en-US"/>
              <a:pPr/>
              <a:t>32</a:t>
            </a:fld>
            <a:endParaRPr lang="en-US"/>
          </a:p>
        </p:txBody>
      </p:sp>
      <p:sp>
        <p:nvSpPr>
          <p:cNvPr id="7475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475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42341" name="Rectangle 5"/>
          <p:cNvSpPr>
            <a:spLocks noChangeArrowheads="1"/>
          </p:cNvSpPr>
          <p:nvPr/>
        </p:nvSpPr>
        <p:spPr bwMode="auto">
          <a:xfrm>
            <a:off x="363187"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Degrees of Freedom</a:t>
            </a:r>
          </a:p>
        </p:txBody>
      </p:sp>
      <p:sp>
        <p:nvSpPr>
          <p:cNvPr id="142344" name="Rectangle 8"/>
          <p:cNvSpPr>
            <a:spLocks noChangeArrowheads="1"/>
          </p:cNvSpPr>
          <p:nvPr/>
        </p:nvSpPr>
        <p:spPr bwMode="auto">
          <a:xfrm>
            <a:off x="818759" y="1766889"/>
            <a:ext cx="8150225" cy="1357311"/>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i="1" dirty="0">
                <a:solidFill>
                  <a:srgbClr val="002060"/>
                </a:solidFill>
                <a:effectLst>
                  <a:outerShdw blurRad="38100" dist="38100" dir="2700000" algn="tl">
                    <a:srgbClr val="FFFFFF"/>
                  </a:outerShdw>
                </a:effectLst>
              </a:rPr>
              <a:t>Degrees of freedom </a:t>
            </a:r>
            <a:r>
              <a:rPr lang="en-US" sz="2000" dirty="0">
                <a:solidFill>
                  <a:srgbClr val="002060"/>
                </a:solidFill>
                <a:effectLst>
                  <a:outerShdw blurRad="38100" dist="38100" dir="2700000" algn="tl">
                    <a:srgbClr val="FFFFFF"/>
                  </a:outerShdw>
                </a:effectLst>
              </a:rPr>
              <a:t>(</a:t>
            </a:r>
            <a:r>
              <a:rPr lang="en-US" sz="2000" i="1" dirty="0">
                <a:solidFill>
                  <a:srgbClr val="002060"/>
                </a:solidFill>
                <a:effectLst>
                  <a:outerShdw blurRad="38100" dist="38100" dir="2700000" algn="tl">
                    <a:srgbClr val="FFFFFF"/>
                  </a:outerShdw>
                </a:effectLst>
              </a:rPr>
              <a:t>d.f</a:t>
            </a:r>
            <a:r>
              <a:rPr lang="en-US" sz="2000" dirty="0">
                <a:solidFill>
                  <a:srgbClr val="002060"/>
                </a:solidFill>
                <a:effectLst>
                  <a:outerShdw blurRad="38100" dist="38100" dir="2700000" algn="tl">
                    <a:srgbClr val="FFFFFF"/>
                  </a:outerShdw>
                </a:effectLst>
              </a:rPr>
              <a:t>.) is a parameter based on the sample size that is used to determine the </a:t>
            </a:r>
            <a:r>
              <a:rPr lang="en-US" sz="2000" i="1" dirty="0" smtClean="0">
                <a:solidFill>
                  <a:srgbClr val="002060"/>
                </a:solidFill>
                <a:effectLst>
                  <a:outerShdw blurRad="38100" dist="38100" dir="2700000" algn="tl">
                    <a:srgbClr val="FFFFFF"/>
                  </a:outerShdw>
                </a:effectLst>
              </a:rPr>
              <a:t>t</a:t>
            </a:r>
            <a:r>
              <a:rPr lang="en-US" sz="2000" dirty="0" smtClean="0">
                <a:solidFill>
                  <a:srgbClr val="002060"/>
                </a:solidFill>
                <a:effectLst>
                  <a:outerShdw blurRad="38100" dist="38100" dir="2700000" algn="tl">
                    <a:srgbClr val="FFFFFF"/>
                  </a:outerShdw>
                </a:effectLst>
              </a:rPr>
              <a:t> distribution.</a:t>
            </a:r>
            <a:endParaRPr lang="en-US" sz="2000" dirty="0">
              <a:solidFill>
                <a:srgbClr val="002060"/>
              </a:solidFill>
              <a:effectLst>
                <a:outerShdw blurRad="38100" dist="38100" dir="2700000" algn="tl">
                  <a:srgbClr val="FFFFFF"/>
                </a:outerShdw>
              </a:effectLst>
            </a:endParaRPr>
          </a:p>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FFFFFF"/>
                  </a:outerShdw>
                </a:effectLst>
              </a:rPr>
              <a:t>d.f.</a:t>
            </a:r>
            <a:r>
              <a:rPr lang="en-US" sz="2000" dirty="0">
                <a:solidFill>
                  <a:srgbClr val="002060"/>
                </a:solidFill>
                <a:effectLst>
                  <a:outerShdw blurRad="38100" dist="38100" dir="2700000" algn="tl">
                    <a:srgbClr val="FFFFFF"/>
                  </a:outerShdw>
                </a:effectLst>
              </a:rPr>
              <a:t> for the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distribution in this case is given by </a:t>
            </a:r>
            <a:r>
              <a:rPr lang="en-US" sz="2000" i="1" dirty="0">
                <a:solidFill>
                  <a:srgbClr val="002060"/>
                </a:solidFill>
                <a:effectLst>
                  <a:outerShdw blurRad="38100" dist="38100" dir="2700000" algn="tl">
                    <a:srgbClr val="FFFFFF"/>
                  </a:outerShdw>
                </a:effectLst>
              </a:rPr>
              <a:t>d.f.</a:t>
            </a:r>
            <a:r>
              <a:rPr lang="en-US" sz="2000" dirty="0">
                <a:solidFill>
                  <a:srgbClr val="002060"/>
                </a:solidFill>
                <a:effectLst>
                  <a:outerShdw blurRad="38100" dist="38100" dir="2700000" algn="tl">
                    <a:srgbClr val="FFFFFF"/>
                  </a:outerShdw>
                </a:effectLst>
              </a:rPr>
              <a:t> = </a:t>
            </a:r>
            <a:r>
              <a:rPr lang="en-US" sz="2000" i="1" dirty="0">
                <a:solidFill>
                  <a:srgbClr val="002060"/>
                </a:solidFill>
                <a:effectLst>
                  <a:outerShdw blurRad="38100" dist="38100" dir="2700000" algn="tl">
                    <a:srgbClr val="FFFFFF"/>
                  </a:outerShdw>
                </a:effectLst>
                <a:sym typeface="Symbol"/>
              </a:rPr>
              <a:t>n</a:t>
            </a:r>
            <a:r>
              <a:rPr lang="en-US" sz="2000" dirty="0">
                <a:solidFill>
                  <a:srgbClr val="002060"/>
                </a:solidFill>
                <a:effectLst>
                  <a:outerShdw blurRad="38100" dist="38100" dir="2700000" algn="tl">
                    <a:srgbClr val="FFFFFF"/>
                  </a:outerShdw>
                </a:effectLst>
                <a:sym typeface="Symbol"/>
              </a:rPr>
              <a:t> 1</a:t>
            </a:r>
            <a:r>
              <a:rPr lang="en-US" sz="2000" dirty="0" smtClean="0">
                <a:solidFill>
                  <a:srgbClr val="002060"/>
                </a:solidFill>
                <a:effectLst>
                  <a:outerShdw blurRad="38100" dist="38100" dir="2700000" algn="tl">
                    <a:srgbClr val="FFFFFF"/>
                  </a:outerShdw>
                </a:effectLst>
                <a:sym typeface="Symbol"/>
              </a:rPr>
              <a:t>.</a:t>
            </a:r>
          </a:p>
        </p:txBody>
      </p:sp>
      <p:sp>
        <p:nvSpPr>
          <p:cNvPr id="7475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3" name="Rectangle 8"/>
          <p:cNvSpPr>
            <a:spLocks noChangeArrowheads="1"/>
          </p:cNvSpPr>
          <p:nvPr/>
        </p:nvSpPr>
        <p:spPr bwMode="auto">
          <a:xfrm>
            <a:off x="821728" y="3124200"/>
            <a:ext cx="7407872" cy="1676400"/>
          </a:xfrm>
          <a:prstGeom prst="rect">
            <a:avLst/>
          </a:prstGeom>
          <a:noFill/>
          <a:ln w="9525">
            <a:noFill/>
            <a:miter lim="800000"/>
            <a:headEnd/>
            <a:tailEnd/>
          </a:ln>
          <a:effectLst/>
        </p:spPr>
        <p:txBody>
          <a:bodyPr lIns="103231" tIns="51616" rIns="103231" bIns="51616"/>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As </a:t>
            </a:r>
            <a:r>
              <a:rPr lang="en-US" sz="2000" i="1" dirty="0">
                <a:solidFill>
                  <a:srgbClr val="002060"/>
                </a:solidFill>
                <a:effectLst>
                  <a:outerShdw blurRad="38100" dist="38100" dir="2700000" algn="tl">
                    <a:srgbClr val="FFFFFF"/>
                  </a:outerShdw>
                </a:effectLst>
              </a:rPr>
              <a:t>n</a:t>
            </a:r>
            <a:r>
              <a:rPr lang="en-US" sz="2000" dirty="0">
                <a:solidFill>
                  <a:srgbClr val="002060"/>
                </a:solidFill>
                <a:effectLst>
                  <a:outerShdw blurRad="38100" dist="38100" dir="2700000" algn="tl">
                    <a:srgbClr val="FFFFFF"/>
                  </a:outerShdw>
                </a:effectLst>
              </a:rPr>
              <a:t> increases, the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distribution approaches the shape of the normal distribution.  </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For a given confidence level,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is always larger than </a:t>
            </a:r>
            <a:r>
              <a:rPr lang="en-US" sz="2000" i="1" dirty="0">
                <a:solidFill>
                  <a:srgbClr val="002060"/>
                </a:solidFill>
                <a:effectLst>
                  <a:outerShdw blurRad="38100" dist="38100" dir="2700000" algn="tl">
                    <a:srgbClr val="FFFFFF"/>
                  </a:outerShdw>
                </a:effectLst>
              </a:rPr>
              <a:t>z</a:t>
            </a:r>
            <a:r>
              <a:rPr lang="en-US" sz="2000" dirty="0">
                <a:solidFill>
                  <a:srgbClr val="002060"/>
                </a:solidFill>
                <a:effectLst>
                  <a:outerShdw blurRad="38100" dist="38100" dir="2700000" algn="tl">
                    <a:srgbClr val="FFFFFF"/>
                  </a:outerShdw>
                </a:effectLst>
              </a:rPr>
              <a:t>, so a confidence interval based on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is always wider than if </a:t>
            </a:r>
            <a:r>
              <a:rPr lang="en-US" sz="2000" i="1" dirty="0">
                <a:solidFill>
                  <a:srgbClr val="002060"/>
                </a:solidFill>
                <a:effectLst>
                  <a:outerShdw blurRad="38100" dist="38100" dir="2700000" algn="tl">
                    <a:srgbClr val="FFFFFF"/>
                  </a:outerShdw>
                </a:effectLst>
              </a:rPr>
              <a:t>z</a:t>
            </a:r>
            <a:r>
              <a:rPr lang="en-US" sz="2000" dirty="0">
                <a:solidFill>
                  <a:srgbClr val="002060"/>
                </a:solidFill>
                <a:effectLst>
                  <a:outerShdw blurRad="38100" dist="38100" dir="2700000" algn="tl">
                    <a:srgbClr val="FFFFFF"/>
                  </a:outerShdw>
                </a:effectLst>
              </a:rPr>
              <a:t> were used.</a:t>
            </a:r>
          </a:p>
        </p:txBody>
      </p:sp>
      <p:sp>
        <p:nvSpPr>
          <p:cNvPr id="12"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grpSp>
        <p:nvGrpSpPr>
          <p:cNvPr id="15" name="Group 14"/>
          <p:cNvGrpSpPr>
            <a:grpSpLocks/>
          </p:cNvGrpSpPr>
          <p:nvPr/>
        </p:nvGrpSpPr>
        <p:grpSpPr bwMode="auto">
          <a:xfrm>
            <a:off x="1319327" y="5019707"/>
            <a:ext cx="6412673" cy="1527143"/>
            <a:chOff x="457200" y="3733800"/>
            <a:chExt cx="8180387" cy="2465308"/>
          </a:xfrm>
        </p:grpSpPr>
        <p:pic>
          <p:nvPicPr>
            <p:cNvPr id="17" name="Picture 2"/>
            <p:cNvPicPr>
              <a:picLocks noChangeAspect="1" noChangeArrowheads="1"/>
            </p:cNvPicPr>
            <p:nvPr/>
          </p:nvPicPr>
          <p:blipFill>
            <a:blip r:embed="rId3" cstate="print"/>
            <a:srcRect/>
            <a:stretch>
              <a:fillRect/>
            </a:stretch>
          </p:blipFill>
          <p:spPr bwMode="auto">
            <a:xfrm>
              <a:off x="457200" y="3733800"/>
              <a:ext cx="8180387" cy="20955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8" name="Rectangle 17"/>
            <p:cNvSpPr/>
            <p:nvPr/>
          </p:nvSpPr>
          <p:spPr>
            <a:xfrm>
              <a:off x="2438400" y="5829300"/>
              <a:ext cx="4092574" cy="369808"/>
            </a:xfrm>
            <a:prstGeom prst="rect">
              <a:avLst/>
            </a:prstGeom>
          </p:spPr>
          <p:txBody>
            <a:bodyPr wrap="none">
              <a:spAutoFit/>
            </a:bodyPr>
            <a:lstStyle/>
            <a:p>
              <a:pPr eaLnBrk="0" hangingPunct="0">
                <a:defRPr/>
              </a:pPr>
              <a:r>
                <a:rPr lang="en-US" dirty="0">
                  <a:solidFill>
                    <a:srgbClr val="C00000"/>
                  </a:solidFill>
                  <a:effectLst>
                    <a:outerShdw blurRad="38100" dist="38100" dir="2700000" algn="tl">
                      <a:srgbClr val="000000">
                        <a:alpha val="43137"/>
                      </a:srgbClr>
                    </a:outerShdw>
                  </a:effectLst>
                </a:rPr>
                <a:t>Comparison of Normal and Student’s </a:t>
              </a:r>
              <a:r>
                <a:rPr lang="en-US" i="1" dirty="0">
                  <a:solidFill>
                    <a:srgbClr val="C00000"/>
                  </a:solidFill>
                  <a:effectLst>
                    <a:outerShdw blurRad="38100" dist="38100" dir="2700000" algn="tl">
                      <a:srgbClr val="000000">
                        <a:alpha val="43137"/>
                      </a:srgbClr>
                    </a:outerShdw>
                  </a:effectLst>
                </a:rPr>
                <a:t>t</a:t>
              </a:r>
              <a:endParaRPr lang="en-US" dirty="0">
                <a:solidFill>
                  <a:srgbClr val="C00000"/>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751172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8-</a:t>
            </a:r>
            <a:fld id="{471E9394-090C-4869-A219-FD10F45810BA}" type="slidenum">
              <a:rPr lang="en-US"/>
              <a:pPr/>
              <a:t>33</a:t>
            </a:fld>
            <a:endParaRPr lang="en-US"/>
          </a:p>
        </p:txBody>
      </p:sp>
      <p:sp>
        <p:nvSpPr>
          <p:cNvPr id="7680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680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45413" name="Rectangle 5"/>
          <p:cNvSpPr>
            <a:spLocks noChangeArrowheads="1"/>
          </p:cNvSpPr>
          <p:nvPr/>
        </p:nvSpPr>
        <p:spPr bwMode="auto">
          <a:xfrm>
            <a:off x="151575"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Comparison of z and t</a:t>
            </a:r>
          </a:p>
        </p:txBody>
      </p:sp>
      <p:sp>
        <p:nvSpPr>
          <p:cNvPr id="145414" name="Rectangle 6"/>
          <p:cNvSpPr>
            <a:spLocks noChangeArrowheads="1"/>
          </p:cNvSpPr>
          <p:nvPr/>
        </p:nvSpPr>
        <p:spPr bwMode="auto">
          <a:xfrm>
            <a:off x="735807" y="1758743"/>
            <a:ext cx="8150225" cy="144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515938" eaLnBrk="0" hangingPunct="0">
              <a:spcBef>
                <a:spcPct val="20000"/>
              </a:spcBef>
              <a:buClr>
                <a:schemeClr val="accent1"/>
              </a:buClr>
              <a:buFontTx/>
              <a:buChar char="•"/>
            </a:pPr>
            <a:r>
              <a:rPr lang="en-US" sz="2000" dirty="0">
                <a:solidFill>
                  <a:srgbClr val="002060"/>
                </a:solidFill>
              </a:rPr>
              <a:t>For very small samples, </a:t>
            </a:r>
            <a:r>
              <a:rPr lang="en-US" sz="2000" i="1" dirty="0">
                <a:solidFill>
                  <a:srgbClr val="002060"/>
                </a:solidFill>
              </a:rPr>
              <a:t>t</a:t>
            </a:r>
            <a:r>
              <a:rPr lang="en-US" sz="2000" dirty="0">
                <a:solidFill>
                  <a:srgbClr val="002060"/>
                </a:solidFill>
              </a:rPr>
              <a:t>-values differ substantially from the normal.</a:t>
            </a:r>
          </a:p>
          <a:p>
            <a:pPr marL="515938" indent="-515938" eaLnBrk="0" hangingPunct="0">
              <a:spcBef>
                <a:spcPct val="20000"/>
              </a:spcBef>
              <a:buClr>
                <a:schemeClr val="accent1"/>
              </a:buClr>
              <a:buFontTx/>
              <a:buChar char="•"/>
            </a:pPr>
            <a:r>
              <a:rPr lang="en-US" sz="2000" dirty="0">
                <a:solidFill>
                  <a:srgbClr val="002060"/>
                </a:solidFill>
              </a:rPr>
              <a:t>As degrees of freedom increase, the </a:t>
            </a:r>
            <a:r>
              <a:rPr lang="en-US" sz="2000" i="1" dirty="0">
                <a:solidFill>
                  <a:srgbClr val="002060"/>
                </a:solidFill>
              </a:rPr>
              <a:t>t</a:t>
            </a:r>
            <a:r>
              <a:rPr lang="en-US" sz="2000" dirty="0">
                <a:solidFill>
                  <a:srgbClr val="002060"/>
                </a:solidFill>
              </a:rPr>
              <a:t>-values approach the normal </a:t>
            </a:r>
            <a:r>
              <a:rPr lang="en-US" sz="2000" i="1" dirty="0">
                <a:solidFill>
                  <a:srgbClr val="002060"/>
                </a:solidFill>
              </a:rPr>
              <a:t>z</a:t>
            </a:r>
            <a:r>
              <a:rPr lang="en-US" sz="2000" dirty="0">
                <a:solidFill>
                  <a:srgbClr val="002060"/>
                </a:solidFill>
              </a:rPr>
              <a:t>-values</a:t>
            </a:r>
            <a:r>
              <a:rPr lang="en-US" sz="2000" dirty="0" smtClean="0">
                <a:solidFill>
                  <a:srgbClr val="002060"/>
                </a:solidFill>
              </a:rPr>
              <a:t>.</a:t>
            </a:r>
            <a:endParaRPr lang="en-US" sz="2000" dirty="0">
              <a:solidFill>
                <a:srgbClr val="002060"/>
              </a:solidFill>
            </a:endParaRPr>
          </a:p>
        </p:txBody>
      </p:sp>
      <p:sp>
        <p:nvSpPr>
          <p:cNvPr id="7680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3" name="Rectangle 12"/>
          <p:cNvSpPr>
            <a:spLocks noChangeArrowheads="1"/>
          </p:cNvSpPr>
          <p:nvPr/>
        </p:nvSpPr>
        <p:spPr bwMode="auto">
          <a:xfrm>
            <a:off x="703150" y="4362657"/>
            <a:ext cx="3276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eaLnBrk="0" hangingPunct="0">
              <a:buClr>
                <a:schemeClr val="accent1"/>
              </a:buClr>
              <a:buFont typeface="Arial" pitchFamily="34" charset="0"/>
              <a:buChar char="•"/>
            </a:pPr>
            <a:r>
              <a:rPr lang="en-US" sz="2000" dirty="0">
                <a:solidFill>
                  <a:srgbClr val="002060"/>
                </a:solidFill>
              </a:rPr>
              <a:t>So for a 90 percent confidence interval, we would use </a:t>
            </a:r>
            <a:r>
              <a:rPr lang="en-US" sz="2000" i="1" dirty="0">
                <a:solidFill>
                  <a:srgbClr val="002060"/>
                </a:solidFill>
              </a:rPr>
              <a:t>t = </a:t>
            </a:r>
            <a:r>
              <a:rPr lang="en-US" sz="2000" dirty="0">
                <a:solidFill>
                  <a:srgbClr val="002060"/>
                </a:solidFill>
              </a:rPr>
              <a:t>1.697</a:t>
            </a:r>
            <a:r>
              <a:rPr lang="en-US" sz="2000" i="1" dirty="0">
                <a:solidFill>
                  <a:srgbClr val="002060"/>
                </a:solidFill>
              </a:rPr>
              <a:t>, </a:t>
            </a:r>
            <a:r>
              <a:rPr lang="en-US" sz="2000" dirty="0">
                <a:solidFill>
                  <a:srgbClr val="002060"/>
                </a:solidFill>
              </a:rPr>
              <a:t>which is </a:t>
            </a:r>
            <a:r>
              <a:rPr lang="en-US" sz="2000" dirty="0" smtClean="0">
                <a:solidFill>
                  <a:srgbClr val="002060"/>
                </a:solidFill>
              </a:rPr>
              <a:t>slightly </a:t>
            </a:r>
            <a:r>
              <a:rPr lang="en-US" sz="2000" dirty="0">
                <a:solidFill>
                  <a:srgbClr val="002060"/>
                </a:solidFill>
              </a:rPr>
              <a:t>larger than </a:t>
            </a:r>
            <a:r>
              <a:rPr lang="en-US" sz="2000" i="1" dirty="0">
                <a:solidFill>
                  <a:srgbClr val="002060"/>
                </a:solidFill>
              </a:rPr>
              <a:t>z = </a:t>
            </a:r>
            <a:r>
              <a:rPr lang="en-US" sz="2000" dirty="0">
                <a:solidFill>
                  <a:srgbClr val="002060"/>
                </a:solidFill>
              </a:rPr>
              <a:t>1.645</a:t>
            </a:r>
            <a:r>
              <a:rPr lang="en-US" sz="2000" i="1" dirty="0">
                <a:solidFill>
                  <a:srgbClr val="002060"/>
                </a:solidFill>
              </a:rPr>
              <a:t>.</a:t>
            </a:r>
            <a:endParaRPr lang="en-US" sz="2000" dirty="0">
              <a:solidFill>
                <a:srgbClr val="002060"/>
              </a:solidFill>
            </a:endParaRPr>
          </a:p>
        </p:txBody>
      </p:sp>
      <p:sp>
        <p:nvSpPr>
          <p:cNvPr id="12"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1193" y="3505200"/>
            <a:ext cx="2980212"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133850" y="2994931"/>
            <a:ext cx="2819401" cy="52322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sz="1400" i="1" dirty="0">
                <a:solidFill>
                  <a:srgbClr val="C00000"/>
                </a:solidFill>
                <a:effectLst>
                  <a:outerShdw blurRad="38100" dist="38100" dir="2700000" algn="tl">
                    <a:srgbClr val="000000">
                      <a:alpha val="43137"/>
                    </a:srgbClr>
                  </a:outerShdw>
                </a:effectLst>
              </a:rPr>
              <a:t>Note:</a:t>
            </a:r>
            <a:r>
              <a:rPr lang="en-US" sz="1400" dirty="0" smtClean="0"/>
              <a:t> the </a:t>
            </a:r>
            <a:r>
              <a:rPr lang="en-US" sz="1400" i="1" dirty="0" smtClean="0"/>
              <a:t>z</a:t>
            </a:r>
            <a:r>
              <a:rPr lang="en-US" sz="1400" dirty="0" smtClean="0"/>
              <a:t> and </a:t>
            </a:r>
            <a:r>
              <a:rPr lang="en-US" sz="1400" i="1" dirty="0" smtClean="0"/>
              <a:t>t</a:t>
            </a:r>
            <a:r>
              <a:rPr lang="en-US" sz="1400" dirty="0" smtClean="0"/>
              <a:t> distributions are almost the same for </a:t>
            </a:r>
            <a:r>
              <a:rPr lang="en-US" sz="1400" i="1" dirty="0" err="1" smtClean="0"/>
              <a:t>d.f.</a:t>
            </a:r>
            <a:r>
              <a:rPr lang="en-US" sz="1400" i="1" dirty="0" smtClean="0"/>
              <a:t> </a:t>
            </a:r>
            <a:r>
              <a:rPr lang="en-US" sz="1400" dirty="0" smtClean="0"/>
              <a:t>= 30</a:t>
            </a:r>
            <a:endParaRPr lang="en-US" sz="1400" dirty="0"/>
          </a:p>
        </p:txBody>
      </p:sp>
      <p:sp>
        <p:nvSpPr>
          <p:cNvPr id="5" name="TextBox 4"/>
          <p:cNvSpPr txBox="1"/>
          <p:nvPr/>
        </p:nvSpPr>
        <p:spPr>
          <a:xfrm>
            <a:off x="735807" y="3182586"/>
            <a:ext cx="4075112" cy="1292662"/>
          </a:xfrm>
          <a:prstGeom prst="rect">
            <a:avLst/>
          </a:prstGeom>
          <a:noFill/>
        </p:spPr>
        <p:txBody>
          <a:bodyPr wrap="square" rtlCol="0">
            <a:spAutoFit/>
          </a:bodyPr>
          <a:lstStyle/>
          <a:p>
            <a:pPr marL="342900" indent="-342900">
              <a:buClr>
                <a:schemeClr val="accent1"/>
              </a:buClr>
              <a:buFont typeface="Arial" pitchFamily="34" charset="0"/>
              <a:buChar char="•"/>
            </a:pPr>
            <a:r>
              <a:rPr lang="en-US" sz="2000" dirty="0">
                <a:solidFill>
                  <a:srgbClr val="002060"/>
                </a:solidFill>
              </a:rPr>
              <a:t>For example, for </a:t>
            </a:r>
            <a:r>
              <a:rPr lang="en-US" sz="2000" i="1" dirty="0">
                <a:solidFill>
                  <a:srgbClr val="002060"/>
                </a:solidFill>
              </a:rPr>
              <a:t>n</a:t>
            </a:r>
            <a:r>
              <a:rPr lang="en-US" sz="2000" dirty="0">
                <a:solidFill>
                  <a:srgbClr val="002060"/>
                </a:solidFill>
              </a:rPr>
              <a:t> = 31, </a:t>
            </a:r>
            <a:r>
              <a:rPr lang="en-US" sz="2000" dirty="0" smtClean="0">
                <a:solidFill>
                  <a:srgbClr val="002060"/>
                </a:solidFill>
              </a:rPr>
              <a:t>the degrees </a:t>
            </a:r>
            <a:r>
              <a:rPr lang="en-US" sz="2000" dirty="0">
                <a:solidFill>
                  <a:srgbClr val="002060"/>
                </a:solidFill>
              </a:rPr>
              <a:t>of freedom </a:t>
            </a:r>
            <a:r>
              <a:rPr lang="en-US" sz="2000" dirty="0" smtClean="0">
                <a:solidFill>
                  <a:srgbClr val="002060"/>
                </a:solidFill>
              </a:rPr>
              <a:t>would be </a:t>
            </a:r>
            <a:r>
              <a:rPr lang="en-US" sz="2000" i="1" dirty="0" err="1" smtClean="0">
                <a:solidFill>
                  <a:srgbClr val="002060"/>
                </a:solidFill>
              </a:rPr>
              <a:t>d.f</a:t>
            </a:r>
            <a:r>
              <a:rPr lang="en-US" sz="2000" i="1" dirty="0" err="1">
                <a:solidFill>
                  <a:srgbClr val="002060"/>
                </a:solidFill>
              </a:rPr>
              <a:t>.</a:t>
            </a:r>
            <a:r>
              <a:rPr lang="en-US" sz="2000" dirty="0">
                <a:solidFill>
                  <a:srgbClr val="002060"/>
                </a:solidFill>
              </a:rPr>
              <a:t> = 31 – 1 = 30.</a:t>
            </a:r>
          </a:p>
          <a:p>
            <a:endParaRPr lang="en-US" dirty="0"/>
          </a:p>
        </p:txBody>
      </p:sp>
    </p:spTree>
    <p:extLst>
      <p:ext uri="{BB962C8B-B14F-4D97-AF65-F5344CB8AC3E}">
        <p14:creationId xmlns:p14="http://schemas.microsoft.com/office/powerpoint/2010/main" val="592804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8-</a:t>
            </a:r>
            <a:fld id="{68F0A694-B826-4DE9-BBEF-C57107B042EC}" type="slidenum">
              <a:rPr lang="en-US"/>
              <a:pPr/>
              <a:t>34</a:t>
            </a:fld>
            <a:endParaRPr lang="en-US"/>
          </a:p>
        </p:txBody>
      </p:sp>
      <p:sp>
        <p:nvSpPr>
          <p:cNvPr id="78849"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78851" name="Slide Number Placeholder 5"/>
          <p:cNvSpPr txBox="1">
            <a:spLocks/>
          </p:cNvSpPr>
          <p:nvPr/>
        </p:nvSpPr>
        <p:spPr bwMode="auto">
          <a:xfrm>
            <a:off x="3873500" y="6226175"/>
            <a:ext cx="177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a:solidFill>
                  <a:srgbClr val="FFFFFF"/>
                </a:solidFill>
              </a:rPr>
              <a:t>Figure 8.13</a:t>
            </a:r>
          </a:p>
        </p:txBody>
      </p:sp>
      <p:sp>
        <p:nvSpPr>
          <p:cNvPr id="7885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28001" name="Picture 1"/>
          <p:cNvPicPr>
            <a:picLocks noChangeAspect="1" noChangeArrowheads="1"/>
          </p:cNvPicPr>
          <p:nvPr/>
        </p:nvPicPr>
        <p:blipFill>
          <a:blip r:embed="rId3" cstate="print"/>
          <a:srcRect/>
          <a:stretch>
            <a:fillRect/>
          </a:stretch>
        </p:blipFill>
        <p:spPr bwMode="auto">
          <a:xfrm>
            <a:off x="1272205" y="4038600"/>
            <a:ext cx="6446837" cy="2047875"/>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128002" name="Picture 2"/>
          <p:cNvPicPr>
            <a:picLocks noChangeAspect="1" noChangeArrowheads="1"/>
          </p:cNvPicPr>
          <p:nvPr/>
        </p:nvPicPr>
        <p:blipFill>
          <a:blip r:embed="rId4" cstate="print"/>
          <a:srcRect/>
          <a:stretch>
            <a:fillRect/>
          </a:stretch>
        </p:blipFill>
        <p:spPr bwMode="auto">
          <a:xfrm>
            <a:off x="937777" y="1905000"/>
            <a:ext cx="7115695" cy="18288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3" name="Rectangle 5"/>
          <p:cNvSpPr>
            <a:spLocks noChangeArrowheads="1"/>
          </p:cNvSpPr>
          <p:nvPr/>
        </p:nvSpPr>
        <p:spPr bwMode="auto">
          <a:xfrm>
            <a:off x="457200" y="990600"/>
            <a:ext cx="4721225"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Example: GMAT Scores Again</a:t>
            </a:r>
          </a:p>
        </p:txBody>
      </p:sp>
    </p:spTree>
    <p:extLst>
      <p:ext uri="{BB962C8B-B14F-4D97-AF65-F5344CB8AC3E}">
        <p14:creationId xmlns:p14="http://schemas.microsoft.com/office/powerpoint/2010/main" val="3548150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8-</a:t>
            </a:r>
            <a:fld id="{6881F182-7403-4F9F-8BB3-7E950D38DFC8}" type="slidenum">
              <a:rPr lang="en-US"/>
              <a:pPr/>
              <a:t>35</a:t>
            </a:fld>
            <a:endParaRPr lang="en-US"/>
          </a:p>
        </p:txBody>
      </p:sp>
      <p:sp>
        <p:nvSpPr>
          <p:cNvPr id="8089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089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48486" name="Rectangle 6"/>
          <p:cNvSpPr>
            <a:spLocks noChangeArrowheads="1"/>
          </p:cNvSpPr>
          <p:nvPr/>
        </p:nvSpPr>
        <p:spPr bwMode="auto">
          <a:xfrm>
            <a:off x="753609" y="1891687"/>
            <a:ext cx="8150225" cy="1252538"/>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Construct a 90% confidence interval for the mean GMAT score of all MBA applicants.</a:t>
            </a:r>
          </a:p>
        </p:txBody>
      </p:sp>
      <p:grpSp>
        <p:nvGrpSpPr>
          <p:cNvPr id="2" name="Group 11"/>
          <p:cNvGrpSpPr>
            <a:grpSpLocks/>
          </p:cNvGrpSpPr>
          <p:nvPr/>
        </p:nvGrpSpPr>
        <p:grpSpPr bwMode="auto">
          <a:xfrm>
            <a:off x="2593975" y="2663825"/>
            <a:ext cx="2371725" cy="400050"/>
            <a:chOff x="814" y="1761"/>
            <a:chExt cx="1345" cy="218"/>
          </a:xfrm>
        </p:grpSpPr>
        <p:sp>
          <p:nvSpPr>
            <p:cNvPr id="80907" name="Text Box 9"/>
            <p:cNvSpPr txBox="1">
              <a:spLocks noChangeArrowheads="1"/>
            </p:cNvSpPr>
            <p:nvPr/>
          </p:nvSpPr>
          <p:spPr bwMode="auto">
            <a:xfrm>
              <a:off x="814" y="1761"/>
              <a:ext cx="1345"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i="1" dirty="0">
                  <a:solidFill>
                    <a:srgbClr val="002060"/>
                  </a:solidFill>
                </a:rPr>
                <a:t>x</a:t>
              </a:r>
              <a:r>
                <a:rPr lang="en-US" sz="2000" dirty="0">
                  <a:solidFill>
                    <a:srgbClr val="002060"/>
                  </a:solidFill>
                </a:rPr>
                <a:t> = 510    </a:t>
              </a:r>
              <a:r>
                <a:rPr lang="en-US" sz="2000" i="1" dirty="0">
                  <a:solidFill>
                    <a:srgbClr val="002060"/>
                  </a:solidFill>
                </a:rPr>
                <a:t>s</a:t>
              </a:r>
              <a:r>
                <a:rPr lang="en-US" sz="2000" dirty="0">
                  <a:solidFill>
                    <a:srgbClr val="002060"/>
                  </a:solidFill>
                </a:rPr>
                <a:t> = 73.77</a:t>
              </a:r>
              <a:endParaRPr lang="en-US" sz="2000" i="1" dirty="0">
                <a:solidFill>
                  <a:srgbClr val="002060"/>
                </a:solidFill>
              </a:endParaRPr>
            </a:p>
          </p:txBody>
        </p:sp>
        <p:sp>
          <p:nvSpPr>
            <p:cNvPr id="148490" name="Line 10"/>
            <p:cNvSpPr>
              <a:spLocks noChangeShapeType="1"/>
            </p:cNvSpPr>
            <p:nvPr/>
          </p:nvSpPr>
          <p:spPr bwMode="auto">
            <a:xfrm>
              <a:off x="880" y="1794"/>
              <a:ext cx="60" cy="0"/>
            </a:xfrm>
            <a:prstGeom prst="line">
              <a:avLst/>
            </a:prstGeom>
            <a:noFill/>
            <a:ln w="9525">
              <a:solidFill>
                <a:schemeClr val="tx1"/>
              </a:solidFill>
              <a:round/>
              <a:headEnd/>
              <a:tailEnd/>
            </a:ln>
            <a:effectLst/>
          </p:spPr>
          <p:txBody>
            <a:bodyPr/>
            <a:lstStyle/>
            <a:p>
              <a:pPr eaLnBrk="0" hangingPunct="0">
                <a:defRPr/>
              </a:pPr>
              <a:endParaRPr lang="en-US" dirty="0">
                <a:effectLst>
                  <a:outerShdw blurRad="38100" dist="38100" dir="2700000" algn="tl">
                    <a:srgbClr val="000000">
                      <a:alpha val="43137"/>
                    </a:srgbClr>
                  </a:outerShdw>
                </a:effectLst>
              </a:endParaRPr>
            </a:p>
          </p:txBody>
        </p:sp>
      </p:grpSp>
      <p:sp>
        <p:nvSpPr>
          <p:cNvPr id="148492" name="Rectangle 12"/>
          <p:cNvSpPr>
            <a:spLocks noChangeArrowheads="1"/>
          </p:cNvSpPr>
          <p:nvPr/>
        </p:nvSpPr>
        <p:spPr bwMode="auto">
          <a:xfrm>
            <a:off x="762001" y="3180958"/>
            <a:ext cx="6858000" cy="1254125"/>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Since </a:t>
            </a:r>
            <a:r>
              <a:rPr lang="en-US" sz="2000" dirty="0">
                <a:solidFill>
                  <a:srgbClr val="002060"/>
                </a:solidFill>
                <a:effectLst>
                  <a:outerShdw blurRad="38100" dist="38100" dir="2700000" algn="tl">
                    <a:srgbClr val="FFFFFF"/>
                  </a:outerShdw>
                </a:effectLst>
                <a:latin typeface="Symbol" pitchFamily="18" charset="2"/>
              </a:rPr>
              <a:t>s</a:t>
            </a:r>
            <a:r>
              <a:rPr lang="en-US" sz="2000" dirty="0">
                <a:solidFill>
                  <a:srgbClr val="002060"/>
                </a:solidFill>
                <a:effectLst>
                  <a:outerShdw blurRad="38100" dist="38100" dir="2700000" algn="tl">
                    <a:srgbClr val="FFFFFF"/>
                  </a:outerShdw>
                </a:effectLst>
              </a:rPr>
              <a:t> is unknown, use the Student’s </a:t>
            </a:r>
            <a:r>
              <a:rPr lang="en-US" sz="2000" i="1"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for the confidence interval with </a:t>
            </a:r>
            <a:r>
              <a:rPr lang="en-US" sz="2000" i="1" dirty="0">
                <a:solidFill>
                  <a:srgbClr val="002060"/>
                </a:solidFill>
                <a:effectLst>
                  <a:outerShdw blurRad="38100" dist="38100" dir="2700000" algn="tl">
                    <a:srgbClr val="FFFFFF"/>
                  </a:outerShdw>
                </a:effectLst>
              </a:rPr>
              <a:t>d.f.</a:t>
            </a:r>
            <a:r>
              <a:rPr lang="en-US" sz="2000" dirty="0">
                <a:solidFill>
                  <a:srgbClr val="002060"/>
                </a:solidFill>
                <a:effectLst>
                  <a:outerShdw blurRad="38100" dist="38100" dir="2700000" algn="tl">
                    <a:srgbClr val="FFFFFF"/>
                  </a:outerShdw>
                </a:effectLst>
              </a:rPr>
              <a:t> = 20 – 1 = 19.</a:t>
            </a:r>
          </a:p>
          <a:p>
            <a:pPr marL="516179" indent="-516179" eaLnBrk="0" hangingPunct="0">
              <a:spcBef>
                <a:spcPts val="1200"/>
              </a:spcBef>
              <a:buClr>
                <a:schemeClr val="accent1"/>
              </a:buClr>
              <a:buFontTx/>
              <a:buChar char="•"/>
              <a:defRPr/>
            </a:pPr>
            <a:r>
              <a:rPr lang="en-US" sz="2000" dirty="0" smtClean="0">
                <a:solidFill>
                  <a:srgbClr val="002060"/>
                </a:solidFill>
                <a:effectLst>
                  <a:outerShdw blurRad="38100" dist="38100" dir="2700000" algn="tl">
                    <a:srgbClr val="FFFFFF"/>
                  </a:outerShdw>
                </a:effectLst>
              </a:rPr>
              <a:t>Find </a:t>
            </a:r>
            <a:r>
              <a:rPr lang="en-US" sz="2000" i="1" dirty="0">
                <a:solidFill>
                  <a:srgbClr val="002060"/>
                </a:solidFill>
                <a:effectLst>
                  <a:outerShdw blurRad="38100" dist="38100" dir="2700000" algn="tl">
                    <a:srgbClr val="FFFFFF"/>
                  </a:outerShdw>
                </a:effectLst>
              </a:rPr>
              <a:t>t</a:t>
            </a:r>
            <a:r>
              <a:rPr lang="en-US" sz="2000" baseline="-25000" dirty="0">
                <a:solidFill>
                  <a:srgbClr val="002060"/>
                </a:solidFill>
                <a:effectLst>
                  <a:outerShdw blurRad="38100" dist="38100" dir="2700000" algn="tl">
                    <a:srgbClr val="FFFFFF"/>
                  </a:outerShdw>
                </a:effectLst>
                <a:sym typeface="Symbol"/>
              </a:rPr>
              <a:t>/2</a:t>
            </a:r>
            <a:r>
              <a:rPr lang="en-US" sz="2000" dirty="0">
                <a:solidFill>
                  <a:srgbClr val="002060"/>
                </a:solidFill>
                <a:effectLst>
                  <a:outerShdw blurRad="38100" dist="38100" dir="2700000" algn="tl">
                    <a:srgbClr val="FFFFFF"/>
                  </a:outerShdw>
                </a:effectLst>
                <a:sym typeface="Symbol"/>
              </a:rPr>
              <a:t> = </a:t>
            </a:r>
            <a:r>
              <a:rPr lang="en-US" sz="2000" i="1" dirty="0">
                <a:solidFill>
                  <a:srgbClr val="002060"/>
                </a:solidFill>
                <a:effectLst>
                  <a:outerShdw blurRad="38100" dist="38100" dir="2700000" algn="tl">
                    <a:srgbClr val="FFFFFF"/>
                  </a:outerShdw>
                </a:effectLst>
                <a:sym typeface="Symbol"/>
              </a:rPr>
              <a:t>t</a:t>
            </a:r>
            <a:r>
              <a:rPr lang="en-US" sz="2000" i="1" baseline="-25000" dirty="0">
                <a:solidFill>
                  <a:srgbClr val="002060"/>
                </a:solidFill>
                <a:effectLst>
                  <a:outerShdw blurRad="38100" dist="38100" dir="2700000" algn="tl">
                    <a:srgbClr val="FFFFFF"/>
                  </a:outerShdw>
                </a:effectLst>
                <a:sym typeface="Symbol"/>
              </a:rPr>
              <a:t>.</a:t>
            </a:r>
            <a:r>
              <a:rPr lang="en-US" sz="2000" baseline="-25000" dirty="0">
                <a:solidFill>
                  <a:srgbClr val="002060"/>
                </a:solidFill>
                <a:effectLst>
                  <a:outerShdw blurRad="38100" dist="38100" dir="2700000" algn="tl">
                    <a:srgbClr val="FFFFFF"/>
                  </a:outerShdw>
                </a:effectLst>
                <a:sym typeface="Symbol"/>
              </a:rPr>
              <a:t>05</a:t>
            </a:r>
            <a:r>
              <a:rPr lang="en-US" sz="2000" dirty="0">
                <a:solidFill>
                  <a:srgbClr val="002060"/>
                </a:solidFill>
                <a:effectLst>
                  <a:outerShdw blurRad="38100" dist="38100" dir="2700000" algn="tl">
                    <a:srgbClr val="FFFFFF"/>
                  </a:outerShdw>
                </a:effectLst>
                <a:sym typeface="Symbol"/>
              </a:rPr>
              <a:t> = 1.729 </a:t>
            </a:r>
            <a:r>
              <a:rPr lang="en-US" sz="2000" dirty="0">
                <a:solidFill>
                  <a:srgbClr val="002060"/>
                </a:solidFill>
                <a:effectLst>
                  <a:outerShdw blurRad="38100" dist="38100" dir="2700000" algn="tl">
                    <a:srgbClr val="FFFFFF"/>
                  </a:outerShdw>
                </a:effectLst>
              </a:rPr>
              <a:t>from Appendix D.</a:t>
            </a:r>
          </a:p>
        </p:txBody>
      </p:sp>
      <p:sp>
        <p:nvSpPr>
          <p:cNvPr id="8090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4"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7" name="Rectangle 5"/>
          <p:cNvSpPr>
            <a:spLocks noChangeArrowheads="1"/>
          </p:cNvSpPr>
          <p:nvPr/>
        </p:nvSpPr>
        <p:spPr bwMode="auto">
          <a:xfrm>
            <a:off x="457200" y="990600"/>
            <a:ext cx="4721225"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Example: GMAT Scores Again</a:t>
            </a:r>
          </a:p>
        </p:txBody>
      </p:sp>
      <p:pic>
        <p:nvPicPr>
          <p:cNvPr id="19" name="Picture 3"/>
          <p:cNvPicPr>
            <a:picLocks noChangeAspect="1" noChangeArrowheads="1"/>
          </p:cNvPicPr>
          <p:nvPr/>
        </p:nvPicPr>
        <p:blipFill>
          <a:blip r:embed="rId3" cstate="print"/>
          <a:srcRect/>
          <a:stretch>
            <a:fillRect/>
          </a:stretch>
        </p:blipFill>
        <p:spPr bwMode="auto">
          <a:xfrm>
            <a:off x="815788" y="4644532"/>
            <a:ext cx="4754151" cy="886011"/>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199" y="4407374"/>
            <a:ext cx="3039545" cy="1841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0761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8-</a:t>
            </a:r>
            <a:fld id="{E9EB3E51-B5D9-4C49-9773-473EFE8C7AFA}" type="slidenum">
              <a:rPr lang="en-US"/>
              <a:pPr/>
              <a:t>36</a:t>
            </a:fld>
            <a:endParaRPr lang="en-US"/>
          </a:p>
        </p:txBody>
      </p:sp>
      <p:sp>
        <p:nvSpPr>
          <p:cNvPr id="7" name="Rectangle 6"/>
          <p:cNvSpPr>
            <a:spLocks noChangeArrowheads="1"/>
          </p:cNvSpPr>
          <p:nvPr/>
        </p:nvSpPr>
        <p:spPr bwMode="auto">
          <a:xfrm>
            <a:off x="152400" y="1828800"/>
            <a:ext cx="3124200" cy="1217613"/>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dirty="0">
                <a:solidFill>
                  <a:srgbClr val="002060"/>
                </a:solidFill>
                <a:effectLst>
                  <a:outerShdw blurRad="38100" dist="38100" dir="2700000" algn="tl">
                    <a:srgbClr val="FFFFFF"/>
                  </a:outerShdw>
                </a:effectLst>
              </a:rPr>
              <a:t>For a 90% confidence interval, use Appendix D to find </a:t>
            </a:r>
            <a:r>
              <a:rPr lang="en-US" i="1" dirty="0">
                <a:solidFill>
                  <a:srgbClr val="002060"/>
                </a:solidFill>
                <a:effectLst>
                  <a:outerShdw blurRad="38100" dist="38100" dir="2700000" algn="tl">
                    <a:srgbClr val="FFFFFF"/>
                  </a:outerShdw>
                </a:effectLst>
              </a:rPr>
              <a:t>t</a:t>
            </a:r>
            <a:r>
              <a:rPr lang="en-US" baseline="-25000" dirty="0">
                <a:solidFill>
                  <a:srgbClr val="002060"/>
                </a:solidFill>
                <a:effectLst>
                  <a:outerShdw blurRad="38100" dist="38100" dir="2700000" algn="tl">
                    <a:srgbClr val="FFFFFF"/>
                  </a:outerShdw>
                </a:effectLst>
              </a:rPr>
              <a:t>0.05</a:t>
            </a:r>
            <a:r>
              <a:rPr lang="en-US" dirty="0">
                <a:solidFill>
                  <a:srgbClr val="002060"/>
                </a:solidFill>
                <a:effectLst>
                  <a:outerShdw blurRad="38100" dist="38100" dir="2700000" algn="tl">
                    <a:srgbClr val="FFFFFF"/>
                  </a:outerShdw>
                </a:effectLst>
              </a:rPr>
              <a:t> = 1.729 with </a:t>
            </a:r>
            <a:r>
              <a:rPr lang="en-US" i="1" dirty="0">
                <a:solidFill>
                  <a:srgbClr val="002060"/>
                </a:solidFill>
                <a:effectLst>
                  <a:outerShdw blurRad="38100" dist="38100" dir="2700000" algn="tl">
                    <a:srgbClr val="FFFFFF"/>
                  </a:outerShdw>
                </a:effectLst>
              </a:rPr>
              <a:t>d.f.</a:t>
            </a:r>
            <a:r>
              <a:rPr lang="en-US" dirty="0">
                <a:solidFill>
                  <a:srgbClr val="002060"/>
                </a:solidFill>
                <a:effectLst>
                  <a:outerShdw blurRad="38100" dist="38100" dir="2700000" algn="tl">
                    <a:srgbClr val="FFFFFF"/>
                  </a:outerShdw>
                </a:effectLst>
              </a:rPr>
              <a:t> = 19.</a:t>
            </a:r>
          </a:p>
        </p:txBody>
      </p:sp>
      <p:sp>
        <p:nvSpPr>
          <p:cNvPr id="46087" name="Text Box 7"/>
          <p:cNvSpPr txBox="1">
            <a:spLocks noChangeArrowheads="1"/>
          </p:cNvSpPr>
          <p:nvPr/>
        </p:nvSpPr>
        <p:spPr bwMode="auto">
          <a:xfrm>
            <a:off x="747156" y="3124200"/>
            <a:ext cx="2438400" cy="1323439"/>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600" i="1" dirty="0">
                <a:solidFill>
                  <a:srgbClr val="C00000"/>
                </a:solidFill>
                <a:effectLst>
                  <a:outerShdw blurRad="38100" dist="38100" dir="2700000" algn="tl">
                    <a:srgbClr val="000000">
                      <a:alpha val="43137"/>
                    </a:srgbClr>
                  </a:outerShdw>
                </a:effectLst>
              </a:rPr>
              <a:t>Note:</a:t>
            </a:r>
            <a:r>
              <a:rPr lang="en-US" sz="1600" dirty="0">
                <a:solidFill>
                  <a:srgbClr val="FF0000"/>
                </a:solidFill>
              </a:rPr>
              <a:t> </a:t>
            </a:r>
            <a:r>
              <a:rPr lang="en-US" sz="1600" dirty="0" smtClean="0">
                <a:solidFill>
                  <a:srgbClr val="002060"/>
                </a:solidFill>
              </a:rPr>
              <a:t>We could also </a:t>
            </a:r>
            <a:r>
              <a:rPr lang="en-US" sz="1600" dirty="0">
                <a:solidFill>
                  <a:srgbClr val="002060"/>
                </a:solidFill>
              </a:rPr>
              <a:t>use </a:t>
            </a:r>
            <a:r>
              <a:rPr lang="en-US" sz="1600" dirty="0" smtClean="0">
                <a:solidFill>
                  <a:srgbClr val="002060"/>
                </a:solidFill>
              </a:rPr>
              <a:t>Excel, MINITAB</a:t>
            </a:r>
            <a:r>
              <a:rPr lang="en-US" sz="1600" dirty="0">
                <a:solidFill>
                  <a:srgbClr val="002060"/>
                </a:solidFill>
              </a:rPr>
              <a:t>, etc. to </a:t>
            </a:r>
          </a:p>
          <a:p>
            <a:r>
              <a:rPr lang="en-US" sz="1600" dirty="0">
                <a:solidFill>
                  <a:srgbClr val="002060"/>
                </a:solidFill>
              </a:rPr>
              <a:t>obtain </a:t>
            </a:r>
            <a:r>
              <a:rPr lang="en-US" sz="1600" i="1" dirty="0" smtClean="0">
                <a:solidFill>
                  <a:srgbClr val="002060"/>
                </a:solidFill>
              </a:rPr>
              <a:t>t</a:t>
            </a:r>
            <a:r>
              <a:rPr lang="en-US" sz="1600" baseline="-25000" dirty="0" smtClean="0">
                <a:solidFill>
                  <a:srgbClr val="002060"/>
                </a:solidFill>
              </a:rPr>
              <a:t>.05</a:t>
            </a:r>
            <a:r>
              <a:rPr lang="en-US" sz="1600" dirty="0" smtClean="0">
                <a:solidFill>
                  <a:srgbClr val="002060"/>
                </a:solidFill>
              </a:rPr>
              <a:t> values as </a:t>
            </a:r>
            <a:r>
              <a:rPr lang="en-US" sz="1600" dirty="0">
                <a:solidFill>
                  <a:srgbClr val="002060"/>
                </a:solidFill>
              </a:rPr>
              <a:t>well as to </a:t>
            </a:r>
            <a:r>
              <a:rPr lang="en-US" sz="1600" dirty="0" smtClean="0">
                <a:solidFill>
                  <a:srgbClr val="002060"/>
                </a:solidFill>
              </a:rPr>
              <a:t>construct confidence intervals</a:t>
            </a:r>
            <a:r>
              <a:rPr lang="en-US" sz="1600" dirty="0">
                <a:solidFill>
                  <a:srgbClr val="002060"/>
                </a:solidFill>
              </a:rPr>
              <a:t>.</a:t>
            </a:r>
          </a:p>
        </p:txBody>
      </p:sp>
      <p:sp>
        <p:nvSpPr>
          <p:cNvPr id="8294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59746" name="Picture 2"/>
          <p:cNvPicPr>
            <a:picLocks noChangeAspect="1" noChangeArrowheads="1"/>
          </p:cNvPicPr>
          <p:nvPr/>
        </p:nvPicPr>
        <p:blipFill>
          <a:blip r:embed="rId3" cstate="print"/>
          <a:srcRect/>
          <a:stretch>
            <a:fillRect/>
          </a:stretch>
        </p:blipFill>
        <p:spPr bwMode="auto">
          <a:xfrm>
            <a:off x="3429000" y="1791195"/>
            <a:ext cx="5457004" cy="32766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159747" name="Picture 3"/>
          <p:cNvPicPr>
            <a:picLocks noChangeAspect="1" noChangeArrowheads="1"/>
          </p:cNvPicPr>
          <p:nvPr/>
        </p:nvPicPr>
        <p:blipFill>
          <a:blip r:embed="rId4" cstate="print"/>
          <a:srcRect/>
          <a:stretch>
            <a:fillRect/>
          </a:stretch>
        </p:blipFill>
        <p:spPr bwMode="auto">
          <a:xfrm>
            <a:off x="3628731" y="5413231"/>
            <a:ext cx="5123670" cy="954877"/>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12"/>
          <p:cNvSpPr>
            <a:spLocks noChangeArrowheads="1"/>
          </p:cNvSpPr>
          <p:nvPr/>
        </p:nvSpPr>
        <p:spPr bwMode="auto">
          <a:xfrm>
            <a:off x="437655" y="5260033"/>
            <a:ext cx="2895600" cy="1108075"/>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r>
              <a:rPr lang="en-US" sz="1600">
                <a:solidFill>
                  <a:srgbClr val="002060"/>
                </a:solidFill>
              </a:rPr>
              <a:t>We are 90 percent confident that the true mean GMAT score might be within the interval [481.48, 538.52]</a:t>
            </a:r>
          </a:p>
        </p:txBody>
      </p:sp>
      <p:sp>
        <p:nvSpPr>
          <p:cNvPr id="11"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4" name="Rectangle 5"/>
          <p:cNvSpPr>
            <a:spLocks noChangeArrowheads="1"/>
          </p:cNvSpPr>
          <p:nvPr/>
        </p:nvSpPr>
        <p:spPr bwMode="auto">
          <a:xfrm>
            <a:off x="457200" y="990600"/>
            <a:ext cx="4721225"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Example: GMAT Scores Again</a:t>
            </a:r>
          </a:p>
        </p:txBody>
      </p:sp>
      <p:sp>
        <p:nvSpPr>
          <p:cNvPr id="2" name="TextBox 1"/>
          <p:cNvSpPr txBox="1"/>
          <p:nvPr/>
        </p:nvSpPr>
        <p:spPr>
          <a:xfrm>
            <a:off x="532905" y="4732103"/>
            <a:ext cx="2705100" cy="338554"/>
          </a:xfrm>
          <a:prstGeom prst="rect">
            <a:avLst/>
          </a:prstGeom>
          <a:solidFill>
            <a:srgbClr val="FFFF00"/>
          </a:solidFill>
        </p:spPr>
        <p:txBody>
          <a:bodyPr wrap="square" rtlCol="0">
            <a:spAutoFit/>
          </a:bodyPr>
          <a:lstStyle/>
          <a:p>
            <a:r>
              <a:rPr lang="en-US" sz="1600" dirty="0"/>
              <a:t>=T.INV.2T(0.1,19</a:t>
            </a:r>
            <a:r>
              <a:rPr lang="en-US" sz="1600" dirty="0" smtClean="0"/>
              <a:t>) = 1.729</a:t>
            </a:r>
            <a:endParaRPr lang="en-US" sz="1600" dirty="0"/>
          </a:p>
        </p:txBody>
      </p:sp>
      <p:sp>
        <p:nvSpPr>
          <p:cNvPr id="3" name="Down Arrow 2"/>
          <p:cNvSpPr/>
          <p:nvPr/>
        </p:nvSpPr>
        <p:spPr bwMode="auto">
          <a:xfrm>
            <a:off x="1752600" y="4447639"/>
            <a:ext cx="304800" cy="281602"/>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076442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8-</a:t>
            </a:r>
            <a:fld id="{E2A4B7A0-E307-4E7B-A0A2-F05150AEAE72}" type="slidenum">
              <a:rPr lang="en-US"/>
              <a:pPr/>
              <a:t>37</a:t>
            </a:fld>
            <a:endParaRPr lang="en-US"/>
          </a:p>
        </p:txBody>
      </p:sp>
      <p:sp>
        <p:nvSpPr>
          <p:cNvPr id="8499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499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52581" name="Rectangle 5"/>
          <p:cNvSpPr>
            <a:spLocks noChangeArrowheads="1"/>
          </p:cNvSpPr>
          <p:nvPr/>
        </p:nvSpPr>
        <p:spPr bwMode="auto">
          <a:xfrm>
            <a:off x="234950" y="119776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Confidence Interval Width</a:t>
            </a:r>
          </a:p>
        </p:txBody>
      </p:sp>
      <p:sp>
        <p:nvSpPr>
          <p:cNvPr id="152582" name="Rectangle 6"/>
          <p:cNvSpPr>
            <a:spLocks noChangeArrowheads="1"/>
          </p:cNvSpPr>
          <p:nvPr/>
        </p:nvSpPr>
        <p:spPr bwMode="auto">
          <a:xfrm>
            <a:off x="665956" y="1825388"/>
            <a:ext cx="8047037" cy="2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515938" eaLnBrk="0" hangingPunct="0">
              <a:spcBef>
                <a:spcPct val="20000"/>
              </a:spcBef>
              <a:buClr>
                <a:schemeClr val="accent1"/>
              </a:buClr>
              <a:buFontTx/>
              <a:buChar char="•"/>
            </a:pPr>
            <a:r>
              <a:rPr lang="en-US" sz="2000" dirty="0">
                <a:solidFill>
                  <a:srgbClr val="002060"/>
                </a:solidFill>
              </a:rPr>
              <a:t>Confidence interval width reflects </a:t>
            </a:r>
            <a:br>
              <a:rPr lang="en-US" sz="2000" dirty="0">
                <a:solidFill>
                  <a:srgbClr val="002060"/>
                </a:solidFill>
              </a:rPr>
            </a:br>
            <a:r>
              <a:rPr lang="en-US" sz="2000" dirty="0">
                <a:solidFill>
                  <a:srgbClr val="002060"/>
                </a:solidFill>
              </a:rPr>
              <a:t>- the sample size, </a:t>
            </a:r>
            <a:br>
              <a:rPr lang="en-US" sz="2000" dirty="0">
                <a:solidFill>
                  <a:srgbClr val="002060"/>
                </a:solidFill>
              </a:rPr>
            </a:br>
            <a:r>
              <a:rPr lang="en-US" sz="2000" dirty="0">
                <a:solidFill>
                  <a:srgbClr val="002060"/>
                </a:solidFill>
              </a:rPr>
              <a:t>- the confidence level and </a:t>
            </a:r>
            <a:br>
              <a:rPr lang="en-US" sz="2000" dirty="0">
                <a:solidFill>
                  <a:srgbClr val="002060"/>
                </a:solidFill>
              </a:rPr>
            </a:br>
            <a:r>
              <a:rPr lang="en-US" sz="2000" dirty="0">
                <a:solidFill>
                  <a:srgbClr val="002060"/>
                </a:solidFill>
              </a:rPr>
              <a:t>- the standard deviation.</a:t>
            </a:r>
          </a:p>
          <a:p>
            <a:pPr marL="515938" indent="-515938" eaLnBrk="0" hangingPunct="0">
              <a:spcBef>
                <a:spcPts val="1200"/>
              </a:spcBef>
              <a:buClr>
                <a:schemeClr val="accent1"/>
              </a:buClr>
              <a:buFontTx/>
              <a:buChar char="•"/>
            </a:pPr>
            <a:r>
              <a:rPr lang="en-US" sz="2000" dirty="0">
                <a:solidFill>
                  <a:srgbClr val="002060"/>
                </a:solidFill>
              </a:rPr>
              <a:t>To obtain a narrower interval and more precision</a:t>
            </a:r>
            <a:br>
              <a:rPr lang="en-US" sz="2000" dirty="0">
                <a:solidFill>
                  <a:srgbClr val="002060"/>
                </a:solidFill>
              </a:rPr>
            </a:br>
            <a:r>
              <a:rPr lang="en-US" sz="2000" dirty="0">
                <a:solidFill>
                  <a:srgbClr val="002060"/>
                </a:solidFill>
              </a:rPr>
              <a:t>- increase the sample </a:t>
            </a:r>
            <a:r>
              <a:rPr lang="en-US" sz="2000" dirty="0" smtClean="0">
                <a:solidFill>
                  <a:srgbClr val="002060"/>
                </a:solidFill>
              </a:rPr>
              <a:t>size, </a:t>
            </a:r>
            <a:r>
              <a:rPr lang="en-US" sz="2000" dirty="0">
                <a:solidFill>
                  <a:srgbClr val="002060"/>
                </a:solidFill>
              </a:rPr>
              <a:t>or </a:t>
            </a:r>
            <a:br>
              <a:rPr lang="en-US" sz="2000" dirty="0">
                <a:solidFill>
                  <a:srgbClr val="002060"/>
                </a:solidFill>
              </a:rPr>
            </a:br>
            <a:r>
              <a:rPr lang="en-US" sz="2000" dirty="0">
                <a:solidFill>
                  <a:srgbClr val="002060"/>
                </a:solidFill>
              </a:rPr>
              <a:t>- lower the confidence level (e.g., from 90% 	to 80% confidence</a:t>
            </a:r>
            <a:r>
              <a:rPr lang="en-US" dirty="0"/>
              <a:t>).</a:t>
            </a:r>
          </a:p>
        </p:txBody>
      </p:sp>
      <p:sp>
        <p:nvSpPr>
          <p:cNvPr id="849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2" name="TextBox 1"/>
          <p:cNvSpPr txBox="1"/>
          <p:nvPr/>
        </p:nvSpPr>
        <p:spPr>
          <a:xfrm>
            <a:off x="3454060" y="4706585"/>
            <a:ext cx="1447800" cy="646331"/>
          </a:xfrm>
          <a:prstGeom prst="rect">
            <a:avLst/>
          </a:prstGeom>
          <a:noFill/>
        </p:spPr>
        <p:txBody>
          <a:bodyPr wrap="square" rtlCol="0">
            <a:spAutoFit/>
          </a:bodyPr>
          <a:lstStyle/>
          <a:p>
            <a:r>
              <a:rPr lang="en-US" i="1" dirty="0" smtClean="0">
                <a:solidFill>
                  <a:srgbClr val="FF0000"/>
                </a:solidFill>
              </a:rPr>
              <a:t>There is no free lunch!</a:t>
            </a:r>
            <a:endParaRPr lang="en-US" i="1" dirty="0">
              <a:solidFill>
                <a:srgbClr val="FF0000"/>
              </a:solidFill>
            </a:endParaRPr>
          </a:p>
        </p:txBody>
      </p:sp>
      <p:sp>
        <p:nvSpPr>
          <p:cNvPr id="3" name="Up Arrow 2"/>
          <p:cNvSpPr/>
          <p:nvPr/>
        </p:nvSpPr>
        <p:spPr bwMode="auto">
          <a:xfrm>
            <a:off x="3911260" y="4276055"/>
            <a:ext cx="533400" cy="309800"/>
          </a:xfrm>
          <a:prstGeom prst="up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3074" name="Picture 2" descr="C:\Users\Blythe\AppData\Local\Microsoft\Windows\Temporary Internet Files\Content.IE5\K4POUWPH\MC90023821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8969" y="4186000"/>
            <a:ext cx="1401060" cy="1249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8383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8-</a:t>
            </a:r>
            <a:fld id="{CD25995F-CCBA-42AB-8E02-C411B04552EE}" type="slidenum">
              <a:rPr lang="en-US"/>
              <a:pPr/>
              <a:t>38</a:t>
            </a:fld>
            <a:endParaRPr lang="en-US"/>
          </a:p>
        </p:txBody>
      </p:sp>
      <p:sp>
        <p:nvSpPr>
          <p:cNvPr id="8704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704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58725" name="Rectangle 5"/>
          <p:cNvSpPr>
            <a:spLocks noChangeArrowheads="1"/>
          </p:cNvSpPr>
          <p:nvPr/>
        </p:nvSpPr>
        <p:spPr bwMode="auto">
          <a:xfrm>
            <a:off x="234950" y="1503363"/>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Using Appendix D</a:t>
            </a:r>
          </a:p>
          <a:p>
            <a:pPr marL="387134" indent="-387134" eaLnBrk="0" hangingPunct="0">
              <a:spcBef>
                <a:spcPct val="20000"/>
              </a:spcBef>
              <a:buClr>
                <a:schemeClr val="folHlink"/>
              </a:buClr>
              <a:defRPr/>
            </a:pPr>
            <a:endParaRPr lang="en-US" sz="2000" i="1" dirty="0">
              <a:solidFill>
                <a:srgbClr val="C00000"/>
              </a:solidFill>
              <a:effectLst>
                <a:outerShdw blurRad="38100" dist="38100" dir="2700000" algn="tl">
                  <a:srgbClr val="000000"/>
                </a:outerShdw>
              </a:effectLst>
            </a:endParaRPr>
          </a:p>
        </p:txBody>
      </p:sp>
      <p:sp>
        <p:nvSpPr>
          <p:cNvPr id="158726" name="Rectangle 6"/>
          <p:cNvSpPr>
            <a:spLocks noChangeArrowheads="1"/>
          </p:cNvSpPr>
          <p:nvPr/>
        </p:nvSpPr>
        <p:spPr bwMode="auto">
          <a:xfrm>
            <a:off x="761999" y="2285010"/>
            <a:ext cx="8150225" cy="2971800"/>
          </a:xfrm>
          <a:prstGeom prst="rect">
            <a:avLst/>
          </a:prstGeom>
          <a:noFill/>
          <a:ln w="9525">
            <a:noFill/>
            <a:miter lim="800000"/>
            <a:headEnd/>
            <a:tailEnd/>
          </a:ln>
          <a:effectLst/>
        </p:spPr>
        <p:txBody>
          <a:bodyPr lIns="103231" tIns="51616" rIns="103231" bIns="51616"/>
          <a:lstStyle/>
          <a:p>
            <a:pPr marL="515938" indent="-515938" eaLnBrk="0" hangingPunct="0">
              <a:spcBef>
                <a:spcPts val="1200"/>
              </a:spcBef>
              <a:buClr>
                <a:schemeClr val="accent1"/>
              </a:buClr>
              <a:buFontTx/>
              <a:buChar char="•"/>
            </a:pPr>
            <a:r>
              <a:rPr lang="en-US" sz="2000" dirty="0">
                <a:solidFill>
                  <a:srgbClr val="002060"/>
                </a:solidFill>
                <a:effectLst>
                  <a:outerShdw blurRad="38100" dist="38100" dir="2700000" algn="tl">
                    <a:srgbClr val="C0C0C0"/>
                  </a:outerShdw>
                </a:effectLst>
              </a:rPr>
              <a:t>Beyond </a:t>
            </a:r>
            <a:r>
              <a:rPr lang="en-US" sz="2000" i="1" dirty="0" err="1">
                <a:solidFill>
                  <a:srgbClr val="002060"/>
                </a:solidFill>
                <a:effectLst>
                  <a:outerShdw blurRad="38100" dist="38100" dir="2700000" algn="tl">
                    <a:srgbClr val="C0C0C0"/>
                  </a:outerShdw>
                </a:effectLst>
              </a:rPr>
              <a:t>d.f.</a:t>
            </a:r>
            <a:r>
              <a:rPr lang="en-US" sz="2000" i="1" dirty="0">
                <a:solidFill>
                  <a:srgbClr val="002060"/>
                </a:solidFill>
                <a:effectLst>
                  <a:outerShdw blurRad="38100" dist="38100" dir="2700000" algn="tl">
                    <a:srgbClr val="C0C0C0"/>
                  </a:outerShdw>
                </a:effectLst>
              </a:rPr>
              <a:t> </a:t>
            </a:r>
            <a:r>
              <a:rPr lang="en-US" sz="2000" dirty="0">
                <a:solidFill>
                  <a:srgbClr val="002060"/>
                </a:solidFill>
                <a:effectLst>
                  <a:outerShdw blurRad="38100" dist="38100" dir="2700000" algn="tl">
                    <a:srgbClr val="C0C0C0"/>
                  </a:outerShdw>
                </a:effectLst>
              </a:rPr>
              <a:t>= 50, Appendix D shows </a:t>
            </a:r>
            <a:r>
              <a:rPr lang="en-US" sz="2000" i="1" dirty="0" err="1">
                <a:solidFill>
                  <a:srgbClr val="002060"/>
                </a:solidFill>
                <a:effectLst>
                  <a:outerShdw blurRad="38100" dist="38100" dir="2700000" algn="tl">
                    <a:srgbClr val="C0C0C0"/>
                  </a:outerShdw>
                </a:effectLst>
              </a:rPr>
              <a:t>d.f.</a:t>
            </a:r>
            <a:r>
              <a:rPr lang="en-US" sz="2000" i="1" dirty="0">
                <a:solidFill>
                  <a:srgbClr val="002060"/>
                </a:solidFill>
                <a:effectLst>
                  <a:outerShdw blurRad="38100" dist="38100" dir="2700000" algn="tl">
                    <a:srgbClr val="C0C0C0"/>
                  </a:outerShdw>
                </a:effectLst>
              </a:rPr>
              <a:t> </a:t>
            </a:r>
            <a:r>
              <a:rPr lang="en-US" sz="2000" dirty="0">
                <a:solidFill>
                  <a:srgbClr val="002060"/>
                </a:solidFill>
                <a:effectLst>
                  <a:outerShdw blurRad="38100" dist="38100" dir="2700000" algn="tl">
                    <a:srgbClr val="C0C0C0"/>
                  </a:outerShdw>
                </a:effectLst>
              </a:rPr>
              <a:t>in steps of 5 or 10.</a:t>
            </a:r>
          </a:p>
          <a:p>
            <a:pPr marL="515938" indent="-515938" eaLnBrk="0" hangingPunct="0">
              <a:spcBef>
                <a:spcPts val="1200"/>
              </a:spcBef>
              <a:buClr>
                <a:schemeClr val="accent1"/>
              </a:buClr>
              <a:buFontTx/>
              <a:buChar char="•"/>
            </a:pPr>
            <a:r>
              <a:rPr lang="en-US" sz="2000" dirty="0">
                <a:solidFill>
                  <a:srgbClr val="002060"/>
                </a:solidFill>
                <a:effectLst>
                  <a:outerShdw blurRad="38100" dist="38100" dir="2700000" algn="tl">
                    <a:srgbClr val="C0C0C0"/>
                  </a:outerShdw>
                </a:effectLst>
              </a:rPr>
              <a:t>If the table does not give the exact degrees of freedom, use the   </a:t>
            </a:r>
            <a:r>
              <a:rPr lang="en-US" sz="2000" i="1" dirty="0">
                <a:solidFill>
                  <a:srgbClr val="002060"/>
                </a:solidFill>
                <a:effectLst>
                  <a:outerShdw blurRad="38100" dist="38100" dir="2700000" algn="tl">
                    <a:srgbClr val="C0C0C0"/>
                  </a:outerShdw>
                </a:effectLst>
              </a:rPr>
              <a:t>t</a:t>
            </a:r>
            <a:r>
              <a:rPr lang="en-US" sz="2000" dirty="0">
                <a:solidFill>
                  <a:srgbClr val="002060"/>
                </a:solidFill>
                <a:effectLst>
                  <a:outerShdw blurRad="38100" dist="38100" dir="2700000" algn="tl">
                    <a:srgbClr val="C0C0C0"/>
                  </a:outerShdw>
                </a:effectLst>
              </a:rPr>
              <a:t>-value for the next lower degrees of freedom.</a:t>
            </a:r>
          </a:p>
          <a:p>
            <a:pPr marL="515938" indent="-515938" eaLnBrk="0" hangingPunct="0">
              <a:spcBef>
                <a:spcPts val="1200"/>
              </a:spcBef>
              <a:buClr>
                <a:schemeClr val="accent1"/>
              </a:buClr>
              <a:buFontTx/>
              <a:buChar char="•"/>
            </a:pPr>
            <a:r>
              <a:rPr lang="en-US" sz="2000" dirty="0">
                <a:solidFill>
                  <a:srgbClr val="002060"/>
                </a:solidFill>
                <a:effectLst>
                  <a:outerShdw blurRad="38100" dist="38100" dir="2700000" algn="tl">
                    <a:srgbClr val="C0C0C0"/>
                  </a:outerShdw>
                </a:effectLst>
              </a:rPr>
              <a:t>This is a conservative procedure since it causes the interval to be slightly wider.</a:t>
            </a:r>
          </a:p>
          <a:p>
            <a:pPr marL="515938" indent="-515938" eaLnBrk="0" hangingPunct="0">
              <a:spcBef>
                <a:spcPts val="1200"/>
              </a:spcBef>
              <a:buClr>
                <a:schemeClr val="accent1"/>
              </a:buClr>
              <a:buFont typeface="Arial" charset="0"/>
              <a:buChar char="•"/>
            </a:pPr>
            <a:r>
              <a:rPr lang="en-US" sz="2000" dirty="0">
                <a:solidFill>
                  <a:srgbClr val="002060"/>
                </a:solidFill>
              </a:rPr>
              <a:t>A conservative statistician may use the </a:t>
            </a:r>
            <a:r>
              <a:rPr lang="en-US" sz="2000" i="1" dirty="0">
                <a:solidFill>
                  <a:srgbClr val="002060"/>
                </a:solidFill>
              </a:rPr>
              <a:t>t</a:t>
            </a:r>
            <a:r>
              <a:rPr lang="en-US" sz="2000" dirty="0">
                <a:solidFill>
                  <a:srgbClr val="002060"/>
                </a:solidFill>
              </a:rPr>
              <a:t> distribution </a:t>
            </a:r>
            <a:r>
              <a:rPr lang="en-US" sz="2000" dirty="0" smtClean="0">
                <a:solidFill>
                  <a:srgbClr val="002060"/>
                </a:solidFill>
              </a:rPr>
              <a:t>for confidence </a:t>
            </a:r>
            <a:r>
              <a:rPr lang="en-US" sz="2000" dirty="0">
                <a:solidFill>
                  <a:srgbClr val="002060"/>
                </a:solidFill>
              </a:rPr>
              <a:t>intervals when σ is unknown </a:t>
            </a:r>
            <a:r>
              <a:rPr lang="en-US" sz="2000" dirty="0" smtClean="0">
                <a:solidFill>
                  <a:srgbClr val="002060"/>
                </a:solidFill>
              </a:rPr>
              <a:t>because using </a:t>
            </a:r>
            <a:r>
              <a:rPr lang="en-US" sz="2000" dirty="0">
                <a:solidFill>
                  <a:srgbClr val="002060"/>
                </a:solidFill>
              </a:rPr>
              <a:t>z would underestimate the margin of error.</a:t>
            </a:r>
            <a:endParaRPr lang="en-US" sz="2000" dirty="0">
              <a:solidFill>
                <a:srgbClr val="002060"/>
              </a:solidFill>
              <a:effectLst>
                <a:outerShdw blurRad="38100" dist="38100" dir="2700000" algn="tl">
                  <a:srgbClr val="C0C0C0"/>
                </a:outerShdw>
              </a:effectLst>
            </a:endParaRPr>
          </a:p>
        </p:txBody>
      </p:sp>
      <p:sp>
        <p:nvSpPr>
          <p:cNvPr id="8704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363187" y="376052"/>
            <a:ext cx="8264876" cy="495300"/>
          </a:xfrm>
          <a:prstGeom prst="rect">
            <a:avLst/>
          </a:prstGeom>
          <a:ln>
            <a:noFill/>
            <a:miter lim="800000"/>
            <a:headEnd/>
            <a:tailEnd/>
          </a:ln>
        </p:spPr>
        <p:txBody>
          <a:bodyPr lIns="103236" tIns="51618" rIns="103236" bIns="51618"/>
          <a:lstStyle/>
          <a:p>
            <a:pPr algn="ctr">
              <a:defRPr/>
            </a:pPr>
            <a:r>
              <a:rPr lang="en-US" sz="24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400" kern="0" dirty="0">
                <a:solidFill>
                  <a:schemeClr val="accent1"/>
                </a:solidFill>
                <a:effectLst>
                  <a:outerShdw blurRad="38100" dist="38100" dir="2700000" algn="tl">
                    <a:srgbClr val="000000">
                      <a:alpha val="43137"/>
                    </a:srgbClr>
                  </a:outerShdw>
                </a:effectLst>
                <a:latin typeface="+mj-lt"/>
                <a:ea typeface="+mj-ea"/>
                <a:cs typeface="+mj-cs"/>
              </a:rPr>
              <a:t>Interval for a Mean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 </a:t>
            </a:r>
            <a:r>
              <a:rPr lang="en-US" sz="24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with </a:t>
            </a:r>
            <a:r>
              <a:rPr lang="en-US" sz="2400" kern="0" dirty="0">
                <a:solidFill>
                  <a:schemeClr val="accent1"/>
                </a:solidFill>
                <a:effectLst>
                  <a:outerShdw blurRad="38100" dist="38100" dir="2700000" algn="tl">
                    <a:srgbClr val="000000">
                      <a:alpha val="43137"/>
                    </a:srgbClr>
                  </a:outerShdw>
                </a:effectLst>
                <a:latin typeface="+mj-lt"/>
                <a:ea typeface="+mj-ea"/>
                <a:cs typeface="+mj-cs"/>
                <a:sym typeface="Symbol"/>
              </a:rPr>
              <a:t>Unknown </a:t>
            </a:r>
            <a:endParaRPr lang="en-US" sz="24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2050" name="Picture 2" descr="C:\Users\Blythe\AppData\Local\Microsoft\Windows\Temporary Internet Files\Content.IE5\T28SMCVP\MC90001457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4953000"/>
            <a:ext cx="695376" cy="1170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550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8-</a:t>
            </a:r>
            <a:fld id="{49FF23EC-EE83-4907-BA64-BE6E3C93E84F}" type="slidenum">
              <a:rPr lang="en-US"/>
              <a:pPr/>
              <a:t>39</a:t>
            </a:fld>
            <a:endParaRPr lang="en-US"/>
          </a:p>
        </p:txBody>
      </p:sp>
      <p:sp>
        <p:nvSpPr>
          <p:cNvPr id="198659" name="Rectangle 3"/>
          <p:cNvSpPr>
            <a:spLocks noGrp="1" noChangeArrowheads="1"/>
          </p:cNvSpPr>
          <p:nvPr>
            <p:ph type="body" sz="half" idx="1"/>
          </p:nvPr>
        </p:nvSpPr>
        <p:spPr>
          <a:xfrm>
            <a:off x="672388" y="1985498"/>
            <a:ext cx="7729847" cy="1981200"/>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If the population is normal, then the sample variance </a:t>
            </a:r>
            <a:r>
              <a:rPr lang="en-US" sz="2000" i="1" dirty="0" smtClean="0">
                <a:solidFill>
                  <a:srgbClr val="002060"/>
                </a:solidFill>
                <a:effectLst>
                  <a:outerShdw blurRad="38100" dist="38100" dir="2700000" algn="tl">
                    <a:srgbClr val="C0C0C0"/>
                  </a:outerShdw>
                </a:effectLst>
              </a:rPr>
              <a:t>s</a:t>
            </a:r>
            <a:r>
              <a:rPr lang="en-US" sz="2000" baseline="30000" dirty="0" smtClean="0">
                <a:solidFill>
                  <a:srgbClr val="002060"/>
                </a:solidFill>
                <a:effectLst>
                  <a:outerShdw blurRad="38100" dist="38100" dir="2700000" algn="tl">
                    <a:srgbClr val="C0C0C0"/>
                  </a:outerShdw>
                </a:effectLst>
              </a:rPr>
              <a:t>2</a:t>
            </a:r>
            <a:r>
              <a:rPr lang="en-US" sz="2000" dirty="0" smtClean="0">
                <a:solidFill>
                  <a:srgbClr val="002060"/>
                </a:solidFill>
                <a:effectLst>
                  <a:outerShdw blurRad="38100" dist="38100" dir="2700000" algn="tl">
                    <a:srgbClr val="C0C0C0"/>
                  </a:outerShdw>
                </a:effectLst>
              </a:rPr>
              <a:t> follows the </a:t>
            </a:r>
            <a:r>
              <a:rPr lang="en-US" sz="2000" i="1" dirty="0" smtClean="0">
                <a:solidFill>
                  <a:srgbClr val="002060"/>
                </a:solidFill>
                <a:effectLst>
                  <a:outerShdw blurRad="38100" dist="38100" dir="2700000" algn="tl">
                    <a:srgbClr val="C0C0C0"/>
                  </a:outerShdw>
                </a:effectLst>
              </a:rPr>
              <a:t>chi-square distribution</a:t>
            </a:r>
            <a:r>
              <a:rPr lang="en-US" sz="2000" dirty="0" smtClean="0">
                <a:solidFill>
                  <a:srgbClr val="00206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latin typeface="Symbol" pitchFamily="18" charset="2"/>
              </a:rPr>
              <a:t>c</a:t>
            </a:r>
            <a:r>
              <a:rPr lang="en-US" sz="2000" baseline="30000" dirty="0" smtClean="0">
                <a:solidFill>
                  <a:srgbClr val="002060"/>
                </a:solidFill>
                <a:effectLst>
                  <a:outerShdw blurRad="38100" dist="38100" dir="2700000" algn="tl">
                    <a:srgbClr val="C0C0C0"/>
                  </a:outerShdw>
                </a:effectLst>
              </a:rPr>
              <a:t>2</a:t>
            </a:r>
            <a:r>
              <a:rPr lang="en-US" sz="2000" dirty="0" smtClean="0">
                <a:solidFill>
                  <a:srgbClr val="002060"/>
                </a:solidFill>
                <a:effectLst>
                  <a:outerShdw blurRad="38100" dist="38100" dir="2700000" algn="tl">
                    <a:srgbClr val="C0C0C0"/>
                  </a:outerShdw>
                </a:effectLst>
              </a:rPr>
              <a:t>) with degrees of freedom </a:t>
            </a:r>
            <a:r>
              <a:rPr lang="en-US" sz="2000" i="1" dirty="0" err="1" smtClean="0">
                <a:solidFill>
                  <a:srgbClr val="002060"/>
                </a:solidFill>
                <a:effectLst>
                  <a:outerShdw blurRad="38100" dist="38100" dir="2700000" algn="tl">
                    <a:srgbClr val="C0C0C0"/>
                  </a:outerShdw>
                </a:effectLst>
              </a:rPr>
              <a:t>d.f.</a:t>
            </a:r>
            <a:r>
              <a:rPr lang="en-US" sz="2000" dirty="0" smtClean="0">
                <a:solidFill>
                  <a:srgbClr val="002060"/>
                </a:solidFill>
                <a:effectLst>
                  <a:outerShdw blurRad="38100" dist="38100" dir="2700000" algn="tl">
                    <a:srgbClr val="C0C0C0"/>
                  </a:outerShdw>
                </a:effectLst>
                <a:latin typeface="Symbol" pitchFamily="18" charset="2"/>
              </a:rPr>
              <a:t> </a:t>
            </a:r>
            <a:r>
              <a:rPr lang="en-US" sz="2000" dirty="0" smtClean="0">
                <a:solidFill>
                  <a:srgbClr val="002060"/>
                </a:solidFill>
                <a:effectLst>
                  <a:outerShdw blurRad="38100" dist="38100" dir="2700000" algn="tl">
                    <a:srgbClr val="C0C0C0"/>
                  </a:outerShdw>
                </a:effectLst>
              </a:rPr>
              <a:t>= </a:t>
            </a:r>
            <a:r>
              <a:rPr lang="en-US" sz="2000" i="1" dirty="0" smtClean="0">
                <a:solidFill>
                  <a:srgbClr val="002060"/>
                </a:solidFill>
                <a:effectLst>
                  <a:outerShdw blurRad="38100" dist="38100" dir="2700000" algn="tl">
                    <a:srgbClr val="C0C0C0"/>
                  </a:outerShdw>
                </a:effectLst>
              </a:rPr>
              <a:t>n</a:t>
            </a:r>
            <a:r>
              <a:rPr lang="en-US" sz="2000" dirty="0" smtClean="0">
                <a:solidFill>
                  <a:srgbClr val="002060"/>
                </a:solidFill>
                <a:effectLst>
                  <a:outerShdw blurRad="38100" dist="38100" dir="2700000" algn="tl">
                    <a:srgbClr val="C0C0C0"/>
                  </a:outerShdw>
                </a:effectLst>
              </a:rPr>
              <a:t> – 1.</a:t>
            </a:r>
          </a:p>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Lower (</a:t>
            </a:r>
            <a:r>
              <a:rPr lang="en-US" sz="2000" dirty="0" smtClean="0">
                <a:solidFill>
                  <a:srgbClr val="002060"/>
                </a:solidFill>
                <a:effectLst>
                  <a:outerShdw blurRad="38100" dist="38100" dir="2700000" algn="tl">
                    <a:srgbClr val="C0C0C0"/>
                  </a:outerShdw>
                </a:effectLst>
                <a:latin typeface="Symbol" pitchFamily="18" charset="2"/>
              </a:rPr>
              <a:t>c</a:t>
            </a:r>
            <a:r>
              <a:rPr lang="en-US" sz="2000" baseline="30000" dirty="0" smtClean="0">
                <a:solidFill>
                  <a:srgbClr val="002060"/>
                </a:solidFill>
                <a:effectLst>
                  <a:outerShdw blurRad="38100" dist="38100" dir="2700000" algn="tl">
                    <a:srgbClr val="C0C0C0"/>
                  </a:outerShdw>
                </a:effectLst>
              </a:rPr>
              <a:t>2</a:t>
            </a:r>
            <a:r>
              <a:rPr lang="en-US" sz="2000" baseline="-25000" dirty="0" smtClean="0">
                <a:solidFill>
                  <a:srgbClr val="002060"/>
                </a:solidFill>
                <a:effectLst>
                  <a:outerShdw blurRad="38100" dist="38100" dir="2700000" algn="tl">
                    <a:srgbClr val="C0C0C0"/>
                  </a:outerShdw>
                </a:effectLst>
              </a:rPr>
              <a:t>L</a:t>
            </a:r>
            <a:r>
              <a:rPr lang="en-US" sz="2000" dirty="0" smtClean="0">
                <a:solidFill>
                  <a:srgbClr val="002060"/>
                </a:solidFill>
                <a:effectLst>
                  <a:outerShdw blurRad="38100" dist="38100" dir="2700000" algn="tl">
                    <a:srgbClr val="C0C0C0"/>
                  </a:outerShdw>
                </a:effectLst>
              </a:rPr>
              <a:t>) and upper (</a:t>
            </a:r>
            <a:r>
              <a:rPr lang="en-US" sz="2000" dirty="0" smtClean="0">
                <a:solidFill>
                  <a:srgbClr val="002060"/>
                </a:solidFill>
                <a:effectLst>
                  <a:outerShdw blurRad="38100" dist="38100" dir="2700000" algn="tl">
                    <a:srgbClr val="C0C0C0"/>
                  </a:outerShdw>
                </a:effectLst>
                <a:latin typeface="Symbol" pitchFamily="18" charset="2"/>
              </a:rPr>
              <a:t>c</a:t>
            </a:r>
            <a:r>
              <a:rPr lang="en-US" sz="2000" baseline="30000" dirty="0" smtClean="0">
                <a:solidFill>
                  <a:srgbClr val="002060"/>
                </a:solidFill>
                <a:effectLst>
                  <a:outerShdw blurRad="38100" dist="38100" dir="2700000" algn="tl">
                    <a:srgbClr val="C0C0C0"/>
                  </a:outerShdw>
                </a:effectLst>
              </a:rPr>
              <a:t>2</a:t>
            </a:r>
            <a:r>
              <a:rPr lang="en-US" sz="2000" baseline="-25000" dirty="0" smtClean="0">
                <a:solidFill>
                  <a:srgbClr val="002060"/>
                </a:solidFill>
                <a:effectLst>
                  <a:outerShdw blurRad="38100" dist="38100" dir="2700000" algn="tl">
                    <a:srgbClr val="C0C0C0"/>
                  </a:outerShdw>
                </a:effectLst>
              </a:rPr>
              <a:t>U</a:t>
            </a:r>
            <a:r>
              <a:rPr lang="en-US" sz="2000" dirty="0" smtClean="0">
                <a:solidFill>
                  <a:srgbClr val="002060"/>
                </a:solidFill>
                <a:effectLst>
                  <a:outerShdw blurRad="38100" dist="38100" dir="2700000" algn="tl">
                    <a:srgbClr val="C0C0C0"/>
                  </a:outerShdw>
                </a:effectLst>
              </a:rPr>
              <a:t>) tail percentiles for the chi-square distribution can be found using Appendix E</a:t>
            </a:r>
            <a:r>
              <a:rPr lang="en-US" sz="2000" i="1" dirty="0" smtClean="0">
                <a:solidFill>
                  <a:srgbClr val="002060"/>
                </a:solidFill>
                <a:effectLst>
                  <a:outerShdw blurRad="38100" dist="38100" dir="2700000" algn="tl">
                    <a:srgbClr val="C0C0C0"/>
                  </a:outerShdw>
                </a:effectLst>
              </a:rPr>
              <a:t>.</a:t>
            </a:r>
            <a:endParaRPr lang="en-US" sz="2000" dirty="0" smtClean="0">
              <a:solidFill>
                <a:srgbClr val="002060"/>
              </a:solidFill>
              <a:effectLst>
                <a:outerShdw blurRad="38100" dist="38100" dir="2700000" algn="tl">
                  <a:srgbClr val="C0C0C0"/>
                </a:outerShdw>
              </a:effectLst>
            </a:endParaRPr>
          </a:p>
        </p:txBody>
      </p:sp>
      <p:sp>
        <p:nvSpPr>
          <p:cNvPr id="1095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95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98671" name="Rectangle 15"/>
          <p:cNvSpPr>
            <a:spLocks noChangeArrowheads="1"/>
          </p:cNvSpPr>
          <p:nvPr/>
        </p:nvSpPr>
        <p:spPr bwMode="auto">
          <a:xfrm>
            <a:off x="408864" y="1600200"/>
            <a:ext cx="8223250" cy="417095"/>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Chi-Square Distribution</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11" name="Rectangle 2"/>
          <p:cNvSpPr txBox="1">
            <a:spLocks noChangeArrowheads="1"/>
          </p:cNvSpPr>
          <p:nvPr/>
        </p:nvSpPr>
        <p:spPr bwMode="auto">
          <a:xfrm>
            <a:off x="706036" y="328054"/>
            <a:ext cx="7696200" cy="1043546"/>
          </a:xfrm>
          <a:prstGeom prst="rect">
            <a:avLst/>
          </a:prstGeom>
          <a:solidFill>
            <a:schemeClr val="accent1">
              <a:lumMod val="20000"/>
              <a:lumOff val="80000"/>
            </a:schemeClr>
          </a:solidFill>
          <a:ln>
            <a:noFill/>
            <a:miter lim="800000"/>
            <a:headEnd/>
            <a:tailEnd/>
          </a:ln>
        </p:spPr>
        <p:txBody>
          <a:bodyPr lIns="103236" tIns="51618" rIns="103236" bIns="51618"/>
          <a:lstStyle/>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3200" kern="0" dirty="0">
                <a:solidFill>
                  <a:schemeClr val="accent1"/>
                </a:solidFill>
                <a:effectLst>
                  <a:outerShdw blurRad="38100" dist="38100" dir="2700000" algn="tl">
                    <a:srgbClr val="000000">
                      <a:alpha val="43137"/>
                    </a:srgbClr>
                  </a:outerShdw>
                </a:effectLst>
                <a:latin typeface="+mj-lt"/>
                <a:ea typeface="+mj-ea"/>
                <a:cs typeface="+mj-cs"/>
              </a:rPr>
              <a:t>Interval for a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                   </a:t>
            </a:r>
            <a:r>
              <a:rPr lang="en-US" sz="3200" i="1" kern="0" dirty="0" smtClean="0">
                <a:effectLst>
                  <a:outerShdw blurRad="38100" dist="38100" dir="2700000" algn="tl">
                    <a:srgbClr val="000000">
                      <a:alpha val="43137"/>
                    </a:srgbClr>
                  </a:outerShdw>
                </a:effectLst>
                <a:latin typeface="+mj-lt"/>
                <a:ea typeface="+mj-ea"/>
                <a:cs typeface="+mj-cs"/>
              </a:rPr>
              <a:t>ML 6.4</a:t>
            </a:r>
            <a:endParaRPr lang="en-US" sz="3200" i="1" kern="0" dirty="0">
              <a:effectLst>
                <a:outerShdw blurRad="38100" dist="38100" dir="2700000" algn="tl">
                  <a:srgbClr val="000000">
                    <a:alpha val="43137"/>
                  </a:srgbClr>
                </a:outerShdw>
              </a:effectLst>
              <a:latin typeface="+mj-lt"/>
              <a:ea typeface="+mj-ea"/>
              <a:cs typeface="+mj-cs"/>
            </a:endParaRPr>
          </a:p>
          <a:p>
            <a:pPr>
              <a:defRPr/>
            </a:pPr>
            <a:r>
              <a:rPr lang="en-US" sz="3200" kern="0" dirty="0">
                <a:solidFill>
                  <a:schemeClr val="accent1"/>
                </a:solidFill>
                <a:effectLst>
                  <a:outerShdw blurRad="38100" dist="38100" dir="2700000" algn="tl">
                    <a:srgbClr val="000000">
                      <a:alpha val="43137"/>
                    </a:srgbClr>
                  </a:outerShdw>
                </a:effectLst>
                <a:latin typeface="+mn-lt"/>
                <a:ea typeface="+mn-ea"/>
                <a:cs typeface="+mn-cs"/>
              </a:rPr>
              <a:t>Population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Variance</a:t>
            </a:r>
            <a:r>
              <a:rPr lang="en-US" sz="3200" kern="0" dirty="0">
                <a:solidFill>
                  <a:schemeClr val="accent1"/>
                </a:solidFill>
                <a:effectLst>
                  <a:outerShdw blurRad="38100" dist="38100" dir="2700000" algn="tl">
                    <a:srgbClr val="000000">
                      <a:alpha val="43137"/>
                    </a:srgbClr>
                  </a:outerShdw>
                </a:effectLst>
                <a:latin typeface="+mj-lt"/>
                <a:ea typeface="+mj-ea"/>
                <a:cs typeface="+mj-cs"/>
              </a:rPr>
              <a:t>,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a:t>
            </a:r>
            <a:r>
              <a:rPr lang="en-US" sz="3200" kern="0" baseline="30000" dirty="0" smtClean="0">
                <a:solidFill>
                  <a:schemeClr val="accent1"/>
                </a:solidFill>
                <a:effectLst>
                  <a:outerShdw blurRad="38100" dist="38100" dir="2700000" algn="tl">
                    <a:srgbClr val="000000">
                      <a:alpha val="43137"/>
                    </a:srgbClr>
                  </a:outerShdw>
                </a:effectLst>
                <a:latin typeface="+mj-lt"/>
                <a:ea typeface="+mj-ea"/>
                <a:cs typeface="+mj-cs"/>
                <a:sym typeface="Symbol"/>
              </a:rPr>
              <a:t>2</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095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3886200"/>
            <a:ext cx="3529889" cy="2389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082589" y="4342077"/>
            <a:ext cx="2545474" cy="1200329"/>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i="1" dirty="0">
                <a:solidFill>
                  <a:srgbClr val="C00000"/>
                </a:solidFill>
                <a:effectLst>
                  <a:outerShdw blurRad="38100" dist="38100" dir="2700000" algn="tl">
                    <a:srgbClr val="000000">
                      <a:alpha val="43137"/>
                    </a:srgbClr>
                  </a:outerShdw>
                </a:effectLst>
              </a:rPr>
              <a:t>Note: </a:t>
            </a:r>
            <a:r>
              <a:rPr lang="en-US" dirty="0" smtClean="0"/>
              <a:t>The chi-square distribution is skewed right, but less so for larger </a:t>
            </a:r>
            <a:r>
              <a:rPr lang="en-US" i="1" dirty="0" err="1" smtClean="0"/>
              <a:t>d.f.</a:t>
            </a:r>
            <a:r>
              <a:rPr lang="en-US" dirty="0" smtClean="0"/>
              <a:t> </a:t>
            </a:r>
            <a:endParaRPr lang="en-US" dirty="0"/>
          </a:p>
        </p:txBody>
      </p:sp>
      <p:sp>
        <p:nvSpPr>
          <p:cNvPr id="3" name="Left Arrow 2"/>
          <p:cNvSpPr/>
          <p:nvPr/>
        </p:nvSpPr>
        <p:spPr bwMode="auto">
          <a:xfrm>
            <a:off x="5410200" y="4648200"/>
            <a:ext cx="457200" cy="5334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077263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p:txBody>
          <a:bodyPr/>
          <a:lstStyle/>
          <a:p>
            <a:r>
              <a:rPr lang="en-US"/>
              <a:t>8-</a:t>
            </a:r>
            <a:fld id="{36B80E6A-6645-415A-8DBD-2ED21F94C9DF}" type="slidenum">
              <a:rPr lang="en-US"/>
              <a:pPr/>
              <a:t>4</a:t>
            </a:fld>
            <a:endParaRPr lang="en-US"/>
          </a:p>
        </p:txBody>
      </p:sp>
      <p:sp>
        <p:nvSpPr>
          <p:cNvPr id="13317" name="Rectangle 5"/>
          <p:cNvSpPr>
            <a:spLocks noGrp="1" noChangeArrowheads="1"/>
          </p:cNvSpPr>
          <p:nvPr>
            <p:ph type="body" sz="half" idx="1"/>
          </p:nvPr>
        </p:nvSpPr>
        <p:spPr>
          <a:xfrm>
            <a:off x="533400" y="1905000"/>
            <a:ext cx="8150225" cy="2133600"/>
          </a:xfrm>
        </p:spPr>
        <p:txBody>
          <a:bodyPr lIns="103236" tIns="51618" rIns="103236" bIns="51618">
            <a:normAutofit fontScale="92500" lnSpcReduction="20000"/>
          </a:bodyPr>
          <a:lstStyle/>
          <a:p>
            <a:pPr marL="515938" indent="-515938" eaLnBrk="1" hangingPunct="1">
              <a:spcBef>
                <a:spcPts val="1200"/>
              </a:spcBef>
              <a:buClr>
                <a:schemeClr val="accent1"/>
              </a:buClr>
              <a:buSzPct val="100000"/>
              <a:buFontTx/>
              <a:buChar char="•"/>
            </a:pPr>
            <a:r>
              <a:rPr lang="en-US" sz="2000" i="1" u="sng" dirty="0" smtClean="0">
                <a:solidFill>
                  <a:srgbClr val="C00000"/>
                </a:solidFill>
              </a:rPr>
              <a:t>Sample statistic</a:t>
            </a:r>
            <a:r>
              <a:rPr lang="en-US" sz="2000" dirty="0" smtClean="0">
                <a:solidFill>
                  <a:srgbClr val="C00000"/>
                </a:solidFill>
              </a:rPr>
              <a:t> </a:t>
            </a:r>
            <a:r>
              <a:rPr lang="en-US" sz="2000" dirty="0" smtClean="0">
                <a:solidFill>
                  <a:srgbClr val="002060"/>
                </a:solidFill>
              </a:rPr>
              <a:t>– a </a:t>
            </a:r>
            <a:r>
              <a:rPr lang="en-US" sz="2000" i="1" dirty="0" smtClean="0">
                <a:solidFill>
                  <a:srgbClr val="002060"/>
                </a:solidFill>
              </a:rPr>
              <a:t>random variable</a:t>
            </a:r>
            <a:r>
              <a:rPr lang="en-US" sz="2000" dirty="0" smtClean="0">
                <a:solidFill>
                  <a:srgbClr val="002060"/>
                </a:solidFill>
              </a:rPr>
              <a:t> whose value depends on which population items are included in the </a:t>
            </a:r>
            <a:r>
              <a:rPr lang="en-US" sz="2000" i="1" dirty="0" smtClean="0">
                <a:solidFill>
                  <a:srgbClr val="002060"/>
                </a:solidFill>
              </a:rPr>
              <a:t>random sample</a:t>
            </a:r>
            <a:r>
              <a:rPr lang="en-US" sz="2000" dirty="0" smtClean="0">
                <a:solidFill>
                  <a:srgbClr val="002060"/>
                </a:solidFill>
              </a:rPr>
              <a:t>.</a:t>
            </a:r>
          </a:p>
          <a:p>
            <a:pPr marL="515938" indent="-515938" eaLnBrk="1" hangingPunct="1">
              <a:spcBef>
                <a:spcPts val="1200"/>
              </a:spcBef>
              <a:buClr>
                <a:schemeClr val="accent1"/>
              </a:buClr>
              <a:buSzPct val="100000"/>
              <a:buFontTx/>
              <a:buChar char="•"/>
            </a:pPr>
            <a:r>
              <a:rPr lang="en-US" sz="2000" dirty="0" smtClean="0">
                <a:solidFill>
                  <a:srgbClr val="002060"/>
                </a:solidFill>
              </a:rPr>
              <a:t>Depending on the </a:t>
            </a:r>
            <a:r>
              <a:rPr lang="en-US" sz="2000" i="1" dirty="0" smtClean="0">
                <a:solidFill>
                  <a:srgbClr val="002060"/>
                </a:solidFill>
              </a:rPr>
              <a:t>sample size</a:t>
            </a:r>
            <a:r>
              <a:rPr lang="en-US" sz="2000" dirty="0" smtClean="0">
                <a:solidFill>
                  <a:srgbClr val="002060"/>
                </a:solidFill>
              </a:rPr>
              <a:t>, the sample statistic could either represent the population well or differ greatly from the population.</a:t>
            </a:r>
          </a:p>
          <a:p>
            <a:pPr marL="515938" indent="-515938" eaLnBrk="1" hangingPunct="1">
              <a:spcBef>
                <a:spcPts val="1200"/>
              </a:spcBef>
              <a:buClr>
                <a:schemeClr val="accent1"/>
              </a:buClr>
              <a:buSzPct val="100000"/>
              <a:buFontTx/>
              <a:buChar char="•"/>
            </a:pPr>
            <a:r>
              <a:rPr lang="en-US" sz="2000" dirty="0" smtClean="0">
                <a:solidFill>
                  <a:srgbClr val="002060"/>
                </a:solidFill>
              </a:rPr>
              <a:t>This </a:t>
            </a:r>
            <a:r>
              <a:rPr lang="en-US" sz="2000" i="1" u="sng" dirty="0" smtClean="0">
                <a:solidFill>
                  <a:srgbClr val="C00000"/>
                </a:solidFill>
              </a:rPr>
              <a:t>sampling variation</a:t>
            </a:r>
            <a:r>
              <a:rPr lang="en-US" sz="2000" dirty="0" smtClean="0">
                <a:solidFill>
                  <a:srgbClr val="C00000"/>
                </a:solidFill>
              </a:rPr>
              <a:t> </a:t>
            </a:r>
            <a:r>
              <a:rPr lang="en-US" sz="2000" dirty="0" smtClean="0">
                <a:solidFill>
                  <a:srgbClr val="002060"/>
                </a:solidFill>
              </a:rPr>
              <a:t>can be illustrated. Here are 100 individual items drawn from a population. When </a:t>
            </a:r>
            <a:r>
              <a:rPr lang="en-US" sz="2000" i="1" dirty="0" smtClean="0">
                <a:solidFill>
                  <a:srgbClr val="002060"/>
                </a:solidFill>
              </a:rPr>
              <a:t>n</a:t>
            </a:r>
            <a:r>
              <a:rPr lang="en-US" sz="2000" dirty="0" smtClean="0">
                <a:solidFill>
                  <a:srgbClr val="002060"/>
                </a:solidFill>
              </a:rPr>
              <a:t> = 1, the histogram of the sampled items resembles the population, but not exactly. </a:t>
            </a:r>
          </a:p>
        </p:txBody>
      </p:sp>
      <p:sp>
        <p:nvSpPr>
          <p:cNvPr id="2560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8" name="Rectangle 2"/>
          <p:cNvSpPr txBox="1">
            <a:spLocks noChangeArrowheads="1"/>
          </p:cNvSpPr>
          <p:nvPr/>
        </p:nvSpPr>
        <p:spPr bwMode="auto">
          <a:xfrm>
            <a:off x="914400" y="451262"/>
            <a:ext cx="71580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Sampling </a:t>
            </a:r>
            <a:r>
              <a:rPr lang="en-US" sz="2800" kern="0" dirty="0">
                <a:solidFill>
                  <a:schemeClr val="accent1"/>
                </a:solidFill>
                <a:effectLst>
                  <a:outerShdw blurRad="38100" dist="38100" dir="2700000" algn="tl">
                    <a:srgbClr val="000000">
                      <a:alpha val="43137"/>
                    </a:srgbClr>
                  </a:outerShdw>
                </a:effectLst>
                <a:latin typeface="+mj-lt"/>
                <a:ea typeface="+mj-ea"/>
                <a:cs typeface="+mj-cs"/>
              </a:rPr>
              <a:t>Variation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4800600"/>
            <a:ext cx="5057775"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96251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p:txBody>
          <a:bodyPr/>
          <a:lstStyle/>
          <a:p>
            <a:r>
              <a:rPr lang="en-US"/>
              <a:t>8-</a:t>
            </a:r>
            <a:fld id="{55DF79EC-C7BB-4FFA-8FCB-9BAA3336BD19}" type="slidenum">
              <a:rPr lang="en-US"/>
              <a:pPr/>
              <a:t>40</a:t>
            </a:fld>
            <a:endParaRPr lang="en-US"/>
          </a:p>
        </p:txBody>
      </p:sp>
      <p:sp>
        <p:nvSpPr>
          <p:cNvPr id="198659" name="Rectangle 3"/>
          <p:cNvSpPr>
            <a:spLocks noGrp="1" noChangeArrowheads="1"/>
          </p:cNvSpPr>
          <p:nvPr>
            <p:ph type="body" sz="half" idx="1"/>
          </p:nvPr>
        </p:nvSpPr>
        <p:spPr>
          <a:xfrm>
            <a:off x="795338" y="2527418"/>
            <a:ext cx="8348662" cy="2895600"/>
          </a:xfrm>
        </p:spPr>
        <p:txBody>
          <a:bodyPr lIns="103236" tIns="51618" rIns="103236" bIns="51618"/>
          <a:lstStyle/>
          <a:p>
            <a:pPr marL="515938" indent="-515938" eaLnBrk="1" hangingPunct="1">
              <a:buClr>
                <a:schemeClr val="accent1"/>
              </a:buClr>
              <a:buSzPct val="100000"/>
              <a:buFontTx/>
              <a:buChar char="•"/>
            </a:pPr>
            <a:r>
              <a:rPr lang="en-US" sz="2000" smtClean="0">
                <a:solidFill>
                  <a:srgbClr val="002060"/>
                </a:solidFill>
                <a:effectLst>
                  <a:outerShdw blurRad="38100" dist="38100" dir="2700000" algn="tl">
                    <a:srgbClr val="C0C0C0"/>
                  </a:outerShdw>
                </a:effectLst>
              </a:rPr>
              <a:t>Using the sample variance </a:t>
            </a:r>
            <a:r>
              <a:rPr lang="en-US" sz="2000" i="1" smtClean="0">
                <a:solidFill>
                  <a:srgbClr val="002060"/>
                </a:solidFill>
                <a:effectLst>
                  <a:outerShdw blurRad="38100" dist="38100" dir="2700000" algn="tl">
                    <a:srgbClr val="C0C0C0"/>
                  </a:outerShdw>
                </a:effectLst>
              </a:rPr>
              <a:t>s</a:t>
            </a:r>
            <a:r>
              <a:rPr lang="en-US" sz="2000" baseline="30000" smtClean="0">
                <a:solidFill>
                  <a:srgbClr val="002060"/>
                </a:solidFill>
                <a:effectLst>
                  <a:outerShdw blurRad="38100" dist="38100" dir="2700000" algn="tl">
                    <a:srgbClr val="C0C0C0"/>
                  </a:outerShdw>
                </a:effectLst>
              </a:rPr>
              <a:t>2</a:t>
            </a:r>
            <a:r>
              <a:rPr lang="en-US" sz="2000" smtClean="0">
                <a:solidFill>
                  <a:srgbClr val="002060"/>
                </a:solidFill>
                <a:effectLst>
                  <a:outerShdw blurRad="38100" dist="38100" dir="2700000" algn="tl">
                    <a:srgbClr val="C0C0C0"/>
                  </a:outerShdw>
                </a:effectLst>
              </a:rPr>
              <a:t>, the confidence interval is</a:t>
            </a:r>
          </a:p>
        </p:txBody>
      </p:sp>
      <p:sp>
        <p:nvSpPr>
          <p:cNvPr id="11161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1161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98671" name="Rectangle 15"/>
          <p:cNvSpPr>
            <a:spLocks noChangeArrowheads="1"/>
          </p:cNvSpPr>
          <p:nvPr/>
        </p:nvSpPr>
        <p:spPr bwMode="auto">
          <a:xfrm>
            <a:off x="234950" y="1841618"/>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Confidence Interval</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pic>
        <p:nvPicPr>
          <p:cNvPr id="191490" name="Picture 2"/>
          <p:cNvPicPr>
            <a:picLocks noChangeAspect="1" noChangeArrowheads="1"/>
          </p:cNvPicPr>
          <p:nvPr/>
        </p:nvPicPr>
        <p:blipFill>
          <a:blip r:embed="rId3" cstate="print"/>
          <a:srcRect/>
          <a:stretch>
            <a:fillRect/>
          </a:stretch>
        </p:blipFill>
        <p:spPr bwMode="auto">
          <a:xfrm>
            <a:off x="1066800" y="3213218"/>
            <a:ext cx="7266791" cy="10668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11"/>
          <p:cNvSpPr/>
          <p:nvPr/>
        </p:nvSpPr>
        <p:spPr>
          <a:xfrm>
            <a:off x="838200" y="4661018"/>
            <a:ext cx="7162800" cy="708025"/>
          </a:xfrm>
          <a:prstGeom prst="rect">
            <a:avLst/>
          </a:prstGeom>
        </p:spPr>
        <p:txBody>
          <a:bodyPr>
            <a:spAutoFit/>
          </a:bodyPr>
          <a:lstStyle/>
          <a:p>
            <a:pPr marL="516179" indent="-516179" eaLnBrk="0" hangingPunct="0">
              <a:buClr>
                <a:schemeClr val="accent1"/>
              </a:buClr>
              <a:buFontTx/>
              <a:buChar char="•"/>
              <a:defRPr/>
            </a:pPr>
            <a:r>
              <a:rPr lang="en-US" sz="2000" dirty="0">
                <a:solidFill>
                  <a:srgbClr val="002060"/>
                </a:solidFill>
                <a:effectLst>
                  <a:outerShdw blurRad="38100" dist="38100" dir="2700000" algn="tl">
                    <a:srgbClr val="FFFFFF"/>
                  </a:outerShdw>
                </a:effectLst>
              </a:rPr>
              <a:t>To obtain a confidence interval for the standard deviation </a:t>
            </a:r>
            <a:r>
              <a:rPr lang="en-US" sz="2000" dirty="0">
                <a:solidFill>
                  <a:srgbClr val="002060"/>
                </a:solidFill>
                <a:effectLst>
                  <a:outerShdw blurRad="38100" dist="38100" dir="2700000" algn="tl">
                    <a:srgbClr val="FFFFFF"/>
                  </a:outerShdw>
                </a:effectLst>
                <a:sym typeface="Symbol"/>
              </a:rPr>
              <a:t></a:t>
            </a:r>
            <a:r>
              <a:rPr lang="en-US" sz="2000" dirty="0">
                <a:solidFill>
                  <a:srgbClr val="002060"/>
                </a:solidFill>
                <a:effectLst>
                  <a:outerShdw blurRad="38100" dist="38100" dir="2700000" algn="tl">
                    <a:srgbClr val="FFFFFF"/>
                  </a:outerShdw>
                </a:effectLst>
              </a:rPr>
              <a:t>, just take the square root of the interval bounds.</a:t>
            </a:r>
          </a:p>
        </p:txBody>
      </p:sp>
      <p:sp>
        <p:nvSpPr>
          <p:cNvPr id="13" name="Rectangle 2"/>
          <p:cNvSpPr txBox="1">
            <a:spLocks noChangeArrowheads="1"/>
          </p:cNvSpPr>
          <p:nvPr/>
        </p:nvSpPr>
        <p:spPr bwMode="auto">
          <a:xfrm>
            <a:off x="838200" y="457200"/>
            <a:ext cx="7387988" cy="4572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800" kern="0" dirty="0">
                <a:solidFill>
                  <a:schemeClr val="accent1"/>
                </a:solidFill>
                <a:effectLst>
                  <a:outerShdw blurRad="38100" dist="38100" dir="2700000" algn="tl">
                    <a:srgbClr val="000000">
                      <a:alpha val="43137"/>
                    </a:srgbClr>
                  </a:outerShdw>
                </a:effectLst>
                <a:latin typeface="+mj-lt"/>
                <a:ea typeface="+mj-ea"/>
                <a:cs typeface="+mj-cs"/>
              </a:rPr>
              <a:t>Interval for a </a:t>
            </a: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Population Variance</a:t>
            </a:r>
            <a:r>
              <a:rPr lang="en-US" sz="2800" kern="0" dirty="0">
                <a:solidFill>
                  <a:schemeClr val="accent1"/>
                </a:solidFill>
                <a:effectLst>
                  <a:outerShdw blurRad="38100" dist="38100" dir="2700000" algn="tl">
                    <a:srgbClr val="000000">
                      <a:alpha val="43137"/>
                    </a:srgbClr>
                  </a:outerShdw>
                </a:effectLst>
                <a:latin typeface="+mj-lt"/>
                <a:ea typeface="+mj-ea"/>
                <a:cs typeface="+mj-cs"/>
              </a:rPr>
              <a:t>, </a:t>
            </a:r>
            <a:r>
              <a:rPr lang="en-US" sz="2800" kern="0" dirty="0">
                <a:solidFill>
                  <a:schemeClr val="accent1"/>
                </a:solidFill>
                <a:effectLst>
                  <a:outerShdw blurRad="38100" dist="38100" dir="2700000" algn="tl">
                    <a:srgbClr val="000000">
                      <a:alpha val="43137"/>
                    </a:srgbClr>
                  </a:outerShdw>
                </a:effectLst>
                <a:latin typeface="+mj-lt"/>
                <a:ea typeface="+mj-ea"/>
                <a:cs typeface="+mj-cs"/>
                <a:sym typeface="Symbol"/>
              </a:rPr>
              <a:t></a:t>
            </a:r>
            <a:r>
              <a:rPr lang="en-US" sz="2800" kern="0" baseline="30000" dirty="0" smtClean="0">
                <a:solidFill>
                  <a:schemeClr val="accent1"/>
                </a:solidFill>
                <a:effectLst>
                  <a:outerShdw blurRad="38100" dist="38100" dir="2700000" algn="tl">
                    <a:srgbClr val="000000">
                      <a:alpha val="43137"/>
                    </a:srgbClr>
                  </a:outerShdw>
                </a:effectLst>
                <a:latin typeface="+mj-lt"/>
                <a:ea typeface="+mj-ea"/>
                <a:cs typeface="+mj-cs"/>
                <a:sym typeface="Symbol"/>
              </a:rPr>
              <a:t>2</a:t>
            </a:r>
            <a:endParaRPr lang="en-US" sz="28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1162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Tree>
    <p:extLst>
      <p:ext uri="{BB962C8B-B14F-4D97-AF65-F5344CB8AC3E}">
        <p14:creationId xmlns:p14="http://schemas.microsoft.com/office/powerpoint/2010/main" val="3708882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8-</a:t>
            </a:r>
            <a:fld id="{DD667633-0C72-4DEA-80F9-A846503E8E96}" type="slidenum">
              <a:rPr lang="en-US"/>
              <a:pPr/>
              <a:t>41</a:t>
            </a:fld>
            <a:endParaRPr lang="en-US"/>
          </a:p>
        </p:txBody>
      </p:sp>
      <p:sp>
        <p:nvSpPr>
          <p:cNvPr id="11366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1366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pic>
        <p:nvPicPr>
          <p:cNvPr id="11366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99" y="2079674"/>
            <a:ext cx="4680263" cy="334204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3668" name="TextBox 12"/>
          <p:cNvSpPr txBox="1">
            <a:spLocks noChangeArrowheads="1"/>
          </p:cNvSpPr>
          <p:nvPr/>
        </p:nvSpPr>
        <p:spPr bwMode="auto">
          <a:xfrm>
            <a:off x="914400" y="1475339"/>
            <a:ext cx="70126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342900" indent="-342900">
              <a:buClr>
                <a:schemeClr val="accent1"/>
              </a:buClr>
              <a:buFont typeface="Arial" pitchFamily="34" charset="0"/>
              <a:buChar char="•"/>
            </a:pPr>
            <a:r>
              <a:rPr lang="en-US" sz="2000" dirty="0">
                <a:solidFill>
                  <a:srgbClr val="002060"/>
                </a:solidFill>
              </a:rPr>
              <a:t>You can use Appendix E to find critical chi-square values</a:t>
            </a:r>
            <a:r>
              <a:rPr lang="en-US" dirty="0">
                <a:solidFill>
                  <a:srgbClr val="002060"/>
                </a:solidFill>
              </a:rPr>
              <a:t>.</a:t>
            </a:r>
          </a:p>
        </p:txBody>
      </p:sp>
      <p:pic>
        <p:nvPicPr>
          <p:cNvPr id="11367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799" y="5562600"/>
            <a:ext cx="59531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7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558" y="2079674"/>
            <a:ext cx="3332089" cy="203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681185" y="4262651"/>
            <a:ext cx="3094833" cy="830997"/>
          </a:xfrm>
          <a:prstGeom prst="rect">
            <a:avLst/>
          </a:prstGeom>
          <a:solidFill>
            <a:srgbClr val="FFFF00"/>
          </a:solidFill>
        </p:spPr>
        <p:txBody>
          <a:bodyPr wrap="square" rtlCol="0">
            <a:spAutoFit/>
          </a:bodyPr>
          <a:lstStyle/>
          <a:p>
            <a:pPr algn="ctr"/>
            <a:r>
              <a:rPr lang="en-US" sz="1600" dirty="0" smtClean="0">
                <a:solidFill>
                  <a:srgbClr val="FF0000"/>
                </a:solidFill>
              </a:rPr>
              <a:t>or from Excel</a:t>
            </a:r>
            <a:r>
              <a:rPr lang="en-US" sz="1600" dirty="0" smtClean="0"/>
              <a:t>:</a:t>
            </a:r>
          </a:p>
          <a:p>
            <a:r>
              <a:rPr lang="en-US" sz="1600" dirty="0" smtClean="0"/>
              <a:t>=CHISQ.INV(0.025,39)= 23.65</a:t>
            </a:r>
          </a:p>
          <a:p>
            <a:r>
              <a:rPr lang="en-US" sz="1600" dirty="0"/>
              <a:t>=CHISQ.INV(0.975,39</a:t>
            </a:r>
            <a:r>
              <a:rPr lang="en-US" sz="1600" dirty="0" smtClean="0"/>
              <a:t>) = 58.12</a:t>
            </a:r>
            <a:endParaRPr lang="en-US" sz="1600" dirty="0"/>
          </a:p>
        </p:txBody>
      </p:sp>
      <p:sp>
        <p:nvSpPr>
          <p:cNvPr id="12" name="Rectangle 2"/>
          <p:cNvSpPr txBox="1">
            <a:spLocks noChangeArrowheads="1"/>
          </p:cNvSpPr>
          <p:nvPr/>
        </p:nvSpPr>
        <p:spPr bwMode="auto">
          <a:xfrm>
            <a:off x="838200" y="457200"/>
            <a:ext cx="7387988" cy="4572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800" kern="0" dirty="0">
                <a:solidFill>
                  <a:schemeClr val="accent1"/>
                </a:solidFill>
                <a:effectLst>
                  <a:outerShdw blurRad="38100" dist="38100" dir="2700000" algn="tl">
                    <a:srgbClr val="000000">
                      <a:alpha val="43137"/>
                    </a:srgbClr>
                  </a:outerShdw>
                </a:effectLst>
                <a:latin typeface="+mj-lt"/>
                <a:ea typeface="+mj-ea"/>
                <a:cs typeface="+mj-cs"/>
              </a:rPr>
              <a:t>Interval for a </a:t>
            </a: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Population Variance</a:t>
            </a:r>
            <a:r>
              <a:rPr lang="en-US" sz="2800" kern="0" dirty="0">
                <a:solidFill>
                  <a:schemeClr val="accent1"/>
                </a:solidFill>
                <a:effectLst>
                  <a:outerShdw blurRad="38100" dist="38100" dir="2700000" algn="tl">
                    <a:srgbClr val="000000">
                      <a:alpha val="43137"/>
                    </a:srgbClr>
                  </a:outerShdw>
                </a:effectLst>
                <a:latin typeface="+mj-lt"/>
                <a:ea typeface="+mj-ea"/>
                <a:cs typeface="+mj-cs"/>
              </a:rPr>
              <a:t>, </a:t>
            </a:r>
            <a:r>
              <a:rPr lang="en-US" sz="2800" kern="0" dirty="0">
                <a:solidFill>
                  <a:schemeClr val="accent1"/>
                </a:solidFill>
                <a:effectLst>
                  <a:outerShdw blurRad="38100" dist="38100" dir="2700000" algn="tl">
                    <a:srgbClr val="000000">
                      <a:alpha val="43137"/>
                    </a:srgbClr>
                  </a:outerShdw>
                </a:effectLst>
                <a:latin typeface="+mj-lt"/>
                <a:ea typeface="+mj-ea"/>
                <a:cs typeface="+mj-cs"/>
                <a:sym typeface="Symbol"/>
              </a:rPr>
              <a:t></a:t>
            </a:r>
            <a:r>
              <a:rPr lang="en-US" sz="2800" kern="0" baseline="30000" dirty="0" smtClean="0">
                <a:solidFill>
                  <a:schemeClr val="accent1"/>
                </a:solidFill>
                <a:effectLst>
                  <a:outerShdw blurRad="38100" dist="38100" dir="2700000" algn="tl">
                    <a:srgbClr val="000000">
                      <a:alpha val="43137"/>
                    </a:srgbClr>
                  </a:outerShdw>
                </a:effectLst>
                <a:latin typeface="+mj-lt"/>
                <a:ea typeface="+mj-ea"/>
                <a:cs typeface="+mj-cs"/>
                <a:sym typeface="Symbol"/>
              </a:rPr>
              <a:t>2</a:t>
            </a:r>
            <a:endParaRPr lang="en-US" sz="28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586464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8-</a:t>
            </a:r>
            <a:fld id="{738B4825-C11C-4166-B16A-42ED2EC9F379}" type="slidenum">
              <a:rPr lang="en-US"/>
              <a:pPr/>
              <a:t>42</a:t>
            </a:fld>
            <a:endParaRPr lang="en-US"/>
          </a:p>
        </p:txBody>
      </p:sp>
      <p:sp>
        <p:nvSpPr>
          <p:cNvPr id="203779" name="Rectangle 3"/>
          <p:cNvSpPr>
            <a:spLocks noGrp="1" noChangeArrowheads="1"/>
          </p:cNvSpPr>
          <p:nvPr>
            <p:ph type="body" sz="half" idx="1"/>
          </p:nvPr>
        </p:nvSpPr>
        <p:spPr>
          <a:xfrm>
            <a:off x="549275" y="2255838"/>
            <a:ext cx="8348663" cy="1935162"/>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Estimating a variance is easy.</a:t>
            </a:r>
          </a:p>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But you don’t see it very often.</a:t>
            </a:r>
          </a:p>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Maybe because the chi-square distribution is less familiar?</a:t>
            </a:r>
          </a:p>
          <a:p>
            <a:pPr marL="515938" indent="-515938" eaLnBrk="1" hangingPunct="1">
              <a:spcBef>
                <a:spcPts val="12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Maybe because we usually are more about the mean?</a:t>
            </a:r>
          </a:p>
        </p:txBody>
      </p:sp>
      <p:sp>
        <p:nvSpPr>
          <p:cNvPr id="11571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1571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03782" name="Rectangle 6"/>
          <p:cNvSpPr>
            <a:spLocks noChangeArrowheads="1"/>
          </p:cNvSpPr>
          <p:nvPr/>
        </p:nvSpPr>
        <p:spPr bwMode="auto">
          <a:xfrm>
            <a:off x="304800" y="159385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Bottom Line:</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11572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4099" name="Picture 3" descr="C:\Users\Blythe\AppData\Local\Microsoft\Windows\Temporary Internet Files\Content.IE5\K4POUWPH\MC9004419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3288" y="4267200"/>
            <a:ext cx="1143000" cy="135060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2"/>
          <p:cNvSpPr txBox="1">
            <a:spLocks noChangeArrowheads="1"/>
          </p:cNvSpPr>
          <p:nvPr/>
        </p:nvSpPr>
        <p:spPr bwMode="auto">
          <a:xfrm>
            <a:off x="838200" y="457200"/>
            <a:ext cx="7387988" cy="4572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2800" kern="0" dirty="0">
                <a:solidFill>
                  <a:schemeClr val="accent1"/>
                </a:solidFill>
                <a:effectLst>
                  <a:outerShdw blurRad="38100" dist="38100" dir="2700000" algn="tl">
                    <a:srgbClr val="000000">
                      <a:alpha val="43137"/>
                    </a:srgbClr>
                  </a:outerShdw>
                </a:effectLst>
                <a:latin typeface="+mj-lt"/>
                <a:ea typeface="+mj-ea"/>
                <a:cs typeface="+mj-cs"/>
              </a:rPr>
              <a:t>Interval for a </a:t>
            </a: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Population Variance</a:t>
            </a:r>
            <a:r>
              <a:rPr lang="en-US" sz="2800" kern="0" dirty="0">
                <a:solidFill>
                  <a:schemeClr val="accent1"/>
                </a:solidFill>
                <a:effectLst>
                  <a:outerShdw blurRad="38100" dist="38100" dir="2700000" algn="tl">
                    <a:srgbClr val="000000">
                      <a:alpha val="43137"/>
                    </a:srgbClr>
                  </a:outerShdw>
                </a:effectLst>
                <a:latin typeface="+mj-lt"/>
                <a:ea typeface="+mj-ea"/>
                <a:cs typeface="+mj-cs"/>
              </a:rPr>
              <a:t>, </a:t>
            </a:r>
            <a:r>
              <a:rPr lang="en-US" sz="2800" kern="0" dirty="0">
                <a:solidFill>
                  <a:schemeClr val="accent1"/>
                </a:solidFill>
                <a:effectLst>
                  <a:outerShdw blurRad="38100" dist="38100" dir="2700000" algn="tl">
                    <a:srgbClr val="000000">
                      <a:alpha val="43137"/>
                    </a:srgbClr>
                  </a:outerShdw>
                </a:effectLst>
                <a:latin typeface="+mj-lt"/>
                <a:ea typeface="+mj-ea"/>
                <a:cs typeface="+mj-cs"/>
                <a:sym typeface="Symbol"/>
              </a:rPr>
              <a:t></a:t>
            </a:r>
            <a:r>
              <a:rPr lang="en-US" sz="2800" kern="0" baseline="30000" dirty="0" smtClean="0">
                <a:solidFill>
                  <a:schemeClr val="accent1"/>
                </a:solidFill>
                <a:effectLst>
                  <a:outerShdw blurRad="38100" dist="38100" dir="2700000" algn="tl">
                    <a:srgbClr val="000000">
                      <a:alpha val="43137"/>
                    </a:srgbClr>
                  </a:outerShdw>
                </a:effectLst>
                <a:latin typeface="+mj-lt"/>
                <a:ea typeface="+mj-ea"/>
                <a:cs typeface="+mj-cs"/>
                <a:sym typeface="Symbol"/>
              </a:rPr>
              <a:t>2</a:t>
            </a:r>
            <a:endParaRPr lang="en-US" sz="28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434091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p:txBody>
          <a:bodyPr/>
          <a:lstStyle/>
          <a:p>
            <a:r>
              <a:rPr lang="en-US"/>
              <a:t>8-</a:t>
            </a:r>
            <a:fld id="{A5E0342E-1DAF-4D25-8E55-A739B77F0E61}" type="slidenum">
              <a:rPr lang="en-US"/>
              <a:pPr/>
              <a:t>5</a:t>
            </a:fld>
            <a:endParaRPr lang="en-US"/>
          </a:p>
        </p:txBody>
      </p:sp>
      <p:sp>
        <p:nvSpPr>
          <p:cNvPr id="2764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1" name="Rectangle 10"/>
          <p:cNvSpPr/>
          <p:nvPr/>
        </p:nvSpPr>
        <p:spPr>
          <a:xfrm>
            <a:off x="410688" y="1754187"/>
            <a:ext cx="7924800" cy="708025"/>
          </a:xfrm>
          <a:prstGeom prst="rect">
            <a:avLst/>
          </a:prstGeom>
        </p:spPr>
        <p:txBody>
          <a:bodyPr>
            <a:spAutoFit/>
          </a:bodyPr>
          <a:lstStyle/>
          <a:p>
            <a:pPr marL="516179" indent="-516179" eaLnBrk="0" hangingPunct="0">
              <a:buClr>
                <a:schemeClr val="accent1"/>
              </a:buClr>
              <a:buFontTx/>
              <a:buChar char="•"/>
              <a:defRPr/>
            </a:pPr>
            <a:r>
              <a:rPr lang="en-US" sz="2000" dirty="0">
                <a:solidFill>
                  <a:srgbClr val="002060"/>
                </a:solidFill>
                <a:effectLst>
                  <a:outerShdw blurRad="38100" dist="38100" dir="2700000" algn="tl">
                    <a:srgbClr val="FFFFFF"/>
                  </a:outerShdw>
                </a:effectLst>
              </a:rPr>
              <a:t>Consider eight random samples of size </a:t>
            </a:r>
            <a:r>
              <a:rPr lang="en-US" sz="2000" i="1" dirty="0">
                <a:solidFill>
                  <a:srgbClr val="002060"/>
                </a:solidFill>
                <a:effectLst>
                  <a:outerShdw blurRad="38100" dist="38100" dir="2700000" algn="tl">
                    <a:srgbClr val="FFFFFF"/>
                  </a:outerShdw>
                </a:effectLst>
              </a:rPr>
              <a:t>n</a:t>
            </a:r>
            <a:r>
              <a:rPr lang="en-US" sz="2000" dirty="0">
                <a:solidFill>
                  <a:srgbClr val="002060"/>
                </a:solidFill>
                <a:effectLst>
                  <a:outerShdw blurRad="38100" dist="38100" dir="2700000" algn="tl">
                    <a:srgbClr val="FFFFFF"/>
                  </a:outerShdw>
                </a:effectLst>
              </a:rPr>
              <a:t> = 5 from a large population of GMAT scores for MBA applicants.</a:t>
            </a:r>
          </a:p>
        </p:txBody>
      </p:sp>
      <p:pic>
        <p:nvPicPr>
          <p:cNvPr id="12" name="Picture 2"/>
          <p:cNvPicPr>
            <a:picLocks noChangeAspect="1" noChangeArrowheads="1"/>
          </p:cNvPicPr>
          <p:nvPr/>
        </p:nvPicPr>
        <p:blipFill>
          <a:blip r:embed="rId3" cstate="print"/>
          <a:srcRect/>
          <a:stretch>
            <a:fillRect/>
          </a:stretch>
        </p:blipFill>
        <p:spPr bwMode="auto">
          <a:xfrm>
            <a:off x="836340" y="2514600"/>
            <a:ext cx="7611269" cy="1678121"/>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14"/>
          <p:cNvSpPr>
            <a:spLocks noChangeArrowheads="1"/>
          </p:cNvSpPr>
          <p:nvPr/>
        </p:nvSpPr>
        <p:spPr bwMode="auto">
          <a:xfrm>
            <a:off x="435428" y="4419600"/>
            <a:ext cx="4765964" cy="1056606"/>
          </a:xfrm>
          <a:prstGeom prst="rect">
            <a:avLst/>
          </a:prstGeom>
          <a:noFill/>
          <a:ln w="9525">
            <a:noFill/>
            <a:miter lim="800000"/>
            <a:headEnd/>
            <a:tailEnd/>
          </a:ln>
          <a:effectLst/>
        </p:spPr>
        <p:txBody>
          <a:bodyPr lIns="91436" tIns="45718" rIns="91436" bIns="45718"/>
          <a:lstStyle/>
          <a:p>
            <a:pPr marL="515938" indent="-339725" eaLnBrk="0" hangingPunct="0">
              <a:spcBef>
                <a:spcPct val="20000"/>
              </a:spcBef>
              <a:buClr>
                <a:schemeClr val="accent1"/>
              </a:buClr>
              <a:buFontTx/>
              <a:buChar char="•"/>
            </a:pPr>
            <a:r>
              <a:rPr lang="en-US" sz="2000" dirty="0" smtClean="0">
                <a:solidFill>
                  <a:srgbClr val="002060"/>
                </a:solidFill>
                <a:effectLst>
                  <a:outerShdw blurRad="38100" dist="38100" dir="2700000" algn="tl">
                    <a:srgbClr val="C0C0C0"/>
                  </a:outerShdw>
                </a:effectLst>
              </a:rPr>
              <a:t>The sample items vary, but the </a:t>
            </a:r>
            <a:r>
              <a:rPr lang="en-US" sz="2000" i="1" dirty="0">
                <a:solidFill>
                  <a:srgbClr val="C00000"/>
                </a:solidFill>
                <a:effectLst>
                  <a:outerShdw blurRad="38100" dist="38100" dir="2700000" algn="tl">
                    <a:srgbClr val="000000">
                      <a:alpha val="43137"/>
                    </a:srgbClr>
                  </a:outerShdw>
                </a:effectLst>
              </a:rPr>
              <a:t>means</a:t>
            </a:r>
            <a:r>
              <a:rPr lang="en-US" sz="2000" dirty="0">
                <a:solidFill>
                  <a:srgbClr val="002060"/>
                </a:solidFill>
                <a:effectLst>
                  <a:outerShdw blurRad="38100" dist="38100" dir="2700000" algn="tl">
                    <a:srgbClr val="C0C0C0"/>
                  </a:outerShdw>
                </a:effectLst>
              </a:rPr>
              <a:t> tend to be close to the population mean </a:t>
            </a:r>
            <a:r>
              <a:rPr lang="en-US" sz="2000" dirty="0" smtClean="0">
                <a:solidFill>
                  <a:srgbClr val="002060"/>
                </a:solidFill>
                <a:effectLst>
                  <a:outerShdw blurRad="38100" dist="38100" dir="2700000" algn="tl">
                    <a:srgbClr val="C0C0C0"/>
                  </a:outerShdw>
                </a:effectLst>
              </a:rPr>
              <a:t>(</a:t>
            </a:r>
            <a:r>
              <a:rPr lang="en-US" sz="2000" i="1" dirty="0">
                <a:solidFill>
                  <a:srgbClr val="002060"/>
                </a:solidFill>
                <a:effectLst>
                  <a:outerShdw blurRad="38100" dist="38100" dir="2700000" algn="tl">
                    <a:srgbClr val="C0C0C0"/>
                  </a:outerShdw>
                </a:effectLst>
                <a:latin typeface="Symbol" pitchFamily="18" charset="2"/>
              </a:rPr>
              <a:t>m</a:t>
            </a:r>
            <a:r>
              <a:rPr lang="en-US" sz="2000" dirty="0">
                <a:solidFill>
                  <a:srgbClr val="002060"/>
                </a:solidFill>
                <a:effectLst>
                  <a:outerShdw blurRad="38100" dist="38100" dir="2700000" algn="tl">
                    <a:srgbClr val="C0C0C0"/>
                  </a:outerShdw>
                </a:effectLst>
              </a:rPr>
              <a:t> = 520.78).</a:t>
            </a:r>
          </a:p>
        </p:txBody>
      </p:sp>
      <p:sp>
        <p:nvSpPr>
          <p:cNvPr id="9" name="Rectangle 2"/>
          <p:cNvSpPr txBox="1">
            <a:spLocks noChangeArrowheads="1"/>
          </p:cNvSpPr>
          <p:nvPr/>
        </p:nvSpPr>
        <p:spPr bwMode="auto">
          <a:xfrm>
            <a:off x="914400" y="451262"/>
            <a:ext cx="71580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Sampling </a:t>
            </a:r>
            <a:r>
              <a:rPr lang="en-US" sz="2800" kern="0" dirty="0">
                <a:solidFill>
                  <a:schemeClr val="accent1"/>
                </a:solidFill>
                <a:effectLst>
                  <a:outerShdw blurRad="38100" dist="38100" dir="2700000" algn="tl">
                    <a:srgbClr val="000000">
                      <a:alpha val="43137"/>
                    </a:srgbClr>
                  </a:outerShdw>
                </a:effectLst>
                <a:latin typeface="+mj-lt"/>
                <a:ea typeface="+mj-ea"/>
                <a:cs typeface="+mj-cs"/>
              </a:rPr>
              <a:t>Variation</a:t>
            </a:r>
          </a:p>
        </p:txBody>
      </p:sp>
      <p:sp>
        <p:nvSpPr>
          <p:cNvPr id="10" name="Rectangle 7"/>
          <p:cNvSpPr>
            <a:spLocks noChangeArrowheads="1"/>
          </p:cNvSpPr>
          <p:nvPr/>
        </p:nvSpPr>
        <p:spPr bwMode="auto">
          <a:xfrm>
            <a:off x="234951" y="1142999"/>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GMAT Scores</a:t>
            </a:r>
            <a:endParaRPr lang="en-US" sz="2400" i="1" dirty="0">
              <a:solidFill>
                <a:srgbClr val="C00000"/>
              </a:solidFill>
              <a:effectLst>
                <a:outerShdw blurRad="38100" dist="38100" dir="2700000" algn="tl">
                  <a:srgbClr val="000000">
                    <a:alpha val="43137"/>
                  </a:srgbClr>
                </a:outerShdw>
              </a:effectLst>
            </a:endParaRPr>
          </a:p>
        </p:txBody>
      </p:sp>
      <p:pic>
        <p:nvPicPr>
          <p:cNvPr id="14" name="Picture 4"/>
          <p:cNvPicPr>
            <a:picLocks noChangeAspect="1" noChangeArrowheads="1"/>
          </p:cNvPicPr>
          <p:nvPr/>
        </p:nvPicPr>
        <p:blipFill>
          <a:blip r:embed="rId4" cstate="print"/>
          <a:srcRect/>
          <a:stretch>
            <a:fillRect/>
          </a:stretch>
        </p:blipFill>
        <p:spPr bwMode="auto">
          <a:xfrm>
            <a:off x="5830598" y="4527949"/>
            <a:ext cx="2509838" cy="2203293"/>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1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4160" y="5476206"/>
            <a:ext cx="1749975" cy="112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6635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8-</a:t>
            </a:r>
            <a:fld id="{59889426-82F4-4925-8AD5-83CB8281EE0A}" type="slidenum">
              <a:rPr lang="en-US"/>
              <a:pPr/>
              <a:t>6</a:t>
            </a:fld>
            <a:endParaRPr lang="en-US"/>
          </a:p>
        </p:txBody>
      </p:sp>
      <p:sp>
        <p:nvSpPr>
          <p:cNvPr id="29697"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5" name="Rectangle 11"/>
          <p:cNvSpPr>
            <a:spLocks noChangeArrowheads="1"/>
          </p:cNvSpPr>
          <p:nvPr/>
        </p:nvSpPr>
        <p:spPr bwMode="auto">
          <a:xfrm>
            <a:off x="371475" y="1711325"/>
            <a:ext cx="8340725" cy="1031875"/>
          </a:xfrm>
          <a:prstGeom prst="rect">
            <a:avLst/>
          </a:prstGeom>
          <a:noFill/>
          <a:ln w="9525">
            <a:noFill/>
            <a:miter lim="800000"/>
            <a:headEnd/>
            <a:tailEnd/>
          </a:ln>
          <a:effectLst/>
        </p:spPr>
        <p:txBody>
          <a:bodyPr lIns="91436" tIns="45718" rIns="91436" bIns="45718"/>
          <a:lstStyle/>
          <a:p>
            <a:pPr marL="516179" indent="-516179"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rPr>
              <a:t>Sample dot </a:t>
            </a:r>
            <a:r>
              <a:rPr lang="en-US" sz="2000" dirty="0">
                <a:solidFill>
                  <a:srgbClr val="002060"/>
                </a:solidFill>
                <a:effectLst>
                  <a:outerShdw blurRad="38100" dist="38100" dir="2700000" algn="tl">
                    <a:srgbClr val="FFFFFF"/>
                  </a:outerShdw>
                </a:effectLst>
              </a:rPr>
              <a:t>plots show that the sample </a:t>
            </a:r>
            <a:r>
              <a:rPr lang="en-US" sz="2000" i="1" dirty="0">
                <a:solidFill>
                  <a:srgbClr val="002060"/>
                </a:solidFill>
                <a:effectLst>
                  <a:outerShdw blurRad="38100" dist="38100" dir="2700000" algn="tl">
                    <a:srgbClr val="000000">
                      <a:alpha val="43137"/>
                    </a:srgbClr>
                  </a:outerShdw>
                </a:effectLst>
              </a:rPr>
              <a:t>means</a:t>
            </a:r>
            <a:r>
              <a:rPr lang="en-US" sz="2000" dirty="0">
                <a:solidFill>
                  <a:srgbClr val="002060"/>
                </a:solidFill>
                <a:effectLst>
                  <a:outerShdw blurRad="38100" dist="38100" dir="2700000" algn="tl">
                    <a:srgbClr val="FFFFFF"/>
                  </a:outerShdw>
                </a:effectLst>
              </a:rPr>
              <a:t> have much less variation than the </a:t>
            </a:r>
            <a:r>
              <a:rPr lang="en-US" sz="2000" i="1" dirty="0">
                <a:solidFill>
                  <a:srgbClr val="002060"/>
                </a:solidFill>
                <a:effectLst>
                  <a:outerShdw blurRad="38100" dist="38100" dir="2700000" algn="tl">
                    <a:srgbClr val="000000">
                      <a:alpha val="43137"/>
                    </a:srgbClr>
                  </a:outerShdw>
                </a:effectLst>
              </a:rPr>
              <a:t>individual</a:t>
            </a:r>
            <a:r>
              <a:rPr lang="en-US" sz="2000" dirty="0">
                <a:solidFill>
                  <a:srgbClr val="002060"/>
                </a:solidFill>
                <a:effectLst>
                  <a:outerShdw blurRad="38100" dist="38100" dir="2700000" algn="tl">
                    <a:srgbClr val="FFFFFF"/>
                  </a:outerShdw>
                </a:effectLst>
              </a:rPr>
              <a:t> sample items. </a:t>
            </a:r>
          </a:p>
        </p:txBody>
      </p:sp>
      <p:sp>
        <p:nvSpPr>
          <p:cNvPr id="2969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04450" name="Picture 2"/>
          <p:cNvPicPr>
            <a:picLocks noChangeAspect="1" noChangeArrowheads="1"/>
          </p:cNvPicPr>
          <p:nvPr/>
        </p:nvPicPr>
        <p:blipFill>
          <a:blip r:embed="rId3" cstate="print"/>
          <a:srcRect/>
          <a:stretch>
            <a:fillRect/>
          </a:stretch>
        </p:blipFill>
        <p:spPr bwMode="auto">
          <a:xfrm>
            <a:off x="914400" y="2474026"/>
            <a:ext cx="6019800" cy="1641764"/>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2970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2474026"/>
            <a:ext cx="21145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2" name="Picture 4"/>
          <p:cNvPicPr>
            <a:picLocks noChangeAspect="1" noChangeArrowheads="1"/>
          </p:cNvPicPr>
          <p:nvPr/>
        </p:nvPicPr>
        <p:blipFill>
          <a:blip r:embed="rId5" cstate="print"/>
          <a:srcRect/>
          <a:stretch>
            <a:fillRect/>
          </a:stretch>
        </p:blipFill>
        <p:spPr bwMode="auto">
          <a:xfrm>
            <a:off x="5334000" y="4364994"/>
            <a:ext cx="2438400" cy="214058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2970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1964" y="4364994"/>
            <a:ext cx="2057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txBox="1">
            <a:spLocks noChangeArrowheads="1"/>
          </p:cNvSpPr>
          <p:nvPr/>
        </p:nvSpPr>
        <p:spPr bwMode="auto">
          <a:xfrm>
            <a:off x="914400" y="451262"/>
            <a:ext cx="71580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Sampling </a:t>
            </a:r>
            <a:r>
              <a:rPr lang="en-US" sz="2800" kern="0" dirty="0">
                <a:solidFill>
                  <a:schemeClr val="accent1"/>
                </a:solidFill>
                <a:effectLst>
                  <a:outerShdw blurRad="38100" dist="38100" dir="2700000" algn="tl">
                    <a:srgbClr val="000000">
                      <a:alpha val="43137"/>
                    </a:srgbClr>
                  </a:outerShdw>
                </a:effectLst>
                <a:latin typeface="+mj-lt"/>
                <a:ea typeface="+mj-ea"/>
                <a:cs typeface="+mj-cs"/>
              </a:rPr>
              <a:t>Variation</a:t>
            </a:r>
          </a:p>
        </p:txBody>
      </p:sp>
      <p:sp>
        <p:nvSpPr>
          <p:cNvPr id="14" name="Rectangle 7"/>
          <p:cNvSpPr>
            <a:spLocks noChangeArrowheads="1"/>
          </p:cNvSpPr>
          <p:nvPr/>
        </p:nvSpPr>
        <p:spPr bwMode="auto">
          <a:xfrm>
            <a:off x="234951" y="1142999"/>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GMAT Scores</a:t>
            </a:r>
            <a:endParaRPr lang="en-US" sz="2400" i="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05523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8-</a:t>
            </a:r>
            <a:fld id="{4A957D93-75A0-449F-A77B-69E445CDF0CB}" type="slidenum">
              <a:rPr lang="en-US"/>
              <a:pPr/>
              <a:t>7</a:t>
            </a:fld>
            <a:endParaRPr lang="en-US"/>
          </a:p>
        </p:txBody>
      </p:sp>
      <p:sp>
        <p:nvSpPr>
          <p:cNvPr id="93187" name="Rectangle 3"/>
          <p:cNvSpPr>
            <a:spLocks noGrp="1" noChangeArrowheads="1"/>
          </p:cNvSpPr>
          <p:nvPr>
            <p:ph type="body" sz="half" idx="1"/>
          </p:nvPr>
        </p:nvSpPr>
        <p:spPr>
          <a:xfrm>
            <a:off x="415925" y="1961415"/>
            <a:ext cx="8150225" cy="3457575"/>
          </a:xfrm>
        </p:spPr>
        <p:txBody>
          <a:bodyPr lIns="103236" tIns="51618" rIns="103236" bIns="51618"/>
          <a:lstStyle/>
          <a:p>
            <a:pPr marL="515938" indent="-515938" eaLnBrk="1" hangingPunct="1">
              <a:spcBef>
                <a:spcPts val="600"/>
              </a:spcBef>
              <a:buClr>
                <a:schemeClr val="accent1"/>
              </a:buClr>
              <a:buSzPct val="100000"/>
              <a:buFontTx/>
              <a:buChar char="•"/>
            </a:pPr>
            <a:r>
              <a:rPr lang="en-US" sz="2000" i="1" u="sng" dirty="0" smtClean="0">
                <a:solidFill>
                  <a:srgbClr val="C00000"/>
                </a:solidFill>
                <a:effectLst>
                  <a:outerShdw blurRad="38100" dist="38100" dir="2700000" algn="tl">
                    <a:srgbClr val="C0C0C0"/>
                  </a:outerShdw>
                </a:effectLst>
              </a:rPr>
              <a:t>Estimator</a:t>
            </a:r>
            <a:r>
              <a:rPr lang="en-US" sz="2000" dirty="0" smtClean="0">
                <a:solidFill>
                  <a:srgbClr val="C0000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rPr>
              <a:t>– a statistic derived from a sample to infer the value of a population parameter.</a:t>
            </a:r>
          </a:p>
          <a:p>
            <a:pPr marL="515938" indent="-515938" eaLnBrk="1" hangingPunct="1">
              <a:spcBef>
                <a:spcPts val="600"/>
              </a:spcBef>
              <a:buClr>
                <a:schemeClr val="accent1"/>
              </a:buClr>
              <a:buSzPct val="100000"/>
              <a:buFontTx/>
              <a:buChar char="•"/>
            </a:pPr>
            <a:r>
              <a:rPr lang="en-US" sz="2000" i="1" u="sng" dirty="0" smtClean="0">
                <a:solidFill>
                  <a:srgbClr val="C00000"/>
                </a:solidFill>
                <a:effectLst>
                  <a:outerShdw blurRad="38100" dist="38100" dir="2700000" algn="tl">
                    <a:srgbClr val="C0C0C0"/>
                  </a:outerShdw>
                </a:effectLst>
              </a:rPr>
              <a:t>Estimate</a:t>
            </a:r>
            <a:r>
              <a:rPr lang="en-US" sz="2000" dirty="0" smtClean="0">
                <a:solidFill>
                  <a:srgbClr val="002060"/>
                </a:solidFill>
                <a:effectLst>
                  <a:outerShdw blurRad="38100" dist="38100" dir="2700000" algn="tl">
                    <a:srgbClr val="C0C0C0"/>
                  </a:outerShdw>
                </a:effectLst>
              </a:rPr>
              <a:t> – the value of the estimator in a particular sample.</a:t>
            </a:r>
          </a:p>
          <a:p>
            <a:pPr marL="515938" indent="-515938" eaLnBrk="1" hangingPunct="1">
              <a:spcBef>
                <a:spcPts val="600"/>
              </a:spcBef>
              <a:buClr>
                <a:schemeClr val="accent1"/>
              </a:buClr>
              <a:buSzPct val="100000"/>
              <a:buFontTx/>
              <a:buChar char="•"/>
            </a:pPr>
            <a:r>
              <a:rPr lang="en-US" sz="2000" dirty="0" smtClean="0">
                <a:solidFill>
                  <a:srgbClr val="002060"/>
                </a:solidFill>
                <a:effectLst>
                  <a:outerShdw blurRad="38100" dist="38100" dir="2700000" algn="tl">
                    <a:srgbClr val="C0C0C0"/>
                  </a:outerShdw>
                </a:effectLst>
              </a:rPr>
              <a:t>A population </a:t>
            </a:r>
            <a:r>
              <a:rPr lang="en-US" sz="2000" i="1" dirty="0" smtClean="0">
                <a:solidFill>
                  <a:srgbClr val="C00000"/>
                </a:solidFill>
                <a:effectLst>
                  <a:outerShdw blurRad="38100" dist="38100" dir="2700000" algn="tl">
                    <a:srgbClr val="C0C0C0"/>
                  </a:outerShdw>
                </a:effectLst>
              </a:rPr>
              <a:t>parameter</a:t>
            </a:r>
            <a:r>
              <a:rPr lang="en-US" sz="2000" dirty="0" smtClean="0">
                <a:solidFill>
                  <a:srgbClr val="C0000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rPr>
              <a:t>is usually represented by a</a:t>
            </a:r>
            <a:br>
              <a:rPr lang="en-US" sz="2000" dirty="0" smtClean="0">
                <a:solidFill>
                  <a:srgbClr val="002060"/>
                </a:solidFill>
                <a:effectLst>
                  <a:outerShdw blurRad="38100" dist="38100" dir="2700000" algn="tl">
                    <a:srgbClr val="C0C0C0"/>
                  </a:outerShdw>
                </a:effectLst>
              </a:rPr>
            </a:br>
            <a:r>
              <a:rPr lang="en-US" sz="2000" dirty="0" smtClean="0">
                <a:solidFill>
                  <a:srgbClr val="002060"/>
                </a:solidFill>
                <a:effectLst>
                  <a:outerShdw blurRad="38100" dist="38100" dir="2700000" algn="tl">
                    <a:srgbClr val="C0C0C0"/>
                  </a:outerShdw>
                </a:effectLst>
              </a:rPr>
              <a:t>Greek letter and the corresponding </a:t>
            </a:r>
            <a:r>
              <a:rPr lang="en-US" sz="2000" i="1" dirty="0" smtClean="0">
                <a:solidFill>
                  <a:srgbClr val="C00000"/>
                </a:solidFill>
                <a:effectLst>
                  <a:outerShdw blurRad="38100" dist="38100" dir="2700000" algn="tl">
                    <a:srgbClr val="C0C0C0"/>
                  </a:outerShdw>
                </a:effectLst>
              </a:rPr>
              <a:t>statistic</a:t>
            </a:r>
            <a:r>
              <a:rPr lang="en-US" sz="2000" dirty="0" smtClean="0">
                <a:solidFill>
                  <a:srgbClr val="C00000"/>
                </a:solidFill>
                <a:effectLst>
                  <a:outerShdw blurRad="38100" dist="38100" dir="2700000" algn="tl">
                    <a:srgbClr val="C0C0C0"/>
                  </a:outerShdw>
                </a:effectLst>
              </a:rPr>
              <a:t> </a:t>
            </a:r>
            <a:r>
              <a:rPr lang="en-US" sz="2000" dirty="0" smtClean="0">
                <a:solidFill>
                  <a:srgbClr val="002060"/>
                </a:solidFill>
                <a:effectLst>
                  <a:outerShdw blurRad="38100" dist="38100" dir="2700000" algn="tl">
                    <a:srgbClr val="C0C0C0"/>
                  </a:outerShdw>
                </a:effectLst>
              </a:rPr>
              <a:t>by a Roman letter.</a:t>
            </a:r>
            <a:endParaRPr lang="en-US" sz="2000" i="1" u="sng" dirty="0" smtClean="0">
              <a:solidFill>
                <a:srgbClr val="002060"/>
              </a:solidFill>
              <a:effectLst>
                <a:outerShdw blurRad="38100" dist="38100" dir="2700000" algn="tl">
                  <a:srgbClr val="C0C0C0"/>
                </a:outerShdw>
              </a:effectLst>
            </a:endParaRPr>
          </a:p>
        </p:txBody>
      </p:sp>
      <p:sp>
        <p:nvSpPr>
          <p:cNvPr id="3174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3191" name="Rectangle 7"/>
          <p:cNvSpPr>
            <a:spLocks noChangeArrowheads="1"/>
          </p:cNvSpPr>
          <p:nvPr/>
        </p:nvSpPr>
        <p:spPr bwMode="auto">
          <a:xfrm>
            <a:off x="234951" y="1164778"/>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Some Terminology</a:t>
            </a:r>
          </a:p>
        </p:txBody>
      </p:sp>
      <p:pic>
        <p:nvPicPr>
          <p:cNvPr id="8201" name="Picture 10"/>
          <p:cNvPicPr>
            <a:picLocks noChangeAspect="1" noChangeArrowheads="1"/>
          </p:cNvPicPr>
          <p:nvPr/>
        </p:nvPicPr>
        <p:blipFill>
          <a:blip r:embed="rId3" cstate="print"/>
          <a:srcRect/>
          <a:stretch>
            <a:fillRect/>
          </a:stretch>
        </p:blipFill>
        <p:spPr bwMode="auto">
          <a:xfrm>
            <a:off x="1600200" y="3885464"/>
            <a:ext cx="5863175" cy="2362936"/>
          </a:xfrm>
          <a:prstGeom prst="rect">
            <a:avLst/>
          </a:prstGeom>
          <a:noFill/>
          <a:ln w="9525">
            <a:noFill/>
            <a:miter lim="800000"/>
            <a:headEnd/>
            <a:tailEnd/>
          </a:ln>
          <a:effectLst>
            <a:innerShdw blurRad="63500" dist="50800" dir="2700000">
              <a:prstClr val="black">
                <a:alpha val="50000"/>
              </a:prstClr>
            </a:innerShdw>
          </a:effectLst>
        </p:spPr>
      </p:pic>
      <p:sp>
        <p:nvSpPr>
          <p:cNvPr id="3174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3" name="Rectangle 2"/>
          <p:cNvSpPr txBox="1">
            <a:spLocks noChangeArrowheads="1"/>
          </p:cNvSpPr>
          <p:nvPr/>
        </p:nvSpPr>
        <p:spPr bwMode="auto">
          <a:xfrm>
            <a:off x="1224756" y="387928"/>
            <a:ext cx="69294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Estimators </a:t>
            </a:r>
            <a:r>
              <a:rPr lang="en-US" sz="2800" kern="0" dirty="0">
                <a:solidFill>
                  <a:schemeClr val="accent1"/>
                </a:solidFill>
                <a:effectLst>
                  <a:outerShdw blurRad="38100" dist="38100" dir="2700000" algn="tl">
                    <a:srgbClr val="000000">
                      <a:alpha val="43137"/>
                    </a:srgbClr>
                  </a:outerShdw>
                </a:effectLst>
                <a:latin typeface="+mj-lt"/>
                <a:ea typeface="+mj-ea"/>
                <a:cs typeface="+mj-cs"/>
              </a:rPr>
              <a:t>and Sampling Distributions</a:t>
            </a:r>
          </a:p>
        </p:txBody>
      </p:sp>
    </p:spTree>
    <p:extLst>
      <p:ext uri="{BB962C8B-B14F-4D97-AF65-F5344CB8AC3E}">
        <p14:creationId xmlns:p14="http://schemas.microsoft.com/office/powerpoint/2010/main" val="2155524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8-</a:t>
            </a:r>
            <a:fld id="{6856D924-417D-4B3E-B1BF-6A8778B4B073}" type="slidenum">
              <a:rPr lang="en-US"/>
              <a:pPr/>
              <a:t>8</a:t>
            </a:fld>
            <a:endParaRPr lang="en-US"/>
          </a:p>
        </p:txBody>
      </p:sp>
      <p:sp>
        <p:nvSpPr>
          <p:cNvPr id="3379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98311" name="Rectangle 7"/>
          <p:cNvSpPr>
            <a:spLocks noChangeArrowheads="1"/>
          </p:cNvSpPr>
          <p:nvPr/>
        </p:nvSpPr>
        <p:spPr bwMode="auto">
          <a:xfrm>
            <a:off x="641267" y="1040635"/>
            <a:ext cx="3575049" cy="46511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Examples of Estimators</a:t>
            </a:r>
          </a:p>
        </p:txBody>
      </p:sp>
      <p:sp>
        <p:nvSpPr>
          <p:cNvPr id="3379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4" name="Rectangle 7"/>
          <p:cNvSpPr>
            <a:spLocks noChangeArrowheads="1"/>
          </p:cNvSpPr>
          <p:nvPr/>
        </p:nvSpPr>
        <p:spPr bwMode="auto">
          <a:xfrm>
            <a:off x="563583" y="4418076"/>
            <a:ext cx="5715000" cy="5334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rPr>
              <a:t>Sampling </a:t>
            </a:r>
            <a:r>
              <a:rPr lang="en-US" sz="2400" i="1" dirty="0">
                <a:solidFill>
                  <a:srgbClr val="C00000"/>
                </a:solidFill>
                <a:effectLst>
                  <a:outerShdw blurRad="38100" dist="38100" dir="2700000" algn="tl">
                    <a:srgbClr val="000000">
                      <a:alpha val="43137"/>
                    </a:srgbClr>
                  </a:outerShdw>
                </a:effectLst>
              </a:rPr>
              <a:t>Distributions</a:t>
            </a:r>
          </a:p>
        </p:txBody>
      </p:sp>
      <p:sp>
        <p:nvSpPr>
          <p:cNvPr id="15" name="Rectangle 3"/>
          <p:cNvSpPr txBox="1">
            <a:spLocks noChangeArrowheads="1"/>
          </p:cNvSpPr>
          <p:nvPr/>
        </p:nvSpPr>
        <p:spPr bwMode="auto">
          <a:xfrm>
            <a:off x="592281" y="4959373"/>
            <a:ext cx="8150225" cy="998537"/>
          </a:xfrm>
          <a:prstGeom prst="rect">
            <a:avLst/>
          </a:prstGeom>
          <a:noFill/>
          <a:ln w="9525">
            <a:noFill/>
            <a:miter lim="800000"/>
            <a:headEnd/>
            <a:tailEnd/>
          </a:ln>
          <a:effectLst/>
        </p:spPr>
        <p:txBody>
          <a:bodyPr lIns="103236" tIns="51618" rIns="103236" bIns="51618"/>
          <a:lstStyle/>
          <a:p>
            <a:pPr>
              <a:spcBef>
                <a:spcPct val="20000"/>
              </a:spcBef>
              <a:buClr>
                <a:schemeClr val="accent1"/>
              </a:buClr>
              <a:buSzPct val="70000"/>
              <a:defRPr/>
            </a:pPr>
            <a:r>
              <a:rPr lang="en-US" kern="0" dirty="0">
                <a:solidFill>
                  <a:srgbClr val="002060"/>
                </a:solidFill>
                <a:latin typeface="+mn-lt"/>
              </a:rPr>
              <a:t>The </a:t>
            </a:r>
            <a:r>
              <a:rPr lang="en-US" i="1" u="sng" kern="0" dirty="0">
                <a:solidFill>
                  <a:srgbClr val="C00000"/>
                </a:solidFill>
                <a:latin typeface="+mn-lt"/>
              </a:rPr>
              <a:t>sampling distribution</a:t>
            </a:r>
            <a:r>
              <a:rPr lang="en-US" kern="0" dirty="0">
                <a:solidFill>
                  <a:srgbClr val="C00000"/>
                </a:solidFill>
                <a:latin typeface="+mn-lt"/>
              </a:rPr>
              <a:t> </a:t>
            </a:r>
            <a:r>
              <a:rPr lang="en-US" kern="0" dirty="0">
                <a:solidFill>
                  <a:srgbClr val="002060"/>
                </a:solidFill>
                <a:latin typeface="+mn-lt"/>
              </a:rPr>
              <a:t>of an estimator is the probability distribution of all possible values the statistic may assume when a random sample of size </a:t>
            </a:r>
            <a:r>
              <a:rPr lang="en-US" i="1" kern="0" dirty="0">
                <a:solidFill>
                  <a:srgbClr val="002060"/>
                </a:solidFill>
                <a:latin typeface="+mn-lt"/>
              </a:rPr>
              <a:t>n</a:t>
            </a:r>
            <a:r>
              <a:rPr lang="en-US" kern="0" dirty="0">
                <a:solidFill>
                  <a:srgbClr val="002060"/>
                </a:solidFill>
                <a:latin typeface="+mn-lt"/>
              </a:rPr>
              <a:t> is taken</a:t>
            </a:r>
            <a:r>
              <a:rPr lang="en-US" kern="0" dirty="0" smtClean="0">
                <a:solidFill>
                  <a:srgbClr val="002060"/>
                </a:solidFill>
                <a:latin typeface="+mn-lt"/>
              </a:rPr>
              <a:t>.</a:t>
            </a:r>
            <a:endParaRPr lang="en-US" kern="0" dirty="0">
              <a:solidFill>
                <a:srgbClr val="002060"/>
              </a:solidFill>
              <a:latin typeface="+mn-lt"/>
            </a:endParaRPr>
          </a:p>
        </p:txBody>
      </p:sp>
      <p:pic>
        <p:nvPicPr>
          <p:cNvPr id="87041" name="Picture 1"/>
          <p:cNvPicPr>
            <a:picLocks noChangeAspect="1" noChangeArrowheads="1"/>
          </p:cNvPicPr>
          <p:nvPr/>
        </p:nvPicPr>
        <p:blipFill>
          <a:blip r:embed="rId3" cstate="print"/>
          <a:srcRect/>
          <a:stretch>
            <a:fillRect/>
          </a:stretch>
        </p:blipFill>
        <p:spPr bwMode="auto">
          <a:xfrm>
            <a:off x="1219200" y="1752600"/>
            <a:ext cx="6667658" cy="24384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1224756" y="387928"/>
            <a:ext cx="69294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Estimators </a:t>
            </a:r>
            <a:r>
              <a:rPr lang="en-US" sz="2800" kern="0" dirty="0">
                <a:solidFill>
                  <a:schemeClr val="accent1"/>
                </a:solidFill>
                <a:effectLst>
                  <a:outerShdw blurRad="38100" dist="38100" dir="2700000" algn="tl">
                    <a:srgbClr val="000000">
                      <a:alpha val="43137"/>
                    </a:srgbClr>
                  </a:outerShdw>
                </a:effectLst>
                <a:latin typeface="+mj-lt"/>
                <a:ea typeface="+mj-ea"/>
                <a:cs typeface="+mj-cs"/>
              </a:rPr>
              <a:t>and Sampling Distributions</a:t>
            </a:r>
          </a:p>
        </p:txBody>
      </p:sp>
      <p:sp>
        <p:nvSpPr>
          <p:cNvPr id="2" name="TextBox 1"/>
          <p:cNvSpPr txBox="1"/>
          <p:nvPr/>
        </p:nvSpPr>
        <p:spPr>
          <a:xfrm>
            <a:off x="3432958" y="5665522"/>
            <a:ext cx="3238564" cy="584775"/>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wrap="square" rtlCol="0">
            <a:spAutoFit/>
          </a:bodyPr>
          <a:lstStyle/>
          <a:p>
            <a:r>
              <a:rPr lang="en-US" sz="1600" i="1" kern="0" dirty="0">
                <a:solidFill>
                  <a:srgbClr val="C00000"/>
                </a:solidFill>
              </a:rPr>
              <a:t>Note: </a:t>
            </a:r>
            <a:r>
              <a:rPr lang="en-US" sz="1600" kern="0" dirty="0">
                <a:solidFill>
                  <a:srgbClr val="002060"/>
                </a:solidFill>
              </a:rPr>
              <a:t>An estimator is a </a:t>
            </a:r>
            <a:r>
              <a:rPr lang="en-US" sz="1600" i="1" kern="0" dirty="0">
                <a:solidFill>
                  <a:srgbClr val="002060"/>
                </a:solidFill>
              </a:rPr>
              <a:t>random variable</a:t>
            </a:r>
            <a:r>
              <a:rPr lang="en-US" sz="1600" kern="0" dirty="0">
                <a:solidFill>
                  <a:srgbClr val="002060"/>
                </a:solidFill>
              </a:rPr>
              <a:t> since samples vary</a:t>
            </a:r>
            <a:r>
              <a:rPr lang="en-US" sz="1600" kern="0" dirty="0" smtClean="0">
                <a:solidFill>
                  <a:srgbClr val="002060"/>
                </a:solidFill>
              </a:rPr>
              <a:t>.</a:t>
            </a:r>
            <a:endParaRPr lang="en-US" dirty="0"/>
          </a:p>
        </p:txBody>
      </p:sp>
    </p:spTree>
    <p:extLst>
      <p:ext uri="{BB962C8B-B14F-4D97-AF65-F5344CB8AC3E}">
        <p14:creationId xmlns:p14="http://schemas.microsoft.com/office/powerpoint/2010/main" val="299395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3"/>
          <p:cNvSpPr>
            <a:spLocks noGrp="1" noChangeArrowheads="1"/>
          </p:cNvSpPr>
          <p:nvPr>
            <p:ph type="sldNum" sz="quarter" idx="10"/>
          </p:nvPr>
        </p:nvSpPr>
        <p:spPr/>
        <p:txBody>
          <a:bodyPr/>
          <a:lstStyle/>
          <a:p>
            <a:r>
              <a:rPr lang="en-US"/>
              <a:t>8-</a:t>
            </a:r>
            <a:fld id="{378DCBEF-F359-4E29-A635-0C6B69CFCEED}" type="slidenum">
              <a:rPr lang="en-US"/>
              <a:pPr/>
              <a:t>9</a:t>
            </a:fld>
            <a:endParaRPr lang="en-US"/>
          </a:p>
        </p:txBody>
      </p:sp>
      <p:sp>
        <p:nvSpPr>
          <p:cNvPr id="101379" name="Rectangle 3"/>
          <p:cNvSpPr>
            <a:spLocks noGrp="1" noChangeArrowheads="1"/>
          </p:cNvSpPr>
          <p:nvPr>
            <p:ph type="body" sz="half" idx="1"/>
          </p:nvPr>
        </p:nvSpPr>
        <p:spPr>
          <a:xfrm>
            <a:off x="671512" y="2892744"/>
            <a:ext cx="8150225" cy="2209800"/>
          </a:xfrm>
        </p:spPr>
        <p:txBody>
          <a:bodyPr lIns="103236" tIns="51618" rIns="103236" bIns="51618"/>
          <a:lstStyle/>
          <a:p>
            <a:pPr marL="515938" indent="-515938" eaLnBrk="1" hangingPunct="1">
              <a:buClr>
                <a:schemeClr val="accent1"/>
              </a:buClr>
              <a:buSzPct val="100000"/>
              <a:buFontTx/>
              <a:buChar char="•"/>
            </a:pPr>
            <a:r>
              <a:rPr lang="en-US" sz="1800" i="1" kern="1200" dirty="0">
                <a:solidFill>
                  <a:srgbClr val="C00000"/>
                </a:solidFill>
                <a:effectLst>
                  <a:outerShdw blurRad="38100" dist="38100" dir="2700000" algn="tl">
                    <a:srgbClr val="000000">
                      <a:alpha val="43137"/>
                    </a:srgbClr>
                  </a:outerShdw>
                </a:effectLst>
                <a:latin typeface="Arial" charset="0"/>
              </a:rPr>
              <a:t>Bias </a:t>
            </a:r>
            <a:r>
              <a:rPr lang="en-US" sz="1800" dirty="0" smtClean="0">
                <a:solidFill>
                  <a:srgbClr val="002060"/>
                </a:solidFill>
              </a:rPr>
              <a:t>is the difference between the expected value of the estimator and the true parameter.  Example for the mean,</a:t>
            </a:r>
            <a:endParaRPr lang="en-US" sz="1800" i="1" u="sng" dirty="0" smtClean="0">
              <a:solidFill>
                <a:srgbClr val="002060"/>
              </a:solidFill>
            </a:endParaRPr>
          </a:p>
        </p:txBody>
      </p:sp>
      <p:sp>
        <p:nvSpPr>
          <p:cNvPr id="3584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584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01384" name="Rectangle 8"/>
          <p:cNvSpPr>
            <a:spLocks noChangeArrowheads="1"/>
          </p:cNvSpPr>
          <p:nvPr/>
        </p:nvSpPr>
        <p:spPr bwMode="auto">
          <a:xfrm>
            <a:off x="704850" y="3495675"/>
            <a:ext cx="8151813" cy="709613"/>
          </a:xfrm>
          <a:prstGeom prst="rect">
            <a:avLst/>
          </a:prstGeom>
          <a:noFill/>
          <a:ln w="9525">
            <a:noFill/>
            <a:miter lim="800000"/>
            <a:headEnd/>
            <a:tailEnd/>
          </a:ln>
          <a:effectLst/>
        </p:spPr>
        <p:txBody>
          <a:bodyPr lIns="91436" tIns="45718" rIns="91436" bIns="45718"/>
          <a:lstStyle/>
          <a:p>
            <a:pPr marL="516179" indent="-516179" eaLnBrk="0" hangingPunct="0">
              <a:spcBef>
                <a:spcPct val="20000"/>
              </a:spcBef>
              <a:buClr>
                <a:srgbClr val="C00000"/>
              </a:buClr>
              <a:buFontTx/>
              <a:buChar char="•"/>
              <a:defRPr/>
            </a:pPr>
            <a:endParaRPr lang="en-US" sz="2000" i="1" dirty="0">
              <a:effectLst>
                <a:outerShdw blurRad="38100" dist="38100" dir="2700000" algn="tl">
                  <a:srgbClr val="FFFFFF"/>
                </a:outerShdw>
              </a:effectLst>
            </a:endParaRPr>
          </a:p>
          <a:p>
            <a:pPr marL="516179" indent="-516179" eaLnBrk="0" hangingPunct="0">
              <a:spcBef>
                <a:spcPct val="20000"/>
              </a:spcBef>
              <a:buClr>
                <a:srgbClr val="C00000"/>
              </a:buClr>
              <a:buFontTx/>
              <a:buChar char="•"/>
              <a:defRPr/>
            </a:pPr>
            <a:endParaRPr lang="en-US" sz="2000" i="1" dirty="0">
              <a:effectLst>
                <a:outerShdw blurRad="38100" dist="38100" dir="2700000" algn="tl">
                  <a:srgbClr val="FFFFFF"/>
                </a:outerShdw>
              </a:effectLst>
            </a:endParaRPr>
          </a:p>
        </p:txBody>
      </p:sp>
      <p:sp>
        <p:nvSpPr>
          <p:cNvPr id="101388" name="Rectangle 12"/>
          <p:cNvSpPr>
            <a:spLocks noChangeArrowheads="1"/>
          </p:cNvSpPr>
          <p:nvPr/>
        </p:nvSpPr>
        <p:spPr bwMode="auto">
          <a:xfrm>
            <a:off x="685800" y="4220039"/>
            <a:ext cx="8151813" cy="711200"/>
          </a:xfrm>
          <a:prstGeom prst="rect">
            <a:avLst/>
          </a:prstGeom>
          <a:noFill/>
          <a:ln w="9525">
            <a:noFill/>
            <a:miter lim="800000"/>
            <a:headEnd/>
            <a:tailEnd/>
          </a:ln>
          <a:effectLst/>
        </p:spPr>
        <p:txBody>
          <a:bodyPr lIns="91436" tIns="45718" rIns="91436" bIns="45718"/>
          <a:lstStyle/>
          <a:p>
            <a:pPr marL="516179" indent="-516179" eaLnBrk="0" hangingPunct="0">
              <a:spcBef>
                <a:spcPct val="20000"/>
              </a:spcBef>
              <a:buClr>
                <a:schemeClr val="accent1"/>
              </a:buClr>
              <a:buFontTx/>
              <a:buChar char="•"/>
              <a:defRPr/>
            </a:pPr>
            <a:r>
              <a:rPr lang="en-US" dirty="0">
                <a:solidFill>
                  <a:srgbClr val="002060"/>
                </a:solidFill>
                <a:effectLst>
                  <a:outerShdw blurRad="38100" dist="38100" dir="2700000" algn="tl">
                    <a:srgbClr val="FFFFFF"/>
                  </a:outerShdw>
                </a:effectLst>
              </a:rPr>
              <a:t>An estimator is </a:t>
            </a:r>
            <a:r>
              <a:rPr lang="en-US" i="1" dirty="0">
                <a:solidFill>
                  <a:srgbClr val="C00000"/>
                </a:solidFill>
                <a:effectLst>
                  <a:outerShdw blurRad="38100" dist="38100" dir="2700000" algn="tl">
                    <a:srgbClr val="FFFFFF"/>
                  </a:outerShdw>
                </a:effectLst>
              </a:rPr>
              <a:t>unbiased</a:t>
            </a:r>
            <a:r>
              <a:rPr lang="en-US" dirty="0">
                <a:solidFill>
                  <a:srgbClr val="002060"/>
                </a:solidFill>
                <a:effectLst>
                  <a:outerShdw blurRad="38100" dist="38100" dir="2700000" algn="tl">
                    <a:srgbClr val="FFFFFF"/>
                  </a:outerShdw>
                </a:effectLst>
              </a:rPr>
              <a:t> if its expected value is the parameter being estimated.  The sample mean is an unbiased estimator of the population mean since</a:t>
            </a:r>
          </a:p>
        </p:txBody>
      </p:sp>
      <p:sp>
        <p:nvSpPr>
          <p:cNvPr id="101392" name="Rectangle 16"/>
          <p:cNvSpPr>
            <a:spLocks noChangeArrowheads="1"/>
          </p:cNvSpPr>
          <p:nvPr/>
        </p:nvSpPr>
        <p:spPr bwMode="auto">
          <a:xfrm>
            <a:off x="678482" y="5529883"/>
            <a:ext cx="8150225" cy="7112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i="1" dirty="0">
                <a:solidFill>
                  <a:srgbClr val="002060"/>
                </a:solidFill>
                <a:effectLst>
                  <a:outerShdw blurRad="38100" dist="38100" dir="2700000" algn="tl">
                    <a:srgbClr val="FFFFFF"/>
                  </a:outerShdw>
                </a:effectLst>
              </a:rPr>
              <a:t>On average</a:t>
            </a:r>
            <a:r>
              <a:rPr lang="en-US" dirty="0">
                <a:solidFill>
                  <a:srgbClr val="002060"/>
                </a:solidFill>
                <a:effectLst>
                  <a:outerShdw blurRad="38100" dist="38100" dir="2700000" algn="tl">
                    <a:srgbClr val="FFFFFF"/>
                  </a:outerShdw>
                </a:effectLst>
              </a:rPr>
              <a:t>, an unbiased estimator neither overstates nor understates the true parameter.</a:t>
            </a:r>
          </a:p>
        </p:txBody>
      </p:sp>
      <p:sp>
        <p:nvSpPr>
          <p:cNvPr id="3584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7" name="Rectangle 16"/>
          <p:cNvSpPr/>
          <p:nvPr/>
        </p:nvSpPr>
        <p:spPr>
          <a:xfrm>
            <a:off x="685800" y="1752600"/>
            <a:ext cx="706438" cy="400050"/>
          </a:xfrm>
          <a:prstGeom prst="rect">
            <a:avLst/>
          </a:prstGeom>
        </p:spPr>
        <p:txBody>
          <a:bodyPr wrap="none">
            <a:spAutoFit/>
          </a:bodyPr>
          <a:lstStyle/>
          <a:p>
            <a:pPr marL="516179" indent="-516179" eaLnBrk="0" hangingPunct="0">
              <a:spcBef>
                <a:spcPct val="20000"/>
              </a:spcBef>
              <a:buClr>
                <a:schemeClr val="accent1"/>
              </a:buClr>
              <a:buFontTx/>
              <a:buChar char="•"/>
              <a:defRPr/>
            </a:pPr>
            <a:endParaRPr lang="en-US" sz="2000" dirty="0">
              <a:effectLst>
                <a:outerShdw blurRad="38100" dist="38100" dir="2700000" algn="tl">
                  <a:srgbClr val="FFFFFF"/>
                </a:outerShdw>
              </a:effectLst>
            </a:endParaRPr>
          </a:p>
        </p:txBody>
      </p:sp>
      <p:sp>
        <p:nvSpPr>
          <p:cNvPr id="21" name="TextBox 20"/>
          <p:cNvSpPr txBox="1"/>
          <p:nvPr/>
        </p:nvSpPr>
        <p:spPr>
          <a:xfrm>
            <a:off x="762000" y="1362075"/>
            <a:ext cx="7298536" cy="923330"/>
          </a:xfrm>
          <a:prstGeom prst="rect">
            <a:avLst/>
          </a:prstGeom>
          <a:noFill/>
        </p:spPr>
        <p:txBody>
          <a:bodyPr wrap="none">
            <a:spAutoFit/>
          </a:bodyPr>
          <a:lstStyle/>
          <a:p>
            <a:pPr eaLnBrk="0" hangingPunct="0">
              <a:buClr>
                <a:schemeClr val="accent1"/>
              </a:buClr>
              <a:buFont typeface="Arial" pitchFamily="34" charset="0"/>
              <a:buChar char="•"/>
              <a:defRPr/>
            </a:pPr>
            <a:r>
              <a:rPr lang="en-US" dirty="0"/>
              <a:t> </a:t>
            </a:r>
            <a:r>
              <a:rPr lang="en-US" dirty="0" smtClean="0"/>
              <a:t>   </a:t>
            </a:r>
            <a:r>
              <a:rPr lang="en-US" i="1" dirty="0">
                <a:solidFill>
                  <a:srgbClr val="C00000"/>
                </a:solidFill>
                <a:effectLst>
                  <a:outerShdw blurRad="38100" dist="38100" dir="2700000" algn="tl">
                    <a:srgbClr val="000000">
                      <a:alpha val="43137"/>
                    </a:srgbClr>
                  </a:outerShdw>
                </a:effectLst>
              </a:rPr>
              <a:t>Sampling error</a:t>
            </a:r>
            <a:r>
              <a:rPr lang="en-US" i="1" dirty="0">
                <a:solidFill>
                  <a:srgbClr val="002060"/>
                </a:solidFill>
                <a:effectLst>
                  <a:outerShdw blurRad="38100" dist="38100" dir="2700000" algn="tl">
                    <a:srgbClr val="000000">
                      <a:alpha val="43137"/>
                    </a:srgbClr>
                  </a:outerShdw>
                </a:effectLst>
              </a:rPr>
              <a:t> </a:t>
            </a:r>
            <a:r>
              <a:rPr lang="en-US" dirty="0">
                <a:solidFill>
                  <a:srgbClr val="002060"/>
                </a:solidFill>
              </a:rPr>
              <a:t>is the difference between an estimate and the </a:t>
            </a:r>
          </a:p>
          <a:p>
            <a:pPr eaLnBrk="0" hangingPunct="0">
              <a:defRPr/>
            </a:pPr>
            <a:r>
              <a:rPr lang="en-US" dirty="0">
                <a:solidFill>
                  <a:srgbClr val="002060"/>
                </a:solidFill>
              </a:rPr>
              <a:t>     corresponding population parameter.  For example, if we use the sample </a:t>
            </a:r>
          </a:p>
          <a:p>
            <a:pPr eaLnBrk="0" hangingPunct="0">
              <a:defRPr/>
            </a:pPr>
            <a:r>
              <a:rPr lang="en-US" dirty="0">
                <a:solidFill>
                  <a:srgbClr val="002060"/>
                </a:solidFill>
              </a:rPr>
              <a:t>     mean as an estimate for the population mean, then the </a:t>
            </a:r>
          </a:p>
        </p:txBody>
      </p:sp>
      <p:pic>
        <p:nvPicPr>
          <p:cNvPr id="1065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300" y="3751726"/>
            <a:ext cx="21336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4967092"/>
            <a:ext cx="16002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4217" y="2292556"/>
            <a:ext cx="26495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
          <p:cNvSpPr txBox="1">
            <a:spLocks noChangeArrowheads="1"/>
          </p:cNvSpPr>
          <p:nvPr/>
        </p:nvSpPr>
        <p:spPr bwMode="auto">
          <a:xfrm>
            <a:off x="1224756" y="387928"/>
            <a:ext cx="6929438" cy="533399"/>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Estimators </a:t>
            </a:r>
            <a:r>
              <a:rPr lang="en-US" sz="2800" kern="0" dirty="0">
                <a:solidFill>
                  <a:schemeClr val="accent1"/>
                </a:solidFill>
                <a:effectLst>
                  <a:outerShdw blurRad="38100" dist="38100" dir="2700000" algn="tl">
                    <a:srgbClr val="000000">
                      <a:alpha val="43137"/>
                    </a:srgbClr>
                  </a:outerShdw>
                </a:effectLst>
                <a:latin typeface="+mj-lt"/>
                <a:ea typeface="+mj-ea"/>
                <a:cs typeface="+mj-cs"/>
              </a:rPr>
              <a:t>and Sampling Distributions</a:t>
            </a:r>
          </a:p>
        </p:txBody>
      </p:sp>
    </p:spTree>
    <p:extLst>
      <p:ext uri="{BB962C8B-B14F-4D97-AF65-F5344CB8AC3E}">
        <p14:creationId xmlns:p14="http://schemas.microsoft.com/office/powerpoint/2010/main" val="2982394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4834</Words>
  <Application>Microsoft Office PowerPoint</Application>
  <PresentationFormat>On-screen Show (4:3)</PresentationFormat>
  <Paragraphs>556</Paragraphs>
  <Slides>42</Slides>
  <Notes>41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Office Theme</vt:lpstr>
      <vt:lpstr>Equation</vt:lpstr>
      <vt:lpstr>Week 6  October 6-10</vt:lpstr>
      <vt:lpstr>Sampling Distributions                           ML 6.1</vt:lpstr>
      <vt:lpstr>Sampling Distributions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6  October 7-11</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5</cp:revision>
  <dcterms:created xsi:type="dcterms:W3CDTF">2012-07-19T16:34:32Z</dcterms:created>
  <dcterms:modified xsi:type="dcterms:W3CDTF">2013-10-14T14:37:34Z</dcterms:modified>
</cp:coreProperties>
</file>