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ink/ink1.xml" ContentType="application/inkml+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257" r:id="rId2"/>
    <p:sldId id="258" r:id="rId3"/>
    <p:sldId id="260" r:id="rId4"/>
    <p:sldId id="261" r:id="rId5"/>
    <p:sldId id="262" r:id="rId6"/>
    <p:sldId id="263" r:id="rId7"/>
    <p:sldId id="264" r:id="rId8"/>
    <p:sldId id="265" r:id="rId9"/>
    <p:sldId id="266" r:id="rId10"/>
    <p:sldId id="267" r:id="rId11"/>
    <p:sldId id="268" r:id="rId12"/>
    <p:sldId id="269" r:id="rId13"/>
    <p:sldId id="270" r:id="rId14"/>
    <p:sldId id="327" r:id="rId15"/>
    <p:sldId id="271" r:id="rId16"/>
    <p:sldId id="272" r:id="rId17"/>
    <p:sldId id="273" r:id="rId18"/>
    <p:sldId id="274" r:id="rId19"/>
    <p:sldId id="275" r:id="rId20"/>
    <p:sldId id="276" r:id="rId21"/>
    <p:sldId id="277" r:id="rId22"/>
    <p:sldId id="278" r:id="rId23"/>
    <p:sldId id="320" r:id="rId24"/>
    <p:sldId id="324" r:id="rId25"/>
    <p:sldId id="321" r:id="rId26"/>
    <p:sldId id="322" r:id="rId27"/>
    <p:sldId id="279" r:id="rId28"/>
    <p:sldId id="323" r:id="rId29"/>
    <p:sldId id="280" r:id="rId30"/>
    <p:sldId id="281" r:id="rId31"/>
    <p:sldId id="325" r:id="rId32"/>
    <p:sldId id="282" r:id="rId33"/>
    <p:sldId id="326" r:id="rId34"/>
    <p:sldId id="290" r:id="rId35"/>
    <p:sldId id="295" r:id="rId36"/>
    <p:sldId id="296" r:id="rId37"/>
    <p:sldId id="297" r:id="rId38"/>
    <p:sldId id="298" r:id="rId39"/>
    <p:sldId id="299" r:id="rId40"/>
    <p:sldId id="300" r:id="rId41"/>
    <p:sldId id="301" r:id="rId42"/>
    <p:sldId id="302" r:id="rId43"/>
    <p:sldId id="303" r:id="rId44"/>
    <p:sldId id="305" r:id="rId45"/>
    <p:sldId id="306" r:id="rId46"/>
    <p:sldId id="307" r:id="rId47"/>
    <p:sldId id="308" r:id="rId48"/>
    <p:sldId id="309" r:id="rId49"/>
    <p:sldId id="310" r:id="rId50"/>
    <p:sldId id="311" r:id="rId51"/>
    <p:sldId id="312" r:id="rId52"/>
    <p:sldId id="313" r:id="rId53"/>
    <p:sldId id="328" r:id="rId54"/>
    <p:sldId id="315" r:id="rId55"/>
    <p:sldId id="316" r:id="rId56"/>
    <p:sldId id="317" r:id="rId57"/>
    <p:sldId id="318"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864" y="-58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ink/ink1.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28.34646" units="1/cm"/>
          <inkml:channelProperty channel="Y" name="resolution" value="28.30189" units="1/cm"/>
        </inkml:channelProperties>
      </inkml:inkSource>
      <inkml:timestamp xml:id="ts0" timeString="2012-07-14T15:01:13.339"/>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13674 11091,'0'-21,"-21"21,-1 0,-20 0,-21 0,-1 0,22 0,-1 0,1 0,0 0,-22 0,22 0,-22 21,22-21,-21 22,-22-1,43 0,-1 0,-20 21,-22 1,64-43,-21 42,-1-21,22 22,-42-22,63 0,-43 21,1 1,21-1,0-21,-1 21,1 1,21-22,-21 21,0 1,0-1,21 0,-21 1,-1 20,1 1,21-22,-21 0,21 22,-21-1,0 1,21-1,0 22,0-22,-21 22,21-21,-22 41,1-41,21-1,-21 22,21-21,0 20,0-20,0 20,0-20,0-1,0 43,0-42,0 20,0 1,0 0,0-1,0 22,0-42,0-22,0 0,0-20,0 20,0-42,0 21,0 21,0-42,0 43,0-43,0 42,0 0,-21 1,21-1,0 22,0-1,-42 1,42-1,0 1,0-1,0 1,0-22,0 21,0 1,0-22,0 1,-22-1,22-21,0 21,0 22,0-22,0 1,0-1,0 0,0 1,0 20,0-21,0 1,0-1,43 22,-43-43,21 21,0 22,0-22,0 0,22 1,-22 41,21-63,1 22,-1 20,-21-20,21-22,1 63,20-41,-42-1,22 0,-1 1,-21-22,43 21,-22 1,0-22,-20 0,-1 0,21 0,-42 0,42 1,1 20,-22-21,21 0,1 0,-1 22,0-22,-42 0,43 0,-43 0,42 1,-42-1,42 0,-21 0,1 0,-1 0,42 1,-42 20,22-21,20 21,-20-20,-1 20,21-21,-20 21,20 1,1-1,-22 0,43 22,-1-22,22 43,0-43,-21 43,-1-22,43 1,0-1,64 22,-1 0,-20-43,41 22,-20-22,-22 0,-21 1,1-1,20 0,-21 22,-63-64,84 42,-84-21,-1-21,22 21,-21-21,42 22,-21-1,21 0,0 0,-43 0,43 0,22 1,-44-1,1-21,42 42,-63-42,0 0,21 0,-22 0,1 0,0 0,-22 0,22 0,-22 0,1-21,-22 0,0 21,22-21,-22 21,22-22,-22 1,0 21,22 0,-22-21,22 0,-22 0,22 21,-1-21,1-1,-1 1,-21 21,64-42,-42 21,-1 0,22-1,21-20,-22 42,1-42,63-1,-84 1,42 0,-43 21,64-22,0-20,-21 20,21-20,-21 21,-43-22,43 1,0-1,-43 22,43-43,-21 22,-43 20,22-41,-22 20,22-21,-1 22,-21-1,22 1,-43-1,-21 1,21-1,0 1,1-1,-1-41,-21 41,0-21,0 1,0-43,0 21,0 21,0-21,0 1,0-22,0 63,0 1,0-22,0 21,-21-41,21 41,-22-21,22 1,-21-43,21 42,-42-42,42-21,-64 0,43 21,0 0,-21 0,21 63,-22-63,22 43,0-22,-21 42,20 22,22 0,-21 20,0-20,21 42,-42-42,21-1,21 22,0 0,-43-21,43 21,-21-1,0-20,21 21,-21-21,-22-22,22 1,-21 20,42 22,-21-21,21 21,-21-22,-1 22,22-42,0 41,-42-41,21 21,21 20,-42-20,-1-43,1 22,0-1,-1 1,22 21,-21-22,-1-21,-20 22,21-1,20 43,-20-21,21 21,-21-43,-22 22,43 21,-21 0,-1-22,22 43,-42-21,20-21,1 21,-22-22,-20 1,41 0,-20 20,21-20,-22 0,-42 21,64-22,-22 22,-20 0,41 0,1 0,-21-1,-1 1,-21 21,1-42,20 21,-42 0,22-1,-22 1,42 21,-20-21,-22 0,21 21,1-21,-22 0,21-1,-21 22,43-21,-22 0,22 21,-22 0,0 0,1-21,-1 21,21-21,-20 21,20 0,-20 0,-1 0,0 0,22 0,-1 0,-20 0,41 0,-41 0,20 0,-21 0,22 0,-22 0,-21 0,1 0,-22 0,21 0,-21 0,21 0,-21 0,21 0,-21 0,0 0,21 0,-42 0,21 0,42 0,1 0,-43 0,42 0,0 0,1 0,20 0,-20 0,20 0,-21 0,43 0,0 0,-1 0,1 0,0 0,-1 0,1 0,0 0,21 0,-64 0,43 0,-1 0,1 0,-22 0,43 0,-42 0,20 0,1 0,21 0,-43 0,43 0,21 0,-42 0,42 0,-21 0,0 0,-1 0,1 21,0-21,0 0,0 0,0 0,21 0,-22 0,22 0,-21 21,0-21,21 0,-21 0,21 21,-42-21,20 0,1 21,-21-21,-22 0,22 22,21-22,-43 0,64 0,-21 0,-21 0,42 0,-21 0,-22 0,-20 0,21 0,-43 0,-21 0,43-43,20 43,1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AE8188-777B-4E82-BD33-22E02541688E}" type="datetimeFigureOut">
              <a:rPr lang="en-US" smtClean="0"/>
              <a:t>10/14/2013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052125-BD06-4ACF-8A13-E43C6780F7BE}" type="slidenum">
              <a:rPr lang="en-US" smtClean="0"/>
              <a:t>‹#›</a:t>
            </a:fld>
            <a:endParaRPr lang="en-US"/>
          </a:p>
        </p:txBody>
      </p:sp>
    </p:spTree>
    <p:extLst>
      <p:ext uri="{BB962C8B-B14F-4D97-AF65-F5344CB8AC3E}">
        <p14:creationId xmlns:p14="http://schemas.microsoft.com/office/powerpoint/2010/main" val="583498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Contents of the Chapter:</a:t>
            </a:r>
          </a:p>
          <a:p>
            <a:pPr>
              <a:spcBef>
                <a:spcPct val="0"/>
              </a:spcBef>
            </a:pPr>
            <a:endParaRPr lang="en-US" smtClean="0"/>
          </a:p>
          <a:p>
            <a:pPr>
              <a:spcBef>
                <a:spcPct val="0"/>
              </a:spcBef>
            </a:pPr>
            <a:r>
              <a:rPr lang="en-US" smtClean="0"/>
              <a:t>There are eight sections in this chapter.  The topics in each section are listed above.</a:t>
            </a:r>
          </a:p>
          <a:p>
            <a:pPr>
              <a:spcBef>
                <a:spcPct val="0"/>
              </a:spcBef>
            </a:pPr>
            <a:endParaRPr lang="en-US" smtClean="0"/>
          </a:p>
          <a:p>
            <a:pPr>
              <a:spcBef>
                <a:spcPct val="0"/>
              </a:spcBef>
            </a:pPr>
            <a:endParaRPr lang="en-US" smtClean="0"/>
          </a:p>
        </p:txBody>
      </p:sp>
      <p:sp>
        <p:nvSpPr>
          <p:cNvPr id="20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9D0AD86-67D2-4F39-8981-DFBC32D5BD6D}" type="slidenum">
              <a:rPr lang="en-US"/>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Time-Series Components:</a:t>
            </a:r>
          </a:p>
          <a:p>
            <a:pPr>
              <a:spcBef>
                <a:spcPct val="0"/>
              </a:spcBef>
            </a:pPr>
            <a:endParaRPr lang="en-US" smtClean="0"/>
          </a:p>
          <a:p>
            <a:pPr>
              <a:spcBef>
                <a:spcPct val="0"/>
              </a:spcBef>
            </a:pPr>
            <a:r>
              <a:rPr lang="en-US" smtClean="0"/>
              <a:t>Irregular is a random disturbance that follows no pattern.  Irregular is also called the error component.</a:t>
            </a:r>
          </a:p>
        </p:txBody>
      </p:sp>
      <p:sp>
        <p:nvSpPr>
          <p:cNvPr id="450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2505AC2-3A91-4566-8B99-E4CED4699715}" type="slidenum">
              <a:rPr lang="en-US">
                <a:cs typeface="Arial" charset="0"/>
              </a:rPr>
              <a:pPr/>
              <a:t>11</a:t>
            </a:fld>
            <a:endParaRPr lang="en-US">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Trend Forecasting:</a:t>
            </a:r>
          </a:p>
          <a:p>
            <a:pPr>
              <a:spcBef>
                <a:spcPct val="0"/>
              </a:spcBef>
            </a:pPr>
            <a:endParaRPr lang="en-US" smtClean="0"/>
          </a:p>
          <a:p>
            <a:pPr>
              <a:spcBef>
                <a:spcPct val="0"/>
              </a:spcBef>
            </a:pPr>
            <a:r>
              <a:rPr lang="en-US" smtClean="0"/>
              <a:t>Figure 14.6 displays the main categories of forecasting models.</a:t>
            </a:r>
          </a:p>
        </p:txBody>
      </p:sp>
      <p:sp>
        <p:nvSpPr>
          <p:cNvPr id="471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24D8954-A435-4BE5-82EF-E84FE869922E}" type="slidenum">
              <a:rPr lang="en-US">
                <a:cs typeface="Arial" charset="0"/>
              </a:rPr>
              <a:pPr/>
              <a:t>12</a:t>
            </a:fld>
            <a:endParaRPr lang="en-US">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Trend Forecasting:</a:t>
            </a:r>
          </a:p>
          <a:p>
            <a:pPr>
              <a:spcBef>
                <a:spcPct val="0"/>
              </a:spcBef>
            </a:pPr>
            <a:endParaRPr lang="en-US" smtClean="0"/>
          </a:p>
          <a:p>
            <a:pPr>
              <a:spcBef>
                <a:spcPct val="0"/>
              </a:spcBef>
            </a:pPr>
            <a:r>
              <a:rPr lang="en-US" smtClean="0"/>
              <a:t>This slide presents three trend models that are especially useful in business applications.  These models are linear, exponential, and quadratic trend models.</a:t>
            </a:r>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p:txBody>
      </p:sp>
      <p:sp>
        <p:nvSpPr>
          <p:cNvPr id="491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D1B90CD-30A1-4CE8-B9F9-167367CE17B6}" type="slidenum">
              <a:rPr lang="en-US">
                <a:cs typeface="Arial" charset="0"/>
              </a:rPr>
              <a:pPr/>
              <a:t>13</a:t>
            </a:fld>
            <a:endParaRPr lang="en-US">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Trend Forecasting:</a:t>
            </a:r>
          </a:p>
          <a:p>
            <a:pPr>
              <a:spcBef>
                <a:spcPct val="0"/>
              </a:spcBef>
            </a:pPr>
            <a:endParaRPr lang="en-US" smtClean="0"/>
          </a:p>
          <a:p>
            <a:pPr>
              <a:spcBef>
                <a:spcPct val="0"/>
              </a:spcBef>
            </a:pPr>
            <a:r>
              <a:rPr lang="en-US" smtClean="0"/>
              <a:t>This slide presents three trend models that are especially useful in business applications.  These models are linear, exponential, and quadratic trend models.</a:t>
            </a:r>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p:txBody>
      </p:sp>
      <p:sp>
        <p:nvSpPr>
          <p:cNvPr id="491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D1B90CD-30A1-4CE8-B9F9-167367CE17B6}" type="slidenum">
              <a:rPr lang="en-US">
                <a:cs typeface="Arial" charset="0"/>
              </a:rPr>
              <a:pPr/>
              <a:t>14</a:t>
            </a:fld>
            <a:endParaRPr lang="en-US">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Trend Forecasting:</a:t>
            </a:r>
          </a:p>
          <a:p>
            <a:pPr>
              <a:spcBef>
                <a:spcPct val="0"/>
              </a:spcBef>
            </a:pPr>
            <a:endParaRPr lang="en-US" smtClean="0"/>
          </a:p>
          <a:p>
            <a:pPr>
              <a:spcBef>
                <a:spcPct val="0"/>
              </a:spcBef>
            </a:pPr>
            <a:r>
              <a:rPr lang="en-US" smtClean="0"/>
              <a:t>This slide shows illustrations of linear trends.  Linear trends are fitted by using ordinary least squares formulas.</a:t>
            </a:r>
          </a:p>
        </p:txBody>
      </p:sp>
      <p:sp>
        <p:nvSpPr>
          <p:cNvPr id="512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646FB35-888D-4071-A336-3E2134FDF01C}" type="slidenum">
              <a:rPr lang="en-US">
                <a:cs typeface="Arial" charset="0"/>
              </a:rPr>
              <a:pPr/>
              <a:t>15</a:t>
            </a:fld>
            <a:endParaRPr lang="en-US">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Trend Forecasting:</a:t>
            </a:r>
          </a:p>
          <a:p>
            <a:pPr>
              <a:spcBef>
                <a:spcPct val="0"/>
              </a:spcBef>
            </a:pPr>
            <a:endParaRPr lang="en-US" smtClean="0"/>
          </a:p>
          <a:p>
            <a:pPr>
              <a:spcBef>
                <a:spcPct val="0"/>
              </a:spcBef>
            </a:pPr>
            <a:r>
              <a:rPr lang="en-US" smtClean="0"/>
              <a:t>This slide shows the least squares equations for the slope and intercept for the linear trend model.  Once the slope and intercept are estimated, the model may be used to forecast for a future time period.</a:t>
            </a:r>
          </a:p>
        </p:txBody>
      </p:sp>
      <p:sp>
        <p:nvSpPr>
          <p:cNvPr id="532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0EEDC2B-E769-4D02-B9DC-4A7F56378E1F}" type="slidenum">
              <a:rPr lang="en-US">
                <a:cs typeface="Arial" charset="0"/>
              </a:rPr>
              <a:pPr/>
              <a:t>16</a:t>
            </a:fld>
            <a:endParaRPr lang="en-US">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Trend Forecasting:</a:t>
            </a:r>
          </a:p>
          <a:p>
            <a:pPr>
              <a:spcBef>
                <a:spcPct val="0"/>
              </a:spcBef>
            </a:pPr>
            <a:endParaRPr lang="en-US" smtClean="0"/>
          </a:p>
          <a:p>
            <a:pPr>
              <a:spcBef>
                <a:spcPct val="0"/>
              </a:spcBef>
            </a:pPr>
            <a:r>
              <a:rPr lang="en-US" smtClean="0"/>
              <a:t>The coefficient of determination can be used to assess the model for the linear trend.</a:t>
            </a: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688CDC0-514B-4171-A4C9-8FDC62167007}" type="slidenum">
              <a:rPr lang="en-US">
                <a:cs typeface="Arial" charset="0"/>
              </a:rPr>
              <a:pPr/>
              <a:t>17</a:t>
            </a:fld>
            <a:endParaRPr lang="en-US">
              <a:cs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Trend Forecasting:</a:t>
            </a:r>
          </a:p>
          <a:p>
            <a:pPr>
              <a:spcBef>
                <a:spcPct val="0"/>
              </a:spcBef>
            </a:pPr>
            <a:endParaRPr lang="en-US" smtClean="0"/>
          </a:p>
          <a:p>
            <a:pPr>
              <a:spcBef>
                <a:spcPct val="0"/>
              </a:spcBef>
            </a:pPr>
            <a:r>
              <a:rPr lang="en-US" smtClean="0"/>
              <a:t>The exponential trend model is useful when the time series grows or declines at the same rate in each time period.</a:t>
            </a:r>
          </a:p>
          <a:p>
            <a:pPr>
              <a:spcBef>
                <a:spcPct val="0"/>
              </a:spcBef>
            </a:pPr>
            <a:endParaRPr lang="en-US" smtClean="0"/>
          </a:p>
          <a:p>
            <a:pPr>
              <a:spcBef>
                <a:spcPct val="0"/>
              </a:spcBef>
            </a:pPr>
            <a:r>
              <a:rPr lang="en-US" smtClean="0"/>
              <a:t>Figure 14.9 shows illustrations of exponential trend models.</a:t>
            </a:r>
          </a:p>
        </p:txBody>
      </p:sp>
      <p:sp>
        <p:nvSpPr>
          <p:cNvPr id="573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4374F63-919F-4FCD-B901-6342223F62DC}" type="slidenum">
              <a:rPr lang="en-US">
                <a:cs typeface="Arial" charset="0"/>
              </a:rPr>
              <a:pPr/>
              <a:t>18</a:t>
            </a:fld>
            <a:endParaRPr lang="en-US">
              <a:cs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Trend Forecasting:</a:t>
            </a:r>
          </a:p>
          <a:p>
            <a:pPr>
              <a:spcBef>
                <a:spcPct val="0"/>
              </a:spcBef>
            </a:pPr>
            <a:endParaRPr lang="en-US" smtClean="0"/>
          </a:p>
          <a:p>
            <a:pPr>
              <a:spcBef>
                <a:spcPct val="0"/>
              </a:spcBef>
            </a:pPr>
            <a:r>
              <a:rPr lang="en-US" smtClean="0"/>
              <a:t>You may use the exponential model for financial data that cover a long period of time.  You may also use the exponential model to compare two growth rates.  </a:t>
            </a:r>
          </a:p>
          <a:p>
            <a:pPr>
              <a:spcBef>
                <a:spcPct val="0"/>
              </a:spcBef>
            </a:pPr>
            <a:endParaRPr lang="en-US" smtClean="0"/>
          </a:p>
          <a:p>
            <a:pPr>
              <a:spcBef>
                <a:spcPct val="0"/>
              </a:spcBef>
            </a:pPr>
            <a:r>
              <a:rPr lang="en-US" smtClean="0"/>
              <a:t>Sometimes there may not be much difference if you use the linear model for the data.  Always choose a less complex model if not much advantage is gained by using the more complex model.  </a:t>
            </a:r>
          </a:p>
        </p:txBody>
      </p:sp>
      <p:sp>
        <p:nvSpPr>
          <p:cNvPr id="593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E9D3F57-BC57-439F-AFC3-DEF5BF2BF6F8}" type="slidenum">
              <a:rPr lang="en-US">
                <a:cs typeface="Arial" charset="0"/>
              </a:rPr>
              <a:pPr/>
              <a:t>19</a:t>
            </a:fld>
            <a:endParaRPr lang="en-US">
              <a:cs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p:txBody>
          <a:bodyPr wrap="square" numCol="1" anchor="t" anchorCtr="0" compatLnSpc="1">
            <a:prstTxWarp prst="textNoShape">
              <a:avLst/>
            </a:prstTxWarp>
          </a:bodyPr>
          <a:lstStyle/>
          <a:p>
            <a:pPr fontAlgn="auto">
              <a:spcBef>
                <a:spcPts val="0"/>
              </a:spcBef>
              <a:spcAft>
                <a:spcPts val="0"/>
              </a:spcAft>
              <a:defRPr/>
            </a:pPr>
            <a:r>
              <a:rPr lang="en-US" dirty="0" smtClean="0"/>
              <a:t>Trend Forecasting:</a:t>
            </a:r>
          </a:p>
          <a:p>
            <a:pPr fontAlgn="auto">
              <a:spcBef>
                <a:spcPts val="0"/>
              </a:spcBef>
              <a:spcAft>
                <a:spcPts val="0"/>
              </a:spcAft>
              <a:defRPr/>
            </a:pPr>
            <a:endParaRPr lang="en-US" dirty="0"/>
          </a:p>
          <a:p>
            <a:pPr fontAlgn="auto">
              <a:spcBef>
                <a:spcPts val="0"/>
              </a:spcBef>
              <a:spcAft>
                <a:spcPts val="0"/>
              </a:spcAft>
              <a:defRPr/>
            </a:pPr>
            <a:r>
              <a:rPr lang="en-US" dirty="0" smtClean="0"/>
              <a:t>Use a log transformation </a:t>
            </a:r>
            <a:r>
              <a:rPr lang="en-US" i="1" dirty="0" smtClean="0">
                <a:effectLst>
                  <a:outerShdw blurRad="38100" dist="38100" dir="2700000" algn="tl">
                    <a:srgbClr val="FFFFFF"/>
                  </a:outerShdw>
                </a:effectLst>
              </a:rPr>
              <a:t>z</a:t>
            </a:r>
            <a:r>
              <a:rPr lang="en-US" i="1" baseline="-25000" dirty="0" smtClean="0">
                <a:effectLst>
                  <a:outerShdw blurRad="38100" dist="38100" dir="2700000" algn="tl">
                    <a:srgbClr val="FFFFFF"/>
                  </a:outerShdw>
                </a:effectLst>
              </a:rPr>
              <a:t>t</a:t>
            </a:r>
            <a:r>
              <a:rPr lang="en-US" dirty="0" smtClean="0">
                <a:effectLst>
                  <a:outerShdw blurRad="38100" dist="38100" dir="2700000" algn="tl">
                    <a:srgbClr val="FFFFFF"/>
                  </a:outerShdw>
                </a:effectLst>
              </a:rPr>
              <a:t> </a:t>
            </a:r>
            <a:r>
              <a:rPr lang="en-US" dirty="0">
                <a:effectLst>
                  <a:outerShdw blurRad="38100" dist="38100" dir="2700000" algn="tl">
                    <a:srgbClr val="FFFFFF"/>
                  </a:outerShdw>
                </a:effectLst>
              </a:rPr>
              <a:t>= ln(</a:t>
            </a:r>
            <a:r>
              <a:rPr lang="en-US" i="1" dirty="0">
                <a:effectLst>
                  <a:outerShdw blurRad="38100" dist="38100" dir="2700000" algn="tl">
                    <a:srgbClr val="FFFFFF"/>
                  </a:outerShdw>
                </a:effectLst>
              </a:rPr>
              <a:t>y</a:t>
            </a:r>
            <a:r>
              <a:rPr lang="en-US" i="1" baseline="-25000" dirty="0">
                <a:effectLst>
                  <a:outerShdw blurRad="38100" dist="38100" dir="2700000" algn="tl">
                    <a:srgbClr val="FFFFFF"/>
                  </a:outerShdw>
                </a:effectLst>
              </a:rPr>
              <a:t>t</a:t>
            </a:r>
            <a:r>
              <a:rPr lang="en-US" dirty="0">
                <a:effectLst>
                  <a:outerShdw blurRad="38100" dist="38100" dir="2700000" algn="tl">
                    <a:srgbClr val="FFFFFF"/>
                  </a:outerShdw>
                </a:effectLst>
              </a:rPr>
              <a:t>) </a:t>
            </a:r>
            <a:r>
              <a:rPr lang="en-US" dirty="0" smtClean="0"/>
              <a:t>for the exponential model.  This will transform the exponential model to a linear model.  For that linear model, one can use the least squares method to obtain the estimates for the slope and intercept.</a:t>
            </a:r>
          </a:p>
          <a:p>
            <a:pPr fontAlgn="auto">
              <a:spcBef>
                <a:spcPts val="0"/>
              </a:spcBef>
              <a:spcAft>
                <a:spcPts val="0"/>
              </a:spcAft>
              <a:defRPr/>
            </a:pPr>
            <a:endParaRPr lang="en-US" dirty="0"/>
          </a:p>
          <a:p>
            <a:pPr fontAlgn="auto">
              <a:spcBef>
                <a:spcPts val="0"/>
              </a:spcBef>
              <a:spcAft>
                <a:spcPts val="0"/>
              </a:spcAft>
              <a:defRPr/>
            </a:pPr>
            <a:r>
              <a:rPr lang="en-US" dirty="0" smtClean="0"/>
              <a:t>The slide gives the equations for the slope and intercept for the transformed model.</a:t>
            </a:r>
          </a:p>
          <a:p>
            <a:pPr fontAlgn="auto">
              <a:spcBef>
                <a:spcPts val="0"/>
              </a:spcBef>
              <a:spcAft>
                <a:spcPts val="0"/>
              </a:spcAft>
              <a:defRPr/>
            </a:pPr>
            <a:endParaRPr lang="en-US" dirty="0"/>
          </a:p>
          <a:p>
            <a:pPr fontAlgn="auto">
              <a:spcBef>
                <a:spcPts val="0"/>
              </a:spcBef>
              <a:spcAft>
                <a:spcPts val="0"/>
              </a:spcAft>
              <a:defRPr/>
            </a:pPr>
            <a:r>
              <a:rPr lang="en-US" dirty="0" smtClean="0"/>
              <a:t>Once these estimates are computed, you will have to transform back to the original units by exponentiation.  </a:t>
            </a:r>
          </a:p>
        </p:txBody>
      </p:sp>
      <p:sp>
        <p:nvSpPr>
          <p:cNvPr id="614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AF1FA5C-E6F5-467A-9E46-97E92C44EFDD}" type="slidenum">
              <a:rPr lang="en-US">
                <a:cs typeface="Arial" charset="0"/>
              </a:rPr>
              <a:pPr/>
              <a:t>20</a:t>
            </a:fld>
            <a:endParaRPr lang="en-US">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Time-Series Components:</a:t>
            </a:r>
          </a:p>
          <a:p>
            <a:pPr>
              <a:spcBef>
                <a:spcPct val="0"/>
              </a:spcBef>
            </a:pPr>
            <a:endParaRPr lang="en-US" smtClean="0"/>
          </a:p>
          <a:p>
            <a:pPr>
              <a:spcBef>
                <a:spcPct val="0"/>
              </a:spcBef>
            </a:pPr>
            <a:r>
              <a:rPr lang="en-US" smtClean="0"/>
              <a:t>A time-series variable consists of data observed over a period of time.</a:t>
            </a:r>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6A12485-5012-4AEE-A6B7-C3D41489B291}" type="slidenum">
              <a:rPr lang="en-US">
                <a:cs typeface="Arial" charset="0"/>
              </a:rPr>
              <a:pPr/>
              <a:t>3</a:t>
            </a:fld>
            <a:endParaRPr lang="en-US">
              <a:cs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Trend Forecasting:</a:t>
            </a:r>
          </a:p>
          <a:p>
            <a:pPr>
              <a:spcBef>
                <a:spcPct val="0"/>
              </a:spcBef>
            </a:pPr>
            <a:endParaRPr lang="en-US" smtClean="0"/>
          </a:p>
          <a:p>
            <a:pPr>
              <a:spcBef>
                <a:spcPct val="0"/>
              </a:spcBef>
            </a:pPr>
            <a:r>
              <a:rPr lang="en-US" smtClean="0"/>
              <a:t>Sometimes the pattern is nonlinear and a quadratic model is adequate.  The equation for the model is given in the slide.  If, when the model is fitted the quadratic term is not significant, then the linear part of the model might just be adequate.</a:t>
            </a:r>
          </a:p>
        </p:txBody>
      </p:sp>
      <p:sp>
        <p:nvSpPr>
          <p:cNvPr id="655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84B97EE-A853-4E17-8B4A-47FAA510FCCA}" type="slidenum">
              <a:rPr lang="en-US">
                <a:cs typeface="Arial" charset="0"/>
              </a:rPr>
              <a:pPr/>
              <a:t>21</a:t>
            </a:fld>
            <a:endParaRPr lang="en-US">
              <a:cs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Trend Forecasting:</a:t>
            </a:r>
          </a:p>
          <a:p>
            <a:pPr>
              <a:spcBef>
                <a:spcPct val="0"/>
              </a:spcBef>
            </a:pPr>
            <a:endParaRPr lang="en-US" smtClean="0"/>
          </a:p>
          <a:p>
            <a:pPr>
              <a:spcBef>
                <a:spcPct val="0"/>
              </a:spcBef>
            </a:pPr>
            <a:r>
              <a:rPr lang="en-US" smtClean="0"/>
              <a:t>Figure 14.12 shows the four possible quadratic trend models based on the values of the coefficients in the model. </a:t>
            </a:r>
          </a:p>
        </p:txBody>
      </p:sp>
      <p:sp>
        <p:nvSpPr>
          <p:cNvPr id="675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EEC273B-9C29-4E4D-9ABE-DE6C001F3D19}" type="slidenum">
              <a:rPr lang="en-US">
                <a:cs typeface="Arial" charset="0"/>
              </a:rPr>
              <a:pPr/>
              <a:t>22</a:t>
            </a:fld>
            <a:endParaRPr lang="en-US">
              <a:cs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Trend Forecasting:</a:t>
            </a:r>
          </a:p>
          <a:p>
            <a:pPr>
              <a:spcBef>
                <a:spcPct val="0"/>
              </a:spcBef>
            </a:pPr>
            <a:endParaRPr lang="en-US" smtClean="0"/>
          </a:p>
          <a:p>
            <a:pPr>
              <a:spcBef>
                <a:spcPct val="0"/>
              </a:spcBef>
            </a:pPr>
            <a:r>
              <a:rPr lang="en-US" smtClean="0"/>
              <a:t>The slide displays Table 14.8.  This table summarizes the pros and cons for the linear, exponential, and quadratic trend models discussed so far.</a:t>
            </a:r>
          </a:p>
        </p:txBody>
      </p:sp>
      <p:sp>
        <p:nvSpPr>
          <p:cNvPr id="716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E71D505-290B-4A4B-B9AA-70A0FD4275BC}" type="slidenum">
              <a:rPr lang="en-US">
                <a:cs typeface="Arial" charset="0"/>
              </a:rPr>
              <a:pPr/>
              <a:t>23</a:t>
            </a:fld>
            <a:endParaRPr lang="en-US">
              <a:cs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Assessing Fit:</a:t>
            </a:r>
          </a:p>
          <a:p>
            <a:pPr>
              <a:spcBef>
                <a:spcPct val="0"/>
              </a:spcBef>
            </a:pPr>
            <a:endParaRPr lang="en-US" smtClean="0"/>
          </a:p>
          <a:p>
            <a:pPr>
              <a:spcBef>
                <a:spcPct val="0"/>
              </a:spcBef>
            </a:pPr>
            <a:r>
              <a:rPr lang="en-US" smtClean="0"/>
              <a:t>Once the model is established and the parameters for the model have been calculated, one needs to determine how well the model explains the variability in the data. </a:t>
            </a:r>
          </a:p>
          <a:p>
            <a:pPr>
              <a:spcBef>
                <a:spcPct val="0"/>
              </a:spcBef>
            </a:pPr>
            <a:endParaRPr lang="en-US" smtClean="0"/>
          </a:p>
          <a:p>
            <a:pPr>
              <a:spcBef>
                <a:spcPct val="0"/>
              </a:spcBef>
            </a:pPr>
            <a:r>
              <a:rPr lang="en-US" smtClean="0"/>
              <a:t>Table 14.9 presents five measures that one can use to determine the reliability of the fitted model.  Listed in the table are the pros and cons for these measures. </a:t>
            </a:r>
          </a:p>
        </p:txBody>
      </p:sp>
      <p:sp>
        <p:nvSpPr>
          <p:cNvPr id="737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F5D15CF-D7F9-4174-B254-5D4DA390F0B5}" type="slidenum">
              <a:rPr lang="en-US">
                <a:cs typeface="Arial" charset="0"/>
              </a:rPr>
              <a:pPr/>
              <a:t>24</a:t>
            </a:fld>
            <a:endParaRPr lang="en-US">
              <a:cs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Trend Forecasting:</a:t>
            </a:r>
          </a:p>
          <a:p>
            <a:pPr>
              <a:spcBef>
                <a:spcPct val="0"/>
              </a:spcBef>
            </a:pPr>
            <a:endParaRPr lang="en-US" smtClean="0"/>
          </a:p>
          <a:p>
            <a:pPr>
              <a:spcBef>
                <a:spcPct val="0"/>
              </a:spcBef>
            </a:pPr>
            <a:r>
              <a:rPr lang="en-US" smtClean="0"/>
              <a:t>This slide presents three trend models that are especially useful in business applications.  These models are linear, exponential, and quadratic trend models.</a:t>
            </a:r>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p:txBody>
      </p:sp>
      <p:sp>
        <p:nvSpPr>
          <p:cNvPr id="491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D1B90CD-30A1-4CE8-B9F9-167367CE17B6}" type="slidenum">
              <a:rPr lang="en-US">
                <a:cs typeface="Arial" charset="0"/>
              </a:rPr>
              <a:pPr/>
              <a:t>25</a:t>
            </a:fld>
            <a:endParaRPr lang="en-US">
              <a:cs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Trend Forecasting:</a:t>
            </a:r>
          </a:p>
          <a:p>
            <a:pPr>
              <a:spcBef>
                <a:spcPct val="0"/>
              </a:spcBef>
            </a:pPr>
            <a:endParaRPr lang="en-US" smtClean="0"/>
          </a:p>
          <a:p>
            <a:pPr>
              <a:spcBef>
                <a:spcPct val="0"/>
              </a:spcBef>
            </a:pPr>
            <a:r>
              <a:rPr lang="en-US" smtClean="0"/>
              <a:t>This slide presents three trend models that are especially useful in business applications.  These models are linear, exponential, and quadratic trend models.</a:t>
            </a:r>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p:txBody>
      </p:sp>
      <p:sp>
        <p:nvSpPr>
          <p:cNvPr id="491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D1B90CD-30A1-4CE8-B9F9-167367CE17B6}" type="slidenum">
              <a:rPr lang="en-US">
                <a:cs typeface="Arial" charset="0"/>
              </a:rPr>
              <a:pPr/>
              <a:t>26</a:t>
            </a:fld>
            <a:endParaRPr lang="en-US">
              <a:cs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Trend Forecasting:</a:t>
            </a:r>
          </a:p>
          <a:p>
            <a:pPr>
              <a:spcBef>
                <a:spcPct val="0"/>
              </a:spcBef>
            </a:pPr>
            <a:endParaRPr lang="en-US" smtClean="0"/>
          </a:p>
          <a:p>
            <a:pPr>
              <a:spcBef>
                <a:spcPct val="0"/>
              </a:spcBef>
            </a:pPr>
            <a:r>
              <a:rPr lang="en-US" smtClean="0"/>
              <a:t>Figure 14.12 shows the four possible quadratic trend models based on the values of the coefficients in the model. </a:t>
            </a:r>
          </a:p>
        </p:txBody>
      </p:sp>
      <p:sp>
        <p:nvSpPr>
          <p:cNvPr id="675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EEC273B-9C29-4E4D-9ABE-DE6C001F3D19}" type="slidenum">
              <a:rPr lang="en-US">
                <a:cs typeface="Arial" charset="0"/>
              </a:rPr>
              <a:pPr/>
              <a:t>27</a:t>
            </a:fld>
            <a:endParaRPr lang="en-US">
              <a:cs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Trend Forecasting:</a:t>
            </a:r>
          </a:p>
          <a:p>
            <a:pPr>
              <a:spcBef>
                <a:spcPct val="0"/>
              </a:spcBef>
            </a:pPr>
            <a:endParaRPr lang="en-US" smtClean="0"/>
          </a:p>
          <a:p>
            <a:pPr>
              <a:spcBef>
                <a:spcPct val="0"/>
              </a:spcBef>
            </a:pPr>
            <a:r>
              <a:rPr lang="en-US" smtClean="0"/>
              <a:t>This slide presents three trend models that are especially useful in business applications.  These models are linear, exponential, and quadratic trend models.</a:t>
            </a:r>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p:txBody>
      </p:sp>
      <p:sp>
        <p:nvSpPr>
          <p:cNvPr id="491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D1B90CD-30A1-4CE8-B9F9-167367CE17B6}" type="slidenum">
              <a:rPr lang="en-US">
                <a:cs typeface="Arial" charset="0"/>
              </a:rPr>
              <a:pPr/>
              <a:t>28</a:t>
            </a:fld>
            <a:endParaRPr lang="en-US">
              <a:cs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Trend Forecasting:</a:t>
            </a:r>
          </a:p>
          <a:p>
            <a:pPr>
              <a:spcBef>
                <a:spcPct val="0"/>
              </a:spcBef>
            </a:pPr>
            <a:endParaRPr lang="en-US" smtClean="0"/>
          </a:p>
          <a:p>
            <a:pPr>
              <a:spcBef>
                <a:spcPct val="0"/>
              </a:spcBef>
            </a:pPr>
            <a:r>
              <a:rPr lang="en-US" smtClean="0"/>
              <a:t>Figure 14.12 shows the four possible quadratic trend models based on the values of the coefficients in the model. </a:t>
            </a:r>
          </a:p>
        </p:txBody>
      </p:sp>
      <p:sp>
        <p:nvSpPr>
          <p:cNvPr id="675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EEC273B-9C29-4E4D-9ABE-DE6C001F3D19}" type="slidenum">
              <a:rPr lang="en-US">
                <a:cs typeface="Arial" charset="0"/>
              </a:rPr>
              <a:pPr/>
              <a:t>29</a:t>
            </a:fld>
            <a:endParaRPr lang="en-US">
              <a:cs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Trend Forecasting:</a:t>
            </a:r>
          </a:p>
          <a:p>
            <a:pPr>
              <a:spcBef>
                <a:spcPct val="0"/>
              </a:spcBef>
            </a:pPr>
            <a:endParaRPr lang="en-US" smtClean="0"/>
          </a:p>
          <a:p>
            <a:pPr>
              <a:spcBef>
                <a:spcPct val="0"/>
              </a:spcBef>
            </a:pPr>
            <a:r>
              <a:rPr lang="en-US" smtClean="0"/>
              <a:t>Figure 14.12 shows the four possible quadratic trend models based on the values of the coefficients in the model. </a:t>
            </a:r>
          </a:p>
        </p:txBody>
      </p:sp>
      <p:sp>
        <p:nvSpPr>
          <p:cNvPr id="675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EEC273B-9C29-4E4D-9ABE-DE6C001F3D19}" type="slidenum">
              <a:rPr lang="en-US">
                <a:cs typeface="Arial" charset="0"/>
              </a:rPr>
              <a:pPr/>
              <a:t>30</a:t>
            </a:fld>
            <a:endParaRPr lang="en-US">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Time-Series Components:</a:t>
            </a:r>
          </a:p>
          <a:p>
            <a:pPr>
              <a:spcBef>
                <a:spcPct val="0"/>
              </a:spcBef>
            </a:pPr>
            <a:endParaRPr lang="en-US" smtClean="0"/>
          </a:p>
          <a:p>
            <a:pPr>
              <a:spcBef>
                <a:spcPct val="0"/>
              </a:spcBef>
            </a:pPr>
            <a:r>
              <a:rPr lang="en-US" smtClean="0"/>
              <a:t>Time-series graphs are usually plotted as a line graph.  Two examples are given on the slide.</a:t>
            </a: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2DBD9FC-A778-4636-8F3C-D45E3B85BEEF}" type="slidenum">
              <a:rPr lang="en-US">
                <a:cs typeface="Arial" charset="0"/>
              </a:rPr>
              <a:pPr/>
              <a:t>4</a:t>
            </a:fld>
            <a:endParaRPr lang="en-US">
              <a:cs typeface="Arial"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Trend Forecasting:</a:t>
            </a:r>
          </a:p>
          <a:p>
            <a:pPr>
              <a:spcBef>
                <a:spcPct val="0"/>
              </a:spcBef>
            </a:pPr>
            <a:endParaRPr lang="en-US" smtClean="0"/>
          </a:p>
          <a:p>
            <a:pPr>
              <a:spcBef>
                <a:spcPct val="0"/>
              </a:spcBef>
            </a:pPr>
            <a:r>
              <a:rPr lang="en-US" smtClean="0"/>
              <a:t>This slide presents three trend models that are especially useful in business applications.  These models are linear, exponential, and quadratic trend models.</a:t>
            </a:r>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p:txBody>
      </p:sp>
      <p:sp>
        <p:nvSpPr>
          <p:cNvPr id="491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D1B90CD-30A1-4CE8-B9F9-167367CE17B6}" type="slidenum">
              <a:rPr lang="en-US">
                <a:cs typeface="Arial" charset="0"/>
              </a:rPr>
              <a:pPr/>
              <a:t>31</a:t>
            </a:fld>
            <a:endParaRPr lang="en-US">
              <a:cs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Trend Forecasting:</a:t>
            </a:r>
          </a:p>
          <a:p>
            <a:pPr>
              <a:spcBef>
                <a:spcPct val="0"/>
              </a:spcBef>
            </a:pPr>
            <a:endParaRPr lang="en-US" smtClean="0"/>
          </a:p>
          <a:p>
            <a:pPr>
              <a:spcBef>
                <a:spcPct val="0"/>
              </a:spcBef>
            </a:pPr>
            <a:r>
              <a:rPr lang="en-US" smtClean="0"/>
              <a:t>Figure 14.12 shows the four possible quadratic trend models based on the values of the coefficients in the model. </a:t>
            </a:r>
          </a:p>
        </p:txBody>
      </p:sp>
      <p:sp>
        <p:nvSpPr>
          <p:cNvPr id="675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EEC273B-9C29-4E4D-9ABE-DE6C001F3D19}" type="slidenum">
              <a:rPr lang="en-US">
                <a:cs typeface="Arial" charset="0"/>
              </a:rPr>
              <a:pPr/>
              <a:t>32</a:t>
            </a:fld>
            <a:endParaRPr lang="en-US">
              <a:cs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Trend Forecasting:</a:t>
            </a:r>
          </a:p>
          <a:p>
            <a:pPr>
              <a:spcBef>
                <a:spcPct val="0"/>
              </a:spcBef>
            </a:pPr>
            <a:endParaRPr lang="en-US" smtClean="0"/>
          </a:p>
          <a:p>
            <a:pPr>
              <a:spcBef>
                <a:spcPct val="0"/>
              </a:spcBef>
            </a:pPr>
            <a:r>
              <a:rPr lang="en-US" smtClean="0"/>
              <a:t>This slide presents three trend models that are especially useful in business applications.  These models are linear, exponential, and quadratic trend models.</a:t>
            </a:r>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p:txBody>
      </p:sp>
      <p:sp>
        <p:nvSpPr>
          <p:cNvPr id="491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D1B90CD-30A1-4CE8-B9F9-167367CE17B6}" type="slidenum">
              <a:rPr lang="en-US">
                <a:cs typeface="Arial" charset="0"/>
              </a:rPr>
              <a:pPr/>
              <a:t>33</a:t>
            </a:fld>
            <a:endParaRPr lang="en-US">
              <a:cs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Trend Forecasting:</a:t>
            </a:r>
          </a:p>
          <a:p>
            <a:pPr>
              <a:spcBef>
                <a:spcPct val="0"/>
              </a:spcBef>
            </a:pPr>
            <a:endParaRPr lang="en-US" smtClean="0"/>
          </a:p>
          <a:p>
            <a:pPr>
              <a:spcBef>
                <a:spcPct val="0"/>
              </a:spcBef>
            </a:pPr>
            <a:r>
              <a:rPr lang="en-US" smtClean="0"/>
              <a:t>The slide lists some general criteria that could help in selecting an appropriate  trend forecasting model. </a:t>
            </a:r>
          </a:p>
        </p:txBody>
      </p:sp>
      <p:sp>
        <p:nvSpPr>
          <p:cNvPr id="696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4AF593D-88D8-4009-97BF-F19BFF8E35C2}" type="slidenum">
              <a:rPr lang="en-US">
                <a:cs typeface="Arial" charset="0"/>
              </a:rPr>
              <a:pPr/>
              <a:t>34</a:t>
            </a:fld>
            <a:endParaRPr lang="en-US">
              <a:cs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Seasonality:</a:t>
            </a:r>
          </a:p>
          <a:p>
            <a:pPr>
              <a:spcBef>
                <a:spcPct val="0"/>
              </a:spcBef>
            </a:pPr>
            <a:endParaRPr lang="en-US" smtClean="0"/>
          </a:p>
          <a:p>
            <a:pPr>
              <a:spcBef>
                <a:spcPct val="0"/>
              </a:spcBef>
            </a:pPr>
            <a:r>
              <a:rPr lang="en-US" smtClean="0"/>
              <a:t>In order to deseasonalize a time-series, one needs to compute a seasonal index.  The next slide presents the steps used in computing such an index. </a:t>
            </a:r>
          </a:p>
        </p:txBody>
      </p:sp>
      <p:sp>
        <p:nvSpPr>
          <p:cNvPr id="942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BF53106-9A7E-41A6-A948-2F94B025E53F}" type="slidenum">
              <a:rPr lang="en-US">
                <a:cs typeface="Arial" charset="0"/>
              </a:rPr>
              <a:pPr/>
              <a:t>35</a:t>
            </a:fld>
            <a:endParaRPr lang="en-US">
              <a:cs typeface="Arial"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Seasonality:</a:t>
            </a:r>
          </a:p>
          <a:p>
            <a:pPr>
              <a:spcBef>
                <a:spcPct val="0"/>
              </a:spcBef>
            </a:pPr>
            <a:endParaRPr lang="en-US" smtClean="0"/>
          </a:p>
          <a:p>
            <a:pPr>
              <a:spcBef>
                <a:spcPct val="0"/>
              </a:spcBef>
            </a:pPr>
            <a:r>
              <a:rPr lang="en-US" smtClean="0"/>
              <a:t>This slide shows the steps required to compute a seasonal index. It illustrates for yearly or quarterly data. The text illustrates how to use MegaStat and MINITAB to compute indexes. </a:t>
            </a:r>
          </a:p>
        </p:txBody>
      </p:sp>
      <p:sp>
        <p:nvSpPr>
          <p:cNvPr id="962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3AA752E-568A-4C99-A045-D46153CD2346}" type="slidenum">
              <a:rPr lang="en-US">
                <a:cs typeface="Arial" charset="0"/>
              </a:rPr>
              <a:pPr/>
              <a:t>36</a:t>
            </a:fld>
            <a:endParaRPr lang="en-US">
              <a:cs typeface="Arial"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Seasonality:</a:t>
            </a:r>
          </a:p>
          <a:p>
            <a:pPr>
              <a:spcBef>
                <a:spcPct val="0"/>
              </a:spcBef>
            </a:pPr>
            <a:endParaRPr lang="en-US" smtClean="0"/>
          </a:p>
          <a:p>
            <a:pPr>
              <a:spcBef>
                <a:spcPct val="0"/>
              </a:spcBef>
            </a:pPr>
            <a:r>
              <a:rPr lang="en-US" smtClean="0"/>
              <a:t>This slide shows the steps required to compute a seasonal index. It illustrates for yearly or quarterly data. The text illustrates how to use MegaStat and MINITAB to compute indexes. </a:t>
            </a:r>
          </a:p>
        </p:txBody>
      </p:sp>
      <p:sp>
        <p:nvSpPr>
          <p:cNvPr id="962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3AA752E-568A-4C99-A045-D46153CD2346}" type="slidenum">
              <a:rPr lang="en-US">
                <a:cs typeface="Arial" charset="0"/>
              </a:rPr>
              <a:pPr/>
              <a:t>37</a:t>
            </a:fld>
            <a:endParaRPr lang="en-US">
              <a:cs typeface="Arial"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Seasonality:</a:t>
            </a:r>
          </a:p>
          <a:p>
            <a:pPr>
              <a:spcBef>
                <a:spcPct val="0"/>
              </a:spcBef>
            </a:pPr>
            <a:endParaRPr lang="en-US" smtClean="0"/>
          </a:p>
          <a:p>
            <a:pPr>
              <a:spcBef>
                <a:spcPct val="0"/>
              </a:spcBef>
            </a:pPr>
            <a:r>
              <a:rPr lang="en-US" smtClean="0"/>
              <a:t>This slide shows the steps required to compute a seasonal index. It illustrates for yearly or quarterly data. The text illustrates how to use MegaStat and MINITAB to compute indexes. </a:t>
            </a:r>
          </a:p>
        </p:txBody>
      </p:sp>
      <p:sp>
        <p:nvSpPr>
          <p:cNvPr id="962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3AA752E-568A-4C99-A045-D46153CD2346}" type="slidenum">
              <a:rPr lang="en-US">
                <a:cs typeface="Arial" charset="0"/>
              </a:rPr>
              <a:pPr/>
              <a:t>38</a:t>
            </a:fld>
            <a:endParaRPr lang="en-US">
              <a:cs typeface="Arial"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Seasonality:</a:t>
            </a:r>
          </a:p>
          <a:p>
            <a:pPr>
              <a:spcBef>
                <a:spcPct val="0"/>
              </a:spcBef>
            </a:pPr>
            <a:endParaRPr lang="en-US" smtClean="0"/>
          </a:p>
          <a:p>
            <a:pPr>
              <a:spcBef>
                <a:spcPct val="0"/>
              </a:spcBef>
            </a:pPr>
            <a:r>
              <a:rPr lang="en-US" smtClean="0"/>
              <a:t>This slide shows the steps required to compute a seasonal index. It illustrates for yearly or quarterly data. The text illustrates how to use MegaStat and MINITAB to compute indexes. </a:t>
            </a:r>
          </a:p>
        </p:txBody>
      </p:sp>
      <p:sp>
        <p:nvSpPr>
          <p:cNvPr id="962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3AA752E-568A-4C99-A045-D46153CD2346}" type="slidenum">
              <a:rPr lang="en-US">
                <a:cs typeface="Arial" charset="0"/>
              </a:rPr>
              <a:pPr/>
              <a:t>39</a:t>
            </a:fld>
            <a:endParaRPr lang="en-US">
              <a:cs typeface="Arial"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Seasonality:</a:t>
            </a:r>
          </a:p>
          <a:p>
            <a:pPr>
              <a:spcBef>
                <a:spcPct val="0"/>
              </a:spcBef>
            </a:pPr>
            <a:endParaRPr lang="en-US" smtClean="0"/>
          </a:p>
          <a:p>
            <a:pPr>
              <a:spcBef>
                <a:spcPct val="0"/>
              </a:spcBef>
            </a:pPr>
            <a:r>
              <a:rPr lang="en-US" smtClean="0"/>
              <a:t>This slide shows the steps required to compute a seasonal index. It illustrates for yearly or quarterly data. The text illustrates how to use MegaStat and MINITAB to compute indexes. </a:t>
            </a:r>
          </a:p>
        </p:txBody>
      </p:sp>
      <p:sp>
        <p:nvSpPr>
          <p:cNvPr id="962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3AA752E-568A-4C99-A045-D46153CD2346}" type="slidenum">
              <a:rPr lang="en-US">
                <a:cs typeface="Arial" charset="0"/>
              </a:rPr>
              <a:pPr/>
              <a:t>40</a:t>
            </a:fld>
            <a:endParaRPr lang="en-US">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Time-Series Components:</a:t>
            </a:r>
          </a:p>
          <a:p>
            <a:pPr>
              <a:spcBef>
                <a:spcPct val="0"/>
              </a:spcBef>
            </a:pPr>
            <a:endParaRPr lang="en-US" smtClean="0"/>
          </a:p>
          <a:p>
            <a:pPr>
              <a:spcBef>
                <a:spcPct val="0"/>
              </a:spcBef>
            </a:pPr>
            <a:r>
              <a:rPr lang="en-US" smtClean="0"/>
              <a:t>Time-series data are usually denoted by </a:t>
            </a:r>
            <a:r>
              <a:rPr lang="en-US" i="1" smtClean="0"/>
              <a:t>y</a:t>
            </a:r>
            <a:r>
              <a:rPr lang="en-US" i="1" baseline="-25000" smtClean="0"/>
              <a:t>t</a:t>
            </a:r>
            <a:r>
              <a:rPr lang="en-US" smtClean="0"/>
              <a:t> to differentiate them from cross-sectional data.</a:t>
            </a:r>
          </a:p>
          <a:p>
            <a:pPr>
              <a:spcBef>
                <a:spcPct val="0"/>
              </a:spcBef>
            </a:pPr>
            <a:endParaRPr lang="en-US" smtClean="0"/>
          </a:p>
          <a:p>
            <a:pPr>
              <a:spcBef>
                <a:spcPct val="0"/>
              </a:spcBef>
            </a:pPr>
            <a:r>
              <a:rPr lang="en-US" smtClean="0"/>
              <a:t>Time-series data may be measured at a point in time as well as over a time interval.</a:t>
            </a:r>
          </a:p>
        </p:txBody>
      </p:sp>
      <p:sp>
        <p:nvSpPr>
          <p:cNvPr id="30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890DC16-8286-4A0B-A980-0F5E5F68D3E3}" type="slidenum">
              <a:rPr lang="en-US">
                <a:cs typeface="Arial" charset="0"/>
              </a:rPr>
              <a:pPr/>
              <a:t>5</a:t>
            </a:fld>
            <a:endParaRPr lang="en-US">
              <a:cs typeface="Arial"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Seasonality:</a:t>
            </a:r>
          </a:p>
          <a:p>
            <a:pPr>
              <a:spcBef>
                <a:spcPct val="0"/>
              </a:spcBef>
            </a:pPr>
            <a:endParaRPr lang="en-US" smtClean="0"/>
          </a:p>
          <a:p>
            <a:pPr>
              <a:spcBef>
                <a:spcPct val="0"/>
              </a:spcBef>
            </a:pPr>
            <a:r>
              <a:rPr lang="en-US" smtClean="0"/>
              <a:t>This slide shows the steps required to compute a seasonal index. It illustrates for yearly or quarterly data. The text illustrates how to use MegaStat and MINITAB to compute indexes. </a:t>
            </a:r>
          </a:p>
        </p:txBody>
      </p:sp>
      <p:sp>
        <p:nvSpPr>
          <p:cNvPr id="962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3AA752E-568A-4C99-A045-D46153CD2346}" type="slidenum">
              <a:rPr lang="en-US">
                <a:cs typeface="Arial" charset="0"/>
              </a:rPr>
              <a:pPr/>
              <a:t>41</a:t>
            </a:fld>
            <a:endParaRPr lang="en-US">
              <a:cs typeface="Arial"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Seasonality:</a:t>
            </a:r>
          </a:p>
          <a:p>
            <a:pPr>
              <a:spcBef>
                <a:spcPct val="0"/>
              </a:spcBef>
            </a:pPr>
            <a:endParaRPr lang="en-US" smtClean="0"/>
          </a:p>
          <a:p>
            <a:pPr>
              <a:spcBef>
                <a:spcPct val="0"/>
              </a:spcBef>
            </a:pPr>
            <a:r>
              <a:rPr lang="en-US" smtClean="0"/>
              <a:t>This slide shows the steps required to compute a seasonal index. It illustrates for yearly or quarterly data. The text illustrates how to use MegaStat and MINITAB to compute indexes. </a:t>
            </a:r>
          </a:p>
        </p:txBody>
      </p:sp>
      <p:sp>
        <p:nvSpPr>
          <p:cNvPr id="962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3AA752E-568A-4C99-A045-D46153CD2346}" type="slidenum">
              <a:rPr lang="en-US">
                <a:cs typeface="Arial" charset="0"/>
              </a:rPr>
              <a:pPr/>
              <a:t>42</a:t>
            </a:fld>
            <a:endParaRPr lang="en-US">
              <a:cs typeface="Arial"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Contents of the Chapter:</a:t>
            </a:r>
          </a:p>
          <a:p>
            <a:pPr>
              <a:spcBef>
                <a:spcPct val="0"/>
              </a:spcBef>
            </a:pPr>
            <a:endParaRPr lang="en-US" smtClean="0"/>
          </a:p>
          <a:p>
            <a:pPr>
              <a:spcBef>
                <a:spcPct val="0"/>
              </a:spcBef>
            </a:pPr>
            <a:r>
              <a:rPr lang="en-US" smtClean="0"/>
              <a:t>There are eight sections in this chapter.  The topics in each section are listed above.</a:t>
            </a:r>
          </a:p>
          <a:p>
            <a:pPr>
              <a:spcBef>
                <a:spcPct val="0"/>
              </a:spcBef>
            </a:pPr>
            <a:endParaRPr lang="en-US" smtClean="0"/>
          </a:p>
          <a:p>
            <a:pPr>
              <a:spcBef>
                <a:spcPct val="0"/>
              </a:spcBef>
            </a:pPr>
            <a:endParaRPr lang="en-US" smtClean="0"/>
          </a:p>
        </p:txBody>
      </p:sp>
      <p:sp>
        <p:nvSpPr>
          <p:cNvPr id="20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9D0AD86-67D2-4F39-8981-DFBC32D5BD6D}" type="slidenum">
              <a:rPr lang="en-US"/>
              <a:pPr/>
              <a:t>43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Moving Average:</a:t>
            </a:r>
          </a:p>
          <a:p>
            <a:pPr>
              <a:spcBef>
                <a:spcPct val="0"/>
              </a:spcBef>
            </a:pPr>
            <a:endParaRPr lang="en-US" smtClean="0"/>
          </a:p>
          <a:p>
            <a:pPr>
              <a:spcBef>
                <a:spcPct val="0"/>
              </a:spcBef>
            </a:pPr>
            <a:r>
              <a:rPr lang="en-US" smtClean="0"/>
              <a:t>When the time series displays erratic behavior, then a trend line model may not be useful.  A useful approach for such situations is to compute moving averages to smooth out the fluctuations in the time series.  The slide discusses the trailing moving average over the previous </a:t>
            </a:r>
            <a:r>
              <a:rPr lang="en-US" i="1" smtClean="0"/>
              <a:t>m</a:t>
            </a:r>
            <a:r>
              <a:rPr lang="en-US" smtClean="0"/>
              <a:t> periods. </a:t>
            </a:r>
          </a:p>
        </p:txBody>
      </p:sp>
      <p:sp>
        <p:nvSpPr>
          <p:cNvPr id="778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CC664AA-7CCB-47B5-8249-6F479E72FD83}" type="slidenum">
              <a:rPr lang="en-US">
                <a:cs typeface="Arial" charset="0"/>
              </a:rPr>
              <a:pPr/>
              <a:t>44</a:t>
            </a:fld>
            <a:endParaRPr lang="en-US">
              <a:cs typeface="Arial"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Moving Averages:</a:t>
            </a:r>
          </a:p>
          <a:p>
            <a:pPr>
              <a:spcBef>
                <a:spcPct val="0"/>
              </a:spcBef>
            </a:pPr>
            <a:endParaRPr lang="en-US" smtClean="0"/>
          </a:p>
          <a:p>
            <a:pPr>
              <a:spcBef>
                <a:spcPct val="0"/>
              </a:spcBef>
            </a:pPr>
            <a:r>
              <a:rPr lang="en-US" smtClean="0"/>
              <a:t>The centered moving average looks forward and backward in time to express the current forecasts a mean of the current observation and observations on either side of the current data.  The slide discusses how to deal with the data when the number of data points used in the computations is even or odd.</a:t>
            </a:r>
          </a:p>
        </p:txBody>
      </p:sp>
      <p:sp>
        <p:nvSpPr>
          <p:cNvPr id="798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D0B415D-74F0-4326-8B91-281F248BC4BF}" type="slidenum">
              <a:rPr lang="en-US">
                <a:cs typeface="Arial" charset="0"/>
              </a:rPr>
              <a:pPr/>
              <a:t>45</a:t>
            </a:fld>
            <a:endParaRPr lang="en-US">
              <a:cs typeface="Arial"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Exponential Smoothing:</a:t>
            </a:r>
          </a:p>
          <a:p>
            <a:pPr>
              <a:spcBef>
                <a:spcPct val="0"/>
              </a:spcBef>
            </a:pPr>
            <a:endParaRPr lang="en-US" smtClean="0"/>
          </a:p>
          <a:p>
            <a:pPr>
              <a:spcBef>
                <a:spcPct val="0"/>
              </a:spcBef>
            </a:pPr>
            <a:r>
              <a:rPr lang="en-US" smtClean="0"/>
              <a:t>Exponential smoothing is a special kind of moving average.  It is a one-period-ahead forecasting technique.  The updating formula for the forecast is given on the slide. </a:t>
            </a:r>
          </a:p>
        </p:txBody>
      </p:sp>
      <p:sp>
        <p:nvSpPr>
          <p:cNvPr id="839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FD2E90A-1383-4F4F-965A-09DBDEB514D5}" type="slidenum">
              <a:rPr lang="en-US">
                <a:cs typeface="Arial" charset="0"/>
              </a:rPr>
              <a:pPr/>
              <a:t>46</a:t>
            </a:fld>
            <a:endParaRPr lang="en-US">
              <a:cs typeface="Arial"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Exponential Smoothing:  </a:t>
            </a:r>
          </a:p>
          <a:p>
            <a:pPr>
              <a:spcBef>
                <a:spcPct val="0"/>
              </a:spcBef>
            </a:pPr>
            <a:endParaRPr lang="en-US" smtClean="0"/>
          </a:p>
          <a:p>
            <a:pPr>
              <a:spcBef>
                <a:spcPct val="0"/>
              </a:spcBef>
            </a:pPr>
            <a:r>
              <a:rPr lang="en-US" smtClean="0"/>
              <a:t>This slide further discusses exponential smoothing.   It discusses how a weight can be assigned to the most recent forecasted data value used in the computation. </a:t>
            </a:r>
          </a:p>
        </p:txBody>
      </p:sp>
      <p:sp>
        <p:nvSpPr>
          <p:cNvPr id="860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EE22AE1-E66A-4317-AEFF-08AD5B0BD728}" type="slidenum">
              <a:rPr lang="en-US">
                <a:cs typeface="Arial" charset="0"/>
              </a:rPr>
              <a:pPr/>
              <a:t>47</a:t>
            </a:fld>
            <a:endParaRPr lang="en-US">
              <a:cs typeface="Arial"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Exponential Smoothing:</a:t>
            </a:r>
          </a:p>
          <a:p>
            <a:pPr>
              <a:spcBef>
                <a:spcPct val="0"/>
              </a:spcBef>
            </a:pPr>
            <a:endParaRPr lang="en-US" smtClean="0"/>
          </a:p>
          <a:p>
            <a:pPr>
              <a:spcBef>
                <a:spcPct val="0"/>
              </a:spcBef>
            </a:pPr>
            <a:r>
              <a:rPr lang="en-US" smtClean="0"/>
              <a:t>Two methods are presented here that one can use to get the initial forecast to start the process.  </a:t>
            </a:r>
          </a:p>
        </p:txBody>
      </p:sp>
      <p:sp>
        <p:nvSpPr>
          <p:cNvPr id="901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E78F4A5-785A-4F65-A5A1-F1B9642BCE08}" type="slidenum">
              <a:rPr lang="en-US">
                <a:cs typeface="Arial" charset="0"/>
              </a:rPr>
              <a:pPr/>
              <a:t>48</a:t>
            </a:fld>
            <a:endParaRPr lang="en-US">
              <a:cs typeface="Arial"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Exponential Smoothing:</a:t>
            </a:r>
          </a:p>
          <a:p>
            <a:pPr>
              <a:spcBef>
                <a:spcPct val="0"/>
              </a:spcBef>
            </a:pPr>
            <a:endParaRPr lang="en-US" smtClean="0"/>
          </a:p>
          <a:p>
            <a:pPr>
              <a:spcBef>
                <a:spcPct val="0"/>
              </a:spcBef>
            </a:pPr>
            <a:r>
              <a:rPr lang="en-US" smtClean="0"/>
              <a:t>The weight chosen will have a diminishing effect on the forecast the further in time one goes.  Observe that the next forecast depends on all previous data values.  </a:t>
            </a:r>
          </a:p>
        </p:txBody>
      </p:sp>
      <p:sp>
        <p:nvSpPr>
          <p:cNvPr id="880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B4FDE7B-3A8C-4A74-8509-A6027FD709FB}" type="slidenum">
              <a:rPr lang="en-US">
                <a:cs typeface="Arial" charset="0"/>
              </a:rPr>
              <a:pPr/>
              <a:t>49</a:t>
            </a:fld>
            <a:endParaRPr lang="en-US">
              <a:cs typeface="Arial"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Exponential Smoothing:</a:t>
            </a:r>
          </a:p>
          <a:p>
            <a:pPr>
              <a:spcBef>
                <a:spcPct val="0"/>
              </a:spcBef>
            </a:pPr>
            <a:endParaRPr lang="en-US" smtClean="0"/>
          </a:p>
          <a:p>
            <a:pPr>
              <a:spcBef>
                <a:spcPct val="0"/>
              </a:spcBef>
            </a:pPr>
            <a:r>
              <a:rPr lang="en-US" smtClean="0"/>
              <a:t>The weight chosen will have a diminishing effect on the forecast the further in time one goes.  Observe that the next forecast depends on all previous data values.  </a:t>
            </a:r>
          </a:p>
        </p:txBody>
      </p:sp>
      <p:sp>
        <p:nvSpPr>
          <p:cNvPr id="880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B4FDE7B-3A8C-4A74-8509-A6027FD709FB}" type="slidenum">
              <a:rPr lang="en-US">
                <a:cs typeface="Arial" charset="0"/>
              </a:rPr>
              <a:pPr/>
              <a:t>50</a:t>
            </a:fld>
            <a:endParaRPr lang="en-US">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Time-Series Components:</a:t>
            </a:r>
          </a:p>
          <a:p>
            <a:pPr>
              <a:spcBef>
                <a:spcPct val="0"/>
              </a:spcBef>
            </a:pPr>
            <a:endParaRPr lang="en-US" smtClean="0"/>
          </a:p>
          <a:p>
            <a:pPr>
              <a:spcBef>
                <a:spcPct val="0"/>
              </a:spcBef>
            </a:pPr>
            <a:r>
              <a:rPr lang="en-US" smtClean="0"/>
              <a:t>Time-series data may be collected over days, months, quarters, etc.  The periodicity is the time interval over which data are collected.</a:t>
            </a:r>
          </a:p>
          <a:p>
            <a:pPr>
              <a:spcBef>
                <a:spcPct val="0"/>
              </a:spcBef>
            </a:pPr>
            <a:endParaRPr lang="en-US" smtClean="0"/>
          </a:p>
          <a:p>
            <a:pPr>
              <a:spcBef>
                <a:spcPct val="0"/>
              </a:spcBef>
            </a:pPr>
            <a:r>
              <a:rPr lang="en-US" smtClean="0"/>
              <a:t>When dealing with time-series data, we can look at trends in the data, cycles in the data, repeated cycles over a time period (seasonality), and random disturbance or error with no pattern.  </a:t>
            </a:r>
          </a:p>
          <a:p>
            <a:pPr>
              <a:spcBef>
                <a:spcPct val="0"/>
              </a:spcBef>
            </a:pPr>
            <a:endParaRPr lang="en-US" smtClean="0"/>
          </a:p>
          <a:p>
            <a:pPr>
              <a:spcBef>
                <a:spcPct val="0"/>
              </a:spcBef>
            </a:pPr>
            <a:r>
              <a:rPr lang="en-US" smtClean="0"/>
              <a:t>These components can be used in an additive or multiplicative model. </a:t>
            </a:r>
          </a:p>
        </p:txBody>
      </p:sp>
      <p:sp>
        <p:nvSpPr>
          <p:cNvPr id="32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340569D-85E8-4949-8AA8-D074EEF90D93}" type="slidenum">
              <a:rPr lang="en-US">
                <a:cs typeface="Arial" charset="0"/>
              </a:rPr>
              <a:pPr/>
              <a:t>6</a:t>
            </a:fld>
            <a:endParaRPr lang="en-US">
              <a:cs typeface="Arial"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Forecasting: Final Thoughts:</a:t>
            </a:r>
          </a:p>
          <a:p>
            <a:pPr>
              <a:spcBef>
                <a:spcPct val="0"/>
              </a:spcBef>
            </a:pPr>
            <a:endParaRPr lang="en-US" smtClean="0"/>
          </a:p>
          <a:p>
            <a:pPr>
              <a:spcBef>
                <a:spcPct val="0"/>
              </a:spcBef>
            </a:pPr>
            <a:r>
              <a:rPr lang="en-US" smtClean="0"/>
              <a:t>We know that forecasts are never exact or precise.  There is always some error in the forecasted value.  One should always keep track of the error in forecasts.    </a:t>
            </a:r>
          </a:p>
        </p:txBody>
      </p:sp>
      <p:sp>
        <p:nvSpPr>
          <p:cNvPr id="1105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C40829E-DE4E-4DE3-B1DE-37558E7A7A3D}" type="slidenum">
              <a:rPr lang="en-US">
                <a:cs typeface="Arial" charset="0"/>
              </a:rPr>
              <a:pPr/>
              <a:t>51</a:t>
            </a:fld>
            <a:endParaRPr lang="en-US">
              <a:cs typeface="Arial"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52</a:t>
            </a:fld>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53</a:t>
            </a:fld>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54</a:t>
            </a:fld>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55</a:t>
            </a:fld>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56</a:t>
            </a:fld>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57</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Time-Series Components:</a:t>
            </a:r>
          </a:p>
          <a:p>
            <a:pPr>
              <a:spcBef>
                <a:spcPct val="0"/>
              </a:spcBef>
            </a:pPr>
            <a:endParaRPr lang="en-US" smtClean="0"/>
          </a:p>
          <a:p>
            <a:pPr>
              <a:spcBef>
                <a:spcPct val="0"/>
              </a:spcBef>
            </a:pPr>
            <a:r>
              <a:rPr lang="en-US" smtClean="0"/>
              <a:t>This slide displays the additive and multiplicative time-series models as well as the logarithmic additive model.  </a:t>
            </a:r>
          </a:p>
          <a:p>
            <a:pPr>
              <a:spcBef>
                <a:spcPct val="0"/>
              </a:spcBef>
            </a:pPr>
            <a:endParaRPr lang="en-US" smtClean="0"/>
          </a:p>
          <a:p>
            <a:pPr>
              <a:spcBef>
                <a:spcPct val="0"/>
              </a:spcBef>
            </a:pPr>
            <a:endParaRPr lang="en-US" smtClean="0"/>
          </a:p>
        </p:txBody>
      </p:sp>
      <p:sp>
        <p:nvSpPr>
          <p:cNvPr id="348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27D2B0B-EEDA-43C4-9DB4-8CF22345AA4B}" type="slidenum">
              <a:rPr lang="en-US">
                <a:cs typeface="Arial" charset="0"/>
              </a:rPr>
              <a:pPr/>
              <a:t>7</a:t>
            </a:fld>
            <a:endParaRPr lang="en-US">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Time-Series Components:</a:t>
            </a:r>
          </a:p>
          <a:p>
            <a:pPr>
              <a:spcBef>
                <a:spcPct val="0"/>
              </a:spcBef>
            </a:pPr>
            <a:endParaRPr lang="en-US" smtClean="0"/>
          </a:p>
          <a:p>
            <a:pPr>
              <a:spcBef>
                <a:spcPct val="0"/>
              </a:spcBef>
            </a:pPr>
            <a:r>
              <a:rPr lang="en-US" smtClean="0"/>
              <a:t>Trend is the general movement of the data over all time periods.  The trend may be increasing, decreasing, or constant.</a:t>
            </a:r>
          </a:p>
        </p:txBody>
      </p:sp>
      <p:sp>
        <p:nvSpPr>
          <p:cNvPr id="389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93690A7-9EA3-4C1F-9E7D-6C8DED519081}" type="slidenum">
              <a:rPr lang="en-US">
                <a:cs typeface="Arial" charset="0"/>
              </a:rPr>
              <a:pPr/>
              <a:t>8</a:t>
            </a:fld>
            <a:endParaRPr lang="en-US">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Time-Series Components:</a:t>
            </a:r>
          </a:p>
          <a:p>
            <a:pPr>
              <a:spcBef>
                <a:spcPct val="0"/>
              </a:spcBef>
            </a:pPr>
            <a:endParaRPr lang="en-US" smtClean="0"/>
          </a:p>
          <a:p>
            <a:pPr>
              <a:spcBef>
                <a:spcPct val="0"/>
              </a:spcBef>
            </a:pPr>
            <a:r>
              <a:rPr lang="en-US" smtClean="0"/>
              <a:t>The cycle is a repetitive up-and-down movement of the data about a trend line.   Usually need large periods of time to observe cycles in the data.</a:t>
            </a:r>
          </a:p>
        </p:txBody>
      </p:sp>
      <p:sp>
        <p:nvSpPr>
          <p:cNvPr id="409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75196A-B9E3-4F0E-929E-52E28E20F326}" type="slidenum">
              <a:rPr lang="en-US">
                <a:cs typeface="Arial" charset="0"/>
              </a:rPr>
              <a:pPr/>
              <a:t>9</a:t>
            </a:fld>
            <a:endParaRPr lang="en-US">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Time-Series Components:</a:t>
            </a:r>
          </a:p>
          <a:p>
            <a:pPr>
              <a:spcBef>
                <a:spcPct val="0"/>
              </a:spcBef>
            </a:pPr>
            <a:endParaRPr lang="en-US" smtClean="0"/>
          </a:p>
          <a:p>
            <a:pPr>
              <a:spcBef>
                <a:spcPct val="0"/>
              </a:spcBef>
            </a:pPr>
            <a:r>
              <a:rPr lang="en-US" smtClean="0"/>
              <a:t>Seasonal is a repetitive cyclical pattern within a given time period.</a:t>
            </a:r>
          </a:p>
        </p:txBody>
      </p:sp>
      <p:sp>
        <p:nvSpPr>
          <p:cNvPr id="430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B15EF8D-4F8A-4DF6-8C97-1AA677203FAB}" type="slidenum">
              <a:rPr lang="en-US">
                <a:cs typeface="Arial" charset="0"/>
              </a:rPr>
              <a:pPr/>
              <a:t>10</a:t>
            </a:fld>
            <a:endParaRPr lang="en-US">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E8E6E89-327D-43C4-BC9F-810E1095D993}"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EE6B3F-F216-4BB6-81B6-7317A57DCA38}" type="slidenum">
              <a:rPr lang="en-US" smtClean="0"/>
              <a:t>‹#›</a:t>
            </a:fld>
            <a:endParaRPr lang="en-US"/>
          </a:p>
        </p:txBody>
      </p:sp>
    </p:spTree>
    <p:extLst>
      <p:ext uri="{BB962C8B-B14F-4D97-AF65-F5344CB8AC3E}">
        <p14:creationId xmlns:p14="http://schemas.microsoft.com/office/powerpoint/2010/main" val="17228335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8E6E89-327D-43C4-BC9F-810E1095D993}"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EE6B3F-F216-4BB6-81B6-7317A57DCA38}" type="slidenum">
              <a:rPr lang="en-US" smtClean="0"/>
              <a:t>‹#›</a:t>
            </a:fld>
            <a:endParaRPr lang="en-US"/>
          </a:p>
        </p:txBody>
      </p:sp>
    </p:spTree>
    <p:extLst>
      <p:ext uri="{BB962C8B-B14F-4D97-AF65-F5344CB8AC3E}">
        <p14:creationId xmlns:p14="http://schemas.microsoft.com/office/powerpoint/2010/main" val="1404871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8E6E89-327D-43C4-BC9F-810E1095D993}"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EE6B3F-F216-4BB6-81B6-7317A57DCA38}" type="slidenum">
              <a:rPr lang="en-US" smtClean="0"/>
              <a:t>‹#›</a:t>
            </a:fld>
            <a:endParaRPr lang="en-US"/>
          </a:p>
        </p:txBody>
      </p:sp>
    </p:spTree>
    <p:extLst>
      <p:ext uri="{BB962C8B-B14F-4D97-AF65-F5344CB8AC3E}">
        <p14:creationId xmlns:p14="http://schemas.microsoft.com/office/powerpoint/2010/main" val="28861738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sldNum" sz="quarter" idx="10"/>
          </p:nvPr>
        </p:nvSpPr>
        <p:spPr>
          <a:xfrm>
            <a:off x="7848600" y="6248400"/>
            <a:ext cx="838200" cy="457200"/>
          </a:xfrm>
          <a:ln/>
          <a:extLst/>
        </p:spPr>
        <p:txBody>
          <a:bodyPr/>
          <a:lstStyle>
            <a:lvl1pPr>
              <a:defRPr sz="1000" b="1" smtClean="0">
                <a:latin typeface="Times New Roman" pitchFamily="18" charset="0"/>
              </a:defRPr>
            </a:lvl1pPr>
          </a:lstStyle>
          <a:p>
            <a:r>
              <a:rPr lang="en-US"/>
              <a:t>14-</a:t>
            </a:r>
            <a:fld id="{50F4A8AD-867F-48B1-91E0-6FA7EFDDDA3F}" type="slidenum">
              <a:rPr lang="en-US"/>
              <a:pPr/>
              <a:t>‹#›</a:t>
            </a:fld>
            <a:endParaRPr lang="en-US"/>
          </a:p>
        </p:txBody>
      </p:sp>
    </p:spTree>
    <p:extLst>
      <p:ext uri="{BB962C8B-B14F-4D97-AF65-F5344CB8AC3E}">
        <p14:creationId xmlns:p14="http://schemas.microsoft.com/office/powerpoint/2010/main" val="1340786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Rectangle 3"/>
          <p:cNvSpPr>
            <a:spLocks noGrp="1" noChangeArrowheads="1"/>
          </p:cNvSpPr>
          <p:nvPr>
            <p:ph type="sldNum" sz="quarter" idx="10"/>
          </p:nvPr>
        </p:nvSpPr>
        <p:spPr>
          <a:xfrm>
            <a:off x="7848600" y="6248400"/>
            <a:ext cx="838200" cy="457200"/>
          </a:xfrm>
          <a:ln/>
          <a:extLst/>
        </p:spPr>
        <p:txBody>
          <a:bodyPr/>
          <a:lstStyle>
            <a:lvl1pPr>
              <a:defRPr sz="1000" b="1" smtClean="0">
                <a:latin typeface="Times New Roman" pitchFamily="18" charset="0"/>
              </a:defRPr>
            </a:lvl1pPr>
          </a:lstStyle>
          <a:p>
            <a:r>
              <a:rPr lang="en-US"/>
              <a:t>14-</a:t>
            </a:r>
            <a:fld id="{E2C35688-7352-4A51-8324-A95E4F9EAC85}" type="slidenum">
              <a:rPr lang="en-US"/>
              <a:pPr/>
              <a:t>‹#›</a:t>
            </a:fld>
            <a:endParaRPr lang="en-US"/>
          </a:p>
        </p:txBody>
      </p:sp>
    </p:spTree>
    <p:extLst>
      <p:ext uri="{BB962C8B-B14F-4D97-AF65-F5344CB8AC3E}">
        <p14:creationId xmlns:p14="http://schemas.microsoft.com/office/powerpoint/2010/main" val="24544094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8E6E89-327D-43C4-BC9F-810E1095D993}"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EE6B3F-F216-4BB6-81B6-7317A57DCA38}" type="slidenum">
              <a:rPr lang="en-US" smtClean="0"/>
              <a:t>‹#›</a:t>
            </a:fld>
            <a:endParaRPr lang="en-US"/>
          </a:p>
        </p:txBody>
      </p:sp>
    </p:spTree>
    <p:extLst>
      <p:ext uri="{BB962C8B-B14F-4D97-AF65-F5344CB8AC3E}">
        <p14:creationId xmlns:p14="http://schemas.microsoft.com/office/powerpoint/2010/main" val="2989571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E8E6E89-327D-43C4-BC9F-810E1095D993}"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EE6B3F-F216-4BB6-81B6-7317A57DCA38}" type="slidenum">
              <a:rPr lang="en-US" smtClean="0"/>
              <a:t>‹#›</a:t>
            </a:fld>
            <a:endParaRPr lang="en-US"/>
          </a:p>
        </p:txBody>
      </p:sp>
    </p:spTree>
    <p:extLst>
      <p:ext uri="{BB962C8B-B14F-4D97-AF65-F5344CB8AC3E}">
        <p14:creationId xmlns:p14="http://schemas.microsoft.com/office/powerpoint/2010/main" val="8820449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E8E6E89-327D-43C4-BC9F-810E1095D993}"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EE6B3F-F216-4BB6-81B6-7317A57DCA38}" type="slidenum">
              <a:rPr lang="en-US" smtClean="0"/>
              <a:t>‹#›</a:t>
            </a:fld>
            <a:endParaRPr lang="en-US"/>
          </a:p>
        </p:txBody>
      </p:sp>
    </p:spTree>
    <p:extLst>
      <p:ext uri="{BB962C8B-B14F-4D97-AF65-F5344CB8AC3E}">
        <p14:creationId xmlns:p14="http://schemas.microsoft.com/office/powerpoint/2010/main" val="4014664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E8E6E89-327D-43C4-BC9F-810E1095D993}" type="datetimeFigureOut">
              <a:rPr lang="en-US" smtClean="0"/>
              <a:t>10/14/2013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0EE6B3F-F216-4BB6-81B6-7317A57DCA38}" type="slidenum">
              <a:rPr lang="en-US" smtClean="0"/>
              <a:t>‹#›</a:t>
            </a:fld>
            <a:endParaRPr lang="en-US"/>
          </a:p>
        </p:txBody>
      </p:sp>
    </p:spTree>
    <p:extLst>
      <p:ext uri="{BB962C8B-B14F-4D97-AF65-F5344CB8AC3E}">
        <p14:creationId xmlns:p14="http://schemas.microsoft.com/office/powerpoint/2010/main" val="24675769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E8E6E89-327D-43C4-BC9F-810E1095D993}" type="datetimeFigureOut">
              <a:rPr lang="en-US" smtClean="0"/>
              <a:t>10/14/2013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0EE6B3F-F216-4BB6-81B6-7317A57DCA38}" type="slidenum">
              <a:rPr lang="en-US" smtClean="0"/>
              <a:t>‹#›</a:t>
            </a:fld>
            <a:endParaRPr lang="en-US"/>
          </a:p>
        </p:txBody>
      </p:sp>
    </p:spTree>
    <p:extLst>
      <p:ext uri="{BB962C8B-B14F-4D97-AF65-F5344CB8AC3E}">
        <p14:creationId xmlns:p14="http://schemas.microsoft.com/office/powerpoint/2010/main" val="393341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8E6E89-327D-43C4-BC9F-810E1095D993}" type="datetimeFigureOut">
              <a:rPr lang="en-US" smtClean="0"/>
              <a:t>10/14/2013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0EE6B3F-F216-4BB6-81B6-7317A57DCA38}" type="slidenum">
              <a:rPr lang="en-US" smtClean="0"/>
              <a:t>‹#›</a:t>
            </a:fld>
            <a:endParaRPr lang="en-US"/>
          </a:p>
        </p:txBody>
      </p:sp>
    </p:spTree>
    <p:extLst>
      <p:ext uri="{BB962C8B-B14F-4D97-AF65-F5344CB8AC3E}">
        <p14:creationId xmlns:p14="http://schemas.microsoft.com/office/powerpoint/2010/main" val="5852007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8E6E89-327D-43C4-BC9F-810E1095D993}"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EE6B3F-F216-4BB6-81B6-7317A57DCA38}" type="slidenum">
              <a:rPr lang="en-US" smtClean="0"/>
              <a:t>‹#›</a:t>
            </a:fld>
            <a:endParaRPr lang="en-US"/>
          </a:p>
        </p:txBody>
      </p:sp>
    </p:spTree>
    <p:extLst>
      <p:ext uri="{BB962C8B-B14F-4D97-AF65-F5344CB8AC3E}">
        <p14:creationId xmlns:p14="http://schemas.microsoft.com/office/powerpoint/2010/main" val="23018516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8E6E89-327D-43C4-BC9F-810E1095D993}"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EE6B3F-F216-4BB6-81B6-7317A57DCA38}" type="slidenum">
              <a:rPr lang="en-US" smtClean="0"/>
              <a:t>‹#›</a:t>
            </a:fld>
            <a:endParaRPr lang="en-US"/>
          </a:p>
        </p:txBody>
      </p:sp>
    </p:spTree>
    <p:extLst>
      <p:ext uri="{BB962C8B-B14F-4D97-AF65-F5344CB8AC3E}">
        <p14:creationId xmlns:p14="http://schemas.microsoft.com/office/powerpoint/2010/main" val="40352694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8E6E89-327D-43C4-BC9F-810E1095D993}" type="datetimeFigureOut">
              <a:rPr lang="en-US" smtClean="0"/>
              <a:t>10/14/2013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EE6B3F-F216-4BB6-81B6-7317A57DCA38}" type="slidenum">
              <a:rPr lang="en-US" smtClean="0"/>
              <a:t>‹#›</a:t>
            </a:fld>
            <a:endParaRPr lang="en-US"/>
          </a:p>
        </p:txBody>
      </p:sp>
    </p:spTree>
    <p:extLst>
      <p:ext uri="{BB962C8B-B14F-4D97-AF65-F5344CB8AC3E}">
        <p14:creationId xmlns:p14="http://schemas.microsoft.com/office/powerpoint/2010/main" val="8065102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4.wmf"/></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23.wmf"/></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2.wmf"/></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openxmlformats.org/officeDocument/2006/relationships/image" Target="../media/image37.png"/><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26.xml"/><Relationship Id="rId1" Type="http://schemas.openxmlformats.org/officeDocument/2006/relationships/slideLayout" Target="../slideLayouts/slideLayout12.xml"/><Relationship Id="rId5" Type="http://schemas.openxmlformats.org/officeDocument/2006/relationships/image" Target="../media/image40.jpeg"/><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28.xml"/><Relationship Id="rId1" Type="http://schemas.openxmlformats.org/officeDocument/2006/relationships/slideLayout" Target="../slideLayouts/slideLayout12.xml"/><Relationship Id="rId5" Type="http://schemas.openxmlformats.org/officeDocument/2006/relationships/image" Target="../media/image43.wmf"/><Relationship Id="rId4" Type="http://schemas.openxmlformats.org/officeDocument/2006/relationships/image" Target="../media/image42.wmf"/></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29.xml"/><Relationship Id="rId1" Type="http://schemas.openxmlformats.org/officeDocument/2006/relationships/slideLayout" Target="../slideLayouts/slideLayout12.xml"/><Relationship Id="rId5" Type="http://schemas.openxmlformats.org/officeDocument/2006/relationships/image" Target="../media/image43.wmf"/><Relationship Id="rId4" Type="http://schemas.openxmlformats.org/officeDocument/2006/relationships/image" Target="../media/image42.wmf"/></Relationships>
</file>

<file path=ppt/slides/_rels/slide31.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45.wmf"/></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32.xml"/><Relationship Id="rId1" Type="http://schemas.openxmlformats.org/officeDocument/2006/relationships/slideLayout" Target="../slideLayouts/slideLayout12.xml"/><Relationship Id="rId4" Type="http://schemas.openxmlformats.org/officeDocument/2006/relationships/image" Target="../media/image47.wmf"/></Relationships>
</file>

<file path=ppt/slides/_rels/slide34.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6.xml"/><Relationship Id="rId1" Type="http://schemas.openxmlformats.org/officeDocument/2006/relationships/slideLayout" Target="../slideLayouts/slideLayout13.xml"/><Relationship Id="rId4" Type="http://schemas.openxmlformats.org/officeDocument/2006/relationships/image" Target="../media/image51.png"/></Relationships>
</file>

<file path=ppt/slides/_rels/slide38.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9.xml"/><Relationship Id="rId1" Type="http://schemas.openxmlformats.org/officeDocument/2006/relationships/slideLayout" Target="../slideLayouts/slideLayout13.xml"/><Relationship Id="rId4" Type="http://schemas.openxmlformats.org/officeDocument/2006/relationships/image" Target="../media/image55.wmf"/></Relationships>
</file>

<file path=ppt/slides/_rels/slide41.x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image" Target="../media/image57.wmf"/></Relationships>
</file>

<file path=ppt/slides/_rels/slide4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image" Target="../media/image60.png"/></Relationships>
</file>

<file path=ppt/slides/_rels/slide4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4.xml"/><Relationship Id="rId1" Type="http://schemas.openxmlformats.org/officeDocument/2006/relationships/slideLayout" Target="../slideLayouts/slideLayout12.xml"/><Relationship Id="rId5" Type="http://schemas.openxmlformats.org/officeDocument/2006/relationships/image" Target="../media/image62.png"/><Relationship Id="rId4" Type="http://schemas.openxmlformats.org/officeDocument/2006/relationships/image" Target="../media/image29.png"/></Relationships>
</file>

<file path=ppt/slides/_rels/slide4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5.xml"/><Relationship Id="rId1" Type="http://schemas.openxmlformats.org/officeDocument/2006/relationships/slideLayout" Target="../slideLayouts/slideLayout13.xml"/><Relationship Id="rId4" Type="http://schemas.openxmlformats.org/officeDocument/2006/relationships/image" Target="../media/image64.png"/></Relationships>
</file>

<file path=ppt/slides/_rels/slide4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hyperlink" Target="https://moodle.oakland.edu/" TargetMode="External"/><Relationship Id="rId7" Type="http://schemas.openxmlformats.org/officeDocument/2006/relationships/hyperlink" Target="http://www.google.com/"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hyperlink" Target="http://www.mergentonline.com/basicsearch.php" TargetMode="External"/><Relationship Id="rId5" Type="http://schemas.openxmlformats.org/officeDocument/2006/relationships/hyperlink" Target="http://biz.yahoo.com/r/" TargetMode="External"/><Relationship Id="rId4" Type="http://schemas.openxmlformats.org/officeDocument/2006/relationships/hyperlink" Target="http://www.sba.oakland.edu/faculty/doane/downloads.htm" TargetMode="External"/></Relationships>
</file>

<file path=ppt/slides/_rels/slide55.xml.rels><?xml version="1.0" encoding="UTF-8" standalone="yes"?>
<Relationships xmlns="http://schemas.openxmlformats.org/package/2006/relationships"><Relationship Id="rId3" Type="http://schemas.openxmlformats.org/officeDocument/2006/relationships/hyperlink" Target="http://research.library.oakland.edu/sp/subjects/databases.php?letter=M"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69.png"/><Relationship Id="rId4" Type="http://schemas.openxmlformats.org/officeDocument/2006/relationships/hyperlink" Target="http://www.sba.oakland.edu/faculty/doane/downloads.htm" TargetMode="External"/></Relationships>
</file>

<file path=ppt/slides/_rels/slide56.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hyperlink" Target="http://research.library.oakland.edu/sp/subjects/databases.php?letter=M" TargetMode="External"/><Relationship Id="rId7" Type="http://schemas.openxmlformats.org/officeDocument/2006/relationships/customXml" Target="../ink/ink1.xml"/><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5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56.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7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1.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solidFill>
                  <a:schemeClr val="accent1"/>
                </a:solidFill>
                <a:effectLst>
                  <a:outerShdw blurRad="38100" dist="38100" dir="2700000" algn="tl">
                    <a:srgbClr val="000000">
                      <a:alpha val="43137"/>
                    </a:srgbClr>
                  </a:outerShdw>
                </a:effectLst>
              </a:rPr>
              <a:t>Week </a:t>
            </a:r>
            <a:r>
              <a:rPr lang="en-US" dirty="0" smtClean="0">
                <a:solidFill>
                  <a:schemeClr val="accent1"/>
                </a:solidFill>
                <a:effectLst>
                  <a:outerShdw blurRad="38100" dist="38100" dir="2700000" algn="tl">
                    <a:srgbClr val="000000">
                      <a:alpha val="43137"/>
                    </a:srgbClr>
                  </a:outerShdw>
                </a:effectLst>
              </a:rPr>
              <a:t>3 </a:t>
            </a:r>
            <a:r>
              <a:rPr lang="en-US" dirty="0">
                <a:solidFill>
                  <a:schemeClr val="accent1"/>
                </a:solidFill>
                <a:effectLst>
                  <a:outerShdw blurRad="38100" dist="38100" dir="2700000" algn="tl">
                    <a:srgbClr val="000000">
                      <a:alpha val="43137"/>
                    </a:srgbClr>
                  </a:outerShdw>
                </a:effectLst>
              </a:rPr>
              <a:t/>
            </a:r>
            <a:br>
              <a:rPr lang="en-US" dirty="0">
                <a:solidFill>
                  <a:schemeClr val="accent1"/>
                </a:solidFill>
                <a:effectLst>
                  <a:outerShdw blurRad="38100" dist="38100" dir="2700000" algn="tl">
                    <a:srgbClr val="000000">
                      <a:alpha val="43137"/>
                    </a:srgbClr>
                  </a:outerShdw>
                </a:effectLst>
              </a:rPr>
            </a:br>
            <a:r>
              <a:rPr lang="en-US" dirty="0">
                <a:solidFill>
                  <a:schemeClr val="accent1"/>
                </a:solidFill>
                <a:effectLst>
                  <a:outerShdw blurRad="38100" dist="38100" dir="2700000" algn="tl">
                    <a:srgbClr val="000000">
                      <a:alpha val="43137"/>
                    </a:srgbClr>
                  </a:outerShdw>
                </a:effectLst>
              </a:rPr>
              <a:t>September </a:t>
            </a:r>
            <a:r>
              <a:rPr lang="en-US" dirty="0" smtClean="0">
                <a:solidFill>
                  <a:schemeClr val="accent1"/>
                </a:solidFill>
                <a:effectLst>
                  <a:outerShdw blurRad="38100" dist="38100" dir="2700000" algn="tl">
                    <a:srgbClr val="000000">
                      <a:alpha val="43137"/>
                    </a:srgbClr>
                  </a:outerShdw>
                </a:effectLst>
              </a:rPr>
              <a:t>15-19</a:t>
            </a:r>
            <a:endParaRPr lang="en-US" dirty="0">
              <a:solidFill>
                <a:schemeClr val="accent1"/>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normAutofit/>
          </a:bodyPr>
          <a:lstStyle/>
          <a:p>
            <a:r>
              <a:rPr lang="en-US" dirty="0" smtClean="0">
                <a:solidFill>
                  <a:srgbClr val="C00000"/>
                </a:solidFill>
              </a:rPr>
              <a:t>Five Mini-Lectures </a:t>
            </a:r>
          </a:p>
          <a:p>
            <a:r>
              <a:rPr lang="en-US" dirty="0" smtClean="0">
                <a:solidFill>
                  <a:srgbClr val="C00000"/>
                </a:solidFill>
              </a:rPr>
              <a:t>QMM 510</a:t>
            </a:r>
          </a:p>
          <a:p>
            <a:r>
              <a:rPr lang="en-US" dirty="0" smtClean="0">
                <a:solidFill>
                  <a:srgbClr val="C00000"/>
                </a:solidFill>
              </a:rPr>
              <a:t>Fall </a:t>
            </a:r>
            <a:r>
              <a:rPr lang="en-US" dirty="0" smtClean="0">
                <a:solidFill>
                  <a:srgbClr val="C00000"/>
                </a:solidFill>
              </a:rPr>
              <a:t>2014 </a:t>
            </a:r>
            <a:endParaRPr lang="en-US" dirty="0">
              <a:solidFill>
                <a:srgbClr val="C00000"/>
              </a:solidFill>
            </a:endParaRPr>
          </a:p>
        </p:txBody>
      </p:sp>
      <p:pic>
        <p:nvPicPr>
          <p:cNvPr id="1026" name="Picture 2" descr="C:\Users\Blythe\AppData\Local\Microsoft\Windows\Temporary Internet Files\Content.IE5\57E3VQ8D\MC90044183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1800" y="762000"/>
            <a:ext cx="1447800" cy="144545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Blythe\AppData\Local\Microsoft\Windows\Temporary Internet Files\Content.IE5\T28SMCVP\MC90005712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572157"/>
            <a:ext cx="1215238" cy="18251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04759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14-</a:t>
            </a:r>
            <a:fld id="{27901441-562D-4208-ADC9-3E78EDA0C1D0}" type="slidenum">
              <a:rPr lang="en-US"/>
              <a:pPr/>
              <a:t>10</a:t>
            </a:fld>
            <a:endParaRPr lang="en-US"/>
          </a:p>
        </p:txBody>
      </p:sp>
      <p:sp>
        <p:nvSpPr>
          <p:cNvPr id="601091" name="Rectangle 3"/>
          <p:cNvSpPr>
            <a:spLocks noGrp="1" noChangeArrowheads="1"/>
          </p:cNvSpPr>
          <p:nvPr>
            <p:ph type="body" sz="half" idx="1"/>
          </p:nvPr>
        </p:nvSpPr>
        <p:spPr>
          <a:xfrm>
            <a:off x="4746625" y="1700213"/>
            <a:ext cx="4241800" cy="3557587"/>
          </a:xfrm>
        </p:spPr>
        <p:txBody>
          <a:bodyPr lIns="103236" tIns="51618" rIns="103236" bIns="51618"/>
          <a:lstStyle/>
          <a:p>
            <a:pPr marL="515938" indent="-515938" eaLnBrk="1" hangingPunct="1">
              <a:buClr>
                <a:schemeClr val="accent1"/>
              </a:buClr>
              <a:buSzPct val="100000"/>
              <a:buFontTx/>
              <a:buChar char="•"/>
            </a:pPr>
            <a:r>
              <a:rPr lang="en-US" sz="2000" i="1" dirty="0" smtClean="0">
                <a:solidFill>
                  <a:srgbClr val="002060"/>
                </a:solidFill>
              </a:rPr>
              <a:t>Seasonal</a:t>
            </a:r>
            <a:r>
              <a:rPr lang="en-US" sz="2000" dirty="0" smtClean="0">
                <a:solidFill>
                  <a:srgbClr val="002060"/>
                </a:solidFill>
              </a:rPr>
              <a:t> (</a:t>
            </a:r>
            <a:r>
              <a:rPr lang="en-US" sz="2000" i="1" dirty="0" smtClean="0">
                <a:solidFill>
                  <a:srgbClr val="002060"/>
                </a:solidFill>
              </a:rPr>
              <a:t>S</a:t>
            </a:r>
            <a:r>
              <a:rPr lang="en-US" sz="2000" dirty="0" smtClean="0">
                <a:solidFill>
                  <a:srgbClr val="002060"/>
                </a:solidFill>
              </a:rPr>
              <a:t>) is a repetitive cyclical pattern </a:t>
            </a:r>
            <a:r>
              <a:rPr lang="en-US" sz="2000" i="1" dirty="0" smtClean="0">
                <a:solidFill>
                  <a:srgbClr val="002060"/>
                </a:solidFill>
              </a:rPr>
              <a:t>within a year</a:t>
            </a:r>
            <a:r>
              <a:rPr lang="en-US" sz="2000" dirty="0" smtClean="0">
                <a:solidFill>
                  <a:srgbClr val="002060"/>
                </a:solidFill>
              </a:rPr>
              <a:t> (or within a week, day, or other time period). </a:t>
            </a:r>
          </a:p>
          <a:p>
            <a:pPr marL="515938" indent="-515938" eaLnBrk="1" hangingPunct="1">
              <a:buClr>
                <a:schemeClr val="accent1"/>
              </a:buClr>
              <a:buSzPct val="100000"/>
              <a:buFontTx/>
              <a:buChar char="•"/>
            </a:pPr>
            <a:r>
              <a:rPr lang="en-US" sz="2000" dirty="0" smtClean="0">
                <a:solidFill>
                  <a:srgbClr val="002060"/>
                </a:solidFill>
              </a:rPr>
              <a:t>Over a small number of time periods, cycles are undetectable or may resemble a trend.</a:t>
            </a:r>
          </a:p>
          <a:p>
            <a:pPr marL="515938" indent="-515938" eaLnBrk="1" hangingPunct="1">
              <a:buClr>
                <a:schemeClr val="accent1"/>
              </a:buClr>
              <a:buSzPct val="100000"/>
              <a:buFontTx/>
              <a:buChar char="•"/>
            </a:pPr>
            <a:r>
              <a:rPr lang="en-US" sz="2000" dirty="0" smtClean="0">
                <a:solidFill>
                  <a:srgbClr val="002060"/>
                </a:solidFill>
              </a:rPr>
              <a:t>By definition, annual data have no seasonality.</a:t>
            </a:r>
          </a:p>
        </p:txBody>
      </p:sp>
      <p:sp>
        <p:nvSpPr>
          <p:cNvPr id="41986"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1987"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01094" name="Rectangle 6"/>
          <p:cNvSpPr>
            <a:spLocks noChangeArrowheads="1"/>
          </p:cNvSpPr>
          <p:nvPr/>
        </p:nvSpPr>
        <p:spPr bwMode="auto">
          <a:xfrm>
            <a:off x="241486" y="1447800"/>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Seasonal</a:t>
            </a:r>
          </a:p>
        </p:txBody>
      </p:sp>
      <p:sp>
        <p:nvSpPr>
          <p:cNvPr id="4198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pic>
        <p:nvPicPr>
          <p:cNvPr id="177153" name="Picture 1"/>
          <p:cNvPicPr>
            <a:picLocks noChangeAspect="1" noChangeArrowheads="1"/>
          </p:cNvPicPr>
          <p:nvPr/>
        </p:nvPicPr>
        <p:blipFill>
          <a:blip r:embed="rId3" cstate="print"/>
          <a:srcRect/>
          <a:stretch>
            <a:fillRect/>
          </a:stretch>
        </p:blipFill>
        <p:spPr bwMode="auto">
          <a:xfrm>
            <a:off x="533399" y="2091644"/>
            <a:ext cx="3933825" cy="2524125"/>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1" name="Rectangle 2"/>
          <p:cNvSpPr>
            <a:spLocks noGrp="1" noChangeArrowheads="1"/>
          </p:cNvSpPr>
          <p:nvPr>
            <p:ph type="title"/>
          </p:nvPr>
        </p:nvSpPr>
        <p:spPr>
          <a:xfrm>
            <a:off x="1104900" y="457200"/>
            <a:ext cx="6705600" cy="6857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Time-Series </a:t>
            </a:r>
            <a:r>
              <a:rPr lang="en-US" sz="3200" dirty="0">
                <a:solidFill>
                  <a:schemeClr val="accent1"/>
                </a:solidFill>
                <a:effectLst>
                  <a:outerShdw blurRad="38100" dist="38100" dir="2700000" algn="tl">
                    <a:srgbClr val="000000">
                      <a:alpha val="43137"/>
                    </a:srgbClr>
                  </a:outerShdw>
                </a:effectLst>
              </a:rPr>
              <a:t>Components</a:t>
            </a:r>
          </a:p>
        </p:txBody>
      </p:sp>
    </p:spTree>
    <p:extLst>
      <p:ext uri="{BB962C8B-B14F-4D97-AF65-F5344CB8AC3E}">
        <p14:creationId xmlns:p14="http://schemas.microsoft.com/office/powerpoint/2010/main" val="29017450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14-</a:t>
            </a:r>
            <a:fld id="{E0F7460D-F02F-47FD-971E-CAD38C74C828}" type="slidenum">
              <a:rPr lang="en-US"/>
              <a:pPr/>
              <a:t>11</a:t>
            </a:fld>
            <a:endParaRPr lang="en-US"/>
          </a:p>
        </p:txBody>
      </p:sp>
      <p:sp>
        <p:nvSpPr>
          <p:cNvPr id="605188" name="Rectangle 4"/>
          <p:cNvSpPr>
            <a:spLocks noGrp="1" noChangeArrowheads="1"/>
          </p:cNvSpPr>
          <p:nvPr>
            <p:ph type="body" sz="half" idx="1"/>
          </p:nvPr>
        </p:nvSpPr>
        <p:spPr>
          <a:xfrm>
            <a:off x="4697990" y="1949553"/>
            <a:ext cx="4241800" cy="2541587"/>
          </a:xfrm>
        </p:spPr>
        <p:txBody>
          <a:bodyPr lIns="103236" tIns="51618" rIns="103236" bIns="51618"/>
          <a:lstStyle/>
          <a:p>
            <a:pPr marL="515938" indent="-515938" eaLnBrk="1" hangingPunct="1">
              <a:buClr>
                <a:schemeClr val="accent1"/>
              </a:buClr>
              <a:buSzPct val="100000"/>
              <a:buFontTx/>
              <a:buChar char="•"/>
            </a:pPr>
            <a:r>
              <a:rPr lang="en-US" sz="2000" i="1" dirty="0" smtClean="0">
                <a:solidFill>
                  <a:srgbClr val="002060"/>
                </a:solidFill>
              </a:rPr>
              <a:t>Irregular</a:t>
            </a:r>
            <a:r>
              <a:rPr lang="en-US" sz="2000" dirty="0" smtClean="0">
                <a:solidFill>
                  <a:srgbClr val="002060"/>
                </a:solidFill>
              </a:rPr>
              <a:t> (</a:t>
            </a:r>
            <a:r>
              <a:rPr lang="en-US" sz="2000" i="1" dirty="0" smtClean="0">
                <a:solidFill>
                  <a:srgbClr val="002060"/>
                </a:solidFill>
              </a:rPr>
              <a:t>I</a:t>
            </a:r>
            <a:r>
              <a:rPr lang="en-US" sz="2000" dirty="0" smtClean="0">
                <a:solidFill>
                  <a:srgbClr val="002060"/>
                </a:solidFill>
              </a:rPr>
              <a:t>) is a random disturbance that follows no pattern.</a:t>
            </a:r>
          </a:p>
          <a:p>
            <a:pPr marL="515938" indent="-515938" eaLnBrk="1" hangingPunct="1">
              <a:buClr>
                <a:schemeClr val="accent1"/>
              </a:buClr>
              <a:buSzPct val="100000"/>
              <a:buFontTx/>
              <a:buChar char="•"/>
            </a:pPr>
            <a:r>
              <a:rPr lang="en-US" sz="2000" dirty="0" smtClean="0">
                <a:solidFill>
                  <a:srgbClr val="002060"/>
                </a:solidFill>
              </a:rPr>
              <a:t>It is also called the </a:t>
            </a:r>
            <a:r>
              <a:rPr lang="en-US" sz="2000" i="1" dirty="0" smtClean="0">
                <a:solidFill>
                  <a:srgbClr val="002060"/>
                </a:solidFill>
              </a:rPr>
              <a:t>error </a:t>
            </a:r>
            <a:r>
              <a:rPr lang="en-US" sz="2000" dirty="0" smtClean="0">
                <a:solidFill>
                  <a:srgbClr val="002060"/>
                </a:solidFill>
              </a:rPr>
              <a:t>component or </a:t>
            </a:r>
            <a:r>
              <a:rPr lang="en-US" sz="2000" i="1" dirty="0" smtClean="0">
                <a:solidFill>
                  <a:srgbClr val="002060"/>
                </a:solidFill>
              </a:rPr>
              <a:t>random noise</a:t>
            </a:r>
            <a:r>
              <a:rPr lang="en-US" sz="2000" dirty="0" smtClean="0">
                <a:solidFill>
                  <a:srgbClr val="002060"/>
                </a:solidFill>
              </a:rPr>
              <a:t> reflecting all factors other than trend, cycle and seasonality.</a:t>
            </a:r>
          </a:p>
        </p:txBody>
      </p:sp>
      <p:sp>
        <p:nvSpPr>
          <p:cNvPr id="44034" name="Text Box 5"/>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4035" name="Text Box 6"/>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05191" name="Rectangle 7"/>
          <p:cNvSpPr>
            <a:spLocks noChangeArrowheads="1"/>
          </p:cNvSpPr>
          <p:nvPr/>
        </p:nvSpPr>
        <p:spPr bwMode="auto">
          <a:xfrm>
            <a:off x="236538" y="1266114"/>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Irregular</a:t>
            </a:r>
          </a:p>
        </p:txBody>
      </p:sp>
      <p:sp>
        <p:nvSpPr>
          <p:cNvPr id="4403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pic>
        <p:nvPicPr>
          <p:cNvPr id="175105" name="Picture 1"/>
          <p:cNvPicPr>
            <a:picLocks noChangeAspect="1" noChangeArrowheads="1"/>
          </p:cNvPicPr>
          <p:nvPr/>
        </p:nvPicPr>
        <p:blipFill>
          <a:blip r:embed="rId3" cstate="print"/>
          <a:srcRect/>
          <a:stretch>
            <a:fillRect/>
          </a:stretch>
        </p:blipFill>
        <p:spPr bwMode="auto">
          <a:xfrm>
            <a:off x="533400" y="2057400"/>
            <a:ext cx="3943350" cy="2533650"/>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131074" name="Picture 2" descr="C:\Users\Blythe\AppData\Local\Microsoft\Windows\Temporary Internet Files\Content.IE5\TT6LCHKH\MC90005614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24600" y="4343400"/>
            <a:ext cx="1143000" cy="99125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2"/>
          <p:cNvSpPr>
            <a:spLocks noGrp="1" noChangeArrowheads="1"/>
          </p:cNvSpPr>
          <p:nvPr>
            <p:ph type="title"/>
          </p:nvPr>
        </p:nvSpPr>
        <p:spPr>
          <a:xfrm>
            <a:off x="1104900" y="457200"/>
            <a:ext cx="6705600" cy="6857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Time-Series </a:t>
            </a:r>
            <a:r>
              <a:rPr lang="en-US" sz="3200" dirty="0">
                <a:solidFill>
                  <a:schemeClr val="accent1"/>
                </a:solidFill>
                <a:effectLst>
                  <a:outerShdw blurRad="38100" dist="38100" dir="2700000" algn="tl">
                    <a:srgbClr val="000000">
                      <a:alpha val="43137"/>
                    </a:srgbClr>
                  </a:outerShdw>
                </a:effectLst>
              </a:rPr>
              <a:t>Components</a:t>
            </a:r>
          </a:p>
        </p:txBody>
      </p:sp>
    </p:spTree>
    <p:extLst>
      <p:ext uri="{BB962C8B-B14F-4D97-AF65-F5344CB8AC3E}">
        <p14:creationId xmlns:p14="http://schemas.microsoft.com/office/powerpoint/2010/main" val="21366902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dirty="0"/>
              <a:t>14-</a:t>
            </a:r>
            <a:fld id="{3B794D60-7B96-4C1D-8650-E146A0051BDA}" type="slidenum">
              <a:rPr lang="en-US"/>
              <a:pPr/>
              <a:t>12</a:t>
            </a:fld>
            <a:endParaRPr lang="en-US" dirty="0"/>
          </a:p>
        </p:txBody>
      </p:sp>
      <p:sp>
        <p:nvSpPr>
          <p:cNvPr id="606211" name="Rectangle 3"/>
          <p:cNvSpPr>
            <a:spLocks noGrp="1" noChangeArrowheads="1"/>
          </p:cNvSpPr>
          <p:nvPr>
            <p:ph type="body" sz="half" idx="1"/>
          </p:nvPr>
        </p:nvSpPr>
        <p:spPr>
          <a:xfrm>
            <a:off x="236538" y="1447800"/>
            <a:ext cx="8788400" cy="593725"/>
          </a:xfrm>
        </p:spPr>
        <p:txBody>
          <a:bodyPr lIns="103236" tIns="51618" rIns="103236" bIns="51618"/>
          <a:lstStyle/>
          <a:p>
            <a:pPr marL="0" indent="0" eaLnBrk="1" hangingPunct="1">
              <a:buClr>
                <a:schemeClr val="accent1"/>
              </a:buClr>
              <a:buSzPct val="100000"/>
              <a:buNone/>
            </a:pPr>
            <a:r>
              <a:rPr lang="en-US" sz="2400" dirty="0" smtClean="0">
                <a:solidFill>
                  <a:srgbClr val="C00000"/>
                </a:solidFill>
                <a:effectLst>
                  <a:outerShdw blurRad="38100" dist="38100" dir="2700000" algn="tl">
                    <a:srgbClr val="C0C0C0"/>
                  </a:outerShdw>
                </a:effectLst>
              </a:rPr>
              <a:t>The main categories of forecasting models are:</a:t>
            </a:r>
          </a:p>
        </p:txBody>
      </p:sp>
      <p:sp>
        <p:nvSpPr>
          <p:cNvPr id="46083"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6084"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4608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pic>
        <p:nvPicPr>
          <p:cNvPr id="77826" name="Picture 2"/>
          <p:cNvPicPr>
            <a:picLocks noChangeAspect="1" noChangeArrowheads="1"/>
          </p:cNvPicPr>
          <p:nvPr/>
        </p:nvPicPr>
        <p:blipFill>
          <a:blip r:embed="rId3" cstate="print"/>
          <a:srcRect/>
          <a:stretch>
            <a:fillRect/>
          </a:stretch>
        </p:blipFill>
        <p:spPr bwMode="auto">
          <a:xfrm>
            <a:off x="533400" y="2224644"/>
            <a:ext cx="7689340" cy="3404259"/>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2" name="Oval 1"/>
          <p:cNvSpPr/>
          <p:nvPr/>
        </p:nvSpPr>
        <p:spPr bwMode="auto">
          <a:xfrm>
            <a:off x="990600" y="3926773"/>
            <a:ext cx="1905000" cy="2057400"/>
          </a:xfrm>
          <a:prstGeom prst="ellipse">
            <a:avLst/>
          </a:prstGeom>
          <a:solidFill>
            <a:schemeClr val="accent1">
              <a:alpha val="2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0" name="TextBox 9"/>
          <p:cNvSpPr txBox="1"/>
          <p:nvPr/>
        </p:nvSpPr>
        <p:spPr>
          <a:xfrm>
            <a:off x="3124200" y="5751560"/>
            <a:ext cx="2894046" cy="523220"/>
          </a:xfrm>
          <a:prstGeom prst="rect">
            <a:avLst/>
          </a:prstGeom>
          <a:noFill/>
        </p:spPr>
        <p:txBody>
          <a:bodyPr wrap="square" rtlCol="0">
            <a:spAutoFit/>
          </a:bodyPr>
          <a:lstStyle/>
          <a:p>
            <a:r>
              <a:rPr lang="en-US" sz="1400" i="1" dirty="0" smtClean="0">
                <a:solidFill>
                  <a:srgbClr val="FF0000"/>
                </a:solidFill>
              </a:rPr>
              <a:t>We will only look at this one category of models (more time to surf)</a:t>
            </a:r>
            <a:endParaRPr lang="en-US" sz="1400" dirty="0">
              <a:solidFill>
                <a:srgbClr val="FF0000"/>
              </a:solidFill>
            </a:endParaRPr>
          </a:p>
        </p:txBody>
      </p:sp>
      <p:cxnSp>
        <p:nvCxnSpPr>
          <p:cNvPr id="12" name="Straight Arrow Connector 11"/>
          <p:cNvCxnSpPr/>
          <p:nvPr/>
        </p:nvCxnSpPr>
        <p:spPr bwMode="auto">
          <a:xfrm flipH="1" flipV="1">
            <a:off x="2514602" y="5486400"/>
            <a:ext cx="609598" cy="413555"/>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pic>
        <p:nvPicPr>
          <p:cNvPr id="3075" name="Picture 3" descr="C:\Users\Blythe\AppData\Local\Microsoft\Windows\Temporary Internet Files\Content.IE5\K4POUWPH\MP900444036[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8246" y="5751560"/>
            <a:ext cx="1309116" cy="851916"/>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2"/>
          <p:cNvSpPr>
            <a:spLocks noGrp="1" noChangeArrowheads="1"/>
          </p:cNvSpPr>
          <p:nvPr>
            <p:ph type="title"/>
          </p:nvPr>
        </p:nvSpPr>
        <p:spPr>
          <a:xfrm>
            <a:off x="850075" y="420689"/>
            <a:ext cx="7239000" cy="569911"/>
          </a:xfrm>
          <a:solidFill>
            <a:schemeClr val="accent1">
              <a:lumMod val="20000"/>
              <a:lumOff val="80000"/>
            </a:schemeClr>
          </a:solidFill>
        </p:spPr>
        <p:txBody>
          <a:bodyPr lIns="103236" tIns="51618" rIns="103236" bIns="51618">
            <a:noAutofit/>
          </a:bodyPr>
          <a:lstStyle/>
          <a:p>
            <a:pPr algn="l" eaLnBrk="1" hangingPunct="1">
              <a:defRPr/>
            </a:pPr>
            <a:r>
              <a:rPr lang="en-US" sz="3200" dirty="0" smtClean="0">
                <a:solidFill>
                  <a:schemeClr val="accent1"/>
                </a:solidFill>
                <a:effectLst>
                  <a:outerShdw blurRad="38100" dist="38100" dir="2700000" algn="tl">
                    <a:srgbClr val="000000">
                      <a:alpha val="43137"/>
                    </a:srgbClr>
                  </a:outerShdw>
                </a:effectLst>
              </a:rPr>
              <a:t>Trend Forecasting                            </a:t>
            </a:r>
            <a:r>
              <a:rPr lang="en-US" sz="3200" b="1" i="1" dirty="0" smtClean="0"/>
              <a:t>ML 3.2</a:t>
            </a:r>
            <a:endParaRPr lang="en-US" sz="3200" b="1" dirty="0"/>
          </a:p>
        </p:txBody>
      </p:sp>
    </p:spTree>
    <p:extLst>
      <p:ext uri="{BB962C8B-B14F-4D97-AF65-F5344CB8AC3E}">
        <p14:creationId xmlns:p14="http://schemas.microsoft.com/office/powerpoint/2010/main" val="11283417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a:xfrm>
            <a:off x="7884072" y="6318250"/>
            <a:ext cx="838200" cy="457200"/>
          </a:xfrm>
          <a:ln/>
        </p:spPr>
        <p:txBody>
          <a:bodyPr/>
          <a:lstStyle/>
          <a:p>
            <a:r>
              <a:rPr lang="en-US"/>
              <a:t>14-</a:t>
            </a:r>
            <a:fld id="{CFFA1415-EEDC-4D98-A529-5E94D761AA04}" type="slidenum">
              <a:rPr lang="en-US"/>
              <a:pPr/>
              <a:t>13</a:t>
            </a:fld>
            <a:endParaRPr lang="en-US"/>
          </a:p>
        </p:txBody>
      </p:sp>
      <p:sp>
        <p:nvSpPr>
          <p:cNvPr id="607235" name="Rectangle 3"/>
          <p:cNvSpPr>
            <a:spLocks noGrp="1" noChangeArrowheads="1"/>
          </p:cNvSpPr>
          <p:nvPr>
            <p:ph type="body" sz="half" idx="1"/>
          </p:nvPr>
        </p:nvSpPr>
        <p:spPr>
          <a:xfrm>
            <a:off x="622702" y="1883885"/>
            <a:ext cx="5410200" cy="4114800"/>
          </a:xfrm>
        </p:spPr>
        <p:txBody>
          <a:bodyPr lIns="103236" tIns="51618" rIns="103236" bIns="51618">
            <a:noAutofit/>
          </a:bodyPr>
          <a:lstStyle/>
          <a:p>
            <a:pPr eaLnBrk="1" hangingPunct="1">
              <a:buClr>
                <a:schemeClr val="accent1"/>
              </a:buClr>
              <a:buSzPct val="100000"/>
              <a:buFont typeface="+mj-lt"/>
              <a:buAutoNum type="arabicPeriod"/>
            </a:pPr>
            <a:r>
              <a:rPr lang="en-US" sz="1800" dirty="0" smtClean="0">
                <a:solidFill>
                  <a:srgbClr val="002060"/>
                </a:solidFill>
              </a:rPr>
              <a:t>Make a nice Excel graph</a:t>
            </a:r>
          </a:p>
          <a:p>
            <a:pPr marL="800100" lvl="1" indent="-342900">
              <a:buClr>
                <a:schemeClr val="accent1"/>
              </a:buClr>
              <a:buSzPct val="100000"/>
              <a:buFont typeface="+mj-lt"/>
              <a:buAutoNum type="alphaLcPeriod"/>
            </a:pPr>
            <a:r>
              <a:rPr lang="en-US" sz="1800" dirty="0" smtClean="0">
                <a:solidFill>
                  <a:srgbClr val="002060"/>
                </a:solidFill>
              </a:rPr>
              <a:t>Highlight the data column (excluding heading)</a:t>
            </a:r>
          </a:p>
          <a:p>
            <a:pPr marL="800100" lvl="1" indent="-342900">
              <a:buClr>
                <a:schemeClr val="accent1"/>
              </a:buClr>
              <a:buSzPct val="100000"/>
              <a:buFont typeface="+mj-lt"/>
              <a:buAutoNum type="alphaLcPeriod"/>
            </a:pPr>
            <a:r>
              <a:rPr lang="en-US" sz="1800" dirty="0" smtClean="0">
                <a:solidFill>
                  <a:srgbClr val="002060"/>
                </a:solidFill>
              </a:rPr>
              <a:t> </a:t>
            </a:r>
            <a:r>
              <a:rPr lang="en-US" sz="1800" dirty="0" smtClean="0">
                <a:solidFill>
                  <a:srgbClr val="C00000"/>
                </a:solidFill>
              </a:rPr>
              <a:t>Insert &gt; Line Chart</a:t>
            </a:r>
            <a:r>
              <a:rPr lang="en-US" sz="1800" dirty="0" smtClean="0">
                <a:solidFill>
                  <a:srgbClr val="002060"/>
                </a:solidFill>
              </a:rPr>
              <a:t> (e.g., with markers)</a:t>
            </a:r>
          </a:p>
          <a:p>
            <a:pPr marL="800100" lvl="1" indent="-342900">
              <a:buClr>
                <a:schemeClr val="accent1"/>
              </a:buClr>
              <a:buSzPct val="100000"/>
              <a:buFont typeface="+mj-lt"/>
              <a:buAutoNum type="alphaLcPeriod"/>
            </a:pPr>
            <a:r>
              <a:rPr lang="en-US" sz="1800" dirty="0" smtClean="0">
                <a:solidFill>
                  <a:srgbClr val="002060"/>
                </a:solidFill>
              </a:rPr>
              <a:t>Add a descriptive chart title, etc.</a:t>
            </a:r>
          </a:p>
          <a:p>
            <a:pPr marL="400050">
              <a:buClr>
                <a:schemeClr val="accent1"/>
              </a:buClr>
              <a:buSzPct val="100000"/>
              <a:buFont typeface="+mj-lt"/>
              <a:buAutoNum type="arabicPeriod"/>
            </a:pPr>
            <a:r>
              <a:rPr lang="en-US" sz="1800" dirty="0" smtClean="0">
                <a:solidFill>
                  <a:srgbClr val="002060"/>
                </a:solidFill>
              </a:rPr>
              <a:t>Click on the line in the graph to select the variable.</a:t>
            </a:r>
          </a:p>
          <a:p>
            <a:pPr marL="400050">
              <a:buClr>
                <a:schemeClr val="accent1"/>
              </a:buClr>
              <a:buSzPct val="100000"/>
              <a:buFont typeface="+mj-lt"/>
              <a:buAutoNum type="arabicPeriod"/>
            </a:pPr>
            <a:r>
              <a:rPr lang="en-US" sz="1800" dirty="0" smtClean="0">
                <a:solidFill>
                  <a:srgbClr val="002060"/>
                </a:solidFill>
              </a:rPr>
              <a:t>Right-click and choose </a:t>
            </a:r>
            <a:r>
              <a:rPr lang="en-US" sz="1800" dirty="0" smtClean="0">
                <a:solidFill>
                  <a:srgbClr val="C00000"/>
                </a:solidFill>
              </a:rPr>
              <a:t>Add </a:t>
            </a:r>
            <a:r>
              <a:rPr lang="en-US" sz="1800" dirty="0" err="1" smtClean="0">
                <a:solidFill>
                  <a:srgbClr val="C00000"/>
                </a:solidFill>
              </a:rPr>
              <a:t>Trendline</a:t>
            </a:r>
            <a:r>
              <a:rPr lang="en-US" sz="1800" dirty="0" smtClean="0">
                <a:solidFill>
                  <a:srgbClr val="002060"/>
                </a:solidFill>
              </a:rPr>
              <a:t>.</a:t>
            </a:r>
          </a:p>
          <a:p>
            <a:pPr marL="400050">
              <a:buClr>
                <a:schemeClr val="accent1"/>
              </a:buClr>
              <a:buSzPct val="100000"/>
              <a:buFont typeface="+mj-lt"/>
              <a:buAutoNum type="arabicPeriod"/>
            </a:pPr>
            <a:r>
              <a:rPr lang="en-US" sz="1800" dirty="0" smtClean="0">
                <a:solidFill>
                  <a:srgbClr val="002060"/>
                </a:solidFill>
              </a:rPr>
              <a:t>Select a trend (e.g., linear). Try several.</a:t>
            </a:r>
          </a:p>
          <a:p>
            <a:pPr marL="400050">
              <a:buClr>
                <a:schemeClr val="accent1"/>
              </a:buClr>
              <a:buSzPct val="100000"/>
              <a:buFont typeface="+mj-lt"/>
              <a:buAutoNum type="arabicPeriod"/>
            </a:pPr>
            <a:r>
              <a:rPr lang="en-US" sz="1800" dirty="0" smtClean="0">
                <a:solidFill>
                  <a:srgbClr val="002060"/>
                </a:solidFill>
              </a:rPr>
              <a:t>Make forecasts (if desired).</a:t>
            </a:r>
          </a:p>
          <a:p>
            <a:pPr marL="400050">
              <a:buClr>
                <a:schemeClr val="accent1"/>
              </a:buClr>
              <a:buSzPct val="100000"/>
              <a:buFont typeface="+mj-lt"/>
              <a:buAutoNum type="arabicPeriod"/>
            </a:pPr>
            <a:r>
              <a:rPr lang="en-US" sz="1800" i="1" dirty="0" smtClean="0">
                <a:solidFill>
                  <a:schemeClr val="bg1">
                    <a:lumMod val="50000"/>
                  </a:schemeClr>
                </a:solidFill>
              </a:rPr>
              <a:t>If quarterly or monthly data, calculate seasonal factors (using </a:t>
            </a:r>
            <a:r>
              <a:rPr lang="en-US" sz="1800" i="1" dirty="0" err="1" smtClean="0">
                <a:solidFill>
                  <a:schemeClr val="bg1">
                    <a:lumMod val="50000"/>
                  </a:schemeClr>
                </a:solidFill>
              </a:rPr>
              <a:t>MegaStat</a:t>
            </a:r>
            <a:r>
              <a:rPr lang="en-US" sz="1800" i="1" dirty="0" smtClean="0">
                <a:solidFill>
                  <a:schemeClr val="bg1">
                    <a:lumMod val="50000"/>
                  </a:schemeClr>
                </a:solidFill>
              </a:rPr>
              <a:t> or Minitab).</a:t>
            </a:r>
          </a:p>
          <a:p>
            <a:pPr marL="400050">
              <a:buClr>
                <a:schemeClr val="accent1"/>
              </a:buClr>
              <a:buSzPct val="100000"/>
              <a:buFont typeface="+mj-lt"/>
              <a:buAutoNum type="arabicPeriod"/>
            </a:pPr>
            <a:r>
              <a:rPr lang="en-US" sz="1800" i="1" dirty="0" smtClean="0">
                <a:solidFill>
                  <a:schemeClr val="bg1">
                    <a:lumMod val="50000"/>
                  </a:schemeClr>
                </a:solidFill>
              </a:rPr>
              <a:t>Multiply each numerical forecast by its seasonal factor to get seasonally adjusted forecasts.</a:t>
            </a:r>
          </a:p>
        </p:txBody>
      </p:sp>
      <p:sp>
        <p:nvSpPr>
          <p:cNvPr id="4813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813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07238" name="Rectangle 6"/>
          <p:cNvSpPr>
            <a:spLocks noChangeArrowheads="1"/>
          </p:cNvSpPr>
          <p:nvPr/>
        </p:nvSpPr>
        <p:spPr bwMode="auto">
          <a:xfrm>
            <a:off x="622702" y="1225365"/>
            <a:ext cx="8154988"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smtClean="0">
                <a:solidFill>
                  <a:srgbClr val="C00000"/>
                </a:solidFill>
                <a:effectLst>
                  <a:outerShdw blurRad="38100" dist="38100" dir="2700000" algn="tl">
                    <a:srgbClr val="000000">
                      <a:alpha val="43137"/>
                    </a:srgbClr>
                  </a:outerShdw>
                </a:effectLst>
                <a:cs typeface="Arial" charset="0"/>
              </a:rPr>
              <a:t>Steps in Forecasting:</a:t>
            </a:r>
            <a:endParaRPr lang="en-US" sz="2400" i="1" dirty="0">
              <a:solidFill>
                <a:srgbClr val="C00000"/>
              </a:solidFill>
              <a:effectLst>
                <a:outerShdw blurRad="38100" dist="38100" dir="2700000" algn="tl">
                  <a:srgbClr val="000000">
                    <a:alpha val="43137"/>
                  </a:srgbClr>
                </a:outerShdw>
              </a:effectLst>
              <a:cs typeface="Arial" charset="0"/>
            </a:endParaRPr>
          </a:p>
        </p:txBody>
      </p:sp>
      <p:sp>
        <p:nvSpPr>
          <p:cNvPr id="4813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4" name="Rectangle 2"/>
          <p:cNvSpPr>
            <a:spLocks noGrp="1" noChangeArrowheads="1"/>
          </p:cNvSpPr>
          <p:nvPr>
            <p:ph type="title"/>
          </p:nvPr>
        </p:nvSpPr>
        <p:spPr>
          <a:xfrm>
            <a:off x="1122218" y="381000"/>
            <a:ext cx="7239000" cy="7619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Trend </a:t>
            </a:r>
            <a:r>
              <a:rPr lang="en-US" sz="3200" dirty="0">
                <a:solidFill>
                  <a:schemeClr val="accent1"/>
                </a:solidFill>
                <a:effectLst>
                  <a:outerShdw blurRad="38100" dist="38100" dir="2700000" algn="tl">
                    <a:srgbClr val="000000">
                      <a:alpha val="43137"/>
                    </a:srgbClr>
                  </a:outerShdw>
                </a:effectLst>
              </a:rPr>
              <a:t>Forecasting</a:t>
            </a:r>
          </a:p>
        </p:txBody>
      </p:sp>
      <p:pic>
        <p:nvPicPr>
          <p:cNvPr id="1026" name="Picture 2" descr="C:\Users\Blythe\AppData\Local\Microsoft\Windows\Temporary Internet Files\Content.IE5\T28SMCVP\MC90036078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4200" y="449445"/>
            <a:ext cx="884987" cy="138710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1497" y="2144329"/>
            <a:ext cx="2156703" cy="1925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1497" y="4216563"/>
            <a:ext cx="2271320" cy="1775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376535" y="1836552"/>
            <a:ext cx="2251528" cy="307777"/>
          </a:xfrm>
          <a:prstGeom prst="rect">
            <a:avLst/>
          </a:prstGeom>
          <a:noFill/>
        </p:spPr>
        <p:txBody>
          <a:bodyPr wrap="square" rtlCol="0">
            <a:spAutoFit/>
          </a:bodyPr>
          <a:lstStyle/>
          <a:p>
            <a:r>
              <a:rPr lang="en-US" sz="1400" dirty="0" smtClean="0">
                <a:solidFill>
                  <a:srgbClr val="FF0000"/>
                </a:solidFill>
              </a:rPr>
              <a:t>Detailed examples follow…</a:t>
            </a:r>
            <a:endParaRPr lang="en-US" sz="1400" dirty="0">
              <a:solidFill>
                <a:srgbClr val="FF0000"/>
              </a:solidFill>
            </a:endParaRPr>
          </a:p>
        </p:txBody>
      </p:sp>
    </p:spTree>
    <p:extLst>
      <p:ext uri="{BB962C8B-B14F-4D97-AF65-F5344CB8AC3E}">
        <p14:creationId xmlns:p14="http://schemas.microsoft.com/office/powerpoint/2010/main" val="13062576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a:ln/>
        </p:spPr>
        <p:txBody>
          <a:bodyPr/>
          <a:lstStyle/>
          <a:p>
            <a:r>
              <a:rPr lang="en-US"/>
              <a:t>14-</a:t>
            </a:r>
            <a:fld id="{CFFA1415-EEDC-4D98-A529-5E94D761AA04}" type="slidenum">
              <a:rPr lang="en-US"/>
              <a:pPr/>
              <a:t>14</a:t>
            </a:fld>
            <a:endParaRPr lang="en-US"/>
          </a:p>
        </p:txBody>
      </p:sp>
      <p:sp>
        <p:nvSpPr>
          <p:cNvPr id="607235" name="Rectangle 3"/>
          <p:cNvSpPr>
            <a:spLocks noGrp="1" noChangeArrowheads="1"/>
          </p:cNvSpPr>
          <p:nvPr>
            <p:ph type="body" sz="half" idx="1"/>
          </p:nvPr>
        </p:nvSpPr>
        <p:spPr>
          <a:xfrm>
            <a:off x="788988" y="2143125"/>
            <a:ext cx="8107362" cy="1135063"/>
          </a:xfrm>
        </p:spPr>
        <p:txBody>
          <a:bodyPr lIns="103236" tIns="51618" rIns="103236" bIns="51618"/>
          <a:lstStyle/>
          <a:p>
            <a:pPr marL="515938" indent="-515938" eaLnBrk="1" hangingPunct="1">
              <a:buClr>
                <a:schemeClr val="accent1"/>
              </a:buClr>
              <a:buSzPct val="100000"/>
              <a:buFontTx/>
              <a:buChar char="•"/>
            </a:pPr>
            <a:r>
              <a:rPr lang="en-US" sz="1800" dirty="0" smtClean="0">
                <a:solidFill>
                  <a:srgbClr val="002060"/>
                </a:solidFill>
              </a:rPr>
              <a:t>Three trend models are especially useful in business applications:</a:t>
            </a:r>
          </a:p>
        </p:txBody>
      </p:sp>
      <p:sp>
        <p:nvSpPr>
          <p:cNvPr id="4813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813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07238" name="Rectangle 6"/>
          <p:cNvSpPr>
            <a:spLocks noChangeArrowheads="1"/>
          </p:cNvSpPr>
          <p:nvPr/>
        </p:nvSpPr>
        <p:spPr bwMode="auto">
          <a:xfrm>
            <a:off x="234950" y="1563688"/>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Three Trend Models</a:t>
            </a:r>
          </a:p>
        </p:txBody>
      </p:sp>
      <p:sp>
        <p:nvSpPr>
          <p:cNvPr id="607241" name="Rectangle 9"/>
          <p:cNvSpPr>
            <a:spLocks noChangeArrowheads="1"/>
          </p:cNvSpPr>
          <p:nvPr/>
        </p:nvSpPr>
        <p:spPr bwMode="auto">
          <a:xfrm>
            <a:off x="765175" y="4200525"/>
            <a:ext cx="8107363" cy="1136650"/>
          </a:xfrm>
          <a:prstGeom prst="rect">
            <a:avLst/>
          </a:prstGeom>
          <a:noFill/>
          <a:ln w="9525">
            <a:noFill/>
            <a:miter lim="800000"/>
            <a:headEnd/>
            <a:tailEnd/>
          </a:ln>
          <a:effectLst/>
        </p:spPr>
        <p:txBody>
          <a:bodyPr lIns="103231" tIns="51616" rIns="103231" bIns="51616"/>
          <a:lstStyle/>
          <a:p>
            <a:pPr marL="515938" indent="-515938" eaLnBrk="0" hangingPunct="0">
              <a:spcBef>
                <a:spcPct val="20000"/>
              </a:spcBef>
              <a:buClr>
                <a:schemeClr val="accent1"/>
              </a:buClr>
              <a:buFontTx/>
              <a:buChar char="•"/>
            </a:pPr>
            <a:r>
              <a:rPr lang="en-US" dirty="0">
                <a:solidFill>
                  <a:srgbClr val="002060"/>
                </a:solidFill>
                <a:cs typeface="Arial" charset="0"/>
              </a:rPr>
              <a:t>All three models can be fitted by Excel, </a:t>
            </a:r>
            <a:r>
              <a:rPr lang="en-US" dirty="0" err="1">
                <a:solidFill>
                  <a:srgbClr val="002060"/>
                </a:solidFill>
                <a:cs typeface="Arial" charset="0"/>
              </a:rPr>
              <a:t>MegaStat</a:t>
            </a:r>
            <a:r>
              <a:rPr lang="en-US" dirty="0">
                <a:solidFill>
                  <a:srgbClr val="002060"/>
                </a:solidFill>
                <a:cs typeface="Arial" charset="0"/>
              </a:rPr>
              <a:t>, or MINITAB.</a:t>
            </a:r>
          </a:p>
        </p:txBody>
      </p:sp>
      <p:sp>
        <p:nvSpPr>
          <p:cNvPr id="4813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6" name="Rectangle 6"/>
          <p:cNvSpPr>
            <a:spLocks noChangeArrowheads="1"/>
          </p:cNvSpPr>
          <p:nvPr/>
        </p:nvSpPr>
        <p:spPr bwMode="auto">
          <a:xfrm>
            <a:off x="228600" y="4648200"/>
            <a:ext cx="36512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Linear Trend Model</a:t>
            </a:r>
          </a:p>
        </p:txBody>
      </p:sp>
      <p:sp>
        <p:nvSpPr>
          <p:cNvPr id="17" name="Rectangle 16"/>
          <p:cNvSpPr/>
          <p:nvPr/>
        </p:nvSpPr>
        <p:spPr>
          <a:xfrm>
            <a:off x="765175" y="5191252"/>
            <a:ext cx="7183400" cy="1354217"/>
          </a:xfrm>
          <a:prstGeom prst="rect">
            <a:avLst/>
          </a:prstGeom>
        </p:spPr>
        <p:txBody>
          <a:bodyPr wrap="square">
            <a:spAutoFit/>
          </a:bodyPr>
          <a:lstStyle/>
          <a:p>
            <a:pPr marL="515938" indent="-515938" eaLnBrk="0" hangingPunct="0">
              <a:spcBef>
                <a:spcPts val="1200"/>
              </a:spcBef>
              <a:buClr>
                <a:schemeClr val="accent1"/>
              </a:buClr>
              <a:buFontTx/>
              <a:buChar char="•"/>
            </a:pPr>
            <a:r>
              <a:rPr lang="en-US" dirty="0">
                <a:solidFill>
                  <a:srgbClr val="002060"/>
                </a:solidFill>
              </a:rPr>
              <a:t>The </a:t>
            </a:r>
            <a:r>
              <a:rPr lang="en-US" i="1" dirty="0">
                <a:solidFill>
                  <a:srgbClr val="002060"/>
                </a:solidFill>
              </a:rPr>
              <a:t>linear</a:t>
            </a:r>
            <a:r>
              <a:rPr lang="en-US" dirty="0">
                <a:solidFill>
                  <a:srgbClr val="002060"/>
                </a:solidFill>
              </a:rPr>
              <a:t> trend model has the form </a:t>
            </a:r>
            <a:r>
              <a:rPr lang="en-US" i="1" dirty="0" err="1">
                <a:solidFill>
                  <a:srgbClr val="002060"/>
                </a:solidFill>
              </a:rPr>
              <a:t>y</a:t>
            </a:r>
            <a:r>
              <a:rPr lang="en-US" i="1" baseline="-25000" dirty="0" err="1">
                <a:solidFill>
                  <a:srgbClr val="002060"/>
                </a:solidFill>
              </a:rPr>
              <a:t>t</a:t>
            </a:r>
            <a:r>
              <a:rPr lang="en-US" dirty="0">
                <a:solidFill>
                  <a:srgbClr val="002060"/>
                </a:solidFill>
              </a:rPr>
              <a:t> = </a:t>
            </a:r>
            <a:r>
              <a:rPr lang="en-US" i="1" dirty="0">
                <a:solidFill>
                  <a:srgbClr val="002060"/>
                </a:solidFill>
              </a:rPr>
              <a:t>a</a:t>
            </a:r>
            <a:r>
              <a:rPr lang="en-US" dirty="0">
                <a:solidFill>
                  <a:srgbClr val="002060"/>
                </a:solidFill>
              </a:rPr>
              <a:t> + </a:t>
            </a:r>
            <a:r>
              <a:rPr lang="en-US" i="1" dirty="0" err="1">
                <a:solidFill>
                  <a:srgbClr val="002060"/>
                </a:solidFill>
              </a:rPr>
              <a:t>bt</a:t>
            </a:r>
            <a:endParaRPr lang="en-US" i="1" dirty="0">
              <a:solidFill>
                <a:srgbClr val="002060"/>
              </a:solidFill>
            </a:endParaRPr>
          </a:p>
          <a:p>
            <a:pPr marL="515938" indent="-515938" eaLnBrk="0" hangingPunct="0">
              <a:spcBef>
                <a:spcPts val="1200"/>
              </a:spcBef>
              <a:buClr>
                <a:schemeClr val="accent1"/>
              </a:buClr>
              <a:buFontTx/>
              <a:buChar char="•"/>
            </a:pPr>
            <a:r>
              <a:rPr lang="en-US" dirty="0">
                <a:solidFill>
                  <a:srgbClr val="002060"/>
                </a:solidFill>
              </a:rPr>
              <a:t>It is the simplest </a:t>
            </a:r>
            <a:r>
              <a:rPr lang="en-US" dirty="0" smtClean="0">
                <a:solidFill>
                  <a:srgbClr val="002060"/>
                </a:solidFill>
              </a:rPr>
              <a:t>and </a:t>
            </a:r>
            <a:r>
              <a:rPr lang="en-US" dirty="0">
                <a:solidFill>
                  <a:srgbClr val="002060"/>
                </a:solidFill>
              </a:rPr>
              <a:t>may suffice for short-run forecasting or as a baseline model.</a:t>
            </a:r>
          </a:p>
          <a:p>
            <a:pPr marL="515938" indent="-515938" eaLnBrk="0" hangingPunct="0">
              <a:buClr>
                <a:schemeClr val="accent1"/>
              </a:buClr>
              <a:buFontTx/>
              <a:buChar char="•"/>
            </a:pPr>
            <a:endParaRPr lang="en-US" dirty="0">
              <a:solidFill>
                <a:srgbClr val="002060"/>
              </a:solidFill>
            </a:endParaRPr>
          </a:p>
        </p:txBody>
      </p:sp>
      <p:pic>
        <p:nvPicPr>
          <p:cNvPr id="78850" name="Picture 2"/>
          <p:cNvPicPr>
            <a:picLocks noChangeAspect="1" noChangeArrowheads="1"/>
          </p:cNvPicPr>
          <p:nvPr/>
        </p:nvPicPr>
        <p:blipFill>
          <a:blip r:embed="rId3" cstate="print"/>
          <a:srcRect/>
          <a:stretch>
            <a:fillRect/>
          </a:stretch>
        </p:blipFill>
        <p:spPr bwMode="auto">
          <a:xfrm>
            <a:off x="1687530" y="2636322"/>
            <a:ext cx="5338689" cy="137160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4" name="Rectangle 2"/>
          <p:cNvSpPr>
            <a:spLocks noGrp="1" noChangeArrowheads="1"/>
          </p:cNvSpPr>
          <p:nvPr>
            <p:ph type="title"/>
          </p:nvPr>
        </p:nvSpPr>
        <p:spPr>
          <a:xfrm>
            <a:off x="1122218" y="381000"/>
            <a:ext cx="7239000" cy="7619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Trend </a:t>
            </a:r>
            <a:r>
              <a:rPr lang="en-US" sz="3200" dirty="0">
                <a:solidFill>
                  <a:schemeClr val="accent1"/>
                </a:solidFill>
                <a:effectLst>
                  <a:outerShdw blurRad="38100" dist="38100" dir="2700000" algn="tl">
                    <a:srgbClr val="000000">
                      <a:alpha val="43137"/>
                    </a:srgbClr>
                  </a:outerShdw>
                </a:effectLst>
              </a:rPr>
              <a:t>Forecasting</a:t>
            </a:r>
          </a:p>
        </p:txBody>
      </p:sp>
    </p:spTree>
    <p:extLst>
      <p:ext uri="{BB962C8B-B14F-4D97-AF65-F5344CB8AC3E}">
        <p14:creationId xmlns:p14="http://schemas.microsoft.com/office/powerpoint/2010/main" val="42136967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a:ln/>
        </p:spPr>
        <p:txBody>
          <a:bodyPr/>
          <a:lstStyle/>
          <a:p>
            <a:r>
              <a:rPr lang="en-US"/>
              <a:t>14-</a:t>
            </a:r>
            <a:fld id="{CD2A874E-6497-41B5-9194-6CB2E739300B}" type="slidenum">
              <a:rPr lang="en-US"/>
              <a:pPr/>
              <a:t>15</a:t>
            </a:fld>
            <a:endParaRPr lang="en-US"/>
          </a:p>
        </p:txBody>
      </p:sp>
      <p:sp>
        <p:nvSpPr>
          <p:cNvPr id="50177"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0178"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09286" name="Rectangle 6"/>
          <p:cNvSpPr>
            <a:spLocks noChangeArrowheads="1"/>
          </p:cNvSpPr>
          <p:nvPr/>
        </p:nvSpPr>
        <p:spPr bwMode="auto">
          <a:xfrm>
            <a:off x="204272" y="1447800"/>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FFFFFF"/>
                </a:solidFill>
                <a:effectLst>
                  <a:outerShdw blurRad="38100" dist="38100" dir="2700000" algn="tl">
                    <a:srgbClr val="000000">
                      <a:alpha val="43137"/>
                    </a:srgbClr>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Linear Trend Model</a:t>
            </a:r>
          </a:p>
        </p:txBody>
      </p:sp>
      <p:sp>
        <p:nvSpPr>
          <p:cNvPr id="5018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8" name="Rectangle 6"/>
          <p:cNvSpPr>
            <a:spLocks noChangeArrowheads="1"/>
          </p:cNvSpPr>
          <p:nvPr/>
        </p:nvSpPr>
        <p:spPr bwMode="auto">
          <a:xfrm>
            <a:off x="236538" y="4393076"/>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Linear Trend Calculations</a:t>
            </a:r>
          </a:p>
        </p:txBody>
      </p:sp>
      <p:sp>
        <p:nvSpPr>
          <p:cNvPr id="19" name="Rectangle 18"/>
          <p:cNvSpPr/>
          <p:nvPr/>
        </p:nvSpPr>
        <p:spPr>
          <a:xfrm>
            <a:off x="533400" y="4990018"/>
            <a:ext cx="7315200" cy="1077218"/>
          </a:xfrm>
          <a:prstGeom prst="rect">
            <a:avLst/>
          </a:prstGeom>
        </p:spPr>
        <p:txBody>
          <a:bodyPr wrap="square">
            <a:spAutoFit/>
          </a:bodyPr>
          <a:lstStyle/>
          <a:p>
            <a:pPr marL="516179" indent="-516179" eaLnBrk="0" hangingPunct="0">
              <a:spcBef>
                <a:spcPts val="1200"/>
              </a:spcBef>
              <a:buClr>
                <a:schemeClr val="accent1"/>
              </a:buClr>
              <a:buSzPct val="100000"/>
              <a:buFontTx/>
              <a:buChar char="•"/>
              <a:defRPr/>
            </a:pPr>
            <a:r>
              <a:rPr lang="en-US" dirty="0">
                <a:solidFill>
                  <a:srgbClr val="002060"/>
                </a:solidFill>
                <a:effectLst>
                  <a:outerShdw blurRad="38100" dist="38100" dir="2700000" algn="tl">
                    <a:srgbClr val="FFFFFF"/>
                  </a:outerShdw>
                </a:effectLst>
              </a:rPr>
              <a:t>Linear trend is fitted by using ordinary least squares formulas.</a:t>
            </a:r>
          </a:p>
          <a:p>
            <a:pPr marL="516179" indent="-516179" eaLnBrk="0" hangingPunct="0">
              <a:spcBef>
                <a:spcPts val="1200"/>
              </a:spcBef>
              <a:buClr>
                <a:schemeClr val="accent1"/>
              </a:buClr>
              <a:buSzPct val="100000"/>
              <a:buFontTx/>
              <a:buChar char="•"/>
              <a:defRPr/>
            </a:pPr>
            <a:r>
              <a:rPr lang="en-US" dirty="0">
                <a:solidFill>
                  <a:srgbClr val="002060"/>
                </a:solidFill>
                <a:effectLst>
                  <a:outerShdw blurRad="38100" dist="38100" dir="2700000" algn="tl">
                    <a:srgbClr val="FFFFFF"/>
                  </a:outerShdw>
                </a:effectLst>
              </a:rPr>
              <a:t>Note:  Instead of using the actual time values (e.g., years), use an index </a:t>
            </a:r>
            <a:r>
              <a:rPr lang="en-US" i="1" dirty="0">
                <a:solidFill>
                  <a:srgbClr val="002060"/>
                </a:solidFill>
                <a:effectLst>
                  <a:outerShdw blurRad="38100" dist="38100" dir="2700000" algn="tl">
                    <a:srgbClr val="FFFFFF"/>
                  </a:outerShdw>
                </a:effectLst>
              </a:rPr>
              <a:t>x</a:t>
            </a:r>
            <a:r>
              <a:rPr lang="en-US" i="1" baseline="-25000" dirty="0">
                <a:solidFill>
                  <a:srgbClr val="002060"/>
                </a:solidFill>
                <a:effectLst>
                  <a:outerShdw blurRad="38100" dist="38100" dir="2700000" algn="tl">
                    <a:srgbClr val="FFFFFF"/>
                  </a:outerShdw>
                </a:effectLst>
              </a:rPr>
              <a:t>t</a:t>
            </a:r>
            <a:r>
              <a:rPr lang="en-US" dirty="0">
                <a:solidFill>
                  <a:srgbClr val="002060"/>
                </a:solidFill>
                <a:effectLst>
                  <a:outerShdw blurRad="38100" dist="38100" dir="2700000" algn="tl">
                    <a:srgbClr val="FFFFFF"/>
                  </a:outerShdw>
                </a:effectLst>
              </a:rPr>
              <a:t> = 1, 2, 3, …. as the independent variable.</a:t>
            </a:r>
          </a:p>
        </p:txBody>
      </p:sp>
      <p:pic>
        <p:nvPicPr>
          <p:cNvPr id="79874" name="Picture 2"/>
          <p:cNvPicPr>
            <a:picLocks noChangeAspect="1" noChangeArrowheads="1"/>
          </p:cNvPicPr>
          <p:nvPr/>
        </p:nvPicPr>
        <p:blipFill>
          <a:blip r:embed="rId3" cstate="print"/>
          <a:srcRect/>
          <a:stretch>
            <a:fillRect/>
          </a:stretch>
        </p:blipFill>
        <p:spPr bwMode="auto">
          <a:xfrm>
            <a:off x="2590800" y="2046123"/>
            <a:ext cx="5584902" cy="2252662"/>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3" name="Rectangle 2"/>
          <p:cNvSpPr>
            <a:spLocks noGrp="1" noChangeArrowheads="1"/>
          </p:cNvSpPr>
          <p:nvPr>
            <p:ph type="title"/>
          </p:nvPr>
        </p:nvSpPr>
        <p:spPr>
          <a:xfrm>
            <a:off x="1122218" y="381000"/>
            <a:ext cx="7239000" cy="7619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Trend </a:t>
            </a:r>
            <a:r>
              <a:rPr lang="en-US" sz="3200" dirty="0">
                <a:solidFill>
                  <a:schemeClr val="accent1"/>
                </a:solidFill>
                <a:effectLst>
                  <a:outerShdw blurRad="38100" dist="38100" dir="2700000" algn="tl">
                    <a:srgbClr val="000000">
                      <a:alpha val="43137"/>
                    </a:srgbClr>
                  </a:outerShdw>
                </a:effectLst>
              </a:rPr>
              <a:t>Forecasting</a:t>
            </a:r>
          </a:p>
        </p:txBody>
      </p:sp>
    </p:spTree>
    <p:extLst>
      <p:ext uri="{BB962C8B-B14F-4D97-AF65-F5344CB8AC3E}">
        <p14:creationId xmlns:p14="http://schemas.microsoft.com/office/powerpoint/2010/main" val="42360220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B214351A-36A6-4364-96BC-CB52078D503C}" type="slidenum">
              <a:rPr lang="en-US"/>
              <a:pPr/>
              <a:t>16</a:t>
            </a:fld>
            <a:endParaRPr lang="en-US"/>
          </a:p>
        </p:txBody>
      </p:sp>
      <p:sp>
        <p:nvSpPr>
          <p:cNvPr id="52225"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2226"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10310" name="Rectangle 6"/>
          <p:cNvSpPr>
            <a:spLocks noChangeArrowheads="1"/>
          </p:cNvSpPr>
          <p:nvPr/>
        </p:nvSpPr>
        <p:spPr bwMode="auto">
          <a:xfrm>
            <a:off x="269875" y="1674812"/>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FFFFFF"/>
                </a:solidFill>
                <a:effectLst>
                  <a:outerShdw blurRad="38100" dist="38100" dir="2700000" algn="tl">
                    <a:srgbClr val="000000">
                      <a:alpha val="43137"/>
                    </a:srgbClr>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Linear Trend Calculations</a:t>
            </a:r>
          </a:p>
        </p:txBody>
      </p:sp>
      <p:sp>
        <p:nvSpPr>
          <p:cNvPr id="5222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pic>
        <p:nvPicPr>
          <p:cNvPr id="166913" name="Picture 1"/>
          <p:cNvPicPr>
            <a:picLocks noChangeAspect="1" noChangeArrowheads="1"/>
          </p:cNvPicPr>
          <p:nvPr/>
        </p:nvPicPr>
        <p:blipFill>
          <a:blip r:embed="rId3" cstate="print"/>
          <a:srcRect/>
          <a:stretch>
            <a:fillRect/>
          </a:stretch>
        </p:blipFill>
        <p:spPr bwMode="auto">
          <a:xfrm>
            <a:off x="2362200" y="2362200"/>
            <a:ext cx="3124200" cy="14097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20" name="Rectangle 7"/>
          <p:cNvSpPr>
            <a:spLocks noChangeArrowheads="1"/>
          </p:cNvSpPr>
          <p:nvPr/>
        </p:nvSpPr>
        <p:spPr bwMode="auto">
          <a:xfrm>
            <a:off x="234950" y="3962400"/>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Forecasting a Linear Trend</a:t>
            </a:r>
          </a:p>
        </p:txBody>
      </p:sp>
      <p:sp>
        <p:nvSpPr>
          <p:cNvPr id="21" name="Rectangle 20"/>
          <p:cNvSpPr/>
          <p:nvPr/>
        </p:nvSpPr>
        <p:spPr>
          <a:xfrm>
            <a:off x="685800" y="4583484"/>
            <a:ext cx="8077200" cy="1015663"/>
          </a:xfrm>
          <a:prstGeom prst="rect">
            <a:avLst/>
          </a:prstGeom>
        </p:spPr>
        <p:txBody>
          <a:bodyPr>
            <a:spAutoFit/>
          </a:bodyPr>
          <a:lstStyle/>
          <a:p>
            <a:pPr marL="516179" indent="-516179" eaLnBrk="0" hangingPunct="0">
              <a:buClr>
                <a:schemeClr val="accent1"/>
              </a:buClr>
              <a:buSzPct val="100000"/>
              <a:buFontTx/>
              <a:buChar char="•"/>
              <a:defRPr/>
            </a:pPr>
            <a:r>
              <a:rPr lang="en-US" sz="2000" dirty="0">
                <a:solidFill>
                  <a:srgbClr val="002060"/>
                </a:solidFill>
                <a:effectLst>
                  <a:outerShdw blurRad="38100" dist="38100" dir="2700000" algn="tl">
                    <a:srgbClr val="FFFFFF"/>
                  </a:outerShdw>
                </a:effectLst>
              </a:rPr>
              <a:t>Once the slope and intercept have been calculated, a forecast can be made for any future time </a:t>
            </a:r>
            <a:r>
              <a:rPr lang="en-US" sz="2000" dirty="0" smtClean="0">
                <a:solidFill>
                  <a:srgbClr val="002060"/>
                </a:solidFill>
                <a:effectLst>
                  <a:outerShdw blurRad="38100" dist="38100" dir="2700000" algn="tl">
                    <a:srgbClr val="FFFFFF"/>
                  </a:outerShdw>
                </a:effectLst>
              </a:rPr>
              <a:t>period by inserting </a:t>
            </a:r>
            <a:r>
              <a:rPr lang="en-US" sz="2000" i="1" dirty="0" smtClean="0">
                <a:solidFill>
                  <a:srgbClr val="002060"/>
                </a:solidFill>
                <a:effectLst>
                  <a:outerShdw blurRad="38100" dist="38100" dir="2700000" algn="tl">
                    <a:srgbClr val="FFFFFF"/>
                  </a:outerShdw>
                </a:effectLst>
              </a:rPr>
              <a:t>t</a:t>
            </a:r>
            <a:r>
              <a:rPr lang="en-US" sz="2000" dirty="0" smtClean="0">
                <a:solidFill>
                  <a:srgbClr val="002060"/>
                </a:solidFill>
                <a:effectLst>
                  <a:outerShdw blurRad="38100" dist="38100" dir="2700000" algn="tl">
                    <a:srgbClr val="FFFFFF"/>
                  </a:outerShdw>
                </a:effectLst>
              </a:rPr>
              <a:t> = </a:t>
            </a:r>
            <a:r>
              <a:rPr lang="en-US" sz="2000" i="1" dirty="0" smtClean="0">
                <a:solidFill>
                  <a:srgbClr val="002060"/>
                </a:solidFill>
                <a:effectLst>
                  <a:outerShdw blurRad="38100" dist="38100" dir="2700000" algn="tl">
                    <a:srgbClr val="FFFFFF"/>
                  </a:outerShdw>
                </a:effectLst>
              </a:rPr>
              <a:t>n</a:t>
            </a:r>
            <a:r>
              <a:rPr lang="en-US" sz="2000" dirty="0" smtClean="0">
                <a:solidFill>
                  <a:srgbClr val="002060"/>
                </a:solidFill>
                <a:effectLst>
                  <a:outerShdw blurRad="38100" dist="38100" dir="2700000" algn="tl">
                    <a:srgbClr val="FFFFFF"/>
                  </a:outerShdw>
                </a:effectLst>
              </a:rPr>
              <a:t>+1, </a:t>
            </a:r>
            <a:r>
              <a:rPr lang="en-US" sz="2000" i="1" dirty="0" smtClean="0">
                <a:solidFill>
                  <a:srgbClr val="002060"/>
                </a:solidFill>
                <a:effectLst>
                  <a:outerShdw blurRad="38100" dist="38100" dir="2700000" algn="tl">
                    <a:srgbClr val="FFFFFF"/>
                  </a:outerShdw>
                </a:effectLst>
              </a:rPr>
              <a:t>n</a:t>
            </a:r>
            <a:r>
              <a:rPr lang="en-US" sz="2000" dirty="0" smtClean="0">
                <a:solidFill>
                  <a:srgbClr val="002060"/>
                </a:solidFill>
                <a:effectLst>
                  <a:outerShdw blurRad="38100" dist="38100" dir="2700000" algn="tl">
                    <a:srgbClr val="FFFFFF"/>
                  </a:outerShdw>
                </a:effectLst>
              </a:rPr>
              <a:t>+2, </a:t>
            </a:r>
            <a:r>
              <a:rPr lang="en-US" sz="2000" i="1" dirty="0" smtClean="0">
                <a:solidFill>
                  <a:srgbClr val="002060"/>
                </a:solidFill>
                <a:effectLst>
                  <a:outerShdw blurRad="38100" dist="38100" dir="2700000" algn="tl">
                    <a:srgbClr val="FFFFFF"/>
                  </a:outerShdw>
                </a:effectLst>
              </a:rPr>
              <a:t>n</a:t>
            </a:r>
            <a:r>
              <a:rPr lang="en-US" sz="2000" dirty="0" smtClean="0">
                <a:solidFill>
                  <a:srgbClr val="002060"/>
                </a:solidFill>
                <a:effectLst>
                  <a:outerShdw blurRad="38100" dist="38100" dir="2700000" algn="tl">
                    <a:srgbClr val="FFFFFF"/>
                  </a:outerShdw>
                </a:effectLst>
              </a:rPr>
              <a:t>+3, </a:t>
            </a:r>
            <a:r>
              <a:rPr lang="en-US" sz="2000" dirty="0" err="1" smtClean="0">
                <a:solidFill>
                  <a:srgbClr val="002060"/>
                </a:solidFill>
                <a:effectLst>
                  <a:outerShdw blurRad="38100" dist="38100" dir="2700000" algn="tl">
                    <a:srgbClr val="FFFFFF"/>
                  </a:outerShdw>
                </a:effectLst>
              </a:rPr>
              <a:t>etc</a:t>
            </a:r>
            <a:r>
              <a:rPr lang="en-US" sz="2000" dirty="0" smtClean="0">
                <a:solidFill>
                  <a:srgbClr val="002060"/>
                </a:solidFill>
                <a:effectLst>
                  <a:outerShdw blurRad="38100" dist="38100" dir="2700000" algn="tl">
                    <a:srgbClr val="FFFFFF"/>
                  </a:outerShdw>
                </a:effectLst>
              </a:rPr>
              <a:t> into the </a:t>
            </a:r>
            <a:r>
              <a:rPr lang="en-US" sz="2000" dirty="0">
                <a:solidFill>
                  <a:srgbClr val="002060"/>
                </a:solidFill>
                <a:effectLst>
                  <a:outerShdw blurRad="38100" dist="38100" dir="2700000" algn="tl">
                    <a:srgbClr val="FFFFFF"/>
                  </a:outerShdw>
                </a:effectLst>
              </a:rPr>
              <a:t>fitted </a:t>
            </a:r>
            <a:r>
              <a:rPr lang="en-US" sz="2000" dirty="0" smtClean="0">
                <a:solidFill>
                  <a:srgbClr val="002060"/>
                </a:solidFill>
                <a:effectLst>
                  <a:outerShdw blurRad="38100" dist="38100" dir="2700000" algn="tl">
                    <a:srgbClr val="FFFFFF"/>
                  </a:outerShdw>
                </a:effectLst>
              </a:rPr>
              <a:t>trend equation.</a:t>
            </a:r>
            <a:endParaRPr lang="en-US" sz="2000" dirty="0">
              <a:solidFill>
                <a:srgbClr val="002060"/>
              </a:solidFill>
              <a:effectLst>
                <a:outerShdw blurRad="38100" dist="38100" dir="2700000" algn="tl">
                  <a:srgbClr val="FFFFFF"/>
                </a:outerShdw>
              </a:effectLst>
            </a:endParaRPr>
          </a:p>
        </p:txBody>
      </p:sp>
      <p:sp>
        <p:nvSpPr>
          <p:cNvPr id="2" name="TextBox 1"/>
          <p:cNvSpPr txBox="1"/>
          <p:nvPr/>
        </p:nvSpPr>
        <p:spPr>
          <a:xfrm>
            <a:off x="6271144" y="2433191"/>
            <a:ext cx="1447800" cy="1077218"/>
          </a:xfrm>
          <a:prstGeom prst="rect">
            <a:avLst/>
          </a:prstGeom>
          <a:noFill/>
        </p:spPr>
        <p:txBody>
          <a:bodyPr wrap="square" rtlCol="0">
            <a:spAutoFit/>
          </a:bodyPr>
          <a:lstStyle/>
          <a:p>
            <a:r>
              <a:rPr lang="en-US" sz="1600" dirty="0" smtClean="0">
                <a:solidFill>
                  <a:srgbClr val="FF0000"/>
                </a:solidFill>
              </a:rPr>
              <a:t>these calculations are done by Excel (whew!)</a:t>
            </a:r>
            <a:endParaRPr lang="en-US" sz="1600" dirty="0">
              <a:solidFill>
                <a:srgbClr val="FF0000"/>
              </a:solidFill>
            </a:endParaRPr>
          </a:p>
        </p:txBody>
      </p:sp>
      <p:sp>
        <p:nvSpPr>
          <p:cNvPr id="3" name="Left Arrow 2"/>
          <p:cNvSpPr/>
          <p:nvPr/>
        </p:nvSpPr>
        <p:spPr bwMode="auto">
          <a:xfrm>
            <a:off x="5678384" y="2743200"/>
            <a:ext cx="381000" cy="457200"/>
          </a:xfrm>
          <a:prstGeom prst="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32098" name="Picture 2" descr="C:\Users\Blythe\AppData\Local\Microsoft\Windows\Temporary Internet Files\Content.IE5\57E3VQ8D\MC900055276[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18944" y="2362200"/>
            <a:ext cx="909119" cy="89381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2"/>
          <p:cNvSpPr>
            <a:spLocks noGrp="1" noChangeArrowheads="1"/>
          </p:cNvSpPr>
          <p:nvPr>
            <p:ph type="title"/>
          </p:nvPr>
        </p:nvSpPr>
        <p:spPr>
          <a:xfrm>
            <a:off x="1122218" y="381000"/>
            <a:ext cx="7239000" cy="7619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Trend </a:t>
            </a:r>
            <a:r>
              <a:rPr lang="en-US" sz="3200" dirty="0">
                <a:solidFill>
                  <a:schemeClr val="accent1"/>
                </a:solidFill>
                <a:effectLst>
                  <a:outerShdw blurRad="38100" dist="38100" dir="2700000" algn="tl">
                    <a:srgbClr val="000000">
                      <a:alpha val="43137"/>
                    </a:srgbClr>
                  </a:outerShdw>
                </a:effectLst>
              </a:rPr>
              <a:t>Forecasting</a:t>
            </a:r>
          </a:p>
        </p:txBody>
      </p:sp>
    </p:spTree>
    <p:extLst>
      <p:ext uri="{BB962C8B-B14F-4D97-AF65-F5344CB8AC3E}">
        <p14:creationId xmlns:p14="http://schemas.microsoft.com/office/powerpoint/2010/main" val="4469054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FEB9D1C0-E58F-4C75-B375-1884BAC88520}" type="slidenum">
              <a:rPr lang="en-US"/>
              <a:pPr/>
              <a:t>17</a:t>
            </a:fld>
            <a:endParaRPr lang="en-US"/>
          </a:p>
        </p:txBody>
      </p:sp>
      <p:sp>
        <p:nvSpPr>
          <p:cNvPr id="54273" name="Rectangle 3"/>
          <p:cNvSpPr>
            <a:spLocks noGrp="1" noChangeArrowheads="1"/>
          </p:cNvSpPr>
          <p:nvPr>
            <p:ph type="body" sz="half" idx="1"/>
          </p:nvPr>
        </p:nvSpPr>
        <p:spPr>
          <a:xfrm>
            <a:off x="803275" y="2098675"/>
            <a:ext cx="8093075" cy="974725"/>
          </a:xfrm>
        </p:spPr>
        <p:txBody>
          <a:bodyPr lIns="103236" tIns="51618" rIns="103236" bIns="51618"/>
          <a:lstStyle/>
          <a:p>
            <a:pPr marL="515938" indent="-515938" eaLnBrk="1" hangingPunct="1">
              <a:buClr>
                <a:schemeClr val="accent1"/>
              </a:buClr>
              <a:buSzPct val="100000"/>
              <a:buFontTx/>
              <a:buChar char="•"/>
            </a:pPr>
            <a:r>
              <a:rPr lang="en-US" sz="2000" i="1" smtClean="0">
                <a:solidFill>
                  <a:srgbClr val="002060"/>
                </a:solidFill>
              </a:rPr>
              <a:t>R</a:t>
            </a:r>
            <a:r>
              <a:rPr lang="en-US" sz="2000" baseline="30000" smtClean="0">
                <a:solidFill>
                  <a:srgbClr val="002060"/>
                </a:solidFill>
              </a:rPr>
              <a:t>2</a:t>
            </a:r>
            <a:r>
              <a:rPr lang="en-US" sz="2000" smtClean="0">
                <a:solidFill>
                  <a:srgbClr val="002060"/>
                </a:solidFill>
              </a:rPr>
              <a:t> can be calculated as</a:t>
            </a:r>
            <a:endParaRPr lang="en-US" sz="2000" i="1" smtClean="0">
              <a:solidFill>
                <a:srgbClr val="002060"/>
              </a:solidFill>
            </a:endParaRPr>
          </a:p>
        </p:txBody>
      </p:sp>
      <p:sp>
        <p:nvSpPr>
          <p:cNvPr id="54274"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4275"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14406" name="Rectangle 6"/>
          <p:cNvSpPr>
            <a:spLocks noChangeArrowheads="1"/>
          </p:cNvSpPr>
          <p:nvPr/>
        </p:nvSpPr>
        <p:spPr bwMode="auto">
          <a:xfrm>
            <a:off x="234950" y="1563688"/>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C00000"/>
                </a:solidFill>
                <a:effectLst>
                  <a:outerShdw blurRad="38100" dist="38100" dir="2700000" algn="tl">
                    <a:srgbClr val="000000">
                      <a:alpha val="43137"/>
                    </a:srgbClr>
                  </a:outerShdw>
                </a:effectLst>
                <a:cs typeface="Arial" charset="0"/>
              </a:rPr>
              <a:t>Linear Trend: Calculating R</a:t>
            </a:r>
            <a:r>
              <a:rPr lang="en-US" sz="2400" i="1" baseline="30000" dirty="0">
                <a:solidFill>
                  <a:srgbClr val="C00000"/>
                </a:solidFill>
                <a:effectLst>
                  <a:outerShdw blurRad="38100" dist="38100" dir="2700000" algn="tl">
                    <a:srgbClr val="000000">
                      <a:alpha val="43137"/>
                    </a:srgbClr>
                  </a:outerShdw>
                </a:effectLst>
                <a:cs typeface="Arial" charset="0"/>
              </a:rPr>
              <a:t>2</a:t>
            </a:r>
          </a:p>
        </p:txBody>
      </p:sp>
      <p:sp>
        <p:nvSpPr>
          <p:cNvPr id="614413" name="Rectangle 13"/>
          <p:cNvSpPr>
            <a:spLocks noChangeArrowheads="1"/>
          </p:cNvSpPr>
          <p:nvPr/>
        </p:nvSpPr>
        <p:spPr bwMode="auto">
          <a:xfrm>
            <a:off x="779463" y="4064000"/>
            <a:ext cx="8094662"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lstStyle/>
          <a:p>
            <a:pPr marL="515938" indent="-515938" eaLnBrk="0" hangingPunct="0">
              <a:spcBef>
                <a:spcPts val="1200"/>
              </a:spcBef>
              <a:buClr>
                <a:schemeClr val="accent1"/>
              </a:buClr>
              <a:buFontTx/>
              <a:buChar char="•"/>
            </a:pPr>
            <a:r>
              <a:rPr lang="en-US" sz="2000" dirty="0">
                <a:solidFill>
                  <a:srgbClr val="002060"/>
                </a:solidFill>
                <a:cs typeface="Arial" charset="0"/>
              </a:rPr>
              <a:t>An </a:t>
            </a:r>
            <a:r>
              <a:rPr lang="en-US" sz="2000" i="1" dirty="0">
                <a:solidFill>
                  <a:srgbClr val="002060"/>
                </a:solidFill>
                <a:cs typeface="Arial" charset="0"/>
              </a:rPr>
              <a:t>R</a:t>
            </a:r>
            <a:r>
              <a:rPr lang="en-US" sz="2000" baseline="30000" dirty="0">
                <a:solidFill>
                  <a:srgbClr val="002060"/>
                </a:solidFill>
                <a:cs typeface="Arial" charset="0"/>
              </a:rPr>
              <a:t>2</a:t>
            </a:r>
            <a:r>
              <a:rPr lang="en-US" sz="2000" dirty="0">
                <a:solidFill>
                  <a:srgbClr val="002060"/>
                </a:solidFill>
                <a:cs typeface="Arial" charset="0"/>
              </a:rPr>
              <a:t> close to 1.0 would indicate a good fit to the </a:t>
            </a:r>
            <a:r>
              <a:rPr lang="en-US" sz="2000" i="1" dirty="0">
                <a:solidFill>
                  <a:srgbClr val="002060"/>
                </a:solidFill>
                <a:cs typeface="Arial" charset="0"/>
              </a:rPr>
              <a:t>past</a:t>
            </a:r>
            <a:r>
              <a:rPr lang="en-US" sz="2000" dirty="0">
                <a:solidFill>
                  <a:srgbClr val="002060"/>
                </a:solidFill>
                <a:cs typeface="Arial" charset="0"/>
              </a:rPr>
              <a:t> data.</a:t>
            </a:r>
          </a:p>
          <a:p>
            <a:pPr marL="515938" indent="-515938" eaLnBrk="0" hangingPunct="0">
              <a:spcBef>
                <a:spcPts val="1200"/>
              </a:spcBef>
              <a:buClr>
                <a:schemeClr val="accent1"/>
              </a:buClr>
              <a:buFontTx/>
              <a:buChar char="•"/>
            </a:pPr>
            <a:r>
              <a:rPr lang="en-US" sz="2000" dirty="0">
                <a:solidFill>
                  <a:srgbClr val="002060"/>
                </a:solidFill>
                <a:cs typeface="Arial" charset="0"/>
              </a:rPr>
              <a:t>However, </a:t>
            </a:r>
            <a:r>
              <a:rPr lang="en-US" sz="2000" dirty="0" smtClean="0">
                <a:solidFill>
                  <a:srgbClr val="002060"/>
                </a:solidFill>
                <a:cs typeface="Arial" charset="0"/>
              </a:rPr>
              <a:t>a high </a:t>
            </a:r>
            <a:r>
              <a:rPr lang="en-US" sz="2000" i="1" dirty="0">
                <a:solidFill>
                  <a:srgbClr val="002060"/>
                </a:solidFill>
                <a:cs typeface="Arial" charset="0"/>
              </a:rPr>
              <a:t>R</a:t>
            </a:r>
            <a:r>
              <a:rPr lang="en-US" sz="2000" baseline="30000" dirty="0">
                <a:solidFill>
                  <a:srgbClr val="002060"/>
                </a:solidFill>
                <a:cs typeface="Arial" charset="0"/>
              </a:rPr>
              <a:t>2</a:t>
            </a:r>
            <a:r>
              <a:rPr lang="en-US" sz="2000" dirty="0" smtClean="0">
                <a:solidFill>
                  <a:srgbClr val="002060"/>
                </a:solidFill>
                <a:cs typeface="Arial" charset="0"/>
              </a:rPr>
              <a:t> does not guarantee a good forecast. Projecting a trend assumes </a:t>
            </a:r>
            <a:r>
              <a:rPr lang="en-US" sz="2000" dirty="0">
                <a:solidFill>
                  <a:srgbClr val="002060"/>
                </a:solidFill>
                <a:cs typeface="Arial" charset="0"/>
              </a:rPr>
              <a:t>that nothing changes.</a:t>
            </a:r>
            <a:endParaRPr lang="en-US" sz="2000" i="1" dirty="0">
              <a:solidFill>
                <a:srgbClr val="002060"/>
              </a:solidFill>
              <a:cs typeface="Arial" charset="0"/>
            </a:endParaRPr>
          </a:p>
        </p:txBody>
      </p:sp>
      <p:sp>
        <p:nvSpPr>
          <p:cNvPr id="5427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pic>
        <p:nvPicPr>
          <p:cNvPr id="81922" name="Picture 2"/>
          <p:cNvPicPr>
            <a:picLocks noChangeAspect="1" noChangeArrowheads="1"/>
          </p:cNvPicPr>
          <p:nvPr/>
        </p:nvPicPr>
        <p:blipFill>
          <a:blip r:embed="rId3" cstate="print"/>
          <a:srcRect/>
          <a:stretch>
            <a:fillRect/>
          </a:stretch>
        </p:blipFill>
        <p:spPr bwMode="auto">
          <a:xfrm>
            <a:off x="2362200" y="2667000"/>
            <a:ext cx="4476750" cy="120015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2" name="Rectangle 2"/>
          <p:cNvSpPr>
            <a:spLocks noGrp="1" noChangeArrowheads="1"/>
          </p:cNvSpPr>
          <p:nvPr>
            <p:ph type="title"/>
          </p:nvPr>
        </p:nvSpPr>
        <p:spPr>
          <a:xfrm>
            <a:off x="1122218" y="381000"/>
            <a:ext cx="7239000" cy="7619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Trend </a:t>
            </a:r>
            <a:r>
              <a:rPr lang="en-US" sz="3200" dirty="0">
                <a:solidFill>
                  <a:schemeClr val="accent1"/>
                </a:solidFill>
                <a:effectLst>
                  <a:outerShdw blurRad="38100" dist="38100" dir="2700000" algn="tl">
                    <a:srgbClr val="000000">
                      <a:alpha val="43137"/>
                    </a:srgbClr>
                  </a:outerShdw>
                </a:effectLst>
              </a:rPr>
              <a:t>Forecasting</a:t>
            </a:r>
          </a:p>
        </p:txBody>
      </p:sp>
    </p:spTree>
    <p:extLst>
      <p:ext uri="{BB962C8B-B14F-4D97-AF65-F5344CB8AC3E}">
        <p14:creationId xmlns:p14="http://schemas.microsoft.com/office/powerpoint/2010/main" val="41520091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a:ln/>
        </p:spPr>
        <p:txBody>
          <a:bodyPr/>
          <a:lstStyle/>
          <a:p>
            <a:r>
              <a:rPr lang="en-US"/>
              <a:t>14-</a:t>
            </a:r>
            <a:fld id="{6EDE1B25-68FE-46E8-A7F0-E400EA422005}" type="slidenum">
              <a:rPr lang="en-US"/>
              <a:pPr/>
              <a:t>18</a:t>
            </a:fld>
            <a:endParaRPr lang="en-US"/>
          </a:p>
        </p:txBody>
      </p:sp>
      <p:sp>
        <p:nvSpPr>
          <p:cNvPr id="615427" name="Rectangle 3"/>
          <p:cNvSpPr>
            <a:spLocks noGrp="1" noChangeArrowheads="1"/>
          </p:cNvSpPr>
          <p:nvPr>
            <p:ph type="body" sz="half" idx="1"/>
          </p:nvPr>
        </p:nvSpPr>
        <p:spPr>
          <a:xfrm>
            <a:off x="642937" y="1887095"/>
            <a:ext cx="8093075" cy="1237105"/>
          </a:xfrm>
        </p:spPr>
        <p:txBody>
          <a:bodyPr lIns="103236" tIns="51618" rIns="103236" bIns="51618"/>
          <a:lstStyle/>
          <a:p>
            <a:pPr marL="515938" indent="-515938" eaLnBrk="1" hangingPunct="1">
              <a:spcBef>
                <a:spcPts val="1200"/>
              </a:spcBef>
              <a:buClr>
                <a:schemeClr val="accent1"/>
              </a:buClr>
              <a:buSzPct val="100000"/>
              <a:buFontTx/>
              <a:buChar char="•"/>
            </a:pPr>
            <a:r>
              <a:rPr lang="en-US" sz="2000" dirty="0" smtClean="0">
                <a:solidFill>
                  <a:srgbClr val="002060"/>
                </a:solidFill>
              </a:rPr>
              <a:t>The </a:t>
            </a:r>
            <a:r>
              <a:rPr lang="en-US" sz="2000" i="1" dirty="0" smtClean="0">
                <a:solidFill>
                  <a:srgbClr val="002060"/>
                </a:solidFill>
              </a:rPr>
              <a:t>exponential trend</a:t>
            </a:r>
            <a:r>
              <a:rPr lang="en-US" sz="2000" dirty="0" smtClean="0">
                <a:solidFill>
                  <a:srgbClr val="002060"/>
                </a:solidFill>
              </a:rPr>
              <a:t> model has the form </a:t>
            </a:r>
            <a:r>
              <a:rPr lang="en-US" sz="2000" i="1" dirty="0" err="1" smtClean="0">
                <a:solidFill>
                  <a:srgbClr val="002060"/>
                </a:solidFill>
              </a:rPr>
              <a:t>y</a:t>
            </a:r>
            <a:r>
              <a:rPr lang="en-US" sz="2000" i="1" baseline="-25000" dirty="0" err="1" smtClean="0">
                <a:solidFill>
                  <a:srgbClr val="002060"/>
                </a:solidFill>
              </a:rPr>
              <a:t>t</a:t>
            </a:r>
            <a:r>
              <a:rPr lang="en-US" sz="2000" dirty="0" smtClean="0">
                <a:solidFill>
                  <a:srgbClr val="002060"/>
                </a:solidFill>
              </a:rPr>
              <a:t> = </a:t>
            </a:r>
            <a:r>
              <a:rPr lang="en-US" sz="2000" i="1" dirty="0" err="1" smtClean="0">
                <a:solidFill>
                  <a:srgbClr val="002060"/>
                </a:solidFill>
              </a:rPr>
              <a:t>ae</a:t>
            </a:r>
            <a:r>
              <a:rPr lang="en-US" sz="2000" i="1" baseline="30000" dirty="0" err="1" smtClean="0">
                <a:solidFill>
                  <a:srgbClr val="002060"/>
                </a:solidFill>
              </a:rPr>
              <a:t>bt</a:t>
            </a:r>
            <a:r>
              <a:rPr lang="en-US" sz="2000" i="1" dirty="0" smtClean="0">
                <a:solidFill>
                  <a:srgbClr val="002060"/>
                </a:solidFill>
              </a:rPr>
              <a:t>.</a:t>
            </a:r>
            <a:endParaRPr lang="en-US" sz="2000" i="1" baseline="30000" dirty="0" smtClean="0">
              <a:solidFill>
                <a:srgbClr val="002060"/>
              </a:solidFill>
            </a:endParaRPr>
          </a:p>
          <a:p>
            <a:pPr marL="515938" indent="-515938" eaLnBrk="1" hangingPunct="1">
              <a:spcBef>
                <a:spcPts val="1200"/>
              </a:spcBef>
              <a:buClr>
                <a:schemeClr val="accent1"/>
              </a:buClr>
              <a:buSzPct val="100000"/>
              <a:buFontTx/>
              <a:buChar char="•"/>
            </a:pPr>
            <a:r>
              <a:rPr lang="en-US" sz="2000" dirty="0" smtClean="0">
                <a:solidFill>
                  <a:srgbClr val="002060"/>
                </a:solidFill>
              </a:rPr>
              <a:t>Useful for a time series that grows or declines at the same </a:t>
            </a:r>
            <a:r>
              <a:rPr lang="en-US" sz="2000" i="1" dirty="0" smtClean="0">
                <a:solidFill>
                  <a:srgbClr val="002060"/>
                </a:solidFill>
              </a:rPr>
              <a:t>rate</a:t>
            </a:r>
            <a:r>
              <a:rPr lang="en-US" sz="2000" dirty="0" smtClean="0">
                <a:solidFill>
                  <a:srgbClr val="002060"/>
                </a:solidFill>
              </a:rPr>
              <a:t> (</a:t>
            </a:r>
            <a:r>
              <a:rPr lang="en-US" sz="2000" i="1" dirty="0" smtClean="0">
                <a:solidFill>
                  <a:srgbClr val="002060"/>
                </a:solidFill>
              </a:rPr>
              <a:t>b</a:t>
            </a:r>
            <a:r>
              <a:rPr lang="en-US" sz="2000" dirty="0" smtClean="0">
                <a:solidFill>
                  <a:srgbClr val="002060"/>
                </a:solidFill>
              </a:rPr>
              <a:t>) in each time period.</a:t>
            </a:r>
          </a:p>
        </p:txBody>
      </p:sp>
      <p:sp>
        <p:nvSpPr>
          <p:cNvPr id="56322"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6323"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15430" name="Rectangle 6"/>
          <p:cNvSpPr>
            <a:spLocks noChangeArrowheads="1"/>
          </p:cNvSpPr>
          <p:nvPr/>
        </p:nvSpPr>
        <p:spPr bwMode="auto">
          <a:xfrm>
            <a:off x="234950" y="1258094"/>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Exponential Trend Model</a:t>
            </a:r>
            <a:endParaRPr lang="en-US" sz="2400" i="1" baseline="30000" dirty="0">
              <a:solidFill>
                <a:srgbClr val="C00000"/>
              </a:solidFill>
              <a:effectLst>
                <a:outerShdw blurRad="38100" dist="38100" dir="2700000" algn="tl">
                  <a:srgbClr val="000000">
                    <a:alpha val="43137"/>
                  </a:srgbClr>
                </a:outerShdw>
              </a:effectLst>
              <a:cs typeface="Arial" charset="0"/>
            </a:endParaRPr>
          </a:p>
        </p:txBody>
      </p:sp>
      <p:sp>
        <p:nvSpPr>
          <p:cNvPr id="5632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grpSp>
        <p:nvGrpSpPr>
          <p:cNvPr id="2" name="Group 1"/>
          <p:cNvGrpSpPr>
            <a:grpSpLocks/>
          </p:cNvGrpSpPr>
          <p:nvPr/>
        </p:nvGrpSpPr>
        <p:grpSpPr bwMode="auto">
          <a:xfrm>
            <a:off x="441325" y="3276600"/>
            <a:ext cx="8496300" cy="2705100"/>
            <a:chOff x="457200" y="3810000"/>
            <a:chExt cx="8496300" cy="2705100"/>
          </a:xfrm>
        </p:grpSpPr>
        <p:pic>
          <p:nvPicPr>
            <p:cNvPr id="82946" name="Picture 2"/>
            <p:cNvPicPr>
              <a:picLocks noChangeAspect="1" noChangeArrowheads="1"/>
            </p:cNvPicPr>
            <p:nvPr/>
          </p:nvPicPr>
          <p:blipFill>
            <a:blip r:embed="rId3" cstate="print"/>
            <a:srcRect/>
            <a:stretch>
              <a:fillRect/>
            </a:stretch>
          </p:blipFill>
          <p:spPr bwMode="auto">
            <a:xfrm>
              <a:off x="457200" y="3810000"/>
              <a:ext cx="6334125" cy="2705100"/>
            </a:xfrm>
            <a:prstGeom prst="rect">
              <a:avLst/>
            </a:prstGeom>
            <a:noFill/>
            <a:ln w="9525">
              <a:solidFill>
                <a:schemeClr val="tx1"/>
              </a:solidFill>
              <a:miter lim="800000"/>
              <a:headEnd/>
              <a:tailEnd/>
            </a:ln>
            <a:effectLst>
              <a:innerShdw blurRad="63500" dist="50800" dir="2700000">
                <a:prstClr val="black">
                  <a:alpha val="50000"/>
                </a:prstClr>
              </a:innerShdw>
            </a:effectLst>
          </p:spPr>
        </p:pic>
        <p:pic>
          <p:nvPicPr>
            <p:cNvPr id="5633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0400" y="4495800"/>
              <a:ext cx="1943100"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Rectangle 2"/>
          <p:cNvSpPr>
            <a:spLocks noGrp="1" noChangeArrowheads="1"/>
          </p:cNvSpPr>
          <p:nvPr>
            <p:ph type="title"/>
          </p:nvPr>
        </p:nvSpPr>
        <p:spPr>
          <a:xfrm>
            <a:off x="1122218" y="381000"/>
            <a:ext cx="7239000" cy="7619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Trend </a:t>
            </a:r>
            <a:r>
              <a:rPr lang="en-US" sz="3200" dirty="0">
                <a:solidFill>
                  <a:schemeClr val="accent1"/>
                </a:solidFill>
                <a:effectLst>
                  <a:outerShdw blurRad="38100" dist="38100" dir="2700000" algn="tl">
                    <a:srgbClr val="000000">
                      <a:alpha val="43137"/>
                    </a:srgbClr>
                  </a:outerShdw>
                </a:effectLst>
              </a:rPr>
              <a:t>Forecasting</a:t>
            </a:r>
          </a:p>
        </p:txBody>
      </p:sp>
    </p:spTree>
    <p:extLst>
      <p:ext uri="{BB962C8B-B14F-4D97-AF65-F5344CB8AC3E}">
        <p14:creationId xmlns:p14="http://schemas.microsoft.com/office/powerpoint/2010/main" val="42000578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a:ln/>
        </p:spPr>
        <p:txBody>
          <a:bodyPr/>
          <a:lstStyle/>
          <a:p>
            <a:r>
              <a:rPr lang="en-US"/>
              <a:t>14-</a:t>
            </a:r>
            <a:fld id="{22A84EF1-AFAE-4A8E-AC9A-5385455E66C7}" type="slidenum">
              <a:rPr lang="en-US"/>
              <a:pPr/>
              <a:t>19</a:t>
            </a:fld>
            <a:endParaRPr lang="en-US"/>
          </a:p>
        </p:txBody>
      </p:sp>
      <p:sp>
        <p:nvSpPr>
          <p:cNvPr id="616451" name="Rectangle 3"/>
          <p:cNvSpPr>
            <a:spLocks noGrp="1" noChangeArrowheads="1"/>
          </p:cNvSpPr>
          <p:nvPr>
            <p:ph type="body" sz="half" idx="1"/>
          </p:nvPr>
        </p:nvSpPr>
        <p:spPr>
          <a:xfrm>
            <a:off x="642937" y="1869281"/>
            <a:ext cx="8093075" cy="4060825"/>
          </a:xfrm>
        </p:spPr>
        <p:txBody>
          <a:bodyPr lIns="103236" tIns="51618" rIns="103236" bIns="51618"/>
          <a:lstStyle/>
          <a:p>
            <a:pPr marL="515938" indent="-401638" eaLnBrk="1" hangingPunct="1">
              <a:spcBef>
                <a:spcPts val="600"/>
              </a:spcBef>
              <a:buClr>
                <a:schemeClr val="accent1"/>
              </a:buClr>
              <a:buSzPct val="100000"/>
              <a:buFontTx/>
              <a:buChar char="•"/>
            </a:pPr>
            <a:r>
              <a:rPr lang="en-US" sz="1800" dirty="0" smtClean="0">
                <a:solidFill>
                  <a:srgbClr val="002060"/>
                </a:solidFill>
              </a:rPr>
              <a:t>The exponential model </a:t>
            </a:r>
            <a:r>
              <a:rPr lang="en-US" sz="1800" dirty="0">
                <a:solidFill>
                  <a:srgbClr val="002060"/>
                </a:solidFill>
              </a:rPr>
              <a:t>(</a:t>
            </a:r>
            <a:r>
              <a:rPr lang="en-US" sz="1800" i="1" dirty="0" err="1">
                <a:solidFill>
                  <a:srgbClr val="002060"/>
                </a:solidFill>
              </a:rPr>
              <a:t>y</a:t>
            </a:r>
            <a:r>
              <a:rPr lang="en-US" sz="1800" i="1" baseline="-25000" dirty="0" err="1">
                <a:solidFill>
                  <a:srgbClr val="002060"/>
                </a:solidFill>
              </a:rPr>
              <a:t>t</a:t>
            </a:r>
            <a:r>
              <a:rPr lang="en-US" sz="1800" dirty="0">
                <a:solidFill>
                  <a:srgbClr val="002060"/>
                </a:solidFill>
              </a:rPr>
              <a:t> = </a:t>
            </a:r>
            <a:r>
              <a:rPr lang="en-US" sz="1800" i="1" dirty="0" err="1">
                <a:solidFill>
                  <a:srgbClr val="002060"/>
                </a:solidFill>
              </a:rPr>
              <a:t>ae</a:t>
            </a:r>
            <a:r>
              <a:rPr lang="en-US" sz="1800" i="1" baseline="30000" dirty="0" err="1">
                <a:solidFill>
                  <a:srgbClr val="002060"/>
                </a:solidFill>
              </a:rPr>
              <a:t>bt</a:t>
            </a:r>
            <a:r>
              <a:rPr lang="en-US" sz="1800" dirty="0">
                <a:solidFill>
                  <a:srgbClr val="002060"/>
                </a:solidFill>
              </a:rPr>
              <a:t>) is </a:t>
            </a:r>
            <a:r>
              <a:rPr lang="en-US" sz="1800" dirty="0" smtClean="0">
                <a:solidFill>
                  <a:srgbClr val="002060"/>
                </a:solidFill>
              </a:rPr>
              <a:t>often used for data that may be assumed to grow at a steady </a:t>
            </a:r>
            <a:r>
              <a:rPr lang="en-US" sz="1800" i="1" dirty="0" smtClean="0">
                <a:solidFill>
                  <a:srgbClr val="C00000"/>
                </a:solidFill>
              </a:rPr>
              <a:t>percent</a:t>
            </a:r>
            <a:r>
              <a:rPr lang="en-US" sz="1800" dirty="0" smtClean="0">
                <a:solidFill>
                  <a:srgbClr val="C00000"/>
                </a:solidFill>
              </a:rPr>
              <a:t> </a:t>
            </a:r>
            <a:r>
              <a:rPr lang="en-US" sz="1800" dirty="0" smtClean="0">
                <a:solidFill>
                  <a:srgbClr val="002060"/>
                </a:solidFill>
              </a:rPr>
              <a:t>growth rate (e.g., financial data).</a:t>
            </a:r>
          </a:p>
          <a:p>
            <a:pPr marL="515938" indent="-401638" eaLnBrk="1" hangingPunct="1">
              <a:spcBef>
                <a:spcPts val="600"/>
              </a:spcBef>
              <a:buClr>
                <a:schemeClr val="accent1"/>
              </a:buClr>
              <a:buSzPct val="100000"/>
              <a:buFontTx/>
              <a:buChar char="•"/>
            </a:pPr>
            <a:r>
              <a:rPr lang="en-US" sz="1800" dirty="0" smtClean="0">
                <a:solidFill>
                  <a:srgbClr val="002060"/>
                </a:solidFill>
              </a:rPr>
              <a:t>You can compare growth rates in two time-series variables with dissimilar data units by comparing their </a:t>
            </a:r>
            <a:r>
              <a:rPr lang="en-US" sz="1800" i="1" dirty="0" smtClean="0">
                <a:solidFill>
                  <a:srgbClr val="002060"/>
                </a:solidFill>
              </a:rPr>
              <a:t>b</a:t>
            </a:r>
            <a:r>
              <a:rPr lang="en-US" sz="1800" dirty="0" smtClean="0">
                <a:solidFill>
                  <a:srgbClr val="002060"/>
                </a:solidFill>
              </a:rPr>
              <a:t> estimates (i.e., the fitted growth rate </a:t>
            </a:r>
            <a:r>
              <a:rPr lang="en-US" sz="1800" i="1" dirty="0" smtClean="0">
                <a:solidFill>
                  <a:srgbClr val="002060"/>
                </a:solidFill>
              </a:rPr>
              <a:t>b</a:t>
            </a:r>
            <a:r>
              <a:rPr lang="en-US" sz="1800" dirty="0" smtClean="0">
                <a:solidFill>
                  <a:srgbClr val="002060"/>
                </a:solidFill>
              </a:rPr>
              <a:t> is </a:t>
            </a:r>
            <a:r>
              <a:rPr lang="en-US" sz="1800" i="1" dirty="0" smtClean="0">
                <a:solidFill>
                  <a:srgbClr val="002060"/>
                </a:solidFill>
              </a:rPr>
              <a:t>unit-free</a:t>
            </a:r>
            <a:r>
              <a:rPr lang="en-US" sz="1800" dirty="0" smtClean="0">
                <a:solidFill>
                  <a:srgbClr val="002060"/>
                </a:solidFill>
              </a:rPr>
              <a:t>)</a:t>
            </a:r>
          </a:p>
          <a:p>
            <a:pPr marL="515938" indent="-401638" eaLnBrk="1" hangingPunct="1">
              <a:spcBef>
                <a:spcPts val="600"/>
              </a:spcBef>
              <a:buClr>
                <a:schemeClr val="accent1"/>
              </a:buClr>
              <a:buSzPct val="100000"/>
              <a:buFontTx/>
              <a:buChar char="•"/>
            </a:pPr>
            <a:r>
              <a:rPr lang="en-US" sz="1800" dirty="0" smtClean="0">
                <a:solidFill>
                  <a:srgbClr val="002060"/>
                </a:solidFill>
              </a:rPr>
              <a:t>There may not be much difference between a linear and exponential model when the data set covers only a few time periods.</a:t>
            </a:r>
          </a:p>
        </p:txBody>
      </p:sp>
      <p:sp>
        <p:nvSpPr>
          <p:cNvPr id="5837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837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16454" name="Rectangle 6"/>
          <p:cNvSpPr>
            <a:spLocks noChangeArrowheads="1"/>
          </p:cNvSpPr>
          <p:nvPr/>
        </p:nvSpPr>
        <p:spPr bwMode="auto">
          <a:xfrm>
            <a:off x="234950" y="1258094"/>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When to Use the Exponential Model</a:t>
            </a:r>
            <a:endParaRPr lang="en-US" sz="2400" i="1" baseline="30000" dirty="0">
              <a:solidFill>
                <a:srgbClr val="C00000"/>
              </a:solidFill>
              <a:effectLst>
                <a:outerShdw blurRad="38100" dist="38100" dir="2700000" algn="tl">
                  <a:srgbClr val="000000">
                    <a:alpha val="43137"/>
                  </a:srgbClr>
                </a:outerShdw>
              </a:effectLst>
              <a:cs typeface="Arial" charset="0"/>
            </a:endParaRPr>
          </a:p>
        </p:txBody>
      </p:sp>
      <p:sp>
        <p:nvSpPr>
          <p:cNvPr id="5837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1" name="Rectangle 3"/>
          <p:cNvSpPr txBox="1">
            <a:spLocks noChangeArrowheads="1"/>
          </p:cNvSpPr>
          <p:nvPr/>
        </p:nvSpPr>
        <p:spPr bwMode="auto">
          <a:xfrm>
            <a:off x="744888" y="4034633"/>
            <a:ext cx="3962400" cy="1908968"/>
          </a:xfrm>
          <a:prstGeom prst="rect">
            <a:avLst/>
          </a:prstGeom>
          <a:noFill/>
          <a:ln w="9525">
            <a:noFill/>
            <a:miter lim="800000"/>
            <a:headEnd/>
            <a:tailEnd/>
          </a:ln>
          <a:effectLst/>
        </p:spPr>
        <p:txBody>
          <a:bodyPr lIns="103236" tIns="51618" rIns="103236" bIns="51618"/>
          <a:lstStyle>
            <a:lvl1pPr marL="457200" indent="-400050" eaLnBrk="0" hangingPunct="0">
              <a:defRPr>
                <a:solidFill>
                  <a:schemeClr val="tx1"/>
                </a:solidFill>
                <a:latin typeface="Arial" charset="0"/>
              </a:defRPr>
            </a:lvl1pPr>
            <a:lvl2pPr marL="857250" indent="-285750" eaLnBrk="0" hangingPunct="0">
              <a:defRPr>
                <a:solidFill>
                  <a:schemeClr val="tx1"/>
                </a:solidFill>
                <a:latin typeface="Arial" charset="0"/>
              </a:defRPr>
            </a:lvl2pPr>
            <a:lvl3pPr marL="120015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20000"/>
              </a:spcBef>
              <a:buClr>
                <a:schemeClr val="accent1"/>
              </a:buClr>
              <a:buSzPct val="100000"/>
              <a:buFontTx/>
              <a:buChar char="•"/>
            </a:pPr>
            <a:r>
              <a:rPr lang="en-US" dirty="0">
                <a:solidFill>
                  <a:srgbClr val="002060"/>
                </a:solidFill>
                <a:latin typeface="+mn-lt"/>
              </a:rPr>
              <a:t>The linear </a:t>
            </a:r>
            <a:r>
              <a:rPr lang="en-US" dirty="0" smtClean="0">
                <a:solidFill>
                  <a:srgbClr val="002060"/>
                </a:solidFill>
                <a:latin typeface="+mn-lt"/>
              </a:rPr>
              <a:t>model </a:t>
            </a:r>
            <a:r>
              <a:rPr lang="en-US" i="1" dirty="0" err="1" smtClean="0">
                <a:solidFill>
                  <a:srgbClr val="002060"/>
                </a:solidFill>
                <a:latin typeface="+mn-lt"/>
              </a:rPr>
              <a:t>y</a:t>
            </a:r>
            <a:r>
              <a:rPr lang="en-US" i="1" baseline="-25000" dirty="0" err="1" smtClean="0">
                <a:solidFill>
                  <a:srgbClr val="002060"/>
                </a:solidFill>
                <a:latin typeface="+mn-lt"/>
              </a:rPr>
              <a:t>t</a:t>
            </a:r>
            <a:r>
              <a:rPr lang="en-US" dirty="0" smtClean="0">
                <a:solidFill>
                  <a:srgbClr val="002060"/>
                </a:solidFill>
                <a:latin typeface="+mn-lt"/>
              </a:rPr>
              <a:t> </a:t>
            </a:r>
            <a:r>
              <a:rPr lang="en-US" dirty="0">
                <a:solidFill>
                  <a:srgbClr val="002060"/>
                </a:solidFill>
                <a:latin typeface="+mn-lt"/>
              </a:rPr>
              <a:t>= </a:t>
            </a:r>
            <a:r>
              <a:rPr lang="en-US" i="1" dirty="0">
                <a:solidFill>
                  <a:srgbClr val="002060"/>
                </a:solidFill>
                <a:latin typeface="+mn-lt"/>
              </a:rPr>
              <a:t>a</a:t>
            </a:r>
            <a:r>
              <a:rPr lang="en-US" dirty="0">
                <a:solidFill>
                  <a:srgbClr val="002060"/>
                </a:solidFill>
                <a:latin typeface="+mn-lt"/>
              </a:rPr>
              <a:t> + </a:t>
            </a:r>
            <a:r>
              <a:rPr lang="en-US" i="1" dirty="0" err="1" smtClean="0">
                <a:solidFill>
                  <a:srgbClr val="002060"/>
                </a:solidFill>
                <a:latin typeface="+mn-lt"/>
              </a:rPr>
              <a:t>bt</a:t>
            </a:r>
            <a:r>
              <a:rPr lang="en-US" dirty="0" smtClean="0">
                <a:solidFill>
                  <a:srgbClr val="002060"/>
                </a:solidFill>
                <a:latin typeface="+mn-lt"/>
              </a:rPr>
              <a:t> </a:t>
            </a:r>
            <a:r>
              <a:rPr lang="en-US" dirty="0">
                <a:solidFill>
                  <a:srgbClr val="002060"/>
                </a:solidFill>
                <a:latin typeface="+mn-lt"/>
              </a:rPr>
              <a:t>and the exponential model </a:t>
            </a:r>
            <a:r>
              <a:rPr lang="en-US" i="1" dirty="0" err="1" smtClean="0">
                <a:solidFill>
                  <a:srgbClr val="002060"/>
                </a:solidFill>
                <a:latin typeface="+mn-lt"/>
              </a:rPr>
              <a:t>y</a:t>
            </a:r>
            <a:r>
              <a:rPr lang="en-US" i="1" baseline="-25000" dirty="0" err="1" smtClean="0">
                <a:solidFill>
                  <a:srgbClr val="002060"/>
                </a:solidFill>
                <a:latin typeface="+mn-lt"/>
              </a:rPr>
              <a:t>t</a:t>
            </a:r>
            <a:r>
              <a:rPr lang="en-US" dirty="0" smtClean="0">
                <a:solidFill>
                  <a:srgbClr val="002060"/>
                </a:solidFill>
                <a:latin typeface="+mn-lt"/>
              </a:rPr>
              <a:t> </a:t>
            </a:r>
            <a:r>
              <a:rPr lang="en-US" dirty="0">
                <a:solidFill>
                  <a:srgbClr val="002060"/>
                </a:solidFill>
                <a:latin typeface="+mn-lt"/>
              </a:rPr>
              <a:t>= </a:t>
            </a:r>
            <a:r>
              <a:rPr lang="en-US" i="1" dirty="0" err="1" smtClean="0">
                <a:solidFill>
                  <a:srgbClr val="002060"/>
                </a:solidFill>
                <a:latin typeface="+mn-lt"/>
              </a:rPr>
              <a:t>a</a:t>
            </a:r>
            <a:r>
              <a:rPr lang="en-US" dirty="0" err="1" smtClean="0">
                <a:solidFill>
                  <a:srgbClr val="002060"/>
                </a:solidFill>
                <a:latin typeface="+mn-lt"/>
              </a:rPr>
              <a:t>e</a:t>
            </a:r>
            <a:r>
              <a:rPr lang="en-US" i="1" baseline="30000" dirty="0" err="1" smtClean="0">
                <a:solidFill>
                  <a:srgbClr val="002060"/>
                </a:solidFill>
                <a:latin typeface="+mn-lt"/>
              </a:rPr>
              <a:t>bt</a:t>
            </a:r>
            <a:r>
              <a:rPr lang="en-US" dirty="0" smtClean="0">
                <a:solidFill>
                  <a:srgbClr val="002060"/>
                </a:solidFill>
                <a:latin typeface="+mn-lt"/>
              </a:rPr>
              <a:t> </a:t>
            </a:r>
            <a:r>
              <a:rPr lang="en-US" dirty="0">
                <a:solidFill>
                  <a:srgbClr val="002060"/>
                </a:solidFill>
                <a:latin typeface="+mn-lt"/>
              </a:rPr>
              <a:t>are equally simple because they are two-parameter </a:t>
            </a:r>
            <a:r>
              <a:rPr lang="en-US" dirty="0" smtClean="0">
                <a:solidFill>
                  <a:srgbClr val="002060"/>
                </a:solidFill>
                <a:latin typeface="+mn-lt"/>
              </a:rPr>
              <a:t>models, </a:t>
            </a:r>
            <a:r>
              <a:rPr lang="en-US" dirty="0">
                <a:solidFill>
                  <a:srgbClr val="002060"/>
                </a:solidFill>
                <a:latin typeface="+mn-lt"/>
              </a:rPr>
              <a:t>and a log-transformed exponential model is actually linear.</a:t>
            </a:r>
          </a:p>
        </p:txBody>
      </p:sp>
      <p:pic>
        <p:nvPicPr>
          <p:cNvPr id="83970" name="Picture 2"/>
          <p:cNvPicPr>
            <a:picLocks noChangeAspect="1" noChangeArrowheads="1"/>
          </p:cNvPicPr>
          <p:nvPr/>
        </p:nvPicPr>
        <p:blipFill>
          <a:blip r:embed="rId3" cstate="print"/>
          <a:srcRect/>
          <a:stretch>
            <a:fillRect/>
          </a:stretch>
        </p:blipFill>
        <p:spPr bwMode="auto">
          <a:xfrm>
            <a:off x="4771232" y="4076962"/>
            <a:ext cx="4114800" cy="2242969"/>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3" name="Rectangle 2"/>
          <p:cNvSpPr>
            <a:spLocks noGrp="1" noChangeArrowheads="1"/>
          </p:cNvSpPr>
          <p:nvPr>
            <p:ph type="title"/>
          </p:nvPr>
        </p:nvSpPr>
        <p:spPr>
          <a:xfrm>
            <a:off x="1122218" y="381000"/>
            <a:ext cx="7239000" cy="7619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Trend </a:t>
            </a:r>
            <a:r>
              <a:rPr lang="en-US" sz="3200" dirty="0">
                <a:solidFill>
                  <a:schemeClr val="accent1"/>
                </a:solidFill>
                <a:effectLst>
                  <a:outerShdw blurRad="38100" dist="38100" dir="2700000" algn="tl">
                    <a:srgbClr val="000000">
                      <a:alpha val="43137"/>
                    </a:srgbClr>
                  </a:outerShdw>
                </a:effectLst>
              </a:rPr>
              <a:t>Forecasting</a:t>
            </a:r>
          </a:p>
        </p:txBody>
      </p:sp>
    </p:spTree>
    <p:extLst>
      <p:ext uri="{BB962C8B-B14F-4D97-AF65-F5344CB8AC3E}">
        <p14:creationId xmlns:p14="http://schemas.microsoft.com/office/powerpoint/2010/main" val="29824200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sldNum" sz="quarter" idx="10"/>
          </p:nvPr>
        </p:nvSpPr>
        <p:spPr>
          <a:ln/>
        </p:spPr>
        <p:txBody>
          <a:bodyPr/>
          <a:lstStyle/>
          <a:p>
            <a:r>
              <a:rPr lang="en-US"/>
              <a:t>14-</a:t>
            </a:r>
            <a:fld id="{FB8C7DC9-8282-42FE-8254-8830E0D8144C}" type="slidenum">
              <a:rPr lang="en-US"/>
              <a:pPr/>
              <a:t>2</a:t>
            </a:fld>
            <a:endParaRPr lang="en-US"/>
          </a:p>
        </p:txBody>
      </p:sp>
      <p:sp>
        <p:nvSpPr>
          <p:cNvPr id="43010" name="Rectangle 2"/>
          <p:cNvSpPr>
            <a:spLocks noGrp="1" noChangeArrowheads="1"/>
          </p:cNvSpPr>
          <p:nvPr>
            <p:ph type="title"/>
          </p:nvPr>
        </p:nvSpPr>
        <p:spPr>
          <a:xfrm>
            <a:off x="836034" y="457200"/>
            <a:ext cx="7393565" cy="533399"/>
          </a:xfrm>
          <a:solidFill>
            <a:schemeClr val="accent1">
              <a:lumMod val="20000"/>
              <a:lumOff val="80000"/>
            </a:schemeClr>
          </a:solidFill>
        </p:spPr>
        <p:txBody>
          <a:bodyPr lIns="103236" tIns="51618" rIns="103236" bIns="51618" anchor="t">
            <a:noAutofit/>
          </a:bodyPr>
          <a:lstStyle/>
          <a:p>
            <a:pPr algn="l" eaLnBrk="1" hangingPunct="1">
              <a:defRPr/>
            </a:pPr>
            <a:r>
              <a:rPr lang="en-US" sz="3200" dirty="0" smtClean="0">
                <a:solidFill>
                  <a:schemeClr val="accent1"/>
                </a:solidFill>
                <a:effectLst>
                  <a:outerShdw blurRad="38100" dist="38100" dir="2700000" algn="tl">
                    <a:srgbClr val="000000">
                      <a:alpha val="43137"/>
                    </a:srgbClr>
                  </a:outerShdw>
                </a:effectLst>
              </a:rPr>
              <a:t>Time-Series Analysis                          </a:t>
            </a:r>
            <a:r>
              <a:rPr lang="en-US" sz="3200" b="1" i="1" dirty="0" smtClean="0"/>
              <a:t>ML 3.1</a:t>
            </a:r>
            <a:endParaRPr lang="en-US" sz="3200" dirty="0" smtClean="0">
              <a:solidFill>
                <a:schemeClr val="accent1"/>
              </a:solidFill>
              <a:effectLst>
                <a:outerShdw blurRad="38100" dist="38100" dir="2700000" algn="tl">
                  <a:srgbClr val="000000">
                    <a:alpha val="43137"/>
                  </a:srgbClr>
                </a:outerShdw>
              </a:effectLst>
            </a:endParaRPr>
          </a:p>
        </p:txBody>
      </p:sp>
      <p:sp>
        <p:nvSpPr>
          <p:cNvPr id="43011" name="Rectangle 3"/>
          <p:cNvSpPr>
            <a:spLocks noGrp="1" noChangeArrowheads="1"/>
          </p:cNvSpPr>
          <p:nvPr>
            <p:ph type="subTitle" idx="4294967295"/>
          </p:nvPr>
        </p:nvSpPr>
        <p:spPr>
          <a:xfrm>
            <a:off x="1005444" y="1524000"/>
            <a:ext cx="7010400" cy="4419600"/>
          </a:xfrm>
          <a:ln>
            <a:noFill/>
          </a:ln>
        </p:spPr>
        <p:txBody>
          <a:bodyPr/>
          <a:lstStyle/>
          <a:p>
            <a:pPr marL="0" indent="0" eaLnBrk="1" hangingPunct="1">
              <a:buSzPct val="150000"/>
              <a:buFont typeface="Wingdings" pitchFamily="2" charset="2"/>
              <a:buNone/>
              <a:defRPr/>
            </a:pPr>
            <a:r>
              <a:rPr lang="en-US" sz="2800" dirty="0" smtClean="0">
                <a:solidFill>
                  <a:schemeClr val="bg2"/>
                </a:solidFill>
              </a:rPr>
              <a:t> </a:t>
            </a:r>
            <a:r>
              <a:rPr lang="en-US" sz="2400" i="1" dirty="0" smtClean="0">
                <a:solidFill>
                  <a:srgbClr val="C00000"/>
                </a:solidFill>
              </a:rPr>
              <a:t>Chapter Contents</a:t>
            </a:r>
          </a:p>
          <a:p>
            <a:pPr eaLnBrk="1" hangingPunct="1">
              <a:spcBef>
                <a:spcPts val="1200"/>
              </a:spcBef>
              <a:buFont typeface="Arial" charset="0"/>
              <a:buNone/>
              <a:defRPr/>
            </a:pPr>
            <a:r>
              <a:rPr lang="en-US" sz="2000" dirty="0" smtClean="0">
                <a:solidFill>
                  <a:srgbClr val="002060"/>
                </a:solidFill>
              </a:rPr>
              <a:t>	14.1  Time-Series Components</a:t>
            </a:r>
          </a:p>
          <a:p>
            <a:pPr eaLnBrk="1" hangingPunct="1">
              <a:spcBef>
                <a:spcPts val="1200"/>
              </a:spcBef>
              <a:buFont typeface="Wingdings" pitchFamily="2" charset="2"/>
              <a:buNone/>
              <a:defRPr/>
            </a:pPr>
            <a:r>
              <a:rPr lang="en-US" sz="2000" dirty="0" smtClean="0">
                <a:solidFill>
                  <a:srgbClr val="002060"/>
                </a:solidFill>
              </a:rPr>
              <a:t>	14.2  Trend Forecasting</a:t>
            </a:r>
          </a:p>
          <a:p>
            <a:pPr eaLnBrk="1" hangingPunct="1">
              <a:spcBef>
                <a:spcPts val="1200"/>
              </a:spcBef>
              <a:buFont typeface="Wingdings" pitchFamily="2" charset="2"/>
              <a:buNone/>
              <a:defRPr/>
            </a:pPr>
            <a:r>
              <a:rPr lang="en-US" sz="2000" dirty="0" smtClean="0">
                <a:solidFill>
                  <a:srgbClr val="002060"/>
                </a:solidFill>
              </a:rPr>
              <a:t>	14.3  Assessing Fit</a:t>
            </a:r>
          </a:p>
          <a:p>
            <a:pPr eaLnBrk="1" hangingPunct="1">
              <a:spcBef>
                <a:spcPts val="1200"/>
              </a:spcBef>
              <a:buFont typeface="Wingdings" pitchFamily="2" charset="2"/>
              <a:buNone/>
              <a:defRPr/>
            </a:pPr>
            <a:r>
              <a:rPr lang="en-US" sz="2000" i="1" dirty="0">
                <a:solidFill>
                  <a:schemeClr val="bg1">
                    <a:lumMod val="65000"/>
                  </a:schemeClr>
                </a:solidFill>
              </a:rPr>
              <a:t>	14.4  Moving Averages</a:t>
            </a:r>
          </a:p>
          <a:p>
            <a:pPr eaLnBrk="1" hangingPunct="1">
              <a:spcBef>
                <a:spcPts val="1200"/>
              </a:spcBef>
              <a:buFont typeface="Wingdings" pitchFamily="2" charset="2"/>
              <a:buNone/>
              <a:defRPr/>
            </a:pPr>
            <a:r>
              <a:rPr lang="en-US" sz="2000" i="1" dirty="0">
                <a:solidFill>
                  <a:schemeClr val="bg1">
                    <a:lumMod val="65000"/>
                  </a:schemeClr>
                </a:solidFill>
              </a:rPr>
              <a:t>	14.5  Exponential Smoothing</a:t>
            </a:r>
          </a:p>
          <a:p>
            <a:pPr eaLnBrk="1" hangingPunct="1">
              <a:spcBef>
                <a:spcPts val="1200"/>
              </a:spcBef>
              <a:buFont typeface="Wingdings" pitchFamily="2" charset="2"/>
              <a:buNone/>
              <a:defRPr/>
            </a:pPr>
            <a:r>
              <a:rPr lang="en-US" sz="2000" dirty="0" smtClean="0">
                <a:solidFill>
                  <a:srgbClr val="002060"/>
                </a:solidFill>
              </a:rPr>
              <a:t>	14.6  Seasonality</a:t>
            </a:r>
          </a:p>
          <a:p>
            <a:pPr eaLnBrk="1" hangingPunct="1">
              <a:spcBef>
                <a:spcPts val="1200"/>
              </a:spcBef>
              <a:buFont typeface="Wingdings" pitchFamily="2" charset="2"/>
              <a:buNone/>
              <a:defRPr/>
            </a:pPr>
            <a:r>
              <a:rPr lang="en-US" sz="2000" dirty="0" smtClean="0">
                <a:solidFill>
                  <a:srgbClr val="002060"/>
                </a:solidFill>
              </a:rPr>
              <a:t>	</a:t>
            </a:r>
            <a:r>
              <a:rPr lang="en-US" sz="2000" i="1" dirty="0" smtClean="0">
                <a:solidFill>
                  <a:schemeClr val="bg1">
                    <a:lumMod val="65000"/>
                  </a:schemeClr>
                </a:solidFill>
              </a:rPr>
              <a:t>14.7  Index Numbers</a:t>
            </a:r>
          </a:p>
          <a:p>
            <a:pPr eaLnBrk="1" hangingPunct="1">
              <a:spcBef>
                <a:spcPts val="1200"/>
              </a:spcBef>
              <a:buFont typeface="Wingdings" pitchFamily="2" charset="2"/>
              <a:buNone/>
              <a:defRPr/>
            </a:pPr>
            <a:r>
              <a:rPr lang="en-US" sz="2000" dirty="0" smtClean="0">
                <a:solidFill>
                  <a:srgbClr val="002060"/>
                </a:solidFill>
              </a:rPr>
              <a:t>	14.8  Forecasting: Final Thoughts</a:t>
            </a:r>
          </a:p>
        </p:txBody>
      </p:sp>
      <p:sp>
        <p:nvSpPr>
          <p:cNvPr id="1945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cxnSp>
        <p:nvCxnSpPr>
          <p:cNvPr id="6" name="Straight Arrow Connector 5"/>
          <p:cNvCxnSpPr/>
          <p:nvPr/>
        </p:nvCxnSpPr>
        <p:spPr bwMode="auto">
          <a:xfrm flipH="1" flipV="1">
            <a:off x="4860965" y="3822370"/>
            <a:ext cx="1539835" cy="29243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flipH="1">
            <a:off x="4860965" y="4716836"/>
            <a:ext cx="1517074" cy="219364"/>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8" name="TextBox 7"/>
          <p:cNvSpPr txBox="1"/>
          <p:nvPr/>
        </p:nvSpPr>
        <p:spPr>
          <a:xfrm>
            <a:off x="6393873" y="4012870"/>
            <a:ext cx="1600200" cy="92333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r>
              <a:rPr lang="en-US" dirty="0" smtClean="0"/>
              <a:t>So many topics, so little time …</a:t>
            </a:r>
            <a:endParaRPr lang="en-US" dirty="0"/>
          </a:p>
        </p:txBody>
      </p:sp>
      <p:pic>
        <p:nvPicPr>
          <p:cNvPr id="9" name="Picture 2" descr="C:\Users\doane\AppData\Local\Microsoft\Windows\Temporary Internet Files\Content.IE5\4NRDV50F\MC900438598[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0800" y="1865710"/>
            <a:ext cx="1505712" cy="20063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6026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392808EE-7A5E-4F81-B3B1-10E3D602C56D}" type="slidenum">
              <a:rPr lang="en-US"/>
              <a:pPr/>
              <a:t>20</a:t>
            </a:fld>
            <a:endParaRPr lang="en-US"/>
          </a:p>
        </p:txBody>
      </p:sp>
      <p:sp>
        <p:nvSpPr>
          <p:cNvPr id="618499" name="Rectangle 3"/>
          <p:cNvSpPr>
            <a:spLocks noGrp="1" noChangeArrowheads="1"/>
          </p:cNvSpPr>
          <p:nvPr>
            <p:ph type="body" sz="half" idx="1"/>
          </p:nvPr>
        </p:nvSpPr>
        <p:spPr>
          <a:xfrm>
            <a:off x="685800" y="1750131"/>
            <a:ext cx="7379493" cy="1071738"/>
          </a:xfrm>
        </p:spPr>
        <p:txBody>
          <a:bodyPr lIns="103236" tIns="51618" rIns="103236" bIns="51618"/>
          <a:lstStyle/>
          <a:p>
            <a:pPr marL="0" indent="0" eaLnBrk="1" hangingPunct="1">
              <a:buClr>
                <a:schemeClr val="accent1"/>
              </a:buClr>
              <a:buSzPct val="100000"/>
              <a:buNone/>
            </a:pPr>
            <a:r>
              <a:rPr lang="en-US" sz="2000" dirty="0" smtClean="0">
                <a:solidFill>
                  <a:srgbClr val="002060"/>
                </a:solidFill>
              </a:rPr>
              <a:t>Calculations of the exponential trend are done by using a transformed variable </a:t>
            </a:r>
            <a:r>
              <a:rPr lang="en-US" sz="2000" i="1" dirty="0" err="1" smtClean="0">
                <a:solidFill>
                  <a:srgbClr val="002060"/>
                </a:solidFill>
              </a:rPr>
              <a:t>z</a:t>
            </a:r>
            <a:r>
              <a:rPr lang="en-US" sz="2000" i="1" baseline="-25000" dirty="0" err="1" smtClean="0">
                <a:solidFill>
                  <a:srgbClr val="002060"/>
                </a:solidFill>
              </a:rPr>
              <a:t>t</a:t>
            </a:r>
            <a:r>
              <a:rPr lang="en-US" sz="2000" dirty="0" smtClean="0">
                <a:solidFill>
                  <a:srgbClr val="002060"/>
                </a:solidFill>
              </a:rPr>
              <a:t> = </a:t>
            </a:r>
            <a:r>
              <a:rPr lang="en-US" sz="2000" dirty="0" err="1" smtClean="0">
                <a:solidFill>
                  <a:srgbClr val="002060"/>
                </a:solidFill>
              </a:rPr>
              <a:t>ln</a:t>
            </a:r>
            <a:r>
              <a:rPr lang="en-US" sz="2000" dirty="0" smtClean="0">
                <a:solidFill>
                  <a:srgbClr val="002060"/>
                </a:solidFill>
              </a:rPr>
              <a:t>(</a:t>
            </a:r>
            <a:r>
              <a:rPr lang="en-US" sz="2000" i="1" dirty="0" err="1" smtClean="0">
                <a:solidFill>
                  <a:srgbClr val="002060"/>
                </a:solidFill>
              </a:rPr>
              <a:t>y</a:t>
            </a:r>
            <a:r>
              <a:rPr lang="en-US" sz="2000" i="1" baseline="-25000" dirty="0" err="1" smtClean="0">
                <a:solidFill>
                  <a:srgbClr val="002060"/>
                </a:solidFill>
              </a:rPr>
              <a:t>t</a:t>
            </a:r>
            <a:r>
              <a:rPr lang="en-US" sz="2000" dirty="0" smtClean="0">
                <a:solidFill>
                  <a:srgbClr val="002060"/>
                </a:solidFill>
              </a:rPr>
              <a:t>) to produce a linear equation so that the least squares formulas can be used.</a:t>
            </a:r>
          </a:p>
        </p:txBody>
      </p:sp>
      <p:sp>
        <p:nvSpPr>
          <p:cNvPr id="60418"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0419"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18502" name="Rectangle 6"/>
          <p:cNvSpPr>
            <a:spLocks noChangeArrowheads="1"/>
          </p:cNvSpPr>
          <p:nvPr/>
        </p:nvSpPr>
        <p:spPr bwMode="auto">
          <a:xfrm>
            <a:off x="236538" y="1254239"/>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C00000"/>
                </a:solidFill>
                <a:effectLst>
                  <a:outerShdw blurRad="38100" dist="38100" dir="2700000" algn="tl">
                    <a:srgbClr val="000000">
                      <a:alpha val="43137"/>
                    </a:srgbClr>
                  </a:outerShdw>
                </a:effectLst>
                <a:cs typeface="Arial" charset="0"/>
              </a:rPr>
              <a:t>Exponential Trend Calculations</a:t>
            </a:r>
            <a:endParaRPr lang="en-US" sz="2400" i="1" baseline="30000" dirty="0">
              <a:solidFill>
                <a:srgbClr val="C00000"/>
              </a:solidFill>
              <a:effectLst>
                <a:outerShdw blurRad="38100" dist="38100" dir="2700000" algn="tl">
                  <a:srgbClr val="000000">
                    <a:alpha val="43137"/>
                  </a:srgbClr>
                </a:outerShdw>
              </a:effectLst>
              <a:cs typeface="Arial" charset="0"/>
            </a:endParaRPr>
          </a:p>
        </p:txBody>
      </p:sp>
      <p:sp>
        <p:nvSpPr>
          <p:cNvPr id="6042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2" name="Rectangle 11"/>
          <p:cNvSpPr/>
          <p:nvPr/>
        </p:nvSpPr>
        <p:spPr>
          <a:xfrm>
            <a:off x="5953496" y="3017252"/>
            <a:ext cx="2582068" cy="1384995"/>
          </a:xfrm>
          <a:prstGeom prst="rect">
            <a:avLst/>
          </a:prstGeom>
        </p:spPr>
        <p:txBody>
          <a:bodyPr wrap="square">
            <a:spAutoFit/>
          </a:bodyPr>
          <a:lstStyle/>
          <a:p>
            <a:pPr eaLnBrk="0" hangingPunct="0">
              <a:buClr>
                <a:schemeClr val="accent1"/>
              </a:buClr>
              <a:defRPr/>
            </a:pPr>
            <a:r>
              <a:rPr lang="en-US" sz="1400" dirty="0" smtClean="0">
                <a:solidFill>
                  <a:srgbClr val="FF0000"/>
                </a:solidFill>
                <a:effectLst>
                  <a:outerShdw blurRad="38100" dist="38100" dir="2700000" algn="tl">
                    <a:srgbClr val="FFFFFF"/>
                  </a:outerShdw>
                </a:effectLst>
              </a:rPr>
              <a:t>Excel does all this. Once </a:t>
            </a:r>
            <a:r>
              <a:rPr lang="en-US" sz="1400" dirty="0">
                <a:solidFill>
                  <a:srgbClr val="FF0000"/>
                </a:solidFill>
                <a:effectLst>
                  <a:outerShdw blurRad="38100" dist="38100" dir="2700000" algn="tl">
                    <a:srgbClr val="FFFFFF"/>
                  </a:outerShdw>
                </a:effectLst>
              </a:rPr>
              <a:t>the least squares calculations are completed, </a:t>
            </a:r>
            <a:r>
              <a:rPr lang="en-US" sz="1400" dirty="0" smtClean="0">
                <a:solidFill>
                  <a:srgbClr val="FF0000"/>
                </a:solidFill>
                <a:effectLst>
                  <a:outerShdw blurRad="38100" dist="38100" dir="2700000" algn="tl">
                    <a:srgbClr val="FFFFFF"/>
                  </a:outerShdw>
                </a:effectLst>
              </a:rPr>
              <a:t>Excel transforms </a:t>
            </a:r>
            <a:r>
              <a:rPr lang="en-US" sz="1400" dirty="0">
                <a:solidFill>
                  <a:srgbClr val="FF0000"/>
                </a:solidFill>
                <a:effectLst>
                  <a:outerShdw blurRad="38100" dist="38100" dir="2700000" algn="tl">
                    <a:srgbClr val="FFFFFF"/>
                  </a:outerShdw>
                </a:effectLst>
              </a:rPr>
              <a:t>the intercept back to the original units by exponentiation to get the correct intercept.</a:t>
            </a:r>
          </a:p>
        </p:txBody>
      </p:sp>
      <p:pic>
        <p:nvPicPr>
          <p:cNvPr id="84994" name="Picture 2"/>
          <p:cNvPicPr>
            <a:picLocks noChangeAspect="1" noChangeArrowheads="1"/>
          </p:cNvPicPr>
          <p:nvPr/>
        </p:nvPicPr>
        <p:blipFill>
          <a:blip r:embed="rId3" cstate="print"/>
          <a:srcRect/>
          <a:stretch>
            <a:fillRect/>
          </a:stretch>
        </p:blipFill>
        <p:spPr bwMode="auto">
          <a:xfrm>
            <a:off x="1371600" y="3017252"/>
            <a:ext cx="3657600" cy="1732547"/>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3" name="Rectangle 12"/>
          <p:cNvSpPr>
            <a:spLocks noChangeArrowheads="1"/>
          </p:cNvSpPr>
          <p:nvPr/>
        </p:nvSpPr>
        <p:spPr bwMode="auto">
          <a:xfrm>
            <a:off x="2819400" y="5208202"/>
            <a:ext cx="4769340" cy="817973"/>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a:noFill/>
            <a:miter lim="800000"/>
            <a:headEnd/>
            <a:tailEnd/>
          </a:ln>
        </p:spPr>
        <p:txBody>
          <a:bodyPr lIns="91435" tIns="45718" rIns="91435" bIns="45718"/>
          <a:lstStyle/>
          <a:p>
            <a:pPr eaLnBrk="0" hangingPunct="0">
              <a:spcBef>
                <a:spcPct val="20000"/>
              </a:spcBef>
              <a:buClr>
                <a:schemeClr val="folHlink"/>
              </a:buClr>
              <a:defRPr/>
            </a:pPr>
            <a:r>
              <a:rPr lang="en-US" i="1" dirty="0" smtClean="0">
                <a:solidFill>
                  <a:srgbClr val="C00000"/>
                </a:solidFill>
                <a:effectLst>
                  <a:outerShdw blurRad="38100" dist="38100" dir="2700000" algn="tl">
                    <a:srgbClr val="000000">
                      <a:alpha val="43137"/>
                    </a:srgbClr>
                  </a:outerShdw>
                </a:effectLst>
              </a:rPr>
              <a:t>Caution: </a:t>
            </a:r>
            <a:r>
              <a:rPr lang="en-US" dirty="0" smtClean="0">
                <a:solidFill>
                  <a:srgbClr val="002060"/>
                </a:solidFill>
              </a:rPr>
              <a:t> You can’t fit an exponential model if any data values are zero or negative</a:t>
            </a:r>
            <a:r>
              <a:rPr lang="en-US" dirty="0" smtClean="0"/>
              <a:t>.</a:t>
            </a:r>
            <a:endParaRPr lang="en-US" dirty="0"/>
          </a:p>
        </p:txBody>
      </p:sp>
      <p:sp>
        <p:nvSpPr>
          <p:cNvPr id="2" name="Left Arrow 1"/>
          <p:cNvSpPr/>
          <p:nvPr/>
        </p:nvSpPr>
        <p:spPr bwMode="auto">
          <a:xfrm>
            <a:off x="5287949" y="3505200"/>
            <a:ext cx="503251" cy="533400"/>
          </a:xfrm>
          <a:prstGeom prst="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33123" name="Picture 3" descr="C:\Users\Blythe\AppData\Local\Microsoft\Windows\Temporary Internet Files\Content.IE5\57E3VQ8D\MC900431529[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5125858"/>
            <a:ext cx="982662" cy="982662"/>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2"/>
          <p:cNvSpPr>
            <a:spLocks noGrp="1" noChangeArrowheads="1"/>
          </p:cNvSpPr>
          <p:nvPr>
            <p:ph type="title"/>
          </p:nvPr>
        </p:nvSpPr>
        <p:spPr>
          <a:xfrm>
            <a:off x="1122218" y="381000"/>
            <a:ext cx="7239000" cy="7619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Trend </a:t>
            </a:r>
            <a:r>
              <a:rPr lang="en-US" sz="3200" dirty="0">
                <a:solidFill>
                  <a:schemeClr val="accent1"/>
                </a:solidFill>
                <a:effectLst>
                  <a:outerShdw blurRad="38100" dist="38100" dir="2700000" algn="tl">
                    <a:srgbClr val="000000">
                      <a:alpha val="43137"/>
                    </a:srgbClr>
                  </a:outerShdw>
                </a:effectLst>
              </a:rPr>
              <a:t>Forecasting</a:t>
            </a:r>
          </a:p>
        </p:txBody>
      </p:sp>
    </p:spTree>
    <p:extLst>
      <p:ext uri="{BB962C8B-B14F-4D97-AF65-F5344CB8AC3E}">
        <p14:creationId xmlns:p14="http://schemas.microsoft.com/office/powerpoint/2010/main" val="15896957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14-</a:t>
            </a:r>
            <a:fld id="{48E44215-1C92-4CB7-8BBA-B7C8CACEF538}" type="slidenum">
              <a:rPr lang="en-US"/>
              <a:pPr/>
              <a:t>21</a:t>
            </a:fld>
            <a:endParaRPr lang="en-US"/>
          </a:p>
        </p:txBody>
      </p:sp>
      <p:sp>
        <p:nvSpPr>
          <p:cNvPr id="624643" name="Rectangle 3"/>
          <p:cNvSpPr>
            <a:spLocks noGrp="1" noChangeArrowheads="1"/>
          </p:cNvSpPr>
          <p:nvPr>
            <p:ph type="body" sz="half" idx="1"/>
          </p:nvPr>
        </p:nvSpPr>
        <p:spPr>
          <a:xfrm>
            <a:off x="803275" y="2098675"/>
            <a:ext cx="8093075" cy="2549525"/>
          </a:xfrm>
        </p:spPr>
        <p:txBody>
          <a:bodyPr lIns="103236" tIns="51618" rIns="103236" bIns="51618"/>
          <a:lstStyle/>
          <a:p>
            <a:pPr marL="515938" indent="-515938" eaLnBrk="1" hangingPunct="1">
              <a:buClr>
                <a:schemeClr val="accent1"/>
              </a:buClr>
              <a:buSzPct val="100000"/>
              <a:buFontTx/>
              <a:buChar char="•"/>
            </a:pPr>
            <a:r>
              <a:rPr lang="en-US" sz="2000" dirty="0" smtClean="0">
                <a:solidFill>
                  <a:srgbClr val="002060"/>
                </a:solidFill>
              </a:rPr>
              <a:t>A </a:t>
            </a:r>
            <a:r>
              <a:rPr lang="en-US" sz="2000" i="1" dirty="0" smtClean="0">
                <a:solidFill>
                  <a:srgbClr val="002060"/>
                </a:solidFill>
              </a:rPr>
              <a:t>quadratic trend</a:t>
            </a:r>
            <a:r>
              <a:rPr lang="en-US" sz="2000" dirty="0" smtClean="0">
                <a:solidFill>
                  <a:srgbClr val="002060"/>
                </a:solidFill>
              </a:rPr>
              <a:t> model has the form </a:t>
            </a:r>
            <a:r>
              <a:rPr lang="en-US" sz="2000" i="1" dirty="0" err="1" smtClean="0">
                <a:solidFill>
                  <a:srgbClr val="002060"/>
                </a:solidFill>
              </a:rPr>
              <a:t>y</a:t>
            </a:r>
            <a:r>
              <a:rPr lang="en-US" sz="2000" i="1" baseline="-25000" dirty="0" err="1" smtClean="0">
                <a:solidFill>
                  <a:srgbClr val="002060"/>
                </a:solidFill>
              </a:rPr>
              <a:t>t</a:t>
            </a:r>
            <a:r>
              <a:rPr lang="en-US" sz="2000" dirty="0" smtClean="0">
                <a:solidFill>
                  <a:srgbClr val="002060"/>
                </a:solidFill>
              </a:rPr>
              <a:t> = </a:t>
            </a:r>
            <a:r>
              <a:rPr lang="en-US" sz="2000" i="1" dirty="0" smtClean="0">
                <a:solidFill>
                  <a:srgbClr val="002060"/>
                </a:solidFill>
              </a:rPr>
              <a:t>a</a:t>
            </a:r>
            <a:r>
              <a:rPr lang="en-US" sz="2000" dirty="0" smtClean="0">
                <a:solidFill>
                  <a:srgbClr val="002060"/>
                </a:solidFill>
              </a:rPr>
              <a:t> + </a:t>
            </a:r>
            <a:r>
              <a:rPr lang="en-US" sz="2000" i="1" dirty="0" err="1" smtClean="0">
                <a:solidFill>
                  <a:srgbClr val="002060"/>
                </a:solidFill>
              </a:rPr>
              <a:t>bt</a:t>
            </a:r>
            <a:r>
              <a:rPr lang="en-US" sz="2000" i="1" dirty="0" smtClean="0">
                <a:solidFill>
                  <a:srgbClr val="002060"/>
                </a:solidFill>
              </a:rPr>
              <a:t> </a:t>
            </a:r>
            <a:r>
              <a:rPr lang="en-US" sz="2000" dirty="0" smtClean="0">
                <a:solidFill>
                  <a:srgbClr val="002060"/>
                </a:solidFill>
              </a:rPr>
              <a:t>+ </a:t>
            </a:r>
            <a:r>
              <a:rPr lang="en-US" sz="2000" i="1" dirty="0" smtClean="0">
                <a:solidFill>
                  <a:srgbClr val="002060"/>
                </a:solidFill>
              </a:rPr>
              <a:t>ct</a:t>
            </a:r>
            <a:r>
              <a:rPr lang="en-US" sz="2000" i="1" baseline="30000" dirty="0" smtClean="0">
                <a:solidFill>
                  <a:srgbClr val="002060"/>
                </a:solidFill>
              </a:rPr>
              <a:t>2</a:t>
            </a:r>
            <a:endParaRPr lang="en-US" sz="2000" baseline="30000" dirty="0" smtClean="0">
              <a:solidFill>
                <a:srgbClr val="002060"/>
              </a:solidFill>
            </a:endParaRPr>
          </a:p>
          <a:p>
            <a:pPr marL="515938" indent="-515938" eaLnBrk="1" hangingPunct="1">
              <a:spcBef>
                <a:spcPts val="1200"/>
              </a:spcBef>
              <a:buClr>
                <a:schemeClr val="accent1"/>
              </a:buClr>
              <a:buSzPct val="100000"/>
              <a:buFontTx/>
              <a:buChar char="•"/>
            </a:pPr>
            <a:r>
              <a:rPr lang="en-US" sz="2000" dirty="0" smtClean="0">
                <a:solidFill>
                  <a:srgbClr val="002060"/>
                </a:solidFill>
              </a:rPr>
              <a:t>If </a:t>
            </a:r>
            <a:r>
              <a:rPr lang="en-US" sz="2000" i="1" dirty="0" smtClean="0">
                <a:solidFill>
                  <a:srgbClr val="002060"/>
                </a:solidFill>
              </a:rPr>
              <a:t>c</a:t>
            </a:r>
            <a:r>
              <a:rPr lang="en-US" sz="2000" dirty="0" smtClean="0">
                <a:solidFill>
                  <a:srgbClr val="002060"/>
                </a:solidFill>
              </a:rPr>
              <a:t> = 0, then the quadratic model becomes a linear model (i.e., the linear model is a special case of the quadratic model).</a:t>
            </a:r>
          </a:p>
          <a:p>
            <a:pPr marL="0" indent="0" algn="ctr" eaLnBrk="1" hangingPunct="1">
              <a:buClr>
                <a:schemeClr val="accent1"/>
              </a:buClr>
              <a:buSzPct val="100000"/>
              <a:buNone/>
            </a:pPr>
            <a:r>
              <a:rPr lang="en-US" sz="2000" i="1" dirty="0" err="1" smtClean="0">
                <a:solidFill>
                  <a:srgbClr val="002060"/>
                </a:solidFill>
              </a:rPr>
              <a:t>y</a:t>
            </a:r>
            <a:r>
              <a:rPr lang="en-US" sz="2000" i="1" baseline="-25000" dirty="0" err="1" smtClean="0">
                <a:solidFill>
                  <a:srgbClr val="002060"/>
                </a:solidFill>
              </a:rPr>
              <a:t>t</a:t>
            </a:r>
            <a:r>
              <a:rPr lang="en-US" sz="2000" dirty="0" smtClean="0">
                <a:solidFill>
                  <a:srgbClr val="002060"/>
                </a:solidFill>
              </a:rPr>
              <a:t> </a:t>
            </a:r>
            <a:r>
              <a:rPr lang="en-US" sz="2000" dirty="0">
                <a:solidFill>
                  <a:srgbClr val="002060"/>
                </a:solidFill>
              </a:rPr>
              <a:t>= </a:t>
            </a:r>
            <a:r>
              <a:rPr lang="en-US" sz="2000" i="1" dirty="0">
                <a:solidFill>
                  <a:srgbClr val="002060"/>
                </a:solidFill>
              </a:rPr>
              <a:t>a</a:t>
            </a:r>
            <a:r>
              <a:rPr lang="en-US" sz="2000" dirty="0">
                <a:solidFill>
                  <a:srgbClr val="002060"/>
                </a:solidFill>
              </a:rPr>
              <a:t> + </a:t>
            </a:r>
            <a:r>
              <a:rPr lang="en-US" sz="2000" i="1" dirty="0" err="1">
                <a:solidFill>
                  <a:srgbClr val="002060"/>
                </a:solidFill>
              </a:rPr>
              <a:t>bt</a:t>
            </a:r>
            <a:r>
              <a:rPr lang="en-US" sz="2000" i="1" dirty="0">
                <a:solidFill>
                  <a:srgbClr val="002060"/>
                </a:solidFill>
              </a:rPr>
              <a:t> </a:t>
            </a:r>
            <a:r>
              <a:rPr lang="en-US" sz="2000" dirty="0">
                <a:solidFill>
                  <a:srgbClr val="002060"/>
                </a:solidFill>
              </a:rPr>
              <a:t>+ </a:t>
            </a:r>
            <a:r>
              <a:rPr lang="en-US" sz="2000" i="1" dirty="0">
                <a:solidFill>
                  <a:schemeClr val="bg1">
                    <a:lumMod val="65000"/>
                  </a:schemeClr>
                </a:solidFill>
              </a:rPr>
              <a:t>ct</a:t>
            </a:r>
            <a:r>
              <a:rPr lang="en-US" sz="2000" i="1" baseline="30000" dirty="0">
                <a:solidFill>
                  <a:schemeClr val="bg1">
                    <a:lumMod val="65000"/>
                  </a:schemeClr>
                </a:solidFill>
              </a:rPr>
              <a:t>2</a:t>
            </a:r>
            <a:endParaRPr lang="en-US" sz="2000" baseline="30000" dirty="0">
              <a:solidFill>
                <a:schemeClr val="bg1">
                  <a:lumMod val="65000"/>
                </a:schemeClr>
              </a:solidFill>
            </a:endParaRPr>
          </a:p>
          <a:p>
            <a:pPr marL="515938" indent="-515938" eaLnBrk="1" hangingPunct="1">
              <a:spcBef>
                <a:spcPts val="1200"/>
              </a:spcBef>
              <a:buClr>
                <a:schemeClr val="accent1"/>
              </a:buClr>
              <a:buSzPct val="100000"/>
              <a:buFontTx/>
              <a:buChar char="•"/>
            </a:pPr>
            <a:r>
              <a:rPr lang="en-US" sz="2000" dirty="0" smtClean="0">
                <a:solidFill>
                  <a:srgbClr val="002060"/>
                </a:solidFill>
              </a:rPr>
              <a:t>Fitting a quadratic model is a way of checking for nonlinearity. If </a:t>
            </a:r>
            <a:r>
              <a:rPr lang="en-US" sz="2000" i="1" dirty="0" smtClean="0">
                <a:solidFill>
                  <a:srgbClr val="002060"/>
                </a:solidFill>
              </a:rPr>
              <a:t>c</a:t>
            </a:r>
            <a:r>
              <a:rPr lang="en-US" sz="2000" dirty="0" smtClean="0">
                <a:solidFill>
                  <a:srgbClr val="002060"/>
                </a:solidFill>
              </a:rPr>
              <a:t> does not differ significantly from zero, then the linear model would suffice.</a:t>
            </a:r>
          </a:p>
        </p:txBody>
      </p:sp>
      <p:sp>
        <p:nvSpPr>
          <p:cNvPr id="64514"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4515"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24646" name="Rectangle 6"/>
          <p:cNvSpPr>
            <a:spLocks noChangeArrowheads="1"/>
          </p:cNvSpPr>
          <p:nvPr/>
        </p:nvSpPr>
        <p:spPr bwMode="auto">
          <a:xfrm>
            <a:off x="234950" y="1563688"/>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C00000"/>
                </a:solidFill>
                <a:effectLst>
                  <a:outerShdw blurRad="38100" dist="38100" dir="2700000" algn="tl">
                    <a:srgbClr val="000000">
                      <a:alpha val="43137"/>
                    </a:srgbClr>
                  </a:outerShdw>
                </a:effectLst>
                <a:cs typeface="Arial" charset="0"/>
              </a:rPr>
              <a:t>Quadratic Trend</a:t>
            </a:r>
            <a:endParaRPr lang="en-US" sz="2400" i="1" baseline="30000" dirty="0">
              <a:solidFill>
                <a:srgbClr val="C00000"/>
              </a:solidFill>
              <a:effectLst>
                <a:outerShdw blurRad="38100" dist="38100" dir="2700000" algn="tl">
                  <a:srgbClr val="000000">
                    <a:alpha val="43137"/>
                  </a:srgbClr>
                </a:outerShdw>
              </a:effectLst>
              <a:cs typeface="Arial" charset="0"/>
            </a:endParaRPr>
          </a:p>
        </p:txBody>
      </p:sp>
      <p:sp>
        <p:nvSpPr>
          <p:cNvPr id="6451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0" name="Rectangle 9"/>
          <p:cNvSpPr>
            <a:spLocks noChangeArrowheads="1"/>
          </p:cNvSpPr>
          <p:nvPr/>
        </p:nvSpPr>
        <p:spPr bwMode="auto">
          <a:xfrm>
            <a:off x="2286000" y="5029200"/>
            <a:ext cx="5836519" cy="990600"/>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a:noFill/>
            <a:miter lim="800000"/>
            <a:headEnd/>
            <a:tailEnd/>
          </a:ln>
        </p:spPr>
        <p:txBody>
          <a:bodyPr lIns="91435" tIns="45718" rIns="91435" bIns="45718"/>
          <a:lstStyle/>
          <a:p>
            <a:pPr eaLnBrk="0" hangingPunct="0">
              <a:spcBef>
                <a:spcPct val="20000"/>
              </a:spcBef>
              <a:buClr>
                <a:schemeClr val="folHlink"/>
              </a:buClr>
              <a:defRPr/>
            </a:pPr>
            <a:r>
              <a:rPr lang="en-US" i="1" dirty="0" smtClean="0">
                <a:solidFill>
                  <a:srgbClr val="C00000"/>
                </a:solidFill>
                <a:effectLst>
                  <a:outerShdw blurRad="38100" dist="38100" dir="2700000" algn="tl">
                    <a:srgbClr val="000000">
                      <a:alpha val="43137"/>
                    </a:srgbClr>
                  </a:outerShdw>
                </a:effectLst>
              </a:rPr>
              <a:t>Note: </a:t>
            </a:r>
            <a:r>
              <a:rPr lang="en-US" dirty="0" smtClean="0">
                <a:solidFill>
                  <a:srgbClr val="002060"/>
                </a:solidFill>
              </a:rPr>
              <a:t> A quadratic equation is unfamiliar to many, and has no simple interpretation</a:t>
            </a:r>
            <a:r>
              <a:rPr lang="en-US" dirty="0" smtClean="0"/>
              <a:t>. Use it only when your data has a peak or trough and no other model suffices .</a:t>
            </a:r>
            <a:endParaRPr lang="en-US" dirty="0"/>
          </a:p>
        </p:txBody>
      </p:sp>
      <p:sp>
        <p:nvSpPr>
          <p:cNvPr id="3" name="Freeform 2"/>
          <p:cNvSpPr/>
          <p:nvPr/>
        </p:nvSpPr>
        <p:spPr bwMode="auto">
          <a:xfrm>
            <a:off x="5287950" y="3276600"/>
            <a:ext cx="1163782" cy="459327"/>
          </a:xfrm>
          <a:custGeom>
            <a:avLst/>
            <a:gdLst>
              <a:gd name="connsiteX0" fmla="*/ 451262 w 1163782"/>
              <a:gd name="connsiteY0" fmla="*/ 138693 h 459327"/>
              <a:gd name="connsiteX1" fmla="*/ 391886 w 1163782"/>
              <a:gd name="connsiteY1" fmla="*/ 43690 h 459327"/>
              <a:gd name="connsiteX2" fmla="*/ 320634 w 1163782"/>
              <a:gd name="connsiteY2" fmla="*/ 19940 h 459327"/>
              <a:gd name="connsiteX3" fmla="*/ 285008 w 1163782"/>
              <a:gd name="connsiteY3" fmla="*/ 8064 h 459327"/>
              <a:gd name="connsiteX4" fmla="*/ 11875 w 1163782"/>
              <a:gd name="connsiteY4" fmla="*/ 55566 h 459327"/>
              <a:gd name="connsiteX5" fmla="*/ 0 w 1163782"/>
              <a:gd name="connsiteY5" fmla="*/ 91192 h 459327"/>
              <a:gd name="connsiteX6" fmla="*/ 11875 w 1163782"/>
              <a:gd name="connsiteY6" fmla="*/ 257446 h 459327"/>
              <a:gd name="connsiteX7" fmla="*/ 23751 w 1163782"/>
              <a:gd name="connsiteY7" fmla="*/ 293072 h 459327"/>
              <a:gd name="connsiteX8" fmla="*/ 95002 w 1163782"/>
              <a:gd name="connsiteY8" fmla="*/ 316823 h 459327"/>
              <a:gd name="connsiteX9" fmla="*/ 201880 w 1163782"/>
              <a:gd name="connsiteY9" fmla="*/ 340573 h 459327"/>
              <a:gd name="connsiteX10" fmla="*/ 332509 w 1163782"/>
              <a:gd name="connsiteY10" fmla="*/ 304947 h 459327"/>
              <a:gd name="connsiteX11" fmla="*/ 380010 w 1163782"/>
              <a:gd name="connsiteY11" fmla="*/ 293072 h 459327"/>
              <a:gd name="connsiteX12" fmla="*/ 439387 w 1163782"/>
              <a:gd name="connsiteY12" fmla="*/ 198070 h 459327"/>
              <a:gd name="connsiteX13" fmla="*/ 486888 w 1163782"/>
              <a:gd name="connsiteY13" fmla="*/ 174319 h 459327"/>
              <a:gd name="connsiteX14" fmla="*/ 593766 w 1163782"/>
              <a:gd name="connsiteY14" fmla="*/ 245571 h 459327"/>
              <a:gd name="connsiteX15" fmla="*/ 819397 w 1163782"/>
              <a:gd name="connsiteY15" fmla="*/ 281197 h 459327"/>
              <a:gd name="connsiteX16" fmla="*/ 855023 w 1163782"/>
              <a:gd name="connsiteY16" fmla="*/ 293072 h 459327"/>
              <a:gd name="connsiteX17" fmla="*/ 914400 w 1163782"/>
              <a:gd name="connsiteY17" fmla="*/ 233696 h 459327"/>
              <a:gd name="connsiteX18" fmla="*/ 878774 w 1163782"/>
              <a:gd name="connsiteY18" fmla="*/ 221820 h 459327"/>
              <a:gd name="connsiteX19" fmla="*/ 855023 w 1163782"/>
              <a:gd name="connsiteY19" fmla="*/ 340573 h 459327"/>
              <a:gd name="connsiteX20" fmla="*/ 938151 w 1163782"/>
              <a:gd name="connsiteY20" fmla="*/ 411825 h 459327"/>
              <a:gd name="connsiteX21" fmla="*/ 1045028 w 1163782"/>
              <a:gd name="connsiteY21" fmla="*/ 459327 h 459327"/>
              <a:gd name="connsiteX22" fmla="*/ 1151906 w 1163782"/>
              <a:gd name="connsiteY22" fmla="*/ 447451 h 459327"/>
              <a:gd name="connsiteX23" fmla="*/ 1163782 w 1163782"/>
              <a:gd name="connsiteY23" fmla="*/ 411825 h 45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63782" h="459327">
                <a:moveTo>
                  <a:pt x="451262" y="138693"/>
                </a:moveTo>
                <a:lnTo>
                  <a:pt x="391886" y="43690"/>
                </a:lnTo>
                <a:cubicBezTo>
                  <a:pt x="378617" y="22460"/>
                  <a:pt x="344385" y="27857"/>
                  <a:pt x="320634" y="19940"/>
                </a:cubicBezTo>
                <a:lnTo>
                  <a:pt x="285008" y="8064"/>
                </a:lnTo>
                <a:cubicBezTo>
                  <a:pt x="179940" y="13318"/>
                  <a:pt x="71939" y="-34530"/>
                  <a:pt x="11875" y="55566"/>
                </a:cubicBezTo>
                <a:cubicBezTo>
                  <a:pt x="4931" y="65981"/>
                  <a:pt x="3958" y="79317"/>
                  <a:pt x="0" y="91192"/>
                </a:cubicBezTo>
                <a:cubicBezTo>
                  <a:pt x="3958" y="146610"/>
                  <a:pt x="5383" y="202267"/>
                  <a:pt x="11875" y="257446"/>
                </a:cubicBezTo>
                <a:cubicBezTo>
                  <a:pt x="13338" y="269878"/>
                  <a:pt x="13565" y="285796"/>
                  <a:pt x="23751" y="293072"/>
                </a:cubicBezTo>
                <a:cubicBezTo>
                  <a:pt x="44123" y="307623"/>
                  <a:pt x="71252" y="308906"/>
                  <a:pt x="95002" y="316823"/>
                </a:cubicBezTo>
                <a:cubicBezTo>
                  <a:pt x="120152" y="325207"/>
                  <a:pt x="178357" y="335868"/>
                  <a:pt x="201880" y="340573"/>
                </a:cubicBezTo>
                <a:cubicBezTo>
                  <a:pt x="268472" y="318376"/>
                  <a:pt x="225365" y="331733"/>
                  <a:pt x="332509" y="304947"/>
                </a:cubicBezTo>
                <a:lnTo>
                  <a:pt x="380010" y="293072"/>
                </a:lnTo>
                <a:cubicBezTo>
                  <a:pt x="436467" y="255435"/>
                  <a:pt x="411123" y="282862"/>
                  <a:pt x="439387" y="198070"/>
                </a:cubicBezTo>
                <a:cubicBezTo>
                  <a:pt x="444985" y="181276"/>
                  <a:pt x="471054" y="182236"/>
                  <a:pt x="486888" y="174319"/>
                </a:cubicBezTo>
                <a:cubicBezTo>
                  <a:pt x="508928" y="190849"/>
                  <a:pt x="568644" y="238182"/>
                  <a:pt x="593766" y="245571"/>
                </a:cubicBezTo>
                <a:cubicBezTo>
                  <a:pt x="620549" y="253448"/>
                  <a:pt x="771906" y="274413"/>
                  <a:pt x="819397" y="281197"/>
                </a:cubicBezTo>
                <a:cubicBezTo>
                  <a:pt x="831272" y="285155"/>
                  <a:pt x="842582" y="294454"/>
                  <a:pt x="855023" y="293072"/>
                </a:cubicBezTo>
                <a:cubicBezTo>
                  <a:pt x="883524" y="289905"/>
                  <a:pt x="961505" y="280802"/>
                  <a:pt x="914400" y="233696"/>
                </a:cubicBezTo>
                <a:cubicBezTo>
                  <a:pt x="905549" y="224845"/>
                  <a:pt x="890649" y="225779"/>
                  <a:pt x="878774" y="221820"/>
                </a:cubicBezTo>
                <a:cubicBezTo>
                  <a:pt x="814485" y="243251"/>
                  <a:pt x="826468" y="226354"/>
                  <a:pt x="855023" y="340573"/>
                </a:cubicBezTo>
                <a:cubicBezTo>
                  <a:pt x="864475" y="378379"/>
                  <a:pt x="910367" y="396389"/>
                  <a:pt x="938151" y="411825"/>
                </a:cubicBezTo>
                <a:cubicBezTo>
                  <a:pt x="980946" y="435600"/>
                  <a:pt x="997841" y="440452"/>
                  <a:pt x="1045028" y="459327"/>
                </a:cubicBezTo>
                <a:cubicBezTo>
                  <a:pt x="1080654" y="455368"/>
                  <a:pt x="1118625" y="460764"/>
                  <a:pt x="1151906" y="447451"/>
                </a:cubicBezTo>
                <a:cubicBezTo>
                  <a:pt x="1163528" y="442802"/>
                  <a:pt x="1163782" y="411825"/>
                  <a:pt x="1163782" y="411825"/>
                </a:cubicBezTo>
              </a:path>
            </a:pathLst>
          </a:cu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34146" name="Picture 2" descr="C:\Users\Blythe\AppData\Local\Microsoft\Windows\Temporary Internet Files\Content.IE5\57E3VQ8D\MC900431529[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5029200"/>
            <a:ext cx="838057" cy="838057"/>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2"/>
          <p:cNvSpPr>
            <a:spLocks noGrp="1" noChangeArrowheads="1"/>
          </p:cNvSpPr>
          <p:nvPr>
            <p:ph type="title"/>
          </p:nvPr>
        </p:nvSpPr>
        <p:spPr>
          <a:xfrm>
            <a:off x="1122218" y="381000"/>
            <a:ext cx="7239000" cy="7619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Trend </a:t>
            </a:r>
            <a:r>
              <a:rPr lang="en-US" sz="3200" dirty="0">
                <a:solidFill>
                  <a:schemeClr val="accent1"/>
                </a:solidFill>
                <a:effectLst>
                  <a:outerShdw blurRad="38100" dist="38100" dir="2700000" algn="tl">
                    <a:srgbClr val="000000">
                      <a:alpha val="43137"/>
                    </a:srgbClr>
                  </a:outerShdw>
                </a:effectLst>
              </a:rPr>
              <a:t>Forecasting</a:t>
            </a:r>
          </a:p>
        </p:txBody>
      </p:sp>
    </p:spTree>
    <p:extLst>
      <p:ext uri="{BB962C8B-B14F-4D97-AF65-F5344CB8AC3E}">
        <p14:creationId xmlns:p14="http://schemas.microsoft.com/office/powerpoint/2010/main" val="36790451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A0AAA3AD-2420-4404-9960-DC065F4BAC2E}" type="slidenum">
              <a:rPr lang="en-US"/>
              <a:pPr/>
              <a:t>22</a:t>
            </a:fld>
            <a:endParaRPr lang="en-US"/>
          </a:p>
        </p:txBody>
      </p:sp>
      <p:sp>
        <p:nvSpPr>
          <p:cNvPr id="625667" name="Rectangle 3"/>
          <p:cNvSpPr>
            <a:spLocks noGrp="1" noChangeArrowheads="1"/>
          </p:cNvSpPr>
          <p:nvPr>
            <p:ph type="body" sz="half" idx="1"/>
          </p:nvPr>
        </p:nvSpPr>
        <p:spPr>
          <a:xfrm>
            <a:off x="502309" y="2133600"/>
            <a:ext cx="2240891" cy="2057400"/>
          </a:xfrm>
        </p:spPr>
        <p:txBody>
          <a:bodyPr lIns="103236" tIns="51618" rIns="103236" bIns="51618"/>
          <a:lstStyle/>
          <a:p>
            <a:pPr marL="0" indent="0" eaLnBrk="1" hangingPunct="1">
              <a:buClr>
                <a:schemeClr val="accent1"/>
              </a:buClr>
              <a:buSzPct val="100000"/>
              <a:buNone/>
            </a:pPr>
            <a:r>
              <a:rPr lang="en-US" sz="2000" dirty="0" smtClean="0">
                <a:solidFill>
                  <a:srgbClr val="002060"/>
                </a:solidFill>
              </a:rPr>
              <a:t>Depending on the values of </a:t>
            </a:r>
            <a:r>
              <a:rPr lang="en-US" sz="2000" i="1" dirty="0" smtClean="0">
                <a:solidFill>
                  <a:srgbClr val="002060"/>
                </a:solidFill>
              </a:rPr>
              <a:t>b</a:t>
            </a:r>
            <a:r>
              <a:rPr lang="en-US" sz="2000" dirty="0" smtClean="0">
                <a:solidFill>
                  <a:srgbClr val="002060"/>
                </a:solidFill>
              </a:rPr>
              <a:t> and </a:t>
            </a:r>
            <a:r>
              <a:rPr lang="en-US" sz="2000" i="1" dirty="0" smtClean="0">
                <a:solidFill>
                  <a:srgbClr val="002060"/>
                </a:solidFill>
              </a:rPr>
              <a:t>c</a:t>
            </a:r>
            <a:r>
              <a:rPr lang="en-US" sz="2000" dirty="0" smtClean="0">
                <a:solidFill>
                  <a:srgbClr val="002060"/>
                </a:solidFill>
              </a:rPr>
              <a:t>, the quadratic model can assume any of four shapes:</a:t>
            </a:r>
          </a:p>
        </p:txBody>
      </p:sp>
      <p:sp>
        <p:nvSpPr>
          <p:cNvPr id="66562"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6563"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25670" name="Rectangle 6"/>
          <p:cNvSpPr>
            <a:spLocks noChangeArrowheads="1"/>
          </p:cNvSpPr>
          <p:nvPr/>
        </p:nvSpPr>
        <p:spPr bwMode="auto">
          <a:xfrm>
            <a:off x="220704" y="1270794"/>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C00000"/>
                </a:solidFill>
                <a:effectLst>
                  <a:outerShdw blurRad="38100" dist="38100" dir="2700000" algn="tl">
                    <a:srgbClr val="000000">
                      <a:alpha val="43137"/>
                    </a:srgbClr>
                  </a:outerShdw>
                </a:effectLst>
                <a:cs typeface="Arial" charset="0"/>
              </a:rPr>
              <a:t>Quadratic Trend</a:t>
            </a:r>
            <a:endParaRPr lang="en-US" sz="2400" i="1" baseline="30000" dirty="0">
              <a:solidFill>
                <a:srgbClr val="C00000"/>
              </a:solidFill>
              <a:effectLst>
                <a:outerShdw blurRad="38100" dist="38100" dir="2700000" algn="tl">
                  <a:srgbClr val="000000">
                    <a:alpha val="43137"/>
                  </a:srgbClr>
                </a:outerShdw>
              </a:effectLst>
              <a:cs typeface="Arial" charset="0"/>
            </a:endParaRPr>
          </a:p>
        </p:txBody>
      </p:sp>
      <p:sp>
        <p:nvSpPr>
          <p:cNvPr id="6656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pic>
        <p:nvPicPr>
          <p:cNvPr id="86018" name="Picture 2"/>
          <p:cNvPicPr>
            <a:picLocks noChangeAspect="1" noChangeArrowheads="1"/>
          </p:cNvPicPr>
          <p:nvPr/>
        </p:nvPicPr>
        <p:blipFill>
          <a:blip r:embed="rId3" cstate="print"/>
          <a:srcRect/>
          <a:stretch>
            <a:fillRect/>
          </a:stretch>
        </p:blipFill>
        <p:spPr bwMode="auto">
          <a:xfrm>
            <a:off x="3399188" y="1515258"/>
            <a:ext cx="4960620" cy="396240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3" name="Rectangle 12"/>
          <p:cNvSpPr>
            <a:spLocks noChangeArrowheads="1"/>
          </p:cNvSpPr>
          <p:nvPr/>
        </p:nvSpPr>
        <p:spPr bwMode="auto">
          <a:xfrm>
            <a:off x="2198729" y="5723575"/>
            <a:ext cx="4953000" cy="838057"/>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a:noFill/>
            <a:miter lim="800000"/>
            <a:headEnd/>
            <a:tailEnd/>
          </a:ln>
        </p:spPr>
        <p:txBody>
          <a:bodyPr lIns="91435" tIns="45718" rIns="91435" bIns="45718"/>
          <a:lstStyle/>
          <a:p>
            <a:pPr eaLnBrk="0" hangingPunct="0">
              <a:spcBef>
                <a:spcPct val="20000"/>
              </a:spcBef>
              <a:buClr>
                <a:schemeClr val="folHlink"/>
              </a:buClr>
              <a:defRPr/>
            </a:pPr>
            <a:r>
              <a:rPr lang="en-US" i="1" dirty="0" smtClean="0">
                <a:solidFill>
                  <a:srgbClr val="C00000"/>
                </a:solidFill>
                <a:effectLst>
                  <a:outerShdw blurRad="38100" dist="38100" dir="2700000" algn="tl">
                    <a:srgbClr val="000000">
                      <a:alpha val="43137"/>
                    </a:srgbClr>
                  </a:outerShdw>
                </a:effectLst>
              </a:rPr>
              <a:t>Note: </a:t>
            </a:r>
            <a:r>
              <a:rPr lang="en-US" dirty="0" smtClean="0">
                <a:solidFill>
                  <a:srgbClr val="002060"/>
                </a:solidFill>
              </a:rPr>
              <a:t> U</a:t>
            </a:r>
            <a:r>
              <a:rPr lang="en-US" dirty="0" smtClean="0"/>
              <a:t>se the quadratic </a:t>
            </a:r>
            <a:r>
              <a:rPr lang="en-US" dirty="0"/>
              <a:t>only </a:t>
            </a:r>
            <a:r>
              <a:rPr lang="en-US" dirty="0" smtClean="0"/>
              <a:t>for short term forecasts when no </a:t>
            </a:r>
            <a:r>
              <a:rPr lang="en-US" dirty="0"/>
              <a:t>other model suffices .</a:t>
            </a:r>
          </a:p>
        </p:txBody>
      </p:sp>
      <p:pic>
        <p:nvPicPr>
          <p:cNvPr id="14" name="Picture 2" descr="C:\Users\Blythe\AppData\Local\Microsoft\Windows\Temporary Internet Files\Content.IE5\57E3VQ8D\MC900431529[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398" y="5660960"/>
            <a:ext cx="838057" cy="838057"/>
          </a:xfrm>
          <a:prstGeom prst="rect">
            <a:avLst/>
          </a:prstGeom>
          <a:noFill/>
          <a:extLst>
            <a:ext uri="{909E8E84-426E-40DD-AFC4-6F175D3DCCD1}">
              <a14:hiddenFill xmlns:a14="http://schemas.microsoft.com/office/drawing/2010/main">
                <a:solidFill>
                  <a:srgbClr val="FFFFFF"/>
                </a:solidFill>
              </a14:hiddenFill>
            </a:ext>
          </a:extLst>
        </p:spPr>
      </p:pic>
      <p:sp>
        <p:nvSpPr>
          <p:cNvPr id="2" name="Right Arrow 1"/>
          <p:cNvSpPr/>
          <p:nvPr/>
        </p:nvSpPr>
        <p:spPr bwMode="auto">
          <a:xfrm>
            <a:off x="2819400" y="2819400"/>
            <a:ext cx="381000" cy="5334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6" name="Rectangle 2"/>
          <p:cNvSpPr>
            <a:spLocks noGrp="1" noChangeArrowheads="1"/>
          </p:cNvSpPr>
          <p:nvPr>
            <p:ph type="title"/>
          </p:nvPr>
        </p:nvSpPr>
        <p:spPr>
          <a:xfrm>
            <a:off x="1122218" y="381000"/>
            <a:ext cx="7239000" cy="7619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Trend </a:t>
            </a:r>
            <a:r>
              <a:rPr lang="en-US" sz="3200" dirty="0">
                <a:solidFill>
                  <a:schemeClr val="accent1"/>
                </a:solidFill>
                <a:effectLst>
                  <a:outerShdw blurRad="38100" dist="38100" dir="2700000" algn="tl">
                    <a:srgbClr val="000000">
                      <a:alpha val="43137"/>
                    </a:srgbClr>
                  </a:outerShdw>
                </a:effectLst>
              </a:rPr>
              <a:t>Forecasting</a:t>
            </a:r>
          </a:p>
        </p:txBody>
      </p:sp>
    </p:spTree>
    <p:extLst>
      <p:ext uri="{BB962C8B-B14F-4D97-AF65-F5344CB8AC3E}">
        <p14:creationId xmlns:p14="http://schemas.microsoft.com/office/powerpoint/2010/main" val="14468218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6B4B4250-9EE5-45FD-A2C3-4249E1D096C5}" type="slidenum">
              <a:rPr lang="en-US"/>
              <a:pPr/>
              <a:t>23</a:t>
            </a:fld>
            <a:endParaRPr lang="en-US"/>
          </a:p>
        </p:txBody>
      </p:sp>
      <p:sp>
        <p:nvSpPr>
          <p:cNvPr id="70657"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70658"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34885" name="Rectangle 5"/>
          <p:cNvSpPr>
            <a:spLocks noChangeArrowheads="1"/>
          </p:cNvSpPr>
          <p:nvPr/>
        </p:nvSpPr>
        <p:spPr bwMode="auto">
          <a:xfrm>
            <a:off x="609600" y="1345479"/>
            <a:ext cx="7794749"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smtClean="0">
                <a:solidFill>
                  <a:srgbClr val="C00000"/>
                </a:solidFill>
                <a:effectLst>
                  <a:outerShdw blurRad="38100" dist="38100" dir="2700000" algn="tl">
                    <a:srgbClr val="000000">
                      <a:alpha val="43137"/>
                    </a:srgbClr>
                  </a:outerShdw>
                </a:effectLst>
                <a:cs typeface="Arial" charset="0"/>
              </a:rPr>
              <a:t>Which Trend Model?</a:t>
            </a:r>
            <a:endParaRPr lang="en-US" sz="2400" i="1" baseline="30000" dirty="0">
              <a:solidFill>
                <a:srgbClr val="C00000"/>
              </a:solidFill>
              <a:effectLst>
                <a:outerShdw blurRad="38100" dist="38100" dir="2700000" algn="tl">
                  <a:srgbClr val="000000">
                    <a:alpha val="43137"/>
                  </a:srgbClr>
                </a:outerShdw>
              </a:effectLst>
              <a:cs typeface="Arial" charset="0"/>
            </a:endParaRPr>
          </a:p>
        </p:txBody>
      </p:sp>
      <p:sp>
        <p:nvSpPr>
          <p:cNvPr id="7066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pic>
        <p:nvPicPr>
          <p:cNvPr id="87042" name="Picture 2"/>
          <p:cNvPicPr>
            <a:picLocks noChangeAspect="1" noChangeArrowheads="1"/>
          </p:cNvPicPr>
          <p:nvPr/>
        </p:nvPicPr>
        <p:blipFill>
          <a:blip r:embed="rId3" cstate="print"/>
          <a:srcRect/>
          <a:stretch>
            <a:fillRect/>
          </a:stretch>
        </p:blipFill>
        <p:spPr bwMode="auto">
          <a:xfrm>
            <a:off x="1559719" y="2235530"/>
            <a:ext cx="5572936" cy="274320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2" name="Rectangle 2"/>
          <p:cNvSpPr>
            <a:spLocks noGrp="1" noChangeArrowheads="1"/>
          </p:cNvSpPr>
          <p:nvPr>
            <p:ph type="title"/>
          </p:nvPr>
        </p:nvSpPr>
        <p:spPr>
          <a:xfrm>
            <a:off x="1122218" y="381000"/>
            <a:ext cx="7239000" cy="7619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Trend </a:t>
            </a:r>
            <a:r>
              <a:rPr lang="en-US" sz="3200" dirty="0">
                <a:solidFill>
                  <a:schemeClr val="accent1"/>
                </a:solidFill>
                <a:effectLst>
                  <a:outerShdw blurRad="38100" dist="38100" dir="2700000" algn="tl">
                    <a:srgbClr val="000000">
                      <a:alpha val="43137"/>
                    </a:srgbClr>
                  </a:outerShdw>
                </a:effectLst>
              </a:rPr>
              <a:t>Forecasting</a:t>
            </a:r>
          </a:p>
        </p:txBody>
      </p:sp>
      <p:sp>
        <p:nvSpPr>
          <p:cNvPr id="2" name="TextBox 1"/>
          <p:cNvSpPr txBox="1"/>
          <p:nvPr/>
        </p:nvSpPr>
        <p:spPr>
          <a:xfrm>
            <a:off x="4346187" y="5211057"/>
            <a:ext cx="2362200" cy="830997"/>
          </a:xfrm>
          <a:prstGeom prst="rect">
            <a:avLst/>
          </a:prstGeom>
          <a:noFill/>
        </p:spPr>
        <p:txBody>
          <a:bodyPr wrap="square" rtlCol="0">
            <a:spAutoFit/>
          </a:bodyPr>
          <a:lstStyle/>
          <a:p>
            <a:r>
              <a:rPr lang="en-US" sz="1600" dirty="0" smtClean="0">
                <a:solidFill>
                  <a:srgbClr val="FF0000"/>
                </a:solidFill>
              </a:rPr>
              <a:t>… or maybe none of the above will give reasonable forecasts</a:t>
            </a:r>
            <a:endParaRPr lang="en-US" sz="1600" dirty="0">
              <a:solidFill>
                <a:srgbClr val="FF0000"/>
              </a:solidFill>
            </a:endParaRPr>
          </a:p>
        </p:txBody>
      </p:sp>
      <p:pic>
        <p:nvPicPr>
          <p:cNvPr id="1027" name="Picture 3" descr="C:\Users\Blythe\AppData\Local\Microsoft\Windows\Temporary Internet Files\Content.IE5\K4POUWPH\MC900434403[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52800" y="5049432"/>
            <a:ext cx="823913" cy="1154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4087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78625D78-2B3B-4A66-A35D-41F8DCE3F3BF}" type="slidenum">
              <a:rPr lang="en-US"/>
              <a:pPr/>
              <a:t>24</a:t>
            </a:fld>
            <a:endParaRPr lang="en-US"/>
          </a:p>
        </p:txBody>
      </p:sp>
      <p:sp>
        <p:nvSpPr>
          <p:cNvPr id="635907" name="Rectangle 3"/>
          <p:cNvSpPr>
            <a:spLocks noGrp="1" noChangeArrowheads="1"/>
          </p:cNvSpPr>
          <p:nvPr>
            <p:ph type="body" sz="half" idx="1"/>
          </p:nvPr>
        </p:nvSpPr>
        <p:spPr>
          <a:xfrm>
            <a:off x="559594" y="1981200"/>
            <a:ext cx="8262938" cy="755073"/>
          </a:xfrm>
        </p:spPr>
        <p:txBody>
          <a:bodyPr lIns="103236" tIns="51618" rIns="103236" bIns="51618"/>
          <a:lstStyle/>
          <a:p>
            <a:pPr marL="0" indent="0" eaLnBrk="1" hangingPunct="1">
              <a:lnSpc>
                <a:spcPct val="90000"/>
              </a:lnSpc>
              <a:buClr>
                <a:schemeClr val="accent1"/>
              </a:buClr>
              <a:buSzPct val="100000"/>
              <a:buNone/>
            </a:pPr>
            <a:r>
              <a:rPr lang="en-US" sz="2000" dirty="0" smtClean="0">
                <a:solidFill>
                  <a:srgbClr val="002060"/>
                </a:solidFill>
              </a:rPr>
              <a:t>“Fit” refers to how well the estimated trend model matches the observed historical past data. We usually look at </a:t>
            </a:r>
            <a:r>
              <a:rPr lang="en-US" sz="2000" i="1" dirty="0" smtClean="0">
                <a:solidFill>
                  <a:srgbClr val="002060"/>
                </a:solidFill>
              </a:rPr>
              <a:t>R</a:t>
            </a:r>
            <a:r>
              <a:rPr lang="en-US" sz="2000" baseline="30000" dirty="0" smtClean="0">
                <a:solidFill>
                  <a:srgbClr val="002060"/>
                </a:solidFill>
              </a:rPr>
              <a:t>2</a:t>
            </a:r>
            <a:r>
              <a:rPr lang="en-US" sz="2000" dirty="0" smtClean="0">
                <a:solidFill>
                  <a:srgbClr val="002060"/>
                </a:solidFill>
              </a:rPr>
              <a:t> because it is familiar. </a:t>
            </a:r>
          </a:p>
        </p:txBody>
      </p:sp>
      <p:sp>
        <p:nvSpPr>
          <p:cNvPr id="72707"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72708"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35913" name="Rectangle 9"/>
          <p:cNvSpPr>
            <a:spLocks noChangeArrowheads="1"/>
          </p:cNvSpPr>
          <p:nvPr/>
        </p:nvSpPr>
        <p:spPr bwMode="auto">
          <a:xfrm>
            <a:off x="236538" y="1396132"/>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C00000"/>
                </a:solidFill>
                <a:effectLst>
                  <a:outerShdw blurRad="38100" dist="38100" dir="2700000" algn="tl">
                    <a:srgbClr val="000000">
                      <a:alpha val="43137"/>
                    </a:srgbClr>
                  </a:outerShdw>
                </a:effectLst>
                <a:cs typeface="Arial" charset="0"/>
              </a:rPr>
              <a:t>Five Measures of Fit</a:t>
            </a:r>
            <a:endParaRPr lang="en-US" sz="2400" i="1" baseline="30000" dirty="0">
              <a:solidFill>
                <a:srgbClr val="C00000"/>
              </a:solidFill>
              <a:effectLst>
                <a:outerShdw blurRad="38100" dist="38100" dir="2700000" algn="tl">
                  <a:srgbClr val="000000">
                    <a:alpha val="43137"/>
                  </a:srgbClr>
                </a:outerShdw>
              </a:effectLst>
              <a:cs typeface="Arial" charset="0"/>
            </a:endParaRPr>
          </a:p>
        </p:txBody>
      </p:sp>
      <p:sp>
        <p:nvSpPr>
          <p:cNvPr id="7271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pic>
        <p:nvPicPr>
          <p:cNvPr id="88066" name="Picture 2"/>
          <p:cNvPicPr>
            <a:picLocks noChangeAspect="1" noChangeArrowheads="1"/>
          </p:cNvPicPr>
          <p:nvPr/>
        </p:nvPicPr>
        <p:blipFill>
          <a:blip r:embed="rId3" cstate="print"/>
          <a:srcRect/>
          <a:stretch>
            <a:fillRect/>
          </a:stretch>
        </p:blipFill>
        <p:spPr bwMode="auto">
          <a:xfrm>
            <a:off x="810491" y="2895600"/>
            <a:ext cx="7201133" cy="350520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2" name="Rectangle 2"/>
          <p:cNvSpPr>
            <a:spLocks noGrp="1" noChangeArrowheads="1"/>
          </p:cNvSpPr>
          <p:nvPr>
            <p:ph type="title"/>
          </p:nvPr>
        </p:nvSpPr>
        <p:spPr>
          <a:xfrm>
            <a:off x="1122218" y="381000"/>
            <a:ext cx="7239000" cy="7619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Trend </a:t>
            </a:r>
            <a:r>
              <a:rPr lang="en-US" sz="3200" dirty="0">
                <a:solidFill>
                  <a:schemeClr val="accent1"/>
                </a:solidFill>
                <a:effectLst>
                  <a:outerShdw blurRad="38100" dist="38100" dir="2700000" algn="tl">
                    <a:srgbClr val="000000">
                      <a:alpha val="43137"/>
                    </a:srgbClr>
                  </a:outerShdw>
                </a:effectLst>
              </a:rPr>
              <a:t>Forecasting</a:t>
            </a:r>
          </a:p>
        </p:txBody>
      </p:sp>
      <p:sp>
        <p:nvSpPr>
          <p:cNvPr id="2" name="TextBox 1"/>
          <p:cNvSpPr txBox="1"/>
          <p:nvPr/>
        </p:nvSpPr>
        <p:spPr>
          <a:xfrm>
            <a:off x="4114800" y="1230024"/>
            <a:ext cx="2209800" cy="584775"/>
          </a:xfrm>
          <a:prstGeom prst="rect">
            <a:avLst/>
          </a:prstGeom>
          <a:noFill/>
        </p:spPr>
        <p:txBody>
          <a:bodyPr wrap="square" rtlCol="0">
            <a:spAutoFit/>
          </a:bodyPr>
          <a:lstStyle/>
          <a:p>
            <a:r>
              <a:rPr lang="en-US" sz="1600" dirty="0" smtClean="0">
                <a:solidFill>
                  <a:srgbClr val="FF0000"/>
                </a:solidFill>
              </a:rPr>
              <a:t>We usually refer to </a:t>
            </a:r>
            <a:r>
              <a:rPr lang="en-US" sz="1600" i="1" dirty="0" smtClean="0">
                <a:solidFill>
                  <a:srgbClr val="FF0000"/>
                </a:solidFill>
              </a:rPr>
              <a:t>R</a:t>
            </a:r>
            <a:r>
              <a:rPr lang="en-US" sz="1600" baseline="30000" dirty="0" smtClean="0">
                <a:solidFill>
                  <a:srgbClr val="FF0000"/>
                </a:solidFill>
              </a:rPr>
              <a:t>2</a:t>
            </a:r>
            <a:r>
              <a:rPr lang="en-US" sz="1600" dirty="0" smtClean="0">
                <a:solidFill>
                  <a:srgbClr val="FF0000"/>
                </a:solidFill>
              </a:rPr>
              <a:t> because it is familiar.</a:t>
            </a:r>
            <a:endParaRPr lang="en-US" dirty="0"/>
          </a:p>
        </p:txBody>
      </p:sp>
      <p:cxnSp>
        <p:nvCxnSpPr>
          <p:cNvPr id="4" name="Straight Arrow Connector 3"/>
          <p:cNvCxnSpPr/>
          <p:nvPr/>
        </p:nvCxnSpPr>
        <p:spPr>
          <a:xfrm flipH="1">
            <a:off x="2743200" y="1814799"/>
            <a:ext cx="1695566" cy="184280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 name="Rounded Rectangle 4"/>
          <p:cNvSpPr/>
          <p:nvPr/>
        </p:nvSpPr>
        <p:spPr>
          <a:xfrm>
            <a:off x="992579" y="3404260"/>
            <a:ext cx="2133600" cy="762000"/>
          </a:xfrm>
          <a:prstGeom prst="roundRect">
            <a:avLst/>
          </a:prstGeom>
          <a:solidFill>
            <a:schemeClr val="accent1">
              <a:alpha val="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15152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a:ln/>
        </p:spPr>
        <p:txBody>
          <a:bodyPr/>
          <a:lstStyle/>
          <a:p>
            <a:r>
              <a:rPr lang="en-US"/>
              <a:t>14-</a:t>
            </a:r>
            <a:fld id="{CFFA1415-EEDC-4D98-A529-5E94D761AA04}" type="slidenum">
              <a:rPr lang="en-US"/>
              <a:pPr/>
              <a:t>25</a:t>
            </a:fld>
            <a:endParaRPr lang="en-US"/>
          </a:p>
        </p:txBody>
      </p:sp>
      <p:sp>
        <p:nvSpPr>
          <p:cNvPr id="4813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813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07238" name="Rectangle 6"/>
          <p:cNvSpPr>
            <a:spLocks noChangeArrowheads="1"/>
          </p:cNvSpPr>
          <p:nvPr/>
        </p:nvSpPr>
        <p:spPr bwMode="auto">
          <a:xfrm>
            <a:off x="236538" y="1137061"/>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smtClean="0">
                <a:solidFill>
                  <a:srgbClr val="C00000"/>
                </a:solidFill>
                <a:effectLst>
                  <a:outerShdw blurRad="38100" dist="38100" dir="2700000" algn="tl">
                    <a:srgbClr val="000000">
                      <a:alpha val="43137"/>
                    </a:srgbClr>
                  </a:outerShdw>
                </a:effectLst>
                <a:cs typeface="Arial" charset="0"/>
              </a:rPr>
              <a:t>Example</a:t>
            </a:r>
            <a:r>
              <a:rPr lang="en-US" sz="2400" i="1" dirty="0">
                <a:solidFill>
                  <a:srgbClr val="C00000"/>
                </a:solidFill>
                <a:effectLst>
                  <a:outerShdw blurRad="38100" dist="38100" dir="2700000" algn="tl">
                    <a:srgbClr val="000000">
                      <a:alpha val="43137"/>
                    </a:srgbClr>
                  </a:outerShdw>
                </a:effectLst>
                <a:cs typeface="Arial" charset="0"/>
              </a:rPr>
              <a:t>: Revenue of Amazon.com </a:t>
            </a:r>
            <a:r>
              <a:rPr lang="en-US" sz="2400" i="1" dirty="0" err="1">
                <a:solidFill>
                  <a:srgbClr val="C00000"/>
                </a:solidFill>
                <a:effectLst>
                  <a:outerShdw blurRad="38100" dist="38100" dir="2700000" algn="tl">
                    <a:srgbClr val="000000">
                      <a:alpha val="43137"/>
                    </a:srgbClr>
                  </a:outerShdw>
                </a:effectLst>
                <a:cs typeface="Arial" charset="0"/>
              </a:rPr>
              <a:t>Inc</a:t>
            </a:r>
            <a:r>
              <a:rPr lang="en-US" sz="2400" i="1" dirty="0">
                <a:solidFill>
                  <a:srgbClr val="C00000"/>
                </a:solidFill>
                <a:effectLst>
                  <a:outerShdw blurRad="38100" dist="38100" dir="2700000" algn="tl">
                    <a:srgbClr val="000000">
                      <a:alpha val="43137"/>
                    </a:srgbClr>
                  </a:outerShdw>
                </a:effectLst>
                <a:cs typeface="Arial" charset="0"/>
              </a:rPr>
              <a:t> (AMZN)</a:t>
            </a:r>
          </a:p>
        </p:txBody>
      </p:sp>
      <p:sp>
        <p:nvSpPr>
          <p:cNvPr id="607241" name="Rectangle 9"/>
          <p:cNvSpPr>
            <a:spLocks noChangeArrowheads="1"/>
          </p:cNvSpPr>
          <p:nvPr/>
        </p:nvSpPr>
        <p:spPr bwMode="auto">
          <a:xfrm>
            <a:off x="540492" y="1717675"/>
            <a:ext cx="8107363" cy="1136650"/>
          </a:xfrm>
          <a:prstGeom prst="rect">
            <a:avLst/>
          </a:prstGeom>
          <a:noFill/>
          <a:ln w="9525">
            <a:noFill/>
            <a:miter lim="800000"/>
            <a:headEnd/>
            <a:tailEnd/>
          </a:ln>
          <a:effectLst/>
        </p:spPr>
        <p:txBody>
          <a:bodyPr lIns="103231" tIns="51616" rIns="103231" bIns="51616"/>
          <a:lstStyle/>
          <a:p>
            <a:pPr marL="515938" indent="-515938" eaLnBrk="0" hangingPunct="0">
              <a:spcBef>
                <a:spcPts val="1200"/>
              </a:spcBef>
              <a:buClr>
                <a:schemeClr val="accent1"/>
              </a:buClr>
              <a:buFontTx/>
              <a:buChar char="•"/>
            </a:pPr>
            <a:r>
              <a:rPr lang="en-US" dirty="0" smtClean="0">
                <a:solidFill>
                  <a:srgbClr val="002060"/>
                </a:solidFill>
                <a:cs typeface="Arial" charset="0"/>
              </a:rPr>
              <a:t>Eyeball the data – see anything unusual?</a:t>
            </a:r>
          </a:p>
          <a:p>
            <a:pPr marL="515938" indent="-515938" eaLnBrk="0" hangingPunct="0">
              <a:spcBef>
                <a:spcPts val="1200"/>
              </a:spcBef>
              <a:buClr>
                <a:schemeClr val="accent1"/>
              </a:buClr>
              <a:buFontTx/>
              <a:buChar char="•"/>
            </a:pPr>
            <a:r>
              <a:rPr lang="en-US" dirty="0" smtClean="0">
                <a:solidFill>
                  <a:srgbClr val="002060"/>
                </a:solidFill>
                <a:cs typeface="Arial" charset="0"/>
              </a:rPr>
              <a:t>Make a nice graph.</a:t>
            </a:r>
          </a:p>
          <a:p>
            <a:pPr marL="515938" indent="-515938" eaLnBrk="0" hangingPunct="0">
              <a:spcBef>
                <a:spcPts val="1200"/>
              </a:spcBef>
              <a:buClr>
                <a:schemeClr val="accent1"/>
              </a:buClr>
              <a:buFontTx/>
              <a:buChar char="•"/>
            </a:pPr>
            <a:r>
              <a:rPr lang="en-US" dirty="0" smtClean="0">
                <a:solidFill>
                  <a:srgbClr val="002060"/>
                </a:solidFill>
                <a:cs typeface="Arial" charset="0"/>
              </a:rPr>
              <a:t>Fit several trend </a:t>
            </a:r>
            <a:r>
              <a:rPr lang="en-US" dirty="0">
                <a:solidFill>
                  <a:srgbClr val="002060"/>
                </a:solidFill>
                <a:cs typeface="Arial" charset="0"/>
              </a:rPr>
              <a:t>models </a:t>
            </a:r>
            <a:r>
              <a:rPr lang="en-US" dirty="0" smtClean="0">
                <a:solidFill>
                  <a:srgbClr val="002060"/>
                </a:solidFill>
                <a:cs typeface="Arial" charset="0"/>
              </a:rPr>
              <a:t>using Excel.</a:t>
            </a:r>
          </a:p>
        </p:txBody>
      </p:sp>
      <p:sp>
        <p:nvSpPr>
          <p:cNvPr id="4813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8" name="Rectangle 2"/>
          <p:cNvSpPr>
            <a:spLocks noGrp="1" noChangeArrowheads="1"/>
          </p:cNvSpPr>
          <p:nvPr>
            <p:ph type="title"/>
          </p:nvPr>
        </p:nvSpPr>
        <p:spPr>
          <a:xfrm>
            <a:off x="850075" y="420688"/>
            <a:ext cx="7239000" cy="722311"/>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Trend </a:t>
            </a:r>
            <a:r>
              <a:rPr lang="en-US" sz="3200" dirty="0">
                <a:solidFill>
                  <a:schemeClr val="accent1"/>
                </a:solidFill>
                <a:effectLst>
                  <a:outerShdw blurRad="38100" dist="38100" dir="2700000" algn="tl">
                    <a:srgbClr val="000000">
                      <a:alpha val="43137"/>
                    </a:srgbClr>
                  </a:outerShdw>
                </a:effectLst>
              </a:rPr>
              <a:t>Forecasting</a:t>
            </a:r>
          </a:p>
        </p:txBody>
      </p:sp>
      <p:pic>
        <p:nvPicPr>
          <p:cNvPr id="129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3140641"/>
            <a:ext cx="4909101" cy="3051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934200" y="5330191"/>
            <a:ext cx="1219200" cy="861774"/>
          </a:xfrm>
          <a:prstGeom prst="rect">
            <a:avLst/>
          </a:prstGeom>
          <a:noFill/>
        </p:spPr>
        <p:txBody>
          <a:bodyPr wrap="square" rtlCol="0">
            <a:spAutoFit/>
          </a:bodyPr>
          <a:lstStyle/>
          <a:p>
            <a:r>
              <a:rPr lang="en-US" sz="1600" i="1" dirty="0">
                <a:solidFill>
                  <a:srgbClr val="C00000"/>
                </a:solidFill>
                <a:effectLst>
                  <a:outerShdw blurRad="38100" dist="38100" dir="2700000" algn="tl">
                    <a:srgbClr val="000000">
                      <a:alpha val="43137"/>
                    </a:srgbClr>
                  </a:outerShdw>
                </a:effectLst>
                <a:cs typeface="Arial" charset="0"/>
              </a:rPr>
              <a:t>Objective</a:t>
            </a:r>
            <a:r>
              <a:rPr lang="en-US" dirty="0" smtClean="0"/>
              <a:t>: </a:t>
            </a:r>
            <a:r>
              <a:rPr lang="en-US" sz="1600" dirty="0" smtClean="0"/>
              <a:t>Fill in these 4 boxes</a:t>
            </a:r>
            <a:endParaRPr lang="en-US" sz="1600" dirty="0"/>
          </a:p>
        </p:txBody>
      </p:sp>
      <p:sp>
        <p:nvSpPr>
          <p:cNvPr id="5" name="Left Arrow 4"/>
          <p:cNvSpPr/>
          <p:nvPr/>
        </p:nvSpPr>
        <p:spPr bwMode="auto">
          <a:xfrm>
            <a:off x="6248400" y="5532478"/>
            <a:ext cx="609600" cy="457200"/>
          </a:xfrm>
          <a:prstGeom prst="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6" name="TextBox 15"/>
          <p:cNvSpPr txBox="1"/>
          <p:nvPr/>
        </p:nvSpPr>
        <p:spPr>
          <a:xfrm>
            <a:off x="6953992" y="2793087"/>
            <a:ext cx="1465263" cy="1323439"/>
          </a:xfrm>
          <a:prstGeom prst="rect">
            <a:avLst/>
          </a:prstGeom>
          <a:noFill/>
        </p:spPr>
        <p:txBody>
          <a:bodyPr wrap="square" rtlCol="0">
            <a:spAutoFit/>
          </a:bodyPr>
          <a:lstStyle/>
          <a:p>
            <a:r>
              <a:rPr lang="en-US" sz="1600" dirty="0" smtClean="0"/>
              <a:t>Revenue is in $millions (e.g., first data value is 1.53 billion)</a:t>
            </a:r>
            <a:endParaRPr lang="en-US" sz="1600" dirty="0"/>
          </a:p>
        </p:txBody>
      </p:sp>
      <p:sp>
        <p:nvSpPr>
          <p:cNvPr id="2" name="Left Arrow 1"/>
          <p:cNvSpPr/>
          <p:nvPr/>
        </p:nvSpPr>
        <p:spPr>
          <a:xfrm>
            <a:off x="6400800" y="3454806"/>
            <a:ext cx="457200" cy="48128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166662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a:ln/>
        </p:spPr>
        <p:txBody>
          <a:bodyPr/>
          <a:lstStyle/>
          <a:p>
            <a:r>
              <a:rPr lang="en-US"/>
              <a:t>14-</a:t>
            </a:r>
            <a:fld id="{CFFA1415-EEDC-4D98-A529-5E94D761AA04}" type="slidenum">
              <a:rPr lang="en-US"/>
              <a:pPr/>
              <a:t>26</a:t>
            </a:fld>
            <a:endParaRPr lang="en-US"/>
          </a:p>
        </p:txBody>
      </p:sp>
      <p:sp>
        <p:nvSpPr>
          <p:cNvPr id="4813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813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07238" name="Rectangle 6"/>
          <p:cNvSpPr>
            <a:spLocks noChangeArrowheads="1"/>
          </p:cNvSpPr>
          <p:nvPr/>
        </p:nvSpPr>
        <p:spPr bwMode="auto">
          <a:xfrm>
            <a:off x="208231" y="1142999"/>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smtClean="0">
                <a:solidFill>
                  <a:srgbClr val="C00000"/>
                </a:solidFill>
                <a:effectLst>
                  <a:outerShdw blurRad="38100" dist="38100" dir="2700000" algn="tl">
                    <a:srgbClr val="000000">
                      <a:alpha val="43137"/>
                    </a:srgbClr>
                  </a:outerShdw>
                </a:effectLst>
                <a:cs typeface="Arial" charset="0"/>
              </a:rPr>
              <a:t>Example</a:t>
            </a:r>
            <a:r>
              <a:rPr lang="en-US" sz="2400" i="1" dirty="0">
                <a:solidFill>
                  <a:srgbClr val="C00000"/>
                </a:solidFill>
                <a:effectLst>
                  <a:outerShdw blurRad="38100" dist="38100" dir="2700000" algn="tl">
                    <a:srgbClr val="000000">
                      <a:alpha val="43137"/>
                    </a:srgbClr>
                  </a:outerShdw>
                </a:effectLst>
                <a:cs typeface="Arial" charset="0"/>
              </a:rPr>
              <a:t>: Revenue of Amazon.com </a:t>
            </a:r>
            <a:r>
              <a:rPr lang="en-US" sz="2400" i="1" dirty="0" err="1">
                <a:solidFill>
                  <a:srgbClr val="C00000"/>
                </a:solidFill>
                <a:effectLst>
                  <a:outerShdw blurRad="38100" dist="38100" dir="2700000" algn="tl">
                    <a:srgbClr val="000000">
                      <a:alpha val="43137"/>
                    </a:srgbClr>
                  </a:outerShdw>
                </a:effectLst>
                <a:cs typeface="Arial" charset="0"/>
              </a:rPr>
              <a:t>Inc</a:t>
            </a:r>
            <a:r>
              <a:rPr lang="en-US" sz="2400" i="1" dirty="0">
                <a:solidFill>
                  <a:srgbClr val="C00000"/>
                </a:solidFill>
                <a:effectLst>
                  <a:outerShdw blurRad="38100" dist="38100" dir="2700000" algn="tl">
                    <a:srgbClr val="000000">
                      <a:alpha val="43137"/>
                    </a:srgbClr>
                  </a:outerShdw>
                </a:effectLst>
                <a:cs typeface="Arial" charset="0"/>
              </a:rPr>
              <a:t> (AMZN)</a:t>
            </a:r>
          </a:p>
        </p:txBody>
      </p:sp>
      <p:sp>
        <p:nvSpPr>
          <p:cNvPr id="4813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8" name="Rectangle 2"/>
          <p:cNvSpPr>
            <a:spLocks noGrp="1" noChangeArrowheads="1"/>
          </p:cNvSpPr>
          <p:nvPr>
            <p:ph type="title"/>
          </p:nvPr>
        </p:nvSpPr>
        <p:spPr>
          <a:xfrm>
            <a:off x="850075" y="420688"/>
            <a:ext cx="7239000" cy="722311"/>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Trend </a:t>
            </a:r>
            <a:r>
              <a:rPr lang="en-US" sz="3200" dirty="0">
                <a:solidFill>
                  <a:schemeClr val="accent1"/>
                </a:solidFill>
                <a:effectLst>
                  <a:outerShdw blurRad="38100" dist="38100" dir="2700000" algn="tl">
                    <a:srgbClr val="000000">
                      <a:alpha val="43137"/>
                    </a:srgbClr>
                  </a:outerShdw>
                </a:effectLst>
              </a:rPr>
              <a:t>Forecasting</a:t>
            </a:r>
          </a:p>
        </p:txBody>
      </p:sp>
      <p:pic>
        <p:nvPicPr>
          <p:cNvPr id="131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5001" y="1802676"/>
            <a:ext cx="3868461" cy="4455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1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6136" y="1771009"/>
            <a:ext cx="1619250" cy="1482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57200" y="1780905"/>
            <a:ext cx="1545834" cy="1200329"/>
          </a:xfrm>
          <a:prstGeom prst="rect">
            <a:avLst/>
          </a:prstGeom>
          <a:noFill/>
        </p:spPr>
        <p:txBody>
          <a:bodyPr wrap="square" rtlCol="0">
            <a:spAutoFit/>
          </a:bodyPr>
          <a:lstStyle/>
          <a:p>
            <a:r>
              <a:rPr lang="en-US" dirty="0" smtClean="0"/>
              <a:t>Make nice graph, then click on the data series</a:t>
            </a:r>
            <a:endParaRPr lang="en-US" dirty="0"/>
          </a:p>
        </p:txBody>
      </p:sp>
      <p:pic>
        <p:nvPicPr>
          <p:cNvPr id="131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3581400"/>
            <a:ext cx="4109353" cy="2676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725386" y="2611902"/>
            <a:ext cx="1152896" cy="738664"/>
          </a:xfrm>
          <a:prstGeom prst="rect">
            <a:avLst/>
          </a:prstGeom>
          <a:noFill/>
        </p:spPr>
        <p:txBody>
          <a:bodyPr wrap="square" rtlCol="0">
            <a:spAutoFit/>
          </a:bodyPr>
          <a:lstStyle/>
          <a:p>
            <a:r>
              <a:rPr lang="en-US" sz="1400" dirty="0" smtClean="0">
                <a:solidFill>
                  <a:srgbClr val="C00000"/>
                </a:solidFill>
              </a:rPr>
              <a:t>Be sure to click these 2 boxes</a:t>
            </a:r>
            <a:endParaRPr lang="en-US" sz="1400" dirty="0">
              <a:solidFill>
                <a:srgbClr val="C00000"/>
              </a:solidFill>
            </a:endParaRPr>
          </a:p>
        </p:txBody>
      </p:sp>
      <p:cxnSp>
        <p:nvCxnSpPr>
          <p:cNvPr id="7" name="Straight Arrow Connector 6"/>
          <p:cNvCxnSpPr/>
          <p:nvPr/>
        </p:nvCxnSpPr>
        <p:spPr bwMode="auto">
          <a:xfrm>
            <a:off x="4691063" y="3352800"/>
            <a:ext cx="1176337" cy="236220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
        <p:nvSpPr>
          <p:cNvPr id="8" name="Rounded Rectangle 7"/>
          <p:cNvSpPr/>
          <p:nvPr/>
        </p:nvSpPr>
        <p:spPr bwMode="auto">
          <a:xfrm>
            <a:off x="5867400" y="5562600"/>
            <a:ext cx="1752600" cy="457200"/>
          </a:xfrm>
          <a:prstGeom prst="roundRect">
            <a:avLst/>
          </a:prstGeom>
          <a:solidFill>
            <a:schemeClr val="accent1">
              <a:alpha val="22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0" name="Right Arrow 9"/>
          <p:cNvSpPr/>
          <p:nvPr/>
        </p:nvSpPr>
        <p:spPr bwMode="auto">
          <a:xfrm>
            <a:off x="4295404" y="1981200"/>
            <a:ext cx="271150" cy="3048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4" name="Right Arrow 23"/>
          <p:cNvSpPr/>
          <p:nvPr/>
        </p:nvSpPr>
        <p:spPr bwMode="auto">
          <a:xfrm>
            <a:off x="1777403" y="2163288"/>
            <a:ext cx="311789" cy="3048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 name="TextBox 3"/>
          <p:cNvSpPr txBox="1"/>
          <p:nvPr/>
        </p:nvSpPr>
        <p:spPr>
          <a:xfrm>
            <a:off x="6811029" y="533400"/>
            <a:ext cx="1647171" cy="738664"/>
          </a:xfrm>
          <a:prstGeom prst="rect">
            <a:avLst/>
          </a:prstGeom>
          <a:noFill/>
        </p:spPr>
        <p:txBody>
          <a:bodyPr wrap="square" rtlCol="0">
            <a:spAutoFit/>
          </a:bodyPr>
          <a:lstStyle/>
          <a:p>
            <a:r>
              <a:rPr lang="en-US" sz="1400" dirty="0" smtClean="0">
                <a:solidFill>
                  <a:srgbClr val="FF0000"/>
                </a:solidFill>
              </a:rPr>
              <a:t>Excel’s “Polynomial Order 2” is a “Quadratic” trend</a:t>
            </a:r>
            <a:endParaRPr lang="en-US" sz="1400" dirty="0">
              <a:solidFill>
                <a:srgbClr val="FF0000"/>
              </a:solidFill>
            </a:endParaRPr>
          </a:p>
        </p:txBody>
      </p:sp>
      <p:cxnSp>
        <p:nvCxnSpPr>
          <p:cNvPr id="6" name="Straight Arrow Connector 5"/>
          <p:cNvCxnSpPr/>
          <p:nvPr/>
        </p:nvCxnSpPr>
        <p:spPr>
          <a:xfrm flipH="1">
            <a:off x="7162800" y="1448592"/>
            <a:ext cx="471814" cy="17817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Rounded Rectangle 19"/>
          <p:cNvSpPr/>
          <p:nvPr/>
        </p:nvSpPr>
        <p:spPr bwMode="auto">
          <a:xfrm>
            <a:off x="6359767" y="3230380"/>
            <a:ext cx="1752600" cy="327415"/>
          </a:xfrm>
          <a:prstGeom prst="roundRect">
            <a:avLst/>
          </a:prstGeom>
          <a:solidFill>
            <a:schemeClr val="accent1">
              <a:alpha val="22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39294892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A0AAA3AD-2420-4404-9960-DC065F4BAC2E}" type="slidenum">
              <a:rPr lang="en-US"/>
              <a:pPr/>
              <a:t>27</a:t>
            </a:fld>
            <a:endParaRPr lang="en-US"/>
          </a:p>
        </p:txBody>
      </p:sp>
      <p:sp>
        <p:nvSpPr>
          <p:cNvPr id="66562"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6563"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656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6" name="Rectangle 2"/>
          <p:cNvSpPr>
            <a:spLocks noGrp="1" noChangeArrowheads="1"/>
          </p:cNvSpPr>
          <p:nvPr>
            <p:ph type="title"/>
          </p:nvPr>
        </p:nvSpPr>
        <p:spPr>
          <a:xfrm>
            <a:off x="1122218" y="381000"/>
            <a:ext cx="7239000" cy="7619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Example: Amazon Revenue</a:t>
            </a:r>
            <a:endParaRPr lang="en-US" sz="3200" dirty="0">
              <a:solidFill>
                <a:schemeClr val="accent1"/>
              </a:solidFill>
              <a:effectLst>
                <a:outerShdw blurRad="38100" dist="38100" dir="2700000" algn="tl">
                  <a:srgbClr val="000000">
                    <a:alpha val="43137"/>
                  </a:srgbClr>
                </a:outerShdw>
              </a:effectLst>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4929" y="1375558"/>
            <a:ext cx="4415642" cy="28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Rectangle 33"/>
          <p:cNvSpPr>
            <a:spLocks noChangeArrowheads="1"/>
          </p:cNvSpPr>
          <p:nvPr/>
        </p:nvSpPr>
        <p:spPr bwMode="auto">
          <a:xfrm>
            <a:off x="2857500" y="5336087"/>
            <a:ext cx="4229100" cy="702569"/>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a:noFill/>
            <a:miter lim="800000"/>
            <a:headEnd/>
            <a:tailEnd/>
          </a:ln>
        </p:spPr>
        <p:txBody>
          <a:bodyPr lIns="91435" tIns="45718" rIns="91435" bIns="45718"/>
          <a:lstStyle/>
          <a:p>
            <a:pPr eaLnBrk="0" hangingPunct="0">
              <a:spcBef>
                <a:spcPct val="20000"/>
              </a:spcBef>
              <a:buClr>
                <a:schemeClr val="folHlink"/>
              </a:buClr>
              <a:defRPr/>
            </a:pPr>
            <a:r>
              <a:rPr lang="en-US" i="1" dirty="0" smtClean="0">
                <a:solidFill>
                  <a:srgbClr val="C00000"/>
                </a:solidFill>
                <a:effectLst>
                  <a:outerShdw blurRad="38100" dist="38100" dir="2700000" algn="tl">
                    <a:srgbClr val="000000">
                      <a:alpha val="43137"/>
                    </a:srgbClr>
                  </a:outerShdw>
                </a:effectLst>
              </a:rPr>
              <a:t>Note: </a:t>
            </a:r>
            <a:r>
              <a:rPr lang="en-US" dirty="0" smtClean="0">
                <a:solidFill>
                  <a:srgbClr val="002060"/>
                </a:solidFill>
              </a:rPr>
              <a:t> Excel will show forecasts on the graph but </a:t>
            </a:r>
            <a:r>
              <a:rPr lang="en-US" i="1" dirty="0" smtClean="0">
                <a:solidFill>
                  <a:srgbClr val="C00000"/>
                </a:solidFill>
              </a:rPr>
              <a:t>no numbers are given</a:t>
            </a:r>
            <a:r>
              <a:rPr lang="en-US" dirty="0" smtClean="0"/>
              <a:t>.</a:t>
            </a:r>
            <a:endParaRPr lang="en-US" dirty="0"/>
          </a:p>
        </p:txBody>
      </p:sp>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3841" y="1375557"/>
            <a:ext cx="3238725" cy="3729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descr="C:\Users\Blythe\AppData\Local\Microsoft\Windows\Temporary Internet Files\Content.IE5\TT6LCHKH\MP900439244[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24050" y="5294416"/>
            <a:ext cx="1028700" cy="685800"/>
          </a:xfrm>
          <a:prstGeom prst="rect">
            <a:avLst/>
          </a:prstGeom>
          <a:noFill/>
          <a:extLst>
            <a:ext uri="{909E8E84-426E-40DD-AFC4-6F175D3DCCD1}">
              <a14:hiddenFill xmlns:a14="http://schemas.microsoft.com/office/drawing/2010/main">
                <a:solidFill>
                  <a:srgbClr val="FFFFFF"/>
                </a:solidFill>
              </a14:hiddenFill>
            </a:ext>
          </a:extLst>
        </p:spPr>
      </p:pic>
      <p:cxnSp>
        <p:nvCxnSpPr>
          <p:cNvPr id="38" name="Straight Arrow Connector 37"/>
          <p:cNvCxnSpPr/>
          <p:nvPr/>
        </p:nvCxnSpPr>
        <p:spPr bwMode="auto">
          <a:xfrm flipV="1">
            <a:off x="4419600" y="2813758"/>
            <a:ext cx="304800" cy="2444042"/>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41" name="Straight Arrow Connector 40"/>
          <p:cNvCxnSpPr/>
          <p:nvPr/>
        </p:nvCxnSpPr>
        <p:spPr bwMode="auto">
          <a:xfrm flipV="1">
            <a:off x="4572000" y="4267200"/>
            <a:ext cx="1600200" cy="99060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1853471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a:ln/>
        </p:spPr>
        <p:txBody>
          <a:bodyPr/>
          <a:lstStyle/>
          <a:p>
            <a:r>
              <a:rPr lang="en-US"/>
              <a:t>14-</a:t>
            </a:r>
            <a:fld id="{CFFA1415-EEDC-4D98-A529-5E94D761AA04}" type="slidenum">
              <a:rPr lang="en-US"/>
              <a:pPr/>
              <a:t>28</a:t>
            </a:fld>
            <a:endParaRPr lang="en-US"/>
          </a:p>
        </p:txBody>
      </p:sp>
      <p:sp>
        <p:nvSpPr>
          <p:cNvPr id="4813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813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07238" name="Rectangle 6"/>
          <p:cNvSpPr>
            <a:spLocks noChangeArrowheads="1"/>
          </p:cNvSpPr>
          <p:nvPr/>
        </p:nvSpPr>
        <p:spPr bwMode="auto">
          <a:xfrm>
            <a:off x="322634" y="982878"/>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smtClean="0">
                <a:solidFill>
                  <a:srgbClr val="C00000"/>
                </a:solidFill>
                <a:effectLst>
                  <a:outerShdw blurRad="38100" dist="38100" dir="2700000" algn="tl">
                    <a:srgbClr val="000000">
                      <a:alpha val="43137"/>
                    </a:srgbClr>
                  </a:outerShdw>
                </a:effectLst>
                <a:cs typeface="Arial" charset="0"/>
              </a:rPr>
              <a:t>Fitted Trends: Amazon Revenue</a:t>
            </a:r>
            <a:endParaRPr lang="en-US" sz="2400" i="1" dirty="0">
              <a:solidFill>
                <a:srgbClr val="C00000"/>
              </a:solidFill>
              <a:effectLst>
                <a:outerShdw blurRad="38100" dist="38100" dir="2700000" algn="tl">
                  <a:srgbClr val="000000">
                    <a:alpha val="43137"/>
                  </a:srgbClr>
                </a:outerShdw>
              </a:effectLst>
              <a:cs typeface="Arial" charset="0"/>
            </a:endParaRPr>
          </a:p>
        </p:txBody>
      </p:sp>
      <p:sp>
        <p:nvSpPr>
          <p:cNvPr id="607241" name="Rectangle 9"/>
          <p:cNvSpPr>
            <a:spLocks noChangeArrowheads="1"/>
          </p:cNvSpPr>
          <p:nvPr/>
        </p:nvSpPr>
        <p:spPr bwMode="auto">
          <a:xfrm>
            <a:off x="520700" y="1970519"/>
            <a:ext cx="8107363" cy="1136650"/>
          </a:xfrm>
          <a:prstGeom prst="rect">
            <a:avLst/>
          </a:prstGeom>
          <a:noFill/>
          <a:ln w="9525">
            <a:noFill/>
            <a:miter lim="800000"/>
            <a:headEnd/>
            <a:tailEnd/>
          </a:ln>
          <a:effectLst/>
        </p:spPr>
        <p:txBody>
          <a:bodyPr lIns="103231" tIns="51616" rIns="103231" bIns="51616"/>
          <a:lstStyle/>
          <a:p>
            <a:pPr marL="515938" indent="-515938" eaLnBrk="0" hangingPunct="0">
              <a:spcBef>
                <a:spcPct val="20000"/>
              </a:spcBef>
              <a:buClr>
                <a:schemeClr val="accent1"/>
              </a:buClr>
              <a:buFontTx/>
              <a:buChar char="•"/>
            </a:pPr>
            <a:endParaRPr lang="en-US" dirty="0" smtClean="0">
              <a:solidFill>
                <a:srgbClr val="002060"/>
              </a:solidFill>
              <a:effectLst>
                <a:outerShdw blurRad="38100" dist="38100" dir="2700000" algn="tl">
                  <a:srgbClr val="C0C0C0"/>
                </a:outerShdw>
              </a:effectLst>
              <a:cs typeface="Arial" charset="0"/>
            </a:endParaRPr>
          </a:p>
        </p:txBody>
      </p:sp>
      <p:sp>
        <p:nvSpPr>
          <p:cNvPr id="4813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pic>
        <p:nvPicPr>
          <p:cNvPr id="130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1518" y="1593280"/>
            <a:ext cx="7705725" cy="484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19"/>
          <p:cNvSpPr/>
          <p:nvPr/>
        </p:nvSpPr>
        <p:spPr>
          <a:xfrm>
            <a:off x="5006083" y="1076483"/>
            <a:ext cx="3246633" cy="523220"/>
          </a:xfrm>
          <a:prstGeom prst="rect">
            <a:avLst/>
          </a:prstGeom>
        </p:spPr>
        <p:txBody>
          <a:bodyPr wrap="square">
            <a:spAutoFit/>
          </a:bodyPr>
          <a:lstStyle/>
          <a:p>
            <a:pPr eaLnBrk="0" hangingPunct="0">
              <a:spcBef>
                <a:spcPct val="20000"/>
              </a:spcBef>
              <a:buClr>
                <a:schemeClr val="accent1"/>
              </a:buClr>
            </a:pPr>
            <a:r>
              <a:rPr lang="en-US" sz="1400" dirty="0">
                <a:solidFill>
                  <a:srgbClr val="FF0000"/>
                </a:solidFill>
                <a:cs typeface="Arial" charset="0"/>
              </a:rPr>
              <a:t>If necessary, format the fitted trend label </a:t>
            </a:r>
            <a:r>
              <a:rPr lang="en-US" sz="1400" dirty="0" smtClean="0">
                <a:solidFill>
                  <a:srgbClr val="FF0000"/>
                </a:solidFill>
                <a:cs typeface="Arial" charset="0"/>
              </a:rPr>
              <a:t> (right-click it) to </a:t>
            </a:r>
            <a:r>
              <a:rPr lang="en-US" sz="1400" dirty="0">
                <a:solidFill>
                  <a:srgbClr val="FF0000"/>
                </a:solidFill>
                <a:cs typeface="Arial" charset="0"/>
              </a:rPr>
              <a:t>show more decimals.</a:t>
            </a:r>
          </a:p>
        </p:txBody>
      </p:sp>
      <p:cxnSp>
        <p:nvCxnSpPr>
          <p:cNvPr id="6" name="Straight Arrow Connector 5"/>
          <p:cNvCxnSpPr/>
          <p:nvPr/>
        </p:nvCxnSpPr>
        <p:spPr bwMode="auto">
          <a:xfrm flipH="1">
            <a:off x="6629400" y="1599703"/>
            <a:ext cx="152400" cy="305297"/>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
        <p:nvSpPr>
          <p:cNvPr id="15" name="Rectangle 2"/>
          <p:cNvSpPr>
            <a:spLocks noGrp="1" noChangeArrowheads="1"/>
          </p:cNvSpPr>
          <p:nvPr>
            <p:ph type="title"/>
          </p:nvPr>
        </p:nvSpPr>
        <p:spPr>
          <a:xfrm>
            <a:off x="1122218" y="381000"/>
            <a:ext cx="7239000" cy="7619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Example: Amazon Revenue</a:t>
            </a:r>
            <a:endParaRPr lang="en-US" sz="3200" dirty="0">
              <a:solidFill>
                <a:schemeClr val="accent1"/>
              </a:solidFill>
              <a:effectLst>
                <a:outerShdw blurRad="38100" dist="38100" dir="2700000" algn="tl">
                  <a:srgbClr val="000000">
                    <a:alpha val="43137"/>
                  </a:srgbClr>
                </a:outerShdw>
              </a:effectLst>
            </a:endParaRPr>
          </a:p>
        </p:txBody>
      </p:sp>
      <p:sp>
        <p:nvSpPr>
          <p:cNvPr id="4" name="TextBox 3"/>
          <p:cNvSpPr txBox="1"/>
          <p:nvPr/>
        </p:nvSpPr>
        <p:spPr>
          <a:xfrm>
            <a:off x="5784849" y="4343400"/>
            <a:ext cx="1530351" cy="738664"/>
          </a:xfrm>
          <a:prstGeom prst="rect">
            <a:avLst/>
          </a:prstGeom>
          <a:noFill/>
        </p:spPr>
        <p:txBody>
          <a:bodyPr wrap="square" rtlCol="0">
            <a:spAutoFit/>
          </a:bodyPr>
          <a:lstStyle/>
          <a:p>
            <a:r>
              <a:rPr lang="en-US" sz="1400" dirty="0" smtClean="0">
                <a:solidFill>
                  <a:srgbClr val="FF0000"/>
                </a:solidFill>
              </a:rPr>
              <a:t>Moving average (not really a trend model)</a:t>
            </a:r>
            <a:endParaRPr lang="en-US" sz="1400" dirty="0">
              <a:solidFill>
                <a:srgbClr val="FF0000"/>
              </a:solidFill>
            </a:endParaRPr>
          </a:p>
        </p:txBody>
      </p:sp>
      <p:cxnSp>
        <p:nvCxnSpPr>
          <p:cNvPr id="17" name="Straight Arrow Connector 16"/>
          <p:cNvCxnSpPr>
            <a:stCxn id="4" idx="2"/>
          </p:cNvCxnSpPr>
          <p:nvPr/>
        </p:nvCxnSpPr>
        <p:spPr bwMode="auto">
          <a:xfrm>
            <a:off x="6550025" y="5082064"/>
            <a:ext cx="231775" cy="152648"/>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6549105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A0AAA3AD-2420-4404-9960-DC065F4BAC2E}" type="slidenum">
              <a:rPr lang="en-US"/>
              <a:pPr/>
              <a:t>29</a:t>
            </a:fld>
            <a:endParaRPr lang="en-US"/>
          </a:p>
        </p:txBody>
      </p:sp>
      <p:sp>
        <p:nvSpPr>
          <p:cNvPr id="66562"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6563"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656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6" name="Rectangle 2"/>
          <p:cNvSpPr>
            <a:spLocks noGrp="1" noChangeArrowheads="1"/>
          </p:cNvSpPr>
          <p:nvPr>
            <p:ph type="title"/>
          </p:nvPr>
        </p:nvSpPr>
        <p:spPr>
          <a:xfrm>
            <a:off x="1122218" y="381000"/>
            <a:ext cx="7239000" cy="7619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Example: Amazon Revenue</a:t>
            </a:r>
            <a:endParaRPr lang="en-US" sz="3200" dirty="0">
              <a:solidFill>
                <a:schemeClr val="accent1"/>
              </a:solidFill>
              <a:effectLst>
                <a:outerShdw blurRad="38100" dist="38100" dir="2700000" algn="tl">
                  <a:srgbClr val="000000">
                    <a:alpha val="43137"/>
                  </a:srgbClr>
                </a:outerShdw>
              </a:effectLst>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1219200"/>
            <a:ext cx="3711575" cy="2417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8201" y="3974809"/>
            <a:ext cx="3754964" cy="2367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12056" y="3992621"/>
            <a:ext cx="3868102" cy="241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703763" y="1151038"/>
            <a:ext cx="2590800" cy="1169551"/>
          </a:xfrm>
          <a:prstGeom prst="rect">
            <a:avLst/>
          </a:prstGeom>
          <a:noFill/>
        </p:spPr>
        <p:txBody>
          <a:bodyPr wrap="square" rtlCol="0">
            <a:spAutoFit/>
          </a:bodyPr>
          <a:lstStyle/>
          <a:p>
            <a:r>
              <a:rPr lang="en-US" sz="1400" i="1" dirty="0" smtClean="0">
                <a:solidFill>
                  <a:srgbClr val="FF0000"/>
                </a:solidFill>
              </a:rPr>
              <a:t>Interpretation: </a:t>
            </a:r>
            <a:r>
              <a:rPr lang="en-US" sz="1400" dirty="0" smtClean="0">
                <a:solidFill>
                  <a:srgbClr val="FF0000"/>
                </a:solidFill>
              </a:rPr>
              <a:t>growing at $284.58 million per quarter, 74% of variation explained by linear trend model, forecasts seem low?</a:t>
            </a:r>
            <a:endParaRPr lang="en-US" sz="1400" dirty="0">
              <a:solidFill>
                <a:srgbClr val="FF0000"/>
              </a:solidFill>
            </a:endParaRPr>
          </a:p>
        </p:txBody>
      </p:sp>
      <p:sp>
        <p:nvSpPr>
          <p:cNvPr id="18" name="TextBox 17"/>
          <p:cNvSpPr txBox="1"/>
          <p:nvPr/>
        </p:nvSpPr>
        <p:spPr>
          <a:xfrm>
            <a:off x="4723555" y="2419899"/>
            <a:ext cx="1764331" cy="1169551"/>
          </a:xfrm>
          <a:prstGeom prst="rect">
            <a:avLst/>
          </a:prstGeom>
          <a:noFill/>
        </p:spPr>
        <p:txBody>
          <a:bodyPr wrap="square" rtlCol="0">
            <a:spAutoFit/>
          </a:bodyPr>
          <a:lstStyle/>
          <a:p>
            <a:r>
              <a:rPr lang="en-US" sz="1400" i="1" dirty="0">
                <a:solidFill>
                  <a:srgbClr val="FF0000"/>
                </a:solidFill>
              </a:rPr>
              <a:t>Interpretation: </a:t>
            </a:r>
            <a:r>
              <a:rPr lang="en-US" sz="1400" dirty="0" smtClean="0">
                <a:solidFill>
                  <a:srgbClr val="FF0000"/>
                </a:solidFill>
              </a:rPr>
              <a:t>complex nonlinear equation, 82% of variation explained by quadratic trend</a:t>
            </a:r>
            <a:endParaRPr lang="en-US" sz="1400" dirty="0">
              <a:solidFill>
                <a:srgbClr val="FF0000"/>
              </a:solidFill>
            </a:endParaRPr>
          </a:p>
        </p:txBody>
      </p:sp>
      <p:sp>
        <p:nvSpPr>
          <p:cNvPr id="19" name="TextBox 18"/>
          <p:cNvSpPr txBox="1"/>
          <p:nvPr/>
        </p:nvSpPr>
        <p:spPr>
          <a:xfrm>
            <a:off x="6487886" y="2467412"/>
            <a:ext cx="2086593" cy="1169551"/>
          </a:xfrm>
          <a:prstGeom prst="rect">
            <a:avLst/>
          </a:prstGeom>
          <a:noFill/>
        </p:spPr>
        <p:txBody>
          <a:bodyPr wrap="square" rtlCol="0">
            <a:spAutoFit/>
          </a:bodyPr>
          <a:lstStyle/>
          <a:p>
            <a:r>
              <a:rPr lang="en-US" sz="1400" i="1" dirty="0">
                <a:solidFill>
                  <a:srgbClr val="FF0000"/>
                </a:solidFill>
              </a:rPr>
              <a:t>Interpretation: </a:t>
            </a:r>
            <a:r>
              <a:rPr lang="en-US" sz="1400" dirty="0" smtClean="0">
                <a:solidFill>
                  <a:srgbClr val="FF0000"/>
                </a:solidFill>
              </a:rPr>
              <a:t>growing 6.86% per quarter, 89% of variation explained by exponential trend, believable forecasts</a:t>
            </a:r>
            <a:endParaRPr lang="en-US" sz="1400" dirty="0">
              <a:solidFill>
                <a:srgbClr val="FF0000"/>
              </a:solidFill>
            </a:endParaRPr>
          </a:p>
        </p:txBody>
      </p:sp>
      <p:cxnSp>
        <p:nvCxnSpPr>
          <p:cNvPr id="6" name="Straight Arrow Connector 5"/>
          <p:cNvCxnSpPr/>
          <p:nvPr/>
        </p:nvCxnSpPr>
        <p:spPr bwMode="auto">
          <a:xfrm flipH="1">
            <a:off x="4191000" y="2105145"/>
            <a:ext cx="651928" cy="180855"/>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23" name="Straight Arrow Connector 22"/>
          <p:cNvCxnSpPr/>
          <p:nvPr/>
        </p:nvCxnSpPr>
        <p:spPr bwMode="auto">
          <a:xfrm flipH="1">
            <a:off x="4191000" y="3575405"/>
            <a:ext cx="532555" cy="539395"/>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26" name="Straight Arrow Connector 25"/>
          <p:cNvCxnSpPr/>
          <p:nvPr/>
        </p:nvCxnSpPr>
        <p:spPr bwMode="auto">
          <a:xfrm flipH="1">
            <a:off x="7162800" y="3575405"/>
            <a:ext cx="256787" cy="539395"/>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39175405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a:ln/>
        </p:spPr>
        <p:txBody>
          <a:bodyPr/>
          <a:lstStyle/>
          <a:p>
            <a:r>
              <a:rPr lang="en-US"/>
              <a:t>14-</a:t>
            </a:r>
            <a:fld id="{7EC0C378-81D7-4BCC-B3A2-22630D1BE6B5}" type="slidenum">
              <a:rPr lang="en-US"/>
              <a:pPr/>
              <a:t>3</a:t>
            </a:fld>
            <a:endParaRPr lang="en-US"/>
          </a:p>
        </p:txBody>
      </p:sp>
      <p:sp>
        <p:nvSpPr>
          <p:cNvPr id="93187" name="Rectangle 3"/>
          <p:cNvSpPr>
            <a:spLocks noGrp="1" noChangeArrowheads="1"/>
          </p:cNvSpPr>
          <p:nvPr>
            <p:ph type="body" sz="half" idx="1"/>
          </p:nvPr>
        </p:nvSpPr>
        <p:spPr>
          <a:xfrm>
            <a:off x="838200" y="1828800"/>
            <a:ext cx="7356907" cy="2743200"/>
          </a:xfrm>
        </p:spPr>
        <p:txBody>
          <a:bodyPr lIns="103236" tIns="51618" rIns="103236" bIns="51618"/>
          <a:lstStyle/>
          <a:p>
            <a:pPr marL="515938" indent="-515938" eaLnBrk="1" hangingPunct="1">
              <a:spcBef>
                <a:spcPts val="1200"/>
              </a:spcBef>
              <a:buClr>
                <a:schemeClr val="accent1"/>
              </a:buClr>
              <a:buSzPct val="100000"/>
              <a:buFontTx/>
              <a:buChar char="•"/>
            </a:pPr>
            <a:r>
              <a:rPr lang="en-US" sz="2000" dirty="0" smtClean="0">
                <a:solidFill>
                  <a:srgbClr val="002060"/>
                </a:solidFill>
              </a:rPr>
              <a:t>A </a:t>
            </a:r>
            <a:r>
              <a:rPr lang="en-US" sz="2000" i="1" dirty="0" smtClean="0">
                <a:solidFill>
                  <a:srgbClr val="C00000"/>
                </a:solidFill>
              </a:rPr>
              <a:t>time-series variable</a:t>
            </a:r>
            <a:r>
              <a:rPr lang="en-US" sz="2000" dirty="0" smtClean="0">
                <a:solidFill>
                  <a:srgbClr val="C00000"/>
                </a:solidFill>
              </a:rPr>
              <a:t> </a:t>
            </a:r>
            <a:r>
              <a:rPr lang="en-US" sz="2000" dirty="0" smtClean="0">
                <a:solidFill>
                  <a:srgbClr val="002060"/>
                </a:solidFill>
              </a:rPr>
              <a:t>(</a:t>
            </a:r>
            <a:r>
              <a:rPr lang="en-US" sz="2000" i="1" dirty="0" smtClean="0">
                <a:solidFill>
                  <a:srgbClr val="002060"/>
                </a:solidFill>
              </a:rPr>
              <a:t>Y</a:t>
            </a:r>
            <a:r>
              <a:rPr lang="en-US" sz="2000" dirty="0" smtClean="0">
                <a:solidFill>
                  <a:srgbClr val="002060"/>
                </a:solidFill>
              </a:rPr>
              <a:t>) consists of data observed over </a:t>
            </a:r>
            <a:r>
              <a:rPr lang="en-US" sz="2000" i="1" dirty="0" smtClean="0">
                <a:solidFill>
                  <a:srgbClr val="002060"/>
                </a:solidFill>
              </a:rPr>
              <a:t>n</a:t>
            </a:r>
            <a:r>
              <a:rPr lang="en-US" sz="2000" dirty="0" smtClean="0">
                <a:solidFill>
                  <a:srgbClr val="002060"/>
                </a:solidFill>
              </a:rPr>
              <a:t> periods of time.</a:t>
            </a:r>
          </a:p>
          <a:p>
            <a:pPr marL="515938" indent="-515938" eaLnBrk="1" hangingPunct="1">
              <a:spcBef>
                <a:spcPts val="1200"/>
              </a:spcBef>
              <a:buClr>
                <a:schemeClr val="accent1"/>
              </a:buClr>
              <a:buSzPct val="100000"/>
              <a:buFontTx/>
              <a:buChar char="•"/>
            </a:pPr>
            <a:r>
              <a:rPr lang="en-US" sz="2000" dirty="0" smtClean="0">
                <a:solidFill>
                  <a:srgbClr val="002060"/>
                </a:solidFill>
              </a:rPr>
              <a:t>Businesses use time-series data </a:t>
            </a:r>
            <a:br>
              <a:rPr lang="en-US" sz="2000" dirty="0" smtClean="0">
                <a:solidFill>
                  <a:srgbClr val="002060"/>
                </a:solidFill>
              </a:rPr>
            </a:br>
            <a:r>
              <a:rPr lang="en-US" sz="2000" dirty="0" smtClean="0">
                <a:solidFill>
                  <a:srgbClr val="002060"/>
                </a:solidFill>
              </a:rPr>
              <a:t>- to monitor a process to determine if it is stable</a:t>
            </a:r>
            <a:br>
              <a:rPr lang="en-US" sz="2000" dirty="0" smtClean="0">
                <a:solidFill>
                  <a:srgbClr val="002060"/>
                </a:solidFill>
              </a:rPr>
            </a:br>
            <a:r>
              <a:rPr lang="en-US" sz="2000" dirty="0" smtClean="0">
                <a:solidFill>
                  <a:srgbClr val="002060"/>
                </a:solidFill>
              </a:rPr>
              <a:t>- to predict the future (forecasting)</a:t>
            </a:r>
          </a:p>
          <a:p>
            <a:pPr marL="515938" indent="-515938" eaLnBrk="1" hangingPunct="1">
              <a:spcBef>
                <a:spcPts val="1200"/>
              </a:spcBef>
              <a:buClr>
                <a:schemeClr val="accent1"/>
              </a:buClr>
              <a:buSzPct val="100000"/>
              <a:buFontTx/>
              <a:buChar char="•"/>
            </a:pPr>
            <a:r>
              <a:rPr lang="en-US" sz="2000" dirty="0">
                <a:solidFill>
                  <a:srgbClr val="002060"/>
                </a:solidFill>
              </a:rPr>
              <a:t>Ti</a:t>
            </a:r>
            <a:r>
              <a:rPr lang="en-US" sz="2000" dirty="0" smtClean="0">
                <a:solidFill>
                  <a:srgbClr val="002060"/>
                </a:solidFill>
              </a:rPr>
              <a:t>me-series data can also be used to understand economic, </a:t>
            </a:r>
            <a:r>
              <a:rPr lang="en-US" sz="2000" dirty="0">
                <a:solidFill>
                  <a:srgbClr val="002060"/>
                </a:solidFill>
              </a:rPr>
              <a:t>population, health, crime, sports, and social </a:t>
            </a:r>
            <a:r>
              <a:rPr lang="en-US" sz="2000" dirty="0" smtClean="0">
                <a:solidFill>
                  <a:srgbClr val="002060"/>
                </a:solidFill>
              </a:rPr>
              <a:t>problems.</a:t>
            </a:r>
            <a:endParaRPr lang="en-US" sz="2800" dirty="0" smtClean="0"/>
          </a:p>
        </p:txBody>
      </p:sp>
      <p:sp>
        <p:nvSpPr>
          <p:cNvPr id="25603"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25604"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25606"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pic>
        <p:nvPicPr>
          <p:cNvPr id="129027" name="Picture 3" descr="C:\Users\Blythe\AppData\Local\Microsoft\Windows\Temporary Internet Files\Content.IE5\K4POUWPH\MC90038923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2800" y="2286000"/>
            <a:ext cx="998525" cy="1006754"/>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2"/>
          <p:cNvSpPr>
            <a:spLocks noGrp="1" noChangeArrowheads="1"/>
          </p:cNvSpPr>
          <p:nvPr>
            <p:ph type="title"/>
          </p:nvPr>
        </p:nvSpPr>
        <p:spPr>
          <a:xfrm>
            <a:off x="838200" y="381000"/>
            <a:ext cx="7158038" cy="533399"/>
          </a:xfrm>
        </p:spPr>
        <p:txBody>
          <a:bodyPr lIns="103236" tIns="51618" rIns="103236" bIns="51618" anchor="t">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Time-Series Analysis</a:t>
            </a:r>
          </a:p>
        </p:txBody>
      </p:sp>
    </p:spTree>
    <p:extLst>
      <p:ext uri="{BB962C8B-B14F-4D97-AF65-F5344CB8AC3E}">
        <p14:creationId xmlns:p14="http://schemas.microsoft.com/office/powerpoint/2010/main" val="14630803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A0AAA3AD-2420-4404-9960-DC065F4BAC2E}" type="slidenum">
              <a:rPr lang="en-US"/>
              <a:pPr/>
              <a:t>30</a:t>
            </a:fld>
            <a:endParaRPr lang="en-US"/>
          </a:p>
        </p:txBody>
      </p:sp>
      <p:sp>
        <p:nvSpPr>
          <p:cNvPr id="66562"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6563"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656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6" name="Rectangle 2"/>
          <p:cNvSpPr>
            <a:spLocks noGrp="1" noChangeArrowheads="1"/>
          </p:cNvSpPr>
          <p:nvPr>
            <p:ph type="title"/>
          </p:nvPr>
        </p:nvSpPr>
        <p:spPr>
          <a:xfrm>
            <a:off x="1122218" y="381000"/>
            <a:ext cx="7239000" cy="7619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Example: Amazon Revenue</a:t>
            </a:r>
            <a:endParaRPr lang="en-US" sz="3200" dirty="0">
              <a:solidFill>
                <a:schemeClr val="accent1"/>
              </a:solidFill>
              <a:effectLst>
                <a:outerShdw blurRad="38100" dist="38100" dir="2700000" algn="tl">
                  <a:srgbClr val="000000">
                    <a:alpha val="43137"/>
                  </a:srgbClr>
                </a:outerShdw>
              </a:effectLst>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1219200"/>
            <a:ext cx="3711575" cy="2417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8201" y="3974809"/>
            <a:ext cx="3754964" cy="2367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12056" y="3992621"/>
            <a:ext cx="3868102" cy="241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703762" y="1151038"/>
            <a:ext cx="3068637" cy="523220"/>
          </a:xfrm>
          <a:prstGeom prst="rect">
            <a:avLst/>
          </a:prstGeom>
          <a:noFill/>
        </p:spPr>
        <p:txBody>
          <a:bodyPr wrap="square" rtlCol="0">
            <a:spAutoFit/>
          </a:bodyPr>
          <a:lstStyle/>
          <a:p>
            <a:pPr algn="ctr"/>
            <a:r>
              <a:rPr lang="en-US" sz="1400" dirty="0" smtClean="0">
                <a:solidFill>
                  <a:srgbClr val="FF0000"/>
                </a:solidFill>
              </a:rPr>
              <a:t>Excel formula for </a:t>
            </a:r>
            <a:r>
              <a:rPr lang="en-US" sz="1400" i="1" dirty="0" smtClean="0">
                <a:solidFill>
                  <a:srgbClr val="FF0000"/>
                </a:solidFill>
              </a:rPr>
              <a:t>t</a:t>
            </a:r>
            <a:r>
              <a:rPr lang="en-US" sz="1400" dirty="0" smtClean="0">
                <a:solidFill>
                  <a:srgbClr val="FF0000"/>
                </a:solidFill>
              </a:rPr>
              <a:t> = 32 forecast: =284.58*32 + 117.77</a:t>
            </a:r>
            <a:endParaRPr lang="en-US" sz="1400" dirty="0">
              <a:solidFill>
                <a:srgbClr val="FF0000"/>
              </a:solidFill>
            </a:endParaRPr>
          </a:p>
        </p:txBody>
      </p:sp>
      <p:cxnSp>
        <p:nvCxnSpPr>
          <p:cNvPr id="6" name="Straight Arrow Connector 5"/>
          <p:cNvCxnSpPr/>
          <p:nvPr/>
        </p:nvCxnSpPr>
        <p:spPr bwMode="auto">
          <a:xfrm flipH="1">
            <a:off x="4593165" y="1435036"/>
            <a:ext cx="436561" cy="317564"/>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23" name="Straight Arrow Connector 22"/>
          <p:cNvCxnSpPr/>
          <p:nvPr/>
        </p:nvCxnSpPr>
        <p:spPr bwMode="auto">
          <a:xfrm flipH="1">
            <a:off x="4114800" y="2631154"/>
            <a:ext cx="1164690" cy="1361467"/>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26" name="Straight Arrow Connector 25"/>
          <p:cNvCxnSpPr/>
          <p:nvPr/>
        </p:nvCxnSpPr>
        <p:spPr bwMode="auto">
          <a:xfrm>
            <a:off x="7014034" y="3636963"/>
            <a:ext cx="834566" cy="706437"/>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
        <p:nvSpPr>
          <p:cNvPr id="17" name="TextBox 16"/>
          <p:cNvSpPr txBox="1"/>
          <p:nvPr/>
        </p:nvSpPr>
        <p:spPr>
          <a:xfrm>
            <a:off x="5479716" y="2895600"/>
            <a:ext cx="3068637" cy="523220"/>
          </a:xfrm>
          <a:prstGeom prst="rect">
            <a:avLst/>
          </a:prstGeom>
          <a:noFill/>
        </p:spPr>
        <p:txBody>
          <a:bodyPr wrap="square" rtlCol="0">
            <a:spAutoFit/>
          </a:bodyPr>
          <a:lstStyle/>
          <a:p>
            <a:pPr algn="ctr"/>
            <a:r>
              <a:rPr lang="en-US" sz="1400" dirty="0" smtClean="0">
                <a:solidFill>
                  <a:srgbClr val="FF0000"/>
                </a:solidFill>
              </a:rPr>
              <a:t>Excel formula for </a:t>
            </a:r>
            <a:r>
              <a:rPr lang="en-US" sz="1400" i="1" dirty="0" smtClean="0">
                <a:solidFill>
                  <a:srgbClr val="FF0000"/>
                </a:solidFill>
              </a:rPr>
              <a:t>t</a:t>
            </a:r>
            <a:r>
              <a:rPr lang="en-US" sz="1400" dirty="0" smtClean="0">
                <a:solidFill>
                  <a:srgbClr val="FF0000"/>
                </a:solidFill>
              </a:rPr>
              <a:t> = 32 forecast: =1316.5*EXP(.0686*32)</a:t>
            </a:r>
            <a:endParaRPr lang="en-US" sz="1400" dirty="0">
              <a:solidFill>
                <a:srgbClr val="FF0000"/>
              </a:solidFill>
            </a:endParaRPr>
          </a:p>
        </p:txBody>
      </p:sp>
      <p:sp>
        <p:nvSpPr>
          <p:cNvPr id="20" name="TextBox 19"/>
          <p:cNvSpPr txBox="1"/>
          <p:nvPr/>
        </p:nvSpPr>
        <p:spPr>
          <a:xfrm>
            <a:off x="4932838" y="2071376"/>
            <a:ext cx="3180267" cy="523220"/>
          </a:xfrm>
          <a:prstGeom prst="rect">
            <a:avLst/>
          </a:prstGeom>
          <a:noFill/>
        </p:spPr>
        <p:txBody>
          <a:bodyPr wrap="square" rtlCol="0">
            <a:spAutoFit/>
          </a:bodyPr>
          <a:lstStyle/>
          <a:p>
            <a:pPr algn="ctr"/>
            <a:r>
              <a:rPr lang="en-US" sz="1400" dirty="0" smtClean="0">
                <a:solidFill>
                  <a:srgbClr val="FF0000"/>
                </a:solidFill>
              </a:rPr>
              <a:t>Excel formula for </a:t>
            </a:r>
            <a:r>
              <a:rPr lang="en-US" sz="1400" i="1" dirty="0" smtClean="0">
                <a:solidFill>
                  <a:srgbClr val="FF0000"/>
                </a:solidFill>
              </a:rPr>
              <a:t>t</a:t>
            </a:r>
            <a:r>
              <a:rPr lang="en-US" sz="1400" dirty="0" smtClean="0">
                <a:solidFill>
                  <a:srgbClr val="FF0000"/>
                </a:solidFill>
              </a:rPr>
              <a:t> = 32 forecast: =12.75*32^2 - 85.227*32 + 1966.8</a:t>
            </a:r>
            <a:endParaRPr lang="en-US" sz="1400" dirty="0">
              <a:solidFill>
                <a:srgbClr val="FF0000"/>
              </a:solidFill>
            </a:endParaRPr>
          </a:p>
        </p:txBody>
      </p:sp>
    </p:spTree>
    <p:extLst>
      <p:ext uri="{BB962C8B-B14F-4D97-AF65-F5344CB8AC3E}">
        <p14:creationId xmlns:p14="http://schemas.microsoft.com/office/powerpoint/2010/main" val="19194576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a:ln/>
        </p:spPr>
        <p:txBody>
          <a:bodyPr/>
          <a:lstStyle/>
          <a:p>
            <a:r>
              <a:rPr lang="en-US"/>
              <a:t>14-</a:t>
            </a:r>
            <a:fld id="{CFFA1415-EEDC-4D98-A529-5E94D761AA04}" type="slidenum">
              <a:rPr lang="en-US"/>
              <a:pPr/>
              <a:t>31</a:t>
            </a:fld>
            <a:endParaRPr lang="en-US"/>
          </a:p>
        </p:txBody>
      </p:sp>
      <p:sp>
        <p:nvSpPr>
          <p:cNvPr id="4813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813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07238" name="Rectangle 6"/>
          <p:cNvSpPr>
            <a:spLocks noChangeArrowheads="1"/>
          </p:cNvSpPr>
          <p:nvPr/>
        </p:nvSpPr>
        <p:spPr bwMode="auto">
          <a:xfrm>
            <a:off x="322634" y="982878"/>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endParaRPr lang="en-US" sz="2400" i="1" dirty="0">
              <a:solidFill>
                <a:srgbClr val="C00000"/>
              </a:solidFill>
              <a:effectLst>
                <a:outerShdw blurRad="38100" dist="38100" dir="2700000" algn="tl">
                  <a:srgbClr val="000000">
                    <a:alpha val="43137"/>
                  </a:srgbClr>
                </a:outerShdw>
              </a:effectLst>
              <a:cs typeface="Arial" charset="0"/>
            </a:endParaRPr>
          </a:p>
        </p:txBody>
      </p:sp>
      <p:sp>
        <p:nvSpPr>
          <p:cNvPr id="4813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pic>
        <p:nvPicPr>
          <p:cNvPr id="132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476" y="1323107"/>
            <a:ext cx="2447925" cy="101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2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3355068"/>
            <a:ext cx="5762625" cy="100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236179" y="5029200"/>
            <a:ext cx="4038600" cy="584775"/>
          </a:xfrm>
          <a:prstGeom prst="rect">
            <a:avLst/>
          </a:prstGeom>
          <a:noFill/>
        </p:spPr>
        <p:txBody>
          <a:bodyPr wrap="square" rtlCol="0">
            <a:spAutoFit/>
          </a:bodyPr>
          <a:lstStyle/>
          <a:p>
            <a:r>
              <a:rPr lang="en-US" sz="1600" i="1" dirty="0">
                <a:solidFill>
                  <a:srgbClr val="C00000"/>
                </a:solidFill>
                <a:effectLst>
                  <a:outerShdw blurRad="38100" dist="38100" dir="2700000" algn="tl">
                    <a:srgbClr val="000000">
                      <a:alpha val="43137"/>
                    </a:srgbClr>
                  </a:outerShdw>
                </a:effectLst>
                <a:cs typeface="Arial" charset="0"/>
              </a:rPr>
              <a:t>Note: </a:t>
            </a:r>
            <a:r>
              <a:rPr lang="en-US" sz="1600" dirty="0" smtClean="0"/>
              <a:t>In this example, the time index </a:t>
            </a:r>
            <a:r>
              <a:rPr lang="en-US" sz="1600" i="1" dirty="0" smtClean="0"/>
              <a:t>t</a:t>
            </a:r>
            <a:r>
              <a:rPr lang="en-US" sz="1600" dirty="0" smtClean="0"/>
              <a:t> = 29, 30, 31, 32 is in cells J11, J12, J13, J14</a:t>
            </a:r>
            <a:endParaRPr lang="en-US" sz="1600" dirty="0"/>
          </a:p>
        </p:txBody>
      </p:sp>
      <p:sp>
        <p:nvSpPr>
          <p:cNvPr id="15" name="TextBox 14"/>
          <p:cNvSpPr txBox="1"/>
          <p:nvPr/>
        </p:nvSpPr>
        <p:spPr>
          <a:xfrm>
            <a:off x="4777159" y="1359253"/>
            <a:ext cx="2995241" cy="1323439"/>
          </a:xfrm>
          <a:prstGeom prst="rect">
            <a:avLst/>
          </a:prstGeom>
          <a:noFill/>
        </p:spPr>
        <p:txBody>
          <a:bodyPr wrap="square" rtlCol="0">
            <a:spAutoFit/>
          </a:bodyPr>
          <a:lstStyle/>
          <a:p>
            <a:r>
              <a:rPr lang="en-US" sz="1600" i="1" dirty="0">
                <a:solidFill>
                  <a:srgbClr val="C00000"/>
                </a:solidFill>
                <a:effectLst>
                  <a:outerShdw blurRad="38100" dist="38100" dir="2700000" algn="tl">
                    <a:srgbClr val="000000">
                      <a:alpha val="43137"/>
                    </a:srgbClr>
                  </a:outerShdw>
                </a:effectLst>
                <a:cs typeface="Arial" charset="0"/>
              </a:rPr>
              <a:t>Note: </a:t>
            </a:r>
            <a:r>
              <a:rPr lang="en-US" sz="1600" dirty="0" smtClean="0"/>
              <a:t>To make these forecasts, the formulas from fitted trends were entered into cells beside the time index </a:t>
            </a:r>
            <a:r>
              <a:rPr lang="en-US" sz="1600" i="1" dirty="0" smtClean="0"/>
              <a:t>t</a:t>
            </a:r>
            <a:r>
              <a:rPr lang="en-US" sz="1600" dirty="0" smtClean="0"/>
              <a:t> = 29, 30, 31, 32 (as shown below).</a:t>
            </a:r>
            <a:endParaRPr lang="en-US" sz="1600" dirty="0"/>
          </a:p>
        </p:txBody>
      </p:sp>
      <p:sp>
        <p:nvSpPr>
          <p:cNvPr id="4" name="Left Arrow 3"/>
          <p:cNvSpPr/>
          <p:nvPr/>
        </p:nvSpPr>
        <p:spPr bwMode="auto">
          <a:xfrm>
            <a:off x="4114800" y="1676400"/>
            <a:ext cx="381000" cy="457200"/>
          </a:xfrm>
          <a:prstGeom prst="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 name="Down Arrow 4"/>
          <p:cNvSpPr/>
          <p:nvPr/>
        </p:nvSpPr>
        <p:spPr bwMode="auto">
          <a:xfrm>
            <a:off x="5867400" y="2819400"/>
            <a:ext cx="407379" cy="381000"/>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6" name="Rectangle 2"/>
          <p:cNvSpPr>
            <a:spLocks noGrp="1" noChangeArrowheads="1"/>
          </p:cNvSpPr>
          <p:nvPr>
            <p:ph type="title"/>
          </p:nvPr>
        </p:nvSpPr>
        <p:spPr>
          <a:xfrm>
            <a:off x="1122218" y="381000"/>
            <a:ext cx="7239000" cy="7619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Example: Amazon Revenue</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387151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A0AAA3AD-2420-4404-9960-DC065F4BAC2E}" type="slidenum">
              <a:rPr lang="en-US"/>
              <a:pPr/>
              <a:t>32</a:t>
            </a:fld>
            <a:endParaRPr lang="en-US"/>
          </a:p>
        </p:txBody>
      </p:sp>
      <p:sp>
        <p:nvSpPr>
          <p:cNvPr id="66562"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6563"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656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6" name="Rectangle 2"/>
          <p:cNvSpPr>
            <a:spLocks noGrp="1" noChangeArrowheads="1"/>
          </p:cNvSpPr>
          <p:nvPr>
            <p:ph type="title"/>
          </p:nvPr>
        </p:nvSpPr>
        <p:spPr>
          <a:xfrm>
            <a:off x="1122218" y="381000"/>
            <a:ext cx="7239000" cy="7619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Example: Amazon Revenue</a:t>
            </a:r>
            <a:endParaRPr lang="en-US" sz="3200" dirty="0">
              <a:solidFill>
                <a:schemeClr val="accent1"/>
              </a:solidFill>
              <a:effectLst>
                <a:outerShdw blurRad="38100" dist="38100" dir="2700000" algn="tl">
                  <a:srgbClr val="000000">
                    <a:alpha val="43137"/>
                  </a:srgbClr>
                </a:outerShdw>
              </a:effectLst>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211" y="2514600"/>
            <a:ext cx="7219988"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a:off x="1942305" y="1633210"/>
            <a:ext cx="4839495" cy="523220"/>
          </a:xfrm>
          <a:prstGeom prst="rect">
            <a:avLst/>
          </a:prstGeom>
          <a:noFill/>
        </p:spPr>
        <p:txBody>
          <a:bodyPr wrap="square" rtlCol="0">
            <a:spAutoFit/>
          </a:bodyPr>
          <a:lstStyle/>
          <a:p>
            <a:r>
              <a:rPr lang="en-US" sz="1400" dirty="0" smtClean="0">
                <a:solidFill>
                  <a:srgbClr val="FF0000"/>
                </a:solidFill>
              </a:rPr>
              <a:t>to make future forecasts, insert formula in each cell for all three fitted models using time index in column A (or wherever it is)</a:t>
            </a:r>
            <a:endParaRPr lang="en-US" sz="1400" dirty="0">
              <a:solidFill>
                <a:srgbClr val="FF0000"/>
              </a:solidFill>
            </a:endParaRPr>
          </a:p>
        </p:txBody>
      </p:sp>
      <p:sp>
        <p:nvSpPr>
          <p:cNvPr id="19" name="Rectangle 18"/>
          <p:cNvSpPr>
            <a:spLocks noChangeArrowheads="1"/>
          </p:cNvSpPr>
          <p:nvPr/>
        </p:nvSpPr>
        <p:spPr bwMode="auto">
          <a:xfrm>
            <a:off x="2362200" y="5029201"/>
            <a:ext cx="4953000" cy="775442"/>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a:noFill/>
            <a:miter lim="800000"/>
            <a:headEnd/>
            <a:tailEnd/>
          </a:ln>
        </p:spPr>
        <p:txBody>
          <a:bodyPr lIns="91435" tIns="45718" rIns="91435" bIns="45718"/>
          <a:lstStyle/>
          <a:p>
            <a:pPr eaLnBrk="0" hangingPunct="0">
              <a:spcBef>
                <a:spcPct val="20000"/>
              </a:spcBef>
              <a:buClr>
                <a:schemeClr val="folHlink"/>
              </a:buClr>
              <a:defRPr/>
            </a:pPr>
            <a:r>
              <a:rPr lang="en-US" i="1" dirty="0" smtClean="0">
                <a:solidFill>
                  <a:srgbClr val="C00000"/>
                </a:solidFill>
                <a:effectLst>
                  <a:outerShdw blurRad="38100" dist="38100" dir="2700000" algn="tl">
                    <a:srgbClr val="000000">
                      <a:alpha val="43137"/>
                    </a:srgbClr>
                  </a:outerShdw>
                </a:effectLst>
              </a:rPr>
              <a:t>Note: </a:t>
            </a:r>
            <a:r>
              <a:rPr lang="en-US" dirty="0" smtClean="0">
                <a:solidFill>
                  <a:srgbClr val="002060"/>
                </a:solidFill>
              </a:rPr>
              <a:t> The year and quarter are just labels – they are not used in any of the calculations</a:t>
            </a:r>
            <a:r>
              <a:rPr lang="en-US" dirty="0" smtClean="0"/>
              <a:t>.</a:t>
            </a:r>
            <a:endParaRPr lang="en-US" dirty="0"/>
          </a:p>
        </p:txBody>
      </p:sp>
      <p:pic>
        <p:nvPicPr>
          <p:cNvPr id="21" name="Picture 2" descr="C:\Users\Blythe\AppData\Local\Microsoft\Windows\Temporary Internet Files\Content.IE5\57E3VQ8D\MC900431529[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58869" y="4966585"/>
            <a:ext cx="838057" cy="838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8929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a:ln/>
        </p:spPr>
        <p:txBody>
          <a:bodyPr/>
          <a:lstStyle/>
          <a:p>
            <a:r>
              <a:rPr lang="en-US"/>
              <a:t>14-</a:t>
            </a:r>
            <a:fld id="{CFFA1415-EEDC-4D98-A529-5E94D761AA04}" type="slidenum">
              <a:rPr lang="en-US"/>
              <a:pPr/>
              <a:t>33</a:t>
            </a:fld>
            <a:endParaRPr lang="en-US"/>
          </a:p>
        </p:txBody>
      </p:sp>
      <p:sp>
        <p:nvSpPr>
          <p:cNvPr id="4813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813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07238" name="Rectangle 6"/>
          <p:cNvSpPr>
            <a:spLocks noChangeArrowheads="1"/>
          </p:cNvSpPr>
          <p:nvPr/>
        </p:nvSpPr>
        <p:spPr bwMode="auto">
          <a:xfrm>
            <a:off x="322634" y="982878"/>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endParaRPr lang="en-US" sz="2400" i="1" dirty="0">
              <a:solidFill>
                <a:srgbClr val="C00000"/>
              </a:solidFill>
              <a:effectLst>
                <a:outerShdw blurRad="38100" dist="38100" dir="2700000" algn="tl">
                  <a:srgbClr val="000000">
                    <a:alpha val="43137"/>
                  </a:srgbClr>
                </a:outerShdw>
              </a:effectLst>
              <a:cs typeface="Arial" charset="0"/>
            </a:endParaRPr>
          </a:p>
        </p:txBody>
      </p:sp>
      <p:sp>
        <p:nvSpPr>
          <p:cNvPr id="4813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pic>
        <p:nvPicPr>
          <p:cNvPr id="132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1159820"/>
            <a:ext cx="4142967" cy="1724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838200" y="3206338"/>
            <a:ext cx="2995241" cy="1815882"/>
          </a:xfrm>
          <a:prstGeom prst="rect">
            <a:avLst/>
          </a:prstGeom>
          <a:noFill/>
        </p:spPr>
        <p:txBody>
          <a:bodyPr wrap="square" rtlCol="0">
            <a:spAutoFit/>
          </a:bodyPr>
          <a:lstStyle/>
          <a:p>
            <a:r>
              <a:rPr lang="en-US" sz="1600" i="1" dirty="0" smtClean="0">
                <a:solidFill>
                  <a:srgbClr val="C00000"/>
                </a:solidFill>
                <a:effectLst>
                  <a:outerShdw blurRad="38100" dist="38100" dir="2700000" algn="tl">
                    <a:srgbClr val="000000">
                      <a:alpha val="43137"/>
                    </a:srgbClr>
                  </a:outerShdw>
                </a:effectLst>
                <a:cs typeface="Arial" charset="0"/>
              </a:rPr>
              <a:t>Comment: </a:t>
            </a:r>
            <a:r>
              <a:rPr lang="en-US" sz="1600" dirty="0" smtClean="0"/>
              <a:t>The linear forecasts are much more conservative than the other two trend models. Quadratic forecasts are the most aggressive, though only slightly more than the exponential forecasts.</a:t>
            </a:r>
            <a:endParaRPr lang="en-US" sz="1600" dirty="0"/>
          </a:p>
        </p:txBody>
      </p:sp>
      <p:sp>
        <p:nvSpPr>
          <p:cNvPr id="14" name="TextBox 13"/>
          <p:cNvSpPr txBox="1"/>
          <p:nvPr/>
        </p:nvSpPr>
        <p:spPr>
          <a:xfrm>
            <a:off x="4419600" y="3206338"/>
            <a:ext cx="2995241" cy="830997"/>
          </a:xfrm>
          <a:prstGeom prst="rect">
            <a:avLst/>
          </a:prstGeom>
          <a:noFill/>
        </p:spPr>
        <p:txBody>
          <a:bodyPr wrap="square" rtlCol="0">
            <a:spAutoFit/>
          </a:bodyPr>
          <a:lstStyle/>
          <a:p>
            <a:r>
              <a:rPr lang="en-US" sz="1600" i="1" dirty="0" smtClean="0">
                <a:solidFill>
                  <a:srgbClr val="C00000"/>
                </a:solidFill>
                <a:effectLst>
                  <a:outerShdw blurRad="38100" dist="38100" dir="2700000" algn="tl">
                    <a:srgbClr val="000000">
                      <a:alpha val="43137"/>
                    </a:srgbClr>
                  </a:outerShdw>
                </a:effectLst>
                <a:cs typeface="Arial" charset="0"/>
              </a:rPr>
              <a:t>Comment: </a:t>
            </a:r>
            <a:r>
              <a:rPr lang="en-US" sz="1600" dirty="0" smtClean="0"/>
              <a:t>These are quarterly data, so now we should adjust the forecasts for seasonality.</a:t>
            </a:r>
            <a:endParaRPr lang="en-US" sz="1600" dirty="0"/>
          </a:p>
        </p:txBody>
      </p:sp>
      <p:pic>
        <p:nvPicPr>
          <p:cNvPr id="133122" name="Picture 2" descr="C:\Users\Blythe\AppData\Local\Microsoft\Windows\Temporary Internet Files\Content.IE5\TT6LCHKH\MC910217258[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83796" y="4267200"/>
            <a:ext cx="1575749" cy="1314832"/>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2"/>
          <p:cNvSpPr txBox="1">
            <a:spLocks noChangeArrowheads="1"/>
          </p:cNvSpPr>
          <p:nvPr/>
        </p:nvSpPr>
        <p:spPr>
          <a:xfrm>
            <a:off x="1122218" y="381000"/>
            <a:ext cx="7239000" cy="761999"/>
          </a:xfrm>
          <a:prstGeom prst="rect">
            <a:avLst/>
          </a:prstGeom>
        </p:spPr>
        <p:txBody>
          <a:bodyPr vert="horz" lIns="103236" tIns="51618" rIns="103236" bIns="5161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3200" smtClean="0">
                <a:solidFill>
                  <a:schemeClr val="accent1"/>
                </a:solidFill>
                <a:effectLst>
                  <a:outerShdw blurRad="38100" dist="38100" dir="2700000" algn="tl">
                    <a:srgbClr val="000000">
                      <a:alpha val="43137"/>
                    </a:srgbClr>
                  </a:outerShdw>
                </a:effectLst>
              </a:rPr>
              <a:t>Example: Amazon Revenue</a:t>
            </a:r>
            <a:endParaRPr lang="en-US" sz="3200"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069380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14-</a:t>
            </a:r>
            <a:fld id="{B08C4E16-9784-4862-8193-9077F93E95C4}" type="slidenum">
              <a:rPr lang="en-US"/>
              <a:pPr/>
              <a:t>34</a:t>
            </a:fld>
            <a:endParaRPr lang="en-US"/>
          </a:p>
        </p:txBody>
      </p:sp>
      <p:sp>
        <p:nvSpPr>
          <p:cNvPr id="37890" name="Rectangle 8"/>
          <p:cNvSpPr>
            <a:spLocks noChangeArrowheads="1"/>
          </p:cNvSpPr>
          <p:nvPr/>
        </p:nvSpPr>
        <p:spPr bwMode="auto">
          <a:xfrm>
            <a:off x="1384300" y="2552700"/>
            <a:ext cx="7213600" cy="3086100"/>
          </a:xfrm>
          <a:prstGeom prst="rect">
            <a:avLst/>
          </a:prstGeom>
          <a:solidFill>
            <a:schemeClr val="bg1"/>
          </a:solidFill>
          <a:ln w="9525" algn="ctr">
            <a:solidFill>
              <a:schemeClr val="bg1"/>
            </a:solidFill>
            <a:round/>
            <a:headEnd/>
            <a:tailEnd/>
          </a:ln>
        </p:spPr>
        <p:txBody>
          <a:bodyPr/>
          <a:lstStyle/>
          <a:p>
            <a:pPr eaLnBrk="0" hangingPunct="0">
              <a:defRPr/>
            </a:pPr>
            <a:endParaRPr lang="en-US" dirty="0">
              <a:ln>
                <a:solidFill>
                  <a:schemeClr val="bg1"/>
                </a:solidFill>
              </a:ln>
              <a:solidFill>
                <a:schemeClr val="bg1"/>
              </a:solidFill>
            </a:endParaRPr>
          </a:p>
        </p:txBody>
      </p:sp>
      <p:sp>
        <p:nvSpPr>
          <p:cNvPr id="68610"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68611"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30789" name="Rectangle 5"/>
          <p:cNvSpPr>
            <a:spLocks noChangeArrowheads="1"/>
          </p:cNvSpPr>
          <p:nvPr/>
        </p:nvSpPr>
        <p:spPr bwMode="auto">
          <a:xfrm>
            <a:off x="234950" y="1295401"/>
            <a:ext cx="8909050" cy="5207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smtClean="0">
                <a:solidFill>
                  <a:srgbClr val="C00000"/>
                </a:solidFill>
                <a:effectLst>
                  <a:outerShdw blurRad="38100" dist="38100" dir="2700000" algn="tl">
                    <a:srgbClr val="000000">
                      <a:alpha val="43137"/>
                    </a:srgbClr>
                  </a:outerShdw>
                </a:effectLst>
                <a:cs typeface="Arial" charset="0"/>
              </a:rPr>
              <a:t>Four Trend-Fitting </a:t>
            </a:r>
            <a:r>
              <a:rPr lang="en-US" sz="2400" i="1" dirty="0">
                <a:solidFill>
                  <a:srgbClr val="C00000"/>
                </a:solidFill>
                <a:effectLst>
                  <a:outerShdw blurRad="38100" dist="38100" dir="2700000" algn="tl">
                    <a:srgbClr val="000000">
                      <a:alpha val="43137"/>
                    </a:srgbClr>
                  </a:outerShdw>
                </a:effectLst>
                <a:cs typeface="Arial" charset="0"/>
              </a:rPr>
              <a:t>Criteria</a:t>
            </a:r>
            <a:endParaRPr lang="en-US" sz="2400" i="1" baseline="30000" dirty="0">
              <a:solidFill>
                <a:srgbClr val="C00000"/>
              </a:solidFill>
              <a:effectLst>
                <a:outerShdw blurRad="38100" dist="38100" dir="2700000" algn="tl">
                  <a:srgbClr val="000000">
                    <a:alpha val="43137"/>
                  </a:srgbClr>
                </a:outerShdw>
              </a:effectLst>
              <a:cs typeface="Arial" charset="0"/>
            </a:endParaRPr>
          </a:p>
        </p:txBody>
      </p:sp>
      <p:sp>
        <p:nvSpPr>
          <p:cNvPr id="630792" name="Rectangle 8"/>
          <p:cNvSpPr>
            <a:spLocks noChangeArrowheads="1"/>
          </p:cNvSpPr>
          <p:nvPr/>
        </p:nvSpPr>
        <p:spPr bwMode="auto">
          <a:xfrm>
            <a:off x="573696" y="1981200"/>
            <a:ext cx="8221662" cy="3746500"/>
          </a:xfrm>
          <a:prstGeom prst="rect">
            <a:avLst/>
          </a:prstGeom>
          <a:noFill/>
          <a:ln w="9525">
            <a:noFill/>
            <a:miter lim="800000"/>
            <a:headEnd/>
            <a:tailEnd/>
          </a:ln>
          <a:effectLst/>
        </p:spPr>
        <p:txBody>
          <a:bodyPr lIns="103231" tIns="51616" rIns="103231" bIns="51616"/>
          <a:lstStyle/>
          <a:p>
            <a:pPr eaLnBrk="0" hangingPunct="0">
              <a:spcBef>
                <a:spcPct val="20000"/>
              </a:spcBef>
              <a:buClr>
                <a:schemeClr val="accent1"/>
              </a:buClr>
              <a:defRPr/>
            </a:pPr>
            <a:r>
              <a:rPr lang="en-US" sz="2000" dirty="0">
                <a:solidFill>
                  <a:srgbClr val="002060"/>
                </a:solidFill>
                <a:effectLst>
                  <a:outerShdw blurRad="38100" dist="38100" dir="2700000" algn="tl">
                    <a:srgbClr val="FFFFFF"/>
                  </a:outerShdw>
                </a:effectLst>
                <a:cs typeface="Arial" charset="0"/>
              </a:rPr>
              <a:t>Criteria for selecting a trend forecasting model:</a:t>
            </a:r>
          </a:p>
          <a:p>
            <a:pPr marL="516179" indent="-516179" eaLnBrk="0" hangingPunct="0">
              <a:spcBef>
                <a:spcPct val="20000"/>
              </a:spcBef>
              <a:buClr>
                <a:schemeClr val="accent1"/>
              </a:buClr>
              <a:defRPr/>
            </a:pPr>
            <a:r>
              <a:rPr lang="en-US" sz="2600" dirty="0">
                <a:effectLst>
                  <a:outerShdw blurRad="38100" dist="38100" dir="2700000" algn="tl">
                    <a:srgbClr val="FFFFFF"/>
                  </a:outerShdw>
                </a:effectLst>
                <a:cs typeface="Arial" charset="0"/>
              </a:rPr>
              <a:t>		</a:t>
            </a:r>
            <a:r>
              <a:rPr lang="en-US" sz="2000" i="1" dirty="0" smtClean="0">
                <a:solidFill>
                  <a:srgbClr val="C00000"/>
                </a:solidFill>
                <a:effectLst>
                  <a:outerShdw blurRad="38100" dist="38100" dir="2700000" algn="tl">
                    <a:srgbClr val="FFFFFF"/>
                  </a:outerShdw>
                </a:effectLst>
                <a:cs typeface="Arial" charset="0"/>
              </a:rPr>
              <a:t>Criterion</a:t>
            </a:r>
            <a:r>
              <a:rPr lang="en-US" sz="2000" dirty="0">
                <a:solidFill>
                  <a:srgbClr val="002060"/>
                </a:solidFill>
                <a:effectLst>
                  <a:outerShdw blurRad="38100" dist="38100" dir="2700000" algn="tl">
                    <a:srgbClr val="FFFFFF"/>
                  </a:outerShdw>
                </a:effectLst>
                <a:cs typeface="Arial" charset="0"/>
              </a:rPr>
              <a:t>		</a:t>
            </a:r>
            <a:r>
              <a:rPr lang="en-US" sz="2000" i="1" dirty="0">
                <a:solidFill>
                  <a:srgbClr val="C00000"/>
                </a:solidFill>
                <a:effectLst>
                  <a:outerShdw blurRad="38100" dist="38100" dir="2700000" algn="tl">
                    <a:srgbClr val="FFFFFF"/>
                  </a:outerShdw>
                </a:effectLst>
                <a:cs typeface="Arial" charset="0"/>
              </a:rPr>
              <a:t>Ask Yourself</a:t>
            </a:r>
          </a:p>
          <a:p>
            <a:pPr marL="892559" lvl="1" indent="-247336" eaLnBrk="0" hangingPunct="0">
              <a:spcBef>
                <a:spcPct val="20000"/>
              </a:spcBef>
              <a:buClr>
                <a:schemeClr val="accent1"/>
              </a:buClr>
              <a:buSzPct val="85000"/>
              <a:buFontTx/>
              <a:buChar char="•"/>
              <a:defRPr/>
            </a:pPr>
            <a:r>
              <a:rPr lang="en-US" sz="2000" dirty="0">
                <a:solidFill>
                  <a:srgbClr val="002060"/>
                </a:solidFill>
                <a:effectLst>
                  <a:outerShdw blurRad="38100" dist="38100" dir="2700000" algn="tl">
                    <a:srgbClr val="FFFFFF"/>
                  </a:outerShdw>
                </a:effectLst>
                <a:cs typeface="Arial" charset="0"/>
              </a:rPr>
              <a:t>Occam’s Razor	             Would a simpler model </a:t>
            </a:r>
            <a:br>
              <a:rPr lang="en-US" sz="2000" dirty="0">
                <a:solidFill>
                  <a:srgbClr val="002060"/>
                </a:solidFill>
                <a:effectLst>
                  <a:outerShdw blurRad="38100" dist="38100" dir="2700000" algn="tl">
                    <a:srgbClr val="FFFFFF"/>
                  </a:outerShdw>
                </a:effectLst>
                <a:cs typeface="Arial" charset="0"/>
              </a:rPr>
            </a:br>
            <a:r>
              <a:rPr lang="en-US" sz="2000" dirty="0">
                <a:solidFill>
                  <a:srgbClr val="002060"/>
                </a:solidFill>
                <a:effectLst>
                  <a:outerShdw blurRad="38100" dist="38100" dir="2700000" algn="tl">
                    <a:srgbClr val="FFFFFF"/>
                  </a:outerShdw>
                </a:effectLst>
                <a:cs typeface="Arial" charset="0"/>
              </a:rPr>
              <a:t>				suffice?</a:t>
            </a:r>
          </a:p>
          <a:p>
            <a:pPr marL="892559" lvl="1" indent="-247336" eaLnBrk="0" hangingPunct="0">
              <a:spcBef>
                <a:spcPct val="20000"/>
              </a:spcBef>
              <a:buClr>
                <a:schemeClr val="accent1"/>
              </a:buClr>
              <a:buSzPct val="85000"/>
              <a:buFontTx/>
              <a:buChar char="•"/>
              <a:defRPr/>
            </a:pPr>
            <a:r>
              <a:rPr lang="en-US" sz="2000" dirty="0">
                <a:solidFill>
                  <a:srgbClr val="002060"/>
                </a:solidFill>
                <a:effectLst>
                  <a:outerShdw blurRad="38100" dist="38100" dir="2700000" algn="tl">
                    <a:srgbClr val="FFFFFF"/>
                  </a:outerShdw>
                </a:effectLst>
                <a:cs typeface="Arial" charset="0"/>
              </a:rPr>
              <a:t>Overall fit		How does the trend fit the</a:t>
            </a:r>
            <a:br>
              <a:rPr lang="en-US" sz="2000" dirty="0">
                <a:solidFill>
                  <a:srgbClr val="002060"/>
                </a:solidFill>
                <a:effectLst>
                  <a:outerShdw blurRad="38100" dist="38100" dir="2700000" algn="tl">
                    <a:srgbClr val="FFFFFF"/>
                  </a:outerShdw>
                </a:effectLst>
                <a:cs typeface="Arial" charset="0"/>
              </a:rPr>
            </a:br>
            <a:r>
              <a:rPr lang="en-US" sz="2000" dirty="0">
                <a:solidFill>
                  <a:srgbClr val="002060"/>
                </a:solidFill>
                <a:effectLst>
                  <a:outerShdw blurRad="38100" dist="38100" dir="2700000" algn="tl">
                    <a:srgbClr val="FFFFFF"/>
                  </a:outerShdw>
                </a:effectLst>
                <a:cs typeface="Arial" charset="0"/>
              </a:rPr>
              <a:t>				past data?</a:t>
            </a:r>
          </a:p>
          <a:p>
            <a:pPr marL="892559" lvl="1" indent="-247336" eaLnBrk="0" hangingPunct="0">
              <a:spcBef>
                <a:spcPct val="20000"/>
              </a:spcBef>
              <a:buClr>
                <a:schemeClr val="accent1"/>
              </a:buClr>
              <a:buSzPct val="85000"/>
              <a:buFontTx/>
              <a:buChar char="•"/>
              <a:defRPr/>
            </a:pPr>
            <a:r>
              <a:rPr lang="en-US" sz="2000" dirty="0">
                <a:solidFill>
                  <a:srgbClr val="002060"/>
                </a:solidFill>
                <a:effectLst>
                  <a:outerShdw blurRad="38100" dist="38100" dir="2700000" algn="tl">
                    <a:srgbClr val="FFFFFF"/>
                  </a:outerShdw>
                </a:effectLst>
                <a:cs typeface="Arial" charset="0"/>
              </a:rPr>
              <a:t>Believability		Does the extrapolated trend </a:t>
            </a:r>
            <a:br>
              <a:rPr lang="en-US" sz="2000" dirty="0">
                <a:solidFill>
                  <a:srgbClr val="002060"/>
                </a:solidFill>
                <a:effectLst>
                  <a:outerShdw blurRad="38100" dist="38100" dir="2700000" algn="tl">
                    <a:srgbClr val="FFFFFF"/>
                  </a:outerShdw>
                </a:effectLst>
                <a:cs typeface="Arial" charset="0"/>
              </a:rPr>
            </a:br>
            <a:r>
              <a:rPr lang="en-US" sz="2000" dirty="0">
                <a:solidFill>
                  <a:srgbClr val="002060"/>
                </a:solidFill>
                <a:effectLst>
                  <a:outerShdw blurRad="38100" dist="38100" dir="2700000" algn="tl">
                    <a:srgbClr val="FFFFFF"/>
                  </a:outerShdw>
                </a:effectLst>
                <a:cs typeface="Arial" charset="0"/>
              </a:rPr>
              <a:t>				“look right”?</a:t>
            </a:r>
          </a:p>
          <a:p>
            <a:pPr marL="892559" lvl="1" indent="-247336" eaLnBrk="0" hangingPunct="0">
              <a:spcBef>
                <a:spcPct val="20000"/>
              </a:spcBef>
              <a:buClr>
                <a:schemeClr val="accent1"/>
              </a:buClr>
              <a:buSzPct val="85000"/>
              <a:buFontTx/>
              <a:buChar char="•"/>
              <a:defRPr/>
            </a:pPr>
            <a:r>
              <a:rPr lang="en-US" sz="2000" dirty="0">
                <a:solidFill>
                  <a:srgbClr val="002060"/>
                </a:solidFill>
                <a:effectLst>
                  <a:outerShdw blurRad="38100" dist="38100" dir="2700000" algn="tl">
                    <a:srgbClr val="FFFFFF"/>
                  </a:outerShdw>
                </a:effectLst>
                <a:cs typeface="Arial" charset="0"/>
              </a:rPr>
              <a:t>Fit to recent </a:t>
            </a:r>
            <a:r>
              <a:rPr lang="en-US" sz="2000" dirty="0" smtClean="0">
                <a:solidFill>
                  <a:srgbClr val="002060"/>
                </a:solidFill>
                <a:effectLst>
                  <a:outerShdw blurRad="38100" dist="38100" dir="2700000" algn="tl">
                    <a:srgbClr val="FFFFFF"/>
                  </a:outerShdw>
                </a:effectLst>
                <a:cs typeface="Arial" charset="0"/>
              </a:rPr>
              <a:t>data.</a:t>
            </a:r>
            <a:r>
              <a:rPr lang="en-US" sz="2000" dirty="0">
                <a:solidFill>
                  <a:srgbClr val="002060"/>
                </a:solidFill>
                <a:effectLst>
                  <a:outerShdw blurRad="38100" dist="38100" dir="2700000" algn="tl">
                    <a:srgbClr val="FFFFFF"/>
                  </a:outerShdw>
                </a:effectLst>
                <a:cs typeface="Arial" charset="0"/>
              </a:rPr>
              <a:t>	</a:t>
            </a:r>
            <a:r>
              <a:rPr lang="en-US" sz="2000" dirty="0" smtClean="0">
                <a:solidFill>
                  <a:srgbClr val="002060"/>
                </a:solidFill>
                <a:effectLst>
                  <a:outerShdw blurRad="38100" dist="38100" dir="2700000" algn="tl">
                    <a:srgbClr val="FFFFFF"/>
                  </a:outerShdw>
                </a:effectLst>
                <a:cs typeface="Arial" charset="0"/>
              </a:rPr>
              <a:t>	Does </a:t>
            </a:r>
            <a:r>
              <a:rPr lang="en-US" sz="2000" dirty="0">
                <a:solidFill>
                  <a:srgbClr val="002060"/>
                </a:solidFill>
                <a:effectLst>
                  <a:outerShdw blurRad="38100" dist="38100" dir="2700000" algn="tl">
                    <a:srgbClr val="FFFFFF"/>
                  </a:outerShdw>
                </a:effectLst>
                <a:cs typeface="Arial" charset="0"/>
              </a:rPr>
              <a:t>the fitted trend </a:t>
            </a:r>
            <a:r>
              <a:rPr lang="en-US" sz="2000" dirty="0" smtClean="0">
                <a:solidFill>
                  <a:srgbClr val="002060"/>
                </a:solidFill>
                <a:effectLst>
                  <a:outerShdw blurRad="38100" dist="38100" dir="2700000" algn="tl">
                    <a:srgbClr val="FFFFFF"/>
                  </a:outerShdw>
                </a:effectLst>
                <a:cs typeface="Arial" charset="0"/>
              </a:rPr>
              <a:t>match the last </a:t>
            </a:r>
            <a:r>
              <a:rPr lang="en-US" sz="2000" dirty="0">
                <a:solidFill>
                  <a:srgbClr val="002060"/>
                </a:solidFill>
                <a:effectLst>
                  <a:outerShdw blurRad="38100" dist="38100" dir="2700000" algn="tl">
                    <a:srgbClr val="FFFFFF"/>
                  </a:outerShdw>
                </a:effectLst>
                <a:cs typeface="Arial" charset="0"/>
              </a:rPr>
              <a:t>few </a:t>
            </a:r>
            <a:r>
              <a:rPr lang="en-US" sz="2000" dirty="0" smtClean="0">
                <a:solidFill>
                  <a:srgbClr val="002060"/>
                </a:solidFill>
                <a:effectLst>
                  <a:outerShdw blurRad="38100" dist="38100" dir="2700000" algn="tl">
                    <a:srgbClr val="FFFFFF"/>
                  </a:outerShdw>
                </a:effectLst>
                <a:cs typeface="Arial" charset="0"/>
              </a:rPr>
              <a:t>   				data </a:t>
            </a:r>
            <a:r>
              <a:rPr lang="en-US" sz="2000" dirty="0">
                <a:solidFill>
                  <a:srgbClr val="002060"/>
                </a:solidFill>
                <a:effectLst>
                  <a:outerShdw blurRad="38100" dist="38100" dir="2700000" algn="tl">
                    <a:srgbClr val="FFFFFF"/>
                  </a:outerShdw>
                </a:effectLst>
                <a:cs typeface="Arial" charset="0"/>
              </a:rPr>
              <a:t>points?</a:t>
            </a:r>
          </a:p>
        </p:txBody>
      </p:sp>
      <p:sp>
        <p:nvSpPr>
          <p:cNvPr id="6861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4" name="Rectangle 2"/>
          <p:cNvSpPr>
            <a:spLocks noGrp="1" noChangeArrowheads="1"/>
          </p:cNvSpPr>
          <p:nvPr>
            <p:ph type="title"/>
          </p:nvPr>
        </p:nvSpPr>
        <p:spPr>
          <a:xfrm>
            <a:off x="703263" y="420688"/>
            <a:ext cx="7239000" cy="722311"/>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Trend Forecasting</a:t>
            </a:r>
            <a:endParaRPr lang="en-US" sz="3200" dirty="0">
              <a:solidFill>
                <a:schemeClr val="accent1"/>
              </a:solidFill>
              <a:effectLst>
                <a:outerShdw blurRad="38100" dist="38100" dir="2700000" algn="tl">
                  <a:srgbClr val="000000">
                    <a:alpha val="43137"/>
                  </a:srgbClr>
                </a:outerShdw>
              </a:effectLst>
            </a:endParaRPr>
          </a:p>
        </p:txBody>
      </p:sp>
      <p:pic>
        <p:nvPicPr>
          <p:cNvPr id="11" name="Picture 4" descr="C:\Users\Blythe\AppData\Local\Microsoft\Windows\Temporary Internet Files\Content.IE5\T28SMCVP\MC90005328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0800" y="1288477"/>
            <a:ext cx="1049219" cy="1051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04557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14-</a:t>
            </a:r>
            <a:fld id="{0E028C98-D269-470D-916B-FAE9C4BC89FA}" type="slidenum">
              <a:rPr lang="en-US"/>
              <a:pPr/>
              <a:t>35</a:t>
            </a:fld>
            <a:endParaRPr lang="en-US"/>
          </a:p>
        </p:txBody>
      </p:sp>
      <p:sp>
        <p:nvSpPr>
          <p:cNvPr id="661507" name="Rectangle 3"/>
          <p:cNvSpPr>
            <a:spLocks noGrp="1" noChangeArrowheads="1"/>
          </p:cNvSpPr>
          <p:nvPr>
            <p:ph type="body" sz="half" idx="1"/>
          </p:nvPr>
        </p:nvSpPr>
        <p:spPr>
          <a:xfrm>
            <a:off x="428872" y="2057400"/>
            <a:ext cx="8180388" cy="3257550"/>
          </a:xfrm>
        </p:spPr>
        <p:txBody>
          <a:bodyPr lIns="103236" tIns="51618" rIns="103236" bIns="51618"/>
          <a:lstStyle/>
          <a:p>
            <a:pPr marL="515938" indent="-515938" eaLnBrk="1" hangingPunct="1">
              <a:spcBef>
                <a:spcPts val="1200"/>
              </a:spcBef>
              <a:buClr>
                <a:schemeClr val="accent1"/>
              </a:buClr>
              <a:buSzPct val="100000"/>
              <a:buFontTx/>
              <a:buChar char="•"/>
            </a:pPr>
            <a:r>
              <a:rPr lang="en-US" sz="2000" dirty="0" smtClean="0">
                <a:solidFill>
                  <a:srgbClr val="002060"/>
                </a:solidFill>
              </a:rPr>
              <a:t>When the data periodicity is monthly or quarterly, calculate a seasonal index and use it to </a:t>
            </a:r>
            <a:r>
              <a:rPr lang="en-US" sz="2000" i="1" dirty="0" err="1" smtClean="0">
                <a:solidFill>
                  <a:srgbClr val="002060"/>
                </a:solidFill>
              </a:rPr>
              <a:t>deseasonalize</a:t>
            </a:r>
            <a:r>
              <a:rPr lang="en-US" sz="2000" dirty="0" smtClean="0">
                <a:solidFill>
                  <a:srgbClr val="002060"/>
                </a:solidFill>
              </a:rPr>
              <a:t> the data.</a:t>
            </a:r>
          </a:p>
          <a:p>
            <a:pPr marL="515938" indent="-515938" eaLnBrk="1" hangingPunct="1">
              <a:spcBef>
                <a:spcPts val="1200"/>
              </a:spcBef>
              <a:buClr>
                <a:schemeClr val="accent1"/>
              </a:buClr>
              <a:buSzPct val="100000"/>
              <a:buFontTx/>
              <a:buChar char="•"/>
            </a:pPr>
            <a:r>
              <a:rPr lang="en-US" sz="2000" dirty="0" smtClean="0">
                <a:solidFill>
                  <a:srgbClr val="002060"/>
                </a:solidFill>
              </a:rPr>
              <a:t>For the multiplicative model, a seasonal index is a </a:t>
            </a:r>
            <a:r>
              <a:rPr lang="en-US" sz="2000" i="1" dirty="0" smtClean="0">
                <a:solidFill>
                  <a:srgbClr val="002060"/>
                </a:solidFill>
              </a:rPr>
              <a:t>ratio</a:t>
            </a:r>
            <a:r>
              <a:rPr lang="en-US" sz="2000" dirty="0" smtClean="0">
                <a:solidFill>
                  <a:srgbClr val="002060"/>
                </a:solidFill>
              </a:rPr>
              <a:t>.</a:t>
            </a:r>
          </a:p>
          <a:p>
            <a:pPr marL="515938" indent="-515938" eaLnBrk="1" hangingPunct="1">
              <a:spcBef>
                <a:spcPts val="1200"/>
              </a:spcBef>
              <a:buClr>
                <a:schemeClr val="accent1"/>
              </a:buClr>
              <a:buSzPct val="100000"/>
              <a:buFontTx/>
              <a:buChar char="•"/>
            </a:pPr>
            <a:r>
              <a:rPr lang="en-US" sz="2000" dirty="0" smtClean="0">
                <a:solidFill>
                  <a:srgbClr val="002060"/>
                </a:solidFill>
              </a:rPr>
              <a:t>The seasonal indexes must sum to 12 for monthly data or to 4 for quarterly data.</a:t>
            </a:r>
          </a:p>
          <a:p>
            <a:pPr marL="515938" indent="-515938" eaLnBrk="1" hangingPunct="1">
              <a:spcBef>
                <a:spcPts val="1200"/>
              </a:spcBef>
              <a:buClr>
                <a:schemeClr val="accent1"/>
              </a:buClr>
              <a:buSzPct val="100000"/>
              <a:buFontTx/>
              <a:buChar char="•"/>
            </a:pPr>
            <a:r>
              <a:rPr lang="en-US" sz="2000" dirty="0" smtClean="0">
                <a:solidFill>
                  <a:srgbClr val="002060"/>
                </a:solidFill>
              </a:rPr>
              <a:t>In a multiplicative model, seasonal indexes near 1.00 suggest a lack of seasonality:</a:t>
            </a:r>
          </a:p>
          <a:p>
            <a:pPr marL="0" indent="0" eaLnBrk="1" hangingPunct="1">
              <a:spcBef>
                <a:spcPts val="1200"/>
              </a:spcBef>
              <a:buClr>
                <a:schemeClr val="accent1"/>
              </a:buClr>
              <a:buSzPct val="100000"/>
              <a:buNone/>
            </a:pPr>
            <a:r>
              <a:rPr lang="en-US" sz="2000" i="1" dirty="0" smtClean="0">
                <a:solidFill>
                  <a:srgbClr val="002060"/>
                </a:solidFill>
              </a:rPr>
              <a:t>                Y</a:t>
            </a:r>
            <a:r>
              <a:rPr lang="en-US" sz="2000" dirty="0" smtClean="0">
                <a:solidFill>
                  <a:srgbClr val="002060"/>
                </a:solidFill>
              </a:rPr>
              <a:t> = </a:t>
            </a:r>
            <a:r>
              <a:rPr lang="en-US" sz="2000" i="1" dirty="0" smtClean="0">
                <a:solidFill>
                  <a:srgbClr val="002060"/>
                </a:solidFill>
              </a:rPr>
              <a:t>T</a:t>
            </a:r>
            <a:r>
              <a:rPr lang="en-US" sz="2000" dirty="0" smtClean="0">
                <a:solidFill>
                  <a:srgbClr val="002060"/>
                </a:solidFill>
              </a:rPr>
              <a:t> x </a:t>
            </a:r>
            <a:r>
              <a:rPr lang="en-US" sz="2000" i="1" dirty="0" smtClean="0">
                <a:solidFill>
                  <a:srgbClr val="002060"/>
                </a:solidFill>
              </a:rPr>
              <a:t>S</a:t>
            </a:r>
            <a:r>
              <a:rPr lang="en-US" sz="2000" dirty="0" smtClean="0">
                <a:solidFill>
                  <a:srgbClr val="002060"/>
                </a:solidFill>
              </a:rPr>
              <a:t> x </a:t>
            </a:r>
            <a:r>
              <a:rPr lang="en-US" sz="2000" i="1" dirty="0" smtClean="0">
                <a:solidFill>
                  <a:srgbClr val="002060"/>
                </a:solidFill>
              </a:rPr>
              <a:t>I</a:t>
            </a:r>
            <a:r>
              <a:rPr lang="en-US" sz="2000" dirty="0" smtClean="0">
                <a:solidFill>
                  <a:srgbClr val="002060"/>
                </a:solidFill>
              </a:rPr>
              <a:t>      </a:t>
            </a:r>
            <a:r>
              <a:rPr lang="en-US" sz="2000" dirty="0" smtClean="0">
                <a:solidFill>
                  <a:srgbClr val="002060"/>
                </a:solidFill>
                <a:sym typeface="Wingdings" pitchFamily="2" charset="2"/>
              </a:rPr>
              <a:t> if </a:t>
            </a:r>
            <a:r>
              <a:rPr lang="en-US" sz="2000" i="1" dirty="0" smtClean="0">
                <a:solidFill>
                  <a:srgbClr val="002060"/>
                </a:solidFill>
                <a:sym typeface="Wingdings" pitchFamily="2" charset="2"/>
              </a:rPr>
              <a:t>S</a:t>
            </a:r>
            <a:r>
              <a:rPr lang="en-US" sz="2000" dirty="0" smtClean="0">
                <a:solidFill>
                  <a:srgbClr val="002060"/>
                </a:solidFill>
                <a:sym typeface="Wingdings" pitchFamily="2" charset="2"/>
              </a:rPr>
              <a:t> = 1.00 then </a:t>
            </a:r>
            <a:r>
              <a:rPr lang="en-US" sz="2000" i="1" dirty="0" smtClean="0">
                <a:solidFill>
                  <a:srgbClr val="002060"/>
                </a:solidFill>
                <a:sym typeface="Wingdings" pitchFamily="2" charset="2"/>
              </a:rPr>
              <a:t>S</a:t>
            </a:r>
            <a:r>
              <a:rPr lang="en-US" sz="2000" dirty="0" smtClean="0">
                <a:solidFill>
                  <a:srgbClr val="002060"/>
                </a:solidFill>
                <a:sym typeface="Wingdings" pitchFamily="2" charset="2"/>
              </a:rPr>
              <a:t> disappears</a:t>
            </a:r>
            <a:endParaRPr lang="en-US" sz="2000" dirty="0" smtClean="0">
              <a:solidFill>
                <a:srgbClr val="002060"/>
              </a:solidFill>
            </a:endParaRPr>
          </a:p>
        </p:txBody>
      </p:sp>
      <p:sp>
        <p:nvSpPr>
          <p:cNvPr id="93187" name="Text Box 5"/>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3188" name="Text Box 6"/>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61511" name="Rectangle 7"/>
          <p:cNvSpPr>
            <a:spLocks noChangeArrowheads="1"/>
          </p:cNvSpPr>
          <p:nvPr/>
        </p:nvSpPr>
        <p:spPr bwMode="auto">
          <a:xfrm>
            <a:off x="139700" y="1373188"/>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When and How to Deseasonalize</a:t>
            </a:r>
            <a:endParaRPr lang="en-US" sz="2400" i="1" baseline="30000" dirty="0">
              <a:solidFill>
                <a:srgbClr val="C00000"/>
              </a:solidFill>
              <a:effectLst>
                <a:outerShdw blurRad="38100" dist="38100" dir="2700000" algn="tl">
                  <a:srgbClr val="000000">
                    <a:alpha val="43137"/>
                  </a:srgbClr>
                </a:outerShdw>
              </a:effectLst>
              <a:cs typeface="Arial" charset="0"/>
            </a:endParaRPr>
          </a:p>
        </p:txBody>
      </p:sp>
      <p:sp>
        <p:nvSpPr>
          <p:cNvPr id="9319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1" name="Rectangle 2"/>
          <p:cNvSpPr>
            <a:spLocks noGrp="1" noChangeArrowheads="1"/>
          </p:cNvSpPr>
          <p:nvPr>
            <p:ph type="title"/>
          </p:nvPr>
        </p:nvSpPr>
        <p:spPr>
          <a:xfrm>
            <a:off x="609600" y="381000"/>
            <a:ext cx="7772400" cy="609600"/>
          </a:xfrm>
          <a:solidFill>
            <a:schemeClr val="accent1">
              <a:lumMod val="20000"/>
              <a:lumOff val="80000"/>
            </a:schemeClr>
          </a:solidFill>
        </p:spPr>
        <p:txBody>
          <a:bodyPr lIns="103236" tIns="51618" rIns="103236" bIns="51618" anchor="t"/>
          <a:lstStyle/>
          <a:p>
            <a:pPr algn="l" eaLnBrk="1" hangingPunct="1">
              <a:defRPr/>
            </a:pPr>
            <a:r>
              <a:rPr lang="en-US" sz="3200" dirty="0" smtClean="0">
                <a:solidFill>
                  <a:schemeClr val="accent1"/>
                </a:solidFill>
                <a:effectLst>
                  <a:outerShdw blurRad="38100" dist="38100" dir="2700000" algn="tl">
                    <a:srgbClr val="000000">
                      <a:alpha val="43137"/>
                    </a:srgbClr>
                  </a:outerShdw>
                </a:effectLst>
              </a:rPr>
              <a:t>Forecasting with Seasonality               </a:t>
            </a:r>
            <a:r>
              <a:rPr lang="en-US" sz="3200" b="1" i="1" dirty="0" smtClean="0"/>
              <a:t>ML 3.3</a:t>
            </a:r>
            <a:endParaRPr lang="en-US" sz="3200" dirty="0" smtClean="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708601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9F0D854E-0A9E-456B-BA8E-389357D71C6B}" type="slidenum">
              <a:rPr lang="en-US"/>
              <a:pPr/>
              <a:t>36</a:t>
            </a:fld>
            <a:endParaRPr lang="en-US"/>
          </a:p>
        </p:txBody>
      </p:sp>
      <p:sp>
        <p:nvSpPr>
          <p:cNvPr id="662531" name="Rectangle 3"/>
          <p:cNvSpPr>
            <a:spLocks noGrp="1" noChangeArrowheads="1"/>
          </p:cNvSpPr>
          <p:nvPr>
            <p:ph type="body" sz="half" idx="1"/>
          </p:nvPr>
        </p:nvSpPr>
        <p:spPr>
          <a:xfrm>
            <a:off x="704655" y="1731426"/>
            <a:ext cx="8180387" cy="4594225"/>
          </a:xfrm>
          <a:solidFill>
            <a:schemeClr val="bg1"/>
          </a:solidFill>
        </p:spPr>
        <p:txBody>
          <a:bodyPr lIns="103236" tIns="51618" rIns="103236" bIns="51618"/>
          <a:lstStyle/>
          <a:p>
            <a:pPr marL="516179" indent="-516179" eaLnBrk="1" hangingPunct="1">
              <a:buFont typeface="Wingdings" pitchFamily="2" charset="2"/>
              <a:buNone/>
              <a:defRPr/>
            </a:pPr>
            <a:r>
              <a:rPr lang="en-US" sz="2500" dirty="0"/>
              <a:t>	</a:t>
            </a:r>
            <a:r>
              <a:rPr lang="en-US" sz="2000" dirty="0">
                <a:solidFill>
                  <a:srgbClr val="002060"/>
                </a:solidFill>
              </a:rPr>
              <a:t>Step 1:  Calculate a centered moving average</a:t>
            </a:r>
            <a:br>
              <a:rPr lang="en-US" sz="2000" dirty="0">
                <a:solidFill>
                  <a:srgbClr val="002060"/>
                </a:solidFill>
              </a:rPr>
            </a:br>
            <a:r>
              <a:rPr lang="en-US" sz="2000" dirty="0">
                <a:solidFill>
                  <a:srgbClr val="002060"/>
                </a:solidFill>
              </a:rPr>
              <a:t>	        </a:t>
            </a:r>
            <a:r>
              <a:rPr lang="en-US" sz="2000" dirty="0" smtClean="0">
                <a:solidFill>
                  <a:srgbClr val="002060"/>
                </a:solidFill>
              </a:rPr>
              <a:t>(</a:t>
            </a:r>
            <a:r>
              <a:rPr lang="en-US" sz="2000" i="1" dirty="0">
                <a:solidFill>
                  <a:srgbClr val="002060"/>
                </a:solidFill>
              </a:rPr>
              <a:t>CMA</a:t>
            </a:r>
            <a:r>
              <a:rPr lang="en-US" sz="2000" dirty="0">
                <a:solidFill>
                  <a:srgbClr val="002060"/>
                </a:solidFill>
              </a:rPr>
              <a:t>) for each month (quarter).</a:t>
            </a:r>
          </a:p>
          <a:p>
            <a:pPr marL="516179" indent="-516179" eaLnBrk="1" hangingPunct="1">
              <a:buFont typeface="Wingdings" pitchFamily="2" charset="2"/>
              <a:buNone/>
              <a:defRPr/>
            </a:pPr>
            <a:r>
              <a:rPr lang="en-US" sz="2000" dirty="0">
                <a:solidFill>
                  <a:srgbClr val="002060"/>
                </a:solidFill>
              </a:rPr>
              <a:t>	Step 2:  Divide each observed </a:t>
            </a:r>
            <a:r>
              <a:rPr lang="en-US" sz="2000" i="1" dirty="0">
                <a:solidFill>
                  <a:srgbClr val="002060"/>
                </a:solidFill>
              </a:rPr>
              <a:t>y</a:t>
            </a:r>
            <a:r>
              <a:rPr lang="en-US" sz="2000" i="1" baseline="-25000" dirty="0">
                <a:solidFill>
                  <a:srgbClr val="002060"/>
                </a:solidFill>
              </a:rPr>
              <a:t>t</a:t>
            </a:r>
            <a:r>
              <a:rPr lang="en-US" sz="2000" dirty="0">
                <a:solidFill>
                  <a:srgbClr val="002060"/>
                </a:solidFill>
              </a:rPr>
              <a:t> value by the </a:t>
            </a:r>
            <a:br>
              <a:rPr lang="en-US" sz="2000" dirty="0">
                <a:solidFill>
                  <a:srgbClr val="002060"/>
                </a:solidFill>
              </a:rPr>
            </a:br>
            <a:r>
              <a:rPr lang="en-US" sz="2000" dirty="0">
                <a:solidFill>
                  <a:srgbClr val="002060"/>
                </a:solidFill>
              </a:rPr>
              <a:t>	        </a:t>
            </a:r>
            <a:r>
              <a:rPr lang="en-US" sz="2000" i="1" dirty="0" smtClean="0">
                <a:solidFill>
                  <a:srgbClr val="002060"/>
                </a:solidFill>
              </a:rPr>
              <a:t>MA</a:t>
            </a:r>
            <a:r>
              <a:rPr lang="en-US" sz="2000" dirty="0" smtClean="0">
                <a:solidFill>
                  <a:srgbClr val="002060"/>
                </a:solidFill>
              </a:rPr>
              <a:t> </a:t>
            </a:r>
            <a:r>
              <a:rPr lang="en-US" sz="2000" dirty="0">
                <a:solidFill>
                  <a:srgbClr val="002060"/>
                </a:solidFill>
              </a:rPr>
              <a:t>to obtain seasonal ratios.</a:t>
            </a:r>
          </a:p>
          <a:p>
            <a:pPr marL="516179" indent="-516179" eaLnBrk="1" hangingPunct="1">
              <a:buFont typeface="Wingdings" pitchFamily="2" charset="2"/>
              <a:buNone/>
              <a:defRPr/>
            </a:pPr>
            <a:r>
              <a:rPr lang="en-US" sz="2000" dirty="0">
                <a:solidFill>
                  <a:srgbClr val="002060"/>
                </a:solidFill>
              </a:rPr>
              <a:t>	Step 3:  Average the seasonal ratios by the</a:t>
            </a:r>
            <a:br>
              <a:rPr lang="en-US" sz="2000" dirty="0">
                <a:solidFill>
                  <a:srgbClr val="002060"/>
                </a:solidFill>
              </a:rPr>
            </a:br>
            <a:r>
              <a:rPr lang="en-US" sz="2000" dirty="0">
                <a:solidFill>
                  <a:srgbClr val="002060"/>
                </a:solidFill>
              </a:rPr>
              <a:t>             </a:t>
            </a:r>
            <a:r>
              <a:rPr lang="en-US" sz="2000" dirty="0" smtClean="0">
                <a:solidFill>
                  <a:srgbClr val="002060"/>
                </a:solidFill>
              </a:rPr>
              <a:t> month </a:t>
            </a:r>
            <a:r>
              <a:rPr lang="en-US" sz="2000" dirty="0">
                <a:solidFill>
                  <a:srgbClr val="002060"/>
                </a:solidFill>
              </a:rPr>
              <a:t>(quarter) to get raw </a:t>
            </a:r>
            <a:r>
              <a:rPr lang="en-US" sz="2000" dirty="0" smtClean="0">
                <a:solidFill>
                  <a:srgbClr val="002060"/>
                </a:solidFill>
              </a:rPr>
              <a:t>seasonal indexes</a:t>
            </a:r>
            <a:r>
              <a:rPr lang="en-US" sz="2000" dirty="0">
                <a:solidFill>
                  <a:srgbClr val="002060"/>
                </a:solidFill>
              </a:rPr>
              <a:t>.</a:t>
            </a:r>
          </a:p>
          <a:p>
            <a:pPr marL="516179" indent="-516179" eaLnBrk="1" hangingPunct="1">
              <a:buFont typeface="Wingdings" pitchFamily="2" charset="2"/>
              <a:buNone/>
              <a:defRPr/>
            </a:pPr>
            <a:r>
              <a:rPr lang="en-US" sz="2000" dirty="0">
                <a:solidFill>
                  <a:srgbClr val="002060"/>
                </a:solidFill>
              </a:rPr>
              <a:t>	Step 4:  Adjust the raw seasonal indexes so they </a:t>
            </a:r>
            <a:r>
              <a:rPr lang="en-US" sz="2000" dirty="0" smtClean="0">
                <a:solidFill>
                  <a:srgbClr val="002060"/>
                </a:solidFill>
              </a:rPr>
              <a:t>sum</a:t>
            </a:r>
          </a:p>
          <a:p>
            <a:pPr marL="521208" indent="-457200">
              <a:buNone/>
              <a:defRPr/>
            </a:pPr>
            <a:r>
              <a:rPr lang="en-US" sz="2000" dirty="0" smtClean="0">
                <a:solidFill>
                  <a:srgbClr val="002060"/>
                </a:solidFill>
              </a:rPr>
              <a:t> 	              to </a:t>
            </a:r>
            <a:r>
              <a:rPr lang="en-US" sz="2000" dirty="0">
                <a:solidFill>
                  <a:srgbClr val="002060"/>
                </a:solidFill>
              </a:rPr>
              <a:t>12 (monthly) or 4 (quarterly).</a:t>
            </a:r>
          </a:p>
          <a:p>
            <a:pPr marL="516179" indent="-516179" eaLnBrk="1" hangingPunct="1">
              <a:buFont typeface="Wingdings" pitchFamily="2" charset="2"/>
              <a:buNone/>
              <a:defRPr/>
            </a:pPr>
            <a:r>
              <a:rPr lang="en-US" sz="2000" dirty="0">
                <a:solidFill>
                  <a:srgbClr val="002060"/>
                </a:solidFill>
              </a:rPr>
              <a:t>	Step 5:  Divide each </a:t>
            </a:r>
            <a:r>
              <a:rPr lang="en-US" sz="2000" i="1" dirty="0">
                <a:solidFill>
                  <a:srgbClr val="002060"/>
                </a:solidFill>
              </a:rPr>
              <a:t>y</a:t>
            </a:r>
            <a:r>
              <a:rPr lang="en-US" sz="2000" i="1" baseline="-25000" dirty="0">
                <a:solidFill>
                  <a:srgbClr val="002060"/>
                </a:solidFill>
              </a:rPr>
              <a:t>t</a:t>
            </a:r>
            <a:r>
              <a:rPr lang="en-US" sz="2000" dirty="0">
                <a:solidFill>
                  <a:srgbClr val="002060"/>
                </a:solidFill>
              </a:rPr>
              <a:t> by its seasonal index to </a:t>
            </a:r>
            <a:r>
              <a:rPr lang="en-US" sz="2000" dirty="0" smtClean="0">
                <a:solidFill>
                  <a:srgbClr val="002060"/>
                </a:solidFill>
              </a:rPr>
              <a:t>get</a:t>
            </a:r>
          </a:p>
          <a:p>
            <a:pPr marL="516179" indent="-516179" eaLnBrk="1" hangingPunct="1">
              <a:buFont typeface="Wingdings" pitchFamily="2" charset="2"/>
              <a:buNone/>
              <a:defRPr/>
            </a:pPr>
            <a:r>
              <a:rPr lang="en-US" sz="2000" dirty="0" smtClean="0">
                <a:solidFill>
                  <a:srgbClr val="002060"/>
                </a:solidFill>
              </a:rPr>
              <a:t>                       </a:t>
            </a:r>
            <a:r>
              <a:rPr lang="en-US" sz="2000" dirty="0" err="1" smtClean="0">
                <a:solidFill>
                  <a:srgbClr val="002060"/>
                </a:solidFill>
              </a:rPr>
              <a:t>deseasonalized</a:t>
            </a:r>
            <a:r>
              <a:rPr lang="en-US" sz="2000" dirty="0" smtClean="0">
                <a:solidFill>
                  <a:srgbClr val="002060"/>
                </a:solidFill>
              </a:rPr>
              <a:t> </a:t>
            </a:r>
            <a:r>
              <a:rPr lang="en-US" sz="2000" dirty="0">
                <a:solidFill>
                  <a:srgbClr val="002060"/>
                </a:solidFill>
              </a:rPr>
              <a:t>data.</a:t>
            </a:r>
          </a:p>
        </p:txBody>
      </p:sp>
      <p:sp>
        <p:nvSpPr>
          <p:cNvPr id="95234"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5235"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62534" name="Rectangle 6"/>
          <p:cNvSpPr>
            <a:spLocks noChangeArrowheads="1"/>
          </p:cNvSpPr>
          <p:nvPr/>
        </p:nvSpPr>
        <p:spPr bwMode="auto">
          <a:xfrm>
            <a:off x="139700" y="1120238"/>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When and How to Deseasonalize</a:t>
            </a:r>
            <a:endParaRPr lang="en-US" sz="2400" i="1" baseline="30000" dirty="0">
              <a:solidFill>
                <a:srgbClr val="C00000"/>
              </a:solidFill>
              <a:effectLst>
                <a:outerShdw blurRad="38100" dist="38100" dir="2700000" algn="tl">
                  <a:srgbClr val="000000">
                    <a:alpha val="43137"/>
                  </a:srgbClr>
                </a:outerShdw>
              </a:effectLst>
              <a:cs typeface="Arial" charset="0"/>
            </a:endParaRPr>
          </a:p>
        </p:txBody>
      </p:sp>
      <p:sp>
        <p:nvSpPr>
          <p:cNvPr id="9523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0" name="Rectangle 2"/>
          <p:cNvSpPr>
            <a:spLocks noGrp="1" noChangeArrowheads="1"/>
          </p:cNvSpPr>
          <p:nvPr>
            <p:ph type="title"/>
          </p:nvPr>
        </p:nvSpPr>
        <p:spPr>
          <a:xfrm>
            <a:off x="838200" y="304800"/>
            <a:ext cx="7162800" cy="685800"/>
          </a:xfrm>
        </p:spPr>
        <p:txBody>
          <a:bodyPr lIns="103236" tIns="51618" rIns="103236" bIns="51618"/>
          <a:lstStyle/>
          <a:p>
            <a:pPr algn="ctr" eaLnBrk="1" hangingPunct="1">
              <a:defRPr/>
            </a:pPr>
            <a:r>
              <a:rPr lang="en-US" sz="3600" dirty="0" smtClean="0">
                <a:solidFill>
                  <a:schemeClr val="accent1"/>
                </a:solidFill>
                <a:effectLst>
                  <a:outerShdw blurRad="38100" dist="38100" dir="2700000" algn="tl">
                    <a:srgbClr val="000000">
                      <a:alpha val="43137"/>
                    </a:srgbClr>
                  </a:outerShdw>
                </a:effectLst>
              </a:rPr>
              <a:t>Seasonality</a:t>
            </a:r>
            <a:endParaRPr lang="en-US" sz="3600" dirty="0">
              <a:solidFill>
                <a:schemeClr val="accent1"/>
              </a:solidFill>
              <a:effectLst>
                <a:outerShdw blurRad="38100" dist="38100" dir="2700000" algn="tl">
                  <a:srgbClr val="000000">
                    <a:alpha val="43137"/>
                  </a:srgbClr>
                </a:outerShdw>
              </a:effectLst>
            </a:endParaRPr>
          </a:p>
        </p:txBody>
      </p:sp>
      <p:sp>
        <p:nvSpPr>
          <p:cNvPr id="15" name="Rectangle 14"/>
          <p:cNvSpPr>
            <a:spLocks noChangeArrowheads="1"/>
          </p:cNvSpPr>
          <p:nvPr/>
        </p:nvSpPr>
        <p:spPr bwMode="auto">
          <a:xfrm>
            <a:off x="2438400" y="5571116"/>
            <a:ext cx="5310692" cy="660586"/>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a:noFill/>
            <a:miter lim="800000"/>
            <a:headEnd/>
            <a:tailEnd/>
          </a:ln>
        </p:spPr>
        <p:txBody>
          <a:bodyPr lIns="91435" tIns="45718" rIns="91435" bIns="45718"/>
          <a:lstStyle/>
          <a:p>
            <a:pPr eaLnBrk="0" hangingPunct="0">
              <a:spcBef>
                <a:spcPct val="20000"/>
              </a:spcBef>
              <a:buClr>
                <a:schemeClr val="folHlink"/>
              </a:buClr>
              <a:defRPr/>
            </a:pPr>
            <a:r>
              <a:rPr lang="en-US" i="1" dirty="0" smtClean="0">
                <a:solidFill>
                  <a:srgbClr val="C00000"/>
                </a:solidFill>
                <a:effectLst>
                  <a:outerShdw blurRad="38100" dist="38100" dir="2700000" algn="tl">
                    <a:srgbClr val="000000">
                      <a:alpha val="43137"/>
                    </a:srgbClr>
                  </a:outerShdw>
                </a:effectLst>
              </a:rPr>
              <a:t>Note: </a:t>
            </a:r>
            <a:r>
              <a:rPr lang="en-US" dirty="0" smtClean="0">
                <a:solidFill>
                  <a:srgbClr val="002060"/>
                </a:solidFill>
              </a:rPr>
              <a:t> We rely on </a:t>
            </a:r>
            <a:r>
              <a:rPr lang="en-US" dirty="0" err="1" smtClean="0">
                <a:solidFill>
                  <a:srgbClr val="002060"/>
                </a:solidFill>
              </a:rPr>
              <a:t>MegaStat</a:t>
            </a:r>
            <a:r>
              <a:rPr lang="en-US" dirty="0" smtClean="0">
                <a:solidFill>
                  <a:srgbClr val="002060"/>
                </a:solidFill>
              </a:rPr>
              <a:t> or another computer package for these complex calculations</a:t>
            </a:r>
            <a:r>
              <a:rPr lang="en-US" dirty="0" smtClean="0"/>
              <a:t>.</a:t>
            </a:r>
            <a:endParaRPr lang="en-US" dirty="0"/>
          </a:p>
        </p:txBody>
      </p:sp>
      <p:pic>
        <p:nvPicPr>
          <p:cNvPr id="137218" name="Picture 2" descr="C:\Program Files (x86)\Microsoft Office\MEDIA\CAGCAT10\j0195384.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08890" y="5443066"/>
            <a:ext cx="897941" cy="9166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03618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9F0D854E-0A9E-456B-BA8E-389357D71C6B}" type="slidenum">
              <a:rPr lang="en-US"/>
              <a:pPr/>
              <a:t>37</a:t>
            </a:fld>
            <a:endParaRPr lang="en-US"/>
          </a:p>
        </p:txBody>
      </p:sp>
      <p:sp>
        <p:nvSpPr>
          <p:cNvPr id="95234"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5235"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62534" name="Rectangle 6"/>
          <p:cNvSpPr>
            <a:spLocks noChangeArrowheads="1"/>
          </p:cNvSpPr>
          <p:nvPr/>
        </p:nvSpPr>
        <p:spPr bwMode="auto">
          <a:xfrm>
            <a:off x="174336" y="891039"/>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err="1" smtClean="0">
                <a:solidFill>
                  <a:srgbClr val="C00000"/>
                </a:solidFill>
                <a:effectLst>
                  <a:outerShdw blurRad="38100" dist="38100" dir="2700000" algn="tl">
                    <a:srgbClr val="000000">
                      <a:alpha val="43137"/>
                    </a:srgbClr>
                  </a:outerShdw>
                </a:effectLst>
                <a:cs typeface="Arial" charset="0"/>
              </a:rPr>
              <a:t>MegaStat</a:t>
            </a:r>
            <a:r>
              <a:rPr lang="en-US" sz="2400" i="1" dirty="0" smtClean="0">
                <a:solidFill>
                  <a:srgbClr val="C00000"/>
                </a:solidFill>
                <a:effectLst>
                  <a:outerShdw blurRad="38100" dist="38100" dir="2700000" algn="tl">
                    <a:srgbClr val="000000">
                      <a:alpha val="43137"/>
                    </a:srgbClr>
                  </a:outerShdw>
                </a:effectLst>
                <a:cs typeface="Arial" charset="0"/>
              </a:rPr>
              <a:t> Menus</a:t>
            </a:r>
            <a:endParaRPr lang="en-US" sz="2400" i="1" baseline="30000" dirty="0">
              <a:solidFill>
                <a:srgbClr val="C00000"/>
              </a:solidFill>
              <a:effectLst>
                <a:outerShdw blurRad="38100" dist="38100" dir="2700000" algn="tl">
                  <a:srgbClr val="000000">
                    <a:alpha val="43137"/>
                  </a:srgbClr>
                </a:outerShdw>
              </a:effectLst>
              <a:cs typeface="Arial" charset="0"/>
            </a:endParaRPr>
          </a:p>
        </p:txBody>
      </p:sp>
      <p:sp>
        <p:nvSpPr>
          <p:cNvPr id="9523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0" name="Rectangle 2"/>
          <p:cNvSpPr>
            <a:spLocks noGrp="1" noChangeArrowheads="1"/>
          </p:cNvSpPr>
          <p:nvPr>
            <p:ph type="title"/>
          </p:nvPr>
        </p:nvSpPr>
        <p:spPr>
          <a:xfrm>
            <a:off x="838200" y="304800"/>
            <a:ext cx="7162800" cy="685800"/>
          </a:xfrm>
        </p:spPr>
        <p:txBody>
          <a:bodyPr lIns="103236" tIns="51618" rIns="103236" bIns="51618"/>
          <a:lstStyle/>
          <a:p>
            <a:pPr algn="ctr" eaLnBrk="1" hangingPunct="1">
              <a:defRPr/>
            </a:pPr>
            <a:r>
              <a:rPr lang="en-US" sz="3600" dirty="0" smtClean="0">
                <a:solidFill>
                  <a:schemeClr val="accent1"/>
                </a:solidFill>
                <a:effectLst>
                  <a:outerShdw blurRad="38100" dist="38100" dir="2700000" algn="tl">
                    <a:srgbClr val="000000">
                      <a:alpha val="43137"/>
                    </a:srgbClr>
                  </a:outerShdw>
                </a:effectLst>
              </a:rPr>
              <a:t>Seasonality</a:t>
            </a:r>
            <a:endParaRPr lang="en-US" sz="3600" dirty="0">
              <a:solidFill>
                <a:schemeClr val="accent1"/>
              </a:solidFill>
              <a:effectLst>
                <a:outerShdw blurRad="38100" dist="38100" dir="2700000" algn="tl">
                  <a:srgbClr val="000000">
                    <a:alpha val="43137"/>
                  </a:srgbClr>
                </a:outerShdw>
              </a:effectLst>
            </a:endParaRPr>
          </a:p>
        </p:txBody>
      </p:sp>
      <p:pic>
        <p:nvPicPr>
          <p:cNvPr id="129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713614"/>
            <a:ext cx="4366355" cy="2858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9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8599" y="3276600"/>
            <a:ext cx="4491901"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1763487" y="5453390"/>
            <a:ext cx="1828799" cy="523220"/>
          </a:xfrm>
          <a:prstGeom prst="rect">
            <a:avLst/>
          </a:prstGeom>
          <a:noFill/>
        </p:spPr>
        <p:txBody>
          <a:bodyPr wrap="square" rtlCol="0">
            <a:spAutoFit/>
          </a:bodyPr>
          <a:lstStyle/>
          <a:p>
            <a:r>
              <a:rPr lang="en-US" sz="1400" dirty="0" smtClean="0">
                <a:solidFill>
                  <a:srgbClr val="FF0000"/>
                </a:solidFill>
              </a:rPr>
              <a:t>to label the data by year and quarter</a:t>
            </a:r>
            <a:endParaRPr lang="en-US" sz="1400" dirty="0">
              <a:solidFill>
                <a:srgbClr val="FF0000"/>
              </a:solidFill>
            </a:endParaRPr>
          </a:p>
        </p:txBody>
      </p:sp>
      <p:sp>
        <p:nvSpPr>
          <p:cNvPr id="2" name="Rounded Rectangle 1"/>
          <p:cNvSpPr/>
          <p:nvPr/>
        </p:nvSpPr>
        <p:spPr>
          <a:xfrm>
            <a:off x="3810000" y="4343400"/>
            <a:ext cx="2474549" cy="1633210"/>
          </a:xfrm>
          <a:prstGeom prst="roundRect">
            <a:avLst/>
          </a:prstGeom>
          <a:solidFill>
            <a:schemeClr val="accent1">
              <a:alpha val="19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Arrow Connector 3"/>
          <p:cNvCxnSpPr/>
          <p:nvPr/>
        </p:nvCxnSpPr>
        <p:spPr>
          <a:xfrm flipV="1">
            <a:off x="3581400" y="5238750"/>
            <a:ext cx="1047461" cy="4762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46520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9F0D854E-0A9E-456B-BA8E-389357D71C6B}" type="slidenum">
              <a:rPr lang="en-US"/>
              <a:pPr/>
              <a:t>38</a:t>
            </a:fld>
            <a:endParaRPr lang="en-US"/>
          </a:p>
        </p:txBody>
      </p:sp>
      <p:sp>
        <p:nvSpPr>
          <p:cNvPr id="95234"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5235"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62534" name="Rectangle 6"/>
          <p:cNvSpPr>
            <a:spLocks noChangeArrowheads="1"/>
          </p:cNvSpPr>
          <p:nvPr/>
        </p:nvSpPr>
        <p:spPr bwMode="auto">
          <a:xfrm>
            <a:off x="963797" y="1048784"/>
            <a:ext cx="3988213" cy="457995"/>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err="1" smtClean="0">
                <a:solidFill>
                  <a:srgbClr val="C00000"/>
                </a:solidFill>
                <a:effectLst>
                  <a:outerShdw blurRad="38100" dist="38100" dir="2700000" algn="tl">
                    <a:srgbClr val="000000">
                      <a:alpha val="43137"/>
                    </a:srgbClr>
                  </a:outerShdw>
                </a:effectLst>
                <a:cs typeface="Arial" charset="0"/>
              </a:rPr>
              <a:t>MegaStat’s</a:t>
            </a:r>
            <a:r>
              <a:rPr lang="en-US" sz="2400" i="1" dirty="0" smtClean="0">
                <a:solidFill>
                  <a:srgbClr val="C00000"/>
                </a:solidFill>
                <a:effectLst>
                  <a:outerShdw blurRad="38100" dist="38100" dir="2700000" algn="tl">
                    <a:srgbClr val="000000">
                      <a:alpha val="43137"/>
                    </a:srgbClr>
                  </a:outerShdw>
                </a:effectLst>
                <a:cs typeface="Arial" charset="0"/>
              </a:rPr>
              <a:t> Seasonal Analysis</a:t>
            </a:r>
            <a:endParaRPr lang="en-US" sz="2400" i="1" baseline="30000" dirty="0">
              <a:solidFill>
                <a:srgbClr val="C00000"/>
              </a:solidFill>
              <a:effectLst>
                <a:outerShdw blurRad="38100" dist="38100" dir="2700000" algn="tl">
                  <a:srgbClr val="000000">
                    <a:alpha val="43137"/>
                  </a:srgbClr>
                </a:outerShdw>
              </a:effectLst>
              <a:cs typeface="Arial" charset="0"/>
            </a:endParaRPr>
          </a:p>
        </p:txBody>
      </p:sp>
      <p:sp>
        <p:nvSpPr>
          <p:cNvPr id="9523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0" name="Rectangle 2"/>
          <p:cNvSpPr>
            <a:spLocks noGrp="1" noChangeArrowheads="1"/>
          </p:cNvSpPr>
          <p:nvPr>
            <p:ph type="title"/>
          </p:nvPr>
        </p:nvSpPr>
        <p:spPr>
          <a:xfrm>
            <a:off x="838200" y="304800"/>
            <a:ext cx="7162800" cy="685800"/>
          </a:xfrm>
        </p:spPr>
        <p:txBody>
          <a:bodyPr lIns="103236" tIns="51618" rIns="103236" bIns="51618"/>
          <a:lstStyle/>
          <a:p>
            <a:pPr algn="ctr" eaLnBrk="1" hangingPunct="1">
              <a:defRPr/>
            </a:pPr>
            <a:r>
              <a:rPr lang="en-US" sz="3600" dirty="0" smtClean="0">
                <a:solidFill>
                  <a:schemeClr val="accent1"/>
                </a:solidFill>
                <a:effectLst>
                  <a:outerShdw blurRad="38100" dist="38100" dir="2700000" algn="tl">
                    <a:srgbClr val="000000">
                      <a:alpha val="43137"/>
                    </a:srgbClr>
                  </a:outerShdw>
                </a:effectLst>
              </a:rPr>
              <a:t>Seasonality</a:t>
            </a:r>
            <a:endParaRPr lang="en-US" sz="3600" dirty="0">
              <a:solidFill>
                <a:schemeClr val="accent1"/>
              </a:solidFill>
              <a:effectLst>
                <a:outerShdw blurRad="38100" dist="38100" dir="2700000" algn="tl">
                  <a:srgbClr val="000000">
                    <a:alpha val="43137"/>
                  </a:srgbClr>
                </a:outerShdw>
              </a:effectLst>
            </a:endParaRPr>
          </a:p>
        </p:txBody>
      </p:sp>
      <p:pic>
        <p:nvPicPr>
          <p:cNvPr id="130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1600200"/>
            <a:ext cx="4879262" cy="4559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54879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9F0D854E-0A9E-456B-BA8E-389357D71C6B}" type="slidenum">
              <a:rPr lang="en-US"/>
              <a:pPr/>
              <a:t>39</a:t>
            </a:fld>
            <a:endParaRPr lang="en-US"/>
          </a:p>
        </p:txBody>
      </p:sp>
      <p:sp>
        <p:nvSpPr>
          <p:cNvPr id="95234"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5235"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62534" name="Rectangle 6"/>
          <p:cNvSpPr>
            <a:spLocks noChangeArrowheads="1"/>
          </p:cNvSpPr>
          <p:nvPr/>
        </p:nvSpPr>
        <p:spPr bwMode="auto">
          <a:xfrm>
            <a:off x="533400" y="1066800"/>
            <a:ext cx="4121285" cy="4572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err="1" smtClean="0">
                <a:solidFill>
                  <a:srgbClr val="C00000"/>
                </a:solidFill>
                <a:effectLst>
                  <a:outerShdw blurRad="38100" dist="38100" dir="2700000" algn="tl">
                    <a:srgbClr val="000000">
                      <a:alpha val="43137"/>
                    </a:srgbClr>
                  </a:outerShdw>
                </a:effectLst>
                <a:cs typeface="Arial" charset="0"/>
              </a:rPr>
              <a:t>MegaStat’s</a:t>
            </a:r>
            <a:r>
              <a:rPr lang="en-US" sz="2400" i="1" dirty="0" smtClean="0">
                <a:solidFill>
                  <a:srgbClr val="C00000"/>
                </a:solidFill>
                <a:effectLst>
                  <a:outerShdw blurRad="38100" dist="38100" dir="2700000" algn="tl">
                    <a:srgbClr val="000000">
                      <a:alpha val="43137"/>
                    </a:srgbClr>
                  </a:outerShdw>
                </a:effectLst>
                <a:cs typeface="Arial" charset="0"/>
              </a:rPr>
              <a:t> Seasonal Indexes</a:t>
            </a:r>
            <a:endParaRPr lang="en-US" sz="2400" i="1" baseline="30000" dirty="0">
              <a:solidFill>
                <a:srgbClr val="C00000"/>
              </a:solidFill>
              <a:effectLst>
                <a:outerShdw blurRad="38100" dist="38100" dir="2700000" algn="tl">
                  <a:srgbClr val="000000">
                    <a:alpha val="43137"/>
                  </a:srgbClr>
                </a:outerShdw>
              </a:effectLst>
              <a:cs typeface="Arial" charset="0"/>
            </a:endParaRPr>
          </a:p>
        </p:txBody>
      </p:sp>
      <p:sp>
        <p:nvSpPr>
          <p:cNvPr id="9523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0" name="Rectangle 2"/>
          <p:cNvSpPr>
            <a:spLocks noGrp="1" noChangeArrowheads="1"/>
          </p:cNvSpPr>
          <p:nvPr>
            <p:ph type="title"/>
          </p:nvPr>
        </p:nvSpPr>
        <p:spPr>
          <a:xfrm>
            <a:off x="838200" y="304800"/>
            <a:ext cx="7162800" cy="685800"/>
          </a:xfrm>
        </p:spPr>
        <p:txBody>
          <a:bodyPr lIns="103236" tIns="51618" rIns="103236" bIns="51618"/>
          <a:lstStyle/>
          <a:p>
            <a:pPr algn="ctr" eaLnBrk="1" hangingPunct="1">
              <a:defRPr/>
            </a:pPr>
            <a:r>
              <a:rPr lang="en-US" sz="3600" dirty="0" smtClean="0">
                <a:solidFill>
                  <a:schemeClr val="accent1"/>
                </a:solidFill>
                <a:effectLst>
                  <a:outerShdw blurRad="38100" dist="38100" dir="2700000" algn="tl">
                    <a:srgbClr val="000000">
                      <a:alpha val="43137"/>
                    </a:srgbClr>
                  </a:outerShdw>
                </a:effectLst>
              </a:rPr>
              <a:t>Seasonality</a:t>
            </a:r>
            <a:endParaRPr lang="en-US" sz="3600" dirty="0">
              <a:solidFill>
                <a:schemeClr val="accent1"/>
              </a:solidFill>
              <a:effectLst>
                <a:outerShdw blurRad="38100" dist="38100" dir="2700000" algn="tl">
                  <a:srgbClr val="000000">
                    <a:alpha val="43137"/>
                  </a:srgbClr>
                </a:outerShdw>
              </a:effectLst>
            </a:endParaRPr>
          </a:p>
        </p:txBody>
      </p:sp>
      <p:pic>
        <p:nvPicPr>
          <p:cNvPr id="131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286000"/>
            <a:ext cx="732817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6976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a:ln/>
        </p:spPr>
        <p:txBody>
          <a:bodyPr/>
          <a:lstStyle/>
          <a:p>
            <a:r>
              <a:rPr lang="en-US"/>
              <a:t>14-</a:t>
            </a:r>
            <a:fld id="{04443ED5-CD3C-4BCC-8447-21D5A84F6273}" type="slidenum">
              <a:rPr lang="en-US"/>
              <a:pPr/>
              <a:t>4</a:t>
            </a:fld>
            <a:endParaRPr lang="en-US"/>
          </a:p>
        </p:txBody>
      </p:sp>
      <p:sp>
        <p:nvSpPr>
          <p:cNvPr id="583683" name="Rectangle 3"/>
          <p:cNvSpPr>
            <a:spLocks noGrp="1" noChangeArrowheads="1"/>
          </p:cNvSpPr>
          <p:nvPr>
            <p:ph type="body" sz="half" idx="1"/>
          </p:nvPr>
        </p:nvSpPr>
        <p:spPr>
          <a:xfrm>
            <a:off x="447675" y="2174875"/>
            <a:ext cx="4241800" cy="4019550"/>
          </a:xfrm>
        </p:spPr>
        <p:txBody>
          <a:bodyPr lIns="103236" tIns="51618" rIns="103236" bIns="51618"/>
          <a:lstStyle/>
          <a:p>
            <a:pPr marL="515938" indent="-515938" eaLnBrk="1" hangingPunct="1">
              <a:lnSpc>
                <a:spcPct val="90000"/>
              </a:lnSpc>
              <a:spcBef>
                <a:spcPts val="1200"/>
              </a:spcBef>
              <a:buClr>
                <a:schemeClr val="accent1"/>
              </a:buClr>
              <a:buSzPct val="100000"/>
              <a:buFontTx/>
              <a:buChar char="•"/>
            </a:pPr>
            <a:r>
              <a:rPr lang="en-US" sz="1800" dirty="0" smtClean="0">
                <a:solidFill>
                  <a:srgbClr val="002060"/>
                </a:solidFill>
              </a:rPr>
              <a:t>Time-series data are usually plotted as a line graph.</a:t>
            </a:r>
          </a:p>
          <a:p>
            <a:pPr marL="515938" indent="-515938" eaLnBrk="1" hangingPunct="1">
              <a:lnSpc>
                <a:spcPct val="90000"/>
              </a:lnSpc>
              <a:spcBef>
                <a:spcPts val="1200"/>
              </a:spcBef>
              <a:buClr>
                <a:schemeClr val="accent1"/>
              </a:buClr>
              <a:buSzPct val="100000"/>
              <a:buFontTx/>
              <a:buChar char="•"/>
            </a:pPr>
            <a:r>
              <a:rPr lang="en-US" sz="1800" dirty="0" smtClean="0">
                <a:solidFill>
                  <a:srgbClr val="002060"/>
                </a:solidFill>
              </a:rPr>
              <a:t>Time is on the horizontal (</a:t>
            </a:r>
            <a:r>
              <a:rPr lang="en-US" sz="1800" i="1" dirty="0" smtClean="0">
                <a:solidFill>
                  <a:srgbClr val="002060"/>
                </a:solidFill>
              </a:rPr>
              <a:t>X</a:t>
            </a:r>
            <a:r>
              <a:rPr lang="en-US" sz="1800" dirty="0" smtClean="0">
                <a:solidFill>
                  <a:srgbClr val="002060"/>
                </a:solidFill>
              </a:rPr>
              <a:t>) axis.</a:t>
            </a:r>
          </a:p>
          <a:p>
            <a:pPr marL="515938" indent="-515938" eaLnBrk="1" hangingPunct="1">
              <a:lnSpc>
                <a:spcPct val="90000"/>
              </a:lnSpc>
              <a:spcBef>
                <a:spcPts val="1200"/>
              </a:spcBef>
              <a:buClr>
                <a:schemeClr val="accent1"/>
              </a:buClr>
              <a:buSzPct val="100000"/>
              <a:buFontTx/>
              <a:buChar char="•"/>
            </a:pPr>
            <a:r>
              <a:rPr lang="en-US" sz="1800" dirty="0" smtClean="0">
                <a:solidFill>
                  <a:srgbClr val="002060"/>
                </a:solidFill>
              </a:rPr>
              <a:t>Trends and fluctuations are easier to see on a line graph.</a:t>
            </a:r>
          </a:p>
          <a:p>
            <a:pPr marL="515938" indent="-515938" eaLnBrk="1" hangingPunct="1">
              <a:spcBef>
                <a:spcPts val="1200"/>
              </a:spcBef>
              <a:buClr>
                <a:schemeClr val="accent1"/>
              </a:buClr>
              <a:buSzPct val="100000"/>
              <a:buFontTx/>
              <a:buChar char="•"/>
            </a:pPr>
            <a:r>
              <a:rPr lang="en-US" sz="1800" dirty="0" smtClean="0">
                <a:solidFill>
                  <a:srgbClr val="002060"/>
                </a:solidFill>
              </a:rPr>
              <a:t>The following notation is used:</a:t>
            </a:r>
          </a:p>
          <a:p>
            <a:pPr marL="515938" indent="-515938" eaLnBrk="1" hangingPunct="1">
              <a:spcBef>
                <a:spcPts val="1200"/>
              </a:spcBef>
              <a:buClr>
                <a:schemeClr val="accent1"/>
              </a:buClr>
              <a:buSzPct val="100000"/>
              <a:buFont typeface="Wingdings" pitchFamily="2" charset="2"/>
              <a:buNone/>
            </a:pPr>
            <a:r>
              <a:rPr lang="en-US" sz="1800" dirty="0" smtClean="0">
                <a:solidFill>
                  <a:srgbClr val="002060"/>
                </a:solidFill>
              </a:rPr>
              <a:t>	</a:t>
            </a:r>
            <a:r>
              <a:rPr lang="en-US" sz="1800" i="1" dirty="0" err="1" smtClean="0">
                <a:solidFill>
                  <a:srgbClr val="002060"/>
                </a:solidFill>
              </a:rPr>
              <a:t>y</a:t>
            </a:r>
            <a:r>
              <a:rPr lang="en-US" sz="1800" i="1" baseline="-25000" dirty="0" err="1" smtClean="0">
                <a:solidFill>
                  <a:srgbClr val="002060"/>
                </a:solidFill>
              </a:rPr>
              <a:t>t</a:t>
            </a:r>
            <a:r>
              <a:rPr lang="en-US" sz="1800" dirty="0" smtClean="0">
                <a:solidFill>
                  <a:srgbClr val="002060"/>
                </a:solidFill>
              </a:rPr>
              <a:t> is the value of the time series in period </a:t>
            </a:r>
            <a:r>
              <a:rPr lang="en-US" sz="1800" i="1" dirty="0" smtClean="0">
                <a:solidFill>
                  <a:srgbClr val="002060"/>
                </a:solidFill>
              </a:rPr>
              <a:t>t  (t</a:t>
            </a:r>
            <a:r>
              <a:rPr lang="en-US" sz="1800" dirty="0" smtClean="0">
                <a:solidFill>
                  <a:srgbClr val="002060"/>
                </a:solidFill>
              </a:rPr>
              <a:t> is an index denoting the time period </a:t>
            </a:r>
            <a:r>
              <a:rPr lang="en-US" sz="1800" i="1" dirty="0" smtClean="0">
                <a:solidFill>
                  <a:srgbClr val="002060"/>
                </a:solidFill>
              </a:rPr>
              <a:t>t</a:t>
            </a:r>
            <a:r>
              <a:rPr lang="en-US" sz="1800" dirty="0" smtClean="0">
                <a:solidFill>
                  <a:srgbClr val="002060"/>
                </a:solidFill>
              </a:rPr>
              <a:t> = 1, 2, …, </a:t>
            </a:r>
            <a:r>
              <a:rPr lang="en-US" sz="1800" i="1" dirty="0" smtClean="0">
                <a:solidFill>
                  <a:srgbClr val="002060"/>
                </a:solidFill>
              </a:rPr>
              <a:t>n</a:t>
            </a:r>
            <a:r>
              <a:rPr lang="en-US" sz="1800" dirty="0" smtClean="0">
                <a:solidFill>
                  <a:srgbClr val="002060"/>
                </a:solidFill>
              </a:rPr>
              <a:t>); </a:t>
            </a:r>
            <a:r>
              <a:rPr lang="en-US" sz="1800" i="1" dirty="0" smtClean="0">
                <a:solidFill>
                  <a:srgbClr val="002060"/>
                </a:solidFill>
              </a:rPr>
              <a:t>n</a:t>
            </a:r>
            <a:r>
              <a:rPr lang="en-US" sz="1800" dirty="0" smtClean="0">
                <a:solidFill>
                  <a:srgbClr val="002060"/>
                </a:solidFill>
              </a:rPr>
              <a:t> is the number of time periods; </a:t>
            </a:r>
            <a:r>
              <a:rPr lang="en-US" sz="1800" i="1" dirty="0" smtClean="0">
                <a:solidFill>
                  <a:srgbClr val="002060"/>
                </a:solidFill>
              </a:rPr>
              <a:t>y</a:t>
            </a:r>
            <a:r>
              <a:rPr lang="en-US" sz="1800" baseline="-25000" dirty="0" smtClean="0">
                <a:solidFill>
                  <a:srgbClr val="002060"/>
                </a:solidFill>
              </a:rPr>
              <a:t>1</a:t>
            </a:r>
            <a:r>
              <a:rPr lang="en-US" sz="1800" dirty="0" smtClean="0">
                <a:solidFill>
                  <a:srgbClr val="002060"/>
                </a:solidFill>
              </a:rPr>
              <a:t>, </a:t>
            </a:r>
            <a:r>
              <a:rPr lang="en-US" sz="1800" i="1" dirty="0" smtClean="0">
                <a:solidFill>
                  <a:srgbClr val="002060"/>
                </a:solidFill>
              </a:rPr>
              <a:t>y</a:t>
            </a:r>
            <a:r>
              <a:rPr lang="en-US" sz="1800" baseline="-25000" dirty="0" smtClean="0">
                <a:solidFill>
                  <a:srgbClr val="002060"/>
                </a:solidFill>
              </a:rPr>
              <a:t>2</a:t>
            </a:r>
            <a:r>
              <a:rPr lang="en-US" sz="1800" dirty="0" smtClean="0">
                <a:solidFill>
                  <a:srgbClr val="002060"/>
                </a:solidFill>
              </a:rPr>
              <a:t>, …, </a:t>
            </a:r>
            <a:r>
              <a:rPr lang="en-US" sz="1800" i="1" dirty="0" err="1" smtClean="0">
                <a:solidFill>
                  <a:srgbClr val="002060"/>
                </a:solidFill>
              </a:rPr>
              <a:t>y</a:t>
            </a:r>
            <a:r>
              <a:rPr lang="en-US" sz="1800" i="1" baseline="-25000" dirty="0" err="1" smtClean="0">
                <a:solidFill>
                  <a:srgbClr val="002060"/>
                </a:solidFill>
              </a:rPr>
              <a:t>n</a:t>
            </a:r>
            <a:r>
              <a:rPr lang="en-US" sz="1800" dirty="0" smtClean="0">
                <a:solidFill>
                  <a:srgbClr val="002060"/>
                </a:solidFill>
              </a:rPr>
              <a:t> is the data set for analysis.</a:t>
            </a:r>
          </a:p>
          <a:p>
            <a:pPr marL="515938" indent="-515938" eaLnBrk="1" hangingPunct="1">
              <a:lnSpc>
                <a:spcPct val="90000"/>
              </a:lnSpc>
              <a:buClr>
                <a:schemeClr val="accent1"/>
              </a:buClr>
              <a:buSzPct val="100000"/>
              <a:buFontTx/>
              <a:buChar char="•"/>
            </a:pPr>
            <a:endParaRPr lang="en-US" sz="1800" dirty="0" smtClean="0">
              <a:solidFill>
                <a:srgbClr val="002060"/>
              </a:solidFill>
            </a:endParaRPr>
          </a:p>
        </p:txBody>
      </p:sp>
      <p:sp>
        <p:nvSpPr>
          <p:cNvPr id="27651"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27652"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83687" name="Rectangle 7"/>
          <p:cNvSpPr>
            <a:spLocks noChangeArrowheads="1"/>
          </p:cNvSpPr>
          <p:nvPr/>
        </p:nvSpPr>
        <p:spPr bwMode="auto">
          <a:xfrm>
            <a:off x="234950" y="1563688"/>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Time- Series Data</a:t>
            </a:r>
          </a:p>
        </p:txBody>
      </p:sp>
      <p:sp>
        <p:nvSpPr>
          <p:cNvPr id="2765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pic>
        <p:nvPicPr>
          <p:cNvPr id="74754" name="Picture 2"/>
          <p:cNvPicPr>
            <a:picLocks noChangeAspect="1" noChangeArrowheads="1"/>
          </p:cNvPicPr>
          <p:nvPr/>
        </p:nvPicPr>
        <p:blipFill>
          <a:blip r:embed="rId3" cstate="print"/>
          <a:srcRect/>
          <a:stretch>
            <a:fillRect/>
          </a:stretch>
        </p:blipFill>
        <p:spPr bwMode="auto">
          <a:xfrm>
            <a:off x="5086247" y="2438400"/>
            <a:ext cx="3505200" cy="2539296"/>
          </a:xfrm>
          <a:prstGeom prst="rect">
            <a:avLst/>
          </a:prstGeom>
          <a:noFill/>
          <a:ln w="9525">
            <a:solidFill>
              <a:schemeClr val="tx1"/>
            </a:solidFill>
            <a:miter lim="800000"/>
            <a:headEnd/>
            <a:tailEnd/>
          </a:ln>
          <a:effectLst>
            <a:innerShdw blurRad="63500" dist="50800" dir="2700000">
              <a:prstClr val="black">
                <a:alpha val="50000"/>
              </a:prstClr>
            </a:innerShdw>
          </a:effectLst>
        </p:spPr>
      </p:pic>
      <p:pic>
        <p:nvPicPr>
          <p:cNvPr id="2765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56425" y="1576387"/>
            <a:ext cx="1425575"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2"/>
          <p:cNvSpPr>
            <a:spLocks noGrp="1" noChangeArrowheads="1"/>
          </p:cNvSpPr>
          <p:nvPr>
            <p:ph type="title"/>
          </p:nvPr>
        </p:nvSpPr>
        <p:spPr>
          <a:xfrm>
            <a:off x="838200" y="381000"/>
            <a:ext cx="7158038" cy="533399"/>
          </a:xfrm>
        </p:spPr>
        <p:txBody>
          <a:bodyPr lIns="103236" tIns="51618" rIns="103236" bIns="51618" anchor="t">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Time-Series Analysis</a:t>
            </a:r>
          </a:p>
        </p:txBody>
      </p:sp>
    </p:spTree>
    <p:extLst>
      <p:ext uri="{BB962C8B-B14F-4D97-AF65-F5344CB8AC3E}">
        <p14:creationId xmlns:p14="http://schemas.microsoft.com/office/powerpoint/2010/main" val="7771543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9F0D854E-0A9E-456B-BA8E-389357D71C6B}" type="slidenum">
              <a:rPr lang="en-US"/>
              <a:pPr/>
              <a:t>40</a:t>
            </a:fld>
            <a:endParaRPr lang="en-US"/>
          </a:p>
        </p:txBody>
      </p:sp>
      <p:sp>
        <p:nvSpPr>
          <p:cNvPr id="95234"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5235"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62534" name="Rectangle 6"/>
          <p:cNvSpPr>
            <a:spLocks noChangeArrowheads="1"/>
          </p:cNvSpPr>
          <p:nvPr/>
        </p:nvSpPr>
        <p:spPr bwMode="auto">
          <a:xfrm>
            <a:off x="533400" y="1142999"/>
            <a:ext cx="2828925" cy="457201"/>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err="1" smtClean="0">
                <a:solidFill>
                  <a:srgbClr val="C00000"/>
                </a:solidFill>
                <a:effectLst>
                  <a:outerShdw blurRad="38100" dist="38100" dir="2700000" algn="tl">
                    <a:srgbClr val="000000">
                      <a:alpha val="43137"/>
                    </a:srgbClr>
                  </a:outerShdw>
                </a:effectLst>
                <a:cs typeface="Arial" charset="0"/>
              </a:rPr>
              <a:t>MegaStat’s</a:t>
            </a:r>
            <a:r>
              <a:rPr lang="en-US" sz="2400" i="1" dirty="0" smtClean="0">
                <a:solidFill>
                  <a:srgbClr val="C00000"/>
                </a:solidFill>
                <a:effectLst>
                  <a:outerShdw blurRad="38100" dist="38100" dir="2700000" algn="tl">
                    <a:srgbClr val="000000">
                      <a:alpha val="43137"/>
                    </a:srgbClr>
                  </a:outerShdw>
                </a:effectLst>
                <a:cs typeface="Arial" charset="0"/>
              </a:rPr>
              <a:t> Graph</a:t>
            </a:r>
            <a:endParaRPr lang="en-US" sz="2400" i="1" baseline="30000" dirty="0">
              <a:solidFill>
                <a:srgbClr val="C00000"/>
              </a:solidFill>
              <a:effectLst>
                <a:outerShdw blurRad="38100" dist="38100" dir="2700000" algn="tl">
                  <a:srgbClr val="000000">
                    <a:alpha val="43137"/>
                  </a:srgbClr>
                </a:outerShdw>
              </a:effectLst>
              <a:cs typeface="Arial" charset="0"/>
            </a:endParaRPr>
          </a:p>
        </p:txBody>
      </p:sp>
      <p:sp>
        <p:nvSpPr>
          <p:cNvPr id="9523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0" name="Rectangle 2"/>
          <p:cNvSpPr>
            <a:spLocks noGrp="1" noChangeArrowheads="1"/>
          </p:cNvSpPr>
          <p:nvPr>
            <p:ph type="title"/>
          </p:nvPr>
        </p:nvSpPr>
        <p:spPr>
          <a:xfrm>
            <a:off x="838200" y="304800"/>
            <a:ext cx="7162800" cy="685800"/>
          </a:xfrm>
        </p:spPr>
        <p:txBody>
          <a:bodyPr lIns="103236" tIns="51618" rIns="103236" bIns="51618"/>
          <a:lstStyle/>
          <a:p>
            <a:pPr algn="ctr" eaLnBrk="1" hangingPunct="1">
              <a:defRPr/>
            </a:pPr>
            <a:r>
              <a:rPr lang="en-US" sz="3600" dirty="0" smtClean="0">
                <a:solidFill>
                  <a:schemeClr val="accent1"/>
                </a:solidFill>
                <a:effectLst>
                  <a:outerShdw blurRad="38100" dist="38100" dir="2700000" algn="tl">
                    <a:srgbClr val="000000">
                      <a:alpha val="43137"/>
                    </a:srgbClr>
                  </a:outerShdw>
                </a:effectLst>
              </a:rPr>
              <a:t>Seasonality</a:t>
            </a:r>
            <a:endParaRPr lang="en-US" sz="3600" dirty="0">
              <a:solidFill>
                <a:schemeClr val="accent1"/>
              </a:solidFill>
              <a:effectLst>
                <a:outerShdw blurRad="38100" dist="38100" dir="2700000" algn="tl">
                  <a:srgbClr val="000000">
                    <a:alpha val="43137"/>
                  </a:srgbClr>
                </a:outerShdw>
              </a:effectLst>
            </a:endParaRPr>
          </a:p>
        </p:txBody>
      </p:sp>
      <p:pic>
        <p:nvPicPr>
          <p:cNvPr id="132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987137"/>
            <a:ext cx="5048250" cy="395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533409" y="2296740"/>
            <a:ext cx="2151062" cy="1323439"/>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r>
              <a:rPr lang="en-US" sz="1600" i="1" dirty="0">
                <a:solidFill>
                  <a:srgbClr val="C00000"/>
                </a:solidFill>
                <a:effectLst>
                  <a:outerShdw blurRad="38100" dist="38100" dir="2700000" algn="tl">
                    <a:srgbClr val="000000">
                      <a:alpha val="43137"/>
                    </a:srgbClr>
                  </a:outerShdw>
                </a:effectLst>
                <a:cs typeface="Arial" charset="0"/>
              </a:rPr>
              <a:t>Note: </a:t>
            </a:r>
            <a:r>
              <a:rPr lang="en-US" sz="1600" dirty="0" err="1" smtClean="0"/>
              <a:t>MegaStat’s</a:t>
            </a:r>
            <a:r>
              <a:rPr lang="en-US" sz="1600" dirty="0" smtClean="0"/>
              <a:t> graph does not show any forecasts (only the </a:t>
            </a:r>
            <a:r>
              <a:rPr lang="en-US" sz="1600" dirty="0" err="1" smtClean="0"/>
              <a:t>deseasonalized</a:t>
            </a:r>
            <a:r>
              <a:rPr lang="en-US" sz="1600" dirty="0" smtClean="0"/>
              <a:t> time series </a:t>
            </a:r>
            <a:endParaRPr lang="en-US" sz="1600" dirty="0"/>
          </a:p>
        </p:txBody>
      </p:sp>
      <p:sp>
        <p:nvSpPr>
          <p:cNvPr id="4" name="Left Arrow 3"/>
          <p:cNvSpPr/>
          <p:nvPr/>
        </p:nvSpPr>
        <p:spPr bwMode="auto">
          <a:xfrm>
            <a:off x="6073735" y="2729859"/>
            <a:ext cx="381000" cy="457200"/>
          </a:xfrm>
          <a:prstGeom prst="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2" name="TextBox 11"/>
          <p:cNvSpPr txBox="1"/>
          <p:nvPr/>
        </p:nvSpPr>
        <p:spPr>
          <a:xfrm>
            <a:off x="6477001" y="4263515"/>
            <a:ext cx="2151062" cy="830997"/>
          </a:xfrm>
          <a:prstGeom prst="rect">
            <a:avLst/>
          </a:prstGeom>
          <a:noFill/>
        </p:spPr>
        <p:txBody>
          <a:bodyPr wrap="square" rtlCol="0">
            <a:spAutoFit/>
          </a:bodyPr>
          <a:lstStyle/>
          <a:p>
            <a:r>
              <a:rPr lang="en-US" sz="1600" i="1" dirty="0" smtClean="0"/>
              <a:t>So … we have to make our own numerical forecasts </a:t>
            </a:r>
            <a:endParaRPr lang="en-US" sz="1600" i="1" dirty="0"/>
          </a:p>
        </p:txBody>
      </p:sp>
      <p:sp>
        <p:nvSpPr>
          <p:cNvPr id="5" name="Down Arrow 4"/>
          <p:cNvSpPr/>
          <p:nvPr/>
        </p:nvSpPr>
        <p:spPr bwMode="auto">
          <a:xfrm>
            <a:off x="7162800" y="3773074"/>
            <a:ext cx="446140" cy="381000"/>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026" name="Picture 2" descr="C:\Users\Blythe\AppData\Local\Microsoft\Windows\Temporary Internet Files\Content.IE5\57E3VQ8D\MC900230824[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18931" y="5070761"/>
            <a:ext cx="1333877" cy="1408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39246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9F0D854E-0A9E-456B-BA8E-389357D71C6B}" type="slidenum">
              <a:rPr lang="en-US"/>
              <a:pPr/>
              <a:t>41</a:t>
            </a:fld>
            <a:endParaRPr lang="en-US"/>
          </a:p>
        </p:txBody>
      </p:sp>
      <p:sp>
        <p:nvSpPr>
          <p:cNvPr id="95234"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5235"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62534" name="Rectangle 6"/>
          <p:cNvSpPr>
            <a:spLocks noChangeArrowheads="1"/>
          </p:cNvSpPr>
          <p:nvPr/>
        </p:nvSpPr>
        <p:spPr bwMode="auto">
          <a:xfrm>
            <a:off x="464198" y="1142999"/>
            <a:ext cx="762000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smtClean="0">
                <a:solidFill>
                  <a:srgbClr val="C00000"/>
                </a:solidFill>
                <a:effectLst>
                  <a:outerShdw blurRad="38100" dist="38100" dir="2700000" algn="tl">
                    <a:srgbClr val="000000">
                      <a:alpha val="43137"/>
                    </a:srgbClr>
                  </a:outerShdw>
                </a:effectLst>
                <a:cs typeface="Arial" charset="0"/>
              </a:rPr>
              <a:t>Seasonal Adjustment</a:t>
            </a:r>
            <a:endParaRPr lang="en-US" sz="2400" i="1" baseline="30000" dirty="0">
              <a:solidFill>
                <a:srgbClr val="C00000"/>
              </a:solidFill>
              <a:effectLst>
                <a:outerShdw blurRad="38100" dist="38100" dir="2700000" algn="tl">
                  <a:srgbClr val="000000">
                    <a:alpha val="43137"/>
                  </a:srgbClr>
                </a:outerShdw>
              </a:effectLst>
              <a:cs typeface="Arial" charset="0"/>
            </a:endParaRPr>
          </a:p>
        </p:txBody>
      </p:sp>
      <p:sp>
        <p:nvSpPr>
          <p:cNvPr id="9523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0" name="Rectangle 2"/>
          <p:cNvSpPr>
            <a:spLocks noGrp="1" noChangeArrowheads="1"/>
          </p:cNvSpPr>
          <p:nvPr>
            <p:ph type="title"/>
          </p:nvPr>
        </p:nvSpPr>
        <p:spPr>
          <a:xfrm>
            <a:off x="838200" y="304800"/>
            <a:ext cx="7162800" cy="685800"/>
          </a:xfrm>
        </p:spPr>
        <p:txBody>
          <a:bodyPr lIns="103236" tIns="51618" rIns="103236" bIns="51618"/>
          <a:lstStyle/>
          <a:p>
            <a:pPr algn="ctr" eaLnBrk="1" hangingPunct="1">
              <a:defRPr/>
            </a:pPr>
            <a:r>
              <a:rPr lang="en-US" sz="3600" dirty="0" smtClean="0">
                <a:solidFill>
                  <a:schemeClr val="accent1"/>
                </a:solidFill>
                <a:effectLst>
                  <a:outerShdw blurRad="38100" dist="38100" dir="2700000" algn="tl">
                    <a:srgbClr val="000000">
                      <a:alpha val="43137"/>
                    </a:srgbClr>
                  </a:outerShdw>
                </a:effectLst>
              </a:rPr>
              <a:t>Seasonality</a:t>
            </a:r>
            <a:endParaRPr lang="en-US" sz="3600" dirty="0">
              <a:solidFill>
                <a:schemeClr val="accent1"/>
              </a:solidFill>
              <a:effectLst>
                <a:outerShdw blurRad="38100" dist="38100" dir="2700000" algn="tl">
                  <a:srgbClr val="000000">
                    <a:alpha val="43137"/>
                  </a:srgbClr>
                </a:outerShdw>
              </a:effectLst>
            </a:endParaRPr>
          </a:p>
        </p:txBody>
      </p:sp>
      <p:pic>
        <p:nvPicPr>
          <p:cNvPr id="133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4648200"/>
            <a:ext cx="2038739"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184564" y="2735075"/>
            <a:ext cx="1828800" cy="1477328"/>
          </a:xfrm>
          <a:prstGeom prst="rect">
            <a:avLst/>
          </a:prstGeom>
          <a:noFill/>
        </p:spPr>
        <p:txBody>
          <a:bodyPr wrap="square" rtlCol="0">
            <a:spAutoFit/>
          </a:bodyPr>
          <a:lstStyle/>
          <a:p>
            <a:r>
              <a:rPr lang="en-US" dirty="0" smtClean="0"/>
              <a:t>Now, multiply each trend forecast by its quarterly seasonal factor</a:t>
            </a:r>
            <a:endParaRPr lang="en-US" dirty="0"/>
          </a:p>
        </p:txBody>
      </p:sp>
      <p:sp>
        <p:nvSpPr>
          <p:cNvPr id="4" name="Right Arrow 3"/>
          <p:cNvSpPr/>
          <p:nvPr/>
        </p:nvSpPr>
        <p:spPr bwMode="auto">
          <a:xfrm>
            <a:off x="3012374" y="3473739"/>
            <a:ext cx="533400" cy="614569"/>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33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1139455"/>
            <a:ext cx="3969398" cy="31397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45711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9F0D854E-0A9E-456B-BA8E-389357D71C6B}" type="slidenum">
              <a:rPr lang="en-US"/>
              <a:pPr/>
              <a:t>42</a:t>
            </a:fld>
            <a:endParaRPr lang="en-US"/>
          </a:p>
        </p:txBody>
      </p:sp>
      <p:sp>
        <p:nvSpPr>
          <p:cNvPr id="95234"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5235"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62534" name="Rectangle 6"/>
          <p:cNvSpPr>
            <a:spLocks noChangeArrowheads="1"/>
          </p:cNvSpPr>
          <p:nvPr/>
        </p:nvSpPr>
        <p:spPr bwMode="auto">
          <a:xfrm>
            <a:off x="1828800" y="1147947"/>
            <a:ext cx="5327002"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smtClean="0">
                <a:solidFill>
                  <a:srgbClr val="C00000"/>
                </a:solidFill>
                <a:effectLst>
                  <a:outerShdw blurRad="38100" dist="38100" dir="2700000" algn="tl">
                    <a:srgbClr val="000000">
                      <a:alpha val="43137"/>
                    </a:srgbClr>
                  </a:outerShdw>
                </a:effectLst>
                <a:cs typeface="Arial" charset="0"/>
              </a:rPr>
              <a:t>Compare Forecasts and Choose One</a:t>
            </a:r>
            <a:endParaRPr lang="en-US" sz="2400" i="1" baseline="30000" dirty="0">
              <a:solidFill>
                <a:srgbClr val="C00000"/>
              </a:solidFill>
              <a:effectLst>
                <a:outerShdw blurRad="38100" dist="38100" dir="2700000" algn="tl">
                  <a:srgbClr val="000000">
                    <a:alpha val="43137"/>
                  </a:srgbClr>
                </a:outerShdw>
              </a:effectLst>
              <a:cs typeface="Arial" charset="0"/>
            </a:endParaRPr>
          </a:p>
        </p:txBody>
      </p:sp>
      <p:sp>
        <p:nvSpPr>
          <p:cNvPr id="9523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0" name="Rectangle 2"/>
          <p:cNvSpPr>
            <a:spLocks noGrp="1" noChangeArrowheads="1"/>
          </p:cNvSpPr>
          <p:nvPr>
            <p:ph type="title"/>
          </p:nvPr>
        </p:nvSpPr>
        <p:spPr>
          <a:xfrm>
            <a:off x="838200" y="304800"/>
            <a:ext cx="7162800" cy="685800"/>
          </a:xfrm>
        </p:spPr>
        <p:txBody>
          <a:bodyPr lIns="103236" tIns="51618" rIns="103236" bIns="51618"/>
          <a:lstStyle/>
          <a:p>
            <a:pPr algn="ctr" eaLnBrk="1" hangingPunct="1">
              <a:defRPr/>
            </a:pPr>
            <a:r>
              <a:rPr lang="en-US" sz="3600" dirty="0" smtClean="0">
                <a:solidFill>
                  <a:schemeClr val="accent1"/>
                </a:solidFill>
                <a:effectLst>
                  <a:outerShdw blurRad="38100" dist="38100" dir="2700000" algn="tl">
                    <a:srgbClr val="000000">
                      <a:alpha val="43137"/>
                    </a:srgbClr>
                  </a:outerShdw>
                </a:effectLst>
              </a:rPr>
              <a:t>Seasonality</a:t>
            </a:r>
            <a:endParaRPr lang="en-US" sz="3600" dirty="0">
              <a:solidFill>
                <a:schemeClr val="accent1"/>
              </a:solidFill>
              <a:effectLst>
                <a:outerShdw blurRad="38100" dist="38100" dir="2700000" algn="tl">
                  <a:srgbClr val="000000">
                    <a:alpha val="43137"/>
                  </a:srgbClr>
                </a:outerShdw>
              </a:effectLst>
            </a:endParaRPr>
          </a:p>
        </p:txBody>
      </p:sp>
      <p:pic>
        <p:nvPicPr>
          <p:cNvPr id="134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754186"/>
            <a:ext cx="6324600" cy="4342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131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sldNum" sz="quarter" idx="10"/>
          </p:nvPr>
        </p:nvSpPr>
        <p:spPr>
          <a:ln/>
        </p:spPr>
        <p:txBody>
          <a:bodyPr/>
          <a:lstStyle/>
          <a:p>
            <a:r>
              <a:rPr lang="en-US"/>
              <a:t>14-</a:t>
            </a:r>
            <a:fld id="{FB8C7DC9-8282-42FE-8254-8830E0D8144C}" type="slidenum">
              <a:rPr lang="en-US"/>
              <a:pPr/>
              <a:t>43</a:t>
            </a:fld>
            <a:endParaRPr lang="en-US"/>
          </a:p>
        </p:txBody>
      </p:sp>
      <p:sp>
        <p:nvSpPr>
          <p:cNvPr id="43010" name="Rectangle 2"/>
          <p:cNvSpPr>
            <a:spLocks noGrp="1" noChangeArrowheads="1"/>
          </p:cNvSpPr>
          <p:nvPr>
            <p:ph type="title"/>
          </p:nvPr>
        </p:nvSpPr>
        <p:spPr>
          <a:xfrm>
            <a:off x="836035" y="381000"/>
            <a:ext cx="7158038" cy="533400"/>
          </a:xfrm>
          <a:solidFill>
            <a:schemeClr val="accent1">
              <a:lumMod val="20000"/>
              <a:lumOff val="80000"/>
            </a:schemeClr>
          </a:solidFill>
        </p:spPr>
        <p:txBody>
          <a:bodyPr lIns="103236" tIns="51618" rIns="103236" bIns="51618" anchor="t">
            <a:noAutofit/>
          </a:bodyPr>
          <a:lstStyle/>
          <a:p>
            <a:pPr algn="l" eaLnBrk="1" hangingPunct="1">
              <a:defRPr/>
            </a:pPr>
            <a:r>
              <a:rPr lang="en-US" sz="3200" dirty="0" smtClean="0">
                <a:solidFill>
                  <a:schemeClr val="accent1"/>
                </a:solidFill>
                <a:effectLst>
                  <a:outerShdw blurRad="38100" dist="38100" dir="2700000" algn="tl">
                    <a:srgbClr val="000000">
                      <a:alpha val="43137"/>
                    </a:srgbClr>
                  </a:outerShdw>
                </a:effectLst>
              </a:rPr>
              <a:t>More Time Series Methods          </a:t>
            </a:r>
            <a:r>
              <a:rPr lang="en-US" sz="3200" b="1" i="1" dirty="0" smtClean="0"/>
              <a:t>ML 3.4</a:t>
            </a:r>
            <a:endParaRPr lang="en-US" sz="3200" dirty="0" smtClean="0">
              <a:solidFill>
                <a:schemeClr val="accent1"/>
              </a:solidFill>
              <a:effectLst>
                <a:outerShdw blurRad="38100" dist="38100" dir="2700000" algn="tl">
                  <a:srgbClr val="000000">
                    <a:alpha val="43137"/>
                  </a:srgbClr>
                </a:outerShdw>
              </a:effectLst>
            </a:endParaRPr>
          </a:p>
        </p:txBody>
      </p:sp>
      <p:sp>
        <p:nvSpPr>
          <p:cNvPr id="43011" name="Rectangle 3"/>
          <p:cNvSpPr>
            <a:spLocks noGrp="1" noChangeArrowheads="1"/>
          </p:cNvSpPr>
          <p:nvPr>
            <p:ph type="subTitle" idx="4294967295"/>
          </p:nvPr>
        </p:nvSpPr>
        <p:spPr>
          <a:xfrm>
            <a:off x="1009403" y="1967052"/>
            <a:ext cx="7010400" cy="3810000"/>
          </a:xfrm>
          <a:ln>
            <a:solidFill>
              <a:schemeClr val="tx1"/>
            </a:solidFill>
          </a:ln>
        </p:spPr>
        <p:txBody>
          <a:bodyPr/>
          <a:lstStyle/>
          <a:p>
            <a:pPr marL="0" indent="0" eaLnBrk="1" hangingPunct="1">
              <a:buSzPct val="150000"/>
              <a:buFont typeface="Wingdings" pitchFamily="2" charset="2"/>
              <a:buNone/>
              <a:defRPr/>
            </a:pPr>
            <a:r>
              <a:rPr lang="en-US" sz="2800" dirty="0" smtClean="0">
                <a:solidFill>
                  <a:schemeClr val="bg2"/>
                </a:solidFill>
              </a:rPr>
              <a:t> </a:t>
            </a:r>
            <a:r>
              <a:rPr lang="en-US" sz="2400" i="1" dirty="0" smtClean="0">
                <a:solidFill>
                  <a:srgbClr val="C00000"/>
                </a:solidFill>
              </a:rPr>
              <a:t>Chapter Contents</a:t>
            </a:r>
          </a:p>
          <a:p>
            <a:pPr eaLnBrk="1" hangingPunct="1">
              <a:buFont typeface="Arial" charset="0"/>
              <a:buNone/>
              <a:defRPr/>
            </a:pPr>
            <a:r>
              <a:rPr lang="en-US" sz="2000" dirty="0" smtClean="0">
                <a:solidFill>
                  <a:srgbClr val="002060"/>
                </a:solidFill>
              </a:rPr>
              <a:t>	14.1  Time-Series Components</a:t>
            </a:r>
          </a:p>
          <a:p>
            <a:pPr eaLnBrk="1" hangingPunct="1">
              <a:buFont typeface="Wingdings" pitchFamily="2" charset="2"/>
              <a:buNone/>
              <a:defRPr/>
            </a:pPr>
            <a:r>
              <a:rPr lang="en-US" sz="2000" dirty="0" smtClean="0">
                <a:solidFill>
                  <a:srgbClr val="002060"/>
                </a:solidFill>
              </a:rPr>
              <a:t>	14.2  Trend Forecasting</a:t>
            </a:r>
          </a:p>
          <a:p>
            <a:pPr eaLnBrk="1" hangingPunct="1">
              <a:buFont typeface="Wingdings" pitchFamily="2" charset="2"/>
              <a:buNone/>
              <a:defRPr/>
            </a:pPr>
            <a:r>
              <a:rPr lang="en-US" sz="2000" dirty="0" smtClean="0">
                <a:solidFill>
                  <a:srgbClr val="002060"/>
                </a:solidFill>
              </a:rPr>
              <a:t>	14.3  Assessing Fit</a:t>
            </a:r>
          </a:p>
          <a:p>
            <a:pPr eaLnBrk="1" hangingPunct="1">
              <a:buFont typeface="Wingdings" pitchFamily="2" charset="2"/>
              <a:buNone/>
              <a:defRPr/>
            </a:pPr>
            <a:r>
              <a:rPr lang="en-US" sz="2000" i="1" dirty="0">
                <a:solidFill>
                  <a:schemeClr val="bg1">
                    <a:lumMod val="65000"/>
                  </a:schemeClr>
                </a:solidFill>
              </a:rPr>
              <a:t>	14.4  Moving Averages</a:t>
            </a:r>
          </a:p>
          <a:p>
            <a:pPr eaLnBrk="1" hangingPunct="1">
              <a:buFont typeface="Wingdings" pitchFamily="2" charset="2"/>
              <a:buNone/>
              <a:defRPr/>
            </a:pPr>
            <a:r>
              <a:rPr lang="en-US" sz="2000" i="1" dirty="0">
                <a:solidFill>
                  <a:schemeClr val="bg1">
                    <a:lumMod val="65000"/>
                  </a:schemeClr>
                </a:solidFill>
              </a:rPr>
              <a:t>	14.5  Exponential Smoothing</a:t>
            </a:r>
          </a:p>
          <a:p>
            <a:pPr eaLnBrk="1" hangingPunct="1">
              <a:buFont typeface="Wingdings" pitchFamily="2" charset="2"/>
              <a:buNone/>
              <a:defRPr/>
            </a:pPr>
            <a:r>
              <a:rPr lang="en-US" sz="2000" dirty="0" smtClean="0">
                <a:solidFill>
                  <a:srgbClr val="002060"/>
                </a:solidFill>
              </a:rPr>
              <a:t>	14.6  Seasonality</a:t>
            </a:r>
          </a:p>
          <a:p>
            <a:pPr eaLnBrk="1" hangingPunct="1">
              <a:buFont typeface="Wingdings" pitchFamily="2" charset="2"/>
              <a:buNone/>
              <a:defRPr/>
            </a:pPr>
            <a:r>
              <a:rPr lang="en-US" sz="2000" dirty="0" smtClean="0">
                <a:solidFill>
                  <a:srgbClr val="002060"/>
                </a:solidFill>
              </a:rPr>
              <a:t>	</a:t>
            </a:r>
            <a:r>
              <a:rPr lang="en-US" sz="2000" i="1" dirty="0" smtClean="0">
                <a:solidFill>
                  <a:schemeClr val="bg1">
                    <a:lumMod val="65000"/>
                  </a:schemeClr>
                </a:solidFill>
              </a:rPr>
              <a:t>14.7  Index Numbers</a:t>
            </a:r>
          </a:p>
          <a:p>
            <a:pPr eaLnBrk="1" hangingPunct="1">
              <a:buFont typeface="Wingdings" pitchFamily="2" charset="2"/>
              <a:buNone/>
              <a:defRPr/>
            </a:pPr>
            <a:r>
              <a:rPr lang="en-US" sz="2000" dirty="0" smtClean="0">
                <a:solidFill>
                  <a:srgbClr val="002060"/>
                </a:solidFill>
              </a:rPr>
              <a:t>	14.8  Forecasting: Final Thoughts</a:t>
            </a:r>
          </a:p>
        </p:txBody>
      </p:sp>
      <p:sp>
        <p:nvSpPr>
          <p:cNvPr id="1945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smtClean="0">
                <a:solidFill>
                  <a:schemeClr val="accent1"/>
                </a:solidFill>
              </a:rPr>
              <a:t>Chapter </a:t>
            </a:r>
            <a:r>
              <a:rPr lang="en-US" sz="2700" b="1" dirty="0">
                <a:solidFill>
                  <a:schemeClr val="accent1"/>
                </a:solidFill>
              </a:rPr>
              <a:t>14</a:t>
            </a:r>
          </a:p>
        </p:txBody>
      </p:sp>
      <p:cxnSp>
        <p:nvCxnSpPr>
          <p:cNvPr id="6" name="Straight Arrow Connector 5"/>
          <p:cNvCxnSpPr/>
          <p:nvPr/>
        </p:nvCxnSpPr>
        <p:spPr bwMode="auto">
          <a:xfrm flipH="1" flipV="1">
            <a:off x="4876800" y="4106141"/>
            <a:ext cx="1517074" cy="1905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8" name="TextBox 7"/>
          <p:cNvSpPr txBox="1"/>
          <p:nvPr/>
        </p:nvSpPr>
        <p:spPr>
          <a:xfrm>
            <a:off x="6393873" y="4118511"/>
            <a:ext cx="1600200" cy="92333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r>
              <a:rPr lang="en-US" dirty="0" smtClean="0"/>
              <a:t>… when no trend model works</a:t>
            </a:r>
            <a:endParaRPr lang="en-US" dirty="0"/>
          </a:p>
        </p:txBody>
      </p:sp>
      <p:pic>
        <p:nvPicPr>
          <p:cNvPr id="9" name="Picture 2" descr="C:\Users\doane\AppData\Local\Microsoft\Windows\Temporary Internet Files\Content.IE5\4NRDV50F\MC900438598[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0800" y="2083965"/>
            <a:ext cx="1505712" cy="20063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00870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Grp="1" noChangeArrowheads="1"/>
          </p:cNvSpPr>
          <p:nvPr>
            <p:ph type="sldNum" sz="quarter" idx="10"/>
          </p:nvPr>
        </p:nvSpPr>
        <p:spPr>
          <a:ln/>
        </p:spPr>
        <p:txBody>
          <a:bodyPr/>
          <a:lstStyle/>
          <a:p>
            <a:r>
              <a:rPr lang="en-US"/>
              <a:t>14-</a:t>
            </a:r>
            <a:fld id="{86744A3B-6B94-4272-860B-59B99C305E4B}" type="slidenum">
              <a:rPr lang="en-US"/>
              <a:pPr/>
              <a:t>44</a:t>
            </a:fld>
            <a:endParaRPr lang="en-US"/>
          </a:p>
        </p:txBody>
      </p:sp>
      <p:sp>
        <p:nvSpPr>
          <p:cNvPr id="647170" name="Rectangle 2"/>
          <p:cNvSpPr>
            <a:spLocks noGrp="1" noChangeArrowheads="1"/>
          </p:cNvSpPr>
          <p:nvPr>
            <p:ph type="title"/>
          </p:nvPr>
        </p:nvSpPr>
        <p:spPr>
          <a:xfrm>
            <a:off x="609600" y="381001"/>
            <a:ext cx="72390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Moving </a:t>
            </a:r>
            <a:r>
              <a:rPr lang="en-US" sz="3200" dirty="0">
                <a:solidFill>
                  <a:schemeClr val="accent1"/>
                </a:solidFill>
                <a:effectLst>
                  <a:outerShdw blurRad="38100" dist="38100" dir="2700000" algn="tl">
                    <a:srgbClr val="000000">
                      <a:alpha val="43137"/>
                    </a:srgbClr>
                  </a:outerShdw>
                </a:effectLst>
              </a:rPr>
              <a:t>Averages</a:t>
            </a:r>
          </a:p>
        </p:txBody>
      </p:sp>
      <p:sp>
        <p:nvSpPr>
          <p:cNvPr id="647171" name="Rectangle 3"/>
          <p:cNvSpPr>
            <a:spLocks noGrp="1" noChangeArrowheads="1"/>
          </p:cNvSpPr>
          <p:nvPr>
            <p:ph type="body" sz="half" idx="1"/>
          </p:nvPr>
        </p:nvSpPr>
        <p:spPr>
          <a:xfrm>
            <a:off x="587160" y="1906588"/>
            <a:ext cx="7214394" cy="1514691"/>
          </a:xfrm>
        </p:spPr>
        <p:txBody>
          <a:bodyPr lIns="103236" tIns="51618" rIns="103236" bIns="51618"/>
          <a:lstStyle/>
          <a:p>
            <a:pPr marL="515938" indent="-515938" eaLnBrk="1" hangingPunct="1">
              <a:buClr>
                <a:schemeClr val="accent1"/>
              </a:buClr>
              <a:buSzPct val="100000"/>
              <a:buFontTx/>
              <a:buChar char="•"/>
            </a:pPr>
            <a:r>
              <a:rPr lang="en-US" sz="1800" dirty="0" smtClean="0">
                <a:solidFill>
                  <a:srgbClr val="002060"/>
                </a:solidFill>
              </a:rPr>
              <a:t>In cases where the time series </a:t>
            </a:r>
            <a:r>
              <a:rPr lang="en-US" sz="1800" i="1" dirty="0" smtClean="0">
                <a:solidFill>
                  <a:srgbClr val="002060"/>
                </a:solidFill>
              </a:rPr>
              <a:t>y</a:t>
            </a:r>
            <a:r>
              <a:rPr lang="en-US" sz="1800" baseline="-25000" dirty="0" smtClean="0">
                <a:solidFill>
                  <a:srgbClr val="002060"/>
                </a:solidFill>
              </a:rPr>
              <a:t>1</a:t>
            </a:r>
            <a:r>
              <a:rPr lang="en-US" sz="1800" dirty="0" smtClean="0">
                <a:solidFill>
                  <a:srgbClr val="002060"/>
                </a:solidFill>
              </a:rPr>
              <a:t>, </a:t>
            </a:r>
            <a:r>
              <a:rPr lang="en-US" sz="1800" i="1" dirty="0" smtClean="0">
                <a:solidFill>
                  <a:srgbClr val="002060"/>
                </a:solidFill>
              </a:rPr>
              <a:t>y</a:t>
            </a:r>
            <a:r>
              <a:rPr lang="en-US" sz="1800" baseline="-25000" dirty="0" smtClean="0">
                <a:solidFill>
                  <a:srgbClr val="002060"/>
                </a:solidFill>
              </a:rPr>
              <a:t>2</a:t>
            </a:r>
            <a:r>
              <a:rPr lang="en-US" sz="1800" i="1" dirty="0" smtClean="0">
                <a:solidFill>
                  <a:srgbClr val="002060"/>
                </a:solidFill>
              </a:rPr>
              <a:t>, …, </a:t>
            </a:r>
            <a:r>
              <a:rPr lang="en-US" sz="1800" i="1" dirty="0" err="1" smtClean="0">
                <a:solidFill>
                  <a:srgbClr val="002060"/>
                </a:solidFill>
              </a:rPr>
              <a:t>y</a:t>
            </a:r>
            <a:r>
              <a:rPr lang="en-US" sz="1800" i="1" baseline="-25000" dirty="0" err="1" smtClean="0">
                <a:solidFill>
                  <a:srgbClr val="002060"/>
                </a:solidFill>
              </a:rPr>
              <a:t>n</a:t>
            </a:r>
            <a:r>
              <a:rPr lang="en-US" sz="1800" dirty="0" smtClean="0">
                <a:solidFill>
                  <a:srgbClr val="002060"/>
                </a:solidFill>
              </a:rPr>
              <a:t> is erratic or has no consistent trend, there may be little point in fitting a trend line.</a:t>
            </a:r>
          </a:p>
          <a:p>
            <a:pPr marL="515938" indent="-515938" eaLnBrk="1" hangingPunct="1">
              <a:spcBef>
                <a:spcPts val="1200"/>
              </a:spcBef>
              <a:buClr>
                <a:schemeClr val="accent1"/>
              </a:buClr>
              <a:buSzPct val="100000"/>
              <a:buFontTx/>
              <a:buChar char="•"/>
            </a:pPr>
            <a:r>
              <a:rPr lang="en-US" sz="1800" dirty="0" smtClean="0">
                <a:solidFill>
                  <a:srgbClr val="002060"/>
                </a:solidFill>
              </a:rPr>
              <a:t>A simple approach is to calculate either a </a:t>
            </a:r>
            <a:r>
              <a:rPr lang="en-US" sz="1800" i="1" dirty="0" smtClean="0">
                <a:solidFill>
                  <a:srgbClr val="002060"/>
                </a:solidFill>
              </a:rPr>
              <a:t>trailing </a:t>
            </a:r>
            <a:r>
              <a:rPr lang="en-US" sz="1800" dirty="0" smtClean="0">
                <a:solidFill>
                  <a:srgbClr val="002060"/>
                </a:solidFill>
              </a:rPr>
              <a:t>or</a:t>
            </a:r>
            <a:r>
              <a:rPr lang="en-US" sz="1800" i="1" dirty="0" smtClean="0">
                <a:solidFill>
                  <a:srgbClr val="002060"/>
                </a:solidFill>
              </a:rPr>
              <a:t> centered moving average</a:t>
            </a:r>
            <a:r>
              <a:rPr lang="en-US" sz="1800" dirty="0" smtClean="0">
                <a:solidFill>
                  <a:srgbClr val="002060"/>
                </a:solidFill>
              </a:rPr>
              <a:t>.</a:t>
            </a:r>
          </a:p>
        </p:txBody>
      </p:sp>
      <p:sp>
        <p:nvSpPr>
          <p:cNvPr id="76803"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76804"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47175" name="Rectangle 7"/>
          <p:cNvSpPr>
            <a:spLocks noChangeArrowheads="1"/>
          </p:cNvSpPr>
          <p:nvPr/>
        </p:nvSpPr>
        <p:spPr bwMode="auto">
          <a:xfrm>
            <a:off x="234950" y="1295400"/>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Trendless or Erratic Data</a:t>
            </a:r>
            <a:endParaRPr lang="en-US" sz="2400" i="1" baseline="30000" dirty="0">
              <a:solidFill>
                <a:srgbClr val="C00000"/>
              </a:solidFill>
              <a:effectLst>
                <a:outerShdw blurRad="38100" dist="38100" dir="2700000" algn="tl">
                  <a:srgbClr val="000000">
                    <a:alpha val="43137"/>
                  </a:srgbClr>
                </a:outerShdw>
              </a:effectLst>
              <a:cs typeface="Arial" charset="0"/>
            </a:endParaRPr>
          </a:p>
        </p:txBody>
      </p:sp>
      <p:sp>
        <p:nvSpPr>
          <p:cNvPr id="76806"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2" name="Rectangle 7"/>
          <p:cNvSpPr>
            <a:spLocks noChangeArrowheads="1"/>
          </p:cNvSpPr>
          <p:nvPr/>
        </p:nvSpPr>
        <p:spPr bwMode="auto">
          <a:xfrm>
            <a:off x="286761" y="3252169"/>
            <a:ext cx="71564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Trailing Moving Average (TMA)</a:t>
            </a:r>
            <a:endParaRPr lang="en-US" sz="2400" i="1" baseline="30000" dirty="0">
              <a:solidFill>
                <a:srgbClr val="C00000"/>
              </a:solidFill>
              <a:effectLst>
                <a:outerShdw blurRad="38100" dist="38100" dir="2700000" algn="tl">
                  <a:srgbClr val="000000">
                    <a:alpha val="43137"/>
                  </a:srgbClr>
                </a:outerShdw>
              </a:effectLst>
              <a:cs typeface="Arial" charset="0"/>
            </a:endParaRPr>
          </a:p>
        </p:txBody>
      </p:sp>
      <p:sp>
        <p:nvSpPr>
          <p:cNvPr id="13" name="Rectangle 12"/>
          <p:cNvSpPr/>
          <p:nvPr/>
        </p:nvSpPr>
        <p:spPr>
          <a:xfrm>
            <a:off x="536575" y="3810000"/>
            <a:ext cx="8305800" cy="369888"/>
          </a:xfrm>
          <a:prstGeom prst="rect">
            <a:avLst/>
          </a:prstGeom>
        </p:spPr>
        <p:txBody>
          <a:bodyPr>
            <a:spAutoFit/>
          </a:bodyPr>
          <a:lstStyle/>
          <a:p>
            <a:pPr marL="516179" indent="-516179" eaLnBrk="0" hangingPunct="0">
              <a:buClr>
                <a:schemeClr val="accent1"/>
              </a:buClr>
              <a:buFontTx/>
              <a:buChar char="•"/>
              <a:defRPr/>
            </a:pPr>
            <a:r>
              <a:rPr lang="en-US" dirty="0">
                <a:solidFill>
                  <a:srgbClr val="002060"/>
                </a:solidFill>
                <a:effectLst>
                  <a:outerShdw blurRad="38100" dist="38100" dir="2700000" algn="tl">
                    <a:srgbClr val="FFFFFF"/>
                  </a:outerShdw>
                </a:effectLst>
              </a:rPr>
              <a:t>The </a:t>
            </a:r>
            <a:r>
              <a:rPr lang="en-US" i="1" dirty="0">
                <a:solidFill>
                  <a:srgbClr val="002060"/>
                </a:solidFill>
                <a:effectLst>
                  <a:outerShdw blurRad="38100" dist="38100" dir="2700000" algn="tl">
                    <a:srgbClr val="FFFFFF"/>
                  </a:outerShdw>
                </a:effectLst>
              </a:rPr>
              <a:t>TMA</a:t>
            </a:r>
            <a:r>
              <a:rPr lang="en-US" dirty="0">
                <a:solidFill>
                  <a:srgbClr val="002060"/>
                </a:solidFill>
                <a:effectLst>
                  <a:outerShdw blurRad="38100" dist="38100" dir="2700000" algn="tl">
                    <a:srgbClr val="FFFFFF"/>
                  </a:outerShdw>
                </a:effectLst>
              </a:rPr>
              <a:t> simply averages </a:t>
            </a:r>
            <a:r>
              <a:rPr lang="en-US" dirty="0" smtClean="0">
                <a:solidFill>
                  <a:srgbClr val="002060"/>
                </a:solidFill>
                <a:effectLst>
                  <a:outerShdw blurRad="38100" dist="38100" dir="2700000" algn="tl">
                    <a:srgbClr val="FFFFFF"/>
                  </a:outerShdw>
                </a:effectLst>
              </a:rPr>
              <a:t>the data over </a:t>
            </a:r>
            <a:r>
              <a:rPr lang="en-US" dirty="0">
                <a:solidFill>
                  <a:srgbClr val="002060"/>
                </a:solidFill>
                <a:effectLst>
                  <a:outerShdw blurRad="38100" dist="38100" dir="2700000" algn="tl">
                    <a:srgbClr val="FFFFFF"/>
                  </a:outerShdw>
                </a:effectLst>
              </a:rPr>
              <a:t>the last </a:t>
            </a:r>
            <a:r>
              <a:rPr lang="en-US" i="1" dirty="0">
                <a:solidFill>
                  <a:srgbClr val="002060"/>
                </a:solidFill>
                <a:effectLst>
                  <a:outerShdw blurRad="38100" dist="38100" dir="2700000" algn="tl">
                    <a:srgbClr val="FFFFFF"/>
                  </a:outerShdw>
                </a:effectLst>
              </a:rPr>
              <a:t>m</a:t>
            </a:r>
            <a:r>
              <a:rPr lang="en-US" dirty="0">
                <a:solidFill>
                  <a:srgbClr val="002060"/>
                </a:solidFill>
                <a:effectLst>
                  <a:outerShdw blurRad="38100" dist="38100" dir="2700000" algn="tl">
                    <a:srgbClr val="FFFFFF"/>
                  </a:outerShdw>
                </a:effectLst>
              </a:rPr>
              <a:t> periods.</a:t>
            </a:r>
          </a:p>
        </p:txBody>
      </p:sp>
      <p:sp>
        <p:nvSpPr>
          <p:cNvPr id="14" name="Rectangle 13"/>
          <p:cNvSpPr/>
          <p:nvPr/>
        </p:nvSpPr>
        <p:spPr>
          <a:xfrm>
            <a:off x="685800" y="5040803"/>
            <a:ext cx="4953000" cy="1631216"/>
          </a:xfrm>
          <a:prstGeom prst="rect">
            <a:avLst/>
          </a:prstGeom>
        </p:spPr>
        <p:txBody>
          <a:bodyPr wrap="square">
            <a:spAutoFit/>
          </a:bodyPr>
          <a:lstStyle/>
          <a:p>
            <a:pPr marL="516179" indent="-516179" eaLnBrk="0" hangingPunct="0">
              <a:buClr>
                <a:schemeClr val="accent1"/>
              </a:buClr>
              <a:buFontTx/>
              <a:buChar char="•"/>
              <a:defRPr/>
            </a:pPr>
            <a:r>
              <a:rPr lang="en-US" dirty="0">
                <a:solidFill>
                  <a:srgbClr val="002060"/>
                </a:solidFill>
                <a:effectLst>
                  <a:outerShdw blurRad="38100" dist="38100" dir="2700000" algn="tl">
                    <a:srgbClr val="FFFFFF"/>
                  </a:outerShdw>
                </a:effectLst>
              </a:rPr>
              <a:t>The </a:t>
            </a:r>
            <a:r>
              <a:rPr lang="en-US" i="1" dirty="0">
                <a:solidFill>
                  <a:srgbClr val="002060"/>
                </a:solidFill>
                <a:effectLst>
                  <a:outerShdw blurRad="38100" dist="38100" dir="2700000" algn="tl">
                    <a:srgbClr val="FFFFFF"/>
                  </a:outerShdw>
                </a:effectLst>
              </a:rPr>
              <a:t>TMA</a:t>
            </a:r>
            <a:r>
              <a:rPr lang="en-US" dirty="0">
                <a:solidFill>
                  <a:srgbClr val="002060"/>
                </a:solidFill>
                <a:effectLst>
                  <a:outerShdw blurRad="38100" dist="38100" dir="2700000" algn="tl">
                    <a:srgbClr val="FFFFFF"/>
                  </a:outerShdw>
                </a:effectLst>
              </a:rPr>
              <a:t> smoothes the past fluctuations in the time series in order to see the pattern more clearly</a:t>
            </a:r>
            <a:r>
              <a:rPr lang="en-US" dirty="0" smtClean="0">
                <a:solidFill>
                  <a:srgbClr val="002060"/>
                </a:solidFill>
                <a:effectLst>
                  <a:outerShdw blurRad="38100" dist="38100" dir="2700000" algn="tl">
                    <a:srgbClr val="FFFFFF"/>
                  </a:outerShdw>
                </a:effectLst>
              </a:rPr>
              <a:t>.</a:t>
            </a:r>
          </a:p>
          <a:p>
            <a:pPr marL="516179" indent="-516179" eaLnBrk="0" hangingPunct="0">
              <a:spcBef>
                <a:spcPts val="1200"/>
              </a:spcBef>
              <a:buClr>
                <a:schemeClr val="accent1"/>
              </a:buClr>
              <a:buFontTx/>
              <a:buChar char="•"/>
              <a:defRPr/>
            </a:pPr>
            <a:r>
              <a:rPr lang="en-US" dirty="0" smtClean="0">
                <a:solidFill>
                  <a:srgbClr val="002060"/>
                </a:solidFill>
                <a:effectLst>
                  <a:outerShdw blurRad="38100" dist="38100" dir="2700000" algn="tl">
                    <a:srgbClr val="FFFFFF"/>
                  </a:outerShdw>
                </a:effectLst>
              </a:rPr>
              <a:t>Choosing a larger </a:t>
            </a:r>
            <a:r>
              <a:rPr lang="en-US" i="1" dirty="0" smtClean="0">
                <a:solidFill>
                  <a:srgbClr val="002060"/>
                </a:solidFill>
                <a:effectLst>
                  <a:outerShdw blurRad="38100" dist="38100" dir="2700000" algn="tl">
                    <a:srgbClr val="FFFFFF"/>
                  </a:outerShdw>
                </a:effectLst>
              </a:rPr>
              <a:t>m</a:t>
            </a:r>
            <a:r>
              <a:rPr lang="en-US" dirty="0" smtClean="0">
                <a:solidFill>
                  <a:srgbClr val="002060"/>
                </a:solidFill>
                <a:effectLst>
                  <a:outerShdw blurRad="38100" dist="38100" dir="2700000" algn="tl">
                    <a:srgbClr val="FFFFFF"/>
                  </a:outerShdw>
                </a:effectLst>
              </a:rPr>
              <a:t> yields a “smoother” </a:t>
            </a:r>
            <a:r>
              <a:rPr lang="en-US" i="1" dirty="0" smtClean="0">
                <a:solidFill>
                  <a:srgbClr val="002060"/>
                </a:solidFill>
                <a:effectLst>
                  <a:outerShdw blurRad="38100" dist="38100" dir="2700000" algn="tl">
                    <a:srgbClr val="FFFFFF"/>
                  </a:outerShdw>
                </a:effectLst>
              </a:rPr>
              <a:t>TMA</a:t>
            </a:r>
            <a:r>
              <a:rPr lang="en-US" dirty="0" smtClean="0">
                <a:solidFill>
                  <a:srgbClr val="002060"/>
                </a:solidFill>
                <a:effectLst>
                  <a:outerShdw blurRad="38100" dist="38100" dir="2700000" algn="tl">
                    <a:srgbClr val="FFFFFF"/>
                  </a:outerShdw>
                </a:effectLst>
              </a:rPr>
              <a:t> but requires more data.</a:t>
            </a:r>
            <a:endParaRPr lang="en-US" dirty="0">
              <a:solidFill>
                <a:srgbClr val="002060"/>
              </a:solidFill>
              <a:effectLst>
                <a:outerShdw blurRad="38100" dist="38100" dir="2700000" algn="tl">
                  <a:srgbClr val="FFFFFF"/>
                </a:outerShdw>
              </a:effectLst>
            </a:endParaRPr>
          </a:p>
        </p:txBody>
      </p:sp>
      <p:pic>
        <p:nvPicPr>
          <p:cNvPr id="90114" name="Picture 2"/>
          <p:cNvPicPr>
            <a:picLocks noChangeAspect="1" noChangeArrowheads="1"/>
          </p:cNvPicPr>
          <p:nvPr/>
        </p:nvPicPr>
        <p:blipFill>
          <a:blip r:embed="rId3" cstate="print"/>
          <a:srcRect/>
          <a:stretch>
            <a:fillRect/>
          </a:stretch>
        </p:blipFill>
        <p:spPr bwMode="auto">
          <a:xfrm>
            <a:off x="1524000" y="4233245"/>
            <a:ext cx="5105400" cy="784797"/>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2" name="TextBox 1"/>
          <p:cNvSpPr txBox="1"/>
          <p:nvPr/>
        </p:nvSpPr>
        <p:spPr>
          <a:xfrm>
            <a:off x="7162800" y="3456335"/>
            <a:ext cx="1219200" cy="1077218"/>
          </a:xfrm>
          <a:prstGeom prst="rect">
            <a:avLst/>
          </a:prstGeom>
          <a:noFill/>
        </p:spPr>
        <p:txBody>
          <a:bodyPr wrap="square" rtlCol="0">
            <a:spAutoFit/>
          </a:bodyPr>
          <a:lstStyle/>
          <a:p>
            <a:r>
              <a:rPr lang="en-US" sz="1600" i="1" dirty="0">
                <a:solidFill>
                  <a:srgbClr val="C00000"/>
                </a:solidFill>
                <a:effectLst>
                  <a:outerShdw blurRad="38100" dist="38100" dir="2700000" algn="tl">
                    <a:srgbClr val="000000">
                      <a:alpha val="43137"/>
                    </a:srgbClr>
                  </a:outerShdw>
                </a:effectLst>
                <a:cs typeface="Arial" charset="0"/>
              </a:rPr>
              <a:t>Note: </a:t>
            </a:r>
            <a:r>
              <a:rPr lang="en-US" sz="1600" dirty="0">
                <a:solidFill>
                  <a:srgbClr val="002060"/>
                </a:solidFill>
                <a:effectLst>
                  <a:outerShdw blurRad="38100" dist="38100" dir="2700000" algn="tl">
                    <a:srgbClr val="FFFFFF"/>
                  </a:outerShdw>
                </a:effectLst>
              </a:rPr>
              <a:t>Excel uses the TMA method</a:t>
            </a:r>
            <a:r>
              <a:rPr lang="en-US" sz="1600" dirty="0" smtClean="0">
                <a:solidFill>
                  <a:srgbClr val="002060"/>
                </a:solidFill>
                <a:effectLst>
                  <a:outerShdw blurRad="38100" dist="38100" dir="2700000" algn="tl">
                    <a:srgbClr val="FFFFFF"/>
                  </a:outerShdw>
                </a:effectLst>
              </a:rPr>
              <a:t>.</a:t>
            </a:r>
            <a:endParaRPr lang="en-US" dirty="0"/>
          </a:p>
        </p:txBody>
      </p:sp>
      <p:pic>
        <p:nvPicPr>
          <p:cNvPr id="136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1067" y="4876801"/>
            <a:ext cx="2963466"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own Arrow 3"/>
          <p:cNvSpPr/>
          <p:nvPr/>
        </p:nvSpPr>
        <p:spPr bwMode="auto">
          <a:xfrm>
            <a:off x="7443211" y="4533553"/>
            <a:ext cx="329189" cy="343248"/>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22827735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54CA0934-B6C0-4D91-B8CB-AF4DAD08AE15}" type="slidenum">
              <a:rPr lang="en-US"/>
              <a:pPr/>
              <a:t>45</a:t>
            </a:fld>
            <a:endParaRPr lang="en-US"/>
          </a:p>
        </p:txBody>
      </p:sp>
      <p:sp>
        <p:nvSpPr>
          <p:cNvPr id="651267" name="Rectangle 3"/>
          <p:cNvSpPr>
            <a:spLocks noGrp="1" noChangeArrowheads="1"/>
          </p:cNvSpPr>
          <p:nvPr>
            <p:ph type="body" sz="half" idx="1"/>
          </p:nvPr>
        </p:nvSpPr>
        <p:spPr>
          <a:xfrm>
            <a:off x="561975" y="1689100"/>
            <a:ext cx="8066088" cy="3899390"/>
          </a:xfrm>
        </p:spPr>
        <p:txBody>
          <a:bodyPr lIns="103236" tIns="51618" rIns="103236" bIns="51618"/>
          <a:lstStyle/>
          <a:p>
            <a:pPr marL="515938" indent="-515938" eaLnBrk="1" hangingPunct="1">
              <a:buClr>
                <a:schemeClr val="accent1"/>
              </a:buClr>
              <a:buSzPct val="100000"/>
              <a:buFontTx/>
              <a:buChar char="•"/>
            </a:pPr>
            <a:r>
              <a:rPr lang="en-US" sz="2000" dirty="0" smtClean="0">
                <a:solidFill>
                  <a:srgbClr val="002060"/>
                </a:solidFill>
              </a:rPr>
              <a:t>The </a:t>
            </a:r>
            <a:r>
              <a:rPr lang="en-US" sz="2000" i="1" dirty="0" smtClean="0">
                <a:solidFill>
                  <a:srgbClr val="002060"/>
                </a:solidFill>
              </a:rPr>
              <a:t>CMA</a:t>
            </a:r>
            <a:r>
              <a:rPr lang="en-US" sz="2000" dirty="0" smtClean="0">
                <a:solidFill>
                  <a:srgbClr val="002060"/>
                </a:solidFill>
              </a:rPr>
              <a:t> smoothing method calculates the mean of the current observation </a:t>
            </a:r>
            <a:r>
              <a:rPr lang="en-US" sz="2000" i="1" dirty="0" smtClean="0">
                <a:solidFill>
                  <a:srgbClr val="002060"/>
                </a:solidFill>
              </a:rPr>
              <a:t>and </a:t>
            </a:r>
            <a:r>
              <a:rPr lang="en-US" sz="2000" dirty="0" smtClean="0">
                <a:solidFill>
                  <a:srgbClr val="002060"/>
                </a:solidFill>
              </a:rPr>
              <a:t>observations on either side of the current data. For example, for </a:t>
            </a:r>
            <a:r>
              <a:rPr lang="en-US" sz="2000" i="1" dirty="0" smtClean="0">
                <a:solidFill>
                  <a:srgbClr val="002060"/>
                </a:solidFill>
              </a:rPr>
              <a:t>m</a:t>
            </a:r>
            <a:r>
              <a:rPr lang="en-US" sz="2000" dirty="0" smtClean="0">
                <a:solidFill>
                  <a:srgbClr val="002060"/>
                </a:solidFill>
              </a:rPr>
              <a:t> = 3: </a:t>
            </a:r>
          </a:p>
        </p:txBody>
      </p:sp>
      <p:sp>
        <p:nvSpPr>
          <p:cNvPr id="7885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7885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51270" name="Rectangle 6"/>
          <p:cNvSpPr>
            <a:spLocks noChangeArrowheads="1"/>
          </p:cNvSpPr>
          <p:nvPr/>
        </p:nvSpPr>
        <p:spPr bwMode="auto">
          <a:xfrm>
            <a:off x="163451" y="1258094"/>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Centered Moving Average (CMA)</a:t>
            </a:r>
            <a:endParaRPr lang="en-US" sz="2400" i="1" baseline="30000" dirty="0">
              <a:solidFill>
                <a:srgbClr val="C00000"/>
              </a:solidFill>
              <a:effectLst>
                <a:outerShdw blurRad="38100" dist="38100" dir="2700000" algn="tl">
                  <a:srgbClr val="000000">
                    <a:alpha val="43137"/>
                  </a:srgbClr>
                </a:outerShdw>
              </a:effectLst>
              <a:cs typeface="Arial" charset="0"/>
            </a:endParaRPr>
          </a:p>
        </p:txBody>
      </p:sp>
      <p:sp>
        <p:nvSpPr>
          <p:cNvPr id="7885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pic>
        <p:nvPicPr>
          <p:cNvPr id="117761" name="Picture 1"/>
          <p:cNvPicPr>
            <a:picLocks noChangeAspect="1" noChangeArrowheads="1"/>
          </p:cNvPicPr>
          <p:nvPr/>
        </p:nvPicPr>
        <p:blipFill>
          <a:blip r:embed="rId3" cstate="print"/>
          <a:srcRect/>
          <a:stretch>
            <a:fillRect/>
          </a:stretch>
        </p:blipFill>
        <p:spPr bwMode="auto">
          <a:xfrm>
            <a:off x="1600200" y="2743200"/>
            <a:ext cx="5000625" cy="581025"/>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5" name="Rectangle 3"/>
          <p:cNvSpPr txBox="1">
            <a:spLocks noChangeArrowheads="1"/>
          </p:cNvSpPr>
          <p:nvPr/>
        </p:nvSpPr>
        <p:spPr bwMode="auto">
          <a:xfrm>
            <a:off x="766505" y="3429000"/>
            <a:ext cx="7590109" cy="1404855"/>
          </a:xfrm>
          <a:prstGeom prst="rect">
            <a:avLst/>
          </a:prstGeom>
          <a:noFill/>
          <a:ln w="9525">
            <a:noFill/>
            <a:miter lim="800000"/>
            <a:headEnd/>
            <a:tailEnd/>
          </a:ln>
          <a:effectLst/>
        </p:spPr>
        <p:txBody>
          <a:bodyPr lIns="103236" tIns="51618" rIns="103236" bIns="51618"/>
          <a:lstStyle/>
          <a:p>
            <a:pPr marL="516179" indent="-516179">
              <a:spcBef>
                <a:spcPct val="20000"/>
              </a:spcBef>
              <a:buClr>
                <a:schemeClr val="accent1"/>
              </a:buClr>
              <a:buSzPct val="100000"/>
              <a:buFontTx/>
              <a:buChar char="•"/>
              <a:defRPr/>
            </a:pPr>
            <a:r>
              <a:rPr lang="en-US" sz="2000" kern="0" dirty="0">
                <a:solidFill>
                  <a:srgbClr val="002060"/>
                </a:solidFill>
                <a:effectLst>
                  <a:outerShdw blurRad="38100" dist="38100" dir="2700000" algn="tl">
                    <a:srgbClr val="FFFFFF"/>
                  </a:outerShdw>
                </a:effectLst>
                <a:latin typeface="+mn-lt"/>
              </a:rPr>
              <a:t>When </a:t>
            </a:r>
            <a:r>
              <a:rPr lang="en-US" sz="2000" i="1" kern="0" dirty="0">
                <a:solidFill>
                  <a:srgbClr val="002060"/>
                </a:solidFill>
                <a:effectLst>
                  <a:outerShdw blurRad="38100" dist="38100" dir="2700000" algn="tl">
                    <a:srgbClr val="FFFFFF"/>
                  </a:outerShdw>
                </a:effectLst>
                <a:latin typeface="+mn-lt"/>
              </a:rPr>
              <a:t>m</a:t>
            </a:r>
            <a:r>
              <a:rPr lang="en-US" sz="2000" kern="0" dirty="0">
                <a:solidFill>
                  <a:srgbClr val="002060"/>
                </a:solidFill>
                <a:effectLst>
                  <a:outerShdw blurRad="38100" dist="38100" dir="2700000" algn="tl">
                    <a:srgbClr val="FFFFFF"/>
                  </a:outerShdw>
                </a:effectLst>
                <a:latin typeface="+mn-lt"/>
              </a:rPr>
              <a:t> is odd (</a:t>
            </a:r>
            <a:r>
              <a:rPr lang="en-US" sz="2000" i="1" kern="0" dirty="0">
                <a:solidFill>
                  <a:srgbClr val="002060"/>
                </a:solidFill>
                <a:effectLst>
                  <a:outerShdw blurRad="38100" dist="38100" dir="2700000" algn="tl">
                    <a:srgbClr val="FFFFFF"/>
                  </a:outerShdw>
                </a:effectLst>
                <a:latin typeface="+mn-lt"/>
              </a:rPr>
              <a:t>m</a:t>
            </a:r>
            <a:r>
              <a:rPr lang="en-US" sz="2000" kern="0" dirty="0">
                <a:solidFill>
                  <a:srgbClr val="002060"/>
                </a:solidFill>
                <a:effectLst>
                  <a:outerShdw blurRad="38100" dist="38100" dir="2700000" algn="tl">
                    <a:srgbClr val="FFFFFF"/>
                  </a:outerShdw>
                </a:effectLst>
                <a:latin typeface="+mn-lt"/>
              </a:rPr>
              <a:t> = 3, 5, etc.), the </a:t>
            </a:r>
            <a:r>
              <a:rPr lang="en-US" sz="2000" i="1" kern="0" dirty="0">
                <a:solidFill>
                  <a:srgbClr val="002060"/>
                </a:solidFill>
                <a:effectLst>
                  <a:outerShdw blurRad="38100" dist="38100" dir="2700000" algn="tl">
                    <a:srgbClr val="FFFFFF"/>
                  </a:outerShdw>
                </a:effectLst>
                <a:latin typeface="+mn-lt"/>
              </a:rPr>
              <a:t>CMA</a:t>
            </a:r>
            <a:r>
              <a:rPr lang="en-US" sz="2000" kern="0" dirty="0">
                <a:solidFill>
                  <a:srgbClr val="002060"/>
                </a:solidFill>
                <a:effectLst>
                  <a:outerShdw blurRad="38100" dist="38100" dir="2700000" algn="tl">
                    <a:srgbClr val="FFFFFF"/>
                  </a:outerShdw>
                </a:effectLst>
                <a:latin typeface="+mn-lt"/>
              </a:rPr>
              <a:t> is easy to calculate.</a:t>
            </a:r>
          </a:p>
          <a:p>
            <a:pPr marL="516179" indent="-516179">
              <a:spcBef>
                <a:spcPct val="20000"/>
              </a:spcBef>
              <a:buClr>
                <a:schemeClr val="accent1"/>
              </a:buClr>
              <a:buSzPct val="100000"/>
              <a:buFontTx/>
              <a:buChar char="•"/>
              <a:defRPr/>
            </a:pPr>
            <a:r>
              <a:rPr lang="en-US" sz="2000" kern="0" dirty="0" smtClean="0">
                <a:solidFill>
                  <a:srgbClr val="002060"/>
                </a:solidFill>
                <a:effectLst>
                  <a:outerShdw blurRad="38100" dist="38100" dir="2700000" algn="tl">
                    <a:srgbClr val="FFFFFF"/>
                  </a:outerShdw>
                </a:effectLst>
                <a:latin typeface="+mn-lt"/>
              </a:rPr>
              <a:t>When </a:t>
            </a:r>
            <a:r>
              <a:rPr lang="en-US" sz="2000" i="1" kern="0" dirty="0">
                <a:solidFill>
                  <a:srgbClr val="002060"/>
                </a:solidFill>
                <a:effectLst>
                  <a:outerShdw blurRad="38100" dist="38100" dir="2700000" algn="tl">
                    <a:srgbClr val="FFFFFF"/>
                  </a:outerShdw>
                </a:effectLst>
                <a:latin typeface="+mn-lt"/>
              </a:rPr>
              <a:t>m</a:t>
            </a:r>
            <a:r>
              <a:rPr lang="en-US" sz="2000" kern="0" dirty="0">
                <a:solidFill>
                  <a:srgbClr val="002060"/>
                </a:solidFill>
                <a:effectLst>
                  <a:outerShdw blurRad="38100" dist="38100" dir="2700000" algn="tl">
                    <a:srgbClr val="FFFFFF"/>
                  </a:outerShdw>
                </a:effectLst>
                <a:latin typeface="+mn-lt"/>
              </a:rPr>
              <a:t> is even, the mean </a:t>
            </a:r>
            <a:r>
              <a:rPr lang="en-US" sz="2000" kern="0" dirty="0" smtClean="0">
                <a:solidFill>
                  <a:srgbClr val="002060"/>
                </a:solidFill>
                <a:effectLst>
                  <a:outerShdw blurRad="38100" dist="38100" dir="2700000" algn="tl">
                    <a:srgbClr val="FFFFFF"/>
                  </a:outerShdw>
                </a:effectLst>
                <a:latin typeface="+mn-lt"/>
              </a:rPr>
              <a:t>would </a:t>
            </a:r>
            <a:r>
              <a:rPr lang="en-US" sz="2000" kern="0" dirty="0">
                <a:solidFill>
                  <a:srgbClr val="002060"/>
                </a:solidFill>
                <a:effectLst>
                  <a:outerShdw blurRad="38100" dist="38100" dir="2700000" algn="tl">
                    <a:srgbClr val="FFFFFF"/>
                  </a:outerShdw>
                </a:effectLst>
                <a:latin typeface="+mn-lt"/>
              </a:rPr>
              <a:t>lie between two data points and would not be correctly </a:t>
            </a:r>
            <a:r>
              <a:rPr lang="en-US" sz="2000" kern="0" dirty="0" smtClean="0">
                <a:solidFill>
                  <a:srgbClr val="002060"/>
                </a:solidFill>
                <a:effectLst>
                  <a:outerShdw blurRad="38100" dist="38100" dir="2700000" algn="tl">
                    <a:srgbClr val="FFFFFF"/>
                  </a:outerShdw>
                </a:effectLst>
                <a:latin typeface="+mn-lt"/>
              </a:rPr>
              <a:t>centered, so we </a:t>
            </a:r>
            <a:r>
              <a:rPr lang="en-US" sz="2000" kern="0" dirty="0">
                <a:solidFill>
                  <a:srgbClr val="002060"/>
                </a:solidFill>
                <a:effectLst>
                  <a:outerShdw blurRad="38100" dist="38100" dir="2700000" algn="tl">
                    <a:srgbClr val="FFFFFF"/>
                  </a:outerShdw>
                </a:effectLst>
                <a:latin typeface="+mn-lt"/>
              </a:rPr>
              <a:t>would take a </a:t>
            </a:r>
            <a:r>
              <a:rPr lang="en-US" sz="2000" i="1" kern="0" dirty="0">
                <a:solidFill>
                  <a:srgbClr val="002060"/>
                </a:solidFill>
                <a:effectLst>
                  <a:outerShdw blurRad="38100" dist="38100" dir="2700000" algn="tl">
                    <a:srgbClr val="FFFFFF"/>
                  </a:outerShdw>
                </a:effectLst>
                <a:latin typeface="+mn-lt"/>
              </a:rPr>
              <a:t>double moving </a:t>
            </a:r>
            <a:r>
              <a:rPr lang="en-US" sz="2000" i="1" kern="0" dirty="0" smtClean="0">
                <a:solidFill>
                  <a:srgbClr val="002060"/>
                </a:solidFill>
                <a:effectLst>
                  <a:outerShdw blurRad="38100" dist="38100" dir="2700000" algn="tl">
                    <a:srgbClr val="FFFFFF"/>
                  </a:outerShdw>
                </a:effectLst>
                <a:latin typeface="+mn-lt"/>
              </a:rPr>
              <a:t>average</a:t>
            </a:r>
            <a:r>
              <a:rPr lang="en-US" sz="2000" kern="0" dirty="0" smtClean="0">
                <a:solidFill>
                  <a:srgbClr val="002060"/>
                </a:solidFill>
                <a:effectLst>
                  <a:outerShdw blurRad="38100" dist="38100" dir="2700000" algn="tl">
                    <a:srgbClr val="FFFFFF"/>
                  </a:outerShdw>
                </a:effectLst>
                <a:latin typeface="+mn-lt"/>
              </a:rPr>
              <a:t>.</a:t>
            </a:r>
            <a:endParaRPr lang="en-US" sz="2000" kern="0" dirty="0">
              <a:solidFill>
                <a:srgbClr val="002060"/>
              </a:solidFill>
              <a:effectLst>
                <a:outerShdw blurRad="38100" dist="38100" dir="2700000" algn="tl">
                  <a:srgbClr val="FFFFFF"/>
                </a:outerShdw>
              </a:effectLst>
              <a:latin typeface="+mn-lt"/>
            </a:endParaRPr>
          </a:p>
        </p:txBody>
      </p:sp>
      <p:sp>
        <p:nvSpPr>
          <p:cNvPr id="16" name="Rectangle 2"/>
          <p:cNvSpPr>
            <a:spLocks noGrp="1" noChangeArrowheads="1"/>
          </p:cNvSpPr>
          <p:nvPr>
            <p:ph type="title"/>
          </p:nvPr>
        </p:nvSpPr>
        <p:spPr>
          <a:xfrm>
            <a:off x="1447800" y="381001"/>
            <a:ext cx="5791200" cy="5334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Moving </a:t>
            </a:r>
            <a:r>
              <a:rPr lang="en-US" sz="3200" dirty="0">
                <a:solidFill>
                  <a:schemeClr val="accent1"/>
                </a:solidFill>
                <a:effectLst>
                  <a:outerShdw blurRad="38100" dist="38100" dir="2700000" algn="tl">
                    <a:srgbClr val="000000">
                      <a:alpha val="43137"/>
                    </a:srgbClr>
                  </a:outerShdw>
                </a:effectLst>
              </a:rPr>
              <a:t>Averages</a:t>
            </a:r>
          </a:p>
        </p:txBody>
      </p:sp>
      <p:sp>
        <p:nvSpPr>
          <p:cNvPr id="18" name="Rectangle 17"/>
          <p:cNvSpPr>
            <a:spLocks noChangeArrowheads="1"/>
          </p:cNvSpPr>
          <p:nvPr/>
        </p:nvSpPr>
        <p:spPr bwMode="auto">
          <a:xfrm>
            <a:off x="1547308" y="5151516"/>
            <a:ext cx="3532677" cy="817973"/>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a:noFill/>
            <a:miter lim="800000"/>
            <a:headEnd/>
            <a:tailEnd/>
          </a:ln>
        </p:spPr>
        <p:txBody>
          <a:bodyPr lIns="91435" tIns="45718" rIns="91435" bIns="45718"/>
          <a:lstStyle/>
          <a:p>
            <a:pPr eaLnBrk="0" hangingPunct="0">
              <a:spcBef>
                <a:spcPct val="20000"/>
              </a:spcBef>
              <a:buClr>
                <a:schemeClr val="folHlink"/>
              </a:buClr>
              <a:defRPr/>
            </a:pPr>
            <a:r>
              <a:rPr lang="en-US" i="1" dirty="0" smtClean="0">
                <a:solidFill>
                  <a:srgbClr val="C00000"/>
                </a:solidFill>
                <a:effectLst>
                  <a:outerShdw blurRad="38100" dist="38100" dir="2700000" algn="tl">
                    <a:srgbClr val="000000">
                      <a:alpha val="43137"/>
                    </a:srgbClr>
                  </a:outerShdw>
                </a:effectLst>
              </a:rPr>
              <a:t>Caution: </a:t>
            </a:r>
            <a:r>
              <a:rPr lang="en-US" dirty="0" smtClean="0">
                <a:solidFill>
                  <a:srgbClr val="002060"/>
                </a:solidFill>
              </a:rPr>
              <a:t> Excel does </a:t>
            </a:r>
            <a:r>
              <a:rPr lang="en-US" i="1" dirty="0" smtClean="0">
                <a:solidFill>
                  <a:srgbClr val="002060"/>
                </a:solidFill>
              </a:rPr>
              <a:t>not</a:t>
            </a:r>
            <a:r>
              <a:rPr lang="en-US" dirty="0" smtClean="0">
                <a:solidFill>
                  <a:srgbClr val="002060"/>
                </a:solidFill>
              </a:rPr>
              <a:t> offer the CMA method (only TMA)</a:t>
            </a:r>
            <a:r>
              <a:rPr lang="en-US" dirty="0" smtClean="0"/>
              <a:t>.</a:t>
            </a:r>
            <a:endParaRPr lang="en-US" dirty="0"/>
          </a:p>
        </p:txBody>
      </p:sp>
      <p:pic>
        <p:nvPicPr>
          <p:cNvPr id="19" name="Picture 3" descr="C:\Users\Blythe\AppData\Local\Microsoft\Windows\Temporary Internet Files\Content.IE5\57E3VQ8D\MC900431529[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308" y="5207489"/>
            <a:ext cx="762000" cy="762000"/>
          </a:xfrm>
          <a:prstGeom prst="rect">
            <a:avLst/>
          </a:prstGeom>
          <a:noFill/>
          <a:extLst>
            <a:ext uri="{909E8E84-426E-40DD-AFC4-6F175D3DCCD1}">
              <a14:hiddenFill xmlns:a14="http://schemas.microsoft.com/office/drawing/2010/main">
                <a:solidFill>
                  <a:srgbClr val="FFFFFF"/>
                </a:solidFill>
              </a14:hiddenFill>
            </a:ext>
          </a:extLst>
        </p:spPr>
      </p:pic>
      <p:pic>
        <p:nvPicPr>
          <p:cNvPr id="1351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4497" y="4488177"/>
            <a:ext cx="2803566" cy="176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ight Arrow 1"/>
          <p:cNvSpPr/>
          <p:nvPr/>
        </p:nvSpPr>
        <p:spPr bwMode="auto">
          <a:xfrm>
            <a:off x="5181600" y="5219364"/>
            <a:ext cx="457200" cy="381001"/>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24602209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a:spLocks noGrp="1" noChangeArrowheads="1"/>
          </p:cNvSpPr>
          <p:nvPr>
            <p:ph type="sldNum" sz="quarter" idx="10"/>
          </p:nvPr>
        </p:nvSpPr>
        <p:spPr>
          <a:ln/>
        </p:spPr>
        <p:txBody>
          <a:bodyPr/>
          <a:lstStyle/>
          <a:p>
            <a:r>
              <a:rPr lang="en-US"/>
              <a:t>14-</a:t>
            </a:r>
            <a:fld id="{76C72578-39A1-434F-B250-0C9A109DBE93}" type="slidenum">
              <a:rPr lang="en-US"/>
              <a:pPr/>
              <a:t>46</a:t>
            </a:fld>
            <a:endParaRPr lang="en-US"/>
          </a:p>
        </p:txBody>
      </p:sp>
      <p:sp>
        <p:nvSpPr>
          <p:cNvPr id="653314" name="Rectangle 2"/>
          <p:cNvSpPr>
            <a:spLocks noGrp="1" noChangeArrowheads="1"/>
          </p:cNvSpPr>
          <p:nvPr>
            <p:ph type="title"/>
          </p:nvPr>
        </p:nvSpPr>
        <p:spPr>
          <a:xfrm>
            <a:off x="990600" y="381001"/>
            <a:ext cx="7315200" cy="4572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Exponential </a:t>
            </a:r>
            <a:r>
              <a:rPr lang="en-US" sz="3200" dirty="0">
                <a:solidFill>
                  <a:schemeClr val="accent1"/>
                </a:solidFill>
                <a:effectLst>
                  <a:outerShdw blurRad="38100" dist="38100" dir="2700000" algn="tl">
                    <a:srgbClr val="000000">
                      <a:alpha val="43137"/>
                    </a:srgbClr>
                  </a:outerShdw>
                </a:effectLst>
              </a:rPr>
              <a:t>Smoothing</a:t>
            </a:r>
          </a:p>
        </p:txBody>
      </p:sp>
      <p:sp>
        <p:nvSpPr>
          <p:cNvPr id="653315" name="Rectangle 3"/>
          <p:cNvSpPr>
            <a:spLocks noGrp="1" noChangeArrowheads="1"/>
          </p:cNvSpPr>
          <p:nvPr>
            <p:ph type="body" sz="half" idx="1"/>
          </p:nvPr>
        </p:nvSpPr>
        <p:spPr>
          <a:xfrm>
            <a:off x="477363" y="1805647"/>
            <a:ext cx="8180388" cy="2309153"/>
          </a:xfrm>
        </p:spPr>
        <p:txBody>
          <a:bodyPr lIns="103236" tIns="51618" rIns="103236" bIns="51618">
            <a:normAutofit lnSpcReduction="10000"/>
          </a:bodyPr>
          <a:lstStyle/>
          <a:p>
            <a:pPr marL="515938" indent="-515938" eaLnBrk="1" hangingPunct="1">
              <a:buClr>
                <a:schemeClr val="accent1"/>
              </a:buClr>
              <a:buSzPct val="100000"/>
              <a:buFontTx/>
              <a:buChar char="•"/>
            </a:pPr>
            <a:r>
              <a:rPr lang="en-US" sz="2000" dirty="0" smtClean="0">
                <a:solidFill>
                  <a:srgbClr val="002060"/>
                </a:solidFill>
              </a:rPr>
              <a:t>The </a:t>
            </a:r>
            <a:r>
              <a:rPr lang="en-US" sz="2000" i="1" u="sng" dirty="0" smtClean="0">
                <a:solidFill>
                  <a:srgbClr val="002060"/>
                </a:solidFill>
              </a:rPr>
              <a:t>exponential smoothing</a:t>
            </a:r>
            <a:r>
              <a:rPr lang="en-US" sz="2000" u="sng" dirty="0" smtClean="0">
                <a:solidFill>
                  <a:srgbClr val="002060"/>
                </a:solidFill>
              </a:rPr>
              <a:t> </a:t>
            </a:r>
            <a:r>
              <a:rPr lang="en-US" sz="2000" dirty="0" smtClean="0">
                <a:solidFill>
                  <a:srgbClr val="002060"/>
                </a:solidFill>
              </a:rPr>
              <a:t>model is a special kind of moving average.</a:t>
            </a:r>
          </a:p>
          <a:p>
            <a:pPr marL="515938" indent="-515938" eaLnBrk="1" hangingPunct="1">
              <a:spcBef>
                <a:spcPts val="1200"/>
              </a:spcBef>
              <a:buClr>
                <a:schemeClr val="accent1"/>
              </a:buClr>
              <a:buSzPct val="100000"/>
              <a:buFontTx/>
              <a:buChar char="•"/>
            </a:pPr>
            <a:r>
              <a:rPr lang="en-US" sz="2000" dirty="0" smtClean="0">
                <a:solidFill>
                  <a:srgbClr val="002060"/>
                </a:solidFill>
              </a:rPr>
              <a:t>This one-period-ahead forecasting technique is utilized for data that have up-and-down movements but no </a:t>
            </a:r>
            <a:r>
              <a:rPr lang="en-US" sz="2000" i="1" dirty="0" smtClean="0">
                <a:solidFill>
                  <a:srgbClr val="002060"/>
                </a:solidFill>
              </a:rPr>
              <a:t>consistent</a:t>
            </a:r>
            <a:r>
              <a:rPr lang="en-US" sz="2000" dirty="0" smtClean="0">
                <a:solidFill>
                  <a:srgbClr val="002060"/>
                </a:solidFill>
              </a:rPr>
              <a:t> trend.</a:t>
            </a:r>
          </a:p>
          <a:p>
            <a:pPr marL="515938" indent="-515938" eaLnBrk="1" hangingPunct="1">
              <a:spcBef>
                <a:spcPts val="1200"/>
              </a:spcBef>
              <a:buClr>
                <a:schemeClr val="accent1"/>
              </a:buClr>
              <a:buSzPct val="100000"/>
              <a:buFontTx/>
              <a:buChar char="•"/>
            </a:pPr>
            <a:r>
              <a:rPr lang="en-US" sz="2000" dirty="0" smtClean="0">
                <a:solidFill>
                  <a:srgbClr val="002060"/>
                </a:solidFill>
              </a:rPr>
              <a:t>The updating formula is</a:t>
            </a:r>
          </a:p>
          <a:p>
            <a:pPr marL="515938" indent="-515938" eaLnBrk="1" hangingPunct="1">
              <a:buClr>
                <a:schemeClr val="accent1"/>
              </a:buClr>
              <a:buSzPct val="100000"/>
              <a:buFont typeface="Wingdings" pitchFamily="2" charset="2"/>
              <a:buNone/>
            </a:pPr>
            <a:r>
              <a:rPr lang="en-US" sz="2000" dirty="0" smtClean="0">
                <a:solidFill>
                  <a:srgbClr val="002060"/>
                </a:solidFill>
              </a:rPr>
              <a:t>	where</a:t>
            </a:r>
            <a:r>
              <a:rPr lang="en-US" sz="2800" dirty="0" smtClean="0"/>
              <a:t/>
            </a:r>
            <a:br>
              <a:rPr lang="en-US" sz="2800" dirty="0" smtClean="0"/>
            </a:br>
            <a:endParaRPr lang="en-US" sz="2800" dirty="0" smtClean="0"/>
          </a:p>
        </p:txBody>
      </p:sp>
      <p:sp>
        <p:nvSpPr>
          <p:cNvPr id="82947"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82948"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53318" name="Rectangle 6"/>
          <p:cNvSpPr>
            <a:spLocks noChangeArrowheads="1"/>
          </p:cNvSpPr>
          <p:nvPr/>
        </p:nvSpPr>
        <p:spPr bwMode="auto">
          <a:xfrm>
            <a:off x="381000" y="1160812"/>
            <a:ext cx="72326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Forecast Updating</a:t>
            </a:r>
            <a:endParaRPr lang="en-US" sz="2400" i="1" baseline="30000" dirty="0">
              <a:solidFill>
                <a:srgbClr val="C00000"/>
              </a:solidFill>
              <a:effectLst>
                <a:outerShdw blurRad="38100" dist="38100" dir="2700000" algn="tl">
                  <a:srgbClr val="000000">
                    <a:alpha val="43137"/>
                  </a:srgbClr>
                </a:outerShdw>
              </a:effectLst>
              <a:cs typeface="Arial" charset="0"/>
            </a:endParaRPr>
          </a:p>
        </p:txBody>
      </p:sp>
      <p:sp>
        <p:nvSpPr>
          <p:cNvPr id="8295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grpSp>
        <p:nvGrpSpPr>
          <p:cNvPr id="2" name="Group 17"/>
          <p:cNvGrpSpPr>
            <a:grpSpLocks/>
          </p:cNvGrpSpPr>
          <p:nvPr/>
        </p:nvGrpSpPr>
        <p:grpSpPr bwMode="auto">
          <a:xfrm>
            <a:off x="1780309" y="3400425"/>
            <a:ext cx="5562600" cy="1943100"/>
            <a:chOff x="1981200" y="4419600"/>
            <a:chExt cx="5562600" cy="1943100"/>
          </a:xfrm>
        </p:grpSpPr>
        <p:pic>
          <p:nvPicPr>
            <p:cNvPr id="113665" name="Picture 1"/>
            <p:cNvPicPr>
              <a:picLocks noChangeAspect="1" noChangeArrowheads="1"/>
            </p:cNvPicPr>
            <p:nvPr/>
          </p:nvPicPr>
          <p:blipFill>
            <a:blip r:embed="rId3" cstate="print"/>
            <a:srcRect/>
            <a:stretch>
              <a:fillRect/>
            </a:stretch>
          </p:blipFill>
          <p:spPr bwMode="auto">
            <a:xfrm>
              <a:off x="4191000" y="4419600"/>
              <a:ext cx="3352800" cy="438150"/>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113666" name="Picture 2"/>
            <p:cNvPicPr>
              <a:picLocks noChangeAspect="1" noChangeArrowheads="1"/>
            </p:cNvPicPr>
            <p:nvPr/>
          </p:nvPicPr>
          <p:blipFill>
            <a:blip r:embed="rId4" cstate="print"/>
            <a:srcRect/>
            <a:stretch>
              <a:fillRect/>
            </a:stretch>
          </p:blipFill>
          <p:spPr bwMode="auto">
            <a:xfrm>
              <a:off x="1981200" y="5257800"/>
              <a:ext cx="3295650" cy="1104900"/>
            </a:xfrm>
            <a:prstGeom prst="rect">
              <a:avLst/>
            </a:prstGeom>
            <a:noFill/>
            <a:ln w="3175">
              <a:solidFill>
                <a:schemeClr val="tx1"/>
              </a:solidFill>
              <a:miter lim="800000"/>
              <a:headEnd/>
              <a:tailEnd/>
            </a:ln>
            <a:effectLst>
              <a:innerShdw blurRad="63500" dist="50800" dir="2700000">
                <a:prstClr val="black">
                  <a:alpha val="50000"/>
                </a:prstClr>
              </a:innerShdw>
            </a:effectLst>
          </p:spPr>
        </p:pic>
      </p:grpSp>
    </p:spTree>
    <p:extLst>
      <p:ext uri="{BB962C8B-B14F-4D97-AF65-F5344CB8AC3E}">
        <p14:creationId xmlns:p14="http://schemas.microsoft.com/office/powerpoint/2010/main" val="34426408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E1E99CF3-AC42-4CA2-85EC-1BE0CF29250B}" type="slidenum">
              <a:rPr lang="en-US"/>
              <a:pPr/>
              <a:t>47</a:t>
            </a:fld>
            <a:endParaRPr lang="en-US"/>
          </a:p>
        </p:txBody>
      </p:sp>
      <p:sp>
        <p:nvSpPr>
          <p:cNvPr id="655363" name="Rectangle 3"/>
          <p:cNvSpPr>
            <a:spLocks noGrp="1" noChangeArrowheads="1"/>
          </p:cNvSpPr>
          <p:nvPr>
            <p:ph type="body" sz="half" idx="1"/>
          </p:nvPr>
        </p:nvSpPr>
        <p:spPr>
          <a:xfrm>
            <a:off x="571500" y="2098675"/>
            <a:ext cx="8572500" cy="4467225"/>
          </a:xfrm>
        </p:spPr>
        <p:txBody>
          <a:bodyPr lIns="103236" tIns="51618" rIns="103236" bIns="51618"/>
          <a:lstStyle/>
          <a:p>
            <a:pPr marL="515938" indent="-515938" eaLnBrk="1" hangingPunct="1">
              <a:buClr>
                <a:schemeClr val="accent1"/>
              </a:buClr>
              <a:buSzPct val="100000"/>
              <a:buFontTx/>
              <a:buChar char="•"/>
            </a:pPr>
            <a:r>
              <a:rPr lang="en-US" sz="2000" dirty="0" smtClean="0">
                <a:solidFill>
                  <a:srgbClr val="002060"/>
                </a:solidFill>
              </a:rPr>
              <a:t>The forecast </a:t>
            </a:r>
            <a:r>
              <a:rPr lang="en-US" sz="2000" i="1" dirty="0" smtClean="0">
                <a:solidFill>
                  <a:srgbClr val="002060"/>
                </a:solidFill>
              </a:rPr>
              <a:t>F</a:t>
            </a:r>
            <a:r>
              <a:rPr lang="en-US" sz="2000" i="1" baseline="-25000" dirty="0" smtClean="0">
                <a:solidFill>
                  <a:srgbClr val="002060"/>
                </a:solidFill>
              </a:rPr>
              <a:t>t</a:t>
            </a:r>
            <a:r>
              <a:rPr lang="en-US" sz="2000" baseline="-25000" dirty="0" smtClean="0">
                <a:solidFill>
                  <a:srgbClr val="002060"/>
                </a:solidFill>
              </a:rPr>
              <a:t>+1</a:t>
            </a:r>
            <a:r>
              <a:rPr lang="en-US" sz="2000" dirty="0" smtClean="0">
                <a:solidFill>
                  <a:srgbClr val="002060"/>
                </a:solidFill>
              </a:rPr>
              <a:t> is a weighted average of </a:t>
            </a:r>
            <a:r>
              <a:rPr lang="en-US" sz="2000" i="1" dirty="0" err="1" smtClean="0">
                <a:solidFill>
                  <a:srgbClr val="002060"/>
                </a:solidFill>
              </a:rPr>
              <a:t>y</a:t>
            </a:r>
            <a:r>
              <a:rPr lang="en-US" sz="2000" i="1" baseline="-25000" dirty="0" err="1" smtClean="0">
                <a:solidFill>
                  <a:srgbClr val="002060"/>
                </a:solidFill>
              </a:rPr>
              <a:t>t</a:t>
            </a:r>
            <a:r>
              <a:rPr lang="en-US" sz="2000" dirty="0" smtClean="0">
                <a:solidFill>
                  <a:srgbClr val="002060"/>
                </a:solidFill>
              </a:rPr>
              <a:t> (the current data) and </a:t>
            </a:r>
            <a:r>
              <a:rPr lang="en-US" sz="2000" i="1" dirty="0" smtClean="0">
                <a:solidFill>
                  <a:srgbClr val="002060"/>
                </a:solidFill>
              </a:rPr>
              <a:t>F</a:t>
            </a:r>
            <a:r>
              <a:rPr lang="en-US" sz="2000" i="1" baseline="-25000" dirty="0" smtClean="0">
                <a:solidFill>
                  <a:srgbClr val="002060"/>
                </a:solidFill>
              </a:rPr>
              <a:t>t</a:t>
            </a:r>
            <a:r>
              <a:rPr lang="en-US" sz="2000" baseline="-25000" dirty="0" smtClean="0">
                <a:solidFill>
                  <a:srgbClr val="002060"/>
                </a:solidFill>
              </a:rPr>
              <a:t> </a:t>
            </a:r>
            <a:r>
              <a:rPr lang="en-US" sz="2000" dirty="0" smtClean="0">
                <a:solidFill>
                  <a:srgbClr val="002060"/>
                </a:solidFill>
              </a:rPr>
              <a:t>(the previous forecast).</a:t>
            </a:r>
          </a:p>
          <a:p>
            <a:pPr marL="515938" indent="-515938" eaLnBrk="1" hangingPunct="1">
              <a:buClr>
                <a:schemeClr val="accent1"/>
              </a:buClr>
              <a:buSzPct val="100000"/>
              <a:buFontTx/>
              <a:buChar char="•"/>
            </a:pPr>
            <a:r>
              <a:rPr lang="en-US" sz="2000" dirty="0" smtClean="0">
                <a:solidFill>
                  <a:srgbClr val="002060"/>
                </a:solidFill>
              </a:rPr>
              <a:t>The value of </a:t>
            </a:r>
            <a:r>
              <a:rPr lang="en-US" sz="2000" dirty="0" smtClean="0">
                <a:solidFill>
                  <a:srgbClr val="002060"/>
                </a:solidFill>
                <a:latin typeface="Book Antiqua" pitchFamily="18" charset="0"/>
                <a:sym typeface="Symbol" pitchFamily="18" charset="2"/>
              </a:rPr>
              <a:t></a:t>
            </a:r>
            <a:r>
              <a:rPr lang="en-US" sz="2000" dirty="0" smtClean="0">
                <a:solidFill>
                  <a:srgbClr val="002060"/>
                </a:solidFill>
              </a:rPr>
              <a:t> (the </a:t>
            </a:r>
            <a:r>
              <a:rPr lang="en-US" sz="2000" i="1" dirty="0" smtClean="0">
                <a:solidFill>
                  <a:srgbClr val="002060"/>
                </a:solidFill>
              </a:rPr>
              <a:t>smoothing constant</a:t>
            </a:r>
            <a:r>
              <a:rPr lang="en-US" sz="2000" dirty="0" smtClean="0">
                <a:solidFill>
                  <a:srgbClr val="002060"/>
                </a:solidFill>
              </a:rPr>
              <a:t>) is the weight given to the latest data.</a:t>
            </a:r>
          </a:p>
          <a:p>
            <a:pPr marL="515938" indent="-515938" eaLnBrk="1" hangingPunct="1">
              <a:buClr>
                <a:schemeClr val="accent1"/>
              </a:buClr>
              <a:buSzPct val="100000"/>
              <a:buFontTx/>
              <a:buChar char="•"/>
            </a:pPr>
            <a:r>
              <a:rPr lang="en-US" sz="2000" dirty="0" smtClean="0">
                <a:solidFill>
                  <a:srgbClr val="002060"/>
                </a:solidFill>
              </a:rPr>
              <a:t>A small value of </a:t>
            </a:r>
            <a:r>
              <a:rPr lang="en-US" sz="2000" dirty="0" smtClean="0">
                <a:solidFill>
                  <a:srgbClr val="002060"/>
                </a:solidFill>
                <a:latin typeface="Book Antiqua" pitchFamily="18" charset="0"/>
                <a:sym typeface="Symbol" pitchFamily="18" charset="2"/>
              </a:rPr>
              <a:t></a:t>
            </a:r>
            <a:r>
              <a:rPr lang="en-US" sz="2000" dirty="0" smtClean="0">
                <a:solidFill>
                  <a:srgbClr val="002060"/>
                </a:solidFill>
              </a:rPr>
              <a:t> would give low weight to the most recent observation.</a:t>
            </a:r>
          </a:p>
          <a:p>
            <a:pPr marL="515938" indent="-515938" eaLnBrk="1" hangingPunct="1">
              <a:buClr>
                <a:schemeClr val="accent1"/>
              </a:buClr>
              <a:buSzPct val="100000"/>
              <a:buFontTx/>
              <a:buChar char="•"/>
            </a:pPr>
            <a:r>
              <a:rPr lang="en-US" sz="2000" dirty="0" smtClean="0">
                <a:solidFill>
                  <a:srgbClr val="002060"/>
                </a:solidFill>
              </a:rPr>
              <a:t>A large value of </a:t>
            </a:r>
            <a:r>
              <a:rPr lang="en-US" sz="2000" dirty="0" smtClean="0">
                <a:solidFill>
                  <a:srgbClr val="002060"/>
                </a:solidFill>
                <a:latin typeface="Book Antiqua" pitchFamily="18" charset="0"/>
                <a:sym typeface="Symbol" pitchFamily="18" charset="2"/>
              </a:rPr>
              <a:t></a:t>
            </a:r>
            <a:r>
              <a:rPr lang="en-US" sz="2000" dirty="0" smtClean="0">
                <a:solidFill>
                  <a:srgbClr val="002060"/>
                </a:solidFill>
              </a:rPr>
              <a:t> would give heavy weight to the previous forecast.</a:t>
            </a:r>
          </a:p>
          <a:p>
            <a:pPr marL="515938" indent="-515938" eaLnBrk="1" hangingPunct="1">
              <a:buClr>
                <a:schemeClr val="accent1"/>
              </a:buClr>
              <a:buSzPct val="100000"/>
              <a:buFontTx/>
              <a:buChar char="•"/>
            </a:pPr>
            <a:r>
              <a:rPr lang="en-US" sz="2000" dirty="0" smtClean="0">
                <a:solidFill>
                  <a:srgbClr val="002060"/>
                </a:solidFill>
              </a:rPr>
              <a:t>The larger the value of </a:t>
            </a:r>
            <a:r>
              <a:rPr lang="en-US" sz="2000" dirty="0" smtClean="0">
                <a:solidFill>
                  <a:srgbClr val="002060"/>
                </a:solidFill>
                <a:latin typeface="Book Antiqua" pitchFamily="18" charset="0"/>
                <a:sym typeface="Symbol" pitchFamily="18" charset="2"/>
              </a:rPr>
              <a:t></a:t>
            </a:r>
            <a:r>
              <a:rPr lang="en-US" sz="2000" dirty="0" smtClean="0">
                <a:solidFill>
                  <a:srgbClr val="002060"/>
                </a:solidFill>
              </a:rPr>
              <a:t>, the more quickly the forecasts adapt to recent data.</a:t>
            </a:r>
          </a:p>
        </p:txBody>
      </p:sp>
      <p:sp>
        <p:nvSpPr>
          <p:cNvPr id="84994" name="Text Box 5"/>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84995" name="Text Box 6"/>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55367" name="Rectangle 7"/>
          <p:cNvSpPr>
            <a:spLocks noChangeArrowheads="1"/>
          </p:cNvSpPr>
          <p:nvPr/>
        </p:nvSpPr>
        <p:spPr bwMode="auto">
          <a:xfrm>
            <a:off x="236538" y="1563688"/>
            <a:ext cx="8909050" cy="611187"/>
          </a:xfrm>
          <a:prstGeom prst="rect">
            <a:avLst/>
          </a:prstGeom>
          <a:noFill/>
          <a:ln w="9525">
            <a:noFill/>
            <a:miter lim="800000"/>
            <a:headEnd/>
            <a:tailEnd/>
          </a:ln>
          <a:effectLst/>
        </p:spPr>
        <p:txBody>
          <a:bodyPr lIns="91435" tIns="45718" rIns="91435" bIns="45718"/>
          <a:lstStyle/>
          <a:p>
            <a:pPr marL="385763" indent="-385763"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Smoothing Constant (</a:t>
            </a:r>
            <a:r>
              <a:rPr lang="en-US" sz="2400" dirty="0">
                <a:solidFill>
                  <a:srgbClr val="C00000"/>
                </a:solidFill>
                <a:effectLst>
                  <a:outerShdw blurRad="38100" dist="38100" dir="2700000" algn="tl">
                    <a:srgbClr val="000000">
                      <a:alpha val="43137"/>
                    </a:srgbClr>
                  </a:outerShdw>
                </a:effectLst>
                <a:latin typeface="Book Antiqua" pitchFamily="18" charset="0"/>
                <a:sym typeface="Symbol"/>
              </a:rPr>
              <a:t></a:t>
            </a:r>
            <a:r>
              <a:rPr lang="en-US" sz="2400" i="1" dirty="0">
                <a:solidFill>
                  <a:srgbClr val="C00000"/>
                </a:solidFill>
                <a:effectLst>
                  <a:outerShdw blurRad="38100" dist="38100" dir="2700000" algn="tl">
                    <a:srgbClr val="000000">
                      <a:alpha val="43137"/>
                    </a:srgbClr>
                  </a:outerShdw>
                </a:effectLst>
              </a:rPr>
              <a:t>)</a:t>
            </a:r>
            <a:endParaRPr lang="en-US" sz="2400" i="1" baseline="30000" dirty="0">
              <a:solidFill>
                <a:srgbClr val="C00000"/>
              </a:solidFill>
              <a:effectLst>
                <a:outerShdw blurRad="38100" dist="38100" dir="2700000" algn="tl">
                  <a:srgbClr val="000000">
                    <a:alpha val="43137"/>
                  </a:srgbClr>
                </a:outerShdw>
              </a:effectLst>
            </a:endParaRPr>
          </a:p>
        </p:txBody>
      </p:sp>
      <p:sp>
        <p:nvSpPr>
          <p:cNvPr id="8499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2" name="Rectangle 6"/>
          <p:cNvSpPr>
            <a:spLocks noChangeArrowheads="1"/>
          </p:cNvSpPr>
          <p:nvPr/>
        </p:nvSpPr>
        <p:spPr bwMode="auto">
          <a:xfrm>
            <a:off x="457200" y="5181600"/>
            <a:ext cx="7696200" cy="611188"/>
          </a:xfrm>
          <a:prstGeom prst="rect">
            <a:avLst/>
          </a:prstGeom>
          <a:noFill/>
          <a:ln w="9525">
            <a:noFill/>
            <a:miter lim="800000"/>
            <a:headEnd/>
            <a:tailEnd/>
          </a:ln>
          <a:effectLst/>
        </p:spPr>
        <p:txBody>
          <a:bodyPr lIns="91435" tIns="45718" rIns="91435" bIns="45718"/>
          <a:lstStyle/>
          <a:p>
            <a:pPr marL="385763" indent="-385763"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Choosing the Value of </a:t>
            </a:r>
            <a:r>
              <a:rPr lang="en-US" sz="2400" dirty="0">
                <a:solidFill>
                  <a:srgbClr val="C00000"/>
                </a:solidFill>
                <a:effectLst>
                  <a:outerShdw blurRad="38100" dist="38100" dir="2700000" algn="tl">
                    <a:srgbClr val="000000">
                      <a:alpha val="43137"/>
                    </a:srgbClr>
                  </a:outerShdw>
                </a:effectLst>
                <a:latin typeface="Book Antiqua" pitchFamily="18" charset="0"/>
                <a:sym typeface="Symbol"/>
              </a:rPr>
              <a:t></a:t>
            </a:r>
            <a:endParaRPr lang="en-US" sz="2400" i="1" baseline="30000" dirty="0">
              <a:solidFill>
                <a:srgbClr val="C00000"/>
              </a:solidFill>
              <a:effectLst>
                <a:outerShdw blurRad="38100" dist="38100" dir="2700000" algn="tl">
                  <a:srgbClr val="000000">
                    <a:alpha val="43137"/>
                  </a:srgbClr>
                </a:outerShdw>
              </a:effectLst>
            </a:endParaRPr>
          </a:p>
        </p:txBody>
      </p:sp>
      <p:sp>
        <p:nvSpPr>
          <p:cNvPr id="13" name="Rectangle 12"/>
          <p:cNvSpPr>
            <a:spLocks noChangeArrowheads="1"/>
          </p:cNvSpPr>
          <p:nvPr/>
        </p:nvSpPr>
        <p:spPr bwMode="auto">
          <a:xfrm>
            <a:off x="609600" y="5791200"/>
            <a:ext cx="7696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515938" indent="-515938" eaLnBrk="0" hangingPunct="0">
              <a:buClr>
                <a:schemeClr val="accent1"/>
              </a:buClr>
              <a:buSzPct val="100000"/>
              <a:buFontTx/>
              <a:buChar char="•"/>
            </a:pPr>
            <a:r>
              <a:rPr lang="en-US" sz="2000" dirty="0">
                <a:solidFill>
                  <a:srgbClr val="002060"/>
                </a:solidFill>
              </a:rPr>
              <a:t>If </a:t>
            </a:r>
            <a:r>
              <a:rPr lang="en-US" sz="2000" dirty="0">
                <a:solidFill>
                  <a:srgbClr val="002060"/>
                </a:solidFill>
                <a:latin typeface="Book Antiqua" pitchFamily="18" charset="0"/>
                <a:sym typeface="Symbol" pitchFamily="18" charset="2"/>
              </a:rPr>
              <a:t></a:t>
            </a:r>
            <a:r>
              <a:rPr lang="en-US" sz="2000" dirty="0">
                <a:solidFill>
                  <a:srgbClr val="002060"/>
                </a:solidFill>
              </a:rPr>
              <a:t> = 1, there is no smoothing at all and the forecast for the next period is the same as the latest data point.</a:t>
            </a:r>
          </a:p>
        </p:txBody>
      </p:sp>
      <p:pic>
        <p:nvPicPr>
          <p:cNvPr id="14" name="Picture 1"/>
          <p:cNvPicPr>
            <a:picLocks noChangeAspect="1" noChangeArrowheads="1"/>
          </p:cNvPicPr>
          <p:nvPr/>
        </p:nvPicPr>
        <p:blipFill>
          <a:blip r:embed="rId3" cstate="print"/>
          <a:srcRect/>
          <a:stretch>
            <a:fillRect/>
          </a:stretch>
        </p:blipFill>
        <p:spPr bwMode="auto">
          <a:xfrm>
            <a:off x="4305300" y="1563688"/>
            <a:ext cx="3352800" cy="43815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5" name="Rectangle 2"/>
          <p:cNvSpPr>
            <a:spLocks noGrp="1" noChangeArrowheads="1"/>
          </p:cNvSpPr>
          <p:nvPr>
            <p:ph type="title"/>
          </p:nvPr>
        </p:nvSpPr>
        <p:spPr>
          <a:xfrm>
            <a:off x="990600" y="381001"/>
            <a:ext cx="7315200" cy="4572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Exponential </a:t>
            </a:r>
            <a:r>
              <a:rPr lang="en-US" sz="3200" dirty="0">
                <a:solidFill>
                  <a:schemeClr val="accent1"/>
                </a:solidFill>
                <a:effectLst>
                  <a:outerShdw blurRad="38100" dist="38100" dir="2700000" algn="tl">
                    <a:srgbClr val="000000">
                      <a:alpha val="43137"/>
                    </a:srgbClr>
                  </a:outerShdw>
                </a:effectLst>
              </a:rPr>
              <a:t>Smoothing</a:t>
            </a:r>
          </a:p>
        </p:txBody>
      </p:sp>
    </p:spTree>
    <p:extLst>
      <p:ext uri="{BB962C8B-B14F-4D97-AF65-F5344CB8AC3E}">
        <p14:creationId xmlns:p14="http://schemas.microsoft.com/office/powerpoint/2010/main" val="857273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14-</a:t>
            </a:r>
            <a:fld id="{95CE8008-8D19-47E8-98B1-E2EE3BD20B32}" type="slidenum">
              <a:rPr lang="en-US"/>
              <a:pPr/>
              <a:t>48</a:t>
            </a:fld>
            <a:endParaRPr lang="en-US"/>
          </a:p>
        </p:txBody>
      </p:sp>
      <p:sp>
        <p:nvSpPr>
          <p:cNvPr id="658435" name="Rectangle 3"/>
          <p:cNvSpPr>
            <a:spLocks noGrp="1" noChangeArrowheads="1"/>
          </p:cNvSpPr>
          <p:nvPr>
            <p:ph type="body" sz="half" idx="1"/>
          </p:nvPr>
        </p:nvSpPr>
        <p:spPr>
          <a:xfrm>
            <a:off x="381000" y="1754186"/>
            <a:ext cx="8556625" cy="2055814"/>
          </a:xfrm>
        </p:spPr>
        <p:txBody>
          <a:bodyPr lIns="103236" tIns="51618" rIns="103236" bIns="51618"/>
          <a:lstStyle/>
          <a:p>
            <a:pPr marL="515938" indent="-515938" eaLnBrk="1" hangingPunct="1">
              <a:buClr>
                <a:schemeClr val="accent1"/>
              </a:buClr>
              <a:buSzPct val="100000"/>
              <a:buFontTx/>
              <a:buChar char="•"/>
            </a:pPr>
            <a:r>
              <a:rPr lang="en-US" sz="2000" dirty="0" smtClean="0">
                <a:solidFill>
                  <a:srgbClr val="002060"/>
                </a:solidFill>
              </a:rPr>
              <a:t>Where do we get the initial forecast </a:t>
            </a:r>
            <a:r>
              <a:rPr lang="en-US" sz="2000" i="1" dirty="0" smtClean="0">
                <a:solidFill>
                  <a:srgbClr val="002060"/>
                </a:solidFill>
              </a:rPr>
              <a:t>F</a:t>
            </a:r>
            <a:r>
              <a:rPr lang="en-US" sz="2000" baseline="-25000" dirty="0" smtClean="0">
                <a:solidFill>
                  <a:srgbClr val="002060"/>
                </a:solidFill>
              </a:rPr>
              <a:t>1</a:t>
            </a:r>
            <a:r>
              <a:rPr lang="en-US" sz="2000" dirty="0" smtClean="0">
                <a:solidFill>
                  <a:srgbClr val="002060"/>
                </a:solidFill>
              </a:rPr>
              <a:t> (i.e., how do we initialize the process)?</a:t>
            </a:r>
          </a:p>
          <a:p>
            <a:pPr marL="515938" indent="-515938" eaLnBrk="1" hangingPunct="1">
              <a:buClr>
                <a:schemeClr val="accent1"/>
              </a:buClr>
              <a:buSzPct val="100000"/>
              <a:buFontTx/>
              <a:buChar char="•"/>
            </a:pPr>
            <a:r>
              <a:rPr lang="en-US" sz="2000" i="1" u="sng" dirty="0" smtClean="0">
                <a:solidFill>
                  <a:srgbClr val="002060"/>
                </a:solidFill>
              </a:rPr>
              <a:t>Method A</a:t>
            </a:r>
            <a:r>
              <a:rPr lang="en-US" sz="2000" dirty="0" smtClean="0">
                <a:solidFill>
                  <a:srgbClr val="002060"/>
                </a:solidFill>
              </a:rPr>
              <a:t/>
            </a:r>
            <a:br>
              <a:rPr lang="en-US" sz="2000" dirty="0" smtClean="0">
                <a:solidFill>
                  <a:srgbClr val="002060"/>
                </a:solidFill>
              </a:rPr>
            </a:br>
            <a:r>
              <a:rPr lang="en-US" sz="2000" dirty="0" smtClean="0">
                <a:solidFill>
                  <a:srgbClr val="002060"/>
                </a:solidFill>
              </a:rPr>
              <a:t>Use the first data value.  Set </a:t>
            </a:r>
            <a:r>
              <a:rPr lang="en-US" sz="2000" i="1" dirty="0" smtClean="0">
                <a:solidFill>
                  <a:srgbClr val="002060"/>
                </a:solidFill>
              </a:rPr>
              <a:t>F</a:t>
            </a:r>
            <a:r>
              <a:rPr lang="en-US" sz="2000" baseline="-25000" dirty="0" smtClean="0">
                <a:solidFill>
                  <a:srgbClr val="002060"/>
                </a:solidFill>
              </a:rPr>
              <a:t>1</a:t>
            </a:r>
            <a:r>
              <a:rPr lang="en-US" sz="2000" dirty="0" smtClean="0">
                <a:solidFill>
                  <a:srgbClr val="002060"/>
                </a:solidFill>
              </a:rPr>
              <a:t> = </a:t>
            </a:r>
            <a:r>
              <a:rPr lang="en-US" sz="2000" i="1" dirty="0" smtClean="0">
                <a:solidFill>
                  <a:srgbClr val="002060"/>
                </a:solidFill>
              </a:rPr>
              <a:t>y</a:t>
            </a:r>
            <a:r>
              <a:rPr lang="en-US" sz="2000" baseline="-25000" dirty="0" smtClean="0">
                <a:solidFill>
                  <a:srgbClr val="002060"/>
                </a:solidFill>
              </a:rPr>
              <a:t>1</a:t>
            </a:r>
          </a:p>
          <a:p>
            <a:pPr marL="515938" indent="-515938" eaLnBrk="1" hangingPunct="1">
              <a:buClr>
                <a:schemeClr val="accent1"/>
              </a:buClr>
              <a:buSzPct val="100000"/>
              <a:buFontTx/>
              <a:buChar char="•"/>
            </a:pPr>
            <a:r>
              <a:rPr lang="en-US" sz="2000" dirty="0" smtClean="0">
                <a:solidFill>
                  <a:srgbClr val="002060"/>
                </a:solidFill>
              </a:rPr>
              <a:t>Although simple, if </a:t>
            </a:r>
            <a:r>
              <a:rPr lang="en-US" sz="2000" i="1" dirty="0" smtClean="0">
                <a:solidFill>
                  <a:srgbClr val="002060"/>
                </a:solidFill>
              </a:rPr>
              <a:t>y</a:t>
            </a:r>
            <a:r>
              <a:rPr lang="en-US" sz="2000" baseline="-25000" dirty="0" smtClean="0">
                <a:solidFill>
                  <a:srgbClr val="002060"/>
                </a:solidFill>
              </a:rPr>
              <a:t>1</a:t>
            </a:r>
            <a:r>
              <a:rPr lang="en-US" sz="2000" dirty="0" smtClean="0">
                <a:solidFill>
                  <a:srgbClr val="002060"/>
                </a:solidFill>
              </a:rPr>
              <a:t> is unusual, it could take a few iterations for the forecasts to stabilize.</a:t>
            </a:r>
          </a:p>
        </p:txBody>
      </p:sp>
      <p:sp>
        <p:nvSpPr>
          <p:cNvPr id="8909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8909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58438" name="Rectangle 6"/>
          <p:cNvSpPr>
            <a:spLocks noChangeArrowheads="1"/>
          </p:cNvSpPr>
          <p:nvPr/>
        </p:nvSpPr>
        <p:spPr bwMode="auto">
          <a:xfrm>
            <a:off x="236538" y="1142999"/>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Initializing the Process</a:t>
            </a:r>
            <a:endParaRPr lang="en-US" sz="2400" i="1" baseline="30000" dirty="0">
              <a:solidFill>
                <a:srgbClr val="C00000"/>
              </a:solidFill>
              <a:effectLst>
                <a:outerShdw blurRad="38100" dist="38100" dir="2700000" algn="tl">
                  <a:srgbClr val="000000">
                    <a:alpha val="43137"/>
                  </a:srgbClr>
                </a:outerShdw>
              </a:effectLst>
              <a:cs typeface="Arial" charset="0"/>
            </a:endParaRPr>
          </a:p>
        </p:txBody>
      </p:sp>
      <p:sp>
        <p:nvSpPr>
          <p:cNvPr id="8909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2" name="Rectangle 11"/>
          <p:cNvSpPr/>
          <p:nvPr/>
        </p:nvSpPr>
        <p:spPr>
          <a:xfrm>
            <a:off x="385948" y="4038600"/>
            <a:ext cx="7924800" cy="1616075"/>
          </a:xfrm>
          <a:prstGeom prst="rect">
            <a:avLst/>
          </a:prstGeom>
        </p:spPr>
        <p:txBody>
          <a:bodyPr>
            <a:spAutoFit/>
          </a:bodyPr>
          <a:lstStyle/>
          <a:p>
            <a:pPr marL="515938" indent="-515938" eaLnBrk="0" hangingPunct="0">
              <a:buClr>
                <a:schemeClr val="accent1"/>
              </a:buClr>
              <a:buFontTx/>
              <a:buChar char="•"/>
            </a:pPr>
            <a:r>
              <a:rPr lang="en-US" sz="2000" i="1" u="sng" dirty="0">
                <a:solidFill>
                  <a:srgbClr val="002060"/>
                </a:solidFill>
              </a:rPr>
              <a:t>Method B</a:t>
            </a:r>
            <a:r>
              <a:rPr lang="en-US" sz="2000" dirty="0">
                <a:solidFill>
                  <a:srgbClr val="002060"/>
                </a:solidFill>
              </a:rPr>
              <a:t/>
            </a:r>
            <a:br>
              <a:rPr lang="en-US" sz="2000" dirty="0">
                <a:solidFill>
                  <a:srgbClr val="002060"/>
                </a:solidFill>
              </a:rPr>
            </a:br>
            <a:r>
              <a:rPr lang="en-US" sz="2000" dirty="0">
                <a:solidFill>
                  <a:srgbClr val="002060"/>
                </a:solidFill>
              </a:rPr>
              <a:t>Average the first six data values.  Set</a:t>
            </a:r>
            <a:br>
              <a:rPr lang="en-US" sz="2000" dirty="0">
                <a:solidFill>
                  <a:srgbClr val="002060"/>
                </a:solidFill>
              </a:rPr>
            </a:br>
            <a:r>
              <a:rPr lang="en-US" sz="2000" dirty="0">
                <a:solidFill>
                  <a:srgbClr val="002060"/>
                </a:solidFill>
              </a:rPr>
              <a:t>	     </a:t>
            </a:r>
            <a:r>
              <a:rPr lang="en-US" sz="2000" i="1" dirty="0">
                <a:solidFill>
                  <a:srgbClr val="002060"/>
                </a:solidFill>
              </a:rPr>
              <a:t>F</a:t>
            </a:r>
            <a:r>
              <a:rPr lang="en-US" sz="2000" baseline="-25000" dirty="0">
                <a:solidFill>
                  <a:srgbClr val="002060"/>
                </a:solidFill>
              </a:rPr>
              <a:t>1</a:t>
            </a:r>
            <a:r>
              <a:rPr lang="en-US" sz="2000" dirty="0">
                <a:solidFill>
                  <a:srgbClr val="002060"/>
                </a:solidFill>
              </a:rPr>
              <a:t> = (</a:t>
            </a:r>
            <a:r>
              <a:rPr lang="en-US" sz="2000" i="1" dirty="0">
                <a:solidFill>
                  <a:srgbClr val="002060"/>
                </a:solidFill>
              </a:rPr>
              <a:t>y</a:t>
            </a:r>
            <a:r>
              <a:rPr lang="en-US" sz="2000" baseline="-25000" dirty="0">
                <a:solidFill>
                  <a:srgbClr val="002060"/>
                </a:solidFill>
              </a:rPr>
              <a:t>1</a:t>
            </a:r>
            <a:r>
              <a:rPr lang="en-US" sz="2000" dirty="0">
                <a:solidFill>
                  <a:srgbClr val="002060"/>
                </a:solidFill>
              </a:rPr>
              <a:t> + </a:t>
            </a:r>
            <a:r>
              <a:rPr lang="en-US" sz="2000" i="1" dirty="0">
                <a:solidFill>
                  <a:srgbClr val="002060"/>
                </a:solidFill>
              </a:rPr>
              <a:t>y</a:t>
            </a:r>
            <a:r>
              <a:rPr lang="en-US" sz="2000" baseline="-25000" dirty="0">
                <a:solidFill>
                  <a:srgbClr val="002060"/>
                </a:solidFill>
              </a:rPr>
              <a:t>2</a:t>
            </a:r>
            <a:r>
              <a:rPr lang="en-US" sz="2000" dirty="0">
                <a:solidFill>
                  <a:srgbClr val="002060"/>
                </a:solidFill>
              </a:rPr>
              <a:t> + </a:t>
            </a:r>
            <a:r>
              <a:rPr lang="en-US" sz="2000" i="1" dirty="0">
                <a:solidFill>
                  <a:srgbClr val="002060"/>
                </a:solidFill>
              </a:rPr>
              <a:t>y</a:t>
            </a:r>
            <a:r>
              <a:rPr lang="en-US" sz="2000" baseline="-25000" dirty="0">
                <a:solidFill>
                  <a:srgbClr val="002060"/>
                </a:solidFill>
              </a:rPr>
              <a:t>3</a:t>
            </a:r>
            <a:r>
              <a:rPr lang="en-US" sz="2000" dirty="0">
                <a:solidFill>
                  <a:srgbClr val="002060"/>
                </a:solidFill>
              </a:rPr>
              <a:t> + </a:t>
            </a:r>
            <a:r>
              <a:rPr lang="en-US" sz="2000" i="1" dirty="0">
                <a:solidFill>
                  <a:srgbClr val="002060"/>
                </a:solidFill>
              </a:rPr>
              <a:t>y</a:t>
            </a:r>
            <a:r>
              <a:rPr lang="en-US" sz="2000" baseline="-25000" dirty="0">
                <a:solidFill>
                  <a:srgbClr val="002060"/>
                </a:solidFill>
              </a:rPr>
              <a:t>4</a:t>
            </a:r>
            <a:r>
              <a:rPr lang="en-US" sz="2000" dirty="0">
                <a:solidFill>
                  <a:srgbClr val="002060"/>
                </a:solidFill>
              </a:rPr>
              <a:t> + </a:t>
            </a:r>
            <a:r>
              <a:rPr lang="en-US" sz="2000" i="1" dirty="0">
                <a:solidFill>
                  <a:srgbClr val="002060"/>
                </a:solidFill>
              </a:rPr>
              <a:t>y</a:t>
            </a:r>
            <a:r>
              <a:rPr lang="en-US" sz="2000" baseline="-25000" dirty="0">
                <a:solidFill>
                  <a:srgbClr val="002060"/>
                </a:solidFill>
              </a:rPr>
              <a:t>5</a:t>
            </a:r>
            <a:r>
              <a:rPr lang="en-US" sz="2000" dirty="0">
                <a:solidFill>
                  <a:srgbClr val="002060"/>
                </a:solidFill>
              </a:rPr>
              <a:t> + </a:t>
            </a:r>
            <a:r>
              <a:rPr lang="en-US" sz="2000" i="1" dirty="0">
                <a:solidFill>
                  <a:srgbClr val="002060"/>
                </a:solidFill>
              </a:rPr>
              <a:t>y</a:t>
            </a:r>
            <a:r>
              <a:rPr lang="en-US" sz="2000" baseline="-25000" dirty="0">
                <a:solidFill>
                  <a:srgbClr val="002060"/>
                </a:solidFill>
              </a:rPr>
              <a:t>6</a:t>
            </a:r>
            <a:r>
              <a:rPr lang="en-US" sz="2000" dirty="0">
                <a:solidFill>
                  <a:srgbClr val="002060"/>
                </a:solidFill>
              </a:rPr>
              <a:t>)/6</a:t>
            </a:r>
          </a:p>
          <a:p>
            <a:pPr marL="515938" indent="-515938" eaLnBrk="0" hangingPunct="0">
              <a:buClr>
                <a:schemeClr val="accent1"/>
              </a:buClr>
              <a:buFontTx/>
              <a:buChar char="•"/>
            </a:pPr>
            <a:r>
              <a:rPr lang="en-US" sz="2000" dirty="0">
                <a:solidFill>
                  <a:srgbClr val="002060"/>
                </a:solidFill>
              </a:rPr>
              <a:t>This method consumes more data and is still </a:t>
            </a:r>
            <a:r>
              <a:rPr lang="en-US" sz="2000" dirty="0" smtClean="0">
                <a:solidFill>
                  <a:srgbClr val="002060"/>
                </a:solidFill>
              </a:rPr>
              <a:t>somewhat vulnerable </a:t>
            </a:r>
            <a:r>
              <a:rPr lang="en-US" sz="2000" dirty="0">
                <a:solidFill>
                  <a:srgbClr val="002060"/>
                </a:solidFill>
              </a:rPr>
              <a:t>to unusual </a:t>
            </a:r>
            <a:r>
              <a:rPr lang="en-US" sz="2000" i="1" dirty="0">
                <a:solidFill>
                  <a:srgbClr val="002060"/>
                </a:solidFill>
              </a:rPr>
              <a:t>y</a:t>
            </a:r>
            <a:r>
              <a:rPr lang="en-US" sz="2000" dirty="0">
                <a:solidFill>
                  <a:srgbClr val="002060"/>
                </a:solidFill>
              </a:rPr>
              <a:t>-values.</a:t>
            </a:r>
          </a:p>
        </p:txBody>
      </p:sp>
      <p:sp>
        <p:nvSpPr>
          <p:cNvPr id="11" name="Rectangle 2"/>
          <p:cNvSpPr>
            <a:spLocks noGrp="1" noChangeArrowheads="1"/>
          </p:cNvSpPr>
          <p:nvPr>
            <p:ph type="title"/>
          </p:nvPr>
        </p:nvSpPr>
        <p:spPr>
          <a:xfrm>
            <a:off x="990600" y="381001"/>
            <a:ext cx="7315200" cy="4572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Exponential </a:t>
            </a:r>
            <a:r>
              <a:rPr lang="en-US" sz="3200" dirty="0">
                <a:solidFill>
                  <a:schemeClr val="accent1"/>
                </a:solidFill>
                <a:effectLst>
                  <a:outerShdw blurRad="38100" dist="38100" dir="2700000" algn="tl">
                    <a:srgbClr val="000000">
                      <a:alpha val="43137"/>
                    </a:srgbClr>
                  </a:outerShdw>
                </a:effectLst>
              </a:rPr>
              <a:t>Smoothing</a:t>
            </a:r>
          </a:p>
        </p:txBody>
      </p:sp>
    </p:spTree>
    <p:extLst>
      <p:ext uri="{BB962C8B-B14F-4D97-AF65-F5344CB8AC3E}">
        <p14:creationId xmlns:p14="http://schemas.microsoft.com/office/powerpoint/2010/main" val="6332193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C278035F-D9D9-4712-91C4-1C6BF7E785E7}" type="slidenum">
              <a:rPr lang="en-US"/>
              <a:pPr/>
              <a:t>49</a:t>
            </a:fld>
            <a:endParaRPr lang="en-US"/>
          </a:p>
        </p:txBody>
      </p:sp>
      <p:sp>
        <p:nvSpPr>
          <p:cNvPr id="656387" name="Rectangle 3"/>
          <p:cNvSpPr>
            <a:spLocks noGrp="1" noChangeArrowheads="1"/>
          </p:cNvSpPr>
          <p:nvPr>
            <p:ph type="body" sz="half" idx="1"/>
          </p:nvPr>
        </p:nvSpPr>
        <p:spPr>
          <a:xfrm>
            <a:off x="1233055" y="2640012"/>
            <a:ext cx="7231320" cy="2617788"/>
          </a:xfrm>
        </p:spPr>
        <p:txBody>
          <a:bodyPr lIns="103236" tIns="51618" rIns="103236" bIns="51618">
            <a:normAutofit lnSpcReduction="10000"/>
          </a:bodyPr>
          <a:lstStyle/>
          <a:p>
            <a:pPr marL="515938" indent="-515938" eaLnBrk="1" hangingPunct="1">
              <a:spcBef>
                <a:spcPts val="1200"/>
              </a:spcBef>
              <a:buClr>
                <a:schemeClr val="accent1"/>
              </a:buClr>
              <a:buSzPct val="100000"/>
              <a:buFontTx/>
              <a:buChar char="•"/>
            </a:pPr>
            <a:r>
              <a:rPr lang="en-US" sz="2000" dirty="0" smtClean="0">
                <a:solidFill>
                  <a:srgbClr val="002060"/>
                </a:solidFill>
              </a:rPr>
              <a:t>The effect of past data diminishes as time increases.</a:t>
            </a:r>
          </a:p>
          <a:p>
            <a:pPr marL="515938" indent="-515938" eaLnBrk="1" hangingPunct="1">
              <a:spcBef>
                <a:spcPts val="1200"/>
              </a:spcBef>
              <a:buClr>
                <a:schemeClr val="accent1"/>
              </a:buClr>
              <a:buSzPct val="100000"/>
              <a:buFontTx/>
              <a:buChar char="•"/>
            </a:pPr>
            <a:r>
              <a:rPr lang="en-US" sz="2000" dirty="0" smtClean="0">
                <a:solidFill>
                  <a:srgbClr val="002060"/>
                </a:solidFill>
              </a:rPr>
              <a:t>To see this, replace </a:t>
            </a:r>
            <a:r>
              <a:rPr lang="en-US" sz="2000" i="1" dirty="0" smtClean="0">
                <a:solidFill>
                  <a:srgbClr val="002060"/>
                </a:solidFill>
              </a:rPr>
              <a:t>F</a:t>
            </a:r>
            <a:r>
              <a:rPr lang="en-US" sz="2000" i="1" baseline="-25000" dirty="0" smtClean="0">
                <a:solidFill>
                  <a:srgbClr val="002060"/>
                </a:solidFill>
              </a:rPr>
              <a:t>t</a:t>
            </a:r>
            <a:r>
              <a:rPr lang="en-US" sz="2000" dirty="0" smtClean="0">
                <a:solidFill>
                  <a:srgbClr val="002060"/>
                </a:solidFill>
              </a:rPr>
              <a:t> with </a:t>
            </a:r>
            <a:r>
              <a:rPr lang="en-US" sz="2000" i="1" dirty="0" smtClean="0">
                <a:solidFill>
                  <a:srgbClr val="002060"/>
                </a:solidFill>
              </a:rPr>
              <a:t>F</a:t>
            </a:r>
            <a:r>
              <a:rPr lang="en-US" sz="2000" i="1" baseline="-25000" dirty="0" smtClean="0">
                <a:solidFill>
                  <a:srgbClr val="002060"/>
                </a:solidFill>
              </a:rPr>
              <a:t>t </a:t>
            </a:r>
            <a:r>
              <a:rPr lang="en-US" sz="2000" i="1" baseline="-25000" dirty="0" smtClean="0">
                <a:solidFill>
                  <a:srgbClr val="002060"/>
                </a:solidFill>
                <a:sym typeface="Symbol" pitchFamily="18" charset="2"/>
              </a:rPr>
              <a:t> </a:t>
            </a:r>
            <a:r>
              <a:rPr lang="en-US" sz="2000" baseline="-25000" dirty="0" smtClean="0">
                <a:solidFill>
                  <a:srgbClr val="002060"/>
                </a:solidFill>
              </a:rPr>
              <a:t>1</a:t>
            </a:r>
            <a:r>
              <a:rPr lang="en-US" sz="2000" dirty="0" smtClean="0">
                <a:solidFill>
                  <a:srgbClr val="002060"/>
                </a:solidFill>
              </a:rPr>
              <a:t> and repeat this type of substitution indefinitely to obtain</a:t>
            </a:r>
          </a:p>
          <a:p>
            <a:pPr marL="515938" indent="-515938" eaLnBrk="1" hangingPunct="1">
              <a:buClr>
                <a:schemeClr val="accent1"/>
              </a:buClr>
              <a:buSzPct val="100000"/>
              <a:buFontTx/>
              <a:buChar char="•"/>
            </a:pPr>
            <a:endParaRPr lang="en-US" sz="2000" dirty="0" smtClean="0">
              <a:solidFill>
                <a:srgbClr val="002060"/>
              </a:solidFill>
            </a:endParaRPr>
          </a:p>
          <a:p>
            <a:pPr marL="515938" indent="-515938" eaLnBrk="1" hangingPunct="1">
              <a:buSzPct val="100000"/>
              <a:buFontTx/>
              <a:buChar char="•"/>
            </a:pPr>
            <a:endParaRPr lang="en-US" sz="2000" dirty="0" smtClean="0">
              <a:solidFill>
                <a:srgbClr val="002060"/>
              </a:solidFill>
            </a:endParaRPr>
          </a:p>
          <a:p>
            <a:pPr marL="515938" indent="-515938" eaLnBrk="1" hangingPunct="1">
              <a:spcBef>
                <a:spcPts val="1200"/>
              </a:spcBef>
              <a:buClr>
                <a:schemeClr val="accent1"/>
              </a:buClr>
              <a:buSzPct val="100000"/>
              <a:buFontTx/>
              <a:buChar char="•"/>
            </a:pPr>
            <a:r>
              <a:rPr lang="en-US" sz="2000" dirty="0" smtClean="0">
                <a:solidFill>
                  <a:srgbClr val="002060"/>
                </a:solidFill>
              </a:rPr>
              <a:t>The coefficients diminish so older </a:t>
            </a:r>
            <a:r>
              <a:rPr lang="en-US" sz="2000" i="1" dirty="0" err="1" smtClean="0">
                <a:solidFill>
                  <a:srgbClr val="002060"/>
                </a:solidFill>
              </a:rPr>
              <a:t>y</a:t>
            </a:r>
            <a:r>
              <a:rPr lang="en-US" sz="2000" i="1" baseline="-25000" dirty="0" err="1" smtClean="0">
                <a:solidFill>
                  <a:srgbClr val="002060"/>
                </a:solidFill>
              </a:rPr>
              <a:t>t</a:t>
            </a:r>
            <a:r>
              <a:rPr lang="en-US" sz="2000" dirty="0" smtClean="0">
                <a:solidFill>
                  <a:srgbClr val="002060"/>
                </a:solidFill>
              </a:rPr>
              <a:t> values have less effect on the current forecast.</a:t>
            </a:r>
          </a:p>
        </p:txBody>
      </p:sp>
      <p:sp>
        <p:nvSpPr>
          <p:cNvPr id="87042"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87043"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56390" name="Rectangle 6"/>
          <p:cNvSpPr>
            <a:spLocks noChangeArrowheads="1"/>
          </p:cNvSpPr>
          <p:nvPr/>
        </p:nvSpPr>
        <p:spPr bwMode="auto">
          <a:xfrm>
            <a:off x="661081" y="1320799"/>
            <a:ext cx="7459662" cy="611187"/>
          </a:xfrm>
          <a:prstGeom prst="rect">
            <a:avLst/>
          </a:prstGeom>
          <a:noFill/>
          <a:ln w="9525">
            <a:noFill/>
            <a:miter lim="800000"/>
            <a:headEnd/>
            <a:tailEnd/>
          </a:ln>
          <a:effectLst/>
        </p:spPr>
        <p:txBody>
          <a:bodyPr lIns="91435" tIns="45718" rIns="91435" bIns="45718"/>
          <a:lstStyle/>
          <a:p>
            <a:pPr marL="385763" indent="-385763"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Effect of Past Data</a:t>
            </a:r>
            <a:endParaRPr lang="en-US" sz="2400" i="1" baseline="30000" dirty="0">
              <a:solidFill>
                <a:srgbClr val="C00000"/>
              </a:solidFill>
              <a:effectLst>
                <a:outerShdw blurRad="38100" dist="38100" dir="2700000" algn="tl">
                  <a:srgbClr val="000000">
                    <a:alpha val="43137"/>
                  </a:srgbClr>
                </a:outerShdw>
              </a:effectLst>
            </a:endParaRPr>
          </a:p>
        </p:txBody>
      </p:sp>
      <p:sp>
        <p:nvSpPr>
          <p:cNvPr id="8704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pic>
        <p:nvPicPr>
          <p:cNvPr id="109569" name="Picture 1"/>
          <p:cNvPicPr>
            <a:picLocks noChangeAspect="1" noChangeArrowheads="1"/>
          </p:cNvPicPr>
          <p:nvPr/>
        </p:nvPicPr>
        <p:blipFill>
          <a:blip r:embed="rId3" cstate="print"/>
          <a:srcRect/>
          <a:stretch>
            <a:fillRect/>
          </a:stretch>
        </p:blipFill>
        <p:spPr bwMode="auto">
          <a:xfrm>
            <a:off x="1912917" y="3962400"/>
            <a:ext cx="5057775" cy="4953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5" name="Rectangle 14"/>
          <p:cNvSpPr/>
          <p:nvPr/>
        </p:nvSpPr>
        <p:spPr>
          <a:xfrm>
            <a:off x="1219200" y="1931987"/>
            <a:ext cx="6934200" cy="708025"/>
          </a:xfrm>
          <a:prstGeom prst="rect">
            <a:avLst/>
          </a:prstGeom>
        </p:spPr>
        <p:txBody>
          <a:bodyPr>
            <a:spAutoFit/>
          </a:bodyPr>
          <a:lstStyle/>
          <a:p>
            <a:pPr marL="516179" indent="-516179" eaLnBrk="0" hangingPunct="0">
              <a:buClr>
                <a:schemeClr val="accent1"/>
              </a:buClr>
              <a:buSzPct val="100000"/>
              <a:buFontTx/>
              <a:buChar char="•"/>
              <a:defRPr/>
            </a:pPr>
            <a:r>
              <a:rPr lang="en-US" sz="2000" dirty="0">
                <a:solidFill>
                  <a:srgbClr val="002060"/>
                </a:solidFill>
                <a:effectLst>
                  <a:outerShdw blurRad="38100" dist="38100" dir="2700000" algn="tl">
                    <a:srgbClr val="FFFFFF"/>
                  </a:outerShdw>
                </a:effectLst>
              </a:rPr>
              <a:t>Note that </a:t>
            </a:r>
            <a:r>
              <a:rPr lang="en-US" sz="2000" i="1" dirty="0">
                <a:solidFill>
                  <a:srgbClr val="002060"/>
                </a:solidFill>
                <a:effectLst>
                  <a:outerShdw blurRad="38100" dist="38100" dir="2700000" algn="tl">
                    <a:srgbClr val="FFFFFF"/>
                  </a:outerShdw>
                </a:effectLst>
              </a:rPr>
              <a:t>F</a:t>
            </a:r>
            <a:r>
              <a:rPr lang="en-US" sz="2000" i="1" baseline="-25000" dirty="0">
                <a:solidFill>
                  <a:srgbClr val="002060"/>
                </a:solidFill>
                <a:effectLst>
                  <a:outerShdw blurRad="38100" dist="38100" dir="2700000" algn="tl">
                    <a:srgbClr val="FFFFFF"/>
                  </a:outerShdw>
                </a:effectLst>
              </a:rPr>
              <a:t>t </a:t>
            </a:r>
            <a:r>
              <a:rPr lang="en-US" sz="2000" i="1" baseline="-25000" dirty="0">
                <a:solidFill>
                  <a:srgbClr val="002060"/>
                </a:solidFill>
                <a:effectLst>
                  <a:outerShdw blurRad="38100" dist="38100" dir="2700000" algn="tl">
                    <a:srgbClr val="FFFFFF"/>
                  </a:outerShdw>
                </a:effectLst>
                <a:sym typeface="Symbol"/>
              </a:rPr>
              <a:t> </a:t>
            </a:r>
            <a:r>
              <a:rPr lang="en-US" sz="2000" baseline="-25000" dirty="0">
                <a:solidFill>
                  <a:srgbClr val="002060"/>
                </a:solidFill>
                <a:effectLst>
                  <a:outerShdw blurRad="38100" dist="38100" dir="2700000" algn="tl">
                    <a:srgbClr val="FFFFFF"/>
                  </a:outerShdw>
                </a:effectLst>
              </a:rPr>
              <a:t>1</a:t>
            </a:r>
            <a:r>
              <a:rPr lang="en-US" sz="2000" dirty="0">
                <a:solidFill>
                  <a:srgbClr val="002060"/>
                </a:solidFill>
                <a:effectLst>
                  <a:outerShdw blurRad="38100" dist="38100" dir="2700000" algn="tl">
                    <a:srgbClr val="FFFFFF"/>
                  </a:outerShdw>
                </a:effectLst>
              </a:rPr>
              <a:t> depends on </a:t>
            </a:r>
            <a:r>
              <a:rPr lang="en-US" sz="2000" i="1" dirty="0">
                <a:solidFill>
                  <a:srgbClr val="002060"/>
                </a:solidFill>
                <a:effectLst>
                  <a:outerShdw blurRad="38100" dist="38100" dir="2700000" algn="tl">
                    <a:srgbClr val="FFFFFF"/>
                  </a:outerShdw>
                </a:effectLst>
              </a:rPr>
              <a:t>F</a:t>
            </a:r>
            <a:r>
              <a:rPr lang="en-US" sz="2000" i="1" baseline="-25000" dirty="0">
                <a:solidFill>
                  <a:srgbClr val="002060"/>
                </a:solidFill>
                <a:effectLst>
                  <a:outerShdw blurRad="38100" dist="38100" dir="2700000" algn="tl">
                    <a:srgbClr val="FFFFFF"/>
                  </a:outerShdw>
                </a:effectLst>
              </a:rPr>
              <a:t>t</a:t>
            </a:r>
            <a:r>
              <a:rPr lang="en-US" sz="2000" dirty="0">
                <a:solidFill>
                  <a:srgbClr val="002060"/>
                </a:solidFill>
                <a:effectLst>
                  <a:outerShdw blurRad="38100" dist="38100" dir="2700000" algn="tl">
                    <a:srgbClr val="FFFFFF"/>
                  </a:outerShdw>
                </a:effectLst>
              </a:rPr>
              <a:t>, which in turn depends on </a:t>
            </a:r>
            <a:r>
              <a:rPr lang="en-US" sz="2000" i="1" dirty="0">
                <a:solidFill>
                  <a:srgbClr val="002060"/>
                </a:solidFill>
                <a:effectLst>
                  <a:outerShdw blurRad="38100" dist="38100" dir="2700000" algn="tl">
                    <a:srgbClr val="FFFFFF"/>
                  </a:outerShdw>
                </a:effectLst>
              </a:rPr>
              <a:t>F</a:t>
            </a:r>
            <a:r>
              <a:rPr lang="en-US" sz="2000" i="1" baseline="-25000" dirty="0">
                <a:solidFill>
                  <a:srgbClr val="002060"/>
                </a:solidFill>
                <a:effectLst>
                  <a:outerShdw blurRad="38100" dist="38100" dir="2700000" algn="tl">
                    <a:srgbClr val="FFFFFF"/>
                  </a:outerShdw>
                </a:effectLst>
              </a:rPr>
              <a:t>t </a:t>
            </a:r>
            <a:r>
              <a:rPr lang="en-US" sz="2000" i="1" baseline="-25000" dirty="0">
                <a:solidFill>
                  <a:srgbClr val="002060"/>
                </a:solidFill>
                <a:effectLst>
                  <a:outerShdw blurRad="38100" dist="38100" dir="2700000" algn="tl">
                    <a:srgbClr val="FFFFFF"/>
                  </a:outerShdw>
                </a:effectLst>
                <a:sym typeface="Symbol"/>
              </a:rPr>
              <a:t> </a:t>
            </a:r>
            <a:r>
              <a:rPr lang="en-US" sz="2000" baseline="-25000" dirty="0">
                <a:solidFill>
                  <a:srgbClr val="002060"/>
                </a:solidFill>
                <a:effectLst>
                  <a:outerShdw blurRad="38100" dist="38100" dir="2700000" algn="tl">
                    <a:srgbClr val="FFFFFF"/>
                  </a:outerShdw>
                </a:effectLst>
              </a:rPr>
              <a:t>1</a:t>
            </a:r>
            <a:r>
              <a:rPr lang="en-US" sz="2000" dirty="0">
                <a:solidFill>
                  <a:srgbClr val="002060"/>
                </a:solidFill>
                <a:effectLst>
                  <a:outerShdw blurRad="38100" dist="38100" dir="2700000" algn="tl">
                    <a:srgbClr val="FFFFFF"/>
                  </a:outerShdw>
                </a:effectLst>
              </a:rPr>
              <a:t>, and so on all the way back to </a:t>
            </a:r>
            <a:r>
              <a:rPr lang="en-US" sz="2000" i="1" dirty="0">
                <a:solidFill>
                  <a:srgbClr val="002060"/>
                </a:solidFill>
                <a:effectLst>
                  <a:outerShdw blurRad="38100" dist="38100" dir="2700000" algn="tl">
                    <a:srgbClr val="FFFFFF"/>
                  </a:outerShdw>
                </a:effectLst>
              </a:rPr>
              <a:t>F</a:t>
            </a:r>
            <a:r>
              <a:rPr lang="en-US" sz="2000" baseline="-25000" dirty="0">
                <a:solidFill>
                  <a:srgbClr val="002060"/>
                </a:solidFill>
                <a:effectLst>
                  <a:outerShdw blurRad="38100" dist="38100" dir="2700000" algn="tl">
                    <a:srgbClr val="FFFFFF"/>
                  </a:outerShdw>
                </a:effectLst>
              </a:rPr>
              <a:t>1</a:t>
            </a:r>
            <a:r>
              <a:rPr lang="en-US" sz="2000" dirty="0">
                <a:solidFill>
                  <a:srgbClr val="002060"/>
                </a:solidFill>
                <a:effectLst>
                  <a:outerShdw blurRad="38100" dist="38100" dir="2700000" algn="tl">
                    <a:srgbClr val="FFFFFF"/>
                  </a:outerShdw>
                </a:effectLst>
              </a:rPr>
              <a:t>.</a:t>
            </a:r>
          </a:p>
        </p:txBody>
      </p:sp>
      <p:sp>
        <p:nvSpPr>
          <p:cNvPr id="12" name="Rectangle 2"/>
          <p:cNvSpPr>
            <a:spLocks noGrp="1" noChangeArrowheads="1"/>
          </p:cNvSpPr>
          <p:nvPr>
            <p:ph type="title"/>
          </p:nvPr>
        </p:nvSpPr>
        <p:spPr>
          <a:xfrm>
            <a:off x="990600" y="381001"/>
            <a:ext cx="7315200" cy="4572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Exponential </a:t>
            </a:r>
            <a:r>
              <a:rPr lang="en-US" sz="3200" dirty="0">
                <a:solidFill>
                  <a:schemeClr val="accent1"/>
                </a:solidFill>
                <a:effectLst>
                  <a:outerShdw blurRad="38100" dist="38100" dir="2700000" algn="tl">
                    <a:srgbClr val="000000">
                      <a:alpha val="43137"/>
                    </a:srgbClr>
                  </a:outerShdw>
                </a:effectLst>
              </a:rPr>
              <a:t>Smoothing</a:t>
            </a:r>
          </a:p>
        </p:txBody>
      </p:sp>
    </p:spTree>
    <p:extLst>
      <p:ext uri="{BB962C8B-B14F-4D97-AF65-F5344CB8AC3E}">
        <p14:creationId xmlns:p14="http://schemas.microsoft.com/office/powerpoint/2010/main" val="36460810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F26DE5FE-347D-476D-BB80-11DCB9B861BB}" type="slidenum">
              <a:rPr lang="en-US"/>
              <a:pPr/>
              <a:t>5</a:t>
            </a:fld>
            <a:endParaRPr lang="en-US"/>
          </a:p>
        </p:txBody>
      </p:sp>
      <p:sp>
        <p:nvSpPr>
          <p:cNvPr id="585731" name="Rectangle 3"/>
          <p:cNvSpPr>
            <a:spLocks noGrp="1" noChangeArrowheads="1"/>
          </p:cNvSpPr>
          <p:nvPr>
            <p:ph type="body" sz="half" idx="1"/>
          </p:nvPr>
        </p:nvSpPr>
        <p:spPr>
          <a:xfrm>
            <a:off x="803275" y="2070100"/>
            <a:ext cx="7824788" cy="3568700"/>
          </a:xfrm>
        </p:spPr>
        <p:txBody>
          <a:bodyPr lIns="103236" tIns="51618" rIns="103236" bIns="51618"/>
          <a:lstStyle/>
          <a:p>
            <a:pPr marL="515938" indent="-515938" eaLnBrk="1" hangingPunct="1">
              <a:buClr>
                <a:schemeClr val="accent1"/>
              </a:buClr>
              <a:buSzPct val="100000"/>
              <a:buFontTx/>
              <a:buChar char="•"/>
            </a:pPr>
            <a:r>
              <a:rPr lang="en-US" sz="2000" dirty="0" smtClean="0">
                <a:solidFill>
                  <a:srgbClr val="002060"/>
                </a:solidFill>
              </a:rPr>
              <a:t>To distinguish time-series data from cross-sectional data, use </a:t>
            </a:r>
            <a:r>
              <a:rPr lang="en-US" sz="2000" i="1" dirty="0" err="1" smtClean="0">
                <a:solidFill>
                  <a:srgbClr val="002060"/>
                </a:solidFill>
              </a:rPr>
              <a:t>y</a:t>
            </a:r>
            <a:r>
              <a:rPr lang="en-US" sz="2000" i="1" baseline="-25000" dirty="0" err="1" smtClean="0">
                <a:solidFill>
                  <a:srgbClr val="002060"/>
                </a:solidFill>
              </a:rPr>
              <a:t>t</a:t>
            </a:r>
            <a:r>
              <a:rPr lang="en-US" sz="2000" dirty="0" smtClean="0">
                <a:solidFill>
                  <a:srgbClr val="002060"/>
                </a:solidFill>
              </a:rPr>
              <a:t> instead of </a:t>
            </a:r>
            <a:r>
              <a:rPr lang="en-US" sz="2000" i="1" dirty="0" smtClean="0">
                <a:solidFill>
                  <a:srgbClr val="002060"/>
                </a:solidFill>
              </a:rPr>
              <a:t>x</a:t>
            </a:r>
            <a:r>
              <a:rPr lang="en-US" sz="2000" i="1" baseline="-25000" dirty="0" smtClean="0">
                <a:solidFill>
                  <a:srgbClr val="002060"/>
                </a:solidFill>
              </a:rPr>
              <a:t>i</a:t>
            </a:r>
            <a:r>
              <a:rPr lang="en-US" sz="2000" dirty="0" smtClean="0">
                <a:solidFill>
                  <a:srgbClr val="002060"/>
                </a:solidFill>
              </a:rPr>
              <a:t> for an individual observation.</a:t>
            </a:r>
          </a:p>
        </p:txBody>
      </p:sp>
      <p:sp>
        <p:nvSpPr>
          <p:cNvPr id="29698" name="Text Box 5"/>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29699" name="Text Box 6"/>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85735" name="Rectangle 7"/>
          <p:cNvSpPr>
            <a:spLocks noChangeArrowheads="1"/>
          </p:cNvSpPr>
          <p:nvPr/>
        </p:nvSpPr>
        <p:spPr bwMode="auto">
          <a:xfrm>
            <a:off x="234950" y="1563688"/>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alpha val="43137"/>
                    </a:srgbClr>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Time-Series Data</a:t>
            </a:r>
          </a:p>
        </p:txBody>
      </p:sp>
      <p:sp>
        <p:nvSpPr>
          <p:cNvPr id="2970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0" name="Rectangle 9"/>
          <p:cNvSpPr/>
          <p:nvPr/>
        </p:nvSpPr>
        <p:spPr>
          <a:xfrm>
            <a:off x="304800" y="2819400"/>
            <a:ext cx="3349625" cy="461963"/>
          </a:xfrm>
          <a:prstGeom prst="rect">
            <a:avLst/>
          </a:prstGeom>
        </p:spPr>
        <p:txBody>
          <a:bodyPr wrap="none">
            <a:spAutoFit/>
          </a:bodyPr>
          <a:lstStyle/>
          <a:p>
            <a:pPr eaLnBrk="0" hangingPunct="0">
              <a:defRPr/>
            </a:pPr>
            <a:r>
              <a:rPr lang="en-US" sz="2400" i="1" dirty="0">
                <a:solidFill>
                  <a:srgbClr val="C00000"/>
                </a:solidFill>
                <a:effectLst>
                  <a:outerShdw blurRad="38100" dist="38100" dir="2700000" algn="tl">
                    <a:srgbClr val="000000">
                      <a:alpha val="43137"/>
                    </a:srgbClr>
                  </a:outerShdw>
                </a:effectLst>
                <a:cs typeface="Arial" charset="0"/>
              </a:rPr>
              <a:t>Measuring Time Series</a:t>
            </a:r>
            <a:endParaRPr lang="en-US" sz="2400" dirty="0">
              <a:effectLst>
                <a:outerShdw blurRad="38100" dist="38100" dir="2700000" algn="tl">
                  <a:srgbClr val="000000">
                    <a:alpha val="43137"/>
                  </a:srgbClr>
                </a:outerShdw>
              </a:effectLst>
            </a:endParaRPr>
          </a:p>
        </p:txBody>
      </p:sp>
      <p:sp>
        <p:nvSpPr>
          <p:cNvPr id="12" name="Rectangle 11"/>
          <p:cNvSpPr/>
          <p:nvPr/>
        </p:nvSpPr>
        <p:spPr>
          <a:xfrm>
            <a:off x="762000" y="3276600"/>
            <a:ext cx="7391400" cy="2400657"/>
          </a:xfrm>
          <a:prstGeom prst="rect">
            <a:avLst/>
          </a:prstGeom>
        </p:spPr>
        <p:txBody>
          <a:bodyPr>
            <a:spAutoFit/>
          </a:bodyPr>
          <a:lstStyle/>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Time-series data may be measured </a:t>
            </a:r>
            <a:r>
              <a:rPr lang="en-US" sz="2000" i="1" dirty="0">
                <a:solidFill>
                  <a:srgbClr val="002060"/>
                </a:solidFill>
                <a:effectLst>
                  <a:outerShdw blurRad="38100" dist="38100" dir="2700000" algn="tl">
                    <a:srgbClr val="000000">
                      <a:alpha val="43137"/>
                    </a:srgbClr>
                  </a:outerShdw>
                </a:effectLst>
              </a:rPr>
              <a:t>at a</a:t>
            </a:r>
            <a:r>
              <a:rPr lang="en-US" sz="2000" dirty="0">
                <a:solidFill>
                  <a:srgbClr val="002060"/>
                </a:solidFill>
                <a:effectLst>
                  <a:outerShdw blurRad="38100" dist="38100" dir="2700000" algn="tl">
                    <a:srgbClr val="000000">
                      <a:alpha val="43137"/>
                    </a:srgbClr>
                  </a:outerShdw>
                </a:effectLst>
              </a:rPr>
              <a:t> </a:t>
            </a:r>
            <a:r>
              <a:rPr lang="en-US" sz="2000" i="1" dirty="0">
                <a:solidFill>
                  <a:srgbClr val="002060"/>
                </a:solidFill>
                <a:effectLst>
                  <a:outerShdw blurRad="38100" dist="38100" dir="2700000" algn="tl">
                    <a:srgbClr val="000000">
                      <a:alpha val="43137"/>
                    </a:srgbClr>
                  </a:outerShdw>
                </a:effectLst>
              </a:rPr>
              <a:t>point in time</a:t>
            </a:r>
            <a:r>
              <a:rPr lang="en-US" sz="2000" dirty="0">
                <a:solidFill>
                  <a:srgbClr val="002060"/>
                </a:solidFill>
                <a:effectLst>
                  <a:outerShdw blurRad="38100" dist="38100" dir="2700000" algn="tl">
                    <a:srgbClr val="FFFFFF"/>
                  </a:outerShdw>
                </a:effectLst>
              </a:rPr>
              <a:t>.  </a:t>
            </a:r>
          </a:p>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For example, </a:t>
            </a:r>
            <a:r>
              <a:rPr lang="en-US" sz="2000" i="1" dirty="0">
                <a:solidFill>
                  <a:srgbClr val="002060"/>
                </a:solidFill>
                <a:effectLst>
                  <a:outerShdw blurRad="38100" dist="38100" dir="2700000" algn="tl">
                    <a:srgbClr val="FFFFFF"/>
                  </a:outerShdw>
                </a:effectLst>
              </a:rPr>
              <a:t>prime rate of interest</a:t>
            </a:r>
            <a:r>
              <a:rPr lang="en-US" sz="2000" dirty="0">
                <a:solidFill>
                  <a:srgbClr val="002060"/>
                </a:solidFill>
                <a:effectLst>
                  <a:outerShdw blurRad="38100" dist="38100" dir="2700000" algn="tl">
                    <a:srgbClr val="FFFFFF"/>
                  </a:outerShdw>
                </a:effectLst>
              </a:rPr>
              <a:t> is measured at a particular point in time.</a:t>
            </a:r>
          </a:p>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Time-series data may also be measured </a:t>
            </a:r>
            <a:r>
              <a:rPr lang="en-US" sz="2000" i="1" dirty="0">
                <a:solidFill>
                  <a:srgbClr val="002060"/>
                </a:solidFill>
                <a:effectLst>
                  <a:outerShdw blurRad="38100" dist="38100" dir="2700000" algn="tl">
                    <a:srgbClr val="000000">
                      <a:alpha val="43137"/>
                    </a:srgbClr>
                  </a:outerShdw>
                </a:effectLst>
              </a:rPr>
              <a:t>over an interval of time</a:t>
            </a:r>
            <a:r>
              <a:rPr lang="en-US" sz="2000" dirty="0">
                <a:solidFill>
                  <a:srgbClr val="002060"/>
                </a:solidFill>
                <a:effectLst>
                  <a:outerShdw blurRad="38100" dist="38100" dir="2700000" algn="tl">
                    <a:srgbClr val="FFFFFF"/>
                  </a:outerShdw>
                </a:effectLst>
              </a:rPr>
              <a:t>.</a:t>
            </a:r>
          </a:p>
          <a:p>
            <a:pPr marL="516179" indent="-516179" eaLnBrk="0" hangingPunct="0">
              <a:spcBef>
                <a:spcPts val="1200"/>
              </a:spcBef>
              <a:buClr>
                <a:schemeClr val="accent1"/>
              </a:buClr>
              <a:buFontTx/>
              <a:buChar char="•"/>
              <a:defRPr/>
            </a:pPr>
            <a:r>
              <a:rPr lang="en-US" sz="2000" dirty="0">
                <a:solidFill>
                  <a:srgbClr val="002060"/>
                </a:solidFill>
                <a:effectLst>
                  <a:outerShdw blurRad="38100" dist="38100" dir="2700000" algn="tl">
                    <a:srgbClr val="FFFFFF"/>
                  </a:outerShdw>
                </a:effectLst>
              </a:rPr>
              <a:t>For example, g</a:t>
            </a:r>
            <a:r>
              <a:rPr lang="en-US" sz="2000" i="1" dirty="0">
                <a:solidFill>
                  <a:srgbClr val="002060"/>
                </a:solidFill>
                <a:effectLst>
                  <a:outerShdw blurRad="38100" dist="38100" dir="2700000" algn="tl">
                    <a:srgbClr val="FFFFFF"/>
                  </a:outerShdw>
                </a:effectLst>
              </a:rPr>
              <a:t>ross domestic product </a:t>
            </a:r>
            <a:r>
              <a:rPr lang="en-US" sz="2000" dirty="0">
                <a:solidFill>
                  <a:srgbClr val="002060"/>
                </a:solidFill>
                <a:effectLst>
                  <a:outerShdw blurRad="38100" dist="38100" dir="2700000" algn="tl">
                    <a:srgbClr val="FFFFFF"/>
                  </a:outerShdw>
                </a:effectLst>
              </a:rPr>
              <a:t>(</a:t>
            </a:r>
            <a:r>
              <a:rPr lang="en-US" sz="2000" i="1" dirty="0">
                <a:solidFill>
                  <a:srgbClr val="002060"/>
                </a:solidFill>
                <a:effectLst>
                  <a:outerShdw blurRad="38100" dist="38100" dir="2700000" algn="tl">
                    <a:srgbClr val="FFFFFF"/>
                  </a:outerShdw>
                </a:effectLst>
              </a:rPr>
              <a:t>GDP</a:t>
            </a:r>
            <a:r>
              <a:rPr lang="en-US" sz="2000" dirty="0">
                <a:solidFill>
                  <a:srgbClr val="002060"/>
                </a:solidFill>
                <a:effectLst>
                  <a:outerShdw blurRad="38100" dist="38100" dir="2700000" algn="tl">
                    <a:srgbClr val="FFFFFF"/>
                  </a:outerShdw>
                </a:effectLst>
              </a:rPr>
              <a:t>) is a flow of goods and services measured over an interval of time.</a:t>
            </a:r>
          </a:p>
        </p:txBody>
      </p:sp>
      <p:sp>
        <p:nvSpPr>
          <p:cNvPr id="15" name="Rectangle 2"/>
          <p:cNvSpPr>
            <a:spLocks noGrp="1" noChangeArrowheads="1"/>
          </p:cNvSpPr>
          <p:nvPr>
            <p:ph type="title"/>
          </p:nvPr>
        </p:nvSpPr>
        <p:spPr>
          <a:xfrm>
            <a:off x="1104900" y="457200"/>
            <a:ext cx="6705600" cy="6857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Time-Series </a:t>
            </a:r>
            <a:r>
              <a:rPr lang="en-US" sz="3200" dirty="0">
                <a:solidFill>
                  <a:schemeClr val="accent1"/>
                </a:solidFill>
                <a:effectLst>
                  <a:outerShdw blurRad="38100" dist="38100" dir="2700000" algn="tl">
                    <a:srgbClr val="000000">
                      <a:alpha val="43137"/>
                    </a:srgbClr>
                  </a:outerShdw>
                </a:effectLst>
              </a:rPr>
              <a:t>Components</a:t>
            </a:r>
          </a:p>
        </p:txBody>
      </p:sp>
    </p:spTree>
    <p:extLst>
      <p:ext uri="{BB962C8B-B14F-4D97-AF65-F5344CB8AC3E}">
        <p14:creationId xmlns:p14="http://schemas.microsoft.com/office/powerpoint/2010/main" val="31393887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C278035F-D9D9-4712-91C4-1C6BF7E785E7}" type="slidenum">
              <a:rPr lang="en-US"/>
              <a:pPr/>
              <a:t>50</a:t>
            </a:fld>
            <a:endParaRPr lang="en-US"/>
          </a:p>
        </p:txBody>
      </p:sp>
      <p:sp>
        <p:nvSpPr>
          <p:cNvPr id="87042"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87043"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56390" name="Rectangle 6"/>
          <p:cNvSpPr>
            <a:spLocks noChangeArrowheads="1"/>
          </p:cNvSpPr>
          <p:nvPr/>
        </p:nvSpPr>
        <p:spPr bwMode="auto">
          <a:xfrm>
            <a:off x="661081" y="1320799"/>
            <a:ext cx="7459662" cy="611187"/>
          </a:xfrm>
          <a:prstGeom prst="rect">
            <a:avLst/>
          </a:prstGeom>
          <a:noFill/>
          <a:ln w="9525">
            <a:noFill/>
            <a:miter lim="800000"/>
            <a:headEnd/>
            <a:tailEnd/>
          </a:ln>
          <a:effectLst/>
        </p:spPr>
        <p:txBody>
          <a:bodyPr lIns="91435" tIns="45718" rIns="91435" bIns="45718"/>
          <a:lstStyle/>
          <a:p>
            <a:pPr marL="385763" indent="-385763"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Example from </a:t>
            </a:r>
            <a:r>
              <a:rPr lang="en-US" sz="2400" i="1" dirty="0" err="1" smtClean="0">
                <a:solidFill>
                  <a:srgbClr val="C00000"/>
                </a:solidFill>
                <a:effectLst>
                  <a:outerShdw blurRad="38100" dist="38100" dir="2700000" algn="tl">
                    <a:srgbClr val="000000">
                      <a:alpha val="43137"/>
                    </a:srgbClr>
                  </a:outerShdw>
                </a:effectLst>
              </a:rPr>
              <a:t>LearningStats</a:t>
            </a:r>
            <a:r>
              <a:rPr lang="en-US" sz="2400" i="1" dirty="0" smtClean="0">
                <a:solidFill>
                  <a:srgbClr val="C00000"/>
                </a:solidFill>
                <a:effectLst>
                  <a:outerShdw blurRad="38100" dist="38100" dir="2700000" algn="tl">
                    <a:srgbClr val="000000">
                      <a:alpha val="43137"/>
                    </a:srgbClr>
                  </a:outerShdw>
                </a:effectLst>
              </a:rPr>
              <a:t>:</a:t>
            </a:r>
            <a:endParaRPr lang="en-US" sz="2400" i="1" baseline="30000" dirty="0">
              <a:solidFill>
                <a:srgbClr val="C00000"/>
              </a:solidFill>
              <a:effectLst>
                <a:outerShdw blurRad="38100" dist="38100" dir="2700000" algn="tl">
                  <a:srgbClr val="000000">
                    <a:alpha val="43137"/>
                  </a:srgbClr>
                </a:outerShdw>
              </a:effectLst>
            </a:endParaRPr>
          </a:p>
        </p:txBody>
      </p:sp>
      <p:sp>
        <p:nvSpPr>
          <p:cNvPr id="8704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pic>
        <p:nvPicPr>
          <p:cNvPr id="129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8662" y="2133600"/>
            <a:ext cx="5524500" cy="3850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2"/>
          <p:cNvSpPr>
            <a:spLocks noGrp="1" noChangeArrowheads="1"/>
          </p:cNvSpPr>
          <p:nvPr>
            <p:ph type="title"/>
          </p:nvPr>
        </p:nvSpPr>
        <p:spPr>
          <a:xfrm>
            <a:off x="990600" y="381001"/>
            <a:ext cx="7315200" cy="457200"/>
          </a:xfrm>
        </p:spPr>
        <p:txBody>
          <a:bodyPr lIns="103236" tIns="51618" rIns="103236" bIns="51618">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Exponential </a:t>
            </a:r>
            <a:r>
              <a:rPr lang="en-US" sz="3200" dirty="0">
                <a:solidFill>
                  <a:schemeClr val="accent1"/>
                </a:solidFill>
                <a:effectLst>
                  <a:outerShdw blurRad="38100" dist="38100" dir="2700000" algn="tl">
                    <a:srgbClr val="000000">
                      <a:alpha val="43137"/>
                    </a:srgbClr>
                  </a:outerShdw>
                </a:effectLst>
              </a:rPr>
              <a:t>Smoothing</a:t>
            </a:r>
          </a:p>
        </p:txBody>
      </p:sp>
    </p:spTree>
    <p:extLst>
      <p:ext uri="{BB962C8B-B14F-4D97-AF65-F5344CB8AC3E}">
        <p14:creationId xmlns:p14="http://schemas.microsoft.com/office/powerpoint/2010/main" val="13936866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a:spLocks noGrp="1" noChangeArrowheads="1"/>
          </p:cNvSpPr>
          <p:nvPr>
            <p:ph type="sldNum" sz="quarter" idx="10"/>
          </p:nvPr>
        </p:nvSpPr>
        <p:spPr>
          <a:ln/>
        </p:spPr>
        <p:txBody>
          <a:bodyPr/>
          <a:lstStyle/>
          <a:p>
            <a:r>
              <a:rPr lang="en-US"/>
              <a:t>14-</a:t>
            </a:r>
            <a:fld id="{76577DC9-4B11-4FE4-AA9A-08A07627F09F}" type="slidenum">
              <a:rPr lang="en-US"/>
              <a:pPr/>
              <a:t>51</a:t>
            </a:fld>
            <a:endParaRPr lang="en-US"/>
          </a:p>
        </p:txBody>
      </p:sp>
      <p:sp>
        <p:nvSpPr>
          <p:cNvPr id="667651" name="Rectangle 3"/>
          <p:cNvSpPr>
            <a:spLocks noGrp="1" noChangeArrowheads="1"/>
          </p:cNvSpPr>
          <p:nvPr>
            <p:ph type="body" sz="half" idx="1"/>
          </p:nvPr>
        </p:nvSpPr>
        <p:spPr>
          <a:xfrm>
            <a:off x="381000" y="1295400"/>
            <a:ext cx="7025191" cy="4953000"/>
          </a:xfrm>
        </p:spPr>
        <p:txBody>
          <a:bodyPr lIns="103236" tIns="51618" rIns="103236" bIns="51618"/>
          <a:lstStyle/>
          <a:p>
            <a:pPr marL="515938" indent="-515938" eaLnBrk="1" hangingPunct="1">
              <a:spcBef>
                <a:spcPts val="1200"/>
              </a:spcBef>
              <a:buClr>
                <a:schemeClr val="accent1"/>
              </a:buClr>
              <a:buSzPct val="100000"/>
              <a:buFontTx/>
              <a:buChar char="•"/>
            </a:pPr>
            <a:r>
              <a:rPr lang="en-US" sz="2000" dirty="0">
                <a:solidFill>
                  <a:srgbClr val="002060"/>
                </a:solidFill>
              </a:rPr>
              <a:t>The </a:t>
            </a:r>
            <a:r>
              <a:rPr lang="en-US" sz="2000" i="1" dirty="0">
                <a:solidFill>
                  <a:srgbClr val="002060"/>
                </a:solidFill>
              </a:rPr>
              <a:t>Box-Jenkins method</a:t>
            </a:r>
            <a:r>
              <a:rPr lang="en-US" sz="2000" dirty="0">
                <a:solidFill>
                  <a:srgbClr val="002060"/>
                </a:solidFill>
              </a:rPr>
              <a:t> uses several different types of time- series modeling techniques that fall into a class called </a:t>
            </a:r>
            <a:r>
              <a:rPr lang="en-US" sz="2000" i="1" dirty="0">
                <a:solidFill>
                  <a:srgbClr val="002060"/>
                </a:solidFill>
              </a:rPr>
              <a:t>ARIMA</a:t>
            </a:r>
            <a:r>
              <a:rPr lang="en-US" sz="2000" dirty="0">
                <a:solidFill>
                  <a:srgbClr val="002060"/>
                </a:solidFill>
              </a:rPr>
              <a:t> (Autoregressive Integrated Moving Average) models</a:t>
            </a:r>
            <a:endParaRPr lang="en-US" sz="2000" i="1" dirty="0" smtClean="0">
              <a:solidFill>
                <a:srgbClr val="002060"/>
              </a:solidFill>
            </a:endParaRPr>
          </a:p>
          <a:p>
            <a:pPr marL="515938" indent="-515938" eaLnBrk="1" hangingPunct="1">
              <a:spcBef>
                <a:spcPts val="1200"/>
              </a:spcBef>
              <a:buClr>
                <a:schemeClr val="accent1"/>
              </a:buClr>
              <a:buSzPct val="100000"/>
              <a:buFontTx/>
              <a:buChar char="•"/>
            </a:pPr>
            <a:r>
              <a:rPr lang="en-US" sz="2000" i="1" dirty="0" smtClean="0">
                <a:solidFill>
                  <a:srgbClr val="002060"/>
                </a:solidFill>
              </a:rPr>
              <a:t>AR</a:t>
            </a:r>
            <a:r>
              <a:rPr lang="en-US" sz="2000" dirty="0" smtClean="0">
                <a:solidFill>
                  <a:srgbClr val="002060"/>
                </a:solidFill>
              </a:rPr>
              <a:t> </a:t>
            </a:r>
            <a:r>
              <a:rPr lang="en-US" sz="2000" dirty="0">
                <a:solidFill>
                  <a:srgbClr val="002060"/>
                </a:solidFill>
              </a:rPr>
              <a:t>(autoregressive) models take advantage of the dependency that </a:t>
            </a:r>
            <a:r>
              <a:rPr lang="en-US" sz="2000" dirty="0" smtClean="0">
                <a:solidFill>
                  <a:srgbClr val="002060"/>
                </a:solidFill>
              </a:rPr>
              <a:t>may </a:t>
            </a:r>
            <a:r>
              <a:rPr lang="en-US" sz="2000" dirty="0">
                <a:solidFill>
                  <a:srgbClr val="002060"/>
                </a:solidFill>
              </a:rPr>
              <a:t>exist between values in the time series.</a:t>
            </a:r>
          </a:p>
          <a:p>
            <a:pPr marL="515938" indent="-515938" eaLnBrk="1" hangingPunct="1">
              <a:spcBef>
                <a:spcPts val="1200"/>
              </a:spcBef>
              <a:buClr>
                <a:schemeClr val="accent1"/>
              </a:buClr>
              <a:buSzPct val="100000"/>
              <a:buFontTx/>
              <a:buChar char="•"/>
            </a:pPr>
            <a:r>
              <a:rPr lang="en-US" sz="2000" dirty="0" smtClean="0">
                <a:solidFill>
                  <a:srgbClr val="002060"/>
                </a:solidFill>
              </a:rPr>
              <a:t>MA (moving average) </a:t>
            </a:r>
            <a:r>
              <a:rPr lang="en-US" sz="2000" dirty="0">
                <a:solidFill>
                  <a:srgbClr val="002060"/>
                </a:solidFill>
              </a:rPr>
              <a:t>models take advantage of the dependency that </a:t>
            </a:r>
            <a:r>
              <a:rPr lang="en-US" sz="2000" dirty="0" smtClean="0">
                <a:solidFill>
                  <a:srgbClr val="002060"/>
                </a:solidFill>
              </a:rPr>
              <a:t>may </a:t>
            </a:r>
            <a:r>
              <a:rPr lang="en-US" sz="2000" dirty="0">
                <a:solidFill>
                  <a:srgbClr val="002060"/>
                </a:solidFill>
              </a:rPr>
              <a:t>exist between </a:t>
            </a:r>
            <a:r>
              <a:rPr lang="en-US" sz="2000" dirty="0" smtClean="0">
                <a:solidFill>
                  <a:srgbClr val="002060"/>
                </a:solidFill>
              </a:rPr>
              <a:t>errors </a:t>
            </a:r>
            <a:r>
              <a:rPr lang="en-US" sz="2000" dirty="0">
                <a:solidFill>
                  <a:srgbClr val="002060"/>
                </a:solidFill>
              </a:rPr>
              <a:t>in the </a:t>
            </a:r>
            <a:r>
              <a:rPr lang="en-US" sz="2000" dirty="0" smtClean="0">
                <a:solidFill>
                  <a:srgbClr val="002060"/>
                </a:solidFill>
              </a:rPr>
              <a:t>forecasts.</a:t>
            </a:r>
          </a:p>
          <a:p>
            <a:pPr marL="515938" indent="-515938" eaLnBrk="1" hangingPunct="1">
              <a:spcBef>
                <a:spcPts val="1200"/>
              </a:spcBef>
              <a:buClr>
                <a:schemeClr val="accent1"/>
              </a:buClr>
              <a:buSzPct val="100000"/>
              <a:buFontTx/>
              <a:buChar char="•"/>
            </a:pPr>
            <a:r>
              <a:rPr lang="en-US" sz="2000" dirty="0" smtClean="0">
                <a:solidFill>
                  <a:srgbClr val="002060"/>
                </a:solidFill>
              </a:rPr>
              <a:t>Although </a:t>
            </a:r>
            <a:r>
              <a:rPr lang="en-US" sz="2000" dirty="0">
                <a:solidFill>
                  <a:srgbClr val="002060"/>
                </a:solidFill>
              </a:rPr>
              <a:t>they are more powerful and general than trend </a:t>
            </a:r>
            <a:r>
              <a:rPr lang="en-US" sz="2000" dirty="0" smtClean="0">
                <a:solidFill>
                  <a:srgbClr val="002060"/>
                </a:solidFill>
              </a:rPr>
              <a:t>models, these methods require sophisticated software and additional training. Excel and </a:t>
            </a:r>
            <a:r>
              <a:rPr lang="en-US" sz="2000" dirty="0" err="1" smtClean="0">
                <a:solidFill>
                  <a:srgbClr val="002060"/>
                </a:solidFill>
              </a:rPr>
              <a:t>MegaStat</a:t>
            </a:r>
            <a:r>
              <a:rPr lang="en-US" sz="2000" dirty="0" smtClean="0">
                <a:solidFill>
                  <a:srgbClr val="002060"/>
                </a:solidFill>
              </a:rPr>
              <a:t> do not offer these methods. </a:t>
            </a:r>
          </a:p>
        </p:txBody>
      </p:sp>
      <p:sp>
        <p:nvSpPr>
          <p:cNvPr id="10957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10957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0957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0" name="Rectangle 3"/>
          <p:cNvSpPr>
            <a:spLocks noGrp="1" noChangeArrowheads="1"/>
          </p:cNvSpPr>
          <p:nvPr>
            <p:ph type="title"/>
          </p:nvPr>
        </p:nvSpPr>
        <p:spPr>
          <a:xfrm>
            <a:off x="457200" y="427037"/>
            <a:ext cx="7162800" cy="563563"/>
          </a:xfrm>
        </p:spPr>
        <p:txBody>
          <a:bodyPr lIns="103236" tIns="51618" rIns="103236" bIns="51618"/>
          <a:lstStyle/>
          <a:p>
            <a:pPr algn="ctr" eaLnBrk="1" hangingPunct="1">
              <a:defRPr/>
            </a:pPr>
            <a:r>
              <a:rPr lang="en-US" sz="2800" dirty="0" smtClean="0">
                <a:solidFill>
                  <a:schemeClr val="accent1"/>
                </a:solidFill>
                <a:effectLst>
                  <a:outerShdw blurRad="38100" dist="38100" dir="2700000" algn="tl">
                    <a:srgbClr val="000000">
                      <a:alpha val="43137"/>
                    </a:srgbClr>
                  </a:outerShdw>
                </a:effectLst>
              </a:rPr>
              <a:t>Advanced Methods</a:t>
            </a:r>
            <a:endParaRPr lang="en-US" sz="2800" dirty="0">
              <a:solidFill>
                <a:schemeClr val="accent1"/>
              </a:solidFill>
              <a:effectLst>
                <a:outerShdw blurRad="38100" dist="38100" dir="2700000" algn="tl">
                  <a:srgbClr val="000000">
                    <a:alpha val="43137"/>
                  </a:srgbClr>
                </a:outerShdw>
              </a:effectLst>
            </a:endParaRPr>
          </a:p>
        </p:txBody>
      </p:sp>
      <p:pic>
        <p:nvPicPr>
          <p:cNvPr id="140291" name="Picture 3" descr="C:\Users\Blythe\AppData\Local\Microsoft\Windows\Temporary Internet Files\Content.IE5\K4POUWPH\MP90039879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90632" y="2286000"/>
            <a:ext cx="1295400" cy="1813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78351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52</a:t>
            </a:fld>
            <a:endParaRPr lang="en-US" dirty="0">
              <a:latin typeface="Times New Roman" pitchFamily="18" charset="0"/>
            </a:endParaRPr>
          </a:p>
        </p:txBody>
      </p:sp>
      <p:sp>
        <p:nvSpPr>
          <p:cNvPr id="44034" name="Rectangle 2"/>
          <p:cNvSpPr>
            <a:spLocks noGrp="1" noChangeArrowheads="1"/>
          </p:cNvSpPr>
          <p:nvPr>
            <p:ph type="title"/>
          </p:nvPr>
        </p:nvSpPr>
        <p:spPr>
          <a:xfrm>
            <a:off x="685800" y="381000"/>
            <a:ext cx="7543800" cy="533399"/>
          </a:xfrm>
          <a:solidFill>
            <a:schemeClr val="accent1">
              <a:lumMod val="20000"/>
              <a:lumOff val="80000"/>
            </a:schemeClr>
          </a:solidFill>
        </p:spPr>
        <p:txBody>
          <a:bodyPr lIns="103236" tIns="51618" rIns="103236" bIns="51618" anchor="t">
            <a:noAutofit/>
          </a:bodyPr>
          <a:lstStyle/>
          <a:p>
            <a:pPr algn="l" eaLnBrk="1" hangingPunct="1">
              <a:defRPr/>
            </a:pPr>
            <a:r>
              <a:rPr lang="en-US" sz="3200" dirty="0">
                <a:solidFill>
                  <a:schemeClr val="accent1"/>
                </a:solidFill>
                <a:effectLst>
                  <a:outerShdw blurRad="38100" dist="38100" dir="2700000" algn="tl">
                    <a:srgbClr val="000000">
                      <a:alpha val="43137"/>
                    </a:srgbClr>
                  </a:outerShdw>
                </a:effectLst>
              </a:rPr>
              <a:t>Assignments	</a:t>
            </a:r>
            <a:r>
              <a:rPr lang="en-US" sz="3200" dirty="0" smtClean="0">
                <a:solidFill>
                  <a:srgbClr val="33CCCC"/>
                </a:solidFill>
                <a:effectLst>
                  <a:outerShdw blurRad="38100" dist="38100" dir="2700000" algn="tl">
                    <a:srgbClr val="000000">
                      <a:alpha val="43137"/>
                    </a:srgbClr>
                  </a:outerShdw>
                </a:effectLst>
                <a:latin typeface="+mn-lt"/>
              </a:rPr>
              <a:t>                                   </a:t>
            </a:r>
            <a:r>
              <a:rPr lang="en-US" sz="3200" b="1" i="1" dirty="0" smtClean="0">
                <a:solidFill>
                  <a:srgbClr val="000000"/>
                </a:solidFill>
                <a:ea typeface="+mn-ea"/>
                <a:cs typeface="+mn-cs"/>
              </a:rPr>
              <a:t>ML 3.5</a:t>
            </a:r>
            <a:r>
              <a:rPr lang="en-US" sz="3200" dirty="0" smtClean="0">
                <a:solidFill>
                  <a:srgbClr val="33CCCC"/>
                </a:solidFill>
                <a:effectLst>
                  <a:outerShdw blurRad="38100" dist="38100" dir="2700000" algn="tl">
                    <a:srgbClr val="000000">
                      <a:alpha val="43137"/>
                    </a:srgbClr>
                  </a:outerShdw>
                </a:effectLst>
                <a:latin typeface="+mn-lt"/>
              </a:rPr>
              <a:t> </a:t>
            </a:r>
          </a:p>
        </p:txBody>
      </p:sp>
      <p:sp>
        <p:nvSpPr>
          <p:cNvPr id="44035" name="Rectangle 3"/>
          <p:cNvSpPr>
            <a:spLocks noGrp="1" noChangeArrowheads="1"/>
          </p:cNvSpPr>
          <p:nvPr>
            <p:ph type="body" idx="1"/>
          </p:nvPr>
        </p:nvSpPr>
        <p:spPr>
          <a:xfrm>
            <a:off x="255722" y="1524000"/>
            <a:ext cx="8655050" cy="4114800"/>
          </a:xfrm>
        </p:spPr>
        <p:txBody>
          <a:bodyPr lIns="103236" tIns="51618" rIns="103236" bIns="51618"/>
          <a:lstStyle/>
          <a:p>
            <a:pPr lvl="1">
              <a:buClr>
                <a:schemeClr val="accent1">
                  <a:lumMod val="75000"/>
                </a:schemeClr>
              </a:buClr>
              <a:buFont typeface="Arial" pitchFamily="34" charset="0"/>
              <a:buChar char="•"/>
            </a:pPr>
            <a:r>
              <a:rPr lang="en-US" sz="2400" dirty="0" smtClean="0"/>
              <a:t>Project </a:t>
            </a:r>
            <a:r>
              <a:rPr lang="en-US" sz="2400" dirty="0"/>
              <a:t>P-1 (data, tasks, questions</a:t>
            </a:r>
            <a:r>
              <a:rPr lang="en-US" dirty="0" smtClean="0"/>
              <a:t>)</a:t>
            </a:r>
          </a:p>
          <a:p>
            <a:pPr lvl="2">
              <a:buClr>
                <a:schemeClr val="accent1">
                  <a:lumMod val="75000"/>
                </a:schemeClr>
              </a:buClr>
              <a:buFont typeface="Arial" pitchFamily="34" charset="0"/>
              <a:buChar char="•"/>
            </a:pPr>
            <a:r>
              <a:rPr lang="en-US" sz="2000" dirty="0" smtClean="0">
                <a:ea typeface="+mn-ea"/>
                <a:cs typeface="+mn-cs"/>
              </a:rPr>
              <a:t>Review instructions</a:t>
            </a:r>
          </a:p>
          <a:p>
            <a:pPr lvl="2">
              <a:buClr>
                <a:schemeClr val="accent1">
                  <a:lumMod val="75000"/>
                </a:schemeClr>
              </a:buClr>
              <a:buFont typeface="Arial" pitchFamily="34" charset="0"/>
              <a:buChar char="•"/>
            </a:pPr>
            <a:r>
              <a:rPr lang="en-US" sz="2000" dirty="0" smtClean="0">
                <a:ea typeface="+mn-ea"/>
                <a:cs typeface="+mn-cs"/>
              </a:rPr>
              <a:t>Look at the data</a:t>
            </a:r>
          </a:p>
          <a:p>
            <a:pPr lvl="2">
              <a:buClr>
                <a:schemeClr val="accent1">
                  <a:lumMod val="75000"/>
                </a:schemeClr>
              </a:buClr>
              <a:buFont typeface="Arial" pitchFamily="34" charset="0"/>
              <a:buChar char="•"/>
            </a:pPr>
            <a:r>
              <a:rPr lang="en-US" sz="2000" dirty="0" smtClean="0">
                <a:ea typeface="+mn-ea"/>
                <a:cs typeface="+mn-cs"/>
              </a:rPr>
              <a:t>Your task is to write a nice, readable </a:t>
            </a:r>
            <a:r>
              <a:rPr lang="en-US" sz="2000" i="1" dirty="0" smtClean="0">
                <a:solidFill>
                  <a:srgbClr val="C00000"/>
                </a:solidFill>
                <a:ea typeface="+mn-ea"/>
                <a:cs typeface="+mn-cs"/>
              </a:rPr>
              <a:t>report</a:t>
            </a:r>
            <a:r>
              <a:rPr lang="en-US" sz="2000" dirty="0" smtClean="0">
                <a:ea typeface="+mn-ea"/>
                <a:cs typeface="+mn-cs"/>
              </a:rPr>
              <a:t> (not a spreadsheet)</a:t>
            </a:r>
          </a:p>
          <a:p>
            <a:pPr lvl="2">
              <a:buClr>
                <a:schemeClr val="accent1">
                  <a:lumMod val="75000"/>
                </a:schemeClr>
              </a:buClr>
              <a:buFont typeface="Arial" pitchFamily="34" charset="0"/>
              <a:buChar char="•"/>
            </a:pPr>
            <a:r>
              <a:rPr lang="en-US" sz="2000" dirty="0" smtClean="0">
                <a:ea typeface="+mn-ea"/>
                <a:cs typeface="+mn-cs"/>
              </a:rPr>
              <a:t>Length is up to you</a:t>
            </a:r>
          </a:p>
          <a:p>
            <a:pPr lvl="1">
              <a:buClr>
                <a:schemeClr val="accent1">
                  <a:lumMod val="75000"/>
                </a:schemeClr>
              </a:buClr>
              <a:buFont typeface="Arial" pitchFamily="34" charset="0"/>
              <a:buChar char="•"/>
            </a:pPr>
            <a:r>
              <a:rPr lang="en-US" sz="2400" dirty="0"/>
              <a:t>Project </a:t>
            </a:r>
            <a:r>
              <a:rPr lang="en-US" sz="2400" dirty="0" smtClean="0"/>
              <a:t>P-2 </a:t>
            </a:r>
            <a:r>
              <a:rPr lang="en-US" sz="2400" dirty="0"/>
              <a:t>(data, tasks, questions</a:t>
            </a:r>
            <a:r>
              <a:rPr lang="en-US" dirty="0"/>
              <a:t>)</a:t>
            </a:r>
          </a:p>
          <a:p>
            <a:pPr lvl="2">
              <a:buClr>
                <a:schemeClr val="accent1">
                  <a:lumMod val="75000"/>
                </a:schemeClr>
              </a:buClr>
              <a:buFont typeface="Arial" pitchFamily="34" charset="0"/>
              <a:buChar char="•"/>
            </a:pPr>
            <a:r>
              <a:rPr lang="en-US" sz="2000" dirty="0"/>
              <a:t>Review instructions</a:t>
            </a:r>
          </a:p>
          <a:p>
            <a:pPr lvl="2">
              <a:buClr>
                <a:schemeClr val="accent1">
                  <a:lumMod val="75000"/>
                </a:schemeClr>
              </a:buClr>
              <a:buFont typeface="Arial" pitchFamily="34" charset="0"/>
              <a:buChar char="•"/>
            </a:pPr>
            <a:r>
              <a:rPr lang="en-US" sz="2000" dirty="0"/>
              <a:t>Look at the data</a:t>
            </a:r>
          </a:p>
          <a:p>
            <a:pPr lvl="2">
              <a:buClr>
                <a:schemeClr val="accent1">
                  <a:lumMod val="75000"/>
                </a:schemeClr>
              </a:buClr>
              <a:buFont typeface="Arial" pitchFamily="34" charset="0"/>
              <a:buChar char="•"/>
            </a:pPr>
            <a:r>
              <a:rPr lang="en-US" sz="2000" dirty="0"/>
              <a:t>Your task is to write a nice, readable </a:t>
            </a:r>
            <a:r>
              <a:rPr lang="en-US" sz="2000" i="1" dirty="0">
                <a:solidFill>
                  <a:srgbClr val="C00000"/>
                </a:solidFill>
              </a:rPr>
              <a:t>report</a:t>
            </a:r>
            <a:r>
              <a:rPr lang="en-US" sz="2000" dirty="0"/>
              <a:t> (not a spreadsheet)</a:t>
            </a:r>
          </a:p>
          <a:p>
            <a:pPr lvl="2">
              <a:buClr>
                <a:schemeClr val="accent1">
                  <a:lumMod val="75000"/>
                </a:schemeClr>
              </a:buClr>
              <a:buFont typeface="Arial" pitchFamily="34" charset="0"/>
              <a:buChar char="•"/>
            </a:pPr>
            <a:r>
              <a:rPr lang="en-US" sz="2000" dirty="0"/>
              <a:t>Length is up to you</a:t>
            </a:r>
          </a:p>
          <a:p>
            <a:pPr lvl="2">
              <a:buClr>
                <a:schemeClr val="accent1">
                  <a:lumMod val="75000"/>
                </a:schemeClr>
              </a:buClr>
              <a:buFont typeface="Arial" pitchFamily="34" charset="0"/>
              <a:buChar char="•"/>
            </a:pPr>
            <a:endParaRPr lang="en-US" sz="2000" dirty="0" smtClean="0">
              <a:ea typeface="+mn-ea"/>
              <a:cs typeface="+mn-cs"/>
            </a:endParaRPr>
          </a:p>
          <a:p>
            <a:pPr lvl="2">
              <a:buClr>
                <a:schemeClr val="accent1">
                  <a:lumMod val="75000"/>
                </a:schemeClr>
              </a:buClr>
              <a:buFont typeface="Arial" pitchFamily="34" charset="0"/>
              <a:buChar char="•"/>
            </a:pPr>
            <a:endParaRPr lang="en-US" sz="2000" dirty="0">
              <a:ea typeface="+mn-ea"/>
              <a:cs typeface="+mn-cs"/>
            </a:endParaRPr>
          </a:p>
          <a:p>
            <a:pPr lvl="1">
              <a:buClr>
                <a:schemeClr val="accent1">
                  <a:lumMod val="75000"/>
                </a:schemeClr>
              </a:buClr>
              <a:buFont typeface="Arial" pitchFamily="34" charset="0"/>
              <a:buChar char="•"/>
            </a:pPr>
            <a:endParaRPr lang="en-US" sz="6000" dirty="0" smtClean="0"/>
          </a:p>
        </p:txBody>
      </p:sp>
    </p:spTree>
    <p:extLst>
      <p:ext uri="{BB962C8B-B14F-4D97-AF65-F5344CB8AC3E}">
        <p14:creationId xmlns:p14="http://schemas.microsoft.com/office/powerpoint/2010/main" val="33858176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53</a:t>
            </a:fld>
            <a:endParaRPr lang="en-US" dirty="0">
              <a:latin typeface="Times New Roman" pitchFamily="18" charset="0"/>
            </a:endParaRPr>
          </a:p>
        </p:txBody>
      </p:sp>
      <p:sp>
        <p:nvSpPr>
          <p:cNvPr id="44034" name="Rectangle 2"/>
          <p:cNvSpPr>
            <a:spLocks noGrp="1" noChangeArrowheads="1"/>
          </p:cNvSpPr>
          <p:nvPr>
            <p:ph type="title"/>
          </p:nvPr>
        </p:nvSpPr>
        <p:spPr>
          <a:xfrm>
            <a:off x="732312" y="457200"/>
            <a:ext cx="7543800" cy="533399"/>
          </a:xfrm>
        </p:spPr>
        <p:txBody>
          <a:bodyPr lIns="103236" tIns="51618" rIns="103236" bIns="51618" anchor="t">
            <a:noAutofit/>
          </a:bodyPr>
          <a:lstStyle/>
          <a:p>
            <a:pPr algn="ctr" eaLnBrk="1" hangingPunct="1">
              <a:defRPr/>
            </a:pPr>
            <a:r>
              <a:rPr lang="en-US" sz="3200" kern="0" dirty="0">
                <a:solidFill>
                  <a:schemeClr val="accent1"/>
                </a:solidFill>
                <a:effectLst>
                  <a:outerShdw blurRad="38100" dist="38100" dir="2700000" algn="tl">
                    <a:srgbClr val="000000">
                      <a:alpha val="43137"/>
                    </a:srgbClr>
                  </a:outerShdw>
                </a:effectLst>
              </a:rPr>
              <a:t>Projects: General Instructions</a:t>
            </a:r>
          </a:p>
        </p:txBody>
      </p:sp>
      <p:sp>
        <p:nvSpPr>
          <p:cNvPr id="133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dirty="0">
                <a:solidFill>
                  <a:schemeClr val="accent1"/>
                </a:solidFill>
              </a:rPr>
              <a:t>Chapter  </a:t>
            </a:r>
            <a:r>
              <a:rPr lang="en-US" sz="2700" b="1" dirty="0" smtClean="0">
                <a:solidFill>
                  <a:schemeClr val="accent1"/>
                </a:solidFill>
              </a:rPr>
              <a:t>0</a:t>
            </a:r>
            <a:endParaRPr lang="en-US" sz="2700" b="1" dirty="0">
              <a:solidFill>
                <a:schemeClr val="accent1"/>
              </a:solidFill>
            </a:endParaRPr>
          </a:p>
        </p:txBody>
      </p:sp>
      <p:sp>
        <p:nvSpPr>
          <p:cNvPr id="3" name="TextBox 2"/>
          <p:cNvSpPr txBox="1"/>
          <p:nvPr/>
        </p:nvSpPr>
        <p:spPr>
          <a:xfrm>
            <a:off x="734291" y="1905000"/>
            <a:ext cx="7620000" cy="2769989"/>
          </a:xfrm>
          <a:prstGeom prst="rect">
            <a:avLst/>
          </a:prstGeom>
          <a:noFill/>
        </p:spPr>
        <p:txBody>
          <a:bodyPr wrap="square" rtlCol="0">
            <a:spAutoFit/>
          </a:bodyPr>
          <a:lstStyle/>
          <a:p>
            <a:pPr algn="ctr"/>
            <a:r>
              <a:rPr lang="en-US" sz="2000" kern="0" dirty="0">
                <a:solidFill>
                  <a:schemeClr val="accent1">
                    <a:lumMod val="75000"/>
                  </a:schemeClr>
                </a:solidFill>
                <a:effectLst>
                  <a:outerShdw blurRad="38100" dist="38100" dir="2700000" algn="tl">
                    <a:srgbClr val="000000">
                      <a:alpha val="43137"/>
                    </a:srgbClr>
                  </a:outerShdw>
                </a:effectLst>
                <a:latin typeface="+mj-lt"/>
                <a:ea typeface="+mj-ea"/>
                <a:cs typeface="+mj-cs"/>
              </a:rPr>
              <a:t>General Instructions</a:t>
            </a:r>
          </a:p>
          <a:p>
            <a:pPr>
              <a:spcBef>
                <a:spcPts val="1200"/>
              </a:spcBef>
            </a:pPr>
            <a:r>
              <a:rPr lang="en-US" dirty="0"/>
              <a:t>For each team project, submit a short (5-10 page) report (using Microsoft Word or equivalent) that answers the questions posed. Strive for effective writing (see textbook </a:t>
            </a:r>
            <a:r>
              <a:rPr lang="en-US" i="1" dirty="0"/>
              <a:t>Appendix I</a:t>
            </a:r>
            <a:r>
              <a:rPr lang="en-US" dirty="0"/>
              <a:t>). Creativity and initiative will be rewarded. Avoid careless spelling and grammar. Paste graphs and computer tables or output into your written report (it may be easier to format tables in Excel and then use </a:t>
            </a:r>
            <a:r>
              <a:rPr lang="en-US" kern="0" dirty="0">
                <a:solidFill>
                  <a:schemeClr val="accent1">
                    <a:lumMod val="75000"/>
                  </a:schemeClr>
                </a:solidFill>
              </a:rPr>
              <a:t>Paste Special &gt; Picture</a:t>
            </a:r>
            <a:r>
              <a:rPr lang="en-US" dirty="0"/>
              <a:t> to avoid weird formatting and permit sizing within Word). Allocate tasks among team members as you see fit, but all should review and proofread the report (submit only one report).</a:t>
            </a:r>
          </a:p>
        </p:txBody>
      </p:sp>
      <p:pic>
        <p:nvPicPr>
          <p:cNvPr id="1026" name="Picture 2" descr="C:\Users\doane\AppData\Local\Microsoft\Windows\Temporary Internet Files\Content.IE5\3CB5N1BZ\MC90005328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7600" y="4953000"/>
            <a:ext cx="1524000" cy="15272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26961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xfrm>
            <a:off x="7806686" y="6172200"/>
            <a:ext cx="838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54</a:t>
            </a:fld>
            <a:endParaRPr lang="en-US" dirty="0">
              <a:latin typeface="Times New Roman" pitchFamily="18" charset="0"/>
            </a:endParaRPr>
          </a:p>
        </p:txBody>
      </p:sp>
      <p:sp>
        <p:nvSpPr>
          <p:cNvPr id="3" name="TextBox 2"/>
          <p:cNvSpPr txBox="1"/>
          <p:nvPr/>
        </p:nvSpPr>
        <p:spPr>
          <a:xfrm>
            <a:off x="785751" y="1676400"/>
            <a:ext cx="7620000" cy="4247317"/>
          </a:xfrm>
          <a:prstGeom prst="rect">
            <a:avLst/>
          </a:prstGeom>
          <a:noFill/>
        </p:spPr>
        <p:txBody>
          <a:bodyPr wrap="square" rtlCol="0">
            <a:spAutoFit/>
          </a:bodyPr>
          <a:lstStyle/>
          <a:p>
            <a:r>
              <a:rPr lang="en-US" dirty="0"/>
              <a:t>You will be assigned a company and team members (see </a:t>
            </a:r>
            <a:r>
              <a:rPr lang="en-US" u="sng" dirty="0">
                <a:hlinkClick r:id="rId3"/>
              </a:rPr>
              <a:t>Moodle</a:t>
            </a:r>
            <a:r>
              <a:rPr lang="en-US" dirty="0"/>
              <a:t>). Delegate tasks and collaborate as seems appropriate, based on your various skills. Submit one report. </a:t>
            </a:r>
            <a:r>
              <a:rPr lang="en-US" i="1" dirty="0">
                <a:solidFill>
                  <a:srgbClr val="FF0000"/>
                </a:solidFill>
              </a:rPr>
              <a:t>Data:</a:t>
            </a:r>
            <a:r>
              <a:rPr lang="en-US" dirty="0"/>
              <a:t> Download your company’s quarterly revenue data </a:t>
            </a:r>
            <a:r>
              <a:rPr lang="en-US" dirty="0" smtClean="0"/>
              <a:t>2006-2012 </a:t>
            </a:r>
            <a:r>
              <a:rPr lang="en-US" dirty="0"/>
              <a:t>from </a:t>
            </a:r>
            <a:r>
              <a:rPr lang="en-US" u="sng" dirty="0">
                <a:hlinkClick r:id="rId3"/>
              </a:rPr>
              <a:t>Moodle</a:t>
            </a:r>
            <a:r>
              <a:rPr lang="en-US" dirty="0"/>
              <a:t> or from </a:t>
            </a:r>
            <a:r>
              <a:rPr lang="en-US" u="sng" dirty="0" err="1">
                <a:hlinkClick r:id="rId4"/>
              </a:rPr>
              <a:t>Doane’s</a:t>
            </a:r>
            <a:r>
              <a:rPr lang="en-US" u="sng" dirty="0">
                <a:hlinkClick r:id="rId4"/>
              </a:rPr>
              <a:t> teaching web page</a:t>
            </a:r>
            <a:r>
              <a:rPr lang="en-US" dirty="0"/>
              <a:t>. </a:t>
            </a:r>
            <a:r>
              <a:rPr lang="en-US" i="1" dirty="0">
                <a:solidFill>
                  <a:srgbClr val="FF0000"/>
                </a:solidFill>
              </a:rPr>
              <a:t>Analysis:</a:t>
            </a:r>
            <a:r>
              <a:rPr lang="en-US" dirty="0">
                <a:solidFill>
                  <a:srgbClr val="FF0000"/>
                </a:solidFill>
              </a:rPr>
              <a:t> </a:t>
            </a:r>
            <a:r>
              <a:rPr lang="en-US" dirty="0"/>
              <a:t>(a) Briefly describe the company’s history, products, services, competition, and market conditions (e.g., </a:t>
            </a:r>
            <a:r>
              <a:rPr lang="en-US" u="sng" dirty="0">
                <a:hlinkClick r:id="rId5"/>
              </a:rPr>
              <a:t>Yahoo</a:t>
            </a:r>
            <a:r>
              <a:rPr lang="en-US" dirty="0"/>
              <a:t> or </a:t>
            </a:r>
            <a:r>
              <a:rPr lang="en-US" u="sng" dirty="0" err="1">
                <a:hlinkClick r:id="rId6"/>
              </a:rPr>
              <a:t>Mergent</a:t>
            </a:r>
            <a:r>
              <a:rPr lang="en-US" dirty="0"/>
              <a:t> or </a:t>
            </a:r>
            <a:r>
              <a:rPr lang="en-US" u="sng" dirty="0">
                <a:hlinkClick r:id="rId7"/>
              </a:rPr>
              <a:t>Google</a:t>
            </a:r>
            <a:r>
              <a:rPr lang="en-US" dirty="0"/>
              <a:t>). (b) Fit several trends (e.g., linear, quadratic, exponential) using Excel. (c) Interpret each fitted trend equation. Discuss and compare the </a:t>
            </a:r>
            <a:r>
              <a:rPr lang="en-US" i="1" dirty="0"/>
              <a:t>R</a:t>
            </a:r>
            <a:r>
              <a:rPr lang="en-US" baseline="30000" dirty="0"/>
              <a:t>2</a:t>
            </a:r>
            <a:r>
              <a:rPr lang="en-US" dirty="0"/>
              <a:t> statistics. (d) Forecast the next 4 quarters (</a:t>
            </a:r>
            <a:r>
              <a:rPr lang="en-US" i="1" dirty="0"/>
              <a:t>t</a:t>
            </a:r>
            <a:r>
              <a:rPr lang="en-US" dirty="0"/>
              <a:t> = 29, 30, 31, 32) based on trend alone using each fitted trend model (i.e., plug in the time index for periods </a:t>
            </a:r>
            <a:r>
              <a:rPr lang="en-US" i="1" dirty="0"/>
              <a:t>n</a:t>
            </a:r>
            <a:r>
              <a:rPr lang="en-US" dirty="0"/>
              <a:t>+1, </a:t>
            </a:r>
            <a:r>
              <a:rPr lang="en-US" i="1" dirty="0"/>
              <a:t>n</a:t>
            </a:r>
            <a:r>
              <a:rPr lang="en-US" dirty="0"/>
              <a:t>+2, </a:t>
            </a:r>
            <a:r>
              <a:rPr lang="en-US" i="1" dirty="0"/>
              <a:t>n</a:t>
            </a:r>
            <a:r>
              <a:rPr lang="en-US" dirty="0"/>
              <a:t>+3, </a:t>
            </a:r>
            <a:r>
              <a:rPr lang="en-US" i="1" dirty="0"/>
              <a:t>n</a:t>
            </a:r>
            <a:r>
              <a:rPr lang="en-US" dirty="0"/>
              <a:t>+4). (e) Use </a:t>
            </a:r>
            <a:r>
              <a:rPr lang="en-US" dirty="0" err="1"/>
              <a:t>MegaStat</a:t>
            </a:r>
            <a:r>
              <a:rPr lang="en-US" dirty="0"/>
              <a:t> (or Minitab) to calculate quarterly seasonal factors. Is there noticeable seasonality? (f) </a:t>
            </a:r>
            <a:r>
              <a:rPr lang="en-US" i="1" dirty="0"/>
              <a:t>Ambitious students:</a:t>
            </a:r>
            <a:r>
              <a:rPr lang="en-US" dirty="0"/>
              <a:t> Multiply each quarterly trend forecast by its seasonal factor. Discuss the effect of the seasonal adjustment. (g) Using the four criteria for assessing forecasts (see p. 614), which trend model (if any) would yield credible forecasts? If none, then what?</a:t>
            </a:r>
          </a:p>
        </p:txBody>
      </p:sp>
      <p:pic>
        <p:nvPicPr>
          <p:cNvPr id="1026" name="Picture 2" descr="C:\Users\Blythe\AppData\Local\Microsoft\Windows\Temporary Internet Files\Content.IE5\57E3VQ8D\MC900441458[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29400" y="453241"/>
            <a:ext cx="1066800" cy="10668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2"/>
          <p:cNvSpPr>
            <a:spLocks noGrp="1" noChangeArrowheads="1"/>
          </p:cNvSpPr>
          <p:nvPr>
            <p:ph type="title"/>
          </p:nvPr>
        </p:nvSpPr>
        <p:spPr>
          <a:xfrm>
            <a:off x="685800" y="381000"/>
            <a:ext cx="7543800" cy="533399"/>
          </a:xfrm>
        </p:spPr>
        <p:txBody>
          <a:bodyPr lIns="103236" tIns="51618" rIns="103236" bIns="51618" anchor="t">
            <a:noAutofit/>
          </a:bodyPr>
          <a:lstStyle/>
          <a:p>
            <a:pPr>
              <a:defRPr/>
            </a:pPr>
            <a:r>
              <a:rPr lang="en-US" sz="3200" dirty="0">
                <a:solidFill>
                  <a:schemeClr val="accent1"/>
                </a:solidFill>
                <a:effectLst>
                  <a:outerShdw blurRad="38100" dist="38100" dir="2700000" algn="tl">
                    <a:srgbClr val="000000">
                      <a:alpha val="43137"/>
                    </a:srgbClr>
                  </a:outerShdw>
                </a:effectLst>
              </a:rPr>
              <a:t>Project P-2</a:t>
            </a:r>
          </a:p>
        </p:txBody>
      </p:sp>
    </p:spTree>
    <p:extLst>
      <p:ext uri="{BB962C8B-B14F-4D97-AF65-F5344CB8AC3E}">
        <p14:creationId xmlns:p14="http://schemas.microsoft.com/office/powerpoint/2010/main" val="13371876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55</a:t>
            </a:fld>
            <a:endParaRPr lang="en-US" dirty="0">
              <a:latin typeface="Times New Roman" pitchFamily="18" charset="0"/>
            </a:endParaRPr>
          </a:p>
        </p:txBody>
      </p:sp>
      <p:sp>
        <p:nvSpPr>
          <p:cNvPr id="44034" name="Rectangle 2"/>
          <p:cNvSpPr>
            <a:spLocks noGrp="1" noChangeArrowheads="1"/>
          </p:cNvSpPr>
          <p:nvPr>
            <p:ph type="title"/>
          </p:nvPr>
        </p:nvSpPr>
        <p:spPr>
          <a:xfrm>
            <a:off x="685800" y="381000"/>
            <a:ext cx="7543800" cy="533399"/>
          </a:xfrm>
        </p:spPr>
        <p:txBody>
          <a:bodyPr lIns="103236" tIns="51618" rIns="103236" bIns="51618" anchor="t">
            <a:noAutofit/>
          </a:bodyPr>
          <a:lstStyle/>
          <a:p>
            <a:pPr algn="ctr" eaLnBrk="1" hangingPunct="1">
              <a:defRPr/>
            </a:pPr>
            <a:r>
              <a:rPr lang="en-US" sz="3200" dirty="0">
                <a:solidFill>
                  <a:schemeClr val="accent1"/>
                </a:solidFill>
                <a:effectLst>
                  <a:outerShdw blurRad="38100" dist="38100" dir="2700000" algn="tl">
                    <a:srgbClr val="000000">
                      <a:alpha val="43137"/>
                    </a:srgbClr>
                  </a:outerShdw>
                </a:effectLst>
              </a:rPr>
              <a:t>Project P-2</a:t>
            </a:r>
          </a:p>
        </p:txBody>
      </p:sp>
      <p:sp>
        <p:nvSpPr>
          <p:cNvPr id="8" name="Rectangle 7"/>
          <p:cNvSpPr>
            <a:spLocks noChangeArrowheads="1"/>
          </p:cNvSpPr>
          <p:nvPr/>
        </p:nvSpPr>
        <p:spPr bwMode="auto">
          <a:xfrm>
            <a:off x="1449722" y="5722917"/>
            <a:ext cx="6248400" cy="660586"/>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a:noFill/>
            <a:miter lim="800000"/>
            <a:headEnd/>
            <a:tailEnd/>
          </a:ln>
        </p:spPr>
        <p:txBody>
          <a:bodyPr lIns="91435" tIns="45718" rIns="91435" bIns="45718"/>
          <a:lstStyle/>
          <a:p>
            <a:pPr eaLnBrk="0" hangingPunct="0">
              <a:spcBef>
                <a:spcPct val="20000"/>
              </a:spcBef>
              <a:buClr>
                <a:schemeClr val="folHlink"/>
              </a:buClr>
              <a:defRPr/>
            </a:pPr>
            <a:r>
              <a:rPr lang="en-US" b="1" i="1" dirty="0">
                <a:solidFill>
                  <a:srgbClr val="C00000"/>
                </a:solidFill>
                <a:effectLst>
                  <a:outerShdw blurRad="38100" dist="38100" dir="2700000" algn="tl">
                    <a:srgbClr val="000000">
                      <a:alpha val="43137"/>
                    </a:srgbClr>
                  </a:outerShdw>
                </a:effectLst>
              </a:rPr>
              <a:t>Note: </a:t>
            </a:r>
            <a:r>
              <a:rPr lang="en-US" dirty="0"/>
              <a:t>Use the “cleaned”: </a:t>
            </a:r>
            <a:r>
              <a:rPr lang="en-US" dirty="0" smtClean="0"/>
              <a:t>spreadsheets for </a:t>
            </a:r>
            <a:r>
              <a:rPr lang="en-US" dirty="0"/>
              <a:t>your forecasting project. The others are the “raw data” from </a:t>
            </a:r>
            <a:r>
              <a:rPr lang="en-US" dirty="0" err="1" smtClean="0">
                <a:hlinkClick r:id="rId3"/>
              </a:rPr>
              <a:t>Mergent</a:t>
            </a:r>
            <a:r>
              <a:rPr lang="en-US" dirty="0" smtClean="0">
                <a:hlinkClick r:id="rId3"/>
              </a:rPr>
              <a:t> Online</a:t>
            </a:r>
            <a:r>
              <a:rPr lang="en-US" dirty="0" smtClean="0"/>
              <a:t>.</a:t>
            </a:r>
            <a:endParaRPr lang="en-US" dirty="0"/>
          </a:p>
          <a:p>
            <a:pPr eaLnBrk="0" hangingPunct="0">
              <a:spcBef>
                <a:spcPct val="20000"/>
              </a:spcBef>
              <a:buClr>
                <a:schemeClr val="folHlink"/>
              </a:buClr>
              <a:defRPr/>
            </a:pPr>
            <a:endParaRPr lang="en-US" dirty="0"/>
          </a:p>
        </p:txBody>
      </p:sp>
      <p:sp>
        <p:nvSpPr>
          <p:cNvPr id="4" name="Right Arrow 3"/>
          <p:cNvSpPr/>
          <p:nvPr/>
        </p:nvSpPr>
        <p:spPr bwMode="auto">
          <a:xfrm>
            <a:off x="762000" y="2278083"/>
            <a:ext cx="304800" cy="3048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1" name="Right Arrow 10"/>
          <p:cNvSpPr/>
          <p:nvPr/>
        </p:nvSpPr>
        <p:spPr bwMode="auto">
          <a:xfrm>
            <a:off x="762000" y="2971800"/>
            <a:ext cx="304800" cy="3048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3" name="Right Arrow 12"/>
          <p:cNvSpPr/>
          <p:nvPr/>
        </p:nvSpPr>
        <p:spPr bwMode="auto">
          <a:xfrm>
            <a:off x="762000" y="4343400"/>
            <a:ext cx="304800" cy="3048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4" name="Right Arrow 13"/>
          <p:cNvSpPr/>
          <p:nvPr/>
        </p:nvSpPr>
        <p:spPr bwMode="auto">
          <a:xfrm>
            <a:off x="762000" y="5029200"/>
            <a:ext cx="304800" cy="3048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6" name="Right Arrow 15"/>
          <p:cNvSpPr/>
          <p:nvPr/>
        </p:nvSpPr>
        <p:spPr bwMode="auto">
          <a:xfrm>
            <a:off x="762000" y="3605233"/>
            <a:ext cx="304800" cy="3048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 name="TextBox 1"/>
          <p:cNvSpPr txBox="1"/>
          <p:nvPr/>
        </p:nvSpPr>
        <p:spPr>
          <a:xfrm>
            <a:off x="1423992" y="963133"/>
            <a:ext cx="6781800" cy="769441"/>
          </a:xfrm>
          <a:prstGeom prst="rect">
            <a:avLst/>
          </a:prstGeom>
          <a:noFill/>
        </p:spPr>
        <p:txBody>
          <a:bodyPr wrap="square" rtlCol="0">
            <a:spAutoFit/>
          </a:bodyPr>
          <a:lstStyle/>
          <a:p>
            <a:pPr algn="ctr"/>
            <a:r>
              <a:rPr lang="en-US" sz="1600" b="1" i="1" dirty="0" smtClean="0">
                <a:solidFill>
                  <a:srgbClr val="FF0000"/>
                </a:solidFill>
              </a:rPr>
              <a:t>A Few Examples</a:t>
            </a:r>
          </a:p>
          <a:p>
            <a:r>
              <a:rPr lang="en-US" sz="1400" dirty="0" smtClean="0">
                <a:solidFill>
                  <a:srgbClr val="FF0000"/>
                </a:solidFill>
              </a:rPr>
              <a:t>These are from </a:t>
            </a:r>
            <a:r>
              <a:rPr lang="en-US" sz="1400" u="sng" dirty="0" err="1">
                <a:solidFill>
                  <a:srgbClr val="FF0000"/>
                </a:solidFill>
                <a:hlinkClick r:id="rId4"/>
              </a:rPr>
              <a:t>Doane’s</a:t>
            </a:r>
            <a:r>
              <a:rPr lang="en-US" sz="1400" u="sng" dirty="0">
                <a:solidFill>
                  <a:srgbClr val="FF0000"/>
                </a:solidFill>
                <a:hlinkClick r:id="rId4"/>
              </a:rPr>
              <a:t> teaching web </a:t>
            </a:r>
            <a:r>
              <a:rPr lang="en-US" sz="1400" u="sng" dirty="0" smtClean="0">
                <a:solidFill>
                  <a:srgbClr val="FF0000"/>
                </a:solidFill>
                <a:hlinkClick r:id="rId4"/>
              </a:rPr>
              <a:t>page</a:t>
            </a:r>
            <a:r>
              <a:rPr lang="en-US" sz="1400" u="sng" dirty="0" smtClean="0">
                <a:solidFill>
                  <a:srgbClr val="FF0000"/>
                </a:solidFill>
              </a:rPr>
              <a:t> </a:t>
            </a:r>
            <a:r>
              <a:rPr lang="en-US" sz="1400" dirty="0" smtClean="0">
                <a:solidFill>
                  <a:srgbClr val="FF0000"/>
                </a:solidFill>
              </a:rPr>
              <a:t>(only the “cleaned” files were posted to Moodle). You can look up your company’s stock ticker symbol on the internet (e.g., EMC)</a:t>
            </a:r>
            <a:endParaRPr lang="en-US" sz="1400" dirty="0">
              <a:solidFill>
                <a:srgbClr val="FF0000"/>
              </a:solidFill>
            </a:endParaRP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0" y="1738413"/>
            <a:ext cx="7460778" cy="3825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13915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56</a:t>
            </a:fld>
            <a:endParaRPr lang="en-US" dirty="0">
              <a:latin typeface="Times New Roman" pitchFamily="18" charset="0"/>
            </a:endParaRPr>
          </a:p>
        </p:txBody>
      </p:sp>
      <p:sp>
        <p:nvSpPr>
          <p:cNvPr id="8" name="Rectangle 7"/>
          <p:cNvSpPr>
            <a:spLocks noChangeArrowheads="1"/>
          </p:cNvSpPr>
          <p:nvPr/>
        </p:nvSpPr>
        <p:spPr bwMode="auto">
          <a:xfrm>
            <a:off x="609600" y="4495800"/>
            <a:ext cx="3200400" cy="1313028"/>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a:noFill/>
            <a:miter lim="800000"/>
            <a:headEnd/>
            <a:tailEnd/>
          </a:ln>
        </p:spPr>
        <p:txBody>
          <a:bodyPr lIns="91435" tIns="45718" rIns="91435" bIns="45718"/>
          <a:lstStyle/>
          <a:p>
            <a:pPr eaLnBrk="0" hangingPunct="0">
              <a:spcBef>
                <a:spcPct val="20000"/>
              </a:spcBef>
              <a:buClr>
                <a:schemeClr val="folHlink"/>
              </a:buClr>
              <a:defRPr/>
            </a:pPr>
            <a:r>
              <a:rPr lang="en-US" b="1" i="1" dirty="0">
                <a:solidFill>
                  <a:srgbClr val="C00000"/>
                </a:solidFill>
                <a:effectLst>
                  <a:outerShdw blurRad="38100" dist="38100" dir="2700000" algn="tl">
                    <a:srgbClr val="000000">
                      <a:alpha val="43137"/>
                    </a:srgbClr>
                  </a:outerShdw>
                </a:effectLst>
              </a:rPr>
              <a:t>Note: </a:t>
            </a:r>
            <a:r>
              <a:rPr lang="en-US" dirty="0" smtClean="0"/>
              <a:t>Use only </a:t>
            </a:r>
            <a:r>
              <a:rPr lang="en-US" dirty="0"/>
              <a:t>the “cleaned”: </a:t>
            </a:r>
            <a:r>
              <a:rPr lang="en-US" dirty="0" smtClean="0"/>
              <a:t>spreadsheets for </a:t>
            </a:r>
            <a:r>
              <a:rPr lang="en-US" dirty="0"/>
              <a:t>your </a:t>
            </a:r>
            <a:r>
              <a:rPr lang="en-US" dirty="0" smtClean="0"/>
              <a:t>P-2 project</a:t>
            </a:r>
            <a:r>
              <a:rPr lang="en-US" dirty="0"/>
              <a:t>. The others are </a:t>
            </a:r>
            <a:r>
              <a:rPr lang="en-US" dirty="0" smtClean="0"/>
              <a:t>“</a:t>
            </a:r>
            <a:r>
              <a:rPr lang="en-US" dirty="0"/>
              <a:t>raw data” from </a:t>
            </a:r>
            <a:r>
              <a:rPr lang="en-US" dirty="0" err="1" smtClean="0">
                <a:hlinkClick r:id="rId3"/>
              </a:rPr>
              <a:t>Mergent</a:t>
            </a:r>
            <a:r>
              <a:rPr lang="en-US" dirty="0" smtClean="0">
                <a:hlinkClick r:id="rId3"/>
              </a:rPr>
              <a:t> Online</a:t>
            </a:r>
            <a:r>
              <a:rPr lang="en-US" dirty="0" smtClean="0"/>
              <a:t>.</a:t>
            </a:r>
            <a:endParaRPr lang="en-US" dirty="0"/>
          </a:p>
          <a:p>
            <a:pPr eaLnBrk="0" hangingPunct="0">
              <a:spcBef>
                <a:spcPct val="20000"/>
              </a:spcBef>
              <a:buClr>
                <a:schemeClr val="folHlink"/>
              </a:buClr>
              <a:defRPr/>
            </a:pPr>
            <a:endParaRPr lang="en-US"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1333498"/>
            <a:ext cx="3534218" cy="2621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5800" y="1333498"/>
            <a:ext cx="3534218" cy="2621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47461" y="4008661"/>
            <a:ext cx="3430895" cy="2544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ight Arrow 1"/>
          <p:cNvSpPr/>
          <p:nvPr/>
        </p:nvSpPr>
        <p:spPr bwMode="auto">
          <a:xfrm>
            <a:off x="3962400" y="4953000"/>
            <a:ext cx="333818" cy="4572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1" name="Rectangle 2"/>
          <p:cNvSpPr>
            <a:spLocks noGrp="1" noChangeArrowheads="1"/>
          </p:cNvSpPr>
          <p:nvPr>
            <p:ph type="title"/>
          </p:nvPr>
        </p:nvSpPr>
        <p:spPr>
          <a:xfrm>
            <a:off x="685800" y="381000"/>
            <a:ext cx="7543800" cy="533399"/>
          </a:xfrm>
        </p:spPr>
        <p:txBody>
          <a:bodyPr lIns="103236" tIns="51618" rIns="103236" bIns="51618" anchor="t">
            <a:noAutofit/>
          </a:bodyPr>
          <a:lstStyle/>
          <a:p>
            <a:pPr algn="ctr" eaLnBrk="1" hangingPunct="1">
              <a:defRPr/>
            </a:pPr>
            <a:r>
              <a:rPr lang="en-US" sz="3200" dirty="0">
                <a:solidFill>
                  <a:schemeClr val="accent1"/>
                </a:solidFill>
                <a:effectLst>
                  <a:outerShdw blurRad="38100" dist="38100" dir="2700000" algn="tl">
                    <a:srgbClr val="000000">
                      <a:alpha val="43137"/>
                    </a:srgbClr>
                  </a:outerShdw>
                </a:effectLst>
              </a:rPr>
              <a:t>Project P-2</a:t>
            </a:r>
          </a:p>
        </p:txBody>
      </p:sp>
      <mc:AlternateContent xmlns:mc="http://schemas.openxmlformats.org/markup-compatibility/2006" xmlns:p14="http://schemas.microsoft.com/office/powerpoint/2010/main">
        <mc:Choice Requires="p14">
          <p:contentPart p14:bwMode="auto" r:id="rId7">
            <p14:nvContentPartPr>
              <p14:cNvPr id="5" name="Ink 4"/>
              <p14:cNvContentPartPr/>
              <p14:nvPr/>
            </p14:nvContentPartPr>
            <p14:xfrm>
              <a:off x="4312800" y="3985200"/>
              <a:ext cx="3764880" cy="2827440"/>
            </p14:xfrm>
          </p:contentPart>
        </mc:Choice>
        <mc:Fallback xmlns="">
          <p:pic>
            <p:nvPicPr>
              <p:cNvPr id="5" name="Ink 4"/>
              <p:cNvPicPr/>
              <p:nvPr/>
            </p:nvPicPr>
            <p:blipFill>
              <a:blip r:embed="rId8"/>
              <a:stretch>
                <a:fillRect/>
              </a:stretch>
            </p:blipFill>
            <p:spPr>
              <a:xfrm>
                <a:off x="4296960" y="3921840"/>
                <a:ext cx="3796560" cy="2954160"/>
              </a:xfrm>
              <a:prstGeom prst="rect">
                <a:avLst/>
              </a:prstGeom>
            </p:spPr>
          </p:pic>
        </mc:Fallback>
      </mc:AlternateContent>
    </p:spTree>
    <p:extLst>
      <p:ext uri="{BB962C8B-B14F-4D97-AF65-F5344CB8AC3E}">
        <p14:creationId xmlns:p14="http://schemas.microsoft.com/office/powerpoint/2010/main" val="422506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57</a:t>
            </a:fld>
            <a:endParaRPr lang="en-US" dirty="0">
              <a:latin typeface="Times New Roman" pitchFamily="18" charset="0"/>
            </a:endParaRPr>
          </a:p>
        </p:txBody>
      </p:sp>
      <p:sp>
        <p:nvSpPr>
          <p:cNvPr id="44034" name="Rectangle 2"/>
          <p:cNvSpPr>
            <a:spLocks noGrp="1" noChangeArrowheads="1"/>
          </p:cNvSpPr>
          <p:nvPr>
            <p:ph type="title"/>
          </p:nvPr>
        </p:nvSpPr>
        <p:spPr>
          <a:xfrm>
            <a:off x="685800" y="381000"/>
            <a:ext cx="7543800" cy="533399"/>
          </a:xfrm>
        </p:spPr>
        <p:txBody>
          <a:bodyPr lIns="103236" tIns="51618" rIns="103236" bIns="51618" anchor="t">
            <a:noAutofit/>
          </a:bodyPr>
          <a:lstStyle/>
          <a:p>
            <a:pPr>
              <a:defRPr/>
            </a:pPr>
            <a:r>
              <a:rPr lang="en-US" sz="3200" dirty="0">
                <a:solidFill>
                  <a:schemeClr val="accent1"/>
                </a:solidFill>
                <a:effectLst>
                  <a:outerShdw blurRad="38100" dist="38100" dir="2700000" algn="tl">
                    <a:srgbClr val="000000">
                      <a:alpha val="43137"/>
                    </a:srgbClr>
                  </a:outerShdw>
                </a:effectLst>
              </a:rPr>
              <a:t>Project P-2</a:t>
            </a:r>
          </a:p>
        </p:txBody>
      </p:sp>
      <p:sp>
        <p:nvSpPr>
          <p:cNvPr id="17" name="TextBox 16"/>
          <p:cNvSpPr txBox="1"/>
          <p:nvPr/>
        </p:nvSpPr>
        <p:spPr>
          <a:xfrm>
            <a:off x="3581400" y="5147101"/>
            <a:ext cx="3810000" cy="830997"/>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r>
              <a:rPr lang="en-US" sz="1600" i="1" dirty="0" smtClean="0">
                <a:solidFill>
                  <a:srgbClr val="FF0000"/>
                </a:solidFill>
              </a:rPr>
              <a:t>Hint:</a:t>
            </a:r>
            <a:r>
              <a:rPr lang="en-US" sz="1600" dirty="0" smtClean="0">
                <a:solidFill>
                  <a:srgbClr val="FF0000"/>
                </a:solidFill>
              </a:rPr>
              <a:t> Watch the instructor’s video walkthrough using Amazon’s revenue as an </a:t>
            </a:r>
            <a:r>
              <a:rPr lang="en-US" sz="1600" dirty="0">
                <a:solidFill>
                  <a:srgbClr val="FF0000"/>
                </a:solidFill>
              </a:rPr>
              <a:t>example (posted on Moodle</a:t>
            </a:r>
            <a:r>
              <a:rPr lang="en-US" sz="1600" dirty="0" smtClean="0">
                <a:solidFill>
                  <a:srgbClr val="FF0000"/>
                </a:solidFill>
              </a:rPr>
              <a:t>)</a:t>
            </a:r>
            <a:endParaRPr lang="en-US" sz="1600" dirty="0">
              <a:solidFill>
                <a:srgbClr val="FF0000"/>
              </a:solidFill>
            </a:endParaRPr>
          </a:p>
        </p:txBody>
      </p:sp>
      <p:pic>
        <p:nvPicPr>
          <p:cNvPr id="18" name="Picture 2" descr="C:\Users\Blythe\AppData\Local\Microsoft\Windows\Temporary Internet Files\Content.IE5\K4POUWPH\MP900390594[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62200" y="5147101"/>
            <a:ext cx="1066800" cy="76098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1371600"/>
            <a:ext cx="3810000"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3800" y="1981200"/>
            <a:ext cx="3766687" cy="2453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56578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F9362A3C-221E-4EBC-81E0-F282414E9019}" type="slidenum">
              <a:rPr lang="en-US"/>
              <a:pPr/>
              <a:t>6</a:t>
            </a:fld>
            <a:endParaRPr lang="en-US"/>
          </a:p>
        </p:txBody>
      </p:sp>
      <p:sp>
        <p:nvSpPr>
          <p:cNvPr id="587779" name="Rectangle 3"/>
          <p:cNvSpPr>
            <a:spLocks noGrp="1" noChangeArrowheads="1"/>
          </p:cNvSpPr>
          <p:nvPr>
            <p:ph type="body" sz="half" idx="1"/>
          </p:nvPr>
        </p:nvSpPr>
        <p:spPr>
          <a:xfrm>
            <a:off x="717550" y="2070100"/>
            <a:ext cx="8221663" cy="4229100"/>
          </a:xfrm>
        </p:spPr>
        <p:txBody>
          <a:bodyPr lIns="103236" tIns="51618" rIns="103236" bIns="51618"/>
          <a:lstStyle/>
          <a:p>
            <a:pPr marL="406400" indent="-406400" eaLnBrk="1" hangingPunct="1">
              <a:buClr>
                <a:schemeClr val="accent1"/>
              </a:buClr>
              <a:buSzPct val="100000"/>
              <a:buFontTx/>
              <a:buChar char="•"/>
            </a:pPr>
            <a:r>
              <a:rPr lang="en-US" sz="1800" dirty="0" smtClean="0">
                <a:solidFill>
                  <a:srgbClr val="002060"/>
                </a:solidFill>
              </a:rPr>
              <a:t>The p</a:t>
            </a:r>
            <a:r>
              <a:rPr lang="en-US" sz="1800" i="1" dirty="0" smtClean="0">
                <a:solidFill>
                  <a:srgbClr val="002060"/>
                </a:solidFill>
              </a:rPr>
              <a:t>eriodicity</a:t>
            </a:r>
            <a:r>
              <a:rPr lang="en-US" sz="1800" dirty="0" smtClean="0">
                <a:solidFill>
                  <a:srgbClr val="002060"/>
                </a:solidFill>
              </a:rPr>
              <a:t> is the time interval over which data are collected.</a:t>
            </a:r>
          </a:p>
          <a:p>
            <a:pPr marL="406400" indent="-406400" eaLnBrk="1" hangingPunct="1">
              <a:buClr>
                <a:schemeClr val="accent1"/>
              </a:buClr>
              <a:buSzPct val="100000"/>
              <a:buFontTx/>
              <a:buChar char="•"/>
            </a:pPr>
            <a:r>
              <a:rPr lang="en-US" sz="1800" dirty="0" smtClean="0">
                <a:solidFill>
                  <a:srgbClr val="002060"/>
                </a:solidFill>
              </a:rPr>
              <a:t>Data can be collected once a year (e.g., 1 observation per year), quarter (e.g., 4 observations per year), month (e.g., 12 observations per year), etc.</a:t>
            </a:r>
          </a:p>
        </p:txBody>
      </p:sp>
      <p:sp>
        <p:nvSpPr>
          <p:cNvPr id="31746"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31747"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87782" name="Rectangle 6"/>
          <p:cNvSpPr>
            <a:spLocks noChangeArrowheads="1"/>
          </p:cNvSpPr>
          <p:nvPr/>
        </p:nvSpPr>
        <p:spPr bwMode="auto">
          <a:xfrm>
            <a:off x="234950" y="1563688"/>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alpha val="43137"/>
                    </a:srgbClr>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Periodicity</a:t>
            </a:r>
          </a:p>
        </p:txBody>
      </p:sp>
      <p:sp>
        <p:nvSpPr>
          <p:cNvPr id="3174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sp>
        <p:nvSpPr>
          <p:cNvPr id="10" name="Rectangle 9"/>
          <p:cNvSpPr/>
          <p:nvPr/>
        </p:nvSpPr>
        <p:spPr>
          <a:xfrm>
            <a:off x="381000" y="3352800"/>
            <a:ext cx="5202238" cy="461963"/>
          </a:xfrm>
          <a:prstGeom prst="rect">
            <a:avLst/>
          </a:prstGeom>
        </p:spPr>
        <p:txBody>
          <a:bodyPr wrap="none">
            <a:spAutoFit/>
          </a:bodyPr>
          <a:lstStyle/>
          <a:p>
            <a:pPr marL="387134" indent="-387134" eaLnBrk="0" hangingPunct="0">
              <a:spcBef>
                <a:spcPct val="20000"/>
              </a:spcBef>
              <a:buClr>
                <a:schemeClr val="folHlink"/>
              </a:buClr>
              <a:defRPr/>
            </a:pPr>
            <a:r>
              <a:rPr lang="en-US" sz="2400" i="1" dirty="0">
                <a:solidFill>
                  <a:srgbClr val="C00000"/>
                </a:solidFill>
                <a:effectLst>
                  <a:outerShdw blurRad="38100" dist="38100" dir="2700000" algn="tl">
                    <a:srgbClr val="000000">
                      <a:alpha val="43137"/>
                    </a:srgbClr>
                  </a:outerShdw>
                </a:effectLst>
                <a:cs typeface="Arial" charset="0"/>
              </a:rPr>
              <a:t>Additive versus Multiplicative Models</a:t>
            </a:r>
          </a:p>
        </p:txBody>
      </p:sp>
      <p:sp>
        <p:nvSpPr>
          <p:cNvPr id="12" name="Rectangle 11"/>
          <p:cNvSpPr/>
          <p:nvPr/>
        </p:nvSpPr>
        <p:spPr>
          <a:xfrm>
            <a:off x="609600" y="3886200"/>
            <a:ext cx="7543800" cy="2289175"/>
          </a:xfrm>
          <a:prstGeom prst="rect">
            <a:avLst/>
          </a:prstGeom>
        </p:spPr>
        <p:txBody>
          <a:bodyPr>
            <a:spAutoFit/>
          </a:bodyPr>
          <a:lstStyle/>
          <a:p>
            <a:pPr marL="515938" indent="-401638" eaLnBrk="0" hangingPunct="0">
              <a:buClr>
                <a:schemeClr val="accent1"/>
              </a:buClr>
              <a:buSzPct val="100000"/>
              <a:buFont typeface="Arial" charset="0"/>
              <a:buChar char="•"/>
            </a:pPr>
            <a:r>
              <a:rPr lang="en-US" dirty="0">
                <a:solidFill>
                  <a:srgbClr val="002060"/>
                </a:solidFill>
              </a:rPr>
              <a:t>Time-series </a:t>
            </a:r>
            <a:r>
              <a:rPr lang="en-US" i="1" dirty="0">
                <a:solidFill>
                  <a:srgbClr val="002060"/>
                </a:solidFill>
              </a:rPr>
              <a:t>decomposition</a:t>
            </a:r>
            <a:r>
              <a:rPr lang="en-US" dirty="0">
                <a:solidFill>
                  <a:srgbClr val="002060"/>
                </a:solidFill>
              </a:rPr>
              <a:t> seeks to separate a time series </a:t>
            </a:r>
            <a:r>
              <a:rPr lang="en-US" i="1" dirty="0">
                <a:solidFill>
                  <a:srgbClr val="002060"/>
                </a:solidFill>
              </a:rPr>
              <a:t>Y</a:t>
            </a:r>
            <a:r>
              <a:rPr lang="en-US" dirty="0">
                <a:solidFill>
                  <a:srgbClr val="002060"/>
                </a:solidFill>
              </a:rPr>
              <a:t> into four components:</a:t>
            </a:r>
            <a:br>
              <a:rPr lang="en-US" dirty="0">
                <a:solidFill>
                  <a:srgbClr val="002060"/>
                </a:solidFill>
              </a:rPr>
            </a:br>
            <a:r>
              <a:rPr lang="en-US" dirty="0">
                <a:solidFill>
                  <a:srgbClr val="002060"/>
                </a:solidFill>
              </a:rPr>
              <a:t>	- Trend (</a:t>
            </a:r>
            <a:r>
              <a:rPr lang="en-US" i="1" dirty="0">
                <a:solidFill>
                  <a:srgbClr val="002060"/>
                </a:solidFill>
              </a:rPr>
              <a:t>T</a:t>
            </a:r>
            <a:r>
              <a:rPr lang="en-US" dirty="0">
                <a:solidFill>
                  <a:srgbClr val="002060"/>
                </a:solidFill>
              </a:rPr>
              <a:t>)</a:t>
            </a:r>
            <a:br>
              <a:rPr lang="en-US" dirty="0">
                <a:solidFill>
                  <a:srgbClr val="002060"/>
                </a:solidFill>
              </a:rPr>
            </a:br>
            <a:r>
              <a:rPr lang="en-US" dirty="0">
                <a:solidFill>
                  <a:srgbClr val="002060"/>
                </a:solidFill>
              </a:rPr>
              <a:t>	- Cycle (</a:t>
            </a:r>
            <a:r>
              <a:rPr lang="en-US" i="1" dirty="0">
                <a:solidFill>
                  <a:srgbClr val="002060"/>
                </a:solidFill>
              </a:rPr>
              <a:t>C</a:t>
            </a:r>
            <a:r>
              <a:rPr lang="en-US" dirty="0">
                <a:solidFill>
                  <a:srgbClr val="002060"/>
                </a:solidFill>
              </a:rPr>
              <a:t>)</a:t>
            </a:r>
            <a:br>
              <a:rPr lang="en-US" dirty="0">
                <a:solidFill>
                  <a:srgbClr val="002060"/>
                </a:solidFill>
              </a:rPr>
            </a:br>
            <a:r>
              <a:rPr lang="en-US" dirty="0">
                <a:solidFill>
                  <a:srgbClr val="002060"/>
                </a:solidFill>
              </a:rPr>
              <a:t>	- Seasonal (</a:t>
            </a:r>
            <a:r>
              <a:rPr lang="en-US" i="1" dirty="0">
                <a:solidFill>
                  <a:srgbClr val="002060"/>
                </a:solidFill>
              </a:rPr>
              <a:t>S</a:t>
            </a:r>
            <a:r>
              <a:rPr lang="en-US" dirty="0">
                <a:solidFill>
                  <a:srgbClr val="002060"/>
                </a:solidFill>
              </a:rPr>
              <a:t>)</a:t>
            </a:r>
            <a:br>
              <a:rPr lang="en-US" dirty="0">
                <a:solidFill>
                  <a:srgbClr val="002060"/>
                </a:solidFill>
              </a:rPr>
            </a:br>
            <a:r>
              <a:rPr lang="en-US" dirty="0">
                <a:solidFill>
                  <a:srgbClr val="002060"/>
                </a:solidFill>
              </a:rPr>
              <a:t>	- Irregular (</a:t>
            </a:r>
            <a:r>
              <a:rPr lang="en-US" i="1" dirty="0">
                <a:solidFill>
                  <a:srgbClr val="002060"/>
                </a:solidFill>
              </a:rPr>
              <a:t>I</a:t>
            </a:r>
            <a:r>
              <a:rPr lang="en-US" dirty="0">
                <a:solidFill>
                  <a:srgbClr val="002060"/>
                </a:solidFill>
              </a:rPr>
              <a:t>)</a:t>
            </a:r>
          </a:p>
          <a:p>
            <a:pPr marL="515938" indent="-401638" eaLnBrk="0" hangingPunct="0">
              <a:buClr>
                <a:schemeClr val="accent1"/>
              </a:buClr>
              <a:buSzPct val="100000"/>
              <a:buFont typeface="Arial" charset="0"/>
              <a:buChar char="•"/>
            </a:pPr>
            <a:r>
              <a:rPr lang="en-US" dirty="0">
                <a:solidFill>
                  <a:srgbClr val="002060"/>
                </a:solidFill>
              </a:rPr>
              <a:t>These components are assumed to follow either an additive or a multiplicative model.</a:t>
            </a:r>
          </a:p>
        </p:txBody>
      </p:sp>
      <p:sp>
        <p:nvSpPr>
          <p:cNvPr id="13" name="Rectangle 2"/>
          <p:cNvSpPr>
            <a:spLocks noGrp="1" noChangeArrowheads="1"/>
          </p:cNvSpPr>
          <p:nvPr>
            <p:ph type="title"/>
          </p:nvPr>
        </p:nvSpPr>
        <p:spPr>
          <a:xfrm>
            <a:off x="1104900" y="457200"/>
            <a:ext cx="6705600" cy="6857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Time-Series </a:t>
            </a:r>
            <a:r>
              <a:rPr lang="en-US" sz="3200" dirty="0">
                <a:solidFill>
                  <a:schemeClr val="accent1"/>
                </a:solidFill>
                <a:effectLst>
                  <a:outerShdw blurRad="38100" dist="38100" dir="2700000" algn="tl">
                    <a:srgbClr val="000000">
                      <a:alpha val="43137"/>
                    </a:srgbClr>
                  </a:outerShdw>
                </a:effectLst>
              </a:rPr>
              <a:t>Components</a:t>
            </a:r>
          </a:p>
        </p:txBody>
      </p:sp>
    </p:spTree>
    <p:extLst>
      <p:ext uri="{BB962C8B-B14F-4D97-AF65-F5344CB8AC3E}">
        <p14:creationId xmlns:p14="http://schemas.microsoft.com/office/powerpoint/2010/main" val="34773735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14-</a:t>
            </a:r>
            <a:fld id="{815286B5-85F8-4577-B65B-BC95470D401B}" type="slidenum">
              <a:rPr lang="en-US"/>
              <a:pPr/>
              <a:t>7</a:t>
            </a:fld>
            <a:endParaRPr lang="en-US"/>
          </a:p>
        </p:txBody>
      </p:sp>
      <p:sp>
        <p:nvSpPr>
          <p:cNvPr id="33793"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33794"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89830" name="Rectangle 6"/>
          <p:cNvSpPr>
            <a:spLocks noChangeArrowheads="1"/>
          </p:cNvSpPr>
          <p:nvPr/>
        </p:nvSpPr>
        <p:spPr bwMode="auto">
          <a:xfrm>
            <a:off x="234950" y="1563688"/>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Additive versus Multiplicative Models</a:t>
            </a:r>
          </a:p>
        </p:txBody>
      </p:sp>
      <p:sp>
        <p:nvSpPr>
          <p:cNvPr id="589836" name="Rectangle 12"/>
          <p:cNvSpPr>
            <a:spLocks noChangeArrowheads="1"/>
          </p:cNvSpPr>
          <p:nvPr/>
        </p:nvSpPr>
        <p:spPr bwMode="auto">
          <a:xfrm>
            <a:off x="685800" y="4114800"/>
            <a:ext cx="8207375" cy="801688"/>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cs typeface="Arial" charset="0"/>
              </a:rPr>
              <a:t>The multiplicative model becomes additive if logarithms are taken (for nonnegative data):</a:t>
            </a:r>
          </a:p>
        </p:txBody>
      </p:sp>
      <p:sp>
        <p:nvSpPr>
          <p:cNvPr id="3379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pic>
        <p:nvPicPr>
          <p:cNvPr id="75778" name="Picture 2"/>
          <p:cNvPicPr>
            <a:picLocks noChangeAspect="1" noChangeArrowheads="1"/>
          </p:cNvPicPr>
          <p:nvPr/>
        </p:nvPicPr>
        <p:blipFill>
          <a:blip r:embed="rId3" cstate="print"/>
          <a:srcRect/>
          <a:stretch>
            <a:fillRect/>
          </a:stretch>
        </p:blipFill>
        <p:spPr bwMode="auto">
          <a:xfrm>
            <a:off x="914400" y="2209800"/>
            <a:ext cx="7130142" cy="1752600"/>
          </a:xfrm>
          <a:prstGeom prst="rect">
            <a:avLst/>
          </a:prstGeom>
          <a:noFill/>
          <a:ln w="9525">
            <a:solidFill>
              <a:schemeClr val="tx1"/>
            </a:solidFill>
            <a:miter lim="800000"/>
            <a:headEnd/>
            <a:tailEnd/>
          </a:ln>
          <a:effectLst>
            <a:innerShdw blurRad="63500" dist="50800" dir="2700000">
              <a:prstClr val="black">
                <a:alpha val="50000"/>
              </a:prstClr>
            </a:innerShdw>
          </a:effectLst>
        </p:spPr>
      </p:pic>
      <p:pic>
        <p:nvPicPr>
          <p:cNvPr id="7577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4916488"/>
            <a:ext cx="7080250" cy="79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2"/>
          <p:cNvSpPr>
            <a:spLocks noGrp="1" noChangeArrowheads="1"/>
          </p:cNvSpPr>
          <p:nvPr>
            <p:ph type="title"/>
          </p:nvPr>
        </p:nvSpPr>
        <p:spPr>
          <a:xfrm>
            <a:off x="1104900" y="457200"/>
            <a:ext cx="6705600" cy="6857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Time-Series </a:t>
            </a:r>
            <a:r>
              <a:rPr lang="en-US" sz="3200" dirty="0">
                <a:solidFill>
                  <a:schemeClr val="accent1"/>
                </a:solidFill>
                <a:effectLst>
                  <a:outerShdw blurRad="38100" dist="38100" dir="2700000" algn="tl">
                    <a:srgbClr val="000000">
                      <a:alpha val="43137"/>
                    </a:srgbClr>
                  </a:outerShdw>
                </a:effectLst>
              </a:rPr>
              <a:t>Components</a:t>
            </a:r>
          </a:p>
        </p:txBody>
      </p:sp>
    </p:spTree>
    <p:extLst>
      <p:ext uri="{BB962C8B-B14F-4D97-AF65-F5344CB8AC3E}">
        <p14:creationId xmlns:p14="http://schemas.microsoft.com/office/powerpoint/2010/main" val="21922265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14-</a:t>
            </a:r>
            <a:fld id="{E35D6E4F-A5EB-4CE1-B028-F713BA7DD577}" type="slidenum">
              <a:rPr lang="en-US"/>
              <a:pPr/>
              <a:t>8</a:t>
            </a:fld>
            <a:endParaRPr lang="en-US"/>
          </a:p>
        </p:txBody>
      </p:sp>
      <p:sp>
        <p:nvSpPr>
          <p:cNvPr id="595971" name="Rectangle 3"/>
          <p:cNvSpPr>
            <a:spLocks noGrp="1" noChangeArrowheads="1"/>
          </p:cNvSpPr>
          <p:nvPr>
            <p:ph type="body" sz="half" idx="1"/>
          </p:nvPr>
        </p:nvSpPr>
        <p:spPr>
          <a:xfrm>
            <a:off x="4829216" y="1752600"/>
            <a:ext cx="3933784" cy="4300537"/>
          </a:xfrm>
        </p:spPr>
        <p:txBody>
          <a:bodyPr lIns="103236" tIns="51618" rIns="103236" bIns="51618"/>
          <a:lstStyle/>
          <a:p>
            <a:pPr marL="515938" indent="-515938" eaLnBrk="1" hangingPunct="1">
              <a:buClr>
                <a:schemeClr val="accent1"/>
              </a:buClr>
              <a:buSzPct val="100000"/>
              <a:buFontTx/>
              <a:buChar char="•"/>
            </a:pPr>
            <a:r>
              <a:rPr lang="en-US" sz="2000" i="1" dirty="0" smtClean="0">
                <a:solidFill>
                  <a:srgbClr val="002060"/>
                </a:solidFill>
              </a:rPr>
              <a:t>Trend</a:t>
            </a:r>
            <a:r>
              <a:rPr lang="en-US" sz="2000" dirty="0" smtClean="0">
                <a:solidFill>
                  <a:srgbClr val="002060"/>
                </a:solidFill>
              </a:rPr>
              <a:t> (</a:t>
            </a:r>
            <a:r>
              <a:rPr lang="en-US" sz="2000" i="1" dirty="0" smtClean="0">
                <a:solidFill>
                  <a:srgbClr val="002060"/>
                </a:solidFill>
              </a:rPr>
              <a:t>T</a:t>
            </a:r>
            <a:r>
              <a:rPr lang="en-US" sz="2000" dirty="0" smtClean="0">
                <a:solidFill>
                  <a:srgbClr val="002060"/>
                </a:solidFill>
              </a:rPr>
              <a:t>) is the general movement over all years </a:t>
            </a:r>
            <a:br>
              <a:rPr lang="en-US" sz="2000" dirty="0" smtClean="0">
                <a:solidFill>
                  <a:srgbClr val="002060"/>
                </a:solidFill>
              </a:rPr>
            </a:br>
            <a:r>
              <a:rPr lang="en-US" sz="2000" dirty="0" smtClean="0">
                <a:solidFill>
                  <a:srgbClr val="002060"/>
                </a:solidFill>
              </a:rPr>
              <a:t>(</a:t>
            </a:r>
            <a:r>
              <a:rPr lang="en-US" sz="2000" i="1" dirty="0" smtClean="0">
                <a:solidFill>
                  <a:srgbClr val="002060"/>
                </a:solidFill>
              </a:rPr>
              <a:t>t</a:t>
            </a:r>
            <a:r>
              <a:rPr lang="en-US" sz="2000" dirty="0" smtClean="0">
                <a:solidFill>
                  <a:srgbClr val="002060"/>
                </a:solidFill>
              </a:rPr>
              <a:t> = 1, 2, ..., </a:t>
            </a:r>
            <a:r>
              <a:rPr lang="en-US" sz="2000" i="1" dirty="0" smtClean="0">
                <a:solidFill>
                  <a:srgbClr val="002060"/>
                </a:solidFill>
              </a:rPr>
              <a:t>n</a:t>
            </a:r>
            <a:r>
              <a:rPr lang="en-US" sz="2000" dirty="0" smtClean="0">
                <a:solidFill>
                  <a:srgbClr val="002060"/>
                </a:solidFill>
              </a:rPr>
              <a:t>).</a:t>
            </a:r>
          </a:p>
          <a:p>
            <a:pPr marL="515938" indent="-515938" eaLnBrk="1" hangingPunct="1">
              <a:buClr>
                <a:schemeClr val="accent1"/>
              </a:buClr>
              <a:buSzPct val="100000"/>
              <a:buFontTx/>
              <a:buChar char="•"/>
            </a:pPr>
            <a:r>
              <a:rPr lang="en-US" sz="2000" dirty="0" smtClean="0">
                <a:solidFill>
                  <a:srgbClr val="002060"/>
                </a:solidFill>
              </a:rPr>
              <a:t>Trends may be steady and predictable, increasing, decreasing, or staying the same.  </a:t>
            </a:r>
          </a:p>
          <a:p>
            <a:pPr marL="515938" indent="-515938" eaLnBrk="1" hangingPunct="1">
              <a:buClr>
                <a:schemeClr val="accent1"/>
              </a:buClr>
              <a:buSzPct val="100000"/>
              <a:buFontTx/>
              <a:buChar char="•"/>
            </a:pPr>
            <a:r>
              <a:rPr lang="en-US" sz="2000" dirty="0" smtClean="0">
                <a:solidFill>
                  <a:srgbClr val="002060"/>
                </a:solidFill>
              </a:rPr>
              <a:t>A mathematical trend can be fitted to any data but may or may not be useful for predictions.</a:t>
            </a:r>
            <a:endParaRPr lang="en-US" sz="2000" i="1" dirty="0" smtClean="0">
              <a:solidFill>
                <a:srgbClr val="002060"/>
              </a:solidFill>
            </a:endParaRPr>
          </a:p>
        </p:txBody>
      </p:sp>
      <p:sp>
        <p:nvSpPr>
          <p:cNvPr id="3789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3789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595974" name="Rectangle 6"/>
          <p:cNvSpPr>
            <a:spLocks noChangeArrowheads="1"/>
          </p:cNvSpPr>
          <p:nvPr/>
        </p:nvSpPr>
        <p:spPr bwMode="auto">
          <a:xfrm>
            <a:off x="234950" y="1341985"/>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Trend</a:t>
            </a:r>
          </a:p>
        </p:txBody>
      </p:sp>
      <p:sp>
        <p:nvSpPr>
          <p:cNvPr id="3789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pic>
        <p:nvPicPr>
          <p:cNvPr id="183297" name="Picture 1"/>
          <p:cNvPicPr>
            <a:picLocks noChangeAspect="1" noChangeArrowheads="1"/>
          </p:cNvPicPr>
          <p:nvPr/>
        </p:nvPicPr>
        <p:blipFill>
          <a:blip r:embed="rId3" cstate="print"/>
          <a:srcRect/>
          <a:stretch>
            <a:fillRect/>
          </a:stretch>
        </p:blipFill>
        <p:spPr bwMode="auto">
          <a:xfrm>
            <a:off x="593725" y="1994736"/>
            <a:ext cx="4095750" cy="260985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1" name="Rectangle 2"/>
          <p:cNvSpPr>
            <a:spLocks noGrp="1" noChangeArrowheads="1"/>
          </p:cNvSpPr>
          <p:nvPr>
            <p:ph type="title"/>
          </p:nvPr>
        </p:nvSpPr>
        <p:spPr>
          <a:xfrm>
            <a:off x="1104900" y="457200"/>
            <a:ext cx="6705600" cy="6857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Time-Series </a:t>
            </a:r>
            <a:r>
              <a:rPr lang="en-US" sz="3200" dirty="0">
                <a:solidFill>
                  <a:schemeClr val="accent1"/>
                </a:solidFill>
                <a:effectLst>
                  <a:outerShdw blurRad="38100" dist="38100" dir="2700000" algn="tl">
                    <a:srgbClr val="000000">
                      <a:alpha val="43137"/>
                    </a:srgbClr>
                  </a:outerShdw>
                </a:effectLst>
              </a:rPr>
              <a:t>Components</a:t>
            </a:r>
          </a:p>
        </p:txBody>
      </p:sp>
    </p:spTree>
    <p:extLst>
      <p:ext uri="{BB962C8B-B14F-4D97-AF65-F5344CB8AC3E}">
        <p14:creationId xmlns:p14="http://schemas.microsoft.com/office/powerpoint/2010/main" val="28933611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14-</a:t>
            </a:r>
            <a:fld id="{A6895EA8-BA21-44F6-BDA9-71B6233940C8}" type="slidenum">
              <a:rPr lang="en-US"/>
              <a:pPr/>
              <a:t>9</a:t>
            </a:fld>
            <a:endParaRPr lang="en-US"/>
          </a:p>
        </p:txBody>
      </p:sp>
      <p:sp>
        <p:nvSpPr>
          <p:cNvPr id="600067" name="Rectangle 3"/>
          <p:cNvSpPr>
            <a:spLocks noGrp="1" noChangeArrowheads="1"/>
          </p:cNvSpPr>
          <p:nvPr>
            <p:ph type="body" sz="half" idx="1"/>
          </p:nvPr>
        </p:nvSpPr>
        <p:spPr>
          <a:xfrm>
            <a:off x="4644232" y="1962005"/>
            <a:ext cx="4241800" cy="2846387"/>
          </a:xfrm>
        </p:spPr>
        <p:txBody>
          <a:bodyPr lIns="103236" tIns="51618" rIns="103236" bIns="51618"/>
          <a:lstStyle/>
          <a:p>
            <a:pPr marL="515938" indent="-515938" eaLnBrk="1" hangingPunct="1">
              <a:buClr>
                <a:schemeClr val="accent1"/>
              </a:buClr>
              <a:buSzPct val="100000"/>
              <a:buFontTx/>
              <a:buChar char="•"/>
            </a:pPr>
            <a:r>
              <a:rPr lang="en-US" sz="2000" i="1" dirty="0" smtClean="0">
                <a:solidFill>
                  <a:srgbClr val="002060"/>
                </a:solidFill>
              </a:rPr>
              <a:t>Cycle</a:t>
            </a:r>
            <a:r>
              <a:rPr lang="en-US" sz="2000" dirty="0" smtClean="0">
                <a:solidFill>
                  <a:srgbClr val="002060"/>
                </a:solidFill>
              </a:rPr>
              <a:t> (</a:t>
            </a:r>
            <a:r>
              <a:rPr lang="en-US" sz="2000" i="1" dirty="0" smtClean="0">
                <a:solidFill>
                  <a:srgbClr val="002060"/>
                </a:solidFill>
              </a:rPr>
              <a:t>C</a:t>
            </a:r>
            <a:r>
              <a:rPr lang="en-US" sz="2000" dirty="0" smtClean="0">
                <a:solidFill>
                  <a:srgbClr val="002060"/>
                </a:solidFill>
              </a:rPr>
              <a:t>) is a repetitive up-and-down movement </a:t>
            </a:r>
            <a:r>
              <a:rPr lang="en-US" sz="2000" i="1" dirty="0" smtClean="0">
                <a:solidFill>
                  <a:srgbClr val="002060"/>
                </a:solidFill>
              </a:rPr>
              <a:t>about a trend</a:t>
            </a:r>
            <a:r>
              <a:rPr lang="en-US" sz="2000" dirty="0" smtClean="0">
                <a:solidFill>
                  <a:srgbClr val="002060"/>
                </a:solidFill>
              </a:rPr>
              <a:t> that covers several years.</a:t>
            </a:r>
          </a:p>
          <a:p>
            <a:pPr marL="515938" indent="-515938" eaLnBrk="1" hangingPunct="1">
              <a:buClr>
                <a:schemeClr val="accent1"/>
              </a:buClr>
              <a:buSzPct val="100000"/>
              <a:buFontTx/>
              <a:buChar char="•"/>
            </a:pPr>
            <a:r>
              <a:rPr lang="en-US" sz="2000" dirty="0" smtClean="0">
                <a:solidFill>
                  <a:srgbClr val="002060"/>
                </a:solidFill>
              </a:rPr>
              <a:t>Over a small number of time periods, cycles are undetectable or may resemble a trend.</a:t>
            </a:r>
          </a:p>
        </p:txBody>
      </p:sp>
      <p:sp>
        <p:nvSpPr>
          <p:cNvPr id="39938"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39939"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600070" name="Rectangle 6"/>
          <p:cNvSpPr>
            <a:spLocks noChangeArrowheads="1"/>
          </p:cNvSpPr>
          <p:nvPr/>
        </p:nvSpPr>
        <p:spPr bwMode="auto">
          <a:xfrm>
            <a:off x="381000" y="1371600"/>
            <a:ext cx="8909050" cy="611187"/>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cs typeface="Arial" charset="0"/>
              </a:rPr>
              <a:t> </a:t>
            </a:r>
            <a:r>
              <a:rPr lang="en-US" sz="2400" i="1" dirty="0">
                <a:solidFill>
                  <a:srgbClr val="C00000"/>
                </a:solidFill>
                <a:effectLst>
                  <a:outerShdw blurRad="38100" dist="38100" dir="2700000" algn="tl">
                    <a:srgbClr val="000000">
                      <a:alpha val="43137"/>
                    </a:srgbClr>
                  </a:outerShdw>
                </a:effectLst>
                <a:cs typeface="Arial" charset="0"/>
              </a:rPr>
              <a:t>Cycle</a:t>
            </a:r>
          </a:p>
        </p:txBody>
      </p:sp>
      <p:sp>
        <p:nvSpPr>
          <p:cNvPr id="3994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14</a:t>
            </a:r>
          </a:p>
        </p:txBody>
      </p:sp>
      <p:pic>
        <p:nvPicPr>
          <p:cNvPr id="179201" name="Picture 1"/>
          <p:cNvPicPr>
            <a:picLocks noChangeAspect="1" noChangeArrowheads="1"/>
          </p:cNvPicPr>
          <p:nvPr/>
        </p:nvPicPr>
        <p:blipFill>
          <a:blip r:embed="rId3" cstate="print"/>
          <a:srcRect/>
          <a:stretch>
            <a:fillRect/>
          </a:stretch>
        </p:blipFill>
        <p:spPr bwMode="auto">
          <a:xfrm>
            <a:off x="533400" y="1982787"/>
            <a:ext cx="3933825" cy="2562225"/>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1" name="Rectangle 10"/>
          <p:cNvSpPr>
            <a:spLocks noChangeArrowheads="1"/>
          </p:cNvSpPr>
          <p:nvPr/>
        </p:nvSpPr>
        <p:spPr bwMode="auto">
          <a:xfrm>
            <a:off x="2347911" y="5210783"/>
            <a:ext cx="5836519" cy="817973"/>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a:noFill/>
            <a:miter lim="800000"/>
            <a:headEnd/>
            <a:tailEnd/>
          </a:ln>
        </p:spPr>
        <p:txBody>
          <a:bodyPr lIns="91435" tIns="45718" rIns="91435" bIns="45718"/>
          <a:lstStyle/>
          <a:p>
            <a:pPr eaLnBrk="0" hangingPunct="0">
              <a:spcBef>
                <a:spcPct val="20000"/>
              </a:spcBef>
              <a:buClr>
                <a:schemeClr val="folHlink"/>
              </a:buClr>
              <a:defRPr/>
            </a:pPr>
            <a:r>
              <a:rPr lang="en-US" i="1" dirty="0" smtClean="0">
                <a:solidFill>
                  <a:srgbClr val="C00000"/>
                </a:solidFill>
                <a:effectLst>
                  <a:outerShdw blurRad="38100" dist="38100" dir="2700000" algn="tl">
                    <a:srgbClr val="000000">
                      <a:alpha val="43137"/>
                    </a:srgbClr>
                  </a:outerShdw>
                </a:effectLst>
              </a:rPr>
              <a:t>Note: </a:t>
            </a:r>
            <a:r>
              <a:rPr lang="en-US" i="1" dirty="0">
                <a:solidFill>
                  <a:srgbClr val="002060"/>
                </a:solidFill>
                <a:effectLst>
                  <a:outerShdw blurRad="38100" dist="38100" dir="2700000" algn="tl">
                    <a:srgbClr val="C0C0C0"/>
                  </a:outerShdw>
                </a:effectLst>
              </a:rPr>
              <a:t>Forecasters generally ignore the cycle so </a:t>
            </a:r>
            <a:r>
              <a:rPr lang="en-US" i="1" dirty="0" smtClean="0">
                <a:solidFill>
                  <a:srgbClr val="002060"/>
                </a:solidFill>
                <a:effectLst>
                  <a:outerShdw blurRad="38100" dist="38100" dir="2700000" algn="tl">
                    <a:srgbClr val="C0C0C0"/>
                  </a:outerShdw>
                </a:effectLst>
              </a:rPr>
              <a:t>the multiplicative  </a:t>
            </a:r>
            <a:r>
              <a:rPr lang="en-US" i="1" dirty="0">
                <a:solidFill>
                  <a:srgbClr val="002060"/>
                </a:solidFill>
                <a:effectLst>
                  <a:outerShdw blurRad="38100" dist="38100" dir="2700000" algn="tl">
                    <a:srgbClr val="C0C0C0"/>
                  </a:outerShdw>
                </a:effectLst>
              </a:rPr>
              <a:t>model is just Y = T x S x I</a:t>
            </a:r>
            <a:r>
              <a:rPr lang="en-US" dirty="0" smtClean="0"/>
              <a:t>.</a:t>
            </a:r>
            <a:endParaRPr lang="en-US" dirty="0"/>
          </a:p>
        </p:txBody>
      </p:sp>
      <p:pic>
        <p:nvPicPr>
          <p:cNvPr id="130050" name="Picture 2" descr="C:\Users\Blythe\AppData\Local\Microsoft\Windows\Temporary Internet Files\Content.IE5\57E3VQ8D\MC90041259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6800" y="5219980"/>
            <a:ext cx="1054729" cy="808776"/>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2"/>
          <p:cNvSpPr>
            <a:spLocks noGrp="1" noChangeArrowheads="1"/>
          </p:cNvSpPr>
          <p:nvPr>
            <p:ph type="title"/>
          </p:nvPr>
        </p:nvSpPr>
        <p:spPr>
          <a:xfrm>
            <a:off x="1104900" y="457200"/>
            <a:ext cx="6705600" cy="685799"/>
          </a:xfrm>
        </p:spPr>
        <p:txBody>
          <a:bodyPr lIns="103236" tIns="51618" rIns="103236" bIns="51618"/>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Time-Series </a:t>
            </a:r>
            <a:r>
              <a:rPr lang="en-US" sz="3200" dirty="0">
                <a:solidFill>
                  <a:schemeClr val="accent1"/>
                </a:solidFill>
                <a:effectLst>
                  <a:outerShdw blurRad="38100" dist="38100" dir="2700000" algn="tl">
                    <a:srgbClr val="000000">
                      <a:alpha val="43137"/>
                    </a:srgbClr>
                  </a:outerShdw>
                </a:effectLst>
              </a:rPr>
              <a:t>Components</a:t>
            </a:r>
          </a:p>
        </p:txBody>
      </p:sp>
    </p:spTree>
    <p:extLst>
      <p:ext uri="{BB962C8B-B14F-4D97-AF65-F5344CB8AC3E}">
        <p14:creationId xmlns:p14="http://schemas.microsoft.com/office/powerpoint/2010/main" val="2990612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TotalTime>
  <Words>5278</Words>
  <Application>Microsoft Office PowerPoint</Application>
  <PresentationFormat>On-screen Show (4:3)</PresentationFormat>
  <Paragraphs>649</Paragraphs>
  <Slides>57</Slides>
  <Notes>56</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Office Theme</vt:lpstr>
      <vt:lpstr>Week 3  September 15-19</vt:lpstr>
      <vt:lpstr>Time-Series Analysis                          ML 3.1</vt:lpstr>
      <vt:lpstr>Time-Series Analysis</vt:lpstr>
      <vt:lpstr>Time-Series Analysis</vt:lpstr>
      <vt:lpstr>Time-Series Components</vt:lpstr>
      <vt:lpstr>Time-Series Components</vt:lpstr>
      <vt:lpstr>Time-Series Components</vt:lpstr>
      <vt:lpstr>Time-Series Components</vt:lpstr>
      <vt:lpstr>Time-Series Components</vt:lpstr>
      <vt:lpstr>Time-Series Components</vt:lpstr>
      <vt:lpstr>Time-Series Components</vt:lpstr>
      <vt:lpstr>Trend Forecasting                            ML 3.2</vt:lpstr>
      <vt:lpstr>Trend Forecasting</vt:lpstr>
      <vt:lpstr>Trend Forecasting</vt:lpstr>
      <vt:lpstr>Trend Forecasting</vt:lpstr>
      <vt:lpstr>Trend Forecasting</vt:lpstr>
      <vt:lpstr>Trend Forecasting</vt:lpstr>
      <vt:lpstr>Trend Forecasting</vt:lpstr>
      <vt:lpstr>Trend Forecasting</vt:lpstr>
      <vt:lpstr>Trend Forecasting</vt:lpstr>
      <vt:lpstr>Trend Forecasting</vt:lpstr>
      <vt:lpstr>Trend Forecasting</vt:lpstr>
      <vt:lpstr>Trend Forecasting</vt:lpstr>
      <vt:lpstr>Trend Forecasting</vt:lpstr>
      <vt:lpstr>Trend Forecasting</vt:lpstr>
      <vt:lpstr>Trend Forecasting</vt:lpstr>
      <vt:lpstr>Example: Amazon Revenue</vt:lpstr>
      <vt:lpstr>Example: Amazon Revenue</vt:lpstr>
      <vt:lpstr>Example: Amazon Revenue</vt:lpstr>
      <vt:lpstr>Example: Amazon Revenue</vt:lpstr>
      <vt:lpstr>Example: Amazon Revenue</vt:lpstr>
      <vt:lpstr>Example: Amazon Revenue</vt:lpstr>
      <vt:lpstr>PowerPoint Presentation</vt:lpstr>
      <vt:lpstr>Trend Forecasting</vt:lpstr>
      <vt:lpstr>Forecasting with Seasonality               ML 3.3</vt:lpstr>
      <vt:lpstr>Seasonality</vt:lpstr>
      <vt:lpstr>Seasonality</vt:lpstr>
      <vt:lpstr>Seasonality</vt:lpstr>
      <vt:lpstr>Seasonality</vt:lpstr>
      <vt:lpstr>Seasonality</vt:lpstr>
      <vt:lpstr>Seasonality</vt:lpstr>
      <vt:lpstr>Seasonality</vt:lpstr>
      <vt:lpstr>More Time Series Methods          ML 3.4</vt:lpstr>
      <vt:lpstr>Moving Averages</vt:lpstr>
      <vt:lpstr>Moving Averages</vt:lpstr>
      <vt:lpstr>Exponential Smoothing</vt:lpstr>
      <vt:lpstr>Exponential Smoothing</vt:lpstr>
      <vt:lpstr>Exponential Smoothing</vt:lpstr>
      <vt:lpstr>Exponential Smoothing</vt:lpstr>
      <vt:lpstr>Exponential Smoothing</vt:lpstr>
      <vt:lpstr>Advanced Methods</vt:lpstr>
      <vt:lpstr>Assignments                                    ML 3.5 </vt:lpstr>
      <vt:lpstr>Projects: General Instructions</vt:lpstr>
      <vt:lpstr>Project P-2</vt:lpstr>
      <vt:lpstr>Project P-2</vt:lpstr>
      <vt:lpstr>Project P-2</vt:lpstr>
      <vt:lpstr>Project P-2</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Week 3  September 16-20</dc:title>
  <dc:subject>QMM 510 Stats for Managers</dc:subject>
  <dc:creator>David P. Doane</dc:creator>
  <dc:description>Copyright 2013 by David P. Doane. For use by registered students at Oakland University. Do not distribute without permission.</dc:description>
  <cp:lastModifiedBy>David P. Doane</cp:lastModifiedBy>
  <cp:revision>23</cp:revision>
  <dcterms:created xsi:type="dcterms:W3CDTF">2012-07-19T14:21:11Z</dcterms:created>
  <dcterms:modified xsi:type="dcterms:W3CDTF">2013-10-14T14:35:47Z</dcterms:modified>
</cp:coreProperties>
</file>