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4EEC87-0093-4B68-A7C0-1282093C1487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EE30A-5063-442E-BE26-DACB2E644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85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Contents of the Chapter: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There are seven sections in this chapter.  The topics in each section are listed above.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8AD3303-E4D8-404A-9A53-82373AD47CA8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Means: Independent Samples: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large samples can be assumed and the populations are not badly skewed, then the test statistic given in the slide can be used.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One should check whether the populations from which the samples are obtained have any outliers or are badly skewed.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test is OK if no outliers exist and the distributions are moderately skewed.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B98DBD0-D3F7-4327-97A6-7EE34DEDE75A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Means: Independent Samples: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NOTE: If the samples are small, the means may not be reliable estimates for the respective population means.  If this is the case the test results may not be reliable.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Also, a small difference in the sample means could be significant if the sample sizes are large.</a:t>
            </a: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6D398DE-8255-4A47-980C-768D8CE27E9B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Proportions: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test statistic for the test of equality of two population proportions is given in the slide.</a:t>
            </a:r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53F4BB0-AEA4-4C02-B179-804833EBC87B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Means: Paired Samples: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Data can be collected on pairs of variables at the same time.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Matched pairs occur when the same variable is observed twice but under different circumstances on the same experimental unit.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variable that is usually analyzed in matched pairs is the differences.</a:t>
            </a:r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5B0EF6F-5352-4A19-B52F-DF365A7BB841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means: Paired Samples: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Paired data typically come from before/after experiments.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differences are measured and a </a:t>
            </a:r>
            <a:r>
              <a:rPr lang="en-US" i="1" smtClean="0"/>
              <a:t>t </a:t>
            </a:r>
            <a:r>
              <a:rPr lang="en-US" smtClean="0"/>
              <a:t>- test is done on these differences.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test statistic is that used in a one-sample </a:t>
            </a:r>
            <a:r>
              <a:rPr lang="en-US" i="1" smtClean="0"/>
              <a:t>t </a:t>
            </a:r>
            <a:r>
              <a:rPr lang="en-US" smtClean="0"/>
              <a:t>- test.</a:t>
            </a:r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4D10CFE-7C3A-4BEE-89BE-B3B0D743DF61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Means: Paired Samples: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states the steps needed in testing for paired data.</a:t>
            </a:r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AC768F9-4FEF-4280-A6E4-6E9F6E7DE05F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Means: Paired Samples: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two-tailed test for a zero difference is equivalent to finding a confidence interval for the mean of the differences and determining whether zero is in the interval.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If the interval contains zero, then one can conclude that the average for the population of differences is not significantly different from zero. </a:t>
            </a:r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9B9BBEE-4CC1-46C7-B190-39579268540E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Proportions: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test statistic for the test of equality of two population proportions is given in the slide.</a:t>
            </a:r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53F4BB0-AEA4-4C02-B179-804833EBC87B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Proportions: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presents the three possible pairs of hypotheses when comparing two population proportions for zero difference.</a:t>
            </a:r>
          </a:p>
          <a:p>
            <a:pPr>
              <a:spcBef>
                <a:spcPct val="0"/>
              </a:spcBef>
            </a:pPr>
            <a:r>
              <a:rPr lang="en-US" smtClean="0"/>
              <a:t> </a:t>
            </a:r>
          </a:p>
        </p:txBody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EFF962F-374C-4E7C-8B92-F7D26EE39BF9}" type="slidenum">
              <a:rPr lang="en-US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Proportions: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gives the equations used to compute the sample proportions that are used to estimate the population proportions.</a:t>
            </a:r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A135FD0-80AE-465D-8D18-F3A7917AACD3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Two-Sample Tests: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A two-sample test compares two sample estimates to help compare two population parameters.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5FA4E38-EDA2-42C8-A947-A1AF8A8A3CB7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Proportions: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test is set up to test for zero difference.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the null hypothesis is true, there is no difference between the population proportions.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Because of this, the samples are pooled in order to estimate the common population proportion.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equation for the pooled estimate is given in the slide.</a:t>
            </a:r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BFECE24-B4BE-48EE-A051-A3AC2571EB9D}" type="slidenum">
              <a:rPr lang="en-US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Proportions: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test statistic for the test of equality of two population proportions is given in the slide.</a:t>
            </a:r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53F4BB0-AEA4-4C02-B179-804833EBC87B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Proportions: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test statistic for the test of equality of two population proportions is given in the slide.</a:t>
            </a:r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53F4BB0-AEA4-4C02-B179-804833EBC87B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proportions: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Recall that the test statistic is a standard normal variable.  That is, the distribution of the difference between the sample proportions is normally distributed.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A rule of thumb test for normality is to check if </a:t>
            </a:r>
            <a:r>
              <a:rPr lang="en-US" i="1" smtClean="0"/>
              <a:t>n</a:t>
            </a:r>
            <a:r>
              <a:rPr lang="en-US" i="1" smtClean="0">
                <a:sym typeface="Symbol" pitchFamily="18" charset="2"/>
              </a:rPr>
              <a:t></a:t>
            </a:r>
            <a:r>
              <a:rPr lang="en-US" smtClean="0"/>
              <a:t> </a:t>
            </a:r>
            <a:r>
              <a:rPr lang="en-US" smtClean="0">
                <a:sym typeface="Symbol" pitchFamily="18" charset="2"/>
              </a:rPr>
              <a:t></a:t>
            </a:r>
            <a:r>
              <a:rPr lang="en-US" smtClean="0"/>
              <a:t> 10 and </a:t>
            </a:r>
            <a:r>
              <a:rPr lang="en-US" i="1" smtClean="0"/>
              <a:t>n</a:t>
            </a:r>
            <a:r>
              <a:rPr lang="en-US" smtClean="0"/>
              <a:t>(1 − </a:t>
            </a:r>
            <a:r>
              <a:rPr lang="en-US" i="1" smtClean="0">
                <a:sym typeface="Symbol" pitchFamily="18" charset="2"/>
              </a:rPr>
              <a:t></a:t>
            </a:r>
            <a:r>
              <a:rPr lang="en-US" smtClean="0"/>
              <a:t>) </a:t>
            </a:r>
            <a:r>
              <a:rPr lang="en-US" smtClean="0">
                <a:sym typeface="Symbol" pitchFamily="18" charset="2"/>
              </a:rPr>
              <a:t></a:t>
            </a:r>
            <a:r>
              <a:rPr lang="en-US" smtClean="0"/>
              <a:t> 10 for each sample, using each sample proportion in place of </a:t>
            </a:r>
            <a:r>
              <a:rPr lang="en-US" smtClean="0">
                <a:sym typeface="Symbol" pitchFamily="18" charset="2"/>
              </a:rPr>
              <a:t>.</a:t>
            </a:r>
          </a:p>
          <a:p>
            <a:pPr>
              <a:spcBef>
                <a:spcPct val="0"/>
              </a:spcBef>
            </a:pPr>
            <a:endParaRPr lang="en-US" smtClean="0">
              <a:sym typeface="Symbol" pitchFamily="18" charset="2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mtClean="0"/>
              <a:t>If either sample proportion is not normal, their difference cannot safely be assumed normal.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78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9C38F50-4A41-4D83-BC7B-FDB0919C5571}" type="slidenum">
              <a:rPr lang="en-US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Proportions: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presents the three possible pairs of hypotheses when comparing two population proportions for nonzero difference </a:t>
            </a:r>
            <a:r>
              <a:rPr lang="en-US" i="1" smtClean="0"/>
              <a:t>D</a:t>
            </a:r>
            <a:r>
              <a:rPr lang="en-US" baseline="-25000" smtClean="0"/>
              <a:t>0</a:t>
            </a:r>
            <a:r>
              <a:rPr lang="en-US" smtClean="0"/>
              <a:t>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Observe that the test statistic for the test included the specified difference denoted by </a:t>
            </a:r>
            <a:r>
              <a:rPr lang="en-US" i="1" smtClean="0"/>
              <a:t>D</a:t>
            </a:r>
            <a:r>
              <a:rPr lang="en-US" baseline="-25000" smtClean="0"/>
              <a:t>0</a:t>
            </a:r>
            <a:r>
              <a:rPr lang="en-US" smtClean="0"/>
              <a:t>.</a:t>
            </a:r>
          </a:p>
          <a:p>
            <a:pPr>
              <a:spcBef>
                <a:spcPct val="0"/>
              </a:spcBef>
            </a:pPr>
            <a:r>
              <a:rPr lang="en-US" smtClean="0"/>
              <a:t>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6CFC7E7-404F-42F7-994F-9D28E022A752}" type="slidenum">
              <a:rPr lang="en-US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Variances: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presents the possible sets of hypotheses when testing to compare two population variances.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An equivalent way is also given, presented in terms of the ratios of the two variances. </a:t>
            </a:r>
          </a:p>
        </p:txBody>
      </p:sp>
      <p:sp>
        <p:nvSpPr>
          <p:cNvPr id="839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D0EBE0E-0BE2-4BE5-84E5-1A6642838D8B}" type="slidenum">
              <a:rPr lang="en-US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Variances: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test statistic is the ratio of the sample variances.  These are the estimates for the population variances.</a:t>
            </a:r>
          </a:p>
        </p:txBody>
      </p:sp>
      <p:sp>
        <p:nvSpPr>
          <p:cNvPr id="860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20F803A-1DD0-4FA3-9600-EBFC15594635}" type="slidenum">
              <a:rPr lang="en-US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Variances: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Since the test statistic is the ratio of two variances, then the distribution of the test statistic will follow an </a:t>
            </a:r>
            <a:r>
              <a:rPr lang="en-US" i="1" smtClean="0"/>
              <a:t>F</a:t>
            </a:r>
            <a:r>
              <a:rPr lang="en-US" smtClean="0"/>
              <a:t> distribution.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</a:t>
            </a:r>
            <a:r>
              <a:rPr lang="en-US" i="1" smtClean="0"/>
              <a:t>F</a:t>
            </a:r>
            <a:r>
              <a:rPr lang="en-US" smtClean="0"/>
              <a:t> distribution has two sets of degrees of freedom: the numerator degrees of freedom and the denominator degrees of freedom.</a:t>
            </a:r>
          </a:p>
        </p:txBody>
      </p:sp>
      <p:sp>
        <p:nvSpPr>
          <p:cNvPr id="880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DEB3FF4-4016-4645-B135-B3F1739FB9FD}" type="slidenum">
              <a:rPr lang="en-US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Variances: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critical </a:t>
            </a:r>
            <a:r>
              <a:rPr lang="en-US" i="1" smtClean="0"/>
              <a:t>F</a:t>
            </a:r>
            <a:r>
              <a:rPr lang="en-US" smtClean="0"/>
              <a:t> values can be obtained from the table in Appendix F or one can use the appropriate technology.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explains how the critical values are obtained.</a:t>
            </a:r>
          </a:p>
        </p:txBody>
      </p:sp>
      <p:sp>
        <p:nvSpPr>
          <p:cNvPr id="901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70B78ED-364D-4EC1-BAC5-9616D640B1D0}" type="slidenum">
              <a:rPr lang="en-US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Variances: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gives the first two steps for testing two variances.</a:t>
            </a:r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89445A2-AA83-41A8-B9BB-723385043656}" type="slidenum">
              <a:rPr lang="en-US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dirty="0" smtClean="0"/>
              <a:t>Two-Sample Tests:</a:t>
            </a:r>
          </a:p>
          <a:p>
            <a:pPr>
              <a:spcBef>
                <a:spcPct val="0"/>
              </a:spcBef>
            </a:pPr>
            <a:endParaRPr lang="en-US" dirty="0" smtClean="0"/>
          </a:p>
          <a:p>
            <a:pPr>
              <a:spcBef>
                <a:spcPct val="0"/>
              </a:spcBef>
            </a:pPr>
            <a:r>
              <a:rPr lang="en-US" dirty="0" smtClean="0"/>
              <a:t>If the two sample statistics differ significantly, then we may conclude that the samples came from populations with different parameter values. </a:t>
            </a: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B1E73FF-EFE3-4066-A955-AB8C66B7C4B0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Variances: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presents the procedure to perform a one-tailed test when two variances are compared. </a:t>
            </a:r>
          </a:p>
        </p:txBody>
      </p:sp>
      <p:sp>
        <p:nvSpPr>
          <p:cNvPr id="983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50C6040-57D5-41D3-B75F-9A395B3948DC}" type="slidenum">
              <a:rPr lang="en-US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Variances: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shows two graphics of how to perform an </a:t>
            </a:r>
            <a:r>
              <a:rPr lang="en-US" i="1" smtClean="0"/>
              <a:t>F </a:t>
            </a:r>
            <a:r>
              <a:rPr lang="en-US" smtClean="0"/>
              <a:t>- test to compare two variances using Excel.</a:t>
            </a:r>
          </a:p>
        </p:txBody>
      </p:sp>
      <p:sp>
        <p:nvSpPr>
          <p:cNvPr id="1024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B66C88F-54D5-4470-8857-46ADD213F741}" type="slidenum">
              <a:rPr lang="en-US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Variances: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shows an output of how to perform an </a:t>
            </a:r>
            <a:r>
              <a:rPr lang="en-US" i="1" smtClean="0"/>
              <a:t>F </a:t>
            </a:r>
            <a:r>
              <a:rPr lang="en-US" smtClean="0"/>
              <a:t>- test to compare two variances using MINITAB.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44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46937EA-C1AB-4414-B144-C117CDB4A8BB}" type="slidenum">
              <a:rPr lang="en-US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Means: Independent Samples: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presents the three possible pairs of hypotheses when comparing two population means when the population standard deviations (variances) are known.</a:t>
            </a: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587DE3B-2752-400F-B3E1-F5F74923413C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Means: Independent Samples: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the population variances are known, we can assume that the populations from which the samples are obtained are normally distributed 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test statistic for the test is given in equation 10.1 as shown in the slide.</a:t>
            </a:r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91F486C-2403-4163-872B-44E9A68A4478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Means: Independent Samples: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the variances are unknown, they must be estimated and the </a:t>
            </a:r>
            <a:r>
              <a:rPr lang="en-US" i="1" smtClean="0"/>
              <a:t>t </a:t>
            </a:r>
            <a:r>
              <a:rPr lang="en-US" smtClean="0"/>
              <a:t>- distribution is used in the test.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We will consider two possibilities for the two unknown variances.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the variances are assumed to be equal, the estimate for the variances will be the pooled variance given in the slide. </a:t>
            </a:r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82575CD-1B06-42FA-B99C-7D41851B71FA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Means: Independent Samples: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the variances are unknown and unequal, the relationship for the test statistic is given by equation 10.3 with the corresponding estimated degrees of freedom.             </a:t>
            </a: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6485036-896B-4B42-9478-023C75CD80EC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Means: Independent Samples: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table shows the different test statistics used for the different cases.  The different cases are known variances; unknown variances but assumed equal; and unknown variances but assumed unequal.</a:t>
            </a: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D6B6628-B571-440A-B41A-EBAACE5CBD9C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Comparing Two Means: Independent Samples: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discusses the assumptions when testing for two population means. These assumptions take into consideration both the sample sizes and the population variances.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F596F20-8C33-4DE7-8EA7-0015D40BE175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EA6CB-BABF-4B55-90DD-AC38EAC8394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B0EED-22ED-423B-B497-7392140E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801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EA6CB-BABF-4B55-90DD-AC38EAC8394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B0EED-22ED-423B-B497-7392140E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EA6CB-BABF-4B55-90DD-AC38EAC8394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B0EED-22ED-423B-B497-7392140E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24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10-</a:t>
            </a:r>
            <a:fld id="{32A948F4-9EC6-4D11-A2AC-E6A260214A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6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10-</a:t>
            </a:r>
            <a:fld id="{1AFC32D5-58FC-4052-866A-C1F06CC40B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96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10-</a:t>
            </a:r>
            <a:fld id="{09E54FD7-8BB2-4DA7-AB98-71E8B5DBA0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58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EA6CB-BABF-4B55-90DD-AC38EAC8394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B0EED-22ED-423B-B497-7392140E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82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EA6CB-BABF-4B55-90DD-AC38EAC8394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B0EED-22ED-423B-B497-7392140E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407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EA6CB-BABF-4B55-90DD-AC38EAC8394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B0EED-22ED-423B-B497-7392140E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218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EA6CB-BABF-4B55-90DD-AC38EAC8394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B0EED-22ED-423B-B497-7392140E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081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EA6CB-BABF-4B55-90DD-AC38EAC8394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B0EED-22ED-423B-B497-7392140E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83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EA6CB-BABF-4B55-90DD-AC38EAC8394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B0EED-22ED-423B-B497-7392140E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595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EA6CB-BABF-4B55-90DD-AC38EAC8394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B0EED-22ED-423B-B497-7392140E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572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EA6CB-BABF-4B55-90DD-AC38EAC8394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B0EED-22ED-423B-B497-7392140E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18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EA6CB-BABF-4B55-90DD-AC38EAC8394C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B0EED-22ED-423B-B497-7392140E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719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3.wmf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5.wmf"/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3.bin"/><Relationship Id="rId12" Type="http://schemas.openxmlformats.org/officeDocument/2006/relationships/image" Target="../media/image31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png"/><Relationship Id="rId11" Type="http://schemas.openxmlformats.org/officeDocument/2006/relationships/oleObject" Target="../embeddings/oleObject5.bin"/><Relationship Id="rId5" Type="http://schemas.openxmlformats.org/officeDocument/2006/relationships/image" Target="../media/image33.png"/><Relationship Id="rId10" Type="http://schemas.openxmlformats.org/officeDocument/2006/relationships/image" Target="../media/image30.wmf"/><Relationship Id="rId4" Type="http://schemas.openxmlformats.org/officeDocument/2006/relationships/image" Target="../media/image32.png"/><Relationship Id="rId9" Type="http://schemas.openxmlformats.org/officeDocument/2006/relationships/oleObject" Target="../embeddings/oleObject4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Week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  <a:r>
              <a:rPr 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October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27-31</a:t>
            </a:r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Four Mini-Lectures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QMM 510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Fall </a:t>
            </a:r>
            <a:r>
              <a:rPr lang="en-US" dirty="0" smtClean="0">
                <a:solidFill>
                  <a:srgbClr val="C00000"/>
                </a:solidFill>
              </a:rPr>
              <a:t>2014 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Blythe\AppData\Local\Microsoft\Windows\Temporary Internet Files\Content.IE5\57E3VQ8D\MC9004418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762000"/>
            <a:ext cx="1447800" cy="144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lythe\AppData\Local\Microsoft\Windows\Temporary Internet Files\Content.IE5\T28SMCVP\MC90005712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72157"/>
            <a:ext cx="1215238" cy="18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96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CFE66E6A-B2AA-4ED5-A6D4-D8906D5120A4}" type="slidenum">
              <a:rPr lang="en-US"/>
              <a:pPr/>
              <a:t>10</a:t>
            </a:fld>
            <a:endParaRPr lang="en-US"/>
          </a:p>
        </p:txBody>
      </p:sp>
      <p:sp>
        <p:nvSpPr>
          <p:cNvPr id="305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0094" y="1906587"/>
            <a:ext cx="8135938" cy="3630613"/>
          </a:xfrm>
        </p:spPr>
        <p:txBody>
          <a:bodyPr lIns="103236" tIns="51618" rIns="103236" bIns="51618"/>
          <a:lstStyle/>
          <a:p>
            <a:pPr marL="515938" indent="-515938" eaLnBrk="1" hangingPunct="1"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If the sample sizes are equal, the </a:t>
            </a:r>
            <a:r>
              <a:rPr lang="en-US" sz="2000" i="1" dirty="0" smtClean="0">
                <a:solidFill>
                  <a:srgbClr val="002060"/>
                </a:solidFill>
              </a:rPr>
              <a:t>Case 2</a:t>
            </a:r>
            <a:r>
              <a:rPr lang="en-US" sz="2000" dirty="0" smtClean="0">
                <a:solidFill>
                  <a:srgbClr val="002060"/>
                </a:solidFill>
              </a:rPr>
              <a:t> and </a:t>
            </a:r>
            <a:r>
              <a:rPr lang="en-US" sz="2000" i="1" dirty="0" smtClean="0">
                <a:solidFill>
                  <a:srgbClr val="002060"/>
                </a:solidFill>
              </a:rPr>
              <a:t>Case 3</a:t>
            </a:r>
            <a:r>
              <a:rPr lang="en-US" sz="2000" dirty="0" smtClean="0">
                <a:solidFill>
                  <a:srgbClr val="002060"/>
                </a:solidFill>
              </a:rPr>
              <a:t> test statistics will be identical, although the degrees of freedom may differ and therefore the </a:t>
            </a:r>
            <a:r>
              <a:rPr lang="en-US" sz="2000" i="1" dirty="0" smtClean="0">
                <a:solidFill>
                  <a:srgbClr val="002060"/>
                </a:solidFill>
              </a:rPr>
              <a:t>p</a:t>
            </a:r>
            <a:r>
              <a:rPr lang="en-US" sz="2000" dirty="0" smtClean="0">
                <a:solidFill>
                  <a:srgbClr val="002060"/>
                </a:solidFill>
              </a:rPr>
              <a:t>-values may differ.</a:t>
            </a:r>
          </a:p>
          <a:p>
            <a:pPr marL="515938" indent="-515938" eaLnBrk="1" hangingPunct="1"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If the variances are similar, the two tests will usually agree.</a:t>
            </a:r>
          </a:p>
          <a:p>
            <a:pPr marL="515938" indent="-515938" eaLnBrk="1" hangingPunct="1"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If no information about the population variances is available, then the best choice is </a:t>
            </a:r>
            <a:r>
              <a:rPr lang="en-US" sz="2000" i="1" dirty="0" smtClean="0">
                <a:solidFill>
                  <a:srgbClr val="002060"/>
                </a:solidFill>
              </a:rPr>
              <a:t>Case 3</a:t>
            </a:r>
            <a:r>
              <a:rPr lang="en-US" sz="2000" dirty="0" smtClean="0">
                <a:solidFill>
                  <a:srgbClr val="002060"/>
                </a:solidFill>
              </a:rPr>
              <a:t>.</a:t>
            </a:r>
          </a:p>
          <a:p>
            <a:pPr marL="515938" indent="-515938" eaLnBrk="1" hangingPunct="1"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fewer assumptions, the better.</a:t>
            </a:r>
          </a:p>
          <a:p>
            <a:pPr marL="515938" indent="-515938" eaLnBrk="1" hangingPunct="1">
              <a:buFontTx/>
              <a:buChar char="•"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6082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6083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05158" name="Rectangle 6"/>
          <p:cNvSpPr>
            <a:spLocks noChangeArrowheads="1"/>
          </p:cNvSpPr>
          <p:nvPr/>
        </p:nvSpPr>
        <p:spPr bwMode="auto">
          <a:xfrm>
            <a:off x="234950" y="1295400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Which Assumption Is Best?</a:t>
            </a:r>
          </a:p>
        </p:txBody>
      </p:sp>
      <p:sp>
        <p:nvSpPr>
          <p:cNvPr id="46085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81000" y="4419600"/>
            <a:ext cx="79184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Must Sample Sizes Be Equal?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748507" y="5014563"/>
            <a:ext cx="81375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Unequal sample sizes are common and the formulas still apply.</a:t>
            </a:r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564165" y="381000"/>
            <a:ext cx="77724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Independent Samples</a:t>
            </a:r>
          </a:p>
        </p:txBody>
      </p:sp>
    </p:spTree>
    <p:extLst>
      <p:ext uri="{BB962C8B-B14F-4D97-AF65-F5344CB8AC3E}">
        <p14:creationId xmlns:p14="http://schemas.microsoft.com/office/powerpoint/2010/main" val="173031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10-</a:t>
            </a:r>
            <a:fld id="{41CF7B96-A2E0-4F79-94DC-22194C02067E}" type="slidenum">
              <a:rPr lang="en-US"/>
              <a:pPr/>
              <a:t>11</a:t>
            </a:fld>
            <a:endParaRPr lang="en-US"/>
          </a:p>
        </p:txBody>
      </p:sp>
      <p:sp>
        <p:nvSpPr>
          <p:cNvPr id="48129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8130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06186" name="Rectangle 10"/>
          <p:cNvSpPr>
            <a:spLocks noChangeArrowheads="1"/>
          </p:cNvSpPr>
          <p:nvPr/>
        </p:nvSpPr>
        <p:spPr bwMode="auto">
          <a:xfrm>
            <a:off x="234950" y="1371600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Large Samples</a:t>
            </a:r>
          </a:p>
        </p:txBody>
      </p:sp>
      <p:sp>
        <p:nvSpPr>
          <p:cNvPr id="306187" name="Rectangle 11"/>
          <p:cNvSpPr>
            <a:spLocks noChangeArrowheads="1"/>
          </p:cNvSpPr>
          <p:nvPr/>
        </p:nvSpPr>
        <p:spPr bwMode="auto">
          <a:xfrm>
            <a:off x="739601" y="1905000"/>
            <a:ext cx="81375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If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both samples are large (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Symbol"/>
              </a:rPr>
              <a:t>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30 and  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Symbol"/>
              </a:rPr>
              <a:t>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30) and the population is not badly skewed,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it is reasonable to assume normality for the difference in sample means and use Appendix C.</a:t>
            </a: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8133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4999" y="3048000"/>
            <a:ext cx="4981755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4" name="Rectangle 13"/>
          <p:cNvSpPr/>
          <p:nvPr/>
        </p:nvSpPr>
        <p:spPr>
          <a:xfrm>
            <a:off x="568036" y="4419600"/>
            <a:ext cx="78486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25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Assuming normality makes the test easier. However, it is not conservative to replace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with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z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  <a:p>
            <a:pPr marL="342900" indent="-342900" eaLnBrk="0" hangingPunct="0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25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Excel does the calculations, so we should use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whenever population variances are unknown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(i.e., almost always).</a:t>
            </a: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564165" y="381000"/>
            <a:ext cx="77724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Independent Samples</a:t>
            </a:r>
          </a:p>
        </p:txBody>
      </p:sp>
    </p:spTree>
    <p:extLst>
      <p:ext uri="{BB962C8B-B14F-4D97-AF65-F5344CB8AC3E}">
        <p14:creationId xmlns:p14="http://schemas.microsoft.com/office/powerpoint/2010/main" val="45229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10-</a:t>
            </a:r>
            <a:fld id="{0272243F-DE37-441F-9964-D79E8C5759A4}" type="slidenum">
              <a:rPr lang="en-US"/>
              <a:pPr/>
              <a:t>12</a:t>
            </a:fld>
            <a:endParaRPr lang="en-US"/>
          </a:p>
        </p:txBody>
      </p:sp>
      <p:sp>
        <p:nvSpPr>
          <p:cNvPr id="5017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5017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09253" name="Rectangle 5"/>
          <p:cNvSpPr>
            <a:spLocks noChangeArrowheads="1"/>
          </p:cNvSpPr>
          <p:nvPr/>
        </p:nvSpPr>
        <p:spPr bwMode="auto">
          <a:xfrm>
            <a:off x="234950" y="1503363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Three Caveats: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09254" name="Rectangle 6"/>
          <p:cNvSpPr>
            <a:spLocks noChangeArrowheads="1"/>
          </p:cNvSpPr>
          <p:nvPr/>
        </p:nvSpPr>
        <p:spPr bwMode="auto">
          <a:xfrm>
            <a:off x="540327" y="3285530"/>
            <a:ext cx="746067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25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In small samples,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mean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may not be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reliable indicator of central tendency and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-test will lack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power.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>
                  <a:lumMod val="75000"/>
                </a:schemeClr>
              </a:buClr>
              <a:buSzPct val="125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In large samples, a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small difference in means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could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be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“significant” but may lack practical importance.</a:t>
            </a: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018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564165" y="381000"/>
            <a:ext cx="77724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Independent Samples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0327" y="2362200"/>
            <a:ext cx="78486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25000"/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Are the populations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severely skewed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?  Are there outliers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? Check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using histograms and/or dot plots of each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sample.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tests are OK if moderately skewed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while  outliers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are more serious.</a:t>
            </a:r>
          </a:p>
        </p:txBody>
      </p:sp>
    </p:spTree>
    <p:extLst>
      <p:ext uri="{BB962C8B-B14F-4D97-AF65-F5344CB8AC3E}">
        <p14:creationId xmlns:p14="http://schemas.microsoft.com/office/powerpoint/2010/main" val="191603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E6D4AD97-B5C3-440E-8CA6-E3A3855BC082}" type="slidenum">
              <a:rPr lang="en-US"/>
              <a:pPr/>
              <a:t>13</a:t>
            </a:fld>
            <a:endParaRPr lang="en-US"/>
          </a:p>
        </p:txBody>
      </p:sp>
      <p:sp>
        <p:nvSpPr>
          <p:cNvPr id="72707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2708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79558" name="Rectangle 6"/>
          <p:cNvSpPr>
            <a:spLocks noChangeArrowheads="1"/>
          </p:cNvSpPr>
          <p:nvPr/>
        </p:nvSpPr>
        <p:spPr bwMode="auto">
          <a:xfrm>
            <a:off x="236538" y="990600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Order Size</a:t>
            </a:r>
            <a:endParaRPr lang="en-US" sz="2400" i="1" baseline="-250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271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3214" y="1842165"/>
            <a:ext cx="2047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rgbClr val="FF0000"/>
                </a:solidFill>
              </a:rPr>
              <a:t>Summary statistics in 8 spreadsheet cells and use </a:t>
            </a:r>
            <a:r>
              <a:rPr lang="en-US" sz="1400" i="1" dirty="0" err="1" smtClean="0">
                <a:solidFill>
                  <a:srgbClr val="FF0000"/>
                </a:solidFill>
              </a:rPr>
              <a:t>MegaStat</a:t>
            </a:r>
            <a:r>
              <a:rPr lang="en-US" sz="1400" i="1" dirty="0" smtClean="0">
                <a:solidFill>
                  <a:srgbClr val="FF0000"/>
                </a:solidFill>
              </a:rPr>
              <a:t>:</a:t>
            </a:r>
            <a:endParaRPr lang="en-US" sz="1400" i="1" dirty="0">
              <a:solidFill>
                <a:srgbClr val="FF0000"/>
              </a:solidFill>
            </a:endParaRPr>
          </a:p>
        </p:txBody>
      </p:sp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274827"/>
            <a:ext cx="332232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962" y="4311910"/>
            <a:ext cx="3368040" cy="17221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95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12" y="3099201"/>
            <a:ext cx="122872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95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850" y="2211497"/>
            <a:ext cx="2999921" cy="1829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72199" y="2743200"/>
            <a:ext cx="23622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Assuming either Case 2 or Case 3, we would not reject </a:t>
            </a:r>
            <a:r>
              <a:rPr lang="en-US" sz="1400" i="1" dirty="0" smtClean="0">
                <a:solidFill>
                  <a:srgbClr val="FF0000"/>
                </a:solidFill>
              </a:rPr>
              <a:t>H</a:t>
            </a:r>
            <a:r>
              <a:rPr lang="en-US" sz="1400" baseline="-25000" dirty="0" smtClean="0">
                <a:solidFill>
                  <a:srgbClr val="FF0000"/>
                </a:solidFill>
              </a:rPr>
              <a:t>0</a:t>
            </a:r>
            <a:r>
              <a:rPr lang="en-US" sz="1400" dirty="0" smtClean="0">
                <a:solidFill>
                  <a:srgbClr val="FF0000"/>
                </a:solidFill>
              </a:rPr>
              <a:t> at </a:t>
            </a:r>
            <a:r>
              <a:rPr lang="el-GR" sz="1400" i="1" dirty="0">
                <a:solidFill>
                  <a:srgbClr val="FF0000"/>
                </a:solidFill>
              </a:rPr>
              <a:t>α</a:t>
            </a:r>
            <a:r>
              <a:rPr lang="en-US" sz="1400" dirty="0">
                <a:solidFill>
                  <a:srgbClr val="FF0000"/>
                </a:solidFill>
              </a:rPr>
              <a:t> = .</a:t>
            </a:r>
            <a:r>
              <a:rPr lang="en-US" sz="1400" dirty="0" smtClean="0">
                <a:solidFill>
                  <a:srgbClr val="FF0000"/>
                </a:solidFill>
              </a:rPr>
              <a:t>05 (because the </a:t>
            </a:r>
            <a:r>
              <a:rPr lang="en-US" sz="1400" i="1" dirty="0" smtClean="0">
                <a:solidFill>
                  <a:srgbClr val="FF0000"/>
                </a:solidFill>
              </a:rPr>
              <a:t>p</a:t>
            </a:r>
            <a:r>
              <a:rPr lang="en-US" sz="1400" dirty="0" smtClean="0">
                <a:solidFill>
                  <a:srgbClr val="FF0000"/>
                </a:solidFill>
              </a:rPr>
              <a:t>-value exceeds .05)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47160" y="1717738"/>
            <a:ext cx="11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H</a:t>
            </a:r>
            <a:r>
              <a:rPr lang="en-US" sz="1600" baseline="-25000" dirty="0" smtClean="0"/>
              <a:t>0</a:t>
            </a:r>
            <a:r>
              <a:rPr lang="en-US" sz="1600" dirty="0" smtClean="0"/>
              <a:t>: </a:t>
            </a:r>
            <a:r>
              <a:rPr lang="el-GR" sz="1600" i="1" dirty="0" smtClean="0"/>
              <a:t>μ</a:t>
            </a:r>
            <a:r>
              <a:rPr lang="en-US" sz="1600" baseline="-25000" dirty="0" smtClean="0"/>
              <a:t>1</a:t>
            </a:r>
            <a:r>
              <a:rPr lang="en-US" sz="1600" dirty="0" smtClean="0"/>
              <a:t> = </a:t>
            </a:r>
            <a:r>
              <a:rPr lang="el-GR" sz="1600" i="1" dirty="0" smtClean="0"/>
              <a:t>μ</a:t>
            </a:r>
            <a:r>
              <a:rPr lang="en-US" sz="1600" baseline="-25000" dirty="0" smtClean="0"/>
              <a:t>2</a:t>
            </a:r>
          </a:p>
          <a:p>
            <a:r>
              <a:rPr lang="en-US" sz="1600" i="1" dirty="0" smtClean="0"/>
              <a:t>H</a:t>
            </a:r>
            <a:r>
              <a:rPr lang="en-US" sz="1600" baseline="-25000" dirty="0" smtClean="0"/>
              <a:t>0</a:t>
            </a:r>
            <a:r>
              <a:rPr lang="en-US" sz="1600" dirty="0" smtClean="0"/>
              <a:t>: </a:t>
            </a:r>
            <a:r>
              <a:rPr lang="el-GR" sz="1600" i="1" dirty="0" smtClean="0"/>
              <a:t>μ</a:t>
            </a:r>
            <a:r>
              <a:rPr lang="en-US" sz="1600" baseline="-25000" dirty="0" smtClean="0"/>
              <a:t>1</a:t>
            </a:r>
            <a:r>
              <a:rPr lang="en-US" sz="1600" dirty="0" smtClean="0"/>
              <a:t> ≠ </a:t>
            </a:r>
            <a:r>
              <a:rPr lang="el-GR" sz="1600" i="1" dirty="0" smtClean="0"/>
              <a:t>μ</a:t>
            </a:r>
            <a:r>
              <a:rPr lang="en-US" sz="1600" baseline="-25000" dirty="0" smtClean="0"/>
              <a:t>2</a:t>
            </a:r>
            <a:endParaRPr lang="en-US" dirty="0"/>
          </a:p>
        </p:txBody>
      </p:sp>
      <p:pic>
        <p:nvPicPr>
          <p:cNvPr id="1095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057014"/>
            <a:ext cx="2609850" cy="1056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600825" y="1106761"/>
            <a:ext cx="2038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rgbClr val="FF0000"/>
                </a:solidFill>
              </a:rPr>
              <a:t>Are the means equal? Test the hypotheses: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0" name="Down Arrow 9"/>
          <p:cNvSpPr/>
          <p:nvPr/>
        </p:nvSpPr>
        <p:spPr bwMode="auto">
          <a:xfrm>
            <a:off x="1455974" y="2743200"/>
            <a:ext cx="253366" cy="2286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ight Arrow 11"/>
          <p:cNvSpPr/>
          <p:nvPr/>
        </p:nvSpPr>
        <p:spPr bwMode="auto">
          <a:xfrm>
            <a:off x="2438400" y="3327975"/>
            <a:ext cx="294480" cy="25342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H="1">
            <a:off x="2438401" y="3733800"/>
            <a:ext cx="4162424" cy="23002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1" name="Straight Arrow Connector 30"/>
          <p:cNvCxnSpPr/>
          <p:nvPr/>
        </p:nvCxnSpPr>
        <p:spPr bwMode="auto">
          <a:xfrm flipH="1">
            <a:off x="5943600" y="3733800"/>
            <a:ext cx="1676401" cy="2133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Rounded Rectangle 17"/>
          <p:cNvSpPr/>
          <p:nvPr/>
        </p:nvSpPr>
        <p:spPr bwMode="auto">
          <a:xfrm>
            <a:off x="1709340" y="5867400"/>
            <a:ext cx="1369542" cy="533400"/>
          </a:xfrm>
          <a:prstGeom prst="roundRect">
            <a:avLst/>
          </a:prstGeom>
          <a:solidFill>
            <a:schemeClr val="accent1">
              <a:alpha val="1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ounded Rectangle 34"/>
          <p:cNvSpPr/>
          <p:nvPr/>
        </p:nvSpPr>
        <p:spPr bwMode="auto">
          <a:xfrm>
            <a:off x="5126440" y="5722627"/>
            <a:ext cx="1369542" cy="533400"/>
          </a:xfrm>
          <a:prstGeom prst="roundRect">
            <a:avLst/>
          </a:prstGeom>
          <a:solidFill>
            <a:schemeClr val="accent1">
              <a:alpha val="1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564165" y="381000"/>
            <a:ext cx="77724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Independent Samples</a:t>
            </a:r>
          </a:p>
        </p:txBody>
      </p:sp>
      <p:cxnSp>
        <p:nvCxnSpPr>
          <p:cNvPr id="23" name="Straight Arrow Connector 22"/>
          <p:cNvCxnSpPr>
            <a:stCxn id="3" idx="1"/>
          </p:cNvCxnSpPr>
          <p:nvPr/>
        </p:nvCxnSpPr>
        <p:spPr bwMode="auto">
          <a:xfrm flipH="1">
            <a:off x="3733801" y="3220254"/>
            <a:ext cx="2438398" cy="3611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47460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10-</a:t>
            </a:r>
            <a:fld id="{B9595477-4C64-40D8-89A8-082594EDBE6E}" type="slidenum">
              <a:rPr lang="en-US"/>
              <a:pPr/>
              <a:t>14</a:t>
            </a:fld>
            <a:endParaRPr lang="en-US"/>
          </a:p>
        </p:txBody>
      </p:sp>
      <p:sp>
        <p:nvSpPr>
          <p:cNvPr id="58370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58371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10277" name="Rectangle 5"/>
          <p:cNvSpPr>
            <a:spLocks noChangeArrowheads="1"/>
          </p:cNvSpPr>
          <p:nvPr/>
        </p:nvSpPr>
        <p:spPr bwMode="auto">
          <a:xfrm>
            <a:off x="234950" y="1674812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Paired Data</a:t>
            </a:r>
          </a:p>
        </p:txBody>
      </p:sp>
      <p:sp>
        <p:nvSpPr>
          <p:cNvPr id="310278" name="Rectangle 6"/>
          <p:cNvSpPr>
            <a:spLocks noChangeArrowheads="1"/>
          </p:cNvSpPr>
          <p:nvPr/>
        </p:nvSpPr>
        <p:spPr bwMode="auto">
          <a:xfrm>
            <a:off x="762000" y="2187533"/>
            <a:ext cx="71628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Data occur in matched pairs when the same item is observed twice but under different circumstances.</a:t>
            </a:r>
          </a:p>
          <a:p>
            <a:pPr marL="516179" indent="-516179" eaLnBrk="0" hangingPunct="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For example, blood pressure is taken before and after a treatment is given.</a:t>
            </a:r>
          </a:p>
          <a:p>
            <a:pPr marL="516179" indent="-516179" eaLnBrk="0" hangingPunct="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Paired data are typically displayed in columns.</a:t>
            </a:r>
          </a:p>
        </p:txBody>
      </p:sp>
      <p:sp>
        <p:nvSpPr>
          <p:cNvPr id="58374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693" y="4191000"/>
            <a:ext cx="6995413" cy="167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772400" cy="990600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3236" tIns="51618" rIns="103236" bIns="51618" anchor="t">
            <a:noAutofit/>
          </a:bodyPr>
          <a:lstStyle/>
          <a:p>
            <a:pPr algn="l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                         </a:t>
            </a:r>
            <a: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 9.2</a:t>
            </a:r>
            <a:b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Paired Samples</a:t>
            </a:r>
          </a:p>
        </p:txBody>
      </p:sp>
    </p:spTree>
    <p:extLst>
      <p:ext uri="{BB962C8B-B14F-4D97-AF65-F5344CB8AC3E}">
        <p14:creationId xmlns:p14="http://schemas.microsoft.com/office/powerpoint/2010/main" val="57290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10-</a:t>
            </a:r>
            <a:fld id="{146393CD-7454-4F96-9D9F-A41180145F0D}" type="slidenum">
              <a:rPr lang="en-US"/>
              <a:pPr/>
              <a:t>15</a:t>
            </a:fld>
            <a:endParaRPr lang="en-US"/>
          </a:p>
        </p:txBody>
      </p:sp>
      <p:sp>
        <p:nvSpPr>
          <p:cNvPr id="6041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041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11301" name="Rectangle 5"/>
          <p:cNvSpPr>
            <a:spLocks noChangeArrowheads="1"/>
          </p:cNvSpPr>
          <p:nvPr/>
        </p:nvSpPr>
        <p:spPr bwMode="auto">
          <a:xfrm>
            <a:off x="236538" y="1295400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Paired t Test</a:t>
            </a:r>
            <a:endParaRPr lang="en-US" sz="24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11302" name="Rectangle 6"/>
          <p:cNvSpPr>
            <a:spLocks noChangeArrowheads="1"/>
          </p:cNvSpPr>
          <p:nvPr/>
        </p:nvSpPr>
        <p:spPr bwMode="auto">
          <a:xfrm>
            <a:off x="750095" y="1938956"/>
            <a:ext cx="6946105" cy="2023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Paired data typically come from a before/after experiment.</a:t>
            </a:r>
          </a:p>
          <a:p>
            <a:pPr marL="516179" indent="-516179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In the paired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test, the difference between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x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and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x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is measured as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=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x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–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x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</a:p>
          <a:p>
            <a:pPr marL="516179" indent="-516179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mean and standard deviation for the differences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are:</a:t>
            </a: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516179" indent="-516179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Tx/>
              <a:buChar char="•"/>
              <a:defRPr/>
            </a:pP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516179" indent="-516179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Tx/>
              <a:buChar char="•"/>
              <a:defRPr/>
            </a:pP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516179" indent="-516179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Tx/>
              <a:buChar char="•"/>
              <a:defRPr/>
            </a:pP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516179" indent="-516179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test statistic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becomes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just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one-sample t-test.</a:t>
            </a:r>
          </a:p>
        </p:txBody>
      </p:sp>
      <p:sp>
        <p:nvSpPr>
          <p:cNvPr id="6042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463" y="5257800"/>
            <a:ext cx="42672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951" y="3465616"/>
            <a:ext cx="4935249" cy="126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69342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Paired Samples</a:t>
            </a:r>
          </a:p>
        </p:txBody>
      </p:sp>
    </p:spTree>
    <p:extLst>
      <p:ext uri="{BB962C8B-B14F-4D97-AF65-F5344CB8AC3E}">
        <p14:creationId xmlns:p14="http://schemas.microsoft.com/office/powerpoint/2010/main" val="132248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E2ADF148-6ADE-498E-8BD2-A6B9A0573673}" type="slidenum">
              <a:rPr lang="en-US"/>
              <a:pPr/>
              <a:t>16</a:t>
            </a:fld>
            <a:endParaRPr lang="en-US"/>
          </a:p>
        </p:txBody>
      </p:sp>
      <p:sp>
        <p:nvSpPr>
          <p:cNvPr id="62465" name="Text Box 5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2466" name="Text Box 6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15406" name="Rectangle 14"/>
          <p:cNvSpPr>
            <a:spLocks noChangeArrowheads="1"/>
          </p:cNvSpPr>
          <p:nvPr/>
        </p:nvSpPr>
        <p:spPr bwMode="auto">
          <a:xfrm>
            <a:off x="623094" y="1905000"/>
            <a:ext cx="813593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</a:rPr>
              <a:t>Step 1:  State the hypotheses.  For example: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: </a:t>
            </a:r>
            <a:r>
              <a:rPr lang="en-US" sz="2000" dirty="0">
                <a:solidFill>
                  <a:srgbClr val="002060"/>
                </a:solidFill>
                <a:latin typeface="Book Antiqua" pitchFamily="18" charset="0"/>
              </a:rPr>
              <a:t>µ</a:t>
            </a:r>
            <a:r>
              <a:rPr lang="en-US" sz="2000" i="1" baseline="-25000" dirty="0">
                <a:solidFill>
                  <a:srgbClr val="002060"/>
                </a:solidFill>
              </a:rPr>
              <a:t>d</a:t>
            </a:r>
            <a:r>
              <a:rPr lang="en-US" sz="2000" dirty="0">
                <a:solidFill>
                  <a:srgbClr val="002060"/>
                </a:solidFill>
              </a:rPr>
              <a:t> = 0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dirty="0">
                <a:solidFill>
                  <a:srgbClr val="002060"/>
                </a:solidFill>
              </a:rPr>
              <a:t>: </a:t>
            </a:r>
            <a:r>
              <a:rPr lang="en-US" sz="2000" dirty="0">
                <a:solidFill>
                  <a:srgbClr val="002060"/>
                </a:solidFill>
                <a:latin typeface="Book Antiqua" pitchFamily="18" charset="0"/>
              </a:rPr>
              <a:t>µ</a:t>
            </a:r>
            <a:r>
              <a:rPr lang="en-US" sz="2000" i="1" baseline="-25000" dirty="0">
                <a:solidFill>
                  <a:srgbClr val="002060"/>
                </a:solidFill>
              </a:rPr>
              <a:t>d</a:t>
            </a:r>
            <a:r>
              <a:rPr lang="en-US" sz="2000" dirty="0">
                <a:solidFill>
                  <a:srgbClr val="002060"/>
                </a:solidFill>
              </a:rPr>
              <a:t> ≠ 0</a:t>
            </a:r>
          </a:p>
          <a:p>
            <a:pPr marL="515938" indent="-515938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</a:rPr>
              <a:t>Step 2:  Specify the decision rule</a:t>
            </a:r>
            <a:r>
              <a:rPr lang="en-US" sz="2000" dirty="0" smtClean="0">
                <a:solidFill>
                  <a:srgbClr val="002060"/>
                </a:solidFill>
              </a:rPr>
              <a:t>. Choose </a:t>
            </a:r>
            <a:r>
              <a:rPr lang="en-US" sz="2000" dirty="0">
                <a:solidFill>
                  <a:srgbClr val="002060"/>
                </a:solidFill>
                <a:latin typeface="Book Antiqua" pitchFamily="18" charset="0"/>
                <a:sym typeface="Symbol"/>
              </a:rPr>
              <a:t></a:t>
            </a:r>
            <a:r>
              <a:rPr lang="en-US" sz="2000" dirty="0">
                <a:solidFill>
                  <a:srgbClr val="002060"/>
                </a:solidFill>
              </a:rPr>
              <a:t> (the level of significance) and determine the critical </a:t>
            </a:r>
            <a:r>
              <a:rPr lang="en-US" sz="2000" dirty="0" smtClean="0">
                <a:solidFill>
                  <a:srgbClr val="002060"/>
                </a:solidFill>
              </a:rPr>
              <a:t>values </a:t>
            </a:r>
            <a:r>
              <a:rPr lang="en-US" sz="2000" dirty="0">
                <a:solidFill>
                  <a:srgbClr val="002060"/>
                </a:solidFill>
              </a:rPr>
              <a:t>from Appendix D or with use of </a:t>
            </a:r>
            <a:r>
              <a:rPr lang="en-US" sz="2000" dirty="0" smtClean="0">
                <a:solidFill>
                  <a:srgbClr val="002060"/>
                </a:solidFill>
              </a:rPr>
              <a:t>Excel. </a:t>
            </a:r>
            <a:endParaRPr lang="en-US" sz="2000" dirty="0">
              <a:solidFill>
                <a:srgbClr val="002060"/>
              </a:solidFill>
            </a:endParaRP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Step 3:  Calculate the test statistic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t.</a:t>
            </a: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Step 4:  Make the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decision. Reject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0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if the test statistic falls in the rejection region(s) as defined by the critical values.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315407" name="Rectangle 15"/>
          <p:cNvSpPr>
            <a:spLocks noChangeArrowheads="1"/>
          </p:cNvSpPr>
          <p:nvPr/>
        </p:nvSpPr>
        <p:spPr bwMode="auto">
          <a:xfrm>
            <a:off x="236538" y="1204841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Steps in Testing Paired Data</a:t>
            </a:r>
          </a:p>
        </p:txBody>
      </p:sp>
      <p:sp>
        <p:nvSpPr>
          <p:cNvPr id="62469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69342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Paired Samples</a:t>
            </a:r>
          </a:p>
        </p:txBody>
      </p:sp>
    </p:spTree>
    <p:extLst>
      <p:ext uri="{BB962C8B-B14F-4D97-AF65-F5344CB8AC3E}">
        <p14:creationId xmlns:p14="http://schemas.microsoft.com/office/powerpoint/2010/main" val="86320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FD4811D1-221D-45E2-AAA4-2F6AE2460AFE}" type="slidenum">
              <a:rPr lang="en-US"/>
              <a:pPr/>
              <a:t>17</a:t>
            </a:fld>
            <a:endParaRPr lang="en-US"/>
          </a:p>
        </p:txBody>
      </p:sp>
      <p:sp>
        <p:nvSpPr>
          <p:cNvPr id="6451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21431"/>
            <a:ext cx="7543800" cy="2335212"/>
          </a:xfrm>
        </p:spPr>
        <p:txBody>
          <a:bodyPr lIns="103236" tIns="51618" rIns="103236" bIns="51618"/>
          <a:lstStyle/>
          <a:p>
            <a:pPr marL="0" indent="0" eaLnBrk="1" hangingPunct="1">
              <a:buClr>
                <a:schemeClr val="accent1"/>
              </a:buClr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A two-tailed test for a zero difference is equivalent to asking whether the confidence interval for the true mean difference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</a:rPr>
              <a:t>µ</a:t>
            </a:r>
            <a:r>
              <a:rPr lang="en-US" sz="2000" i="1" baseline="-25000" dirty="0" smtClean="0">
                <a:solidFill>
                  <a:srgbClr val="002060"/>
                </a:solidFill>
              </a:rPr>
              <a:t>d</a:t>
            </a:r>
            <a:r>
              <a:rPr lang="en-US" sz="2000" dirty="0" smtClean="0">
                <a:solidFill>
                  <a:srgbClr val="002060"/>
                </a:solidFill>
              </a:rPr>
              <a:t> includes zero.</a:t>
            </a:r>
          </a:p>
          <a:p>
            <a:pPr marL="0" indent="0" eaLnBrk="1" hangingPunct="1">
              <a:buClr>
                <a:schemeClr val="accent1"/>
              </a:buClr>
              <a:buNone/>
            </a:pPr>
            <a:endParaRPr lang="en-US" sz="2800" dirty="0" smtClean="0"/>
          </a:p>
        </p:txBody>
      </p:sp>
      <p:sp>
        <p:nvSpPr>
          <p:cNvPr id="64514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4515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19494" name="Rectangle 6"/>
          <p:cNvSpPr>
            <a:spLocks noChangeArrowheads="1"/>
          </p:cNvSpPr>
          <p:nvPr/>
        </p:nvSpPr>
        <p:spPr bwMode="auto">
          <a:xfrm>
            <a:off x="260289" y="1295400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Analogy to Confidence Interval</a:t>
            </a:r>
          </a:p>
        </p:txBody>
      </p:sp>
      <p:sp>
        <p:nvSpPr>
          <p:cNvPr id="64517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645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481" y="3200400"/>
            <a:ext cx="574357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69342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Paired Samples</a:t>
            </a:r>
          </a:p>
        </p:txBody>
      </p:sp>
    </p:spTree>
    <p:extLst>
      <p:ext uri="{BB962C8B-B14F-4D97-AF65-F5344CB8AC3E}">
        <p14:creationId xmlns:p14="http://schemas.microsoft.com/office/powerpoint/2010/main" val="254004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E6D4AD97-B5C3-440E-8CA6-E3A3855BC082}" type="slidenum">
              <a:rPr lang="en-US"/>
              <a:pPr/>
              <a:t>18</a:t>
            </a:fld>
            <a:endParaRPr lang="en-US"/>
          </a:p>
        </p:txBody>
      </p:sp>
      <p:sp>
        <p:nvSpPr>
          <p:cNvPr id="72707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2708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79558" name="Rectangle 6"/>
          <p:cNvSpPr>
            <a:spLocks noChangeArrowheads="1"/>
          </p:cNvSpPr>
          <p:nvPr/>
        </p:nvSpPr>
        <p:spPr bwMode="auto">
          <a:xfrm>
            <a:off x="236538" y="990600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Exam Scores</a:t>
            </a:r>
            <a:endParaRPr lang="en-US" sz="2400" i="1" baseline="-250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271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5791200" y="5715000"/>
            <a:ext cx="2057400" cy="533400"/>
          </a:xfrm>
          <a:prstGeom prst="roundRect">
            <a:avLst/>
          </a:prstGeom>
          <a:solidFill>
            <a:schemeClr val="accent1">
              <a:alpha val="1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69342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Paired Samples</a:t>
            </a:r>
          </a:p>
        </p:txBody>
      </p:sp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049" y="1981200"/>
            <a:ext cx="3144890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164" y="3884613"/>
            <a:ext cx="2936660" cy="228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87789" y="5633430"/>
            <a:ext cx="220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rgbClr val="FF0000"/>
                </a:solidFill>
              </a:rPr>
              <a:t>confidence interval includes zero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5" name="Right Arrow 4"/>
          <p:cNvSpPr/>
          <p:nvPr/>
        </p:nvSpPr>
        <p:spPr bwMode="auto">
          <a:xfrm>
            <a:off x="5297589" y="5764235"/>
            <a:ext cx="328551" cy="26161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59976" y="5008209"/>
            <a:ext cx="1931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=T.DIST.RT(0.9930,5)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5461864" y="5336183"/>
            <a:ext cx="405536" cy="22641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022136"/>
              </p:ext>
            </p:extLst>
          </p:nvPr>
        </p:nvGraphicFramePr>
        <p:xfrm>
          <a:off x="718060" y="4826402"/>
          <a:ext cx="2698280" cy="674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6" imgW="1828800" imgH="457200" progId="Equation.DSMT4">
                  <p:embed/>
                </p:oleObj>
              </mc:Choice>
              <mc:Fallback>
                <p:oleObj name="Equation" r:id="rId6" imgW="18288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8060" y="4826402"/>
                        <a:ext cx="2698280" cy="67457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87" y="1686507"/>
            <a:ext cx="3700462" cy="3045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Straight Arrow Connector 37"/>
          <p:cNvCxnSpPr/>
          <p:nvPr/>
        </p:nvCxnSpPr>
        <p:spPr bwMode="auto">
          <a:xfrm flipH="1" flipV="1">
            <a:off x="3581400" y="4191000"/>
            <a:ext cx="1295402" cy="818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79555" name="TextBox 279554"/>
          <p:cNvSpPr txBox="1"/>
          <p:nvPr/>
        </p:nvSpPr>
        <p:spPr>
          <a:xfrm>
            <a:off x="5791200" y="1537678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</a:t>
            </a:r>
            <a:r>
              <a:rPr lang="en-US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MegaStat</a:t>
            </a:r>
            <a:r>
              <a:rPr lang="en-US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82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EB820C40-6EC1-4060-9B92-8EB6DC63C188}" type="slidenum">
              <a:rPr lang="en-US"/>
              <a:pPr/>
              <a:t>19</a:t>
            </a:fld>
            <a:endParaRPr lang="en-US"/>
          </a:p>
        </p:txBody>
      </p:sp>
      <p:sp>
        <p:nvSpPr>
          <p:cNvPr id="6656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98616" y="2209800"/>
            <a:ext cx="6686161" cy="734291"/>
          </a:xfrm>
        </p:spPr>
        <p:txBody>
          <a:bodyPr lIns="103236" tIns="51618" rIns="103236" bIns="51618"/>
          <a:lstStyle/>
          <a:p>
            <a:pPr marL="0" indent="0" eaLnBrk="1" hangingPunct="1">
              <a:lnSpc>
                <a:spcPct val="90000"/>
              </a:lnSpc>
              <a:buClr>
                <a:schemeClr val="accent1"/>
              </a:buClr>
              <a:buSzPct val="100000"/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To test for equality of two population proportions,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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 smtClean="0">
                <a:solidFill>
                  <a:srgbClr val="002060"/>
                </a:solidFill>
              </a:rPr>
              <a:t>,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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, use the following hypotheses: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sz="2800" dirty="0" smtClean="0">
              <a:solidFill>
                <a:srgbClr val="002060"/>
              </a:solidFill>
            </a:endParaRPr>
          </a:p>
        </p:txBody>
      </p:sp>
      <p:sp>
        <p:nvSpPr>
          <p:cNvPr id="66562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6563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74438" name="Rectangle 6"/>
          <p:cNvSpPr>
            <a:spLocks noChangeArrowheads="1"/>
          </p:cNvSpPr>
          <p:nvPr/>
        </p:nvSpPr>
        <p:spPr bwMode="auto">
          <a:xfrm>
            <a:off x="236538" y="1381485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5763" indent="-385763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Testing for Zero Difference: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sym typeface="Symbol"/>
              </a:rPr>
              <a:t></a:t>
            </a:r>
            <a:r>
              <a:rPr lang="en-US" sz="2400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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sym typeface="Symbol"/>
              </a:rPr>
              <a:t></a:t>
            </a:r>
            <a:r>
              <a:rPr lang="en-US" sz="2400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= 0</a:t>
            </a:r>
            <a:endParaRPr lang="en-US" sz="2400" i="1" baseline="-250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6565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924800" cy="533400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3236" tIns="51618" rIns="103236" bIns="51618" anchor="t">
            <a:noAutofit/>
          </a:bodyPr>
          <a:lstStyle/>
          <a:p>
            <a:pPr algn="l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Proportions                    </a:t>
            </a:r>
            <a: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 9.3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616" y="3200400"/>
            <a:ext cx="7047690" cy="16002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95488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10-</a:t>
            </a:r>
            <a:fld id="{AA7E08BA-D83A-460E-9FE3-A1E70518C924}" type="slidenum">
              <a:rPr lang="en-US"/>
              <a:pPr/>
              <a:t>2</a:t>
            </a:fld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527112" y="381000"/>
            <a:ext cx="8077200" cy="501733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Two-Sample Hypothesis Tests</a:t>
            </a:r>
            <a:endParaRPr lang="en-US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78235" y="1600200"/>
            <a:ext cx="8229600" cy="3962400"/>
          </a:xfrm>
          <a:ln>
            <a:noFill/>
          </a:ln>
        </p:spPr>
        <p:txBody>
          <a:bodyPr/>
          <a:lstStyle/>
          <a:p>
            <a:pPr marL="0" indent="0" eaLnBrk="1" hangingPunct="1">
              <a:buSzPct val="150000"/>
              <a:buFont typeface="Wingdings" pitchFamily="2" charset="2"/>
              <a:buNone/>
            </a:pPr>
            <a:r>
              <a:rPr lang="en-US" sz="2000" dirty="0" smtClean="0">
                <a:solidFill>
                  <a:schemeClr val="bg2"/>
                </a:solidFill>
              </a:rPr>
              <a:t>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Chapter Contents</a:t>
            </a:r>
          </a:p>
          <a:p>
            <a:pPr marL="0" indent="0" eaLnBrk="1" hangingPunct="1">
              <a:spcBef>
                <a:spcPts val="1200"/>
              </a:spcBef>
              <a:buFont typeface="Arial" charset="0"/>
              <a:buNone/>
            </a:pPr>
            <a:r>
              <a:rPr lang="en-US" sz="2000" dirty="0" smtClean="0"/>
              <a:t>10.1  Two-Sample Tests</a:t>
            </a:r>
          </a:p>
          <a:p>
            <a:pPr marL="0" indent="0" eaLnBrk="1" hangingPunct="1">
              <a:spcBef>
                <a:spcPts val="1200"/>
              </a:spcBef>
              <a:buFont typeface="Wingdings" pitchFamily="2" charset="2"/>
              <a:buNone/>
            </a:pPr>
            <a:r>
              <a:rPr lang="en-US" sz="2000" dirty="0" smtClean="0"/>
              <a:t>10.2  Comparing Two Means: Independent Samples</a:t>
            </a:r>
          </a:p>
          <a:p>
            <a:pPr marL="0" indent="0" eaLnBrk="1" hangingPunct="1">
              <a:spcBef>
                <a:spcPts val="1200"/>
              </a:spcBef>
              <a:buFont typeface="Wingdings" pitchFamily="2" charset="2"/>
              <a:buNone/>
            </a:pPr>
            <a:r>
              <a:rPr lang="en-US" sz="2000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10.3  Confidence Interval for the Difference of Two Means, </a:t>
            </a:r>
            <a:r>
              <a:rPr lang="en-US" sz="2000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</a:t>
            </a:r>
            <a:r>
              <a:rPr lang="en-US" sz="2000" i="1" baseline="-250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1</a:t>
            </a:r>
            <a:r>
              <a:rPr lang="en-US" sz="2000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  </a:t>
            </a:r>
            <a:r>
              <a:rPr lang="en-US" sz="2000" i="1" baseline="-250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2</a:t>
            </a:r>
            <a:r>
              <a:rPr lang="en-US" sz="2000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 eaLnBrk="1" hangingPunct="1">
              <a:spcBef>
                <a:spcPts val="1200"/>
              </a:spcBef>
              <a:buFont typeface="Wingdings" pitchFamily="2" charset="2"/>
              <a:buNone/>
            </a:pPr>
            <a:r>
              <a:rPr lang="en-US" sz="2000" dirty="0" smtClean="0"/>
              <a:t>10.4  Comparing Two Means: Paired Samples</a:t>
            </a:r>
          </a:p>
          <a:p>
            <a:pPr marL="0" indent="0" eaLnBrk="1" hangingPunct="1">
              <a:spcBef>
                <a:spcPts val="1200"/>
              </a:spcBef>
              <a:buFont typeface="Wingdings" pitchFamily="2" charset="2"/>
              <a:buNone/>
            </a:pPr>
            <a:r>
              <a:rPr lang="en-US" sz="2000" dirty="0" smtClean="0"/>
              <a:t>10.5  Comparing Two Proportions</a:t>
            </a:r>
          </a:p>
          <a:p>
            <a:pPr marL="0" indent="0" eaLnBrk="1" hangingPunct="1">
              <a:spcBef>
                <a:spcPts val="1200"/>
              </a:spcBef>
              <a:buFont typeface="Wingdings" pitchFamily="2" charset="2"/>
              <a:buNone/>
            </a:pPr>
            <a:r>
              <a:rPr lang="en-US" sz="2000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10.6  Confidence Interval for the Difference of Two Proportions, </a:t>
            </a:r>
            <a:r>
              <a:rPr lang="en-US" sz="2000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</a:t>
            </a:r>
            <a:r>
              <a:rPr lang="en-US" sz="2000" i="1" baseline="-250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1</a:t>
            </a:r>
            <a:r>
              <a:rPr lang="en-US" sz="2000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  </a:t>
            </a:r>
            <a:r>
              <a:rPr lang="en-US" sz="2000" i="1" baseline="-250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2</a:t>
            </a:r>
            <a:r>
              <a:rPr lang="en-US" sz="2000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 eaLnBrk="1" hangingPunct="1">
              <a:spcBef>
                <a:spcPts val="1200"/>
              </a:spcBef>
              <a:buFont typeface="Wingdings" pitchFamily="2" charset="2"/>
              <a:buNone/>
            </a:pPr>
            <a:r>
              <a:rPr lang="en-US" sz="2000" dirty="0" smtClean="0"/>
              <a:t>10.7  Comparing Two Variances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 flipV="1">
            <a:off x="6091578" y="3429000"/>
            <a:ext cx="601740" cy="55176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 flipH="1">
            <a:off x="6091578" y="4096434"/>
            <a:ext cx="601740" cy="32316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6792016" y="3773269"/>
            <a:ext cx="1894784" cy="64633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dirty="0" smtClean="0"/>
              <a:t>So many topics, so little time …</a:t>
            </a:r>
            <a:endParaRPr lang="en-US" dirty="0"/>
          </a:p>
        </p:txBody>
      </p:sp>
      <p:pic>
        <p:nvPicPr>
          <p:cNvPr id="9" name="Picture 2" descr="C:\Users\doane\AppData\Local\Microsoft\Windows\Temporary Internet Files\Content.IE5\4NRDV50F\MC90043859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600" y="990600"/>
            <a:ext cx="1505712" cy="200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82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21465E0F-07DA-4522-AA02-65031EACDAC8}" type="slidenum">
              <a:rPr lang="en-US"/>
              <a:pPr/>
              <a:t>20</a:t>
            </a:fld>
            <a:endParaRPr lang="en-US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47800" y="2826925"/>
            <a:ext cx="6019800" cy="838200"/>
          </a:xfrm>
        </p:spPr>
        <p:txBody>
          <a:bodyPr lIns="103236" tIns="51618" rIns="103236" bIns="51618"/>
          <a:lstStyle/>
          <a:p>
            <a:pPr marL="0" indent="0" eaLnBrk="1" hangingPunct="1">
              <a:buClr>
                <a:schemeClr val="accent1"/>
              </a:buClr>
              <a:buSzPct val="100000"/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The sample proportion </a:t>
            </a:r>
            <a:r>
              <a:rPr lang="en-US" sz="2000" i="1" dirty="0" smtClean="0">
                <a:solidFill>
                  <a:srgbClr val="002060"/>
                </a:solidFill>
              </a:rPr>
              <a:t>p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 smtClean="0">
                <a:solidFill>
                  <a:srgbClr val="002060"/>
                </a:solidFill>
              </a:rPr>
              <a:t> is a point estimate of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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 smtClean="0">
                <a:solidFill>
                  <a:srgbClr val="002060"/>
                </a:solidFill>
              </a:rPr>
              <a:t> and </a:t>
            </a:r>
            <a:r>
              <a:rPr lang="en-US" sz="2000" i="1" dirty="0" smtClean="0">
                <a:solidFill>
                  <a:srgbClr val="002060"/>
                </a:solidFill>
              </a:rPr>
              <a:t>p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is a point estimate of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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: </a:t>
            </a:r>
          </a:p>
        </p:txBody>
      </p:sp>
      <p:sp>
        <p:nvSpPr>
          <p:cNvPr id="68610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8611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657600"/>
            <a:ext cx="5662578" cy="19812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236538" y="2189018"/>
            <a:ext cx="70802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5763" indent="-385763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Sample Proportions</a:t>
            </a:r>
            <a:endParaRPr lang="en-US" sz="2400" i="1" baseline="-250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924800" cy="533400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Proportions</a:t>
            </a:r>
            <a:endParaRPr lang="en-US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236538" y="1381485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5763" indent="-385763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Testing for Zero Difference: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sym typeface="Symbol"/>
              </a:rPr>
              <a:t></a:t>
            </a:r>
            <a:r>
              <a:rPr lang="en-US" sz="2400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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sym typeface="Symbol"/>
              </a:rPr>
              <a:t></a:t>
            </a:r>
            <a:r>
              <a:rPr lang="en-US" sz="2400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= 0</a:t>
            </a:r>
            <a:endParaRPr lang="en-US" sz="2400" i="1" baseline="-250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260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AF4D8D00-7539-4DAC-BC5F-B941EDA16C1C}" type="slidenum">
              <a:rPr lang="en-US"/>
              <a:pPr/>
              <a:t>21</a:t>
            </a:fld>
            <a:endParaRPr lang="en-US"/>
          </a:p>
        </p:txBody>
      </p:sp>
      <p:sp>
        <p:nvSpPr>
          <p:cNvPr id="7065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0094" y="2594737"/>
            <a:ext cx="6869906" cy="1139063"/>
          </a:xfrm>
        </p:spPr>
        <p:txBody>
          <a:bodyPr lIns="103236" tIns="51618" rIns="103236" bIns="51618"/>
          <a:lstStyle/>
          <a:p>
            <a:pPr marL="0" indent="0" eaLnBrk="1" hangingPunct="1">
              <a:buClr>
                <a:schemeClr val="accent1"/>
              </a:buClr>
              <a:buSzPct val="100000"/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If </a:t>
            </a:r>
            <a:r>
              <a:rPr lang="en-US" sz="2000" i="1" dirty="0" smtClean="0">
                <a:solidFill>
                  <a:srgbClr val="002060"/>
                </a:solidFill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</a:rPr>
              <a:t>0</a:t>
            </a:r>
            <a:r>
              <a:rPr lang="en-US" sz="2000" dirty="0" smtClean="0">
                <a:solidFill>
                  <a:srgbClr val="002060"/>
                </a:solidFill>
              </a:rPr>
              <a:t> is true, there is no difference between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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 smtClean="0">
                <a:solidFill>
                  <a:srgbClr val="002060"/>
                </a:solidFill>
              </a:rPr>
              <a:t> and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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, so the samples are pooled (or averaged) in order to estimate the common population proportion.</a:t>
            </a:r>
          </a:p>
        </p:txBody>
      </p:sp>
      <p:sp>
        <p:nvSpPr>
          <p:cNvPr id="70658" name="Text Box 5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0659" name="Text Box 6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77511" name="Rectangle 7"/>
          <p:cNvSpPr>
            <a:spLocks noChangeArrowheads="1"/>
          </p:cNvSpPr>
          <p:nvPr/>
        </p:nvSpPr>
        <p:spPr bwMode="auto">
          <a:xfrm>
            <a:off x="236538" y="1992673"/>
            <a:ext cx="65468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Pooled Proportion</a:t>
            </a:r>
            <a:endParaRPr lang="en-US" sz="2400" i="1" baseline="-250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066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818" y="3886200"/>
            <a:ext cx="8058546" cy="1143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924800" cy="533400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Proportions</a:t>
            </a:r>
            <a:endParaRPr lang="en-US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36538" y="1381485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5763" indent="-385763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Testing for Zero Difference: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sym typeface="Symbol"/>
              </a:rPr>
              <a:t></a:t>
            </a:r>
            <a:r>
              <a:rPr lang="en-US" sz="2400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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sym typeface="Symbol"/>
              </a:rPr>
              <a:t></a:t>
            </a:r>
            <a:r>
              <a:rPr lang="en-US" sz="2400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= 0</a:t>
            </a:r>
            <a:endParaRPr lang="en-US" sz="2400" i="1" baseline="-250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591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E6D4AD97-B5C3-440E-8CA6-E3A3855BC082}" type="slidenum">
              <a:rPr lang="en-US"/>
              <a:pPr/>
              <a:t>22</a:t>
            </a:fld>
            <a:endParaRPr lang="en-US"/>
          </a:p>
        </p:txBody>
      </p:sp>
      <p:sp>
        <p:nvSpPr>
          <p:cNvPr id="279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2274" y="2591594"/>
            <a:ext cx="7916863" cy="2209800"/>
          </a:xfrm>
        </p:spPr>
        <p:txBody>
          <a:bodyPr lIns="103236" tIns="51618" rIns="103236" bIns="51618"/>
          <a:lstStyle/>
          <a:p>
            <a:pPr marL="515938" indent="-515938" eaLnBrk="1" hangingPunct="1"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If the samples are large, </a:t>
            </a:r>
            <a:r>
              <a:rPr lang="en-US" sz="2000" i="1" dirty="0" smtClean="0">
                <a:solidFill>
                  <a:srgbClr val="002060"/>
                </a:solidFill>
              </a:rPr>
              <a:t>p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 smtClean="0">
                <a:solidFill>
                  <a:srgbClr val="002060"/>
                </a:solidFill>
              </a:rPr>
              <a:t> – </a:t>
            </a:r>
            <a:r>
              <a:rPr lang="en-US" sz="2000" i="1" dirty="0" smtClean="0">
                <a:solidFill>
                  <a:srgbClr val="002060"/>
                </a:solidFill>
              </a:rPr>
              <a:t>p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may be assumed normally distributed.</a:t>
            </a:r>
          </a:p>
          <a:p>
            <a:pPr marL="515938" indent="-515938" eaLnBrk="1" hangingPunct="1"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test statistic is the difference of the sample proportions divided by the standard error of the difference.</a:t>
            </a:r>
          </a:p>
          <a:p>
            <a:pPr marL="515938" indent="-515938" eaLnBrk="1" hangingPunct="1"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standard error is calculated by using the pooled proportion.</a:t>
            </a:r>
          </a:p>
          <a:p>
            <a:pPr marL="515938" indent="-515938" eaLnBrk="1" hangingPunct="1"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test statistic for the hypothesis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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sym typeface="Symbol" pitchFamily="18" charset="2"/>
              </a:rPr>
              <a:t>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</a:t>
            </a:r>
            <a:r>
              <a:rPr lang="en-US" sz="2000" baseline="-25000" dirty="0" smtClean="0">
                <a:solidFill>
                  <a:srgbClr val="002060"/>
                </a:solidFill>
              </a:rPr>
              <a:t>2 </a:t>
            </a:r>
            <a:r>
              <a:rPr lang="en-US" sz="2000" dirty="0" smtClean="0">
                <a:solidFill>
                  <a:srgbClr val="002060"/>
                </a:solidFill>
              </a:rPr>
              <a:t>= 0 is:</a:t>
            </a:r>
          </a:p>
        </p:txBody>
      </p:sp>
      <p:sp>
        <p:nvSpPr>
          <p:cNvPr id="72707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2708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79558" name="Rectangle 6"/>
          <p:cNvSpPr>
            <a:spLocks noChangeArrowheads="1"/>
          </p:cNvSpPr>
          <p:nvPr/>
        </p:nvSpPr>
        <p:spPr bwMode="auto">
          <a:xfrm>
            <a:off x="236538" y="1980406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 Statistic</a:t>
            </a:r>
            <a:endParaRPr lang="en-US" sz="2400" i="1" baseline="-250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271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956175"/>
            <a:ext cx="6627813" cy="1590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36538" y="1381485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5763" indent="-385763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Testing for Zero Difference: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sym typeface="Symbol"/>
              </a:rPr>
              <a:t></a:t>
            </a:r>
            <a:r>
              <a:rPr lang="en-US" sz="2400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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sym typeface="Symbol"/>
              </a:rPr>
              <a:t></a:t>
            </a:r>
            <a:r>
              <a:rPr lang="en-US" sz="2400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= 0</a:t>
            </a:r>
            <a:endParaRPr lang="en-US" sz="2400" i="1" baseline="-250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924800" cy="533400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Proportions</a:t>
            </a:r>
            <a:endParaRPr lang="en-US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413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E6D4AD97-B5C3-440E-8CA6-E3A3855BC082}" type="slidenum">
              <a:rPr lang="en-US"/>
              <a:pPr/>
              <a:t>23</a:t>
            </a:fld>
            <a:endParaRPr lang="en-US"/>
          </a:p>
        </p:txBody>
      </p:sp>
      <p:sp>
        <p:nvSpPr>
          <p:cNvPr id="72707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2708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79558" name="Rectangle 6"/>
          <p:cNvSpPr>
            <a:spLocks noChangeArrowheads="1"/>
          </p:cNvSpPr>
          <p:nvPr/>
        </p:nvSpPr>
        <p:spPr bwMode="auto">
          <a:xfrm>
            <a:off x="236538" y="990600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Hurricanes</a:t>
            </a:r>
            <a:endParaRPr lang="en-US" sz="2400" i="1" baseline="-250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271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924800" cy="533400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Proportions</a:t>
            </a:r>
            <a:endParaRPr lang="en-US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1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1788"/>
            <a:ext cx="6980237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718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754313"/>
            <a:ext cx="232410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719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271994"/>
            <a:ext cx="3581400" cy="1807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582266"/>
              </p:ext>
            </p:extLst>
          </p:nvPr>
        </p:nvGraphicFramePr>
        <p:xfrm>
          <a:off x="1371600" y="2764549"/>
          <a:ext cx="2628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Equation" r:id="rId7" imgW="2628720" imgH="431640" progId="Equation.DSMT4">
                  <p:embed/>
                </p:oleObj>
              </mc:Choice>
              <mc:Fallback>
                <p:oleObj name="Equation" r:id="rId7" imgW="26287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71600" y="2764549"/>
                        <a:ext cx="2628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265297"/>
              </p:ext>
            </p:extLst>
          </p:nvPr>
        </p:nvGraphicFramePr>
        <p:xfrm>
          <a:off x="1447800" y="3276600"/>
          <a:ext cx="2197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Equation" r:id="rId9" imgW="2197080" imgH="431640" progId="Equation.DSMT4">
                  <p:embed/>
                </p:oleObj>
              </mc:Choice>
              <mc:Fallback>
                <p:oleObj name="Equation" r:id="rId9" imgW="21970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47800" y="3276600"/>
                        <a:ext cx="21971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488499"/>
              </p:ext>
            </p:extLst>
          </p:nvPr>
        </p:nvGraphicFramePr>
        <p:xfrm>
          <a:off x="6851745" y="2895600"/>
          <a:ext cx="5080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Equation" r:id="rId11" imgW="507960" imgH="177480" progId="Equation.DSMT4">
                  <p:embed/>
                </p:oleObj>
              </mc:Choice>
              <mc:Fallback>
                <p:oleObj name="Equation" r:id="rId11" imgW="5079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51745" y="2895600"/>
                        <a:ext cx="5080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2723" name="Picture 1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714267"/>
            <a:ext cx="2895600" cy="23817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66800" y="3896094"/>
            <a:ext cx="2762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… or using </a:t>
            </a:r>
            <a:r>
              <a:rPr lang="en-US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MegaStat</a:t>
            </a:r>
            <a:r>
              <a:rPr lang="en-US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</a:p>
        </p:txBody>
      </p:sp>
      <p:sp>
        <p:nvSpPr>
          <p:cNvPr id="8" name="Right Arrow 7"/>
          <p:cNvSpPr/>
          <p:nvPr/>
        </p:nvSpPr>
        <p:spPr bwMode="auto">
          <a:xfrm>
            <a:off x="4800600" y="4876800"/>
            <a:ext cx="457200" cy="381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34392" y="6107522"/>
            <a:ext cx="259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</a:rPr>
              <a:t>=2*NORM.S.DIST(-2.435,1)</a:t>
            </a:r>
          </a:p>
        </p:txBody>
      </p:sp>
      <p:cxnSp>
        <p:nvCxnSpPr>
          <p:cNvPr id="18" name="Straight Arrow Connector 17"/>
          <p:cNvCxnSpPr/>
          <p:nvPr/>
        </p:nvCxnSpPr>
        <p:spPr bwMode="auto">
          <a:xfrm flipV="1">
            <a:off x="5029200" y="5486401"/>
            <a:ext cx="1371600" cy="7526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88025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023E068E-4573-4283-94F6-DCD77D145BE2}" type="slidenum">
              <a:rPr lang="en-US"/>
              <a:pPr/>
              <a:t>24</a:t>
            </a:fld>
            <a:endParaRPr lang="en-US"/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743200"/>
            <a:ext cx="8077200" cy="3352800"/>
          </a:xfrm>
        </p:spPr>
        <p:txBody>
          <a:bodyPr lIns="103236" tIns="51618" rIns="103236" bIns="51618">
            <a:normAutofit lnSpcReduction="10000"/>
          </a:bodyPr>
          <a:lstStyle/>
          <a:p>
            <a:pPr eaLnBrk="1" hangingPunct="1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We have assumed a normal distribution for the statistic </a:t>
            </a:r>
            <a:r>
              <a:rPr lang="en-US" sz="2000" i="1" dirty="0" smtClean="0">
                <a:solidFill>
                  <a:srgbClr val="002060"/>
                </a:solidFill>
              </a:rPr>
              <a:t>p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 smtClean="0">
                <a:solidFill>
                  <a:srgbClr val="002060"/>
                </a:solidFill>
              </a:rPr>
              <a:t> – </a:t>
            </a:r>
            <a:r>
              <a:rPr lang="en-US" sz="2000" i="1" dirty="0" smtClean="0">
                <a:solidFill>
                  <a:srgbClr val="002060"/>
                </a:solidFill>
              </a:rPr>
              <a:t>p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.</a:t>
            </a:r>
            <a:endParaRPr lang="en-US" sz="2000" baseline="-25000" dirty="0" smtClean="0">
              <a:solidFill>
                <a:srgbClr val="002060"/>
              </a:solidFill>
            </a:endParaRPr>
          </a:p>
          <a:p>
            <a:pPr eaLnBrk="1" hangingPunct="1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This assumption can be checked.</a:t>
            </a:r>
          </a:p>
          <a:p>
            <a:pPr eaLnBrk="1" hangingPunct="1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For a test of two proportions, the criterion for normality is </a:t>
            </a:r>
            <a:r>
              <a:rPr lang="en-US" sz="2000" i="1" dirty="0" smtClean="0">
                <a:solidFill>
                  <a:srgbClr val="002060"/>
                </a:solidFill>
              </a:rPr>
              <a:t>n</a:t>
            </a:r>
            <a:r>
              <a:rPr lang="en-US" sz="2000" i="1" dirty="0" smtClean="0">
                <a:solidFill>
                  <a:srgbClr val="002060"/>
                </a:solidFill>
                <a:sym typeface="Symbol" pitchFamily="18" charset="2"/>
              </a:rPr>
              <a:t>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sym typeface="Symbol" pitchFamily="18" charset="2"/>
              </a:rPr>
              <a:t></a:t>
            </a:r>
            <a:r>
              <a:rPr lang="en-US" sz="2000" dirty="0" smtClean="0">
                <a:solidFill>
                  <a:srgbClr val="002060"/>
                </a:solidFill>
              </a:rPr>
              <a:t> 10 and </a:t>
            </a:r>
            <a:r>
              <a:rPr lang="en-US" sz="2000" i="1" dirty="0" smtClean="0">
                <a:solidFill>
                  <a:srgbClr val="002060"/>
                </a:solidFill>
              </a:rPr>
              <a:t>n</a:t>
            </a:r>
            <a:r>
              <a:rPr lang="en-US" sz="2000" dirty="0" smtClean="0">
                <a:solidFill>
                  <a:srgbClr val="002060"/>
                </a:solidFill>
              </a:rPr>
              <a:t>(1 − </a:t>
            </a:r>
            <a:r>
              <a:rPr lang="en-US" sz="2000" i="1" dirty="0" smtClean="0">
                <a:solidFill>
                  <a:srgbClr val="002060"/>
                </a:solidFill>
                <a:sym typeface="Symbol" pitchFamily="18" charset="2"/>
              </a:rPr>
              <a:t></a:t>
            </a:r>
            <a:r>
              <a:rPr lang="en-US" sz="2000" dirty="0" smtClean="0">
                <a:solidFill>
                  <a:srgbClr val="002060"/>
                </a:solidFill>
              </a:rPr>
              <a:t>) </a:t>
            </a:r>
            <a:r>
              <a:rPr lang="en-US" sz="2000" dirty="0" smtClean="0">
                <a:solidFill>
                  <a:srgbClr val="002060"/>
                </a:solidFill>
                <a:sym typeface="Symbol" pitchFamily="18" charset="2"/>
              </a:rPr>
              <a:t></a:t>
            </a:r>
            <a:r>
              <a:rPr lang="en-US" sz="2000" dirty="0" smtClean="0">
                <a:solidFill>
                  <a:srgbClr val="002060"/>
                </a:solidFill>
              </a:rPr>
              <a:t> 10 for each sample, using each sample proportion in place of </a:t>
            </a:r>
            <a:r>
              <a:rPr lang="en-US" sz="2000" dirty="0" smtClean="0">
                <a:solidFill>
                  <a:srgbClr val="002060"/>
                </a:solidFill>
                <a:sym typeface="Symbol" pitchFamily="18" charset="2"/>
              </a:rPr>
              <a:t>.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If either sample proportion is not normal, their difference cannot safely be assumed normal.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sample size rule of thumb is equivalent to requiring that each sample contains at least 10 “successes” and at least 10 “failures.”</a:t>
            </a:r>
            <a:br>
              <a:rPr lang="en-US" sz="2000" dirty="0" smtClean="0">
                <a:solidFill>
                  <a:srgbClr val="002060"/>
                </a:solidFill>
              </a:rPr>
            </a:br>
            <a:endParaRPr lang="en-US" sz="2000" dirty="0" smtClean="0">
              <a:solidFill>
                <a:srgbClr val="002060"/>
              </a:solidFill>
            </a:endParaRPr>
          </a:p>
        </p:txBody>
      </p:sp>
      <p:sp>
        <p:nvSpPr>
          <p:cNvPr id="76802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6803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260289" y="2057400"/>
            <a:ext cx="55562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Checking for Normality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36538" y="1381485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5763" indent="-385763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Testing for Zero Difference: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sym typeface="Symbol"/>
              </a:rPr>
              <a:t></a:t>
            </a:r>
            <a:r>
              <a:rPr lang="en-US" sz="2400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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sym typeface="Symbol"/>
              </a:rPr>
              <a:t></a:t>
            </a:r>
            <a:r>
              <a:rPr lang="en-US" sz="2400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= 0</a:t>
            </a:r>
            <a:endParaRPr lang="en-US" sz="2400" i="1" baseline="-250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924800" cy="533400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Proportions</a:t>
            </a:r>
            <a:endParaRPr lang="en-US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832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498CD22A-5BEE-4319-AEA7-D69F6CC590A7}" type="slidenum">
              <a:rPr lang="en-US"/>
              <a:pPr/>
              <a:t>25</a:t>
            </a:fld>
            <a:endParaRPr lang="en-US"/>
          </a:p>
        </p:txBody>
      </p:sp>
      <p:sp>
        <p:nvSpPr>
          <p:cNvPr id="78849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8850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885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236538" y="1294606"/>
            <a:ext cx="70802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5763" indent="-385763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Testing for Nonzero Difference</a:t>
            </a:r>
            <a:endParaRPr lang="en-US" sz="2400" i="1" baseline="-250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979221"/>
            <a:ext cx="7325924" cy="3733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924800" cy="533400"/>
          </a:xfrm>
        </p:spPr>
        <p:txBody>
          <a:bodyPr lIns="103236" tIns="51618" rIns="103236" bIns="51618" anchor="t"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Proportions</a:t>
            </a:r>
            <a:endParaRPr lang="en-US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636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0539401D-DBEA-46BB-98C4-7C2541E0B20C}" type="slidenum">
              <a:rPr lang="en-US"/>
              <a:pPr/>
              <a:t>26</a:t>
            </a:fld>
            <a:endParaRPr lang="en-US"/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905000"/>
            <a:ext cx="7772400" cy="381000"/>
          </a:xfrm>
        </p:spPr>
        <p:txBody>
          <a:bodyPr lIns="103236" tIns="51618" rIns="103236" bIns="51618"/>
          <a:lstStyle/>
          <a:p>
            <a:pPr marL="0" indent="0" eaLnBrk="1" hangingPunct="1">
              <a:lnSpc>
                <a:spcPct val="90000"/>
              </a:lnSpc>
              <a:buClr>
                <a:schemeClr val="accent1"/>
              </a:buClr>
              <a:buSzPct val="100000"/>
              <a:buNone/>
            </a:pP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We may need to test whether two population variances are equal.</a:t>
            </a:r>
          </a:p>
        </p:txBody>
      </p:sp>
      <p:sp>
        <p:nvSpPr>
          <p:cNvPr id="82947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2948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20518" name="Rectangle 6"/>
          <p:cNvSpPr>
            <a:spLocks noChangeArrowheads="1"/>
          </p:cNvSpPr>
          <p:nvPr/>
        </p:nvSpPr>
        <p:spPr bwMode="auto">
          <a:xfrm>
            <a:off x="258309" y="1131712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Format of Hypotheses</a:t>
            </a:r>
          </a:p>
        </p:txBody>
      </p:sp>
      <p:sp>
        <p:nvSpPr>
          <p:cNvPr id="8295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848599" cy="533400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3236" tIns="51618" rIns="103236" bIns="51618" anchor="t">
            <a:noAutofit/>
          </a:bodyPr>
          <a:lstStyle/>
          <a:p>
            <a:pPr algn="l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Variances                       </a:t>
            </a:r>
            <a: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 9.4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514600"/>
            <a:ext cx="6570663" cy="337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225821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8ABBDF2C-0CC9-4B72-AA4D-946EA950793C}" type="slidenum">
              <a:rPr lang="en-US"/>
              <a:pPr/>
              <a:t>27</a:t>
            </a:fld>
            <a:endParaRPr lang="en-US"/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88988" y="2084388"/>
            <a:ext cx="8135937" cy="935037"/>
          </a:xfrm>
        </p:spPr>
        <p:txBody>
          <a:bodyPr lIns="103236" tIns="51618" rIns="103236" bIns="51618"/>
          <a:lstStyle/>
          <a:p>
            <a:pPr marL="515938" indent="-515938" eaLnBrk="1" hangingPunct="1">
              <a:lnSpc>
                <a:spcPct val="90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test statistic is the ratio of the sample variances:</a:t>
            </a:r>
          </a:p>
        </p:txBody>
      </p:sp>
      <p:sp>
        <p:nvSpPr>
          <p:cNvPr id="84994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4995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22566" name="Rectangle 6"/>
          <p:cNvSpPr>
            <a:spLocks noChangeArrowheads="1"/>
          </p:cNvSpPr>
          <p:nvPr/>
        </p:nvSpPr>
        <p:spPr bwMode="auto">
          <a:xfrm>
            <a:off x="234950" y="1503363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F Test</a:t>
            </a:r>
          </a:p>
        </p:txBody>
      </p:sp>
      <p:sp>
        <p:nvSpPr>
          <p:cNvPr id="322571" name="Rectangle 11"/>
          <p:cNvSpPr>
            <a:spLocks noChangeArrowheads="1"/>
          </p:cNvSpPr>
          <p:nvPr/>
        </p:nvSpPr>
        <p:spPr bwMode="auto">
          <a:xfrm>
            <a:off x="758825" y="5284788"/>
            <a:ext cx="813752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/>
          <a:lstStyle/>
          <a:p>
            <a:pPr marL="515938" indent="-515938" eaLnBrk="0" hangingPunct="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If the variances are equal, this ratio should be near unity:  </a:t>
            </a:r>
            <a:r>
              <a:rPr lang="en-US" sz="2000" i="1" dirty="0">
                <a:solidFill>
                  <a:srgbClr val="002060"/>
                </a:solidFill>
              </a:rPr>
              <a:t>F</a:t>
            </a:r>
            <a:r>
              <a:rPr lang="en-US" sz="2000" dirty="0">
                <a:solidFill>
                  <a:srgbClr val="002060"/>
                </a:solidFill>
              </a:rPr>
              <a:t> = 1.</a:t>
            </a:r>
          </a:p>
        </p:txBody>
      </p:sp>
      <p:sp>
        <p:nvSpPr>
          <p:cNvPr id="84998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895600"/>
            <a:ext cx="4134678" cy="19812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68580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Variances</a:t>
            </a:r>
          </a:p>
        </p:txBody>
      </p:sp>
    </p:spTree>
    <p:extLst>
      <p:ext uri="{BB962C8B-B14F-4D97-AF65-F5344CB8AC3E}">
        <p14:creationId xmlns:p14="http://schemas.microsoft.com/office/powerpoint/2010/main" val="17597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5D5602CB-8C2E-4586-9051-DCF4F09D2583}" type="slidenum">
              <a:rPr lang="en-US"/>
              <a:pPr/>
              <a:t>28</a:t>
            </a:fld>
            <a:endParaRPr lang="en-US"/>
          </a:p>
        </p:txBody>
      </p:sp>
      <p:sp>
        <p:nvSpPr>
          <p:cNvPr id="323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7137" y="1905000"/>
            <a:ext cx="8135938" cy="1905000"/>
          </a:xfrm>
        </p:spPr>
        <p:txBody>
          <a:bodyPr lIns="103236" tIns="51618" rIns="103236" bIns="51618">
            <a:normAutofit lnSpcReduction="10000"/>
          </a:bodyPr>
          <a:lstStyle/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 typeface="Arial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If the test statistic is far below 1 or above 1, we would reject the hypothesis of equal population variances.</a:t>
            </a:r>
          </a:p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 typeface="Arial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numerator </a:t>
            </a:r>
            <a:r>
              <a:rPr lang="en-US" sz="2000" i="1" dirty="0" smtClean="0">
                <a:solidFill>
                  <a:srgbClr val="002060"/>
                </a:solidFill>
              </a:rPr>
              <a:t>s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baseline="30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has degrees of freedom </a:t>
            </a:r>
            <a:r>
              <a:rPr lang="en-US" sz="2000" i="1" dirty="0" smtClean="0">
                <a:solidFill>
                  <a:srgbClr val="002060"/>
                </a:solidFill>
                <a:sym typeface="Symbol" pitchFamily="18" charset="2"/>
              </a:rPr>
              <a:t>df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 smtClean="0">
                <a:solidFill>
                  <a:srgbClr val="002060"/>
                </a:solidFill>
              </a:rPr>
              <a:t> = </a:t>
            </a:r>
            <a:r>
              <a:rPr lang="en-US" sz="2000" i="1" dirty="0" smtClean="0">
                <a:solidFill>
                  <a:srgbClr val="002060"/>
                </a:solidFill>
              </a:rPr>
              <a:t>n</a:t>
            </a:r>
            <a:r>
              <a:rPr lang="en-US" sz="2000" baseline="-25000" dirty="0" smtClean="0">
                <a:solidFill>
                  <a:srgbClr val="002060"/>
                </a:solidFill>
              </a:rPr>
              <a:t>1 </a:t>
            </a:r>
            <a:r>
              <a:rPr lang="en-US" sz="2000" dirty="0" smtClean="0">
                <a:solidFill>
                  <a:srgbClr val="002060"/>
                </a:solidFill>
              </a:rPr>
              <a:t>– 1 and the denominator </a:t>
            </a:r>
            <a:r>
              <a:rPr lang="en-US" sz="2000" i="1" dirty="0" smtClean="0">
                <a:solidFill>
                  <a:srgbClr val="002060"/>
                </a:solidFill>
              </a:rPr>
              <a:t>s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has degrees of freedom </a:t>
            </a:r>
            <a:r>
              <a:rPr lang="en-US" sz="2000" i="1" dirty="0" smtClean="0">
                <a:solidFill>
                  <a:srgbClr val="002060"/>
                </a:solidFill>
                <a:sym typeface="Symbol" pitchFamily="18" charset="2"/>
              </a:rPr>
              <a:t>df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= </a:t>
            </a:r>
            <a:r>
              <a:rPr lang="en-US" sz="2000" i="1" dirty="0" smtClean="0">
                <a:solidFill>
                  <a:srgbClr val="002060"/>
                </a:solidFill>
              </a:rPr>
              <a:t>n</a:t>
            </a:r>
            <a:r>
              <a:rPr lang="en-US" sz="2000" baseline="-25000" dirty="0" smtClean="0">
                <a:solidFill>
                  <a:srgbClr val="002060"/>
                </a:solidFill>
              </a:rPr>
              <a:t>2 </a:t>
            </a:r>
            <a:r>
              <a:rPr lang="en-US" sz="2000" dirty="0" smtClean="0">
                <a:solidFill>
                  <a:srgbClr val="002060"/>
                </a:solidFill>
              </a:rPr>
              <a:t>– 1. </a:t>
            </a:r>
          </a:p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 typeface="Arial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</a:t>
            </a:r>
            <a:r>
              <a:rPr lang="en-US" sz="2000" i="1" dirty="0" smtClean="0">
                <a:solidFill>
                  <a:srgbClr val="002060"/>
                </a:solidFill>
              </a:rPr>
              <a:t>F</a:t>
            </a:r>
            <a:r>
              <a:rPr lang="en-US" sz="2000" dirty="0" smtClean="0">
                <a:solidFill>
                  <a:srgbClr val="002060"/>
                </a:solidFill>
              </a:rPr>
              <a:t> distribution is skewed with mean &gt; 1 and mode &lt; 1.</a:t>
            </a:r>
          </a:p>
        </p:txBody>
      </p:sp>
      <p:sp>
        <p:nvSpPr>
          <p:cNvPr id="87043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7044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23590" name="Rectangle 6"/>
          <p:cNvSpPr>
            <a:spLocks noChangeArrowheads="1"/>
          </p:cNvSpPr>
          <p:nvPr/>
        </p:nvSpPr>
        <p:spPr bwMode="auto">
          <a:xfrm>
            <a:off x="241486" y="1142999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F Test</a:t>
            </a:r>
          </a:p>
        </p:txBody>
      </p:sp>
      <p:sp>
        <p:nvSpPr>
          <p:cNvPr id="87046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68580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Variances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233979"/>
            <a:ext cx="3429000" cy="164306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292151"/>
            <a:ext cx="3239796" cy="1803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00600" y="3928297"/>
            <a:ext cx="3239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rgbClr val="FF0000"/>
                </a:solidFill>
                <a:sym typeface="Symbol" pitchFamily="18" charset="2"/>
              </a:rPr>
              <a:t>Example: </a:t>
            </a:r>
            <a:r>
              <a:rPr lang="en-US" sz="1400" dirty="0" smtClean="0">
                <a:solidFill>
                  <a:srgbClr val="FF0000"/>
                </a:solidFill>
                <a:sym typeface="Symbol" pitchFamily="18" charset="2"/>
              </a:rPr>
              <a:t>5% right-tailed area for </a:t>
            </a:r>
            <a:r>
              <a:rPr lang="en-US" sz="1400" i="1" dirty="0" smtClean="0">
                <a:solidFill>
                  <a:srgbClr val="FF0000"/>
                </a:solidFill>
                <a:sym typeface="Symbol" pitchFamily="18" charset="2"/>
              </a:rPr>
              <a:t>F</a:t>
            </a:r>
            <a:r>
              <a:rPr lang="en-US" sz="1400" baseline="-25000" dirty="0" smtClean="0">
                <a:solidFill>
                  <a:srgbClr val="FF0000"/>
                </a:solidFill>
                <a:sym typeface="Symbol" pitchFamily="18" charset="2"/>
              </a:rPr>
              <a:t>11,8</a:t>
            </a:r>
            <a:endParaRPr lang="en-US" sz="1400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78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F6AFB8FE-86E3-4959-AA6E-96993267A1B3}" type="slidenum">
              <a:rPr lang="en-US"/>
              <a:pPr/>
              <a:t>29</a:t>
            </a:fld>
            <a:endParaRPr lang="en-US"/>
          </a:p>
        </p:txBody>
      </p:sp>
      <p:sp>
        <p:nvSpPr>
          <p:cNvPr id="324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81265" y="2438400"/>
            <a:ext cx="8135938" cy="3546475"/>
          </a:xfrm>
        </p:spPr>
        <p:txBody>
          <a:bodyPr lIns="103236" tIns="51618" rIns="103236" bIns="51618"/>
          <a:lstStyle/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For a two-tailed test, critical values for the </a:t>
            </a:r>
            <a:r>
              <a:rPr lang="en-US" sz="2000" i="1" dirty="0" smtClean="0">
                <a:solidFill>
                  <a:srgbClr val="002060"/>
                </a:solidFill>
              </a:rPr>
              <a:t>F</a:t>
            </a:r>
            <a:r>
              <a:rPr lang="en-US" sz="2000" dirty="0" smtClean="0">
                <a:solidFill>
                  <a:srgbClr val="002060"/>
                </a:solidFill>
              </a:rPr>
              <a:t> test are denoted </a:t>
            </a:r>
            <a:r>
              <a:rPr lang="en-US" sz="2000" i="1" dirty="0" smtClean="0">
                <a:solidFill>
                  <a:srgbClr val="002060"/>
                </a:solidFill>
              </a:rPr>
              <a:t>F</a:t>
            </a:r>
            <a:r>
              <a:rPr lang="en-US" sz="2000" i="1" baseline="-25000" dirty="0" smtClean="0">
                <a:solidFill>
                  <a:srgbClr val="002060"/>
                </a:solidFill>
              </a:rPr>
              <a:t>L</a:t>
            </a:r>
            <a:r>
              <a:rPr lang="en-US" sz="2000" dirty="0" smtClean="0">
                <a:solidFill>
                  <a:srgbClr val="002060"/>
                </a:solidFill>
              </a:rPr>
              <a:t> (left tail) and </a:t>
            </a:r>
            <a:r>
              <a:rPr lang="en-US" sz="2000" i="1" dirty="0" smtClean="0">
                <a:solidFill>
                  <a:srgbClr val="002060"/>
                </a:solidFill>
              </a:rPr>
              <a:t>F</a:t>
            </a:r>
            <a:r>
              <a:rPr lang="en-US" sz="2000" i="1" baseline="-25000" dirty="0" smtClean="0">
                <a:solidFill>
                  <a:srgbClr val="002060"/>
                </a:solidFill>
              </a:rPr>
              <a:t>R</a:t>
            </a:r>
            <a:r>
              <a:rPr lang="en-US" sz="2000" dirty="0" smtClean="0">
                <a:solidFill>
                  <a:srgbClr val="002060"/>
                </a:solidFill>
              </a:rPr>
              <a:t> (right tail).  </a:t>
            </a:r>
          </a:p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A right-tail critical value </a:t>
            </a:r>
            <a:r>
              <a:rPr lang="en-US" sz="2000" i="1" dirty="0" smtClean="0">
                <a:solidFill>
                  <a:srgbClr val="002060"/>
                </a:solidFill>
              </a:rPr>
              <a:t>F</a:t>
            </a:r>
            <a:r>
              <a:rPr lang="en-US" sz="2000" i="1" baseline="-25000" dirty="0" smtClean="0">
                <a:solidFill>
                  <a:srgbClr val="002060"/>
                </a:solidFill>
              </a:rPr>
              <a:t>R</a:t>
            </a:r>
            <a:r>
              <a:rPr lang="en-US" sz="2000" dirty="0" smtClean="0">
                <a:solidFill>
                  <a:srgbClr val="002060"/>
                </a:solidFill>
              </a:rPr>
              <a:t> may be found from Appendix F using </a:t>
            </a:r>
            <a:r>
              <a:rPr lang="en-US" sz="2000" i="1" dirty="0" smtClean="0">
                <a:solidFill>
                  <a:srgbClr val="002060"/>
                </a:solidFill>
                <a:sym typeface="Symbol" pitchFamily="18" charset="2"/>
              </a:rPr>
              <a:t>df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 smtClean="0">
                <a:solidFill>
                  <a:srgbClr val="002060"/>
                </a:solidFill>
              </a:rPr>
              <a:t> and </a:t>
            </a:r>
            <a:r>
              <a:rPr lang="en-US" sz="2000" i="1" dirty="0" smtClean="0">
                <a:solidFill>
                  <a:srgbClr val="002060"/>
                </a:solidFill>
                <a:sym typeface="Symbol" pitchFamily="18" charset="2"/>
              </a:rPr>
              <a:t>df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degrees of freedom.</a:t>
            </a:r>
          </a:p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 typeface="Wingdings" pitchFamily="2" charset="2"/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				</a:t>
            </a:r>
            <a:r>
              <a:rPr lang="en-US" sz="2000" i="1" dirty="0" smtClean="0">
                <a:solidFill>
                  <a:srgbClr val="002060"/>
                </a:solidFill>
              </a:rPr>
              <a:t>F</a:t>
            </a:r>
            <a:r>
              <a:rPr lang="en-US" sz="2000" i="1" baseline="-25000" dirty="0" smtClean="0">
                <a:solidFill>
                  <a:srgbClr val="002060"/>
                </a:solidFill>
              </a:rPr>
              <a:t>R</a:t>
            </a:r>
            <a:r>
              <a:rPr lang="en-US" sz="2000" dirty="0" smtClean="0">
                <a:solidFill>
                  <a:srgbClr val="002060"/>
                </a:solidFill>
              </a:rPr>
              <a:t> = </a:t>
            </a:r>
            <a:r>
              <a:rPr lang="en-US" sz="2000" i="1" dirty="0" smtClean="0">
                <a:solidFill>
                  <a:srgbClr val="002060"/>
                </a:solidFill>
              </a:rPr>
              <a:t>F</a:t>
            </a:r>
            <a:r>
              <a:rPr lang="en-US" sz="2000" i="1" baseline="-25000" dirty="0" smtClean="0">
                <a:solidFill>
                  <a:srgbClr val="002060"/>
                </a:solidFill>
                <a:sym typeface="Symbol" pitchFamily="18" charset="2"/>
              </a:rPr>
              <a:t>df</a:t>
            </a:r>
            <a:r>
              <a:rPr lang="en-US" sz="2000" baseline="-40000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1</a:t>
            </a:r>
            <a:r>
              <a:rPr lang="en-US" sz="2000" baseline="-25000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, </a:t>
            </a:r>
            <a:r>
              <a:rPr lang="en-US" sz="2000" i="1" baseline="-25000" dirty="0" smtClean="0">
                <a:solidFill>
                  <a:srgbClr val="002060"/>
                </a:solidFill>
                <a:sym typeface="Symbol" pitchFamily="18" charset="2"/>
              </a:rPr>
              <a:t>df</a:t>
            </a:r>
            <a:r>
              <a:rPr lang="en-US" sz="2000" baseline="-40000" dirty="0" smtClean="0">
                <a:solidFill>
                  <a:srgbClr val="002060"/>
                </a:solidFill>
              </a:rPr>
              <a:t>2</a:t>
            </a:r>
          </a:p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A left-tail critical value </a:t>
            </a:r>
            <a:r>
              <a:rPr lang="en-US" sz="2000" i="1" dirty="0" smtClean="0">
                <a:solidFill>
                  <a:srgbClr val="002060"/>
                </a:solidFill>
              </a:rPr>
              <a:t>F</a:t>
            </a:r>
            <a:r>
              <a:rPr lang="en-US" sz="2000" i="1" baseline="-25000" dirty="0" smtClean="0">
                <a:solidFill>
                  <a:srgbClr val="002060"/>
                </a:solidFill>
              </a:rPr>
              <a:t>L</a:t>
            </a:r>
            <a:r>
              <a:rPr lang="en-US" sz="2000" dirty="0" smtClean="0">
                <a:solidFill>
                  <a:srgbClr val="002060"/>
                </a:solidFill>
              </a:rPr>
              <a:t> may be found by reversing the numerator and denominator degrees of freedom, finding the critical value from Appendix F and taking its reciprocal:</a:t>
            </a:r>
          </a:p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 typeface="Wingdings" pitchFamily="2" charset="2"/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				</a:t>
            </a:r>
            <a:r>
              <a:rPr lang="en-US" sz="2000" i="1" dirty="0" smtClean="0">
                <a:solidFill>
                  <a:srgbClr val="002060"/>
                </a:solidFill>
              </a:rPr>
              <a:t>F</a:t>
            </a:r>
            <a:r>
              <a:rPr lang="en-US" sz="2000" i="1" baseline="-25000" dirty="0" smtClean="0">
                <a:solidFill>
                  <a:srgbClr val="002060"/>
                </a:solidFill>
              </a:rPr>
              <a:t>L</a:t>
            </a:r>
            <a:r>
              <a:rPr lang="en-US" sz="2000" dirty="0" smtClean="0">
                <a:solidFill>
                  <a:srgbClr val="002060"/>
                </a:solidFill>
              </a:rPr>
              <a:t> = 1/</a:t>
            </a:r>
            <a:r>
              <a:rPr lang="en-US" sz="2000" i="1" dirty="0" smtClean="0">
                <a:solidFill>
                  <a:srgbClr val="002060"/>
                </a:solidFill>
              </a:rPr>
              <a:t>F</a:t>
            </a:r>
            <a:r>
              <a:rPr lang="en-US" sz="2000" i="1" baseline="-25000" dirty="0" smtClean="0">
                <a:solidFill>
                  <a:srgbClr val="002060"/>
                </a:solidFill>
                <a:sym typeface="Symbol" pitchFamily="18" charset="2"/>
              </a:rPr>
              <a:t>df</a:t>
            </a:r>
            <a:r>
              <a:rPr lang="en-US" sz="2000" baseline="-40000" dirty="0" smtClean="0">
                <a:solidFill>
                  <a:srgbClr val="002060"/>
                </a:solidFill>
              </a:rPr>
              <a:t>2</a:t>
            </a:r>
            <a:r>
              <a:rPr lang="en-US" sz="2000" baseline="-25000" dirty="0" smtClean="0">
                <a:solidFill>
                  <a:srgbClr val="002060"/>
                </a:solidFill>
              </a:rPr>
              <a:t>, </a:t>
            </a:r>
            <a:r>
              <a:rPr lang="en-US" sz="2000" i="1" baseline="-25000" dirty="0" smtClean="0">
                <a:solidFill>
                  <a:srgbClr val="002060"/>
                </a:solidFill>
                <a:sym typeface="Symbol" pitchFamily="18" charset="2"/>
              </a:rPr>
              <a:t>df</a:t>
            </a:r>
            <a:r>
              <a:rPr lang="en-US" sz="2000" baseline="-40000" dirty="0" smtClean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89090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9091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24614" name="Rectangle 6"/>
          <p:cNvSpPr>
            <a:spLocks noChangeArrowheads="1"/>
          </p:cNvSpPr>
          <p:nvPr/>
        </p:nvSpPr>
        <p:spPr bwMode="auto">
          <a:xfrm>
            <a:off x="762000" y="1219200"/>
            <a:ext cx="289543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Test: Critical Values</a:t>
            </a:r>
          </a:p>
        </p:txBody>
      </p:sp>
      <p:sp>
        <p:nvSpPr>
          <p:cNvPr id="89093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 dirty="0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68580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Variances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24893" y="3796930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Excel function is:</a:t>
            </a:r>
          </a:p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=F.INV.RT(</a:t>
            </a:r>
            <a:r>
              <a:rPr lang="el-GR" sz="1600" dirty="0" smtClean="0">
                <a:solidFill>
                  <a:srgbClr val="FF0000"/>
                </a:solidFill>
              </a:rPr>
              <a:t>α</a:t>
            </a:r>
            <a:r>
              <a:rPr lang="en-US" sz="1600" dirty="0" smtClean="0">
                <a:solidFill>
                  <a:srgbClr val="FF0000"/>
                </a:solidFill>
              </a:rPr>
              <a:t>, df1, df2)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22371" y="5400099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Excel function is:</a:t>
            </a:r>
          </a:p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=F.INV(</a:t>
            </a:r>
            <a:r>
              <a:rPr lang="el-GR" sz="1600" dirty="0" smtClean="0">
                <a:solidFill>
                  <a:srgbClr val="FF0000"/>
                </a:solidFill>
              </a:rPr>
              <a:t>α</a:t>
            </a:r>
            <a:r>
              <a:rPr lang="en-US" sz="1600" dirty="0" smtClean="0">
                <a:solidFill>
                  <a:srgbClr val="FF0000"/>
                </a:solidFill>
              </a:rPr>
              <a:t>, df1, df2)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" name="Left Arrow 3"/>
          <p:cNvSpPr/>
          <p:nvPr/>
        </p:nvSpPr>
        <p:spPr bwMode="auto">
          <a:xfrm>
            <a:off x="5472542" y="4089317"/>
            <a:ext cx="381000" cy="292388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Left Arrow 15"/>
          <p:cNvSpPr/>
          <p:nvPr/>
        </p:nvSpPr>
        <p:spPr bwMode="auto">
          <a:xfrm>
            <a:off x="5537856" y="5546292"/>
            <a:ext cx="381000" cy="292388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3869" y="1006974"/>
            <a:ext cx="2211732" cy="14314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408533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80D057D0-7788-4E97-8A08-5649A62BDF49}" type="slidenum">
              <a:rPr lang="en-US"/>
              <a:pPr/>
              <a:t>3</a:t>
            </a:fld>
            <a:endParaRPr lang="en-US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70906" y="1970707"/>
            <a:ext cx="6645275" cy="1449387"/>
          </a:xfrm>
        </p:spPr>
        <p:txBody>
          <a:bodyPr lIns="103236" tIns="51618" rIns="103236" bIns="51618"/>
          <a:lstStyle/>
          <a:p>
            <a:pPr marL="515938" indent="-515938" eaLnBrk="1" hangingPunct="1">
              <a:buClr>
                <a:schemeClr val="accent1"/>
              </a:buClr>
              <a:buSzTx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A two-sample test compares two sample estimates </a:t>
            </a:r>
            <a:r>
              <a:rPr lang="en-US" sz="2000" i="1" dirty="0" smtClean="0">
                <a:solidFill>
                  <a:srgbClr val="C00000"/>
                </a:solidFill>
              </a:rPr>
              <a:t>with each other</a:t>
            </a:r>
            <a:r>
              <a:rPr lang="en-US" sz="2000" dirty="0" smtClean="0">
                <a:solidFill>
                  <a:srgbClr val="002060"/>
                </a:solidFill>
              </a:rPr>
              <a:t>.</a:t>
            </a:r>
          </a:p>
          <a:p>
            <a:pPr marL="515938" indent="-515938" eaLnBrk="1" hangingPunct="1">
              <a:buClr>
                <a:schemeClr val="accent1"/>
              </a:buClr>
              <a:buSzTx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A one-sample test compares a sample estimate to a </a:t>
            </a:r>
            <a:r>
              <a:rPr lang="en-US" sz="2000" i="1" dirty="0" err="1" smtClean="0">
                <a:solidFill>
                  <a:srgbClr val="C00000"/>
                </a:solidFill>
              </a:rPr>
              <a:t>nonsample</a:t>
            </a:r>
            <a:r>
              <a:rPr lang="en-US" sz="2000" i="1" dirty="0" smtClean="0">
                <a:solidFill>
                  <a:srgbClr val="C00000"/>
                </a:solidFill>
              </a:rPr>
              <a:t> benchmark</a:t>
            </a:r>
            <a:r>
              <a:rPr lang="en-US" sz="2000" dirty="0" smtClean="0">
                <a:solidFill>
                  <a:srgbClr val="002060"/>
                </a:solidFill>
              </a:rPr>
              <a:t>.</a:t>
            </a:r>
            <a:endParaRPr lang="en-US" sz="2800" dirty="0" smtClean="0"/>
          </a:p>
        </p:txBody>
      </p:sp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236538" y="1371600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What Is a Two-Sample Test</a:t>
            </a:r>
          </a:p>
        </p:txBody>
      </p:sp>
      <p:sp>
        <p:nvSpPr>
          <p:cNvPr id="93240" name="Rectangle 56"/>
          <p:cNvSpPr>
            <a:spLocks noChangeArrowheads="1"/>
          </p:cNvSpPr>
          <p:nvPr/>
        </p:nvSpPr>
        <p:spPr bwMode="auto">
          <a:xfrm>
            <a:off x="234950" y="3429000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Basis of Two-Sample Tests</a:t>
            </a:r>
          </a:p>
        </p:txBody>
      </p:sp>
      <p:sp>
        <p:nvSpPr>
          <p:cNvPr id="93241" name="Rectangle 57"/>
          <p:cNvSpPr>
            <a:spLocks noChangeArrowheads="1"/>
          </p:cNvSpPr>
          <p:nvPr/>
        </p:nvSpPr>
        <p:spPr bwMode="auto">
          <a:xfrm>
            <a:off x="744115" y="4038600"/>
            <a:ext cx="710448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</a:rPr>
              <a:t>Two-sample tests are especially useful because they possess a built-in point of comparison.</a:t>
            </a: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logic of two-sample tests is based on the fact  that two samples drawn from the same population may yield different estimates of a parameter due to chance.</a:t>
            </a:r>
            <a:endParaRPr lang="en-US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5607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457200"/>
            <a:ext cx="3775075" cy="533400"/>
          </a:xfrm>
        </p:spPr>
        <p:txBody>
          <a:bodyPr lIns="103236" tIns="51618" rIns="103236" bIns="51618" anchor="t">
            <a:normAutofit fontScale="90000"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Two-Sample Tests</a:t>
            </a:r>
          </a:p>
        </p:txBody>
      </p:sp>
    </p:spTree>
    <p:extLst>
      <p:ext uri="{BB962C8B-B14F-4D97-AF65-F5344CB8AC3E}">
        <p14:creationId xmlns:p14="http://schemas.microsoft.com/office/powerpoint/2010/main" val="130310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E421AE6E-A449-4E98-9591-FFD352B01625}" type="slidenum">
              <a:rPr lang="en-US"/>
              <a:pPr/>
              <a:t>30</a:t>
            </a:fld>
            <a:endParaRPr lang="en-US"/>
          </a:p>
        </p:txBody>
      </p:sp>
      <p:sp>
        <p:nvSpPr>
          <p:cNvPr id="93185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3186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25637" name="Rectangle 5"/>
          <p:cNvSpPr>
            <a:spLocks noChangeArrowheads="1"/>
          </p:cNvSpPr>
          <p:nvPr/>
        </p:nvSpPr>
        <p:spPr bwMode="auto">
          <a:xfrm>
            <a:off x="527751" y="1748249"/>
            <a:ext cx="813593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</a:rPr>
              <a:t>Step 1:  State the </a:t>
            </a:r>
            <a:r>
              <a:rPr lang="en-US" sz="2000" dirty="0" smtClean="0">
                <a:solidFill>
                  <a:srgbClr val="002060"/>
                </a:solidFill>
              </a:rPr>
              <a:t>hypotheses:</a:t>
            </a:r>
            <a:r>
              <a:rPr lang="en-US" sz="2000" dirty="0">
                <a:solidFill>
                  <a:srgbClr val="002060"/>
                </a:solidFill>
              </a:rPr>
              <a:t/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: </a:t>
            </a:r>
            <a:r>
              <a:rPr lang="en-US" sz="2000" dirty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baseline="30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> = </a:t>
            </a:r>
            <a:r>
              <a:rPr lang="en-US" sz="2000" dirty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>
                <a:solidFill>
                  <a:srgbClr val="002060"/>
                </a:solidFill>
              </a:rPr>
              <a:t>2</a:t>
            </a:r>
            <a:r>
              <a:rPr lang="en-US" sz="2000" baseline="30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/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dirty="0">
                <a:solidFill>
                  <a:srgbClr val="002060"/>
                </a:solidFill>
              </a:rPr>
              <a:t>: </a:t>
            </a:r>
            <a:r>
              <a:rPr lang="en-US" sz="2000" dirty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baseline="30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> ≠ </a:t>
            </a:r>
            <a:r>
              <a:rPr lang="en-US" sz="2000" dirty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>
                <a:solidFill>
                  <a:srgbClr val="002060"/>
                </a:solidFill>
              </a:rPr>
              <a:t>2</a:t>
            </a:r>
            <a:r>
              <a:rPr lang="en-US" sz="2000" baseline="30000" dirty="0">
                <a:solidFill>
                  <a:srgbClr val="002060"/>
                </a:solidFill>
              </a:rPr>
              <a:t>2</a:t>
            </a:r>
            <a:endParaRPr lang="en-US" sz="2000" dirty="0">
              <a:solidFill>
                <a:srgbClr val="002060"/>
              </a:solidFill>
            </a:endParaRPr>
          </a:p>
          <a:p>
            <a:pPr marL="515938" indent="-515938" eaLnBrk="0" hangingPunct="0">
              <a:spcBef>
                <a:spcPct val="5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</a:rPr>
              <a:t>Step 2:  Specify the decision rule.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Degrees of freedom are: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	Numerator:  </a:t>
            </a:r>
            <a:r>
              <a:rPr lang="en-US" sz="2000" i="1" dirty="0">
                <a:solidFill>
                  <a:srgbClr val="002060"/>
                </a:solidFill>
                <a:latin typeface="+mn-lt"/>
                <a:sym typeface="Symbol" pitchFamily="18" charset="2"/>
              </a:rPr>
              <a:t>df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dirty="0">
                <a:solidFill>
                  <a:srgbClr val="002060"/>
                </a:solidFill>
              </a:rPr>
              <a:t> = </a:t>
            </a:r>
            <a:r>
              <a:rPr lang="en-US" sz="2000" i="1" dirty="0">
                <a:solidFill>
                  <a:srgbClr val="002060"/>
                </a:solidFill>
              </a:rPr>
              <a:t>n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dirty="0">
                <a:solidFill>
                  <a:srgbClr val="002060"/>
                </a:solidFill>
              </a:rPr>
              <a:t> – 1 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	Denominator: </a:t>
            </a:r>
            <a:r>
              <a:rPr lang="en-US" sz="2000" i="1" dirty="0">
                <a:solidFill>
                  <a:srgbClr val="002060"/>
                </a:solidFill>
                <a:latin typeface="+mn-lt"/>
                <a:sym typeface="Symbol" pitchFamily="18" charset="2"/>
              </a:rPr>
              <a:t>df</a:t>
            </a:r>
            <a:r>
              <a:rPr lang="en-US" sz="2000" baseline="-25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> = </a:t>
            </a:r>
            <a:r>
              <a:rPr lang="en-US" sz="2000" i="1" dirty="0">
                <a:solidFill>
                  <a:srgbClr val="002060"/>
                </a:solidFill>
              </a:rPr>
              <a:t>n</a:t>
            </a:r>
            <a:r>
              <a:rPr lang="en-US" sz="2000" baseline="-25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> – 1 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Choose </a:t>
            </a:r>
            <a:r>
              <a:rPr lang="el-GR" sz="2000" i="1" dirty="0" smtClean="0">
                <a:solidFill>
                  <a:srgbClr val="002060"/>
                </a:solidFill>
              </a:rPr>
              <a:t>α</a:t>
            </a:r>
            <a:r>
              <a:rPr lang="en-US" sz="2000" dirty="0" smtClean="0">
                <a:solidFill>
                  <a:srgbClr val="002060"/>
                </a:solidFill>
              </a:rPr>
              <a:t> and </a:t>
            </a:r>
            <a:r>
              <a:rPr lang="en-US" sz="2000" dirty="0">
                <a:solidFill>
                  <a:srgbClr val="002060"/>
                </a:solidFill>
              </a:rPr>
              <a:t>find the left-tail and right-tail critical values from Appendix </a:t>
            </a:r>
            <a:r>
              <a:rPr lang="en-US" sz="2000" dirty="0" smtClean="0">
                <a:solidFill>
                  <a:srgbClr val="002060"/>
                </a:solidFill>
              </a:rPr>
              <a:t>F or from Excel.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325638" name="Rectangle 6"/>
          <p:cNvSpPr>
            <a:spLocks noChangeArrowheads="1"/>
          </p:cNvSpPr>
          <p:nvPr/>
        </p:nvSpPr>
        <p:spPr bwMode="auto">
          <a:xfrm>
            <a:off x="139700" y="1142999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Two-Tailed F-Test: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3189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68580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Variances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542595" y="4800600"/>
            <a:ext cx="813593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3236" tIns="51618" rIns="103236" bIns="5161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15938" indent="-515938" eaLnBrk="1" hangingPunct="1"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Step 3:  Calculate the test statistic. </a:t>
            </a:r>
          </a:p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Step 4:  Make the decision. Reject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 if the test statistic falls in the rejection regions as defined by the critical values.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324331"/>
            <a:ext cx="3186387" cy="20622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369837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661F50D9-016C-4C66-9A27-665ACB1B6D03}" type="slidenum">
              <a:rPr lang="en-US"/>
              <a:pPr/>
              <a:t>31</a:t>
            </a:fld>
            <a:endParaRPr lang="en-US"/>
          </a:p>
        </p:txBody>
      </p:sp>
      <p:sp>
        <p:nvSpPr>
          <p:cNvPr id="97281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7282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27686" name="Rectangle 6"/>
          <p:cNvSpPr>
            <a:spLocks noChangeArrowheads="1"/>
          </p:cNvSpPr>
          <p:nvPr/>
        </p:nvSpPr>
        <p:spPr bwMode="auto">
          <a:xfrm>
            <a:off x="511629" y="1161687"/>
            <a:ext cx="2735262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One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-Tailed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F-Test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27690" name="Rectangle 10"/>
          <p:cNvSpPr>
            <a:spLocks noChangeArrowheads="1"/>
          </p:cNvSpPr>
          <p:nvPr/>
        </p:nvSpPr>
        <p:spPr bwMode="auto">
          <a:xfrm>
            <a:off x="623094" y="1754187"/>
            <a:ext cx="8135938" cy="250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</a:rPr>
              <a:t>Step 1:  State the hypotheses</a:t>
            </a:r>
            <a:r>
              <a:rPr lang="en-US" sz="2000" dirty="0" smtClean="0">
                <a:solidFill>
                  <a:srgbClr val="002060"/>
                </a:solidFill>
              </a:rPr>
              <a:t>. For example:  </a:t>
            </a:r>
            <a:r>
              <a:rPr lang="en-US" sz="2000" dirty="0">
                <a:solidFill>
                  <a:srgbClr val="002060"/>
                </a:solidFill>
              </a:rPr>
              <a:t/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: </a:t>
            </a:r>
            <a:r>
              <a:rPr lang="en-US" sz="2000" dirty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baseline="30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sym typeface="Symbol"/>
              </a:rPr>
              <a:t> 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>
                <a:solidFill>
                  <a:srgbClr val="002060"/>
                </a:solidFill>
              </a:rPr>
              <a:t>2</a:t>
            </a:r>
            <a:r>
              <a:rPr lang="en-US" sz="2000" baseline="30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/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dirty="0">
                <a:solidFill>
                  <a:srgbClr val="002060"/>
                </a:solidFill>
              </a:rPr>
              <a:t>: </a:t>
            </a:r>
            <a:r>
              <a:rPr lang="en-US" sz="2000" dirty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baseline="30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smtClean="0">
                <a:solidFill>
                  <a:srgbClr val="002060"/>
                </a:solidFill>
              </a:rPr>
              <a:t>&lt; </a:t>
            </a:r>
            <a:r>
              <a:rPr lang="en-US" sz="2000" dirty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>
                <a:solidFill>
                  <a:srgbClr val="002060"/>
                </a:solidFill>
              </a:rPr>
              <a:t>2</a:t>
            </a:r>
            <a:r>
              <a:rPr lang="en-US" sz="2000" baseline="30000" dirty="0">
                <a:solidFill>
                  <a:srgbClr val="002060"/>
                </a:solidFill>
              </a:rPr>
              <a:t>2</a:t>
            </a:r>
            <a:endParaRPr lang="en-US" sz="2000" dirty="0">
              <a:solidFill>
                <a:srgbClr val="002060"/>
              </a:solidFill>
            </a:endParaRPr>
          </a:p>
          <a:p>
            <a:pPr marL="515938" indent="-515938" eaLnBrk="0" hangingPunct="0">
              <a:spcBef>
                <a:spcPct val="5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</a:rPr>
              <a:t>Step 2:  State the decision rule</a:t>
            </a:r>
            <a:r>
              <a:rPr lang="en-US" sz="2000" dirty="0" smtClean="0">
                <a:solidFill>
                  <a:srgbClr val="002060"/>
                </a:solidFill>
              </a:rPr>
              <a:t>. Degrees </a:t>
            </a:r>
            <a:r>
              <a:rPr lang="en-US" sz="2000" dirty="0">
                <a:solidFill>
                  <a:srgbClr val="002060"/>
                </a:solidFill>
              </a:rPr>
              <a:t>of freedom are: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	Numerator:  </a:t>
            </a:r>
            <a:r>
              <a:rPr lang="en-US" sz="2000" i="1" dirty="0">
                <a:solidFill>
                  <a:srgbClr val="002060"/>
                </a:solidFill>
                <a:latin typeface="+mn-lt"/>
                <a:sym typeface="Symbol" pitchFamily="18" charset="2"/>
              </a:rPr>
              <a:t>df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dirty="0">
                <a:solidFill>
                  <a:srgbClr val="002060"/>
                </a:solidFill>
              </a:rPr>
              <a:t> = </a:t>
            </a:r>
            <a:r>
              <a:rPr lang="en-US" sz="2000" i="1" dirty="0">
                <a:solidFill>
                  <a:srgbClr val="002060"/>
                </a:solidFill>
              </a:rPr>
              <a:t>n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dirty="0">
                <a:solidFill>
                  <a:srgbClr val="002060"/>
                </a:solidFill>
              </a:rPr>
              <a:t> – 1 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	Denominator: </a:t>
            </a:r>
            <a:r>
              <a:rPr lang="en-US" sz="2000" i="1" dirty="0">
                <a:solidFill>
                  <a:srgbClr val="002060"/>
                </a:solidFill>
                <a:latin typeface="+mn-lt"/>
                <a:sym typeface="Symbol" pitchFamily="18" charset="2"/>
              </a:rPr>
              <a:t>df</a:t>
            </a:r>
            <a:r>
              <a:rPr lang="en-US" sz="2000" baseline="-25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> = </a:t>
            </a:r>
            <a:r>
              <a:rPr lang="en-US" sz="2000" i="1" dirty="0">
                <a:solidFill>
                  <a:srgbClr val="002060"/>
                </a:solidFill>
              </a:rPr>
              <a:t>n</a:t>
            </a:r>
            <a:r>
              <a:rPr lang="en-US" sz="2000" baseline="-25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> – 1 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Choose </a:t>
            </a:r>
            <a:r>
              <a:rPr lang="el-GR" sz="2000" i="1" dirty="0" smtClean="0">
                <a:solidFill>
                  <a:srgbClr val="002060"/>
                </a:solidFill>
              </a:rPr>
              <a:t>α</a:t>
            </a:r>
            <a:r>
              <a:rPr lang="en-US" sz="2000" dirty="0" smtClean="0">
                <a:solidFill>
                  <a:srgbClr val="002060"/>
                </a:solidFill>
              </a:rPr>
              <a:t> and </a:t>
            </a:r>
            <a:r>
              <a:rPr lang="en-US" sz="2000" dirty="0">
                <a:solidFill>
                  <a:srgbClr val="002060"/>
                </a:solidFill>
              </a:rPr>
              <a:t>find the </a:t>
            </a:r>
            <a:r>
              <a:rPr lang="en-US" sz="2000" dirty="0" smtClean="0">
                <a:solidFill>
                  <a:srgbClr val="002060"/>
                </a:solidFill>
              </a:rPr>
              <a:t>critical </a:t>
            </a:r>
            <a:r>
              <a:rPr lang="en-US" sz="2000" dirty="0">
                <a:solidFill>
                  <a:srgbClr val="002060"/>
                </a:solidFill>
              </a:rPr>
              <a:t>value from Appendix </a:t>
            </a:r>
            <a:r>
              <a:rPr lang="en-US" sz="2000" dirty="0" smtClean="0">
                <a:solidFill>
                  <a:srgbClr val="002060"/>
                </a:solidFill>
              </a:rPr>
              <a:t>F or Excel.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97285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68580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Variances</a:t>
            </a:r>
          </a:p>
        </p:txBody>
      </p:sp>
      <p:sp>
        <p:nvSpPr>
          <p:cNvPr id="1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5587" y="4263242"/>
            <a:ext cx="8135938" cy="1295400"/>
          </a:xfrm>
        </p:spPr>
        <p:txBody>
          <a:bodyPr lIns="103236" tIns="51618" rIns="103236" bIns="51618">
            <a:normAutofit/>
          </a:bodyPr>
          <a:lstStyle/>
          <a:p>
            <a:pPr marL="515938" indent="-515938" eaLnBrk="1" hangingPunct="1"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Step 3:  Calculate the test statistic. </a:t>
            </a:r>
          </a:p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Step 4:  Make the decision. Reject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 if the test statistic falls in the rejection region as defined by the critical value.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404937"/>
            <a:ext cx="25908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578622" y="1137416"/>
            <a:ext cx="2803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rgbClr val="FF0000"/>
                </a:solidFill>
                <a:sym typeface="Symbol" pitchFamily="18" charset="2"/>
              </a:rPr>
              <a:t>Example: </a:t>
            </a:r>
            <a:r>
              <a:rPr lang="en-US" sz="1400" dirty="0" smtClean="0">
                <a:solidFill>
                  <a:srgbClr val="FF0000"/>
                </a:solidFill>
                <a:sym typeface="Symbol" pitchFamily="18" charset="2"/>
              </a:rPr>
              <a:t>5% left-tailed area for </a:t>
            </a:r>
            <a:r>
              <a:rPr lang="en-US" sz="1400" i="1" dirty="0" smtClean="0">
                <a:solidFill>
                  <a:srgbClr val="FF0000"/>
                </a:solidFill>
                <a:sym typeface="Symbol" pitchFamily="18" charset="2"/>
              </a:rPr>
              <a:t>F</a:t>
            </a:r>
            <a:r>
              <a:rPr lang="en-US" sz="1400" baseline="-25000" dirty="0" smtClean="0">
                <a:solidFill>
                  <a:srgbClr val="FF0000"/>
                </a:solidFill>
                <a:sym typeface="Symbol" pitchFamily="18" charset="2"/>
              </a:rPr>
              <a:t>11,8</a:t>
            </a:r>
            <a:endParaRPr lang="en-US" sz="1400" baseline="-25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98623" y="3276600"/>
            <a:ext cx="15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=F.INV(0.05,11,8)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6553201" y="3167062"/>
            <a:ext cx="245422" cy="1095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04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242A0259-4A5E-4CAC-9E26-40D54BF91E2E}" type="slidenum">
              <a:rPr lang="en-US"/>
              <a:pPr/>
              <a:t>32</a:t>
            </a:fld>
            <a:endParaRPr lang="en-US"/>
          </a:p>
        </p:txBody>
      </p:sp>
      <p:sp>
        <p:nvSpPr>
          <p:cNvPr id="10137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137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28709" name="Rectangle 5"/>
          <p:cNvSpPr>
            <a:spLocks noChangeArrowheads="1"/>
          </p:cNvSpPr>
          <p:nvPr/>
        </p:nvSpPr>
        <p:spPr bwMode="auto">
          <a:xfrm>
            <a:off x="370114" y="1439685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EXCEL’s F Test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362200"/>
            <a:ext cx="8218487" cy="21907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68580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Variances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66800" y="4707127"/>
            <a:ext cx="28606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Note:</a:t>
            </a:r>
            <a:r>
              <a:rPr lang="en-US" dirty="0" smtClean="0"/>
              <a:t> Excel uses a left-tailed test if </a:t>
            </a:r>
            <a:r>
              <a:rPr lang="en-US" i="1" dirty="0" smtClean="0"/>
              <a:t>s</a:t>
            </a:r>
            <a:r>
              <a:rPr lang="en-US" baseline="-25000" dirty="0" smtClean="0"/>
              <a:t>1</a:t>
            </a:r>
            <a:r>
              <a:rPr lang="en-US" baseline="30000" dirty="0" smtClean="0"/>
              <a:t>2</a:t>
            </a:r>
            <a:r>
              <a:rPr lang="en-US" dirty="0" smtClean="0"/>
              <a:t> &lt; </a:t>
            </a:r>
            <a:r>
              <a:rPr lang="en-US" i="1" dirty="0" smtClean="0"/>
              <a:t>s</a:t>
            </a:r>
            <a:r>
              <a:rPr lang="en-US" baseline="-25000" dirty="0" smtClean="0"/>
              <a:t>2</a:t>
            </a:r>
            <a:r>
              <a:rPr lang="en-US" baseline="30000" dirty="0" smtClean="0"/>
              <a:t>2</a:t>
            </a:r>
          </a:p>
          <a:p>
            <a:endParaRPr lang="en-US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4419600" y="4776960"/>
            <a:ext cx="24604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So, if you want a two-tailed test, you must double Excel’s one-tailed </a:t>
            </a:r>
            <a:r>
              <a:rPr lang="en-US" sz="1400" i="1" dirty="0" smtClean="0">
                <a:solidFill>
                  <a:srgbClr val="FF0000"/>
                </a:solidFill>
              </a:rPr>
              <a:t>p</a:t>
            </a:r>
            <a:r>
              <a:rPr lang="en-US" sz="1400" dirty="0" smtClean="0">
                <a:solidFill>
                  <a:srgbClr val="FF0000"/>
                </a:solidFill>
              </a:rPr>
              <a:t>-value.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66800" y="5515623"/>
            <a:ext cx="286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Conversely, Excel uses a right-tailed test if </a:t>
            </a:r>
            <a:r>
              <a:rPr lang="en-US" i="1" dirty="0" smtClean="0"/>
              <a:t>s</a:t>
            </a:r>
            <a:r>
              <a:rPr lang="en-US" baseline="-25000" dirty="0" smtClean="0"/>
              <a:t>1</a:t>
            </a:r>
            <a:r>
              <a:rPr lang="en-US" baseline="30000" dirty="0" smtClean="0"/>
              <a:t>2</a:t>
            </a:r>
            <a:r>
              <a:rPr lang="en-US" dirty="0" smtClean="0"/>
              <a:t> &gt; </a:t>
            </a:r>
            <a:r>
              <a:rPr lang="en-US" i="1" dirty="0" smtClean="0"/>
              <a:t>s</a:t>
            </a:r>
            <a:r>
              <a:rPr lang="en-US" baseline="-25000" dirty="0" smtClean="0"/>
              <a:t>2</a:t>
            </a:r>
            <a:r>
              <a:rPr lang="en-US" baseline="30000" dirty="0" smtClean="0"/>
              <a:t>2</a:t>
            </a:r>
            <a:endParaRPr lang="en-US" dirty="0" smtClean="0"/>
          </a:p>
        </p:txBody>
      </p:sp>
      <p:cxnSp>
        <p:nvCxnSpPr>
          <p:cNvPr id="5" name="Straight Arrow Connector 4"/>
          <p:cNvCxnSpPr/>
          <p:nvPr/>
        </p:nvCxnSpPr>
        <p:spPr bwMode="auto">
          <a:xfrm flipV="1">
            <a:off x="6096000" y="4038600"/>
            <a:ext cx="228600" cy="68382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Rounded Rectangle 5"/>
          <p:cNvSpPr/>
          <p:nvPr/>
        </p:nvSpPr>
        <p:spPr bwMode="auto">
          <a:xfrm>
            <a:off x="6210300" y="3886200"/>
            <a:ext cx="952500" cy="212766"/>
          </a:xfrm>
          <a:prstGeom prst="roundRect">
            <a:avLst/>
          </a:prstGeom>
          <a:solidFill>
            <a:schemeClr val="accent1">
              <a:alpha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4754" name="Picture 2" descr="C:\Users\Blythe\AppData\Local\Microsoft\Windows\Temporary Internet Files\Content.IE5\K4POUWPH\MP900422224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060" y="4843490"/>
            <a:ext cx="991716" cy="148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0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10-</a:t>
            </a:r>
            <a:fld id="{999F9C01-F2E1-42DB-A612-902A3611F01B}" type="slidenum">
              <a:rPr lang="en-US"/>
              <a:pPr/>
              <a:t>33</a:t>
            </a:fld>
            <a:endParaRPr lang="en-US"/>
          </a:p>
        </p:txBody>
      </p:sp>
      <p:sp>
        <p:nvSpPr>
          <p:cNvPr id="103426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3427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31781" name="Rectangle 5"/>
          <p:cNvSpPr>
            <a:spLocks noChangeArrowheads="1"/>
          </p:cNvSpPr>
          <p:nvPr/>
        </p:nvSpPr>
        <p:spPr bwMode="auto">
          <a:xfrm>
            <a:off x="139700" y="1150071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Assumptions of the F Test</a:t>
            </a:r>
          </a:p>
        </p:txBody>
      </p:sp>
      <p:sp>
        <p:nvSpPr>
          <p:cNvPr id="331782" name="Rectangle 6"/>
          <p:cNvSpPr>
            <a:spLocks noChangeArrowheads="1"/>
          </p:cNvSpPr>
          <p:nvPr/>
        </p:nvSpPr>
        <p:spPr bwMode="auto">
          <a:xfrm>
            <a:off x="533400" y="1761259"/>
            <a:ext cx="7456242" cy="1896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test assumes that the populations being sampled are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normal. It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is sensitive to nonnormality of the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sampled populations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MINITAB reports both the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test and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robust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alternative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called </a:t>
            </a:r>
            <a:r>
              <a:rPr lang="en-US" sz="20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Levene’s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test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along with its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-values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</p:txBody>
      </p:sp>
      <p:sp>
        <p:nvSpPr>
          <p:cNvPr id="10343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1447800" y="3839369"/>
            <a:ext cx="5867400" cy="26298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extLst/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68580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Variances</a:t>
            </a:r>
          </a:p>
        </p:txBody>
      </p:sp>
    </p:spTree>
    <p:extLst>
      <p:ext uri="{BB962C8B-B14F-4D97-AF65-F5344CB8AC3E}">
        <p14:creationId xmlns:p14="http://schemas.microsoft.com/office/powerpoint/2010/main" val="368427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1FE6D956-69FD-412E-9AAF-A36CBC991801}" type="slidenum">
              <a:rPr lang="en-US"/>
              <a:pPr/>
              <a:t>4</a:t>
            </a:fld>
            <a:endParaRPr lang="en-US"/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0947" y="1906587"/>
            <a:ext cx="8150225" cy="1068387"/>
          </a:xfrm>
        </p:spPr>
        <p:txBody>
          <a:bodyPr lIns="103236" tIns="51618" rIns="103236" bIns="51618"/>
          <a:lstStyle/>
          <a:p>
            <a:pPr marL="0" indent="0" eaLnBrk="1" hangingPunct="1">
              <a:buClr>
                <a:schemeClr val="accent1"/>
              </a:buClr>
              <a:buSzTx/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If the two sample statistics differ by more than the amount attributable to chance, then we conclude that the samples came from populations with different parameter values.</a:t>
            </a:r>
          </a:p>
          <a:p>
            <a:pPr marL="515938" indent="-515938" eaLnBrk="1" hangingPunct="1">
              <a:buClr>
                <a:schemeClr val="accent1"/>
              </a:buClr>
              <a:buSzTx/>
              <a:buFontTx/>
              <a:buChar char="•"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72391" name="Rectangle 7"/>
          <p:cNvSpPr>
            <a:spLocks noChangeArrowheads="1"/>
          </p:cNvSpPr>
          <p:nvPr/>
        </p:nvSpPr>
        <p:spPr bwMode="auto">
          <a:xfrm>
            <a:off x="236538" y="1295400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What Is a Two-Sample Test</a:t>
            </a:r>
          </a:p>
        </p:txBody>
      </p:sp>
      <p:sp>
        <p:nvSpPr>
          <p:cNvPr id="27653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457200"/>
            <a:ext cx="3775075" cy="533400"/>
          </a:xfrm>
        </p:spPr>
        <p:txBody>
          <a:bodyPr lIns="103236" tIns="51618" rIns="103236" bIns="51618" anchor="t">
            <a:normAutofit fontScale="90000"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Two-Sample Tests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200400"/>
            <a:ext cx="6200775" cy="289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2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C9DBF8D2-44A4-4562-A230-173895115E8A}" type="slidenum">
              <a:rPr lang="en-US"/>
              <a:pPr/>
              <a:t>5</a:t>
            </a:fld>
            <a:endParaRPr lang="en-US"/>
          </a:p>
        </p:txBody>
      </p:sp>
      <p:sp>
        <p:nvSpPr>
          <p:cNvPr id="3174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1" y="2743200"/>
            <a:ext cx="7696200" cy="1003300"/>
          </a:xfrm>
        </p:spPr>
        <p:txBody>
          <a:bodyPr lIns="103236" tIns="51618" rIns="103236" bIns="51618"/>
          <a:lstStyle/>
          <a:p>
            <a:pPr marL="515938" indent="-515938" eaLnBrk="1" hangingPunct="1"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hypotheses for comparing two independent population means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</a:rPr>
              <a:t>µ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 smtClean="0">
                <a:solidFill>
                  <a:srgbClr val="002060"/>
                </a:solidFill>
              </a:rPr>
              <a:t> and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</a:rPr>
              <a:t>µ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are:</a:t>
            </a:r>
          </a:p>
        </p:txBody>
      </p:sp>
      <p:sp>
        <p:nvSpPr>
          <p:cNvPr id="31746" name="Text Box 5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91847" name="Rectangle 7"/>
          <p:cNvSpPr>
            <a:spLocks noChangeArrowheads="1"/>
          </p:cNvSpPr>
          <p:nvPr/>
        </p:nvSpPr>
        <p:spPr bwMode="auto">
          <a:xfrm>
            <a:off x="234950" y="1751012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Format of Hypotheses</a:t>
            </a:r>
          </a:p>
        </p:txBody>
      </p:sp>
      <p:sp>
        <p:nvSpPr>
          <p:cNvPr id="31749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7772400" cy="990600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3236" tIns="51618" rIns="103236" bIns="51618" anchor="t">
            <a:noAutofit/>
          </a:bodyPr>
          <a:lstStyle/>
          <a:p>
            <a:pPr algn="l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                          </a:t>
            </a:r>
            <a:r>
              <a:rPr lang="en-US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 9.1</a:t>
            </a: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Independent Samples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8987" y="3886200"/>
            <a:ext cx="6916316" cy="1143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17268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89EC5A44-C19C-4AF7-8731-64AA2061181C}" type="slidenum">
              <a:rPr lang="en-US"/>
              <a:pPr/>
              <a:t>6</a:t>
            </a:fld>
            <a:endParaRPr lang="en-US"/>
          </a:p>
        </p:txBody>
      </p:sp>
      <p:sp>
        <p:nvSpPr>
          <p:cNvPr id="295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5568" y="2285207"/>
            <a:ext cx="7862496" cy="1219994"/>
          </a:xfrm>
        </p:spPr>
        <p:txBody>
          <a:bodyPr lIns="103236" tIns="51618" rIns="103236" bIns="51618"/>
          <a:lstStyle/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When the </a:t>
            </a:r>
            <a:r>
              <a:rPr lang="en-US" sz="2000" dirty="0">
                <a:solidFill>
                  <a:srgbClr val="002060"/>
                </a:solidFill>
              </a:rPr>
              <a:t>population variances </a:t>
            </a:r>
            <a:r>
              <a:rPr lang="en-US" sz="2000" i="1" dirty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baseline="30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> and </a:t>
            </a:r>
            <a:r>
              <a:rPr lang="en-US" sz="2000" i="1" dirty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>
                <a:solidFill>
                  <a:srgbClr val="002060"/>
                </a:solidFill>
              </a:rPr>
              <a:t>2</a:t>
            </a:r>
            <a:r>
              <a:rPr lang="en-US" sz="2000" baseline="30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smtClean="0">
                <a:solidFill>
                  <a:srgbClr val="002060"/>
                </a:solidFill>
              </a:rPr>
              <a:t>are known, use the normal distribution for the test (assuming a normal population).</a:t>
            </a:r>
          </a:p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test statistic is:</a:t>
            </a:r>
          </a:p>
        </p:txBody>
      </p:sp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95942" name="Rectangle 6"/>
          <p:cNvSpPr>
            <a:spLocks noChangeArrowheads="1"/>
          </p:cNvSpPr>
          <p:nvPr/>
        </p:nvSpPr>
        <p:spPr bwMode="auto">
          <a:xfrm>
            <a:off x="238517" y="1523206"/>
            <a:ext cx="89090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Case 1:  Known Variances</a:t>
            </a: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564165" y="381000"/>
            <a:ext cx="77724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Independent Samples</a:t>
            </a:r>
          </a:p>
        </p:txBody>
      </p:sp>
      <p:pic>
        <p:nvPicPr>
          <p:cNvPr id="68610" name="Picture 2" descr="C:\DOCUME~1\MSUUSER\LOCALS~1\Temp\SNAGHTML3e516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7744" y="3930732"/>
            <a:ext cx="7190596" cy="1676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406767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27D162E9-D56F-4DC5-A1C4-B05907A6F3F0}" type="slidenum">
              <a:rPr lang="en-US"/>
              <a:pPr/>
              <a:t>7</a:t>
            </a:fld>
            <a:endParaRPr lang="en-US"/>
          </a:p>
        </p:txBody>
      </p:sp>
      <p:sp>
        <p:nvSpPr>
          <p:cNvPr id="296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35038" y="2271156"/>
            <a:ext cx="7693025" cy="1447800"/>
          </a:xfrm>
        </p:spPr>
        <p:txBody>
          <a:bodyPr lIns="103236" tIns="51618" rIns="103236" bIns="51618">
            <a:normAutofit lnSpcReduction="10000"/>
          </a:bodyPr>
          <a:lstStyle/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If the variances are unknown, they must be estimated and the Student’s </a:t>
            </a:r>
            <a:r>
              <a:rPr lang="en-US" sz="2000" i="1" dirty="0" smtClean="0">
                <a:solidFill>
                  <a:srgbClr val="002060"/>
                </a:solidFill>
              </a:rPr>
              <a:t>t</a:t>
            </a:r>
            <a:r>
              <a:rPr lang="en-US" sz="2000" dirty="0" smtClean="0">
                <a:solidFill>
                  <a:srgbClr val="002060"/>
                </a:solidFill>
              </a:rPr>
              <a:t> distribution used to test the means.</a:t>
            </a:r>
          </a:p>
          <a:p>
            <a:pPr marL="515938" indent="-515938" eaLnBrk="1" hangingPunct="1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Assuming the population variances are equal, </a:t>
            </a:r>
            <a:r>
              <a:rPr lang="en-US" sz="2000" i="1" dirty="0" smtClean="0">
                <a:solidFill>
                  <a:srgbClr val="002060"/>
                </a:solidFill>
              </a:rPr>
              <a:t>s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baseline="30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and </a:t>
            </a:r>
            <a:r>
              <a:rPr lang="en-US" sz="2000" i="1" dirty="0" smtClean="0">
                <a:solidFill>
                  <a:srgbClr val="002060"/>
                </a:solidFill>
              </a:rPr>
              <a:t>s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 can be used to estimate a common pooled variance </a:t>
            </a:r>
            <a:r>
              <a:rPr lang="en-US" sz="2000" i="1" dirty="0" smtClean="0">
                <a:solidFill>
                  <a:srgbClr val="002060"/>
                </a:solidFill>
              </a:rPr>
              <a:t>s</a:t>
            </a:r>
            <a:r>
              <a:rPr lang="en-US" sz="2000" i="1" baseline="-25000" dirty="0" smtClean="0">
                <a:solidFill>
                  <a:srgbClr val="002060"/>
                </a:solidFill>
              </a:rPr>
              <a:t>p</a:t>
            </a:r>
            <a:r>
              <a:rPr lang="en-US" sz="2000" baseline="30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96966" name="Rectangle 6"/>
          <p:cNvSpPr>
            <a:spLocks noChangeArrowheads="1"/>
          </p:cNvSpPr>
          <p:nvPr/>
        </p:nvSpPr>
        <p:spPr bwMode="auto">
          <a:xfrm>
            <a:off x="280194" y="1447800"/>
            <a:ext cx="8812212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Case 2:  Unknown Variances, Assumed Equal</a:t>
            </a:r>
          </a:p>
        </p:txBody>
      </p:sp>
      <p:sp>
        <p:nvSpPr>
          <p:cNvPr id="35846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66562" name="Picture 2" descr="C:\DOCUME~1\MSUUSER\LOCALS~1\Temp\SNAGHTML4278e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886200"/>
            <a:ext cx="6477000" cy="211455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564165" y="381000"/>
            <a:ext cx="77724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Independent Samples</a:t>
            </a:r>
          </a:p>
        </p:txBody>
      </p:sp>
    </p:spTree>
    <p:extLst>
      <p:ext uri="{BB962C8B-B14F-4D97-AF65-F5344CB8AC3E}">
        <p14:creationId xmlns:p14="http://schemas.microsoft.com/office/powerpoint/2010/main" val="315323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10-</a:t>
            </a:r>
            <a:fld id="{A6E2401F-3713-4628-8ECC-78482B64BBB1}" type="slidenum">
              <a:rPr lang="en-US"/>
              <a:pPr/>
              <a:t>8</a:t>
            </a:fld>
            <a:endParaRPr lang="en-US"/>
          </a:p>
        </p:txBody>
      </p:sp>
      <p:sp>
        <p:nvSpPr>
          <p:cNvPr id="39937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9938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00043" name="Rectangle 11"/>
          <p:cNvSpPr>
            <a:spLocks noChangeArrowheads="1"/>
          </p:cNvSpPr>
          <p:nvPr/>
        </p:nvSpPr>
        <p:spPr bwMode="auto">
          <a:xfrm>
            <a:off x="709242" y="1996280"/>
            <a:ext cx="8151812" cy="1432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If the population variances cannot be assumed equal, the distribution of the random variable            is uncertain (Behrens-Fisher problem).. </a:t>
            </a: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Welch-</a:t>
            </a:r>
            <a:r>
              <a:rPr lang="en-US" sz="20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Satterthwaite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test addresses this difficulty by estimating each variance separately and then adjusting the degrees of freedom.</a:t>
            </a: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00050" name="Rectangle 18"/>
          <p:cNvSpPr>
            <a:spLocks noChangeArrowheads="1"/>
          </p:cNvSpPr>
          <p:nvPr/>
        </p:nvSpPr>
        <p:spPr bwMode="auto">
          <a:xfrm>
            <a:off x="2133600" y="6018810"/>
            <a:ext cx="487680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</a:t>
            </a:r>
            <a:r>
              <a:rPr lang="en-US" sz="14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quick rule for degrees of freedom is to use min(</a:t>
            </a:r>
            <a:r>
              <a:rPr lang="en-US" sz="1400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</a:t>
            </a:r>
            <a:r>
              <a:rPr lang="en-US" sz="14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  <a:r>
              <a:rPr lang="en-US" sz="14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– 1, </a:t>
            </a:r>
            <a:r>
              <a:rPr lang="en-US" sz="1400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</a:t>
            </a:r>
            <a:r>
              <a:rPr lang="en-US" sz="14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en-US" sz="14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– 1). </a:t>
            </a:r>
            <a:r>
              <a:rPr lang="en-US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You will get smaller </a:t>
            </a:r>
            <a:r>
              <a:rPr lang="en-US" sz="1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d.f.</a:t>
            </a:r>
            <a:r>
              <a:rPr lang="en-US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but avoid the tedious formula above.</a:t>
            </a:r>
            <a:endParaRPr lang="en-US" sz="140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9942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1420" y="3606140"/>
            <a:ext cx="7258403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564165" y="381000"/>
            <a:ext cx="77724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Independent Samples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80194" y="1447800"/>
            <a:ext cx="8812212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Case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3: 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Unknown Variances, Assumed </a:t>
            </a:r>
            <a:r>
              <a:rPr lang="en-US" sz="24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Unqual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646242"/>
              </p:ext>
            </p:extLst>
          </p:nvPr>
        </p:nvGraphicFramePr>
        <p:xfrm>
          <a:off x="3657600" y="2319573"/>
          <a:ext cx="720622" cy="393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5" imgW="419040" imgH="228600" progId="Equation.DSMT4">
                  <p:embed/>
                </p:oleObj>
              </mc:Choice>
              <mc:Fallback>
                <p:oleObj name="Equation" r:id="rId5" imgW="4190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57600" y="2319573"/>
                        <a:ext cx="720622" cy="3930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0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10-</a:t>
            </a:r>
            <a:fld id="{8854F32B-3F06-4F11-BB67-AA3B23FC96BF}" type="slidenum">
              <a:rPr lang="en-US"/>
              <a:pPr/>
              <a:t>9</a:t>
            </a:fld>
            <a:endParaRPr lang="en-US"/>
          </a:p>
        </p:txBody>
      </p:sp>
      <p:sp>
        <p:nvSpPr>
          <p:cNvPr id="293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7838" y="1677987"/>
            <a:ext cx="8150225" cy="2132013"/>
          </a:xfrm>
        </p:spPr>
        <p:txBody>
          <a:bodyPr lIns="103236" tIns="51618" rIns="103236" bIns="51618"/>
          <a:lstStyle/>
          <a:p>
            <a:pPr marL="515938" indent="-515938" eaLnBrk="1" hangingPunct="1"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If the population variances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baseline="30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and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are </a:t>
            </a:r>
            <a:r>
              <a:rPr lang="en-US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known</a:t>
            </a:r>
            <a:r>
              <a:rPr lang="en-US" sz="2000" dirty="0" smtClean="0">
                <a:solidFill>
                  <a:srgbClr val="002060"/>
                </a:solidFill>
              </a:rPr>
              <a:t>, then use the normal distribution. Of course, we rarely know </a:t>
            </a:r>
            <a:r>
              <a:rPr lang="en-US" sz="2000" i="1" dirty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baseline="30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> and </a:t>
            </a:r>
            <a:r>
              <a:rPr lang="en-US" sz="2000" i="1" dirty="0">
                <a:solidFill>
                  <a:srgbClr val="002060"/>
                </a:solidFill>
                <a:latin typeface="Book Antiqua" pitchFamily="18" charset="0"/>
                <a:sym typeface="Symbol" pitchFamily="18" charset="2"/>
              </a:rPr>
              <a:t></a:t>
            </a:r>
            <a:r>
              <a:rPr lang="en-US" sz="2000" baseline="-25000" dirty="0">
                <a:solidFill>
                  <a:srgbClr val="002060"/>
                </a:solidFill>
              </a:rPr>
              <a:t>2</a:t>
            </a:r>
            <a:r>
              <a:rPr lang="en-US" sz="2000" baseline="30000" dirty="0">
                <a:solidFill>
                  <a:srgbClr val="002060"/>
                </a:solidFill>
              </a:rPr>
              <a:t>2</a:t>
            </a:r>
            <a:r>
              <a:rPr lang="en-US" sz="2000" dirty="0">
                <a:solidFill>
                  <a:srgbClr val="002060"/>
                </a:solidFill>
              </a:rPr>
              <a:t> .</a:t>
            </a:r>
            <a:endParaRPr lang="en-US" sz="2000" dirty="0" smtClean="0">
              <a:solidFill>
                <a:srgbClr val="002060"/>
              </a:solidFill>
            </a:endParaRPr>
          </a:p>
          <a:p>
            <a:pPr marL="515938" indent="-515938" eaLnBrk="1" hangingPunct="1"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If population variances are </a:t>
            </a:r>
            <a:r>
              <a:rPr lang="en-US" sz="2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unknown</a:t>
            </a:r>
            <a:r>
              <a:rPr lang="en-US" sz="2000" dirty="0" smtClean="0">
                <a:solidFill>
                  <a:srgbClr val="002060"/>
                </a:solidFill>
              </a:rPr>
              <a:t> and estimated using </a:t>
            </a:r>
            <a:r>
              <a:rPr lang="en-US" sz="2000" i="1" dirty="0" smtClean="0">
                <a:solidFill>
                  <a:srgbClr val="002060"/>
                </a:solidFill>
              </a:rPr>
              <a:t>s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baseline="30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and </a:t>
            </a:r>
            <a:r>
              <a:rPr lang="en-US" sz="2000" i="1" dirty="0" smtClean="0">
                <a:solidFill>
                  <a:srgbClr val="002060"/>
                </a:solidFill>
              </a:rPr>
              <a:t>s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, then use the Student’s </a:t>
            </a:r>
            <a:r>
              <a:rPr lang="en-US" sz="2000" i="1" dirty="0" smtClean="0">
                <a:solidFill>
                  <a:srgbClr val="002060"/>
                </a:solidFill>
              </a:rPr>
              <a:t>t</a:t>
            </a:r>
            <a:r>
              <a:rPr lang="en-US" sz="2000" dirty="0" smtClean="0">
                <a:solidFill>
                  <a:srgbClr val="002060"/>
                </a:solidFill>
              </a:rPr>
              <a:t> distribution (Case 2 or Case 3)</a:t>
            </a:r>
          </a:p>
          <a:p>
            <a:pPr marL="515938" indent="-515938" eaLnBrk="1" hangingPunct="1"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If you are testing for zero difference of means (</a:t>
            </a:r>
            <a:r>
              <a:rPr lang="en-US" sz="2000" i="1" dirty="0" smtClean="0">
                <a:solidFill>
                  <a:srgbClr val="002060"/>
                </a:solidFill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</a:rPr>
              <a:t>0</a:t>
            </a:r>
            <a:r>
              <a:rPr lang="en-US" sz="2000" dirty="0" smtClean="0">
                <a:solidFill>
                  <a:srgbClr val="002060"/>
                </a:solidFill>
              </a:rPr>
              <a:t>: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</a:rPr>
              <a:t>µ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 smtClean="0">
                <a:solidFill>
                  <a:srgbClr val="002060"/>
                </a:solidFill>
              </a:rPr>
              <a:t>−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</a:rPr>
              <a:t>µ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 = 0) the formulas are simplified to:</a:t>
            </a:r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1988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93894" name="Rectangle 6"/>
          <p:cNvSpPr>
            <a:spLocks noChangeArrowheads="1"/>
          </p:cNvSpPr>
          <p:nvPr/>
        </p:nvSpPr>
        <p:spPr bwMode="auto">
          <a:xfrm>
            <a:off x="234950" y="1066800"/>
            <a:ext cx="8909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Statistic</a:t>
            </a:r>
          </a:p>
        </p:txBody>
      </p:sp>
      <p:sp>
        <p:nvSpPr>
          <p:cNvPr id="4199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10</a:t>
            </a:r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599" y="3956985"/>
            <a:ext cx="5486401" cy="25690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165" y="381000"/>
            <a:ext cx="7772400" cy="533400"/>
          </a:xfrm>
        </p:spPr>
        <p:txBody>
          <a:bodyPr lIns="103236" tIns="51618" rIns="103236" bIns="51618" anchor="t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Comparing Two Means: Independent Samples</a:t>
            </a:r>
          </a:p>
        </p:txBody>
      </p:sp>
    </p:spTree>
    <p:extLst>
      <p:ext uri="{BB962C8B-B14F-4D97-AF65-F5344CB8AC3E}">
        <p14:creationId xmlns:p14="http://schemas.microsoft.com/office/powerpoint/2010/main" val="255343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3077</Words>
  <Application>Microsoft Office PowerPoint</Application>
  <PresentationFormat>On-screen Show (4:3)</PresentationFormat>
  <Paragraphs>415</Paragraphs>
  <Slides>33</Slides>
  <Notes>32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Equation</vt:lpstr>
      <vt:lpstr>Week 9  October 27-31</vt:lpstr>
      <vt:lpstr>Two-Sample Hypothesis Tests</vt:lpstr>
      <vt:lpstr>Two-Sample Tests</vt:lpstr>
      <vt:lpstr>Two-Sample Tests</vt:lpstr>
      <vt:lpstr>Comparing Two Means:                           ML 9.1 Independent Samples</vt:lpstr>
      <vt:lpstr>Comparing Two Means: Independent Samples</vt:lpstr>
      <vt:lpstr>Comparing Two Means: Independent Samples</vt:lpstr>
      <vt:lpstr>Comparing Two Means: Independent Samples</vt:lpstr>
      <vt:lpstr>Comparing Two Means: Independent Samples</vt:lpstr>
      <vt:lpstr>Comparing Two Means: Independent Samples</vt:lpstr>
      <vt:lpstr>Comparing Two Means: Independent Samples</vt:lpstr>
      <vt:lpstr>Comparing Two Means: Independent Samples</vt:lpstr>
      <vt:lpstr>Comparing Two Means: Independent Samples</vt:lpstr>
      <vt:lpstr>Comparing Two Means:                          ML 9.2 Paired Samples</vt:lpstr>
      <vt:lpstr>Comparing Two Means: Paired Samples</vt:lpstr>
      <vt:lpstr>Comparing Two Means: Paired Samples</vt:lpstr>
      <vt:lpstr>Comparing Two Means: Paired Samples</vt:lpstr>
      <vt:lpstr>Comparing Two Means: Paired Samples</vt:lpstr>
      <vt:lpstr>Comparing Two Proportions                    ML 9.3</vt:lpstr>
      <vt:lpstr>Comparing Two Proportions</vt:lpstr>
      <vt:lpstr>Comparing Two Proportions</vt:lpstr>
      <vt:lpstr>Comparing Two Proportions</vt:lpstr>
      <vt:lpstr>Comparing Two Proportions</vt:lpstr>
      <vt:lpstr>Comparing Two Proportions</vt:lpstr>
      <vt:lpstr>Comparing Two Proportions</vt:lpstr>
      <vt:lpstr>Comparing Two Variances                       ML 9.4</vt:lpstr>
      <vt:lpstr>Comparing Two Variances</vt:lpstr>
      <vt:lpstr>Comparing Two Variances</vt:lpstr>
      <vt:lpstr>Comparing Two Variances</vt:lpstr>
      <vt:lpstr>Comparing Two Variances</vt:lpstr>
      <vt:lpstr>Comparing Two Variances</vt:lpstr>
      <vt:lpstr>Comparing Two Variances</vt:lpstr>
      <vt:lpstr>Comparing Two Variances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9 - Oct 28 - Nov 1</dc:title>
  <dc:subject>QMM 510 Stats for Managers</dc:subject>
  <dc:creator>David P. Doane</dc:creator>
  <dc:description>Copyright 2013 by David P. Doane. For use by registered students at Oakland University. Do not distribute without permission.</dc:description>
  <cp:lastModifiedBy>David P. Doane</cp:lastModifiedBy>
  <cp:revision>8</cp:revision>
  <dcterms:created xsi:type="dcterms:W3CDTF">2012-07-21T22:53:16Z</dcterms:created>
  <dcterms:modified xsi:type="dcterms:W3CDTF">2013-10-14T14:39:31Z</dcterms:modified>
</cp:coreProperties>
</file>