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0" r:id="rId3"/>
    <p:sldId id="261" r:id="rId4"/>
    <p:sldId id="262" r:id="rId5"/>
    <p:sldId id="263" r:id="rId6"/>
    <p:sldId id="264" r:id="rId7"/>
    <p:sldId id="265" r:id="rId8"/>
    <p:sldId id="266" r:id="rId9"/>
    <p:sldId id="267" r:id="rId10"/>
    <p:sldId id="268" r:id="rId11"/>
    <p:sldId id="284" r:id="rId12"/>
    <p:sldId id="270" r:id="rId13"/>
    <p:sldId id="283" r:id="rId14"/>
    <p:sldId id="272" r:id="rId15"/>
    <p:sldId id="273" r:id="rId16"/>
    <p:sldId id="285" r:id="rId17"/>
    <p:sldId id="275" r:id="rId18"/>
    <p:sldId id="276" r:id="rId19"/>
    <p:sldId id="278" r:id="rId20"/>
    <p:sldId id="281" r:id="rId21"/>
    <p:sldId id="282" r:id="rId22"/>
    <p:sldId id="286" r:id="rId23"/>
    <p:sldId id="279" r:id="rId24"/>
    <p:sldId id="28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5080E-F563-4972-92F4-AE57A7329F7C}"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E92A25-B32F-4F65-A347-1FA49A599A6F}" type="slidenum">
              <a:rPr lang="en-US" smtClean="0"/>
              <a:t>‹#›</a:t>
            </a:fld>
            <a:endParaRPr lang="en-US"/>
          </a:p>
        </p:txBody>
      </p:sp>
    </p:spTree>
    <p:extLst>
      <p:ext uri="{BB962C8B-B14F-4D97-AF65-F5344CB8AC3E}">
        <p14:creationId xmlns:p14="http://schemas.microsoft.com/office/powerpoint/2010/main" val="882991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Multicollinearity occurs when independent (predictor) variables are correlated instead of being independent.</a:t>
            </a:r>
          </a:p>
          <a:p>
            <a:pPr>
              <a:spcBef>
                <a:spcPct val="0"/>
              </a:spcBef>
            </a:pPr>
            <a:endParaRPr lang="en-US" smtClean="0"/>
          </a:p>
          <a:p>
            <a:pPr>
              <a:spcBef>
                <a:spcPct val="0"/>
              </a:spcBef>
            </a:pPr>
            <a:r>
              <a:rPr lang="en-US" smtClean="0"/>
              <a:t>Note:  Even if only two predictor variables are correlated then collinearity exists.</a:t>
            </a:r>
          </a:p>
          <a:p>
            <a:pPr>
              <a:spcBef>
                <a:spcPct val="0"/>
              </a:spcBef>
            </a:pPr>
            <a:endParaRPr lang="en-US" smtClean="0"/>
          </a:p>
          <a:p>
            <a:pPr>
              <a:spcBef>
                <a:spcPct val="0"/>
              </a:spcBef>
            </a:pPr>
            <a:endParaRPr lang="en-US" smtClean="0"/>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7C165BE-E26D-4324-8582-5EFE21246EA4}"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We can test to determine whether the normality assumption is violated.  This slide explains one such test called the normality plot test.</a:t>
            </a:r>
          </a:p>
          <a:p>
            <a:pPr>
              <a:spcBef>
                <a:spcPct val="0"/>
              </a:spcBef>
            </a:pPr>
            <a:endParaRPr lang="en-US" smtClean="0"/>
          </a:p>
          <a:p>
            <a:pPr>
              <a:spcBef>
                <a:spcPct val="0"/>
              </a:spcBef>
            </a:pPr>
            <a:r>
              <a:rPr lang="en-US" smtClean="0"/>
              <a:t>If the plot results in an approximate straight line, it would indicate that the normality assumption has not been violated. </a:t>
            </a:r>
          </a:p>
        </p:txBody>
      </p:sp>
      <p:sp>
        <p:nvSpPr>
          <p:cNvPr id="8601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8E18B40-6B01-4265-8CA2-F55BAD0F3C70}" type="slidenum">
              <a:rPr lang="en-US" sz="1200"/>
              <a:pPr algn="r"/>
              <a:t>11</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The variance for the residuals is assumed to be constant for the true model.</a:t>
            </a:r>
          </a:p>
          <a:p>
            <a:pPr>
              <a:spcBef>
                <a:spcPct val="0"/>
              </a:spcBef>
            </a:pPr>
            <a:endParaRPr lang="en-US" smtClean="0"/>
          </a:p>
          <a:p>
            <a:pPr>
              <a:spcBef>
                <a:spcPct val="0"/>
              </a:spcBef>
            </a:pPr>
            <a:r>
              <a:rPr lang="en-US" smtClean="0"/>
              <a:t>One can use graphical techniques to help determine whether the constant variance assumption is violated.</a:t>
            </a:r>
          </a:p>
          <a:p>
            <a:pPr>
              <a:spcBef>
                <a:spcPct val="0"/>
              </a:spcBef>
            </a:pPr>
            <a:endParaRPr lang="en-US" smtClean="0"/>
          </a:p>
          <a:p>
            <a:pPr>
              <a:spcBef>
                <a:spcPct val="0"/>
              </a:spcBef>
            </a:pPr>
            <a:r>
              <a:rPr lang="en-US" smtClean="0"/>
              <a:t>If the residual plot versus the predictor variable (</a:t>
            </a:r>
            <a:r>
              <a:rPr lang="en-US" i="1" smtClean="0"/>
              <a:t>X</a:t>
            </a:r>
            <a:r>
              <a:rPr lang="en-US" smtClean="0"/>
              <a:t>) shows no pattern as in the diagram, it would indicate that maybe the constant variance assumption has not been violated. </a:t>
            </a:r>
          </a:p>
        </p:txBody>
      </p:sp>
      <p:sp>
        <p:nvSpPr>
          <p:cNvPr id="9011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00CAE50-9E89-44F4-995E-AD87AE98C3CC}" type="slidenum">
              <a:rPr lang="en-US" sz="1200"/>
              <a:pPr algn="r"/>
              <a:t>12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The variance for the residuals is assumed to be constant for the true model.</a:t>
            </a:r>
          </a:p>
          <a:p>
            <a:pPr>
              <a:spcBef>
                <a:spcPct val="0"/>
              </a:spcBef>
            </a:pPr>
            <a:endParaRPr lang="en-US" smtClean="0"/>
          </a:p>
          <a:p>
            <a:pPr>
              <a:spcBef>
                <a:spcPct val="0"/>
              </a:spcBef>
            </a:pPr>
            <a:r>
              <a:rPr lang="en-US" smtClean="0"/>
              <a:t>One can use graphical techniques to help determine whether the constant variance assumption is violated.</a:t>
            </a:r>
          </a:p>
          <a:p>
            <a:pPr>
              <a:spcBef>
                <a:spcPct val="0"/>
              </a:spcBef>
            </a:pPr>
            <a:endParaRPr lang="en-US" smtClean="0"/>
          </a:p>
          <a:p>
            <a:pPr>
              <a:spcBef>
                <a:spcPct val="0"/>
              </a:spcBef>
            </a:pPr>
            <a:r>
              <a:rPr lang="en-US" smtClean="0"/>
              <a:t>If the residual plot versus the predictor variable (</a:t>
            </a:r>
            <a:r>
              <a:rPr lang="en-US" i="1" smtClean="0"/>
              <a:t>X</a:t>
            </a:r>
            <a:r>
              <a:rPr lang="en-US" smtClean="0"/>
              <a:t>) shows no pattern as in the diagram, it would indicate that maybe the constant variance assumption has not been violated. </a:t>
            </a:r>
          </a:p>
        </p:txBody>
      </p:sp>
      <p:sp>
        <p:nvSpPr>
          <p:cNvPr id="9011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00CAE50-9E89-44F4-995E-AD87AE98C3CC}" type="slidenum">
              <a:rPr lang="en-US" sz="1200"/>
              <a:pPr algn="r"/>
              <a:t>13</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One can transform both </a:t>
            </a:r>
            <a:r>
              <a:rPr lang="en-US" i="1" smtClean="0"/>
              <a:t>X </a:t>
            </a:r>
            <a:r>
              <a:rPr lang="en-US" smtClean="0"/>
              <a:t>and </a:t>
            </a:r>
            <a:r>
              <a:rPr lang="en-US" i="1" smtClean="0"/>
              <a:t>Y</a:t>
            </a:r>
            <a:r>
              <a:rPr lang="en-US" smtClean="0"/>
              <a:t> to help with the nonconstant variance for the residuals.</a:t>
            </a:r>
          </a:p>
          <a:p>
            <a:pPr>
              <a:spcBef>
                <a:spcPct val="0"/>
              </a:spcBef>
            </a:pPr>
            <a:endParaRPr lang="en-US" smtClean="0"/>
          </a:p>
          <a:p>
            <a:pPr>
              <a:spcBef>
                <a:spcPct val="0"/>
              </a:spcBef>
            </a:pPr>
            <a:r>
              <a:rPr lang="en-US" smtClean="0"/>
              <a:t>We can use the first-order autocorrelation to test for independence.  Most statistical software can perform such a test.</a:t>
            </a:r>
          </a:p>
        </p:txBody>
      </p:sp>
      <p:sp>
        <p:nvSpPr>
          <p:cNvPr id="9421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E2C76D1-E9D0-4A23-B004-18AAF2068412}" type="slidenum">
              <a:rPr lang="en-US" sz="1200"/>
              <a:pPr algn="r"/>
              <a:t>14</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two tests, which can help to determine whether the residuals are independent of each other or not.</a:t>
            </a:r>
          </a:p>
        </p:txBody>
      </p:sp>
      <p:sp>
        <p:nvSpPr>
          <p:cNvPr id="9625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6231F9-574D-4DE1-8BFB-7078E6997DF5}" type="slidenum">
              <a:rPr lang="en-US" sz="1200"/>
              <a:pPr algn="r"/>
              <a:t>15</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two tests, which can help to determine whether the residuals are independent of each other or not.</a:t>
            </a:r>
          </a:p>
        </p:txBody>
      </p:sp>
      <p:sp>
        <p:nvSpPr>
          <p:cNvPr id="9625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6231F9-574D-4DE1-8BFB-7078E6997DF5}" type="slidenum">
              <a:rPr lang="en-US" sz="1200"/>
              <a:pPr algn="r"/>
              <a:t>16</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17</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18</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Topics:</a:t>
            </a:r>
          </a:p>
          <a:p>
            <a:pPr>
              <a:spcBef>
                <a:spcPct val="0"/>
              </a:spcBef>
            </a:pPr>
            <a:endParaRPr lang="en-US" smtClean="0"/>
          </a:p>
          <a:p>
            <a:pPr>
              <a:spcBef>
                <a:spcPct val="0"/>
              </a:spcBef>
            </a:pPr>
            <a:r>
              <a:rPr lang="en-US" smtClean="0"/>
              <a:t>This slide lists several other topics that are covered in the text.</a:t>
            </a:r>
          </a:p>
        </p:txBody>
      </p:sp>
      <p:sp>
        <p:nvSpPr>
          <p:cNvPr id="9728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CACE702-02C0-4211-9587-5B8F37EBC948}" type="slidenum">
              <a:rPr lang="en-US" sz="1200"/>
              <a:pPr algn="r"/>
              <a:t>19</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Tests for Nonlinearity and Interaction:</a:t>
            </a:r>
          </a:p>
          <a:p>
            <a:pPr>
              <a:spcBef>
                <a:spcPct val="0"/>
              </a:spcBef>
            </a:pPr>
            <a:endParaRPr lang="en-US" smtClean="0"/>
          </a:p>
          <a:p>
            <a:pPr>
              <a:spcBef>
                <a:spcPct val="0"/>
              </a:spcBef>
            </a:pPr>
            <a:r>
              <a:rPr lang="en-US" smtClean="0"/>
              <a:t>If the partial plot of the response </a:t>
            </a:r>
            <a:r>
              <a:rPr lang="en-US" i="1" smtClean="0"/>
              <a:t>Y</a:t>
            </a:r>
            <a:r>
              <a:rPr lang="en-US" smtClean="0"/>
              <a:t> variable and a predictor variable displays a nonlinear relationship, then one will have to account for this in the model.  If the relationship is quadratic in nature, then one can include the square of the variable in the regression model.  </a:t>
            </a:r>
          </a:p>
          <a:p>
            <a:pPr>
              <a:spcBef>
                <a:spcPct val="0"/>
              </a:spcBef>
            </a:pPr>
            <a:endParaRPr lang="en-US" smtClean="0"/>
          </a:p>
          <a:p>
            <a:pPr>
              <a:spcBef>
                <a:spcPct val="0"/>
              </a:spcBef>
            </a:pPr>
            <a:r>
              <a:rPr lang="en-US" smtClean="0"/>
              <a:t>If you suspect that two variables have a combining or interaction effect on the response variable, then you will have to account for this in the model.  This can be represented by the product of the two variables in the model. </a:t>
            </a: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0DE34FD-CEE9-47B0-8C6E-697AC962DDF6}"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When multicollinearity exists, the variance tends to be inflated.  This would have the effect of widening the confidence intervals for the true coefficients for the model.</a:t>
            </a: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0F4B19E-DB37-4BB8-990B-C51D83F93E94}"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 for Nonlinearity and Interaction:</a:t>
            </a:r>
          </a:p>
          <a:p>
            <a:pPr>
              <a:spcBef>
                <a:spcPct val="0"/>
              </a:spcBef>
            </a:pPr>
            <a:endParaRPr lang="en-US" smtClean="0"/>
          </a:p>
          <a:p>
            <a:pPr>
              <a:spcBef>
                <a:spcPct val="0"/>
              </a:spcBef>
            </a:pPr>
            <a:r>
              <a:rPr lang="en-US" smtClean="0"/>
              <a:t>Figure 13.13 shows an example where a quadratic fit would be better than a linear fit.</a:t>
            </a: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1D01E11-7E88-487B-962F-11F32F39A51C}"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 for Nonlinearity and Interaction:</a:t>
            </a:r>
          </a:p>
          <a:p>
            <a:pPr>
              <a:spcBef>
                <a:spcPct val="0"/>
              </a:spcBef>
            </a:pPr>
            <a:endParaRPr lang="en-US" smtClean="0"/>
          </a:p>
          <a:p>
            <a:pPr>
              <a:spcBef>
                <a:spcPct val="0"/>
              </a:spcBef>
            </a:pPr>
            <a:r>
              <a:rPr lang="en-US" smtClean="0"/>
              <a:t>Figure 13.13 shows an example where a quadratic fit would be better than a linear fit.</a:t>
            </a: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1D01E11-7E88-487B-962F-11F32F39A51C}"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Chapter Summary:</a:t>
            </a:r>
          </a:p>
          <a:p>
            <a:pPr>
              <a:spcBef>
                <a:spcPct val="0"/>
              </a:spcBef>
            </a:pPr>
            <a:endParaRPr lang="en-US" smtClean="0"/>
          </a:p>
          <a:p>
            <a:pPr>
              <a:spcBef>
                <a:spcPct val="0"/>
              </a:spcBef>
            </a:pPr>
            <a:r>
              <a:rPr lang="en-US" smtClean="0"/>
              <a:t>This slide presents the formulas used in this chapter.</a:t>
            </a: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8402B3C-900A-4894-BB77-761EA6FD4541}"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Chapter Summary:</a:t>
            </a:r>
          </a:p>
          <a:p>
            <a:pPr>
              <a:spcBef>
                <a:spcPct val="0"/>
              </a:spcBef>
            </a:pPr>
            <a:endParaRPr lang="en-US" smtClean="0"/>
          </a:p>
          <a:p>
            <a:pPr>
              <a:spcBef>
                <a:spcPct val="0"/>
              </a:spcBef>
            </a:pPr>
            <a:r>
              <a:rPr lang="en-US" smtClean="0"/>
              <a:t>This slide presents the formulas used in this chapter (continued).</a:t>
            </a:r>
          </a:p>
          <a:p>
            <a:pPr>
              <a:spcBef>
                <a:spcPct val="0"/>
              </a:spcBef>
            </a:pPr>
            <a:endParaRPr lang="en-US" smtClean="0"/>
          </a:p>
        </p:txBody>
      </p:sp>
      <p:sp>
        <p:nvSpPr>
          <p:cNvPr id="101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6D89C67-3FF0-4272-8873-DFAA37E7E721}" type="slidenum">
              <a:rPr lang="en-US"/>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One can check the correlation matrix to determine whether collinearity exists between the variables.  Table 13.10 shows an example of a correlation matrix.</a:t>
            </a:r>
          </a:p>
          <a:p>
            <a:pPr>
              <a:spcBef>
                <a:spcPct val="0"/>
              </a:spcBef>
            </a:pPr>
            <a:endParaRPr lang="en-US" smtClean="0"/>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6365CD3-182F-458C-82B7-7DD4548BE674}" type="slidenum">
              <a:rPr lang="en-US"/>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The variance inflation factor is a more comprehensive test for multicollinearity. </a:t>
            </a:r>
          </a:p>
          <a:p>
            <a:pPr>
              <a:spcBef>
                <a:spcPct val="0"/>
              </a:spcBef>
            </a:pPr>
            <a:endParaRPr lang="en-US" smtClean="0"/>
          </a:p>
          <a:p>
            <a:pPr>
              <a:spcBef>
                <a:spcPct val="0"/>
              </a:spcBef>
            </a:pPr>
            <a:endParaRPr lang="en-US" smtClean="0"/>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DD0BFAE-888F-43E8-952B-A4A0E2DD08CB}"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The table shows some examples of variation inflation factor values for different coefficients of determination and possible interpretations for these values.</a:t>
            </a: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A825E9E-0CBB-41ED-93DF-FE5B36B4E040}"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This slide gives some other properties for the variance inflation factor.</a:t>
            </a:r>
          </a:p>
          <a:p>
            <a:pPr>
              <a:spcBef>
                <a:spcPct val="0"/>
              </a:spcBef>
            </a:pPr>
            <a:endParaRPr lang="en-US" smtClean="0"/>
          </a:p>
          <a:p>
            <a:pPr>
              <a:spcBef>
                <a:spcPct val="0"/>
              </a:spcBef>
            </a:pPr>
            <a:r>
              <a:rPr lang="en-US" smtClean="0"/>
              <a:t>One should keep in mind that a large variance inflation factor would indicate that maybe the predictor variable should be removed from the model.</a:t>
            </a: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C03036C-B348-40E9-964A-77DB447A499D}"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Multicollinearity:</a:t>
            </a:r>
          </a:p>
          <a:p>
            <a:pPr>
              <a:spcBef>
                <a:spcPct val="0"/>
              </a:spcBef>
            </a:pPr>
            <a:endParaRPr lang="en-US" smtClean="0"/>
          </a:p>
          <a:p>
            <a:pPr>
              <a:spcBef>
                <a:spcPct val="0"/>
              </a:spcBef>
            </a:pPr>
            <a:r>
              <a:rPr lang="en-US" smtClean="0"/>
              <a:t>Evidence of instability of the model coefficients is when there is high pairwise correlation with the response variable.</a:t>
            </a:r>
          </a:p>
          <a:p>
            <a:pPr>
              <a:spcBef>
                <a:spcPct val="0"/>
              </a:spcBef>
            </a:pPr>
            <a:endParaRPr lang="en-US" smtClean="0"/>
          </a:p>
          <a:p>
            <a:pPr>
              <a:spcBef>
                <a:spcPct val="0"/>
              </a:spcBef>
            </a:pPr>
            <a:r>
              <a:rPr lang="en-US" smtClean="0"/>
              <a:t>In addition, one or both variables in the pair may be insignificant or the pairs may be positively correlated with the response variable, yet one has a negative slope in the model.  </a:t>
            </a:r>
          </a:p>
          <a:p>
            <a:pPr>
              <a:spcBef>
                <a:spcPct val="0"/>
              </a:spcBef>
            </a:pPr>
            <a:endParaRPr lang="en-US" smtClean="0"/>
          </a:p>
          <a:p>
            <a:pPr>
              <a:spcBef>
                <a:spcPct val="0"/>
              </a:spcBef>
            </a:pPr>
            <a:r>
              <a:rPr lang="en-US" smtClean="0"/>
              <a:t>In such cases, try dropping one of the variables in the pair and see what happens to the recalculated coefficients. If there is no significant change in the coefficients, then multicollinearity is not a serious problem.  If there are significant changes in the coefficients, then multicollinearity is causing instability.  </a:t>
            </a: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81BF3D4-F63E-4889-9A40-AE9A3865E823}"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endParaRPr lang="en-US" smtClean="0"/>
          </a:p>
          <a:p>
            <a:pPr>
              <a:spcBef>
                <a:spcPct val="0"/>
              </a:spcBef>
            </a:pPr>
            <a:r>
              <a:rPr lang="en-US" smtClean="0"/>
              <a:t>For the true model, the errors are assumed to be independent and normally distributed with constant variance. </a:t>
            </a:r>
          </a:p>
          <a:p>
            <a:pPr>
              <a:spcBef>
                <a:spcPct val="0"/>
              </a:spcBef>
            </a:pPr>
            <a:r>
              <a:rPr lang="en-US" smtClean="0"/>
              <a:t> </a:t>
            </a:r>
          </a:p>
        </p:txBody>
      </p:sp>
      <p:sp>
        <p:nvSpPr>
          <p:cNvPr id="8397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58583EA-3011-4CCC-A465-BAA148601112}" type="slidenum">
              <a:rPr lang="en-US" sz="1200"/>
              <a:pPr algn="r"/>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We can test to determine whether the normality assumption is violated.  This slide explains one such test called the normality plot test.</a:t>
            </a:r>
          </a:p>
          <a:p>
            <a:pPr>
              <a:spcBef>
                <a:spcPct val="0"/>
              </a:spcBef>
            </a:pPr>
            <a:endParaRPr lang="en-US" smtClean="0"/>
          </a:p>
          <a:p>
            <a:pPr>
              <a:spcBef>
                <a:spcPct val="0"/>
              </a:spcBef>
            </a:pPr>
            <a:r>
              <a:rPr lang="en-US" smtClean="0"/>
              <a:t>If the plot results in an approximate straight line, it would indicate that the normality assumption has not been violated. </a:t>
            </a:r>
          </a:p>
        </p:txBody>
      </p:sp>
      <p:sp>
        <p:nvSpPr>
          <p:cNvPr id="8601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8E18B40-6B01-4265-8CA2-F55BAD0F3C70}" type="slidenum">
              <a:rPr lang="en-US" sz="1200"/>
              <a:pPr algn="r"/>
              <a:t>10</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6225D3-259F-4151-BD04-4ECFD5C4F17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3543366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6225D3-259F-4151-BD04-4ECFD5C4F17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3305592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6225D3-259F-4151-BD04-4ECFD5C4F17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12135590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6225D3-259F-4151-BD04-4ECFD5C4F17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123327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6225D3-259F-4151-BD04-4ECFD5C4F17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3886952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6225D3-259F-4151-BD04-4ECFD5C4F17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1243690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6225D3-259F-4151-BD04-4ECFD5C4F178}"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42627792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E6225D3-259F-4151-BD04-4ECFD5C4F178}"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2030024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6225D3-259F-4151-BD04-4ECFD5C4F178}"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795508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6225D3-259F-4151-BD04-4ECFD5C4F17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1695677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6225D3-259F-4151-BD04-4ECFD5C4F17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0EC4CF-59D8-4E3C-9A87-6FAD83B07198}" type="slidenum">
              <a:rPr lang="en-US" smtClean="0"/>
              <a:t>‹#›</a:t>
            </a:fld>
            <a:endParaRPr lang="en-US"/>
          </a:p>
        </p:txBody>
      </p:sp>
    </p:spTree>
    <p:extLst>
      <p:ext uri="{BB962C8B-B14F-4D97-AF65-F5344CB8AC3E}">
        <p14:creationId xmlns:p14="http://schemas.microsoft.com/office/powerpoint/2010/main" val="39282333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6225D3-259F-4151-BD04-4ECFD5C4F178}"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EC4CF-59D8-4E3C-9A87-6FAD83B07198}" type="slidenum">
              <a:rPr lang="en-US" smtClean="0"/>
              <a:t>‹#›</a:t>
            </a:fld>
            <a:endParaRPr lang="en-US"/>
          </a:p>
        </p:txBody>
      </p:sp>
    </p:spTree>
    <p:extLst>
      <p:ext uri="{BB962C8B-B14F-4D97-AF65-F5344CB8AC3E}">
        <p14:creationId xmlns:p14="http://schemas.microsoft.com/office/powerpoint/2010/main" val="3213820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13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November </a:t>
            </a:r>
            <a:r>
              <a:rPr lang="en-US" dirty="0" smtClean="0">
                <a:solidFill>
                  <a:schemeClr val="accent1"/>
                </a:solidFill>
                <a:effectLst>
                  <a:outerShdw blurRad="38100" dist="38100" dir="2700000" algn="tl">
                    <a:srgbClr val="000000">
                      <a:alpha val="43137"/>
                    </a:srgbClr>
                  </a:outerShdw>
                </a:effectLst>
              </a:rPr>
              <a:t>24-28</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Three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739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3E2FCA90-3388-4CDB-B9DD-37163F2DA9D2}" type="slidenum">
              <a:rPr lang="en-US"/>
              <a:pPr/>
              <a:t>10</a:t>
            </a:fld>
            <a:endParaRPr lang="en-US"/>
          </a:p>
        </p:txBody>
      </p:sp>
      <p:sp>
        <p:nvSpPr>
          <p:cNvPr id="8499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499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849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1" name="Rectangle 5"/>
          <p:cNvSpPr>
            <a:spLocks noChangeArrowheads="1"/>
          </p:cNvSpPr>
          <p:nvPr/>
        </p:nvSpPr>
        <p:spPr bwMode="auto">
          <a:xfrm>
            <a:off x="207241" y="309436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Tests for Non-Normal Errors</a:t>
            </a:r>
            <a:endParaRPr lang="en-US" sz="2400" i="1" dirty="0">
              <a:solidFill>
                <a:srgbClr val="C00000"/>
              </a:solidFill>
              <a:effectLst>
                <a:outerShdw blurRad="38100" dist="38100" dir="2700000" algn="tl">
                  <a:srgbClr val="000000">
                    <a:alpha val="43137"/>
                  </a:srgbClr>
                </a:outerShdw>
              </a:effectLst>
            </a:endParaRPr>
          </a:p>
        </p:txBody>
      </p:sp>
      <p:sp>
        <p:nvSpPr>
          <p:cNvPr id="12" name="Rectangle 11"/>
          <p:cNvSpPr/>
          <p:nvPr/>
        </p:nvSpPr>
        <p:spPr>
          <a:xfrm>
            <a:off x="447901" y="3657600"/>
            <a:ext cx="8010297" cy="2123658"/>
          </a:xfrm>
          <a:prstGeom prst="rect">
            <a:avLst/>
          </a:prstGeom>
        </p:spPr>
        <p:txBody>
          <a:bodyPr wrap="square">
            <a:spAutoFit/>
          </a:bodyPr>
          <a:lstStyle/>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Quick test: Make a histogram of residuals. Is it bell-shaped? Outliers?</a:t>
            </a:r>
          </a:p>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For a more precise test, use the </a:t>
            </a:r>
            <a:r>
              <a:rPr lang="en-US" sz="2000" i="1" dirty="0">
                <a:solidFill>
                  <a:srgbClr val="002060"/>
                </a:solidFill>
                <a:effectLst>
                  <a:outerShdw blurRad="38100" dist="38100" dir="2700000" algn="tl">
                    <a:srgbClr val="FFFFFF"/>
                  </a:outerShdw>
                </a:effectLst>
              </a:rPr>
              <a:t>normal probability </a:t>
            </a:r>
            <a:r>
              <a:rPr lang="en-US" sz="2000" i="1" dirty="0" smtClean="0">
                <a:solidFill>
                  <a:srgbClr val="002060"/>
                </a:solidFill>
                <a:effectLst>
                  <a:outerShdw blurRad="38100" dist="38100" dir="2700000" algn="tl">
                    <a:srgbClr val="FFFFFF"/>
                  </a:outerShdw>
                </a:effectLst>
              </a:rPr>
              <a:t>plot</a:t>
            </a:r>
            <a:r>
              <a:rPr lang="en-US" sz="2000" dirty="0">
                <a:solidFill>
                  <a:srgbClr val="002060"/>
                </a:solidFill>
                <a:effectLst>
                  <a:outerShdw blurRad="38100" dist="38100" dir="2700000" algn="tl">
                    <a:srgbClr val="FFFFFF"/>
                  </a:outerShdw>
                </a:effectLst>
              </a:rPr>
              <a:t>. If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is true, the residual plot should be </a:t>
            </a:r>
            <a:r>
              <a:rPr lang="en-US" sz="2000" dirty="0" smtClean="0">
                <a:solidFill>
                  <a:srgbClr val="002060"/>
                </a:solidFill>
                <a:effectLst>
                  <a:outerShdw blurRad="38100" dist="38100" dir="2700000" algn="tl">
                    <a:srgbClr val="FFFFFF"/>
                  </a:outerShdw>
                </a:effectLst>
              </a:rPr>
              <a:t>linear.</a:t>
            </a:r>
            <a:endParaRPr lang="en-US" sz="2000" dirty="0">
              <a:solidFill>
                <a:srgbClr val="002060"/>
              </a:solidFill>
              <a:effectLst>
                <a:outerShdw blurRad="38100" dist="38100" dir="2700000" algn="tl">
                  <a:srgbClr val="FFFFFF"/>
                </a:outerShdw>
              </a:effectLst>
            </a:endParaRPr>
          </a:p>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Errors are normally distributed</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Errors are not normally distributed</a:t>
            </a:r>
          </a:p>
          <a:p>
            <a:pPr eaLnBrk="0" hangingPunct="0">
              <a:spcBef>
                <a:spcPct val="20000"/>
              </a:spcBef>
              <a:buClr>
                <a:schemeClr val="accent1"/>
              </a:buClr>
              <a:defRPr/>
            </a:pPr>
            <a:endParaRPr lang="en-US" sz="2000" i="1" dirty="0">
              <a:solidFill>
                <a:srgbClr val="002060"/>
              </a:solidFill>
              <a:effectLst>
                <a:outerShdw blurRad="38100" dist="38100" dir="2700000" algn="tl">
                  <a:srgbClr val="FFFFFF"/>
                </a:outerShdw>
              </a:effectLst>
            </a:endParaRPr>
          </a:p>
        </p:txBody>
      </p:sp>
      <p:pic>
        <p:nvPicPr>
          <p:cNvPr id="88067" name="Picture 3"/>
          <p:cNvPicPr>
            <a:picLocks noChangeAspect="1" noChangeArrowheads="1"/>
          </p:cNvPicPr>
          <p:nvPr/>
        </p:nvPicPr>
        <p:blipFill>
          <a:blip r:embed="rId3" cstate="print"/>
          <a:srcRect/>
          <a:stretch>
            <a:fillRect/>
          </a:stretch>
        </p:blipFill>
        <p:spPr bwMode="auto">
          <a:xfrm>
            <a:off x="5642408" y="4572000"/>
            <a:ext cx="2971800" cy="1862138"/>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5"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
        <p:nvSpPr>
          <p:cNvPr id="16" name="Rectangle 5"/>
          <p:cNvSpPr>
            <a:spLocks noChangeArrowheads="1"/>
          </p:cNvSpPr>
          <p:nvPr/>
        </p:nvSpPr>
        <p:spPr bwMode="auto">
          <a:xfrm>
            <a:off x="139700" y="1005846"/>
            <a:ext cx="9372812"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Non-Normal </a:t>
            </a:r>
            <a:r>
              <a:rPr lang="en-US" sz="2400" i="1" dirty="0">
                <a:solidFill>
                  <a:srgbClr val="C00000"/>
                </a:solidFill>
                <a:effectLst>
                  <a:outerShdw blurRad="38100" dist="38100" dir="2700000" algn="tl">
                    <a:srgbClr val="000000">
                      <a:alpha val="43137"/>
                    </a:srgbClr>
                  </a:outerShdw>
                </a:effectLst>
              </a:rPr>
              <a:t>Errors</a:t>
            </a:r>
          </a:p>
        </p:txBody>
      </p:sp>
      <p:sp>
        <p:nvSpPr>
          <p:cNvPr id="17" name="Rectangle 16"/>
          <p:cNvSpPr/>
          <p:nvPr/>
        </p:nvSpPr>
        <p:spPr>
          <a:xfrm>
            <a:off x="361372" y="1617034"/>
            <a:ext cx="8096827" cy="1477328"/>
          </a:xfrm>
          <a:prstGeom prst="rect">
            <a:avLst/>
          </a:prstGeom>
        </p:spPr>
        <p:txBody>
          <a:bodyPr wrap="square">
            <a:spAutoFit/>
          </a:bodyPr>
          <a:lstStyle/>
          <a:p>
            <a:pPr marL="516179" indent="-516179" eaLnBrk="0" hangingPunct="0">
              <a:spcBef>
                <a:spcPts val="1200"/>
              </a:spcBef>
              <a:buClr>
                <a:schemeClr val="accent1"/>
              </a:buClr>
              <a:buFontTx/>
              <a:buChar char="•"/>
              <a:defRPr/>
            </a:pPr>
            <a:r>
              <a:rPr lang="en-US" sz="2000" i="1" dirty="0">
                <a:solidFill>
                  <a:srgbClr val="002060"/>
                </a:solidFill>
                <a:effectLst>
                  <a:outerShdw blurRad="38100" dist="38100" dir="2700000" algn="tl">
                    <a:srgbClr val="FFFFFF"/>
                  </a:outerShdw>
                </a:effectLst>
              </a:rPr>
              <a:t>Non-normality</a:t>
            </a:r>
            <a:r>
              <a:rPr lang="en-US" sz="2000" dirty="0">
                <a:solidFill>
                  <a:srgbClr val="002060"/>
                </a:solidFill>
                <a:effectLst>
                  <a:outerShdw blurRad="38100" dist="38100" dir="2700000" algn="tl">
                    <a:srgbClr val="FFFFFF"/>
                  </a:outerShdw>
                </a:effectLst>
              </a:rPr>
              <a:t> of errors is a mild violation since the </a:t>
            </a:r>
            <a:r>
              <a:rPr lang="en-US" sz="2000" dirty="0" smtClean="0">
                <a:solidFill>
                  <a:srgbClr val="002060"/>
                </a:solidFill>
                <a:effectLst>
                  <a:outerShdw blurRad="38100" dist="38100" dir="2700000" algn="tl">
                    <a:srgbClr val="FFFFFF"/>
                  </a:outerShdw>
                </a:effectLst>
              </a:rPr>
              <a:t>parameter </a:t>
            </a:r>
            <a:r>
              <a:rPr lang="en-US" sz="2000" dirty="0">
                <a:solidFill>
                  <a:srgbClr val="002060"/>
                </a:solidFill>
                <a:effectLst>
                  <a:outerShdw blurRad="38100" dist="38100" dir="2700000" algn="tl">
                    <a:srgbClr val="FFFFFF"/>
                  </a:outerShdw>
                </a:effectLst>
              </a:rPr>
              <a:t>estimates </a:t>
            </a:r>
            <a:r>
              <a:rPr lang="en-US" sz="2000" dirty="0" smtClean="0">
                <a:solidFill>
                  <a:srgbClr val="002060"/>
                </a:solidFill>
                <a:effectLst>
                  <a:outerShdw blurRad="38100" dist="38100" dir="2700000" algn="tl">
                    <a:srgbClr val="FFFFFF"/>
                  </a:outerShdw>
                </a:effectLst>
              </a:rPr>
              <a:t>and </a:t>
            </a:r>
            <a:r>
              <a:rPr lang="en-US" sz="2000" dirty="0">
                <a:solidFill>
                  <a:srgbClr val="002060"/>
                </a:solidFill>
                <a:effectLst>
                  <a:outerShdw blurRad="38100" dist="38100" dir="2700000" algn="tl">
                    <a:srgbClr val="FFFFFF"/>
                  </a:outerShdw>
                </a:effectLst>
              </a:rPr>
              <a:t>their variances remain unbiased and consistent.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Confidence intervals for the parameters may be untrustworthy because the normality assumption is used to justify using Student’s </a:t>
            </a:r>
            <a:r>
              <a:rPr lang="en-US" sz="2000" i="1" dirty="0" smtClean="0">
                <a:solidFill>
                  <a:srgbClr val="002060"/>
                </a:solidFill>
                <a:effectLst>
                  <a:outerShdw blurRad="38100" dist="38100" dir="2700000" algn="tl">
                    <a:srgbClr val="FFFFFF"/>
                  </a:outerShdw>
                </a:effectLst>
              </a:rPr>
              <a:t>t</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p:txBody>
      </p:sp>
    </p:spTree>
    <p:extLst>
      <p:ext uri="{BB962C8B-B14F-4D97-AF65-F5344CB8AC3E}">
        <p14:creationId xmlns:p14="http://schemas.microsoft.com/office/powerpoint/2010/main" val="2860521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3E2FCA90-3388-4CDB-B9DD-37163F2DA9D2}" type="slidenum">
              <a:rPr lang="en-US"/>
              <a:pPr/>
              <a:t>11</a:t>
            </a:fld>
            <a:endParaRPr lang="en-US"/>
          </a:p>
        </p:txBody>
      </p:sp>
      <p:sp>
        <p:nvSpPr>
          <p:cNvPr id="8499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499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849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5"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
        <p:nvSpPr>
          <p:cNvPr id="13" name="Rectangle 5"/>
          <p:cNvSpPr>
            <a:spLocks noChangeArrowheads="1"/>
          </p:cNvSpPr>
          <p:nvPr/>
        </p:nvSpPr>
        <p:spPr bwMode="auto">
          <a:xfrm>
            <a:off x="448358" y="1005846"/>
            <a:ext cx="7857441"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Normality Test (n = 50, k = 7)</a:t>
            </a:r>
            <a:endParaRPr lang="en-US" sz="2400" i="1" dirty="0">
              <a:solidFill>
                <a:srgbClr val="C00000"/>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702130"/>
            <a:ext cx="2743200" cy="206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30"/>
          <p:cNvSpPr txBox="1"/>
          <p:nvPr/>
        </p:nvSpPr>
        <p:spPr>
          <a:xfrm>
            <a:off x="4648200" y="1731818"/>
            <a:ext cx="2419350" cy="1239982"/>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cmpd="sng">
            <a:solidFill>
              <a:schemeClr val="accent1"/>
            </a:solidFill>
          </a:ln>
          <a:scene3d>
            <a:camera prst="orthographicFront"/>
            <a:lightRig rig="threePt" dir="t"/>
          </a:scene3d>
          <a:sp3d>
            <a:bevelT/>
          </a:sp3d>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err="1" smtClean="0"/>
              <a:t>MegaStat’s</a:t>
            </a:r>
            <a:r>
              <a:rPr lang="en-US" sz="1400" dirty="0" smtClean="0"/>
              <a:t> normal probability plot is somewhat linear</a:t>
            </a:r>
            <a:r>
              <a:rPr lang="en-US" sz="1400" baseline="0" dirty="0" smtClean="0"/>
              <a:t>, </a:t>
            </a:r>
            <a:r>
              <a:rPr lang="en-US" sz="1400" baseline="0" dirty="0"/>
              <a:t>but </a:t>
            </a:r>
            <a:r>
              <a:rPr lang="en-US" sz="1400" baseline="0" dirty="0" smtClean="0"/>
              <a:t>has some </a:t>
            </a:r>
            <a:r>
              <a:rPr lang="en-US" sz="1400" baseline="0" dirty="0"/>
              <a:t>weird values at either end. Possible </a:t>
            </a:r>
            <a:r>
              <a:rPr lang="en-US" sz="1400" baseline="0" dirty="0" smtClean="0"/>
              <a:t>non-normal residuals</a:t>
            </a:r>
            <a:r>
              <a:rPr lang="en-US" sz="1400" baseline="0" dirty="0"/>
              <a:t>?</a:t>
            </a:r>
            <a:endParaRPr lang="en-US" sz="1400" dirty="0"/>
          </a:p>
        </p:txBody>
      </p:sp>
      <p:sp>
        <p:nvSpPr>
          <p:cNvPr id="19" name="Left Arrow 18"/>
          <p:cNvSpPr/>
          <p:nvPr/>
        </p:nvSpPr>
        <p:spPr>
          <a:xfrm>
            <a:off x="4018066" y="2185987"/>
            <a:ext cx="266700" cy="2000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850" y="3949627"/>
            <a:ext cx="28575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30"/>
          <p:cNvSpPr txBox="1"/>
          <p:nvPr/>
        </p:nvSpPr>
        <p:spPr>
          <a:xfrm>
            <a:off x="4573484" y="3932804"/>
            <a:ext cx="2568781" cy="1735592"/>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cmpd="sng">
            <a:solidFill>
              <a:schemeClr val="accent1"/>
            </a:solidFill>
          </a:ln>
          <a:scene3d>
            <a:camera prst="orthographicFront"/>
            <a:lightRig rig="threePt" dir="t"/>
          </a:scene3d>
          <a:sp3d>
            <a:bevelT/>
          </a:sp3d>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smtClean="0"/>
              <a:t>But a histogram </a:t>
            </a:r>
            <a:r>
              <a:rPr lang="en-US" sz="1400" dirty="0"/>
              <a:t>of residuals from Minitab's </a:t>
            </a:r>
            <a:r>
              <a:rPr lang="en-US" sz="1400" dirty="0">
                <a:solidFill>
                  <a:schemeClr val="tx2"/>
                </a:solidFill>
              </a:rPr>
              <a:t>Stat &gt; Graphical Summary</a:t>
            </a:r>
            <a:r>
              <a:rPr lang="en-US" sz="1400" dirty="0"/>
              <a:t> </a:t>
            </a:r>
            <a:r>
              <a:rPr lang="en-US" sz="1400" dirty="0" smtClean="0"/>
              <a:t>is arguably normal in shape.  From its </a:t>
            </a:r>
            <a:r>
              <a:rPr lang="en-US" sz="1400" i="1" dirty="0" smtClean="0"/>
              <a:t>p</a:t>
            </a:r>
            <a:r>
              <a:rPr lang="en-US" sz="1400" dirty="0" smtClean="0"/>
              <a:t>-value (.24) we would not reject normality. </a:t>
            </a:r>
            <a:r>
              <a:rPr lang="en-US" sz="1400" dirty="0"/>
              <a:t>Note that the mean of the residuals is zero, as it must be.</a:t>
            </a:r>
          </a:p>
        </p:txBody>
      </p:sp>
      <p:sp>
        <p:nvSpPr>
          <p:cNvPr id="27" name="Left Arrow 26"/>
          <p:cNvSpPr/>
          <p:nvPr/>
        </p:nvSpPr>
        <p:spPr>
          <a:xfrm>
            <a:off x="4121297" y="4600574"/>
            <a:ext cx="266700" cy="2000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Tree>
    <p:extLst>
      <p:ext uri="{BB962C8B-B14F-4D97-AF65-F5344CB8AC3E}">
        <p14:creationId xmlns:p14="http://schemas.microsoft.com/office/powerpoint/2010/main" val="39134303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356C35A7-2140-4FCE-B433-06B15E587E49}" type="slidenum">
              <a:rPr lang="en-US"/>
              <a:pPr/>
              <a:t>12</a:t>
            </a:fld>
            <a:endParaRPr lang="en-US"/>
          </a:p>
        </p:txBody>
      </p:sp>
      <p:sp>
        <p:nvSpPr>
          <p:cNvPr id="8908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909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8453" name="Rectangle 5"/>
          <p:cNvSpPr>
            <a:spLocks noChangeArrowheads="1"/>
          </p:cNvSpPr>
          <p:nvPr/>
        </p:nvSpPr>
        <p:spPr bwMode="auto">
          <a:xfrm>
            <a:off x="163698" y="1142999"/>
            <a:ext cx="8909050"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0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Heteroscedastic Errors (Nonconstant Variance)</a:t>
            </a:r>
          </a:p>
        </p:txBody>
      </p:sp>
      <p:sp>
        <p:nvSpPr>
          <p:cNvPr id="488454" name="Rectangle 6"/>
          <p:cNvSpPr>
            <a:spLocks noChangeArrowheads="1"/>
          </p:cNvSpPr>
          <p:nvPr/>
        </p:nvSpPr>
        <p:spPr bwMode="auto">
          <a:xfrm>
            <a:off x="551658" y="1754186"/>
            <a:ext cx="7525542" cy="2665414"/>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Ideally, the </a:t>
            </a:r>
            <a:r>
              <a:rPr lang="en-US" sz="2000" dirty="0">
                <a:solidFill>
                  <a:srgbClr val="002060"/>
                </a:solidFill>
                <a:effectLst>
                  <a:outerShdw blurRad="38100" dist="38100" dir="2700000" algn="tl">
                    <a:srgbClr val="FFFFFF"/>
                  </a:outerShdw>
                </a:effectLst>
              </a:rPr>
              <a:t>error magnitude is constant (i.e., </a:t>
            </a:r>
            <a:r>
              <a:rPr lang="en-US" sz="2000" i="1" dirty="0" smtClean="0">
                <a:solidFill>
                  <a:srgbClr val="002060"/>
                </a:solidFill>
                <a:effectLst>
                  <a:outerShdw blurRad="38100" dist="38100" dir="2700000" algn="tl">
                    <a:srgbClr val="FFFFFF"/>
                  </a:outerShdw>
                </a:effectLst>
              </a:rPr>
              <a:t>homoscedastic </a:t>
            </a:r>
            <a:r>
              <a:rPr lang="en-US" sz="2000" dirty="0" smtClean="0">
                <a:solidFill>
                  <a:srgbClr val="002060"/>
                </a:solidFill>
                <a:effectLst>
                  <a:outerShdw blurRad="38100" dist="38100" dir="2700000" algn="tl">
                    <a:srgbClr val="FFFFFF"/>
                  </a:outerShdw>
                </a:effectLst>
              </a:rPr>
              <a:t>errors).  </a:t>
            </a:r>
            <a:r>
              <a:rPr lang="en-US" sz="2000" i="1" dirty="0" err="1" smtClean="0">
                <a:solidFill>
                  <a:srgbClr val="002060"/>
                </a:solidFill>
                <a:effectLst>
                  <a:outerShdw blurRad="38100" dist="38100" dir="2700000" algn="tl">
                    <a:srgbClr val="FFFFFF"/>
                  </a:outerShdw>
                </a:effectLst>
              </a:rPr>
              <a:t>Heteroscedastic</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errors increase or decrease with </a:t>
            </a:r>
            <a:r>
              <a:rPr lang="en-US" sz="2000" i="1" dirty="0">
                <a:solidFill>
                  <a:srgbClr val="002060"/>
                </a:solidFill>
                <a:effectLst>
                  <a:outerShdw blurRad="38100" dist="38100" dir="2700000" algn="tl">
                    <a:srgbClr val="FFFFFF"/>
                  </a:outerShdw>
                </a:effectLst>
              </a:rPr>
              <a:t>X</a:t>
            </a:r>
            <a:r>
              <a:rPr lang="en-US" sz="2000" dirty="0" smtClean="0">
                <a:solidFill>
                  <a:srgbClr val="002060"/>
                </a:solidFill>
                <a:effectLst>
                  <a:outerShdw blurRad="38100" dist="38100" dir="2700000" algn="tl">
                    <a:srgbClr val="FFFFFF"/>
                  </a:outerShdw>
                </a:effectLst>
              </a:rPr>
              <a:t>. </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In multiple regression, we have several </a:t>
            </a:r>
            <a:r>
              <a:rPr lang="en-US" sz="2000" i="1" dirty="0" smtClean="0">
                <a:solidFill>
                  <a:srgbClr val="002060"/>
                </a:solidFill>
                <a:effectLst>
                  <a:outerShdw blurRad="38100" dist="38100" dir="2700000" algn="tl">
                    <a:srgbClr val="FFFFFF"/>
                  </a:outerShdw>
                </a:effectLst>
              </a:rPr>
              <a:t>X</a:t>
            </a:r>
            <a:r>
              <a:rPr lang="en-US" sz="2000" dirty="0" smtClean="0">
                <a:solidFill>
                  <a:srgbClr val="002060"/>
                </a:solidFill>
                <a:effectLst>
                  <a:outerShdw blurRad="38100" dist="38100" dir="2700000" algn="tl">
                    <a:srgbClr val="FFFFFF"/>
                  </a:outerShdw>
                </a:effectLst>
              </a:rPr>
              <a:t>’s, so for simplicity we often just plot the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 residuals against the </a:t>
            </a:r>
            <a:r>
              <a:rPr lang="en-US" sz="2000" i="1" dirty="0" smtClean="0">
                <a:solidFill>
                  <a:srgbClr val="002060"/>
                </a:solidFill>
                <a:effectLst>
                  <a:outerShdw blurRad="38100" dist="38100" dir="2700000" algn="tl">
                    <a:srgbClr val="FFFFFF"/>
                  </a:outerShdw>
                </a:effectLst>
              </a:rPr>
              <a:t>fitted Y values</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In the </a:t>
            </a:r>
            <a:r>
              <a:rPr lang="en-US" sz="2000" dirty="0" smtClean="0">
                <a:solidFill>
                  <a:srgbClr val="002060"/>
                </a:solidFill>
                <a:effectLst>
                  <a:outerShdw blurRad="38100" dist="38100" dir="2700000" algn="tl">
                    <a:srgbClr val="FFFFFF"/>
                  </a:outerShdw>
                </a:effectLst>
              </a:rPr>
              <a:t>most common </a:t>
            </a:r>
            <a:r>
              <a:rPr lang="en-US" sz="2000" dirty="0">
                <a:solidFill>
                  <a:srgbClr val="002060"/>
                </a:solidFill>
                <a:effectLst>
                  <a:outerShdw blurRad="38100" dist="38100" dir="2700000" algn="tl">
                    <a:srgbClr val="FFFFFF"/>
                  </a:outerShdw>
                </a:effectLst>
              </a:rPr>
              <a:t>form of heteroscedasticity, the variances of the estimators </a:t>
            </a:r>
            <a:r>
              <a:rPr lang="en-US" sz="2000" dirty="0" smtClean="0">
                <a:solidFill>
                  <a:srgbClr val="002060"/>
                </a:solidFill>
                <a:effectLst>
                  <a:outerShdw blurRad="38100" dist="38100" dir="2700000" algn="tl">
                    <a:srgbClr val="FFFFFF"/>
                  </a:outerShdw>
                </a:effectLst>
              </a:rPr>
              <a:t>may be understated, the </a:t>
            </a:r>
            <a:r>
              <a:rPr lang="en-US" sz="2000" i="1" dirty="0" smtClean="0">
                <a:solidFill>
                  <a:srgbClr val="002060"/>
                </a:solidFill>
                <a:effectLst>
                  <a:outerShdw blurRad="38100" dist="38100" dir="2700000" algn="tl">
                    <a:srgbClr val="FFFFFF"/>
                  </a:outerShdw>
                </a:effectLst>
              </a:rPr>
              <a:t>t</a:t>
            </a:r>
            <a:r>
              <a:rPr lang="en-US" sz="2000" dirty="0" smtClean="0">
                <a:solidFill>
                  <a:srgbClr val="002060"/>
                </a:solidFill>
                <a:effectLst>
                  <a:outerShdw blurRad="38100" dist="38100" dir="2700000" algn="tl">
                    <a:srgbClr val="FFFFFF"/>
                  </a:outerShdw>
                </a:effectLst>
              </a:rPr>
              <a:t>-statistics overstated, and confidence intervals artificially narrow.</a:t>
            </a:r>
            <a:endParaRPr lang="en-US" sz="2000" i="1" dirty="0">
              <a:solidFill>
                <a:srgbClr val="002060"/>
              </a:solidFill>
              <a:effectLst>
                <a:outerShdw blurRad="38100" dist="38100" dir="2700000" algn="tl">
                  <a:srgbClr val="FFFFFF"/>
                </a:outerShdw>
              </a:effectLst>
            </a:endParaRPr>
          </a:p>
        </p:txBody>
      </p:sp>
      <p:sp>
        <p:nvSpPr>
          <p:cNvPr id="890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1" name="Rectangle 5"/>
          <p:cNvSpPr>
            <a:spLocks noChangeArrowheads="1"/>
          </p:cNvSpPr>
          <p:nvPr/>
        </p:nvSpPr>
        <p:spPr bwMode="auto">
          <a:xfrm>
            <a:off x="236538" y="4322206"/>
            <a:ext cx="6165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Heteroscedasticity</a:t>
            </a:r>
          </a:p>
        </p:txBody>
      </p:sp>
      <p:sp>
        <p:nvSpPr>
          <p:cNvPr id="12" name="Rectangle 11"/>
          <p:cNvSpPr/>
          <p:nvPr/>
        </p:nvSpPr>
        <p:spPr>
          <a:xfrm>
            <a:off x="609600" y="4910686"/>
            <a:ext cx="4419600" cy="1323439"/>
          </a:xfrm>
          <a:prstGeom prst="rect">
            <a:avLst/>
          </a:prstGeom>
        </p:spPr>
        <p:txBody>
          <a:bodyPr wrap="square">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Plot the residuals against </a:t>
            </a:r>
            <a:r>
              <a:rPr lang="en-US" sz="2000" i="1" dirty="0" err="1" smtClean="0">
                <a:solidFill>
                  <a:srgbClr val="002060"/>
                </a:solidFill>
                <a:effectLst>
                  <a:outerShdw blurRad="38100" dist="38100" dir="2700000" algn="tl">
                    <a:srgbClr val="FFFFFF"/>
                  </a:outerShdw>
                </a:effectLst>
              </a:rPr>
              <a:t>Y</a:t>
            </a:r>
            <a:r>
              <a:rPr lang="en-US" sz="2000" baseline="-25000" dirty="0" err="1" smtClean="0">
                <a:solidFill>
                  <a:srgbClr val="002060"/>
                </a:solidFill>
                <a:effectLst>
                  <a:outerShdw blurRad="38100" dist="38100" dir="2700000" algn="tl">
                    <a:srgbClr val="FFFFFF"/>
                  </a:outerShdw>
                </a:effectLst>
              </a:rPr>
              <a:t>fitted</a:t>
            </a:r>
            <a:r>
              <a:rPr lang="en-US" sz="2000" dirty="0" smtClean="0">
                <a:solidFill>
                  <a:srgbClr val="002060"/>
                </a:solidFill>
                <a:effectLst>
                  <a:outerShdw blurRad="38100" dist="38100" dir="2700000" algn="tl">
                    <a:srgbClr val="FFFFFF"/>
                  </a:outerShdw>
                </a:effectLst>
              </a:rPr>
              <a:t> or against each of the </a:t>
            </a:r>
            <a:r>
              <a:rPr lang="en-US" sz="2000" i="1" dirty="0" smtClean="0">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predictors. Ideally</a:t>
            </a:r>
            <a:r>
              <a:rPr lang="en-US" sz="2000" dirty="0">
                <a:solidFill>
                  <a:srgbClr val="002060"/>
                </a:solidFill>
                <a:effectLst>
                  <a:outerShdw blurRad="38100" dist="38100" dir="2700000" algn="tl">
                    <a:srgbClr val="FFFFFF"/>
                  </a:outerShdw>
                </a:effectLst>
              </a:rPr>
              <a:t>, there is no pattern in the residuals moving from left to </a:t>
            </a:r>
            <a:r>
              <a:rPr lang="en-US" sz="2000" dirty="0" smtClean="0">
                <a:solidFill>
                  <a:srgbClr val="002060"/>
                </a:solidFill>
                <a:effectLst>
                  <a:outerShdw blurRad="38100" dist="38100" dir="2700000" algn="tl">
                    <a:srgbClr val="FFFFFF"/>
                  </a:outerShdw>
                </a:effectLst>
              </a:rPr>
              <a:t>right.</a:t>
            </a:r>
            <a:endParaRPr lang="en-US" sz="2000" dirty="0">
              <a:solidFill>
                <a:srgbClr val="002060"/>
              </a:solidFill>
              <a:effectLst>
                <a:outerShdw blurRad="38100" dist="38100" dir="2700000" algn="tl">
                  <a:srgbClr val="FFFFFF"/>
                </a:outerShdw>
              </a:effectLst>
            </a:endParaRPr>
          </a:p>
        </p:txBody>
      </p:sp>
      <p:pic>
        <p:nvPicPr>
          <p:cNvPr id="2" name="Picture 2"/>
          <p:cNvPicPr>
            <a:picLocks noChangeAspect="1" noChangeArrowheads="1"/>
          </p:cNvPicPr>
          <p:nvPr/>
        </p:nvPicPr>
        <p:blipFill>
          <a:blip r:embed="rId3" cstate="print"/>
          <a:srcRect/>
          <a:stretch>
            <a:fillRect/>
          </a:stretch>
        </p:blipFill>
        <p:spPr bwMode="auto">
          <a:xfrm>
            <a:off x="4953000" y="4348925"/>
            <a:ext cx="3856804" cy="2209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7458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356C35A7-2140-4FCE-B433-06B15E587E49}" type="slidenum">
              <a:rPr lang="en-US"/>
              <a:pPr/>
              <a:t>13</a:t>
            </a:fld>
            <a:endParaRPr lang="en-US"/>
          </a:p>
        </p:txBody>
      </p:sp>
      <p:sp>
        <p:nvSpPr>
          <p:cNvPr id="8908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909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890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1" name="Rectangle 5"/>
          <p:cNvSpPr>
            <a:spLocks noChangeArrowheads="1"/>
          </p:cNvSpPr>
          <p:nvPr/>
        </p:nvSpPr>
        <p:spPr bwMode="auto">
          <a:xfrm>
            <a:off x="448359" y="1005846"/>
            <a:ext cx="6165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Regression with 7 Predictors</a:t>
            </a:r>
            <a:endParaRPr lang="en-US" sz="2400" i="1" dirty="0">
              <a:solidFill>
                <a:srgbClr val="C00000"/>
              </a:solidFill>
              <a:effectLst>
                <a:outerShdw blurRad="38100" dist="38100" dir="2700000" algn="tl">
                  <a:srgbClr val="000000">
                    <a:alpha val="43137"/>
                  </a:srgbClr>
                </a:outerShdw>
              </a:effectLst>
            </a:endParaRPr>
          </a:p>
        </p:txBody>
      </p:sp>
      <p:sp>
        <p:nvSpPr>
          <p:cNvPr id="12" name="Rectangle 11"/>
          <p:cNvSpPr/>
          <p:nvPr/>
        </p:nvSpPr>
        <p:spPr>
          <a:xfrm>
            <a:off x="427642" y="1578114"/>
            <a:ext cx="8030558" cy="1015663"/>
          </a:xfrm>
          <a:prstGeom prst="rect">
            <a:avLst/>
          </a:prstGeom>
        </p:spPr>
        <p:txBody>
          <a:bodyPr wrap="square">
            <a:spAutoFit/>
          </a:bodyPr>
          <a:lstStyle/>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Plots of residuals </a:t>
            </a:r>
            <a:r>
              <a:rPr lang="en-US" sz="2000" dirty="0">
                <a:solidFill>
                  <a:srgbClr val="002060"/>
                </a:solidFill>
                <a:effectLst>
                  <a:outerShdw blurRad="38100" dist="38100" dir="2700000" algn="tl">
                    <a:srgbClr val="FFFFFF"/>
                  </a:outerShdw>
                </a:effectLst>
              </a:rPr>
              <a:t>against </a:t>
            </a:r>
            <a:r>
              <a:rPr lang="en-US" sz="2000" i="1" dirty="0" err="1" smtClean="0">
                <a:solidFill>
                  <a:srgbClr val="002060"/>
                </a:solidFill>
                <a:effectLst>
                  <a:outerShdw blurRad="38100" dist="38100" dir="2700000" algn="tl">
                    <a:srgbClr val="FFFFFF"/>
                  </a:outerShdw>
                </a:effectLst>
              </a:rPr>
              <a:t>Y</a:t>
            </a:r>
            <a:r>
              <a:rPr lang="en-US" sz="2000" baseline="-25000" dirty="0" err="1" smtClean="0">
                <a:solidFill>
                  <a:srgbClr val="002060"/>
                </a:solidFill>
                <a:effectLst>
                  <a:outerShdw blurRad="38100" dist="38100" dir="2700000" algn="tl">
                    <a:srgbClr val="FFFFFF"/>
                  </a:outerShdw>
                </a:effectLst>
              </a:rPr>
              <a:t>fitted</a:t>
            </a:r>
            <a:r>
              <a:rPr lang="en-US" sz="2000" dirty="0" smtClean="0">
                <a:solidFill>
                  <a:srgbClr val="002060"/>
                </a:solidFill>
                <a:effectLst>
                  <a:outerShdw blurRad="38100" dist="38100" dir="2700000" algn="tl">
                    <a:srgbClr val="FFFFFF"/>
                  </a:outerShdw>
                </a:effectLst>
              </a:rPr>
              <a:t> (shown below in blue) or against each of the </a:t>
            </a:r>
            <a:r>
              <a:rPr lang="en-US" sz="2000" i="1" dirty="0" smtClean="0">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predictors (shown below in pink) show evidence of </a:t>
            </a:r>
            <a:r>
              <a:rPr lang="en-US" sz="2000" dirty="0" err="1" smtClean="0">
                <a:solidFill>
                  <a:srgbClr val="002060"/>
                </a:solidFill>
                <a:effectLst>
                  <a:outerShdw blurRad="38100" dist="38100" dir="2700000" algn="tl">
                    <a:srgbClr val="FFFFFF"/>
                  </a:outerShdw>
                </a:effectLst>
              </a:rPr>
              <a:t>heteroscedasticity</a:t>
            </a:r>
            <a:r>
              <a:rPr lang="en-US" sz="2000" dirty="0" smtClean="0">
                <a:solidFill>
                  <a:srgbClr val="002060"/>
                </a:solidFill>
                <a:effectLst>
                  <a:outerShdw blurRad="38100" dist="38100" dir="2700000" algn="tl">
                    <a:srgbClr val="FFFFFF"/>
                  </a:outerShdw>
                </a:effectLst>
              </a:rPr>
              <a:t>. Note that one predictor was binary (</a:t>
            </a:r>
            <a:r>
              <a:rPr lang="en-US" sz="2000" i="1" dirty="0" smtClean="0">
                <a:solidFill>
                  <a:srgbClr val="002060"/>
                </a:solidFill>
                <a:effectLst>
                  <a:outerShdw blurRad="38100" dist="38100" dir="2700000" algn="tl">
                    <a:srgbClr val="FFFFFF"/>
                  </a:outerShdw>
                </a:effectLst>
              </a:rPr>
              <a:t>X</a:t>
            </a:r>
            <a:r>
              <a:rPr lang="en-US" sz="2000" dirty="0" smtClean="0">
                <a:solidFill>
                  <a:srgbClr val="002060"/>
                </a:solidFill>
                <a:effectLst>
                  <a:outerShdw blurRad="38100" dist="38100" dir="2700000" algn="tl">
                    <a:srgbClr val="FFFFFF"/>
                  </a:outerShdw>
                </a:effectLst>
              </a:rPr>
              <a:t> = 0 or 1).</a:t>
            </a:r>
            <a:endParaRPr lang="en-US" sz="2000" dirty="0">
              <a:solidFill>
                <a:srgbClr val="002060"/>
              </a:solidFill>
              <a:effectLst>
                <a:outerShdw blurRad="38100" dist="38100" dir="2700000" algn="tl">
                  <a:srgbClr val="FFFFFF"/>
                </a:outerShdw>
              </a:effectLst>
            </a:endParaRP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964873"/>
            <a:ext cx="1817979" cy="1371600"/>
          </a:xfrm>
          <a:prstGeom prst="rect">
            <a:avLst/>
          </a:prstGeom>
          <a:noFill/>
          <a:ln>
            <a:noFill/>
          </a:ln>
          <a:effectLst>
            <a:glow rad="228600">
              <a:schemeClr val="accent5">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35213" y="3009405"/>
            <a:ext cx="1817979"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26908" y="2999509"/>
            <a:ext cx="1817978"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43731" y="3009405"/>
            <a:ext cx="1817979"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35213" y="4762995"/>
            <a:ext cx="1817978"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96230" y="4751120"/>
            <a:ext cx="1817979"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10084" y="4751120"/>
            <a:ext cx="1817979"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8200" y="4742214"/>
            <a:ext cx="1817979" cy="137160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2222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12-</a:t>
            </a:r>
            <a:fld id="{BA2219F0-87C5-46CC-99E8-7CCF18CAAD07}" type="slidenum">
              <a:rPr lang="en-US"/>
              <a:pPr/>
              <a:t>14</a:t>
            </a:fld>
            <a:endParaRPr lang="en-US"/>
          </a:p>
        </p:txBody>
      </p:sp>
      <p:sp>
        <p:nvSpPr>
          <p:cNvPr id="9318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318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31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1" name="Rectangle 5"/>
          <p:cNvSpPr>
            <a:spLocks noChangeArrowheads="1"/>
          </p:cNvSpPr>
          <p:nvPr/>
        </p:nvSpPr>
        <p:spPr bwMode="auto">
          <a:xfrm>
            <a:off x="457200" y="1524000"/>
            <a:ext cx="67754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Autocorrelated Errors</a:t>
            </a:r>
          </a:p>
        </p:txBody>
      </p:sp>
      <p:sp>
        <p:nvSpPr>
          <p:cNvPr id="13" name="Rectangle 6"/>
          <p:cNvSpPr>
            <a:spLocks noChangeArrowheads="1"/>
          </p:cNvSpPr>
          <p:nvPr/>
        </p:nvSpPr>
        <p:spPr bwMode="auto">
          <a:xfrm>
            <a:off x="551657" y="2135188"/>
            <a:ext cx="8334375" cy="2912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685800" indent="-508000" eaLnBrk="0" hangingPunct="0">
              <a:spcBef>
                <a:spcPts val="1200"/>
              </a:spcBef>
              <a:buClr>
                <a:schemeClr val="accent1"/>
              </a:buClr>
              <a:buFontTx/>
              <a:buChar char="•"/>
            </a:pPr>
            <a:r>
              <a:rPr lang="en-US" sz="2000" i="1" dirty="0">
                <a:solidFill>
                  <a:srgbClr val="002060"/>
                </a:solidFill>
              </a:rPr>
              <a:t>Autocorrelation</a:t>
            </a:r>
            <a:r>
              <a:rPr lang="en-US" sz="2000" dirty="0">
                <a:solidFill>
                  <a:srgbClr val="002060"/>
                </a:solidFill>
              </a:rPr>
              <a:t> is a pattern of </a:t>
            </a:r>
            <a:r>
              <a:rPr lang="en-US" sz="2000" dirty="0" smtClean="0">
                <a:solidFill>
                  <a:srgbClr val="002060"/>
                </a:solidFill>
              </a:rPr>
              <a:t>non-independent </a:t>
            </a:r>
            <a:r>
              <a:rPr lang="en-US" sz="2000" dirty="0">
                <a:solidFill>
                  <a:srgbClr val="002060"/>
                </a:solidFill>
              </a:rPr>
              <a:t>errors</a:t>
            </a:r>
            <a:r>
              <a:rPr lang="en-US" sz="2000" dirty="0" smtClean="0">
                <a:solidFill>
                  <a:srgbClr val="002060"/>
                </a:solidFill>
              </a:rPr>
              <a:t>.</a:t>
            </a:r>
          </a:p>
          <a:p>
            <a:pPr marL="685800" indent="-508000" eaLnBrk="0" hangingPunct="0">
              <a:spcBef>
                <a:spcPts val="1200"/>
              </a:spcBef>
              <a:buClr>
                <a:schemeClr val="accent1"/>
              </a:buClr>
              <a:buFontTx/>
              <a:buChar char="•"/>
            </a:pPr>
            <a:r>
              <a:rPr lang="en-US" sz="2000" dirty="0" smtClean="0">
                <a:solidFill>
                  <a:srgbClr val="002060"/>
                </a:solidFill>
              </a:rPr>
              <a:t>It is of more concern in </a:t>
            </a:r>
            <a:r>
              <a:rPr lang="en-US" sz="2000" i="1" dirty="0" smtClean="0">
                <a:solidFill>
                  <a:srgbClr val="002060"/>
                </a:solidFill>
              </a:rPr>
              <a:t>time series data </a:t>
            </a:r>
            <a:r>
              <a:rPr lang="en-US" sz="2000" dirty="0" smtClean="0">
                <a:solidFill>
                  <a:srgbClr val="002060"/>
                </a:solidFill>
              </a:rPr>
              <a:t>because the natural order of the data is meaningful (whereas in </a:t>
            </a:r>
            <a:r>
              <a:rPr lang="en-US" sz="2000" i="1" dirty="0" smtClean="0">
                <a:solidFill>
                  <a:srgbClr val="002060"/>
                </a:solidFill>
              </a:rPr>
              <a:t>cross-sectional data </a:t>
            </a:r>
            <a:r>
              <a:rPr lang="en-US" sz="2000" dirty="0" smtClean="0">
                <a:solidFill>
                  <a:srgbClr val="002060"/>
                </a:solidFill>
              </a:rPr>
              <a:t>the order of </a:t>
            </a:r>
            <a:r>
              <a:rPr lang="en-US" sz="2000" dirty="0" err="1" smtClean="0">
                <a:solidFill>
                  <a:srgbClr val="002060"/>
                </a:solidFill>
              </a:rPr>
              <a:t>observatiohs</a:t>
            </a:r>
            <a:r>
              <a:rPr lang="en-US" sz="2000" dirty="0" smtClean="0">
                <a:solidFill>
                  <a:srgbClr val="002060"/>
                </a:solidFill>
              </a:rPr>
              <a:t> if often alphabetical or randomized).</a:t>
            </a:r>
            <a:endParaRPr lang="en-US" sz="2000" dirty="0">
              <a:solidFill>
                <a:srgbClr val="002060"/>
              </a:solidFill>
            </a:endParaRPr>
          </a:p>
          <a:p>
            <a:pPr marL="685800" indent="-508000" eaLnBrk="0" hangingPunct="0">
              <a:spcBef>
                <a:spcPts val="1200"/>
              </a:spcBef>
              <a:buClr>
                <a:schemeClr val="accent1"/>
              </a:buClr>
              <a:buFontTx/>
              <a:buChar char="•"/>
            </a:pPr>
            <a:r>
              <a:rPr lang="en-US" sz="2000" dirty="0">
                <a:solidFill>
                  <a:srgbClr val="002060"/>
                </a:solidFill>
              </a:rPr>
              <a:t>In a </a:t>
            </a:r>
            <a:r>
              <a:rPr lang="en-US" sz="2000" i="1" dirty="0">
                <a:solidFill>
                  <a:srgbClr val="002060"/>
                </a:solidFill>
              </a:rPr>
              <a:t>first-order autocorrelation</a:t>
            </a:r>
            <a:r>
              <a:rPr lang="en-US" sz="2000" dirty="0">
                <a:solidFill>
                  <a:srgbClr val="002060"/>
                </a:solidFill>
              </a:rPr>
              <a:t>, </a:t>
            </a:r>
            <a:r>
              <a:rPr lang="en-US" sz="2000" i="1" dirty="0">
                <a:solidFill>
                  <a:srgbClr val="002060"/>
                </a:solidFill>
              </a:rPr>
              <a:t>e</a:t>
            </a:r>
            <a:r>
              <a:rPr lang="en-US" sz="2000" i="1" baseline="-25000" dirty="0">
                <a:solidFill>
                  <a:srgbClr val="002060"/>
                </a:solidFill>
              </a:rPr>
              <a:t>t</a:t>
            </a:r>
            <a:r>
              <a:rPr lang="en-US" sz="2000" dirty="0">
                <a:solidFill>
                  <a:srgbClr val="002060"/>
                </a:solidFill>
              </a:rPr>
              <a:t> is correlated with </a:t>
            </a:r>
            <a:r>
              <a:rPr lang="en-US" sz="2000" i="1" dirty="0">
                <a:solidFill>
                  <a:srgbClr val="002060"/>
                </a:solidFill>
              </a:rPr>
              <a:t>e</a:t>
            </a:r>
            <a:r>
              <a:rPr lang="en-US" sz="2000" i="1" baseline="-25000" dirty="0">
                <a:solidFill>
                  <a:srgbClr val="002060"/>
                </a:solidFill>
              </a:rPr>
              <a:t>t </a:t>
            </a:r>
            <a:r>
              <a:rPr lang="en-US" sz="2000" i="1" baseline="-25000" dirty="0">
                <a:solidFill>
                  <a:srgbClr val="002060"/>
                </a:solidFill>
                <a:sym typeface="Symbol" pitchFamily="18" charset="2"/>
              </a:rPr>
              <a:t> </a:t>
            </a:r>
            <a:r>
              <a:rPr lang="en-US" sz="2000" i="1" baseline="-25000" dirty="0">
                <a:solidFill>
                  <a:srgbClr val="002060"/>
                </a:solidFill>
              </a:rPr>
              <a:t>1</a:t>
            </a:r>
            <a:r>
              <a:rPr lang="en-US" sz="2000" dirty="0">
                <a:solidFill>
                  <a:srgbClr val="002060"/>
                </a:solidFill>
              </a:rPr>
              <a:t>.</a:t>
            </a:r>
          </a:p>
          <a:p>
            <a:pPr marL="685800" indent="-508000" eaLnBrk="0" hangingPunct="0">
              <a:spcBef>
                <a:spcPts val="1200"/>
              </a:spcBef>
              <a:buClr>
                <a:schemeClr val="accent1"/>
              </a:buClr>
              <a:buFontTx/>
              <a:buChar char="•"/>
            </a:pPr>
            <a:r>
              <a:rPr lang="en-US" sz="2000" dirty="0">
                <a:solidFill>
                  <a:srgbClr val="002060"/>
                </a:solidFill>
              </a:rPr>
              <a:t>The estimated variances of the </a:t>
            </a:r>
            <a:r>
              <a:rPr lang="en-US" sz="2000" i="1" dirty="0">
                <a:solidFill>
                  <a:srgbClr val="002060"/>
                </a:solidFill>
              </a:rPr>
              <a:t>OLS </a:t>
            </a:r>
            <a:r>
              <a:rPr lang="en-US" sz="2000" dirty="0">
                <a:solidFill>
                  <a:srgbClr val="002060"/>
                </a:solidFill>
              </a:rPr>
              <a:t>estimators are biased, resulting in confidence intervals that are too narrow, overstating the model’s fit.</a:t>
            </a: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72585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93969B59-3EF9-4F5E-BBEF-4276725933D2}" type="slidenum">
              <a:rPr lang="en-US"/>
              <a:pPr/>
              <a:t>15</a:t>
            </a:fld>
            <a:endParaRPr lang="en-US"/>
          </a:p>
        </p:txBody>
      </p:sp>
      <p:sp>
        <p:nvSpPr>
          <p:cNvPr id="952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5622" name="Rectangle 6"/>
          <p:cNvSpPr>
            <a:spLocks noChangeArrowheads="1"/>
          </p:cNvSpPr>
          <p:nvPr/>
        </p:nvSpPr>
        <p:spPr bwMode="auto">
          <a:xfrm>
            <a:off x="257299"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Runs Test for Autocorrelation</a:t>
            </a:r>
          </a:p>
        </p:txBody>
      </p:sp>
      <p:sp>
        <p:nvSpPr>
          <p:cNvPr id="495623" name="Rectangle 7"/>
          <p:cNvSpPr>
            <a:spLocks noChangeArrowheads="1"/>
          </p:cNvSpPr>
          <p:nvPr/>
        </p:nvSpPr>
        <p:spPr bwMode="auto">
          <a:xfrm>
            <a:off x="479095" y="1761340"/>
            <a:ext cx="8334375" cy="1972459"/>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dirty="0" smtClean="0">
                <a:solidFill>
                  <a:srgbClr val="002060"/>
                </a:solidFill>
                <a:effectLst>
                  <a:outerShdw blurRad="38100" dist="38100" dir="2700000" algn="tl">
                    <a:srgbClr val="FFFFFF"/>
                  </a:outerShdw>
                </a:effectLst>
              </a:rPr>
              <a:t>Look at a plot of residuals over time (or by observation). Count </a:t>
            </a:r>
            <a:r>
              <a:rPr lang="en-US" dirty="0">
                <a:solidFill>
                  <a:srgbClr val="002060"/>
                </a:solidFill>
                <a:effectLst>
                  <a:outerShdw blurRad="38100" dist="38100" dir="2700000" algn="tl">
                    <a:srgbClr val="FFFFFF"/>
                  </a:outerShdw>
                </a:effectLst>
              </a:rPr>
              <a:t>the number of </a:t>
            </a:r>
            <a:r>
              <a:rPr lang="en-US" dirty="0" smtClean="0">
                <a:solidFill>
                  <a:srgbClr val="002060"/>
                </a:solidFill>
                <a:effectLst>
                  <a:outerShdw blurRad="38100" dist="38100" dir="2700000" algn="tl">
                    <a:srgbClr val="FFFFFF"/>
                  </a:outerShdw>
                </a:effectLst>
              </a:rPr>
              <a:t>sign </a:t>
            </a:r>
            <a:r>
              <a:rPr lang="en-US" dirty="0">
                <a:solidFill>
                  <a:srgbClr val="002060"/>
                </a:solidFill>
                <a:effectLst>
                  <a:outerShdw blurRad="38100" dist="38100" dir="2700000" algn="tl">
                    <a:srgbClr val="FFFFFF"/>
                  </a:outerShdw>
                </a:effectLst>
              </a:rPr>
              <a:t>reversals (i.e., how often does the residual cross the zero centerline?).</a:t>
            </a:r>
          </a:p>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If the pattern is random, the number of sign changes should be </a:t>
            </a:r>
            <a:r>
              <a:rPr lang="en-US" dirty="0" smtClean="0">
                <a:solidFill>
                  <a:srgbClr val="002060"/>
                </a:solidFill>
                <a:effectLst>
                  <a:outerShdw blurRad="38100" dist="38100" dir="2700000" algn="tl">
                    <a:srgbClr val="FFFFFF"/>
                  </a:outerShdw>
                </a:effectLst>
              </a:rPr>
              <a:t>near </a:t>
            </a:r>
            <a:r>
              <a:rPr lang="en-US" i="1" dirty="0" smtClean="0">
                <a:solidFill>
                  <a:srgbClr val="002060"/>
                </a:solidFill>
                <a:effectLst>
                  <a:outerShdw blurRad="38100" dist="38100" dir="2700000" algn="tl">
                    <a:srgbClr val="FFFFFF"/>
                  </a:outerShdw>
                </a:effectLst>
              </a:rPr>
              <a:t>n/</a:t>
            </a:r>
            <a:r>
              <a:rPr lang="en-US" dirty="0" smtClean="0">
                <a:solidFill>
                  <a:srgbClr val="002060"/>
                </a:solidFill>
                <a:effectLst>
                  <a:outerShdw blurRad="38100" dist="38100" dir="2700000" algn="tl">
                    <a:srgbClr val="FFFFFF"/>
                  </a:outerShdw>
                </a:effectLst>
              </a:rPr>
              <a:t>2</a:t>
            </a:r>
            <a:r>
              <a:rPr lang="en-US" dirty="0">
                <a:solidFill>
                  <a:srgbClr val="002060"/>
                </a:solidFill>
                <a:effectLst>
                  <a:outerShdw blurRad="38100" dist="38100" dir="2700000" algn="tl">
                    <a:srgbClr val="FFFFFF"/>
                  </a:outerShdw>
                </a:effectLst>
              </a:rPr>
              <a:t>.  </a:t>
            </a:r>
          </a:p>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Fewer than </a:t>
            </a:r>
            <a:r>
              <a:rPr lang="en-US" i="1" dirty="0">
                <a:solidFill>
                  <a:srgbClr val="002060"/>
                </a:solidFill>
                <a:effectLst>
                  <a:outerShdw blurRad="38100" dist="38100" dir="2700000" algn="tl">
                    <a:srgbClr val="FFFFFF"/>
                  </a:outerShdw>
                </a:effectLst>
              </a:rPr>
              <a:t>n/</a:t>
            </a:r>
            <a:r>
              <a:rPr lang="en-US" dirty="0">
                <a:solidFill>
                  <a:srgbClr val="002060"/>
                </a:solidFill>
                <a:effectLst>
                  <a:outerShdw blurRad="38100" dist="38100" dir="2700000" algn="tl">
                    <a:srgbClr val="FFFFFF"/>
                  </a:outerShdw>
                </a:effectLst>
              </a:rPr>
              <a:t>2 would suggest positive autocorrelation</a:t>
            </a:r>
            <a:r>
              <a:rPr lang="en-US" dirty="0" smtClean="0">
                <a:solidFill>
                  <a:srgbClr val="002060"/>
                </a:solidFill>
                <a:effectLst>
                  <a:outerShdw blurRad="38100" dist="38100" dir="2700000" algn="tl">
                    <a:srgbClr val="FFFFFF"/>
                  </a:outerShdw>
                </a:effectLst>
              </a:rPr>
              <a:t>. </a:t>
            </a:r>
          </a:p>
          <a:p>
            <a:pPr marL="516179" indent="-516179" eaLnBrk="0" hangingPunct="0">
              <a:spcBef>
                <a:spcPts val="1200"/>
              </a:spcBef>
              <a:buClr>
                <a:schemeClr val="accent1"/>
              </a:buClr>
              <a:buFontTx/>
              <a:buChar char="•"/>
              <a:defRPr/>
            </a:pPr>
            <a:r>
              <a:rPr lang="en-US" dirty="0" smtClean="0">
                <a:solidFill>
                  <a:srgbClr val="002060"/>
                </a:solidFill>
                <a:effectLst>
                  <a:outerShdw blurRad="38100" dist="38100" dir="2700000" algn="tl">
                    <a:srgbClr val="FFFFFF"/>
                  </a:outerShdw>
                </a:effectLst>
              </a:rPr>
              <a:t>More than </a:t>
            </a:r>
            <a:r>
              <a:rPr lang="en-US" i="1" dirty="0" smtClean="0">
                <a:solidFill>
                  <a:srgbClr val="002060"/>
                </a:solidFill>
                <a:effectLst>
                  <a:outerShdw blurRad="38100" dist="38100" dir="2700000" algn="tl">
                    <a:srgbClr val="FFFFFF"/>
                  </a:outerShdw>
                </a:effectLst>
              </a:rPr>
              <a:t>n/</a:t>
            </a:r>
            <a:r>
              <a:rPr lang="en-US" dirty="0" smtClean="0">
                <a:solidFill>
                  <a:srgbClr val="002060"/>
                </a:solidFill>
                <a:effectLst>
                  <a:outerShdw blurRad="38100" dist="38100" dir="2700000" algn="tl">
                    <a:srgbClr val="FFFFFF"/>
                  </a:outerShdw>
                </a:effectLst>
              </a:rPr>
              <a:t>2 would suggest negative autocorrelation.</a:t>
            </a:r>
            <a:endParaRPr lang="en-US" dirty="0">
              <a:solidFill>
                <a:srgbClr val="002060"/>
              </a:solidFill>
              <a:effectLst>
                <a:outerShdw blurRad="38100" dist="38100" dir="2700000" algn="tl">
                  <a:srgbClr val="FFFFFF"/>
                </a:outerShdw>
              </a:effectLst>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1" name="Rectangle 6"/>
          <p:cNvSpPr>
            <a:spLocks noChangeArrowheads="1"/>
          </p:cNvSpPr>
          <p:nvPr/>
        </p:nvSpPr>
        <p:spPr bwMode="auto">
          <a:xfrm>
            <a:off x="266205" y="3733800"/>
            <a:ext cx="67754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Durbin-Watson (DW) Test</a:t>
            </a:r>
          </a:p>
        </p:txBody>
      </p:sp>
      <p:sp>
        <p:nvSpPr>
          <p:cNvPr id="12" name="Rectangle 7"/>
          <p:cNvSpPr>
            <a:spLocks noChangeArrowheads="1"/>
          </p:cNvSpPr>
          <p:nvPr/>
        </p:nvSpPr>
        <p:spPr bwMode="auto">
          <a:xfrm>
            <a:off x="551657" y="4344988"/>
            <a:ext cx="83343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ct val="20000"/>
              </a:spcBef>
              <a:buClr>
                <a:schemeClr val="accent1"/>
              </a:buClr>
              <a:buFontTx/>
              <a:buChar char="•"/>
            </a:pPr>
            <a:r>
              <a:rPr lang="en-US" dirty="0">
                <a:solidFill>
                  <a:srgbClr val="002060"/>
                </a:solidFill>
              </a:rPr>
              <a:t>Tests for autocorrelation under the hypotheses</a:t>
            </a:r>
            <a:br>
              <a:rPr lang="en-US" dirty="0">
                <a:solidFill>
                  <a:srgbClr val="002060"/>
                </a:solidFill>
              </a:rPr>
            </a:br>
            <a:r>
              <a:rPr lang="en-US" dirty="0">
                <a:solidFill>
                  <a:srgbClr val="002060"/>
                </a:solidFill>
              </a:rPr>
              <a:t>	</a:t>
            </a:r>
            <a:r>
              <a:rPr lang="en-US" i="1" dirty="0">
                <a:solidFill>
                  <a:srgbClr val="002060"/>
                </a:solidFill>
              </a:rPr>
              <a:t>H</a:t>
            </a:r>
            <a:r>
              <a:rPr lang="en-US" baseline="-25000" dirty="0">
                <a:solidFill>
                  <a:srgbClr val="002060"/>
                </a:solidFill>
              </a:rPr>
              <a:t>0</a:t>
            </a:r>
            <a:r>
              <a:rPr lang="en-US" dirty="0">
                <a:solidFill>
                  <a:srgbClr val="002060"/>
                </a:solidFill>
              </a:rPr>
              <a:t>:  Errors are </a:t>
            </a:r>
            <a:r>
              <a:rPr lang="en-US" dirty="0" smtClean="0">
                <a:solidFill>
                  <a:srgbClr val="002060"/>
                </a:solidFill>
              </a:rPr>
              <a:t>non-</a:t>
            </a:r>
            <a:r>
              <a:rPr lang="en-US" dirty="0" err="1" smtClean="0">
                <a:solidFill>
                  <a:srgbClr val="002060"/>
                </a:solidFill>
              </a:rPr>
              <a:t>autocorrelated</a:t>
            </a:r>
            <a:r>
              <a:rPr lang="en-US" dirty="0">
                <a:solidFill>
                  <a:srgbClr val="002060"/>
                </a:solidFill>
              </a:rPr>
              <a:t/>
            </a:r>
            <a:br>
              <a:rPr lang="en-US" dirty="0">
                <a:solidFill>
                  <a:srgbClr val="002060"/>
                </a:solidFill>
              </a:rPr>
            </a:br>
            <a:r>
              <a:rPr lang="en-US" dirty="0">
                <a:solidFill>
                  <a:srgbClr val="002060"/>
                </a:solidFill>
              </a:rPr>
              <a:t>	</a:t>
            </a:r>
            <a:r>
              <a:rPr lang="en-US" i="1" dirty="0">
                <a:solidFill>
                  <a:srgbClr val="002060"/>
                </a:solidFill>
              </a:rPr>
              <a:t>H</a:t>
            </a:r>
            <a:r>
              <a:rPr lang="en-US" baseline="-25000" dirty="0">
                <a:solidFill>
                  <a:srgbClr val="002060"/>
                </a:solidFill>
              </a:rPr>
              <a:t>1</a:t>
            </a:r>
            <a:r>
              <a:rPr lang="en-US" dirty="0">
                <a:solidFill>
                  <a:srgbClr val="002060"/>
                </a:solidFill>
              </a:rPr>
              <a:t>:  Errors are </a:t>
            </a:r>
            <a:r>
              <a:rPr lang="en-US" dirty="0" err="1">
                <a:solidFill>
                  <a:srgbClr val="002060"/>
                </a:solidFill>
              </a:rPr>
              <a:t>autocorrelated</a:t>
            </a:r>
            <a:endParaRPr lang="en-US" dirty="0">
              <a:solidFill>
                <a:srgbClr val="002060"/>
              </a:solidFill>
            </a:endParaRPr>
          </a:p>
          <a:p>
            <a:pPr marL="515938" indent="-515938" eaLnBrk="0" hangingPunct="0">
              <a:spcBef>
                <a:spcPts val="1200"/>
              </a:spcBef>
              <a:buClr>
                <a:schemeClr val="accent1"/>
              </a:buClr>
              <a:buFontTx/>
              <a:buChar char="•"/>
            </a:pPr>
            <a:r>
              <a:rPr lang="en-US" dirty="0">
                <a:solidFill>
                  <a:srgbClr val="002060"/>
                </a:solidFill>
              </a:rPr>
              <a:t>The </a:t>
            </a:r>
            <a:r>
              <a:rPr lang="en-US" i="1" dirty="0">
                <a:solidFill>
                  <a:srgbClr val="002060"/>
                </a:solidFill>
              </a:rPr>
              <a:t>DW</a:t>
            </a:r>
            <a:r>
              <a:rPr lang="en-US" dirty="0">
                <a:solidFill>
                  <a:srgbClr val="002060"/>
                </a:solidFill>
              </a:rPr>
              <a:t> statistic will range from 0 to 4.</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&lt; 2 suggests positive autocorrelation</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 2 suggests no autocorrelation (ideal)</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&gt; 2 suggests negative autocorrelation</a:t>
            </a: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0379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93969B59-3EF9-4F5E-BBEF-4276725933D2}" type="slidenum">
              <a:rPr lang="en-US"/>
              <a:pPr/>
              <a:t>16</a:t>
            </a:fld>
            <a:endParaRPr lang="en-US"/>
          </a:p>
        </p:txBody>
      </p:sp>
      <p:sp>
        <p:nvSpPr>
          <p:cNvPr id="952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5623" name="Rectangle 7"/>
          <p:cNvSpPr>
            <a:spLocks noChangeArrowheads="1"/>
          </p:cNvSpPr>
          <p:nvPr/>
        </p:nvSpPr>
        <p:spPr bwMode="auto">
          <a:xfrm>
            <a:off x="439464" y="1627081"/>
            <a:ext cx="8334375" cy="124372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dirty="0" smtClean="0">
                <a:solidFill>
                  <a:srgbClr val="002060"/>
                </a:solidFill>
                <a:effectLst>
                  <a:outerShdw blurRad="38100" dist="38100" dir="2700000" algn="tl">
                    <a:srgbClr val="FFFFFF"/>
                  </a:outerShdw>
                </a:effectLst>
              </a:rPr>
              <a:t>Here is </a:t>
            </a:r>
            <a:r>
              <a:rPr lang="en-US" dirty="0" err="1" smtClean="0">
                <a:solidFill>
                  <a:srgbClr val="002060"/>
                </a:solidFill>
                <a:effectLst>
                  <a:outerShdw blurRad="38100" dist="38100" dir="2700000" algn="tl">
                    <a:srgbClr val="FFFFFF"/>
                  </a:outerShdw>
                </a:effectLst>
              </a:rPr>
              <a:t>MegaStat’s</a:t>
            </a:r>
            <a:r>
              <a:rPr lang="en-US" dirty="0" smtClean="0">
                <a:solidFill>
                  <a:srgbClr val="002060"/>
                </a:solidFill>
                <a:effectLst>
                  <a:outerShdw blurRad="38100" dist="38100" dir="2700000" algn="tl">
                    <a:srgbClr val="FFFFFF"/>
                  </a:outerShdw>
                </a:effectLst>
              </a:rPr>
              <a:t> plot of residuals by observation (</a:t>
            </a:r>
            <a:r>
              <a:rPr lang="en-US" i="1" dirty="0" smtClean="0">
                <a:solidFill>
                  <a:srgbClr val="002060"/>
                </a:solidFill>
                <a:effectLst>
                  <a:outerShdw blurRad="38100" dist="38100" dir="2700000" algn="tl">
                    <a:srgbClr val="FFFFFF"/>
                  </a:outerShdw>
                </a:effectLst>
              </a:rPr>
              <a:t>n</a:t>
            </a:r>
            <a:r>
              <a:rPr lang="en-US" dirty="0" smtClean="0">
                <a:solidFill>
                  <a:srgbClr val="002060"/>
                </a:solidFill>
                <a:effectLst>
                  <a:outerShdw blurRad="38100" dist="38100" dir="2700000" algn="tl">
                    <a:srgbClr val="FFFFFF"/>
                  </a:outerShdw>
                </a:effectLst>
              </a:rPr>
              <a:t> = 50). Count </a:t>
            </a:r>
            <a:r>
              <a:rPr lang="en-US" dirty="0">
                <a:solidFill>
                  <a:srgbClr val="002060"/>
                </a:solidFill>
                <a:effectLst>
                  <a:outerShdw blurRad="38100" dist="38100" dir="2700000" algn="tl">
                    <a:srgbClr val="FFFFFF"/>
                  </a:outerShdw>
                </a:effectLst>
              </a:rPr>
              <a:t>the number of </a:t>
            </a:r>
            <a:r>
              <a:rPr lang="en-US" dirty="0" smtClean="0">
                <a:solidFill>
                  <a:srgbClr val="002060"/>
                </a:solidFill>
                <a:effectLst>
                  <a:outerShdw blurRad="38100" dist="38100" dir="2700000" algn="tl">
                    <a:srgbClr val="FFFFFF"/>
                  </a:outerShdw>
                </a:effectLst>
              </a:rPr>
              <a:t>sign </a:t>
            </a:r>
            <a:r>
              <a:rPr lang="en-US" dirty="0">
                <a:solidFill>
                  <a:srgbClr val="002060"/>
                </a:solidFill>
                <a:effectLst>
                  <a:outerShdw blurRad="38100" dist="38100" dir="2700000" algn="tl">
                    <a:srgbClr val="FFFFFF"/>
                  </a:outerShdw>
                </a:effectLst>
              </a:rPr>
              <a:t>reversals (i.e., how often does the residual cross the zero </a:t>
            </a:r>
            <a:r>
              <a:rPr lang="en-US" dirty="0" smtClean="0">
                <a:solidFill>
                  <a:srgbClr val="002060"/>
                </a:solidFill>
                <a:effectLst>
                  <a:outerShdw blurRad="38100" dist="38100" dir="2700000" algn="tl">
                    <a:srgbClr val="FFFFFF"/>
                  </a:outerShdw>
                </a:effectLst>
              </a:rPr>
              <a:t>centerline). If </a:t>
            </a:r>
            <a:r>
              <a:rPr lang="en-US" dirty="0">
                <a:solidFill>
                  <a:srgbClr val="002060"/>
                </a:solidFill>
                <a:effectLst>
                  <a:outerShdw blurRad="38100" dist="38100" dir="2700000" algn="tl">
                    <a:srgbClr val="FFFFFF"/>
                  </a:outerShdw>
                </a:effectLst>
              </a:rPr>
              <a:t>the pattern is random, the number of sign changes should be </a:t>
            </a:r>
            <a:r>
              <a:rPr lang="en-US" dirty="0" smtClean="0">
                <a:solidFill>
                  <a:srgbClr val="002060"/>
                </a:solidFill>
                <a:effectLst>
                  <a:outerShdw blurRad="38100" dist="38100" dir="2700000" algn="tl">
                    <a:srgbClr val="FFFFFF"/>
                  </a:outerShdw>
                </a:effectLst>
              </a:rPr>
              <a:t>near </a:t>
            </a:r>
            <a:r>
              <a:rPr lang="en-US" i="1" dirty="0" smtClean="0">
                <a:solidFill>
                  <a:srgbClr val="002060"/>
                </a:solidFill>
                <a:effectLst>
                  <a:outerShdw blurRad="38100" dist="38100" dir="2700000" algn="tl">
                    <a:srgbClr val="FFFFFF"/>
                  </a:outerShdw>
                </a:effectLst>
              </a:rPr>
              <a:t>n/</a:t>
            </a:r>
            <a:r>
              <a:rPr lang="en-US" dirty="0" smtClean="0">
                <a:solidFill>
                  <a:srgbClr val="002060"/>
                </a:solidFill>
                <a:effectLst>
                  <a:outerShdw blurRad="38100" dist="38100" dir="2700000" algn="tl">
                    <a:srgbClr val="FFFFFF"/>
                  </a:outerShdw>
                </a:effectLst>
              </a:rPr>
              <a:t>2 and the Durbin-Watson statistic should be near 2.</a:t>
            </a:r>
            <a:endParaRPr lang="en-US" dirty="0">
              <a:solidFill>
                <a:srgbClr val="002060"/>
              </a:solidFill>
              <a:effectLst>
                <a:outerShdw blurRad="38100" dist="38100" dir="2700000" algn="tl">
                  <a:srgbClr val="FFFFFF"/>
                </a:outerShdw>
              </a:effectLst>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
        <p:nvSpPr>
          <p:cNvPr id="15" name="Rectangle 5"/>
          <p:cNvSpPr>
            <a:spLocks noChangeArrowheads="1"/>
          </p:cNvSpPr>
          <p:nvPr/>
        </p:nvSpPr>
        <p:spPr bwMode="auto">
          <a:xfrm>
            <a:off x="448358" y="1005846"/>
            <a:ext cx="7857441"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Normality Test (n = 50, k = 7)</a:t>
            </a:r>
            <a:endParaRPr lang="en-US" sz="2400" i="1" dirty="0">
              <a:solidFill>
                <a:srgbClr val="C00000"/>
              </a:solidFill>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7007" y="3561609"/>
            <a:ext cx="3429000" cy="2587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23"/>
          <p:cNvSpPr txBox="1"/>
          <p:nvPr/>
        </p:nvSpPr>
        <p:spPr>
          <a:xfrm>
            <a:off x="1143000" y="4397937"/>
            <a:ext cx="2895600" cy="914401"/>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cmpd="sng">
            <a:solidFill>
              <a:schemeClr val="lt1">
                <a:shade val="50000"/>
              </a:schemeClr>
            </a:solidFill>
          </a:ln>
          <a:scene3d>
            <a:camera prst="orthographicFront"/>
            <a:lightRig rig="threePt" dir="t"/>
          </a:scene3d>
          <a:sp3d>
            <a:bevelT/>
          </a:sp3d>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a:t>28 sign changes </a:t>
            </a:r>
            <a:r>
              <a:rPr lang="en-US" sz="1400" dirty="0" smtClean="0"/>
              <a:t>(close to </a:t>
            </a:r>
            <a:r>
              <a:rPr lang="en-US" sz="1400" i="1" dirty="0"/>
              <a:t>n</a:t>
            </a:r>
            <a:r>
              <a:rPr lang="en-US" sz="1400" dirty="0"/>
              <a:t>/2 = 50/2 = 25) so </a:t>
            </a:r>
            <a:r>
              <a:rPr lang="en-US" sz="1400" dirty="0" smtClean="0"/>
              <a:t>there is not much </a:t>
            </a:r>
            <a:r>
              <a:rPr lang="en-US" sz="1400" dirty="0"/>
              <a:t>evidence</a:t>
            </a:r>
            <a:r>
              <a:rPr lang="en-US" sz="1400" baseline="0" dirty="0"/>
              <a:t>  of autocorrelation.</a:t>
            </a:r>
            <a:endParaRPr lang="en-US" sz="1400" dirty="0"/>
          </a:p>
        </p:txBody>
      </p:sp>
      <p:sp>
        <p:nvSpPr>
          <p:cNvPr id="2" name="Right Arrow 1"/>
          <p:cNvSpPr/>
          <p:nvPr/>
        </p:nvSpPr>
        <p:spPr>
          <a:xfrm>
            <a:off x="4337448" y="4707795"/>
            <a:ext cx="26920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23"/>
          <p:cNvSpPr txBox="1"/>
          <p:nvPr/>
        </p:nvSpPr>
        <p:spPr>
          <a:xfrm>
            <a:off x="1178626" y="2992829"/>
            <a:ext cx="2895600" cy="62939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cmpd="sng">
            <a:solidFill>
              <a:schemeClr val="lt1">
                <a:shade val="50000"/>
              </a:schemeClr>
            </a:solidFill>
          </a:ln>
          <a:scene3d>
            <a:camera prst="orthographicFront"/>
            <a:lightRig rig="threePt" dir="t"/>
          </a:scene3d>
          <a:sp3d>
            <a:bevelT/>
          </a:sp3d>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smtClean="0"/>
              <a:t>DW is near 2 </a:t>
            </a:r>
            <a:r>
              <a:rPr lang="en-US" sz="1400" dirty="0"/>
              <a:t>so </a:t>
            </a:r>
            <a:r>
              <a:rPr lang="en-US" sz="1400" dirty="0" smtClean="0"/>
              <a:t>there is not much </a:t>
            </a:r>
            <a:r>
              <a:rPr lang="en-US" sz="1400" dirty="0"/>
              <a:t>evidence</a:t>
            </a:r>
            <a:r>
              <a:rPr lang="en-US" sz="1400" baseline="0" dirty="0"/>
              <a:t>  of autocorrelation.</a:t>
            </a:r>
            <a:endParaRPr lang="en-US" sz="1400" dirty="0"/>
          </a:p>
        </p:txBody>
      </p: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3136076"/>
            <a:ext cx="167640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ight Arrow 18"/>
          <p:cNvSpPr/>
          <p:nvPr/>
        </p:nvSpPr>
        <p:spPr>
          <a:xfrm>
            <a:off x="5293396" y="3107501"/>
            <a:ext cx="26920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5453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17</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040782"/>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Excel’s Tests of Assumptions</a:t>
            </a:r>
            <a:endParaRPr lang="en-US" sz="2400" i="1" dirty="0">
              <a:solidFill>
                <a:srgbClr val="C00000"/>
              </a:solidFill>
              <a:effectLst>
                <a:outerShdw blurRad="38100" dist="38100" dir="2700000" algn="tl">
                  <a:srgbClr val="000000">
                    <a:alpha val="43137"/>
                  </a:srgbClr>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
        <p:nvSpPr>
          <p:cNvPr id="31" name="TextBox 30"/>
          <p:cNvSpPr txBox="1"/>
          <p:nvPr/>
        </p:nvSpPr>
        <p:spPr>
          <a:xfrm>
            <a:off x="6123061" y="4090305"/>
            <a:ext cx="1752599" cy="83099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200" b="1" i="1" dirty="0" smtClean="0">
                <a:solidFill>
                  <a:srgbClr val="FF0000"/>
                </a:solidFill>
                <a:effectLst>
                  <a:outerShdw blurRad="38100" dist="38100" dir="2700000" algn="tl">
                    <a:srgbClr val="000000">
                      <a:alpha val="43137"/>
                    </a:srgbClr>
                  </a:outerShdw>
                </a:effectLst>
              </a:rPr>
              <a:t>Warning: </a:t>
            </a:r>
            <a:r>
              <a:rPr lang="en-US" sz="1200" dirty="0" smtClean="0">
                <a:solidFill>
                  <a:srgbClr val="FF0000"/>
                </a:solidFill>
              </a:rPr>
              <a:t>Excel offers normal probability plots for residuals, but they are done incorrectly.</a:t>
            </a:r>
            <a:endParaRPr lang="en-US" sz="1200" dirty="0">
              <a:solidFill>
                <a:srgbClr val="FF0000"/>
              </a:solidFill>
            </a:endParaRPr>
          </a:p>
        </p:txBody>
      </p:sp>
      <p:pic>
        <p:nvPicPr>
          <p:cNvPr id="97300" name="Picture 20" descr="C:\Users\Blythe\AppData\Local\Microsoft\Windows\Temporary Internet Files\Content.IE5\T28SMCVP\MC90010474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0362" y="4953959"/>
            <a:ext cx="797999" cy="837499"/>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6019156" y="1771406"/>
            <a:ext cx="2210444" cy="2031325"/>
          </a:xfrm>
          <a:prstGeom prst="rect">
            <a:avLst/>
          </a:prstGeom>
          <a:noFill/>
        </p:spPr>
        <p:txBody>
          <a:bodyPr wrap="square" rtlCol="0">
            <a:spAutoFit/>
          </a:bodyPr>
          <a:lstStyle/>
          <a:p>
            <a:r>
              <a:rPr lang="en-US" sz="1400" dirty="0" smtClean="0">
                <a:solidFill>
                  <a:srgbClr val="FF0000"/>
                </a:solidFill>
              </a:rPr>
              <a:t>Excel’s </a:t>
            </a:r>
            <a:r>
              <a:rPr lang="en-US" sz="1400" i="1" dirty="0" smtClean="0">
                <a:solidFill>
                  <a:srgbClr val="FF0000"/>
                </a:solidFill>
              </a:rPr>
              <a:t>Data Analysis &gt; Regression</a:t>
            </a:r>
            <a:r>
              <a:rPr lang="en-US" sz="1400" dirty="0" smtClean="0">
                <a:solidFill>
                  <a:srgbClr val="FF0000"/>
                </a:solidFill>
              </a:rPr>
              <a:t>  does residual plots (test for </a:t>
            </a:r>
            <a:r>
              <a:rPr lang="en-US" sz="1400" dirty="0" err="1" smtClean="0">
                <a:solidFill>
                  <a:srgbClr val="FF0000"/>
                </a:solidFill>
              </a:rPr>
              <a:t>heteroscedasticity</a:t>
            </a:r>
            <a:r>
              <a:rPr lang="en-US" sz="1400" dirty="0" smtClean="0">
                <a:solidFill>
                  <a:srgbClr val="FF0000"/>
                </a:solidFill>
              </a:rPr>
              <a:t>) and gives the DW test statistic. Excel’s standardized residuals are done in a strange way, but usually they are not misleading.</a:t>
            </a:r>
          </a:p>
        </p:txBody>
      </p:sp>
      <p:pic>
        <p:nvPicPr>
          <p:cNvPr id="97301"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0769" y="1886559"/>
            <a:ext cx="39624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bwMode="auto">
          <a:xfrm>
            <a:off x="1145970" y="4175441"/>
            <a:ext cx="3050969" cy="1006159"/>
          </a:xfrm>
          <a:prstGeom prst="roundRect">
            <a:avLst/>
          </a:prstGeom>
          <a:solidFill>
            <a:schemeClr val="accent1">
              <a:alpha val="2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5" name="Straight Arrow Connector 4"/>
          <p:cNvCxnSpPr/>
          <p:nvPr/>
        </p:nvCxnSpPr>
        <p:spPr bwMode="auto">
          <a:xfrm flipH="1">
            <a:off x="2971801" y="4505803"/>
            <a:ext cx="3025923" cy="44815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4" name="Straight Arrow Connector 43"/>
          <p:cNvCxnSpPr/>
          <p:nvPr/>
        </p:nvCxnSpPr>
        <p:spPr bwMode="auto">
          <a:xfrm flipH="1">
            <a:off x="3733800" y="2848986"/>
            <a:ext cx="2263924" cy="14944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1475451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18</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040782"/>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t>
            </a:r>
            <a:r>
              <a:rPr lang="en-US" sz="2400" i="1" dirty="0" err="1" smtClean="0">
                <a:solidFill>
                  <a:srgbClr val="C00000"/>
                </a:solidFill>
                <a:effectLst>
                  <a:outerShdw blurRad="38100" dist="38100" dir="2700000" algn="tl">
                    <a:srgbClr val="000000">
                      <a:alpha val="43137"/>
                    </a:srgbClr>
                  </a:outerShdw>
                </a:effectLst>
              </a:rPr>
              <a:t>MegaStat’s</a:t>
            </a:r>
            <a:r>
              <a:rPr lang="en-US" sz="2400" i="1" dirty="0" smtClean="0">
                <a:solidFill>
                  <a:srgbClr val="C00000"/>
                </a:solidFill>
                <a:effectLst>
                  <a:outerShdw blurRad="38100" dist="38100" dir="2700000" algn="tl">
                    <a:srgbClr val="000000">
                      <a:alpha val="43137"/>
                    </a:srgbClr>
                  </a:outerShdw>
                </a:effectLst>
              </a:rPr>
              <a:t> Tests of Assumptions</a:t>
            </a:r>
            <a:endParaRPr lang="en-US" sz="2400" i="1" dirty="0">
              <a:solidFill>
                <a:srgbClr val="C00000"/>
              </a:solidFill>
              <a:effectLst>
                <a:outerShdw blurRad="38100" dist="38100" dir="2700000" algn="tl">
                  <a:srgbClr val="000000">
                    <a:alpha val="43137"/>
                  </a:srgbClr>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pic>
        <p:nvPicPr>
          <p:cNvPr id="9729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24269"/>
            <a:ext cx="5257801" cy="385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bwMode="auto">
          <a:xfrm>
            <a:off x="3505201" y="3581400"/>
            <a:ext cx="2743200" cy="2362200"/>
          </a:xfrm>
          <a:prstGeom prst="roundRect">
            <a:avLst/>
          </a:prstGeom>
          <a:solidFill>
            <a:schemeClr val="accent1">
              <a:alpha val="2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6850724" y="3606141"/>
            <a:ext cx="1752599" cy="2031325"/>
          </a:xfrm>
          <a:prstGeom prst="rect">
            <a:avLst/>
          </a:prstGeom>
          <a:noFill/>
        </p:spPr>
        <p:txBody>
          <a:bodyPr wrap="square" rtlCol="0">
            <a:spAutoFit/>
          </a:bodyPr>
          <a:lstStyle/>
          <a:p>
            <a:r>
              <a:rPr lang="en-US" sz="1400" dirty="0" err="1" smtClean="0">
                <a:solidFill>
                  <a:srgbClr val="FF0000"/>
                </a:solidFill>
              </a:rPr>
              <a:t>MegaStat</a:t>
            </a:r>
            <a:r>
              <a:rPr lang="en-US" sz="1400" dirty="0" smtClean="0">
                <a:solidFill>
                  <a:srgbClr val="FF0000"/>
                </a:solidFill>
              </a:rPr>
              <a:t> will do all three tests (if you check the boxes). Its runs plot (residuals by observation) is a visual test for autocorrelation, which Excel does not offer. </a:t>
            </a:r>
            <a:endParaRPr lang="en-US" sz="1400" dirty="0">
              <a:solidFill>
                <a:srgbClr val="FF0000"/>
              </a:solidFill>
            </a:endParaRPr>
          </a:p>
        </p:txBody>
      </p:sp>
      <p:cxnSp>
        <p:nvCxnSpPr>
          <p:cNvPr id="5" name="Straight Arrow Connector 4"/>
          <p:cNvCxnSpPr/>
          <p:nvPr/>
        </p:nvCxnSpPr>
        <p:spPr bwMode="auto">
          <a:xfrm flipH="1">
            <a:off x="5943603" y="4038600"/>
            <a:ext cx="907121" cy="72390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760673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49774098-3A1F-4F11-8332-DC0BF5D4096C}" type="slidenum">
              <a:rPr lang="en-US"/>
              <a:pPr/>
              <a:t>19</a:t>
            </a:fld>
            <a:endParaRPr lang="en-US"/>
          </a:p>
        </p:txBody>
      </p:sp>
      <p:sp>
        <p:nvSpPr>
          <p:cNvPr id="96257" name="Slide Number Placeholder 3"/>
          <p:cNvSpPr txBox="1">
            <a:spLocks noGrp="1"/>
          </p:cNvSpPr>
          <p:nvPr/>
        </p:nvSpPr>
        <p:spPr bwMode="auto">
          <a:xfrm>
            <a:off x="0" y="6619875"/>
            <a:ext cx="10636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200">
                <a:solidFill>
                  <a:srgbClr val="FFFFFF"/>
                </a:solidFill>
              </a:rPr>
              <a:t>13-</a:t>
            </a:r>
            <a:fld id="{090EE9BF-3D34-4C66-B4B8-EBCE05D1228E}" type="slidenum">
              <a:rPr lang="en-US" sz="1200">
                <a:solidFill>
                  <a:srgbClr val="FFFFFF"/>
                </a:solidFill>
              </a:rPr>
              <a:pPr/>
              <a:t>19</a:t>
            </a:fld>
            <a:endParaRPr lang="en-US" sz="1200">
              <a:solidFill>
                <a:srgbClr val="FFFFFF"/>
              </a:solidFill>
            </a:endParaRPr>
          </a:p>
        </p:txBody>
      </p:sp>
      <p:sp>
        <p:nvSpPr>
          <p:cNvPr id="575490" name="Rectangle 2"/>
          <p:cNvSpPr>
            <a:spLocks noGrp="1" noChangeArrowheads="1"/>
          </p:cNvSpPr>
          <p:nvPr>
            <p:ph type="title" idx="4294967295"/>
          </p:nvPr>
        </p:nvSpPr>
        <p:spPr>
          <a:xfrm>
            <a:off x="779854" y="533400"/>
            <a:ext cx="7467600" cy="533399"/>
          </a:xfrm>
          <a:solidFill>
            <a:schemeClr val="accent1">
              <a:lumMod val="20000"/>
              <a:lumOff val="80000"/>
            </a:schemeClr>
          </a:solidFill>
          <a:ln>
            <a:noFill/>
          </a:ln>
        </p:spPr>
        <p:txBody>
          <a:bodyPr lIns="103236" tIns="51618" rIns="103236" bIns="51618">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Other </a:t>
            </a:r>
            <a:r>
              <a:rPr lang="en-US" sz="3200" dirty="0">
                <a:solidFill>
                  <a:schemeClr val="accent1"/>
                </a:solidFill>
                <a:effectLst>
                  <a:outerShdw blurRad="38100" dist="38100" dir="2700000" algn="tl">
                    <a:srgbClr val="000000">
                      <a:alpha val="43137"/>
                    </a:srgbClr>
                  </a:outerShdw>
                </a:effectLst>
              </a:rPr>
              <a:t>Regression </a:t>
            </a:r>
            <a:r>
              <a:rPr lang="en-US" sz="3200" dirty="0" smtClean="0">
                <a:solidFill>
                  <a:schemeClr val="accent1"/>
                </a:solidFill>
                <a:effectLst>
                  <a:outerShdw blurRad="38100" dist="38100" dir="2700000" algn="tl">
                    <a:srgbClr val="000000">
                      <a:alpha val="43137"/>
                    </a:srgbClr>
                  </a:outerShdw>
                </a:effectLst>
              </a:rPr>
              <a:t>Topics                    </a:t>
            </a:r>
            <a:r>
              <a:rPr lang="en-US" sz="3200" i="1" dirty="0" smtClean="0">
                <a:effectLst>
                  <a:outerShdw blurRad="38100" dist="38100" dir="2700000" algn="tl">
                    <a:srgbClr val="000000">
                      <a:alpha val="43137"/>
                    </a:srgbClr>
                  </a:outerShdw>
                </a:effectLst>
              </a:rPr>
              <a:t>ML 13.3</a:t>
            </a:r>
            <a:endParaRPr lang="en-US" sz="3200" i="1" dirty="0">
              <a:effectLst>
                <a:outerShdw blurRad="38100" dist="38100" dir="2700000" algn="tl">
                  <a:srgbClr val="000000">
                    <a:alpha val="43137"/>
                  </a:srgbClr>
                </a:outerShdw>
              </a:effectLst>
            </a:endParaRPr>
          </a:p>
        </p:txBody>
      </p:sp>
      <p:sp>
        <p:nvSpPr>
          <p:cNvPr id="9625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626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626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3" name="Rectangle 7"/>
          <p:cNvSpPr>
            <a:spLocks noChangeArrowheads="1"/>
          </p:cNvSpPr>
          <p:nvPr/>
        </p:nvSpPr>
        <p:spPr bwMode="auto">
          <a:xfrm>
            <a:off x="548635" y="1905000"/>
            <a:ext cx="7724549" cy="4027714"/>
          </a:xfrm>
          <a:prstGeom prst="rect">
            <a:avLst/>
          </a:prstGeom>
          <a:noFill/>
          <a:ln w="9525">
            <a:noFill/>
            <a:miter lim="800000"/>
            <a:headEnd/>
            <a:tailEnd/>
          </a:ln>
          <a:effectLst/>
        </p:spPr>
        <p:txBody>
          <a:bodyPr lIns="91435" tIns="45718" rIns="91435" bIns="45718"/>
          <a:lstStyle/>
          <a:p>
            <a:pPr marL="385763" indent="-385763" eaLnBrk="0" hangingPunct="0">
              <a:spcBef>
                <a:spcPts val="1200"/>
              </a:spcBef>
              <a:buClr>
                <a:schemeClr val="accent1"/>
              </a:buClr>
              <a:buFont typeface="Arial" pitchFamily="34" charset="0"/>
              <a:buChar char="•"/>
              <a:defRPr/>
            </a:pPr>
            <a:r>
              <a:rPr lang="en-US" sz="2000" dirty="0" smtClean="0">
                <a:solidFill>
                  <a:srgbClr val="002060"/>
                </a:solidFill>
              </a:rPr>
              <a:t>Outliers? </a:t>
            </a:r>
            <a:r>
              <a:rPr lang="en-US" sz="2000" i="1" dirty="0" smtClean="0">
                <a:solidFill>
                  <a:srgbClr val="C00000"/>
                </a:solidFill>
              </a:rPr>
              <a:t>(omit only if clearly errors)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Missing </a:t>
            </a:r>
            <a:r>
              <a:rPr lang="en-US" sz="2000" dirty="0" smtClean="0">
                <a:solidFill>
                  <a:srgbClr val="002060"/>
                </a:solidFill>
              </a:rPr>
              <a:t>Predictors? </a:t>
            </a:r>
            <a:r>
              <a:rPr lang="en-US" sz="2000" i="1" dirty="0" smtClean="0">
                <a:solidFill>
                  <a:srgbClr val="C00000"/>
                </a:solidFill>
              </a:rPr>
              <a:t>(usually you can’t tell)</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Ill-Conditioned Data </a:t>
            </a:r>
            <a:r>
              <a:rPr lang="en-US" sz="2000" dirty="0" smtClean="0">
                <a:solidFill>
                  <a:srgbClr val="002060"/>
                </a:solidFill>
              </a:rPr>
              <a:t> </a:t>
            </a:r>
            <a:r>
              <a:rPr lang="en-US" sz="2000" i="1" dirty="0" smtClean="0">
                <a:solidFill>
                  <a:srgbClr val="C00000"/>
                </a:solidFill>
              </a:rPr>
              <a:t>(adjust decimals or take logs)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Significance in Large </a:t>
            </a:r>
            <a:r>
              <a:rPr lang="en-US" sz="2000" dirty="0" smtClean="0">
                <a:solidFill>
                  <a:srgbClr val="002060"/>
                </a:solidFill>
              </a:rPr>
              <a:t>Samples? </a:t>
            </a:r>
            <a:r>
              <a:rPr lang="en-US" sz="2000" i="1" dirty="0" smtClean="0">
                <a:solidFill>
                  <a:srgbClr val="C00000"/>
                </a:solidFill>
              </a:rPr>
              <a:t>(if n is huge, any regression will be significant)</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Model Specification </a:t>
            </a:r>
            <a:r>
              <a:rPr lang="en-US" sz="2000" dirty="0" smtClean="0">
                <a:solidFill>
                  <a:srgbClr val="002060"/>
                </a:solidFill>
              </a:rPr>
              <a:t>Errors? </a:t>
            </a:r>
            <a:r>
              <a:rPr lang="en-US" sz="2000" i="1" dirty="0" smtClean="0">
                <a:solidFill>
                  <a:srgbClr val="C00000"/>
                </a:solidFill>
              </a:rPr>
              <a:t>(may show up in residual patterns)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Missing </a:t>
            </a:r>
            <a:r>
              <a:rPr lang="en-US" sz="2000" dirty="0" smtClean="0">
                <a:solidFill>
                  <a:srgbClr val="002060"/>
                </a:solidFill>
              </a:rPr>
              <a:t>Data? </a:t>
            </a:r>
            <a:r>
              <a:rPr lang="en-US" sz="2000" i="1" dirty="0" smtClean="0">
                <a:solidFill>
                  <a:srgbClr val="C00000"/>
                </a:solidFill>
              </a:rPr>
              <a:t>(we may have to live without it)</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smtClean="0">
                <a:solidFill>
                  <a:srgbClr val="002060"/>
                </a:solidFill>
              </a:rPr>
              <a:t>Binary Response? </a:t>
            </a:r>
            <a:r>
              <a:rPr lang="en-US" sz="2000" i="1" dirty="0" smtClean="0">
                <a:solidFill>
                  <a:srgbClr val="C00000"/>
                </a:solidFill>
              </a:rPr>
              <a:t>(if Y = 0,1 we use logistic regression)</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Stepwise and Best Subsets </a:t>
            </a:r>
            <a:r>
              <a:rPr lang="en-US" sz="2000" dirty="0" smtClean="0">
                <a:solidFill>
                  <a:srgbClr val="002060"/>
                </a:solidFill>
              </a:rPr>
              <a:t>Regression </a:t>
            </a:r>
            <a:r>
              <a:rPr lang="en-US" sz="2000" i="1" dirty="0" smtClean="0">
                <a:solidFill>
                  <a:srgbClr val="C00000"/>
                </a:solidFill>
              </a:rPr>
              <a:t>(</a:t>
            </a:r>
            <a:r>
              <a:rPr lang="en-US" sz="2000" i="1" dirty="0" err="1" smtClean="0">
                <a:solidFill>
                  <a:srgbClr val="C00000"/>
                </a:solidFill>
              </a:rPr>
              <a:t>MegaStat</a:t>
            </a:r>
            <a:r>
              <a:rPr lang="en-US" sz="2000" i="1" dirty="0" smtClean="0">
                <a:solidFill>
                  <a:srgbClr val="C00000"/>
                </a:solidFill>
              </a:rPr>
              <a:t> does these)</a:t>
            </a:r>
            <a:endParaRPr lang="en-US" sz="2000" i="1" dirty="0">
              <a:solidFill>
                <a:srgbClr val="C00000"/>
              </a:solidFill>
            </a:endParaRPr>
          </a:p>
        </p:txBody>
      </p:sp>
      <p:pic>
        <p:nvPicPr>
          <p:cNvPr id="14" name="Picture 3" descr="C:\Users\Blythe\AppData\Local\Microsoft\Windows\Temporary Internet Files\Content.IE5\T28SMCVP\MC900360788[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112" y="1149926"/>
            <a:ext cx="1160374" cy="1818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9067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CB622803-B409-4A06-BE2F-A4564EAE4F82}" type="slidenum">
              <a:rPr lang="en-US"/>
              <a:pPr/>
              <a:t>2</a:t>
            </a:fld>
            <a:endParaRPr lang="en-US"/>
          </a:p>
        </p:txBody>
      </p:sp>
      <p:sp>
        <p:nvSpPr>
          <p:cNvPr id="553987" name="Rectangle 3"/>
          <p:cNvSpPr>
            <a:spLocks noGrp="1" noChangeArrowheads="1"/>
          </p:cNvSpPr>
          <p:nvPr>
            <p:ph type="title"/>
          </p:nvPr>
        </p:nvSpPr>
        <p:spPr>
          <a:xfrm>
            <a:off x="685800" y="457201"/>
            <a:ext cx="7696200" cy="533400"/>
          </a:xfrm>
          <a:solidFill>
            <a:schemeClr val="accent1">
              <a:lumMod val="20000"/>
              <a:lumOff val="80000"/>
            </a:schemeClr>
          </a:solidFill>
        </p:spPr>
        <p:txBody>
          <a:bodyPr lIns="103236" tIns="51618" rIns="103236" bIns="51618">
            <a:normAutofit fontScale="90000"/>
          </a:bodyPr>
          <a:lstStyle/>
          <a:p>
            <a:pPr algn="l" eaLnBrk="1" hangingPunct="1">
              <a:defRPr/>
            </a:pPr>
            <a:r>
              <a:rPr lang="en-US" sz="3600" dirty="0" err="1" smtClean="0">
                <a:solidFill>
                  <a:schemeClr val="accent1"/>
                </a:solidFill>
                <a:effectLst>
                  <a:outerShdw blurRad="38100" dist="38100" dir="2700000" algn="tl">
                    <a:srgbClr val="000000">
                      <a:alpha val="43137"/>
                    </a:srgbClr>
                  </a:outerShdw>
                </a:effectLst>
              </a:rPr>
              <a:t>Multicollinearity</a:t>
            </a:r>
            <a:r>
              <a:rPr lang="en-US" sz="3600" dirty="0" smtClean="0">
                <a:solidFill>
                  <a:schemeClr val="accent1"/>
                </a:solidFill>
                <a:effectLst>
                  <a:outerShdw blurRad="38100" dist="38100" dir="2700000" algn="tl">
                    <a:srgbClr val="000000">
                      <a:alpha val="43137"/>
                    </a:srgbClr>
                  </a:outerShdw>
                </a:effectLst>
              </a:rPr>
              <a:t>                                </a:t>
            </a:r>
            <a:r>
              <a:rPr lang="en-US" sz="3600" i="1" dirty="0" smtClean="0">
                <a:effectLst>
                  <a:outerShdw blurRad="38100" dist="38100" dir="2700000" algn="tl">
                    <a:srgbClr val="000000">
                      <a:alpha val="43137"/>
                    </a:srgbClr>
                  </a:outerShdw>
                </a:effectLst>
              </a:rPr>
              <a:t>ML 13.1</a:t>
            </a:r>
            <a:endParaRPr lang="en-US" sz="3600" i="1" dirty="0">
              <a:effectLst>
                <a:outerShdw blurRad="38100" dist="38100" dir="2700000" algn="tl">
                  <a:srgbClr val="000000">
                    <a:alpha val="43137"/>
                  </a:srgbClr>
                </a:outerShdw>
              </a:effectLst>
            </a:endParaRPr>
          </a:p>
        </p:txBody>
      </p:sp>
      <p:sp>
        <p:nvSpPr>
          <p:cNvPr id="6758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758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53990" name="Rectangle 6"/>
          <p:cNvSpPr>
            <a:spLocks noChangeArrowheads="1"/>
          </p:cNvSpPr>
          <p:nvPr/>
        </p:nvSpPr>
        <p:spPr bwMode="auto">
          <a:xfrm>
            <a:off x="457200" y="2743200"/>
            <a:ext cx="8178800" cy="1398588"/>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Multicollinearity</a:t>
            </a:r>
            <a:r>
              <a:rPr lang="en-US" sz="2000" dirty="0">
                <a:solidFill>
                  <a:srgbClr val="002060"/>
                </a:solidFill>
                <a:effectLst>
                  <a:outerShdw blurRad="38100" dist="38100" dir="2700000" algn="tl">
                    <a:srgbClr val="FFFFFF"/>
                  </a:outerShdw>
                </a:effectLst>
              </a:rPr>
              <a:t> occurs when the independent variables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 </a:t>
            </a:r>
            <a:r>
              <a:rPr lang="en-US" sz="2000" i="1" dirty="0">
                <a:solidFill>
                  <a:srgbClr val="002060"/>
                </a:solidFill>
                <a:effectLst>
                  <a:outerShdw blurRad="38100" dist="38100" dir="2700000" algn="tl">
                    <a:srgbClr val="FFFFFF"/>
                  </a:outerShdw>
                </a:effectLst>
              </a:rPr>
              <a:t>X</a:t>
            </a:r>
            <a:r>
              <a:rPr lang="en-US" sz="2000" i="1" baseline="-25000" dirty="0">
                <a:solidFill>
                  <a:srgbClr val="002060"/>
                </a:solidFill>
                <a:effectLst>
                  <a:outerShdw blurRad="38100" dist="38100" dir="2700000" algn="tl">
                    <a:srgbClr val="FFFFFF"/>
                  </a:outerShdw>
                </a:effectLst>
              </a:rPr>
              <a:t>m</a:t>
            </a:r>
            <a:r>
              <a:rPr lang="en-US" sz="2000" i="1" dirty="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are intercorrelated instead of being independent.</a:t>
            </a:r>
          </a:p>
          <a:p>
            <a:pPr marL="516179" indent="-516179"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Collinearity</a:t>
            </a:r>
            <a:r>
              <a:rPr lang="en-US" sz="2000" dirty="0">
                <a:solidFill>
                  <a:srgbClr val="002060"/>
                </a:solidFill>
                <a:effectLst>
                  <a:outerShdw blurRad="38100" dist="38100" dir="2700000" algn="tl">
                    <a:srgbClr val="FFFFFF"/>
                  </a:outerShdw>
                </a:effectLst>
              </a:rPr>
              <a:t> occurs if only two predictors are correlated.</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000000">
                      <a:alpha val="43137"/>
                    </a:srgbClr>
                  </a:outerShdw>
                </a:effectLst>
              </a:rPr>
              <a:t>degree</a:t>
            </a:r>
            <a:r>
              <a:rPr lang="en-US" sz="2000" dirty="0">
                <a:solidFill>
                  <a:srgbClr val="002060"/>
                </a:solidFill>
                <a:effectLst>
                  <a:outerShdw blurRad="38100" dist="38100" dir="2700000" algn="tl">
                    <a:srgbClr val="FFFFFF"/>
                  </a:outerShdw>
                </a:effectLst>
              </a:rPr>
              <a:t> of multicollinearity is the real concern.</a:t>
            </a:r>
            <a:endParaRPr lang="en-US" sz="2000" i="1" dirty="0">
              <a:solidFill>
                <a:srgbClr val="002060"/>
              </a:solidFill>
              <a:effectLst>
                <a:outerShdw blurRad="38100" dist="38100" dir="2700000" algn="tl">
                  <a:srgbClr val="FFFFFF"/>
                </a:outerShdw>
              </a:effectLst>
            </a:endParaRPr>
          </a:p>
        </p:txBody>
      </p:sp>
      <p:sp>
        <p:nvSpPr>
          <p:cNvPr id="553991" name="Rectangle 7"/>
          <p:cNvSpPr>
            <a:spLocks noChangeArrowheads="1"/>
          </p:cNvSpPr>
          <p:nvPr/>
        </p:nvSpPr>
        <p:spPr bwMode="auto">
          <a:xfrm>
            <a:off x="234950" y="21336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Is Multicollinearity?</a:t>
            </a:r>
          </a:p>
        </p:txBody>
      </p:sp>
      <p:sp>
        <p:nvSpPr>
          <p:cNvPr id="6759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Tree>
    <p:extLst>
      <p:ext uri="{BB962C8B-B14F-4D97-AF65-F5344CB8AC3E}">
        <p14:creationId xmlns:p14="http://schemas.microsoft.com/office/powerpoint/2010/main" val="3054350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13-</a:t>
            </a:r>
            <a:fld id="{AABFE742-E869-484E-AC7C-E53A12876133}" type="slidenum">
              <a:rPr lang="en-US"/>
              <a:pPr/>
              <a:t>20</a:t>
            </a:fld>
            <a:endParaRPr lang="en-US"/>
          </a:p>
        </p:txBody>
      </p:sp>
      <p:sp>
        <p:nvSpPr>
          <p:cNvPr id="6348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349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9893" name="Rectangle 5"/>
          <p:cNvSpPr>
            <a:spLocks noChangeArrowheads="1"/>
          </p:cNvSpPr>
          <p:nvPr/>
        </p:nvSpPr>
        <p:spPr bwMode="auto">
          <a:xfrm>
            <a:off x="609600" y="2209800"/>
            <a:ext cx="8178800" cy="1828800"/>
          </a:xfrm>
          <a:prstGeom prst="rect">
            <a:avLst/>
          </a:prstGeom>
          <a:noFill/>
          <a:ln w="9525">
            <a:noFill/>
            <a:miter lim="800000"/>
            <a:headEnd/>
            <a:tailEnd/>
          </a:ln>
          <a:effectLst/>
        </p:spPr>
        <p:txBody>
          <a:bodyPr lIns="103231" tIns="51616" rIns="103231" bIns="51616"/>
          <a:lstStyle/>
          <a:p>
            <a:pPr marL="515938" indent="-515938" eaLnBrk="0" hangingPunct="0">
              <a:spcBef>
                <a:spcPct val="20000"/>
              </a:spcBef>
              <a:buClr>
                <a:schemeClr val="accent1"/>
              </a:buClr>
              <a:buFont typeface="Arial" pitchFamily="34" charset="0"/>
              <a:buChar char="•"/>
              <a:defRPr/>
            </a:pPr>
            <a:r>
              <a:rPr lang="en-US" sz="2000" dirty="0">
                <a:solidFill>
                  <a:srgbClr val="002060"/>
                </a:solidFill>
              </a:rPr>
              <a:t>Sometimes the effect of a predictor is nonlinear.</a:t>
            </a:r>
          </a:p>
          <a:p>
            <a:pPr marL="515938" indent="-515938" eaLnBrk="0" hangingPunct="0">
              <a:spcBef>
                <a:spcPct val="20000"/>
              </a:spcBef>
              <a:buClr>
                <a:schemeClr val="accent1"/>
              </a:buClr>
              <a:buFont typeface="Arial" pitchFamily="34" charset="0"/>
              <a:buChar char="•"/>
              <a:defRPr/>
            </a:pPr>
            <a:r>
              <a:rPr lang="en-US" sz="2000" dirty="0">
                <a:solidFill>
                  <a:srgbClr val="002060"/>
                </a:solidFill>
              </a:rPr>
              <a:t>A simple example would be estimating the volume of lumber to be obtained from a tree.</a:t>
            </a:r>
          </a:p>
          <a:p>
            <a:pPr marL="515938" indent="-515938" eaLnBrk="0" hangingPunct="0">
              <a:spcBef>
                <a:spcPct val="20000"/>
              </a:spcBef>
              <a:buClr>
                <a:schemeClr val="accent1"/>
              </a:buClr>
              <a:buFont typeface="Arial" pitchFamily="34" charset="0"/>
              <a:buChar char="•"/>
              <a:defRPr/>
            </a:pPr>
            <a:r>
              <a:rPr lang="en-US" sz="2000" dirty="0">
                <a:solidFill>
                  <a:srgbClr val="002060"/>
                </a:solidFill>
              </a:rPr>
              <a:t>To test for suspected nonlinearity of any predictor variable,</a:t>
            </a:r>
            <a:r>
              <a:rPr lang="en-US" sz="2000" i="1" dirty="0">
                <a:solidFill>
                  <a:srgbClr val="002060"/>
                </a:solidFill>
              </a:rPr>
              <a:t> </a:t>
            </a:r>
            <a:r>
              <a:rPr lang="en-US" sz="2000" dirty="0">
                <a:solidFill>
                  <a:srgbClr val="002060"/>
                </a:solidFill>
              </a:rPr>
              <a:t>we can include its square in the regression.</a:t>
            </a:r>
          </a:p>
          <a:p>
            <a:pPr eaLnBrk="0" hangingPunct="0">
              <a:defRPr/>
            </a:pPr>
            <a:r>
              <a:rPr lang="en-US" sz="2000" dirty="0">
                <a:solidFill>
                  <a:srgbClr val="002060"/>
                </a:solidFill>
              </a:rPr>
              <a:t>      </a:t>
            </a:r>
          </a:p>
          <a:p>
            <a:pPr eaLnBrk="0" hangingPunct="0">
              <a:defRPr/>
            </a:pPr>
            <a:endParaRPr lang="en-US" sz="2000" dirty="0">
              <a:solidFill>
                <a:srgbClr val="002060"/>
              </a:solidFill>
            </a:endParaRPr>
          </a:p>
        </p:txBody>
      </p:sp>
      <p:sp>
        <p:nvSpPr>
          <p:cNvPr id="549894" name="Rectangle 6"/>
          <p:cNvSpPr>
            <a:spLocks noChangeArrowheads="1"/>
          </p:cNvSpPr>
          <p:nvPr/>
        </p:nvSpPr>
        <p:spPr bwMode="auto">
          <a:xfrm>
            <a:off x="234950" y="1566863"/>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Nonlinearity</a:t>
            </a:r>
          </a:p>
        </p:txBody>
      </p:sp>
      <p:sp>
        <p:nvSpPr>
          <p:cNvPr id="634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0" name="Rectangle 2"/>
          <p:cNvSpPr>
            <a:spLocks noGrp="1" noChangeArrowheads="1"/>
          </p:cNvSpPr>
          <p:nvPr>
            <p:ph type="title"/>
          </p:nvPr>
        </p:nvSpPr>
        <p:spPr>
          <a:xfrm>
            <a:off x="457200" y="274638"/>
            <a:ext cx="8229600" cy="639762"/>
          </a:xfrm>
        </p:spPr>
        <p:txBody>
          <a:bodyPr lIns="103236" tIns="51618" rIns="103236" bIns="51618">
            <a:normAutofit/>
          </a:bodyPr>
          <a:lstStyle/>
          <a:p>
            <a:pPr eaLnBrk="1" hangingPunct="1">
              <a:defRPr/>
            </a:pPr>
            <a:r>
              <a:rPr lang="en-US" sz="3200" dirty="0" smtClean="0">
                <a:solidFill>
                  <a:schemeClr val="accent1"/>
                </a:solidFill>
                <a:effectLst>
                  <a:outerShdw blurRad="38100" dist="38100" dir="2700000" algn="tl">
                    <a:srgbClr val="000000">
                      <a:alpha val="43137"/>
                    </a:srgbClr>
                  </a:outerShdw>
                </a:effectLst>
              </a:rPr>
              <a:t>Tests for Nonlinearity and Interaction</a:t>
            </a:r>
            <a:endParaRPr lang="en-US" sz="3200" dirty="0">
              <a:solidFill>
                <a:schemeClr val="accent1"/>
              </a:solidFill>
              <a:effectLst>
                <a:outerShdw blurRad="38100" dist="38100" dir="2700000" algn="tl">
                  <a:srgbClr val="000000">
                    <a:alpha val="43137"/>
                  </a:srgbClr>
                </a:outerShdw>
              </a:effectLst>
            </a:endParaRPr>
          </a:p>
        </p:txBody>
      </p:sp>
      <p:grpSp>
        <p:nvGrpSpPr>
          <p:cNvPr id="2" name="Group 13"/>
          <p:cNvGrpSpPr>
            <a:grpSpLocks/>
          </p:cNvGrpSpPr>
          <p:nvPr/>
        </p:nvGrpSpPr>
        <p:grpSpPr bwMode="auto">
          <a:xfrm>
            <a:off x="234950" y="3886200"/>
            <a:ext cx="8909050" cy="1905000"/>
            <a:chOff x="234950" y="3886200"/>
            <a:chExt cx="8909050" cy="2514600"/>
          </a:xfrm>
        </p:grpSpPr>
        <p:sp>
          <p:nvSpPr>
            <p:cNvPr id="12" name="Rectangle 6"/>
            <p:cNvSpPr>
              <a:spLocks noChangeArrowheads="1"/>
            </p:cNvSpPr>
            <p:nvPr/>
          </p:nvSpPr>
          <p:spPr bwMode="auto">
            <a:xfrm>
              <a:off x="234950" y="3886200"/>
              <a:ext cx="8909050" cy="609791"/>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Interaction</a:t>
              </a:r>
            </a:p>
          </p:txBody>
        </p:sp>
        <p:sp>
          <p:nvSpPr>
            <p:cNvPr id="13" name="Rectangle 5"/>
            <p:cNvSpPr>
              <a:spLocks noChangeArrowheads="1"/>
            </p:cNvSpPr>
            <p:nvPr/>
          </p:nvSpPr>
          <p:spPr bwMode="auto">
            <a:xfrm>
              <a:off x="609600" y="4571429"/>
              <a:ext cx="8026400" cy="1829371"/>
            </a:xfrm>
            <a:prstGeom prst="rect">
              <a:avLst/>
            </a:prstGeom>
            <a:noFill/>
            <a:ln w="9525">
              <a:noFill/>
              <a:miter lim="800000"/>
              <a:headEnd/>
              <a:tailEnd/>
            </a:ln>
            <a:effectLst/>
          </p:spPr>
          <p:txBody>
            <a:bodyPr lIns="103231" tIns="51616" rIns="103231" bIns="51616"/>
            <a:lstStyle/>
            <a:p>
              <a:pPr marL="515938" indent="-515938" eaLnBrk="0" hangingPunct="0">
                <a:spcBef>
                  <a:spcPct val="20000"/>
                </a:spcBef>
                <a:buClr>
                  <a:schemeClr val="accent1"/>
                </a:buClr>
                <a:buFont typeface="Arial" pitchFamily="34" charset="0"/>
                <a:buChar char="•"/>
                <a:defRPr/>
              </a:pPr>
              <a:r>
                <a:rPr lang="en-US" sz="2000" dirty="0">
                  <a:solidFill>
                    <a:srgbClr val="002060"/>
                  </a:solidFill>
                </a:rPr>
                <a:t>We can test for interaction between two predictors by including their product in the regression.      </a:t>
              </a:r>
            </a:p>
            <a:p>
              <a:pPr eaLnBrk="0" hangingPunct="0">
                <a:defRPr/>
              </a:pPr>
              <a:endParaRPr lang="en-US" sz="2000" dirty="0">
                <a:solidFill>
                  <a:srgbClr val="002060"/>
                </a:solidFill>
              </a:endParaRPr>
            </a:p>
          </p:txBody>
        </p:sp>
      </p:grpSp>
      <p:grpSp>
        <p:nvGrpSpPr>
          <p:cNvPr id="17" name="Group 16"/>
          <p:cNvGrpSpPr>
            <a:grpSpLocks/>
          </p:cNvGrpSpPr>
          <p:nvPr/>
        </p:nvGrpSpPr>
        <p:grpSpPr bwMode="auto">
          <a:xfrm>
            <a:off x="1371600" y="5257800"/>
            <a:ext cx="7497763" cy="533400"/>
            <a:chOff x="1371600" y="5257800"/>
            <a:chExt cx="7497342" cy="533400"/>
          </a:xfrm>
        </p:grpSpPr>
        <p:pic>
          <p:nvPicPr>
            <p:cNvPr id="634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257800"/>
              <a:ext cx="375804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9" name="TextBox 15"/>
            <p:cNvSpPr txBox="1">
              <a:spLocks noChangeArrowheads="1"/>
            </p:cNvSpPr>
            <p:nvPr/>
          </p:nvSpPr>
          <p:spPr bwMode="auto">
            <a:xfrm>
              <a:off x="5334000" y="5334000"/>
              <a:ext cx="35349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002060"/>
                  </a:solidFill>
                </a:rPr>
                <a:t>Model with </a:t>
              </a:r>
              <a:r>
                <a:rPr lang="en-US" i="1">
                  <a:solidFill>
                    <a:srgbClr val="002060"/>
                  </a:solidFill>
                </a:rPr>
                <a:t>x</a:t>
              </a:r>
              <a:r>
                <a:rPr lang="en-US" baseline="-25000">
                  <a:solidFill>
                    <a:srgbClr val="002060"/>
                  </a:solidFill>
                </a:rPr>
                <a:t>1</a:t>
              </a:r>
              <a:r>
                <a:rPr lang="en-US" i="1">
                  <a:solidFill>
                    <a:srgbClr val="002060"/>
                  </a:solidFill>
                </a:rPr>
                <a:t>x</a:t>
              </a:r>
              <a:r>
                <a:rPr lang="en-US" baseline="-25000">
                  <a:solidFill>
                    <a:srgbClr val="002060"/>
                  </a:solidFill>
                </a:rPr>
                <a:t>2</a:t>
              </a:r>
              <a:r>
                <a:rPr lang="en-US">
                  <a:solidFill>
                    <a:srgbClr val="002060"/>
                  </a:solidFill>
                </a:rPr>
                <a:t> interaction term.</a:t>
              </a:r>
            </a:p>
          </p:txBody>
        </p:sp>
      </p:grpSp>
    </p:spTree>
    <p:extLst>
      <p:ext uri="{BB962C8B-B14F-4D97-AF65-F5344CB8AC3E}">
        <p14:creationId xmlns:p14="http://schemas.microsoft.com/office/powerpoint/2010/main" val="1915181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C9A43254-D9F2-4B43-A0B3-DC06F2493BDA}" type="slidenum">
              <a:rPr lang="en-US"/>
              <a:pPr/>
              <a:t>21</a:t>
            </a:fld>
            <a:endParaRPr lang="en-US"/>
          </a:p>
        </p:txBody>
      </p:sp>
      <p:sp>
        <p:nvSpPr>
          <p:cNvPr id="6553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553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9894" name="Rectangle 6"/>
          <p:cNvSpPr>
            <a:spLocks noChangeArrowheads="1"/>
          </p:cNvSpPr>
          <p:nvPr/>
        </p:nvSpPr>
        <p:spPr bwMode="auto">
          <a:xfrm>
            <a:off x="234950" y="1067506"/>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Nonlinearity</a:t>
            </a:r>
          </a:p>
        </p:txBody>
      </p:sp>
      <p:sp>
        <p:nvSpPr>
          <p:cNvPr id="6554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81922" name="Picture 2"/>
          <p:cNvPicPr>
            <a:picLocks noChangeAspect="1" noChangeArrowheads="1"/>
          </p:cNvPicPr>
          <p:nvPr/>
        </p:nvPicPr>
        <p:blipFill>
          <a:blip r:embed="rId3" cstate="print"/>
          <a:srcRect/>
          <a:stretch>
            <a:fillRect/>
          </a:stretch>
        </p:blipFill>
        <p:spPr bwMode="auto">
          <a:xfrm>
            <a:off x="990600" y="1828800"/>
            <a:ext cx="5376862" cy="3124906"/>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655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2590800"/>
            <a:ext cx="19240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5029200"/>
            <a:ext cx="664686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a:spLocks noGrp="1" noChangeArrowheads="1"/>
          </p:cNvSpPr>
          <p:nvPr>
            <p:ph type="title"/>
          </p:nvPr>
        </p:nvSpPr>
        <p:spPr>
          <a:xfrm>
            <a:off x="457200" y="274638"/>
            <a:ext cx="8229600" cy="639762"/>
          </a:xfrm>
        </p:spPr>
        <p:txBody>
          <a:bodyPr lIns="103236" tIns="51618" rIns="103236" bIns="51618">
            <a:normAutofit/>
          </a:bodyPr>
          <a:lstStyle/>
          <a:p>
            <a:pPr eaLnBrk="1" hangingPunct="1">
              <a:defRPr/>
            </a:pPr>
            <a:r>
              <a:rPr lang="en-US" sz="3200" dirty="0" smtClean="0">
                <a:solidFill>
                  <a:schemeClr val="accent1"/>
                </a:solidFill>
                <a:effectLst>
                  <a:outerShdw blurRad="38100" dist="38100" dir="2700000" algn="tl">
                    <a:srgbClr val="000000">
                      <a:alpha val="43137"/>
                    </a:srgbClr>
                  </a:outerShdw>
                </a:effectLst>
              </a:rPr>
              <a:t>Tests for Nonlinearity and Interaction</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60715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C9A43254-D9F2-4B43-A0B3-DC06F2493BDA}" type="slidenum">
              <a:rPr lang="en-US"/>
              <a:pPr/>
              <a:t>22</a:t>
            </a:fld>
            <a:endParaRPr lang="en-US"/>
          </a:p>
        </p:txBody>
      </p:sp>
      <p:sp>
        <p:nvSpPr>
          <p:cNvPr id="6553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553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9894" name="Rectangle 6"/>
          <p:cNvSpPr>
            <a:spLocks noChangeArrowheads="1"/>
          </p:cNvSpPr>
          <p:nvPr/>
        </p:nvSpPr>
        <p:spPr bwMode="auto">
          <a:xfrm>
            <a:off x="234950" y="1067506"/>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t>
            </a:r>
            <a:r>
              <a:rPr lang="en-US" sz="2400" i="1" dirty="0" err="1" smtClean="0">
                <a:solidFill>
                  <a:srgbClr val="C00000"/>
                </a:solidFill>
                <a:effectLst>
                  <a:outerShdw blurRad="38100" dist="38100" dir="2700000" algn="tl">
                    <a:srgbClr val="000000">
                      <a:alpha val="43137"/>
                    </a:srgbClr>
                  </a:outerShdw>
                </a:effectLst>
              </a:rPr>
              <a:t>MegaStat</a:t>
            </a:r>
            <a:endParaRPr lang="en-US" sz="2400" i="1" dirty="0">
              <a:solidFill>
                <a:srgbClr val="C00000"/>
              </a:solidFill>
              <a:effectLst>
                <a:outerShdw blurRad="38100" dist="38100" dir="2700000" algn="tl">
                  <a:srgbClr val="000000">
                    <a:alpha val="43137"/>
                  </a:srgbClr>
                </a:outerShdw>
              </a:effectLst>
            </a:endParaRPr>
          </a:p>
        </p:txBody>
      </p:sp>
      <p:sp>
        <p:nvSpPr>
          <p:cNvPr id="6554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13</a:t>
            </a:r>
          </a:p>
        </p:txBody>
      </p:sp>
      <p:sp>
        <p:nvSpPr>
          <p:cNvPr id="12" name="Rectangle 2"/>
          <p:cNvSpPr>
            <a:spLocks noGrp="1" noChangeArrowheads="1"/>
          </p:cNvSpPr>
          <p:nvPr>
            <p:ph type="title"/>
          </p:nvPr>
        </p:nvSpPr>
        <p:spPr>
          <a:xfrm>
            <a:off x="457200" y="274638"/>
            <a:ext cx="8229600" cy="639762"/>
          </a:xfrm>
        </p:spPr>
        <p:txBody>
          <a:bodyPr lIns="103236" tIns="51618" rIns="103236" bIns="51618">
            <a:normAutofit/>
          </a:bodyPr>
          <a:lstStyle/>
          <a:p>
            <a:pPr eaLnBrk="1" hangingPunct="1">
              <a:defRPr/>
            </a:pPr>
            <a:r>
              <a:rPr lang="en-US" sz="3200" dirty="0" smtClean="0">
                <a:solidFill>
                  <a:schemeClr val="accent1"/>
                </a:solidFill>
                <a:effectLst>
                  <a:outerShdw blurRad="38100" dist="38100" dir="2700000" algn="tl">
                    <a:srgbClr val="000000">
                      <a:alpha val="43137"/>
                    </a:srgbClr>
                  </a:outerShdw>
                </a:effectLst>
              </a:rPr>
              <a:t>Stepwise Regression</a:t>
            </a:r>
            <a:endParaRPr lang="en-US" sz="3200" dirty="0">
              <a:solidFill>
                <a:schemeClr val="accent1"/>
              </a:solidFill>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752600"/>
            <a:ext cx="5467350" cy="4347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4010349"/>
            <a:ext cx="2745083" cy="201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Left Arrow 1"/>
          <p:cNvSpPr/>
          <p:nvPr/>
        </p:nvSpPr>
        <p:spPr>
          <a:xfrm>
            <a:off x="5029200" y="4572000"/>
            <a:ext cx="3810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23"/>
          <p:cNvSpPr txBox="1"/>
          <p:nvPr/>
        </p:nvSpPr>
        <p:spPr>
          <a:xfrm>
            <a:off x="6210228" y="1219200"/>
            <a:ext cx="2133600" cy="121824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cmpd="sng">
            <a:solidFill>
              <a:schemeClr val="lt1">
                <a:shade val="50000"/>
              </a:schemeClr>
            </a:solidFill>
          </a:ln>
          <a:scene3d>
            <a:camera prst="orthographicFront"/>
            <a:lightRig rig="threePt" dir="t"/>
          </a:scene3d>
          <a:sp3d>
            <a:bevelT/>
          </a:sp3d>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b="1" i="1" dirty="0" smtClean="0">
                <a:solidFill>
                  <a:srgbClr val="FF0000"/>
                </a:solidFill>
                <a:effectLst>
                  <a:outerShdw blurRad="38100" dist="38100" dir="2700000" algn="tl">
                    <a:srgbClr val="000000">
                      <a:alpha val="43137"/>
                    </a:srgbClr>
                  </a:outerShdw>
                </a:effectLst>
              </a:rPr>
              <a:t>Caution:</a:t>
            </a:r>
            <a:r>
              <a:rPr lang="en-US" sz="1400" dirty="0" smtClean="0"/>
              <a:t> This is basically a data-mining tool that looks only at </a:t>
            </a:r>
            <a:r>
              <a:rPr lang="en-US" sz="1400" i="1" dirty="0" smtClean="0"/>
              <a:t>fit</a:t>
            </a:r>
            <a:r>
              <a:rPr lang="en-US" sz="1400" dirty="0" smtClean="0"/>
              <a:t> (not at </a:t>
            </a:r>
            <a:r>
              <a:rPr lang="en-US" sz="1400" i="1" dirty="0" smtClean="0"/>
              <a:t>causal logic</a:t>
            </a:r>
            <a:r>
              <a:rPr lang="en-US" sz="1400" dirty="0" smtClean="0"/>
              <a:t>). Use it only as a check.</a:t>
            </a:r>
            <a:endParaRPr lang="en-US" sz="1400" dirty="0"/>
          </a:p>
        </p:txBody>
      </p:sp>
      <p:pic>
        <p:nvPicPr>
          <p:cNvPr id="4100" name="Picture 4" descr="C:\Users\Blythe\AppData\Local\Microsoft\Windows\Temporary Internet Files\Content.IE5\O5D07ZUW\MC900431529[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2437447"/>
            <a:ext cx="990457" cy="990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81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sldNum" sz="quarter" idx="10"/>
          </p:nvPr>
        </p:nvSpPr>
        <p:spPr>
          <a:ln/>
        </p:spPr>
        <p:txBody>
          <a:bodyPr/>
          <a:lstStyle/>
          <a:p>
            <a:r>
              <a:rPr lang="en-US"/>
              <a:t>13-</a:t>
            </a:r>
            <a:fld id="{30B53096-2AF0-439A-9C54-B589E37F7860}" type="slidenum">
              <a:rPr lang="en-US"/>
              <a:pPr/>
              <a:t>23</a:t>
            </a:fld>
            <a:endParaRPr lang="en-US"/>
          </a:p>
        </p:txBody>
      </p:sp>
      <p:pic>
        <p:nvPicPr>
          <p:cNvPr id="26628" name="Picture 4"/>
          <p:cNvPicPr>
            <a:picLocks noChangeAspect="1" noChangeArrowheads="1"/>
          </p:cNvPicPr>
          <p:nvPr/>
        </p:nvPicPr>
        <p:blipFill>
          <a:blip r:embed="rId3" cstate="print"/>
          <a:srcRect/>
          <a:stretch>
            <a:fillRect/>
          </a:stretch>
        </p:blipFill>
        <p:spPr bwMode="auto">
          <a:xfrm>
            <a:off x="1371600" y="1371600"/>
            <a:ext cx="6684963" cy="5229225"/>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7" name="Rectangle 2"/>
          <p:cNvSpPr>
            <a:spLocks noGrp="1" noChangeArrowheads="1"/>
          </p:cNvSpPr>
          <p:nvPr>
            <p:ph type="title" idx="4294967295"/>
          </p:nvPr>
        </p:nvSpPr>
        <p:spPr>
          <a:xfrm>
            <a:off x="1447800" y="457201"/>
            <a:ext cx="6553200" cy="533400"/>
          </a:xfrm>
          <a:ln>
            <a:noFill/>
          </a:ln>
        </p:spPr>
        <p:txBody>
          <a:bodyPr lIns="103236" tIns="51618" rIns="103236" bIns="51618">
            <a:noAutofit/>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Chapter Summary</a:t>
            </a:r>
            <a:endParaRPr lang="en-US" sz="3200" dirty="0">
              <a:solidFill>
                <a:schemeClr val="accent1"/>
              </a:solidFill>
              <a:effectLst>
                <a:outerShdw blurRad="38100" dist="38100" dir="2700000" algn="tl">
                  <a:srgbClr val="000000">
                    <a:alpha val="43137"/>
                  </a:srgbClr>
                </a:outerShdw>
              </a:effectLst>
            </a:endParaRPr>
          </a:p>
        </p:txBody>
      </p:sp>
      <p:sp>
        <p:nvSpPr>
          <p:cNvPr id="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13</a:t>
            </a:r>
          </a:p>
        </p:txBody>
      </p:sp>
    </p:spTree>
    <p:extLst>
      <p:ext uri="{BB962C8B-B14F-4D97-AF65-F5344CB8AC3E}">
        <p14:creationId xmlns:p14="http://schemas.microsoft.com/office/powerpoint/2010/main" val="2167387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sldNum" sz="quarter" idx="10"/>
          </p:nvPr>
        </p:nvSpPr>
        <p:spPr>
          <a:ln/>
        </p:spPr>
        <p:txBody>
          <a:bodyPr/>
          <a:lstStyle/>
          <a:p>
            <a:r>
              <a:rPr lang="en-US"/>
              <a:t>13-</a:t>
            </a:r>
            <a:fld id="{F34B7FD6-4B86-47BE-A663-3DD6961B325D}" type="slidenum">
              <a:rPr lang="en-US"/>
              <a:pPr/>
              <a:t>24</a:t>
            </a:fld>
            <a:endParaRPr lang="en-US"/>
          </a:p>
        </p:txBody>
      </p:sp>
      <p:pic>
        <p:nvPicPr>
          <p:cNvPr id="87042" name="Picture 2"/>
          <p:cNvPicPr>
            <a:picLocks noChangeAspect="1" noChangeArrowheads="1"/>
          </p:cNvPicPr>
          <p:nvPr/>
        </p:nvPicPr>
        <p:blipFill>
          <a:blip r:embed="rId3" cstate="print"/>
          <a:srcRect/>
          <a:stretch>
            <a:fillRect/>
          </a:stretch>
        </p:blipFill>
        <p:spPr bwMode="auto">
          <a:xfrm>
            <a:off x="1300163" y="1585913"/>
            <a:ext cx="6542087" cy="3686175"/>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5" name="Rectangle 2"/>
          <p:cNvSpPr>
            <a:spLocks noGrp="1" noChangeArrowheads="1"/>
          </p:cNvSpPr>
          <p:nvPr>
            <p:ph type="title" idx="4294967295"/>
          </p:nvPr>
        </p:nvSpPr>
        <p:spPr>
          <a:xfrm>
            <a:off x="1447800" y="457201"/>
            <a:ext cx="6553200" cy="533400"/>
          </a:xfrm>
          <a:ln>
            <a:noFill/>
          </a:ln>
        </p:spPr>
        <p:txBody>
          <a:bodyPr lIns="103236" tIns="51618" rIns="103236" bIns="51618">
            <a:noAutofit/>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Chapter Summary</a:t>
            </a:r>
            <a:endParaRPr lang="en-US" sz="3200" dirty="0">
              <a:solidFill>
                <a:schemeClr val="accent1"/>
              </a:solidFill>
              <a:effectLst>
                <a:outerShdw blurRad="38100" dist="38100" dir="2700000" algn="tl">
                  <a:srgbClr val="000000">
                    <a:alpha val="43137"/>
                  </a:srgbClr>
                </a:outerShdw>
              </a:effectLst>
            </a:endParaRPr>
          </a:p>
        </p:txBody>
      </p:sp>
      <p:sp>
        <p:nvSpPr>
          <p:cNvPr id="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13</a:t>
            </a:r>
          </a:p>
        </p:txBody>
      </p:sp>
    </p:spTree>
    <p:extLst>
      <p:ext uri="{BB962C8B-B14F-4D97-AF65-F5344CB8AC3E}">
        <p14:creationId xmlns:p14="http://schemas.microsoft.com/office/powerpoint/2010/main" val="2318720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7D03D6C7-85CA-4859-AFB7-DD72E35A0CDF}" type="slidenum">
              <a:rPr lang="en-US"/>
              <a:pPr/>
              <a:t>3</a:t>
            </a:fld>
            <a:endParaRPr lang="en-US"/>
          </a:p>
        </p:txBody>
      </p:sp>
      <p:sp>
        <p:nvSpPr>
          <p:cNvPr id="696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96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963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2" name="Rectangle 7"/>
          <p:cNvSpPr>
            <a:spLocks noChangeArrowheads="1"/>
          </p:cNvSpPr>
          <p:nvPr/>
        </p:nvSpPr>
        <p:spPr bwMode="auto">
          <a:xfrm>
            <a:off x="533400" y="1828800"/>
            <a:ext cx="68516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Variance Inflation</a:t>
            </a:r>
          </a:p>
        </p:txBody>
      </p:sp>
      <p:sp>
        <p:nvSpPr>
          <p:cNvPr id="13" name="Rectangle 12"/>
          <p:cNvSpPr/>
          <p:nvPr/>
        </p:nvSpPr>
        <p:spPr>
          <a:xfrm>
            <a:off x="457200" y="2514600"/>
            <a:ext cx="8305800" cy="2062103"/>
          </a:xfrm>
          <a:prstGeom prst="rect">
            <a:avLst/>
          </a:prstGeom>
        </p:spPr>
        <p:txBody>
          <a:bodyPr>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Multicollinearity induces</a:t>
            </a:r>
            <a:r>
              <a:rPr lang="en-US" sz="2000" i="1" dirty="0">
                <a:solidFill>
                  <a:srgbClr val="002060"/>
                </a:solidFill>
                <a:effectLst>
                  <a:outerShdw blurRad="38100" dist="38100" dir="2700000" algn="tl">
                    <a:srgbClr val="FFFFFF"/>
                  </a:outerShdw>
                </a:effectLst>
              </a:rPr>
              <a:t> variance </a:t>
            </a:r>
            <a:r>
              <a:rPr lang="en-US" sz="2000" i="1" dirty="0" smtClean="0">
                <a:solidFill>
                  <a:srgbClr val="002060"/>
                </a:solidFill>
                <a:effectLst>
                  <a:outerShdw blurRad="38100" dist="38100" dir="2700000" algn="tl">
                    <a:srgbClr val="FFFFFF"/>
                  </a:outerShdw>
                </a:effectLst>
              </a:rPr>
              <a:t>inflation</a:t>
            </a:r>
            <a:r>
              <a:rPr lang="en-US" sz="2000" dirty="0" smtClean="0">
                <a:solidFill>
                  <a:srgbClr val="002060"/>
                </a:solidFill>
                <a:effectLst>
                  <a:outerShdw blurRad="38100" dist="38100" dir="2700000" algn="tl">
                    <a:srgbClr val="FFFFFF"/>
                  </a:outerShdw>
                </a:effectLst>
              </a:rPr>
              <a:t> in the estimation of the regression model coefficients.</a:t>
            </a:r>
            <a:endParaRPr lang="en-US" sz="2000" dirty="0">
              <a:solidFill>
                <a:srgbClr val="002060"/>
              </a:solidFill>
              <a:effectLst>
                <a:outerShdw blurRad="38100" dist="38100" dir="2700000" algn="tl">
                  <a:srgbClr val="FFFFFF"/>
                </a:outerShdw>
              </a:effectLst>
            </a:endParaRP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This results in wider confidence intervals for the true coefficients </a:t>
            </a:r>
            <a:r>
              <a:rPr lang="en-US" sz="2000" dirty="0">
                <a:solidFill>
                  <a:srgbClr val="002060"/>
                </a:solidFill>
                <a:effectLst>
                  <a:outerShdw blurRad="38100" dist="38100" dir="2700000" algn="tl">
                    <a:srgbClr val="FFFFFF"/>
                  </a:outerShdw>
                </a:effectLst>
                <a:latin typeface="Symbol" pitchFamily="18" charset="2"/>
              </a:rPr>
              <a:t>b</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latin typeface="Symbol" pitchFamily="18" charset="2"/>
              </a:rPr>
              <a:t>b</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 </a:t>
            </a:r>
            <a:r>
              <a:rPr lang="en-US" sz="2000" dirty="0" err="1" smtClean="0">
                <a:solidFill>
                  <a:srgbClr val="002060"/>
                </a:solidFill>
                <a:effectLst>
                  <a:outerShdw blurRad="38100" dist="38100" dir="2700000" algn="tl">
                    <a:srgbClr val="FFFFFF"/>
                  </a:outerShdw>
                </a:effectLst>
                <a:latin typeface="Symbol" pitchFamily="18" charset="2"/>
              </a:rPr>
              <a:t>b</a:t>
            </a:r>
            <a:r>
              <a:rPr lang="en-US" sz="2000" i="1" baseline="-25000" dirty="0" err="1" smtClean="0">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and makes the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statistic less reliable.</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separate contribution of each predictor in “explaining” the response variable is difficult to identify.</a:t>
            </a:r>
          </a:p>
        </p:txBody>
      </p:sp>
      <p:sp>
        <p:nvSpPr>
          <p:cNvPr id="16"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802258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E2A0E256-C9C4-4E0B-A8E9-AA2688DE863B}" type="slidenum">
              <a:rPr lang="en-US"/>
              <a:pPr/>
              <a:t>4</a:t>
            </a:fld>
            <a:endParaRPr lang="en-US"/>
          </a:p>
        </p:txBody>
      </p:sp>
      <p:sp>
        <p:nvSpPr>
          <p:cNvPr id="7168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168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56037" name="Rectangle 5"/>
          <p:cNvSpPr>
            <a:spLocks noChangeArrowheads="1"/>
          </p:cNvSpPr>
          <p:nvPr/>
        </p:nvSpPr>
        <p:spPr bwMode="auto">
          <a:xfrm>
            <a:off x="676275" y="2130425"/>
            <a:ext cx="8178800" cy="841375"/>
          </a:xfrm>
          <a:prstGeom prst="rect">
            <a:avLst/>
          </a:prstGeom>
          <a:noFill/>
          <a:ln w="9525">
            <a:noFill/>
            <a:miter lim="800000"/>
            <a:headEnd/>
            <a:tailEnd/>
          </a:ln>
          <a:effectLst/>
        </p:spPr>
        <p:txBody>
          <a:bodyPr lIns="103231" tIns="51616" rIns="103231" bIns="51616"/>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To check whether two predictors are correlated (</a:t>
            </a:r>
            <a:r>
              <a:rPr lang="en-US" sz="2000" i="1" dirty="0">
                <a:solidFill>
                  <a:srgbClr val="002060"/>
                </a:solidFill>
                <a:effectLst>
                  <a:outerShdw blurRad="38100" dist="38100" dir="2700000" algn="tl">
                    <a:srgbClr val="FFFFFF"/>
                  </a:outerShdw>
                </a:effectLst>
              </a:rPr>
              <a:t>collinearity</a:t>
            </a:r>
            <a:r>
              <a:rPr lang="en-US" sz="2000" dirty="0">
                <a:solidFill>
                  <a:srgbClr val="002060"/>
                </a:solidFill>
                <a:effectLst>
                  <a:outerShdw blurRad="38100" dist="38100" dir="2700000" algn="tl">
                    <a:srgbClr val="FFFFFF"/>
                  </a:outerShdw>
                </a:effectLst>
              </a:rPr>
              <a:t>), inspect the </a:t>
            </a:r>
            <a:r>
              <a:rPr lang="en-US" sz="2000" i="1" dirty="0">
                <a:solidFill>
                  <a:srgbClr val="002060"/>
                </a:solidFill>
                <a:effectLst>
                  <a:outerShdw blurRad="38100" dist="38100" dir="2700000" algn="tl">
                    <a:srgbClr val="FFFFFF"/>
                  </a:outerShdw>
                </a:effectLst>
              </a:rPr>
              <a:t>correlation matrix</a:t>
            </a:r>
            <a:r>
              <a:rPr lang="en-US" sz="2000" dirty="0">
                <a:solidFill>
                  <a:srgbClr val="002060"/>
                </a:solidFill>
                <a:effectLst>
                  <a:outerShdw blurRad="38100" dist="38100" dir="2700000" algn="tl">
                    <a:srgbClr val="FFFFFF"/>
                  </a:outerShdw>
                </a:effectLst>
              </a:rPr>
              <a:t> using Excel, MegaStat, or MINITAB.  For example,</a:t>
            </a:r>
          </a:p>
        </p:txBody>
      </p:sp>
      <p:sp>
        <p:nvSpPr>
          <p:cNvPr id="556038" name="Rectangle 6"/>
          <p:cNvSpPr>
            <a:spLocks noChangeArrowheads="1"/>
          </p:cNvSpPr>
          <p:nvPr/>
        </p:nvSpPr>
        <p:spPr bwMode="auto">
          <a:xfrm>
            <a:off x="234950" y="1566863"/>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accent1"/>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Correlation Matrix</a:t>
            </a:r>
          </a:p>
        </p:txBody>
      </p:sp>
      <p:sp>
        <p:nvSpPr>
          <p:cNvPr id="7168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7168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81400"/>
            <a:ext cx="181927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0" name="Picture 2"/>
          <p:cNvPicPr>
            <a:picLocks noChangeAspect="1" noChangeArrowheads="1"/>
          </p:cNvPicPr>
          <p:nvPr/>
        </p:nvPicPr>
        <p:blipFill>
          <a:blip r:embed="rId4" cstate="print"/>
          <a:srcRect/>
          <a:stretch>
            <a:fillRect/>
          </a:stretch>
        </p:blipFill>
        <p:spPr bwMode="auto">
          <a:xfrm>
            <a:off x="2272517" y="3125560"/>
            <a:ext cx="6446837" cy="22288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3" name="TextBox 12"/>
          <p:cNvSpPr txBox="1">
            <a:spLocks noRot="1" noChangeAspect="1" noMove="1" noResize="1" noEditPoints="1" noAdjustHandles="1" noChangeArrowheads="1" noChangeShapeType="1" noTextEdit="1"/>
          </p:cNvSpPr>
          <p:nvPr/>
        </p:nvSpPr>
        <p:spPr>
          <a:xfrm>
            <a:off x="914400" y="5805812"/>
            <a:ext cx="7543800" cy="741037"/>
          </a:xfrm>
          <a:prstGeom prst="rect">
            <a:avLst/>
          </a:prstGeom>
          <a:blipFill rotWithShape="1">
            <a:blip r:embed="rId5"/>
            <a:stretch>
              <a:fillRect l="-162" b="-7377"/>
            </a:stretch>
          </a:blipFill>
        </p:spPr>
        <p:txBody>
          <a:bodyPr/>
          <a:lstStyle/>
          <a:p>
            <a:pPr eaLnBrk="0" hangingPunct="0">
              <a:defRPr/>
            </a:pPr>
            <a:r>
              <a:rPr lang="en-US">
                <a:noFill/>
              </a:rPr>
              <a:t> </a:t>
            </a:r>
          </a:p>
        </p:txBody>
      </p:sp>
    </p:spTree>
    <p:extLst>
      <p:ext uri="{BB962C8B-B14F-4D97-AF65-F5344CB8AC3E}">
        <p14:creationId xmlns:p14="http://schemas.microsoft.com/office/powerpoint/2010/main" val="2496164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937065B6-5D17-4BC7-9DE2-608202F16D1C}" type="slidenum">
              <a:rPr lang="en-US"/>
              <a:pPr/>
              <a:t>5</a:t>
            </a:fld>
            <a:endParaRPr lang="en-US"/>
          </a:p>
        </p:txBody>
      </p:sp>
      <p:sp>
        <p:nvSpPr>
          <p:cNvPr id="7372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373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59109" name="Rectangle 5"/>
          <p:cNvSpPr>
            <a:spLocks noChangeArrowheads="1"/>
          </p:cNvSpPr>
          <p:nvPr/>
        </p:nvSpPr>
        <p:spPr bwMode="auto">
          <a:xfrm>
            <a:off x="236538" y="14478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Variance Inflation Factor (VIF)</a:t>
            </a:r>
          </a:p>
        </p:txBody>
      </p:sp>
      <p:sp>
        <p:nvSpPr>
          <p:cNvPr id="559110" name="Rectangle 6"/>
          <p:cNvSpPr>
            <a:spLocks noChangeArrowheads="1"/>
          </p:cNvSpPr>
          <p:nvPr/>
        </p:nvSpPr>
        <p:spPr bwMode="auto">
          <a:xfrm>
            <a:off x="719139" y="2146300"/>
            <a:ext cx="7434262" cy="18923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The matrix scatter plots and correlation matrix only show correlations between any </a:t>
            </a:r>
            <a:r>
              <a:rPr lang="en-US" sz="2000" i="1" dirty="0">
                <a:solidFill>
                  <a:srgbClr val="002060"/>
                </a:solidFill>
                <a:effectLst>
                  <a:outerShdw blurRad="38100" dist="38100" dir="2700000" algn="tl">
                    <a:srgbClr val="FFFFFF"/>
                  </a:outerShdw>
                </a:effectLst>
              </a:rPr>
              <a:t>two</a:t>
            </a:r>
            <a:r>
              <a:rPr lang="en-US" sz="2000" dirty="0">
                <a:solidFill>
                  <a:srgbClr val="002060"/>
                </a:solidFill>
                <a:effectLst>
                  <a:outerShdw blurRad="38100" dist="38100" dir="2700000" algn="tl">
                    <a:srgbClr val="FFFFFF"/>
                  </a:outerShdw>
                </a:effectLst>
              </a:rPr>
              <a:t> predictors. </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variance inflation factor</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VIF</a:t>
            </a:r>
            <a:r>
              <a:rPr lang="en-US" sz="2000" dirty="0">
                <a:solidFill>
                  <a:srgbClr val="002060"/>
                </a:solidFill>
                <a:effectLst>
                  <a:outerShdw blurRad="38100" dist="38100" dir="2700000" algn="tl">
                    <a:srgbClr val="FFFFFF"/>
                  </a:outerShdw>
                </a:effectLst>
              </a:rPr>
              <a:t>) is a more comprehensive test for multicollinearity.</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For a given predictor </a:t>
            </a:r>
            <a:r>
              <a:rPr lang="en-US" sz="2000" i="1"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 the </a:t>
            </a:r>
            <a:r>
              <a:rPr lang="en-US" sz="2000" i="1" dirty="0">
                <a:solidFill>
                  <a:srgbClr val="002060"/>
                </a:solidFill>
                <a:effectLst>
                  <a:outerShdw blurRad="38100" dist="38100" dir="2700000" algn="tl">
                    <a:srgbClr val="FFFFFF"/>
                  </a:outerShdw>
                </a:effectLst>
              </a:rPr>
              <a:t>VIF</a:t>
            </a:r>
            <a:r>
              <a:rPr lang="en-US" sz="2000" dirty="0">
                <a:solidFill>
                  <a:srgbClr val="002060"/>
                </a:solidFill>
                <a:effectLst>
                  <a:outerShdw blurRad="38100" dist="38100" dir="2700000" algn="tl">
                    <a:srgbClr val="FFFFFF"/>
                  </a:outerShdw>
                </a:effectLst>
              </a:rPr>
              <a:t> is defined as</a:t>
            </a:r>
          </a:p>
        </p:txBody>
      </p:sp>
      <p:pic>
        <p:nvPicPr>
          <p:cNvPr id="559114" name="Picture 10"/>
          <p:cNvPicPr>
            <a:picLocks noGrp="1" noChangeAspect="1" noChangeArrowheads="1"/>
          </p:cNvPicPr>
          <p:nvPr>
            <p:ph idx="1"/>
          </p:nvPr>
        </p:nvPicPr>
        <p:blipFill>
          <a:blip r:embed="rId3" cstate="print"/>
          <a:srcRect l="30659" t="26003" r="58694" b="68134"/>
          <a:stretch>
            <a:fillRect/>
          </a:stretch>
        </p:blipFill>
        <p:spPr>
          <a:xfrm>
            <a:off x="914400" y="4267200"/>
            <a:ext cx="1447800" cy="642393"/>
          </a:xfrm>
          <a:ln>
            <a:solidFill>
              <a:schemeClr val="tx1"/>
            </a:solidFill>
          </a:ln>
          <a:effectLst>
            <a:innerShdw blurRad="63500" dist="50800" dir="2700000">
              <a:prstClr val="black">
                <a:alpha val="50000"/>
              </a:prstClr>
            </a:innerShdw>
          </a:effectLst>
        </p:spPr>
      </p:pic>
      <p:sp>
        <p:nvSpPr>
          <p:cNvPr id="559116" name="Text Box 12"/>
          <p:cNvSpPr txBox="1">
            <a:spLocks noChangeArrowheads="1"/>
          </p:cNvSpPr>
          <p:nvPr/>
        </p:nvSpPr>
        <p:spPr bwMode="auto">
          <a:xfrm>
            <a:off x="2590800" y="4191000"/>
            <a:ext cx="6049963" cy="719138"/>
          </a:xfrm>
          <a:prstGeom prst="rect">
            <a:avLst/>
          </a:prstGeom>
          <a:noFill/>
          <a:ln w="9525">
            <a:noFill/>
            <a:miter lim="800000"/>
            <a:headEnd/>
            <a:tailEnd/>
          </a:ln>
          <a:effectLst/>
        </p:spPr>
        <p:txBody>
          <a:bodyPr lIns="103236" tIns="51618" rIns="103236" bIns="51618">
            <a:spAutoFit/>
          </a:bodyPr>
          <a:lstStyle/>
          <a:p>
            <a:pPr eaLnBrk="0" hangingPunct="0">
              <a:defRPr/>
            </a:pPr>
            <a:r>
              <a:rPr lang="en-US" sz="2000" dirty="0">
                <a:solidFill>
                  <a:srgbClr val="002060"/>
                </a:solidFill>
                <a:effectLst>
                  <a:outerShdw blurRad="38100" dist="38100" dir="2700000" algn="tl">
                    <a:srgbClr val="FFFFFF"/>
                  </a:outerShdw>
                </a:effectLst>
              </a:rPr>
              <a:t>where </a:t>
            </a:r>
            <a:r>
              <a:rPr lang="en-US" sz="2000" i="1" dirty="0">
                <a:solidFill>
                  <a:srgbClr val="002060"/>
                </a:solidFill>
                <a:effectLst>
                  <a:outerShdw blurRad="38100" dist="38100" dir="2700000" algn="tl">
                    <a:srgbClr val="FFFFFF"/>
                  </a:outerShdw>
                </a:effectLst>
              </a:rPr>
              <a:t>R</a:t>
            </a:r>
            <a:r>
              <a:rPr lang="en-US" sz="2000" i="1" baseline="-25000" dirty="0">
                <a:solidFill>
                  <a:srgbClr val="002060"/>
                </a:solidFill>
                <a:effectLst>
                  <a:outerShdw blurRad="38100" dist="38100" dir="2700000" algn="tl">
                    <a:srgbClr val="FFFFFF"/>
                  </a:outerShdw>
                </a:effectLst>
              </a:rPr>
              <a:t>j</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is the coefficient of determination when predictor </a:t>
            </a:r>
            <a:r>
              <a:rPr lang="en-US" sz="2000" i="1"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 is regressed against all other predictors.</a:t>
            </a:r>
          </a:p>
        </p:txBody>
      </p:sp>
      <p:sp>
        <p:nvSpPr>
          <p:cNvPr id="7373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3"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201940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FCC08E88-E437-4C5C-9AA7-A5AA04CB1197}" type="slidenum">
              <a:rPr lang="en-US"/>
              <a:pPr/>
              <a:t>6</a:t>
            </a:fld>
            <a:endParaRPr lang="en-US"/>
          </a:p>
        </p:txBody>
      </p:sp>
      <p:sp>
        <p:nvSpPr>
          <p:cNvPr id="757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57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60133" name="Rectangle 5"/>
          <p:cNvSpPr>
            <a:spLocks noChangeArrowheads="1"/>
          </p:cNvSpPr>
          <p:nvPr/>
        </p:nvSpPr>
        <p:spPr bwMode="auto">
          <a:xfrm>
            <a:off x="354806" y="1262063"/>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Variance Inflation Factor (VIF)</a:t>
            </a:r>
          </a:p>
        </p:txBody>
      </p:sp>
      <p:sp>
        <p:nvSpPr>
          <p:cNvPr id="560134" name="Rectangle 6"/>
          <p:cNvSpPr>
            <a:spLocks noChangeArrowheads="1"/>
          </p:cNvSpPr>
          <p:nvPr/>
        </p:nvSpPr>
        <p:spPr bwMode="auto">
          <a:xfrm>
            <a:off x="755211" y="1918442"/>
            <a:ext cx="8180387" cy="520700"/>
          </a:xfrm>
          <a:prstGeom prst="rect">
            <a:avLst/>
          </a:prstGeom>
          <a:noFill/>
          <a:ln w="9525">
            <a:noFill/>
            <a:miter lim="800000"/>
            <a:headEnd/>
            <a:tailEnd/>
          </a:ln>
          <a:effectLst/>
        </p:spPr>
        <p:txBody>
          <a:bodyPr lIns="103231" tIns="51616" rIns="103231" bIns="51616"/>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Some possible situations are:</a:t>
            </a:r>
          </a:p>
        </p:txBody>
      </p:sp>
      <p:sp>
        <p:nvSpPr>
          <p:cNvPr id="757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84994" name="Picture 2"/>
          <p:cNvPicPr>
            <a:picLocks noChangeAspect="1" noChangeArrowheads="1"/>
          </p:cNvPicPr>
          <p:nvPr/>
        </p:nvPicPr>
        <p:blipFill>
          <a:blip r:embed="rId3" cstate="print"/>
          <a:srcRect/>
          <a:stretch>
            <a:fillRect/>
          </a:stretch>
        </p:blipFill>
        <p:spPr bwMode="auto">
          <a:xfrm>
            <a:off x="1143000" y="2667000"/>
            <a:ext cx="7404811" cy="2743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574504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13-</a:t>
            </a:r>
            <a:fld id="{CC6D5BF5-F73A-466A-A265-42559E3D9D11}" type="slidenum">
              <a:rPr lang="en-US"/>
              <a:pPr/>
              <a:t>7</a:t>
            </a:fld>
            <a:endParaRPr lang="en-US"/>
          </a:p>
        </p:txBody>
      </p:sp>
      <p:sp>
        <p:nvSpPr>
          <p:cNvPr id="7782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782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61157" name="Rectangle 5"/>
          <p:cNvSpPr>
            <a:spLocks noChangeArrowheads="1"/>
          </p:cNvSpPr>
          <p:nvPr/>
        </p:nvSpPr>
        <p:spPr bwMode="auto">
          <a:xfrm>
            <a:off x="236538" y="1262063"/>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Rules of Thumb</a:t>
            </a:r>
          </a:p>
        </p:txBody>
      </p:sp>
      <p:sp>
        <p:nvSpPr>
          <p:cNvPr id="561158" name="Rectangle 6"/>
          <p:cNvSpPr>
            <a:spLocks noChangeArrowheads="1"/>
          </p:cNvSpPr>
          <p:nvPr/>
        </p:nvSpPr>
        <p:spPr bwMode="auto">
          <a:xfrm>
            <a:off x="745858" y="1880405"/>
            <a:ext cx="6824662" cy="34925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There is no limit on the magnitude of the </a:t>
            </a:r>
            <a:r>
              <a:rPr lang="en-US" sz="2000" i="1" dirty="0">
                <a:solidFill>
                  <a:srgbClr val="002060"/>
                </a:solidFill>
                <a:effectLst>
                  <a:outerShdw blurRad="38100" dist="38100" dir="2700000" algn="tl">
                    <a:srgbClr val="FFFFFF"/>
                  </a:outerShdw>
                </a:effectLst>
              </a:rPr>
              <a:t>VIF</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 </a:t>
            </a:r>
            <a:r>
              <a:rPr lang="en-US" sz="2000" i="1" dirty="0">
                <a:solidFill>
                  <a:srgbClr val="002060"/>
                </a:solidFill>
                <a:effectLst>
                  <a:outerShdw blurRad="38100" dist="38100" dir="2700000" algn="tl">
                    <a:srgbClr val="FFFFFF"/>
                  </a:outerShdw>
                </a:effectLst>
              </a:rPr>
              <a:t>VIF</a:t>
            </a:r>
            <a:r>
              <a:rPr lang="en-US" sz="2000" dirty="0">
                <a:solidFill>
                  <a:srgbClr val="002060"/>
                </a:solidFill>
                <a:effectLst>
                  <a:outerShdw blurRad="38100" dist="38100" dir="2700000" algn="tl">
                    <a:srgbClr val="FFFFFF"/>
                  </a:outerShdw>
                </a:effectLst>
              </a:rPr>
              <a:t> of 10 says that the other predictors “explain” 90% of the variation in predictor </a:t>
            </a:r>
            <a:r>
              <a:rPr lang="en-US" sz="2000" i="1"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A high </a:t>
            </a:r>
            <a:r>
              <a:rPr lang="en-US" sz="2000" i="1" dirty="0" smtClean="0">
                <a:solidFill>
                  <a:srgbClr val="002060"/>
                </a:solidFill>
                <a:effectLst>
                  <a:outerShdw blurRad="38100" dist="38100" dir="2700000" algn="tl">
                    <a:srgbClr val="FFFFFF"/>
                  </a:outerShdw>
                </a:effectLst>
              </a:rPr>
              <a:t>VIF</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indicates that predictor </a:t>
            </a:r>
            <a:r>
              <a:rPr lang="en-US" sz="2000" i="1"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 is strongly related to the other predictors.</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However, </a:t>
            </a:r>
            <a:r>
              <a:rPr lang="en-US" sz="2000" dirty="0" smtClean="0">
                <a:solidFill>
                  <a:srgbClr val="002060"/>
                </a:solidFill>
                <a:effectLst>
                  <a:outerShdw blurRad="38100" dist="38100" dir="2700000" algn="tl">
                    <a:srgbClr val="FFFFFF"/>
                  </a:outerShdw>
                </a:effectLst>
              </a:rPr>
              <a:t>a high </a:t>
            </a:r>
            <a:r>
              <a:rPr lang="en-US" sz="2000" dirty="0">
                <a:solidFill>
                  <a:srgbClr val="002060"/>
                </a:solidFill>
                <a:effectLst>
                  <a:outerShdw blurRad="38100" dist="38100" dir="2700000" algn="tl">
                    <a:srgbClr val="FFFFFF"/>
                  </a:outerShdw>
                </a:effectLst>
              </a:rPr>
              <a:t>is not necessarily indicative of instability in the least squares estimate.</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 large </a:t>
            </a:r>
            <a:r>
              <a:rPr lang="en-US" sz="2000" i="1" dirty="0">
                <a:solidFill>
                  <a:srgbClr val="002060"/>
                </a:solidFill>
                <a:effectLst>
                  <a:outerShdw blurRad="38100" dist="38100" dir="2700000" algn="tl">
                    <a:srgbClr val="FFFFFF"/>
                  </a:outerShdw>
                </a:effectLst>
              </a:rPr>
              <a:t>VIF</a:t>
            </a:r>
            <a:r>
              <a:rPr lang="en-US" sz="2000" dirty="0">
                <a:solidFill>
                  <a:srgbClr val="002060"/>
                </a:solidFill>
                <a:effectLst>
                  <a:outerShdw blurRad="38100" dist="38100" dir="2700000" algn="tl">
                    <a:srgbClr val="FFFFFF"/>
                  </a:outerShdw>
                </a:effectLst>
              </a:rPr>
              <a:t> is a warning to consider whether predictor </a:t>
            </a:r>
            <a:r>
              <a:rPr lang="en-US" sz="2000" i="1"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 really belongs to the model.</a:t>
            </a:r>
          </a:p>
        </p:txBody>
      </p:sp>
      <p:sp>
        <p:nvSpPr>
          <p:cNvPr id="778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0"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4827866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13-</a:t>
            </a:r>
            <a:fld id="{9F742447-8AE8-42FC-80DB-8C7EA2B11B96}" type="slidenum">
              <a:rPr lang="en-US"/>
              <a:pPr/>
              <a:t>8</a:t>
            </a:fld>
            <a:endParaRPr lang="en-US"/>
          </a:p>
        </p:txBody>
      </p:sp>
      <p:sp>
        <p:nvSpPr>
          <p:cNvPr id="7987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987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62181" name="Rectangle 5"/>
          <p:cNvSpPr>
            <a:spLocks noChangeArrowheads="1"/>
          </p:cNvSpPr>
          <p:nvPr/>
        </p:nvSpPr>
        <p:spPr bwMode="auto">
          <a:xfrm>
            <a:off x="236538" y="1142319"/>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Are Coefficients Stable?</a:t>
            </a:r>
          </a:p>
        </p:txBody>
      </p:sp>
      <p:sp>
        <p:nvSpPr>
          <p:cNvPr id="562182" name="Rectangle 6"/>
          <p:cNvSpPr>
            <a:spLocks noChangeArrowheads="1"/>
          </p:cNvSpPr>
          <p:nvPr/>
        </p:nvSpPr>
        <p:spPr bwMode="auto">
          <a:xfrm>
            <a:off x="718149" y="1784410"/>
            <a:ext cx="7815262" cy="4311589"/>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Evidence of instability is when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have a high pairwise correlation with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 yet one or both predictors have insignificant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statistics in the fitted multiple regression, and/or if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are positively correlated with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 yet one has a negative slope in the multiple regression.</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As a test, try dropping a collinear predictor from the regression and see what happens to the fitted coefficients in the re-estimated model.</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If they don’t change much, then multicollinearity is not a concern.</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If </a:t>
            </a:r>
            <a:r>
              <a:rPr lang="en-US" sz="2000" dirty="0" smtClean="0">
                <a:solidFill>
                  <a:srgbClr val="002060"/>
                </a:solidFill>
                <a:effectLst>
                  <a:outerShdw blurRad="38100" dist="38100" dir="2700000" algn="tl">
                    <a:srgbClr val="FFFFFF"/>
                  </a:outerShdw>
                </a:effectLst>
              </a:rPr>
              <a:t>there are sharp </a:t>
            </a:r>
            <a:r>
              <a:rPr lang="en-US" sz="2000" dirty="0">
                <a:solidFill>
                  <a:srgbClr val="002060"/>
                </a:solidFill>
                <a:effectLst>
                  <a:outerShdw blurRad="38100" dist="38100" dir="2700000" algn="tl">
                    <a:srgbClr val="FFFFFF"/>
                  </a:outerShdw>
                </a:effectLst>
              </a:rPr>
              <a:t>changes in one or more of the remaining coefficients in the model, then multicollinearity may be causing instability.</a:t>
            </a:r>
          </a:p>
          <a:p>
            <a:pPr marL="516179" indent="-516179" eaLnBrk="0" hangingPunct="0">
              <a:spcBef>
                <a:spcPct val="20000"/>
              </a:spcBef>
              <a:buClr>
                <a:srgbClr val="C00000"/>
              </a:buClr>
              <a:defRPr/>
            </a:pPr>
            <a:endParaRPr lang="en-US" sz="2000" dirty="0">
              <a:solidFill>
                <a:srgbClr val="002060"/>
              </a:solidFill>
              <a:effectLst>
                <a:outerShdw blurRad="38100" dist="38100" dir="2700000" algn="tl">
                  <a:srgbClr val="FFFFFF"/>
                </a:outerShdw>
              </a:effectLst>
            </a:endParaRPr>
          </a:p>
          <a:p>
            <a:pPr marL="516179" indent="-516179" eaLnBrk="0" hangingPunct="0">
              <a:spcBef>
                <a:spcPct val="20000"/>
              </a:spcBef>
              <a:buClr>
                <a:srgbClr val="C00000"/>
              </a:buClr>
              <a:defRPr/>
            </a:pPr>
            <a:endParaRPr lang="en-US" sz="2000" dirty="0">
              <a:solidFill>
                <a:srgbClr val="002060"/>
              </a:solidFill>
              <a:effectLst>
                <a:outerShdw blurRad="38100" dist="38100" dir="2700000" algn="tl">
                  <a:srgbClr val="FFFFFF"/>
                </a:outerShdw>
              </a:effectLst>
            </a:endParaRPr>
          </a:p>
        </p:txBody>
      </p:sp>
      <p:sp>
        <p:nvSpPr>
          <p:cNvPr id="798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0" name="Rectangle 3"/>
          <p:cNvSpPr txBox="1">
            <a:spLocks noChangeArrowheads="1"/>
          </p:cNvSpPr>
          <p:nvPr/>
        </p:nvSpPr>
        <p:spPr bwMode="auto">
          <a:xfrm>
            <a:off x="1143000" y="457201"/>
            <a:ext cx="6781800" cy="488156"/>
          </a:xfrm>
          <a:prstGeom prst="rect">
            <a:avLst/>
          </a:prstGeom>
          <a:noFill/>
          <a:ln w="9525">
            <a:noFill/>
            <a:miter lim="800000"/>
            <a:headEnd/>
            <a:tailEnd/>
          </a:ln>
          <a:effectLst/>
        </p:spPr>
        <p:txBody>
          <a:bodyPr lIns="103236" tIns="51618" rIns="103236" bIns="51618" anchor="ctr"/>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Multicollinearity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40951167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12-</a:t>
            </a:r>
            <a:fld id="{656F3832-658B-4CFE-ADEE-ABA7466D013C}" type="slidenum">
              <a:rPr lang="en-US"/>
              <a:pPr/>
              <a:t>9</a:t>
            </a:fld>
            <a:endParaRPr lang="en-US"/>
          </a:p>
        </p:txBody>
      </p:sp>
      <p:sp>
        <p:nvSpPr>
          <p:cNvPr id="483330" name="Rectangle 2"/>
          <p:cNvSpPr>
            <a:spLocks noGrp="1" noChangeArrowheads="1"/>
          </p:cNvSpPr>
          <p:nvPr>
            <p:ph type="title" idx="4294967295"/>
          </p:nvPr>
        </p:nvSpPr>
        <p:spPr>
          <a:xfrm>
            <a:off x="762000" y="396246"/>
            <a:ext cx="7696200" cy="609600"/>
          </a:xfrm>
          <a:solidFill>
            <a:schemeClr val="accent1">
              <a:lumMod val="20000"/>
              <a:lumOff val="80000"/>
            </a:schemeClr>
          </a:solidFill>
        </p:spPr>
        <p:txBody>
          <a:bodyPr lIns="103236" tIns="51618" rIns="103236" bIns="51618">
            <a:norm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Tests of Assumptions                                </a:t>
            </a:r>
            <a:r>
              <a:rPr lang="en-US" sz="3200" i="1" dirty="0" smtClean="0">
                <a:effectLst>
                  <a:outerShdw blurRad="38100" dist="38100" dir="2700000" algn="tl">
                    <a:srgbClr val="000000">
                      <a:alpha val="43137"/>
                    </a:srgbClr>
                  </a:outerShdw>
                </a:effectLst>
              </a:rPr>
              <a:t>13.2</a:t>
            </a:r>
            <a:endParaRPr lang="en-US" sz="3200" i="1" dirty="0">
              <a:effectLst>
                <a:outerShdw blurRad="38100" dist="38100" dir="2700000" algn="tl">
                  <a:srgbClr val="000000">
                    <a:alpha val="43137"/>
                  </a:srgbClr>
                </a:outerShdw>
              </a:effectLst>
            </a:endParaRPr>
          </a:p>
        </p:txBody>
      </p:sp>
      <p:sp>
        <p:nvSpPr>
          <p:cNvPr id="82946"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2947"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3333" name="Rectangle 5"/>
          <p:cNvSpPr>
            <a:spLocks noChangeArrowheads="1"/>
          </p:cNvSpPr>
          <p:nvPr/>
        </p:nvSpPr>
        <p:spPr bwMode="auto">
          <a:xfrm>
            <a:off x="304800" y="1295400"/>
            <a:ext cx="6165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Three Important Assumptions</a:t>
            </a:r>
          </a:p>
        </p:txBody>
      </p:sp>
      <p:sp>
        <p:nvSpPr>
          <p:cNvPr id="483334" name="Rectangle 6"/>
          <p:cNvSpPr>
            <a:spLocks noChangeArrowheads="1"/>
          </p:cNvSpPr>
          <p:nvPr/>
        </p:nvSpPr>
        <p:spPr bwMode="auto">
          <a:xfrm>
            <a:off x="609600" y="1981200"/>
            <a:ext cx="8123238" cy="12192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are normally distributed.</a:t>
            </a:r>
          </a:p>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have constant variance (i.e., they are </a:t>
            </a:r>
            <a:r>
              <a:rPr lang="en-US" sz="2000" i="1" dirty="0">
                <a:solidFill>
                  <a:srgbClr val="002060"/>
                </a:solidFill>
                <a:effectLst>
                  <a:outerShdw blurRad="38100" dist="38100" dir="2700000" algn="tl">
                    <a:srgbClr val="FFFFFF"/>
                  </a:outerShdw>
                </a:effectLst>
              </a:rPr>
              <a:t>homoscedastic</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are independent (i.e., they are </a:t>
            </a:r>
            <a:r>
              <a:rPr lang="en-US" sz="2000" i="1" dirty="0">
                <a:solidFill>
                  <a:srgbClr val="002060"/>
                </a:solidFill>
                <a:effectLst>
                  <a:outerShdw blurRad="38100" dist="38100" dir="2700000" algn="tl">
                    <a:srgbClr val="FFFFFF"/>
                  </a:outerShdw>
                </a:effectLst>
              </a:rPr>
              <a:t>nonautocorrelated</a:t>
            </a:r>
            <a:r>
              <a:rPr lang="en-US" sz="2000" dirty="0">
                <a:solidFill>
                  <a:srgbClr val="002060"/>
                </a:solidFill>
                <a:effectLst>
                  <a:outerShdw blurRad="38100" dist="38100" dir="2700000" algn="tl">
                    <a:srgbClr val="FFFFFF"/>
                  </a:outerShdw>
                </a:effectLst>
              </a:rPr>
              <a:t>).</a:t>
            </a:r>
          </a:p>
        </p:txBody>
      </p:sp>
      <p:sp>
        <p:nvSpPr>
          <p:cNvPr id="8295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2" name="TextBox 1"/>
          <p:cNvSpPr txBox="1"/>
          <p:nvPr/>
        </p:nvSpPr>
        <p:spPr>
          <a:xfrm>
            <a:off x="1115291" y="3657600"/>
            <a:ext cx="6096000" cy="1200329"/>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i="1" dirty="0" smtClean="0">
                <a:solidFill>
                  <a:srgbClr val="C00000"/>
                </a:solidFill>
                <a:effectLst>
                  <a:outerShdw blurRad="38100" dist="38100" dir="2700000" algn="tl">
                    <a:srgbClr val="000000">
                      <a:alpha val="43137"/>
                    </a:srgbClr>
                  </a:outerShdw>
                </a:effectLst>
              </a:rPr>
              <a:t>Note: </a:t>
            </a:r>
            <a:r>
              <a:rPr lang="en-US" dirty="0">
                <a:solidFill>
                  <a:srgbClr val="002060"/>
                </a:solidFill>
                <a:effectLst>
                  <a:outerShdw blurRad="38100" dist="38100" dir="2700000" algn="tl">
                    <a:srgbClr val="FFFFFF"/>
                  </a:outerShdw>
                </a:effectLst>
              </a:rPr>
              <a:t>Everything you learned about residual tests in Chapter 12 is still true, except that the residuals are now based on multiple predictors (</a:t>
            </a:r>
            <a:r>
              <a:rPr lang="en-US" i="1" dirty="0">
                <a:solidFill>
                  <a:srgbClr val="002060"/>
                </a:solidFill>
                <a:effectLst>
                  <a:outerShdw blurRad="38100" dist="38100" dir="2700000" algn="tl">
                    <a:srgbClr val="FFFFFF"/>
                  </a:outerShdw>
                </a:effectLst>
              </a:rPr>
              <a:t>k</a:t>
            </a:r>
            <a:r>
              <a:rPr lang="en-US" dirty="0">
                <a:solidFill>
                  <a:srgbClr val="002060"/>
                </a:solidFill>
                <a:effectLst>
                  <a:outerShdw blurRad="38100" dist="38100" dir="2700000" algn="tl">
                    <a:srgbClr val="FFFFFF"/>
                  </a:outerShdw>
                </a:effectLst>
              </a:rPr>
              <a:t> &gt; 2). This may affect the degrees of freedom in some tests, but the concepts are basically the same.</a:t>
            </a:r>
          </a:p>
        </p:txBody>
      </p:sp>
      <p:pic>
        <p:nvPicPr>
          <p:cNvPr id="1026" name="Picture 2" descr="C:\Program Files (x86)\Microsoft Office\MEDIA\CAGCAT10\j018329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0178" y="5181600"/>
            <a:ext cx="961041" cy="1030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510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2393</Words>
  <Application>Microsoft Office PowerPoint</Application>
  <PresentationFormat>On-screen Show (4:3)</PresentationFormat>
  <Paragraphs>285</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Week 13  November 24-28</vt:lpstr>
      <vt:lpstr>Multicollinearity                                ML 13.1</vt:lpstr>
      <vt:lpstr>PowerPoint Presentation</vt:lpstr>
      <vt:lpstr>PowerPoint Presentation</vt:lpstr>
      <vt:lpstr>PowerPoint Presentation</vt:lpstr>
      <vt:lpstr>PowerPoint Presentation</vt:lpstr>
      <vt:lpstr>PowerPoint Presentation</vt:lpstr>
      <vt:lpstr>PowerPoint Presentation</vt:lpstr>
      <vt:lpstr>Tests of Assumptions                                13.2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Regression Topics                    ML 13.3</vt:lpstr>
      <vt:lpstr>Tests for Nonlinearity and Interaction</vt:lpstr>
      <vt:lpstr>Tests for Nonlinearity and Interaction</vt:lpstr>
      <vt:lpstr>Stepwise Regression</vt:lpstr>
      <vt:lpstr>Chapter Summary</vt:lpstr>
      <vt:lpstr>Chapter Summary</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13  November 25-29</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18</cp:revision>
  <dcterms:created xsi:type="dcterms:W3CDTF">2012-07-24T18:08:03Z</dcterms:created>
  <dcterms:modified xsi:type="dcterms:W3CDTF">2013-10-14T14:42:17Z</dcterms:modified>
</cp:coreProperties>
</file>