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56" r:id="rId2"/>
    <p:sldId id="257" r:id="rId3"/>
    <p:sldId id="258" r:id="rId4"/>
    <p:sldId id="259" r:id="rId5"/>
    <p:sldId id="260" r:id="rId6"/>
    <p:sldId id="261" r:id="rId7"/>
    <p:sldId id="262" r:id="rId8"/>
    <p:sldId id="263" r:id="rId9"/>
    <p:sldId id="346" r:id="rId10"/>
    <p:sldId id="264" r:id="rId11"/>
    <p:sldId id="265" r:id="rId12"/>
    <p:sldId id="266" r:id="rId13"/>
    <p:sldId id="349" r:id="rId14"/>
    <p:sldId id="351" r:id="rId15"/>
    <p:sldId id="347" r:id="rId16"/>
    <p:sldId id="267" r:id="rId17"/>
    <p:sldId id="268" r:id="rId18"/>
    <p:sldId id="269"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52" r:id="rId85"/>
    <p:sldId id="337" r:id="rId86"/>
    <p:sldId id="338" r:id="rId87"/>
    <p:sldId id="339" r:id="rId88"/>
    <p:sldId id="340" r:id="rId89"/>
    <p:sldId id="341" r:id="rId90"/>
    <p:sldId id="342" r:id="rId91"/>
    <p:sldId id="343" r:id="rId92"/>
    <p:sldId id="344" r:id="rId93"/>
    <p:sldId id="345"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4" autoAdjust="0"/>
    <p:restoredTop sz="94648" autoAdjust="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71F455-D163-4C05-B99F-78C8EDB4084C}"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A264A6-12FB-494A-856F-7BB9C44A8636}" type="slidenum">
              <a:rPr lang="en-US" smtClean="0"/>
              <a:t>‹#›</a:t>
            </a:fld>
            <a:endParaRPr lang="en-US"/>
          </a:p>
        </p:txBody>
      </p:sp>
    </p:spTree>
    <p:extLst>
      <p:ext uri="{BB962C8B-B14F-4D97-AF65-F5344CB8AC3E}">
        <p14:creationId xmlns:p14="http://schemas.microsoft.com/office/powerpoint/2010/main" val="1105659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13</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15</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16</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20</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Using Consultants:</a:t>
            </a:r>
          </a:p>
          <a:p>
            <a:pPr eaLnBrk="1" hangingPunct="1">
              <a:spcBef>
                <a:spcPct val="0"/>
              </a:spcBef>
            </a:pPr>
            <a:endParaRPr lang="en-US" smtClean="0"/>
          </a:p>
          <a:p>
            <a:pPr eaLnBrk="1" hangingPunct="1">
              <a:spcBef>
                <a:spcPct val="0"/>
              </a:spcBef>
            </a:pPr>
            <a:r>
              <a:rPr lang="en-US" smtClean="0"/>
              <a:t>Using consultants at the beginning of a project could be very helpful, especially when the project team lacks certain skills and when proper procedures are needed.</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EFA609A-C87A-4584-B301-99F050E70C24}" type="slidenum">
              <a:rPr lang="en-US" smtClean="0"/>
              <a:pPr/>
              <a:t>21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3</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Uses of Statistics?</a:t>
            </a:r>
          </a:p>
          <a:p>
            <a:pPr eaLnBrk="1" hangingPunct="1">
              <a:spcBef>
                <a:spcPct val="0"/>
              </a:spcBef>
            </a:pPr>
            <a:endParaRPr lang="en-US" smtClean="0"/>
          </a:p>
          <a:p>
            <a:pPr eaLnBrk="1" hangingPunct="1">
              <a:spcBef>
                <a:spcPct val="0"/>
              </a:spcBef>
            </a:pPr>
            <a:r>
              <a:rPr lang="en-US" smtClean="0">
                <a:solidFill>
                  <a:srgbClr val="002060"/>
                </a:solidFill>
              </a:rPr>
              <a:t>There are two broad areas of statistics.  There areas are classified as descriptive, and inferential statistics.</a:t>
            </a:r>
          </a:p>
          <a:p>
            <a:pPr eaLnBrk="1" hangingPunct="1">
              <a:spcBef>
                <a:spcPct val="0"/>
              </a:spcBef>
            </a:pPr>
            <a:endParaRPr lang="en-US" smtClean="0">
              <a:solidFill>
                <a:srgbClr val="002060"/>
              </a:solidFill>
            </a:endParaRPr>
          </a:p>
          <a:p>
            <a:pPr eaLnBrk="1" hangingPunct="1">
              <a:spcBef>
                <a:spcPct val="0"/>
              </a:spcBef>
            </a:pPr>
            <a:r>
              <a:rPr lang="en-US" smtClean="0">
                <a:solidFill>
                  <a:srgbClr val="002060"/>
                </a:solidFill>
              </a:rPr>
              <a:t>Descriptive statistics – the collection, organization, presentation and summary of data.</a:t>
            </a:r>
          </a:p>
          <a:p>
            <a:pPr eaLnBrk="1" hangingPunct="1">
              <a:spcBef>
                <a:spcPct val="0"/>
              </a:spcBef>
            </a:pPr>
            <a:endParaRPr lang="en-US" smtClean="0">
              <a:solidFill>
                <a:srgbClr val="002060"/>
              </a:solidFill>
            </a:endParaRPr>
          </a:p>
          <a:p>
            <a:pPr eaLnBrk="1" hangingPunct="1">
              <a:spcBef>
                <a:spcPct val="0"/>
              </a:spcBef>
            </a:pPr>
            <a:r>
              <a:rPr lang="en-US" smtClean="0">
                <a:solidFill>
                  <a:srgbClr val="002060"/>
                </a:solidFill>
              </a:rPr>
              <a:t>Inferential statistics – generalizing from a sample to a population, estimating unknown parameters, drawing conclusions, making decisions.</a:t>
            </a:r>
          </a:p>
          <a:p>
            <a:pPr eaLnBrk="1" hangingPunct="1">
              <a:spcBef>
                <a:spcPct val="0"/>
              </a:spcBef>
            </a:pPr>
            <a:endParaRPr lang="en-US" smtClean="0">
              <a:solidFill>
                <a:srgbClr val="002060"/>
              </a:solidFill>
            </a:endParaRPr>
          </a:p>
          <a:p>
            <a:pPr eaLnBrk="1" hangingPunct="1">
              <a:spcBef>
                <a:spcPct val="0"/>
              </a:spcBef>
            </a:pPr>
            <a:endParaRPr 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6C73AE7-97DD-4D43-AF28-A9742C2E86B0}" type="slidenum">
              <a:rPr lang="en-US" smtClean="0"/>
              <a:pPr/>
              <a:t>22</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solidFill>
                  <a:srgbClr val="002060"/>
                </a:solidFill>
              </a:rPr>
              <a:t>Why Study Statistics? </a:t>
            </a:r>
          </a:p>
          <a:p>
            <a:pPr eaLnBrk="1" hangingPunct="1">
              <a:spcBef>
                <a:spcPct val="0"/>
              </a:spcBef>
            </a:pPr>
            <a:endParaRPr lang="en-US" smtClean="0">
              <a:solidFill>
                <a:srgbClr val="002060"/>
              </a:solidFill>
            </a:endParaRPr>
          </a:p>
          <a:p>
            <a:pPr eaLnBrk="1" hangingPunct="1">
              <a:spcBef>
                <a:spcPct val="0"/>
              </a:spcBef>
            </a:pPr>
            <a:r>
              <a:rPr lang="en-US" smtClean="0">
                <a:solidFill>
                  <a:srgbClr val="002060"/>
                </a:solidFill>
              </a:rPr>
              <a:t>Statistical knowledge gives a company a competitive advantage against organizations that cannot understand their internal or external market data. </a:t>
            </a:r>
          </a:p>
          <a:p>
            <a:pPr eaLnBrk="1" hangingPunct="1">
              <a:spcBef>
                <a:spcPct val="0"/>
              </a:spcBef>
            </a:pPr>
            <a:endParaRPr lang="en-US" smtClean="0">
              <a:solidFill>
                <a:srgbClr val="002060"/>
              </a:solidFill>
            </a:endParaRPr>
          </a:p>
          <a:p>
            <a:pPr eaLnBrk="1" hangingPunct="1">
              <a:spcBef>
                <a:spcPct val="0"/>
              </a:spcBef>
            </a:pPr>
            <a:r>
              <a:rPr lang="en-US" smtClean="0">
                <a:solidFill>
                  <a:srgbClr val="002060"/>
                </a:solidFill>
              </a:rPr>
              <a:t>Mastery of basic statistics gives an individual manager a competitive advantage as one works one’s way through the promotion process, or when one moves to a new employer.  </a:t>
            </a:r>
          </a:p>
          <a:p>
            <a:pPr eaLnBrk="1" hangingPunct="1">
              <a:spcBef>
                <a:spcPct val="0"/>
              </a:spcBef>
            </a:pPr>
            <a:endParaRPr 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D728B9F-BA5F-4E85-9D6F-AA52C5D9A20D}" type="slidenum">
              <a:rPr lang="en-US" smtClean="0"/>
              <a:pPr/>
              <a:t>23</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Statistical Challenges.</a:t>
            </a:r>
          </a:p>
          <a:p>
            <a:pPr eaLnBrk="1" hangingPunct="1">
              <a:spcBef>
                <a:spcPct val="0"/>
              </a:spcBef>
            </a:pPr>
            <a:endParaRPr lang="en-US" smtClean="0"/>
          </a:p>
          <a:p>
            <a:pPr eaLnBrk="1" hangingPunct="1">
              <a:spcBef>
                <a:spcPct val="0"/>
              </a:spcBef>
            </a:pPr>
            <a:r>
              <a:rPr lang="en-US" smtClean="0"/>
              <a:t>An ideal data analyst should be technically current and familiar with the appropriate software, be able to communicate efficiently and be proactive.</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8D306E1-4BC9-4790-ADD3-063B4CAD2EA5}" type="slidenum">
              <a:rPr lang="en-US" smtClean="0"/>
              <a:pPr/>
              <a:t>24</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p:txBody>
          <a:bodyPr wrap="square" numCol="1" anchor="t" anchorCtr="0" compatLnSpc="1">
            <a:prstTxWarp prst="textNoShape">
              <a:avLst/>
            </a:prstTxWarp>
          </a:bodyPr>
          <a:lstStyle/>
          <a:p>
            <a:pPr eaLnBrk="1" fontAlgn="auto" hangingPunct="1">
              <a:spcBef>
                <a:spcPct val="0"/>
              </a:spcBef>
              <a:spcAft>
                <a:spcPts val="0"/>
              </a:spcAft>
              <a:defRPr/>
            </a:pPr>
            <a:r>
              <a:rPr lang="en-US" dirty="0" smtClean="0"/>
              <a:t>Business Ethics:</a:t>
            </a:r>
          </a:p>
          <a:p>
            <a:pPr eaLnBrk="1" fontAlgn="auto" hangingPunct="1">
              <a:spcBef>
                <a:spcPct val="0"/>
              </a:spcBef>
              <a:spcAft>
                <a:spcPts val="0"/>
              </a:spcAft>
              <a:defRPr/>
            </a:pPr>
            <a:endParaRPr lang="en-US" dirty="0" smtClean="0"/>
          </a:p>
          <a:p>
            <a:pPr marL="342900" indent="-342900" eaLnBrk="1" fontAlgn="auto" hangingPunct="1">
              <a:spcBef>
                <a:spcPct val="20000"/>
              </a:spcBef>
              <a:spcAft>
                <a:spcPts val="0"/>
              </a:spcAft>
              <a:buClr>
                <a:srgbClr val="E8004D"/>
              </a:buClr>
              <a:defRPr/>
            </a:pPr>
            <a:r>
              <a:rPr lang="en-US" dirty="0" smtClean="0"/>
              <a:t> Businesses should always employ broad ethical standards.  For example, </a:t>
            </a:r>
          </a:p>
          <a:p>
            <a:pPr marL="342900" indent="-342900" eaLnBrk="1" fontAlgn="auto" hangingPunct="1">
              <a:spcBef>
                <a:spcPct val="20000"/>
              </a:spcBef>
              <a:spcAft>
                <a:spcPts val="0"/>
              </a:spcAft>
              <a:buClr>
                <a:srgbClr val="E8004D"/>
              </a:buClr>
              <a:defRPr/>
            </a:pPr>
            <a:r>
              <a:rPr lang="en-US" dirty="0" smtClean="0"/>
              <a:t>businesses should try their best </a:t>
            </a:r>
          </a:p>
          <a:p>
            <a:pPr marL="342900" indent="-342900" eaLnBrk="1" fontAlgn="auto" hangingPunct="1">
              <a:spcBef>
                <a:spcPct val="20000"/>
              </a:spcBef>
              <a:spcAft>
                <a:spcPts val="0"/>
              </a:spcAft>
              <a:buClr>
                <a:srgbClr val="E8004D"/>
              </a:buClr>
              <a:defRPr/>
            </a:pPr>
            <a:endParaRPr lang="en-US" dirty="0" smtClean="0"/>
          </a:p>
          <a:p>
            <a:pPr marL="342900" indent="-342900" eaLnBrk="1" fontAlgn="auto" hangingPunct="1">
              <a:spcBef>
                <a:spcPct val="20000"/>
              </a:spcBef>
              <a:spcAft>
                <a:spcPts val="0"/>
              </a:spcAft>
              <a:buClr>
                <a:schemeClr val="accent1"/>
              </a:buClr>
              <a:buFont typeface="Arial" pitchFamily="34" charset="0"/>
              <a:buChar char="•"/>
              <a:defRPr/>
            </a:pPr>
            <a:r>
              <a:rPr lang="en-US" dirty="0" smtClean="0"/>
              <a:t>To treat customers in a fair and honest manner.</a:t>
            </a:r>
          </a:p>
          <a:p>
            <a:pPr marL="342900" indent="-342900" eaLnBrk="1" fontAlgn="auto" hangingPunct="1">
              <a:spcBef>
                <a:spcPct val="20000"/>
              </a:spcBef>
              <a:spcAft>
                <a:spcPts val="0"/>
              </a:spcAft>
              <a:buClr>
                <a:schemeClr val="accent1"/>
              </a:buClr>
              <a:buFont typeface="Arial" pitchFamily="34" charset="0"/>
              <a:buChar char="•"/>
              <a:defRPr/>
            </a:pPr>
            <a:r>
              <a:rPr lang="en-US" dirty="0" smtClean="0"/>
              <a:t>To comply with laws that prohibit discrimination.</a:t>
            </a:r>
          </a:p>
          <a:p>
            <a:pPr marL="342900" indent="-342900" eaLnBrk="1" fontAlgn="auto" hangingPunct="1">
              <a:spcBef>
                <a:spcPct val="20000"/>
              </a:spcBef>
              <a:spcAft>
                <a:spcPts val="0"/>
              </a:spcAft>
              <a:buClr>
                <a:schemeClr val="accent1"/>
              </a:buClr>
              <a:buFont typeface="Arial" pitchFamily="34" charset="0"/>
              <a:buChar char="•"/>
              <a:defRPr/>
            </a:pPr>
            <a:r>
              <a:rPr lang="en-US" dirty="0" smtClean="0"/>
              <a:t>To ensure that products and services meet safety regulations.</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D09B407-A689-4FD9-9CD0-86B27555D566}" type="slidenum">
              <a:rPr lang="en-US" smtClean="0"/>
              <a:pPr/>
              <a:t>25</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p:txBody>
          <a:bodyPr wrap="square" numCol="1" anchor="t" anchorCtr="0" compatLnSpc="1">
            <a:prstTxWarp prst="textNoShape">
              <a:avLst/>
            </a:prstTxWarp>
          </a:bodyPr>
          <a:lstStyle/>
          <a:p>
            <a:pPr eaLnBrk="1" fontAlgn="auto" hangingPunct="1">
              <a:spcBef>
                <a:spcPct val="0"/>
              </a:spcBef>
              <a:spcAft>
                <a:spcPts val="0"/>
              </a:spcAft>
              <a:defRPr/>
            </a:pPr>
            <a:r>
              <a:rPr lang="en-US" dirty="0" smtClean="0"/>
              <a:t>Upholding Ethical Standards.</a:t>
            </a:r>
          </a:p>
          <a:p>
            <a:pPr eaLnBrk="1" fontAlgn="auto" hangingPunct="1">
              <a:spcBef>
                <a:spcPct val="0"/>
              </a:spcBef>
              <a:spcAft>
                <a:spcPts val="0"/>
              </a:spcAft>
              <a:defRPr/>
            </a:pPr>
            <a:endParaRPr lang="en-US" dirty="0" smtClean="0"/>
          </a:p>
          <a:p>
            <a:pPr eaLnBrk="1" fontAlgn="auto" hangingPunct="1">
              <a:spcBef>
                <a:spcPct val="0"/>
              </a:spcBef>
              <a:spcAft>
                <a:spcPts val="0"/>
              </a:spcAft>
              <a:defRPr/>
            </a:pPr>
            <a:endParaRPr lang="en-US" dirty="0" smtClean="0"/>
          </a:p>
          <a:p>
            <a:pPr marL="342900" indent="-342900" eaLnBrk="1" fontAlgn="auto" hangingPunct="1">
              <a:spcBef>
                <a:spcPct val="20000"/>
              </a:spcBef>
              <a:spcAft>
                <a:spcPts val="0"/>
              </a:spcAft>
              <a:buClr>
                <a:srgbClr val="E8004D"/>
              </a:buClr>
              <a:defRPr/>
            </a:pPr>
            <a:r>
              <a:rPr lang="en-US" dirty="0" smtClean="0">
                <a:effectLst>
                  <a:outerShdw blurRad="38100" dist="38100" dir="2700000" algn="tl">
                    <a:srgbClr val="000000">
                      <a:alpha val="43137"/>
                    </a:srgbClr>
                  </a:outerShdw>
                </a:effectLst>
              </a:rPr>
              <a:t> </a:t>
            </a:r>
            <a:r>
              <a:rPr lang="en-US" dirty="0" smtClean="0"/>
              <a:t>Data analyst should also uphold ethical standards.  For example, analyst should </a:t>
            </a:r>
          </a:p>
          <a:p>
            <a:pPr marL="342900" indent="-342900" eaLnBrk="1" fontAlgn="auto" hangingPunct="1">
              <a:spcBef>
                <a:spcPct val="20000"/>
              </a:spcBef>
              <a:spcAft>
                <a:spcPts val="0"/>
              </a:spcAft>
              <a:buClr>
                <a:srgbClr val="E8004D"/>
              </a:buClr>
              <a:defRPr/>
            </a:pPr>
            <a:endParaRPr lang="en-US" dirty="0" smtClean="0"/>
          </a:p>
          <a:p>
            <a:pPr marL="342900" indent="-342900" eaLnBrk="1" fontAlgn="auto" hangingPunct="1">
              <a:spcBef>
                <a:spcPct val="20000"/>
              </a:spcBef>
              <a:spcAft>
                <a:spcPts val="0"/>
              </a:spcAft>
              <a:buClr>
                <a:schemeClr val="accent1"/>
              </a:buClr>
              <a:buFont typeface="Arial" pitchFamily="34" charset="0"/>
              <a:buChar char="•"/>
              <a:defRPr/>
            </a:pPr>
            <a:r>
              <a:rPr lang="en-US" dirty="0" smtClean="0"/>
              <a:t>Know and follow accepted procedures.</a:t>
            </a:r>
          </a:p>
          <a:p>
            <a:pPr marL="342900" indent="-342900" eaLnBrk="1" fontAlgn="auto" hangingPunct="1">
              <a:spcBef>
                <a:spcPct val="20000"/>
              </a:spcBef>
              <a:spcAft>
                <a:spcPts val="0"/>
              </a:spcAft>
              <a:buClr>
                <a:schemeClr val="accent1"/>
              </a:buClr>
              <a:buFont typeface="Arial" pitchFamily="34" charset="0"/>
              <a:buChar char="•"/>
              <a:defRPr/>
            </a:pPr>
            <a:r>
              <a:rPr lang="en-US" dirty="0" smtClean="0"/>
              <a:t>Maintain data integrity.</a:t>
            </a:r>
          </a:p>
          <a:p>
            <a:pPr marL="342900" indent="-342900" eaLnBrk="1" fontAlgn="auto" hangingPunct="1">
              <a:spcBef>
                <a:spcPct val="20000"/>
              </a:spcBef>
              <a:spcAft>
                <a:spcPts val="0"/>
              </a:spcAft>
              <a:buClr>
                <a:schemeClr val="accent1"/>
              </a:buClr>
              <a:buFont typeface="Arial" pitchFamily="34" charset="0"/>
              <a:buChar char="•"/>
              <a:defRPr/>
            </a:pPr>
            <a:r>
              <a:rPr lang="en-US" dirty="0" smtClean="0"/>
              <a:t>Carry out accurate calculations.</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AD97BEF-550E-4887-A541-8F1262C82A19}" type="slidenum">
              <a:rPr lang="en-US" smtClean="0"/>
              <a:pPr/>
              <a:t>26</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p:txBody>
          <a:bodyPr wrap="square" numCol="1" anchor="t" anchorCtr="0" compatLnSpc="1">
            <a:prstTxWarp prst="textNoShape">
              <a:avLst/>
            </a:prstTxWarp>
          </a:bodyPr>
          <a:lstStyle/>
          <a:p>
            <a:pPr eaLnBrk="1" fontAlgn="auto" hangingPunct="1">
              <a:spcBef>
                <a:spcPct val="0"/>
              </a:spcBef>
              <a:spcAft>
                <a:spcPts val="0"/>
              </a:spcAft>
              <a:defRPr/>
            </a:pPr>
            <a:r>
              <a:rPr lang="en-US" dirty="0" smtClean="0"/>
              <a:t>Critical Thinking:</a:t>
            </a:r>
          </a:p>
          <a:p>
            <a:pPr eaLnBrk="1" fontAlgn="auto" hangingPunct="1">
              <a:spcBef>
                <a:spcPct val="0"/>
              </a:spcBef>
              <a:spcAft>
                <a:spcPts val="0"/>
              </a:spcAft>
              <a:defRPr/>
            </a:pPr>
            <a:endParaRPr lang="en-US" dirty="0" smtClean="0"/>
          </a:p>
          <a:p>
            <a:pPr eaLnBrk="1" fontAlgn="auto" hangingPunct="1">
              <a:spcBef>
                <a:spcPct val="0"/>
              </a:spcBef>
              <a:spcAft>
                <a:spcPts val="0"/>
              </a:spcAft>
              <a:defRPr/>
            </a:pPr>
            <a:r>
              <a:rPr lang="en-US" dirty="0" smtClean="0"/>
              <a:t>Statistical tools are used to compare prior ideas with empirical data, but </a:t>
            </a:r>
            <a:r>
              <a:rPr lang="en-US" dirty="0" smtClean="0">
                <a:solidFill>
                  <a:srgbClr val="C00000"/>
                </a:solidFill>
              </a:rPr>
              <a:t>pitfalls do occur.</a:t>
            </a:r>
          </a:p>
          <a:p>
            <a:pPr eaLnBrk="1" fontAlgn="auto" hangingPunct="1">
              <a:spcBef>
                <a:spcPct val="0"/>
              </a:spcBef>
              <a:spcAft>
                <a:spcPts val="0"/>
              </a:spcAft>
              <a:defRPr/>
            </a:pPr>
            <a:endParaRPr lang="en-US" dirty="0" smtClean="0">
              <a:solidFill>
                <a:srgbClr val="C00000"/>
              </a:solidFill>
            </a:endParaRPr>
          </a:p>
          <a:p>
            <a:pPr eaLnBrk="1" fontAlgn="auto" hangingPunct="1">
              <a:spcBef>
                <a:spcPct val="0"/>
              </a:spcBef>
              <a:spcAft>
                <a:spcPts val="0"/>
              </a:spcAft>
              <a:defRPr/>
            </a:pPr>
            <a:r>
              <a:rPr lang="en-US" dirty="0" smtClean="0">
                <a:solidFill>
                  <a:srgbClr val="002060"/>
                </a:solidFill>
                <a:effectLst>
                  <a:outerShdw blurRad="38100" dist="38100" dir="2700000" algn="tl">
                    <a:srgbClr val="000000">
                      <a:alpha val="43137"/>
                    </a:srgbClr>
                  </a:outerShdw>
                </a:effectLst>
              </a:rPr>
              <a:t>Be careful about making generalizations from small samples.</a:t>
            </a:r>
            <a:endParaRPr lang="en-US" dirty="0" smtClean="0">
              <a:solidFill>
                <a:srgbClr val="C00000"/>
              </a:solidFill>
            </a:endParaRPr>
          </a:p>
          <a:p>
            <a:pPr eaLnBrk="1" fontAlgn="auto" hangingPunct="1">
              <a:spcBef>
                <a:spcPct val="0"/>
              </a:spcBef>
              <a:spcAft>
                <a:spcPts val="0"/>
              </a:spcAft>
              <a:defRPr/>
            </a:pPr>
            <a:endParaRPr lang="en-US" dirty="0" smtClean="0">
              <a:solidFill>
                <a:srgbClr val="C00000"/>
              </a:solidFill>
            </a:endParaRPr>
          </a:p>
          <a:p>
            <a:pPr eaLnBrk="1" fontAlgn="auto" hangingPunct="1">
              <a:spcBef>
                <a:spcPct val="0"/>
              </a:spcBef>
              <a:spcAft>
                <a:spcPts val="0"/>
              </a:spcAft>
              <a:defRPr/>
            </a:pPr>
            <a:endParaRPr lang="en-US" dirty="0" smtClean="0">
              <a:solidFill>
                <a:srgbClr val="C00000"/>
              </a:solidFill>
            </a:endParaRPr>
          </a:p>
          <a:p>
            <a:pPr eaLnBrk="1" fontAlgn="auto" hangingPunct="1">
              <a:spcBef>
                <a:spcPct val="0"/>
              </a:spcBef>
              <a:spcAft>
                <a:spcPts val="0"/>
              </a:spcAft>
              <a:defRPr/>
            </a:pPr>
            <a:endParaRPr lang="en-US" dirty="0"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08FCD95-C289-48EC-BE3B-C5EE68DFDCFB}" type="slidenum">
              <a:rPr lang="en-US" smtClean="0"/>
              <a:pPr/>
              <a:t>27</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Using Consultants:</a:t>
            </a:r>
          </a:p>
          <a:p>
            <a:pPr eaLnBrk="1" hangingPunct="1">
              <a:spcBef>
                <a:spcPct val="0"/>
              </a:spcBef>
            </a:pPr>
            <a:endParaRPr lang="en-US" smtClean="0"/>
          </a:p>
          <a:p>
            <a:pPr eaLnBrk="1" hangingPunct="1">
              <a:spcBef>
                <a:spcPct val="0"/>
              </a:spcBef>
            </a:pPr>
            <a:r>
              <a:rPr lang="en-US" smtClean="0"/>
              <a:t>Using consultants at the beginning of a project could be very helpful, especially when the project team lacks certain skills and when proper procedures are needed.</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EFA609A-C87A-4584-B301-99F050E70C24}" type="slidenum">
              <a:rPr lang="en-US" smtClean="0"/>
              <a:pPr/>
              <a:t>28</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E730BC6-9EA7-4B86-87B0-4FCBFFC1B750}" type="slidenum">
              <a:rPr lang="en-US"/>
              <a:pPr/>
              <a:t>29</a:t>
            </a:fld>
            <a:endParaRPr lang="en-US"/>
          </a:p>
        </p:txBody>
      </p:sp>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p:txBody>
          <a:bodyPr/>
          <a:lstStyle/>
          <a:p>
            <a:pPr fontAlgn="auto">
              <a:spcBef>
                <a:spcPts val="0"/>
              </a:spcBef>
              <a:spcAft>
                <a:spcPts val="0"/>
              </a:spcAft>
              <a:buClr>
                <a:srgbClr val="00B0F0"/>
              </a:buClr>
              <a:defRPr/>
            </a:pPr>
            <a:r>
              <a:rPr lang="en-US" dirty="0" smtClean="0"/>
              <a:t>Definitions:</a:t>
            </a:r>
          </a:p>
          <a:p>
            <a:pPr fontAlgn="auto">
              <a:spcBef>
                <a:spcPts val="0"/>
              </a:spcBef>
              <a:spcAft>
                <a:spcPts val="0"/>
              </a:spcAft>
              <a:buClr>
                <a:srgbClr val="00B0F0"/>
              </a:buClr>
              <a:defRPr/>
            </a:pPr>
            <a:endParaRPr lang="en-US" dirty="0" smtClean="0"/>
          </a:p>
          <a:p>
            <a:pPr fontAlgn="auto">
              <a:spcBef>
                <a:spcPts val="0"/>
              </a:spcBef>
              <a:spcAft>
                <a:spcPts val="0"/>
              </a:spcAft>
              <a:buClr>
                <a:srgbClr val="00B0F0"/>
              </a:buClr>
              <a:defRPr/>
            </a:pPr>
            <a:r>
              <a:rPr lang="en-US" dirty="0" smtClean="0"/>
              <a:t>Here are some terms that you will encounter in studying statistics.</a:t>
            </a:r>
          </a:p>
          <a:p>
            <a:pPr fontAlgn="auto">
              <a:spcBef>
                <a:spcPts val="0"/>
              </a:spcBef>
              <a:spcAft>
                <a:spcPts val="0"/>
              </a:spcAft>
              <a:buClr>
                <a:srgbClr val="00B0F0"/>
              </a:buClr>
              <a:buFont typeface="Arial" pitchFamily="34" charset="0"/>
              <a:buChar char="•"/>
              <a:defRPr/>
            </a:pPr>
            <a:endParaRPr lang="en-US" u="sng" dirty="0" smtClean="0">
              <a:solidFill>
                <a:srgbClr val="FF9933"/>
              </a:solidFill>
              <a:effectLst>
                <a:outerShdw blurRad="38100" dist="38100" dir="2700000" algn="tl">
                  <a:srgbClr val="000000">
                    <a:alpha val="43137"/>
                  </a:srgbClr>
                </a:outerShdw>
              </a:effectLst>
            </a:endParaRPr>
          </a:p>
          <a:p>
            <a:pPr fontAlgn="auto">
              <a:spcBef>
                <a:spcPts val="0"/>
              </a:spcBef>
              <a:spcAft>
                <a:spcPts val="0"/>
              </a:spcAft>
              <a:buClr>
                <a:srgbClr val="00B0F0"/>
              </a:buClr>
              <a:defRPr/>
            </a:pPr>
            <a:r>
              <a:rPr lang="en-US" dirty="0" smtClean="0">
                <a:solidFill>
                  <a:srgbClr val="FF9933"/>
                </a:solidFill>
                <a:effectLst>
                  <a:outerShdw blurRad="38100" dist="38100" dir="2700000" algn="tl">
                    <a:srgbClr val="000000">
                      <a:alpha val="43137"/>
                    </a:srgbClr>
                  </a:outerShdw>
                </a:effectLst>
              </a:rPr>
              <a:t> </a:t>
            </a:r>
            <a:r>
              <a:rPr lang="en-US" dirty="0" smtClean="0"/>
              <a:t>Observation:  This is a single member of a collection of items that we want to study, such as a person, firm, or region.</a:t>
            </a:r>
          </a:p>
          <a:p>
            <a:pPr fontAlgn="auto">
              <a:spcBef>
                <a:spcPts val="0"/>
              </a:spcBef>
              <a:spcAft>
                <a:spcPts val="0"/>
              </a:spcAft>
              <a:buClr>
                <a:srgbClr val="00B0F0"/>
              </a:buClr>
              <a:defRPr/>
            </a:pPr>
            <a:r>
              <a:rPr lang="en-US" dirty="0" smtClean="0"/>
              <a:t>   </a:t>
            </a:r>
          </a:p>
          <a:p>
            <a:pPr fontAlgn="auto">
              <a:spcBef>
                <a:spcPts val="0"/>
              </a:spcBef>
              <a:spcAft>
                <a:spcPts val="0"/>
              </a:spcAft>
              <a:buClr>
                <a:srgbClr val="00B0F0"/>
              </a:buClr>
              <a:defRPr/>
            </a:pPr>
            <a:r>
              <a:rPr lang="en-US" dirty="0" smtClean="0"/>
              <a:t>Variable: This is a characteristic of the subject or individual, such as an employee’s income or an invoice amount.</a:t>
            </a:r>
          </a:p>
          <a:p>
            <a:pPr fontAlgn="auto">
              <a:spcBef>
                <a:spcPts val="0"/>
              </a:spcBef>
              <a:spcAft>
                <a:spcPts val="0"/>
              </a:spcAft>
              <a:buClr>
                <a:srgbClr val="00B0F0"/>
              </a:buClr>
              <a:defRPr/>
            </a:pPr>
            <a:endParaRPr lang="en-US" dirty="0" smtClean="0"/>
          </a:p>
          <a:p>
            <a:pPr fontAlgn="auto">
              <a:spcBef>
                <a:spcPts val="0"/>
              </a:spcBef>
              <a:spcAft>
                <a:spcPts val="0"/>
              </a:spcAft>
              <a:buClr>
                <a:srgbClr val="00B0F0"/>
              </a:buClr>
              <a:defRPr/>
            </a:pPr>
            <a:r>
              <a:rPr lang="en-US" dirty="0" smtClean="0"/>
              <a:t>Data Set: This consists of all the values of all of the variables for all of the observations we have chosen to observe</a:t>
            </a:r>
            <a:r>
              <a:rPr lang="en-US" dirty="0" smtClean="0">
                <a:solidFill>
                  <a:srgbClr val="002060"/>
                </a:solidFill>
              </a:rPr>
              <a:t>. </a:t>
            </a:r>
          </a:p>
          <a:p>
            <a:pPr fontAlgn="auto">
              <a:spcBef>
                <a:spcPct val="0"/>
              </a:spcBef>
              <a:spcAft>
                <a:spcPts val="0"/>
              </a:spcAft>
              <a:defRPr/>
            </a:pPr>
            <a:endParaRPr lang="en-US" dirty="0"/>
          </a:p>
        </p:txBody>
      </p:sp>
      <p:sp>
        <p:nvSpPr>
          <p:cNvPr id="358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4F15F06-D1EE-40DE-8B52-6AA40CEE910D}" type="slidenum">
              <a:rPr lang="en-US" sz="1200" b="1"/>
              <a:pPr algn="r"/>
              <a:t>29</a:t>
            </a:fld>
            <a:endParaRPr lang="en-US" sz="1200" b="1"/>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E730BC6-9EA7-4B86-87B0-4FCBFFC1B750}" type="slidenum">
              <a:rPr lang="en-US"/>
              <a:pPr/>
              <a:t>30</a:t>
            </a:fld>
            <a:endParaRPr lang="en-US"/>
          </a:p>
        </p:txBody>
      </p:sp>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p:txBody>
          <a:bodyPr/>
          <a:lstStyle/>
          <a:p>
            <a:pPr fontAlgn="auto">
              <a:spcBef>
                <a:spcPts val="0"/>
              </a:spcBef>
              <a:spcAft>
                <a:spcPts val="0"/>
              </a:spcAft>
              <a:buClr>
                <a:srgbClr val="00B0F0"/>
              </a:buClr>
              <a:defRPr/>
            </a:pPr>
            <a:r>
              <a:rPr lang="en-US" dirty="0" smtClean="0"/>
              <a:t>Definitions:</a:t>
            </a:r>
          </a:p>
          <a:p>
            <a:pPr fontAlgn="auto">
              <a:spcBef>
                <a:spcPts val="0"/>
              </a:spcBef>
              <a:spcAft>
                <a:spcPts val="0"/>
              </a:spcAft>
              <a:buClr>
                <a:srgbClr val="00B0F0"/>
              </a:buClr>
              <a:defRPr/>
            </a:pPr>
            <a:endParaRPr lang="en-US" dirty="0" smtClean="0"/>
          </a:p>
          <a:p>
            <a:pPr fontAlgn="auto">
              <a:spcBef>
                <a:spcPts val="0"/>
              </a:spcBef>
              <a:spcAft>
                <a:spcPts val="0"/>
              </a:spcAft>
              <a:buClr>
                <a:srgbClr val="00B0F0"/>
              </a:buClr>
              <a:defRPr/>
            </a:pPr>
            <a:r>
              <a:rPr lang="en-US" dirty="0" smtClean="0"/>
              <a:t>Here are some terms that you will encounter in studying statistics.</a:t>
            </a:r>
          </a:p>
          <a:p>
            <a:pPr fontAlgn="auto">
              <a:spcBef>
                <a:spcPts val="0"/>
              </a:spcBef>
              <a:spcAft>
                <a:spcPts val="0"/>
              </a:spcAft>
              <a:buClr>
                <a:srgbClr val="00B0F0"/>
              </a:buClr>
              <a:buFont typeface="Arial" pitchFamily="34" charset="0"/>
              <a:buChar char="•"/>
              <a:defRPr/>
            </a:pPr>
            <a:endParaRPr lang="en-US" u="sng" dirty="0" smtClean="0">
              <a:solidFill>
                <a:srgbClr val="FF9933"/>
              </a:solidFill>
              <a:effectLst>
                <a:outerShdw blurRad="38100" dist="38100" dir="2700000" algn="tl">
                  <a:srgbClr val="000000">
                    <a:alpha val="43137"/>
                  </a:srgbClr>
                </a:outerShdw>
              </a:effectLst>
            </a:endParaRPr>
          </a:p>
          <a:p>
            <a:pPr fontAlgn="auto">
              <a:spcBef>
                <a:spcPts val="0"/>
              </a:spcBef>
              <a:spcAft>
                <a:spcPts val="0"/>
              </a:spcAft>
              <a:buClr>
                <a:srgbClr val="00B0F0"/>
              </a:buClr>
              <a:defRPr/>
            </a:pPr>
            <a:r>
              <a:rPr lang="en-US" dirty="0" smtClean="0">
                <a:solidFill>
                  <a:srgbClr val="FF9933"/>
                </a:solidFill>
                <a:effectLst>
                  <a:outerShdw blurRad="38100" dist="38100" dir="2700000" algn="tl">
                    <a:srgbClr val="000000">
                      <a:alpha val="43137"/>
                    </a:srgbClr>
                  </a:outerShdw>
                </a:effectLst>
              </a:rPr>
              <a:t> </a:t>
            </a:r>
            <a:r>
              <a:rPr lang="en-US" dirty="0" smtClean="0"/>
              <a:t>Observation:  This is a single member of a collection of items that we want to study, such as a person, firm, or region.</a:t>
            </a:r>
          </a:p>
          <a:p>
            <a:pPr fontAlgn="auto">
              <a:spcBef>
                <a:spcPts val="0"/>
              </a:spcBef>
              <a:spcAft>
                <a:spcPts val="0"/>
              </a:spcAft>
              <a:buClr>
                <a:srgbClr val="00B0F0"/>
              </a:buClr>
              <a:defRPr/>
            </a:pPr>
            <a:r>
              <a:rPr lang="en-US" dirty="0" smtClean="0"/>
              <a:t>   </a:t>
            </a:r>
          </a:p>
          <a:p>
            <a:pPr fontAlgn="auto">
              <a:spcBef>
                <a:spcPts val="0"/>
              </a:spcBef>
              <a:spcAft>
                <a:spcPts val="0"/>
              </a:spcAft>
              <a:buClr>
                <a:srgbClr val="00B0F0"/>
              </a:buClr>
              <a:defRPr/>
            </a:pPr>
            <a:r>
              <a:rPr lang="en-US" dirty="0" smtClean="0"/>
              <a:t>Variable: This is a characteristic of the subject or individual, such as an employee’s income or an invoice amount.</a:t>
            </a:r>
          </a:p>
          <a:p>
            <a:pPr fontAlgn="auto">
              <a:spcBef>
                <a:spcPts val="0"/>
              </a:spcBef>
              <a:spcAft>
                <a:spcPts val="0"/>
              </a:spcAft>
              <a:buClr>
                <a:srgbClr val="00B0F0"/>
              </a:buClr>
              <a:defRPr/>
            </a:pPr>
            <a:endParaRPr lang="en-US" dirty="0" smtClean="0"/>
          </a:p>
          <a:p>
            <a:pPr fontAlgn="auto">
              <a:spcBef>
                <a:spcPts val="0"/>
              </a:spcBef>
              <a:spcAft>
                <a:spcPts val="0"/>
              </a:spcAft>
              <a:buClr>
                <a:srgbClr val="00B0F0"/>
              </a:buClr>
              <a:defRPr/>
            </a:pPr>
            <a:r>
              <a:rPr lang="en-US" dirty="0" smtClean="0"/>
              <a:t>Data Set: This consists of all the values of all of the variables for all of the observations we have chosen to observe</a:t>
            </a:r>
            <a:r>
              <a:rPr lang="en-US" dirty="0" smtClean="0">
                <a:solidFill>
                  <a:srgbClr val="002060"/>
                </a:solidFill>
              </a:rPr>
              <a:t>. </a:t>
            </a:r>
          </a:p>
          <a:p>
            <a:pPr fontAlgn="auto">
              <a:spcBef>
                <a:spcPct val="0"/>
              </a:spcBef>
              <a:spcAft>
                <a:spcPts val="0"/>
              </a:spcAft>
              <a:defRPr/>
            </a:pPr>
            <a:endParaRPr lang="en-US" dirty="0"/>
          </a:p>
        </p:txBody>
      </p:sp>
      <p:sp>
        <p:nvSpPr>
          <p:cNvPr id="358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4F15F06-D1EE-40DE-8B52-6AA40CEE910D}" type="slidenum">
              <a:rPr lang="en-US" sz="1200" b="1"/>
              <a:pPr algn="r"/>
              <a:t>30</a:t>
            </a:fld>
            <a:endParaRPr lang="en-US" sz="1200" b="1"/>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83CCFD0-83C7-4814-8434-7E834B76C4B6}" type="slidenum">
              <a:rPr lang="en-US"/>
              <a:pPr/>
              <a:t>31</a:t>
            </a:fld>
            <a:endParaRPr lang="en-US"/>
          </a:p>
        </p:txBody>
      </p:sp>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 Series vs. Cross-Sectional Data:</a:t>
            </a:r>
          </a:p>
          <a:p>
            <a:pPr>
              <a:spcBef>
                <a:spcPct val="0"/>
              </a:spcBef>
            </a:pPr>
            <a:endParaRPr lang="en-US" smtClean="0"/>
          </a:p>
          <a:p>
            <a:pPr>
              <a:spcBef>
                <a:spcPct val="0"/>
              </a:spcBef>
            </a:pPr>
            <a:r>
              <a:rPr lang="en-US" smtClean="0"/>
              <a:t>For time series data, each observation represents an equally spaced point in time.  </a:t>
            </a:r>
          </a:p>
          <a:p>
            <a:pPr>
              <a:spcBef>
                <a:spcPct val="0"/>
              </a:spcBef>
            </a:pPr>
            <a:endParaRPr lang="en-US" smtClean="0"/>
          </a:p>
          <a:p>
            <a:pPr>
              <a:spcBef>
                <a:spcPct val="0"/>
              </a:spcBef>
            </a:pPr>
            <a:r>
              <a:rPr lang="en-US" smtClean="0"/>
              <a:t>One of the uses of time series data is to recognize trends and patterns over time.</a:t>
            </a:r>
          </a:p>
        </p:txBody>
      </p:sp>
      <p:sp>
        <p:nvSpPr>
          <p:cNvPr id="419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A7EF664-FDF7-4385-8CA9-DDDB4B4092B2}" type="slidenum">
              <a:rPr lang="en-US" sz="1200" b="1"/>
              <a:pPr algn="r"/>
              <a:t>31</a:t>
            </a:fld>
            <a:endParaRPr lang="en-US" sz="1200" b="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4</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4DE82BD-4555-48AA-9D88-DE9CD182AAAC}" type="slidenum">
              <a:rPr lang="en-US"/>
              <a:pPr/>
              <a:t>32</a:t>
            </a:fld>
            <a:endParaRPr lang="en-US"/>
          </a:p>
        </p:txBody>
      </p:sp>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 Series vs. Cross-Sectional Data:</a:t>
            </a:r>
          </a:p>
          <a:p>
            <a:pPr>
              <a:spcBef>
                <a:spcPct val="0"/>
              </a:spcBef>
            </a:pPr>
            <a:endParaRPr lang="en-US" smtClean="0"/>
          </a:p>
          <a:p>
            <a:pPr>
              <a:spcBef>
                <a:spcPct val="0"/>
              </a:spcBef>
            </a:pPr>
            <a:r>
              <a:rPr lang="en-US" smtClean="0"/>
              <a:t>For cross-sectional data, each observation represents a different individual unit at the same point in time.  For example, the temperature in different rooms of a large building, at 12:00 noon on a Monday.  </a:t>
            </a:r>
          </a:p>
          <a:p>
            <a:pPr>
              <a:spcBef>
                <a:spcPct val="0"/>
              </a:spcBef>
            </a:pPr>
            <a:endParaRPr lang="en-US" smtClean="0"/>
          </a:p>
          <a:p>
            <a:pPr>
              <a:spcBef>
                <a:spcPct val="0"/>
              </a:spcBef>
            </a:pPr>
            <a:r>
              <a:rPr lang="en-US" smtClean="0"/>
              <a:t>One of the uses of cross-sectional data is to check for variations among observations.</a:t>
            </a:r>
          </a:p>
          <a:p>
            <a:pPr>
              <a:spcBef>
                <a:spcPct val="0"/>
              </a:spcBef>
            </a:pPr>
            <a:endParaRPr lang="en-US" smtClean="0"/>
          </a:p>
          <a:p>
            <a:pPr>
              <a:spcBef>
                <a:spcPct val="0"/>
              </a:spcBef>
            </a:pPr>
            <a:r>
              <a:rPr lang="en-US" smtClean="0"/>
              <a:t>When appropriate these two types of data may be pooled.</a:t>
            </a:r>
          </a:p>
        </p:txBody>
      </p:sp>
      <p:sp>
        <p:nvSpPr>
          <p:cNvPr id="440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636DF54-7BFB-4F9C-9C6B-07239B73D1B5}" type="slidenum">
              <a:rPr lang="en-US" sz="1200" b="1"/>
              <a:pPr algn="r"/>
              <a:t>32</a:t>
            </a:fld>
            <a:endParaRPr lang="en-US" sz="1200" b="1"/>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458F3C-F7D5-4C3A-A3CE-F3CD9FC8DF95}" type="slidenum">
              <a:rPr lang="en-US"/>
              <a:pPr/>
              <a:t>33</a:t>
            </a:fld>
            <a:endParaRPr lang="en-US"/>
          </a:p>
        </p:txBody>
      </p:sp>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Data Types:</a:t>
            </a:r>
          </a:p>
          <a:p>
            <a:pPr>
              <a:spcBef>
                <a:spcPct val="0"/>
              </a:spcBef>
            </a:pPr>
            <a:endParaRPr lang="en-US" smtClean="0"/>
          </a:p>
          <a:p>
            <a:pPr>
              <a:spcBef>
                <a:spcPct val="0"/>
              </a:spcBef>
            </a:pPr>
            <a:r>
              <a:rPr lang="en-US" smtClean="0"/>
              <a:t>Figure 2.1 displays the different types of data.  Observe that there are two broad classifications of the different types of data.  These two classifications are categorical and numerical.  The numerical data types can be further classified as discrete and continuous.     </a:t>
            </a:r>
          </a:p>
        </p:txBody>
      </p:sp>
      <p:sp>
        <p:nvSpPr>
          <p:cNvPr id="399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6F64F16-C6E8-4A7B-A4F6-010C18F307CC}" type="slidenum">
              <a:rPr lang="en-US" sz="1200" b="1"/>
              <a:pPr algn="r"/>
              <a:t>33</a:t>
            </a:fld>
            <a:endParaRPr lang="en-US" sz="1200" b="1"/>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7253266-8265-4147-97D1-BD3C817DCB48}" type="slidenum">
              <a:rPr lang="en-US">
                <a:solidFill>
                  <a:srgbClr val="000000"/>
                </a:solidFill>
              </a:rPr>
              <a:pPr/>
              <a:t>34</a:t>
            </a:fld>
            <a:endParaRPr lang="en-US">
              <a:solidFill>
                <a:srgbClr val="000000"/>
              </a:solidFill>
            </a:endParaRPr>
          </a:p>
        </p:txBody>
      </p:sp>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608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0A4949F-E468-4992-AD3A-F725C720DC92}" type="slidenum">
              <a:rPr lang="en-US" sz="1200" b="1">
                <a:solidFill>
                  <a:srgbClr val="000000"/>
                </a:solidFill>
              </a:rPr>
              <a:pPr algn="r"/>
              <a:t>34</a:t>
            </a:fld>
            <a:endParaRPr lang="en-US" sz="1200" b="1">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871AA3B-6907-42FA-A925-880EB5289225}" type="slidenum">
              <a:rPr lang="en-US"/>
              <a:pPr/>
              <a:t>35</a:t>
            </a:fld>
            <a:endParaRPr lang="en-US"/>
          </a:p>
        </p:txBody>
      </p:sp>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a:t>
            </a:r>
          </a:p>
          <a:p>
            <a:pPr>
              <a:spcBef>
                <a:spcPct val="0"/>
              </a:spcBef>
            </a:pPr>
            <a:endParaRPr lang="en-US" smtClean="0"/>
          </a:p>
          <a:p>
            <a:pPr>
              <a:spcBef>
                <a:spcPct val="0"/>
              </a:spcBef>
            </a:pPr>
            <a:r>
              <a:rPr lang="en-US" smtClean="0"/>
              <a:t>There are four levels of measurement: nominal, ordinal, interval, and ratio levels.  These are sometimes called scales of measure.  They classify data based on their properties.   The table gives the characteristics of these levels with appropriate examples.</a:t>
            </a:r>
          </a:p>
        </p:txBody>
      </p:sp>
      <p:sp>
        <p:nvSpPr>
          <p:cNvPr id="4813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6F283DE-3D1E-4EB4-ABB8-2E8FE1A8621C}" type="slidenum">
              <a:rPr lang="en-US" sz="1200" b="1"/>
              <a:pPr algn="r"/>
              <a:t>35</a:t>
            </a:fld>
            <a:endParaRPr lang="en-US" sz="1200" b="1"/>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B621C84-EACE-4F64-9122-7F6378289575}" type="slidenum">
              <a:rPr lang="en-US"/>
              <a:pPr/>
              <a:t>36</a:t>
            </a:fld>
            <a:endParaRPr lang="en-US"/>
          </a:p>
        </p:txBody>
      </p:sp>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a:t>
            </a:r>
          </a:p>
          <a:p>
            <a:pPr>
              <a:spcBef>
                <a:spcPct val="0"/>
              </a:spcBef>
            </a:pPr>
            <a:endParaRPr lang="en-US" smtClean="0"/>
          </a:p>
          <a:p>
            <a:pPr>
              <a:spcBef>
                <a:spcPct val="0"/>
              </a:spcBef>
            </a:pPr>
            <a:r>
              <a:rPr lang="en-US" smtClean="0"/>
              <a:t>The “lowest” level is the nominal measurement scale.  Data classified as qualitative, attribute, or categorical fall under this scale.  The only mathematical operations that can be performed on nominal data are counting and simple statistics.</a:t>
            </a:r>
          </a:p>
          <a:p>
            <a:pPr>
              <a:spcBef>
                <a:spcPct val="0"/>
              </a:spcBef>
            </a:pPr>
            <a:endParaRPr lang="en-US" smtClean="0"/>
          </a:p>
          <a:p>
            <a:pPr>
              <a:spcBef>
                <a:spcPct val="0"/>
              </a:spcBef>
            </a:pPr>
            <a:r>
              <a:rPr lang="en-US" smtClean="0"/>
              <a:t>The next level of measurement is the ordinal scale of measurement.  Data can be ordered but differences in measurement have no meaning.  An example will be the differences between codes of 1, 2, 3, 4, etc.</a:t>
            </a:r>
          </a:p>
        </p:txBody>
      </p:sp>
      <p:sp>
        <p:nvSpPr>
          <p:cNvPr id="5018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56C5EC4-FE0E-4F24-ACCB-5A25EE0DAAA4}" type="slidenum">
              <a:rPr lang="en-US" sz="1200" b="1"/>
              <a:pPr algn="r"/>
              <a:t>36</a:t>
            </a:fld>
            <a:endParaRPr lang="en-US" sz="1200" b="1"/>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594DE99-EDE8-4610-A286-EBF8A556C348}" type="slidenum">
              <a:rPr lang="en-US"/>
              <a:pPr/>
              <a:t>37</a:t>
            </a:fld>
            <a:endParaRPr lang="en-US"/>
          </a:p>
        </p:txBody>
      </p:sp>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a:t>
            </a:r>
          </a:p>
          <a:p>
            <a:pPr>
              <a:spcBef>
                <a:spcPct val="0"/>
              </a:spcBef>
            </a:pPr>
            <a:endParaRPr lang="en-US" smtClean="0"/>
          </a:p>
          <a:p>
            <a:pPr>
              <a:spcBef>
                <a:spcPct val="0"/>
              </a:spcBef>
            </a:pPr>
            <a:r>
              <a:rPr lang="en-US" smtClean="0"/>
              <a:t>The interval scale is the next level of measurement.  Data classified at this level can be ordered but ratios between numbers on the scale are not meaningful, so operations such as multiplication and division cannot be carried out directly.  However, ratios of differences can be expressed; for example, one difference can be twice another.  This scale does not have a natural zero like the Fahrenheit scale.</a:t>
            </a:r>
          </a:p>
        </p:txBody>
      </p:sp>
      <p:sp>
        <p:nvSpPr>
          <p:cNvPr id="5222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A8DF583-7A88-45EB-9954-6ED61582DA27}" type="slidenum">
              <a:rPr lang="en-US" sz="1200" b="1"/>
              <a:pPr algn="r"/>
              <a:t>37</a:t>
            </a:fld>
            <a:endParaRPr lang="en-US" sz="1200" b="1"/>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E6CAD3-9E69-42D4-A87E-762EB0222686}" type="slidenum">
              <a:rPr lang="en-US"/>
              <a:pPr/>
              <a:t>38</a:t>
            </a:fld>
            <a:endParaRPr lang="en-US"/>
          </a:p>
        </p:txBody>
      </p:sp>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a:t>
            </a:r>
          </a:p>
          <a:p>
            <a:pPr>
              <a:spcBef>
                <a:spcPct val="0"/>
              </a:spcBef>
            </a:pPr>
            <a:endParaRPr lang="en-US" smtClean="0"/>
          </a:p>
          <a:p>
            <a:pPr>
              <a:spcBef>
                <a:spcPct val="0"/>
              </a:spcBef>
            </a:pPr>
            <a:r>
              <a:rPr lang="en-US" smtClean="0"/>
              <a:t>The highest level of measurement is the ratio scale.  Ratio data have all the properties of the nominal, ordinal, and interval scale with the added property of a natural zero.  </a:t>
            </a:r>
          </a:p>
        </p:txBody>
      </p:sp>
      <p:sp>
        <p:nvSpPr>
          <p:cNvPr id="542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633942A-CE40-4FC7-85C8-938805A9A708}" type="slidenum">
              <a:rPr lang="en-US" sz="1200" b="1"/>
              <a:pPr algn="r"/>
              <a:t>38</a:t>
            </a:fld>
            <a:endParaRPr lang="en-US" sz="1200"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470353D-FE2D-4555-A407-904993E6374C}" type="slidenum">
              <a:rPr lang="en-US"/>
              <a:pPr/>
              <a:t>39</a:t>
            </a:fld>
            <a:endParaRPr lang="en-US"/>
          </a:p>
        </p:txBody>
      </p:sp>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a:t>
            </a:r>
          </a:p>
          <a:p>
            <a:pPr>
              <a:spcBef>
                <a:spcPct val="0"/>
              </a:spcBef>
            </a:pPr>
            <a:endParaRPr lang="en-US" smtClean="0"/>
          </a:p>
          <a:p>
            <a:pPr>
              <a:spcBef>
                <a:spcPct val="0"/>
              </a:spcBef>
            </a:pPr>
            <a:r>
              <a:rPr lang="en-US" smtClean="0"/>
              <a:t>The Likert scale is a special case of the interval scale.  The Likert scale is frequently used in survey research.  The next slide shows examples of the Likert scale. </a:t>
            </a:r>
          </a:p>
          <a:p>
            <a:pPr>
              <a:spcBef>
                <a:spcPct val="0"/>
              </a:spcBef>
            </a:pPr>
            <a:endParaRPr lang="en-US" smtClean="0"/>
          </a:p>
          <a:p>
            <a:pPr>
              <a:spcBef>
                <a:spcPct val="0"/>
              </a:spcBef>
            </a:pPr>
            <a:endParaRPr lang="en-US" smtClean="0"/>
          </a:p>
        </p:txBody>
      </p:sp>
      <p:sp>
        <p:nvSpPr>
          <p:cNvPr id="5837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2E66BF5-F998-4A06-9E4F-6A607C7CEAAD}" type="slidenum">
              <a:rPr lang="en-US" sz="1200" b="1"/>
              <a:pPr algn="r"/>
              <a:t>39</a:t>
            </a:fld>
            <a:endParaRPr lang="en-US" sz="1200" b="1"/>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20E999E-1D66-4574-B2D9-3D4A780DCAC4}" type="slidenum">
              <a:rPr lang="en-US"/>
              <a:pPr/>
              <a:t>40</a:t>
            </a:fld>
            <a:endParaRPr lang="en-US"/>
          </a:p>
        </p:txBody>
      </p:sp>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a:t>
            </a:r>
          </a:p>
          <a:p>
            <a:pPr>
              <a:spcBef>
                <a:spcPct val="0"/>
              </a:spcBef>
            </a:pPr>
            <a:endParaRPr lang="en-US" smtClean="0"/>
          </a:p>
          <a:p>
            <a:pPr>
              <a:spcBef>
                <a:spcPct val="0"/>
              </a:spcBef>
            </a:pPr>
            <a:r>
              <a:rPr lang="en-US" smtClean="0"/>
              <a:t>The above table can serve as a guide to help determine the level of measurement for a given data set.  The four questions listed on the left-hand side can help us determine the data type.  If the response is “Yes” to these questions, then the appropriate data type is listed on the right-hand side of the table. </a:t>
            </a:r>
          </a:p>
        </p:txBody>
      </p:sp>
      <p:sp>
        <p:nvSpPr>
          <p:cNvPr id="624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8F83ECF-1F12-4E2F-A3C5-DB9B43DF9358}" type="slidenum">
              <a:rPr lang="en-US" sz="1200" b="1"/>
              <a:pPr algn="r"/>
              <a:t>40</a:t>
            </a:fld>
            <a:endParaRPr lang="en-US" sz="1200" b="1"/>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A8FA480-2296-49C3-A2A5-980F9930EA12}" type="slidenum">
              <a:rPr lang="en-US"/>
              <a:pPr/>
              <a:t>41</a:t>
            </a:fld>
            <a:endParaRPr lang="en-US"/>
          </a:p>
        </p:txBody>
      </p:sp>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Levels of Measurements:</a:t>
            </a:r>
          </a:p>
          <a:p>
            <a:pPr>
              <a:spcBef>
                <a:spcPct val="0"/>
              </a:spcBef>
            </a:pPr>
            <a:endParaRPr lang="en-US" smtClean="0"/>
          </a:p>
          <a:p>
            <a:pPr>
              <a:spcBef>
                <a:spcPct val="0"/>
              </a:spcBef>
            </a:pPr>
            <a:r>
              <a:rPr lang="en-US" smtClean="0"/>
              <a:t>There are times when data have to be coded.  In such instances, the level of measurement for the data set will be changed.  For example, a data set with the values of systolic blood pressure readings will have a ratio measurement scale.  If the data are transformed into classes such as “normal” (under 130), “elevated” (130 to 140), or “high” (over 140), then the data type would have been transformed into a categorical data type.  Thus, the measurement scale will now be the nominal.  Note: In this instance some information is lost with the recoding.</a:t>
            </a:r>
          </a:p>
        </p:txBody>
      </p:sp>
      <p:sp>
        <p:nvSpPr>
          <p:cNvPr id="645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08CFB84-EAE0-489B-AFCB-A2D4FCFD9AC6}" type="slidenum">
              <a:rPr lang="en-US" sz="1200" b="1"/>
              <a:pPr algn="r"/>
              <a:t>41</a:t>
            </a:fld>
            <a:endParaRPr lang="en-US" sz="1200" b="1"/>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A8ADC72-DCF6-4E07-BD74-9BA9DC03F9EF}" type="slidenum">
              <a:rPr lang="en-US"/>
              <a:pPr/>
              <a:t>42</a:t>
            </a:fld>
            <a:endParaRPr lang="en-US"/>
          </a:p>
        </p:txBody>
      </p:sp>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Concepts:</a:t>
            </a:r>
          </a:p>
          <a:p>
            <a:pPr>
              <a:spcBef>
                <a:spcPct val="0"/>
              </a:spcBef>
            </a:pPr>
            <a:endParaRPr lang="en-US" smtClean="0"/>
          </a:p>
          <a:p>
            <a:pPr>
              <a:spcBef>
                <a:spcPct val="0"/>
              </a:spcBef>
            </a:pPr>
            <a:r>
              <a:rPr lang="en-US" smtClean="0"/>
              <a:t>Here, two definitions are given as they relate to terminology for samples and populations.  These two terms are a sample and a census.  A sample is a portion or subset of the population while a census is a sample of the entire population. </a:t>
            </a:r>
          </a:p>
        </p:txBody>
      </p:sp>
      <p:sp>
        <p:nvSpPr>
          <p:cNvPr id="665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DAFEE4-9D28-4B12-B4A2-2328BD7E08C9}" type="slidenum">
              <a:rPr lang="en-US" sz="1200" b="1"/>
              <a:pPr algn="r"/>
              <a:t>42</a:t>
            </a:fld>
            <a:endParaRPr lang="en-US" sz="1200" b="1"/>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DEB1BD6-96C1-4ABD-9182-A815E8B9E44D}" type="slidenum">
              <a:rPr lang="en-US"/>
              <a:pPr/>
              <a:t>43</a:t>
            </a:fld>
            <a:endParaRPr lang="en-US"/>
          </a:p>
        </p:txBody>
      </p:sp>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Concepts:</a:t>
            </a:r>
          </a:p>
          <a:p>
            <a:pPr>
              <a:spcBef>
                <a:spcPct val="0"/>
              </a:spcBef>
            </a:pPr>
            <a:endParaRPr lang="en-US" smtClean="0"/>
          </a:p>
          <a:p>
            <a:pPr>
              <a:spcBef>
                <a:spcPct val="0"/>
              </a:spcBef>
            </a:pPr>
            <a:r>
              <a:rPr lang="en-US" smtClean="0"/>
              <a:t>The above table gives examples where taking a sample or a census may be appropriate.</a:t>
            </a:r>
          </a:p>
        </p:txBody>
      </p:sp>
      <p:sp>
        <p:nvSpPr>
          <p:cNvPr id="6861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0C8E23F-BE73-46D6-8E5D-AE612D785B7C}" type="slidenum">
              <a:rPr lang="en-US" sz="1200" b="1"/>
              <a:pPr algn="r"/>
              <a:t>43</a:t>
            </a:fld>
            <a:endParaRPr lang="en-US" sz="1200" b="1"/>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3747126-F813-4EB3-86A0-7A40BB0971B6}" type="slidenum">
              <a:rPr lang="en-US"/>
              <a:pPr/>
              <a:t>44</a:t>
            </a:fld>
            <a:endParaRPr lang="en-US"/>
          </a:p>
        </p:txBody>
      </p:sp>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Concepts:</a:t>
            </a:r>
          </a:p>
          <a:p>
            <a:pPr>
              <a:spcBef>
                <a:spcPct val="0"/>
              </a:spcBef>
            </a:pPr>
            <a:endParaRPr lang="en-US" smtClean="0"/>
          </a:p>
          <a:p>
            <a:pPr>
              <a:spcBef>
                <a:spcPct val="0"/>
              </a:spcBef>
            </a:pPr>
            <a:r>
              <a:rPr lang="en-US" smtClean="0"/>
              <a:t>Numerical summaries (e.g., mean) computed from a sample are called statistics and numerical summaries computed from a population are called parameters.</a:t>
            </a:r>
          </a:p>
          <a:p>
            <a:pPr>
              <a:spcBef>
                <a:spcPct val="0"/>
              </a:spcBef>
            </a:pPr>
            <a:endParaRPr lang="en-US" smtClean="0"/>
          </a:p>
          <a:p>
            <a:pPr>
              <a:spcBef>
                <a:spcPct val="0"/>
              </a:spcBef>
            </a:pPr>
            <a:r>
              <a:rPr lang="en-US" smtClean="0"/>
              <a:t>Other statistics and parameters will be discussed in later chapters.</a:t>
            </a:r>
          </a:p>
        </p:txBody>
      </p:sp>
      <p:sp>
        <p:nvSpPr>
          <p:cNvPr id="706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F67E5B6-38B6-4D0E-9960-F3FFCEFB3888}" type="slidenum">
              <a:rPr lang="en-US" sz="1200" b="1"/>
              <a:pPr algn="r"/>
              <a:t>44</a:t>
            </a:fld>
            <a:endParaRPr lang="en-US" sz="1200" b="1"/>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4C79541-5793-45F1-BAAC-A55AE699D59B}" type="slidenum">
              <a:rPr lang="en-US"/>
              <a:pPr/>
              <a:t>45</a:t>
            </a:fld>
            <a:endParaRPr lang="en-US"/>
          </a:p>
        </p:txBody>
      </p:sp>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Concepts:</a:t>
            </a:r>
          </a:p>
          <a:p>
            <a:pPr>
              <a:spcBef>
                <a:spcPct val="0"/>
              </a:spcBef>
            </a:pPr>
            <a:endParaRPr lang="en-US" smtClean="0"/>
          </a:p>
          <a:p>
            <a:pPr>
              <a:spcBef>
                <a:spcPct val="0"/>
              </a:spcBef>
            </a:pPr>
            <a:r>
              <a:rPr lang="en-US" smtClean="0"/>
              <a:t>We may have both infinite and finite populations.  If we denote the size of the population by N and the sample size as n, then if N/n </a:t>
            </a:r>
            <a:r>
              <a:rPr lang="en-US" smtClean="0">
                <a:sym typeface="Symbol" pitchFamily="18" charset="2"/>
              </a:rPr>
              <a:t> 20, then we may consider the population of size N to be infinite.</a:t>
            </a:r>
            <a:r>
              <a:rPr lang="en-US" smtClean="0"/>
              <a:t>   That is, if N </a:t>
            </a:r>
            <a:r>
              <a:rPr lang="en-US" smtClean="0">
                <a:sym typeface="Symbol" pitchFamily="18" charset="2"/>
              </a:rPr>
              <a:t> 20n, then the population may be considered to be an infinite population.  </a:t>
            </a:r>
            <a:endParaRPr lang="en-US" smtClean="0"/>
          </a:p>
        </p:txBody>
      </p:sp>
      <p:sp>
        <p:nvSpPr>
          <p:cNvPr id="727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DB98D24-1550-41BF-AB80-E3B18AFB345C}" type="slidenum">
              <a:rPr lang="en-US" sz="1200" b="1"/>
              <a:pPr algn="r"/>
              <a:t>45</a:t>
            </a:fld>
            <a:endParaRPr lang="en-US" sz="1200" b="1"/>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75EC24C-F9FD-415E-911F-A14B7E0FE931}" type="slidenum">
              <a:rPr lang="en-US"/>
              <a:pPr/>
              <a:t>46</a:t>
            </a:fld>
            <a:endParaRPr lang="en-US"/>
          </a:p>
        </p:txBody>
      </p:sp>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There are several ways of selecting a random sample from a population.  The above table explains four ways of selecting a random sample from a population.</a:t>
            </a:r>
          </a:p>
          <a:p>
            <a:pPr>
              <a:spcBef>
                <a:spcPct val="0"/>
              </a:spcBef>
            </a:pPr>
            <a:endParaRPr lang="en-US" smtClean="0"/>
          </a:p>
          <a:p>
            <a:pPr>
              <a:spcBef>
                <a:spcPct val="0"/>
              </a:spcBef>
            </a:pPr>
            <a:endParaRPr lang="en-US" smtClean="0"/>
          </a:p>
        </p:txBody>
      </p:sp>
      <p:sp>
        <p:nvSpPr>
          <p:cNvPr id="7680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93AF658-D9E3-4593-AEB5-D56621695666}" type="slidenum">
              <a:rPr lang="en-US" sz="1200" b="1"/>
              <a:pPr algn="r"/>
              <a:t>46</a:t>
            </a:fld>
            <a:endParaRPr lang="en-US" sz="1200" b="1"/>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C09AB9C-4B2A-4C3B-A4C7-16970E1BBF3A}" type="slidenum">
              <a:rPr lang="en-US"/>
              <a:pPr/>
              <a:t>47</a:t>
            </a:fld>
            <a:endParaRPr lang="en-US"/>
          </a:p>
        </p:txBody>
      </p:sp>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There are several ways of selecting a non-random sample from a population.  The above table explains three ways of selecting a non-random sample from a population.</a:t>
            </a:r>
          </a:p>
          <a:p>
            <a:pPr>
              <a:spcBef>
                <a:spcPct val="0"/>
              </a:spcBef>
            </a:pPr>
            <a:endParaRPr lang="en-US" smtClean="0"/>
          </a:p>
        </p:txBody>
      </p:sp>
      <p:sp>
        <p:nvSpPr>
          <p:cNvPr id="7885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E643ABE-0F5C-44F3-90CA-7B8BE5DF83B8}" type="slidenum">
              <a:rPr lang="en-US" sz="1200" b="1"/>
              <a:pPr algn="r"/>
              <a:t>47</a:t>
            </a:fld>
            <a:endParaRPr lang="en-US" sz="1200" b="1"/>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3B13A49-7171-4580-B457-56AF844C5E8C}" type="slidenum">
              <a:rPr lang="en-US"/>
              <a:pPr/>
              <a:t>48</a:t>
            </a:fld>
            <a:endParaRPr lang="en-US"/>
          </a:p>
        </p:txBody>
      </p:sp>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Sometimes we will sample with replacing the elements into the population and sometimes we will not.  When we replace the sampled element back into the population before selecting the next element, we say we are sampling with replacement.   If we do not replace the sampled element back into the population before selecting the next element, we say we are sampling without replacement. </a:t>
            </a:r>
          </a:p>
        </p:txBody>
      </p:sp>
      <p:sp>
        <p:nvSpPr>
          <p:cNvPr id="809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CAD5347-47C9-4FA6-B1F5-724F3A0CF47C}" type="slidenum">
              <a:rPr lang="en-US" sz="1200" b="1"/>
              <a:pPr algn="r"/>
              <a:t>48</a:t>
            </a:fld>
            <a:endParaRPr lang="en-US" sz="1200" b="1"/>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243662D-8639-4278-BF9A-751D80916A95}" type="slidenum">
              <a:rPr lang="en-US"/>
              <a:pPr/>
              <a:t>49</a:t>
            </a:fld>
            <a:endParaRPr lang="en-US"/>
          </a:p>
        </p:txBody>
      </p:sp>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The above table displays some different technologies we can use to select samples from a population. </a:t>
            </a:r>
          </a:p>
        </p:txBody>
      </p:sp>
      <p:sp>
        <p:nvSpPr>
          <p:cNvPr id="8294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CD1CEB1-44C8-4789-A648-6471EAE42C23}" type="slidenum">
              <a:rPr lang="en-US" sz="1200" b="1"/>
              <a:pPr algn="r"/>
              <a:t>49</a:t>
            </a:fld>
            <a:endParaRPr lang="en-US" sz="1200" b="1"/>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161A636-5998-4924-A610-8EBB549AD78E}" type="slidenum">
              <a:rPr lang="en-US"/>
              <a:pPr/>
              <a:t>50</a:t>
            </a:fld>
            <a:endParaRPr lang="en-US"/>
          </a:p>
        </p:txBody>
      </p:sp>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When we have a rectangular array of data, like a contingency table, data can be selected at random from it by selecting a row and a column.  The data value in the table corresponding to the intersection of that row and column in the table is then selected as part of the sample.  Another approach will be to number the cells in the table and select with or without replacement these numbers.  The values in the cells corresponding to these numbers will then be selected for the sample.</a:t>
            </a:r>
          </a:p>
        </p:txBody>
      </p:sp>
      <p:sp>
        <p:nvSpPr>
          <p:cNvPr id="849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20DAFAF-5A41-49A7-BE5B-3D02CF515121}" type="slidenum">
              <a:rPr lang="en-US" sz="1200" b="1"/>
              <a:pPr algn="r"/>
              <a:t>50</a:t>
            </a:fld>
            <a:endParaRPr lang="en-US" sz="1200" b="1"/>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1C388ED-FD68-4077-8ADD-6756469E847E}" type="slidenum">
              <a:rPr lang="en-US"/>
              <a:pPr/>
              <a:t>51</a:t>
            </a:fld>
            <a:endParaRPr lang="en-US"/>
          </a:p>
        </p:txBody>
      </p:sp>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One can use Excel to help generate random numbers to help in selecting a sample of values.  For example, in the case of the rectangular array (contingency table) from the previous slide, one can generate random numbers to be associated with the cells.  Having done that, then a smaller subset of random numbers from the generated set can be selected at random to help in compiling the sample.  </a:t>
            </a:r>
          </a:p>
          <a:p>
            <a:pPr>
              <a:spcBef>
                <a:spcPct val="0"/>
              </a:spcBef>
            </a:pPr>
            <a:endParaRPr lang="en-US" smtClean="0"/>
          </a:p>
          <a:p>
            <a:pPr>
              <a:spcBef>
                <a:spcPct val="0"/>
              </a:spcBef>
            </a:pPr>
            <a:endParaRPr lang="en-US" smtClean="0"/>
          </a:p>
        </p:txBody>
      </p:sp>
      <p:sp>
        <p:nvSpPr>
          <p:cNvPr id="870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4B5580A-B3E7-4B80-A3C6-4DE3069717C4}" type="slidenum">
              <a:rPr lang="en-US" sz="1200" b="1"/>
              <a:pPr algn="r"/>
              <a:t>51</a:t>
            </a:fld>
            <a:endParaRPr lang="en-US" sz="1200" b="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1C388ED-FD68-4077-8ADD-6756469E847E}" type="slidenum">
              <a:rPr lang="en-US"/>
              <a:pPr/>
              <a:t>52</a:t>
            </a:fld>
            <a:endParaRPr lang="en-US"/>
          </a:p>
        </p:txBody>
      </p:sp>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One can use Excel to help generate random numbers to help in selecting a sample of values.  For example, in the case of the rectangular array (contingency table) from the previous slide, one can generate random numbers to be associated with the cells.  Having done that, then a smaller subset of random numbers from the generated set can be selected at random to help in compiling the sample.  </a:t>
            </a:r>
          </a:p>
          <a:p>
            <a:pPr>
              <a:spcBef>
                <a:spcPct val="0"/>
              </a:spcBef>
            </a:pPr>
            <a:endParaRPr lang="en-US" smtClean="0"/>
          </a:p>
          <a:p>
            <a:pPr>
              <a:spcBef>
                <a:spcPct val="0"/>
              </a:spcBef>
            </a:pPr>
            <a:endParaRPr lang="en-US" smtClean="0"/>
          </a:p>
        </p:txBody>
      </p:sp>
      <p:sp>
        <p:nvSpPr>
          <p:cNvPr id="870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4B5580A-B3E7-4B80-A3C6-4DE3069717C4}" type="slidenum">
              <a:rPr lang="en-US" sz="1200" b="1"/>
              <a:pPr algn="r"/>
              <a:t>52</a:t>
            </a:fld>
            <a:endParaRPr lang="en-US" sz="1200" b="1"/>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F7E5380-D255-4075-97DB-2B3400B907C3}" type="slidenum">
              <a:rPr lang="en-US"/>
              <a:pPr/>
              <a:t>53</a:t>
            </a:fld>
            <a:endParaRPr lang="en-US"/>
          </a:p>
        </p:txBody>
      </p:sp>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One way of selecting a sample is through a system called systematic sampling.  Data are collected for the sample by selecting every kth value in the population or sampling frame.  For instance, if you would like to obtain a sample in order to send out a survey, you may use the telephone directory to help with this.  You can open the directory on any of the pages and then select a name at random.  You can start at that name and then choose every 25</a:t>
            </a:r>
            <a:r>
              <a:rPr lang="en-US" baseline="30000" smtClean="0"/>
              <a:t>th</a:t>
            </a:r>
            <a:r>
              <a:rPr lang="en-US" smtClean="0"/>
              <a:t> name until you get the appropriate sample size.   </a:t>
            </a:r>
          </a:p>
        </p:txBody>
      </p:sp>
      <p:sp>
        <p:nvSpPr>
          <p:cNvPr id="890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839F78B-C243-4AE9-9CD5-EC8C51D2DB15}" type="slidenum">
              <a:rPr lang="en-US" sz="1200" b="1"/>
              <a:pPr algn="r"/>
              <a:t>53</a:t>
            </a:fld>
            <a:endParaRPr lang="en-US" sz="1200" b="1"/>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BBE5562-3581-407A-9342-D6106C62BAE0}" type="slidenum">
              <a:rPr lang="en-US"/>
              <a:pPr/>
              <a:t>54</a:t>
            </a:fld>
            <a:endParaRPr lang="en-US"/>
          </a:p>
        </p:txBody>
      </p:sp>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Another way of selecting a sample is through stratification.  This method is usually used when the population can be divided into homogenous subgroups or strata.  A random sample of appropriate size is taken from each stratum and then combined to obtain the desired sample.      </a:t>
            </a:r>
          </a:p>
        </p:txBody>
      </p:sp>
      <p:sp>
        <p:nvSpPr>
          <p:cNvPr id="911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9408F27-F26B-43D4-9B88-7E969432A672}" type="slidenum">
              <a:rPr lang="en-US" sz="1200" b="1"/>
              <a:pPr algn="r"/>
              <a:t>54</a:t>
            </a:fld>
            <a:endParaRPr lang="en-US" sz="1200" b="1"/>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D7A31C8-2E04-403D-B594-90B87E2F8AF6}" type="slidenum">
              <a:rPr lang="en-US"/>
              <a:pPr/>
              <a:t>55</a:t>
            </a:fld>
            <a:endParaRPr lang="en-US"/>
          </a:p>
        </p:txBody>
      </p:sp>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Another way of selecting a sample is through stratification where the strata are geographical regions or clusters.  A random sample of the clusters are obtained.  Samples can be obtained from these sampled clusters in two ways.  The first is to use all elements in these clusters to make up the appropriate sample.  The second way is from these selected clusters, select random samples from within them and combine to get the appropriate sample.      </a:t>
            </a:r>
          </a:p>
        </p:txBody>
      </p:sp>
      <p:sp>
        <p:nvSpPr>
          <p:cNvPr id="931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B7E3223-6674-40C2-9D97-0E9F07E5DA60}" type="slidenum">
              <a:rPr lang="en-US" sz="1200" b="1"/>
              <a:pPr algn="r"/>
              <a:t>55</a:t>
            </a:fld>
            <a:endParaRPr lang="en-US" sz="1200" b="1"/>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42E366D-7C8F-40F5-87D2-C09D07A4894F}" type="slidenum">
              <a:rPr lang="en-US"/>
              <a:pPr/>
              <a:t>56</a:t>
            </a:fld>
            <a:endParaRPr lang="en-US"/>
          </a:p>
        </p:txBody>
      </p:sp>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An example of cluster sampling is shown in the slide.  There are 3 randomly selected clusters (yellow regions) and samples (blue) are selected from these clusters. </a:t>
            </a:r>
          </a:p>
        </p:txBody>
      </p:sp>
      <p:sp>
        <p:nvSpPr>
          <p:cNvPr id="952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BA52A37-8036-43EB-B706-040C09237400}" type="slidenum">
              <a:rPr lang="en-US" sz="1200" b="1"/>
              <a:pPr algn="r"/>
              <a:t>56</a:t>
            </a:fld>
            <a:endParaRPr lang="en-US" sz="1200" b="1"/>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B5DD8E2-2232-4379-BB52-2AB5B37AF3D0}" type="slidenum">
              <a:rPr lang="en-US"/>
              <a:pPr/>
              <a:t>57</a:t>
            </a:fld>
            <a:endParaRPr lang="en-US"/>
          </a:p>
        </p:txBody>
      </p:sp>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Another way of selecting a sample is by using your own judgment.  This relies on the expertise of the sampler to choose items that are representative of the population.  One has to be extremely careful not to subconsciously induce bias in the selection of the elements for the sample.  In addition, one can specify a quota.  This is a kind of judgment sample since in this case the sampler chooses a certain number of elements in each category. </a:t>
            </a:r>
          </a:p>
        </p:txBody>
      </p:sp>
      <p:sp>
        <p:nvSpPr>
          <p:cNvPr id="9728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5F4EA8D-DB5F-4DF7-AD5A-3C9AB26E3372}" type="slidenum">
              <a:rPr lang="en-US" sz="1200" b="1"/>
              <a:pPr algn="r"/>
              <a:t>57</a:t>
            </a:fld>
            <a:endParaRPr lang="en-US" sz="1200" b="1"/>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E2A2E20-F0BA-458F-8FCC-5D510882C5DA}" type="slidenum">
              <a:rPr lang="en-US"/>
              <a:pPr/>
              <a:t>58</a:t>
            </a:fld>
            <a:endParaRPr lang="en-US"/>
          </a:p>
        </p:txBody>
      </p:sp>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Methods:</a:t>
            </a:r>
          </a:p>
          <a:p>
            <a:pPr>
              <a:spcBef>
                <a:spcPct val="0"/>
              </a:spcBef>
            </a:pPr>
            <a:endParaRPr lang="en-US" smtClean="0"/>
          </a:p>
          <a:p>
            <a:pPr>
              <a:spcBef>
                <a:spcPct val="0"/>
              </a:spcBef>
            </a:pPr>
            <a:r>
              <a:rPr lang="en-US" smtClean="0"/>
              <a:t>Other sampling methods include convenience sampling and focus groups.  In convenience sampling, the sampler take advantage of whatever sample is available at that moment.  In the case of focus groups, a panel of individuals is chosen to represent the population.  Discussions in this group are usually open-ended in order to gather ideas.</a:t>
            </a:r>
          </a:p>
          <a:p>
            <a:pPr>
              <a:spcBef>
                <a:spcPct val="0"/>
              </a:spcBef>
            </a:pPr>
            <a:endParaRPr lang="en-US" smtClean="0"/>
          </a:p>
          <a:p>
            <a:pPr>
              <a:spcBef>
                <a:spcPct val="0"/>
              </a:spcBef>
            </a:pPr>
            <a:endParaRPr lang="en-US" smtClean="0"/>
          </a:p>
        </p:txBody>
      </p:sp>
      <p:sp>
        <p:nvSpPr>
          <p:cNvPr id="9933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45743A2-1701-4E6E-A3AA-E7141B7E8388}" type="slidenum">
              <a:rPr lang="en-US" sz="1200" b="1"/>
              <a:pPr algn="r"/>
              <a:t>58</a:t>
            </a:fld>
            <a:endParaRPr lang="en-US" sz="1200" b="1"/>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endParaRPr lang="en-US" smtClean="0"/>
          </a:p>
          <a:p>
            <a:pPr>
              <a:spcBef>
                <a:spcPct val="0"/>
              </a:spcBef>
            </a:pPr>
            <a:r>
              <a:rPr lang="en-US" smtClean="0"/>
              <a:t>There are nine sections in this chapter.  The topics in each section are listed above.</a:t>
            </a:r>
          </a:p>
          <a:p>
            <a:pPr>
              <a:spcBef>
                <a:spcPct val="0"/>
              </a:spcBef>
            </a:pPr>
            <a:endParaRPr 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52970DD-0359-46B2-A5F5-3000EE90A22B}" type="slidenum">
              <a:rPr lang="en-US"/>
              <a:pPr/>
              <a:t>59</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Stem –and-Leaf Displays and Dot Plots:</a:t>
            </a:r>
          </a:p>
          <a:p>
            <a:pPr>
              <a:spcBef>
                <a:spcPct val="0"/>
              </a:spcBef>
            </a:pPr>
            <a:endParaRPr lang="en-US" smtClean="0"/>
          </a:p>
          <a:p>
            <a:pPr>
              <a:spcBef>
                <a:spcPct val="0"/>
              </a:spcBef>
            </a:pPr>
            <a:r>
              <a:rPr lang="en-US" smtClean="0"/>
              <a:t>For a single-variable data set, one can start with looking at measures of central tendency, dispersion, and the shape of the distribution for the data set.  These numerical measures may shed some light on the characteristics of the data set.</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463DDD8-46CC-40B6-9546-AED958DA4315}" type="slidenum">
              <a:rPr lang="en-US"/>
              <a:pPr/>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Stem-and-Leaf Displays and Dot Plots:</a:t>
            </a:r>
          </a:p>
          <a:p>
            <a:pPr>
              <a:spcBef>
                <a:spcPct val="0"/>
              </a:spcBef>
            </a:pPr>
            <a:endParaRPr lang="en-US" smtClean="0"/>
          </a:p>
          <a:p>
            <a:pPr>
              <a:spcBef>
                <a:spcPct val="0"/>
              </a:spcBef>
            </a:pPr>
            <a:r>
              <a:rPr lang="en-US" smtClean="0"/>
              <a:t>In addition to the measures mentioned in the previous slide, one should also look at the data and visualize how they were collected. </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A6ADEA2-9066-44A2-B782-60AF63F5CD41}" type="slidenum">
              <a:rPr lang="en-US"/>
              <a:pPr/>
              <a:t>61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7</a:t>
            </a:fld>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Stem-and-Leaf Displays and Dot Plots:</a:t>
            </a:r>
          </a:p>
          <a:p>
            <a:pPr>
              <a:spcBef>
                <a:spcPct val="0"/>
              </a:spcBef>
            </a:pPr>
            <a:endParaRPr lang="en-US" smtClean="0"/>
          </a:p>
          <a:p>
            <a:pPr>
              <a:spcBef>
                <a:spcPct val="0"/>
              </a:spcBef>
            </a:pPr>
            <a:r>
              <a:rPr lang="en-US" smtClean="0"/>
              <a:t>The figure shows the stem-and-leaf plot for a set of two-digit numbers.</a:t>
            </a:r>
          </a:p>
          <a:p>
            <a:pPr>
              <a:spcBef>
                <a:spcPct val="0"/>
              </a:spcBef>
            </a:pPr>
            <a:endParaRPr lang="en-US" smtClean="0"/>
          </a:p>
          <a:p>
            <a:pPr>
              <a:spcBef>
                <a:spcPct val="0"/>
              </a:spcBef>
            </a:pPr>
            <a:r>
              <a:rPr lang="en-US" smtClean="0"/>
              <a:t>These graphs can be generated by most statistical software.</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B083362-DC60-49AA-AF9C-67E0A9BF8932}" type="slidenum">
              <a:rPr lang="en-US"/>
              <a:pPr/>
              <a:t>62</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Stem-and-Leaf Displays and Dot Plots:</a:t>
            </a:r>
          </a:p>
          <a:p>
            <a:pPr>
              <a:spcBef>
                <a:spcPct val="0"/>
              </a:spcBef>
            </a:pPr>
            <a:endParaRPr lang="en-US" smtClean="0"/>
          </a:p>
          <a:p>
            <a:pPr>
              <a:spcBef>
                <a:spcPct val="0"/>
              </a:spcBef>
            </a:pPr>
            <a:r>
              <a:rPr lang="en-US" smtClean="0"/>
              <a:t>Dot plots are ideal when the data set consists of integer or whole number values.  In addition, the range of the values should not be large.  </a:t>
            </a:r>
          </a:p>
          <a:p>
            <a:pPr>
              <a:spcBef>
                <a:spcPct val="0"/>
              </a:spcBef>
            </a:pPr>
            <a:endParaRPr lang="en-US" smtClean="0"/>
          </a:p>
          <a:p>
            <a:pPr>
              <a:spcBef>
                <a:spcPct val="0"/>
              </a:spcBef>
            </a:pPr>
            <a:r>
              <a:rPr lang="en-US" smtClean="0"/>
              <a:t>Dot plots are easy to understand.  It reveals the dispersion, central tendency, and the shape of the distribution. </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E3549F8-2B77-4655-9140-A6D1A7BFBD09}" type="slidenum">
              <a:rPr lang="en-US"/>
              <a:pPr/>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Stem-and-Leaf Displays and Dot Plots:</a:t>
            </a:r>
          </a:p>
          <a:p>
            <a:pPr>
              <a:spcBef>
                <a:spcPct val="0"/>
              </a:spcBef>
            </a:pPr>
            <a:endParaRPr lang="en-US" smtClean="0"/>
          </a:p>
          <a:p>
            <a:pPr>
              <a:spcBef>
                <a:spcPct val="0"/>
              </a:spcBef>
            </a:pPr>
            <a:r>
              <a:rPr lang="en-US" smtClean="0"/>
              <a:t>Figure 3.1 shows an example of a dot plot.  Observe that if you count the number of dots stacked up above an individual value along the horizontal axis, you will get the frequency count for that value.  Thus, the dot plot just represents the frequency of a value in the data set by the number of dots stacked up above the value.</a:t>
            </a:r>
          </a:p>
          <a:p>
            <a:pPr>
              <a:spcBef>
                <a:spcPct val="0"/>
              </a:spcBef>
            </a:pPr>
            <a:endParaRPr lang="en-US" smtClean="0"/>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BBDDBCF-01BB-4A60-BA3D-271FE2B45DF5}" type="slidenum">
              <a:rPr lang="en-US"/>
              <a:pPr/>
              <a:t>64</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xfrm>
            <a:off x="1066800" y="6096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Another way to summarize data sets is through frequency distributions. A frequency distribution is just a table with the data values in one column and the corresponding frequency in another column.  Sometimes the table also includes a column with the relative frequencies.</a:t>
            </a:r>
          </a:p>
          <a:p>
            <a:pPr>
              <a:spcBef>
                <a:spcPct val="0"/>
              </a:spcBef>
            </a:pPr>
            <a:endParaRPr lang="en-US" smtClean="0"/>
          </a:p>
          <a:p>
            <a:pPr>
              <a:spcBef>
                <a:spcPct val="0"/>
              </a:spcBef>
            </a:pPr>
            <a:r>
              <a:rPr lang="en-US" smtClean="0"/>
              <a:t>We can have both ungrouped or grouped frequency distributions.</a:t>
            </a:r>
          </a:p>
          <a:p>
            <a:pPr>
              <a:spcBef>
                <a:spcPct val="0"/>
              </a:spcBef>
            </a:pPr>
            <a:endParaRPr lang="en-US" smtClean="0"/>
          </a:p>
          <a:p>
            <a:pPr>
              <a:spcBef>
                <a:spcPct val="0"/>
              </a:spcBef>
            </a:pPr>
            <a:r>
              <a:rPr lang="en-US" smtClean="0"/>
              <a:t>An ungrouped frequency distribution displays the actual values in the data set with the corresponding frequency count or relative frequency.</a:t>
            </a:r>
          </a:p>
          <a:p>
            <a:pPr>
              <a:spcBef>
                <a:spcPct val="0"/>
              </a:spcBef>
            </a:pPr>
            <a:endParaRPr lang="en-US" smtClean="0"/>
          </a:p>
          <a:p>
            <a:pPr>
              <a:spcBef>
                <a:spcPct val="0"/>
              </a:spcBef>
            </a:pPr>
            <a:r>
              <a:rPr lang="en-US" smtClean="0"/>
              <a:t>A grouped frequency distribution uses intervals (bins) of values with the corresponding frequency count or relative frequency.</a:t>
            </a:r>
          </a:p>
          <a:p>
            <a:pPr>
              <a:spcBef>
                <a:spcPct val="0"/>
              </a:spcBef>
            </a:pPr>
            <a:endParaRPr lang="en-US" smtClean="0"/>
          </a:p>
          <a:p>
            <a:pPr>
              <a:spcBef>
                <a:spcPct val="0"/>
              </a:spcBef>
            </a:pPr>
            <a:endParaRPr lang="en-US" smtClean="0"/>
          </a:p>
          <a:p>
            <a:pPr>
              <a:spcBef>
                <a:spcPct val="0"/>
              </a:spcBef>
            </a:pPr>
            <a:endParaRPr lang="en-US" smtClean="0"/>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732F76-AAD8-4E7D-9BC4-CBF155CF990A}" type="slidenum">
              <a:rPr lang="en-US"/>
              <a:pPr/>
              <a:t>65</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Table 3.4 shows an example of an ungrouped frequency distribution.</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244A5D5-9AB6-4636-BCCA-30FAB0AE5DEA}" type="slidenum">
              <a:rPr lang="en-US"/>
              <a:pPr/>
              <a:t>66</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Table 3.5 shows a grouped frequency distribution.  This distribution gives intervals of values with other information.  Included in this information are the relative and the cumulative relative frequencies.</a:t>
            </a: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7294DB3-E15B-4CE4-B42B-D5CF6C89D641}" type="slidenum">
              <a:rPr lang="en-US"/>
              <a:pPr/>
              <a:t>67</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Figure 3.5 shows examples of histograms for the same data set.  Observe the widths of intervals (bins) varies depending on the number of bins used.</a:t>
            </a:r>
          </a:p>
          <a:p>
            <a:pPr>
              <a:spcBef>
                <a:spcPct val="0"/>
              </a:spcBef>
            </a:pPr>
            <a:endParaRPr lang="en-US" smtClean="0"/>
          </a:p>
          <a:p>
            <a:pPr>
              <a:spcBef>
                <a:spcPct val="0"/>
              </a:spcBef>
            </a:pPr>
            <a:r>
              <a:rPr lang="en-US" smtClean="0"/>
              <a:t>The heights of the bars represent the frequency counts for the bins. </a:t>
            </a:r>
          </a:p>
          <a:p>
            <a:pPr>
              <a:spcBef>
                <a:spcPct val="0"/>
              </a:spcBef>
            </a:pPr>
            <a:endParaRPr lang="en-US" smtClean="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14D866C-C36A-4AAC-9542-D7A6442102B8}" type="slidenum">
              <a:rPr lang="en-US"/>
              <a:pPr/>
              <a:t>68</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Figure 3.7 displays some general shapes for a population revealed by the histogram.</a:t>
            </a: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62235C7-FD6B-49E8-AF4B-970416561EBC}" type="slidenum">
              <a:rPr lang="en-US"/>
              <a:pPr/>
              <a:t>69</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Other graphs that can be displayed are frequency polygons and ogives.</a:t>
            </a:r>
          </a:p>
          <a:p>
            <a:pPr>
              <a:spcBef>
                <a:spcPct val="0"/>
              </a:spcBef>
            </a:pPr>
            <a:endParaRPr lang="en-US" smtClean="0"/>
          </a:p>
          <a:p>
            <a:pPr>
              <a:spcBef>
                <a:spcPct val="0"/>
              </a:spcBef>
            </a:pPr>
            <a:r>
              <a:rPr lang="en-US" smtClean="0"/>
              <a:t>A frequency polygon is obtained by joining the midpoints of the intervals at the top of the rectangles in a histogram with line segments.  In addition, we tie the polygon down at both ends by using the midpoint of the interval just before the first interval in the histogram and the midpoint of the interval just beyond the last interval in the histogram.</a:t>
            </a:r>
          </a:p>
          <a:p>
            <a:pPr>
              <a:spcBef>
                <a:spcPct val="0"/>
              </a:spcBef>
            </a:pPr>
            <a:endParaRPr lang="en-US" smtClean="0"/>
          </a:p>
          <a:p>
            <a:pPr>
              <a:spcBef>
                <a:spcPct val="0"/>
              </a:spcBef>
            </a:pPr>
            <a:r>
              <a:rPr lang="en-US" smtClean="0"/>
              <a:t>A frequency polygon serves the same purpose as the histogram in helping us get an idea of the shape of the population.  </a:t>
            </a:r>
          </a:p>
          <a:p>
            <a:pPr>
              <a:spcBef>
                <a:spcPct val="0"/>
              </a:spcBef>
            </a:pPr>
            <a:endParaRPr lang="en-US" smtClean="0"/>
          </a:p>
          <a:p>
            <a:pPr>
              <a:spcBef>
                <a:spcPct val="0"/>
              </a:spcBef>
            </a:pPr>
            <a:r>
              <a:rPr lang="en-US" smtClean="0"/>
              <a:t>An advantage over the histogram is that several polygons can be displayed on the same graph using the same scale along the horizontal axis.</a:t>
            </a:r>
          </a:p>
          <a:p>
            <a:pPr>
              <a:spcBef>
                <a:spcPct val="0"/>
              </a:spcBef>
            </a:pPr>
            <a:endParaRPr lang="en-US" smtClean="0"/>
          </a:p>
          <a:p>
            <a:pPr>
              <a:spcBef>
                <a:spcPct val="0"/>
              </a:spcBef>
            </a:pPr>
            <a:r>
              <a:rPr lang="en-US" smtClean="0"/>
              <a:t>The ogive is a graph of the cumulative frequency or relative frequency.  It is useful in finding percentiles.</a:t>
            </a:r>
          </a:p>
          <a:p>
            <a:pPr>
              <a:spcBef>
                <a:spcPct val="0"/>
              </a:spcBef>
            </a:pPr>
            <a:r>
              <a:rPr lang="en-US" smtClean="0"/>
              <a:t>  </a:t>
            </a: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3AD4E43-2C71-4FEF-8504-D2E13C612644}" type="slidenum">
              <a:rPr lang="en-US"/>
              <a:pPr/>
              <a:t>70</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Frequency Distributions and Histograms:</a:t>
            </a:r>
          </a:p>
          <a:p>
            <a:pPr>
              <a:spcBef>
                <a:spcPct val="0"/>
              </a:spcBef>
            </a:pPr>
            <a:endParaRPr lang="en-US" smtClean="0"/>
          </a:p>
          <a:p>
            <a:pPr>
              <a:spcBef>
                <a:spcPct val="0"/>
              </a:spcBef>
            </a:pPr>
            <a:r>
              <a:rPr lang="en-US" smtClean="0"/>
              <a:t>Figure 3.8 shows examples of a frequency polygon and a cumulative relative distribution.  Observe that the unit for the vertical axes is expressed in percent.</a:t>
            </a:r>
          </a:p>
          <a:p>
            <a:pPr>
              <a:spcBef>
                <a:spcPct val="0"/>
              </a:spcBef>
            </a:pPr>
            <a:endParaRPr lang="en-US" smtClean="0"/>
          </a:p>
          <a:p>
            <a:pPr>
              <a:spcBef>
                <a:spcPct val="0"/>
              </a:spcBef>
            </a:pPr>
            <a:r>
              <a:rPr lang="en-US" smtClean="0"/>
              <a:t>The frequency polygon displays a longer tail to the right.  Hence one can imply that the distribution of the population from which the sample was taken is positively skewed.  Of course, we are assuming that there was no bias in the selecting of the sample.</a:t>
            </a: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D7AD4F2-6B34-4ACA-97E4-DE7C5D49DE42}" type="slidenum">
              <a:rPr lang="en-US"/>
              <a:pPr/>
              <a:t>71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a:t>
            </a:fld>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Scatter Plots:</a:t>
            </a:r>
          </a:p>
          <a:p>
            <a:pPr>
              <a:spcBef>
                <a:spcPct val="0"/>
              </a:spcBef>
            </a:pPr>
            <a:endParaRPr lang="en-US" smtClean="0"/>
          </a:p>
          <a:p>
            <a:pPr>
              <a:spcBef>
                <a:spcPct val="0"/>
              </a:spcBef>
            </a:pPr>
            <a:r>
              <a:rPr lang="en-US" smtClean="0"/>
              <a:t>Scatter plots can convey patterns for two quantitative data pairs.  Figure 3.23 shows examples for several patterns. </a:t>
            </a:r>
          </a:p>
        </p:txBody>
      </p:sp>
      <p:sp>
        <p:nvSpPr>
          <p:cNvPr id="8499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2DEAB0C-0D8D-4EE9-B0E5-3CEDB693C0A8}" type="slidenum">
              <a:rPr lang="en-US" sz="1200"/>
              <a:pPr algn="r"/>
              <a:t>72</a:t>
            </a:fld>
            <a:endParaRPr lang="en-US"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Scatter Plots:</a:t>
            </a:r>
          </a:p>
          <a:p>
            <a:pPr>
              <a:spcBef>
                <a:spcPct val="0"/>
              </a:spcBef>
            </a:pPr>
            <a:endParaRPr lang="en-US" smtClean="0"/>
          </a:p>
          <a:p>
            <a:pPr>
              <a:spcBef>
                <a:spcPct val="0"/>
              </a:spcBef>
            </a:pPr>
            <a:r>
              <a:rPr lang="en-US" smtClean="0"/>
              <a:t>Scatter plots can convey patterns for two quantitative data pairs.  Figure 3.23 shows examples for several patterns. </a:t>
            </a:r>
          </a:p>
        </p:txBody>
      </p:sp>
      <p:sp>
        <p:nvSpPr>
          <p:cNvPr id="8499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2DEAB0C-0D8D-4EE9-B0E5-3CEDB693C0A8}" type="slidenum">
              <a:rPr lang="en-US" sz="1200"/>
              <a:pPr algn="r"/>
              <a:t>73</a:t>
            </a:fld>
            <a:endParaRPr lang="en-US"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Tables:</a:t>
            </a:r>
          </a:p>
          <a:p>
            <a:pPr>
              <a:spcBef>
                <a:spcPct val="0"/>
              </a:spcBef>
            </a:pPr>
            <a:endParaRPr lang="en-US" smtClean="0"/>
          </a:p>
          <a:p>
            <a:pPr>
              <a:spcBef>
                <a:spcPct val="0"/>
              </a:spcBef>
            </a:pPr>
            <a:r>
              <a:rPr lang="en-US" smtClean="0"/>
              <a:t>One should follow certain guidelines in order to create effective tables.  The slide lists some of the guidelines for creating an effective table. </a:t>
            </a:r>
          </a:p>
        </p:txBody>
      </p:sp>
      <p:sp>
        <p:nvSpPr>
          <p:cNvPr id="9113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C3D6A08A-584F-416E-8B92-B499FDDC4C12}" type="slidenum">
              <a:rPr lang="en-US" sz="1200"/>
              <a:pPr algn="r"/>
              <a:t>74</a:t>
            </a:fld>
            <a:endParaRPr lang="en-US"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Line Charts:</a:t>
            </a:r>
          </a:p>
          <a:p>
            <a:pPr>
              <a:spcBef>
                <a:spcPct val="0"/>
              </a:spcBef>
            </a:pPr>
            <a:endParaRPr lang="en-US" smtClean="0"/>
          </a:p>
          <a:p>
            <a:pPr>
              <a:spcBef>
                <a:spcPct val="0"/>
              </a:spcBef>
            </a:pPr>
            <a:r>
              <a:rPr lang="en-US" smtClean="0"/>
              <a:t>Sometimes because of the data we may have to use a different scale in order to make it manageable.  One such scale is the logarithm (log) scale.  We usually use this scale on the vertical axis when the data varies over a wide range.  </a:t>
            </a:r>
          </a:p>
          <a:p>
            <a:pPr>
              <a:spcBef>
                <a:spcPct val="0"/>
              </a:spcBef>
            </a:pPr>
            <a:endParaRPr lang="en-US" smtClean="0"/>
          </a:p>
          <a:p>
            <a:pPr>
              <a:spcBef>
                <a:spcPct val="0"/>
              </a:spcBef>
            </a:pPr>
            <a:r>
              <a:rPr lang="en-US" smtClean="0"/>
              <a:t>When using the log scale, more details will be revealed for smaller data values. </a:t>
            </a: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6C8417B-9306-4DC4-A697-DA3FF78CF0D0}" type="slidenum">
              <a:rPr lang="en-US"/>
              <a:pPr/>
              <a:t>75</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Line Charts:</a:t>
            </a:r>
          </a:p>
          <a:p>
            <a:pPr>
              <a:spcBef>
                <a:spcPct val="0"/>
              </a:spcBef>
            </a:pPr>
            <a:endParaRPr lang="en-US" smtClean="0"/>
          </a:p>
          <a:p>
            <a:pPr>
              <a:spcBef>
                <a:spcPct val="0"/>
              </a:spcBef>
            </a:pPr>
            <a:r>
              <a:rPr lang="en-US" smtClean="0"/>
              <a:t>Log scales are useful for time series data that might be expected to grow at a compound annual percentage rate.  Figure 3.15 compares the arithmetic and log scales for the U.S. balance of trade.</a:t>
            </a: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E74E39B-0C3F-4D73-ABA0-7F1BA8BAC12C}" type="slidenum">
              <a:rPr lang="en-US"/>
              <a:pPr/>
              <a:t>76</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Deceptive Graphs:</a:t>
            </a:r>
          </a:p>
          <a:p>
            <a:pPr>
              <a:spcBef>
                <a:spcPct val="0"/>
              </a:spcBef>
            </a:pPr>
            <a:endParaRPr lang="en-US" smtClean="0"/>
          </a:p>
          <a:p>
            <a:pPr>
              <a:spcBef>
                <a:spcPct val="0"/>
              </a:spcBef>
            </a:pPr>
            <a:r>
              <a:rPr lang="en-US" smtClean="0"/>
              <a:t>There are other ways of using deceptive graphs.   The slide provides a few more ways of distorting the reality of the data.</a:t>
            </a:r>
          </a:p>
        </p:txBody>
      </p:sp>
      <p:sp>
        <p:nvSpPr>
          <p:cNvPr id="1054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D4F668F-018F-4CBD-A862-429E6FD8389E}" type="slidenum">
              <a:rPr lang="en-US" sz="1200"/>
              <a:pPr algn="r"/>
              <a:t>77</a:t>
            </a:fld>
            <a:endParaRPr lang="en-US" sz="12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Deceptive Graphs:</a:t>
            </a:r>
          </a:p>
          <a:p>
            <a:pPr>
              <a:spcBef>
                <a:spcPct val="0"/>
              </a:spcBef>
            </a:pPr>
            <a:endParaRPr lang="en-US" smtClean="0"/>
          </a:p>
          <a:p>
            <a:pPr>
              <a:spcBef>
                <a:spcPct val="0"/>
              </a:spcBef>
            </a:pPr>
            <a:r>
              <a:rPr lang="en-US" smtClean="0"/>
              <a:t>One can use graphs to give the wrong impression of the reality of the data.  </a:t>
            </a:r>
          </a:p>
          <a:p>
            <a:pPr>
              <a:spcBef>
                <a:spcPct val="0"/>
              </a:spcBef>
            </a:pPr>
            <a:endParaRPr lang="en-US" smtClean="0"/>
          </a:p>
          <a:p>
            <a:pPr>
              <a:spcBef>
                <a:spcPct val="0"/>
              </a:spcBef>
            </a:pPr>
            <a:r>
              <a:rPr lang="en-US" smtClean="0"/>
              <a:t>The above example shows a case of a non zero origin.  Observe that when a nonzero origin is used to display the data, the graph displays more variability than what is actually the reality as shown with the zero origin.   </a:t>
            </a:r>
          </a:p>
        </p:txBody>
      </p:sp>
      <p:sp>
        <p:nvSpPr>
          <p:cNvPr id="9318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87DDBB9-E3F7-4AEF-9812-A5404B9EF7FA}" type="slidenum">
              <a:rPr lang="en-US" sz="1200"/>
              <a:pPr algn="r"/>
              <a:t>78</a:t>
            </a:fld>
            <a:endParaRPr lang="en-US" sz="120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Deceptive Graphs:</a:t>
            </a:r>
          </a:p>
          <a:p>
            <a:pPr>
              <a:spcBef>
                <a:spcPct val="0"/>
              </a:spcBef>
            </a:pPr>
            <a:endParaRPr lang="en-US" smtClean="0"/>
          </a:p>
          <a:p>
            <a:pPr>
              <a:spcBef>
                <a:spcPct val="0"/>
              </a:spcBef>
            </a:pPr>
            <a:r>
              <a:rPr lang="en-US" smtClean="0"/>
              <a:t>One should not use 3-D rotated graphs.  This has the effect of dwindling the graph into the distance or making the graph loom towards the viewer.</a:t>
            </a:r>
          </a:p>
        </p:txBody>
      </p:sp>
      <p:sp>
        <p:nvSpPr>
          <p:cNvPr id="9728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13B9774-0DA4-40D4-8591-4D41E79E1E85}" type="slidenum">
              <a:rPr lang="en-US" sz="1200"/>
              <a:pPr algn="r"/>
              <a:t>79</a:t>
            </a:fld>
            <a:endParaRPr lang="en-US" sz="120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Deceptive Graphs:</a:t>
            </a:r>
          </a:p>
          <a:p>
            <a:pPr>
              <a:spcBef>
                <a:spcPct val="0"/>
              </a:spcBef>
            </a:pPr>
            <a:endParaRPr lang="en-US" smtClean="0"/>
          </a:p>
          <a:p>
            <a:pPr>
              <a:spcBef>
                <a:spcPct val="0"/>
              </a:spcBef>
            </a:pPr>
            <a:r>
              <a:rPr lang="en-US" smtClean="0"/>
              <a:t>One should not use 3-D rotated graphs.  This has the effect of dwindling the graph into the distance or making the graph loom towards the viewer.</a:t>
            </a:r>
          </a:p>
        </p:txBody>
      </p:sp>
      <p:sp>
        <p:nvSpPr>
          <p:cNvPr id="9933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09B61AE-7B77-4E6B-925B-8A387C459A33}" type="slidenum">
              <a:rPr lang="en-US" sz="1200"/>
              <a:pPr algn="r"/>
              <a:t>80</a:t>
            </a:fld>
            <a:endParaRPr lang="en-US" sz="120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Deceptive Graphs:</a:t>
            </a:r>
          </a:p>
          <a:p>
            <a:pPr>
              <a:spcBef>
                <a:spcPct val="0"/>
              </a:spcBef>
            </a:pPr>
            <a:endParaRPr lang="en-US" smtClean="0"/>
          </a:p>
          <a:p>
            <a:pPr>
              <a:spcBef>
                <a:spcPct val="0"/>
              </a:spcBef>
            </a:pPr>
            <a:r>
              <a:rPr lang="en-US" smtClean="0"/>
              <a:t>Avoid using complex graphs.  This could distort the reality of the situation. </a:t>
            </a:r>
          </a:p>
        </p:txBody>
      </p:sp>
      <p:sp>
        <p:nvSpPr>
          <p:cNvPr id="10137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8681D0A-9188-4EBE-B5AD-9499DA4715F5}" type="slidenum">
              <a:rPr lang="en-US" sz="1200"/>
              <a:pPr algn="r"/>
              <a:t>81</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9</a:t>
            </a:fld>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82</a:t>
            </a:fld>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83</a:t>
            </a:fld>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84</a:t>
            </a:fld>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85</a:t>
            </a:fld>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86</a:t>
            </a:fld>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87</a:t>
            </a:fld>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88</a:t>
            </a:fld>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89</a:t>
            </a:fld>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90</a:t>
            </a:fld>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91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10</a:t>
            </a:fld>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92</a:t>
            </a:fld>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93</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CFD967-582C-492B-81DF-23762BCCE36D}"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3424420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CFD967-582C-492B-81DF-23762BCCE36D}"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2353053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CFD967-582C-492B-81DF-23762BCCE36D}"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108873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CFD967-582C-492B-81DF-23762BCCE36D}"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2469170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CFD967-582C-492B-81DF-23762BCCE36D}"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3592845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CFD967-582C-492B-81DF-23762BCCE36D}"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984699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CFD967-582C-492B-81DF-23762BCCE36D}"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1481506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CFD967-582C-492B-81DF-23762BCCE36D}"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2256249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CFD967-582C-492B-81DF-23762BCCE36D}"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1929906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CFD967-582C-492B-81DF-23762BCCE36D}"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2910593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CFD967-582C-492B-81DF-23762BCCE36D}"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1AA565-9A49-4C17-A8B5-94A983DC1BDD}" type="slidenum">
              <a:rPr lang="en-US" smtClean="0"/>
              <a:t>‹#›</a:t>
            </a:fld>
            <a:endParaRPr lang="en-US"/>
          </a:p>
        </p:txBody>
      </p:sp>
    </p:spTree>
    <p:extLst>
      <p:ext uri="{BB962C8B-B14F-4D97-AF65-F5344CB8AC3E}">
        <p14:creationId xmlns:p14="http://schemas.microsoft.com/office/powerpoint/2010/main" val="1041477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CFD967-582C-492B-81DF-23762BCCE36D}"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1AA565-9A49-4C17-A8B5-94A983DC1BDD}" type="slidenum">
              <a:rPr lang="en-US" smtClean="0"/>
              <a:t>‹#›</a:t>
            </a:fld>
            <a:endParaRPr lang="en-US"/>
          </a:p>
        </p:txBody>
      </p:sp>
    </p:spTree>
    <p:extLst>
      <p:ext uri="{BB962C8B-B14F-4D97-AF65-F5344CB8AC3E}">
        <p14:creationId xmlns:p14="http://schemas.microsoft.com/office/powerpoint/2010/main" val="1061002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mhhe.com/doane4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www.mhhe.com/megastat" TargetMode="External"/><Relationship Id="rId4" Type="http://schemas.openxmlformats.org/officeDocument/2006/relationships/hyperlink" Target="https://moodle.oakland.edu/"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mhhe.com/doane4e"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mhhe.com/doane4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hyperlink" Target="http://www.mhhe.com/megastat"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hyperlink" Target="http://www.mhhe.com/megastat"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hyperlink" Target="http://highered.mcgraw-hill.com/sites/dl/free/0073521485/940185/Unit_01_Overview_of_Statistics.zip" TargetMode="External"/><Relationship Id="rId13" Type="http://schemas.openxmlformats.org/officeDocument/2006/relationships/hyperlink" Target="http://highered.mcgraw-hill.com/sites/dl/free/0073521485/940185/Unit_06_Discrete_Distributions.zip" TargetMode="External"/><Relationship Id="rId18" Type="http://schemas.openxmlformats.org/officeDocument/2006/relationships/hyperlink" Target="http://highered.mcgraw-hill.com/sites/dl/free/0073521485/940185/Unit_11_ANOVA.zip" TargetMode="External"/><Relationship Id="rId26" Type="http://schemas.openxmlformats.org/officeDocument/2006/relationships/image" Target="../media/image22.wmf"/><Relationship Id="rId3" Type="http://schemas.openxmlformats.org/officeDocument/2006/relationships/image" Target="../media/image20.gif"/><Relationship Id="rId21" Type="http://schemas.openxmlformats.org/officeDocument/2006/relationships/hyperlink" Target="http://highered.mcgraw-hill.com/sites/dl/free/0073521485/940185/Unit_14_Time_Series_I.zip" TargetMode="External"/><Relationship Id="rId7" Type="http://schemas.openxmlformats.org/officeDocument/2006/relationships/hyperlink" Target="http://highered.mcgraw-hill.com/sites/dl/free/0073521485/940185/Appendix_I_Business_Reports.zip" TargetMode="External"/><Relationship Id="rId12" Type="http://schemas.openxmlformats.org/officeDocument/2006/relationships/hyperlink" Target="http://highered.mcgraw-hill.com/sites/dl/free/0073521485/940185/Unit_05_Probability.zip" TargetMode="External"/><Relationship Id="rId17" Type="http://schemas.openxmlformats.org/officeDocument/2006/relationships/hyperlink" Target="http://highered.mcgraw-hill.com/sites/dl/free/0073521485/940185/Unit_10_Hypothesis_Tests_II.zip" TargetMode="External"/><Relationship Id="rId25" Type="http://schemas.openxmlformats.org/officeDocument/2006/relationships/hyperlink" Target="http://highered.mcgraw-hill.com/sites/dl/free/0073521485/940186/Unit_18_Simulation.zip" TargetMode="External"/><Relationship Id="rId2" Type="http://schemas.openxmlformats.org/officeDocument/2006/relationships/notesSlide" Target="../notesSlides/notesSlide16.xml"/><Relationship Id="rId16" Type="http://schemas.openxmlformats.org/officeDocument/2006/relationships/hyperlink" Target="http://highered.mcgraw-hill.com/sites/dl/free/0073521485/940185/Unit_09_Hypothesis_Tests_I.zip" TargetMode="External"/><Relationship Id="rId20" Type="http://schemas.openxmlformats.org/officeDocument/2006/relationships/hyperlink" Target="http://highered.mcgraw-hill.com/sites/dl/free/0073521485/940185/Unit_13_Multiple_Regression.zip" TargetMode="External"/><Relationship Id="rId1" Type="http://schemas.openxmlformats.org/officeDocument/2006/relationships/slideLayout" Target="../slideLayouts/slideLayout2.xml"/><Relationship Id="rId6" Type="http://schemas.openxmlformats.org/officeDocument/2006/relationships/hyperlink" Target="http://highered.mcgraw-hill.com/sites/dl/free/0073521485/940185/Appendix_A_F_Tables.zip" TargetMode="External"/><Relationship Id="rId11" Type="http://schemas.openxmlformats.org/officeDocument/2006/relationships/hyperlink" Target="http://highered.mcgraw-hill.com/sites/dl/free/0073521485/940185/Unit_04_Describing_Data.zip" TargetMode="External"/><Relationship Id="rId24" Type="http://schemas.openxmlformats.org/officeDocument/2006/relationships/hyperlink" Target="http://highered.mcgraw-hill.com/sites/dl/free/0073521485/940185/Unit_17_Quality_Management.zip" TargetMode="External"/><Relationship Id="rId5" Type="http://schemas.openxmlformats.org/officeDocument/2006/relationships/hyperlink" Target="http://www.mhhe.com/doane4e" TargetMode="External"/><Relationship Id="rId15" Type="http://schemas.openxmlformats.org/officeDocument/2006/relationships/hyperlink" Target="http://highered.mcgraw-hill.com/sites/dl/free/0073521485/940185/Unit_08_Estimation.zip" TargetMode="External"/><Relationship Id="rId23" Type="http://schemas.openxmlformats.org/officeDocument/2006/relationships/hyperlink" Target="http://highered.mcgraw-hill.com/sites/dl/free/0073521485/940185/Unit_16_Nonparametric_Tests.zip" TargetMode="External"/><Relationship Id="rId10" Type="http://schemas.openxmlformats.org/officeDocument/2006/relationships/hyperlink" Target="http://highered.mcgraw-hill.com/sites/dl/free/0073521485/940185/Unit_03_Data_Presentation.zip" TargetMode="External"/><Relationship Id="rId19" Type="http://schemas.openxmlformats.org/officeDocument/2006/relationships/hyperlink" Target="http://highered.mcgraw-hill.com/sites/dl/free/0073521485/940185/Unit_12_Simple_Regression.zip" TargetMode="External"/><Relationship Id="rId4" Type="http://schemas.openxmlformats.org/officeDocument/2006/relationships/image" Target="../media/image21.png"/><Relationship Id="rId9" Type="http://schemas.openxmlformats.org/officeDocument/2006/relationships/hyperlink" Target="http://highered.mcgraw-hill.com/sites/dl/free/0073521485/940188/Unit_02_Data_Collection.zip" TargetMode="External"/><Relationship Id="rId14" Type="http://schemas.openxmlformats.org/officeDocument/2006/relationships/hyperlink" Target="http://highered.mcgraw-hill.com/sites/dl/free/0073521485/940185/Unit_07_Continuous_Distributions.zip" TargetMode="External"/><Relationship Id="rId22" Type="http://schemas.openxmlformats.org/officeDocument/2006/relationships/hyperlink" Target="http://highered.mcgraw-hill.com/sites/dl/free/0073521485/940185/Unit_15_Chi_Square_Tests.zip"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image" Target="../media/image5.gif"/><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oakland.bncollege.com/webapp/wcs/stores/servlet/BNCBHomePage?langId=-1&amp;storeId=13551&amp;catalogId=10001&amp;userId=-1002"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hyperlink" Target="http://connect.mcgraw-hill.com/class/d_doane_qmm_510_-_fall_2013"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moodle.oakland.edu/" TargetMode="External"/><Relationship Id="rId4" Type="http://schemas.openxmlformats.org/officeDocument/2006/relationships/hyperlink" Target="http://www.mhhe.com/doane4e"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8.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moodle.oakland.edu/"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43.wmf"/></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63.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connect.mcgraw-hill.com/class/qmm510fall2012"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connect.mcgraw-hill.com/class/d_doane_qmm_510_-_fall_2013"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77.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hyperlink" Target="https://moodle.oakland.edu/" TargetMode="External"/><Relationship Id="rId7" Type="http://schemas.openxmlformats.org/officeDocument/2006/relationships/image" Target="../media/image7.jpe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gif"/><Relationship Id="rId4" Type="http://schemas.openxmlformats.org/officeDocument/2006/relationships/hyperlink" Target="http://www.sba.oakland.edu/faculty/doane/downloads.htm"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9.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wmf"/></Relationships>
</file>

<file path=ppt/slides/_rels/slide9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9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1 </a:t>
            </a:r>
            <a:br>
              <a:rPr lang="en-US" dirty="0">
                <a:solidFill>
                  <a:schemeClr val="accent1"/>
                </a:solidFill>
                <a:effectLst>
                  <a:outerShdw blurRad="38100" dist="38100" dir="2700000" algn="tl">
                    <a:srgbClr val="000000">
                      <a:alpha val="43137"/>
                    </a:srgbClr>
                  </a:outerShdw>
                </a:effectLst>
              </a:rPr>
            </a:br>
            <a:r>
              <a:rPr lang="en-US" dirty="0">
                <a:solidFill>
                  <a:schemeClr val="accent1"/>
                </a:solidFill>
                <a:effectLst>
                  <a:outerShdw blurRad="38100" dist="38100" dir="2700000" algn="tl">
                    <a:srgbClr val="000000">
                      <a:alpha val="43137"/>
                    </a:srgbClr>
                  </a:outerShdw>
                </a:effectLst>
              </a:rPr>
              <a:t>September </a:t>
            </a:r>
            <a:r>
              <a:rPr lang="en-US" dirty="0" smtClean="0">
                <a:solidFill>
                  <a:schemeClr val="accent1"/>
                </a:solidFill>
                <a:effectLst>
                  <a:outerShdw blurRad="38100" dist="38100" dir="2700000" algn="tl">
                    <a:srgbClr val="000000">
                      <a:alpha val="43137"/>
                    </a:srgbClr>
                  </a:outerShdw>
                </a:effectLst>
              </a:rPr>
              <a:t>1-5</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Six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889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10</a:t>
            </a:fld>
            <a:endParaRPr lang="en-US" dirty="0">
              <a:latin typeface="Times New Roman" pitchFamily="18" charset="0"/>
            </a:endParaRPr>
          </a:p>
        </p:txBody>
      </p:sp>
      <p:sp>
        <p:nvSpPr>
          <p:cNvPr id="44034" name="Rectangle 2"/>
          <p:cNvSpPr>
            <a:spLocks noGrp="1" noChangeArrowheads="1"/>
          </p:cNvSpPr>
          <p:nvPr>
            <p:ph type="title"/>
          </p:nvPr>
        </p:nvSpPr>
        <p:spPr>
          <a:xfrm>
            <a:off x="533400" y="457200"/>
            <a:ext cx="7696200" cy="533400"/>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600" dirty="0">
                <a:solidFill>
                  <a:schemeClr val="accent1"/>
                </a:solidFill>
                <a:effectLst>
                  <a:outerShdw blurRad="38100" dist="38100" dir="2700000" algn="tl">
                    <a:srgbClr val="000000">
                      <a:alpha val="43137"/>
                    </a:srgbClr>
                  </a:outerShdw>
                </a:effectLst>
              </a:rPr>
              <a:t>Resources Available                              </a:t>
            </a:r>
            <a:r>
              <a:rPr lang="en-US" sz="3600" dirty="0" smtClean="0">
                <a:solidFill>
                  <a:schemeClr val="accent1"/>
                </a:solidFill>
                <a:effectLst>
                  <a:outerShdw blurRad="38100" dist="38100" dir="2700000" algn="tl">
                    <a:srgbClr val="000000">
                      <a:alpha val="43137"/>
                    </a:srgbClr>
                  </a:outerShdw>
                </a:effectLst>
              </a:rPr>
              <a:t>   </a:t>
            </a:r>
            <a:r>
              <a:rPr lang="en-US" sz="3200" b="1" i="1" dirty="0" smtClean="0">
                <a:solidFill>
                  <a:srgbClr val="000000"/>
                </a:solidFill>
                <a:ea typeface="+mn-ea"/>
                <a:cs typeface="+mn-cs"/>
              </a:rPr>
              <a:t>ML 1.2</a:t>
            </a:r>
            <a:endParaRPr lang="en-US" sz="3200" dirty="0" smtClean="0">
              <a:solidFill>
                <a:srgbClr val="33CCCC"/>
              </a:solidFill>
              <a:effectLst>
                <a:outerShdw blurRad="38100" dist="38100" dir="2700000" algn="tl">
                  <a:srgbClr val="000000">
                    <a:alpha val="43137"/>
                  </a:srgbClr>
                </a:outerShdw>
              </a:effectLst>
              <a:latin typeface="+mn-lt"/>
            </a:endParaRPr>
          </a:p>
        </p:txBody>
      </p:sp>
      <p:sp>
        <p:nvSpPr>
          <p:cNvPr id="44035" name="Rectangle 3"/>
          <p:cNvSpPr>
            <a:spLocks noGrp="1" noChangeArrowheads="1"/>
          </p:cNvSpPr>
          <p:nvPr>
            <p:ph type="body" idx="1"/>
          </p:nvPr>
        </p:nvSpPr>
        <p:spPr>
          <a:xfrm>
            <a:off x="250774" y="1676400"/>
            <a:ext cx="8655050" cy="4114800"/>
          </a:xfrm>
        </p:spPr>
        <p:txBody>
          <a:bodyPr lIns="103236" tIns="51618" rIns="103236" bIns="51618"/>
          <a:lstStyle/>
          <a:p>
            <a:pPr lvl="1">
              <a:spcBef>
                <a:spcPts val="1200"/>
              </a:spcBef>
              <a:buFont typeface="Arial" pitchFamily="34" charset="0"/>
              <a:buChar char="•"/>
            </a:pPr>
            <a:r>
              <a:rPr lang="en-US" dirty="0" smtClean="0"/>
              <a:t>textbook</a:t>
            </a:r>
            <a:r>
              <a:rPr lang="en-US" dirty="0"/>
              <a:t>, </a:t>
            </a:r>
            <a:r>
              <a:rPr lang="en-US" dirty="0" smtClean="0"/>
              <a:t>e-book</a:t>
            </a:r>
          </a:p>
          <a:p>
            <a:pPr lvl="1">
              <a:spcBef>
                <a:spcPts val="1200"/>
              </a:spcBef>
              <a:buFont typeface="Arial" pitchFamily="34" charset="0"/>
              <a:buChar char="•"/>
            </a:pPr>
            <a:r>
              <a:rPr lang="en-US" sz="2400" dirty="0" smtClean="0"/>
              <a:t>OLC </a:t>
            </a:r>
            <a:r>
              <a:rPr lang="en-US" sz="2400" dirty="0"/>
              <a:t>(</a:t>
            </a:r>
            <a:r>
              <a:rPr lang="en-US" sz="2000" u="sng" dirty="0">
                <a:hlinkClick r:id="rId3"/>
              </a:rPr>
              <a:t>http://www.mhhe.com/doane4e</a:t>
            </a:r>
            <a:r>
              <a:rPr lang="en-US" sz="2400" dirty="0"/>
              <a:t>)</a:t>
            </a:r>
          </a:p>
          <a:p>
            <a:pPr lvl="1">
              <a:spcBef>
                <a:spcPts val="1200"/>
              </a:spcBef>
              <a:buFont typeface="Arial" pitchFamily="34" charset="0"/>
              <a:buChar char="•"/>
            </a:pPr>
            <a:r>
              <a:rPr lang="en-US" sz="2400" dirty="0" smtClean="0"/>
              <a:t>Connect (</a:t>
            </a:r>
            <a:r>
              <a:rPr lang="en-US" sz="2000" u="sng" dirty="0" smtClean="0"/>
              <a:t>http</a:t>
            </a:r>
            <a:r>
              <a:rPr lang="en-US" sz="2000" u="sng" dirty="0"/>
              <a:t>://connect.mcgraw-hill.com/class/d_doane_qmm_510_-_</a:t>
            </a:r>
            <a:r>
              <a:rPr lang="en-US" sz="2000" u="sng" dirty="0" smtClean="0"/>
              <a:t>fall_2014)</a:t>
            </a:r>
            <a:endParaRPr lang="en-US" sz="2400" dirty="0"/>
          </a:p>
          <a:p>
            <a:pPr lvl="1">
              <a:spcBef>
                <a:spcPts val="1200"/>
              </a:spcBef>
              <a:buFont typeface="Arial" pitchFamily="34" charset="0"/>
              <a:buChar char="•"/>
            </a:pPr>
            <a:r>
              <a:rPr lang="en-US" sz="2400" dirty="0"/>
              <a:t>Moodle (</a:t>
            </a:r>
            <a:r>
              <a:rPr lang="en-US" sz="2000" u="sng" dirty="0">
                <a:hlinkClick r:id="rId4"/>
              </a:rPr>
              <a:t>https://moodle.oakland.edu/</a:t>
            </a:r>
            <a:r>
              <a:rPr lang="en-US" sz="2400" dirty="0"/>
              <a:t>)</a:t>
            </a:r>
          </a:p>
          <a:p>
            <a:pPr lvl="1">
              <a:spcBef>
                <a:spcPts val="1200"/>
              </a:spcBef>
              <a:buFont typeface="Arial" pitchFamily="34" charset="0"/>
              <a:buChar char="•"/>
            </a:pPr>
            <a:r>
              <a:rPr lang="en-US" sz="2400" dirty="0" err="1"/>
              <a:t>MegaStat</a:t>
            </a:r>
            <a:r>
              <a:rPr lang="en-US" sz="2400" dirty="0"/>
              <a:t> (</a:t>
            </a:r>
            <a:r>
              <a:rPr lang="en-US" sz="2000" u="sng" dirty="0">
                <a:hlinkClick r:id="rId5"/>
              </a:rPr>
              <a:t>http://www.mhhe.com/megastat</a:t>
            </a:r>
            <a:r>
              <a:rPr lang="en-US" sz="2400" dirty="0"/>
              <a:t>)</a:t>
            </a:r>
          </a:p>
          <a:p>
            <a:pPr lvl="1">
              <a:spcBef>
                <a:spcPts val="1200"/>
              </a:spcBef>
              <a:buFont typeface="Arial" pitchFamily="34" charset="0"/>
              <a:buChar char="•"/>
            </a:pPr>
            <a:r>
              <a:rPr lang="en-US" sz="2400" dirty="0" err="1"/>
              <a:t>LearningStats</a:t>
            </a:r>
            <a:r>
              <a:rPr lang="en-US" sz="2400" dirty="0"/>
              <a:t> (</a:t>
            </a:r>
            <a:r>
              <a:rPr lang="en-US" sz="2000" u="sng" dirty="0">
                <a:hlinkClick r:id="rId3"/>
              </a:rPr>
              <a:t>http://www.mhhe.com/doane4e</a:t>
            </a:r>
            <a:r>
              <a:rPr lang="en-US" sz="2400" dirty="0" smtClean="0"/>
              <a:t>)</a:t>
            </a:r>
            <a:endParaRPr lang="en-US" sz="2400" dirty="0" smtClean="0"/>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Tree>
    <p:extLst>
      <p:ext uri="{BB962C8B-B14F-4D97-AF65-F5344CB8AC3E}">
        <p14:creationId xmlns:p14="http://schemas.microsoft.com/office/powerpoint/2010/main" val="3825194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11</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lgn="ctr" eaLnBrk="1" hangingPunct="1">
              <a:defRPr/>
            </a:pPr>
            <a:r>
              <a:rPr lang="en-US" sz="3200" dirty="0">
                <a:solidFill>
                  <a:schemeClr val="accent1"/>
                </a:solidFill>
                <a:effectLst>
                  <a:outerShdw blurRad="38100" dist="38100" dir="2700000" algn="tl">
                    <a:srgbClr val="000000">
                      <a:alpha val="43137"/>
                    </a:srgbClr>
                  </a:outerShdw>
                </a:effectLst>
              </a:rPr>
              <a:t>Resources Available</a:t>
            </a:r>
          </a:p>
        </p:txBody>
      </p:sp>
      <p:sp>
        <p:nvSpPr>
          <p:cNvPr id="44035" name="Rectangle 3"/>
          <p:cNvSpPr>
            <a:spLocks noGrp="1" noChangeArrowheads="1"/>
          </p:cNvSpPr>
          <p:nvPr>
            <p:ph type="body" idx="1"/>
          </p:nvPr>
        </p:nvSpPr>
        <p:spPr>
          <a:xfrm>
            <a:off x="304800" y="1600200"/>
            <a:ext cx="8655050" cy="4114800"/>
          </a:xfrm>
        </p:spPr>
        <p:txBody>
          <a:bodyPr lIns="103236" tIns="51618" rIns="103236" bIns="51618"/>
          <a:lstStyle/>
          <a:p>
            <a:pPr marL="457200" lvl="1" indent="0">
              <a:spcBef>
                <a:spcPts val="1200"/>
              </a:spcBef>
              <a:buNone/>
            </a:pPr>
            <a:r>
              <a:rPr lang="en-US" sz="2400" i="1" kern="1200" dirty="0" smtClean="0">
                <a:solidFill>
                  <a:srgbClr val="C00000"/>
                </a:solidFill>
                <a:effectLst>
                  <a:outerShdw blurRad="38100" dist="38100" dir="2700000" algn="tl">
                    <a:srgbClr val="C0C0C0"/>
                  </a:outerShdw>
                </a:effectLst>
                <a:ea typeface="+mn-ea"/>
                <a:cs typeface="+mn-cs"/>
              </a:rPr>
              <a:t>Textbook</a:t>
            </a:r>
            <a:r>
              <a:rPr lang="en-US" sz="2400" i="1" kern="1200" dirty="0">
                <a:solidFill>
                  <a:srgbClr val="C00000"/>
                </a:solidFill>
                <a:effectLst>
                  <a:outerShdw blurRad="38100" dist="38100" dir="2700000" algn="tl">
                    <a:srgbClr val="C0C0C0"/>
                  </a:outerShdw>
                </a:effectLst>
                <a:ea typeface="+mn-ea"/>
                <a:cs typeface="+mn-cs"/>
              </a:rPr>
              <a:t>, </a:t>
            </a:r>
            <a:r>
              <a:rPr lang="en-US" sz="2400" i="1" kern="1200" dirty="0" smtClean="0">
                <a:solidFill>
                  <a:srgbClr val="C00000"/>
                </a:solidFill>
                <a:effectLst>
                  <a:outerShdw blurRad="38100" dist="38100" dir="2700000" algn="tl">
                    <a:srgbClr val="C0C0C0"/>
                  </a:outerShdw>
                </a:effectLst>
                <a:ea typeface="+mn-ea"/>
                <a:cs typeface="+mn-cs"/>
              </a:rPr>
              <a:t>e-book</a:t>
            </a:r>
          </a:p>
          <a:p>
            <a:pPr marL="457200" lvl="1" indent="0">
              <a:spcBef>
                <a:spcPts val="1200"/>
              </a:spcBef>
              <a:buNone/>
            </a:pPr>
            <a:endParaRPr lang="en-US" sz="2400" i="1" kern="1200" dirty="0">
              <a:solidFill>
                <a:srgbClr val="C00000"/>
              </a:solidFill>
              <a:effectLst>
                <a:outerShdw blurRad="38100" dist="38100" dir="2700000" algn="tl">
                  <a:srgbClr val="C0C0C0"/>
                </a:outerShdw>
              </a:effectLst>
              <a:ea typeface="+mn-ea"/>
              <a:cs typeface="+mn-cs"/>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314628"/>
            <a:ext cx="3581400" cy="502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18358" y="2734913"/>
            <a:ext cx="2057400" cy="3323987"/>
          </a:xfrm>
          <a:prstGeom prst="rect">
            <a:avLst/>
          </a:prstGeom>
          <a:noFill/>
        </p:spPr>
        <p:txBody>
          <a:bodyPr wrap="square" rtlCol="0">
            <a:spAutoFit/>
          </a:bodyPr>
          <a:lstStyle/>
          <a:p>
            <a:pPr marL="285750" indent="-285750">
              <a:spcBef>
                <a:spcPts val="1200"/>
              </a:spcBef>
              <a:buClr>
                <a:schemeClr val="accent1"/>
              </a:buClr>
              <a:buSzPct val="125000"/>
              <a:buFont typeface="Arial" pitchFamily="34" charset="0"/>
              <a:buChar char="•"/>
            </a:pPr>
            <a:r>
              <a:rPr lang="en-US" dirty="0" smtClean="0"/>
              <a:t>Basically, we will cover the first 14 chapters</a:t>
            </a:r>
          </a:p>
          <a:p>
            <a:pPr marL="285750" indent="-285750">
              <a:spcBef>
                <a:spcPts val="1200"/>
              </a:spcBef>
              <a:buClr>
                <a:schemeClr val="accent1"/>
              </a:buClr>
              <a:buSzPct val="125000"/>
              <a:buFont typeface="Arial" pitchFamily="34" charset="0"/>
              <a:buChar char="•"/>
            </a:pPr>
            <a:r>
              <a:rPr lang="en-US" dirty="0" smtClean="0"/>
              <a:t>Within chapters some topics get less weight</a:t>
            </a:r>
          </a:p>
          <a:p>
            <a:pPr marL="285750" indent="-285750">
              <a:spcBef>
                <a:spcPts val="1200"/>
              </a:spcBef>
              <a:buClr>
                <a:schemeClr val="accent1"/>
              </a:buClr>
              <a:buSzPct val="125000"/>
              <a:buFont typeface="Arial" pitchFamily="34" charset="0"/>
              <a:buChar char="•"/>
            </a:pPr>
            <a:r>
              <a:rPr lang="en-US" dirty="0" smtClean="0"/>
              <a:t>Focus on what you need for assignments</a:t>
            </a:r>
          </a:p>
          <a:p>
            <a:pPr marL="285750" indent="-285750">
              <a:spcBef>
                <a:spcPts val="1200"/>
              </a:spcBef>
              <a:buClr>
                <a:schemeClr val="accent1"/>
              </a:buClr>
              <a:buFont typeface="Arial" pitchFamily="34" charset="0"/>
              <a:buChar char="•"/>
            </a:pPr>
            <a:endParaRPr lang="en-US" dirty="0" smtClean="0"/>
          </a:p>
        </p:txBody>
      </p:sp>
      <p:sp>
        <p:nvSpPr>
          <p:cNvPr id="4" name="Rounded Rectangle 3"/>
          <p:cNvSpPr/>
          <p:nvPr/>
        </p:nvSpPr>
        <p:spPr bwMode="auto">
          <a:xfrm>
            <a:off x="6286500" y="2514600"/>
            <a:ext cx="1562100" cy="1219200"/>
          </a:xfrm>
          <a:prstGeom prst="roundRect">
            <a:avLst/>
          </a:prstGeom>
          <a:solidFill>
            <a:schemeClr val="accent1">
              <a:alpha val="18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Freeform 4"/>
          <p:cNvSpPr/>
          <p:nvPr/>
        </p:nvSpPr>
        <p:spPr bwMode="auto">
          <a:xfrm>
            <a:off x="7848600" y="2706254"/>
            <a:ext cx="641267" cy="143824"/>
          </a:xfrm>
          <a:custGeom>
            <a:avLst/>
            <a:gdLst>
              <a:gd name="connsiteX0" fmla="*/ 0 w 641267"/>
              <a:gd name="connsiteY0" fmla="*/ 72572 h 143824"/>
              <a:gd name="connsiteX1" fmla="*/ 59377 w 641267"/>
              <a:gd name="connsiteY1" fmla="*/ 84447 h 143824"/>
              <a:gd name="connsiteX2" fmla="*/ 95003 w 641267"/>
              <a:gd name="connsiteY2" fmla="*/ 96323 h 143824"/>
              <a:gd name="connsiteX3" fmla="*/ 249382 w 641267"/>
              <a:gd name="connsiteY3" fmla="*/ 72572 h 143824"/>
              <a:gd name="connsiteX4" fmla="*/ 237506 w 641267"/>
              <a:gd name="connsiteY4" fmla="*/ 1320 h 143824"/>
              <a:gd name="connsiteX5" fmla="*/ 178130 w 641267"/>
              <a:gd name="connsiteY5" fmla="*/ 13195 h 143824"/>
              <a:gd name="connsiteX6" fmla="*/ 190005 w 641267"/>
              <a:gd name="connsiteY6" fmla="*/ 60697 h 143824"/>
              <a:gd name="connsiteX7" fmla="*/ 261257 w 641267"/>
              <a:gd name="connsiteY7" fmla="*/ 96323 h 143824"/>
              <a:gd name="connsiteX8" fmla="*/ 344384 w 641267"/>
              <a:gd name="connsiteY8" fmla="*/ 143824 h 143824"/>
              <a:gd name="connsiteX9" fmla="*/ 486888 w 641267"/>
              <a:gd name="connsiteY9" fmla="*/ 131949 h 143824"/>
              <a:gd name="connsiteX10" fmla="*/ 581891 w 641267"/>
              <a:gd name="connsiteY10" fmla="*/ 108198 h 143824"/>
              <a:gd name="connsiteX11" fmla="*/ 641267 w 641267"/>
              <a:gd name="connsiteY11" fmla="*/ 84447 h 14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1267" h="143824">
                <a:moveTo>
                  <a:pt x="0" y="72572"/>
                </a:moveTo>
                <a:cubicBezTo>
                  <a:pt x="19792" y="76530"/>
                  <a:pt x="39795" y="79552"/>
                  <a:pt x="59377" y="84447"/>
                </a:cubicBezTo>
                <a:cubicBezTo>
                  <a:pt x="71521" y="87483"/>
                  <a:pt x="82510" y="97104"/>
                  <a:pt x="95003" y="96323"/>
                </a:cubicBezTo>
                <a:cubicBezTo>
                  <a:pt x="146967" y="93075"/>
                  <a:pt x="197922" y="80489"/>
                  <a:pt x="249382" y="72572"/>
                </a:cubicBezTo>
                <a:cubicBezTo>
                  <a:pt x="255822" y="53252"/>
                  <a:pt x="279544" y="13331"/>
                  <a:pt x="237506" y="1320"/>
                </a:cubicBezTo>
                <a:cubicBezTo>
                  <a:pt x="218099" y="-4225"/>
                  <a:pt x="197922" y="9237"/>
                  <a:pt x="178130" y="13195"/>
                </a:cubicBezTo>
                <a:cubicBezTo>
                  <a:pt x="182088" y="29029"/>
                  <a:pt x="180952" y="47117"/>
                  <a:pt x="190005" y="60697"/>
                </a:cubicBezTo>
                <a:cubicBezTo>
                  <a:pt x="207019" y="86219"/>
                  <a:pt x="237550" y="84469"/>
                  <a:pt x="261257" y="96323"/>
                </a:cubicBezTo>
                <a:cubicBezTo>
                  <a:pt x="289802" y="110595"/>
                  <a:pt x="316675" y="127990"/>
                  <a:pt x="344384" y="143824"/>
                </a:cubicBezTo>
                <a:cubicBezTo>
                  <a:pt x="391885" y="139866"/>
                  <a:pt x="439749" y="139020"/>
                  <a:pt x="486888" y="131949"/>
                </a:cubicBezTo>
                <a:cubicBezTo>
                  <a:pt x="519169" y="127107"/>
                  <a:pt x="581891" y="108198"/>
                  <a:pt x="581891" y="108198"/>
                </a:cubicBezTo>
                <a:cubicBezTo>
                  <a:pt x="624104" y="80056"/>
                  <a:pt x="603245" y="84447"/>
                  <a:pt x="641267" y="84447"/>
                </a:cubicBezTo>
              </a:path>
            </a:pathLst>
          </a:cu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027" name="Picture 3" descr="C:\Users\Blythe\AppData\Local\Microsoft\Windows\Temporary Internet Files\Content.IE5\57E3VQ8D\MC90010517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31574" y="2348695"/>
            <a:ext cx="571805" cy="71511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311318" y="3074698"/>
            <a:ext cx="716799" cy="830997"/>
          </a:xfrm>
          <a:prstGeom prst="rect">
            <a:avLst/>
          </a:prstGeom>
          <a:noFill/>
        </p:spPr>
        <p:txBody>
          <a:bodyPr wrap="square" rtlCol="0">
            <a:spAutoFit/>
          </a:bodyPr>
          <a:lstStyle/>
          <a:p>
            <a:r>
              <a:rPr lang="en-US" sz="1200" dirty="0" smtClean="0">
                <a:solidFill>
                  <a:srgbClr val="FF0000"/>
                </a:solidFill>
              </a:rPr>
              <a:t>Not covered in this class</a:t>
            </a:r>
            <a:endParaRPr lang="en-US" sz="1200" dirty="0">
              <a:solidFill>
                <a:srgbClr val="FF0000"/>
              </a:solidFill>
            </a:endParaRPr>
          </a:p>
        </p:txBody>
      </p:sp>
    </p:spTree>
    <p:extLst>
      <p:ext uri="{BB962C8B-B14F-4D97-AF65-F5344CB8AC3E}">
        <p14:creationId xmlns:p14="http://schemas.microsoft.com/office/powerpoint/2010/main" val="2151334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12</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Resources Available</a:t>
            </a: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2" name="TextBox 1"/>
          <p:cNvSpPr txBox="1"/>
          <p:nvPr/>
        </p:nvSpPr>
        <p:spPr>
          <a:xfrm>
            <a:off x="238483" y="3967126"/>
            <a:ext cx="1562892" cy="954107"/>
          </a:xfrm>
          <a:prstGeom prst="rect">
            <a:avLst/>
          </a:prstGeom>
          <a:noFill/>
        </p:spPr>
        <p:txBody>
          <a:bodyPr wrap="square" rtlCol="0">
            <a:spAutoFit/>
          </a:bodyPr>
          <a:lstStyle/>
          <a:p>
            <a:pPr>
              <a:spcBef>
                <a:spcPts val="1200"/>
              </a:spcBef>
            </a:pPr>
            <a:r>
              <a:rPr lang="en-US" sz="1400" i="1" dirty="0" smtClean="0">
                <a:solidFill>
                  <a:srgbClr val="FF0000"/>
                </a:solidFill>
              </a:rPr>
              <a:t>E-book: </a:t>
            </a:r>
          </a:p>
          <a:p>
            <a:pPr>
              <a:spcBef>
                <a:spcPts val="0"/>
              </a:spcBef>
            </a:pPr>
            <a:r>
              <a:rPr lang="en-US" sz="1400" dirty="0" smtClean="0"/>
              <a:t>In addition to textbook, you have an e-book</a:t>
            </a:r>
            <a:endParaRPr lang="en-US" sz="1400" dirty="0"/>
          </a:p>
        </p:txBody>
      </p:sp>
      <p:sp>
        <p:nvSpPr>
          <p:cNvPr id="12" name="TextBox 11"/>
          <p:cNvSpPr txBox="1"/>
          <p:nvPr/>
        </p:nvSpPr>
        <p:spPr>
          <a:xfrm>
            <a:off x="238483" y="5095657"/>
            <a:ext cx="1512125" cy="954107"/>
          </a:xfrm>
          <a:prstGeom prst="rect">
            <a:avLst/>
          </a:prstGeom>
          <a:noFill/>
        </p:spPr>
        <p:txBody>
          <a:bodyPr wrap="square" rtlCol="0">
            <a:spAutoFit/>
          </a:bodyPr>
          <a:lstStyle/>
          <a:p>
            <a:pPr>
              <a:spcBef>
                <a:spcPts val="1200"/>
              </a:spcBef>
            </a:pPr>
            <a:r>
              <a:rPr lang="en-US" sz="1400" dirty="0" smtClean="0">
                <a:solidFill>
                  <a:srgbClr val="FF0000"/>
                </a:solidFill>
              </a:rPr>
              <a:t>Premium content:</a:t>
            </a:r>
          </a:p>
          <a:p>
            <a:pPr>
              <a:spcBef>
                <a:spcPts val="0"/>
              </a:spcBef>
            </a:pPr>
            <a:r>
              <a:rPr lang="en-US" sz="1400" dirty="0" smtClean="0"/>
              <a:t>ScreenCam videos on Excel and </a:t>
            </a:r>
            <a:r>
              <a:rPr lang="en-US" sz="1400" dirty="0" err="1" smtClean="0"/>
              <a:t>MegaStat</a:t>
            </a:r>
            <a:endParaRPr lang="en-US" sz="1400" dirty="0"/>
          </a:p>
        </p:txBody>
      </p:sp>
      <p:sp>
        <p:nvSpPr>
          <p:cNvPr id="4" name="TextBox 3"/>
          <p:cNvSpPr txBox="1"/>
          <p:nvPr/>
        </p:nvSpPr>
        <p:spPr>
          <a:xfrm>
            <a:off x="2387676" y="1053636"/>
            <a:ext cx="4724400" cy="307777"/>
          </a:xfrm>
          <a:prstGeom prst="rect">
            <a:avLst/>
          </a:prstGeom>
          <a:solidFill>
            <a:srgbClr val="FFFF00"/>
          </a:solidFill>
        </p:spPr>
        <p:txBody>
          <a:bodyPr wrap="square" rtlCol="0">
            <a:spAutoFit/>
          </a:bodyPr>
          <a:lstStyle/>
          <a:p>
            <a:r>
              <a:rPr lang="en-US" sz="1400" dirty="0" smtClean="0">
                <a:solidFill>
                  <a:srgbClr val="FF0000"/>
                </a:solidFill>
              </a:rPr>
              <a:t>Pre-paid registration code is required to use Connect Plus</a:t>
            </a:r>
            <a:endParaRPr lang="en-US" sz="1400"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8694" y="1905000"/>
            <a:ext cx="5737255"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p:cNvSpPr/>
          <p:nvPr/>
        </p:nvSpPr>
        <p:spPr bwMode="auto">
          <a:xfrm>
            <a:off x="1748001" y="4630881"/>
            <a:ext cx="313997" cy="2286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ight Arrow 13"/>
          <p:cNvSpPr/>
          <p:nvPr/>
        </p:nvSpPr>
        <p:spPr bwMode="auto">
          <a:xfrm>
            <a:off x="1775999" y="5502729"/>
            <a:ext cx="313997" cy="2286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6" name="TextBox 5"/>
          <p:cNvSpPr txBox="1"/>
          <p:nvPr/>
        </p:nvSpPr>
        <p:spPr>
          <a:xfrm>
            <a:off x="762000" y="1361413"/>
            <a:ext cx="7686317" cy="369332"/>
          </a:xfrm>
          <a:prstGeom prst="rect">
            <a:avLst/>
          </a:prstGeom>
          <a:noFill/>
        </p:spPr>
        <p:txBody>
          <a:bodyPr wrap="square" rtlCol="0">
            <a:spAutoFit/>
          </a:bodyPr>
          <a:lstStyle/>
          <a:p>
            <a:pPr marL="0" lvl="1"/>
            <a:r>
              <a:rPr lang="en-US" i="1" dirty="0" smtClean="0">
                <a:solidFill>
                  <a:srgbClr val="C00000"/>
                </a:solidFill>
                <a:effectLst>
                  <a:outerShdw blurRad="38100" dist="38100" dir="2700000" algn="tl">
                    <a:srgbClr val="000000">
                      <a:alpha val="43137"/>
                    </a:srgbClr>
                  </a:outerShdw>
                </a:effectLst>
              </a:rPr>
              <a:t>Connect Plus</a:t>
            </a:r>
            <a:r>
              <a:rPr lang="en-US" dirty="0" smtClean="0">
                <a:solidFill>
                  <a:srgbClr val="C00000"/>
                </a:solidFill>
                <a:effectLst>
                  <a:outerShdw blurRad="38100" dist="38100" dir="2700000" algn="tl">
                    <a:srgbClr val="000000">
                      <a:alpha val="43137"/>
                    </a:srgbClr>
                  </a:outerShdw>
                </a:effectLst>
              </a:rPr>
              <a:t> </a:t>
            </a:r>
            <a:r>
              <a:rPr lang="en-US" dirty="0" smtClean="0"/>
              <a:t>(</a:t>
            </a:r>
            <a:r>
              <a:rPr lang="en-US" sz="1600" u="sng" dirty="0"/>
              <a:t>http://connect.mcgraw-hill.com/class/d_doane_qmm_510_-_</a:t>
            </a:r>
            <a:r>
              <a:rPr lang="en-US" sz="1600" u="sng" dirty="0" smtClean="0"/>
              <a:t>fall_2014</a:t>
            </a:r>
            <a:r>
              <a:rPr lang="en-US" dirty="0" smtClean="0"/>
              <a:t>)</a:t>
            </a:r>
            <a:endParaRPr lang="en-US" sz="1600" dirty="0"/>
          </a:p>
        </p:txBody>
      </p:sp>
    </p:spTree>
    <p:extLst>
      <p:ext uri="{BB962C8B-B14F-4D97-AF65-F5344CB8AC3E}">
        <p14:creationId xmlns:p14="http://schemas.microsoft.com/office/powerpoint/2010/main" val="317993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13</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Resources Available</a:t>
            </a: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5632" y="2510662"/>
            <a:ext cx="4971776" cy="3635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499754" y="4940814"/>
            <a:ext cx="1588324" cy="954107"/>
          </a:xfrm>
          <a:prstGeom prst="rect">
            <a:avLst/>
          </a:prstGeom>
          <a:noFill/>
        </p:spPr>
        <p:txBody>
          <a:bodyPr wrap="square" rtlCol="0">
            <a:spAutoFit/>
          </a:bodyPr>
          <a:lstStyle/>
          <a:p>
            <a:pPr>
              <a:spcBef>
                <a:spcPts val="1200"/>
              </a:spcBef>
            </a:pPr>
            <a:r>
              <a:rPr lang="en-US" sz="1400" dirty="0" smtClean="0">
                <a:solidFill>
                  <a:srgbClr val="FF0000"/>
                </a:solidFill>
              </a:rPr>
              <a:t>Premium content:</a:t>
            </a:r>
          </a:p>
          <a:p>
            <a:pPr>
              <a:spcBef>
                <a:spcPts val="0"/>
              </a:spcBef>
            </a:pPr>
            <a:r>
              <a:rPr lang="en-US" sz="1400" dirty="0" smtClean="0"/>
              <a:t>5-minute tutorials on Excel and </a:t>
            </a:r>
            <a:r>
              <a:rPr lang="en-US" sz="1400" dirty="0" err="1" smtClean="0"/>
              <a:t>MegaStat</a:t>
            </a:r>
            <a:endParaRPr lang="en-US" sz="1400" dirty="0"/>
          </a:p>
        </p:txBody>
      </p:sp>
      <p:sp>
        <p:nvSpPr>
          <p:cNvPr id="14" name="Right Arrow 13"/>
          <p:cNvSpPr/>
          <p:nvPr/>
        </p:nvSpPr>
        <p:spPr bwMode="auto">
          <a:xfrm>
            <a:off x="2063687" y="5310186"/>
            <a:ext cx="313997" cy="2286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6" name="TextBox 5"/>
          <p:cNvSpPr txBox="1"/>
          <p:nvPr/>
        </p:nvSpPr>
        <p:spPr>
          <a:xfrm>
            <a:off x="2220686" y="1783529"/>
            <a:ext cx="3962400" cy="461665"/>
          </a:xfrm>
          <a:prstGeom prst="rect">
            <a:avLst/>
          </a:prstGeom>
          <a:noFill/>
        </p:spPr>
        <p:txBody>
          <a:bodyPr wrap="square" rtlCol="0">
            <a:spAutoFit/>
          </a:bodyPr>
          <a:lstStyle/>
          <a:p>
            <a:r>
              <a:rPr lang="en-US" sz="2400" dirty="0"/>
              <a:t> </a:t>
            </a:r>
            <a:r>
              <a:rPr lang="en-US" sz="2000" i="1" dirty="0">
                <a:solidFill>
                  <a:srgbClr val="C00000"/>
                </a:solidFill>
                <a:effectLst>
                  <a:outerShdw blurRad="38100" dist="38100" dir="2700000" algn="tl">
                    <a:srgbClr val="000000">
                      <a:alpha val="43137"/>
                    </a:srgbClr>
                  </a:outerShdw>
                </a:effectLst>
              </a:rPr>
              <a:t>OLC</a:t>
            </a:r>
            <a:r>
              <a:rPr lang="en-US" sz="2000" dirty="0"/>
              <a:t> (</a:t>
            </a:r>
            <a:r>
              <a:rPr lang="en-US" u="sng" dirty="0">
                <a:hlinkClick r:id="rId4"/>
              </a:rPr>
              <a:t>http://www.mhhe.com/doane4e</a:t>
            </a:r>
            <a:r>
              <a:rPr lang="en-US" sz="2000" dirty="0"/>
              <a:t>)</a:t>
            </a:r>
            <a:endParaRPr lang="en-US" dirty="0"/>
          </a:p>
        </p:txBody>
      </p:sp>
      <p:sp>
        <p:nvSpPr>
          <p:cNvPr id="18" name="TextBox 17"/>
          <p:cNvSpPr txBox="1"/>
          <p:nvPr/>
        </p:nvSpPr>
        <p:spPr>
          <a:xfrm>
            <a:off x="600200" y="2245194"/>
            <a:ext cx="1457200" cy="1169551"/>
          </a:xfrm>
          <a:prstGeom prst="rect">
            <a:avLst/>
          </a:prstGeom>
          <a:solidFill>
            <a:srgbClr val="FFFF00"/>
          </a:solidFill>
        </p:spPr>
        <p:txBody>
          <a:bodyPr wrap="square" rtlCol="0">
            <a:spAutoFit/>
          </a:bodyPr>
          <a:lstStyle/>
          <a:p>
            <a:r>
              <a:rPr lang="en-US" sz="1400" dirty="0" smtClean="0">
                <a:solidFill>
                  <a:srgbClr val="FF0000"/>
                </a:solidFill>
              </a:rPr>
              <a:t>A pre-paid registration code is required to use </a:t>
            </a:r>
            <a:r>
              <a:rPr lang="en-US" sz="1400" i="1" dirty="0" smtClean="0">
                <a:solidFill>
                  <a:srgbClr val="C00000"/>
                </a:solidFill>
                <a:effectLst>
                  <a:outerShdw blurRad="38100" dist="38100" dir="2700000" algn="tl">
                    <a:srgbClr val="000000">
                      <a:alpha val="43137"/>
                    </a:srgbClr>
                  </a:outerShdw>
                </a:effectLst>
              </a:rPr>
              <a:t>Connect Plus </a:t>
            </a:r>
            <a:r>
              <a:rPr lang="en-US" sz="1400" dirty="0" smtClean="0">
                <a:solidFill>
                  <a:srgbClr val="FF0000"/>
                </a:solidFill>
              </a:rPr>
              <a:t>and premium content</a:t>
            </a:r>
            <a:endParaRPr lang="en-US" sz="1400" dirty="0">
              <a:solidFill>
                <a:srgbClr val="FF0000"/>
              </a:solidFill>
            </a:endParaRPr>
          </a:p>
        </p:txBody>
      </p:sp>
      <p:sp>
        <p:nvSpPr>
          <p:cNvPr id="21" name="TextBox 20"/>
          <p:cNvSpPr txBox="1"/>
          <p:nvPr/>
        </p:nvSpPr>
        <p:spPr>
          <a:xfrm>
            <a:off x="7848600" y="2014361"/>
            <a:ext cx="1125186" cy="1384995"/>
          </a:xfrm>
          <a:prstGeom prst="rect">
            <a:avLst/>
          </a:prstGeom>
          <a:solidFill>
            <a:schemeClr val="accent1">
              <a:lumMod val="20000"/>
              <a:lumOff val="80000"/>
            </a:schemeClr>
          </a:solidFill>
        </p:spPr>
        <p:txBody>
          <a:bodyPr wrap="square" rtlCol="0">
            <a:spAutoFit/>
          </a:bodyPr>
          <a:lstStyle/>
          <a:p>
            <a:r>
              <a:rPr lang="en-US" sz="1400" dirty="0" smtClean="0">
                <a:solidFill>
                  <a:srgbClr val="FF0000"/>
                </a:solidFill>
              </a:rPr>
              <a:t>The </a:t>
            </a:r>
            <a:r>
              <a:rPr lang="en-US" sz="1400" i="1" dirty="0" smtClean="0">
                <a:solidFill>
                  <a:srgbClr val="C00000"/>
                </a:solidFill>
                <a:effectLst>
                  <a:outerShdw blurRad="38100" dist="38100" dir="2700000" algn="tl">
                    <a:srgbClr val="000000">
                      <a:alpha val="43137"/>
                    </a:srgbClr>
                  </a:outerShdw>
                </a:effectLst>
              </a:rPr>
              <a:t>OLC</a:t>
            </a:r>
            <a:r>
              <a:rPr lang="en-US" sz="1400" i="1" dirty="0" smtClean="0">
                <a:solidFill>
                  <a:srgbClr val="C00000"/>
                </a:solidFill>
              </a:rPr>
              <a:t> </a:t>
            </a:r>
            <a:r>
              <a:rPr lang="en-US" sz="1400" dirty="0" smtClean="0">
                <a:solidFill>
                  <a:srgbClr val="FF0000"/>
                </a:solidFill>
              </a:rPr>
              <a:t>is available to anyone (without premium content)</a:t>
            </a:r>
            <a:endParaRPr lang="en-US" sz="1400" dirty="0">
              <a:solidFill>
                <a:srgbClr val="FF0000"/>
              </a:solidFill>
            </a:endParaRPr>
          </a:p>
        </p:txBody>
      </p:sp>
      <p:cxnSp>
        <p:nvCxnSpPr>
          <p:cNvPr id="8" name="Straight Arrow Connector 7"/>
          <p:cNvCxnSpPr/>
          <p:nvPr/>
        </p:nvCxnSpPr>
        <p:spPr>
          <a:xfrm flipV="1">
            <a:off x="1524000" y="1761523"/>
            <a:ext cx="457200" cy="48367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2"/>
          </p:cNvCxnSpPr>
          <p:nvPr/>
        </p:nvCxnSpPr>
        <p:spPr>
          <a:xfrm>
            <a:off x="1328800" y="3414745"/>
            <a:ext cx="1139155" cy="185734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6096000" y="2141857"/>
            <a:ext cx="1676400" cy="1441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2467955" y="5172072"/>
            <a:ext cx="1951645" cy="366714"/>
          </a:xfrm>
          <a:prstGeom prst="roundRect">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762000" y="1361413"/>
            <a:ext cx="7686317" cy="369332"/>
          </a:xfrm>
          <a:prstGeom prst="rect">
            <a:avLst/>
          </a:prstGeom>
          <a:noFill/>
        </p:spPr>
        <p:txBody>
          <a:bodyPr wrap="square" rtlCol="0">
            <a:spAutoFit/>
          </a:bodyPr>
          <a:lstStyle/>
          <a:p>
            <a:pPr marL="0" lvl="1"/>
            <a:r>
              <a:rPr lang="en-US" i="1" dirty="0" smtClean="0">
                <a:solidFill>
                  <a:srgbClr val="C00000"/>
                </a:solidFill>
                <a:effectLst>
                  <a:outerShdw blurRad="38100" dist="38100" dir="2700000" algn="tl">
                    <a:srgbClr val="000000">
                      <a:alpha val="43137"/>
                    </a:srgbClr>
                  </a:outerShdw>
                </a:effectLst>
              </a:rPr>
              <a:t>Connect Plus</a:t>
            </a:r>
            <a:r>
              <a:rPr lang="en-US" dirty="0" smtClean="0">
                <a:solidFill>
                  <a:srgbClr val="C00000"/>
                </a:solidFill>
                <a:effectLst>
                  <a:outerShdw blurRad="38100" dist="38100" dir="2700000" algn="tl">
                    <a:srgbClr val="000000">
                      <a:alpha val="43137"/>
                    </a:srgbClr>
                  </a:outerShdw>
                </a:effectLst>
              </a:rPr>
              <a:t> </a:t>
            </a:r>
            <a:r>
              <a:rPr lang="en-US" dirty="0" smtClean="0"/>
              <a:t>(</a:t>
            </a:r>
            <a:r>
              <a:rPr lang="en-US" sz="1600" u="sng" dirty="0"/>
              <a:t>http://connect.mcgraw-hill.com/class/d_doane_qmm_510_-_</a:t>
            </a:r>
            <a:r>
              <a:rPr lang="en-US" sz="1600" u="sng" dirty="0" smtClean="0"/>
              <a:t>fall_2014</a:t>
            </a:r>
            <a:r>
              <a:rPr lang="en-US" dirty="0" smtClean="0"/>
              <a:t>)</a:t>
            </a:r>
            <a:endParaRPr lang="en-US" sz="1600" dirty="0"/>
          </a:p>
        </p:txBody>
      </p:sp>
    </p:spTree>
    <p:extLst>
      <p:ext uri="{BB962C8B-B14F-4D97-AF65-F5344CB8AC3E}">
        <p14:creationId xmlns:p14="http://schemas.microsoft.com/office/powerpoint/2010/main" val="1431246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685" y="1798541"/>
            <a:ext cx="6026462" cy="4509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91542" y="5105400"/>
            <a:ext cx="1752600" cy="1371600"/>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887899" y="4800600"/>
            <a:ext cx="2524496" cy="1077218"/>
          </a:xfrm>
          <a:prstGeom prst="rect">
            <a:avLst/>
          </a:prstGeom>
          <a:solidFill>
            <a:srgbClr val="FFFF00"/>
          </a:solidFill>
        </p:spPr>
        <p:txBody>
          <a:bodyPr wrap="square" rtlCol="0">
            <a:spAutoFit/>
          </a:bodyPr>
          <a:lstStyle/>
          <a:p>
            <a:r>
              <a:rPr lang="en-US" sz="1600" dirty="0" smtClean="0">
                <a:solidFill>
                  <a:srgbClr val="FF0000"/>
                </a:solidFill>
              </a:rPr>
              <a:t>ScreenCam tutorials on Excel statistics – by Professor </a:t>
            </a:r>
            <a:r>
              <a:rPr lang="en-US" sz="1600" dirty="0" err="1" smtClean="0">
                <a:solidFill>
                  <a:srgbClr val="FF0000"/>
                </a:solidFill>
              </a:rPr>
              <a:t>Doane</a:t>
            </a:r>
            <a:r>
              <a:rPr lang="en-US" sz="1600" dirty="0" smtClean="0">
                <a:solidFill>
                  <a:srgbClr val="FF0000"/>
                </a:solidFill>
              </a:rPr>
              <a:t> (4 videos, 5 min each) if you need it</a:t>
            </a:r>
            <a:endParaRPr lang="en-US" sz="1600" dirty="0">
              <a:solidFill>
                <a:srgbClr val="FF0000"/>
              </a:solidFill>
            </a:endParaRPr>
          </a:p>
        </p:txBody>
      </p:sp>
      <p:cxnSp>
        <p:nvCxnSpPr>
          <p:cNvPr id="9" name="Straight Arrow Connector 8"/>
          <p:cNvCxnSpPr/>
          <p:nvPr/>
        </p:nvCxnSpPr>
        <p:spPr>
          <a:xfrm flipH="1" flipV="1">
            <a:off x="2057400" y="3810000"/>
            <a:ext cx="3733800" cy="1219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419600" y="5339209"/>
            <a:ext cx="1468299" cy="22339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914400" y="3429000"/>
            <a:ext cx="1447800" cy="762000"/>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2"/>
          <p:cNvSpPr txBox="1">
            <a:spLocks noChangeArrowheads="1"/>
          </p:cNvSpPr>
          <p:nvPr/>
        </p:nvSpPr>
        <p:spPr>
          <a:xfrm>
            <a:off x="685800" y="457199"/>
            <a:ext cx="7543800" cy="609601"/>
          </a:xfrm>
          <a:prstGeom prst="rect">
            <a:avLst/>
          </a:prstGeom>
        </p:spPr>
        <p:txBody>
          <a:bodyPr vert="horz" lIns="103236" tIns="51618" rIns="103236" bIns="51618"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3200" smtClean="0">
                <a:solidFill>
                  <a:schemeClr val="accent1"/>
                </a:solidFill>
                <a:effectLst>
                  <a:outerShdw blurRad="38100" dist="38100" dir="2700000" algn="tl">
                    <a:srgbClr val="000000">
                      <a:alpha val="43137"/>
                    </a:srgbClr>
                  </a:outerShdw>
                </a:effectLst>
              </a:rPr>
              <a:t>Resources Available</a:t>
            </a:r>
            <a:endParaRPr lang="en-US" sz="3200" dirty="0">
              <a:solidFill>
                <a:schemeClr val="accent1"/>
              </a:solidFill>
              <a:effectLst>
                <a:outerShdw blurRad="38100" dist="38100" dir="2700000" algn="tl">
                  <a:srgbClr val="000000">
                    <a:alpha val="43137"/>
                  </a:srgbClr>
                </a:outerShdw>
              </a:effectLst>
            </a:endParaRPr>
          </a:p>
        </p:txBody>
      </p:sp>
      <p:sp>
        <p:nvSpPr>
          <p:cNvPr id="14" name="TextBox 13"/>
          <p:cNvSpPr txBox="1"/>
          <p:nvPr/>
        </p:nvSpPr>
        <p:spPr>
          <a:xfrm>
            <a:off x="7428832" y="2057400"/>
            <a:ext cx="1457200" cy="1169551"/>
          </a:xfrm>
          <a:prstGeom prst="rect">
            <a:avLst/>
          </a:prstGeom>
          <a:solidFill>
            <a:srgbClr val="FFFF00"/>
          </a:solidFill>
        </p:spPr>
        <p:txBody>
          <a:bodyPr wrap="square" rtlCol="0">
            <a:spAutoFit/>
          </a:bodyPr>
          <a:lstStyle/>
          <a:p>
            <a:r>
              <a:rPr lang="en-US" sz="1400" dirty="0" smtClean="0">
                <a:solidFill>
                  <a:srgbClr val="FF0000"/>
                </a:solidFill>
              </a:rPr>
              <a:t>A pre-paid registration code is required to use </a:t>
            </a:r>
            <a:r>
              <a:rPr lang="en-US" sz="1400" i="1" dirty="0" smtClean="0">
                <a:solidFill>
                  <a:srgbClr val="C00000"/>
                </a:solidFill>
                <a:effectLst>
                  <a:outerShdw blurRad="38100" dist="38100" dir="2700000" algn="tl">
                    <a:srgbClr val="000000">
                      <a:alpha val="43137"/>
                    </a:srgbClr>
                  </a:outerShdw>
                </a:effectLst>
              </a:rPr>
              <a:t>Connect Plus </a:t>
            </a:r>
            <a:r>
              <a:rPr lang="en-US" sz="1400" dirty="0" smtClean="0">
                <a:solidFill>
                  <a:srgbClr val="FF0000"/>
                </a:solidFill>
              </a:rPr>
              <a:t>and premium content</a:t>
            </a:r>
            <a:endParaRPr lang="en-US" sz="1400" dirty="0">
              <a:solidFill>
                <a:srgbClr val="FF0000"/>
              </a:solidFill>
            </a:endParaRPr>
          </a:p>
        </p:txBody>
      </p:sp>
      <p:cxnSp>
        <p:nvCxnSpPr>
          <p:cNvPr id="17" name="Straight Arrow Connector 16"/>
          <p:cNvCxnSpPr/>
          <p:nvPr/>
        </p:nvCxnSpPr>
        <p:spPr>
          <a:xfrm flipH="1" flipV="1">
            <a:off x="6096002" y="1466912"/>
            <a:ext cx="1332830" cy="7428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18" name="TextBox 17"/>
          <p:cNvSpPr txBox="1"/>
          <p:nvPr/>
        </p:nvSpPr>
        <p:spPr>
          <a:xfrm>
            <a:off x="708265" y="1176747"/>
            <a:ext cx="7686317" cy="369332"/>
          </a:xfrm>
          <a:prstGeom prst="rect">
            <a:avLst/>
          </a:prstGeom>
          <a:noFill/>
        </p:spPr>
        <p:txBody>
          <a:bodyPr wrap="square" rtlCol="0">
            <a:spAutoFit/>
          </a:bodyPr>
          <a:lstStyle/>
          <a:p>
            <a:pPr marL="0" lvl="1"/>
            <a:r>
              <a:rPr lang="en-US" i="1" dirty="0" smtClean="0">
                <a:solidFill>
                  <a:srgbClr val="C00000"/>
                </a:solidFill>
                <a:effectLst>
                  <a:outerShdw blurRad="38100" dist="38100" dir="2700000" algn="tl">
                    <a:srgbClr val="000000">
                      <a:alpha val="43137"/>
                    </a:srgbClr>
                  </a:outerShdw>
                </a:effectLst>
              </a:rPr>
              <a:t>Connect Plus</a:t>
            </a:r>
            <a:r>
              <a:rPr lang="en-US" dirty="0" smtClean="0">
                <a:solidFill>
                  <a:srgbClr val="C00000"/>
                </a:solidFill>
                <a:effectLst>
                  <a:outerShdw blurRad="38100" dist="38100" dir="2700000" algn="tl">
                    <a:srgbClr val="000000">
                      <a:alpha val="43137"/>
                    </a:srgbClr>
                  </a:outerShdw>
                </a:effectLst>
              </a:rPr>
              <a:t> </a:t>
            </a:r>
            <a:r>
              <a:rPr lang="en-US" dirty="0" smtClean="0"/>
              <a:t>(</a:t>
            </a:r>
            <a:r>
              <a:rPr lang="en-US" sz="1600" u="sng" dirty="0"/>
              <a:t>http://connect.mcgraw-hill.com/class/d_doane_qmm_510_-_</a:t>
            </a:r>
            <a:r>
              <a:rPr lang="en-US" sz="1600" u="sng" dirty="0" smtClean="0"/>
              <a:t>fall_2014</a:t>
            </a:r>
            <a:r>
              <a:rPr lang="en-US" dirty="0" smtClean="0"/>
              <a:t>)</a:t>
            </a:r>
            <a:endParaRPr lang="en-US" sz="1600" dirty="0"/>
          </a:p>
        </p:txBody>
      </p:sp>
    </p:spTree>
    <p:extLst>
      <p:ext uri="{BB962C8B-B14F-4D97-AF65-F5344CB8AC3E}">
        <p14:creationId xmlns:p14="http://schemas.microsoft.com/office/powerpoint/2010/main" val="15144148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15</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defRPr/>
            </a:pPr>
            <a:r>
              <a:rPr lang="en-US" sz="3200" dirty="0" smtClean="0">
                <a:solidFill>
                  <a:schemeClr val="accent1"/>
                </a:solidFill>
                <a:effectLst>
                  <a:outerShdw blurRad="38100" dist="38100" dir="2700000" algn="tl">
                    <a:srgbClr val="000000">
                      <a:alpha val="43137"/>
                    </a:srgbClr>
                  </a:outerShdw>
                </a:effectLst>
              </a:rPr>
              <a:t>Resources </a:t>
            </a:r>
            <a:r>
              <a:rPr lang="en-US" sz="3200" dirty="0">
                <a:solidFill>
                  <a:schemeClr val="accent1"/>
                </a:solidFill>
                <a:effectLst>
                  <a:outerShdw blurRad="38100" dist="38100" dir="2700000" algn="tl">
                    <a:srgbClr val="000000">
                      <a:alpha val="43137"/>
                    </a:srgbClr>
                  </a:outerShdw>
                </a:effectLst>
              </a:rPr>
              <a:t>Available</a:t>
            </a:r>
          </a:p>
        </p:txBody>
      </p:sp>
      <p:sp>
        <p:nvSpPr>
          <p:cNvPr id="44035" name="Rectangle 3"/>
          <p:cNvSpPr>
            <a:spLocks noGrp="1" noChangeArrowheads="1"/>
          </p:cNvSpPr>
          <p:nvPr>
            <p:ph type="body" idx="1"/>
          </p:nvPr>
        </p:nvSpPr>
        <p:spPr>
          <a:xfrm>
            <a:off x="381000" y="1066800"/>
            <a:ext cx="8655050" cy="600695"/>
          </a:xfrm>
        </p:spPr>
        <p:txBody>
          <a:bodyPr lIns="103236" tIns="51618" rIns="103236" bIns="51618"/>
          <a:lstStyle/>
          <a:p>
            <a:pPr marL="457200" lvl="1" indent="0">
              <a:spcBef>
                <a:spcPts val="1200"/>
              </a:spcBef>
              <a:buNone/>
            </a:pPr>
            <a:r>
              <a:rPr lang="en-US" sz="2400" dirty="0" smtClean="0"/>
              <a:t>             </a:t>
            </a:r>
            <a:r>
              <a:rPr lang="en-US" sz="2000" dirty="0" smtClean="0"/>
              <a:t>OLC </a:t>
            </a:r>
            <a:r>
              <a:rPr lang="en-US" sz="2000" dirty="0"/>
              <a:t>(</a:t>
            </a:r>
            <a:r>
              <a:rPr lang="en-US" sz="2000" u="sng" dirty="0">
                <a:hlinkClick r:id="rId3"/>
              </a:rPr>
              <a:t>http://www.mhhe.com/doane4e</a:t>
            </a:r>
            <a:r>
              <a:rPr lang="en-US" sz="2000" dirty="0"/>
              <a:t>)</a:t>
            </a:r>
          </a:p>
          <a:p>
            <a:pPr marL="457200" lvl="1" indent="0">
              <a:spcBef>
                <a:spcPts val="1200"/>
              </a:spcBef>
              <a:buNone/>
            </a:pPr>
            <a:endParaRPr lang="en-US" sz="2400" i="1" kern="1200" dirty="0" smtClean="0">
              <a:solidFill>
                <a:srgbClr val="C00000"/>
              </a:solidFill>
              <a:effectLst>
                <a:outerShdw blurRad="38100" dist="38100" dir="2700000" algn="tl">
                  <a:srgbClr val="C0C0C0"/>
                </a:outerShdw>
              </a:effectLst>
              <a:ea typeface="+mn-ea"/>
              <a:cs typeface="+mn-cs"/>
            </a:endParaRPr>
          </a:p>
          <a:p>
            <a:pPr marL="457200" lvl="1" indent="0">
              <a:spcBef>
                <a:spcPts val="1200"/>
              </a:spcBef>
              <a:buNone/>
            </a:pPr>
            <a:endParaRPr lang="en-US" sz="2400" i="1" kern="1200" dirty="0">
              <a:solidFill>
                <a:srgbClr val="C00000"/>
              </a:solidFill>
              <a:effectLst>
                <a:outerShdw blurRad="38100" dist="38100" dir="2700000" algn="tl">
                  <a:srgbClr val="C0C0C0"/>
                </a:outerShdw>
              </a:effectLst>
              <a:ea typeface="+mn-ea"/>
              <a:cs typeface="+mn-cs"/>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2" name="TextBox 1"/>
          <p:cNvSpPr txBox="1"/>
          <p:nvPr/>
        </p:nvSpPr>
        <p:spPr>
          <a:xfrm>
            <a:off x="217710" y="2779693"/>
            <a:ext cx="1391687" cy="954107"/>
          </a:xfrm>
          <a:prstGeom prst="rect">
            <a:avLst/>
          </a:prstGeom>
          <a:noFill/>
        </p:spPr>
        <p:txBody>
          <a:bodyPr wrap="square" rtlCol="0">
            <a:spAutoFit/>
          </a:bodyPr>
          <a:lstStyle/>
          <a:p>
            <a:pPr>
              <a:spcBef>
                <a:spcPts val="1200"/>
              </a:spcBef>
            </a:pPr>
            <a:r>
              <a:rPr lang="en-US" sz="1400" i="1" dirty="0" smtClean="0">
                <a:solidFill>
                  <a:srgbClr val="FF0000"/>
                </a:solidFill>
              </a:rPr>
              <a:t>Course: </a:t>
            </a:r>
          </a:p>
          <a:p>
            <a:pPr>
              <a:spcBef>
                <a:spcPts val="0"/>
              </a:spcBef>
            </a:pPr>
            <a:r>
              <a:rPr lang="en-US" sz="1400" dirty="0" smtClean="0"/>
              <a:t>Big Data Sets, </a:t>
            </a:r>
            <a:r>
              <a:rPr lang="en-US" sz="1400" dirty="0" err="1" smtClean="0"/>
              <a:t>LearningStats</a:t>
            </a:r>
            <a:r>
              <a:rPr lang="en-US" sz="1400" dirty="0" smtClean="0"/>
              <a:t>, </a:t>
            </a:r>
            <a:r>
              <a:rPr lang="en-US" sz="1400" dirty="0" err="1" smtClean="0"/>
              <a:t>etc</a:t>
            </a:r>
            <a:endParaRPr lang="en-US" sz="16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9397" y="2059104"/>
            <a:ext cx="6962981" cy="38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68478" y="3972736"/>
            <a:ext cx="1512125" cy="1169551"/>
          </a:xfrm>
          <a:prstGeom prst="rect">
            <a:avLst/>
          </a:prstGeom>
          <a:noFill/>
        </p:spPr>
        <p:txBody>
          <a:bodyPr wrap="square" rtlCol="0">
            <a:spAutoFit/>
          </a:bodyPr>
          <a:lstStyle/>
          <a:p>
            <a:pPr>
              <a:spcBef>
                <a:spcPts val="1200"/>
              </a:spcBef>
            </a:pPr>
            <a:r>
              <a:rPr lang="en-US" sz="1400" dirty="0" smtClean="0">
                <a:solidFill>
                  <a:srgbClr val="FF0000"/>
                </a:solidFill>
              </a:rPr>
              <a:t>Click </a:t>
            </a:r>
            <a:r>
              <a:rPr lang="en-US" sz="1400" dirty="0">
                <a:solidFill>
                  <a:srgbClr val="FF0000"/>
                </a:solidFill>
              </a:rPr>
              <a:t>on a </a:t>
            </a:r>
            <a:r>
              <a:rPr lang="en-US" sz="1400" dirty="0" smtClean="0">
                <a:solidFill>
                  <a:srgbClr val="FF0000"/>
                </a:solidFill>
              </a:rPr>
              <a:t>chapter:</a:t>
            </a:r>
          </a:p>
          <a:p>
            <a:pPr>
              <a:spcBef>
                <a:spcPts val="0"/>
              </a:spcBef>
            </a:pPr>
            <a:r>
              <a:rPr lang="en-US" sz="1400" dirty="0" smtClean="0"/>
              <a:t>Quizzes, </a:t>
            </a:r>
            <a:r>
              <a:rPr lang="en-US" sz="1400" dirty="0" err="1" smtClean="0"/>
              <a:t>PowerPoints</a:t>
            </a:r>
            <a:r>
              <a:rPr lang="en-US" sz="1400" dirty="0" smtClean="0"/>
              <a:t> for that chapter</a:t>
            </a:r>
            <a:endParaRPr lang="en-US" sz="1400" dirty="0"/>
          </a:p>
        </p:txBody>
      </p:sp>
      <p:sp>
        <p:nvSpPr>
          <p:cNvPr id="3" name="Right Arrow 2"/>
          <p:cNvSpPr/>
          <p:nvPr/>
        </p:nvSpPr>
        <p:spPr bwMode="auto">
          <a:xfrm>
            <a:off x="1295400" y="3581400"/>
            <a:ext cx="313997" cy="2286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ight Arrow 13"/>
          <p:cNvSpPr/>
          <p:nvPr/>
        </p:nvSpPr>
        <p:spPr bwMode="auto">
          <a:xfrm>
            <a:off x="1388718" y="4315056"/>
            <a:ext cx="313997" cy="2286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Rectangle 2"/>
          <p:cNvSpPr txBox="1">
            <a:spLocks noChangeArrowheads="1"/>
          </p:cNvSpPr>
          <p:nvPr/>
        </p:nvSpPr>
        <p:spPr>
          <a:xfrm>
            <a:off x="685800" y="457199"/>
            <a:ext cx="7543800" cy="609601"/>
          </a:xfrm>
          <a:prstGeom prst="rect">
            <a:avLst/>
          </a:prstGeom>
        </p:spPr>
        <p:txBody>
          <a:bodyPr vert="horz" lIns="103236" tIns="51618" rIns="103236" bIns="51618"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3200" smtClean="0">
                <a:solidFill>
                  <a:schemeClr val="accent1"/>
                </a:solidFill>
                <a:effectLst>
                  <a:outerShdw blurRad="38100" dist="38100" dir="2700000" algn="tl">
                    <a:srgbClr val="000000">
                      <a:alpha val="43137"/>
                    </a:srgbClr>
                  </a:outerShdw>
                </a:effectLst>
              </a:rPr>
              <a:t>Resources Available</a:t>
            </a:r>
            <a:endParaRPr lang="en-US" sz="3200" dirty="0">
              <a:solidFill>
                <a:schemeClr val="accent1"/>
              </a:solidFill>
              <a:effectLst>
                <a:outerShdw blurRad="38100" dist="38100" dir="2700000" algn="tl">
                  <a:srgbClr val="000000">
                    <a:alpha val="43137"/>
                  </a:srgbClr>
                </a:outerShdw>
              </a:effectLst>
            </a:endParaRPr>
          </a:p>
        </p:txBody>
      </p:sp>
      <p:sp>
        <p:nvSpPr>
          <p:cNvPr id="13" name="TextBox 12"/>
          <p:cNvSpPr txBox="1"/>
          <p:nvPr/>
        </p:nvSpPr>
        <p:spPr>
          <a:xfrm>
            <a:off x="6441374" y="1141949"/>
            <a:ext cx="2057400" cy="523220"/>
          </a:xfrm>
          <a:prstGeom prst="rect">
            <a:avLst/>
          </a:prstGeom>
          <a:solidFill>
            <a:schemeClr val="accent1">
              <a:lumMod val="20000"/>
              <a:lumOff val="80000"/>
            </a:schemeClr>
          </a:solidFill>
        </p:spPr>
        <p:txBody>
          <a:bodyPr wrap="square" rtlCol="0">
            <a:spAutoFit/>
          </a:bodyPr>
          <a:lstStyle/>
          <a:p>
            <a:r>
              <a:rPr lang="en-US" sz="1400" dirty="0" smtClean="0">
                <a:solidFill>
                  <a:srgbClr val="FF0000"/>
                </a:solidFill>
              </a:rPr>
              <a:t>No  registration code required to use OLC</a:t>
            </a:r>
            <a:endParaRPr lang="en-US" sz="1400" dirty="0">
              <a:solidFill>
                <a:srgbClr val="FF0000"/>
              </a:solidFill>
            </a:endParaRPr>
          </a:p>
        </p:txBody>
      </p:sp>
      <p:sp>
        <p:nvSpPr>
          <p:cNvPr id="15" name="Left Arrow 14"/>
          <p:cNvSpPr/>
          <p:nvPr/>
        </p:nvSpPr>
        <p:spPr>
          <a:xfrm>
            <a:off x="6019800" y="1219200"/>
            <a:ext cx="30480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8037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16</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Resources Available</a:t>
            </a:r>
          </a:p>
        </p:txBody>
      </p:sp>
      <p:sp>
        <p:nvSpPr>
          <p:cNvPr id="44035" name="Rectangle 3"/>
          <p:cNvSpPr>
            <a:spLocks noGrp="1" noChangeArrowheads="1"/>
          </p:cNvSpPr>
          <p:nvPr>
            <p:ph type="body" idx="1"/>
          </p:nvPr>
        </p:nvSpPr>
        <p:spPr>
          <a:xfrm>
            <a:off x="320675" y="1066800"/>
            <a:ext cx="7146925" cy="505562"/>
          </a:xfrm>
        </p:spPr>
        <p:txBody>
          <a:bodyPr lIns="103236" tIns="51618" rIns="103236" bIns="51618"/>
          <a:lstStyle/>
          <a:p>
            <a:pPr marL="457200" lvl="1" indent="0" algn="ctr">
              <a:spcBef>
                <a:spcPts val="1200"/>
              </a:spcBef>
              <a:buNone/>
            </a:pPr>
            <a:r>
              <a:rPr lang="en-US" sz="2400" dirty="0" smtClean="0"/>
              <a:t>             </a:t>
            </a:r>
            <a:r>
              <a:rPr lang="en-US" sz="2000" dirty="0" err="1"/>
              <a:t>MegaStat</a:t>
            </a:r>
            <a:r>
              <a:rPr lang="en-US" sz="2000" dirty="0"/>
              <a:t> (</a:t>
            </a:r>
            <a:r>
              <a:rPr lang="en-US" sz="2000" u="sng" dirty="0">
                <a:hlinkClick r:id="rId3"/>
              </a:rPr>
              <a:t>http://www.mhhe.com/megastat</a:t>
            </a:r>
            <a:r>
              <a:rPr lang="en-US" sz="2000" dirty="0"/>
              <a:t>)</a:t>
            </a:r>
          </a:p>
          <a:p>
            <a:pPr marL="457200" lvl="1" indent="0">
              <a:spcBef>
                <a:spcPts val="1200"/>
              </a:spcBef>
              <a:buNone/>
            </a:pPr>
            <a:endParaRPr lang="en-US" sz="2400" i="1" kern="1200" dirty="0" smtClean="0">
              <a:solidFill>
                <a:srgbClr val="C00000"/>
              </a:solidFill>
              <a:effectLst>
                <a:outerShdw blurRad="38100" dist="38100" dir="2700000" algn="tl">
                  <a:srgbClr val="C0C0C0"/>
                </a:outerShdw>
              </a:effectLst>
              <a:ea typeface="+mn-ea"/>
              <a:cs typeface="+mn-cs"/>
            </a:endParaRPr>
          </a:p>
          <a:p>
            <a:pPr marL="457200" lvl="1" indent="0">
              <a:spcBef>
                <a:spcPts val="1200"/>
              </a:spcBef>
              <a:buNone/>
            </a:pPr>
            <a:endParaRPr lang="en-US" sz="2400" i="1" kern="1200" dirty="0">
              <a:solidFill>
                <a:srgbClr val="C00000"/>
              </a:solidFill>
              <a:effectLst>
                <a:outerShdw blurRad="38100" dist="38100" dir="2700000" algn="tl">
                  <a:srgbClr val="C0C0C0"/>
                </a:outerShdw>
              </a:effectLst>
              <a:ea typeface="+mn-ea"/>
              <a:cs typeface="+mn-cs"/>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12" name="TextBox 11"/>
          <p:cNvSpPr txBox="1"/>
          <p:nvPr/>
        </p:nvSpPr>
        <p:spPr>
          <a:xfrm>
            <a:off x="304800" y="4882807"/>
            <a:ext cx="1492185" cy="1169551"/>
          </a:xfrm>
          <a:prstGeom prst="rect">
            <a:avLst/>
          </a:prstGeom>
          <a:noFill/>
        </p:spPr>
        <p:txBody>
          <a:bodyPr wrap="square" rtlCol="0">
            <a:spAutoFit/>
          </a:bodyPr>
          <a:lstStyle/>
          <a:p>
            <a:pPr>
              <a:spcBef>
                <a:spcPts val="1200"/>
              </a:spcBef>
            </a:pPr>
            <a:r>
              <a:rPr lang="en-US" sz="1400" dirty="0" smtClean="0">
                <a:solidFill>
                  <a:srgbClr val="FF0000"/>
                </a:solidFill>
              </a:rPr>
              <a:t>Click to download: </a:t>
            </a:r>
            <a:r>
              <a:rPr lang="en-US" sz="1400" dirty="0" smtClean="0"/>
              <a:t>Pre-paid with code (with ISBN 0077931505)</a:t>
            </a:r>
            <a:endParaRPr lang="en-US" sz="1400"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660430"/>
            <a:ext cx="5486400" cy="459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a:off x="1600200" y="5811906"/>
            <a:ext cx="1676400"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745915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17</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Resources Available</a:t>
            </a:r>
          </a:p>
        </p:txBody>
      </p:sp>
      <p:sp>
        <p:nvSpPr>
          <p:cNvPr id="44035" name="Rectangle 3"/>
          <p:cNvSpPr>
            <a:spLocks noGrp="1" noChangeArrowheads="1"/>
          </p:cNvSpPr>
          <p:nvPr>
            <p:ph type="body" idx="1"/>
          </p:nvPr>
        </p:nvSpPr>
        <p:spPr>
          <a:xfrm>
            <a:off x="281452" y="1050551"/>
            <a:ext cx="8655050" cy="505562"/>
          </a:xfrm>
        </p:spPr>
        <p:txBody>
          <a:bodyPr lIns="103236" tIns="51618" rIns="103236" bIns="51618"/>
          <a:lstStyle/>
          <a:p>
            <a:pPr marL="457200" lvl="1" indent="0">
              <a:spcBef>
                <a:spcPts val="1200"/>
              </a:spcBef>
              <a:buNone/>
            </a:pPr>
            <a:r>
              <a:rPr lang="en-US" sz="2400" dirty="0" smtClean="0"/>
              <a:t>             </a:t>
            </a:r>
            <a:r>
              <a:rPr lang="en-US" sz="2000" dirty="0" err="1"/>
              <a:t>MegaStat</a:t>
            </a:r>
            <a:r>
              <a:rPr lang="en-US" sz="2000" dirty="0"/>
              <a:t> (</a:t>
            </a:r>
            <a:r>
              <a:rPr lang="en-US" sz="2000" u="sng" dirty="0">
                <a:hlinkClick r:id="rId3"/>
              </a:rPr>
              <a:t>http://www.mhhe.com/megastat</a:t>
            </a:r>
            <a:r>
              <a:rPr lang="en-US" sz="2000" dirty="0"/>
              <a:t>)</a:t>
            </a:r>
          </a:p>
          <a:p>
            <a:pPr marL="457200" lvl="1" indent="0">
              <a:spcBef>
                <a:spcPts val="1200"/>
              </a:spcBef>
              <a:buNone/>
            </a:pPr>
            <a:endParaRPr lang="en-US" sz="2400" i="1" kern="1200" dirty="0" smtClean="0">
              <a:solidFill>
                <a:srgbClr val="C00000"/>
              </a:solidFill>
              <a:effectLst>
                <a:outerShdw blurRad="38100" dist="38100" dir="2700000" algn="tl">
                  <a:srgbClr val="C0C0C0"/>
                </a:outerShdw>
              </a:effectLst>
              <a:ea typeface="+mn-ea"/>
              <a:cs typeface="+mn-cs"/>
            </a:endParaRPr>
          </a:p>
          <a:p>
            <a:pPr marL="457200" lvl="1" indent="0">
              <a:spcBef>
                <a:spcPts val="1200"/>
              </a:spcBef>
              <a:buNone/>
            </a:pPr>
            <a:endParaRPr lang="en-US" sz="2400" i="1" kern="1200" dirty="0">
              <a:solidFill>
                <a:srgbClr val="C00000"/>
              </a:solidFill>
              <a:effectLst>
                <a:outerShdw blurRad="38100" dist="38100" dir="2700000" algn="tl">
                  <a:srgbClr val="C0C0C0"/>
                </a:outerShdw>
              </a:effectLst>
              <a:ea typeface="+mn-ea"/>
              <a:cs typeface="+mn-cs"/>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2" name="TextBox 1"/>
          <p:cNvSpPr txBox="1"/>
          <p:nvPr/>
        </p:nvSpPr>
        <p:spPr>
          <a:xfrm>
            <a:off x="4800600" y="1556113"/>
            <a:ext cx="3581400" cy="523220"/>
          </a:xfrm>
          <a:prstGeom prst="rect">
            <a:avLst/>
          </a:prstGeom>
          <a:noFill/>
        </p:spPr>
        <p:txBody>
          <a:bodyPr wrap="square" rtlCol="0">
            <a:spAutoFit/>
          </a:bodyPr>
          <a:lstStyle/>
          <a:p>
            <a:pPr>
              <a:spcBef>
                <a:spcPts val="1200"/>
              </a:spcBef>
            </a:pPr>
            <a:r>
              <a:rPr lang="en-US" sz="1400" i="1" dirty="0" smtClean="0">
                <a:solidFill>
                  <a:srgbClr val="FF0000"/>
                </a:solidFill>
              </a:rPr>
              <a:t>Add-Ins tab: </a:t>
            </a:r>
            <a:r>
              <a:rPr lang="en-US" sz="1400" dirty="0" smtClean="0"/>
              <a:t>Click on this tab to see </a:t>
            </a:r>
            <a:r>
              <a:rPr lang="en-US" sz="1400" dirty="0" err="1" smtClean="0"/>
              <a:t>MegaStat</a:t>
            </a:r>
            <a:r>
              <a:rPr lang="en-US" sz="1400" dirty="0" smtClean="0"/>
              <a:t> drop-down menu</a:t>
            </a:r>
            <a:endParaRPr lang="en-US" sz="1600" dirty="0"/>
          </a:p>
        </p:txBody>
      </p:sp>
      <p:sp>
        <p:nvSpPr>
          <p:cNvPr id="12" name="TextBox 11"/>
          <p:cNvSpPr txBox="1"/>
          <p:nvPr/>
        </p:nvSpPr>
        <p:spPr>
          <a:xfrm>
            <a:off x="561109" y="1556558"/>
            <a:ext cx="2831971" cy="523220"/>
          </a:xfrm>
          <a:prstGeom prst="rect">
            <a:avLst/>
          </a:prstGeom>
          <a:noFill/>
        </p:spPr>
        <p:txBody>
          <a:bodyPr wrap="square" rtlCol="0">
            <a:spAutoFit/>
          </a:bodyPr>
          <a:lstStyle/>
          <a:p>
            <a:pPr>
              <a:spcBef>
                <a:spcPts val="1200"/>
              </a:spcBef>
            </a:pPr>
            <a:r>
              <a:rPr lang="en-US" sz="1400" dirty="0" smtClean="0">
                <a:solidFill>
                  <a:srgbClr val="FF0000"/>
                </a:solidFill>
              </a:rPr>
              <a:t>Drop-down menu: </a:t>
            </a:r>
            <a:r>
              <a:rPr lang="en-US" sz="1400" dirty="0" smtClean="0"/>
              <a:t>Adds statistical capability to Excel</a:t>
            </a:r>
            <a:endParaRPr lang="en-US" sz="1400"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219" y="2239194"/>
            <a:ext cx="6010179" cy="423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a:off x="1381221" y="2054551"/>
            <a:ext cx="595873" cy="68864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5" name="Straight Arrow Connector 14"/>
          <p:cNvCxnSpPr/>
          <p:nvPr/>
        </p:nvCxnSpPr>
        <p:spPr bwMode="auto">
          <a:xfrm flipH="1">
            <a:off x="5410200" y="2079332"/>
            <a:ext cx="228600" cy="379101"/>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507912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18</a:t>
            </a:fld>
            <a:endParaRPr lang="en-US" dirty="0">
              <a:latin typeface="Times New Roman" pitchFamily="18" charset="0"/>
            </a:endParaRPr>
          </a:p>
        </p:txBody>
      </p:sp>
      <p:sp>
        <p:nvSpPr>
          <p:cNvPr id="44034" name="Rectangle 2"/>
          <p:cNvSpPr>
            <a:spLocks noGrp="1" noChangeArrowheads="1"/>
          </p:cNvSpPr>
          <p:nvPr>
            <p:ph type="title"/>
          </p:nvPr>
        </p:nvSpPr>
        <p:spPr>
          <a:xfrm>
            <a:off x="685800" y="457199"/>
            <a:ext cx="7543800" cy="609601"/>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Resources Available</a:t>
            </a: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2" name="TextBox 1"/>
          <p:cNvSpPr txBox="1"/>
          <p:nvPr/>
        </p:nvSpPr>
        <p:spPr>
          <a:xfrm>
            <a:off x="685800" y="4876800"/>
            <a:ext cx="1590729" cy="738664"/>
          </a:xfrm>
          <a:prstGeom prst="rect">
            <a:avLst/>
          </a:prstGeom>
          <a:noFill/>
        </p:spPr>
        <p:txBody>
          <a:bodyPr wrap="square" rtlCol="0">
            <a:spAutoFit/>
          </a:bodyPr>
          <a:lstStyle/>
          <a:p>
            <a:pPr>
              <a:spcBef>
                <a:spcPts val="1200"/>
              </a:spcBef>
            </a:pPr>
            <a:r>
              <a:rPr lang="en-US" sz="1400" i="1" dirty="0" smtClean="0">
                <a:solidFill>
                  <a:srgbClr val="FF0000"/>
                </a:solidFill>
              </a:rPr>
              <a:t>Files are zipped: </a:t>
            </a:r>
            <a:r>
              <a:rPr lang="en-US" sz="1400" dirty="0" smtClean="0"/>
              <a:t>Download one chapter at a time</a:t>
            </a:r>
            <a:endParaRPr lang="en-US" sz="1600" dirty="0"/>
          </a:p>
        </p:txBody>
      </p:sp>
      <p:pic>
        <p:nvPicPr>
          <p:cNvPr id="4097" name="Picture 1"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9"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09" name="Picture 13"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3" name="Picture 17"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5" name="Picture 19"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http://highered.mcgraw-hill.com/olcweb/styles/shared/linkicons/zi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225" y="19129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4117"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518508"/>
            <a:ext cx="6570565" cy="30534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
          <p:cNvSpPr txBox="1">
            <a:spLocks noChangeArrowheads="1"/>
          </p:cNvSpPr>
          <p:nvPr/>
        </p:nvSpPr>
        <p:spPr bwMode="auto">
          <a:xfrm>
            <a:off x="321899" y="955418"/>
            <a:ext cx="8655050" cy="60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457200" lvl="1" indent="0">
              <a:spcBef>
                <a:spcPts val="1200"/>
              </a:spcBef>
              <a:buFont typeface="Wingdings" pitchFamily="2" charset="2"/>
              <a:buNone/>
            </a:pPr>
            <a:r>
              <a:rPr lang="en-US" sz="2400" dirty="0" smtClean="0"/>
              <a:t>             </a:t>
            </a:r>
            <a:r>
              <a:rPr lang="en-US" sz="2000" dirty="0" smtClean="0"/>
              <a:t>OLC (</a:t>
            </a:r>
            <a:r>
              <a:rPr lang="en-US" sz="2000" u="sng" dirty="0" smtClean="0">
                <a:hlinkClick r:id="rId5"/>
              </a:rPr>
              <a:t>http://www.mhhe.com/doane4e</a:t>
            </a:r>
            <a:r>
              <a:rPr lang="en-US" sz="2000" dirty="0" smtClean="0"/>
              <a:t>)</a:t>
            </a:r>
          </a:p>
          <a:p>
            <a:pPr marL="457200" lvl="1" indent="0">
              <a:spcBef>
                <a:spcPts val="1200"/>
              </a:spcBef>
              <a:buFont typeface="Wingdings" pitchFamily="2" charset="2"/>
              <a:buNone/>
            </a:pPr>
            <a:endParaRPr lang="en-US" sz="2400" i="1" kern="1200" dirty="0" smtClean="0">
              <a:solidFill>
                <a:srgbClr val="C00000"/>
              </a:solidFill>
              <a:effectLst>
                <a:outerShdw blurRad="38100" dist="38100" dir="2700000" algn="tl">
                  <a:srgbClr val="C0C0C0"/>
                </a:outerShdw>
              </a:effectLst>
              <a:ea typeface="+mn-ea"/>
              <a:cs typeface="+mn-cs"/>
            </a:endParaRPr>
          </a:p>
          <a:p>
            <a:pPr marL="457200" lvl="1" indent="0">
              <a:spcBef>
                <a:spcPts val="1200"/>
              </a:spcBef>
              <a:buFont typeface="Wingdings" pitchFamily="2" charset="2"/>
              <a:buNone/>
            </a:pPr>
            <a:endParaRPr lang="en-US" sz="2400" i="1" kern="1200" dirty="0">
              <a:solidFill>
                <a:srgbClr val="C00000"/>
              </a:solidFill>
              <a:effectLst>
                <a:outerShdw blurRad="38100" dist="38100" dir="2700000" algn="tl">
                  <a:srgbClr val="C0C0C0"/>
                </a:outerShdw>
              </a:effectLst>
              <a:ea typeface="+mn-ea"/>
              <a:cs typeface="+mn-cs"/>
            </a:endParaRPr>
          </a:p>
        </p:txBody>
      </p:sp>
      <p:sp>
        <p:nvSpPr>
          <p:cNvPr id="7" name="TextBox 6"/>
          <p:cNvSpPr txBox="1"/>
          <p:nvPr/>
        </p:nvSpPr>
        <p:spPr>
          <a:xfrm>
            <a:off x="5783962" y="2526774"/>
            <a:ext cx="3102070" cy="3785652"/>
          </a:xfrm>
          <a:prstGeom prst="rect">
            <a:avLst/>
          </a:prstGeom>
          <a:solidFill>
            <a:schemeClr val="accent2">
              <a:lumMod val="20000"/>
              <a:lumOff val="80000"/>
            </a:schemeClr>
          </a:solidFill>
        </p:spPr>
        <p:txBody>
          <a:bodyPr wrap="square" rtlCol="0">
            <a:spAutoFit/>
          </a:bodyPr>
          <a:lstStyle/>
          <a:p>
            <a:r>
              <a:rPr lang="en-US" sz="1200" dirty="0">
                <a:hlinkClick r:id="rId6" action="ppaction://hlinkfile"/>
              </a:rPr>
              <a:t>Appendix A F Tables (346.0K) </a:t>
            </a:r>
            <a:endParaRPr lang="en-US" sz="1200" dirty="0"/>
          </a:p>
          <a:p>
            <a:r>
              <a:rPr lang="en-US" sz="1200" dirty="0">
                <a:hlinkClick r:id="rId7" action="ppaction://hlinkfile"/>
              </a:rPr>
              <a:t>Appendix I Business Reports (1011.0K) </a:t>
            </a:r>
            <a:endParaRPr lang="en-US" sz="1200" dirty="0"/>
          </a:p>
          <a:p>
            <a:r>
              <a:rPr lang="en-US" sz="1200" dirty="0">
                <a:hlinkClick r:id="rId8" action="ppaction://hlinkfile"/>
              </a:rPr>
              <a:t>Unit 01 Overview of Statistics (5925.0K) </a:t>
            </a:r>
            <a:endParaRPr lang="en-US" sz="1200" dirty="0"/>
          </a:p>
          <a:p>
            <a:r>
              <a:rPr lang="en-US" sz="1200" dirty="0">
                <a:hlinkClick r:id="rId9" action="ppaction://hlinkfile"/>
              </a:rPr>
              <a:t>Unit 02 Data Collection (815.0K) </a:t>
            </a:r>
            <a:endParaRPr lang="en-US" sz="1200" dirty="0"/>
          </a:p>
          <a:p>
            <a:r>
              <a:rPr lang="en-US" sz="1200" dirty="0">
                <a:hlinkClick r:id="rId10" action="ppaction://hlinkfile"/>
              </a:rPr>
              <a:t>Unit 03 Data Presentation (9572.0K) </a:t>
            </a:r>
            <a:endParaRPr lang="en-US" sz="1200" dirty="0"/>
          </a:p>
          <a:p>
            <a:r>
              <a:rPr lang="en-US" sz="1200" dirty="0">
                <a:hlinkClick r:id="rId11" action="ppaction://hlinkfile"/>
              </a:rPr>
              <a:t>Unit 04 Describing Data (3337.0K) </a:t>
            </a:r>
            <a:endParaRPr lang="en-US" sz="1200" dirty="0"/>
          </a:p>
          <a:p>
            <a:r>
              <a:rPr lang="en-US" sz="1200" dirty="0">
                <a:hlinkClick r:id="rId12" action="ppaction://hlinkfile"/>
              </a:rPr>
              <a:t>Unit 05 Probability (478.0K) </a:t>
            </a:r>
            <a:endParaRPr lang="en-US" sz="1200" dirty="0"/>
          </a:p>
          <a:p>
            <a:r>
              <a:rPr lang="en-US" sz="1200" dirty="0">
                <a:hlinkClick r:id="rId13" action="ppaction://hlinkfile"/>
              </a:rPr>
              <a:t>Unit 06 Discrete Distributions (550.0K) </a:t>
            </a:r>
            <a:endParaRPr lang="en-US" sz="1200" dirty="0"/>
          </a:p>
          <a:p>
            <a:r>
              <a:rPr lang="en-US" sz="1200" dirty="0">
                <a:hlinkClick r:id="rId14" action="ppaction://hlinkfile"/>
              </a:rPr>
              <a:t>Unit 07 Continuous Distributions (1409.0K) </a:t>
            </a:r>
            <a:endParaRPr lang="en-US" sz="1200" dirty="0"/>
          </a:p>
          <a:p>
            <a:r>
              <a:rPr lang="en-US" sz="1200" dirty="0">
                <a:hlinkClick r:id="rId15" action="ppaction://hlinkfile"/>
              </a:rPr>
              <a:t>Unit 08 Estimation (2103.0K) </a:t>
            </a:r>
            <a:endParaRPr lang="en-US" sz="1200" dirty="0"/>
          </a:p>
          <a:p>
            <a:r>
              <a:rPr lang="en-US" sz="1200" dirty="0">
                <a:hlinkClick r:id="rId16" action="ppaction://hlinkfile"/>
              </a:rPr>
              <a:t>Unit 09 Hypothesis Tests I (1135.0K) </a:t>
            </a:r>
            <a:endParaRPr lang="en-US" sz="1200" dirty="0"/>
          </a:p>
          <a:p>
            <a:r>
              <a:rPr lang="en-US" sz="1200" dirty="0">
                <a:hlinkClick r:id="rId17" action="ppaction://hlinkfile"/>
              </a:rPr>
              <a:t>Unit 10 Hypothesis Tests II (420.0K) </a:t>
            </a:r>
            <a:endParaRPr lang="en-US" sz="1200" dirty="0"/>
          </a:p>
          <a:p>
            <a:r>
              <a:rPr lang="en-US" sz="1200" dirty="0">
                <a:hlinkClick r:id="rId18" action="ppaction://hlinkfile"/>
              </a:rPr>
              <a:t>Unit 11 ANOVA (192.0K) </a:t>
            </a:r>
            <a:endParaRPr lang="en-US" sz="1200" dirty="0"/>
          </a:p>
          <a:p>
            <a:r>
              <a:rPr lang="en-US" sz="1200" dirty="0">
                <a:hlinkClick r:id="rId19" action="ppaction://hlinkfile"/>
              </a:rPr>
              <a:t>Unit 12 Simple Regression (2245.0K) </a:t>
            </a:r>
            <a:endParaRPr lang="en-US" sz="1200" dirty="0"/>
          </a:p>
          <a:p>
            <a:r>
              <a:rPr lang="en-US" sz="1200" dirty="0">
                <a:hlinkClick r:id="rId20" action="ppaction://hlinkfile"/>
              </a:rPr>
              <a:t>Unit 13 Multiple Regression (2756.0K) </a:t>
            </a:r>
            <a:endParaRPr lang="en-US" sz="1200" dirty="0"/>
          </a:p>
          <a:p>
            <a:r>
              <a:rPr lang="en-US" sz="1200" dirty="0">
                <a:hlinkClick r:id="rId21" action="ppaction://hlinkfile"/>
              </a:rPr>
              <a:t>Unit 14 Time Series I (1519.0K) </a:t>
            </a:r>
            <a:endParaRPr lang="en-US" sz="1200" dirty="0"/>
          </a:p>
          <a:p>
            <a:r>
              <a:rPr lang="en-US" sz="1200" dirty="0">
                <a:hlinkClick r:id="rId22" action="ppaction://hlinkfile"/>
              </a:rPr>
              <a:t>Unit 15 Chi Square Tests (627.0K) </a:t>
            </a:r>
            <a:endParaRPr lang="en-US" sz="1200" dirty="0"/>
          </a:p>
          <a:p>
            <a:r>
              <a:rPr lang="en-US" sz="1200" dirty="0">
                <a:hlinkClick r:id="rId23" action="ppaction://hlinkfile"/>
              </a:rPr>
              <a:t>Unit 16 Nonparametric Tests (1385.0K) </a:t>
            </a:r>
            <a:endParaRPr lang="en-US" sz="1200" dirty="0"/>
          </a:p>
          <a:p>
            <a:r>
              <a:rPr lang="en-US" sz="1200" dirty="0">
                <a:hlinkClick r:id="rId24" action="ppaction://hlinkfile"/>
              </a:rPr>
              <a:t>Unit 17 Quality Management (1329.0K) </a:t>
            </a:r>
            <a:endParaRPr lang="en-US" sz="1200" dirty="0"/>
          </a:p>
          <a:p>
            <a:r>
              <a:rPr lang="en-US" sz="1200" dirty="0">
                <a:hlinkClick r:id="rId25" action="ppaction://hlinkfile"/>
              </a:rPr>
              <a:t>Unit 18 Simulation (1460.0K) </a:t>
            </a:r>
            <a:endParaRPr lang="en-US" dirty="0"/>
          </a:p>
        </p:txBody>
      </p:sp>
      <p:sp>
        <p:nvSpPr>
          <p:cNvPr id="8" name="Right Arrow 7"/>
          <p:cNvSpPr/>
          <p:nvPr/>
        </p:nvSpPr>
        <p:spPr bwMode="auto">
          <a:xfrm>
            <a:off x="5430671" y="3048000"/>
            <a:ext cx="304800" cy="457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TextBox 8"/>
          <p:cNvSpPr txBox="1"/>
          <p:nvPr/>
        </p:nvSpPr>
        <p:spPr>
          <a:xfrm>
            <a:off x="3273095" y="4994163"/>
            <a:ext cx="2309975" cy="116955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400" i="1" dirty="0" err="1" smtClean="0"/>
              <a:t>LearningStat</a:t>
            </a:r>
            <a:r>
              <a:rPr lang="en-US" sz="1400" dirty="0" err="1" smtClean="0"/>
              <a:t>s</a:t>
            </a:r>
            <a:r>
              <a:rPr lang="en-US" sz="1400" dirty="0" smtClean="0"/>
              <a:t> is a supplement – nice but not part of the textbook (demos, spreadsheets, slides)</a:t>
            </a:r>
            <a:endParaRPr lang="en-US" sz="1400" dirty="0"/>
          </a:p>
        </p:txBody>
      </p:sp>
      <p:cxnSp>
        <p:nvCxnSpPr>
          <p:cNvPr id="13" name="Straight Arrow Connector 12"/>
          <p:cNvCxnSpPr/>
          <p:nvPr/>
        </p:nvCxnSpPr>
        <p:spPr bwMode="auto">
          <a:xfrm flipV="1">
            <a:off x="1600200" y="4114800"/>
            <a:ext cx="1143000" cy="6096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4118" name="Picture 22" descr="C:\Users\Blythe\AppData\Local\Microsoft\Windows\Temporary Internet Files\Content.IE5\57E3VQ8D\MC900280966[1].wmf"/>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242251" y="5042464"/>
            <a:ext cx="1129420" cy="112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113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19</a:t>
            </a:fld>
            <a:endParaRPr lang="en-US" dirty="0">
              <a:latin typeface="Times New Roman" pitchFamily="18" charset="0"/>
            </a:endParaRPr>
          </a:p>
        </p:txBody>
      </p:sp>
      <p:sp>
        <p:nvSpPr>
          <p:cNvPr id="44034" name="Rectangle 2"/>
          <p:cNvSpPr>
            <a:spLocks noGrp="1" noChangeArrowheads="1"/>
          </p:cNvSpPr>
          <p:nvPr>
            <p:ph type="title"/>
          </p:nvPr>
        </p:nvSpPr>
        <p:spPr>
          <a:xfrm>
            <a:off x="571500" y="457200"/>
            <a:ext cx="7924800" cy="571500"/>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600" dirty="0">
                <a:solidFill>
                  <a:schemeClr val="accent1"/>
                </a:solidFill>
                <a:effectLst>
                  <a:outerShdw blurRad="38100" dist="38100" dir="2700000" algn="tl">
                    <a:srgbClr val="000000">
                      <a:alpha val="43137"/>
                    </a:srgbClr>
                  </a:outerShdw>
                </a:effectLst>
              </a:rPr>
              <a:t>Challenges for MBAs          </a:t>
            </a:r>
            <a:r>
              <a:rPr lang="en-US" sz="3600" dirty="0" smtClean="0">
                <a:solidFill>
                  <a:schemeClr val="accent1"/>
                </a:solidFill>
                <a:effectLst>
                  <a:outerShdw blurRad="38100" dist="38100" dir="2700000" algn="tl">
                    <a:srgbClr val="000000">
                      <a:alpha val="43137"/>
                    </a:srgbClr>
                  </a:outerShdw>
                </a:effectLst>
              </a:rPr>
              <a:t>                        </a:t>
            </a:r>
            <a:r>
              <a:rPr lang="en-US" sz="3200" b="1" i="1" dirty="0" smtClean="0">
                <a:solidFill>
                  <a:srgbClr val="000000"/>
                </a:solidFill>
                <a:ea typeface="+mn-ea"/>
                <a:cs typeface="+mn-cs"/>
              </a:rPr>
              <a:t>ML 1.3</a:t>
            </a:r>
            <a:endParaRPr lang="en-US" sz="3200" dirty="0" smtClean="0">
              <a:solidFill>
                <a:srgbClr val="33CCCC"/>
              </a:solidFill>
              <a:effectLst>
                <a:outerShdw blurRad="38100" dist="38100" dir="2700000" algn="tl">
                  <a:srgbClr val="000000">
                    <a:alpha val="43137"/>
                  </a:srgbClr>
                </a:outerShdw>
              </a:effectLst>
              <a:latin typeface="+mn-lt"/>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a:t>
            </a:r>
            <a:endParaRPr lang="en-US" sz="2700" b="1" dirty="0">
              <a:solidFill>
                <a:schemeClr val="accent1"/>
              </a:solidFill>
            </a:endParaRPr>
          </a:p>
        </p:txBody>
      </p:sp>
      <p:sp>
        <p:nvSpPr>
          <p:cNvPr id="7" name="Rectangle 3"/>
          <p:cNvSpPr txBox="1">
            <a:spLocks noChangeArrowheads="1"/>
          </p:cNvSpPr>
          <p:nvPr/>
        </p:nvSpPr>
        <p:spPr bwMode="auto">
          <a:xfrm>
            <a:off x="2209800" y="2209800"/>
            <a:ext cx="46482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0" indent="0" eaLnBrk="1" hangingPunct="1">
              <a:spcBef>
                <a:spcPts val="1200"/>
              </a:spcBef>
              <a:buSzPct val="150000"/>
              <a:buFont typeface="Wingdings" pitchFamily="2" charset="2"/>
              <a:buNone/>
              <a:defRPr/>
            </a:pPr>
            <a:r>
              <a:rPr lang="en-US" sz="2800" dirty="0" smtClean="0">
                <a:solidFill>
                  <a:schemeClr val="bg2"/>
                </a:solidFill>
              </a:rPr>
              <a:t> </a:t>
            </a:r>
            <a:r>
              <a:rPr lang="en-US" sz="2400" dirty="0" smtClean="0">
                <a:effectLst>
                  <a:outerShdw blurRad="38100" dist="38100" dir="2700000" algn="tl">
                    <a:srgbClr val="000000">
                      <a:alpha val="43137"/>
                    </a:srgbClr>
                  </a:outerShdw>
                </a:effectLst>
              </a:rPr>
              <a:t>1.1  What is Statistics?</a:t>
            </a:r>
          </a:p>
          <a:p>
            <a:pPr marL="0" indent="0" eaLnBrk="1" hangingPunct="1">
              <a:spcBef>
                <a:spcPts val="1200"/>
              </a:spcBef>
              <a:buSzPct val="150000"/>
              <a:buFont typeface="Wingdings" pitchFamily="2" charset="2"/>
              <a:buNone/>
              <a:defRPr/>
            </a:pPr>
            <a:r>
              <a:rPr lang="en-US" sz="2400" dirty="0" smtClean="0">
                <a:effectLst>
                  <a:outerShdw blurRad="38100" dist="38100" dir="2700000" algn="tl">
                    <a:srgbClr val="000000">
                      <a:alpha val="43137"/>
                    </a:srgbClr>
                  </a:outerShdw>
                </a:effectLst>
              </a:rPr>
              <a:t> 1.2  Why Study Statistics?</a:t>
            </a:r>
          </a:p>
          <a:p>
            <a:pPr marL="0" indent="0" eaLnBrk="1" hangingPunct="1">
              <a:spcBef>
                <a:spcPts val="1200"/>
              </a:spcBef>
              <a:buSzPct val="150000"/>
              <a:buFont typeface="Wingdings" pitchFamily="2" charset="2"/>
              <a:buNone/>
              <a:defRPr/>
            </a:pPr>
            <a:r>
              <a:rPr lang="en-US" sz="2400" dirty="0" smtClean="0">
                <a:effectLst>
                  <a:outerShdw blurRad="38100" dist="38100" dir="2700000" algn="tl">
                    <a:srgbClr val="000000">
                      <a:alpha val="43137"/>
                    </a:srgbClr>
                  </a:outerShdw>
                </a:effectLst>
              </a:rPr>
              <a:t> 1.3  Uses of Statistics</a:t>
            </a:r>
          </a:p>
          <a:p>
            <a:pPr marL="0" indent="0" eaLnBrk="1" hangingPunct="1">
              <a:spcBef>
                <a:spcPts val="1200"/>
              </a:spcBef>
              <a:buSzPct val="150000"/>
              <a:buFont typeface="Wingdings" pitchFamily="2" charset="2"/>
              <a:buNone/>
              <a:defRPr/>
            </a:pPr>
            <a:r>
              <a:rPr lang="en-US" sz="2400" dirty="0" smtClean="0">
                <a:effectLst>
                  <a:outerShdw blurRad="38100" dist="38100" dir="2700000" algn="tl">
                    <a:srgbClr val="000000">
                      <a:alpha val="43137"/>
                    </a:srgbClr>
                  </a:outerShdw>
                </a:effectLst>
              </a:rPr>
              <a:t> 1.4  Statistical Challenges</a:t>
            </a:r>
          </a:p>
          <a:p>
            <a:pPr marL="0" indent="0" eaLnBrk="1" hangingPunct="1">
              <a:spcBef>
                <a:spcPts val="1200"/>
              </a:spcBef>
              <a:buSzPct val="150000"/>
              <a:buFont typeface="Wingdings" pitchFamily="2" charset="2"/>
              <a:buNone/>
              <a:defRPr/>
            </a:pPr>
            <a:r>
              <a:rPr lang="en-US" sz="2400" dirty="0" smtClean="0">
                <a:effectLst>
                  <a:outerShdw blurRad="38100" dist="38100" dir="2700000" algn="tl">
                    <a:srgbClr val="000000">
                      <a:alpha val="43137"/>
                    </a:srgbClr>
                  </a:outerShdw>
                </a:effectLst>
              </a:rPr>
              <a:t> 1.5  Critical Thinking</a:t>
            </a:r>
          </a:p>
        </p:txBody>
      </p:sp>
      <p:pic>
        <p:nvPicPr>
          <p:cNvPr id="1026" name="Picture 2" descr="C:\Users\Blythe\AppData\Local\Microsoft\Windows\Temporary Internet Files\Content.IE5\TT6LCHKH\MP90043952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2748900"/>
            <a:ext cx="1371600" cy="915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297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2</a:t>
            </a:fld>
            <a:endParaRPr lang="en-US" dirty="0">
              <a:latin typeface="Times New Roman" pitchFamily="18" charset="0"/>
            </a:endParaRPr>
          </a:p>
        </p:txBody>
      </p:sp>
      <p:sp>
        <p:nvSpPr>
          <p:cNvPr id="44034" name="Rectangle 2"/>
          <p:cNvSpPr>
            <a:spLocks noGrp="1" noChangeArrowheads="1"/>
          </p:cNvSpPr>
          <p:nvPr>
            <p:ph type="title"/>
          </p:nvPr>
        </p:nvSpPr>
        <p:spPr>
          <a:xfrm>
            <a:off x="398463" y="381000"/>
            <a:ext cx="8229600" cy="571500"/>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600" dirty="0">
                <a:solidFill>
                  <a:schemeClr val="accent1"/>
                </a:solidFill>
                <a:effectLst>
                  <a:outerShdw blurRad="38100" dist="38100" dir="2700000" algn="tl">
                    <a:srgbClr val="000000">
                      <a:alpha val="43137"/>
                    </a:srgbClr>
                  </a:outerShdw>
                </a:effectLst>
              </a:rPr>
              <a:t>Getting Started                                              </a:t>
            </a:r>
            <a:r>
              <a:rPr lang="en-US" sz="3600" dirty="0" smtClean="0">
                <a:solidFill>
                  <a:schemeClr val="accent1"/>
                </a:solidFill>
                <a:effectLst>
                  <a:outerShdw blurRad="38100" dist="38100" dir="2700000" algn="tl">
                    <a:srgbClr val="000000">
                      <a:alpha val="43137"/>
                    </a:srgbClr>
                  </a:outerShdw>
                </a:effectLst>
              </a:rPr>
              <a:t> </a:t>
            </a:r>
            <a:r>
              <a:rPr lang="en-US" sz="3200" b="1" i="1" dirty="0" smtClean="0"/>
              <a:t>ML 1.1</a:t>
            </a:r>
            <a:endParaRPr lang="en-US" sz="3200" dirty="0" smtClean="0">
              <a:solidFill>
                <a:srgbClr val="33CCCC"/>
              </a:solidFill>
              <a:effectLst>
                <a:outerShdw blurRad="38100" dist="38100" dir="2700000" algn="tl">
                  <a:srgbClr val="000000">
                    <a:alpha val="43137"/>
                  </a:srgbClr>
                </a:outerShdw>
              </a:effectLst>
              <a:latin typeface="+mn-lt"/>
            </a:endParaRPr>
          </a:p>
        </p:txBody>
      </p:sp>
      <p:sp>
        <p:nvSpPr>
          <p:cNvPr id="44035" name="Rectangle 3"/>
          <p:cNvSpPr>
            <a:spLocks noGrp="1" noChangeArrowheads="1"/>
          </p:cNvSpPr>
          <p:nvPr>
            <p:ph type="body" idx="1"/>
          </p:nvPr>
        </p:nvSpPr>
        <p:spPr>
          <a:xfrm>
            <a:off x="223065" y="2097974"/>
            <a:ext cx="8655050" cy="2895600"/>
          </a:xfrm>
        </p:spPr>
        <p:txBody>
          <a:bodyPr lIns="103236" tIns="51618" rIns="103236" bIns="51618"/>
          <a:lstStyle/>
          <a:p>
            <a:pPr lvl="1">
              <a:spcBef>
                <a:spcPts val="2400"/>
              </a:spcBef>
              <a:buFont typeface="Arial" pitchFamily="34" charset="0"/>
              <a:buChar char="•"/>
            </a:pPr>
            <a:r>
              <a:rPr lang="en-US" sz="2400" dirty="0" smtClean="0"/>
              <a:t>self-introductions (Moodle mini-biographies)</a:t>
            </a:r>
            <a:endParaRPr lang="en-US" sz="2400" dirty="0"/>
          </a:p>
          <a:p>
            <a:pPr lvl="1">
              <a:spcBef>
                <a:spcPts val="2400"/>
              </a:spcBef>
              <a:buFont typeface="Arial" pitchFamily="34" charset="0"/>
              <a:buChar char="•"/>
            </a:pPr>
            <a:r>
              <a:rPr lang="en-US" sz="2400" dirty="0"/>
              <a:t>course format, syllabus, projects</a:t>
            </a:r>
          </a:p>
          <a:p>
            <a:pPr lvl="1">
              <a:spcBef>
                <a:spcPts val="2400"/>
              </a:spcBef>
              <a:buFont typeface="Arial" pitchFamily="34" charset="0"/>
              <a:buChar char="•"/>
            </a:pPr>
            <a:r>
              <a:rPr lang="en-US" sz="2400" dirty="0"/>
              <a:t>grading, communication</a:t>
            </a:r>
          </a:p>
          <a:p>
            <a:pPr lvl="1">
              <a:spcBef>
                <a:spcPts val="2400"/>
              </a:spcBef>
              <a:buFont typeface="Arial" pitchFamily="34" charset="0"/>
              <a:buChar char="•"/>
            </a:pPr>
            <a:r>
              <a:rPr lang="en-US" sz="2400" dirty="0"/>
              <a:t>goals: short run </a:t>
            </a:r>
            <a:r>
              <a:rPr lang="en-US" sz="2400" i="1" dirty="0" err="1"/>
              <a:t>vs</a:t>
            </a:r>
            <a:r>
              <a:rPr lang="en-US" sz="2400" dirty="0"/>
              <a:t> long </a:t>
            </a:r>
            <a:r>
              <a:rPr lang="en-US" sz="2400" dirty="0" smtClean="0"/>
              <a:t>run</a:t>
            </a:r>
            <a:endParaRPr lang="en-US" sz="2400" i="1" u="sng" dirty="0" smtClean="0">
              <a:solidFill>
                <a:srgbClr val="002060"/>
              </a:solidFill>
              <a:effectLst>
                <a:outerShdw blurRad="38100" dist="38100" dir="2700000" algn="tl">
                  <a:srgbClr val="C0C0C0"/>
                </a:outerShdw>
              </a:effectLst>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9352" y="1766260"/>
            <a:ext cx="1341072" cy="100168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9600" y="3370878"/>
            <a:ext cx="758042" cy="609448"/>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46701" y="4114800"/>
            <a:ext cx="939699" cy="697688"/>
          </a:xfrm>
          <a:prstGeom prst="rect">
            <a:avLst/>
          </a:prstGeom>
        </p:spPr>
      </p:pic>
      <p:pic>
        <p:nvPicPr>
          <p:cNvPr id="1026" name="Picture 2" descr="C:\Users\Blythe\AppData\Local\Microsoft\Windows\Temporary Internet Files\Content.IE5\T28SMCVP\MC900056833[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7539" y="2590800"/>
            <a:ext cx="914400" cy="7781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077116" y="5526194"/>
            <a:ext cx="3390484" cy="8309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600" dirty="0" smtClean="0">
                <a:solidFill>
                  <a:srgbClr val="FF0000"/>
                </a:solidFill>
              </a:rPr>
              <a:t>You can watch the instructor’s introductory welcome video for MBA students (posted on Moodle)</a:t>
            </a:r>
            <a:endParaRPr lang="en-US" sz="1600" dirty="0">
              <a:solidFill>
                <a:srgbClr val="FF0000"/>
              </a:solidFill>
            </a:endParaRPr>
          </a:p>
        </p:txBody>
      </p:sp>
      <p:pic>
        <p:nvPicPr>
          <p:cNvPr id="11" name="Picture 2" descr="C:\Users\Blythe\AppData\Local\Microsoft\Windows\Temporary Internet Files\Content.IE5\K4POUWPH\MP900390594[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19400" y="5488174"/>
            <a:ext cx="1066800" cy="76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416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FBC05DCF-4F8D-4E29-BAD0-1B92200ACE0B}" type="slidenum">
              <a:rPr lang="en-US">
                <a:latin typeface="Times New Roman" pitchFamily="18" charset="0"/>
              </a:rPr>
              <a:pPr eaLnBrk="1" hangingPunct="1"/>
              <a:t>20</a:t>
            </a:fld>
            <a:endParaRPr lang="en-US">
              <a:latin typeface="Times New Roman" pitchFamily="18" charset="0"/>
            </a:endParaRPr>
          </a:p>
        </p:txBody>
      </p:sp>
      <p:sp>
        <p:nvSpPr>
          <p:cNvPr id="44034" name="Rectangle 2"/>
          <p:cNvSpPr>
            <a:spLocks noGrp="1" noChangeArrowheads="1"/>
          </p:cNvSpPr>
          <p:nvPr>
            <p:ph type="title"/>
          </p:nvPr>
        </p:nvSpPr>
        <p:spPr>
          <a:xfrm>
            <a:off x="408359" y="419098"/>
            <a:ext cx="8229600" cy="723901"/>
          </a:xfrm>
        </p:spPr>
        <p:txBody>
          <a:bodyPr lIns="103236" tIns="51618" rIns="103236" bIns="51618" anchor="t">
            <a:normAutofit/>
          </a:bodyPr>
          <a:lstStyle/>
          <a:p>
            <a:pPr algn="ctr" eaLnBrk="1" hangingPunct="1">
              <a:defRPr/>
            </a:pPr>
            <a:r>
              <a:rPr lang="en-US" sz="3200" dirty="0">
                <a:solidFill>
                  <a:schemeClr val="accent1"/>
                </a:solidFill>
                <a:effectLst>
                  <a:outerShdw blurRad="38100" dist="38100" dir="2700000" algn="tl">
                    <a:srgbClr val="000000">
                      <a:alpha val="43137"/>
                    </a:srgbClr>
                  </a:outerShdw>
                </a:effectLst>
              </a:rPr>
              <a:t>What is Statistics?</a:t>
            </a:r>
          </a:p>
        </p:txBody>
      </p:sp>
      <p:sp>
        <p:nvSpPr>
          <p:cNvPr id="44035" name="Rectangle 3"/>
          <p:cNvSpPr>
            <a:spLocks noGrp="1" noChangeArrowheads="1"/>
          </p:cNvSpPr>
          <p:nvPr>
            <p:ph type="body" idx="1"/>
          </p:nvPr>
        </p:nvSpPr>
        <p:spPr>
          <a:xfrm>
            <a:off x="914400" y="1752600"/>
            <a:ext cx="7620000" cy="3429000"/>
          </a:xfrm>
        </p:spPr>
        <p:txBody>
          <a:bodyPr lIns="103236" tIns="51618" rIns="103236" bIns="51618"/>
          <a:lstStyle/>
          <a:p>
            <a:pPr marL="292100" indent="-292100" eaLnBrk="1" hangingPunct="1">
              <a:buSzPct val="100000"/>
              <a:buFont typeface="Arial" charset="0"/>
              <a:buChar char="•"/>
              <a:defRPr/>
            </a:pPr>
            <a:endParaRPr lang="en-US" sz="2400" i="1" u="sng" dirty="0" smtClean="0">
              <a:solidFill>
                <a:srgbClr val="002060"/>
              </a:solidFill>
              <a:effectLst>
                <a:outerShdw blurRad="38100" dist="38100" dir="2700000" algn="tl">
                  <a:srgbClr val="C0C0C0"/>
                </a:outerShdw>
              </a:effectLst>
            </a:endParaRPr>
          </a:p>
          <a:p>
            <a:pPr marL="0" indent="0" eaLnBrk="1" hangingPunct="1">
              <a:buClr>
                <a:schemeClr val="accent1"/>
              </a:buClr>
              <a:buSzPct val="100000"/>
              <a:buNone/>
              <a:defRPr/>
            </a:pPr>
            <a:r>
              <a:rPr lang="en-US" sz="2400" i="1" u="sng" dirty="0" smtClean="0">
                <a:solidFill>
                  <a:srgbClr val="C00000"/>
                </a:solidFill>
                <a:effectLst>
                  <a:outerShdw blurRad="38100" dist="38100" dir="2700000" algn="tl">
                    <a:srgbClr val="C0C0C0"/>
                  </a:outerShdw>
                </a:effectLst>
              </a:rPr>
              <a:t>Statistics</a:t>
            </a:r>
            <a:r>
              <a:rPr lang="en-US" sz="2400" dirty="0" smtClean="0">
                <a:solidFill>
                  <a:srgbClr val="C00000"/>
                </a:solidFill>
              </a:rPr>
              <a:t> </a:t>
            </a:r>
            <a:r>
              <a:rPr lang="en-US" sz="2400" dirty="0" smtClean="0">
                <a:effectLst>
                  <a:outerShdw blurRad="38100" dist="38100" dir="2700000" algn="tl">
                    <a:srgbClr val="C0C0C0"/>
                  </a:outerShdw>
                </a:effectLst>
              </a:rPr>
              <a:t>is the science of collecting, organizing, analyzing, interpreting, and presenting data.</a:t>
            </a:r>
          </a:p>
          <a:p>
            <a:pPr marL="0" indent="0" eaLnBrk="1" hangingPunct="1">
              <a:buClr>
                <a:schemeClr val="accent1"/>
              </a:buClr>
              <a:buSzPct val="100000"/>
              <a:buNone/>
              <a:defRPr/>
            </a:pPr>
            <a:endParaRPr lang="en-US" sz="2400" dirty="0" smtClean="0"/>
          </a:p>
          <a:p>
            <a:pPr marL="0" indent="0" eaLnBrk="1" hangingPunct="1">
              <a:buClr>
                <a:srgbClr val="33CCCC"/>
              </a:buClr>
              <a:buSzPct val="100000"/>
              <a:buNone/>
              <a:defRPr/>
            </a:pPr>
            <a:r>
              <a:rPr lang="en-US" sz="2400" dirty="0" smtClean="0">
                <a:effectLst>
                  <a:outerShdw blurRad="38100" dist="38100" dir="2700000" algn="tl">
                    <a:srgbClr val="C0C0C0"/>
                  </a:outerShdw>
                </a:effectLst>
              </a:rPr>
              <a:t>A</a:t>
            </a:r>
            <a:r>
              <a:rPr lang="en-US" sz="2400" dirty="0" smtClean="0"/>
              <a:t> </a:t>
            </a:r>
            <a:r>
              <a:rPr lang="en-US" sz="2400" i="1" u="sng" dirty="0" smtClean="0">
                <a:solidFill>
                  <a:srgbClr val="C00000"/>
                </a:solidFill>
                <a:effectLst>
                  <a:outerShdw blurRad="38100" dist="38100" dir="2700000" algn="tl">
                    <a:srgbClr val="C0C0C0"/>
                  </a:outerShdw>
                </a:effectLst>
              </a:rPr>
              <a:t>statistic</a:t>
            </a:r>
            <a:r>
              <a:rPr lang="en-US" sz="2400" dirty="0" smtClean="0">
                <a:solidFill>
                  <a:srgbClr val="FF9933"/>
                </a:solidFill>
              </a:rPr>
              <a:t> </a:t>
            </a:r>
            <a:r>
              <a:rPr lang="en-US" sz="2400" dirty="0" smtClean="0">
                <a:effectLst>
                  <a:outerShdw blurRad="38100" dist="38100" dir="2700000" algn="tl">
                    <a:srgbClr val="C0C0C0"/>
                  </a:outerShdw>
                </a:effectLst>
              </a:rPr>
              <a:t>is a single measure (number) used to summarize a sample data set; for example, the average height of students in a university.</a:t>
            </a:r>
          </a:p>
          <a:p>
            <a:pPr marL="292100" indent="-292100" eaLnBrk="1" hangingPunct="1">
              <a:buSzPct val="100000"/>
              <a:buFont typeface="Arial" charset="0"/>
              <a:buChar char="•"/>
              <a:defRPr/>
            </a:pPr>
            <a:endParaRPr lang="en-US" sz="2400" dirty="0" smtClean="0"/>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1</a:t>
            </a:r>
          </a:p>
        </p:txBody>
      </p:sp>
    </p:spTree>
    <p:extLst>
      <p:ext uri="{BB962C8B-B14F-4D97-AF65-F5344CB8AC3E}">
        <p14:creationId xmlns:p14="http://schemas.microsoft.com/office/powerpoint/2010/main" val="4074123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E6D25DC2-494A-4C98-B075-91104BECFA45}" type="slidenum">
              <a:rPr lang="en-US">
                <a:latin typeface="Times New Roman" pitchFamily="18" charset="0"/>
              </a:rPr>
              <a:pPr eaLnBrk="1" hangingPunct="1"/>
              <a:t>21</a:t>
            </a:fld>
            <a:endParaRPr lang="en-US">
              <a:latin typeface="Times New Roman" pitchFamily="18" charset="0"/>
            </a:endParaRPr>
          </a:p>
        </p:txBody>
      </p:sp>
      <p:sp>
        <p:nvSpPr>
          <p:cNvPr id="57349" name="Rectangle 5"/>
          <p:cNvSpPr>
            <a:spLocks noChangeArrowheads="1"/>
          </p:cNvSpPr>
          <p:nvPr/>
        </p:nvSpPr>
        <p:spPr bwMode="auto">
          <a:xfrm>
            <a:off x="366713" y="1970088"/>
            <a:ext cx="8297862" cy="2220912"/>
          </a:xfrm>
          <a:prstGeom prst="rect">
            <a:avLst/>
          </a:prstGeom>
          <a:noFill/>
          <a:ln w="9525">
            <a:noFill/>
            <a:miter lim="800000"/>
            <a:headEnd/>
            <a:tailEnd/>
          </a:ln>
        </p:spPr>
        <p:txBody>
          <a:bodyPr lIns="103236" tIns="51618" rIns="103236" bIns="51618"/>
          <a:lstStyle/>
          <a:p>
            <a:pPr marL="342900" indent="-342900" eaLnBrk="0" hangingPunct="0">
              <a:spcBef>
                <a:spcPts val="1200"/>
              </a:spcBef>
              <a:buClr>
                <a:srgbClr val="00B0F0"/>
              </a:buClr>
              <a:buFont typeface="Arial" pitchFamily="34" charset="0"/>
              <a:buChar char="•"/>
              <a:defRPr/>
            </a:pPr>
            <a:r>
              <a:rPr lang="en-US" sz="2000" dirty="0" smtClean="0">
                <a:solidFill>
                  <a:srgbClr val="002060"/>
                </a:solidFill>
              </a:rPr>
              <a:t>Data mining, neural tools, simulation, spreadsheet modeling, </a:t>
            </a:r>
            <a:r>
              <a:rPr lang="en-US" sz="2000" dirty="0" err="1" smtClean="0">
                <a:solidFill>
                  <a:srgbClr val="002060"/>
                </a:solidFill>
              </a:rPr>
              <a:t>etc</a:t>
            </a:r>
            <a:endParaRPr lang="en-US" sz="2000" dirty="0" smtClean="0">
              <a:solidFill>
                <a:srgbClr val="002060"/>
              </a:solidFill>
            </a:endParaRPr>
          </a:p>
          <a:p>
            <a:pPr marL="342900" indent="-342900" eaLnBrk="0" hangingPunct="0">
              <a:spcBef>
                <a:spcPts val="1200"/>
              </a:spcBef>
              <a:buClr>
                <a:srgbClr val="00B0F0"/>
              </a:buClr>
              <a:buFont typeface="Arial" pitchFamily="34" charset="0"/>
              <a:buChar char="•"/>
              <a:defRPr/>
            </a:pPr>
            <a:r>
              <a:rPr lang="en-US" sz="2000" dirty="0" smtClean="0">
                <a:solidFill>
                  <a:srgbClr val="002060"/>
                </a:solidFill>
              </a:rPr>
              <a:t>Costly software</a:t>
            </a:r>
          </a:p>
          <a:p>
            <a:pPr marL="342900" indent="-342900" eaLnBrk="0" hangingPunct="0">
              <a:spcBef>
                <a:spcPts val="1200"/>
              </a:spcBef>
              <a:buClr>
                <a:srgbClr val="00B0F0"/>
              </a:buClr>
              <a:buFont typeface="Arial" pitchFamily="34" charset="0"/>
              <a:buChar char="•"/>
              <a:defRPr/>
            </a:pPr>
            <a:r>
              <a:rPr lang="en-US" sz="2000" dirty="0" smtClean="0">
                <a:solidFill>
                  <a:srgbClr val="002060"/>
                </a:solidFill>
              </a:rPr>
              <a:t>Specialized expertise required </a:t>
            </a:r>
          </a:p>
          <a:p>
            <a:pPr marL="342900" indent="-342900" eaLnBrk="0" hangingPunct="0">
              <a:spcBef>
                <a:spcPts val="1200"/>
              </a:spcBef>
              <a:buClr>
                <a:srgbClr val="00B0F0"/>
              </a:buClr>
              <a:buFont typeface="Arial" pitchFamily="34" charset="0"/>
              <a:buChar char="•"/>
              <a:defRPr/>
            </a:pPr>
            <a:r>
              <a:rPr lang="en-US" sz="2000" dirty="0" smtClean="0">
                <a:solidFill>
                  <a:srgbClr val="002060"/>
                </a:solidFill>
              </a:rPr>
              <a:t>Huge databases (millions of records, complex file structure, sparse or missing data, proprietary concerns, privacy issues)</a:t>
            </a:r>
            <a:endParaRPr lang="en-US" sz="2000" dirty="0">
              <a:solidFill>
                <a:srgbClr val="002060"/>
              </a:solidFill>
            </a:endParaRPr>
          </a:p>
        </p:txBody>
      </p:sp>
      <p:sp>
        <p:nvSpPr>
          <p:cNvPr id="7" name="Rectangle 2"/>
          <p:cNvSpPr>
            <a:spLocks noGrp="1" noChangeArrowheads="1"/>
          </p:cNvSpPr>
          <p:nvPr>
            <p:ph type="title"/>
          </p:nvPr>
        </p:nvSpPr>
        <p:spPr>
          <a:xfrm>
            <a:off x="1219200" y="457199"/>
            <a:ext cx="7010400" cy="685800"/>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Big Data, Big Tools</a:t>
            </a:r>
          </a:p>
        </p:txBody>
      </p:sp>
      <p:sp>
        <p:nvSpPr>
          <p:cNvPr id="2048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pic>
        <p:nvPicPr>
          <p:cNvPr id="2048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4419600"/>
            <a:ext cx="193891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0798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DC34F6F1-5A12-41B7-96E7-86780D2E3D2C}" type="slidenum">
              <a:rPr lang="en-US">
                <a:latin typeface="Times New Roman" pitchFamily="18" charset="0"/>
              </a:rPr>
              <a:pPr eaLnBrk="1" hangingPunct="1"/>
              <a:t>22</a:t>
            </a:fld>
            <a:endParaRPr lang="en-US">
              <a:latin typeface="Times New Roman" pitchFamily="18" charset="0"/>
            </a:endParaRPr>
          </a:p>
        </p:txBody>
      </p:sp>
      <p:sp>
        <p:nvSpPr>
          <p:cNvPr id="48133" name="Rectangle 5"/>
          <p:cNvSpPr>
            <a:spLocks noChangeArrowheads="1"/>
          </p:cNvSpPr>
          <p:nvPr/>
        </p:nvSpPr>
        <p:spPr bwMode="auto">
          <a:xfrm>
            <a:off x="490538" y="1981200"/>
            <a:ext cx="8199438" cy="1025525"/>
          </a:xfrm>
          <a:prstGeom prst="rect">
            <a:avLst/>
          </a:prstGeom>
          <a:noFill/>
          <a:ln w="9525">
            <a:noFill/>
            <a:miter lim="800000"/>
            <a:headEnd/>
            <a:tailEnd/>
          </a:ln>
          <a:effectLst/>
        </p:spPr>
        <p:txBody>
          <a:bodyPr lIns="103236" tIns="51618" rIns="103236" bIns="51618"/>
          <a:lstStyle/>
          <a:p>
            <a:pPr eaLnBrk="0" hangingPunct="0">
              <a:spcBef>
                <a:spcPct val="20000"/>
              </a:spcBef>
              <a:buClr>
                <a:srgbClr val="E8004D"/>
              </a:buClr>
              <a:defRPr/>
            </a:pPr>
            <a:r>
              <a:rPr lang="en-US" sz="2400" i="1" u="sng" dirty="0" smtClean="0">
                <a:solidFill>
                  <a:srgbClr val="C00000"/>
                </a:solidFill>
                <a:latin typeface="+mn-lt"/>
              </a:rPr>
              <a:t>Descriptive </a:t>
            </a:r>
            <a:r>
              <a:rPr lang="en-US" sz="2400" i="1" u="sng" dirty="0">
                <a:solidFill>
                  <a:srgbClr val="C00000"/>
                </a:solidFill>
                <a:latin typeface="+mn-lt"/>
              </a:rPr>
              <a:t>statistics </a:t>
            </a:r>
            <a:r>
              <a:rPr lang="en-US" sz="2000" dirty="0">
                <a:solidFill>
                  <a:srgbClr val="002060"/>
                </a:solidFill>
              </a:rPr>
              <a:t>– the collection, organization, presentation, and summary of data.</a:t>
            </a:r>
            <a:endParaRPr lang="en-US" sz="2000" i="1" dirty="0">
              <a:solidFill>
                <a:srgbClr val="002060"/>
              </a:solidFill>
            </a:endParaRPr>
          </a:p>
        </p:txBody>
      </p:sp>
      <p:sp>
        <p:nvSpPr>
          <p:cNvPr id="48134" name="Rectangle 6"/>
          <p:cNvSpPr>
            <a:spLocks noChangeArrowheads="1"/>
          </p:cNvSpPr>
          <p:nvPr/>
        </p:nvSpPr>
        <p:spPr bwMode="auto">
          <a:xfrm>
            <a:off x="490537" y="3276600"/>
            <a:ext cx="7056437" cy="1376363"/>
          </a:xfrm>
          <a:prstGeom prst="rect">
            <a:avLst/>
          </a:prstGeom>
          <a:noFill/>
          <a:ln w="9525">
            <a:noFill/>
            <a:miter lim="800000"/>
            <a:headEnd/>
            <a:tailEnd/>
          </a:ln>
          <a:effectLst/>
        </p:spPr>
        <p:txBody>
          <a:bodyPr lIns="103236" tIns="51618" rIns="103236" bIns="51618"/>
          <a:lstStyle/>
          <a:p>
            <a:pPr eaLnBrk="0" hangingPunct="0">
              <a:spcBef>
                <a:spcPct val="20000"/>
              </a:spcBef>
              <a:buClr>
                <a:srgbClr val="E8004D"/>
              </a:buClr>
              <a:defRPr/>
            </a:pPr>
            <a:r>
              <a:rPr lang="en-US" sz="2000" i="1" dirty="0">
                <a:solidFill>
                  <a:srgbClr val="002060"/>
                </a:solidFill>
              </a:rPr>
              <a:t> </a:t>
            </a:r>
            <a:r>
              <a:rPr lang="en-US" sz="2400" i="1" u="sng" dirty="0" smtClean="0">
                <a:solidFill>
                  <a:srgbClr val="C00000"/>
                </a:solidFill>
                <a:latin typeface="+mn-lt"/>
              </a:rPr>
              <a:t>Inferential </a:t>
            </a:r>
            <a:r>
              <a:rPr lang="en-US" sz="2400" i="1" u="sng" dirty="0">
                <a:solidFill>
                  <a:srgbClr val="C00000"/>
                </a:solidFill>
                <a:latin typeface="+mn-lt"/>
              </a:rPr>
              <a:t>statistics </a:t>
            </a:r>
            <a:r>
              <a:rPr lang="en-US" sz="2000" dirty="0">
                <a:solidFill>
                  <a:srgbClr val="002060"/>
                </a:solidFill>
              </a:rPr>
              <a:t>– generalizing from a sample to a population, estimating unknown parameters, drawing conclusions, making decisions.</a:t>
            </a:r>
          </a:p>
        </p:txBody>
      </p:sp>
      <p:sp>
        <p:nvSpPr>
          <p:cNvPr id="8" name="Rectangle 2"/>
          <p:cNvSpPr>
            <a:spLocks noGrp="1" noChangeArrowheads="1"/>
          </p:cNvSpPr>
          <p:nvPr>
            <p:ph type="title"/>
          </p:nvPr>
        </p:nvSpPr>
        <p:spPr>
          <a:xfrm>
            <a:off x="838200" y="457199"/>
            <a:ext cx="7010400" cy="685800"/>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Uses of Statistics</a:t>
            </a:r>
          </a:p>
        </p:txBody>
      </p:sp>
      <p:sp>
        <p:nvSpPr>
          <p:cNvPr id="1434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spTree>
    <p:extLst>
      <p:ext uri="{BB962C8B-B14F-4D97-AF65-F5344CB8AC3E}">
        <p14:creationId xmlns:p14="http://schemas.microsoft.com/office/powerpoint/2010/main" val="3791372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4DB0D3F4-85CB-4D8E-8EA6-B362AAE8B2B8}" type="slidenum">
              <a:rPr lang="en-US">
                <a:latin typeface="Times New Roman" pitchFamily="18" charset="0"/>
              </a:rPr>
              <a:pPr eaLnBrk="1" hangingPunct="1"/>
              <a:t>23</a:t>
            </a:fld>
            <a:endParaRPr lang="en-US">
              <a:latin typeface="Times New Roman" pitchFamily="18" charset="0"/>
            </a:endParaRPr>
          </a:p>
        </p:txBody>
      </p:sp>
      <p:sp>
        <p:nvSpPr>
          <p:cNvPr id="43010" name="Rectangle 2"/>
          <p:cNvSpPr>
            <a:spLocks noGrp="1" noChangeArrowheads="1"/>
          </p:cNvSpPr>
          <p:nvPr>
            <p:ph type="title"/>
          </p:nvPr>
        </p:nvSpPr>
        <p:spPr>
          <a:xfrm>
            <a:off x="1676400" y="457200"/>
            <a:ext cx="5410200" cy="838200"/>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Why Study Statistics</a:t>
            </a:r>
          </a:p>
        </p:txBody>
      </p:sp>
      <p:sp>
        <p:nvSpPr>
          <p:cNvPr id="43011" name="Rectangle 3"/>
          <p:cNvSpPr>
            <a:spLocks noGrp="1" noChangeArrowheads="1"/>
          </p:cNvSpPr>
          <p:nvPr>
            <p:ph type="subTitle" idx="4294967295"/>
          </p:nvPr>
        </p:nvSpPr>
        <p:spPr>
          <a:xfrm>
            <a:off x="914400" y="1905000"/>
            <a:ext cx="7248525" cy="2209800"/>
          </a:xfrm>
        </p:spPr>
        <p:txBody>
          <a:bodyPr/>
          <a:lstStyle/>
          <a:p>
            <a:pPr eaLnBrk="1" hangingPunct="1">
              <a:spcBef>
                <a:spcPts val="1200"/>
              </a:spcBef>
              <a:buClr>
                <a:schemeClr val="accent1"/>
              </a:buClr>
              <a:buSzPct val="100000"/>
              <a:buFont typeface="Arial" charset="0"/>
              <a:buChar char="•"/>
              <a:defRPr/>
            </a:pPr>
            <a:r>
              <a:rPr lang="en-US" sz="2000" dirty="0" smtClean="0">
                <a:solidFill>
                  <a:srgbClr val="002060"/>
                </a:solidFill>
              </a:rPr>
              <a:t>Statistical knowledge gives a company a competitive advantage against organizations that cannot understand their internal or external market data. </a:t>
            </a:r>
          </a:p>
          <a:p>
            <a:pPr eaLnBrk="1" hangingPunct="1">
              <a:spcBef>
                <a:spcPts val="1200"/>
              </a:spcBef>
              <a:buClr>
                <a:schemeClr val="accent1"/>
              </a:buClr>
              <a:buSzPct val="100000"/>
              <a:buFont typeface="Arial" charset="0"/>
              <a:buChar char="•"/>
              <a:defRPr/>
            </a:pPr>
            <a:r>
              <a:rPr lang="en-US" sz="2000" dirty="0" smtClean="0">
                <a:solidFill>
                  <a:srgbClr val="002060"/>
                </a:solidFill>
              </a:rPr>
              <a:t>Mastery of basic statistics gives an individual manager a competitive advantage as one works one’s way through the promotion process, or when one moves to a new employer. </a:t>
            </a:r>
          </a:p>
        </p:txBody>
      </p:sp>
      <p:sp>
        <p:nvSpPr>
          <p:cNvPr id="163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pic>
        <p:nvPicPr>
          <p:cNvPr id="1639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62338" y="4419600"/>
            <a:ext cx="1462087"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7492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99D2E5AD-C9C6-449F-A4C3-17211D5757C8}" type="slidenum">
              <a:rPr lang="en-US">
                <a:latin typeface="Times New Roman" pitchFamily="18" charset="0"/>
              </a:rPr>
              <a:pPr eaLnBrk="1" hangingPunct="1"/>
              <a:t>24</a:t>
            </a:fld>
            <a:endParaRPr lang="en-US">
              <a:latin typeface="Times New Roman" pitchFamily="18" charset="0"/>
            </a:endParaRPr>
          </a:p>
        </p:txBody>
      </p:sp>
      <p:sp>
        <p:nvSpPr>
          <p:cNvPr id="77827" name="Rectangle 3"/>
          <p:cNvSpPr>
            <a:spLocks noGrp="1" noChangeArrowheads="1"/>
          </p:cNvSpPr>
          <p:nvPr>
            <p:ph type="body" idx="1"/>
          </p:nvPr>
        </p:nvSpPr>
        <p:spPr>
          <a:xfrm>
            <a:off x="824840" y="1676400"/>
            <a:ext cx="7667625" cy="1447800"/>
          </a:xfrm>
        </p:spPr>
        <p:txBody>
          <a:bodyPr lIns="103236" tIns="51618" rIns="103236" bIns="51618"/>
          <a:lstStyle/>
          <a:p>
            <a:pPr eaLnBrk="1" hangingPunct="1">
              <a:buClr>
                <a:schemeClr val="accent1"/>
              </a:buClr>
              <a:buSzPct val="100000"/>
              <a:buFont typeface="Arial" charset="0"/>
              <a:buChar char="•"/>
              <a:defRPr/>
            </a:pPr>
            <a:r>
              <a:rPr lang="en-US" sz="2000" dirty="0" smtClean="0">
                <a:solidFill>
                  <a:srgbClr val="002060"/>
                </a:solidFill>
                <a:cs typeface="Times New Roman" pitchFamily="18" charset="0"/>
              </a:rPr>
              <a:t>Is technically current (e.g., software-wise).</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Communicates well.</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Is proactive.</a:t>
            </a:r>
          </a:p>
        </p:txBody>
      </p:sp>
      <p:sp>
        <p:nvSpPr>
          <p:cNvPr id="7" name="Rectangle 2"/>
          <p:cNvSpPr>
            <a:spLocks noGrp="1" noChangeArrowheads="1"/>
          </p:cNvSpPr>
          <p:nvPr>
            <p:ph type="title"/>
          </p:nvPr>
        </p:nvSpPr>
        <p:spPr>
          <a:xfrm>
            <a:off x="1258371" y="457199"/>
            <a:ext cx="7010400" cy="685800"/>
          </a:xfrm>
        </p:spPr>
        <p:txBody>
          <a:bodyPr lIns="103236" tIns="51618" rIns="103236" bIns="51618" anchor="t">
            <a:normAutofit/>
          </a:bodyPr>
          <a:lstStyle/>
          <a:p>
            <a:pPr>
              <a:defRPr/>
            </a:pPr>
            <a:r>
              <a:rPr lang="en-US" sz="3200" dirty="0">
                <a:solidFill>
                  <a:schemeClr val="accent1"/>
                </a:solidFill>
                <a:effectLst>
                  <a:outerShdw blurRad="38100" dist="38100" dir="2700000" algn="tl">
                    <a:srgbClr val="000000">
                      <a:alpha val="43137"/>
                    </a:srgbClr>
                  </a:outerShdw>
                </a:effectLst>
              </a:rPr>
              <a:t>The Ideal Data Analyst</a:t>
            </a:r>
          </a:p>
        </p:txBody>
      </p:sp>
      <p:sp>
        <p:nvSpPr>
          <p:cNvPr id="1741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sp>
        <p:nvSpPr>
          <p:cNvPr id="9" name="Rectangle 3"/>
          <p:cNvSpPr txBox="1">
            <a:spLocks noChangeArrowheads="1"/>
          </p:cNvSpPr>
          <p:nvPr/>
        </p:nvSpPr>
        <p:spPr bwMode="auto">
          <a:xfrm>
            <a:off x="860156" y="2950029"/>
            <a:ext cx="76676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Has a broad outlook.</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Is flexible.</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Focuses on the main problem.</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Meets deadlines</a:t>
            </a:r>
          </a:p>
        </p:txBody>
      </p:sp>
      <p:sp>
        <p:nvSpPr>
          <p:cNvPr id="10" name="Rectangle 3"/>
          <p:cNvSpPr txBox="1">
            <a:spLocks noChangeArrowheads="1"/>
          </p:cNvSpPr>
          <p:nvPr/>
        </p:nvSpPr>
        <p:spPr bwMode="auto">
          <a:xfrm>
            <a:off x="860156" y="4800600"/>
            <a:ext cx="75660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Knows his/her limitations and is willing to ask for help.</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Can deal with imperfect information.</a:t>
            </a:r>
          </a:p>
          <a:p>
            <a:pPr eaLnBrk="1" hangingPunct="1">
              <a:spcBef>
                <a:spcPct val="50000"/>
              </a:spcBef>
              <a:buClr>
                <a:schemeClr val="accent1"/>
              </a:buClr>
              <a:buSzPct val="100000"/>
              <a:buFont typeface="Arial" charset="0"/>
              <a:buChar char="•"/>
              <a:defRPr/>
            </a:pPr>
            <a:r>
              <a:rPr lang="en-US" sz="2000" dirty="0" smtClean="0">
                <a:solidFill>
                  <a:srgbClr val="002060"/>
                </a:solidFill>
                <a:cs typeface="Times New Roman" pitchFamily="18" charset="0"/>
              </a:rPr>
              <a:t>Has professional integrity.</a:t>
            </a:r>
            <a:endParaRPr lang="en-US" sz="2800" dirty="0" smtClean="0">
              <a:cs typeface="Times New Roman"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2438401"/>
            <a:ext cx="1682496" cy="1752600"/>
          </a:xfrm>
          <a:prstGeom prst="rect">
            <a:avLst/>
          </a:prstGeom>
        </p:spPr>
      </p:pic>
    </p:spTree>
    <p:extLst>
      <p:ext uri="{BB962C8B-B14F-4D97-AF65-F5344CB8AC3E}">
        <p14:creationId xmlns:p14="http://schemas.microsoft.com/office/powerpoint/2010/main" val="118305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FC38DE23-3395-49DD-BEDE-F4A539C32C4A}" type="slidenum">
              <a:rPr lang="en-US">
                <a:latin typeface="Times New Roman" pitchFamily="18" charset="0"/>
              </a:rPr>
              <a:pPr eaLnBrk="1" hangingPunct="1"/>
              <a:t>25</a:t>
            </a:fld>
            <a:endParaRPr lang="en-US">
              <a:latin typeface="Times New Roman" pitchFamily="18" charset="0"/>
            </a:endParaRPr>
          </a:p>
        </p:txBody>
      </p:sp>
      <p:sp>
        <p:nvSpPr>
          <p:cNvPr id="56324" name="Rectangle 4"/>
          <p:cNvSpPr>
            <a:spLocks noChangeArrowheads="1"/>
          </p:cNvSpPr>
          <p:nvPr/>
        </p:nvSpPr>
        <p:spPr bwMode="auto">
          <a:xfrm>
            <a:off x="731322" y="1752600"/>
            <a:ext cx="7631113" cy="3276600"/>
          </a:xfrm>
          <a:prstGeom prst="rect">
            <a:avLst/>
          </a:prstGeom>
          <a:noFill/>
          <a:ln w="9525">
            <a:noFill/>
            <a:miter lim="800000"/>
            <a:headEnd/>
            <a:tailEnd/>
          </a:ln>
        </p:spPr>
        <p:txBody>
          <a:bodyPr lIns="103236" tIns="51618" rIns="103236" bIns="51618"/>
          <a:lstStyle/>
          <a:p>
            <a:pPr marL="342900" indent="-342900" eaLnBrk="0" hangingPunct="0">
              <a:spcBef>
                <a:spcPts val="1200"/>
              </a:spcBef>
              <a:buClr>
                <a:schemeClr val="accent1"/>
              </a:buClr>
              <a:buFont typeface="Arial" pitchFamily="34" charset="0"/>
              <a:buChar char="•"/>
              <a:defRPr/>
            </a:pPr>
            <a:r>
              <a:rPr lang="en-US" sz="2000" dirty="0">
                <a:solidFill>
                  <a:srgbClr val="002060"/>
                </a:solidFill>
              </a:rPr>
              <a:t>Treat customers in a fair and honest manner.</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Comply with laws that prohibit discrimination.</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Ensure that products and services meet safety regulations.</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Stand behind warranties.</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Advertise in a factual and informative manner.</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Encourage employees to ask questions and voice concerns.</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Accurately report information to management</a:t>
            </a:r>
            <a:r>
              <a:rPr lang="en-US" sz="2000" dirty="0" smtClean="0">
                <a:solidFill>
                  <a:srgbClr val="002060"/>
                </a:solidFill>
              </a:rPr>
              <a:t>.</a:t>
            </a:r>
            <a:endParaRPr lang="en-US" sz="2000" dirty="0">
              <a:solidFill>
                <a:srgbClr val="002060"/>
              </a:solidFill>
            </a:endParaRPr>
          </a:p>
        </p:txBody>
      </p:sp>
      <p:sp>
        <p:nvSpPr>
          <p:cNvPr id="7" name="Rectangle 2"/>
          <p:cNvSpPr>
            <a:spLocks noGrp="1" noChangeArrowheads="1"/>
          </p:cNvSpPr>
          <p:nvPr>
            <p:ph type="title"/>
          </p:nvPr>
        </p:nvSpPr>
        <p:spPr>
          <a:xfrm>
            <a:off x="2003579" y="413656"/>
            <a:ext cx="4572000" cy="653144"/>
          </a:xfrm>
        </p:spPr>
        <p:txBody>
          <a:bodyPr lIns="103236" tIns="51618" rIns="103236" bIns="51618" anchor="t"/>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Business Ethics</a:t>
            </a:r>
          </a:p>
        </p:txBody>
      </p:sp>
      <p:sp>
        <p:nvSpPr>
          <p:cNvPr id="1843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495800"/>
            <a:ext cx="1295400" cy="1771006"/>
          </a:xfrm>
          <a:prstGeom prst="rect">
            <a:avLst/>
          </a:prstGeom>
        </p:spPr>
      </p:pic>
    </p:spTree>
    <p:extLst>
      <p:ext uri="{BB962C8B-B14F-4D97-AF65-F5344CB8AC3E}">
        <p14:creationId xmlns:p14="http://schemas.microsoft.com/office/powerpoint/2010/main" val="3596548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173392A9-9236-4047-9F77-2EDD5DBAA8B6}" type="slidenum">
              <a:rPr lang="en-US">
                <a:latin typeface="Times New Roman" pitchFamily="18" charset="0"/>
              </a:rPr>
              <a:pPr eaLnBrk="1" hangingPunct="1"/>
              <a:t>26</a:t>
            </a:fld>
            <a:endParaRPr lang="en-US">
              <a:latin typeface="Times New Roman" pitchFamily="18" charset="0"/>
            </a:endParaRPr>
          </a:p>
        </p:txBody>
      </p:sp>
      <p:sp>
        <p:nvSpPr>
          <p:cNvPr id="56323" name="Rectangle 3"/>
          <p:cNvSpPr>
            <a:spLocks noGrp="1" noChangeArrowheads="1"/>
          </p:cNvSpPr>
          <p:nvPr>
            <p:ph type="body" idx="1"/>
          </p:nvPr>
        </p:nvSpPr>
        <p:spPr>
          <a:xfrm>
            <a:off x="527050" y="3124200"/>
            <a:ext cx="6172200" cy="3352800"/>
          </a:xfrm>
        </p:spPr>
        <p:txBody>
          <a:bodyPr lIns="103236" tIns="51618" rIns="103236" bIns="51618"/>
          <a:lstStyle/>
          <a:p>
            <a:pPr eaLnBrk="1" hangingPunct="1">
              <a:buFont typeface="Wingdings" pitchFamily="2" charset="2"/>
              <a:buNone/>
              <a:defRPr/>
            </a:pPr>
            <a:r>
              <a:rPr lang="en-US" sz="4000" dirty="0" smtClean="0">
                <a:solidFill>
                  <a:srgbClr val="000099"/>
                </a:solidFill>
                <a:effectLst>
                  <a:outerShdw blurRad="38100" dist="38100" dir="2700000" algn="tl">
                    <a:srgbClr val="C0C0C0"/>
                  </a:outerShdw>
                </a:effectLst>
              </a:rPr>
              <a:t> </a:t>
            </a:r>
          </a:p>
        </p:txBody>
      </p:sp>
      <p:sp>
        <p:nvSpPr>
          <p:cNvPr id="56324" name="Rectangle 4"/>
          <p:cNvSpPr>
            <a:spLocks noChangeArrowheads="1"/>
          </p:cNvSpPr>
          <p:nvPr/>
        </p:nvSpPr>
        <p:spPr bwMode="auto">
          <a:xfrm>
            <a:off x="1219200" y="1991096"/>
            <a:ext cx="5867400" cy="3266704"/>
          </a:xfrm>
          <a:prstGeom prst="rect">
            <a:avLst/>
          </a:prstGeom>
          <a:noFill/>
          <a:ln w="9525">
            <a:noFill/>
            <a:miter lim="800000"/>
            <a:headEnd/>
            <a:tailEnd/>
          </a:ln>
        </p:spPr>
        <p:txBody>
          <a:bodyPr lIns="103236" tIns="51618" rIns="103236" bIns="51618"/>
          <a:lstStyle/>
          <a:p>
            <a:pPr marL="342900" indent="-342900" eaLnBrk="0" hangingPunct="0">
              <a:spcBef>
                <a:spcPts val="1200"/>
              </a:spcBef>
              <a:buClr>
                <a:schemeClr val="accent1"/>
              </a:buClr>
              <a:buFont typeface="Arial" pitchFamily="34" charset="0"/>
              <a:buChar char="•"/>
              <a:defRPr/>
            </a:pPr>
            <a:r>
              <a:rPr lang="en-US" sz="2000" dirty="0">
                <a:solidFill>
                  <a:srgbClr val="002060"/>
                </a:solidFill>
              </a:rPr>
              <a:t>Know and follow accepted procedures.</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Maintain data integrity.</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Carry out accurate calculations.</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Report procedures faithfully.</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Protect confidential information.</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Cite sources.</a:t>
            </a:r>
          </a:p>
          <a:p>
            <a:pPr marL="342900" indent="-342900" eaLnBrk="0" hangingPunct="0">
              <a:spcBef>
                <a:spcPts val="1200"/>
              </a:spcBef>
              <a:buClr>
                <a:schemeClr val="accent1"/>
              </a:buClr>
              <a:buFont typeface="Arial" pitchFamily="34" charset="0"/>
              <a:buChar char="•"/>
              <a:defRPr/>
            </a:pPr>
            <a:r>
              <a:rPr lang="en-US" sz="2000" dirty="0">
                <a:solidFill>
                  <a:srgbClr val="002060"/>
                </a:solidFill>
              </a:rPr>
              <a:t>Acknowledge sources of financial support.</a:t>
            </a:r>
          </a:p>
          <a:p>
            <a:pPr marL="342900" indent="-342900" eaLnBrk="0" hangingPunct="0">
              <a:spcBef>
                <a:spcPct val="20000"/>
              </a:spcBef>
              <a:buClr>
                <a:schemeClr val="accent1"/>
              </a:buClr>
              <a:buFont typeface="Arial" pitchFamily="34" charset="0"/>
              <a:buChar char="•"/>
              <a:defRPr/>
            </a:pPr>
            <a:endParaRPr lang="en-US" sz="2000" dirty="0">
              <a:solidFill>
                <a:srgbClr val="002060"/>
              </a:solidFill>
              <a:effectLst>
                <a:outerShdw blurRad="38100" dist="38100" dir="2700000" algn="tl">
                  <a:srgbClr val="000000">
                    <a:alpha val="43137"/>
                  </a:srgbClr>
                </a:outerShdw>
              </a:effectLst>
            </a:endParaRPr>
          </a:p>
        </p:txBody>
      </p:sp>
      <p:sp>
        <p:nvSpPr>
          <p:cNvPr id="7" name="Rectangle 2"/>
          <p:cNvSpPr>
            <a:spLocks noGrp="1" noChangeArrowheads="1"/>
          </p:cNvSpPr>
          <p:nvPr>
            <p:ph type="title"/>
          </p:nvPr>
        </p:nvSpPr>
        <p:spPr>
          <a:xfrm>
            <a:off x="1524000" y="461157"/>
            <a:ext cx="5562600" cy="685800"/>
          </a:xfrm>
        </p:spPr>
        <p:txBody>
          <a:bodyPr lIns="103236" tIns="51618" rIns="103236" bIns="51618" anchor="t"/>
          <a:lstStyle/>
          <a:p>
            <a:pPr eaLnBrk="1" hangingPunct="1">
              <a:defRPr/>
            </a:pPr>
            <a:r>
              <a:rPr lang="en-US" sz="3200" dirty="0" smtClean="0">
                <a:solidFill>
                  <a:schemeClr val="accent1"/>
                </a:solidFill>
                <a:effectLst>
                  <a:outerShdw blurRad="38100" dist="38100" dir="2700000" algn="tl">
                    <a:srgbClr val="000000">
                      <a:alpha val="43137"/>
                    </a:srgbClr>
                  </a:outerShdw>
                </a:effectLst>
              </a:rPr>
              <a:t>Upholding </a:t>
            </a:r>
            <a:r>
              <a:rPr lang="en-US" sz="3200" dirty="0">
                <a:solidFill>
                  <a:schemeClr val="accent1"/>
                </a:solidFill>
                <a:effectLst>
                  <a:outerShdw blurRad="38100" dist="38100" dir="2700000" algn="tl">
                    <a:srgbClr val="000000">
                      <a:alpha val="43137"/>
                    </a:srgbClr>
                  </a:outerShdw>
                </a:effectLst>
              </a:rPr>
              <a:t>Ethical </a:t>
            </a:r>
            <a:r>
              <a:rPr lang="en-US" sz="3200" dirty="0" smtClean="0">
                <a:solidFill>
                  <a:schemeClr val="accent1"/>
                </a:solidFill>
                <a:effectLst>
                  <a:outerShdw blurRad="38100" dist="38100" dir="2700000" algn="tl">
                    <a:srgbClr val="000000">
                      <a:alpha val="43137"/>
                    </a:srgbClr>
                  </a:outerShdw>
                </a:effectLst>
              </a:rPr>
              <a:t>Standards</a:t>
            </a:r>
          </a:p>
        </p:txBody>
      </p:sp>
      <p:sp>
        <p:nvSpPr>
          <p:cNvPr id="1946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6943" y="2645089"/>
            <a:ext cx="2119313" cy="1202547"/>
          </a:xfrm>
          <a:prstGeom prst="rect">
            <a:avLst/>
          </a:prstGeom>
        </p:spPr>
      </p:pic>
    </p:spTree>
    <p:extLst>
      <p:ext uri="{BB962C8B-B14F-4D97-AF65-F5344CB8AC3E}">
        <p14:creationId xmlns:p14="http://schemas.microsoft.com/office/powerpoint/2010/main" val="3181729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6E085D48-1D9B-4879-91E0-30285F935F22}" type="slidenum">
              <a:rPr lang="en-US">
                <a:latin typeface="Times New Roman" pitchFamily="18" charset="0"/>
              </a:rPr>
              <a:pPr eaLnBrk="1" hangingPunct="1"/>
              <a:t>27</a:t>
            </a:fld>
            <a:endParaRPr lang="en-US">
              <a:latin typeface="Times New Roman" pitchFamily="18" charset="0"/>
            </a:endParaRPr>
          </a:p>
        </p:txBody>
      </p:sp>
      <p:sp>
        <p:nvSpPr>
          <p:cNvPr id="79875" name="Rectangle 3"/>
          <p:cNvSpPr>
            <a:spLocks noGrp="1" noChangeArrowheads="1"/>
          </p:cNvSpPr>
          <p:nvPr>
            <p:ph type="body" idx="1"/>
          </p:nvPr>
        </p:nvSpPr>
        <p:spPr>
          <a:xfrm>
            <a:off x="1828800" y="1828800"/>
            <a:ext cx="5715000" cy="4038600"/>
          </a:xfrm>
          <a:solidFill>
            <a:srgbClr val="FFFFFF"/>
          </a:solidFill>
        </p:spPr>
        <p:txBody>
          <a:bodyPr lIns="103236" tIns="51618" rIns="103236" bIns="51618">
            <a:normAutofit/>
          </a:bodyPr>
          <a:lstStyle/>
          <a:p>
            <a:pPr marL="0" indent="0" eaLnBrk="1" hangingPunct="1">
              <a:spcBef>
                <a:spcPts val="1200"/>
              </a:spcBef>
              <a:buNone/>
              <a:tabLst>
                <a:tab pos="457200" algn="l"/>
                <a:tab pos="1149350" algn="l"/>
              </a:tabLst>
              <a:defRPr/>
            </a:pPr>
            <a:r>
              <a:rPr lang="en-US" sz="2000" dirty="0" smtClean="0">
                <a:solidFill>
                  <a:srgbClr val="C00000"/>
                </a:solidFill>
              </a:rPr>
              <a:t>Pitfall 1:  </a:t>
            </a:r>
            <a:r>
              <a:rPr lang="en-US" sz="2000" dirty="0" smtClean="0">
                <a:solidFill>
                  <a:srgbClr val="002060"/>
                </a:solidFill>
              </a:rPr>
              <a:t>Big Conclusions from a Small Sample</a:t>
            </a:r>
          </a:p>
          <a:p>
            <a:pPr marL="0" indent="0" eaLnBrk="1" hangingPunct="1">
              <a:spcBef>
                <a:spcPts val="1200"/>
              </a:spcBef>
              <a:buNone/>
              <a:tabLst>
                <a:tab pos="457200" algn="l"/>
                <a:tab pos="1149350" algn="l"/>
              </a:tabLst>
              <a:defRPr/>
            </a:pPr>
            <a:r>
              <a:rPr lang="en-US" sz="2000" dirty="0" smtClean="0">
                <a:solidFill>
                  <a:srgbClr val="C00000"/>
                </a:solidFill>
              </a:rPr>
              <a:t>Pitfall 2:  </a:t>
            </a:r>
            <a:r>
              <a:rPr lang="en-US" sz="2000" dirty="0" smtClean="0">
                <a:solidFill>
                  <a:srgbClr val="002060"/>
                </a:solidFill>
              </a:rPr>
              <a:t>Conclusions from Nonrandom Samples</a:t>
            </a:r>
          </a:p>
          <a:p>
            <a:pPr marL="0" indent="0" eaLnBrk="1" hangingPunct="1">
              <a:spcBef>
                <a:spcPts val="1200"/>
              </a:spcBef>
              <a:buNone/>
              <a:defRPr/>
            </a:pPr>
            <a:r>
              <a:rPr lang="en-US" sz="2000" dirty="0" smtClean="0">
                <a:solidFill>
                  <a:srgbClr val="C00000"/>
                </a:solidFill>
              </a:rPr>
              <a:t>Pitfall 3:  </a:t>
            </a:r>
            <a:r>
              <a:rPr lang="en-US" sz="2000" dirty="0" smtClean="0">
                <a:solidFill>
                  <a:srgbClr val="002060"/>
                </a:solidFill>
              </a:rPr>
              <a:t>Conclusions From Rare Events</a:t>
            </a:r>
          </a:p>
          <a:p>
            <a:pPr marL="0" indent="0" eaLnBrk="1" hangingPunct="1">
              <a:spcBef>
                <a:spcPts val="1200"/>
              </a:spcBef>
              <a:buNone/>
              <a:defRPr/>
            </a:pPr>
            <a:r>
              <a:rPr lang="en-US" sz="2000" dirty="0" smtClean="0">
                <a:solidFill>
                  <a:srgbClr val="C00000"/>
                </a:solidFill>
              </a:rPr>
              <a:t>Pitfall </a:t>
            </a:r>
            <a:r>
              <a:rPr lang="en-US" sz="2000" dirty="0">
                <a:solidFill>
                  <a:srgbClr val="C00000"/>
                </a:solidFill>
              </a:rPr>
              <a:t>4:  </a:t>
            </a:r>
            <a:r>
              <a:rPr lang="en-US" sz="2000" dirty="0" smtClean="0">
                <a:solidFill>
                  <a:srgbClr val="002060"/>
                </a:solidFill>
              </a:rPr>
              <a:t>Poor </a:t>
            </a:r>
            <a:r>
              <a:rPr lang="en-US" sz="2000" dirty="0">
                <a:solidFill>
                  <a:srgbClr val="002060"/>
                </a:solidFill>
              </a:rPr>
              <a:t>Survey </a:t>
            </a:r>
            <a:r>
              <a:rPr lang="en-US" sz="2000" dirty="0" smtClean="0">
                <a:solidFill>
                  <a:srgbClr val="002060"/>
                </a:solidFill>
              </a:rPr>
              <a:t>Methods</a:t>
            </a:r>
          </a:p>
          <a:p>
            <a:pPr marL="0" indent="0" eaLnBrk="1" hangingPunct="1">
              <a:spcBef>
                <a:spcPts val="1200"/>
              </a:spcBef>
              <a:buNone/>
              <a:defRPr/>
            </a:pPr>
            <a:r>
              <a:rPr lang="en-US" sz="2000" dirty="0" smtClean="0">
                <a:solidFill>
                  <a:srgbClr val="C00000"/>
                </a:solidFill>
              </a:rPr>
              <a:t>Pitfall </a:t>
            </a:r>
            <a:r>
              <a:rPr lang="en-US" sz="2000" dirty="0">
                <a:solidFill>
                  <a:srgbClr val="C00000"/>
                </a:solidFill>
              </a:rPr>
              <a:t>5:  </a:t>
            </a:r>
            <a:r>
              <a:rPr lang="en-US" sz="2000" dirty="0">
                <a:solidFill>
                  <a:srgbClr val="002060"/>
                </a:solidFill>
              </a:rPr>
              <a:t>Assuming a Causal </a:t>
            </a:r>
            <a:r>
              <a:rPr lang="en-US" sz="2000" dirty="0" smtClean="0">
                <a:solidFill>
                  <a:srgbClr val="002060"/>
                </a:solidFill>
              </a:rPr>
              <a:t>Link</a:t>
            </a:r>
          </a:p>
          <a:p>
            <a:pPr marL="0" indent="0" eaLnBrk="1" hangingPunct="1">
              <a:spcBef>
                <a:spcPts val="1200"/>
              </a:spcBef>
              <a:buNone/>
              <a:defRPr/>
            </a:pPr>
            <a:r>
              <a:rPr lang="en-US" sz="2000" dirty="0" smtClean="0">
                <a:solidFill>
                  <a:srgbClr val="C00000"/>
                </a:solidFill>
              </a:rPr>
              <a:t>Pitfall </a:t>
            </a:r>
            <a:r>
              <a:rPr lang="en-US" sz="2000" dirty="0">
                <a:solidFill>
                  <a:srgbClr val="C00000"/>
                </a:solidFill>
              </a:rPr>
              <a:t>6:  </a:t>
            </a:r>
            <a:r>
              <a:rPr lang="en-US" sz="2000" dirty="0">
                <a:solidFill>
                  <a:srgbClr val="002060"/>
                </a:solidFill>
              </a:rPr>
              <a:t>Generalization </a:t>
            </a:r>
            <a:r>
              <a:rPr lang="en-US" sz="2000" dirty="0" smtClean="0">
                <a:solidFill>
                  <a:srgbClr val="002060"/>
                </a:solidFill>
              </a:rPr>
              <a:t>from Groups</a:t>
            </a:r>
          </a:p>
          <a:p>
            <a:pPr marL="0" indent="0" eaLnBrk="1" hangingPunct="1">
              <a:spcBef>
                <a:spcPts val="1200"/>
              </a:spcBef>
              <a:buNone/>
              <a:defRPr/>
            </a:pPr>
            <a:r>
              <a:rPr lang="en-US" sz="2000" dirty="0" smtClean="0">
                <a:solidFill>
                  <a:srgbClr val="C00000"/>
                </a:solidFill>
              </a:rPr>
              <a:t>Pitfall </a:t>
            </a:r>
            <a:r>
              <a:rPr lang="en-US" sz="2000" dirty="0">
                <a:solidFill>
                  <a:srgbClr val="C00000"/>
                </a:solidFill>
              </a:rPr>
              <a:t>7:  </a:t>
            </a:r>
            <a:r>
              <a:rPr lang="en-US" sz="2000" dirty="0">
                <a:solidFill>
                  <a:srgbClr val="002060"/>
                </a:solidFill>
              </a:rPr>
              <a:t>Unconscious </a:t>
            </a:r>
            <a:r>
              <a:rPr lang="en-US" sz="2000" dirty="0" smtClean="0">
                <a:solidFill>
                  <a:srgbClr val="002060"/>
                </a:solidFill>
              </a:rPr>
              <a:t>Bias</a:t>
            </a:r>
          </a:p>
          <a:p>
            <a:pPr marL="0" indent="0" eaLnBrk="1" hangingPunct="1">
              <a:spcBef>
                <a:spcPts val="1200"/>
              </a:spcBef>
              <a:buNone/>
              <a:defRPr/>
            </a:pPr>
            <a:r>
              <a:rPr lang="en-US" sz="2000" dirty="0" smtClean="0">
                <a:solidFill>
                  <a:srgbClr val="C00000"/>
                </a:solidFill>
              </a:rPr>
              <a:t>Pitfall 8:  </a:t>
            </a:r>
            <a:r>
              <a:rPr lang="en-US" sz="2000" dirty="0" smtClean="0">
                <a:solidFill>
                  <a:srgbClr val="002060"/>
                </a:solidFill>
              </a:rPr>
              <a:t>Significance versus Importance</a:t>
            </a:r>
            <a:r>
              <a:rPr lang="en-US" sz="2000" dirty="0" smtClean="0">
                <a:solidFill>
                  <a:srgbClr val="000099"/>
                </a:solidFill>
                <a:effectLst>
                  <a:outerShdw blurRad="38100" dist="38100" dir="2700000" algn="tl">
                    <a:srgbClr val="C0C0C0"/>
                  </a:outerShdw>
                </a:effectLst>
              </a:rPr>
              <a:t>     </a:t>
            </a:r>
          </a:p>
        </p:txBody>
      </p:sp>
      <p:sp>
        <p:nvSpPr>
          <p:cNvPr id="8" name="Rectangle 2"/>
          <p:cNvSpPr>
            <a:spLocks noGrp="1" noChangeArrowheads="1"/>
          </p:cNvSpPr>
          <p:nvPr>
            <p:ph type="title"/>
          </p:nvPr>
        </p:nvSpPr>
        <p:spPr>
          <a:xfrm>
            <a:off x="1143000" y="457199"/>
            <a:ext cx="6705600" cy="685800"/>
          </a:xfrm>
        </p:spPr>
        <p:txBody>
          <a:bodyPr lIns="103236" tIns="51618" rIns="103236" bIns="51618" anchor="t"/>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Critical Thinking</a:t>
            </a:r>
          </a:p>
        </p:txBody>
      </p:sp>
      <p:sp>
        <p:nvSpPr>
          <p:cNvPr id="2150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pic>
        <p:nvPicPr>
          <p:cNvPr id="1026" name="Picture 2" descr="C:\Users\doane\AppData\Local\Microsoft\Windows\Temporary Internet Files\Content.IE5\KFXJ77RV\MC90037084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5562600"/>
            <a:ext cx="679399" cy="912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7119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Times New Roman" pitchFamily="18" charset="0"/>
              </a:rPr>
              <a:t>1-</a:t>
            </a:r>
            <a:fld id="{E6D25DC2-494A-4C98-B075-91104BECFA45}" type="slidenum">
              <a:rPr lang="en-US">
                <a:latin typeface="Times New Roman" pitchFamily="18" charset="0"/>
              </a:rPr>
              <a:pPr eaLnBrk="1" hangingPunct="1"/>
              <a:t>28</a:t>
            </a:fld>
            <a:endParaRPr lang="en-US">
              <a:latin typeface="Times New Roman" pitchFamily="18" charset="0"/>
            </a:endParaRPr>
          </a:p>
        </p:txBody>
      </p:sp>
      <p:sp>
        <p:nvSpPr>
          <p:cNvPr id="57349" name="Rectangle 5"/>
          <p:cNvSpPr>
            <a:spLocks noChangeArrowheads="1"/>
          </p:cNvSpPr>
          <p:nvPr/>
        </p:nvSpPr>
        <p:spPr bwMode="auto">
          <a:xfrm>
            <a:off x="1206473" y="1524000"/>
            <a:ext cx="6477000" cy="1066800"/>
          </a:xfrm>
          <a:prstGeom prst="rect">
            <a:avLst/>
          </a:prstGeom>
          <a:noFill/>
          <a:ln w="9525">
            <a:noFill/>
            <a:miter lim="800000"/>
            <a:headEnd/>
            <a:tailEnd/>
          </a:ln>
        </p:spPr>
        <p:txBody>
          <a:bodyPr lIns="103236" tIns="51618" rIns="103236" bIns="51618"/>
          <a:lstStyle/>
          <a:p>
            <a:pPr marL="342900" eaLnBrk="0" hangingPunct="0">
              <a:spcBef>
                <a:spcPct val="20000"/>
              </a:spcBef>
              <a:buClr>
                <a:srgbClr val="E8004D"/>
              </a:buClr>
              <a:defRPr/>
            </a:pPr>
            <a:r>
              <a:rPr lang="en-US" sz="2000" dirty="0" smtClean="0">
                <a:solidFill>
                  <a:srgbClr val="002060"/>
                </a:solidFill>
              </a:rPr>
              <a:t>Hire </a:t>
            </a:r>
            <a:r>
              <a:rPr lang="en-US" sz="2000" dirty="0">
                <a:solidFill>
                  <a:srgbClr val="002060"/>
                </a:solidFill>
              </a:rPr>
              <a:t>consultants at the </a:t>
            </a:r>
            <a:r>
              <a:rPr lang="en-US" sz="2000" i="1" dirty="0">
                <a:solidFill>
                  <a:srgbClr val="002060"/>
                </a:solidFill>
              </a:rPr>
              <a:t>beginning</a:t>
            </a:r>
            <a:r>
              <a:rPr lang="en-US" sz="2000" dirty="0">
                <a:solidFill>
                  <a:srgbClr val="002060"/>
                </a:solidFill>
              </a:rPr>
              <a:t> of the project, when your team </a:t>
            </a:r>
            <a:r>
              <a:rPr lang="en-US" sz="2000" dirty="0" smtClean="0">
                <a:solidFill>
                  <a:srgbClr val="002060"/>
                </a:solidFill>
              </a:rPr>
              <a:t>lacks certain </a:t>
            </a:r>
            <a:r>
              <a:rPr lang="en-US" sz="2000" dirty="0">
                <a:solidFill>
                  <a:srgbClr val="002060"/>
                </a:solidFill>
              </a:rPr>
              <a:t>skills or when an unbiased or informed view is needed.</a:t>
            </a:r>
          </a:p>
        </p:txBody>
      </p:sp>
      <p:sp>
        <p:nvSpPr>
          <p:cNvPr id="7" name="Rectangle 2"/>
          <p:cNvSpPr>
            <a:spLocks noGrp="1" noChangeArrowheads="1"/>
          </p:cNvSpPr>
          <p:nvPr>
            <p:ph type="title"/>
          </p:nvPr>
        </p:nvSpPr>
        <p:spPr>
          <a:xfrm>
            <a:off x="1010444" y="477981"/>
            <a:ext cx="7010400" cy="685800"/>
          </a:xfrm>
        </p:spPr>
        <p:txBody>
          <a:bodyPr lIns="103236" tIns="51618" rIns="103236" bIns="51618" anchor="t"/>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Using Consultants</a:t>
            </a:r>
          </a:p>
        </p:txBody>
      </p:sp>
      <p:sp>
        <p:nvSpPr>
          <p:cNvPr id="2048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a:t>
            </a:r>
          </a:p>
        </p:txBody>
      </p:sp>
      <p:pic>
        <p:nvPicPr>
          <p:cNvPr id="1026" name="Picture 2" descr="C:\Users\doane\AppData\Local\Microsoft\Windows\Temporary Internet Files\Content.IE5\OYEHYR3B\MC9002876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5394" y="3124200"/>
            <a:ext cx="2999158"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573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CF73BC12-561F-4B0D-8E96-DBC53FBCF65D}" type="slidenum">
              <a:rPr lang="en-US"/>
              <a:pPr/>
              <a:t>29</a:t>
            </a:fld>
            <a:endParaRPr lang="en-US"/>
          </a:p>
        </p:txBody>
      </p:sp>
      <p:sp>
        <p:nvSpPr>
          <p:cNvPr id="348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6" name="Rectangle 2"/>
          <p:cNvSpPr txBox="1">
            <a:spLocks noChangeArrowheads="1"/>
          </p:cNvSpPr>
          <p:nvPr/>
        </p:nvSpPr>
        <p:spPr>
          <a:xfrm>
            <a:off x="533400" y="457200"/>
            <a:ext cx="7924800" cy="571500"/>
          </a:xfrm>
          <a:prstGeom prst="rect">
            <a:avLst/>
          </a:prstGeom>
          <a:solidFill>
            <a:schemeClr val="accent1">
              <a:lumMod val="20000"/>
              <a:lumOff val="80000"/>
            </a:schemeClr>
          </a:solidFill>
        </p:spPr>
        <p:txBody>
          <a:bodyPr lIns="103236" tIns="51618" rIns="103236" bIns="51618" anchor="t"/>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eaLnBrk="1" hangingPunct="1">
              <a:defRPr/>
            </a:pPr>
            <a:r>
              <a:rPr lang="en-US" sz="3200" dirty="0">
                <a:solidFill>
                  <a:schemeClr val="accent1"/>
                </a:solidFill>
                <a:effectLst>
                  <a:outerShdw blurRad="38100" dist="38100" dir="2700000" algn="tl">
                    <a:srgbClr val="000000">
                      <a:alpha val="43137"/>
                    </a:srgbClr>
                  </a:outerShdw>
                </a:effectLst>
              </a:rPr>
              <a:t>Collecting Data                           </a:t>
            </a:r>
            <a:r>
              <a:rPr lang="en-US" sz="3200" dirty="0" smtClean="0">
                <a:solidFill>
                  <a:schemeClr val="accent1"/>
                </a:solidFill>
                <a:effectLst>
                  <a:outerShdw blurRad="38100" dist="38100" dir="2700000" algn="tl">
                    <a:srgbClr val="000000">
                      <a:alpha val="43137"/>
                    </a:srgbClr>
                  </a:outerShdw>
                </a:effectLst>
              </a:rPr>
              <a:t>          </a:t>
            </a:r>
            <a:r>
              <a:rPr lang="en-US" sz="3200" b="1" i="1" dirty="0" smtClean="0">
                <a:solidFill>
                  <a:srgbClr val="000000"/>
                </a:solidFill>
                <a:ea typeface="+mn-ea"/>
                <a:cs typeface="+mn-cs"/>
              </a:rPr>
              <a:t>ML 1.4</a:t>
            </a:r>
            <a:endParaRPr lang="en-US" sz="3200" dirty="0" smtClean="0">
              <a:solidFill>
                <a:srgbClr val="33CCCC"/>
              </a:solidFill>
              <a:effectLst>
                <a:outerShdw blurRad="38100" dist="38100" dir="2700000" algn="tl">
                  <a:srgbClr val="000000">
                    <a:alpha val="43137"/>
                  </a:srgbClr>
                </a:outerShdw>
              </a:effectLst>
              <a:latin typeface="+mn-lt"/>
            </a:endParaRPr>
          </a:p>
        </p:txBody>
      </p:sp>
      <p:sp>
        <p:nvSpPr>
          <p:cNvPr id="8" name="Rectangle 3"/>
          <p:cNvSpPr txBox="1">
            <a:spLocks noChangeArrowheads="1"/>
          </p:cNvSpPr>
          <p:nvPr/>
        </p:nvSpPr>
        <p:spPr bwMode="auto">
          <a:xfrm>
            <a:off x="1524000" y="2057400"/>
            <a:ext cx="5565569" cy="3429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0" indent="0" eaLnBrk="1" hangingPunct="1">
              <a:spcBef>
                <a:spcPts val="1200"/>
              </a:spcBef>
              <a:buSzPct val="150000"/>
              <a:buFont typeface="Wingdings" pitchFamily="2" charset="2"/>
              <a:buNone/>
              <a:defRPr/>
            </a:pPr>
            <a:r>
              <a:rPr lang="en-US" sz="2400" i="1" dirty="0" smtClean="0">
                <a:solidFill>
                  <a:srgbClr val="C00000"/>
                </a:solidFill>
                <a:cs typeface="Arial" pitchFamily="34" charset="0"/>
              </a:rPr>
              <a:t>Chapter Contents</a:t>
            </a:r>
          </a:p>
          <a:p>
            <a:pPr marL="0" indent="0" eaLnBrk="1" hangingPunct="1">
              <a:spcBef>
                <a:spcPts val="1200"/>
              </a:spcBef>
              <a:buSzPct val="150000"/>
              <a:buFont typeface="Wingdings" pitchFamily="2" charset="2"/>
              <a:buNone/>
              <a:defRPr/>
            </a:pPr>
            <a:r>
              <a:rPr lang="en-US" sz="2400" dirty="0" smtClean="0">
                <a:solidFill>
                  <a:srgbClr val="002060"/>
                </a:solidFill>
                <a:cs typeface="Arial" pitchFamily="34" charset="0"/>
              </a:rPr>
              <a:t>2.1  Definitions</a:t>
            </a:r>
          </a:p>
          <a:p>
            <a:pPr marL="0" indent="0" eaLnBrk="1" hangingPunct="1">
              <a:spcBef>
                <a:spcPts val="1200"/>
              </a:spcBef>
              <a:buSzPct val="150000"/>
              <a:buFont typeface="Wingdings" pitchFamily="2" charset="2"/>
              <a:buNone/>
              <a:defRPr/>
            </a:pPr>
            <a:r>
              <a:rPr lang="en-US" sz="2400" dirty="0" smtClean="0">
                <a:solidFill>
                  <a:srgbClr val="002060"/>
                </a:solidFill>
                <a:cs typeface="Arial" pitchFamily="34" charset="0"/>
              </a:rPr>
              <a:t>2.2  Level of Measurement</a:t>
            </a:r>
          </a:p>
          <a:p>
            <a:pPr marL="0" indent="0" eaLnBrk="1" hangingPunct="1">
              <a:spcBef>
                <a:spcPts val="1200"/>
              </a:spcBef>
              <a:buSzPct val="150000"/>
              <a:buFont typeface="Wingdings" pitchFamily="2" charset="2"/>
              <a:buNone/>
              <a:defRPr/>
            </a:pPr>
            <a:r>
              <a:rPr lang="en-US" sz="2400" dirty="0" smtClean="0">
                <a:solidFill>
                  <a:srgbClr val="002060"/>
                </a:solidFill>
                <a:cs typeface="Arial" pitchFamily="34" charset="0"/>
              </a:rPr>
              <a:t>2.3  Sampling Concepts</a:t>
            </a:r>
          </a:p>
          <a:p>
            <a:pPr marL="0" indent="0" eaLnBrk="1" hangingPunct="1">
              <a:spcBef>
                <a:spcPts val="1200"/>
              </a:spcBef>
              <a:buSzPct val="150000"/>
              <a:buFont typeface="Wingdings" pitchFamily="2" charset="2"/>
              <a:buNone/>
              <a:defRPr/>
            </a:pPr>
            <a:r>
              <a:rPr lang="en-US" sz="2400" dirty="0" smtClean="0">
                <a:solidFill>
                  <a:srgbClr val="002060"/>
                </a:solidFill>
                <a:cs typeface="Arial" pitchFamily="34" charset="0"/>
              </a:rPr>
              <a:t>2.4  Sampling Methods</a:t>
            </a:r>
          </a:p>
          <a:p>
            <a:pPr marL="0" indent="0" eaLnBrk="1" hangingPunct="1">
              <a:spcBef>
                <a:spcPts val="1200"/>
              </a:spcBef>
              <a:buSzPct val="150000"/>
              <a:buFont typeface="Wingdings" pitchFamily="2" charset="2"/>
              <a:buNone/>
              <a:defRPr/>
            </a:pPr>
            <a:r>
              <a:rPr lang="en-US" sz="2400" dirty="0" smtClean="0">
                <a:solidFill>
                  <a:srgbClr val="002060"/>
                </a:solidFill>
                <a:cs typeface="Arial" pitchFamily="34" charset="0"/>
              </a:rPr>
              <a:t>2.5  Data Sources</a:t>
            </a:r>
          </a:p>
          <a:p>
            <a:pPr marL="0" indent="0" eaLnBrk="1" hangingPunct="1">
              <a:spcBef>
                <a:spcPts val="1200"/>
              </a:spcBef>
              <a:buSzPct val="150000"/>
              <a:buFont typeface="Wingdings" pitchFamily="2" charset="2"/>
              <a:buNone/>
              <a:defRPr/>
            </a:pPr>
            <a:r>
              <a:rPr lang="en-US" sz="2400" dirty="0" smtClean="0">
                <a:solidFill>
                  <a:srgbClr val="002060"/>
                </a:solidFill>
                <a:cs typeface="Arial" pitchFamily="34" charset="0"/>
              </a:rPr>
              <a:t>2.6  Surveys   </a:t>
            </a:r>
          </a:p>
        </p:txBody>
      </p:sp>
      <p:pic>
        <p:nvPicPr>
          <p:cNvPr id="1026" name="Picture 2" descr="C:\Users\Blythe\AppData\Local\Microsoft\Windows\Temporary Internet Files\Content.IE5\K4POUWPH\MC90037095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9806" y="2819400"/>
            <a:ext cx="1573654"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35411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3</a:t>
            </a:fld>
            <a:endParaRPr lang="en-US" dirty="0">
              <a:latin typeface="Times New Roman" pitchFamily="18" charset="0"/>
            </a:endParaRPr>
          </a:p>
        </p:txBody>
      </p:sp>
      <p:sp>
        <p:nvSpPr>
          <p:cNvPr id="44034" name="Rectangle 2"/>
          <p:cNvSpPr>
            <a:spLocks noGrp="1" noChangeArrowheads="1"/>
          </p:cNvSpPr>
          <p:nvPr>
            <p:ph type="title"/>
          </p:nvPr>
        </p:nvSpPr>
        <p:spPr>
          <a:xfrm>
            <a:off x="398463" y="457200"/>
            <a:ext cx="8229600" cy="571500"/>
          </a:xfrm>
        </p:spPr>
        <p:txBody>
          <a:bodyPr lIns="103236" tIns="51618" rIns="103236" bIns="51618" anchor="t">
            <a:noAutofit/>
          </a:bodyPr>
          <a:lstStyle/>
          <a:p>
            <a:pPr algn="ctr" eaLnBrk="1" hangingPunct="1">
              <a:defRPr/>
            </a:pPr>
            <a:r>
              <a:rPr lang="en-US" sz="3200" dirty="0">
                <a:solidFill>
                  <a:schemeClr val="accent1"/>
                </a:solidFill>
                <a:effectLst>
                  <a:outerShdw blurRad="38100" dist="38100" dir="2700000" algn="tl">
                    <a:srgbClr val="000000">
                      <a:alpha val="43137"/>
                    </a:srgbClr>
                  </a:outerShdw>
                </a:effectLst>
              </a:rPr>
              <a:t>Getting Started</a:t>
            </a: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714499" y="1676400"/>
            <a:ext cx="7620000" cy="3477875"/>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Textbook</a:t>
            </a:r>
            <a:endParaRPr lang="en-US" sz="2800" dirty="0"/>
          </a:p>
          <a:p>
            <a:r>
              <a:rPr lang="en-US" sz="2400" dirty="0"/>
              <a:t>David P. </a:t>
            </a:r>
            <a:r>
              <a:rPr lang="en-US" sz="2400" dirty="0" err="1"/>
              <a:t>Doane</a:t>
            </a:r>
            <a:r>
              <a:rPr lang="en-US" sz="2400" dirty="0"/>
              <a:t> and Lori E. Seward, </a:t>
            </a:r>
            <a:r>
              <a:rPr lang="en-US" sz="2400" i="1" dirty="0"/>
              <a:t>Applied Statistics in Business and Economics</a:t>
            </a:r>
            <a:r>
              <a:rPr lang="en-US" sz="2400" dirty="0"/>
              <a:t>, 4th edition (McGraw-Hill, 2013), ISBN </a:t>
            </a:r>
            <a:r>
              <a:rPr lang="en-US" sz="2400" dirty="0" smtClean="0"/>
              <a:t>0077931505. This </a:t>
            </a:r>
            <a:r>
              <a:rPr lang="en-US" sz="2400" dirty="0"/>
              <a:t>is an omnibus ISBN that includes </a:t>
            </a:r>
            <a:r>
              <a:rPr lang="en-US" sz="2400" dirty="0" smtClean="0"/>
              <a:t>several components (textbook, Connect access, </a:t>
            </a:r>
            <a:r>
              <a:rPr lang="en-US" sz="2400" dirty="0" err="1" smtClean="0"/>
              <a:t>MegaStat</a:t>
            </a:r>
            <a:r>
              <a:rPr lang="en-US" sz="2400" dirty="0" smtClean="0"/>
              <a:t> download). </a:t>
            </a:r>
            <a:r>
              <a:rPr lang="en-US" sz="2400" dirty="0"/>
              <a:t>All four components are essential because this is an online course</a:t>
            </a:r>
            <a:r>
              <a:rPr lang="en-US" sz="2400" dirty="0" smtClean="0"/>
              <a:t>. The </a:t>
            </a:r>
            <a:r>
              <a:rPr lang="en-US" sz="2400" dirty="0" smtClean="0">
                <a:hlinkClick r:id="rId3"/>
              </a:rPr>
              <a:t>Oakland University campus book center</a:t>
            </a:r>
            <a:r>
              <a:rPr lang="en-US" sz="2400" dirty="0" smtClean="0"/>
              <a:t> (248-370-2404) has this package ISBN in stock (and can ship to you if necessary).</a:t>
            </a:r>
            <a:endParaRPr lang="en-US" sz="2400" dirty="0">
              <a:latin typeface="+mn-lt"/>
            </a:endParaRPr>
          </a:p>
        </p:txBody>
      </p:sp>
      <p:pic>
        <p:nvPicPr>
          <p:cNvPr id="2052" name="Picture 4" descr="C:\Users\Blythe\AppData\Local\Microsoft\Windows\Temporary Internet Files\Content.IE5\57E3VQ8D\MC90043266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453" y="5143500"/>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681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CF73BC12-561F-4B0D-8E96-DBC53FBCF65D}" type="slidenum">
              <a:rPr lang="en-US"/>
              <a:pPr/>
              <a:t>30</a:t>
            </a:fld>
            <a:endParaRPr lang="en-US"/>
          </a:p>
        </p:txBody>
      </p:sp>
      <p:sp>
        <p:nvSpPr>
          <p:cNvPr id="86020" name="Rectangle 4"/>
          <p:cNvSpPr>
            <a:spLocks noChangeArrowheads="1"/>
          </p:cNvSpPr>
          <p:nvPr/>
        </p:nvSpPr>
        <p:spPr bwMode="auto">
          <a:xfrm>
            <a:off x="855663" y="1905000"/>
            <a:ext cx="7772400" cy="3124200"/>
          </a:xfrm>
          <a:prstGeom prst="rect">
            <a:avLst/>
          </a:prstGeom>
          <a:noFill/>
          <a:ln w="9525">
            <a:noFill/>
            <a:miter lim="800000"/>
            <a:headEnd/>
            <a:tailEnd/>
          </a:ln>
          <a:effectLst/>
        </p:spPr>
        <p:txBody>
          <a:bodyPr lIns="103236" tIns="51618" rIns="103236" bIns="51618"/>
          <a:lstStyle/>
          <a:p>
            <a:pPr marL="342900" indent="-342900" eaLnBrk="0" hangingPunct="0">
              <a:spcBef>
                <a:spcPts val="1200"/>
              </a:spcBef>
              <a:buClr>
                <a:srgbClr val="00B0F0"/>
              </a:buClr>
              <a:buFont typeface="Arial" charset="0"/>
              <a:buChar char="•"/>
              <a:tabLst>
                <a:tab pos="520700" algn="l"/>
                <a:tab pos="635000" algn="l"/>
                <a:tab pos="914400" algn="l"/>
              </a:tabLst>
            </a:pPr>
            <a:r>
              <a:rPr lang="en-US" sz="2000" i="1" dirty="0" smtClean="0">
                <a:solidFill>
                  <a:srgbClr val="C00000"/>
                </a:solidFill>
              </a:rPr>
              <a:t> </a:t>
            </a:r>
            <a:r>
              <a:rPr lang="en-US" sz="2000" i="1" u="sng" dirty="0" smtClean="0">
                <a:solidFill>
                  <a:srgbClr val="C00000"/>
                </a:solidFill>
              </a:rPr>
              <a:t>Observation</a:t>
            </a:r>
            <a:r>
              <a:rPr lang="en-US" sz="2000" i="1" dirty="0">
                <a:solidFill>
                  <a:srgbClr val="C00000"/>
                </a:solidFill>
              </a:rPr>
              <a:t>:  </a:t>
            </a:r>
            <a:r>
              <a:rPr lang="en-US" sz="2000" dirty="0">
                <a:solidFill>
                  <a:srgbClr val="002060"/>
                </a:solidFill>
              </a:rPr>
              <a:t>a single member of a collection of </a:t>
            </a:r>
            <a:r>
              <a:rPr lang="en-US" sz="2000" dirty="0" smtClean="0">
                <a:solidFill>
                  <a:srgbClr val="002060"/>
                </a:solidFill>
              </a:rPr>
              <a:t>items </a:t>
            </a:r>
            <a:r>
              <a:rPr lang="en-US" sz="2000" dirty="0">
                <a:solidFill>
                  <a:srgbClr val="002060"/>
                </a:solidFill>
              </a:rPr>
              <a:t>that we want to study, such as a person, firm, </a:t>
            </a:r>
            <a:r>
              <a:rPr lang="en-US" sz="2000" dirty="0" smtClean="0">
                <a:solidFill>
                  <a:srgbClr val="002060"/>
                </a:solidFill>
              </a:rPr>
              <a:t>or </a:t>
            </a:r>
            <a:r>
              <a:rPr lang="en-US" sz="2000" dirty="0">
                <a:solidFill>
                  <a:srgbClr val="002060"/>
                </a:solidFill>
              </a:rPr>
              <a:t>region.</a:t>
            </a:r>
          </a:p>
          <a:p>
            <a:pPr marL="342900" indent="-342900" eaLnBrk="0" hangingPunct="0">
              <a:spcBef>
                <a:spcPts val="1200"/>
              </a:spcBef>
              <a:buClr>
                <a:srgbClr val="00B0F0"/>
              </a:buClr>
              <a:buFont typeface="Arial" charset="0"/>
              <a:buChar char="•"/>
              <a:tabLst>
                <a:tab pos="520700" algn="l"/>
                <a:tab pos="635000" algn="l"/>
                <a:tab pos="914400" algn="l"/>
              </a:tabLst>
            </a:pPr>
            <a:r>
              <a:rPr lang="en-US" sz="2000" i="1" dirty="0">
                <a:solidFill>
                  <a:srgbClr val="C00000"/>
                </a:solidFill>
              </a:rPr>
              <a:t> </a:t>
            </a:r>
            <a:r>
              <a:rPr lang="en-US" sz="2000" i="1" u="sng" dirty="0" smtClean="0">
                <a:solidFill>
                  <a:srgbClr val="C00000"/>
                </a:solidFill>
              </a:rPr>
              <a:t>Variable</a:t>
            </a:r>
            <a:r>
              <a:rPr lang="en-US" sz="2000" i="1" u="sng" dirty="0">
                <a:solidFill>
                  <a:srgbClr val="C00000"/>
                </a:solidFill>
              </a:rPr>
              <a:t>:</a:t>
            </a:r>
            <a:r>
              <a:rPr lang="en-US" sz="2000" i="1" dirty="0">
                <a:solidFill>
                  <a:srgbClr val="C00000"/>
                </a:solidFill>
              </a:rPr>
              <a:t>  </a:t>
            </a:r>
            <a:r>
              <a:rPr lang="en-US" sz="2000" dirty="0">
                <a:solidFill>
                  <a:srgbClr val="002060"/>
                </a:solidFill>
              </a:rPr>
              <a:t>a characteristic of the subject </a:t>
            </a:r>
            <a:r>
              <a:rPr lang="en-US" sz="2000" dirty="0" smtClean="0">
                <a:solidFill>
                  <a:srgbClr val="002060"/>
                </a:solidFill>
              </a:rPr>
              <a:t>or individual</a:t>
            </a:r>
            <a:r>
              <a:rPr lang="en-US" sz="2000" dirty="0">
                <a:solidFill>
                  <a:srgbClr val="002060"/>
                </a:solidFill>
              </a:rPr>
              <a:t>, such as an employee’s income or an </a:t>
            </a:r>
            <a:r>
              <a:rPr lang="en-US" sz="2000" dirty="0" smtClean="0">
                <a:solidFill>
                  <a:srgbClr val="002060"/>
                </a:solidFill>
              </a:rPr>
              <a:t>invoice </a:t>
            </a:r>
            <a:r>
              <a:rPr lang="en-US" sz="2000" dirty="0">
                <a:solidFill>
                  <a:srgbClr val="002060"/>
                </a:solidFill>
              </a:rPr>
              <a:t>amount</a:t>
            </a:r>
          </a:p>
          <a:p>
            <a:pPr marL="342900" indent="-342900" eaLnBrk="0" hangingPunct="0">
              <a:spcBef>
                <a:spcPts val="1200"/>
              </a:spcBef>
              <a:buClr>
                <a:srgbClr val="00B0F0"/>
              </a:buClr>
              <a:buFont typeface="Arial" charset="0"/>
              <a:buChar char="•"/>
              <a:tabLst>
                <a:tab pos="520700" algn="l"/>
                <a:tab pos="635000" algn="l"/>
                <a:tab pos="914400" algn="l"/>
              </a:tabLst>
            </a:pPr>
            <a:r>
              <a:rPr lang="en-US" sz="2000" dirty="0">
                <a:solidFill>
                  <a:srgbClr val="FF9933"/>
                </a:solidFill>
              </a:rPr>
              <a:t> </a:t>
            </a:r>
            <a:r>
              <a:rPr lang="en-US" sz="2000" i="1" dirty="0" smtClean="0">
                <a:solidFill>
                  <a:srgbClr val="C00000"/>
                </a:solidFill>
              </a:rPr>
              <a:t>Data </a:t>
            </a:r>
            <a:r>
              <a:rPr lang="en-US" sz="2000" i="1" dirty="0">
                <a:solidFill>
                  <a:srgbClr val="C00000"/>
                </a:solidFill>
              </a:rPr>
              <a:t>Set:  </a:t>
            </a:r>
            <a:r>
              <a:rPr lang="en-US" sz="2000" dirty="0">
                <a:solidFill>
                  <a:srgbClr val="002060"/>
                </a:solidFill>
              </a:rPr>
              <a:t>consists of all the values of </a:t>
            </a:r>
            <a:r>
              <a:rPr lang="en-US" sz="2000" dirty="0" smtClean="0">
                <a:solidFill>
                  <a:srgbClr val="002060"/>
                </a:solidFill>
              </a:rPr>
              <a:t>all of </a:t>
            </a:r>
            <a:r>
              <a:rPr lang="en-US" sz="2000" dirty="0">
                <a:solidFill>
                  <a:srgbClr val="002060"/>
                </a:solidFill>
              </a:rPr>
              <a:t>the variables for all of the observations we </a:t>
            </a:r>
            <a:r>
              <a:rPr lang="en-US" sz="2000" dirty="0" smtClean="0">
                <a:solidFill>
                  <a:srgbClr val="002060"/>
                </a:solidFill>
              </a:rPr>
              <a:t>have chosen </a:t>
            </a:r>
            <a:r>
              <a:rPr lang="en-US" sz="2000" dirty="0">
                <a:solidFill>
                  <a:srgbClr val="002060"/>
                </a:solidFill>
              </a:rPr>
              <a:t>to observe. </a:t>
            </a:r>
          </a:p>
          <a:p>
            <a:pPr marL="342900" indent="-342900" eaLnBrk="0" hangingPunct="0">
              <a:spcBef>
                <a:spcPct val="20000"/>
              </a:spcBef>
              <a:buClr>
                <a:schemeClr val="tx2"/>
              </a:buClr>
              <a:buFontTx/>
              <a:buChar char="•"/>
              <a:tabLst>
                <a:tab pos="520700" algn="l"/>
                <a:tab pos="635000" algn="l"/>
                <a:tab pos="914400" algn="l"/>
              </a:tabLst>
            </a:pPr>
            <a:endParaRPr lang="en-US" sz="2000" dirty="0"/>
          </a:p>
        </p:txBody>
      </p:sp>
      <p:sp>
        <p:nvSpPr>
          <p:cNvPr id="13" name="Rectangle 2"/>
          <p:cNvSpPr txBox="1">
            <a:spLocks noChangeArrowheads="1"/>
          </p:cNvSpPr>
          <p:nvPr/>
        </p:nvSpPr>
        <p:spPr bwMode="auto">
          <a:xfrm>
            <a:off x="1632857" y="437408"/>
            <a:ext cx="4953000" cy="6096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Definitions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348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Tree>
    <p:extLst>
      <p:ext uri="{BB962C8B-B14F-4D97-AF65-F5344CB8AC3E}">
        <p14:creationId xmlns:p14="http://schemas.microsoft.com/office/powerpoint/2010/main" val="254833234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A69110EE-6319-4D34-9C2E-7A1C840366C6}" type="slidenum">
              <a:rPr lang="en-US"/>
              <a:pPr/>
              <a:t>31</a:t>
            </a:fld>
            <a:endParaRPr lang="en-US"/>
          </a:p>
        </p:txBody>
      </p:sp>
      <p:sp>
        <p:nvSpPr>
          <p:cNvPr id="109571" name="Rectangle 3"/>
          <p:cNvSpPr>
            <a:spLocks noGrp="1" noChangeArrowheads="1"/>
          </p:cNvSpPr>
          <p:nvPr>
            <p:ph type="body" sz="half" idx="4294967295"/>
          </p:nvPr>
        </p:nvSpPr>
        <p:spPr>
          <a:xfrm>
            <a:off x="267690" y="1756558"/>
            <a:ext cx="8420100" cy="3429000"/>
          </a:xfrm>
          <a:solidFill>
            <a:schemeClr val="bg1"/>
          </a:solidFill>
        </p:spPr>
        <p:txBody>
          <a:bodyPr lIns="103236" tIns="51618" rIns="103236" bIns="51618"/>
          <a:lstStyle/>
          <a:p>
            <a:pPr marL="0" indent="0" eaLnBrk="1" hangingPunct="1">
              <a:buFont typeface="Wingdings" pitchFamily="2" charset="2"/>
              <a:buNone/>
              <a:defRPr/>
            </a:pPr>
            <a:r>
              <a:rPr lang="en-US" dirty="0" smtClean="0">
                <a:solidFill>
                  <a:srgbClr val="0070C0"/>
                </a:solidFill>
                <a:effectLst>
                  <a:outerShdw blurRad="38100" dist="38100" dir="2700000" algn="tl">
                    <a:srgbClr val="000000"/>
                  </a:outerShdw>
                </a:effectLst>
              </a:rPr>
              <a:t> </a:t>
            </a:r>
            <a:endParaRPr lang="en-US" b="1" dirty="0">
              <a:solidFill>
                <a:srgbClr val="0070C0"/>
              </a:solidFill>
              <a:effectLst>
                <a:outerShdw blurRad="38100" dist="38100" dir="2700000" algn="tl">
                  <a:srgbClr val="000000"/>
                </a:outerShdw>
              </a:effectLst>
            </a:endParaRPr>
          </a:p>
        </p:txBody>
      </p:sp>
      <p:sp>
        <p:nvSpPr>
          <p:cNvPr id="4096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1" name="Rectangle 3"/>
          <p:cNvSpPr txBox="1">
            <a:spLocks noChangeArrowheads="1"/>
          </p:cNvSpPr>
          <p:nvPr/>
        </p:nvSpPr>
        <p:spPr bwMode="auto">
          <a:xfrm>
            <a:off x="1219200" y="457200"/>
            <a:ext cx="7010400" cy="457200"/>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Time Series </a:t>
            </a:r>
            <a:r>
              <a:rPr lang="en-US" sz="3200" kern="0" dirty="0" err="1">
                <a:solidFill>
                  <a:schemeClr val="accent1"/>
                </a:solidFill>
                <a:effectLst>
                  <a:outerShdw blurRad="38100" dist="38100" dir="2700000" algn="tl">
                    <a:srgbClr val="000000">
                      <a:alpha val="43137"/>
                    </a:srgbClr>
                  </a:outerShdw>
                </a:effectLst>
                <a:latin typeface="+mj-lt"/>
                <a:ea typeface="+mj-ea"/>
                <a:cs typeface="+mj-cs"/>
              </a:rPr>
              <a:t>vs</a:t>
            </a:r>
            <a:r>
              <a:rPr lang="en-US" sz="3200" kern="0" dirty="0">
                <a:solidFill>
                  <a:schemeClr val="accent1"/>
                </a:solidFill>
                <a:effectLst>
                  <a:outerShdw blurRad="38100" dist="38100" dir="2700000" algn="tl">
                    <a:srgbClr val="000000">
                      <a:alpha val="43137"/>
                    </a:srgbClr>
                  </a:outerShdw>
                </a:effectLst>
                <a:latin typeface="+mj-lt"/>
                <a:ea typeface="+mj-ea"/>
                <a:cs typeface="+mj-cs"/>
              </a:rPr>
              <a:t> Cross-Sectional Data</a:t>
            </a:r>
          </a:p>
        </p:txBody>
      </p:sp>
      <p:sp>
        <p:nvSpPr>
          <p:cNvPr id="13" name="Rectangle 12"/>
          <p:cNvSpPr/>
          <p:nvPr/>
        </p:nvSpPr>
        <p:spPr>
          <a:xfrm>
            <a:off x="457200" y="1600200"/>
            <a:ext cx="8229600" cy="2523768"/>
          </a:xfrm>
          <a:prstGeom prst="rect">
            <a:avLst/>
          </a:prstGeom>
        </p:spPr>
        <p:txBody>
          <a:bodyPr>
            <a:spAutoFit/>
          </a:bodyPr>
          <a:lstStyle/>
          <a:p>
            <a:pPr defTabSz="457200" eaLnBrk="0" hangingPunct="0">
              <a:buSzPct val="150000"/>
              <a:tabLst>
                <a:tab pos="292100" algn="l"/>
                <a:tab pos="685800" algn="l"/>
              </a:tabLst>
            </a:pPr>
            <a:r>
              <a:rPr lang="en-US" sz="2400" i="1" dirty="0" smtClean="0">
                <a:solidFill>
                  <a:srgbClr val="C00000"/>
                </a:solidFill>
                <a:effectLst>
                  <a:outerShdw blurRad="38100" dist="38100" dir="2700000" algn="tl">
                    <a:srgbClr val="C0C0C0"/>
                  </a:outerShdw>
                </a:effectLst>
              </a:rPr>
              <a:t>Time </a:t>
            </a:r>
            <a:r>
              <a:rPr lang="en-US" sz="2400" i="1" dirty="0">
                <a:solidFill>
                  <a:srgbClr val="C00000"/>
                </a:solidFill>
                <a:effectLst>
                  <a:outerShdw blurRad="38100" dist="38100" dir="2700000" algn="tl">
                    <a:srgbClr val="C0C0C0"/>
                  </a:outerShdw>
                </a:effectLst>
              </a:rPr>
              <a:t>Series Data</a:t>
            </a:r>
          </a:p>
          <a:p>
            <a:pPr marL="342900" indent="-342900" defTabSz="457200" eaLnBrk="0" hangingPunct="0">
              <a:spcBef>
                <a:spcPts val="1200"/>
              </a:spcBef>
              <a:buClr>
                <a:schemeClr val="accent1"/>
              </a:buClr>
              <a:buSzPct val="100000"/>
              <a:buFont typeface="Arial" pitchFamily="34" charset="0"/>
              <a:buChar char="•"/>
              <a:tabLst>
                <a:tab pos="292100" algn="l"/>
                <a:tab pos="685800" algn="l"/>
              </a:tabLst>
            </a:pPr>
            <a:r>
              <a:rPr lang="en-US" sz="2000" dirty="0" smtClean="0">
                <a:solidFill>
                  <a:srgbClr val="002060"/>
                </a:solidFill>
              </a:rPr>
              <a:t>Each </a:t>
            </a:r>
            <a:r>
              <a:rPr lang="en-US" sz="2000" dirty="0">
                <a:solidFill>
                  <a:srgbClr val="002060"/>
                </a:solidFill>
              </a:rPr>
              <a:t>observation in the sample represents a different </a:t>
            </a:r>
            <a:r>
              <a:rPr lang="en-US" sz="2000" dirty="0" smtClean="0">
                <a:solidFill>
                  <a:srgbClr val="002060"/>
                </a:solidFill>
              </a:rPr>
              <a:t>equally spaced </a:t>
            </a:r>
            <a:r>
              <a:rPr lang="en-US" sz="2000" dirty="0">
                <a:solidFill>
                  <a:srgbClr val="002060"/>
                </a:solidFill>
              </a:rPr>
              <a:t>point in time (e.g., years, months, days).</a:t>
            </a:r>
          </a:p>
          <a:p>
            <a:pPr marL="342900" indent="-342900" defTabSz="457200" eaLnBrk="0" hangingPunct="0">
              <a:spcBef>
                <a:spcPts val="1200"/>
              </a:spcBef>
              <a:buClr>
                <a:schemeClr val="accent1"/>
              </a:buClr>
              <a:buSzPct val="100000"/>
              <a:buFont typeface="Arial" pitchFamily="34" charset="0"/>
              <a:buChar char="•"/>
              <a:tabLst>
                <a:tab pos="292100" algn="l"/>
                <a:tab pos="685800" algn="l"/>
              </a:tabLst>
            </a:pPr>
            <a:r>
              <a:rPr lang="en-US" sz="2000" i="1" dirty="0" smtClean="0">
                <a:solidFill>
                  <a:srgbClr val="002060"/>
                </a:solidFill>
              </a:rPr>
              <a:t>Periodicity</a:t>
            </a:r>
            <a:r>
              <a:rPr lang="en-US" sz="2000" dirty="0" smtClean="0">
                <a:solidFill>
                  <a:srgbClr val="002060"/>
                </a:solidFill>
              </a:rPr>
              <a:t> </a:t>
            </a:r>
            <a:r>
              <a:rPr lang="en-US" sz="2000" dirty="0">
                <a:solidFill>
                  <a:srgbClr val="002060"/>
                </a:solidFill>
              </a:rPr>
              <a:t>may be annual, quarterly, monthly, weekly, daily, hourly, </a:t>
            </a:r>
            <a:r>
              <a:rPr lang="en-US" sz="2000" dirty="0" smtClean="0">
                <a:solidFill>
                  <a:srgbClr val="002060"/>
                </a:solidFill>
              </a:rPr>
              <a:t>etc</a:t>
            </a:r>
            <a:r>
              <a:rPr lang="en-US" sz="2000" dirty="0">
                <a:solidFill>
                  <a:srgbClr val="002060"/>
                </a:solidFill>
              </a:rPr>
              <a:t>.</a:t>
            </a:r>
          </a:p>
          <a:p>
            <a:pPr marL="342900" indent="-342900" defTabSz="457200" eaLnBrk="0" hangingPunct="0">
              <a:spcBef>
                <a:spcPts val="1200"/>
              </a:spcBef>
              <a:buClr>
                <a:schemeClr val="accent1"/>
              </a:buClr>
              <a:buSzPct val="100000"/>
              <a:buFont typeface="Arial" pitchFamily="34" charset="0"/>
              <a:buChar char="•"/>
              <a:tabLst>
                <a:tab pos="292100" algn="l"/>
                <a:tab pos="685800" algn="l"/>
              </a:tabLst>
            </a:pPr>
            <a:r>
              <a:rPr lang="en-US" sz="2000" dirty="0" smtClean="0">
                <a:solidFill>
                  <a:srgbClr val="002060"/>
                </a:solidFill>
              </a:rPr>
              <a:t>We </a:t>
            </a:r>
            <a:r>
              <a:rPr lang="en-US" sz="2000" dirty="0">
                <a:solidFill>
                  <a:srgbClr val="002060"/>
                </a:solidFill>
              </a:rPr>
              <a:t>are interested in </a:t>
            </a:r>
            <a:r>
              <a:rPr lang="en-US" sz="2000" i="1" dirty="0">
                <a:solidFill>
                  <a:srgbClr val="002060"/>
                </a:solidFill>
              </a:rPr>
              <a:t>trends and patterns over time</a:t>
            </a:r>
            <a:r>
              <a:rPr lang="en-US" sz="2000" dirty="0">
                <a:solidFill>
                  <a:srgbClr val="002060"/>
                </a:solidFill>
              </a:rPr>
              <a:t> (e.g., </a:t>
            </a:r>
            <a:r>
              <a:rPr lang="en-US" sz="2000" dirty="0" smtClean="0">
                <a:solidFill>
                  <a:srgbClr val="002060"/>
                </a:solidFill>
              </a:rPr>
              <a:t>personal bankruptcies </a:t>
            </a:r>
            <a:r>
              <a:rPr lang="en-US" sz="2000" dirty="0">
                <a:solidFill>
                  <a:srgbClr val="002060"/>
                </a:solidFill>
              </a:rPr>
              <a:t>from 1980 to 2008</a:t>
            </a:r>
            <a:r>
              <a:rPr lang="en-US" sz="2000" dirty="0" smtClean="0">
                <a:solidFill>
                  <a:srgbClr val="002060"/>
                </a:solidFill>
              </a:rPr>
              <a:t>).</a:t>
            </a:r>
            <a:endParaRPr lang="en-US" sz="2400" dirty="0">
              <a:solidFill>
                <a:srgbClr val="C00000"/>
              </a:solidFill>
              <a:effectLst>
                <a:outerShdw blurRad="38100" dist="38100" dir="2700000" algn="tl">
                  <a:srgbClr val="C0C0C0"/>
                </a:outerShdw>
              </a:effectLst>
            </a:endParaRPr>
          </a:p>
        </p:txBody>
      </p:sp>
    </p:spTree>
    <p:extLst>
      <p:ext uri="{BB962C8B-B14F-4D97-AF65-F5344CB8AC3E}">
        <p14:creationId xmlns:p14="http://schemas.microsoft.com/office/powerpoint/2010/main" val="156473701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25E4EE0F-FAA9-475A-9185-933512E0218A}" type="slidenum">
              <a:rPr lang="en-US"/>
              <a:pPr/>
              <a:t>32</a:t>
            </a:fld>
            <a:endParaRPr lang="en-US"/>
          </a:p>
        </p:txBody>
      </p:sp>
      <p:sp>
        <p:nvSpPr>
          <p:cNvPr id="109571" name="Rectangle 3"/>
          <p:cNvSpPr>
            <a:spLocks noGrp="1" noChangeArrowheads="1"/>
          </p:cNvSpPr>
          <p:nvPr>
            <p:ph type="body" sz="half" idx="4294967295"/>
          </p:nvPr>
        </p:nvSpPr>
        <p:spPr>
          <a:xfrm>
            <a:off x="304800" y="1524000"/>
            <a:ext cx="8420100" cy="4635500"/>
          </a:xfrm>
          <a:solidFill>
            <a:schemeClr val="bg1"/>
          </a:solidFill>
        </p:spPr>
        <p:txBody>
          <a:bodyPr lIns="103236" tIns="51618" rIns="103236" bIns="51618"/>
          <a:lstStyle/>
          <a:p>
            <a:pPr marL="0" indent="0" eaLnBrk="1" hangingPunct="1">
              <a:buFont typeface="Wingdings" pitchFamily="2" charset="2"/>
              <a:buNone/>
              <a:defRPr/>
            </a:pPr>
            <a:r>
              <a:rPr lang="en-US" dirty="0" smtClean="0">
                <a:solidFill>
                  <a:srgbClr val="0070C0"/>
                </a:solidFill>
                <a:effectLst>
                  <a:outerShdw blurRad="38100" dist="38100" dir="2700000" algn="tl">
                    <a:srgbClr val="000000"/>
                  </a:outerShdw>
                </a:effectLst>
              </a:rPr>
              <a:t> </a:t>
            </a:r>
            <a:endParaRPr lang="en-US" b="1" dirty="0">
              <a:solidFill>
                <a:srgbClr val="0070C0"/>
              </a:solidFill>
              <a:effectLst>
                <a:outerShdw blurRad="38100" dist="38100" dir="2700000" algn="tl">
                  <a:srgbClr val="000000"/>
                </a:outerShdw>
              </a:effectLst>
            </a:endParaRPr>
          </a:p>
        </p:txBody>
      </p:sp>
      <p:sp>
        <p:nvSpPr>
          <p:cNvPr id="4301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3" name="Rectangle 12"/>
          <p:cNvSpPr/>
          <p:nvPr/>
        </p:nvSpPr>
        <p:spPr>
          <a:xfrm>
            <a:off x="457200" y="1752600"/>
            <a:ext cx="7924800" cy="3508653"/>
          </a:xfrm>
          <a:prstGeom prst="rect">
            <a:avLst/>
          </a:prstGeom>
        </p:spPr>
        <p:txBody>
          <a:bodyPr>
            <a:spAutoFit/>
          </a:bodyPr>
          <a:lstStyle/>
          <a:p>
            <a:pPr defTabSz="292100" eaLnBrk="0" hangingPunct="0">
              <a:buSzPct val="150000"/>
              <a:tabLst>
                <a:tab pos="292100" algn="l"/>
                <a:tab pos="863600" algn="l"/>
              </a:tabLst>
            </a:pPr>
            <a:r>
              <a:rPr lang="en-US" sz="2400" i="1" dirty="0">
                <a:solidFill>
                  <a:srgbClr val="C00000"/>
                </a:solidFill>
                <a:effectLst>
                  <a:outerShdw blurRad="38100" dist="38100" dir="2700000" algn="tl">
                    <a:srgbClr val="C0C0C0"/>
                  </a:outerShdw>
                </a:effectLst>
              </a:rPr>
              <a:t>Cross Sectional Data</a:t>
            </a:r>
          </a:p>
          <a:p>
            <a:pPr marL="342900" indent="-342900" defTabSz="292100" eaLnBrk="0" hangingPunct="0">
              <a:spcBef>
                <a:spcPts val="1200"/>
              </a:spcBef>
              <a:buClr>
                <a:schemeClr val="accent1"/>
              </a:buClr>
              <a:buSzPct val="100000"/>
              <a:buFont typeface="Arial" pitchFamily="34" charset="0"/>
              <a:buChar char="•"/>
              <a:tabLst>
                <a:tab pos="292100" algn="l"/>
                <a:tab pos="863600" algn="l"/>
              </a:tabLst>
            </a:pPr>
            <a:r>
              <a:rPr lang="en-US" sz="2000" dirty="0" smtClean="0">
                <a:solidFill>
                  <a:srgbClr val="002060"/>
                </a:solidFill>
              </a:rPr>
              <a:t>Each </a:t>
            </a:r>
            <a:r>
              <a:rPr lang="en-US" sz="2000" dirty="0">
                <a:solidFill>
                  <a:srgbClr val="002060"/>
                </a:solidFill>
              </a:rPr>
              <a:t>observation represents a different individual unit (e.g</a:t>
            </a:r>
            <a:r>
              <a:rPr lang="en-US" sz="2000" dirty="0" smtClean="0">
                <a:solidFill>
                  <a:srgbClr val="002060"/>
                </a:solidFill>
              </a:rPr>
              <a:t>., person</a:t>
            </a:r>
            <a:r>
              <a:rPr lang="en-US" sz="2000" dirty="0">
                <a:solidFill>
                  <a:srgbClr val="002060"/>
                </a:solidFill>
              </a:rPr>
              <a:t>) at the same point in time (e.g., monthly VISA balances).</a:t>
            </a:r>
          </a:p>
          <a:p>
            <a:pPr marL="342900" indent="-342900" defTabSz="292100" eaLnBrk="0" hangingPunct="0">
              <a:spcBef>
                <a:spcPts val="1200"/>
              </a:spcBef>
              <a:buClr>
                <a:schemeClr val="accent1"/>
              </a:buClr>
              <a:buSzPct val="100000"/>
              <a:buFont typeface="Arial" pitchFamily="34" charset="0"/>
              <a:buChar char="•"/>
              <a:tabLst>
                <a:tab pos="292100" algn="l"/>
                <a:tab pos="863600" algn="l"/>
              </a:tabLst>
            </a:pPr>
            <a:r>
              <a:rPr lang="en-US" sz="2000" dirty="0" smtClean="0">
                <a:solidFill>
                  <a:srgbClr val="002060"/>
                </a:solidFill>
              </a:rPr>
              <a:t>We </a:t>
            </a:r>
            <a:r>
              <a:rPr lang="en-US" sz="2000" dirty="0">
                <a:solidFill>
                  <a:srgbClr val="002060"/>
                </a:solidFill>
              </a:rPr>
              <a:t>are interested in: </a:t>
            </a:r>
            <a:br>
              <a:rPr lang="en-US" sz="2000" dirty="0">
                <a:solidFill>
                  <a:srgbClr val="002060"/>
                </a:solidFill>
              </a:rPr>
            </a:br>
            <a:r>
              <a:rPr lang="en-US" sz="2000" dirty="0">
                <a:solidFill>
                  <a:srgbClr val="002060"/>
                </a:solidFill>
              </a:rPr>
              <a:t>	  - </a:t>
            </a:r>
            <a:r>
              <a:rPr lang="en-US" sz="2000" i="1" dirty="0">
                <a:solidFill>
                  <a:srgbClr val="002060"/>
                </a:solidFill>
              </a:rPr>
              <a:t>variation among observations</a:t>
            </a:r>
            <a:r>
              <a:rPr lang="en-US" sz="2000" dirty="0">
                <a:solidFill>
                  <a:srgbClr val="002060"/>
                </a:solidFill>
              </a:rPr>
              <a:t> or </a:t>
            </a:r>
            <a:br>
              <a:rPr lang="en-US" sz="2000" dirty="0">
                <a:solidFill>
                  <a:srgbClr val="002060"/>
                </a:solidFill>
              </a:rPr>
            </a:br>
            <a:r>
              <a:rPr lang="en-US" sz="2000" dirty="0">
                <a:solidFill>
                  <a:srgbClr val="002060"/>
                </a:solidFill>
              </a:rPr>
              <a:t>	  - </a:t>
            </a:r>
            <a:r>
              <a:rPr lang="en-US" sz="2000" i="1" dirty="0">
                <a:solidFill>
                  <a:srgbClr val="002060"/>
                </a:solidFill>
              </a:rPr>
              <a:t>relationships.</a:t>
            </a:r>
            <a:endParaRPr lang="en-US" sz="2000" dirty="0">
              <a:solidFill>
                <a:srgbClr val="002060"/>
              </a:solidFill>
            </a:endParaRPr>
          </a:p>
          <a:p>
            <a:pPr marL="342900" indent="-342900" defTabSz="292100" eaLnBrk="0" hangingPunct="0">
              <a:spcBef>
                <a:spcPts val="1200"/>
              </a:spcBef>
              <a:buClr>
                <a:schemeClr val="accent1"/>
              </a:buClr>
              <a:buSzPct val="100000"/>
              <a:buFont typeface="Arial" pitchFamily="34" charset="0"/>
              <a:buChar char="•"/>
              <a:tabLst>
                <a:tab pos="292100" algn="l"/>
                <a:tab pos="863600" algn="l"/>
              </a:tabLst>
            </a:pPr>
            <a:r>
              <a:rPr lang="en-US" sz="2000" dirty="0" smtClean="0">
                <a:solidFill>
                  <a:srgbClr val="002060"/>
                </a:solidFill>
              </a:rPr>
              <a:t>We </a:t>
            </a:r>
            <a:r>
              <a:rPr lang="en-US" sz="2000" dirty="0">
                <a:solidFill>
                  <a:srgbClr val="002060"/>
                </a:solidFill>
              </a:rPr>
              <a:t>can combine the two data types to get </a:t>
            </a:r>
            <a:r>
              <a:rPr lang="en-US" sz="2000" i="1" dirty="0">
                <a:solidFill>
                  <a:srgbClr val="002060"/>
                </a:solidFill>
              </a:rPr>
              <a:t>pooled cross-sectional </a:t>
            </a:r>
            <a:r>
              <a:rPr lang="en-US" sz="2000" i="1" dirty="0" smtClean="0">
                <a:solidFill>
                  <a:srgbClr val="002060"/>
                </a:solidFill>
              </a:rPr>
              <a:t>and </a:t>
            </a:r>
            <a:r>
              <a:rPr lang="en-US" sz="2000" i="1" dirty="0">
                <a:solidFill>
                  <a:srgbClr val="002060"/>
                </a:solidFill>
              </a:rPr>
              <a:t>time series data.</a:t>
            </a:r>
            <a:endParaRPr lang="en-US" sz="2000" dirty="0">
              <a:solidFill>
                <a:srgbClr val="002060"/>
              </a:solidFill>
              <a:effectLst>
                <a:outerShdw blurRad="38100" dist="38100" dir="2700000" algn="tl">
                  <a:srgbClr val="C0C0C0"/>
                </a:outerShdw>
              </a:effectLst>
            </a:endParaRPr>
          </a:p>
          <a:p>
            <a:pPr defTabSz="292100" eaLnBrk="0" hangingPunct="0">
              <a:buSzPct val="150000"/>
              <a:tabLst>
                <a:tab pos="292100" algn="l"/>
                <a:tab pos="863600" algn="l"/>
              </a:tabLst>
            </a:pPr>
            <a:endParaRPr lang="en-US" sz="2400" dirty="0">
              <a:solidFill>
                <a:srgbClr val="C00000"/>
              </a:solidFill>
              <a:effectLst>
                <a:outerShdw blurRad="38100" dist="38100" dir="2700000" algn="tl">
                  <a:srgbClr val="C0C0C0"/>
                </a:outerShdw>
              </a:effectLst>
            </a:endParaRPr>
          </a:p>
        </p:txBody>
      </p:sp>
      <p:sp>
        <p:nvSpPr>
          <p:cNvPr id="8" name="Rectangle 3"/>
          <p:cNvSpPr txBox="1">
            <a:spLocks noChangeArrowheads="1"/>
          </p:cNvSpPr>
          <p:nvPr/>
        </p:nvSpPr>
        <p:spPr bwMode="auto">
          <a:xfrm>
            <a:off x="1219200" y="457200"/>
            <a:ext cx="7010400" cy="457200"/>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Time Series </a:t>
            </a:r>
            <a:r>
              <a:rPr lang="en-US" sz="3200" kern="0" dirty="0" err="1">
                <a:solidFill>
                  <a:schemeClr val="accent1"/>
                </a:solidFill>
                <a:effectLst>
                  <a:outerShdw blurRad="38100" dist="38100" dir="2700000" algn="tl">
                    <a:srgbClr val="000000">
                      <a:alpha val="43137"/>
                    </a:srgbClr>
                  </a:outerShdw>
                </a:effectLst>
                <a:latin typeface="+mj-lt"/>
                <a:ea typeface="+mj-ea"/>
                <a:cs typeface="+mj-cs"/>
              </a:rPr>
              <a:t>vs</a:t>
            </a:r>
            <a:r>
              <a:rPr lang="en-US" sz="3200" kern="0" dirty="0">
                <a:solidFill>
                  <a:schemeClr val="accent1"/>
                </a:solidFill>
                <a:effectLst>
                  <a:outerShdw blurRad="38100" dist="38100" dir="2700000" algn="tl">
                    <a:srgbClr val="000000">
                      <a:alpha val="43137"/>
                    </a:srgbClr>
                  </a:outerShdw>
                </a:effectLst>
                <a:latin typeface="+mj-lt"/>
                <a:ea typeface="+mj-ea"/>
                <a:cs typeface="+mj-cs"/>
              </a:rPr>
              <a:t> Cross-Sectional Data</a:t>
            </a:r>
          </a:p>
        </p:txBody>
      </p:sp>
    </p:spTree>
    <p:extLst>
      <p:ext uri="{BB962C8B-B14F-4D97-AF65-F5344CB8AC3E}">
        <p14:creationId xmlns:p14="http://schemas.microsoft.com/office/powerpoint/2010/main" val="118385211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2-</a:t>
            </a:r>
            <a:fld id="{B9F6E53A-706E-4EE1-9B66-D418260252DC}" type="slidenum">
              <a:rPr lang="en-US"/>
              <a:pPr/>
              <a:t>33</a:t>
            </a:fld>
            <a:endParaRPr lang="en-US"/>
          </a:p>
        </p:txBody>
      </p:sp>
      <p:sp>
        <p:nvSpPr>
          <p:cNvPr id="20" name="Rectangle 3"/>
          <p:cNvSpPr>
            <a:spLocks noGrp="1" noChangeArrowheads="1"/>
          </p:cNvSpPr>
          <p:nvPr>
            <p:ph type="title" idx="4294967295"/>
          </p:nvPr>
        </p:nvSpPr>
        <p:spPr>
          <a:xfrm>
            <a:off x="1623219" y="457200"/>
            <a:ext cx="5767387" cy="533399"/>
          </a:xfrm>
        </p:spPr>
        <p:txBody>
          <a:bodyPr lIns="103236" tIns="51618" rIns="103236" bIns="51618">
            <a:noAutofit/>
          </a:bodyPr>
          <a:lstStyle/>
          <a:p>
            <a:pPr>
              <a:defRPr/>
            </a:pPr>
            <a:r>
              <a:rPr lang="en-US" sz="3200" kern="0" dirty="0">
                <a:solidFill>
                  <a:schemeClr val="accent1"/>
                </a:solidFill>
                <a:effectLst>
                  <a:outerShdw blurRad="38100" dist="38100" dir="2700000" algn="tl">
                    <a:srgbClr val="000000">
                      <a:alpha val="43137"/>
                    </a:srgbClr>
                  </a:outerShdw>
                </a:effectLst>
              </a:rPr>
              <a:t>Data Types</a:t>
            </a:r>
          </a:p>
        </p:txBody>
      </p:sp>
      <p:pic>
        <p:nvPicPr>
          <p:cNvPr id="38914"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40" y="1295400"/>
            <a:ext cx="8732660" cy="354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20"/>
          <p:cNvSpPr>
            <a:spLocks noChangeArrowheads="1"/>
          </p:cNvSpPr>
          <p:nvPr/>
        </p:nvSpPr>
        <p:spPr bwMode="auto">
          <a:xfrm>
            <a:off x="3357563" y="6151563"/>
            <a:ext cx="1149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sz="1400">
                <a:solidFill>
                  <a:srgbClr val="FFFFFF"/>
                </a:solidFill>
              </a:rPr>
              <a:t>(Figure 2.1)</a:t>
            </a:r>
          </a:p>
        </p:txBody>
      </p:sp>
      <p:sp>
        <p:nvSpPr>
          <p:cNvPr id="3891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2</a:t>
            </a:r>
          </a:p>
        </p:txBody>
      </p:sp>
      <p:sp>
        <p:nvSpPr>
          <p:cNvPr id="13" name="Rectangle 12"/>
          <p:cNvSpPr>
            <a:spLocks noChangeArrowheads="1"/>
          </p:cNvSpPr>
          <p:nvPr/>
        </p:nvSpPr>
        <p:spPr bwMode="auto">
          <a:xfrm>
            <a:off x="1437075" y="5166531"/>
            <a:ext cx="6792525" cy="1293007"/>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a:solidFill>
                  <a:srgbClr val="002060"/>
                </a:solidFill>
              </a:rPr>
              <a:t>Ambiguity is introduced when continuous data are rounded to whole </a:t>
            </a:r>
            <a:r>
              <a:rPr lang="en-US" dirty="0" smtClean="0">
                <a:solidFill>
                  <a:srgbClr val="002060"/>
                </a:solidFill>
              </a:rPr>
              <a:t>numbers so they </a:t>
            </a:r>
            <a:r>
              <a:rPr lang="en-US" i="1" dirty="0" smtClean="0">
                <a:solidFill>
                  <a:srgbClr val="002060"/>
                </a:solidFill>
              </a:rPr>
              <a:t>seem</a:t>
            </a:r>
            <a:r>
              <a:rPr lang="en-US" dirty="0" smtClean="0">
                <a:solidFill>
                  <a:srgbClr val="002060"/>
                </a:solidFill>
              </a:rPr>
              <a:t> discrete (e.g., round your weight from 166.4 to 166).  When the range is large, it is usually best to treat integers as continuous data.</a:t>
            </a:r>
            <a:endParaRPr lang="en-US" dirty="0">
              <a:solidFill>
                <a:srgbClr val="002060"/>
              </a:solidFill>
            </a:endParaRPr>
          </a:p>
          <a:p>
            <a:pPr eaLnBrk="0" hangingPunct="0">
              <a:spcBef>
                <a:spcPct val="20000"/>
              </a:spcBef>
              <a:buClr>
                <a:schemeClr val="folHlink"/>
              </a:buClr>
              <a:buFont typeface="Wingdings" pitchFamily="2" charset="2"/>
              <a:buNone/>
              <a:defRPr/>
            </a:pPr>
            <a:endParaRPr lang="en-US" dirty="0"/>
          </a:p>
        </p:txBody>
      </p:sp>
      <p:pic>
        <p:nvPicPr>
          <p:cNvPr id="1026" name="Picture 2" descr="C:\Users\doane\AppData\Local\Microsoft\Windows\Temporary Internet Files\Content.IE5\OYEHYR3B\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962" y="5166532"/>
            <a:ext cx="1038438" cy="1038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2820083"/>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2-</a:t>
            </a:r>
            <a:fld id="{1D958AC0-10D2-45ED-B393-4CD40637CC2E}" type="slidenum">
              <a:rPr lang="en-US"/>
              <a:pPr/>
              <a:t>34</a:t>
            </a:fld>
            <a:endParaRPr lang="en-US"/>
          </a:p>
        </p:txBody>
      </p:sp>
      <p:sp>
        <p:nvSpPr>
          <p:cNvPr id="4505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2</a:t>
            </a:r>
          </a:p>
        </p:txBody>
      </p:sp>
      <p:sp>
        <p:nvSpPr>
          <p:cNvPr id="9" name="Rectangle 3"/>
          <p:cNvSpPr txBox="1">
            <a:spLocks noChangeArrowheads="1"/>
          </p:cNvSpPr>
          <p:nvPr/>
        </p:nvSpPr>
        <p:spPr bwMode="auto">
          <a:xfrm>
            <a:off x="1820964" y="381000"/>
            <a:ext cx="5410200" cy="540330"/>
          </a:xfrm>
          <a:prstGeom prst="rect">
            <a:avLst/>
          </a:prstGeom>
          <a:noFill/>
          <a:ln w="9525">
            <a:noFill/>
            <a:miter lim="800000"/>
            <a:headEnd/>
            <a:tailEnd/>
          </a:ln>
          <a:effectLst/>
        </p:spPr>
        <p:txBody>
          <a:bodyPr lIns="103236" tIns="51618" rIns="103236" bIns="51618" anchor="b"/>
          <a:lstStyle/>
          <a:p>
            <a:pPr algn="ctr">
              <a:spcBef>
                <a:spcPct val="0"/>
              </a:spcBef>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Level of Measurement</a:t>
            </a:r>
          </a:p>
        </p:txBody>
      </p:sp>
      <p:pic>
        <p:nvPicPr>
          <p:cNvPr id="9225" name="Picture 9"/>
          <p:cNvPicPr>
            <a:picLocks noChangeAspect="1" noChangeArrowheads="1"/>
          </p:cNvPicPr>
          <p:nvPr/>
        </p:nvPicPr>
        <p:blipFill>
          <a:blip r:embed="rId3">
            <a:extLst/>
          </a:blip>
          <a:srcRect/>
          <a:stretch>
            <a:fillRect/>
          </a:stretch>
        </p:blipFill>
        <p:spPr bwMode="auto">
          <a:xfrm>
            <a:off x="424066" y="1219200"/>
            <a:ext cx="8203997" cy="5185559"/>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Tree>
    <p:extLst>
      <p:ext uri="{BB962C8B-B14F-4D97-AF65-F5344CB8AC3E}">
        <p14:creationId xmlns:p14="http://schemas.microsoft.com/office/powerpoint/2010/main" val="440946256"/>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2-</a:t>
            </a:r>
            <a:fld id="{A49560FA-A70C-4EC0-876E-9E25E042144D}" type="slidenum">
              <a:rPr lang="en-US"/>
              <a:pPr/>
              <a:t>35</a:t>
            </a:fld>
            <a:endParaRPr lang="en-US"/>
          </a:p>
        </p:txBody>
      </p:sp>
      <p:graphicFrame>
        <p:nvGraphicFramePr>
          <p:cNvPr id="22560" name="Group 32"/>
          <p:cNvGraphicFramePr>
            <a:graphicFrameLocks noGrp="1"/>
          </p:cNvGraphicFramePr>
          <p:nvPr>
            <p:ph sz="half" idx="4294967295"/>
            <p:extLst>
              <p:ext uri="{D42A27DB-BD31-4B8C-83A1-F6EECF244321}">
                <p14:modId xmlns:p14="http://schemas.microsoft.com/office/powerpoint/2010/main" val="3420325764"/>
              </p:ext>
            </p:extLst>
          </p:nvPr>
        </p:nvGraphicFramePr>
        <p:xfrm>
          <a:off x="457200" y="1788226"/>
          <a:ext cx="7748587" cy="3454303"/>
        </p:xfrm>
        <a:graphic>
          <a:graphicData uri="http://schemas.openxmlformats.org/drawingml/2006/table">
            <a:tbl>
              <a:tblPr>
                <a:effectLst>
                  <a:innerShdw blurRad="63500" dist="50800" dir="2700000">
                    <a:prstClr val="black">
                      <a:alpha val="50000"/>
                    </a:prstClr>
                  </a:innerShdw>
                </a:effectLst>
              </a:tblPr>
              <a:tblGrid>
                <a:gridCol w="2192337"/>
                <a:gridCol w="2514600"/>
                <a:gridCol w="3041650"/>
              </a:tblGrid>
              <a:tr h="78664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2400" b="0" i="0" u="none" strike="noStrike" cap="none" normalizeH="0" baseline="0" dirty="0" smtClean="0">
                          <a:ln>
                            <a:noFill/>
                          </a:ln>
                          <a:solidFill>
                            <a:schemeClr val="tx1"/>
                          </a:solidFill>
                          <a:effectLst/>
                          <a:latin typeface="Arial" charset="0"/>
                          <a:cs typeface="Times New Roman" pitchFamily="18" charset="0"/>
                        </a:rPr>
                        <a:t>Level of Measurement</a:t>
                      </a:r>
                      <a:endParaRPr kumimoji="0" lang="en-US" sz="24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2400" b="0" i="0" u="none" strike="noStrike" cap="none" normalizeH="0" baseline="0" dirty="0" smtClean="0">
                          <a:ln>
                            <a:noFill/>
                          </a:ln>
                          <a:solidFill>
                            <a:schemeClr val="tx1"/>
                          </a:solidFill>
                          <a:effectLst/>
                          <a:latin typeface="Arial" charset="0"/>
                          <a:cs typeface="Times New Roman" pitchFamily="18" charset="0"/>
                        </a:rPr>
                        <a:t>Characteristics</a:t>
                      </a:r>
                      <a:endParaRPr kumimoji="0" lang="en-US" sz="2400" b="0" i="0" u="none" strike="noStrike" cap="none" normalizeH="0" baseline="0" dirty="0" smtClean="0">
                        <a:ln>
                          <a:noFill/>
                        </a:ln>
                        <a:solidFill>
                          <a:schemeClr val="tx1"/>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2400" b="0" i="0" u="none" strike="noStrike" cap="none" normalizeH="0" baseline="0" dirty="0" smtClean="0">
                          <a:ln>
                            <a:noFill/>
                          </a:ln>
                          <a:solidFill>
                            <a:schemeClr val="tx1"/>
                          </a:solidFill>
                          <a:effectLst/>
                          <a:latin typeface="Arial" charset="0"/>
                          <a:cs typeface="Times New Roman" pitchFamily="18" charset="0"/>
                        </a:rPr>
                        <a:t>Example</a:t>
                      </a:r>
                      <a:endParaRPr kumimoji="0" lang="en-US" sz="2400" b="0" i="0" u="none" strike="noStrike" cap="none" normalizeH="0" baseline="0" dirty="0" smtClean="0">
                        <a:ln>
                          <a:noFill/>
                        </a:ln>
                        <a:solidFill>
                          <a:schemeClr val="tx1"/>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chemeClr val="accent1">
                        <a:lumMod val="60000"/>
                        <a:lumOff val="40000"/>
                      </a:schemeClr>
                    </a:solidFill>
                  </a:tcPr>
                </a:tc>
              </a:tr>
              <a:tr h="65654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cs typeface="Times New Roman" pitchFamily="18" charset="0"/>
                        </a:rPr>
                        <a:t>Nominal</a:t>
                      </a:r>
                      <a:endPar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Categories only</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Eye</a:t>
                      </a: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 </a:t>
                      </a:r>
                      <a:r>
                        <a:rPr kumimoji="0" lang="en-US" sz="1800" b="0" i="0" u="none" strike="noStrike" cap="none" normalizeH="0" baseline="0" dirty="0" smtClean="0">
                          <a:ln>
                            <a:noFill/>
                          </a:ln>
                          <a:solidFill>
                            <a:srgbClr val="002060"/>
                          </a:solidFill>
                          <a:effectLst/>
                          <a:latin typeface="Arial" charset="0"/>
                          <a:cs typeface="Times New Roman" pitchFamily="18" charset="0"/>
                        </a:rPr>
                        <a:t>color </a:t>
                      </a: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a:t>
                      </a:r>
                      <a:r>
                        <a:rPr kumimoji="0" lang="en-US" sz="1800" b="0" i="0" u="none" strike="noStrike" cap="none" normalizeH="0" baseline="0" dirty="0" smtClean="0">
                          <a:ln>
                            <a:noFill/>
                          </a:ln>
                          <a:solidFill>
                            <a:srgbClr val="0466A8"/>
                          </a:solidFill>
                          <a:effectLst>
                            <a:outerShdw blurRad="38100" dist="38100" dir="2700000" algn="tl">
                              <a:srgbClr val="C0C0C0"/>
                            </a:outerShdw>
                          </a:effectLst>
                          <a:latin typeface="Arial" charset="0"/>
                          <a:cs typeface="Times New Roman" pitchFamily="18" charset="0"/>
                        </a:rPr>
                        <a:t>blue</a:t>
                      </a: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 </a:t>
                      </a:r>
                      <a:r>
                        <a:rPr kumimoji="0" lang="en-US" sz="1800" b="0" i="0" u="none" strike="noStrike" cap="none" normalizeH="0" baseline="0" dirty="0" smtClean="0">
                          <a:ln>
                            <a:noFill/>
                          </a:ln>
                          <a:solidFill>
                            <a:srgbClr val="CC6600"/>
                          </a:solidFill>
                          <a:effectLst>
                            <a:outerShdw blurRad="38100" dist="38100" dir="2700000" algn="tl">
                              <a:srgbClr val="C0C0C0"/>
                            </a:outerShdw>
                          </a:effectLst>
                          <a:latin typeface="Arial" charset="0"/>
                          <a:cs typeface="Times New Roman" pitchFamily="18" charset="0"/>
                        </a:rPr>
                        <a:t>brown</a:t>
                      </a: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 </a:t>
                      </a:r>
                      <a:r>
                        <a:rPr kumimoji="0" lang="en-US" sz="1800" b="0" i="0" u="none" strike="noStrike" cap="none" normalizeH="0" baseline="0" dirty="0" smtClean="0">
                          <a:ln>
                            <a:noFill/>
                          </a:ln>
                          <a:solidFill>
                            <a:srgbClr val="669900"/>
                          </a:solidFill>
                          <a:effectLst>
                            <a:outerShdw blurRad="38100" dist="38100" dir="2700000" algn="tl">
                              <a:srgbClr val="C0C0C0"/>
                            </a:outerShdw>
                          </a:effectLst>
                          <a:latin typeface="Arial" charset="0"/>
                          <a:cs typeface="Times New Roman" pitchFamily="18" charset="0"/>
                        </a:rPr>
                        <a:t>green</a:t>
                      </a: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 etc.)</a:t>
                      </a:r>
                      <a:endPar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r>
              <a:tr h="87281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cs typeface="Times New Roman" pitchFamily="18" charset="0"/>
                        </a:rPr>
                        <a:t>Ordinal</a:t>
                      </a:r>
                      <a:endPar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Rank has meaning.  No clear meaning to distance</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Exercise frequency (often, rarely, never)</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r>
              <a:tr h="380261">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cs typeface="Times New Roman" pitchFamily="18" charset="0"/>
                        </a:rPr>
                        <a:t>Interval</a:t>
                      </a:r>
                      <a:endPar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Distance has meaning</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Temperature (57</a:t>
                      </a:r>
                      <a:r>
                        <a:rPr kumimoji="0" lang="en-US" sz="1800" b="0" i="0" u="none" strike="noStrike" cap="none" normalizeH="0" baseline="30000" dirty="0" smtClean="0">
                          <a:ln>
                            <a:noFill/>
                          </a:ln>
                          <a:solidFill>
                            <a:srgbClr val="002060"/>
                          </a:solidFill>
                          <a:effectLst/>
                          <a:latin typeface="Arial" charset="0"/>
                          <a:cs typeface="Times New Roman" pitchFamily="18" charset="0"/>
                        </a:rPr>
                        <a:t>o</a:t>
                      </a:r>
                      <a:r>
                        <a:rPr kumimoji="0" lang="en-US" sz="1800" b="0" i="0" u="none" strike="noStrike" cap="none" normalizeH="0" baseline="0" dirty="0" smtClean="0">
                          <a:ln>
                            <a:noFill/>
                          </a:ln>
                          <a:solidFill>
                            <a:srgbClr val="002060"/>
                          </a:solidFill>
                          <a:effectLst/>
                          <a:latin typeface="Arial" charset="0"/>
                          <a:cs typeface="Times New Roman" pitchFamily="18" charset="0"/>
                        </a:rPr>
                        <a:t> Celsius)</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r>
              <a:tr h="65654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cs typeface="Times New Roman" pitchFamily="18" charset="0"/>
                        </a:rPr>
                        <a:t>Ratio</a:t>
                      </a:r>
                      <a:endParaRPr kumimoji="0" lang="en-US" sz="1800" b="0" i="0" u="none" strike="noStrike" cap="none" normalizeH="0" baseline="0" dirty="0" smtClean="0">
                        <a:ln>
                          <a:noFill/>
                        </a:ln>
                        <a:solidFill>
                          <a:srgbClr val="990000"/>
                        </a:solidFill>
                        <a:effectLst>
                          <a:outerShdw blurRad="38100" dist="38100" dir="2700000" algn="tl">
                            <a:srgbClr val="C0C0C0"/>
                          </a:outerShdw>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Meaningful zero exists</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latin typeface="Arial" charset="0"/>
                          <a:cs typeface="Times New Roman" pitchFamily="18" charset="0"/>
                        </a:rPr>
                        <a:t>Accounts payable ($21.7 million)</a:t>
                      </a:r>
                      <a:endParaRPr kumimoji="0" lang="en-US" sz="1800" b="0" i="0" u="none" strike="noStrike" cap="none" normalizeH="0" baseline="0" dirty="0" smtClean="0">
                        <a:ln>
                          <a:noFill/>
                        </a:ln>
                        <a:solidFill>
                          <a:srgbClr val="002060"/>
                        </a:solidFill>
                        <a:effectLst/>
                        <a:latin typeface="Arial" charset="0"/>
                      </a:endParaRPr>
                    </a:p>
                  </a:txBody>
                  <a:tcPr marL="103236" marR="103236" marT="51618" marB="51618" anchor="ct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r>
            </a:tbl>
          </a:graphicData>
        </a:graphic>
      </p:graphicFrame>
      <p:sp>
        <p:nvSpPr>
          <p:cNvPr id="4710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6" name="Rectangle 3"/>
          <p:cNvSpPr txBox="1">
            <a:spLocks noChangeArrowheads="1"/>
          </p:cNvSpPr>
          <p:nvPr/>
        </p:nvSpPr>
        <p:spPr bwMode="auto">
          <a:xfrm>
            <a:off x="1820964" y="381000"/>
            <a:ext cx="5410200" cy="540330"/>
          </a:xfrm>
          <a:prstGeom prst="rect">
            <a:avLst/>
          </a:prstGeom>
          <a:noFill/>
          <a:ln w="9525">
            <a:noFill/>
            <a:miter lim="800000"/>
            <a:headEnd/>
            <a:tailEnd/>
          </a:ln>
          <a:effectLst/>
        </p:spPr>
        <p:txBody>
          <a:bodyPr lIns="103236" tIns="51618" rIns="103236" bIns="51618" anchor="b"/>
          <a:lstStyle/>
          <a:p>
            <a:pPr algn="ctr">
              <a:spcBef>
                <a:spcPct val="0"/>
              </a:spcBef>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Level of Measurement</a:t>
            </a:r>
          </a:p>
        </p:txBody>
      </p:sp>
    </p:spTree>
    <p:extLst>
      <p:ext uri="{BB962C8B-B14F-4D97-AF65-F5344CB8AC3E}">
        <p14:creationId xmlns:p14="http://schemas.microsoft.com/office/powerpoint/2010/main" val="236626410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3D53E227-BC43-405F-8437-3BBB50D736AE}" type="slidenum">
              <a:rPr lang="en-US"/>
              <a:pPr/>
              <a:t>36</a:t>
            </a:fld>
            <a:endParaRPr lang="en-US"/>
          </a:p>
        </p:txBody>
      </p:sp>
      <p:sp>
        <p:nvSpPr>
          <p:cNvPr id="98307" name="Rectangle 3"/>
          <p:cNvSpPr>
            <a:spLocks noGrp="1" noChangeArrowheads="1"/>
          </p:cNvSpPr>
          <p:nvPr>
            <p:ph type="body" sz="half" idx="4294967295"/>
          </p:nvPr>
        </p:nvSpPr>
        <p:spPr>
          <a:xfrm>
            <a:off x="981694" y="1752600"/>
            <a:ext cx="7239000" cy="4114800"/>
          </a:xfrm>
          <a:solidFill>
            <a:schemeClr val="bg1"/>
          </a:solidFill>
        </p:spPr>
        <p:txBody>
          <a:bodyPr lIns="103236" tIns="51618" rIns="103236" bIns="51618"/>
          <a:lstStyle/>
          <a:p>
            <a:pPr marL="0" indent="0" eaLnBrk="1" hangingPunct="1">
              <a:buFont typeface="Wingdings" pitchFamily="2" charset="2"/>
              <a:buNone/>
              <a:defRPr/>
            </a:pPr>
            <a:r>
              <a:rPr lang="en-US" dirty="0">
                <a:solidFill>
                  <a:srgbClr val="0070C0"/>
                </a:solidFill>
                <a:effectLst>
                  <a:outerShdw blurRad="38100" dist="38100" dir="2700000" algn="tl">
                    <a:srgbClr val="000000"/>
                  </a:outerShdw>
                </a:effectLst>
              </a:rPr>
              <a:t> </a:t>
            </a:r>
          </a:p>
          <a:p>
            <a:pPr marL="0" indent="0" eaLnBrk="1" hangingPunct="1">
              <a:buFont typeface="Wingdings" pitchFamily="2" charset="2"/>
              <a:buNone/>
              <a:defRPr/>
            </a:pPr>
            <a:endParaRPr lang="en-US"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b="1" i="1"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b="1" dirty="0">
              <a:solidFill>
                <a:srgbClr val="0070C0"/>
              </a:solidFill>
              <a:effectLst>
                <a:outerShdw blurRad="38100" dist="38100" dir="2700000" algn="tl">
                  <a:srgbClr val="000000"/>
                </a:outerShdw>
              </a:effectLst>
            </a:endParaRPr>
          </a:p>
        </p:txBody>
      </p:sp>
      <p:sp>
        <p:nvSpPr>
          <p:cNvPr id="98308" name="Rectangle 4"/>
          <p:cNvSpPr>
            <a:spLocks noChangeArrowheads="1"/>
          </p:cNvSpPr>
          <p:nvPr/>
        </p:nvSpPr>
        <p:spPr bwMode="auto">
          <a:xfrm>
            <a:off x="990600" y="1752600"/>
            <a:ext cx="6705600" cy="4648200"/>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rgbClr val="990000"/>
              </a:buClr>
              <a:defRPr/>
            </a:pPr>
            <a:r>
              <a:rPr lang="en-US" sz="2400" i="1" dirty="0">
                <a:solidFill>
                  <a:srgbClr val="C00000"/>
                </a:solidFill>
                <a:effectLst>
                  <a:outerShdw blurRad="38100" dist="38100" dir="2700000" algn="tl">
                    <a:srgbClr val="C0C0C0"/>
                  </a:outerShdw>
                </a:effectLst>
              </a:rPr>
              <a:t>Nominal Measurement</a:t>
            </a:r>
          </a:p>
          <a:p>
            <a:pPr marL="342900" indent="-342900" eaLnBrk="0" hangingPunct="0">
              <a:spcBef>
                <a:spcPts val="1200"/>
              </a:spcBef>
              <a:buClr>
                <a:schemeClr val="accent1"/>
              </a:buClr>
              <a:buFontTx/>
              <a:buChar char="•"/>
              <a:defRPr/>
            </a:pPr>
            <a:r>
              <a:rPr lang="en-US" sz="2000" dirty="0">
                <a:solidFill>
                  <a:srgbClr val="002060"/>
                </a:solidFill>
              </a:rPr>
              <a:t>Nominal data merely identify a </a:t>
            </a:r>
            <a:r>
              <a:rPr lang="en-US" sz="2000" i="1" u="sng" dirty="0">
                <a:solidFill>
                  <a:srgbClr val="002060"/>
                </a:solidFill>
                <a:effectLst>
                  <a:outerShdw blurRad="38100" dist="38100" dir="2700000" algn="tl">
                    <a:srgbClr val="C0C0C0"/>
                  </a:outerShdw>
                </a:effectLst>
              </a:rPr>
              <a:t>category</a:t>
            </a:r>
            <a:r>
              <a:rPr lang="en-US" sz="2000" dirty="0">
                <a:solidFill>
                  <a:srgbClr val="002060"/>
                </a:solidFill>
              </a:rPr>
              <a:t>.</a:t>
            </a:r>
          </a:p>
          <a:p>
            <a:pPr marL="342900" indent="-342900" eaLnBrk="0" hangingPunct="0">
              <a:spcBef>
                <a:spcPts val="1200"/>
              </a:spcBef>
              <a:buClr>
                <a:schemeClr val="accent1"/>
              </a:buClr>
              <a:buFontTx/>
              <a:buChar char="•"/>
              <a:defRPr/>
            </a:pPr>
            <a:r>
              <a:rPr lang="en-US" sz="2000" dirty="0">
                <a:solidFill>
                  <a:srgbClr val="002060"/>
                </a:solidFill>
              </a:rPr>
              <a:t>Nominal data </a:t>
            </a:r>
            <a:r>
              <a:rPr lang="en-US" sz="2000" dirty="0" smtClean="0">
                <a:solidFill>
                  <a:srgbClr val="002060"/>
                </a:solidFill>
              </a:rPr>
              <a:t>can </a:t>
            </a:r>
            <a:r>
              <a:rPr lang="en-US" sz="2000" dirty="0">
                <a:solidFill>
                  <a:srgbClr val="002060"/>
                </a:solidFill>
              </a:rPr>
              <a:t>be coded </a:t>
            </a:r>
            <a:r>
              <a:rPr lang="en-US" sz="2000" dirty="0" smtClean="0">
                <a:solidFill>
                  <a:srgbClr val="002060"/>
                </a:solidFill>
              </a:rPr>
              <a:t>numerically (</a:t>
            </a:r>
            <a:r>
              <a:rPr lang="en-US" sz="2000" dirty="0">
                <a:solidFill>
                  <a:srgbClr val="002060"/>
                </a:solidFill>
              </a:rPr>
              <a:t>e.g</a:t>
            </a:r>
            <a:r>
              <a:rPr lang="en-US" sz="2000" dirty="0" smtClean="0">
                <a:solidFill>
                  <a:srgbClr val="002060"/>
                </a:solidFill>
              </a:rPr>
              <a:t>., 1 </a:t>
            </a:r>
            <a:r>
              <a:rPr lang="en-US" sz="2000" dirty="0">
                <a:solidFill>
                  <a:srgbClr val="002060"/>
                </a:solidFill>
              </a:rPr>
              <a:t>= Apple, 2 = </a:t>
            </a:r>
            <a:r>
              <a:rPr lang="en-US" sz="2000" dirty="0" smtClean="0">
                <a:solidFill>
                  <a:srgbClr val="002060"/>
                </a:solidFill>
              </a:rPr>
              <a:t>Toshiba, </a:t>
            </a:r>
            <a:r>
              <a:rPr lang="en-US" sz="2000" dirty="0">
                <a:solidFill>
                  <a:srgbClr val="002060"/>
                </a:solidFill>
              </a:rPr>
              <a:t>3 = Dell, 4 = </a:t>
            </a:r>
            <a:r>
              <a:rPr lang="en-US" sz="2000" dirty="0" smtClean="0">
                <a:solidFill>
                  <a:srgbClr val="002060"/>
                </a:solidFill>
              </a:rPr>
              <a:t>HP, 5 = Other).</a:t>
            </a:r>
            <a:endParaRPr lang="en-US" sz="2000" dirty="0">
              <a:solidFill>
                <a:srgbClr val="002060"/>
              </a:solidFill>
            </a:endParaRPr>
          </a:p>
          <a:p>
            <a:pPr marL="342900" indent="-342900" eaLnBrk="0" hangingPunct="0">
              <a:spcBef>
                <a:spcPts val="1200"/>
              </a:spcBef>
              <a:buClr>
                <a:schemeClr val="accent1"/>
              </a:buClr>
              <a:buFontTx/>
              <a:buChar char="•"/>
              <a:defRPr/>
            </a:pPr>
            <a:r>
              <a:rPr lang="en-US" sz="2000" dirty="0">
                <a:solidFill>
                  <a:srgbClr val="002060"/>
                </a:solidFill>
              </a:rPr>
              <a:t>Only mathematical </a:t>
            </a:r>
            <a:r>
              <a:rPr lang="en-US" sz="2000" dirty="0" smtClean="0">
                <a:solidFill>
                  <a:srgbClr val="002060"/>
                </a:solidFill>
              </a:rPr>
              <a:t>operation allowed is counting </a:t>
            </a:r>
            <a:r>
              <a:rPr lang="en-US" sz="2000" dirty="0">
                <a:solidFill>
                  <a:srgbClr val="002060"/>
                </a:solidFill>
              </a:rPr>
              <a:t>(e.g., frequencies) </a:t>
            </a:r>
            <a:r>
              <a:rPr lang="en-US" sz="2000" dirty="0" smtClean="0">
                <a:solidFill>
                  <a:srgbClr val="002060"/>
                </a:solidFill>
              </a:rPr>
              <a:t>or calculating percent in each category.</a:t>
            </a:r>
            <a:endParaRPr lang="en-US" sz="2000" dirty="0">
              <a:solidFill>
                <a:srgbClr val="002060"/>
              </a:solidFill>
            </a:endParaRPr>
          </a:p>
          <a:p>
            <a:pPr marL="342900" indent="-342900" eaLnBrk="0" hangingPunct="0">
              <a:spcBef>
                <a:spcPct val="20000"/>
              </a:spcBef>
              <a:buClr>
                <a:schemeClr val="accent1"/>
              </a:buClr>
              <a:defRPr/>
            </a:pPr>
            <a:endParaRPr lang="en-US" sz="2000" i="1" dirty="0">
              <a:solidFill>
                <a:srgbClr val="C00000"/>
              </a:solidFill>
              <a:effectLst>
                <a:outerShdw blurRad="38100" dist="38100" dir="2700000" algn="tl">
                  <a:srgbClr val="C0C0C0"/>
                </a:outerShdw>
              </a:effectLst>
            </a:endParaRPr>
          </a:p>
          <a:p>
            <a:pPr marL="342900" indent="-342900" eaLnBrk="0" hangingPunct="0">
              <a:spcBef>
                <a:spcPct val="20000"/>
              </a:spcBef>
              <a:buClr>
                <a:schemeClr val="accent1"/>
              </a:buClr>
              <a:defRPr/>
            </a:pPr>
            <a:r>
              <a:rPr lang="en-US" sz="2400" i="1" dirty="0">
                <a:solidFill>
                  <a:srgbClr val="C00000"/>
                </a:solidFill>
                <a:effectLst>
                  <a:outerShdw blurRad="38100" dist="38100" dir="2700000" algn="tl">
                    <a:srgbClr val="C0C0C0"/>
                  </a:outerShdw>
                </a:effectLst>
              </a:rPr>
              <a:t>Ordinal Measurement</a:t>
            </a:r>
          </a:p>
          <a:p>
            <a:pPr marL="342900" indent="-342900" eaLnBrk="0" hangingPunct="0">
              <a:spcBef>
                <a:spcPct val="20000"/>
              </a:spcBef>
              <a:buClr>
                <a:schemeClr val="accent1"/>
              </a:buClr>
              <a:buFontTx/>
              <a:buChar char="•"/>
              <a:defRPr/>
            </a:pPr>
            <a:r>
              <a:rPr lang="en-US" sz="2000" dirty="0">
                <a:solidFill>
                  <a:srgbClr val="002060"/>
                </a:solidFill>
              </a:rPr>
              <a:t>Ordinal data codes can be </a:t>
            </a:r>
            <a:r>
              <a:rPr lang="en-US" sz="2000" i="1" dirty="0">
                <a:solidFill>
                  <a:srgbClr val="002060"/>
                </a:solidFill>
              </a:rPr>
              <a:t>ranked</a:t>
            </a:r>
            <a:r>
              <a:rPr lang="en-US" sz="2000" dirty="0">
                <a:solidFill>
                  <a:srgbClr val="002060"/>
                </a:solidFill>
              </a:rPr>
              <a:t> (e.g., 1 = Frequently, 2 = Sometimes, 3 = Rarely, 4 = Never).</a:t>
            </a:r>
          </a:p>
          <a:p>
            <a:pPr marL="342900" indent="-342900" eaLnBrk="0" hangingPunct="0">
              <a:spcBef>
                <a:spcPct val="20000"/>
              </a:spcBef>
              <a:buClr>
                <a:srgbClr val="990000"/>
              </a:buClr>
              <a:buFontTx/>
              <a:buChar char="•"/>
              <a:defRPr/>
            </a:pPr>
            <a:endParaRPr lang="en-US" sz="2400" i="1" dirty="0">
              <a:solidFill>
                <a:srgbClr val="002060"/>
              </a:solidFill>
              <a:effectLst>
                <a:outerShdw blurRad="38100" dist="38100" dir="2700000" algn="tl">
                  <a:srgbClr val="C0C0C0"/>
                </a:outerShdw>
              </a:effectLst>
            </a:endParaRPr>
          </a:p>
          <a:p>
            <a:pPr marL="342900" indent="-342900" eaLnBrk="0" hangingPunct="0">
              <a:spcBef>
                <a:spcPct val="20000"/>
              </a:spcBef>
              <a:buClr>
                <a:srgbClr val="990000"/>
              </a:buClr>
              <a:buFontTx/>
              <a:buChar char="•"/>
              <a:defRPr/>
            </a:pPr>
            <a:endParaRPr lang="en-US" sz="2400" dirty="0"/>
          </a:p>
          <a:p>
            <a:pPr marL="342900" indent="-342900" eaLnBrk="0" hangingPunct="0">
              <a:spcBef>
                <a:spcPct val="20000"/>
              </a:spcBef>
              <a:buClr>
                <a:srgbClr val="990000"/>
              </a:buClr>
              <a:buFontTx/>
              <a:buChar char="•"/>
              <a:defRPr/>
            </a:pPr>
            <a:endParaRPr lang="en-US" sz="2400" dirty="0"/>
          </a:p>
          <a:p>
            <a:pPr marL="342900" indent="-342900" eaLnBrk="0" hangingPunct="0">
              <a:spcBef>
                <a:spcPct val="20000"/>
              </a:spcBef>
              <a:buClr>
                <a:srgbClr val="990000"/>
              </a:buClr>
              <a:buFontTx/>
              <a:buChar char="•"/>
              <a:defRPr/>
            </a:pPr>
            <a:endParaRPr lang="en-US" sz="2400" dirty="0"/>
          </a:p>
        </p:txBody>
      </p:sp>
      <p:sp>
        <p:nvSpPr>
          <p:cNvPr id="4915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8" name="Rectangle 3"/>
          <p:cNvSpPr txBox="1">
            <a:spLocks noChangeArrowheads="1"/>
          </p:cNvSpPr>
          <p:nvPr/>
        </p:nvSpPr>
        <p:spPr bwMode="auto">
          <a:xfrm>
            <a:off x="1820964" y="381000"/>
            <a:ext cx="5410200" cy="540330"/>
          </a:xfrm>
          <a:prstGeom prst="rect">
            <a:avLst/>
          </a:prstGeom>
          <a:noFill/>
          <a:ln w="9525">
            <a:noFill/>
            <a:miter lim="800000"/>
            <a:headEnd/>
            <a:tailEnd/>
          </a:ln>
          <a:effectLst/>
        </p:spPr>
        <p:txBody>
          <a:bodyPr lIns="103236" tIns="51618" rIns="103236" bIns="51618" anchor="b"/>
          <a:lstStyle/>
          <a:p>
            <a:pPr algn="ctr">
              <a:spcBef>
                <a:spcPct val="0"/>
              </a:spcBef>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Level of Measurement</a:t>
            </a:r>
          </a:p>
        </p:txBody>
      </p:sp>
    </p:spTree>
    <p:extLst>
      <p:ext uri="{BB962C8B-B14F-4D97-AF65-F5344CB8AC3E}">
        <p14:creationId xmlns:p14="http://schemas.microsoft.com/office/powerpoint/2010/main" val="2545453617"/>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40643166-6F47-45EB-97C3-5DE4A7EC18C8}" type="slidenum">
              <a:rPr lang="en-US"/>
              <a:pPr/>
              <a:t>37</a:t>
            </a:fld>
            <a:endParaRPr lang="en-US"/>
          </a:p>
        </p:txBody>
      </p:sp>
      <p:sp>
        <p:nvSpPr>
          <p:cNvPr id="99331" name="Rectangle 3"/>
          <p:cNvSpPr>
            <a:spLocks noGrp="1" noChangeArrowheads="1"/>
          </p:cNvSpPr>
          <p:nvPr>
            <p:ph type="body" sz="half" idx="4294967295"/>
          </p:nvPr>
        </p:nvSpPr>
        <p:spPr>
          <a:xfrm>
            <a:off x="457200" y="1600200"/>
            <a:ext cx="8193088" cy="3429000"/>
          </a:xfrm>
          <a:solidFill>
            <a:schemeClr val="bg1"/>
          </a:solidFill>
        </p:spPr>
        <p:txBody>
          <a:bodyPr lIns="103236" tIns="51618" rIns="103236" bIns="51618"/>
          <a:lstStyle/>
          <a:p>
            <a:pPr marL="0" indent="0" eaLnBrk="1" hangingPunct="1">
              <a:buFont typeface="Wingdings" pitchFamily="2" charset="2"/>
              <a:buNone/>
              <a:defRPr/>
            </a:pPr>
            <a:r>
              <a:rPr lang="en-US" dirty="0">
                <a:solidFill>
                  <a:srgbClr val="0070C0"/>
                </a:solidFill>
                <a:effectLst>
                  <a:outerShdw blurRad="38100" dist="38100" dir="2700000" algn="tl">
                    <a:srgbClr val="000000"/>
                  </a:outerShdw>
                </a:effectLst>
              </a:rPr>
              <a:t> </a:t>
            </a:r>
            <a:endParaRPr lang="en-US" b="1" i="1"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b="1" dirty="0">
              <a:solidFill>
                <a:srgbClr val="0070C0"/>
              </a:solidFill>
              <a:effectLst>
                <a:outerShdw blurRad="38100" dist="38100" dir="2700000" algn="tl">
                  <a:srgbClr val="000000"/>
                </a:outerShdw>
              </a:effectLst>
            </a:endParaRPr>
          </a:p>
        </p:txBody>
      </p:sp>
      <p:sp>
        <p:nvSpPr>
          <p:cNvPr id="99333" name="Rectangle 5"/>
          <p:cNvSpPr>
            <a:spLocks noChangeArrowheads="1"/>
          </p:cNvSpPr>
          <p:nvPr/>
        </p:nvSpPr>
        <p:spPr bwMode="auto">
          <a:xfrm>
            <a:off x="762000" y="1676400"/>
            <a:ext cx="7696200" cy="4343400"/>
          </a:xfrm>
          <a:prstGeom prst="rect">
            <a:avLst/>
          </a:prstGeom>
          <a:noFill/>
          <a:ln w="9525">
            <a:noFill/>
            <a:miter lim="800000"/>
            <a:headEnd/>
            <a:tailEnd/>
          </a:ln>
        </p:spPr>
        <p:txBody>
          <a:bodyPr lIns="103236" tIns="51618" rIns="103236" bIns="51618"/>
          <a:lstStyle/>
          <a:p>
            <a:pPr marL="342900" indent="-342900" eaLnBrk="0" hangingPunct="0">
              <a:spcBef>
                <a:spcPct val="20000"/>
              </a:spcBef>
              <a:buClr>
                <a:srgbClr val="990000"/>
              </a:buClr>
              <a:defRPr/>
            </a:pPr>
            <a:r>
              <a:rPr lang="en-US" sz="2400" i="1" dirty="0">
                <a:solidFill>
                  <a:srgbClr val="C00000"/>
                </a:solidFill>
                <a:effectLst>
                  <a:outerShdw blurRad="38100" dist="38100" dir="2700000" algn="tl">
                    <a:srgbClr val="000000">
                      <a:alpha val="43137"/>
                    </a:srgbClr>
                  </a:outerShdw>
                </a:effectLst>
              </a:rPr>
              <a:t>Ordinal Measurement</a:t>
            </a:r>
          </a:p>
          <a:p>
            <a:pPr marL="342900" indent="-342900" eaLnBrk="0" hangingPunct="0">
              <a:spcBef>
                <a:spcPct val="20000"/>
              </a:spcBef>
              <a:buClr>
                <a:schemeClr val="accent1"/>
              </a:buClr>
              <a:buFontTx/>
              <a:buChar char="•"/>
              <a:defRPr/>
            </a:pPr>
            <a:r>
              <a:rPr lang="en-US" sz="2000" i="1" dirty="0">
                <a:solidFill>
                  <a:srgbClr val="002060"/>
                </a:solidFill>
              </a:rPr>
              <a:t>Distance</a:t>
            </a:r>
            <a:r>
              <a:rPr lang="en-US" sz="2000" dirty="0">
                <a:solidFill>
                  <a:srgbClr val="002060"/>
                </a:solidFill>
              </a:rPr>
              <a:t> between codes is not meaningful </a:t>
            </a:r>
            <a:br>
              <a:rPr lang="en-US" sz="2000" dirty="0">
                <a:solidFill>
                  <a:srgbClr val="002060"/>
                </a:solidFill>
              </a:rPr>
            </a:br>
            <a:r>
              <a:rPr lang="en-US" sz="2000" dirty="0">
                <a:solidFill>
                  <a:srgbClr val="002060"/>
                </a:solidFill>
              </a:rPr>
              <a:t>(e.g., distance between 1 and 2, or between 2 and 3, or between 3 and 4 lacks meaning).</a:t>
            </a:r>
          </a:p>
          <a:p>
            <a:pPr marL="342900" indent="-342900" eaLnBrk="0" hangingPunct="0">
              <a:spcBef>
                <a:spcPct val="20000"/>
              </a:spcBef>
              <a:buClr>
                <a:schemeClr val="accent1"/>
              </a:buClr>
              <a:buFontTx/>
              <a:buChar char="•"/>
              <a:defRPr/>
            </a:pPr>
            <a:r>
              <a:rPr lang="en-US" sz="2000" dirty="0">
                <a:solidFill>
                  <a:srgbClr val="002060"/>
                </a:solidFill>
              </a:rPr>
              <a:t>Many useful statistical tests exist for ordinal </a:t>
            </a:r>
            <a:r>
              <a:rPr lang="en-US" sz="2000" dirty="0" smtClean="0">
                <a:solidFill>
                  <a:srgbClr val="002060"/>
                </a:solidFill>
              </a:rPr>
              <a:t>data, especially in </a:t>
            </a:r>
            <a:r>
              <a:rPr lang="en-US" sz="2000" dirty="0">
                <a:solidFill>
                  <a:srgbClr val="002060"/>
                </a:solidFill>
              </a:rPr>
              <a:t>social science, marketing and human resource research.</a:t>
            </a:r>
          </a:p>
          <a:p>
            <a:pPr marL="342900" indent="-342900" eaLnBrk="0" hangingPunct="0">
              <a:spcBef>
                <a:spcPct val="20000"/>
              </a:spcBef>
              <a:buClr>
                <a:schemeClr val="accent1"/>
              </a:buClr>
              <a:defRPr/>
            </a:pPr>
            <a:endParaRPr lang="en-US" sz="2000" i="1" dirty="0">
              <a:solidFill>
                <a:srgbClr val="C00000"/>
              </a:solidFill>
              <a:effectLst>
                <a:outerShdw blurRad="38100" dist="38100" dir="2700000" algn="tl">
                  <a:srgbClr val="000000">
                    <a:alpha val="43137"/>
                  </a:srgbClr>
                </a:outerShdw>
              </a:effectLst>
            </a:endParaRPr>
          </a:p>
          <a:p>
            <a:pPr marL="342900" indent="-342900" eaLnBrk="0" hangingPunct="0">
              <a:spcBef>
                <a:spcPct val="20000"/>
              </a:spcBef>
              <a:buClr>
                <a:schemeClr val="accent1"/>
              </a:buClr>
              <a:defRPr/>
            </a:pPr>
            <a:r>
              <a:rPr lang="en-US" sz="2400" i="1" dirty="0">
                <a:solidFill>
                  <a:srgbClr val="C00000"/>
                </a:solidFill>
                <a:effectLst>
                  <a:outerShdw blurRad="38100" dist="38100" dir="2700000" algn="tl">
                    <a:srgbClr val="000000">
                      <a:alpha val="43137"/>
                    </a:srgbClr>
                  </a:outerShdw>
                </a:effectLst>
              </a:rPr>
              <a:t>Interval Measurement</a:t>
            </a:r>
          </a:p>
          <a:p>
            <a:pPr marL="342900" indent="-342900" eaLnBrk="0" hangingPunct="0">
              <a:spcBef>
                <a:spcPct val="20000"/>
              </a:spcBef>
              <a:buClr>
                <a:schemeClr val="accent1"/>
              </a:buClr>
              <a:buFontTx/>
              <a:buChar char="•"/>
              <a:defRPr/>
            </a:pPr>
            <a:r>
              <a:rPr lang="en-US" sz="2000" dirty="0">
                <a:solidFill>
                  <a:srgbClr val="002060"/>
                </a:solidFill>
              </a:rPr>
              <a:t>Data can not only be ranked, but also have meaningful intervals between scale points (e.g., difference between 60</a:t>
            </a:r>
            <a:r>
              <a:rPr lang="en-US" sz="2000" dirty="0">
                <a:solidFill>
                  <a:srgbClr val="002060"/>
                </a:solidFill>
                <a:sym typeface="Symbol" pitchFamily="18" charset="2"/>
              </a:rPr>
              <a:t></a:t>
            </a:r>
            <a:r>
              <a:rPr lang="en-US" sz="2000" dirty="0">
                <a:solidFill>
                  <a:srgbClr val="002060"/>
                </a:solidFill>
              </a:rPr>
              <a:t>F and 70</a:t>
            </a:r>
            <a:r>
              <a:rPr lang="en-US" sz="2000" dirty="0">
                <a:solidFill>
                  <a:srgbClr val="002060"/>
                </a:solidFill>
                <a:sym typeface="Symbol" pitchFamily="18" charset="2"/>
              </a:rPr>
              <a:t></a:t>
            </a:r>
            <a:r>
              <a:rPr lang="en-US" sz="2000" dirty="0">
                <a:solidFill>
                  <a:srgbClr val="002060"/>
                </a:solidFill>
              </a:rPr>
              <a:t>F is same as difference between 20</a:t>
            </a:r>
            <a:r>
              <a:rPr lang="en-US" sz="2000" dirty="0">
                <a:solidFill>
                  <a:srgbClr val="002060"/>
                </a:solidFill>
                <a:sym typeface="Symbol" pitchFamily="18" charset="2"/>
              </a:rPr>
              <a:t></a:t>
            </a:r>
            <a:r>
              <a:rPr lang="en-US" sz="2000" dirty="0">
                <a:solidFill>
                  <a:srgbClr val="002060"/>
                </a:solidFill>
              </a:rPr>
              <a:t>F and 30</a:t>
            </a:r>
            <a:r>
              <a:rPr lang="en-US" sz="2000" dirty="0">
                <a:solidFill>
                  <a:srgbClr val="002060"/>
                </a:solidFill>
                <a:sym typeface="Symbol" pitchFamily="18" charset="2"/>
              </a:rPr>
              <a:t></a:t>
            </a:r>
            <a:r>
              <a:rPr lang="en-US" sz="2000" dirty="0">
                <a:solidFill>
                  <a:srgbClr val="002060"/>
                </a:solidFill>
              </a:rPr>
              <a:t>F).</a:t>
            </a:r>
          </a:p>
          <a:p>
            <a:pPr marL="342900" indent="-342900" eaLnBrk="0" hangingPunct="0">
              <a:spcBef>
                <a:spcPct val="20000"/>
              </a:spcBef>
              <a:buClr>
                <a:srgbClr val="990000"/>
              </a:buClr>
              <a:buFontTx/>
              <a:buChar char="•"/>
              <a:defRPr/>
            </a:pPr>
            <a:endParaRPr lang="en-US" sz="2400" i="1" dirty="0">
              <a:solidFill>
                <a:srgbClr val="002060"/>
              </a:solidFill>
              <a:effectLst>
                <a:outerShdw blurRad="38100" dist="38100" dir="2700000" algn="tl">
                  <a:srgbClr val="000000">
                    <a:alpha val="43137"/>
                  </a:srgbClr>
                </a:outerShdw>
              </a:effectLst>
            </a:endParaRPr>
          </a:p>
        </p:txBody>
      </p:sp>
      <p:sp>
        <p:nvSpPr>
          <p:cNvPr id="5120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8" name="Rectangle 3"/>
          <p:cNvSpPr txBox="1">
            <a:spLocks noChangeArrowheads="1"/>
          </p:cNvSpPr>
          <p:nvPr/>
        </p:nvSpPr>
        <p:spPr bwMode="auto">
          <a:xfrm>
            <a:off x="1820964" y="381000"/>
            <a:ext cx="5410200" cy="540330"/>
          </a:xfrm>
          <a:prstGeom prst="rect">
            <a:avLst/>
          </a:prstGeom>
          <a:noFill/>
          <a:ln w="9525">
            <a:noFill/>
            <a:miter lim="800000"/>
            <a:headEnd/>
            <a:tailEnd/>
          </a:ln>
          <a:effectLst/>
        </p:spPr>
        <p:txBody>
          <a:bodyPr lIns="103236" tIns="51618" rIns="103236" bIns="51618" anchor="b"/>
          <a:lstStyle/>
          <a:p>
            <a:pPr algn="ctr">
              <a:spcBef>
                <a:spcPct val="0"/>
              </a:spcBef>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Level of Measurement</a:t>
            </a:r>
          </a:p>
        </p:txBody>
      </p:sp>
    </p:spTree>
    <p:extLst>
      <p:ext uri="{BB962C8B-B14F-4D97-AF65-F5344CB8AC3E}">
        <p14:creationId xmlns:p14="http://schemas.microsoft.com/office/powerpoint/2010/main" val="301492309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A1705211-8638-4DB1-8CF1-9B32CCFD4328}" type="slidenum">
              <a:rPr lang="en-US"/>
              <a:pPr/>
              <a:t>38</a:t>
            </a:fld>
            <a:endParaRPr lang="en-US"/>
          </a:p>
        </p:txBody>
      </p:sp>
      <p:sp>
        <p:nvSpPr>
          <p:cNvPr id="100355" name="Rectangle 3"/>
          <p:cNvSpPr>
            <a:spLocks noGrp="1" noChangeArrowheads="1"/>
          </p:cNvSpPr>
          <p:nvPr>
            <p:ph type="body" sz="half" idx="4294967295"/>
          </p:nvPr>
        </p:nvSpPr>
        <p:spPr>
          <a:xfrm>
            <a:off x="304800" y="1600200"/>
            <a:ext cx="8382000" cy="4648200"/>
          </a:xfrm>
        </p:spPr>
        <p:txBody>
          <a:bodyPr lIns="103236" tIns="51618" rIns="103236" bIns="51618"/>
          <a:lstStyle/>
          <a:p>
            <a:pPr marL="0" indent="0" eaLnBrk="1" hangingPunct="1">
              <a:buFont typeface="Wingdings" pitchFamily="2" charset="2"/>
              <a:buNone/>
              <a:defRPr/>
            </a:pPr>
            <a:endParaRPr lang="en-US"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b="1" i="1"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b="1" dirty="0">
              <a:solidFill>
                <a:srgbClr val="0070C0"/>
              </a:solidFill>
              <a:effectLst>
                <a:outerShdw blurRad="38100" dist="38100" dir="2700000" algn="tl">
                  <a:srgbClr val="000000"/>
                </a:outerShdw>
              </a:effectLst>
            </a:endParaRPr>
          </a:p>
        </p:txBody>
      </p:sp>
      <p:sp>
        <p:nvSpPr>
          <p:cNvPr id="100357" name="Rectangle 5"/>
          <p:cNvSpPr>
            <a:spLocks noChangeArrowheads="1"/>
          </p:cNvSpPr>
          <p:nvPr/>
        </p:nvSpPr>
        <p:spPr bwMode="auto">
          <a:xfrm>
            <a:off x="571500" y="1447800"/>
            <a:ext cx="7893050" cy="4953000"/>
          </a:xfrm>
          <a:prstGeom prst="rect">
            <a:avLst/>
          </a:prstGeom>
          <a:noFill/>
          <a:ln w="9525">
            <a:noFill/>
            <a:miter lim="800000"/>
            <a:headEnd/>
            <a:tailEnd/>
          </a:ln>
        </p:spPr>
        <p:txBody>
          <a:bodyPr lIns="103236" tIns="51618" rIns="103236" bIns="51618"/>
          <a:lstStyle/>
          <a:p>
            <a:pPr marL="342900" indent="-342900" eaLnBrk="0" hangingPunct="0">
              <a:spcBef>
                <a:spcPct val="20000"/>
              </a:spcBef>
              <a:buClr>
                <a:srgbClr val="990000"/>
              </a:buClr>
              <a:defRPr/>
            </a:pPr>
            <a:r>
              <a:rPr lang="en-US" sz="2400" i="1" dirty="0">
                <a:solidFill>
                  <a:srgbClr val="C00000"/>
                </a:solidFill>
                <a:effectLst>
                  <a:outerShdw blurRad="38100" dist="38100" dir="2700000" algn="tl">
                    <a:srgbClr val="000000">
                      <a:alpha val="43137"/>
                    </a:srgbClr>
                  </a:outerShdw>
                </a:effectLst>
              </a:rPr>
              <a:t>Interval Measurement</a:t>
            </a:r>
          </a:p>
          <a:p>
            <a:pPr marL="342900" indent="-342900" eaLnBrk="0" hangingPunct="0">
              <a:spcBef>
                <a:spcPts val="1200"/>
              </a:spcBef>
              <a:buClr>
                <a:schemeClr val="accent1"/>
              </a:buClr>
              <a:buFontTx/>
              <a:buChar char="•"/>
              <a:defRPr/>
            </a:pPr>
            <a:r>
              <a:rPr lang="en-US" sz="2000" dirty="0" smtClean="0">
                <a:solidFill>
                  <a:srgbClr val="002060"/>
                </a:solidFill>
              </a:rPr>
              <a:t>Intervals </a:t>
            </a:r>
            <a:r>
              <a:rPr lang="en-US" sz="2000" dirty="0">
                <a:solidFill>
                  <a:srgbClr val="002060"/>
                </a:solidFill>
              </a:rPr>
              <a:t>between numbers represent </a:t>
            </a:r>
            <a:r>
              <a:rPr lang="en-US" sz="2000" i="1" dirty="0">
                <a:solidFill>
                  <a:srgbClr val="002060"/>
                </a:solidFill>
              </a:rPr>
              <a:t>distances</a:t>
            </a:r>
            <a:r>
              <a:rPr lang="en-US" sz="2000" dirty="0">
                <a:solidFill>
                  <a:srgbClr val="002060"/>
                </a:solidFill>
              </a:rPr>
              <a:t>, </a:t>
            </a:r>
            <a:r>
              <a:rPr lang="en-US" sz="2000" dirty="0" smtClean="0">
                <a:solidFill>
                  <a:srgbClr val="002060"/>
                </a:solidFill>
              </a:rPr>
              <a:t>so math </a:t>
            </a:r>
            <a:r>
              <a:rPr lang="en-US" sz="2000" dirty="0">
                <a:solidFill>
                  <a:srgbClr val="002060"/>
                </a:solidFill>
              </a:rPr>
              <a:t>operations can be performed (e.g., </a:t>
            </a:r>
            <a:r>
              <a:rPr lang="en-US" sz="2000" dirty="0" smtClean="0">
                <a:solidFill>
                  <a:srgbClr val="002060"/>
                </a:solidFill>
              </a:rPr>
              <a:t>take the average</a:t>
            </a:r>
            <a:r>
              <a:rPr lang="en-US" sz="2000" dirty="0">
                <a:solidFill>
                  <a:srgbClr val="002060"/>
                </a:solidFill>
              </a:rPr>
              <a:t>).</a:t>
            </a:r>
          </a:p>
          <a:p>
            <a:pPr marL="342900" indent="-342900" eaLnBrk="0" hangingPunct="0">
              <a:spcBef>
                <a:spcPts val="1200"/>
              </a:spcBef>
              <a:buClr>
                <a:schemeClr val="accent1"/>
              </a:buClr>
              <a:buFontTx/>
              <a:buChar char="•"/>
              <a:defRPr/>
            </a:pPr>
            <a:r>
              <a:rPr lang="en-US" sz="2000" dirty="0">
                <a:solidFill>
                  <a:srgbClr val="002060"/>
                </a:solidFill>
              </a:rPr>
              <a:t>Zero point of interval scales is arbitrary, so ratios are </a:t>
            </a:r>
            <a:r>
              <a:rPr lang="en-US" sz="2000" i="1" dirty="0">
                <a:solidFill>
                  <a:srgbClr val="002060"/>
                </a:solidFill>
              </a:rPr>
              <a:t>not</a:t>
            </a:r>
            <a:r>
              <a:rPr lang="en-US" sz="2000" dirty="0">
                <a:solidFill>
                  <a:srgbClr val="002060"/>
                </a:solidFill>
              </a:rPr>
              <a:t> meaningful (e.g., 60</a:t>
            </a:r>
            <a:r>
              <a:rPr lang="en-US" sz="2000" dirty="0">
                <a:solidFill>
                  <a:srgbClr val="002060"/>
                </a:solidFill>
                <a:sym typeface="Symbol" pitchFamily="18" charset="2"/>
              </a:rPr>
              <a:t></a:t>
            </a:r>
            <a:r>
              <a:rPr lang="en-US" sz="2000" dirty="0">
                <a:solidFill>
                  <a:srgbClr val="002060"/>
                </a:solidFill>
              </a:rPr>
              <a:t>F </a:t>
            </a:r>
            <a:r>
              <a:rPr lang="en-US" sz="2000" i="1" dirty="0">
                <a:solidFill>
                  <a:srgbClr val="002060"/>
                </a:solidFill>
              </a:rPr>
              <a:t>is not</a:t>
            </a:r>
            <a:r>
              <a:rPr lang="en-US" sz="2000" dirty="0">
                <a:solidFill>
                  <a:srgbClr val="002060"/>
                </a:solidFill>
              </a:rPr>
              <a:t> twice as warm as 30</a:t>
            </a:r>
            <a:r>
              <a:rPr lang="en-US" sz="2000" dirty="0">
                <a:solidFill>
                  <a:srgbClr val="002060"/>
                </a:solidFill>
                <a:sym typeface="Symbol" pitchFamily="18" charset="2"/>
              </a:rPr>
              <a:t></a:t>
            </a:r>
            <a:r>
              <a:rPr lang="en-US" sz="2000" dirty="0">
                <a:solidFill>
                  <a:srgbClr val="002060"/>
                </a:solidFill>
              </a:rPr>
              <a:t>F).</a:t>
            </a:r>
          </a:p>
          <a:p>
            <a:pPr marL="342900" indent="-342900" eaLnBrk="0" hangingPunct="0">
              <a:spcBef>
                <a:spcPct val="20000"/>
              </a:spcBef>
              <a:buClr>
                <a:schemeClr val="accent1"/>
              </a:buClr>
              <a:defRPr/>
            </a:pPr>
            <a:endParaRPr lang="en-US" sz="2000" i="1" dirty="0">
              <a:solidFill>
                <a:srgbClr val="C00000"/>
              </a:solidFill>
              <a:effectLst>
                <a:outerShdw blurRad="38100" dist="38100" dir="2700000" algn="tl">
                  <a:srgbClr val="000000">
                    <a:alpha val="43137"/>
                  </a:srgbClr>
                </a:outerShdw>
              </a:effectLst>
            </a:endParaRPr>
          </a:p>
          <a:p>
            <a:pPr marL="342900" indent="-342900" eaLnBrk="0" hangingPunct="0">
              <a:spcBef>
                <a:spcPct val="20000"/>
              </a:spcBef>
              <a:buClr>
                <a:schemeClr val="accent1"/>
              </a:buClr>
              <a:defRPr/>
            </a:pPr>
            <a:r>
              <a:rPr lang="en-US" sz="2400" i="1" dirty="0">
                <a:solidFill>
                  <a:srgbClr val="C00000"/>
                </a:solidFill>
                <a:effectLst>
                  <a:outerShdw blurRad="38100" dist="38100" dir="2700000" algn="tl">
                    <a:srgbClr val="000000">
                      <a:alpha val="43137"/>
                    </a:srgbClr>
                  </a:outerShdw>
                </a:effectLst>
              </a:rPr>
              <a:t>Ratio Measurement</a:t>
            </a:r>
          </a:p>
          <a:p>
            <a:pPr marL="342900" indent="-342900" eaLnBrk="0" hangingPunct="0">
              <a:spcBef>
                <a:spcPts val="1200"/>
              </a:spcBef>
              <a:buClr>
                <a:schemeClr val="accent1"/>
              </a:buClr>
              <a:buFont typeface="Arial" pitchFamily="34" charset="0"/>
              <a:buChar char="•"/>
              <a:defRPr/>
            </a:pPr>
            <a:r>
              <a:rPr lang="en-US" sz="2000" i="1" dirty="0">
                <a:solidFill>
                  <a:srgbClr val="002060"/>
                </a:solidFill>
              </a:rPr>
              <a:t>Ratio data</a:t>
            </a:r>
            <a:r>
              <a:rPr lang="en-US" sz="2000" dirty="0">
                <a:solidFill>
                  <a:srgbClr val="002060"/>
                </a:solidFill>
              </a:rPr>
              <a:t> have all properties of nominal, </a:t>
            </a:r>
            <a:r>
              <a:rPr lang="en-US" sz="2000" dirty="0" smtClean="0">
                <a:solidFill>
                  <a:srgbClr val="002060"/>
                </a:solidFill>
              </a:rPr>
              <a:t>ordinal, </a:t>
            </a:r>
            <a:r>
              <a:rPr lang="en-US" sz="2000" dirty="0">
                <a:solidFill>
                  <a:srgbClr val="002060"/>
                </a:solidFill>
              </a:rPr>
              <a:t>and interval data types and also </a:t>
            </a:r>
            <a:r>
              <a:rPr lang="en-US" sz="2000" dirty="0" smtClean="0">
                <a:solidFill>
                  <a:srgbClr val="002060"/>
                </a:solidFill>
              </a:rPr>
              <a:t>a </a:t>
            </a:r>
            <a:r>
              <a:rPr lang="en-US" sz="2000" i="1" u="sng" dirty="0">
                <a:solidFill>
                  <a:srgbClr val="002060"/>
                </a:solidFill>
              </a:rPr>
              <a:t>meaningful </a:t>
            </a:r>
            <a:r>
              <a:rPr lang="en-US" sz="2000" i="1" u="sng" dirty="0" smtClean="0">
                <a:solidFill>
                  <a:srgbClr val="002060"/>
                </a:solidFill>
              </a:rPr>
              <a:t>zero</a:t>
            </a:r>
            <a:r>
              <a:rPr lang="en-US" sz="2000" dirty="0" smtClean="0">
                <a:solidFill>
                  <a:srgbClr val="002060"/>
                </a:solidFill>
              </a:rPr>
              <a:t>.</a:t>
            </a:r>
          </a:p>
          <a:p>
            <a:pPr marL="342900" indent="-342900" eaLnBrk="0" hangingPunct="0">
              <a:spcBef>
                <a:spcPts val="1200"/>
              </a:spcBef>
              <a:buClr>
                <a:schemeClr val="accent1"/>
              </a:buClr>
              <a:buFontTx/>
              <a:buChar char="•"/>
              <a:defRPr/>
            </a:pPr>
            <a:r>
              <a:rPr lang="en-US" sz="2000" dirty="0">
                <a:solidFill>
                  <a:srgbClr val="002060"/>
                </a:solidFill>
              </a:rPr>
              <a:t>Because of this zero </a:t>
            </a:r>
            <a:r>
              <a:rPr lang="en-US" sz="2000" dirty="0" smtClean="0">
                <a:solidFill>
                  <a:srgbClr val="002060"/>
                </a:solidFill>
              </a:rPr>
              <a:t>point</a:t>
            </a:r>
            <a:r>
              <a:rPr lang="en-US" sz="2000" dirty="0">
                <a:solidFill>
                  <a:srgbClr val="002060"/>
                </a:solidFill>
              </a:rPr>
              <a:t>, ratios of data values are meaningful (e.g., $20 million profit is twice as much as $10 million).</a:t>
            </a:r>
          </a:p>
          <a:p>
            <a:pPr marL="342900" indent="-342900" eaLnBrk="0" hangingPunct="0">
              <a:spcBef>
                <a:spcPts val="1200"/>
              </a:spcBef>
              <a:buClr>
                <a:schemeClr val="accent1"/>
              </a:buClr>
              <a:buFontTx/>
              <a:buChar char="•"/>
              <a:defRPr/>
            </a:pPr>
            <a:r>
              <a:rPr lang="en-US" sz="2000" dirty="0">
                <a:solidFill>
                  <a:srgbClr val="002060"/>
                </a:solidFill>
              </a:rPr>
              <a:t>Zero does not have to be </a:t>
            </a:r>
            <a:r>
              <a:rPr lang="en-US" sz="2000" dirty="0" smtClean="0">
                <a:solidFill>
                  <a:srgbClr val="002060"/>
                </a:solidFill>
              </a:rPr>
              <a:t>observable; </a:t>
            </a:r>
            <a:r>
              <a:rPr lang="en-US" sz="2000" dirty="0">
                <a:solidFill>
                  <a:srgbClr val="002060"/>
                </a:solidFill>
              </a:rPr>
              <a:t>it is </a:t>
            </a:r>
            <a:r>
              <a:rPr lang="en-US" sz="2000" dirty="0" smtClean="0">
                <a:solidFill>
                  <a:srgbClr val="002060"/>
                </a:solidFill>
              </a:rPr>
              <a:t>a reference </a:t>
            </a:r>
            <a:r>
              <a:rPr lang="en-US" sz="2000" dirty="0">
                <a:solidFill>
                  <a:srgbClr val="002060"/>
                </a:solidFill>
              </a:rPr>
              <a:t>point.</a:t>
            </a:r>
          </a:p>
          <a:p>
            <a:pPr marL="342900" indent="-342900" eaLnBrk="0" hangingPunct="0">
              <a:spcBef>
                <a:spcPct val="20000"/>
              </a:spcBef>
              <a:buClr>
                <a:schemeClr val="accent1"/>
              </a:buClr>
              <a:buFont typeface="Arial" pitchFamily="34" charset="0"/>
              <a:buChar char="•"/>
              <a:defRPr/>
            </a:pPr>
            <a:endParaRPr lang="en-US" sz="2000" dirty="0">
              <a:solidFill>
                <a:srgbClr val="002060"/>
              </a:solidFill>
            </a:endParaRPr>
          </a:p>
          <a:p>
            <a:pPr marL="342900" indent="-342900" eaLnBrk="0" hangingPunct="0">
              <a:spcBef>
                <a:spcPct val="20000"/>
              </a:spcBef>
              <a:buClr>
                <a:srgbClr val="990000"/>
              </a:buClr>
              <a:defRPr/>
            </a:pPr>
            <a:endParaRPr lang="en-US" sz="2400" i="1" dirty="0">
              <a:solidFill>
                <a:srgbClr val="002060"/>
              </a:solidFill>
              <a:effectLst>
                <a:outerShdw blurRad="38100" dist="38100" dir="2700000" algn="tl">
                  <a:srgbClr val="000000">
                    <a:alpha val="43137"/>
                  </a:srgbClr>
                </a:outerShdw>
              </a:effectLst>
            </a:endParaRPr>
          </a:p>
          <a:p>
            <a:pPr marL="342900" indent="-342900" eaLnBrk="0" hangingPunct="0">
              <a:spcBef>
                <a:spcPct val="20000"/>
              </a:spcBef>
              <a:buClr>
                <a:srgbClr val="990000"/>
              </a:buClr>
              <a:buFontTx/>
              <a:buChar char="•"/>
              <a:defRPr/>
            </a:pPr>
            <a:endParaRPr lang="en-US" sz="2400" dirty="0"/>
          </a:p>
          <a:p>
            <a:pPr marL="342900" indent="-342900" eaLnBrk="0" hangingPunct="0">
              <a:spcBef>
                <a:spcPct val="20000"/>
              </a:spcBef>
              <a:buClr>
                <a:srgbClr val="990000"/>
              </a:buClr>
              <a:buFontTx/>
              <a:buChar char="•"/>
              <a:defRPr/>
            </a:pPr>
            <a:endParaRPr lang="en-US" sz="2400" dirty="0"/>
          </a:p>
        </p:txBody>
      </p:sp>
      <p:sp>
        <p:nvSpPr>
          <p:cNvPr id="5325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8" name="Rectangle 3"/>
          <p:cNvSpPr txBox="1">
            <a:spLocks noChangeArrowheads="1"/>
          </p:cNvSpPr>
          <p:nvPr/>
        </p:nvSpPr>
        <p:spPr bwMode="auto">
          <a:xfrm>
            <a:off x="1820964" y="381000"/>
            <a:ext cx="5410200" cy="540330"/>
          </a:xfrm>
          <a:prstGeom prst="rect">
            <a:avLst/>
          </a:prstGeom>
          <a:noFill/>
          <a:ln w="9525">
            <a:noFill/>
            <a:miter lim="800000"/>
            <a:headEnd/>
            <a:tailEnd/>
          </a:ln>
          <a:effectLst/>
        </p:spPr>
        <p:txBody>
          <a:bodyPr lIns="103236" tIns="51618" rIns="103236" bIns="51618" anchor="b"/>
          <a:lstStyle/>
          <a:p>
            <a:pPr algn="ctr">
              <a:spcBef>
                <a:spcPct val="0"/>
              </a:spcBef>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Level of Measurement</a:t>
            </a:r>
          </a:p>
        </p:txBody>
      </p:sp>
    </p:spTree>
    <p:extLst>
      <p:ext uri="{BB962C8B-B14F-4D97-AF65-F5344CB8AC3E}">
        <p14:creationId xmlns:p14="http://schemas.microsoft.com/office/powerpoint/2010/main" val="3139690946"/>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2-</a:t>
            </a:r>
            <a:fld id="{C375EB65-7750-4B4E-A479-247CD8578428}" type="slidenum">
              <a:rPr lang="en-US"/>
              <a:pPr/>
              <a:t>39</a:t>
            </a:fld>
            <a:endParaRPr lang="en-US"/>
          </a:p>
        </p:txBody>
      </p:sp>
      <p:sp>
        <p:nvSpPr>
          <p:cNvPr id="106499" name="Rectangle 3"/>
          <p:cNvSpPr>
            <a:spLocks noGrp="1" noChangeArrowheads="1"/>
          </p:cNvSpPr>
          <p:nvPr>
            <p:ph type="body" sz="half" idx="4294967295"/>
          </p:nvPr>
        </p:nvSpPr>
        <p:spPr>
          <a:xfrm>
            <a:off x="228600" y="1600200"/>
            <a:ext cx="8382000" cy="1905000"/>
          </a:xfrm>
          <a:solidFill>
            <a:schemeClr val="bg1"/>
          </a:solidFill>
        </p:spPr>
        <p:txBody>
          <a:bodyPr lIns="103236" tIns="51618" rIns="103236" bIns="51618"/>
          <a:lstStyle/>
          <a:p>
            <a:pPr marL="0" indent="0" eaLnBrk="1" hangingPunct="1">
              <a:buFont typeface="Wingdings" pitchFamily="2" charset="2"/>
              <a:buNone/>
              <a:defRPr/>
            </a:pPr>
            <a:r>
              <a:rPr lang="en-US" dirty="0">
                <a:solidFill>
                  <a:srgbClr val="0070C0"/>
                </a:solidFill>
                <a:effectLst>
                  <a:outerShdw blurRad="38100" dist="38100" dir="2700000" algn="tl">
                    <a:srgbClr val="000000"/>
                  </a:outerShdw>
                </a:effectLst>
              </a:rPr>
              <a:t> </a:t>
            </a:r>
          </a:p>
          <a:p>
            <a:pPr marL="0" indent="0" eaLnBrk="1" hangingPunct="1">
              <a:buFont typeface="Wingdings" pitchFamily="2" charset="2"/>
              <a:buNone/>
              <a:defRPr/>
            </a:pPr>
            <a:endParaRPr lang="en-US" b="1" i="1" dirty="0">
              <a:solidFill>
                <a:srgbClr val="0070C0"/>
              </a:solidFill>
              <a:effectLst>
                <a:outerShdw blurRad="38100" dist="38100" dir="2700000" algn="tl">
                  <a:srgbClr val="000000"/>
                </a:outerShdw>
              </a:effectLst>
            </a:endParaRPr>
          </a:p>
          <a:p>
            <a:pPr marL="0" indent="0" eaLnBrk="1" hangingPunct="1">
              <a:buFont typeface="Wingdings" pitchFamily="2" charset="2"/>
              <a:buNone/>
              <a:defRPr/>
            </a:pPr>
            <a:endParaRPr lang="en-US" b="1" dirty="0">
              <a:solidFill>
                <a:srgbClr val="0070C0"/>
              </a:solidFill>
              <a:effectLst>
                <a:outerShdw blurRad="38100" dist="38100" dir="2700000" algn="tl">
                  <a:srgbClr val="000000"/>
                </a:outerShdw>
              </a:effectLst>
            </a:endParaRPr>
          </a:p>
        </p:txBody>
      </p:sp>
      <p:sp>
        <p:nvSpPr>
          <p:cNvPr id="106501" name="Rectangle 5"/>
          <p:cNvSpPr>
            <a:spLocks noChangeArrowheads="1"/>
          </p:cNvSpPr>
          <p:nvPr/>
        </p:nvSpPr>
        <p:spPr bwMode="auto">
          <a:xfrm>
            <a:off x="381000" y="1279566"/>
            <a:ext cx="8047038" cy="2209800"/>
          </a:xfrm>
          <a:prstGeom prst="rect">
            <a:avLst/>
          </a:prstGeom>
          <a:noFill/>
          <a:ln w="9525">
            <a:noFill/>
            <a:miter lim="800000"/>
            <a:headEnd/>
            <a:tailEnd/>
          </a:ln>
        </p:spPr>
        <p:txBody>
          <a:bodyPr lIns="103236" tIns="51618" rIns="103236" bIns="51618"/>
          <a:lstStyle/>
          <a:p>
            <a:pPr marL="342900" indent="-342900" eaLnBrk="0" hangingPunct="0">
              <a:spcBef>
                <a:spcPts val="1200"/>
              </a:spcBef>
              <a:buClr>
                <a:schemeClr val="accent1"/>
              </a:buClr>
              <a:buFont typeface="Arial" pitchFamily="34" charset="0"/>
              <a:buChar char="•"/>
              <a:defRPr/>
            </a:pPr>
            <a:r>
              <a:rPr lang="en-US" sz="2000" dirty="0" smtClean="0">
                <a:solidFill>
                  <a:srgbClr val="002060"/>
                </a:solidFill>
              </a:rPr>
              <a:t>A special case of interval data frequently used in survey research.</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rPr>
              <a:t>The </a:t>
            </a:r>
            <a:r>
              <a:rPr lang="en-US" sz="2000" i="1" dirty="0">
                <a:solidFill>
                  <a:srgbClr val="002060"/>
                </a:solidFill>
              </a:rPr>
              <a:t>coarseness</a:t>
            </a:r>
            <a:r>
              <a:rPr lang="en-US" sz="2000" dirty="0">
                <a:solidFill>
                  <a:srgbClr val="002060"/>
                </a:solidFill>
              </a:rPr>
              <a:t> of a Likert scale refers to the number of scale points (typically 5 or 7</a:t>
            </a:r>
            <a:r>
              <a:rPr lang="en-US" sz="2000" dirty="0" smtClean="0">
                <a:solidFill>
                  <a:srgbClr val="002060"/>
                </a:solidFill>
              </a:rPr>
              <a:t>). Responses are often coded as numbers (e.g., 1, 2, 3, 4, 5) but technically are </a:t>
            </a:r>
            <a:r>
              <a:rPr lang="en-US" sz="2000" b="1" i="1" dirty="0" smtClean="0">
                <a:solidFill>
                  <a:srgbClr val="C00000"/>
                </a:solidFill>
              </a:rPr>
              <a:t>ordinal</a:t>
            </a:r>
            <a:r>
              <a:rPr lang="en-US" sz="2000" dirty="0" smtClean="0">
                <a:solidFill>
                  <a:srgbClr val="002060"/>
                </a:solidFill>
              </a:rPr>
              <a:t> measurements.</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rPr>
              <a:t>Researchers generally treat </a:t>
            </a:r>
            <a:r>
              <a:rPr lang="en-US" sz="2000" dirty="0" err="1" smtClean="0">
                <a:solidFill>
                  <a:srgbClr val="002060"/>
                </a:solidFill>
              </a:rPr>
              <a:t>Likert</a:t>
            </a:r>
            <a:r>
              <a:rPr lang="en-US" sz="2000" dirty="0" smtClean="0">
                <a:solidFill>
                  <a:srgbClr val="002060"/>
                </a:solidFill>
              </a:rPr>
              <a:t> scales as </a:t>
            </a:r>
            <a:r>
              <a:rPr lang="en-US" sz="2000" b="1" i="1" dirty="0" smtClean="0">
                <a:solidFill>
                  <a:srgbClr val="C00000"/>
                </a:solidFill>
              </a:rPr>
              <a:t>interval</a:t>
            </a:r>
            <a:r>
              <a:rPr lang="en-US" sz="2000" dirty="0" smtClean="0">
                <a:solidFill>
                  <a:srgbClr val="C00000"/>
                </a:solidFill>
              </a:rPr>
              <a:t> </a:t>
            </a:r>
            <a:r>
              <a:rPr lang="en-US" sz="2000" dirty="0" smtClean="0">
                <a:solidFill>
                  <a:srgbClr val="002060"/>
                </a:solidFill>
              </a:rPr>
              <a:t>data (no true zero) so they can calculate the mean and standard deviation.</a:t>
            </a:r>
            <a:endParaRPr lang="en-US" sz="2000" dirty="0">
              <a:solidFill>
                <a:srgbClr val="002060"/>
              </a:solidFill>
            </a:endParaRPr>
          </a:p>
          <a:p>
            <a:pPr marL="342900" indent="-342900" eaLnBrk="0" hangingPunct="0">
              <a:spcBef>
                <a:spcPct val="20000"/>
              </a:spcBef>
              <a:buClr>
                <a:srgbClr val="990000"/>
              </a:buClr>
              <a:buFont typeface="Arial" pitchFamily="34" charset="0"/>
              <a:buChar char="•"/>
              <a:defRPr/>
            </a:pPr>
            <a:endParaRPr lang="en-US" sz="2400" dirty="0"/>
          </a:p>
          <a:p>
            <a:pPr eaLnBrk="0" hangingPunct="0">
              <a:spcBef>
                <a:spcPct val="20000"/>
              </a:spcBef>
              <a:buClr>
                <a:srgbClr val="990000"/>
              </a:buClr>
              <a:defRPr/>
            </a:pPr>
            <a:endParaRPr lang="en-US" sz="2400" dirty="0" smtClean="0"/>
          </a:p>
          <a:p>
            <a:pPr marL="342900" indent="-342900" eaLnBrk="0" hangingPunct="0">
              <a:spcBef>
                <a:spcPct val="20000"/>
              </a:spcBef>
              <a:buClr>
                <a:srgbClr val="990000"/>
              </a:buClr>
              <a:defRPr/>
            </a:pPr>
            <a:endParaRPr lang="en-US" sz="2800" dirty="0"/>
          </a:p>
        </p:txBody>
      </p:sp>
      <p:sp>
        <p:nvSpPr>
          <p:cNvPr id="5734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3" name="Rectangle 3"/>
          <p:cNvSpPr txBox="1">
            <a:spLocks noChangeArrowheads="1"/>
          </p:cNvSpPr>
          <p:nvPr/>
        </p:nvSpPr>
        <p:spPr bwMode="auto">
          <a:xfrm>
            <a:off x="1984169" y="381000"/>
            <a:ext cx="4486573" cy="571500"/>
          </a:xfrm>
          <a:prstGeom prst="rect">
            <a:avLst/>
          </a:prstGeom>
          <a:noFill/>
          <a:ln w="9525">
            <a:noFill/>
            <a:miter lim="800000"/>
            <a:headEnd/>
            <a:tailEnd/>
          </a:ln>
          <a:effectLst/>
        </p:spPr>
        <p:txBody>
          <a:bodyPr lIns="103236" tIns="51618" rIns="103236" bIns="51618" anchor="b"/>
          <a:lstStyle/>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err="1">
                <a:solidFill>
                  <a:schemeClr val="accent1"/>
                </a:solidFill>
                <a:effectLst>
                  <a:outerShdw blurRad="38100" dist="38100" dir="2700000" algn="tl">
                    <a:srgbClr val="000000">
                      <a:alpha val="43137"/>
                    </a:srgbClr>
                  </a:outerShdw>
                </a:effectLst>
                <a:latin typeface="+mj-lt"/>
                <a:ea typeface="+mj-ea"/>
                <a:cs typeface="+mj-cs"/>
              </a:rPr>
              <a:t>Likert</a:t>
            </a:r>
            <a:r>
              <a:rPr lang="en-US" sz="3200" kern="0" dirty="0">
                <a:solidFill>
                  <a:schemeClr val="accent1"/>
                </a:solidFill>
                <a:effectLst>
                  <a:outerShdw blurRad="38100" dist="38100" dir="2700000" algn="tl">
                    <a:srgbClr val="000000">
                      <a:alpha val="43137"/>
                    </a:srgbClr>
                  </a:outerShdw>
                </a:effectLst>
                <a:latin typeface="+mj-lt"/>
                <a:ea typeface="+mj-ea"/>
                <a:cs typeface="+mj-cs"/>
              </a:rPr>
              <a:t> Scales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443" y="3616531"/>
            <a:ext cx="5812583"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9754" y="5334000"/>
            <a:ext cx="561396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889374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4</a:t>
            </a:fld>
            <a:endParaRPr lang="en-US" dirty="0">
              <a:latin typeface="Times New Roman" pitchFamily="18" charset="0"/>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685800" y="1828800"/>
            <a:ext cx="7772400" cy="2739211"/>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Online Resources</a:t>
            </a:r>
            <a:endParaRPr lang="en-US" sz="2800" dirty="0"/>
          </a:p>
          <a:p>
            <a:r>
              <a:rPr lang="en-US" sz="2400" dirty="0" smtClean="0"/>
              <a:t>Homework</a:t>
            </a:r>
            <a:r>
              <a:rPr lang="en-US" sz="2400" dirty="0"/>
              <a:t>, testing, and grading will utilize McGraw-Hill's </a:t>
            </a:r>
            <a:r>
              <a:rPr lang="en-US" sz="2400" dirty="0">
                <a:hlinkClick r:id="rId3"/>
              </a:rPr>
              <a:t>Connect Plus</a:t>
            </a:r>
            <a:r>
              <a:rPr lang="en-US" sz="2400" dirty="0"/>
              <a:t>. The </a:t>
            </a:r>
            <a:r>
              <a:rPr lang="en-US" sz="2400" dirty="0">
                <a:hlinkClick r:id="rId4"/>
              </a:rPr>
              <a:t>Online Learning Center</a:t>
            </a:r>
            <a:r>
              <a:rPr lang="en-US" sz="2400" dirty="0"/>
              <a:t> (OLC) </a:t>
            </a:r>
            <a:r>
              <a:rPr lang="en-US" sz="2400" dirty="0" smtClean="0"/>
              <a:t>has </a:t>
            </a:r>
            <a:r>
              <a:rPr lang="en-US" sz="2400" dirty="0"/>
              <a:t>downloadable data sets for exercises and examples, as well as Big Data Sets, PowerPoint slides, </a:t>
            </a:r>
            <a:r>
              <a:rPr lang="en-US" sz="2400" dirty="0" smtClean="0"/>
              <a:t>self-graded practice </a:t>
            </a:r>
            <a:r>
              <a:rPr lang="en-US" sz="2400" dirty="0"/>
              <a:t>quizzes, and step-by-step guided examples. </a:t>
            </a:r>
            <a:r>
              <a:rPr lang="en-US" sz="2400" dirty="0" smtClean="0"/>
              <a:t>The instructor </a:t>
            </a:r>
            <a:r>
              <a:rPr lang="en-US" sz="2400" dirty="0"/>
              <a:t>will post mini-lectures on </a:t>
            </a:r>
            <a:r>
              <a:rPr lang="en-US" sz="2400" dirty="0" smtClean="0">
                <a:hlinkClick r:id="rId5"/>
              </a:rPr>
              <a:t>Moodle</a:t>
            </a:r>
            <a:r>
              <a:rPr lang="en-US" sz="2400" dirty="0" smtClean="0"/>
              <a:t>.</a:t>
            </a:r>
            <a:endParaRPr lang="en-US" sz="2400" dirty="0">
              <a:latin typeface="+mn-lt"/>
            </a:endParaRPr>
          </a:p>
        </p:txBody>
      </p:sp>
      <p:sp>
        <p:nvSpPr>
          <p:cNvPr id="7" name="Rectangle 2"/>
          <p:cNvSpPr>
            <a:spLocks noGrp="1" noChangeArrowheads="1"/>
          </p:cNvSpPr>
          <p:nvPr>
            <p:ph type="title"/>
          </p:nvPr>
        </p:nvSpPr>
        <p:spPr>
          <a:xfrm>
            <a:off x="398463" y="457200"/>
            <a:ext cx="8229600" cy="571500"/>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Getting Started</a:t>
            </a:r>
          </a:p>
        </p:txBody>
      </p:sp>
    </p:spTree>
    <p:extLst>
      <p:ext uri="{BB962C8B-B14F-4D97-AF65-F5344CB8AC3E}">
        <p14:creationId xmlns:p14="http://schemas.microsoft.com/office/powerpoint/2010/main" val="1885860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2B84D42C-03C4-481B-92DF-9C4295B7C711}" type="slidenum">
              <a:rPr lang="en-US"/>
              <a:pPr/>
              <a:t>40</a:t>
            </a:fld>
            <a:endParaRPr lang="en-US"/>
          </a:p>
        </p:txBody>
      </p:sp>
      <p:sp>
        <p:nvSpPr>
          <p:cNvPr id="107523" name="Rectangle 3"/>
          <p:cNvSpPr>
            <a:spLocks noGrp="1" noChangeArrowheads="1"/>
          </p:cNvSpPr>
          <p:nvPr>
            <p:ph type="body" sz="half" idx="4294967295"/>
          </p:nvPr>
        </p:nvSpPr>
        <p:spPr>
          <a:xfrm>
            <a:off x="609600" y="1524000"/>
            <a:ext cx="7710488" cy="444500"/>
          </a:xfrm>
          <a:solidFill>
            <a:srgbClr val="FFFFFF"/>
          </a:solidFill>
        </p:spPr>
        <p:txBody>
          <a:bodyPr lIns="103236" tIns="51618" rIns="103236" bIns="51618">
            <a:normAutofit fontScale="92500" lnSpcReduction="10000"/>
          </a:bodyPr>
          <a:lstStyle/>
          <a:p>
            <a:pPr marL="0" indent="0" eaLnBrk="1" hangingPunct="1">
              <a:lnSpc>
                <a:spcPct val="80000"/>
              </a:lnSpc>
              <a:buFont typeface="Wingdings" pitchFamily="2" charset="2"/>
              <a:buNone/>
              <a:defRPr/>
            </a:pPr>
            <a:r>
              <a:rPr lang="en-US" dirty="0">
                <a:solidFill>
                  <a:srgbClr val="0070C0"/>
                </a:solidFill>
              </a:rPr>
              <a:t> </a:t>
            </a:r>
            <a:r>
              <a:rPr lang="en-US" sz="2400" i="1" dirty="0">
                <a:solidFill>
                  <a:srgbClr val="C00000"/>
                </a:solidFill>
                <a:effectLst>
                  <a:outerShdw blurRad="38100" dist="38100" dir="2700000" algn="tl">
                    <a:srgbClr val="000000">
                      <a:alpha val="43137"/>
                    </a:srgbClr>
                  </a:outerShdw>
                </a:effectLst>
              </a:rPr>
              <a:t>Use the following procedure </a:t>
            </a:r>
            <a:r>
              <a:rPr lang="en-US" sz="2400" i="1" dirty="0" smtClean="0">
                <a:solidFill>
                  <a:srgbClr val="C00000"/>
                </a:solidFill>
                <a:effectLst>
                  <a:outerShdw blurRad="38100" dist="38100" dir="2700000" algn="tl">
                    <a:srgbClr val="000000">
                      <a:alpha val="43137"/>
                    </a:srgbClr>
                  </a:outerShdw>
                </a:effectLst>
              </a:rPr>
              <a:t>to recognize </a:t>
            </a:r>
            <a:r>
              <a:rPr lang="en-US" sz="2400" i="1" dirty="0">
                <a:solidFill>
                  <a:srgbClr val="C00000"/>
                </a:solidFill>
                <a:effectLst>
                  <a:outerShdw blurRad="38100" dist="38100" dir="2700000" algn="tl">
                    <a:srgbClr val="000000">
                      <a:alpha val="43137"/>
                    </a:srgbClr>
                  </a:outerShdw>
                </a:effectLst>
              </a:rPr>
              <a:t>data types:</a:t>
            </a:r>
            <a:endParaRPr lang="en-US" sz="2400" dirty="0">
              <a:solidFill>
                <a:srgbClr val="C00000"/>
              </a:solidFill>
              <a:effectLst>
                <a:outerShdw blurRad="38100" dist="38100" dir="2700000" algn="tl">
                  <a:srgbClr val="000000">
                    <a:alpha val="43137"/>
                  </a:srgbClr>
                </a:outerShdw>
              </a:effectLst>
            </a:endParaRPr>
          </a:p>
        </p:txBody>
      </p:sp>
      <p:graphicFrame>
        <p:nvGraphicFramePr>
          <p:cNvPr id="107524" name="Group 4"/>
          <p:cNvGraphicFramePr>
            <a:graphicFrameLocks noGrp="1"/>
          </p:cNvGraphicFramePr>
          <p:nvPr>
            <p:ph sz="half" idx="4294967295"/>
            <p:extLst>
              <p:ext uri="{D42A27DB-BD31-4B8C-83A1-F6EECF244321}">
                <p14:modId xmlns:p14="http://schemas.microsoft.com/office/powerpoint/2010/main" val="1185737307"/>
              </p:ext>
            </p:extLst>
          </p:nvPr>
        </p:nvGraphicFramePr>
        <p:xfrm>
          <a:off x="304800" y="2362200"/>
          <a:ext cx="8355012" cy="3475038"/>
        </p:xfrm>
        <a:graphic>
          <a:graphicData uri="http://schemas.openxmlformats.org/drawingml/2006/table">
            <a:tbl>
              <a:tblPr>
                <a:effectLst>
                  <a:innerShdw blurRad="63500" dist="50800" dir="2700000">
                    <a:prstClr val="black">
                      <a:alpha val="50000"/>
                    </a:prstClr>
                  </a:innerShdw>
                </a:effectLst>
              </a:tblPr>
              <a:tblGrid>
                <a:gridCol w="3208753"/>
                <a:gridCol w="5146259"/>
              </a:tblGrid>
              <a:tr h="541338">
                <a:tc>
                  <a:txBody>
                    <a:bodyPr/>
                    <a:lstStyle/>
                    <a:p>
                      <a:pPr marL="0" marR="0" lvl="0" indent="0" algn="ctr" defTabSz="914400" rtl="0" eaLnBrk="1" fontAlgn="base" latinLnBrk="0" hangingPunct="1">
                        <a:lnSpc>
                          <a:spcPct val="100000"/>
                        </a:lnSpc>
                        <a:spcBef>
                          <a:spcPct val="0"/>
                        </a:spcBef>
                        <a:spcAft>
                          <a:spcPct val="0"/>
                        </a:spcAft>
                        <a:buClrTx/>
                        <a:buSzPct val="90000"/>
                        <a:buFontTx/>
                        <a:buNone/>
                        <a:tabLst/>
                      </a:pPr>
                      <a:r>
                        <a:rPr kumimoji="0" lang="en-US" sz="2400" b="0" i="0" u="none" strike="noStrike" cap="none" normalizeH="0" baseline="0" dirty="0" smtClean="0">
                          <a:ln>
                            <a:noFill/>
                          </a:ln>
                          <a:solidFill>
                            <a:schemeClr val="tx1"/>
                          </a:solidFill>
                          <a:effectLst/>
                          <a:latin typeface="Arial" charset="0"/>
                          <a:cs typeface="Times New Roman" pitchFamily="18" charset="0"/>
                        </a:rPr>
                        <a:t>Question</a:t>
                      </a:r>
                      <a:endParaRPr kumimoji="0" lang="en-US" sz="24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Pct val="90000"/>
                        <a:buFontTx/>
                        <a:buNone/>
                        <a:tabLst/>
                      </a:pPr>
                      <a:r>
                        <a:rPr kumimoji="0" lang="en-US" sz="2400" b="0" i="0" u="none" strike="noStrike" cap="none" normalizeH="0" baseline="0" dirty="0" smtClean="0">
                          <a:ln>
                            <a:noFill/>
                          </a:ln>
                          <a:solidFill>
                            <a:schemeClr val="tx1"/>
                          </a:solidFill>
                          <a:effectLst/>
                          <a:latin typeface="Arial" charset="0"/>
                          <a:cs typeface="Times New Roman" pitchFamily="18" charset="0"/>
                        </a:rPr>
                        <a:t>If “Yes”</a:t>
                      </a:r>
                      <a:endParaRPr kumimoji="0" lang="en-US" sz="24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chemeClr val="accent1">
                        <a:lumMod val="60000"/>
                        <a:lumOff val="40000"/>
                      </a:schemeClr>
                    </a:solidFill>
                  </a:tcPr>
                </a:tc>
              </a:tr>
              <a:tr h="73342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Q1. Is there a meaningful zero point?</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Ratio data (statistical operations are allowed)</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r h="73342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Q2. Are intervals between scale points meaningful?</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Interval data (common statistics allowed, e.g., means and standard deviations)</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r h="73342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Q3. Do scale points represent rankings?</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Ordinal data (restricted to certain types of nonparametric statistical tests)</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r h="73342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Q4. Are there discrete categories?</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chemeClr val="tx1"/>
                          </a:solidFill>
                          <a:effectLst/>
                          <a:latin typeface="Arial" charset="0"/>
                          <a:cs typeface="Times New Roman" pitchFamily="18" charset="0"/>
                        </a:rPr>
                        <a:t>Nominal data (only counting allowed, e.g., finding the mode)</a:t>
                      </a:r>
                      <a:endParaRPr kumimoji="0" lang="en-US" sz="1800" b="0"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sp>
        <p:nvSpPr>
          <p:cNvPr id="6144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9" name="Rectangle 3"/>
          <p:cNvSpPr txBox="1">
            <a:spLocks noChangeArrowheads="1"/>
          </p:cNvSpPr>
          <p:nvPr/>
        </p:nvSpPr>
        <p:spPr bwMode="auto">
          <a:xfrm>
            <a:off x="1820964" y="381000"/>
            <a:ext cx="5410200" cy="540330"/>
          </a:xfrm>
          <a:prstGeom prst="rect">
            <a:avLst/>
          </a:prstGeom>
          <a:noFill/>
          <a:ln w="9525">
            <a:noFill/>
            <a:miter lim="800000"/>
            <a:headEnd/>
            <a:tailEnd/>
          </a:ln>
          <a:effectLst/>
        </p:spPr>
        <p:txBody>
          <a:bodyPr lIns="103236" tIns="51618" rIns="103236" bIns="51618" anchor="b"/>
          <a:lstStyle/>
          <a:p>
            <a:pPr algn="ctr">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Level of Measurement</a:t>
            </a:r>
          </a:p>
        </p:txBody>
      </p:sp>
    </p:spTree>
    <p:extLst>
      <p:ext uri="{BB962C8B-B14F-4D97-AF65-F5344CB8AC3E}">
        <p14:creationId xmlns:p14="http://schemas.microsoft.com/office/powerpoint/2010/main" val="337583313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A4C8E739-A9B1-41D6-9BF6-0DA032A5738B}" type="slidenum">
              <a:rPr lang="en-US"/>
              <a:pPr/>
              <a:t>41</a:t>
            </a:fld>
            <a:endParaRPr lang="en-US"/>
          </a:p>
        </p:txBody>
      </p:sp>
      <p:sp>
        <p:nvSpPr>
          <p:cNvPr id="108547" name="Rectangle 3"/>
          <p:cNvSpPr>
            <a:spLocks noGrp="1" noChangeArrowheads="1"/>
          </p:cNvSpPr>
          <p:nvPr>
            <p:ph type="body" sz="half" idx="4294967295"/>
          </p:nvPr>
        </p:nvSpPr>
        <p:spPr>
          <a:xfrm>
            <a:off x="381000" y="1676400"/>
            <a:ext cx="8001000" cy="3581400"/>
          </a:xfrm>
          <a:solidFill>
            <a:schemeClr val="bg1"/>
          </a:solidFill>
        </p:spPr>
        <p:txBody>
          <a:bodyPr lIns="103236" tIns="51618" rIns="103236" bIns="51618"/>
          <a:lstStyle/>
          <a:p>
            <a:pPr marL="0" indent="0" eaLnBrk="1" hangingPunct="1">
              <a:buFont typeface="Wingdings" pitchFamily="2" charset="2"/>
              <a:buNone/>
              <a:defRPr/>
            </a:pPr>
            <a:r>
              <a:rPr lang="en-US" dirty="0">
                <a:solidFill>
                  <a:srgbClr val="0070C0"/>
                </a:solidFill>
                <a:effectLst>
                  <a:outerShdw blurRad="38100" dist="38100" dir="2700000" algn="tl">
                    <a:srgbClr val="000000"/>
                  </a:outerShdw>
                </a:effectLst>
              </a:rPr>
              <a:t> </a:t>
            </a:r>
            <a:endParaRPr lang="en-US" b="1" dirty="0">
              <a:solidFill>
                <a:srgbClr val="0070C0"/>
              </a:solidFill>
              <a:effectLst>
                <a:outerShdw blurRad="38100" dist="38100" dir="2700000" algn="tl">
                  <a:srgbClr val="000000"/>
                </a:outerShdw>
              </a:effectLst>
            </a:endParaRPr>
          </a:p>
        </p:txBody>
      </p:sp>
      <p:sp>
        <p:nvSpPr>
          <p:cNvPr id="108548" name="Rectangle 4"/>
          <p:cNvSpPr>
            <a:spLocks noChangeArrowheads="1"/>
          </p:cNvSpPr>
          <p:nvPr/>
        </p:nvSpPr>
        <p:spPr bwMode="auto">
          <a:xfrm>
            <a:off x="457200" y="1676400"/>
            <a:ext cx="8001000" cy="3429000"/>
          </a:xfrm>
          <a:prstGeom prst="rect">
            <a:avLst/>
          </a:prstGeom>
          <a:noFill/>
          <a:ln w="9525">
            <a:noFill/>
            <a:miter lim="800000"/>
            <a:headEnd/>
            <a:tailEnd/>
          </a:ln>
        </p:spPr>
        <p:txBody>
          <a:bodyPr lIns="103236" tIns="51618" rIns="103236" bIns="51618"/>
          <a:lstStyle/>
          <a:p>
            <a:pPr marL="342900" indent="-342900" eaLnBrk="0" hangingPunct="0">
              <a:spcBef>
                <a:spcPts val="1200"/>
              </a:spcBef>
              <a:buClr>
                <a:schemeClr val="accent1"/>
              </a:buClr>
              <a:buFontTx/>
              <a:buChar char="•"/>
              <a:defRPr/>
            </a:pPr>
            <a:r>
              <a:rPr lang="en-US" sz="2000" dirty="0" smtClean="0">
                <a:solidFill>
                  <a:srgbClr val="002060"/>
                </a:solidFill>
              </a:rPr>
              <a:t>In </a:t>
            </a:r>
            <a:r>
              <a:rPr lang="en-US" sz="2000" dirty="0">
                <a:solidFill>
                  <a:srgbClr val="002060"/>
                </a:solidFill>
              </a:rPr>
              <a:t>order to simplify data or when exact data magnitude is of little interest, ratio data can be recoded </a:t>
            </a:r>
            <a:r>
              <a:rPr lang="en-US" sz="2000" i="1" dirty="0">
                <a:solidFill>
                  <a:srgbClr val="002060"/>
                </a:solidFill>
              </a:rPr>
              <a:t>downward</a:t>
            </a:r>
            <a:r>
              <a:rPr lang="en-US" sz="2000" dirty="0">
                <a:solidFill>
                  <a:srgbClr val="002060"/>
                </a:solidFill>
              </a:rPr>
              <a:t> into ordinal or nominal measurements (but not conversely</a:t>
            </a:r>
            <a:r>
              <a:rPr lang="en-US" sz="2000" dirty="0" smtClean="0">
                <a:solidFill>
                  <a:srgbClr val="002060"/>
                </a:solidFill>
              </a:rPr>
              <a:t>).</a:t>
            </a:r>
          </a:p>
          <a:p>
            <a:pPr marL="342900" indent="-342900" eaLnBrk="0" hangingPunct="0">
              <a:spcBef>
                <a:spcPts val="1200"/>
              </a:spcBef>
              <a:buClr>
                <a:schemeClr val="accent1"/>
              </a:buClr>
              <a:buFontTx/>
              <a:buChar char="•"/>
              <a:defRPr/>
            </a:pPr>
            <a:r>
              <a:rPr lang="en-US" sz="2000" dirty="0">
                <a:solidFill>
                  <a:srgbClr val="002060"/>
                </a:solidFill>
              </a:rPr>
              <a:t>For example, recode systolic blood pressure as “normal” (under 130), “elevated” (130 to 140), or “high” (over 140</a:t>
            </a:r>
            <a:r>
              <a:rPr lang="en-US" sz="2000" dirty="0" smtClean="0">
                <a:solidFill>
                  <a:srgbClr val="002060"/>
                </a:solidFill>
              </a:rPr>
              <a:t>).</a:t>
            </a:r>
          </a:p>
          <a:p>
            <a:pPr marL="342900" indent="-342900" eaLnBrk="0" hangingPunct="0">
              <a:spcBef>
                <a:spcPts val="1200"/>
              </a:spcBef>
              <a:buClr>
                <a:schemeClr val="accent1"/>
              </a:buClr>
              <a:buFontTx/>
              <a:buChar char="•"/>
              <a:defRPr/>
            </a:pPr>
            <a:r>
              <a:rPr lang="en-US" sz="2000" dirty="0" smtClean="0">
                <a:solidFill>
                  <a:srgbClr val="002060"/>
                </a:solidFill>
              </a:rPr>
              <a:t>Or recode your income (a </a:t>
            </a:r>
            <a:r>
              <a:rPr lang="en-US" sz="2000" b="1" i="1" dirty="0" smtClean="0">
                <a:solidFill>
                  <a:srgbClr val="C00000"/>
                </a:solidFill>
              </a:rPr>
              <a:t>ratio</a:t>
            </a:r>
            <a:r>
              <a:rPr lang="en-US" sz="2000" dirty="0" smtClean="0">
                <a:solidFill>
                  <a:srgbClr val="002060"/>
                </a:solidFill>
              </a:rPr>
              <a:t> measurement) as </a:t>
            </a:r>
            <a:r>
              <a:rPr lang="en-US" sz="2000" b="1" i="1" dirty="0" smtClean="0">
                <a:solidFill>
                  <a:srgbClr val="C00000"/>
                </a:solidFill>
              </a:rPr>
              <a:t>ordinal</a:t>
            </a:r>
            <a:r>
              <a:rPr lang="en-US" sz="2000" dirty="0" smtClean="0">
                <a:solidFill>
                  <a:srgbClr val="002060"/>
                </a:solidFill>
              </a:rPr>
              <a:t> (low, medium, high) by specifying cutoff points. </a:t>
            </a:r>
            <a:endParaRPr lang="en-US" sz="2000" dirty="0">
              <a:solidFill>
                <a:srgbClr val="002060"/>
              </a:solidFill>
            </a:endParaRPr>
          </a:p>
          <a:p>
            <a:pPr marL="342900" indent="-342900" eaLnBrk="0" hangingPunct="0">
              <a:spcBef>
                <a:spcPts val="1200"/>
              </a:spcBef>
              <a:buClr>
                <a:schemeClr val="accent1"/>
              </a:buClr>
              <a:buFontTx/>
              <a:buChar char="•"/>
              <a:defRPr/>
            </a:pPr>
            <a:r>
              <a:rPr lang="en-US" sz="2000" dirty="0" smtClean="0">
                <a:solidFill>
                  <a:srgbClr val="002060"/>
                </a:solidFill>
              </a:rPr>
              <a:t>The </a:t>
            </a:r>
            <a:r>
              <a:rPr lang="en-US" sz="2000" dirty="0">
                <a:solidFill>
                  <a:srgbClr val="002060"/>
                </a:solidFill>
              </a:rPr>
              <a:t>above recoded data are </a:t>
            </a:r>
            <a:r>
              <a:rPr lang="en-US" sz="2000" b="1" i="1" dirty="0">
                <a:solidFill>
                  <a:srgbClr val="C00000"/>
                </a:solidFill>
              </a:rPr>
              <a:t>ordinal</a:t>
            </a:r>
            <a:r>
              <a:rPr lang="en-US" sz="2000" dirty="0">
                <a:solidFill>
                  <a:srgbClr val="002060"/>
                </a:solidFill>
              </a:rPr>
              <a:t> (ranking is preserved), but intervals are unequal and some information is lost</a:t>
            </a:r>
            <a:r>
              <a:rPr lang="en-US" sz="2000" dirty="0" smtClean="0">
                <a:solidFill>
                  <a:srgbClr val="002060"/>
                </a:solidFill>
              </a:rPr>
              <a:t>.</a:t>
            </a:r>
            <a:endParaRPr lang="en-US" sz="2000" dirty="0">
              <a:solidFill>
                <a:srgbClr val="002060"/>
              </a:solidFill>
            </a:endParaRPr>
          </a:p>
          <a:p>
            <a:pPr marL="342900" indent="-342900" eaLnBrk="0" hangingPunct="0">
              <a:spcBef>
                <a:spcPct val="20000"/>
              </a:spcBef>
              <a:buClr>
                <a:srgbClr val="990000"/>
              </a:buClr>
              <a:buFontTx/>
              <a:buChar char="•"/>
              <a:defRPr/>
            </a:pPr>
            <a:endParaRPr lang="en-US" sz="2400" dirty="0"/>
          </a:p>
          <a:p>
            <a:pPr marL="342900" indent="-342900" eaLnBrk="0" hangingPunct="0">
              <a:spcBef>
                <a:spcPct val="20000"/>
              </a:spcBef>
              <a:buClr>
                <a:srgbClr val="990000"/>
              </a:buClr>
              <a:defRPr/>
            </a:pPr>
            <a:endParaRPr lang="en-US" sz="2400" dirty="0"/>
          </a:p>
        </p:txBody>
      </p:sp>
      <p:sp>
        <p:nvSpPr>
          <p:cNvPr id="6349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1" name="Rectangle 3"/>
          <p:cNvSpPr txBox="1">
            <a:spLocks noChangeArrowheads="1"/>
          </p:cNvSpPr>
          <p:nvPr/>
        </p:nvSpPr>
        <p:spPr bwMode="auto">
          <a:xfrm>
            <a:off x="1562100" y="457200"/>
            <a:ext cx="5791200" cy="533400"/>
          </a:xfrm>
          <a:prstGeom prst="rect">
            <a:avLst/>
          </a:prstGeom>
          <a:noFill/>
          <a:ln w="9525">
            <a:noFill/>
            <a:miter lim="800000"/>
            <a:headEnd/>
            <a:tailEnd/>
          </a:ln>
          <a:effectLst/>
        </p:spPr>
        <p:txBody>
          <a:bodyPr lIns="103236" tIns="51618" rIns="103236" bIns="51618" anchor="b"/>
          <a:lstStyle/>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Changing Data By Recoding</a:t>
            </a:r>
          </a:p>
        </p:txBody>
      </p:sp>
    </p:spTree>
    <p:extLst>
      <p:ext uri="{BB962C8B-B14F-4D97-AF65-F5344CB8AC3E}">
        <p14:creationId xmlns:p14="http://schemas.microsoft.com/office/powerpoint/2010/main" val="1824498663"/>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2-</a:t>
            </a:r>
            <a:fld id="{0BFA04EE-BBB8-4866-B08E-3E7EBDEC6CA9}" type="slidenum">
              <a:rPr lang="en-US"/>
              <a:pPr/>
              <a:t>42</a:t>
            </a:fld>
            <a:endParaRPr lang="en-US"/>
          </a:p>
        </p:txBody>
      </p:sp>
      <p:sp>
        <p:nvSpPr>
          <p:cNvPr id="109571" name="Rectangle 3"/>
          <p:cNvSpPr>
            <a:spLocks noGrp="1" noChangeArrowheads="1"/>
          </p:cNvSpPr>
          <p:nvPr>
            <p:ph type="body" sz="half" idx="4294967295"/>
          </p:nvPr>
        </p:nvSpPr>
        <p:spPr>
          <a:xfrm>
            <a:off x="304800" y="1524000"/>
            <a:ext cx="8420100" cy="4635500"/>
          </a:xfrm>
          <a:solidFill>
            <a:schemeClr val="bg1"/>
          </a:solidFill>
        </p:spPr>
        <p:txBody>
          <a:bodyPr lIns="103236" tIns="51618" rIns="103236" bIns="51618"/>
          <a:lstStyle/>
          <a:p>
            <a:pPr marL="0" indent="0" eaLnBrk="1" hangingPunct="1">
              <a:buFont typeface="Wingdings" pitchFamily="2" charset="2"/>
              <a:buNone/>
              <a:defRPr/>
            </a:pPr>
            <a:r>
              <a:rPr lang="en-US" dirty="0" smtClean="0">
                <a:solidFill>
                  <a:srgbClr val="0070C0"/>
                </a:solidFill>
                <a:effectLst>
                  <a:outerShdw blurRad="38100" dist="38100" dir="2700000" algn="tl">
                    <a:srgbClr val="000000"/>
                  </a:outerShdw>
                </a:effectLst>
              </a:rPr>
              <a:t> </a:t>
            </a:r>
            <a:endParaRPr lang="en-US" b="1" dirty="0">
              <a:solidFill>
                <a:srgbClr val="0070C0"/>
              </a:solidFill>
              <a:effectLst>
                <a:outerShdw blurRad="38100" dist="38100" dir="2700000" algn="tl">
                  <a:srgbClr val="000000"/>
                </a:outerShdw>
              </a:effectLst>
            </a:endParaRPr>
          </a:p>
        </p:txBody>
      </p:sp>
      <p:sp>
        <p:nvSpPr>
          <p:cNvPr id="6553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3" name="Rectangle 12"/>
          <p:cNvSpPr/>
          <p:nvPr/>
        </p:nvSpPr>
        <p:spPr>
          <a:xfrm>
            <a:off x="457200" y="1905000"/>
            <a:ext cx="7924800" cy="3693319"/>
          </a:xfrm>
          <a:prstGeom prst="rect">
            <a:avLst/>
          </a:prstGeom>
        </p:spPr>
        <p:txBody>
          <a:bodyPr>
            <a:spAutoFit/>
          </a:bodyPr>
          <a:lstStyle/>
          <a:p>
            <a:pPr eaLnBrk="0" hangingPunct="0">
              <a:spcBef>
                <a:spcPts val="1200"/>
              </a:spcBef>
              <a:buClr>
                <a:schemeClr val="accent1"/>
              </a:buClr>
              <a:buSzPct val="100000"/>
              <a:buFont typeface="Arial" charset="0"/>
              <a:buChar char="•"/>
              <a:tabLst>
                <a:tab pos="114300" algn="l"/>
                <a:tab pos="292100" algn="l"/>
              </a:tabLst>
            </a:pPr>
            <a:r>
              <a:rPr lang="en-US" sz="2400" dirty="0" smtClean="0"/>
              <a:t>  </a:t>
            </a:r>
            <a:r>
              <a:rPr lang="en-US" sz="2000" dirty="0">
                <a:solidFill>
                  <a:srgbClr val="002060"/>
                </a:solidFill>
              </a:rPr>
              <a:t>A </a:t>
            </a:r>
            <a:r>
              <a:rPr lang="en-US" sz="2000" i="1" u="sng" dirty="0">
                <a:solidFill>
                  <a:srgbClr val="C00000"/>
                </a:solidFill>
                <a:effectLst>
                  <a:outerShdw blurRad="38100" dist="38100" dir="2700000" algn="tl">
                    <a:srgbClr val="C0C0C0"/>
                  </a:outerShdw>
                </a:effectLst>
              </a:rPr>
              <a:t>sample</a:t>
            </a:r>
            <a:r>
              <a:rPr lang="en-US" sz="2000" dirty="0">
                <a:solidFill>
                  <a:srgbClr val="C00000"/>
                </a:solidFill>
              </a:rPr>
              <a:t> </a:t>
            </a:r>
            <a:r>
              <a:rPr lang="en-US" sz="2000" dirty="0">
                <a:solidFill>
                  <a:srgbClr val="002060"/>
                </a:solidFill>
              </a:rPr>
              <a:t>involves looking only at some items selected from the 	  population.</a:t>
            </a:r>
          </a:p>
          <a:p>
            <a:pPr eaLnBrk="0" hangingPunct="0">
              <a:spcBef>
                <a:spcPts val="1200"/>
              </a:spcBef>
              <a:buClr>
                <a:schemeClr val="accent1"/>
              </a:buClr>
              <a:buSzPct val="100000"/>
              <a:buFont typeface="Arial" charset="0"/>
              <a:buChar char="•"/>
              <a:tabLst>
                <a:tab pos="114300" algn="l"/>
                <a:tab pos="292100" algn="l"/>
              </a:tabLst>
            </a:pPr>
            <a:r>
              <a:rPr lang="en-US" sz="2000" dirty="0">
                <a:solidFill>
                  <a:srgbClr val="002060"/>
                </a:solidFill>
              </a:rPr>
              <a:t>  A </a:t>
            </a:r>
            <a:r>
              <a:rPr lang="en-US" sz="2000" i="1" u="sng" dirty="0">
                <a:solidFill>
                  <a:srgbClr val="C00000"/>
                </a:solidFill>
                <a:effectLst>
                  <a:outerShdw blurRad="38100" dist="38100" dir="2700000" algn="tl">
                    <a:srgbClr val="C0C0C0"/>
                  </a:outerShdw>
                </a:effectLst>
              </a:rPr>
              <a:t>census</a:t>
            </a:r>
            <a:r>
              <a:rPr lang="en-US" sz="2000" dirty="0">
                <a:solidFill>
                  <a:srgbClr val="C00000"/>
                </a:solidFill>
              </a:rPr>
              <a:t> </a:t>
            </a:r>
            <a:r>
              <a:rPr lang="en-US" sz="2000" dirty="0">
                <a:solidFill>
                  <a:srgbClr val="002060"/>
                </a:solidFill>
              </a:rPr>
              <a:t>is an examination of all items in a defined population.</a:t>
            </a:r>
          </a:p>
          <a:p>
            <a:pPr eaLnBrk="0" hangingPunct="0">
              <a:spcBef>
                <a:spcPts val="1200"/>
              </a:spcBef>
              <a:buClr>
                <a:schemeClr val="accent1"/>
              </a:buClr>
              <a:buFont typeface="Arial" charset="0"/>
              <a:buChar char="•"/>
              <a:tabLst>
                <a:tab pos="114300" algn="l"/>
                <a:tab pos="292100" algn="l"/>
              </a:tabLst>
            </a:pPr>
            <a:r>
              <a:rPr lang="en-US" sz="2000" dirty="0">
                <a:solidFill>
                  <a:srgbClr val="002060"/>
                </a:solidFill>
              </a:rPr>
              <a:t>  </a:t>
            </a:r>
            <a:r>
              <a:rPr lang="en-US" sz="2000" dirty="0" smtClean="0">
                <a:solidFill>
                  <a:srgbClr val="002060"/>
                </a:solidFill>
              </a:rPr>
              <a:t>Why sample instead of census? </a:t>
            </a:r>
          </a:p>
          <a:p>
            <a:pPr lvl="1" eaLnBrk="0" hangingPunct="0">
              <a:spcBef>
                <a:spcPts val="1200"/>
              </a:spcBef>
              <a:buClr>
                <a:schemeClr val="accent1"/>
              </a:buClr>
              <a:buFont typeface="Arial" charset="0"/>
              <a:buChar char="•"/>
              <a:tabLst>
                <a:tab pos="114300" algn="l"/>
                <a:tab pos="292100" algn="l"/>
              </a:tabLst>
            </a:pPr>
            <a:r>
              <a:rPr lang="en-US" sz="2000" dirty="0" smtClean="0">
                <a:solidFill>
                  <a:srgbClr val="002060"/>
                </a:solidFill>
              </a:rPr>
              <a:t>  Cost, time, budget constraints.</a:t>
            </a:r>
          </a:p>
          <a:p>
            <a:pPr lvl="1" eaLnBrk="0" hangingPunct="0">
              <a:spcBef>
                <a:spcPts val="1200"/>
              </a:spcBef>
              <a:buClr>
                <a:schemeClr val="accent1"/>
              </a:buClr>
              <a:buFont typeface="Arial" charset="0"/>
              <a:buChar char="•"/>
              <a:tabLst>
                <a:tab pos="114300" algn="l"/>
                <a:tab pos="292100" algn="l"/>
              </a:tabLst>
            </a:pPr>
            <a:r>
              <a:rPr lang="en-US" sz="2000" dirty="0" smtClean="0">
                <a:solidFill>
                  <a:srgbClr val="002060"/>
                </a:solidFill>
              </a:rPr>
              <a:t>  Accuracy may be </a:t>
            </a:r>
            <a:r>
              <a:rPr lang="en-US" sz="2000" i="1" dirty="0" smtClean="0">
                <a:solidFill>
                  <a:srgbClr val="002060"/>
                </a:solidFill>
              </a:rPr>
              <a:t>better </a:t>
            </a:r>
            <a:r>
              <a:rPr lang="en-US" sz="2000" dirty="0" smtClean="0">
                <a:solidFill>
                  <a:srgbClr val="002060"/>
                </a:solidFill>
              </a:rPr>
              <a:t>in a sample (training, </a:t>
            </a:r>
            <a:r>
              <a:rPr lang="en-US" sz="2000" dirty="0" err="1" smtClean="0">
                <a:solidFill>
                  <a:srgbClr val="002060"/>
                </a:solidFill>
              </a:rPr>
              <a:t>etc</a:t>
            </a:r>
            <a:r>
              <a:rPr lang="en-US" sz="2000" dirty="0" smtClean="0">
                <a:solidFill>
                  <a:srgbClr val="002060"/>
                </a:solidFill>
              </a:rPr>
              <a:t>).</a:t>
            </a:r>
          </a:p>
          <a:p>
            <a:pPr marL="342900" indent="-342900" eaLnBrk="0" hangingPunct="0">
              <a:spcBef>
                <a:spcPts val="1200"/>
              </a:spcBef>
              <a:buClr>
                <a:schemeClr val="accent1"/>
              </a:buClr>
              <a:buFont typeface="Arial" pitchFamily="34" charset="0"/>
              <a:buChar char="•"/>
              <a:tabLst>
                <a:tab pos="114300" algn="l"/>
                <a:tab pos="292100" algn="l"/>
              </a:tabLst>
            </a:pPr>
            <a:r>
              <a:rPr lang="en-US" sz="2000" dirty="0" smtClean="0">
                <a:solidFill>
                  <a:srgbClr val="002060"/>
                </a:solidFill>
              </a:rPr>
              <a:t>For example, the United States Census cannot survey every person in the population (mobility, un-documented workers, budget constraints, incomplete responses, </a:t>
            </a:r>
            <a:r>
              <a:rPr lang="en-US" sz="2000" dirty="0" err="1" smtClean="0">
                <a:solidFill>
                  <a:srgbClr val="002060"/>
                </a:solidFill>
              </a:rPr>
              <a:t>etc</a:t>
            </a:r>
            <a:r>
              <a:rPr lang="en-US" sz="2000" dirty="0" smtClean="0">
                <a:solidFill>
                  <a:srgbClr val="002060"/>
                </a:solidFill>
              </a:rPr>
              <a:t>). </a:t>
            </a:r>
            <a:endParaRPr lang="en-US" sz="2400" dirty="0">
              <a:solidFill>
                <a:srgbClr val="C00000"/>
              </a:solidFill>
              <a:effectLst>
                <a:outerShdw blurRad="38100" dist="38100" dir="2700000" algn="tl">
                  <a:srgbClr val="C0C0C0"/>
                </a:outerShdw>
              </a:effectLst>
            </a:endParaRPr>
          </a:p>
        </p:txBody>
      </p:sp>
      <p:sp>
        <p:nvSpPr>
          <p:cNvPr id="14" name="Rectangle 3"/>
          <p:cNvSpPr txBox="1">
            <a:spLocks noChangeArrowheads="1"/>
          </p:cNvSpPr>
          <p:nvPr/>
        </p:nvSpPr>
        <p:spPr bwMode="auto">
          <a:xfrm>
            <a:off x="1905000" y="444582"/>
            <a:ext cx="4753768" cy="571500"/>
          </a:xfrm>
          <a:prstGeom prst="rect">
            <a:avLst/>
          </a:prstGeom>
          <a:noFill/>
          <a:ln w="9525">
            <a:noFill/>
            <a:miter lim="800000"/>
            <a:headEnd/>
            <a:tailEnd/>
          </a:ln>
          <a:effectLst/>
        </p:spPr>
        <p:txBody>
          <a:bodyPr lIns="103236" tIns="51618" rIns="103236" bIns="51618" anchor="b"/>
          <a:lstStyle/>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4000" kern="0" dirty="0">
                <a:solidFill>
                  <a:schemeClr val="accent1"/>
                </a:solidFill>
                <a:effectLst>
                  <a:outerShdw blurRad="38100" dist="38100" dir="2700000" algn="tl">
                    <a:srgbClr val="C0C0C0"/>
                  </a:outerShdw>
                </a:effectLst>
                <a:latin typeface="+mj-lt"/>
                <a:ea typeface="+mj-ea"/>
                <a:cs typeface="+mj-cs"/>
              </a:rPr>
              <a:t> </a:t>
            </a:r>
            <a:r>
              <a:rPr lang="en-US" sz="3200" kern="0" dirty="0">
                <a:solidFill>
                  <a:schemeClr val="accent1"/>
                </a:solidFill>
                <a:effectLst>
                  <a:outerShdw blurRad="38100" dist="38100" dir="2700000" algn="tl">
                    <a:srgbClr val="000000">
                      <a:alpha val="43137"/>
                    </a:srgbClr>
                  </a:outerShdw>
                </a:effectLst>
                <a:latin typeface="+mj-lt"/>
                <a:ea typeface="+mj-ea"/>
                <a:cs typeface="+mj-cs"/>
              </a:rPr>
              <a:t>Sample or Census?</a:t>
            </a:r>
          </a:p>
        </p:txBody>
      </p:sp>
    </p:spTree>
    <p:extLst>
      <p:ext uri="{BB962C8B-B14F-4D97-AF65-F5344CB8AC3E}">
        <p14:creationId xmlns:p14="http://schemas.microsoft.com/office/powerpoint/2010/main" val="3421348067"/>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2-</a:t>
            </a:r>
            <a:fld id="{CACC72ED-7BFB-4A44-AB5C-D4B8FD8C98B1}" type="slidenum">
              <a:rPr lang="en-US"/>
              <a:pPr/>
              <a:t>43</a:t>
            </a:fld>
            <a:endParaRPr lang="en-US"/>
          </a:p>
        </p:txBody>
      </p:sp>
      <p:graphicFrame>
        <p:nvGraphicFramePr>
          <p:cNvPr id="47125" name="Group 21"/>
          <p:cNvGraphicFramePr>
            <a:graphicFrameLocks noGrp="1"/>
          </p:cNvGraphicFramePr>
          <p:nvPr>
            <p:ph sz="half" idx="4294967295"/>
            <p:extLst>
              <p:ext uri="{D42A27DB-BD31-4B8C-83A1-F6EECF244321}">
                <p14:modId xmlns:p14="http://schemas.microsoft.com/office/powerpoint/2010/main" val="2138147007"/>
              </p:ext>
            </p:extLst>
          </p:nvPr>
        </p:nvGraphicFramePr>
        <p:xfrm>
          <a:off x="246063" y="1447800"/>
          <a:ext cx="8382000" cy="4699315"/>
        </p:xfrm>
        <a:graphic>
          <a:graphicData uri="http://schemas.openxmlformats.org/drawingml/2006/table">
            <a:tbl>
              <a:tblPr>
                <a:effectLst>
                  <a:innerShdw blurRad="63500" dist="50800" dir="2700000">
                    <a:prstClr val="black">
                      <a:alpha val="50000"/>
                    </a:prstClr>
                  </a:innerShdw>
                </a:effectLst>
              </a:tblPr>
              <a:tblGrid>
                <a:gridCol w="8382000"/>
              </a:tblGrid>
              <a:tr h="572719">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2400" b="0" i="0" u="none" strike="noStrike" cap="none" normalizeH="0" baseline="0" dirty="0" smtClean="0">
                          <a:ln>
                            <a:noFill/>
                          </a:ln>
                          <a:solidFill>
                            <a:srgbClr val="002060"/>
                          </a:solidFill>
                          <a:effectLst/>
                          <a:latin typeface="Arial" charset="0"/>
                          <a:cs typeface="Times New Roman" pitchFamily="18" charset="0"/>
                        </a:rPr>
                        <a:t>Situations Where A </a:t>
                      </a:r>
                      <a:r>
                        <a:rPr kumimoji="0" lang="en-US" sz="2400" b="0" i="0" u="sng" strike="noStrike" cap="none" normalizeH="0" baseline="0" dirty="0" smtClean="0">
                          <a:ln>
                            <a:noFill/>
                          </a:ln>
                          <a:solidFill>
                            <a:srgbClr val="002060"/>
                          </a:solidFill>
                          <a:effectLst/>
                          <a:latin typeface="Arial" charset="0"/>
                          <a:cs typeface="Times New Roman" pitchFamily="18" charset="0"/>
                        </a:rPr>
                        <a:t>Sample</a:t>
                      </a:r>
                      <a:r>
                        <a:rPr kumimoji="0" lang="en-US" sz="2400" b="0" i="0" u="none" strike="noStrike" cap="none" normalizeH="0" baseline="0" dirty="0" smtClean="0">
                          <a:ln>
                            <a:noFill/>
                          </a:ln>
                          <a:solidFill>
                            <a:srgbClr val="002060"/>
                          </a:solidFill>
                          <a:effectLst/>
                          <a:latin typeface="Arial" charset="0"/>
                          <a:cs typeface="Times New Roman" pitchFamily="18" charset="0"/>
                        </a:rPr>
                        <a:t> or </a:t>
                      </a:r>
                      <a:r>
                        <a:rPr kumimoji="0" lang="en-US" sz="2400" b="0" i="0" u="sng" strike="noStrike" cap="none" normalizeH="0" baseline="0" dirty="0" smtClean="0">
                          <a:ln>
                            <a:noFill/>
                          </a:ln>
                          <a:solidFill>
                            <a:srgbClr val="002060"/>
                          </a:solidFill>
                          <a:effectLst/>
                          <a:latin typeface="Arial" charset="0"/>
                          <a:cs typeface="Times New Roman" pitchFamily="18" charset="0"/>
                        </a:rPr>
                        <a:t>Census</a:t>
                      </a:r>
                      <a:r>
                        <a:rPr kumimoji="0" lang="en-US" sz="2400" b="0" i="0" u="none" strike="noStrike" cap="none" normalizeH="0" baseline="0" dirty="0" smtClean="0">
                          <a:ln>
                            <a:noFill/>
                          </a:ln>
                          <a:solidFill>
                            <a:srgbClr val="002060"/>
                          </a:solidFill>
                          <a:effectLst/>
                          <a:latin typeface="Arial" charset="0"/>
                          <a:cs typeface="Times New Roman" pitchFamily="18" charset="0"/>
                        </a:rPr>
                        <a:t> May Be Preferred</a:t>
                      </a:r>
                      <a:endParaRPr kumimoji="0" lang="en-US" sz="2400" b="0" i="0" u="none" strike="noStrike" cap="none" normalizeH="0" baseline="0" dirty="0" smtClean="0">
                        <a:ln>
                          <a:noFill/>
                        </a:ln>
                        <a:solidFill>
                          <a:srgbClr val="002060"/>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a:noFill/>
                    </a:lnB>
                    <a:lnTlToBr>
                      <a:noFill/>
                    </a:lnTlToBr>
                    <a:lnBlToTr>
                      <a:noFill/>
                    </a:lnBlToTr>
                    <a:solidFill>
                      <a:schemeClr val="accent1">
                        <a:lumMod val="60000"/>
                        <a:lumOff val="40000"/>
                      </a:schemeClr>
                    </a:solidFill>
                  </a:tcPr>
                </a:tc>
              </a:tr>
              <a:tr h="3846881">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2400" b="0" i="1" u="sng"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2400" b="0" i="1" u="none" strike="noStrike" cap="none" normalizeH="0" baseline="0" dirty="0" smtClean="0">
                          <a:ln>
                            <a:noFill/>
                          </a:ln>
                          <a:solidFill>
                            <a:schemeClr val="tx1"/>
                          </a:solidFill>
                          <a:effectLst/>
                          <a:latin typeface="Arial" charset="0"/>
                        </a:rPr>
                        <a:t>   </a:t>
                      </a:r>
                      <a:r>
                        <a:rPr kumimoji="0" lang="en-US" sz="2400" b="0" i="1" u="sng" strike="noStrike" cap="none" normalizeH="0" baseline="0" dirty="0" smtClean="0">
                          <a:ln>
                            <a:noFill/>
                          </a:ln>
                          <a:solidFill>
                            <a:srgbClr val="002060"/>
                          </a:solidFill>
                          <a:effectLst/>
                          <a:latin typeface="Arial" charset="0"/>
                        </a:rPr>
                        <a:t>Sample</a:t>
                      </a:r>
                      <a:r>
                        <a:rPr kumimoji="0" lang="en-US" sz="2400" b="0" i="1" u="none" strike="noStrike" cap="none" normalizeH="0" baseline="0" dirty="0" smtClean="0">
                          <a:ln>
                            <a:noFill/>
                          </a:ln>
                          <a:solidFill>
                            <a:srgbClr val="002060"/>
                          </a:solidFill>
                          <a:effectLst/>
                          <a:latin typeface="Arial" charset="0"/>
                        </a:rPr>
                        <a:t>                                            </a:t>
                      </a:r>
                      <a:r>
                        <a:rPr kumimoji="0" lang="en-US" sz="2400" b="0" i="1" u="sng" strike="noStrike" cap="none" normalizeH="0" baseline="0" dirty="0" smtClean="0">
                          <a:ln>
                            <a:noFill/>
                          </a:ln>
                          <a:solidFill>
                            <a:srgbClr val="002060"/>
                          </a:solidFill>
                          <a:effectLst/>
                          <a:latin typeface="Arial" charset="0"/>
                        </a:rPr>
                        <a:t>Census </a:t>
                      </a:r>
                    </a:p>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1800" b="0" i="1" u="sng"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990000"/>
                          </a:solidFill>
                          <a:effectLst/>
                          <a:latin typeface="Arial" charset="0"/>
                        </a:rPr>
                        <a:t>  </a:t>
                      </a:r>
                      <a:r>
                        <a:rPr kumimoji="0" lang="en-US" sz="1800" b="0" i="0" u="none" strike="noStrike" cap="none" normalizeH="0" baseline="0" dirty="0" smtClean="0">
                          <a:ln>
                            <a:noFill/>
                          </a:ln>
                          <a:solidFill>
                            <a:srgbClr val="C00000"/>
                          </a:solidFill>
                          <a:effectLst/>
                          <a:latin typeface="Arial" charset="0"/>
                        </a:rPr>
                        <a:t>Infinite population                                              Small population</a:t>
                      </a:r>
                    </a:p>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1800" b="0" i="0" u="none" strike="noStrike" cap="none" normalizeH="0" baseline="0" dirty="0" smtClean="0">
                        <a:ln>
                          <a:noFill/>
                        </a:ln>
                        <a:solidFill>
                          <a:srgbClr val="C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C00000"/>
                          </a:solidFill>
                          <a:effectLst/>
                          <a:latin typeface="Arial" charset="0"/>
                        </a:rPr>
                        <a:t>  Destructive testing                                             Large sample size</a:t>
                      </a:r>
                    </a:p>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1800" b="0" i="0" u="none" strike="noStrike" cap="none" normalizeH="0" baseline="0" dirty="0" smtClean="0">
                        <a:ln>
                          <a:noFill/>
                        </a:ln>
                        <a:solidFill>
                          <a:srgbClr val="C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C00000"/>
                          </a:solidFill>
                          <a:effectLst/>
                          <a:latin typeface="Arial" charset="0"/>
                        </a:rPr>
                        <a:t>  Timely results                                                    Database exists</a:t>
                      </a:r>
                    </a:p>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1800" b="0" i="0" u="none" strike="noStrike" cap="none" normalizeH="0" baseline="0" dirty="0" smtClean="0">
                        <a:ln>
                          <a:noFill/>
                        </a:ln>
                        <a:solidFill>
                          <a:srgbClr val="C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C00000"/>
                          </a:solidFill>
                          <a:effectLst/>
                          <a:latin typeface="Arial" charset="0"/>
                        </a:rPr>
                        <a:t>  Accuracy                                                            Legal requirements</a:t>
                      </a:r>
                    </a:p>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1800" b="0" i="0" u="none" strike="noStrike" cap="none" normalizeH="0" baseline="0" dirty="0" smtClean="0">
                        <a:ln>
                          <a:noFill/>
                        </a:ln>
                        <a:solidFill>
                          <a:srgbClr val="C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C00000"/>
                          </a:solidFill>
                          <a:effectLst/>
                          <a:latin typeface="Arial" charset="0"/>
                        </a:rPr>
                        <a:t>  Cost</a:t>
                      </a:r>
                    </a:p>
                    <a:p>
                      <a:pPr marL="0" marR="0" lvl="0" indent="0" algn="l" defTabSz="914400" rtl="0" eaLnBrk="1" fontAlgn="base" latinLnBrk="0" hangingPunct="1">
                        <a:lnSpc>
                          <a:spcPct val="100000"/>
                        </a:lnSpc>
                        <a:spcBef>
                          <a:spcPct val="0"/>
                        </a:spcBef>
                        <a:spcAft>
                          <a:spcPct val="0"/>
                        </a:spcAft>
                        <a:buClrTx/>
                        <a:buSzPct val="90000"/>
                        <a:buFontTx/>
                        <a:buNone/>
                        <a:tabLst/>
                      </a:pPr>
                      <a:endParaRPr kumimoji="0" lang="en-US" sz="1800" b="0" i="0" u="none" strike="noStrike" cap="none" normalizeH="0" baseline="0" dirty="0" smtClean="0">
                        <a:ln>
                          <a:noFill/>
                        </a:ln>
                        <a:solidFill>
                          <a:srgbClr val="C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C00000"/>
                          </a:solidFill>
                          <a:effectLst/>
                          <a:latin typeface="Arial" charset="0"/>
                        </a:rPr>
                        <a:t>  Sensitive information</a:t>
                      </a: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a:noFill/>
                    </a:lnT>
                    <a:lnB w="12700" cap="flat" cmpd="sng" algn="ctr">
                      <a:solidFill>
                        <a:srgbClr val="CC6600"/>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67587" name="Text Box 11"/>
          <p:cNvSpPr txBox="1">
            <a:spLocks noChangeArrowheads="1"/>
          </p:cNvSpPr>
          <p:nvPr/>
        </p:nvSpPr>
        <p:spPr bwMode="auto">
          <a:xfrm>
            <a:off x="4937125" y="2636838"/>
            <a:ext cx="184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sz="2800" b="1"/>
          </a:p>
        </p:txBody>
      </p:sp>
      <p:sp>
        <p:nvSpPr>
          <p:cNvPr id="6758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cxnSp>
        <p:nvCxnSpPr>
          <p:cNvPr id="12" name="Straight Connector 11"/>
          <p:cNvCxnSpPr/>
          <p:nvPr/>
        </p:nvCxnSpPr>
        <p:spPr bwMode="auto">
          <a:xfrm rot="5400000">
            <a:off x="2057400" y="4419600"/>
            <a:ext cx="4114800" cy="0"/>
          </a:xfrm>
          <a:prstGeom prst="line">
            <a:avLst/>
          </a:prstGeom>
          <a:ln w="9525">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1" name="Rectangle 3"/>
          <p:cNvSpPr txBox="1">
            <a:spLocks noChangeArrowheads="1"/>
          </p:cNvSpPr>
          <p:nvPr/>
        </p:nvSpPr>
        <p:spPr bwMode="auto">
          <a:xfrm>
            <a:off x="1828801" y="380999"/>
            <a:ext cx="4572000" cy="609601"/>
          </a:xfrm>
          <a:prstGeom prst="rect">
            <a:avLst/>
          </a:prstGeom>
          <a:noFill/>
          <a:ln w="9525">
            <a:noFill/>
            <a:miter lim="800000"/>
            <a:headEnd/>
            <a:tailEnd/>
          </a:ln>
          <a:effectLst/>
        </p:spPr>
        <p:txBody>
          <a:bodyPr lIns="103236" tIns="51618" rIns="103236" bIns="51618" anchor="b"/>
          <a:lstStyle/>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Sampling Concepts</a:t>
            </a:r>
          </a:p>
        </p:txBody>
      </p:sp>
    </p:spTree>
    <p:extLst>
      <p:ext uri="{BB962C8B-B14F-4D97-AF65-F5344CB8AC3E}">
        <p14:creationId xmlns:p14="http://schemas.microsoft.com/office/powerpoint/2010/main" val="380826430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2-</a:t>
            </a:r>
            <a:fld id="{8D176368-2A22-481A-89BE-79F35C7227FC}" type="slidenum">
              <a:rPr lang="en-US"/>
              <a:pPr/>
              <a:t>44</a:t>
            </a:fld>
            <a:endParaRPr lang="en-US"/>
          </a:p>
        </p:txBody>
      </p:sp>
      <p:sp>
        <p:nvSpPr>
          <p:cNvPr id="117764" name="Rectangle 4"/>
          <p:cNvSpPr>
            <a:spLocks noChangeArrowheads="1"/>
          </p:cNvSpPr>
          <p:nvPr/>
        </p:nvSpPr>
        <p:spPr bwMode="auto">
          <a:xfrm>
            <a:off x="859252" y="1722087"/>
            <a:ext cx="7786688" cy="498475"/>
          </a:xfrm>
          <a:prstGeom prst="rect">
            <a:avLst/>
          </a:prstGeom>
          <a:noFill/>
          <a:ln w="9525">
            <a:noFill/>
            <a:miter lim="800000"/>
            <a:headEnd/>
            <a:tailEnd/>
          </a:ln>
        </p:spPr>
        <p:txBody>
          <a:bodyPr lIns="103236" tIns="51618" rIns="103236" bIns="51618"/>
          <a:lstStyle/>
          <a:p>
            <a:pPr marL="342900" indent="-342900" eaLnBrk="0" hangingPunct="0">
              <a:spcBef>
                <a:spcPct val="20000"/>
              </a:spcBef>
              <a:buClr>
                <a:schemeClr val="accent1"/>
              </a:buClr>
              <a:buFontTx/>
              <a:buChar char="•"/>
              <a:defRPr/>
            </a:pPr>
            <a:r>
              <a:rPr lang="en-US" sz="2000" i="1" u="sng" dirty="0">
                <a:solidFill>
                  <a:srgbClr val="C00000"/>
                </a:solidFill>
                <a:effectLst>
                  <a:outerShdw blurRad="38100" dist="38100" dir="2700000" algn="tl">
                    <a:srgbClr val="C0C0C0"/>
                  </a:outerShdw>
                </a:effectLst>
              </a:rPr>
              <a:t>Statistics</a:t>
            </a:r>
            <a:r>
              <a:rPr lang="en-US" sz="2000" dirty="0">
                <a:solidFill>
                  <a:srgbClr val="C00000"/>
                </a:solidFill>
              </a:rPr>
              <a:t> </a:t>
            </a:r>
            <a:r>
              <a:rPr lang="en-US" sz="2000" dirty="0">
                <a:solidFill>
                  <a:srgbClr val="002060"/>
                </a:solidFill>
              </a:rPr>
              <a:t>are computed from a sample of </a:t>
            </a:r>
            <a:r>
              <a:rPr lang="en-US" sz="2000" i="1" dirty="0">
                <a:solidFill>
                  <a:srgbClr val="002060"/>
                </a:solidFill>
              </a:rPr>
              <a:t>n</a:t>
            </a:r>
            <a:r>
              <a:rPr lang="en-US" sz="2000" dirty="0">
                <a:solidFill>
                  <a:srgbClr val="002060"/>
                </a:solidFill>
              </a:rPr>
              <a:t> items, chosen from a population of </a:t>
            </a:r>
            <a:r>
              <a:rPr lang="en-US" sz="2000" i="1" dirty="0">
                <a:solidFill>
                  <a:srgbClr val="002060"/>
                </a:solidFill>
              </a:rPr>
              <a:t>N</a:t>
            </a:r>
            <a:r>
              <a:rPr lang="en-US" sz="2000" dirty="0">
                <a:solidFill>
                  <a:srgbClr val="002060"/>
                </a:solidFill>
              </a:rPr>
              <a:t> items.</a:t>
            </a:r>
          </a:p>
        </p:txBody>
      </p:sp>
      <p:sp>
        <p:nvSpPr>
          <p:cNvPr id="117765" name="Rectangle 5"/>
          <p:cNvSpPr>
            <a:spLocks noChangeArrowheads="1"/>
          </p:cNvSpPr>
          <p:nvPr/>
        </p:nvSpPr>
        <p:spPr bwMode="auto">
          <a:xfrm>
            <a:off x="872117" y="2726974"/>
            <a:ext cx="7837488" cy="498475"/>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dirty="0">
                <a:solidFill>
                  <a:srgbClr val="002060"/>
                </a:solidFill>
              </a:rPr>
              <a:t>Statistics can be used as estimates of </a:t>
            </a:r>
            <a:r>
              <a:rPr lang="en-US" sz="2000" i="1" u="sng" dirty="0">
                <a:solidFill>
                  <a:srgbClr val="C00000"/>
                </a:solidFill>
                <a:effectLst>
                  <a:outerShdw blurRad="38100" dist="38100" dir="2700000" algn="tl">
                    <a:srgbClr val="C0C0C0"/>
                  </a:outerShdw>
                </a:effectLst>
              </a:rPr>
              <a:t>parameters</a:t>
            </a:r>
            <a:r>
              <a:rPr lang="en-US" sz="2000" dirty="0">
                <a:solidFill>
                  <a:srgbClr val="C00000"/>
                </a:solidFill>
              </a:rPr>
              <a:t> </a:t>
            </a:r>
            <a:r>
              <a:rPr lang="en-US" sz="2000" dirty="0">
                <a:solidFill>
                  <a:srgbClr val="002060"/>
                </a:solidFill>
              </a:rPr>
              <a:t>found in the population.</a:t>
            </a:r>
          </a:p>
        </p:txBody>
      </p:sp>
      <p:sp>
        <p:nvSpPr>
          <p:cNvPr id="117767" name="Rectangle 7"/>
          <p:cNvSpPr>
            <a:spLocks noChangeArrowheads="1"/>
          </p:cNvSpPr>
          <p:nvPr/>
        </p:nvSpPr>
        <p:spPr bwMode="auto">
          <a:xfrm>
            <a:off x="880304" y="3572164"/>
            <a:ext cx="78374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smtClean="0">
                <a:solidFill>
                  <a:srgbClr val="002060"/>
                </a:solidFill>
              </a:rPr>
              <a:t>Specific symbols </a:t>
            </a:r>
            <a:r>
              <a:rPr lang="en-US" sz="2000" dirty="0">
                <a:solidFill>
                  <a:srgbClr val="002060"/>
                </a:solidFill>
              </a:rPr>
              <a:t>are used to represent population parameters and sample statistics.</a:t>
            </a:r>
          </a:p>
        </p:txBody>
      </p:sp>
      <p:sp>
        <p:nvSpPr>
          <p:cNvPr id="6963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5" name="Rectangle 3"/>
          <p:cNvSpPr txBox="1">
            <a:spLocks noChangeArrowheads="1"/>
          </p:cNvSpPr>
          <p:nvPr/>
        </p:nvSpPr>
        <p:spPr bwMode="auto">
          <a:xfrm>
            <a:off x="1856509" y="381000"/>
            <a:ext cx="5638800" cy="609601"/>
          </a:xfrm>
          <a:prstGeom prst="rect">
            <a:avLst/>
          </a:prstGeom>
          <a:noFill/>
          <a:ln w="9525">
            <a:noFill/>
            <a:miter lim="800000"/>
            <a:headEnd/>
            <a:tailEnd/>
          </a:ln>
          <a:effectLst/>
        </p:spPr>
        <p:txBody>
          <a:bodyPr lIns="103236" tIns="51618" rIns="103236" bIns="51618" anchor="b"/>
          <a:lstStyle/>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Parameters </a:t>
            </a:r>
            <a:r>
              <a:rPr lang="en-US" sz="3200" kern="0" dirty="0">
                <a:solidFill>
                  <a:schemeClr val="accent1"/>
                </a:solidFill>
                <a:effectLst>
                  <a:outerShdw blurRad="38100" dist="38100" dir="2700000" algn="tl">
                    <a:srgbClr val="C0C0C0"/>
                  </a:outerShdw>
                </a:effectLst>
                <a:latin typeface="+mj-lt"/>
                <a:ea typeface="+mj-ea"/>
                <a:cs typeface="+mj-cs"/>
              </a:rPr>
              <a:t>and </a:t>
            </a:r>
            <a:r>
              <a:rPr lang="en-US" sz="3200" kern="0" dirty="0" smtClean="0">
                <a:solidFill>
                  <a:schemeClr val="accent1"/>
                </a:solidFill>
                <a:effectLst>
                  <a:outerShdw blurRad="38100" dist="38100" dir="2700000" algn="tl">
                    <a:srgbClr val="C0C0C0"/>
                  </a:outerShdw>
                </a:effectLst>
                <a:latin typeface="+mj-lt"/>
                <a:ea typeface="+mj-ea"/>
                <a:cs typeface="+mj-cs"/>
              </a:rPr>
              <a:t>Statistics</a:t>
            </a:r>
            <a:endParaRPr lang="en-US" sz="3200" kern="0" dirty="0">
              <a:solidFill>
                <a:srgbClr val="B8B400"/>
              </a:solidFill>
              <a:effectLst>
                <a:outerShdw blurRad="38100" dist="38100" dir="2700000" algn="tl">
                  <a:srgbClr val="C0C0C0"/>
                </a:outerShdw>
              </a:effectLst>
              <a:latin typeface="+mj-lt"/>
              <a:ea typeface="+mj-ea"/>
              <a:cs typeface="+mj-cs"/>
            </a:endParaRPr>
          </a:p>
        </p:txBody>
      </p:sp>
      <p:sp>
        <p:nvSpPr>
          <p:cNvPr id="11" name="Rectangle 10"/>
          <p:cNvSpPr>
            <a:spLocks noChangeArrowheads="1"/>
          </p:cNvSpPr>
          <p:nvPr/>
        </p:nvSpPr>
        <p:spPr bwMode="auto">
          <a:xfrm>
            <a:off x="1458126" y="5029200"/>
            <a:ext cx="6681843" cy="112236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Example: </a:t>
            </a:r>
            <a:r>
              <a:rPr lang="en-US" dirty="0" smtClean="0">
                <a:solidFill>
                  <a:srgbClr val="002060"/>
                </a:solidFill>
              </a:rPr>
              <a:t> If you use the symbol </a:t>
            </a:r>
            <a:r>
              <a:rPr lang="en-US" i="1" dirty="0" smtClean="0">
                <a:solidFill>
                  <a:srgbClr val="002060"/>
                </a:solidFill>
              </a:rPr>
              <a:t>s</a:t>
            </a:r>
            <a:r>
              <a:rPr lang="en-US" dirty="0" smtClean="0">
                <a:solidFill>
                  <a:srgbClr val="002060"/>
                </a:solidFill>
              </a:rPr>
              <a:t>, the statistician assumes that you are referring to a </a:t>
            </a:r>
            <a:r>
              <a:rPr lang="en-US" i="1" dirty="0" smtClean="0">
                <a:solidFill>
                  <a:srgbClr val="002060"/>
                </a:solidFill>
              </a:rPr>
              <a:t>sample</a:t>
            </a:r>
            <a:r>
              <a:rPr lang="en-US" dirty="0" smtClean="0">
                <a:solidFill>
                  <a:srgbClr val="002060"/>
                </a:solidFill>
              </a:rPr>
              <a:t> standard deviation, whereas </a:t>
            </a:r>
            <a:r>
              <a:rPr lang="el-GR" i="1" dirty="0" smtClean="0">
                <a:solidFill>
                  <a:srgbClr val="002060"/>
                </a:solidFill>
                <a:latin typeface="Calibri"/>
                <a:cs typeface="Calibri"/>
              </a:rPr>
              <a:t>σ</a:t>
            </a:r>
            <a:r>
              <a:rPr lang="en-US" dirty="0" smtClean="0">
                <a:solidFill>
                  <a:srgbClr val="002060"/>
                </a:solidFill>
              </a:rPr>
              <a:t> would denote a population standard deviation.</a:t>
            </a:r>
            <a:endParaRPr lang="en-US" dirty="0"/>
          </a:p>
        </p:txBody>
      </p:sp>
      <p:pic>
        <p:nvPicPr>
          <p:cNvPr id="12" name="Picture 2" descr="C:\Users\doane\AppData\Local\Microsoft\Windows\Temporary Internet Files\Content.IE5\OYEHYR3B\MC90043152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961" y="4937931"/>
            <a:ext cx="1122363" cy="1122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942659"/>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2-</a:t>
            </a:r>
            <a:fld id="{7A3704ED-D925-4800-BDF8-4B269E0FFBA5}" type="slidenum">
              <a:rPr lang="en-US"/>
              <a:pPr/>
              <a:t>45</a:t>
            </a:fld>
            <a:endParaRPr lang="en-US"/>
          </a:p>
        </p:txBody>
      </p:sp>
      <p:sp>
        <p:nvSpPr>
          <p:cNvPr id="71681" name="Rectangle 6"/>
          <p:cNvSpPr>
            <a:spLocks noChangeArrowheads="1"/>
          </p:cNvSpPr>
          <p:nvPr/>
        </p:nvSpPr>
        <p:spPr bwMode="auto">
          <a:xfrm>
            <a:off x="647700" y="1625600"/>
            <a:ext cx="80264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rgbClr val="990000"/>
              </a:buClr>
            </a:pPr>
            <a:endParaRPr lang="en-US" sz="2800" b="1"/>
          </a:p>
        </p:txBody>
      </p:sp>
      <p:sp>
        <p:nvSpPr>
          <p:cNvPr id="51209" name="Rectangle 9"/>
          <p:cNvSpPr>
            <a:spLocks noChangeArrowheads="1"/>
          </p:cNvSpPr>
          <p:nvPr/>
        </p:nvSpPr>
        <p:spPr bwMode="auto">
          <a:xfrm>
            <a:off x="2743200" y="4191000"/>
            <a:ext cx="5638800" cy="1447800"/>
          </a:xfrm>
          <a:prstGeom prst="rect">
            <a:avLst/>
          </a:prstGeom>
          <a:solidFill>
            <a:srgbClr val="0000CC"/>
          </a:solidFill>
          <a:ln w="9525">
            <a:solidFill>
              <a:schemeClr val="tx1"/>
            </a:solidFill>
            <a:miter lim="800000"/>
            <a:headEnd/>
            <a:tailEnd/>
          </a:ln>
          <a:effectLst/>
        </p:spPr>
        <p:txBody>
          <a:bodyPr wrap="none" anchor="ctr"/>
          <a:lstStyle/>
          <a:p>
            <a:pPr eaLnBrk="0" hangingPunct="0">
              <a:spcBef>
                <a:spcPct val="20000"/>
              </a:spcBef>
              <a:buClr>
                <a:srgbClr val="990000"/>
              </a:buClr>
              <a:defRPr/>
            </a:pPr>
            <a:r>
              <a:rPr lang="en-US" sz="2000" b="1" i="1" dirty="0">
                <a:solidFill>
                  <a:srgbClr val="FFFF00"/>
                </a:solidFill>
              </a:rPr>
              <a:t>Rule of Thumb: </a:t>
            </a:r>
            <a:r>
              <a:rPr lang="en-US" sz="2000" dirty="0">
                <a:solidFill>
                  <a:schemeClr val="bg1"/>
                </a:solidFill>
              </a:rPr>
              <a:t>A population may be treated </a:t>
            </a:r>
          </a:p>
          <a:p>
            <a:pPr eaLnBrk="0" hangingPunct="0">
              <a:spcBef>
                <a:spcPct val="20000"/>
              </a:spcBef>
              <a:buClr>
                <a:srgbClr val="990000"/>
              </a:buClr>
              <a:defRPr/>
            </a:pPr>
            <a:r>
              <a:rPr lang="en-US" sz="2000" dirty="0">
                <a:solidFill>
                  <a:schemeClr val="bg1"/>
                </a:solidFill>
              </a:rPr>
              <a:t>as infinite when </a:t>
            </a:r>
            <a:r>
              <a:rPr lang="en-US" sz="2000" i="1" dirty="0">
                <a:solidFill>
                  <a:schemeClr val="bg1"/>
                </a:solidFill>
              </a:rPr>
              <a:t>N</a:t>
            </a:r>
            <a:r>
              <a:rPr lang="en-US" sz="2000" dirty="0">
                <a:solidFill>
                  <a:schemeClr val="bg1"/>
                </a:solidFill>
              </a:rPr>
              <a:t> is at least 20 times </a:t>
            </a:r>
            <a:r>
              <a:rPr lang="en-US" sz="2000" i="1" dirty="0">
                <a:solidFill>
                  <a:schemeClr val="bg1"/>
                </a:solidFill>
              </a:rPr>
              <a:t>n </a:t>
            </a:r>
          </a:p>
          <a:p>
            <a:pPr eaLnBrk="0" hangingPunct="0">
              <a:spcBef>
                <a:spcPct val="20000"/>
              </a:spcBef>
              <a:buClr>
                <a:srgbClr val="990000"/>
              </a:buClr>
              <a:defRPr/>
            </a:pPr>
            <a:r>
              <a:rPr lang="en-US" sz="2000" dirty="0">
                <a:solidFill>
                  <a:schemeClr val="bg1"/>
                </a:solidFill>
              </a:rPr>
              <a:t>(i.e., when </a:t>
            </a:r>
            <a:r>
              <a:rPr lang="en-US" sz="2000" i="1" dirty="0">
                <a:solidFill>
                  <a:schemeClr val="bg1"/>
                </a:solidFill>
              </a:rPr>
              <a:t>N</a:t>
            </a:r>
            <a:r>
              <a:rPr lang="en-US" sz="2000" dirty="0">
                <a:solidFill>
                  <a:schemeClr val="bg1"/>
                </a:solidFill>
              </a:rPr>
              <a:t>/</a:t>
            </a:r>
            <a:r>
              <a:rPr lang="en-US" sz="2000" i="1" dirty="0">
                <a:solidFill>
                  <a:schemeClr val="bg1"/>
                </a:solidFill>
              </a:rPr>
              <a:t>n</a:t>
            </a:r>
            <a:r>
              <a:rPr lang="en-US" sz="2000" dirty="0">
                <a:solidFill>
                  <a:schemeClr val="bg1"/>
                </a:solidFill>
              </a:rPr>
              <a:t> ≥ </a:t>
            </a:r>
            <a:r>
              <a:rPr lang="en-US" sz="2000" dirty="0" smtClean="0">
                <a:solidFill>
                  <a:schemeClr val="bg1"/>
                </a:solidFill>
              </a:rPr>
              <a:t>20 or equivalently if </a:t>
            </a:r>
            <a:r>
              <a:rPr lang="en-US" sz="2000" i="1" dirty="0" smtClean="0">
                <a:solidFill>
                  <a:schemeClr val="bg1"/>
                </a:solidFill>
              </a:rPr>
              <a:t>n</a:t>
            </a:r>
            <a:r>
              <a:rPr lang="en-US" sz="2000" dirty="0" smtClean="0">
                <a:solidFill>
                  <a:schemeClr val="bg1"/>
                </a:solidFill>
              </a:rPr>
              <a:t>/</a:t>
            </a:r>
            <a:r>
              <a:rPr lang="en-US" sz="2000" i="1" dirty="0" smtClean="0">
                <a:solidFill>
                  <a:schemeClr val="bg1"/>
                </a:solidFill>
              </a:rPr>
              <a:t>N</a:t>
            </a:r>
            <a:r>
              <a:rPr lang="en-US" sz="2000" dirty="0" smtClean="0">
                <a:solidFill>
                  <a:schemeClr val="bg1"/>
                </a:solidFill>
              </a:rPr>
              <a:t> &lt; .05).</a:t>
            </a:r>
            <a:endParaRPr lang="en-US" sz="2000" b="1" dirty="0">
              <a:solidFill>
                <a:schemeClr val="bg1"/>
              </a:solidFill>
            </a:endParaRPr>
          </a:p>
        </p:txBody>
      </p:sp>
      <p:sp>
        <p:nvSpPr>
          <p:cNvPr id="716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1026" name="Picture 2"/>
          <p:cNvPicPr>
            <a:picLocks noChangeAspect="1" noChangeArrowheads="1"/>
          </p:cNvPicPr>
          <p:nvPr/>
        </p:nvPicPr>
        <p:blipFill>
          <a:blip r:embed="rId3" cstate="print"/>
          <a:srcRect/>
          <a:stretch>
            <a:fillRect/>
          </a:stretch>
        </p:blipFill>
        <p:spPr bwMode="auto">
          <a:xfrm>
            <a:off x="1706088" y="1617683"/>
            <a:ext cx="6219825" cy="2124075"/>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1" name="Rectangle 3"/>
          <p:cNvSpPr txBox="1">
            <a:spLocks noChangeArrowheads="1"/>
          </p:cNvSpPr>
          <p:nvPr/>
        </p:nvSpPr>
        <p:spPr bwMode="auto">
          <a:xfrm>
            <a:off x="1841500" y="457200"/>
            <a:ext cx="5638800" cy="609601"/>
          </a:xfrm>
          <a:prstGeom prst="rect">
            <a:avLst/>
          </a:prstGeom>
          <a:noFill/>
          <a:ln w="9525">
            <a:noFill/>
            <a:miter lim="800000"/>
            <a:headEnd/>
            <a:tailEnd/>
          </a:ln>
          <a:effectLst/>
        </p:spPr>
        <p:txBody>
          <a:bodyPr lIns="103236" tIns="51618" rIns="103236" bIns="51618" anchor="b"/>
          <a:lstStyle/>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Parameters and Statistics</a:t>
            </a:r>
            <a:endParaRPr lang="en-US" sz="3200" kern="0" dirty="0">
              <a:solidFill>
                <a:srgbClr val="B8B400"/>
              </a:solidFill>
              <a:effectLst>
                <a:outerShdw blurRad="38100" dist="38100" dir="2700000" algn="tl">
                  <a:srgbClr val="C0C0C0"/>
                </a:outerShdw>
              </a:effectLst>
              <a:latin typeface="+mj-lt"/>
              <a:ea typeface="+mj-ea"/>
              <a:cs typeface="+mj-cs"/>
            </a:endParaRPr>
          </a:p>
        </p:txBody>
      </p:sp>
      <p:pic>
        <p:nvPicPr>
          <p:cNvPr id="5122" name="Picture 2" descr="C:\Users\doane\AppData\Local\Microsoft\Windows\Temporary Internet Files\Content.IE5\3CB5N1BZ\MC90005698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692" y="4199473"/>
            <a:ext cx="1730792" cy="1439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6004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2-</a:t>
            </a:r>
            <a:fld id="{D3B30B4B-86D2-4AF1-BBD2-4E6B7BF8D74A}" type="slidenum">
              <a:rPr lang="en-US"/>
              <a:pPr/>
              <a:t>46</a:t>
            </a:fld>
            <a:endParaRPr lang="en-US"/>
          </a:p>
        </p:txBody>
      </p:sp>
      <p:graphicFrame>
        <p:nvGraphicFramePr>
          <p:cNvPr id="119811" name="Group 3"/>
          <p:cNvGraphicFramePr>
            <a:graphicFrameLocks noGrp="1"/>
          </p:cNvGraphicFramePr>
          <p:nvPr>
            <p:ph sz="quarter" idx="4294967295"/>
            <p:extLst>
              <p:ext uri="{D42A27DB-BD31-4B8C-83A1-F6EECF244321}">
                <p14:modId xmlns:p14="http://schemas.microsoft.com/office/powerpoint/2010/main" val="1982862162"/>
              </p:ext>
            </p:extLst>
          </p:nvPr>
        </p:nvGraphicFramePr>
        <p:xfrm>
          <a:off x="990600" y="2286000"/>
          <a:ext cx="7772400" cy="823079"/>
        </p:xfrm>
        <a:graphic>
          <a:graphicData uri="http://schemas.openxmlformats.org/drawingml/2006/table">
            <a:tbl>
              <a:tblPr>
                <a:effectLst>
                  <a:innerShdw blurRad="63500" dist="50800" dir="2700000">
                    <a:prstClr val="black">
                      <a:alpha val="50000"/>
                    </a:prstClr>
                  </a:innerShdw>
                </a:effectLst>
              </a:tblPr>
              <a:tblGrid>
                <a:gridCol w="2711450"/>
                <a:gridCol w="5060950"/>
              </a:tblGrid>
              <a:tr h="823079">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Simple random sample</a:t>
                      </a: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cs typeface="Times New Roman" pitchFamily="18" charset="0"/>
                        </a:rPr>
                        <a:t>Use random numbers to select items from a list (e.g., VISA cardholders).</a:t>
                      </a:r>
                      <a:endParaRPr kumimoji="0" lang="en-US" sz="1800" b="1" i="0" u="none" strike="noStrike" cap="none" normalizeH="0" baseline="0" dirty="0" smtClean="0">
                        <a:ln>
                          <a:noFill/>
                        </a:ln>
                        <a:solidFill>
                          <a:schemeClr val="tx1"/>
                        </a:solidFill>
                        <a:effectLst/>
                        <a:latin typeface="Arial" charset="0"/>
                      </a:endParaRP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55308" name="Group 12"/>
          <p:cNvGraphicFramePr>
            <a:graphicFrameLocks noGrp="1"/>
          </p:cNvGraphicFramePr>
          <p:nvPr>
            <p:ph sz="quarter" idx="4294967295"/>
            <p:extLst>
              <p:ext uri="{D42A27DB-BD31-4B8C-83A1-F6EECF244321}">
                <p14:modId xmlns:p14="http://schemas.microsoft.com/office/powerpoint/2010/main" val="4046310360"/>
              </p:ext>
            </p:extLst>
          </p:nvPr>
        </p:nvGraphicFramePr>
        <p:xfrm>
          <a:off x="990600" y="3276600"/>
          <a:ext cx="7772400" cy="835025"/>
        </p:xfrm>
        <a:graphic>
          <a:graphicData uri="http://schemas.openxmlformats.org/drawingml/2006/table">
            <a:tbl>
              <a:tblPr>
                <a:effectLst>
                  <a:innerShdw blurRad="63500" dist="50800" dir="2700000">
                    <a:prstClr val="black">
                      <a:alpha val="50000"/>
                    </a:prstClr>
                  </a:innerShdw>
                </a:effectLst>
              </a:tblPr>
              <a:tblGrid>
                <a:gridCol w="2727325"/>
                <a:gridCol w="5045075"/>
              </a:tblGrid>
              <a:tr h="83502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Systematic sample</a:t>
                      </a: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cs typeface="Times New Roman" pitchFamily="18" charset="0"/>
                        </a:rPr>
                        <a:t>Select every </a:t>
                      </a:r>
                      <a:r>
                        <a:rPr kumimoji="0" lang="en-US" sz="1800" b="1" i="1" u="none" strike="noStrike" cap="none" normalizeH="0" baseline="0" dirty="0" smtClean="0">
                          <a:ln>
                            <a:noFill/>
                          </a:ln>
                          <a:solidFill>
                            <a:schemeClr val="tx1"/>
                          </a:solidFill>
                          <a:effectLst/>
                          <a:latin typeface="Arial" charset="0"/>
                          <a:cs typeface="Times New Roman" pitchFamily="18" charset="0"/>
                        </a:rPr>
                        <a:t>k</a:t>
                      </a:r>
                      <a:r>
                        <a:rPr kumimoji="0" lang="en-US" sz="1800" b="1" i="0" u="none" strike="noStrike" cap="none" normalizeH="0" baseline="0" dirty="0" smtClean="0">
                          <a:ln>
                            <a:noFill/>
                          </a:ln>
                          <a:solidFill>
                            <a:schemeClr val="tx1"/>
                          </a:solidFill>
                          <a:effectLst/>
                          <a:latin typeface="Arial" charset="0"/>
                          <a:cs typeface="Times New Roman" pitchFamily="18" charset="0"/>
                        </a:rPr>
                        <a:t>th item from a list or sequence (e.g., restaurant customers).</a:t>
                      </a:r>
                      <a:endParaRPr kumimoji="0" lang="en-US" sz="1800" b="1" i="0" u="none" strike="noStrike" cap="none" normalizeH="0" baseline="0" dirty="0" smtClean="0">
                        <a:ln>
                          <a:noFill/>
                        </a:ln>
                        <a:solidFill>
                          <a:schemeClr val="tx1"/>
                        </a:solidFill>
                        <a:effectLst/>
                        <a:latin typeface="Arial" charset="0"/>
                      </a:endParaRP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19827" name="Group 19"/>
          <p:cNvGraphicFramePr>
            <a:graphicFrameLocks noGrp="1"/>
          </p:cNvGraphicFramePr>
          <p:nvPr>
            <p:ph sz="quarter" idx="4294967295"/>
            <p:extLst>
              <p:ext uri="{D42A27DB-BD31-4B8C-83A1-F6EECF244321}">
                <p14:modId xmlns:p14="http://schemas.microsoft.com/office/powerpoint/2010/main" val="2461111948"/>
              </p:ext>
            </p:extLst>
          </p:nvPr>
        </p:nvGraphicFramePr>
        <p:xfrm>
          <a:off x="1077016" y="4267200"/>
          <a:ext cx="7772400" cy="956676"/>
        </p:xfrm>
        <a:graphic>
          <a:graphicData uri="http://schemas.openxmlformats.org/drawingml/2006/table">
            <a:tbl>
              <a:tblPr>
                <a:effectLst>
                  <a:innerShdw blurRad="63500" dist="50800" dir="2700000">
                    <a:prstClr val="black">
                      <a:alpha val="50000"/>
                    </a:prstClr>
                  </a:innerShdw>
                </a:effectLst>
              </a:tblPr>
              <a:tblGrid>
                <a:gridCol w="2733675"/>
                <a:gridCol w="5038725"/>
              </a:tblGrid>
              <a:tr h="956676">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Stratified sample</a:t>
                      </a: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cs typeface="Times New Roman" pitchFamily="18" charset="0"/>
                        </a:rPr>
                        <a:t>Select randomly within defined strata (e.g., by age, occupation, gender).</a:t>
                      </a:r>
                      <a:endParaRPr kumimoji="0" lang="en-US" sz="1800" b="1" i="0" u="none" strike="noStrike" cap="none" normalizeH="0" baseline="0" dirty="0" smtClean="0">
                        <a:ln>
                          <a:noFill/>
                        </a:ln>
                        <a:solidFill>
                          <a:schemeClr val="tx1"/>
                        </a:solidFill>
                        <a:effectLst/>
                        <a:latin typeface="Arial" charset="0"/>
                      </a:endParaRP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55338" name="Group 42"/>
          <p:cNvGraphicFramePr>
            <a:graphicFrameLocks noGrp="1"/>
          </p:cNvGraphicFramePr>
          <p:nvPr>
            <p:ph sz="quarter" idx="4294967295"/>
            <p:extLst>
              <p:ext uri="{D42A27DB-BD31-4B8C-83A1-F6EECF244321}">
                <p14:modId xmlns:p14="http://schemas.microsoft.com/office/powerpoint/2010/main" val="3588076801"/>
              </p:ext>
            </p:extLst>
          </p:nvPr>
        </p:nvGraphicFramePr>
        <p:xfrm>
          <a:off x="1113632" y="5410200"/>
          <a:ext cx="7772400" cy="838200"/>
        </p:xfrm>
        <a:graphic>
          <a:graphicData uri="http://schemas.openxmlformats.org/drawingml/2006/table">
            <a:tbl>
              <a:tblPr>
                <a:effectLst>
                  <a:innerShdw blurRad="63500" dist="50800" dir="2700000">
                    <a:prstClr val="black">
                      <a:alpha val="50000"/>
                    </a:prstClr>
                  </a:innerShdw>
                </a:effectLst>
              </a:tblPr>
              <a:tblGrid>
                <a:gridCol w="2393950"/>
                <a:gridCol w="5378450"/>
              </a:tblGrid>
              <a:tr h="8382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Cluster sample</a:t>
                      </a: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cs typeface="Times New Roman" pitchFamily="18" charset="0"/>
                        </a:rPr>
                        <a:t>Like stratified sampling except strata are geographical areas (e.g., zip codes).</a:t>
                      </a:r>
                      <a:endParaRPr kumimoji="0" lang="en-US" sz="1800" b="1" i="0" u="none" strike="noStrike" cap="none" normalizeH="0" baseline="0" dirty="0" smtClean="0">
                        <a:ln>
                          <a:noFill/>
                        </a:ln>
                        <a:solidFill>
                          <a:schemeClr val="tx1"/>
                        </a:solidFill>
                        <a:effectLst/>
                        <a:latin typeface="Arial" charset="0"/>
                      </a:endParaRP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sp>
        <p:nvSpPr>
          <p:cNvPr id="757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1"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
        <p:nvSpPr>
          <p:cNvPr id="14" name="TextBox 13"/>
          <p:cNvSpPr txBox="1"/>
          <p:nvPr/>
        </p:nvSpPr>
        <p:spPr>
          <a:xfrm>
            <a:off x="2881745" y="1593054"/>
            <a:ext cx="3380509" cy="461963"/>
          </a:xfrm>
          <a:prstGeom prst="rect">
            <a:avLst/>
          </a:prstGeom>
          <a:noFill/>
        </p:spPr>
        <p:txBody>
          <a:bodyPr wrap="square">
            <a:spAutoFit/>
          </a:bodyPr>
          <a:lstStyle/>
          <a:p>
            <a:pPr algn="ctr" eaLnBrk="0" hangingPunct="0">
              <a:defRPr/>
            </a:pPr>
            <a:r>
              <a:rPr lang="en-US" sz="2400" i="1" dirty="0">
                <a:solidFill>
                  <a:srgbClr val="C00000"/>
                </a:solidFill>
                <a:effectLst>
                  <a:outerShdw blurRad="38100" dist="38100" dir="2700000" algn="tl">
                    <a:srgbClr val="000000">
                      <a:alpha val="43137"/>
                    </a:srgbClr>
                  </a:outerShdw>
                </a:effectLst>
              </a:rPr>
              <a:t>Random Sampling</a:t>
            </a:r>
          </a:p>
        </p:txBody>
      </p:sp>
    </p:spTree>
    <p:extLst>
      <p:ext uri="{BB962C8B-B14F-4D97-AF65-F5344CB8AC3E}">
        <p14:creationId xmlns:p14="http://schemas.microsoft.com/office/powerpoint/2010/main" val="745192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D85E2AC6-7820-4202-A793-F2777009DA5D}" type="slidenum">
              <a:rPr lang="en-US"/>
              <a:pPr/>
              <a:t>47</a:t>
            </a:fld>
            <a:endParaRPr lang="en-US"/>
          </a:p>
        </p:txBody>
      </p:sp>
      <p:graphicFrame>
        <p:nvGraphicFramePr>
          <p:cNvPr id="120835" name="Group 3"/>
          <p:cNvGraphicFramePr>
            <a:graphicFrameLocks noGrp="1"/>
          </p:cNvGraphicFramePr>
          <p:nvPr>
            <p:ph sz="half" idx="4294967295"/>
            <p:extLst>
              <p:ext uri="{D42A27DB-BD31-4B8C-83A1-F6EECF244321}">
                <p14:modId xmlns:p14="http://schemas.microsoft.com/office/powerpoint/2010/main" val="2399968793"/>
              </p:ext>
            </p:extLst>
          </p:nvPr>
        </p:nvGraphicFramePr>
        <p:xfrm>
          <a:off x="846137" y="2283031"/>
          <a:ext cx="7756525" cy="914400"/>
        </p:xfrm>
        <a:graphic>
          <a:graphicData uri="http://schemas.openxmlformats.org/drawingml/2006/table">
            <a:tbl>
              <a:tblPr>
                <a:effectLst>
                  <a:innerShdw blurRad="63500" dist="50800" dir="2700000">
                    <a:prstClr val="black">
                      <a:alpha val="50000"/>
                    </a:prstClr>
                  </a:innerShdw>
                </a:effectLst>
              </a:tblPr>
              <a:tblGrid>
                <a:gridCol w="2298700"/>
                <a:gridCol w="5457825"/>
              </a:tblGrid>
              <a:tr h="9144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Judgment sample</a:t>
                      </a:r>
                      <a:endPar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cs typeface="Times New Roman" pitchFamily="18" charset="0"/>
                        </a:rPr>
                        <a:t>Use expert knowledge to choose “typical” items (e.g., which employees to interview).</a:t>
                      </a:r>
                      <a:endParaRPr kumimoji="0" lang="en-US" sz="1800" b="1" i="0" u="none" strike="noStrike" cap="none" normalizeH="0" baseline="0" dirty="0" smtClean="0">
                        <a:ln>
                          <a:noFill/>
                        </a:ln>
                        <a:solidFill>
                          <a:schemeClr val="tx1"/>
                        </a:solidFill>
                        <a:effectLst/>
                        <a:latin typeface="Arial" charset="0"/>
                      </a:endParaRP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57372" name="Group 28"/>
          <p:cNvGraphicFramePr>
            <a:graphicFrameLocks noGrp="1"/>
          </p:cNvGraphicFramePr>
          <p:nvPr>
            <p:ph sz="half" idx="4294967295"/>
            <p:extLst>
              <p:ext uri="{D42A27DB-BD31-4B8C-83A1-F6EECF244321}">
                <p14:modId xmlns:p14="http://schemas.microsoft.com/office/powerpoint/2010/main" val="2613590919"/>
              </p:ext>
            </p:extLst>
          </p:nvPr>
        </p:nvGraphicFramePr>
        <p:xfrm>
          <a:off x="848519" y="3352800"/>
          <a:ext cx="7751762" cy="1066801"/>
        </p:xfrm>
        <a:graphic>
          <a:graphicData uri="http://schemas.openxmlformats.org/drawingml/2006/table">
            <a:tbl>
              <a:tblPr>
                <a:effectLst>
                  <a:innerShdw blurRad="63500" dist="50800" dir="2700000">
                    <a:prstClr val="black">
                      <a:alpha val="50000"/>
                    </a:prstClr>
                  </a:innerShdw>
                </a:effectLst>
              </a:tblPr>
              <a:tblGrid>
                <a:gridCol w="2308225"/>
                <a:gridCol w="5443537"/>
              </a:tblGrid>
              <a:tr h="1066801">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Convenience sample</a:t>
                      </a:r>
                      <a:endPar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cs typeface="Times New Roman" pitchFamily="18" charset="0"/>
                        </a:rPr>
                        <a:t>Use a sample that happens to be available (e.g., ask co-worker opinions at lunch).</a:t>
                      </a:r>
                      <a:endParaRPr kumimoji="0" lang="en-US" sz="1800" b="1" i="0" u="none" strike="noStrike" cap="none" normalizeH="0" baseline="0" dirty="0" smtClean="0">
                        <a:ln>
                          <a:noFill/>
                        </a:ln>
                        <a:solidFill>
                          <a:schemeClr val="tx1"/>
                        </a:solidFill>
                        <a:effectLst/>
                        <a:latin typeface="Arial" charset="0"/>
                      </a:endParaRP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57371" name="Group 27"/>
          <p:cNvGraphicFramePr>
            <a:graphicFrameLocks noGrp="1"/>
          </p:cNvGraphicFramePr>
          <p:nvPr>
            <p:extLst>
              <p:ext uri="{D42A27DB-BD31-4B8C-83A1-F6EECF244321}">
                <p14:modId xmlns:p14="http://schemas.microsoft.com/office/powerpoint/2010/main" val="1951746543"/>
              </p:ext>
            </p:extLst>
          </p:nvPr>
        </p:nvGraphicFramePr>
        <p:xfrm>
          <a:off x="889742" y="4648200"/>
          <a:ext cx="7758113" cy="1025525"/>
        </p:xfrm>
        <a:graphic>
          <a:graphicData uri="http://schemas.openxmlformats.org/drawingml/2006/table">
            <a:tbl>
              <a:tblPr>
                <a:effectLst>
                  <a:innerShdw blurRad="63500" dist="50800" dir="2700000">
                    <a:prstClr val="black">
                      <a:alpha val="50000"/>
                    </a:prstClr>
                  </a:innerShdw>
                </a:effectLst>
              </a:tblPr>
              <a:tblGrid>
                <a:gridCol w="1993900"/>
                <a:gridCol w="5764213"/>
              </a:tblGrid>
              <a:tr h="1025525">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cs typeface="Times New Roman" pitchFamily="18" charset="0"/>
                        </a:rPr>
                        <a:t>Focus groups</a:t>
                      </a:r>
                      <a:endParaRPr kumimoji="0" lang="en-US" sz="1800" b="0" i="0" u="none" strike="noStrike" cap="none" normalizeH="0" baseline="0" dirty="0" smtClean="0">
                        <a:ln>
                          <a:noFill/>
                        </a:ln>
                        <a:solidFill>
                          <a:srgbClr val="002060"/>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a:noFill/>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Arial" charset="0"/>
                        </a:rPr>
                        <a:t>In-depth dialog with a representative panel of individuals (e.g., iPod users).</a:t>
                      </a:r>
                    </a:p>
                  </a:txBody>
                  <a:tcPr marL="103236" marR="103236" marT="51618" marB="51618" horzOverflow="overflow">
                    <a:lnL>
                      <a:noFill/>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sp>
        <p:nvSpPr>
          <p:cNvPr id="7782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2" name="TextBox 11"/>
          <p:cNvSpPr txBox="1"/>
          <p:nvPr/>
        </p:nvSpPr>
        <p:spPr>
          <a:xfrm>
            <a:off x="2819400" y="1602921"/>
            <a:ext cx="3810000" cy="461665"/>
          </a:xfrm>
          <a:prstGeom prst="rect">
            <a:avLst/>
          </a:prstGeom>
          <a:noFill/>
        </p:spPr>
        <p:txBody>
          <a:bodyPr>
            <a:spAutoFit/>
          </a:bodyPr>
          <a:lstStyle/>
          <a:p>
            <a:pPr algn="ctr" eaLnBrk="0" hangingPunct="0">
              <a:defRPr/>
            </a:pPr>
            <a:r>
              <a:rPr lang="en-US" sz="2400" i="1" dirty="0">
                <a:solidFill>
                  <a:srgbClr val="C00000"/>
                </a:solidFill>
                <a:effectLst>
                  <a:outerShdw blurRad="38100" dist="38100" dir="2700000" algn="tl">
                    <a:srgbClr val="000000">
                      <a:alpha val="43137"/>
                    </a:srgbClr>
                  </a:outerShdw>
                </a:effectLst>
              </a:rPr>
              <a:t>Non-random Sampling</a:t>
            </a:r>
          </a:p>
        </p:txBody>
      </p:sp>
      <p:sp>
        <p:nvSpPr>
          <p:cNvPr id="10"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224700472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1F1B8768-9988-432F-A786-C93DA0145404}" type="slidenum">
              <a:rPr lang="en-US"/>
              <a:pPr/>
              <a:t>48</a:t>
            </a:fld>
            <a:endParaRPr lang="en-US"/>
          </a:p>
        </p:txBody>
      </p:sp>
      <p:sp>
        <p:nvSpPr>
          <p:cNvPr id="125955" name="Rectangle 3"/>
          <p:cNvSpPr>
            <a:spLocks noChangeArrowheads="1"/>
          </p:cNvSpPr>
          <p:nvPr/>
        </p:nvSpPr>
        <p:spPr bwMode="auto">
          <a:xfrm>
            <a:off x="304800" y="1752600"/>
            <a:ext cx="8305800" cy="3810000"/>
          </a:xfrm>
          <a:prstGeom prst="rect">
            <a:avLst/>
          </a:prstGeom>
          <a:noFill/>
          <a:ln w="9525">
            <a:noFill/>
            <a:miter lim="800000"/>
            <a:headEnd/>
            <a:tailEnd/>
          </a:ln>
        </p:spPr>
        <p:txBody>
          <a:bodyPr lIns="103231" tIns="51616" rIns="103231" bIns="51616"/>
          <a:lstStyle/>
          <a:p>
            <a:pPr eaLnBrk="0" hangingPunct="0">
              <a:spcBef>
                <a:spcPct val="20000"/>
              </a:spcBef>
              <a:buClr>
                <a:srgbClr val="E8004D"/>
              </a:buClr>
              <a:buFont typeface="Wingdings" pitchFamily="2" charset="2"/>
              <a:buNone/>
              <a:defRPr/>
            </a:pPr>
            <a:r>
              <a:rPr lang="en-US" sz="2400" b="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With or Without Replacement</a:t>
            </a:r>
            <a:endParaRPr lang="en-US" sz="2400" dirty="0">
              <a:solidFill>
                <a:srgbClr val="C00000"/>
              </a:solidFill>
              <a:effectLst>
                <a:outerShdw blurRad="38100" dist="38100" dir="2700000" algn="tl">
                  <a:srgbClr val="000000">
                    <a:alpha val="43137"/>
                  </a:srgbClr>
                </a:outerShdw>
              </a:effectLst>
            </a:endParaRPr>
          </a:p>
        </p:txBody>
      </p:sp>
      <p:sp>
        <p:nvSpPr>
          <p:cNvPr id="125956" name="Rectangle 4"/>
          <p:cNvSpPr>
            <a:spLocks noChangeArrowheads="1"/>
          </p:cNvSpPr>
          <p:nvPr/>
        </p:nvSpPr>
        <p:spPr bwMode="auto">
          <a:xfrm>
            <a:off x="695325" y="2373313"/>
            <a:ext cx="8197850" cy="498475"/>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dirty="0">
                <a:solidFill>
                  <a:srgbClr val="002060"/>
                </a:solidFill>
              </a:rPr>
              <a:t>If we allow duplicates when sampling, then we are sampling </a:t>
            </a:r>
            <a:r>
              <a:rPr lang="en-US" sz="2000" i="1" u="sng" dirty="0">
                <a:solidFill>
                  <a:srgbClr val="C00000"/>
                </a:solidFill>
                <a:effectLst>
                  <a:outerShdw blurRad="38100" dist="38100" dir="2700000" algn="tl">
                    <a:srgbClr val="C0C0C0"/>
                  </a:outerShdw>
                </a:effectLst>
              </a:rPr>
              <a:t>with replacement</a:t>
            </a:r>
            <a:r>
              <a:rPr lang="en-US" sz="2000" dirty="0">
                <a:solidFill>
                  <a:srgbClr val="C00000"/>
                </a:solidFill>
              </a:rPr>
              <a:t>.</a:t>
            </a:r>
          </a:p>
        </p:txBody>
      </p:sp>
      <p:sp>
        <p:nvSpPr>
          <p:cNvPr id="125957" name="Rectangle 5"/>
          <p:cNvSpPr>
            <a:spLocks noChangeArrowheads="1"/>
          </p:cNvSpPr>
          <p:nvPr/>
        </p:nvSpPr>
        <p:spPr bwMode="auto">
          <a:xfrm>
            <a:off x="682625" y="3327400"/>
            <a:ext cx="8197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Duplicates are unlikely when </a:t>
            </a:r>
            <a:r>
              <a:rPr lang="en-US" sz="2000" i="1">
                <a:solidFill>
                  <a:srgbClr val="002060"/>
                </a:solidFill>
              </a:rPr>
              <a:t>n</a:t>
            </a:r>
            <a:r>
              <a:rPr lang="en-US" sz="2000">
                <a:solidFill>
                  <a:srgbClr val="002060"/>
                </a:solidFill>
              </a:rPr>
              <a:t> is much smaller than large </a:t>
            </a:r>
            <a:r>
              <a:rPr lang="en-US" sz="2000" i="1">
                <a:solidFill>
                  <a:srgbClr val="002060"/>
                </a:solidFill>
              </a:rPr>
              <a:t>N</a:t>
            </a:r>
            <a:r>
              <a:rPr lang="en-US" sz="2000">
                <a:solidFill>
                  <a:srgbClr val="002060"/>
                </a:solidFill>
              </a:rPr>
              <a:t>.</a:t>
            </a:r>
          </a:p>
        </p:txBody>
      </p:sp>
      <p:sp>
        <p:nvSpPr>
          <p:cNvPr id="125958" name="Rectangle 6"/>
          <p:cNvSpPr>
            <a:spLocks noChangeArrowheads="1"/>
          </p:cNvSpPr>
          <p:nvPr/>
        </p:nvSpPr>
        <p:spPr bwMode="auto">
          <a:xfrm>
            <a:off x="685800" y="3962400"/>
            <a:ext cx="8197850" cy="498475"/>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dirty="0">
                <a:solidFill>
                  <a:srgbClr val="002060"/>
                </a:solidFill>
              </a:rPr>
              <a:t>If we do not allow duplicates when sampling, then we are    sampling </a:t>
            </a:r>
            <a:r>
              <a:rPr lang="en-US" sz="2000" i="1" u="sng" dirty="0">
                <a:solidFill>
                  <a:srgbClr val="C00000"/>
                </a:solidFill>
                <a:effectLst>
                  <a:outerShdw blurRad="38100" dist="38100" dir="2700000" algn="tl">
                    <a:srgbClr val="C0C0C0"/>
                  </a:outerShdw>
                </a:effectLst>
              </a:rPr>
              <a:t>without replacement</a:t>
            </a:r>
            <a:r>
              <a:rPr lang="en-US" sz="2000" dirty="0">
                <a:solidFill>
                  <a:srgbClr val="002060"/>
                </a:solidFill>
              </a:rPr>
              <a:t>.</a:t>
            </a:r>
          </a:p>
        </p:txBody>
      </p:sp>
      <p:sp>
        <p:nvSpPr>
          <p:cNvPr id="798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0"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2592288600"/>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2-</a:t>
            </a:r>
            <a:fld id="{35E92161-9ACB-4AE3-A666-7DD1A3DFED8A}" type="slidenum">
              <a:rPr lang="en-US"/>
              <a:pPr/>
              <a:t>49</a:t>
            </a:fld>
            <a:endParaRPr lang="en-US"/>
          </a:p>
        </p:txBody>
      </p:sp>
      <p:sp>
        <p:nvSpPr>
          <p:cNvPr id="126979" name="Rectangle 3"/>
          <p:cNvSpPr>
            <a:spLocks noChangeArrowheads="1"/>
          </p:cNvSpPr>
          <p:nvPr/>
        </p:nvSpPr>
        <p:spPr bwMode="auto">
          <a:xfrm>
            <a:off x="715169" y="1142999"/>
            <a:ext cx="7590631" cy="546100"/>
          </a:xfrm>
          <a:prstGeom prst="rect">
            <a:avLst/>
          </a:prstGeom>
          <a:solidFill>
            <a:srgbClr val="FFFFFF"/>
          </a:solidFill>
          <a:ln w="9525">
            <a:noFill/>
            <a:miter lim="800000"/>
            <a:headEnd/>
            <a:tailEnd/>
          </a:ln>
          <a:effectLst/>
        </p:spPr>
        <p:txBody>
          <a:bodyPr lIns="103231" tIns="51616" rIns="103231" bIns="51616"/>
          <a:lstStyle/>
          <a:p>
            <a:pPr algn="ctr" eaLnBrk="0" hangingPunct="0">
              <a:spcBef>
                <a:spcPct val="20000"/>
              </a:spcBef>
              <a:buClr>
                <a:srgbClr val="E8004D"/>
              </a:buClr>
              <a:buFont typeface="Wingdings" pitchFamily="2" charset="2"/>
              <a:buNone/>
              <a:defRPr/>
            </a:pPr>
            <a:r>
              <a:rPr lang="en-US" sz="3600" b="1" dirty="0">
                <a:solidFill>
                  <a:srgbClr val="0070C0"/>
                </a:solidFill>
                <a:effectLst>
                  <a:outerShdw blurRad="38100" dist="38100" dir="2700000" algn="tl">
                    <a:srgbClr val="C0C0C0"/>
                  </a:outerShdw>
                </a:effectLst>
              </a:rPr>
              <a:t> </a:t>
            </a:r>
            <a:r>
              <a:rPr lang="en-US" sz="2400" i="1" dirty="0">
                <a:solidFill>
                  <a:srgbClr val="C00000"/>
                </a:solidFill>
                <a:effectLst>
                  <a:outerShdw blurRad="38100" dist="38100" dir="2700000" algn="tl">
                    <a:srgbClr val="C0C0C0"/>
                  </a:outerShdw>
                </a:effectLst>
              </a:rPr>
              <a:t>Computer Methods</a:t>
            </a:r>
            <a:endParaRPr lang="en-US" sz="2400" dirty="0">
              <a:solidFill>
                <a:srgbClr val="C00000"/>
              </a:solidFill>
              <a:effectLst>
                <a:outerShdw blurRad="38100" dist="38100" dir="2700000" algn="tl">
                  <a:srgbClr val="C0C0C0"/>
                </a:outerShdw>
              </a:effectLst>
            </a:endParaRPr>
          </a:p>
        </p:txBody>
      </p:sp>
      <p:sp>
        <p:nvSpPr>
          <p:cNvPr id="126980" name="Rectangle 4"/>
          <p:cNvSpPr>
            <a:spLocks noChangeArrowheads="1"/>
          </p:cNvSpPr>
          <p:nvPr/>
        </p:nvSpPr>
        <p:spPr bwMode="auto">
          <a:xfrm>
            <a:off x="1981200" y="5838467"/>
            <a:ext cx="5689361" cy="661987"/>
          </a:xfrm>
          <a:prstGeom prst="rect">
            <a:avLst/>
          </a:prstGeom>
          <a:noFill/>
          <a:ln w="9525">
            <a:noFill/>
            <a:miter lim="800000"/>
            <a:headEnd/>
            <a:tailEnd/>
          </a:ln>
          <a:effectLst/>
        </p:spPr>
        <p:txBody>
          <a:bodyPr lIns="103236" tIns="51618" rIns="103236" bIns="51618"/>
          <a:lstStyle/>
          <a:p>
            <a:pPr eaLnBrk="0" hangingPunct="0">
              <a:spcBef>
                <a:spcPct val="20000"/>
              </a:spcBef>
              <a:buClr>
                <a:srgbClr val="990000"/>
              </a:buClr>
              <a:defRPr/>
            </a:pPr>
            <a:r>
              <a:rPr lang="en-US" dirty="0">
                <a:solidFill>
                  <a:srgbClr val="FF0000"/>
                </a:solidFill>
              </a:rPr>
              <a:t>These are </a:t>
            </a:r>
            <a:r>
              <a:rPr lang="en-US" i="1" u="sng" dirty="0">
                <a:solidFill>
                  <a:srgbClr val="FF0000"/>
                </a:solidFill>
              </a:rPr>
              <a:t>pseudo-random</a:t>
            </a:r>
            <a:r>
              <a:rPr lang="en-US" dirty="0">
                <a:solidFill>
                  <a:srgbClr val="FF0000"/>
                </a:solidFill>
              </a:rPr>
              <a:t> generators because even the best algorithms eventually repeat themselves.</a:t>
            </a:r>
          </a:p>
        </p:txBody>
      </p:sp>
      <p:graphicFrame>
        <p:nvGraphicFramePr>
          <p:cNvPr id="61463" name="Group 23"/>
          <p:cNvGraphicFramePr>
            <a:graphicFrameLocks noGrp="1"/>
          </p:cNvGraphicFramePr>
          <p:nvPr>
            <p:ph idx="4294967295"/>
            <p:extLst>
              <p:ext uri="{D42A27DB-BD31-4B8C-83A1-F6EECF244321}">
                <p14:modId xmlns:p14="http://schemas.microsoft.com/office/powerpoint/2010/main" val="1469271036"/>
              </p:ext>
            </p:extLst>
          </p:nvPr>
        </p:nvGraphicFramePr>
        <p:xfrm>
          <a:off x="720117" y="1905000"/>
          <a:ext cx="8229600" cy="3689352"/>
        </p:xfrm>
        <a:graphic>
          <a:graphicData uri="http://schemas.openxmlformats.org/drawingml/2006/table">
            <a:tbl>
              <a:tblPr>
                <a:effectLst>
                  <a:innerShdw blurRad="63500" dist="50800" dir="2700000">
                    <a:prstClr val="black">
                      <a:alpha val="50000"/>
                    </a:prstClr>
                  </a:innerShdw>
                </a:effectLst>
              </a:tblPr>
              <a:tblGrid>
                <a:gridCol w="2379663"/>
                <a:gridCol w="5849937"/>
              </a:tblGrid>
              <a:tr h="12461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Excel - Option A</a:t>
                      </a:r>
                      <a:endPar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1" i="0" u="none" strike="noStrike" cap="none" normalizeH="0" baseline="0" dirty="0" smtClean="0">
                          <a:ln>
                            <a:noFill/>
                          </a:ln>
                          <a:solidFill>
                            <a:schemeClr val="tx1"/>
                          </a:solidFill>
                          <a:effectLst/>
                          <a:latin typeface="Arial" charset="0"/>
                          <a:cs typeface="Times New Roman" pitchFamily="18" charset="0"/>
                        </a:rPr>
                        <a:t>Enter the Excel function </a:t>
                      </a:r>
                      <a:r>
                        <a:rPr kumimoji="0" lang="en-US" sz="1600" b="1" i="0" u="none" strike="noStrike" cap="none" normalizeH="0" baseline="0" dirty="0" smtClean="0">
                          <a:ln>
                            <a:noFill/>
                          </a:ln>
                          <a:solidFill>
                            <a:schemeClr val="tx1"/>
                          </a:solidFill>
                          <a:effectLst/>
                          <a:latin typeface="Arial" charset="0"/>
                        </a:rPr>
                        <a:t>=RANDBETWEEN(1,875)</a:t>
                      </a:r>
                      <a:r>
                        <a:rPr kumimoji="0" lang="en-US" sz="1600" b="1" i="0" u="none" strike="noStrike" cap="none" normalizeH="0" baseline="0" dirty="0" smtClean="0">
                          <a:ln>
                            <a:noFill/>
                          </a:ln>
                          <a:solidFill>
                            <a:schemeClr val="tx1"/>
                          </a:solidFill>
                          <a:effectLst/>
                          <a:latin typeface="Arial" charset="0"/>
                          <a:cs typeface="Times New Roman" pitchFamily="18" charset="0"/>
                        </a:rPr>
                        <a:t> into 10 spreadsheet cells.  Press F9 to get a new sample.</a:t>
                      </a:r>
                      <a:endParaRPr kumimoji="0" lang="en-US" sz="1600" b="1"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r h="7127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Excel - Option B</a:t>
                      </a:r>
                      <a:endPar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1" i="0" u="none" strike="noStrike" cap="none" normalizeH="0" baseline="0" dirty="0" smtClean="0">
                          <a:ln>
                            <a:noFill/>
                          </a:ln>
                          <a:solidFill>
                            <a:schemeClr val="tx1"/>
                          </a:solidFill>
                          <a:effectLst/>
                          <a:latin typeface="Arial" charset="0"/>
                          <a:cs typeface="Times New Roman" pitchFamily="18" charset="0"/>
                        </a:rPr>
                        <a:t>Enter the function </a:t>
                      </a:r>
                      <a:r>
                        <a:rPr kumimoji="0" lang="en-US" sz="1600" b="1" i="0" u="none" strike="noStrike" cap="none" normalizeH="0" baseline="0" dirty="0" smtClean="0">
                          <a:ln>
                            <a:noFill/>
                          </a:ln>
                          <a:solidFill>
                            <a:schemeClr val="tx1"/>
                          </a:solidFill>
                          <a:effectLst/>
                          <a:latin typeface="Arial" charset="0"/>
                        </a:rPr>
                        <a:t>=INT(1+875*RAND())</a:t>
                      </a:r>
                      <a:r>
                        <a:rPr kumimoji="0" lang="en-US" sz="1600" b="1" i="0" u="none" strike="noStrike" cap="none" normalizeH="0" baseline="0" dirty="0" smtClean="0">
                          <a:ln>
                            <a:noFill/>
                          </a:ln>
                          <a:solidFill>
                            <a:schemeClr val="tx1"/>
                          </a:solidFill>
                          <a:effectLst/>
                          <a:latin typeface="Arial" charset="0"/>
                          <a:cs typeface="Times New Roman" pitchFamily="18" charset="0"/>
                        </a:rPr>
                        <a:t> into 10 spreadsheet cells.  Press F9 to get a new sample.</a:t>
                      </a:r>
                      <a:endParaRPr kumimoji="0" lang="en-US" sz="1600" b="1"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r h="10175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Internet</a:t>
                      </a:r>
                      <a:endPar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1" i="0" u="none" strike="noStrike" cap="none" normalizeH="0" baseline="0" dirty="0" smtClean="0">
                          <a:ln>
                            <a:noFill/>
                          </a:ln>
                          <a:solidFill>
                            <a:schemeClr val="tx1"/>
                          </a:solidFill>
                          <a:effectLst/>
                          <a:latin typeface="Arial" charset="0"/>
                          <a:cs typeface="Times New Roman" pitchFamily="18" charset="0"/>
                        </a:rPr>
                        <a:t>The website </a:t>
                      </a:r>
                      <a:r>
                        <a:rPr kumimoji="0" lang="en-US" sz="1600" b="1" i="0" u="none" strike="noStrike" cap="none" normalizeH="0" baseline="0" dirty="0" smtClean="0">
                          <a:ln>
                            <a:noFill/>
                          </a:ln>
                          <a:solidFill>
                            <a:schemeClr val="tx1"/>
                          </a:solidFill>
                          <a:effectLst/>
                          <a:latin typeface="Arial" charset="0"/>
                          <a:cs typeface="Times New Roman" pitchFamily="18" charset="0"/>
                          <a:hlinkClick r:id=""/>
                        </a:rPr>
                        <a:t>www.random.org</a:t>
                      </a:r>
                      <a:r>
                        <a:rPr kumimoji="0" lang="en-US" sz="1600" b="1" i="0" u="none" strike="noStrike" cap="none" normalizeH="0" baseline="0" dirty="0" smtClean="0">
                          <a:ln>
                            <a:noFill/>
                          </a:ln>
                          <a:solidFill>
                            <a:schemeClr val="tx1"/>
                          </a:solidFill>
                          <a:effectLst/>
                          <a:latin typeface="Arial" charset="0"/>
                          <a:cs typeface="Times New Roman" pitchFamily="18" charset="0"/>
                        </a:rPr>
                        <a:t> will give you many kinds of excellent random numbers (integers, decimals, etc).</a:t>
                      </a:r>
                      <a:endParaRPr kumimoji="0" lang="en-US" sz="1600" b="1"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r h="7127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rPr>
                        <a:t>Minitab</a:t>
                      </a:r>
                      <a:endParaRPr kumimoji="0" lang="en-US" sz="1600" b="0" i="0" u="none"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228600" algn="l"/>
                        </a:tabLst>
                      </a:pPr>
                      <a:r>
                        <a:rPr kumimoji="0" lang="en-US" sz="1600" b="1" i="0" u="none" strike="noStrike" cap="none" normalizeH="0" baseline="0" dirty="0" smtClean="0">
                          <a:ln>
                            <a:noFill/>
                          </a:ln>
                          <a:solidFill>
                            <a:schemeClr val="tx1"/>
                          </a:solidFill>
                          <a:effectLst/>
                          <a:latin typeface="Arial" charset="0"/>
                          <a:cs typeface="Times New Roman" pitchFamily="18" charset="0"/>
                        </a:rPr>
                        <a:t>Use Minitab’s Random Data menu with the Integer option.</a:t>
                      </a:r>
                      <a:endParaRPr kumimoji="0" lang="en-US" sz="1600" b="1" i="0" u="none" strike="noStrike" cap="none" normalizeH="0" baseline="0" dirty="0" smtClean="0">
                        <a:ln>
                          <a:noFill/>
                        </a:ln>
                        <a:solidFill>
                          <a:schemeClr val="tx1"/>
                        </a:solidFill>
                        <a:effectLst/>
                        <a:latin typeface="Arial" charset="0"/>
                      </a:endParaRPr>
                    </a:p>
                  </a:txBody>
                  <a:tcPr marL="103236" marR="103236" marT="51618" marB="51618"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CC"/>
                    </a:solidFill>
                  </a:tcPr>
                </a:tc>
              </a:tr>
            </a:tbl>
          </a:graphicData>
        </a:graphic>
      </p:graphicFrame>
      <p:sp>
        <p:nvSpPr>
          <p:cNvPr id="8192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3075" name="Picture 3" descr="C:\Users\doane\AppData\Local\Microsoft\Windows\Temporary Internet Files\Content.IE5\YJVGYIN5\MP90043924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3364" y="5694676"/>
            <a:ext cx="1182291" cy="78819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124552963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a:t>
            </a:fld>
            <a:endParaRPr lang="en-US" dirty="0">
              <a:latin typeface="Times New Roman" pitchFamily="18" charset="0"/>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685800" y="1828800"/>
            <a:ext cx="7772400" cy="2739211"/>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Course </a:t>
            </a:r>
            <a:r>
              <a:rPr lang="en-US" sz="2800" b="1" i="1" dirty="0">
                <a:solidFill>
                  <a:srgbClr val="C00000"/>
                </a:solidFill>
                <a:effectLst>
                  <a:outerShdw blurRad="38100" dist="38100" dir="2700000" algn="tl">
                    <a:srgbClr val="000000">
                      <a:alpha val="43137"/>
                    </a:srgbClr>
                  </a:outerShdw>
                </a:effectLst>
              </a:rPr>
              <a:t>Organization</a:t>
            </a:r>
          </a:p>
          <a:p>
            <a:r>
              <a:rPr lang="en-US" sz="2400" dirty="0"/>
              <a:t>Unless otherwise indicated, online quizzes, exercises, and written projects are due by midnight on Monday of the week shown in the syllabus. </a:t>
            </a:r>
            <a:r>
              <a:rPr lang="en-US" sz="2400" dirty="0" smtClean="0"/>
              <a:t>Use </a:t>
            </a:r>
            <a:r>
              <a:rPr lang="en-US" sz="2400" dirty="0"/>
              <a:t>e-mail (doane@oakland.edu) or call me </a:t>
            </a:r>
            <a:r>
              <a:rPr lang="en-US" sz="2400" dirty="0" smtClean="0"/>
              <a:t>(cell 248-766-7605) </a:t>
            </a:r>
            <a:r>
              <a:rPr lang="en-US" sz="2400" i="1" dirty="0" smtClean="0">
                <a:solidFill>
                  <a:srgbClr val="C00000"/>
                </a:solidFill>
              </a:rPr>
              <a:t>Note:</a:t>
            </a:r>
            <a:r>
              <a:rPr lang="en-US" sz="2400" dirty="0" smtClean="0"/>
              <a:t> Instructor is in the Pacific time zone (please use judgment when calling). </a:t>
            </a:r>
            <a:r>
              <a:rPr lang="en-US" sz="2400" dirty="0" smtClean="0"/>
              <a:t>Post questions on </a:t>
            </a:r>
            <a:r>
              <a:rPr lang="en-US" sz="2400" dirty="0" smtClean="0">
                <a:hlinkClick r:id="rId3"/>
              </a:rPr>
              <a:t>Moodle</a:t>
            </a:r>
            <a:r>
              <a:rPr lang="en-US" sz="2400" dirty="0" smtClean="0"/>
              <a:t> forum.</a:t>
            </a:r>
            <a:endParaRPr lang="en-US" sz="2400" dirty="0">
              <a:latin typeface="+mn-lt"/>
            </a:endParaRPr>
          </a:p>
        </p:txBody>
      </p:sp>
      <p:sp>
        <p:nvSpPr>
          <p:cNvPr id="7" name="Rectangle 2"/>
          <p:cNvSpPr>
            <a:spLocks noGrp="1" noChangeArrowheads="1"/>
          </p:cNvSpPr>
          <p:nvPr>
            <p:ph type="title"/>
          </p:nvPr>
        </p:nvSpPr>
        <p:spPr>
          <a:xfrm>
            <a:off x="398463" y="457200"/>
            <a:ext cx="8229600" cy="571500"/>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Getting Started</a:t>
            </a:r>
          </a:p>
        </p:txBody>
      </p:sp>
    </p:spTree>
    <p:extLst>
      <p:ext uri="{BB962C8B-B14F-4D97-AF65-F5344CB8AC3E}">
        <p14:creationId xmlns:p14="http://schemas.microsoft.com/office/powerpoint/2010/main" val="1573756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8C78E998-AFA4-4D2D-B632-462DB7148111}" type="slidenum">
              <a:rPr lang="en-US"/>
              <a:pPr/>
              <a:t>50</a:t>
            </a:fld>
            <a:endParaRPr lang="en-US"/>
          </a:p>
        </p:txBody>
      </p:sp>
      <p:sp>
        <p:nvSpPr>
          <p:cNvPr id="129027" name="Rectangle 3"/>
          <p:cNvSpPr>
            <a:spLocks noChangeArrowheads="1"/>
          </p:cNvSpPr>
          <p:nvPr/>
        </p:nvSpPr>
        <p:spPr bwMode="auto">
          <a:xfrm>
            <a:off x="685800" y="1790700"/>
            <a:ext cx="7696200" cy="2971800"/>
          </a:xfrm>
          <a:prstGeom prst="rect">
            <a:avLst/>
          </a:prstGeom>
          <a:noFill/>
          <a:ln w="9525">
            <a:noFill/>
            <a:miter lim="800000"/>
            <a:headEnd/>
            <a:tailEnd/>
          </a:ln>
        </p:spPr>
        <p:txBody>
          <a:bodyPr lIns="103231" tIns="51616" rIns="103231" bIns="51616"/>
          <a:lstStyle/>
          <a:p>
            <a:pPr algn="ctr" eaLnBrk="0" hangingPunct="0">
              <a:spcBef>
                <a:spcPct val="20000"/>
              </a:spcBef>
              <a:buClr>
                <a:srgbClr val="E8004D"/>
              </a:buClr>
              <a:buFont typeface="Wingdings" pitchFamily="2" charset="2"/>
              <a:buNone/>
              <a:defRPr/>
            </a:pPr>
            <a:r>
              <a:rPr lang="en-US" sz="2400" b="1" dirty="0">
                <a:solidFill>
                  <a:srgbClr val="0070C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Row – Column Data Arrays</a:t>
            </a:r>
            <a:endParaRPr lang="en-US" sz="2400" dirty="0">
              <a:solidFill>
                <a:srgbClr val="C00000"/>
              </a:solidFill>
              <a:effectLst>
                <a:outerShdw blurRad="38100" dist="38100" dir="2700000" algn="tl">
                  <a:srgbClr val="000000">
                    <a:alpha val="43137"/>
                  </a:srgbClr>
                </a:outerShdw>
              </a:effectLst>
            </a:endParaRPr>
          </a:p>
        </p:txBody>
      </p:sp>
      <p:sp>
        <p:nvSpPr>
          <p:cNvPr id="129028" name="Rectangle 4"/>
          <p:cNvSpPr>
            <a:spLocks noChangeArrowheads="1"/>
          </p:cNvSpPr>
          <p:nvPr/>
        </p:nvSpPr>
        <p:spPr bwMode="auto">
          <a:xfrm>
            <a:off x="685800" y="2514600"/>
            <a:ext cx="8197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When the data are arranged in a rectangular array, an item can be chosen at random by selecting a row and column.</a:t>
            </a:r>
          </a:p>
        </p:txBody>
      </p:sp>
      <p:sp>
        <p:nvSpPr>
          <p:cNvPr id="129029" name="Rectangle 5"/>
          <p:cNvSpPr>
            <a:spLocks noChangeArrowheads="1"/>
          </p:cNvSpPr>
          <p:nvPr/>
        </p:nvSpPr>
        <p:spPr bwMode="auto">
          <a:xfrm>
            <a:off x="685800" y="3276600"/>
            <a:ext cx="81994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a:solidFill>
                  <a:srgbClr val="002060"/>
                </a:solidFill>
              </a:rPr>
              <a:t>For example, in the 4 x 3 array, select a </a:t>
            </a:r>
            <a:r>
              <a:rPr lang="en-US" sz="2000" dirty="0" smtClean="0">
                <a:solidFill>
                  <a:srgbClr val="002060"/>
                </a:solidFill>
              </a:rPr>
              <a:t>random </a:t>
            </a:r>
            <a:r>
              <a:rPr lang="en-US" sz="2000" dirty="0">
                <a:solidFill>
                  <a:srgbClr val="002060"/>
                </a:solidFill>
              </a:rPr>
              <a:t>column between 1 and 3 and a random row between 1 and 4.</a:t>
            </a:r>
          </a:p>
        </p:txBody>
      </p:sp>
      <p:sp>
        <p:nvSpPr>
          <p:cNvPr id="129030" name="Rectangle 6"/>
          <p:cNvSpPr>
            <a:spLocks noChangeArrowheads="1"/>
          </p:cNvSpPr>
          <p:nvPr/>
        </p:nvSpPr>
        <p:spPr bwMode="auto">
          <a:xfrm>
            <a:off x="685800" y="4114800"/>
            <a:ext cx="8197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This way, each item has an equal chance of being selected.</a:t>
            </a:r>
          </a:p>
        </p:txBody>
      </p:sp>
      <p:sp>
        <p:nvSpPr>
          <p:cNvPr id="839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6400" y="4733204"/>
            <a:ext cx="3247156" cy="136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708741329"/>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dirty="0"/>
              <a:t>2-</a:t>
            </a:r>
            <a:fld id="{2C1FD312-AC7C-4FB4-9FD1-782DCA18DC37}" type="slidenum">
              <a:rPr lang="en-US"/>
              <a:pPr/>
              <a:t>51</a:t>
            </a:fld>
            <a:endParaRPr lang="en-US" dirty="0"/>
          </a:p>
        </p:txBody>
      </p:sp>
      <p:sp>
        <p:nvSpPr>
          <p:cNvPr id="131075" name="Rectangle 3"/>
          <p:cNvSpPr>
            <a:spLocks noChangeArrowheads="1"/>
          </p:cNvSpPr>
          <p:nvPr/>
        </p:nvSpPr>
        <p:spPr bwMode="auto">
          <a:xfrm>
            <a:off x="304800" y="1354137"/>
            <a:ext cx="8001000" cy="474663"/>
          </a:xfrm>
          <a:prstGeom prst="rect">
            <a:avLst/>
          </a:prstGeom>
          <a:noFill/>
          <a:ln w="9525">
            <a:noFill/>
            <a:miter lim="800000"/>
            <a:headEnd/>
            <a:tailEnd/>
          </a:ln>
        </p:spPr>
        <p:txBody>
          <a:bodyPr lIns="103231" tIns="51616" rIns="103231" bIns="51616"/>
          <a:lstStyle/>
          <a:p>
            <a:pPr algn="ctr" eaLnBrk="0" hangingPunct="0">
              <a:spcBef>
                <a:spcPct val="20000"/>
              </a:spcBef>
              <a:buClr>
                <a:srgbClr val="E8004D"/>
              </a:buClr>
              <a:buFont typeface="Wingdings" pitchFamily="2" charset="2"/>
              <a:buNone/>
              <a:defRPr/>
            </a:pPr>
            <a:r>
              <a:rPr lang="en-US" sz="2400" i="1" dirty="0" smtClean="0">
                <a:solidFill>
                  <a:srgbClr val="C00000"/>
                </a:solidFill>
                <a:effectLst>
                  <a:outerShdw blurRad="38100" dist="38100" dir="2700000" algn="tl">
                    <a:srgbClr val="000000">
                      <a:alpha val="43137"/>
                    </a:srgbClr>
                  </a:outerShdw>
                </a:effectLst>
              </a:rPr>
              <a:t>Randomizing </a:t>
            </a:r>
            <a:r>
              <a:rPr lang="en-US" sz="2400" i="1" dirty="0">
                <a:solidFill>
                  <a:srgbClr val="C00000"/>
                </a:solidFill>
                <a:effectLst>
                  <a:outerShdw blurRad="38100" dist="38100" dir="2700000" algn="tl">
                    <a:srgbClr val="000000">
                      <a:alpha val="43137"/>
                    </a:srgbClr>
                  </a:outerShdw>
                </a:effectLst>
              </a:rPr>
              <a:t>a List</a:t>
            </a:r>
          </a:p>
          <a:p>
            <a:pPr eaLnBrk="0" hangingPunct="0">
              <a:spcBef>
                <a:spcPct val="20000"/>
              </a:spcBef>
              <a:buClr>
                <a:srgbClr val="E8004D"/>
              </a:buClr>
              <a:buFont typeface="Wingdings" pitchFamily="2" charset="2"/>
              <a:buNone/>
              <a:defRPr/>
            </a:pPr>
            <a:endParaRPr lang="en-US" sz="2000" dirty="0">
              <a:solidFill>
                <a:srgbClr val="C00000"/>
              </a:solidFill>
              <a:effectLst>
                <a:outerShdw blurRad="38100" dist="38100" dir="2700000" algn="tl">
                  <a:srgbClr val="000000">
                    <a:alpha val="43137"/>
                  </a:srgbClr>
                </a:outerShdw>
              </a:effectLst>
            </a:endParaRPr>
          </a:p>
        </p:txBody>
      </p:sp>
      <p:sp>
        <p:nvSpPr>
          <p:cNvPr id="131076" name="Rectangle 4"/>
          <p:cNvSpPr>
            <a:spLocks noChangeArrowheads="1"/>
          </p:cNvSpPr>
          <p:nvPr/>
        </p:nvSpPr>
        <p:spPr bwMode="auto">
          <a:xfrm>
            <a:off x="633413" y="1850571"/>
            <a:ext cx="80930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a:solidFill>
                  <a:srgbClr val="002060"/>
                </a:solidFill>
              </a:rPr>
              <a:t>In Excel, use function </a:t>
            </a:r>
            <a:r>
              <a:rPr lang="en-US" sz="2000" dirty="0">
                <a:solidFill>
                  <a:srgbClr val="0070C0"/>
                </a:solidFill>
              </a:rPr>
              <a:t>=RAND() </a:t>
            </a:r>
            <a:r>
              <a:rPr lang="en-US" sz="2000" dirty="0">
                <a:solidFill>
                  <a:srgbClr val="002060"/>
                </a:solidFill>
              </a:rPr>
              <a:t>beside each row to create a column of random numbers between 0 and 1.</a:t>
            </a:r>
          </a:p>
        </p:txBody>
      </p:sp>
      <p:sp>
        <p:nvSpPr>
          <p:cNvPr id="131077" name="Rectangle 5"/>
          <p:cNvSpPr>
            <a:spLocks noChangeArrowheads="1"/>
          </p:cNvSpPr>
          <p:nvPr/>
        </p:nvSpPr>
        <p:spPr bwMode="auto">
          <a:xfrm>
            <a:off x="509896" y="2667000"/>
            <a:ext cx="83401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a:solidFill>
                  <a:srgbClr val="002060"/>
                </a:solidFill>
              </a:rPr>
              <a:t>Copy and paste these numbers into the same column using </a:t>
            </a:r>
            <a:r>
              <a:rPr lang="en-US" sz="2000" dirty="0" smtClean="0">
                <a:solidFill>
                  <a:srgbClr val="0070C0"/>
                </a:solidFill>
              </a:rPr>
              <a:t>Paste </a:t>
            </a:r>
            <a:r>
              <a:rPr lang="en-US" sz="2000" dirty="0">
                <a:solidFill>
                  <a:srgbClr val="0070C0"/>
                </a:solidFill>
              </a:rPr>
              <a:t>Special &gt; </a:t>
            </a:r>
            <a:r>
              <a:rPr lang="en-US" sz="2000" dirty="0" smtClean="0">
                <a:solidFill>
                  <a:srgbClr val="0070C0"/>
                </a:solidFill>
              </a:rPr>
              <a:t>Values</a:t>
            </a:r>
            <a:r>
              <a:rPr lang="en-US" sz="2000" dirty="0" smtClean="0">
                <a:solidFill>
                  <a:srgbClr val="002060"/>
                </a:solidFill>
              </a:rPr>
              <a:t> </a:t>
            </a:r>
            <a:r>
              <a:rPr lang="en-US" sz="2000" dirty="0">
                <a:solidFill>
                  <a:srgbClr val="002060"/>
                </a:solidFill>
              </a:rPr>
              <a:t>in order to paste only </a:t>
            </a:r>
            <a:r>
              <a:rPr lang="en-US" sz="2000" dirty="0" smtClean="0">
                <a:solidFill>
                  <a:srgbClr val="002060"/>
                </a:solidFill>
              </a:rPr>
              <a:t>values </a:t>
            </a:r>
            <a:r>
              <a:rPr lang="en-US" sz="2000" dirty="0">
                <a:solidFill>
                  <a:srgbClr val="002060"/>
                </a:solidFill>
              </a:rPr>
              <a:t>and not the formulas.</a:t>
            </a:r>
          </a:p>
        </p:txBody>
      </p:sp>
      <p:sp>
        <p:nvSpPr>
          <p:cNvPr id="131078" name="Rectangle 6"/>
          <p:cNvSpPr>
            <a:spLocks noChangeArrowheads="1"/>
          </p:cNvSpPr>
          <p:nvPr/>
        </p:nvSpPr>
        <p:spPr bwMode="auto">
          <a:xfrm>
            <a:off x="583406" y="3448689"/>
            <a:ext cx="8193088"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a:solidFill>
                  <a:srgbClr val="002060"/>
                </a:solidFill>
              </a:rPr>
              <a:t>Sort the spreadsheet on the random number column</a:t>
            </a:r>
            <a:r>
              <a:rPr lang="en-US" sz="2000" dirty="0" smtClean="0">
                <a:solidFill>
                  <a:srgbClr val="002060"/>
                </a:solidFill>
              </a:rPr>
              <a:t>.</a:t>
            </a:r>
          </a:p>
          <a:p>
            <a:pPr marL="342900" indent="-342900" eaLnBrk="0" hangingPunct="0">
              <a:spcBef>
                <a:spcPct val="20000"/>
              </a:spcBef>
              <a:buClr>
                <a:schemeClr val="accent1"/>
              </a:buClr>
              <a:buFontTx/>
              <a:buChar char="•"/>
            </a:pPr>
            <a:endParaRPr lang="en-US" sz="2000" dirty="0">
              <a:solidFill>
                <a:srgbClr val="002060"/>
              </a:solidFill>
            </a:endParaRPr>
          </a:p>
        </p:txBody>
      </p:sp>
      <p:sp>
        <p:nvSpPr>
          <p:cNvPr id="860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0" name="Rectangle 6"/>
          <p:cNvSpPr>
            <a:spLocks noChangeArrowheads="1"/>
          </p:cNvSpPr>
          <p:nvPr/>
        </p:nvSpPr>
        <p:spPr bwMode="auto">
          <a:xfrm>
            <a:off x="700881" y="4267200"/>
            <a:ext cx="158511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eaLnBrk="0" hangingPunct="0">
              <a:spcBef>
                <a:spcPct val="20000"/>
              </a:spcBef>
              <a:buClr>
                <a:schemeClr val="accent1"/>
              </a:buClr>
            </a:pPr>
            <a:r>
              <a:rPr lang="en-US" sz="1600" i="1" dirty="0" smtClean="0">
                <a:solidFill>
                  <a:srgbClr val="FF0000"/>
                </a:solidFill>
              </a:rPr>
              <a:t>Demonstration</a:t>
            </a:r>
            <a:r>
              <a:rPr lang="en-US" sz="1600" dirty="0" smtClean="0">
                <a:solidFill>
                  <a:srgbClr val="FF0000"/>
                </a:solidFill>
              </a:rPr>
              <a:t>: CEO compensation (362 CEOs).</a:t>
            </a:r>
          </a:p>
          <a:p>
            <a:pPr marL="342900" indent="-342900" eaLnBrk="0" hangingPunct="0">
              <a:spcBef>
                <a:spcPct val="20000"/>
              </a:spcBef>
              <a:buClr>
                <a:schemeClr val="accent1"/>
              </a:buClr>
              <a:buFontTx/>
              <a:buChar char="•"/>
            </a:pPr>
            <a:endParaRPr lang="en-US" sz="2000" dirty="0">
              <a:solidFill>
                <a:srgbClr val="002060"/>
              </a:solidFill>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938649"/>
            <a:ext cx="4540464" cy="2081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bwMode="auto">
          <a:xfrm>
            <a:off x="2286001" y="4572000"/>
            <a:ext cx="381000" cy="40717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1440464566"/>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2C1FD312-AC7C-4FB4-9FD1-782DCA18DC37}" type="slidenum">
              <a:rPr lang="en-US"/>
              <a:pPr/>
              <a:t>52</a:t>
            </a:fld>
            <a:endParaRPr lang="en-US"/>
          </a:p>
        </p:txBody>
      </p:sp>
      <p:sp>
        <p:nvSpPr>
          <p:cNvPr id="131075" name="Rectangle 3"/>
          <p:cNvSpPr>
            <a:spLocks noChangeArrowheads="1"/>
          </p:cNvSpPr>
          <p:nvPr/>
        </p:nvSpPr>
        <p:spPr bwMode="auto">
          <a:xfrm>
            <a:off x="304800" y="1195441"/>
            <a:ext cx="8001000" cy="445295"/>
          </a:xfrm>
          <a:prstGeom prst="rect">
            <a:avLst/>
          </a:prstGeom>
          <a:noFill/>
          <a:ln w="9525">
            <a:noFill/>
            <a:miter lim="800000"/>
            <a:headEnd/>
            <a:tailEnd/>
          </a:ln>
        </p:spPr>
        <p:txBody>
          <a:bodyPr lIns="103231" tIns="51616" rIns="103231" bIns="51616"/>
          <a:lstStyle/>
          <a:p>
            <a:pPr eaLnBrk="0" hangingPunct="0">
              <a:spcBef>
                <a:spcPct val="20000"/>
              </a:spcBef>
              <a:buClr>
                <a:srgbClr val="E8004D"/>
              </a:buClr>
              <a:buFont typeface="Wingdings" pitchFamily="2" charset="2"/>
              <a:buNone/>
              <a:defRPr/>
            </a:pPr>
            <a:r>
              <a:rPr lang="en-US" sz="2400" i="1" dirty="0" smtClean="0">
                <a:solidFill>
                  <a:srgbClr val="C00000"/>
                </a:solidFill>
                <a:effectLst>
                  <a:outerShdw blurRad="38100" dist="38100" dir="2700000" algn="tl">
                    <a:srgbClr val="000000">
                      <a:alpha val="43137"/>
                    </a:srgbClr>
                  </a:outerShdw>
                </a:effectLst>
              </a:rPr>
              <a:t>Randomizing </a:t>
            </a:r>
            <a:r>
              <a:rPr lang="en-US" sz="2400" i="1" dirty="0">
                <a:solidFill>
                  <a:srgbClr val="C00000"/>
                </a:solidFill>
                <a:effectLst>
                  <a:outerShdw blurRad="38100" dist="38100" dir="2700000" algn="tl">
                    <a:srgbClr val="000000">
                      <a:alpha val="43137"/>
                    </a:srgbClr>
                  </a:outerShdw>
                </a:effectLst>
              </a:rPr>
              <a:t>a </a:t>
            </a:r>
            <a:r>
              <a:rPr lang="en-US" sz="2400" i="1" dirty="0" smtClean="0">
                <a:solidFill>
                  <a:srgbClr val="C00000"/>
                </a:solidFill>
                <a:effectLst>
                  <a:outerShdw blurRad="38100" dist="38100" dir="2700000" algn="tl">
                    <a:srgbClr val="000000">
                      <a:alpha val="43137"/>
                    </a:srgbClr>
                  </a:outerShdw>
                </a:effectLst>
              </a:rPr>
              <a:t>List of 362 CEOs</a:t>
            </a:r>
            <a:endParaRPr lang="en-US" sz="2400" i="1" dirty="0">
              <a:solidFill>
                <a:srgbClr val="C00000"/>
              </a:solidFill>
              <a:effectLst>
                <a:outerShdw blurRad="38100" dist="38100" dir="2700000" algn="tl">
                  <a:srgbClr val="000000">
                    <a:alpha val="43137"/>
                  </a:srgbClr>
                </a:outerShdw>
              </a:effectLst>
            </a:endParaRPr>
          </a:p>
          <a:p>
            <a:pPr eaLnBrk="0" hangingPunct="0">
              <a:spcBef>
                <a:spcPct val="20000"/>
              </a:spcBef>
              <a:buClr>
                <a:srgbClr val="E8004D"/>
              </a:buClr>
              <a:buFont typeface="Wingdings" pitchFamily="2" charset="2"/>
              <a:buNone/>
              <a:defRPr/>
            </a:pPr>
            <a:endParaRPr lang="en-US" sz="2000" dirty="0">
              <a:solidFill>
                <a:srgbClr val="C00000"/>
              </a:solidFill>
              <a:effectLst>
                <a:outerShdw blurRad="38100" dist="38100" dir="2700000" algn="tl">
                  <a:srgbClr val="000000">
                    <a:alpha val="43137"/>
                  </a:srgbClr>
                </a:outerShdw>
              </a:effectLst>
            </a:endParaRPr>
          </a:p>
        </p:txBody>
      </p:sp>
      <p:sp>
        <p:nvSpPr>
          <p:cNvPr id="860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9682" y="4114800"/>
            <a:ext cx="53435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3027" y="1828800"/>
            <a:ext cx="4886325"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6"/>
          <p:cNvSpPr>
            <a:spLocks noChangeArrowheads="1"/>
          </p:cNvSpPr>
          <p:nvPr/>
        </p:nvSpPr>
        <p:spPr bwMode="auto">
          <a:xfrm>
            <a:off x="533400" y="1832758"/>
            <a:ext cx="1585119" cy="136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eaLnBrk="0" hangingPunct="0">
              <a:spcBef>
                <a:spcPct val="20000"/>
              </a:spcBef>
              <a:buClr>
                <a:schemeClr val="accent1"/>
              </a:buClr>
            </a:pPr>
            <a:r>
              <a:rPr lang="en-US" sz="1600" i="1" dirty="0" smtClean="0">
                <a:solidFill>
                  <a:srgbClr val="FF0000"/>
                </a:solidFill>
              </a:rPr>
              <a:t>Before</a:t>
            </a:r>
            <a:r>
              <a:rPr lang="en-US" sz="1600" dirty="0" smtClean="0">
                <a:solidFill>
                  <a:srgbClr val="FF0000"/>
                </a:solidFill>
              </a:rPr>
              <a:t>: </a:t>
            </a:r>
            <a:r>
              <a:rPr lang="en-US" sz="1600" dirty="0" smtClean="0"/>
              <a:t>CEOs are arranged in descending order of  compensation.</a:t>
            </a:r>
          </a:p>
          <a:p>
            <a:pPr marL="342900" indent="-342900" eaLnBrk="0" hangingPunct="0">
              <a:spcBef>
                <a:spcPct val="20000"/>
              </a:spcBef>
              <a:buClr>
                <a:schemeClr val="accent1"/>
              </a:buClr>
              <a:buFontTx/>
              <a:buChar char="•"/>
            </a:pPr>
            <a:endParaRPr lang="en-US" sz="2000" dirty="0">
              <a:solidFill>
                <a:srgbClr val="002060"/>
              </a:solidFill>
            </a:endParaRPr>
          </a:p>
        </p:txBody>
      </p:sp>
      <p:sp>
        <p:nvSpPr>
          <p:cNvPr id="14" name="Rectangle 6"/>
          <p:cNvSpPr>
            <a:spLocks noChangeArrowheads="1"/>
          </p:cNvSpPr>
          <p:nvPr/>
        </p:nvSpPr>
        <p:spPr bwMode="auto">
          <a:xfrm>
            <a:off x="533400" y="4190999"/>
            <a:ext cx="1585119"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eaLnBrk="0" hangingPunct="0">
              <a:spcBef>
                <a:spcPct val="20000"/>
              </a:spcBef>
              <a:buClr>
                <a:schemeClr val="accent1"/>
              </a:buClr>
            </a:pPr>
            <a:r>
              <a:rPr lang="en-US" sz="1600" i="1" dirty="0" smtClean="0">
                <a:solidFill>
                  <a:srgbClr val="FF0000"/>
                </a:solidFill>
              </a:rPr>
              <a:t>After</a:t>
            </a:r>
            <a:r>
              <a:rPr lang="en-US" sz="1600" dirty="0" smtClean="0">
                <a:solidFill>
                  <a:srgbClr val="FF0000"/>
                </a:solidFill>
              </a:rPr>
              <a:t>: </a:t>
            </a:r>
            <a:r>
              <a:rPr lang="en-US" sz="1600" dirty="0" smtClean="0"/>
              <a:t>Sorted on </a:t>
            </a:r>
            <a:r>
              <a:rPr lang="en-US" sz="1600" i="1" dirty="0" smtClean="0">
                <a:solidFill>
                  <a:srgbClr val="0000FF"/>
                </a:solidFill>
              </a:rPr>
              <a:t>RAND()</a:t>
            </a:r>
            <a:r>
              <a:rPr lang="en-US" sz="1600" dirty="0" smtClean="0"/>
              <a:t> column. The first </a:t>
            </a:r>
            <a:r>
              <a:rPr lang="en-US" sz="1600" i="1" dirty="0" smtClean="0"/>
              <a:t>k</a:t>
            </a:r>
            <a:r>
              <a:rPr lang="en-US" sz="1600" dirty="0" smtClean="0"/>
              <a:t> CEOs are a random sample.</a:t>
            </a:r>
          </a:p>
          <a:p>
            <a:pPr marL="342900" indent="-342900" eaLnBrk="0" hangingPunct="0">
              <a:spcBef>
                <a:spcPct val="20000"/>
              </a:spcBef>
              <a:buClr>
                <a:schemeClr val="accent1"/>
              </a:buClr>
              <a:buFontTx/>
              <a:buChar char="•"/>
            </a:pPr>
            <a:endParaRPr lang="en-US" sz="2000" dirty="0">
              <a:solidFill>
                <a:srgbClr val="002060"/>
              </a:solidFill>
            </a:endParaRPr>
          </a:p>
        </p:txBody>
      </p:sp>
      <p:sp>
        <p:nvSpPr>
          <p:cNvPr id="15" name="Right Arrow 14"/>
          <p:cNvSpPr/>
          <p:nvPr/>
        </p:nvSpPr>
        <p:spPr bwMode="auto">
          <a:xfrm>
            <a:off x="2095501" y="4405745"/>
            <a:ext cx="381000" cy="40717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Right Arrow 15"/>
          <p:cNvSpPr/>
          <p:nvPr/>
        </p:nvSpPr>
        <p:spPr bwMode="auto">
          <a:xfrm>
            <a:off x="2438401" y="2082414"/>
            <a:ext cx="381000" cy="40717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3331628742"/>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2-</a:t>
            </a:r>
            <a:fld id="{84CCE515-D745-4217-B68C-3D10C7CF1751}" type="slidenum">
              <a:rPr lang="en-US"/>
              <a:pPr/>
              <a:t>53</a:t>
            </a:fld>
            <a:endParaRPr lang="en-US"/>
          </a:p>
        </p:txBody>
      </p:sp>
      <p:sp>
        <p:nvSpPr>
          <p:cNvPr id="133123" name="Rectangle 3"/>
          <p:cNvSpPr>
            <a:spLocks noChangeArrowheads="1"/>
          </p:cNvSpPr>
          <p:nvPr/>
        </p:nvSpPr>
        <p:spPr bwMode="auto">
          <a:xfrm>
            <a:off x="711993" y="1440831"/>
            <a:ext cx="8170863" cy="1302369"/>
          </a:xfrm>
          <a:prstGeom prst="rect">
            <a:avLst/>
          </a:prstGeom>
          <a:solidFill>
            <a:srgbClr val="FFFFFF"/>
          </a:solidFill>
          <a:ln w="9525">
            <a:noFill/>
            <a:miter lim="800000"/>
            <a:headEnd/>
            <a:tailEnd/>
          </a:ln>
          <a:effectLst/>
        </p:spPr>
        <p:txBody>
          <a:bodyPr lIns="103231" tIns="51616" rIns="103231" bIns="51616"/>
          <a:lstStyle/>
          <a:p>
            <a:pPr eaLnBrk="0" hangingPunct="0">
              <a:spcBef>
                <a:spcPct val="20000"/>
              </a:spcBef>
              <a:buClr>
                <a:srgbClr val="E8004D"/>
              </a:buClr>
              <a:buFont typeface="Wingdings" pitchFamily="2" charset="2"/>
              <a:buNone/>
              <a:defRPr/>
            </a:pPr>
            <a:r>
              <a:rPr lang="en-US" sz="3600" b="1" dirty="0">
                <a:solidFill>
                  <a:srgbClr val="0070C0"/>
                </a:solidFill>
                <a:effectLst>
                  <a:outerShdw blurRad="38100" dist="38100" dir="2700000" algn="tl">
                    <a:srgbClr val="C0C0C0"/>
                  </a:outerShdw>
                </a:effectLst>
              </a:rPr>
              <a:t> </a:t>
            </a:r>
            <a:r>
              <a:rPr lang="en-US" sz="2400" i="1" dirty="0">
                <a:solidFill>
                  <a:srgbClr val="C00000"/>
                </a:solidFill>
                <a:effectLst>
                  <a:outerShdw blurRad="38100" dist="38100" dir="2700000" algn="tl">
                    <a:srgbClr val="000000">
                      <a:alpha val="43137"/>
                    </a:srgbClr>
                  </a:outerShdw>
                </a:effectLst>
              </a:rPr>
              <a:t>Systematic Sampling</a:t>
            </a:r>
            <a:endParaRPr lang="en-US" sz="2400" dirty="0">
              <a:solidFill>
                <a:srgbClr val="C00000"/>
              </a:solidFill>
              <a:effectLst>
                <a:outerShdw blurRad="38100" dist="38100" dir="2700000" algn="tl">
                  <a:srgbClr val="000000">
                    <a:alpha val="43137"/>
                  </a:srgbClr>
                </a:outerShdw>
              </a:effectLst>
            </a:endParaRPr>
          </a:p>
        </p:txBody>
      </p:sp>
      <p:sp>
        <p:nvSpPr>
          <p:cNvPr id="133124" name="Rectangle 4"/>
          <p:cNvSpPr>
            <a:spLocks noChangeArrowheads="1"/>
          </p:cNvSpPr>
          <p:nvPr/>
        </p:nvSpPr>
        <p:spPr bwMode="auto">
          <a:xfrm>
            <a:off x="784954" y="3048000"/>
            <a:ext cx="828198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a:solidFill>
                  <a:srgbClr val="002060"/>
                </a:solidFill>
              </a:rPr>
              <a:t>For example, starting at item 2, we sample every </a:t>
            </a:r>
            <a:r>
              <a:rPr lang="en-US" sz="2000" dirty="0" smtClean="0">
                <a:solidFill>
                  <a:srgbClr val="002060"/>
                </a:solidFill>
              </a:rPr>
              <a:t>4 </a:t>
            </a:r>
            <a:r>
              <a:rPr lang="en-US" sz="2000" dirty="0">
                <a:solidFill>
                  <a:srgbClr val="002060"/>
                </a:solidFill>
              </a:rPr>
              <a:t>items to obtain a sample of </a:t>
            </a:r>
            <a:r>
              <a:rPr lang="en-US" sz="2000" i="1" dirty="0">
                <a:solidFill>
                  <a:srgbClr val="002060"/>
                </a:solidFill>
              </a:rPr>
              <a:t>n</a:t>
            </a:r>
            <a:r>
              <a:rPr lang="en-US" sz="2000" dirty="0">
                <a:solidFill>
                  <a:srgbClr val="002060"/>
                </a:solidFill>
              </a:rPr>
              <a:t> = 20 items from </a:t>
            </a:r>
            <a:r>
              <a:rPr lang="en-US" sz="2000" dirty="0" smtClean="0">
                <a:solidFill>
                  <a:srgbClr val="002060"/>
                </a:solidFill>
              </a:rPr>
              <a:t>a </a:t>
            </a:r>
            <a:r>
              <a:rPr lang="en-US" sz="2000" dirty="0">
                <a:solidFill>
                  <a:srgbClr val="002060"/>
                </a:solidFill>
              </a:rPr>
              <a:t>list of </a:t>
            </a:r>
            <a:r>
              <a:rPr lang="en-US" sz="2000" i="1" dirty="0">
                <a:solidFill>
                  <a:srgbClr val="002060"/>
                </a:solidFill>
              </a:rPr>
              <a:t>N</a:t>
            </a:r>
            <a:r>
              <a:rPr lang="en-US" sz="2000" dirty="0">
                <a:solidFill>
                  <a:srgbClr val="002060"/>
                </a:solidFill>
              </a:rPr>
              <a:t> = 78 items</a:t>
            </a:r>
            <a:r>
              <a:rPr lang="en-US" sz="2000" dirty="0" smtClean="0">
                <a:solidFill>
                  <a:srgbClr val="002060"/>
                </a:solidFill>
              </a:rPr>
              <a:t>.</a:t>
            </a:r>
            <a:endParaRPr lang="en-US" sz="2000" dirty="0">
              <a:solidFill>
                <a:srgbClr val="002060"/>
              </a:solidFill>
            </a:endParaRPr>
          </a:p>
        </p:txBody>
      </p:sp>
      <p:sp>
        <p:nvSpPr>
          <p:cNvPr id="133126" name="Rectangle 6"/>
          <p:cNvSpPr>
            <a:spLocks noChangeArrowheads="1"/>
          </p:cNvSpPr>
          <p:nvPr/>
        </p:nvSpPr>
        <p:spPr bwMode="auto">
          <a:xfrm>
            <a:off x="496573" y="5486400"/>
            <a:ext cx="8197850" cy="498475"/>
          </a:xfrm>
          <a:prstGeom prst="rect">
            <a:avLst/>
          </a:prstGeom>
          <a:noFill/>
          <a:ln w="9525">
            <a:noFill/>
            <a:miter lim="800000"/>
            <a:headEnd/>
            <a:tailEnd/>
          </a:ln>
          <a:effectLst/>
        </p:spPr>
        <p:txBody>
          <a:bodyPr lIns="103236" tIns="51618" rIns="103236" bIns="51618"/>
          <a:lstStyle/>
          <a:p>
            <a:pPr marL="342900" indent="-342900" algn="ctr" eaLnBrk="0" hangingPunct="0">
              <a:spcBef>
                <a:spcPct val="20000"/>
              </a:spcBef>
              <a:buClr>
                <a:srgbClr val="990000"/>
              </a:buClr>
              <a:defRPr/>
            </a:pPr>
            <a:r>
              <a:rPr lang="en-US" sz="2000" dirty="0">
                <a:solidFill>
                  <a:srgbClr val="C00000"/>
                </a:solidFill>
              </a:rPr>
              <a:t>Note that </a:t>
            </a:r>
            <a:r>
              <a:rPr lang="en-US" sz="2000" i="1" dirty="0">
                <a:solidFill>
                  <a:srgbClr val="C00000"/>
                </a:solidFill>
              </a:rPr>
              <a:t>N</a:t>
            </a:r>
            <a:r>
              <a:rPr lang="en-US" sz="2000" dirty="0">
                <a:solidFill>
                  <a:srgbClr val="C00000"/>
                </a:solidFill>
              </a:rPr>
              <a:t>/</a:t>
            </a:r>
            <a:r>
              <a:rPr lang="en-US" sz="2000" i="1" dirty="0">
                <a:solidFill>
                  <a:srgbClr val="C00000"/>
                </a:solidFill>
              </a:rPr>
              <a:t>n = </a:t>
            </a:r>
            <a:r>
              <a:rPr lang="en-US" sz="2000" dirty="0">
                <a:solidFill>
                  <a:srgbClr val="C00000"/>
                </a:solidFill>
              </a:rPr>
              <a:t>78/20 </a:t>
            </a:r>
            <a:r>
              <a:rPr lang="en-US" sz="2000" dirty="0">
                <a:solidFill>
                  <a:srgbClr val="C00000"/>
                </a:solidFill>
                <a:sym typeface="Symbol" pitchFamily="18" charset="2"/>
              </a:rPr>
              <a:t> 4  (</a:t>
            </a:r>
            <a:r>
              <a:rPr lang="en-US" sz="2000" dirty="0">
                <a:solidFill>
                  <a:srgbClr val="C00000"/>
                </a:solidFill>
              </a:rPr>
              <a:t>periodicity)</a:t>
            </a:r>
            <a:r>
              <a:rPr lang="en-US" sz="2000" dirty="0">
                <a:solidFill>
                  <a:srgbClr val="C00000"/>
                </a:solidFill>
                <a:sym typeface="Symbol" pitchFamily="18" charset="2"/>
              </a:rPr>
              <a:t>.</a:t>
            </a:r>
            <a:r>
              <a:rPr lang="en-US" sz="2000" dirty="0">
                <a:solidFill>
                  <a:srgbClr val="C00000"/>
                </a:solidFill>
              </a:rPr>
              <a:t>  </a:t>
            </a:r>
          </a:p>
        </p:txBody>
      </p:sp>
      <p:sp>
        <p:nvSpPr>
          <p:cNvPr id="88068" name="Text Box 7"/>
          <p:cNvSpPr txBox="1">
            <a:spLocks noChangeArrowheads="1"/>
          </p:cNvSpPr>
          <p:nvPr/>
        </p:nvSpPr>
        <p:spPr bwMode="auto">
          <a:xfrm>
            <a:off x="790892" y="2092015"/>
            <a:ext cx="815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marL="350838" indent="-350838"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accent1"/>
              </a:buClr>
              <a:buFontTx/>
              <a:buChar char="•"/>
            </a:pPr>
            <a:r>
              <a:rPr lang="en-US" sz="2000" dirty="0">
                <a:solidFill>
                  <a:srgbClr val="002060"/>
                </a:solidFill>
                <a:latin typeface="+mn-lt"/>
              </a:rPr>
              <a:t>Sample by choosing every </a:t>
            </a:r>
            <a:r>
              <a:rPr lang="en-US" sz="2000" i="1" dirty="0" err="1">
                <a:solidFill>
                  <a:srgbClr val="002060"/>
                </a:solidFill>
                <a:latin typeface="+mn-lt"/>
              </a:rPr>
              <a:t>kth</a:t>
            </a:r>
            <a:r>
              <a:rPr lang="en-US" sz="2000" i="1" dirty="0">
                <a:solidFill>
                  <a:srgbClr val="002060"/>
                </a:solidFill>
                <a:latin typeface="+mn-lt"/>
              </a:rPr>
              <a:t> </a:t>
            </a:r>
            <a:r>
              <a:rPr lang="en-US" sz="2000" dirty="0">
                <a:solidFill>
                  <a:srgbClr val="002060"/>
                </a:solidFill>
                <a:latin typeface="+mn-lt"/>
              </a:rPr>
              <a:t>item from a list, starting from a randomly chosen entry on the list.</a:t>
            </a:r>
          </a:p>
        </p:txBody>
      </p:sp>
      <p:sp>
        <p:nvSpPr>
          <p:cNvPr id="8806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2050" name="Picture 2"/>
          <p:cNvPicPr>
            <a:picLocks noChangeAspect="1" noChangeArrowheads="1"/>
          </p:cNvPicPr>
          <p:nvPr/>
        </p:nvPicPr>
        <p:blipFill>
          <a:blip r:embed="rId3" cstate="print"/>
          <a:srcRect/>
          <a:stretch>
            <a:fillRect/>
          </a:stretch>
        </p:blipFill>
        <p:spPr bwMode="auto">
          <a:xfrm>
            <a:off x="591665" y="4343400"/>
            <a:ext cx="8081319" cy="9144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3410051687"/>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2-</a:t>
            </a:r>
            <a:fld id="{F42C095C-E7A6-487B-8FAE-EBF8A9D8D9D3}" type="slidenum">
              <a:rPr lang="en-US"/>
              <a:pPr/>
              <a:t>54</a:t>
            </a:fld>
            <a:endParaRPr lang="en-US"/>
          </a:p>
        </p:txBody>
      </p:sp>
      <p:sp>
        <p:nvSpPr>
          <p:cNvPr id="136195" name="Rectangle 3"/>
          <p:cNvSpPr>
            <a:spLocks noChangeArrowheads="1"/>
          </p:cNvSpPr>
          <p:nvPr/>
        </p:nvSpPr>
        <p:spPr bwMode="auto">
          <a:xfrm>
            <a:off x="762000" y="1600200"/>
            <a:ext cx="7924800" cy="3200400"/>
          </a:xfrm>
          <a:prstGeom prst="rect">
            <a:avLst/>
          </a:prstGeom>
          <a:noFill/>
          <a:ln w="9525">
            <a:noFill/>
            <a:miter lim="800000"/>
            <a:headEnd/>
            <a:tailEnd/>
          </a:ln>
        </p:spPr>
        <p:txBody>
          <a:bodyPr lIns="103231" tIns="51616" rIns="103231" bIns="51616"/>
          <a:lstStyle/>
          <a:p>
            <a:pPr eaLnBrk="0" hangingPunct="0">
              <a:spcBef>
                <a:spcPct val="20000"/>
              </a:spcBef>
              <a:buClr>
                <a:srgbClr val="E8004D"/>
              </a:buClr>
              <a:buFont typeface="Wingdings" pitchFamily="2" charset="2"/>
              <a:buNone/>
              <a:defRPr/>
            </a:pPr>
            <a:r>
              <a:rPr lang="en-US" sz="3600" b="1" dirty="0">
                <a:solidFill>
                  <a:srgbClr val="00206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Stratified Sampling</a:t>
            </a:r>
            <a:endParaRPr lang="en-US" sz="2400" dirty="0">
              <a:solidFill>
                <a:srgbClr val="C00000"/>
              </a:solidFill>
              <a:effectLst>
                <a:outerShdw blurRad="38100" dist="38100" dir="2700000" algn="tl">
                  <a:srgbClr val="000000">
                    <a:alpha val="43137"/>
                  </a:srgbClr>
                </a:outerShdw>
              </a:effectLst>
            </a:endParaRPr>
          </a:p>
        </p:txBody>
      </p:sp>
      <p:sp>
        <p:nvSpPr>
          <p:cNvPr id="136196" name="Rectangle 4"/>
          <p:cNvSpPr>
            <a:spLocks noChangeArrowheads="1"/>
          </p:cNvSpPr>
          <p:nvPr/>
        </p:nvSpPr>
        <p:spPr bwMode="auto">
          <a:xfrm>
            <a:off x="685800" y="2209800"/>
            <a:ext cx="8197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dirty="0" smtClean="0">
                <a:solidFill>
                  <a:srgbClr val="002060"/>
                </a:solidFill>
              </a:rPr>
              <a:t>Requires prior </a:t>
            </a:r>
            <a:r>
              <a:rPr lang="en-US" sz="2000" dirty="0">
                <a:solidFill>
                  <a:srgbClr val="002060"/>
                </a:solidFill>
              </a:rPr>
              <a:t>information about the population.</a:t>
            </a:r>
          </a:p>
        </p:txBody>
      </p:sp>
      <p:sp>
        <p:nvSpPr>
          <p:cNvPr id="136197" name="Rectangle 5"/>
          <p:cNvSpPr>
            <a:spLocks noChangeArrowheads="1"/>
          </p:cNvSpPr>
          <p:nvPr/>
        </p:nvSpPr>
        <p:spPr bwMode="auto">
          <a:xfrm>
            <a:off x="685800" y="2778826"/>
            <a:ext cx="8197850" cy="802574"/>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dirty="0">
                <a:solidFill>
                  <a:srgbClr val="002060"/>
                </a:solidFill>
              </a:rPr>
              <a:t>Applicable when the population can be divided into relatively homogeneous subgroups of known size </a:t>
            </a:r>
            <a:r>
              <a:rPr lang="en-US" sz="2000" dirty="0">
                <a:solidFill>
                  <a:srgbClr val="002060"/>
                </a:solidFill>
                <a:effectLst>
                  <a:outerShdw blurRad="38100" dist="38100" dir="2700000" algn="tl">
                    <a:srgbClr val="000000">
                      <a:alpha val="43137"/>
                    </a:srgbClr>
                  </a:outerShdw>
                </a:effectLst>
              </a:rPr>
              <a:t>(</a:t>
            </a:r>
            <a:r>
              <a:rPr lang="en-US" sz="2000" i="1" u="sng" dirty="0">
                <a:solidFill>
                  <a:srgbClr val="C00000"/>
                </a:solidFill>
                <a:effectLst>
                  <a:outerShdw blurRad="38100" dist="38100" dir="2700000" algn="tl">
                    <a:srgbClr val="000000">
                      <a:alpha val="43137"/>
                    </a:srgbClr>
                  </a:outerShdw>
                </a:effectLst>
              </a:rPr>
              <a:t>strata</a:t>
            </a:r>
            <a:r>
              <a:rPr lang="en-US" sz="2000" dirty="0">
                <a:solidFill>
                  <a:srgbClr val="002060"/>
                </a:solidFill>
                <a:effectLst>
                  <a:outerShdw blurRad="38100" dist="38100" dir="2700000" algn="tl">
                    <a:srgbClr val="000000">
                      <a:alpha val="43137"/>
                    </a:srgbClr>
                  </a:outerShdw>
                </a:effectLst>
              </a:rPr>
              <a:t>).</a:t>
            </a:r>
          </a:p>
        </p:txBody>
      </p:sp>
      <p:sp>
        <p:nvSpPr>
          <p:cNvPr id="136198" name="Rectangle 6"/>
          <p:cNvSpPr>
            <a:spLocks noChangeArrowheads="1"/>
          </p:cNvSpPr>
          <p:nvPr/>
        </p:nvSpPr>
        <p:spPr bwMode="auto">
          <a:xfrm>
            <a:off x="685800" y="3581400"/>
            <a:ext cx="8199438" cy="762000"/>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dirty="0">
                <a:solidFill>
                  <a:srgbClr val="002060"/>
                </a:solidFill>
              </a:rPr>
              <a:t>A simple random sample of the desired size is taken within each </a:t>
            </a:r>
            <a:r>
              <a:rPr lang="en-US" sz="2000" i="1" u="sng" dirty="0">
                <a:solidFill>
                  <a:srgbClr val="C00000"/>
                </a:solidFill>
                <a:effectLst>
                  <a:outerShdw blurRad="38100" dist="38100" dir="2700000" algn="tl">
                    <a:srgbClr val="000000">
                      <a:alpha val="43137"/>
                    </a:srgbClr>
                  </a:outerShdw>
                </a:effectLst>
              </a:rPr>
              <a:t>stratum</a:t>
            </a:r>
            <a:r>
              <a:rPr lang="en-US" sz="2000" dirty="0">
                <a:solidFill>
                  <a:srgbClr val="002060"/>
                </a:solidFill>
                <a:effectLst>
                  <a:outerShdw blurRad="38100" dist="38100" dir="2700000" algn="tl">
                    <a:srgbClr val="000000">
                      <a:alpha val="43137"/>
                    </a:srgbClr>
                  </a:outerShdw>
                </a:effectLst>
              </a:rPr>
              <a:t>.</a:t>
            </a:r>
          </a:p>
        </p:txBody>
      </p:sp>
      <p:sp>
        <p:nvSpPr>
          <p:cNvPr id="901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9"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1639464628"/>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99740197-F447-4050-822B-85A9B69FFE63}" type="slidenum">
              <a:rPr lang="en-US"/>
              <a:pPr/>
              <a:t>55</a:t>
            </a:fld>
            <a:endParaRPr lang="en-US"/>
          </a:p>
        </p:txBody>
      </p:sp>
      <p:sp>
        <p:nvSpPr>
          <p:cNvPr id="138243" name="Rectangle 3"/>
          <p:cNvSpPr>
            <a:spLocks noChangeArrowheads="1"/>
          </p:cNvSpPr>
          <p:nvPr/>
        </p:nvSpPr>
        <p:spPr bwMode="auto">
          <a:xfrm>
            <a:off x="457200" y="1573213"/>
            <a:ext cx="8153400" cy="4205287"/>
          </a:xfrm>
          <a:prstGeom prst="rect">
            <a:avLst/>
          </a:prstGeom>
          <a:noFill/>
          <a:ln w="9525">
            <a:noFill/>
            <a:miter lim="800000"/>
            <a:headEnd/>
            <a:tailEnd/>
          </a:ln>
        </p:spPr>
        <p:txBody>
          <a:bodyPr lIns="103231" tIns="51616" rIns="103231" bIns="51616"/>
          <a:lstStyle/>
          <a:p>
            <a:pPr eaLnBrk="0" hangingPunct="0">
              <a:spcBef>
                <a:spcPct val="20000"/>
              </a:spcBef>
              <a:buClr>
                <a:srgbClr val="E8004D"/>
              </a:buClr>
              <a:buFont typeface="Wingdings" pitchFamily="2" charset="2"/>
              <a:buNone/>
              <a:defRPr/>
            </a:pPr>
            <a:r>
              <a:rPr lang="en-US" sz="3600" b="1" dirty="0">
                <a:solidFill>
                  <a:srgbClr val="0070C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Cluster Sample</a:t>
            </a:r>
            <a:endParaRPr lang="en-US" sz="2400" dirty="0">
              <a:solidFill>
                <a:srgbClr val="C00000"/>
              </a:solidFill>
              <a:effectLst>
                <a:outerShdw blurRad="38100" dist="38100" dir="2700000" algn="tl">
                  <a:srgbClr val="000000">
                    <a:alpha val="43137"/>
                  </a:srgbClr>
                </a:outerShdw>
              </a:effectLst>
            </a:endParaRPr>
          </a:p>
        </p:txBody>
      </p:sp>
      <p:sp>
        <p:nvSpPr>
          <p:cNvPr id="138244" name="Rectangle 4"/>
          <p:cNvSpPr>
            <a:spLocks noChangeArrowheads="1"/>
          </p:cNvSpPr>
          <p:nvPr/>
        </p:nvSpPr>
        <p:spPr bwMode="auto">
          <a:xfrm>
            <a:off x="696913" y="2205038"/>
            <a:ext cx="8197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Strata consist of geographical regions.</a:t>
            </a:r>
          </a:p>
        </p:txBody>
      </p:sp>
      <p:sp>
        <p:nvSpPr>
          <p:cNvPr id="138245" name="Rectangle 5"/>
          <p:cNvSpPr>
            <a:spLocks noChangeArrowheads="1"/>
          </p:cNvSpPr>
          <p:nvPr/>
        </p:nvSpPr>
        <p:spPr bwMode="auto">
          <a:xfrm>
            <a:off x="669925" y="2733675"/>
            <a:ext cx="8199438" cy="496888"/>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i="1" u="sng" dirty="0">
                <a:solidFill>
                  <a:srgbClr val="C00000"/>
                </a:solidFill>
                <a:effectLst>
                  <a:outerShdw blurRad="38100" dist="38100" dir="2700000" algn="tl">
                    <a:srgbClr val="000000">
                      <a:alpha val="43137"/>
                    </a:srgbClr>
                  </a:outerShdw>
                </a:effectLst>
              </a:rPr>
              <a:t>One-stage</a:t>
            </a:r>
            <a:r>
              <a:rPr lang="en-US" sz="2000" dirty="0">
                <a:solidFill>
                  <a:srgbClr val="C00000"/>
                </a:solidFill>
              </a:rPr>
              <a:t> </a:t>
            </a:r>
            <a:r>
              <a:rPr lang="en-US" sz="2000" dirty="0">
                <a:solidFill>
                  <a:srgbClr val="002060"/>
                </a:solidFill>
              </a:rPr>
              <a:t>cluster sampling – sample consists of all elements in each of </a:t>
            </a:r>
            <a:r>
              <a:rPr lang="en-US" sz="2000" i="1" dirty="0">
                <a:solidFill>
                  <a:srgbClr val="002060"/>
                </a:solidFill>
              </a:rPr>
              <a:t>k</a:t>
            </a:r>
            <a:r>
              <a:rPr lang="en-US" sz="2000" dirty="0">
                <a:solidFill>
                  <a:srgbClr val="002060"/>
                </a:solidFill>
              </a:rPr>
              <a:t> randomly chosen subregions (clusters).</a:t>
            </a:r>
          </a:p>
        </p:txBody>
      </p:sp>
      <p:sp>
        <p:nvSpPr>
          <p:cNvPr id="138246" name="Rectangle 6"/>
          <p:cNvSpPr>
            <a:spLocks noChangeArrowheads="1"/>
          </p:cNvSpPr>
          <p:nvPr/>
        </p:nvSpPr>
        <p:spPr bwMode="auto">
          <a:xfrm>
            <a:off x="685800" y="3581400"/>
            <a:ext cx="8197850" cy="496888"/>
          </a:xfrm>
          <a:prstGeom prst="rect">
            <a:avLst/>
          </a:prstGeom>
          <a:noFill/>
          <a:ln w="9525">
            <a:noFill/>
            <a:miter lim="800000"/>
            <a:headEnd/>
            <a:tailEnd/>
          </a:ln>
          <a:effectLst/>
        </p:spPr>
        <p:txBody>
          <a:bodyPr lIns="103236" tIns="51618" rIns="103236" bIns="51618"/>
          <a:lstStyle/>
          <a:p>
            <a:pPr marL="342900" indent="-342900" eaLnBrk="0" hangingPunct="0">
              <a:spcBef>
                <a:spcPct val="20000"/>
              </a:spcBef>
              <a:buClr>
                <a:schemeClr val="accent1"/>
              </a:buClr>
              <a:buFontTx/>
              <a:buChar char="•"/>
              <a:defRPr/>
            </a:pPr>
            <a:r>
              <a:rPr lang="en-US" sz="2000" i="1" u="sng" dirty="0">
                <a:solidFill>
                  <a:srgbClr val="C00000"/>
                </a:solidFill>
                <a:effectLst>
                  <a:outerShdw blurRad="38100" dist="38100" dir="2700000" algn="tl">
                    <a:srgbClr val="000000">
                      <a:alpha val="43137"/>
                    </a:srgbClr>
                  </a:outerShdw>
                </a:effectLst>
              </a:rPr>
              <a:t>Two-stage</a:t>
            </a:r>
            <a:r>
              <a:rPr lang="en-US" sz="2000" dirty="0">
                <a:solidFill>
                  <a:srgbClr val="C00000"/>
                </a:solidFill>
              </a:rPr>
              <a:t> </a:t>
            </a:r>
            <a:r>
              <a:rPr lang="en-US" sz="2000" dirty="0">
                <a:solidFill>
                  <a:srgbClr val="002060"/>
                </a:solidFill>
              </a:rPr>
              <a:t>cluster sampling, first choose </a:t>
            </a:r>
            <a:r>
              <a:rPr lang="en-US" sz="2000" i="1" dirty="0">
                <a:solidFill>
                  <a:srgbClr val="002060"/>
                </a:solidFill>
              </a:rPr>
              <a:t>k</a:t>
            </a:r>
            <a:r>
              <a:rPr lang="en-US" sz="2000" dirty="0">
                <a:solidFill>
                  <a:srgbClr val="002060"/>
                </a:solidFill>
              </a:rPr>
              <a:t> subregions (clusters), then choose a random sample of elements within each cluster.</a:t>
            </a:r>
          </a:p>
        </p:txBody>
      </p:sp>
      <p:sp>
        <p:nvSpPr>
          <p:cNvPr id="921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sp>
        <p:nvSpPr>
          <p:cNvPr id="11"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4122409483"/>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A90CEDF6-226E-4F41-BDF2-E8C0B7A6C92E}" type="slidenum">
              <a:rPr lang="en-US"/>
              <a:pPr/>
              <a:t>56</a:t>
            </a:fld>
            <a:endParaRPr lang="en-US"/>
          </a:p>
        </p:txBody>
      </p:sp>
      <p:sp>
        <p:nvSpPr>
          <p:cNvPr id="73730" name="Text Box 2"/>
          <p:cNvSpPr txBox="1">
            <a:spLocks noChangeArrowheads="1"/>
          </p:cNvSpPr>
          <p:nvPr/>
        </p:nvSpPr>
        <p:spPr bwMode="auto">
          <a:xfrm>
            <a:off x="381000" y="2449513"/>
            <a:ext cx="3236913" cy="1631950"/>
          </a:xfrm>
          <a:prstGeom prst="rect">
            <a:avLst/>
          </a:prstGeom>
          <a:solidFill>
            <a:schemeClr val="accent1">
              <a:lumMod val="20000"/>
              <a:lumOff val="80000"/>
            </a:schemeClr>
          </a:solidFill>
          <a:ln w="9525">
            <a:noFill/>
            <a:miter lim="800000"/>
            <a:headEnd/>
            <a:tailEnd/>
          </a:ln>
        </p:spPr>
        <p:txBody>
          <a:bodyPr lIns="91435" tIns="45718" rIns="91435" bIns="45718">
            <a:spAutoFit/>
          </a:bodyPr>
          <a:lstStyle/>
          <a:p>
            <a:pPr marL="350838" indent="-350838" eaLnBrk="0" hangingPunct="0">
              <a:spcBef>
                <a:spcPct val="20000"/>
              </a:spcBef>
              <a:buClr>
                <a:schemeClr val="accent1"/>
              </a:buClr>
              <a:buFontTx/>
              <a:buChar char="•"/>
              <a:defRPr/>
            </a:pPr>
            <a:r>
              <a:rPr lang="en-US" sz="2000" dirty="0">
                <a:solidFill>
                  <a:srgbClr val="002060"/>
                </a:solidFill>
              </a:rPr>
              <a:t>Here is an example of 4 elements sampled from each of 3 randomly chosen clusters (two-stage cluster sampling).</a:t>
            </a:r>
          </a:p>
        </p:txBody>
      </p:sp>
      <p:sp>
        <p:nvSpPr>
          <p:cNvPr id="139268" name="Rectangle 4"/>
          <p:cNvSpPr>
            <a:spLocks noChangeArrowheads="1"/>
          </p:cNvSpPr>
          <p:nvPr/>
        </p:nvSpPr>
        <p:spPr bwMode="auto">
          <a:xfrm>
            <a:off x="533400" y="1217613"/>
            <a:ext cx="8247063" cy="711200"/>
          </a:xfrm>
          <a:prstGeom prst="rect">
            <a:avLst/>
          </a:prstGeom>
          <a:noFill/>
          <a:ln w="9525">
            <a:noFill/>
            <a:miter lim="800000"/>
            <a:headEnd/>
            <a:tailEnd/>
          </a:ln>
          <a:effectLst/>
        </p:spPr>
        <p:txBody>
          <a:bodyPr lIns="103231" tIns="51616" rIns="103231" bIns="51616"/>
          <a:lstStyle/>
          <a:p>
            <a:pPr eaLnBrk="0" hangingPunct="0">
              <a:spcBef>
                <a:spcPct val="20000"/>
              </a:spcBef>
              <a:buClr>
                <a:srgbClr val="E8004D"/>
              </a:buClr>
              <a:buFont typeface="Wingdings" pitchFamily="2" charset="2"/>
              <a:buNone/>
              <a:defRPr/>
            </a:pPr>
            <a:r>
              <a:rPr lang="en-US" sz="4000" b="1" dirty="0">
                <a:solidFill>
                  <a:srgbClr val="FFFFFF"/>
                </a:solidFill>
                <a:effectLst>
                  <a:outerShdw blurRad="38100" dist="38100" dir="2700000" algn="tl">
                    <a:srgbClr val="C0C0C0"/>
                  </a:outerShdw>
                </a:effectLst>
              </a:rPr>
              <a:t> </a:t>
            </a:r>
            <a:r>
              <a:rPr lang="en-US" sz="2400" i="1" dirty="0">
                <a:solidFill>
                  <a:srgbClr val="C00000"/>
                </a:solidFill>
                <a:effectLst>
                  <a:outerShdw blurRad="38100" dist="38100" dir="2700000" algn="tl">
                    <a:srgbClr val="000000">
                      <a:alpha val="43137"/>
                    </a:srgbClr>
                  </a:outerShdw>
                </a:effectLst>
              </a:rPr>
              <a:t>Cluster Sample</a:t>
            </a:r>
          </a:p>
        </p:txBody>
      </p:sp>
      <p:pic>
        <p:nvPicPr>
          <p:cNvPr id="73733" name="Picture 5"/>
          <p:cNvPicPr>
            <a:picLocks noChangeAspect="1" noChangeArrowheads="1"/>
          </p:cNvPicPr>
          <p:nvPr/>
        </p:nvPicPr>
        <p:blipFill>
          <a:blip r:embed="rId3" cstate="print"/>
          <a:srcRect l="32031" t="29167" r="18750" b="19792"/>
          <a:stretch>
            <a:fillRect/>
          </a:stretch>
        </p:blipFill>
        <p:spPr bwMode="auto">
          <a:xfrm>
            <a:off x="3797919" y="1853541"/>
            <a:ext cx="4883150" cy="394335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9421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942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4495800"/>
            <a:ext cx="212407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3535677485"/>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9E2510A8-DB58-4117-814B-89882A1D4EC2}" type="slidenum">
              <a:rPr lang="en-US"/>
              <a:pPr/>
              <a:t>57</a:t>
            </a:fld>
            <a:endParaRPr lang="en-US"/>
          </a:p>
        </p:txBody>
      </p:sp>
      <p:sp>
        <p:nvSpPr>
          <p:cNvPr id="141315" name="Rectangle 3"/>
          <p:cNvSpPr>
            <a:spLocks noChangeArrowheads="1"/>
          </p:cNvSpPr>
          <p:nvPr/>
        </p:nvSpPr>
        <p:spPr bwMode="auto">
          <a:xfrm>
            <a:off x="685800" y="1573213"/>
            <a:ext cx="7848600" cy="2922587"/>
          </a:xfrm>
          <a:prstGeom prst="rect">
            <a:avLst/>
          </a:prstGeom>
          <a:noFill/>
          <a:ln w="9525">
            <a:noFill/>
            <a:miter lim="800000"/>
            <a:headEnd/>
            <a:tailEnd/>
          </a:ln>
        </p:spPr>
        <p:txBody>
          <a:bodyPr lIns="103231" tIns="51616" rIns="103231" bIns="51616"/>
          <a:lstStyle/>
          <a:p>
            <a:pPr eaLnBrk="0" hangingPunct="0">
              <a:spcBef>
                <a:spcPct val="20000"/>
              </a:spcBef>
              <a:buClr>
                <a:srgbClr val="E8004D"/>
              </a:buClr>
              <a:buFont typeface="Wingdings" pitchFamily="2" charset="2"/>
              <a:buNone/>
              <a:defRPr/>
            </a:pPr>
            <a:r>
              <a:rPr lang="en-US" sz="3600" b="1" dirty="0">
                <a:solidFill>
                  <a:srgbClr val="0070C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Judgment Sample</a:t>
            </a:r>
          </a:p>
        </p:txBody>
      </p:sp>
      <p:sp>
        <p:nvSpPr>
          <p:cNvPr id="141316" name="Rectangle 4"/>
          <p:cNvSpPr>
            <a:spLocks noChangeArrowheads="1"/>
          </p:cNvSpPr>
          <p:nvPr/>
        </p:nvSpPr>
        <p:spPr bwMode="auto">
          <a:xfrm>
            <a:off x="671513" y="2205038"/>
            <a:ext cx="74818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A non-probability sampling method that relies on the expertise of the sampler to choose items that are representative of the population.</a:t>
            </a:r>
          </a:p>
        </p:txBody>
      </p:sp>
      <p:sp>
        <p:nvSpPr>
          <p:cNvPr id="141317" name="Rectangle 5"/>
          <p:cNvSpPr>
            <a:spLocks noChangeArrowheads="1"/>
          </p:cNvSpPr>
          <p:nvPr/>
        </p:nvSpPr>
        <p:spPr bwMode="auto">
          <a:xfrm>
            <a:off x="685800" y="3352800"/>
            <a:ext cx="7696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Can be affected by subconscious bias (i.e., </a:t>
            </a:r>
            <a:r>
              <a:rPr lang="en-US" sz="2000" i="1" u="sng">
                <a:solidFill>
                  <a:srgbClr val="002060"/>
                </a:solidFill>
              </a:rPr>
              <a:t>non-randomness</a:t>
            </a:r>
            <a:r>
              <a:rPr lang="en-US" sz="2000">
                <a:solidFill>
                  <a:srgbClr val="002060"/>
                </a:solidFill>
              </a:rPr>
              <a:t>          in the choice).</a:t>
            </a:r>
          </a:p>
        </p:txBody>
      </p:sp>
      <p:sp>
        <p:nvSpPr>
          <p:cNvPr id="9626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7171" name="Picture 3" descr="C:\Users\doane\AppData\Local\Microsoft\Windows\Temporary Internet Files\Content.IE5\OYEHYR3B\MP90043849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6026" y="3751118"/>
            <a:ext cx="1828800" cy="121571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534627293"/>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2-</a:t>
            </a:r>
            <a:fld id="{71BDF008-D7A8-48D1-BE1D-BB69DFE42448}" type="slidenum">
              <a:rPr lang="en-US"/>
              <a:pPr/>
              <a:t>58</a:t>
            </a:fld>
            <a:endParaRPr lang="en-US"/>
          </a:p>
        </p:txBody>
      </p:sp>
      <p:sp>
        <p:nvSpPr>
          <p:cNvPr id="7" name="Rectangle 3"/>
          <p:cNvSpPr>
            <a:spLocks noChangeArrowheads="1"/>
          </p:cNvSpPr>
          <p:nvPr/>
        </p:nvSpPr>
        <p:spPr bwMode="auto">
          <a:xfrm>
            <a:off x="762000" y="3124200"/>
            <a:ext cx="8153400" cy="2122488"/>
          </a:xfrm>
          <a:prstGeom prst="rect">
            <a:avLst/>
          </a:prstGeom>
          <a:solidFill>
            <a:srgbClr val="FFFFFF"/>
          </a:solidFill>
          <a:ln w="9525">
            <a:noFill/>
            <a:miter lim="800000"/>
            <a:headEnd/>
            <a:tailEnd/>
          </a:ln>
          <a:effectLst/>
        </p:spPr>
        <p:txBody>
          <a:bodyPr lIns="103231" tIns="51616" rIns="103231" bIns="51616"/>
          <a:lstStyle/>
          <a:p>
            <a:pPr eaLnBrk="0" hangingPunct="0">
              <a:spcBef>
                <a:spcPct val="20000"/>
              </a:spcBef>
              <a:buClr>
                <a:srgbClr val="E8004D"/>
              </a:buClr>
              <a:buFont typeface="Wingdings" pitchFamily="2" charset="2"/>
              <a:buNone/>
              <a:defRPr/>
            </a:pPr>
            <a:r>
              <a:rPr lang="en-US" sz="3600" b="1" i="1" dirty="0">
                <a:solidFill>
                  <a:srgbClr val="0070C0"/>
                </a:solidFill>
                <a:effectLst>
                  <a:outerShdw blurRad="38100" dist="38100" dir="2700000" algn="tl">
                    <a:srgbClr val="C0C0C0"/>
                  </a:outerShdw>
                </a:effectLst>
              </a:rPr>
              <a:t> </a:t>
            </a:r>
            <a:r>
              <a:rPr lang="en-US" sz="2400" i="1" dirty="0">
                <a:solidFill>
                  <a:srgbClr val="C00000"/>
                </a:solidFill>
                <a:effectLst>
                  <a:outerShdw blurRad="38100" dist="38100" dir="2700000" algn="tl">
                    <a:srgbClr val="C0C0C0"/>
                  </a:outerShdw>
                </a:effectLst>
              </a:rPr>
              <a:t>Focus Groups</a:t>
            </a:r>
          </a:p>
        </p:txBody>
      </p:sp>
      <p:sp>
        <p:nvSpPr>
          <p:cNvPr id="142339" name="Rectangle 3"/>
          <p:cNvSpPr>
            <a:spLocks noChangeArrowheads="1"/>
          </p:cNvSpPr>
          <p:nvPr/>
        </p:nvSpPr>
        <p:spPr bwMode="auto">
          <a:xfrm>
            <a:off x="762000" y="1600200"/>
            <a:ext cx="8077200" cy="1741488"/>
          </a:xfrm>
          <a:prstGeom prst="rect">
            <a:avLst/>
          </a:prstGeom>
          <a:solidFill>
            <a:srgbClr val="FFFFFF"/>
          </a:solidFill>
          <a:ln w="9525">
            <a:noFill/>
            <a:miter lim="800000"/>
            <a:headEnd/>
            <a:tailEnd/>
          </a:ln>
          <a:effectLst/>
        </p:spPr>
        <p:txBody>
          <a:bodyPr lIns="103231" tIns="51616" rIns="103231" bIns="51616"/>
          <a:lstStyle/>
          <a:p>
            <a:pPr eaLnBrk="0" hangingPunct="0">
              <a:spcBef>
                <a:spcPct val="20000"/>
              </a:spcBef>
              <a:buClr>
                <a:srgbClr val="E8004D"/>
              </a:buClr>
              <a:buFont typeface="Wingdings" pitchFamily="2" charset="2"/>
              <a:buNone/>
              <a:defRPr/>
            </a:pPr>
            <a:r>
              <a:rPr lang="en-US" sz="2400" b="1" i="1" dirty="0">
                <a:solidFill>
                  <a:srgbClr val="0070C0"/>
                </a:solidFill>
              </a:rPr>
              <a:t> </a:t>
            </a:r>
            <a:r>
              <a:rPr lang="en-US" sz="2400" i="1" dirty="0">
                <a:solidFill>
                  <a:srgbClr val="C00000"/>
                </a:solidFill>
                <a:effectLst>
                  <a:outerShdw blurRad="38100" dist="38100" dir="2700000" algn="tl">
                    <a:srgbClr val="000000">
                      <a:alpha val="43137"/>
                    </a:srgbClr>
                  </a:outerShdw>
                </a:effectLst>
              </a:rPr>
              <a:t>Convenience Sample</a:t>
            </a:r>
          </a:p>
        </p:txBody>
      </p:sp>
      <p:sp>
        <p:nvSpPr>
          <p:cNvPr id="98307" name="Rectangle 4"/>
          <p:cNvSpPr>
            <a:spLocks noChangeArrowheads="1"/>
          </p:cNvSpPr>
          <p:nvPr/>
        </p:nvSpPr>
        <p:spPr bwMode="auto">
          <a:xfrm>
            <a:off x="685800" y="2286000"/>
            <a:ext cx="80565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Take advantage of whatever sample is available at that moment.  A quick way to sample.</a:t>
            </a:r>
          </a:p>
          <a:p>
            <a:pPr marL="342900" indent="-342900" eaLnBrk="0" hangingPunct="0">
              <a:spcBef>
                <a:spcPct val="20000"/>
              </a:spcBef>
              <a:buClr>
                <a:srgbClr val="990000"/>
              </a:buClr>
              <a:buFontTx/>
              <a:buChar char="•"/>
            </a:pPr>
            <a:endParaRPr lang="en-US" sz="2800"/>
          </a:p>
        </p:txBody>
      </p:sp>
      <p:sp>
        <p:nvSpPr>
          <p:cNvPr id="98308" name="Rectangle 5"/>
          <p:cNvSpPr>
            <a:spLocks noChangeArrowheads="1"/>
          </p:cNvSpPr>
          <p:nvPr/>
        </p:nvSpPr>
        <p:spPr bwMode="auto">
          <a:xfrm>
            <a:off x="685800" y="3886200"/>
            <a:ext cx="796766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p>
            <a:pPr marL="342900" indent="-342900" eaLnBrk="0" hangingPunct="0">
              <a:spcBef>
                <a:spcPct val="20000"/>
              </a:spcBef>
              <a:buClr>
                <a:schemeClr val="accent1"/>
              </a:buClr>
              <a:buFontTx/>
              <a:buChar char="•"/>
            </a:pPr>
            <a:r>
              <a:rPr lang="en-US" sz="2000">
                <a:solidFill>
                  <a:srgbClr val="002060"/>
                </a:solidFill>
              </a:rPr>
              <a:t>A panel of individuals chosen to be representative of a wider population, formed for open-ended discussion and idea gathering.</a:t>
            </a:r>
          </a:p>
        </p:txBody>
      </p:sp>
      <p:sp>
        <p:nvSpPr>
          <p:cNvPr id="9830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2</a:t>
            </a:r>
          </a:p>
        </p:txBody>
      </p:sp>
      <p:pic>
        <p:nvPicPr>
          <p:cNvPr id="8194" name="Picture 2" descr="C:\Users\doane\AppData\Local\Microsoft\Windows\Temporary Internet Files\Content.IE5\4NRDV50F\MC90018637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4629892"/>
            <a:ext cx="1142439" cy="161348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txBox="1">
            <a:spLocks noChangeArrowheads="1"/>
          </p:cNvSpPr>
          <p:nvPr/>
        </p:nvSpPr>
        <p:spPr bwMode="auto">
          <a:xfrm>
            <a:off x="2552700" y="486889"/>
            <a:ext cx="4038600" cy="503712"/>
          </a:xfrm>
          <a:prstGeom prst="rect">
            <a:avLst/>
          </a:prstGeom>
          <a:noFill/>
          <a:ln w="9525">
            <a:noFill/>
            <a:miter lim="800000"/>
            <a:headEnd/>
            <a:tailEnd/>
          </a:ln>
          <a:effectLst/>
        </p:spPr>
        <p:txBody>
          <a:bodyPr lIns="103236" tIns="51618" rIns="103236" bIns="51618" anchor="b"/>
          <a:lstStyle/>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defRPr/>
            </a:pPr>
            <a:endParaRPr lang="en-US" sz="4000" kern="0" dirty="0">
              <a:solidFill>
                <a:schemeClr val="accent1"/>
              </a:solidFill>
              <a:effectLst>
                <a:outerShdw blurRad="38100" dist="38100" dir="2700000" algn="tl">
                  <a:srgbClr val="C0C0C0"/>
                </a:outerShdw>
              </a:effectLst>
              <a:latin typeface="+mj-lt"/>
              <a:ea typeface="+mj-ea"/>
              <a:cs typeface="+mj-cs"/>
            </a:endParaRPr>
          </a:p>
          <a:p>
            <a:pPr algn="ctr">
              <a:defRPr/>
            </a:pPr>
            <a:r>
              <a:rPr lang="en-US" sz="3200" kern="0" dirty="0" smtClean="0">
                <a:solidFill>
                  <a:schemeClr val="accent1"/>
                </a:solidFill>
                <a:effectLst>
                  <a:outerShdw blurRad="38100" dist="38100" dir="2700000" algn="tl">
                    <a:srgbClr val="C0C0C0"/>
                  </a:outerShdw>
                </a:effectLst>
                <a:latin typeface="+mj-lt"/>
                <a:ea typeface="+mj-ea"/>
                <a:cs typeface="+mj-cs"/>
              </a:rPr>
              <a:t>Sampling Methods</a:t>
            </a:r>
            <a:endParaRPr lang="en-US" sz="2800" kern="0" dirty="0">
              <a:solidFill>
                <a:srgbClr val="B8B400"/>
              </a:solidFill>
              <a:effectLst>
                <a:outerShdw blurRad="38100" dist="38100" dir="2700000" algn="tl">
                  <a:srgbClr val="C0C0C0"/>
                </a:outerShdw>
              </a:effectLst>
              <a:latin typeface="+mj-lt"/>
              <a:ea typeface="+mj-ea"/>
              <a:cs typeface="+mj-cs"/>
            </a:endParaRPr>
          </a:p>
        </p:txBody>
      </p:sp>
    </p:spTree>
    <p:extLst>
      <p:ext uri="{BB962C8B-B14F-4D97-AF65-F5344CB8AC3E}">
        <p14:creationId xmlns:p14="http://schemas.microsoft.com/office/powerpoint/2010/main" val="2739236197"/>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3-</a:t>
            </a:r>
            <a:fld id="{4C986636-6DE3-4F1E-9813-0ECA5D5AF738}" type="slidenum">
              <a:rPr lang="en-US"/>
              <a:pPr/>
              <a:t>59</a:t>
            </a:fld>
            <a:endParaRPr lang="en-US"/>
          </a:p>
        </p:txBody>
      </p:sp>
      <p:sp>
        <p:nvSpPr>
          <p:cNvPr id="43010" name="Rectangle 2"/>
          <p:cNvSpPr>
            <a:spLocks noGrp="1" noChangeArrowheads="1"/>
          </p:cNvSpPr>
          <p:nvPr>
            <p:ph type="title"/>
          </p:nvPr>
        </p:nvSpPr>
        <p:spPr>
          <a:xfrm>
            <a:off x="457200" y="381000"/>
            <a:ext cx="8077200" cy="609600"/>
          </a:xfrm>
          <a:solidFill>
            <a:schemeClr val="accent1">
              <a:lumMod val="20000"/>
              <a:lumOff val="80000"/>
            </a:schemeClr>
          </a:solidFill>
        </p:spPr>
        <p:txBody>
          <a:bodyPr lIns="103236" tIns="51618" rIns="103236" bIns="51618" anchor="t"/>
          <a:lstStyle/>
          <a:p>
            <a:pPr algn="l" eaLnBrk="1" hangingPunct="1">
              <a:defRPr/>
            </a:pPr>
            <a:r>
              <a:rPr lang="en-US" sz="3200" dirty="0">
                <a:solidFill>
                  <a:schemeClr val="accent1"/>
                </a:solidFill>
                <a:effectLst>
                  <a:outerShdw blurRad="38100" dist="38100" dir="2700000" algn="tl">
                    <a:srgbClr val="000000">
                      <a:alpha val="43137"/>
                    </a:srgbClr>
                  </a:outerShdw>
                </a:effectLst>
              </a:rPr>
              <a:t>Describing Data </a:t>
            </a:r>
            <a:r>
              <a:rPr lang="en-US" sz="3200" dirty="0" smtClean="0">
                <a:solidFill>
                  <a:schemeClr val="accent1"/>
                </a:solidFill>
                <a:effectLst>
                  <a:outerShdw blurRad="38100" dist="38100" dir="2700000" algn="tl">
                    <a:srgbClr val="000000">
                      <a:alpha val="43137"/>
                    </a:srgbClr>
                  </a:outerShdw>
                </a:effectLst>
              </a:rPr>
              <a:t>Visually                          </a:t>
            </a:r>
            <a:r>
              <a:rPr lang="en-US" sz="3200" b="1" i="1" dirty="0" smtClean="0"/>
              <a:t>ML</a:t>
            </a:r>
            <a:r>
              <a:rPr lang="en-US" sz="3200" dirty="0" smtClean="0"/>
              <a:t> </a:t>
            </a:r>
            <a:r>
              <a:rPr lang="en-US" sz="3200" b="1" i="1" dirty="0" smtClean="0"/>
              <a:t>1.5</a:t>
            </a:r>
            <a:r>
              <a:rPr lang="en-US" sz="3200" dirty="0" smtClean="0"/>
              <a:t> </a:t>
            </a:r>
            <a:endParaRPr lang="en-US" sz="3200" dirty="0"/>
          </a:p>
        </p:txBody>
      </p:sp>
      <p:sp>
        <p:nvSpPr>
          <p:cNvPr id="43011" name="Rectangle 3"/>
          <p:cNvSpPr>
            <a:spLocks noGrp="1" noChangeArrowheads="1"/>
          </p:cNvSpPr>
          <p:nvPr>
            <p:ph type="subTitle" idx="4294967295"/>
          </p:nvPr>
        </p:nvSpPr>
        <p:spPr>
          <a:xfrm>
            <a:off x="1295400" y="1734316"/>
            <a:ext cx="6400800" cy="4572000"/>
          </a:xfrm>
        </p:spPr>
        <p:txBody>
          <a:bodyPr/>
          <a:lstStyle/>
          <a:p>
            <a:pPr eaLnBrk="1" hangingPunct="1">
              <a:buFont typeface="Wingdings" pitchFamily="2" charset="2"/>
              <a:buNone/>
              <a:defRPr/>
            </a:pPr>
            <a:r>
              <a:rPr lang="en-US" sz="2400" dirty="0" smtClean="0"/>
              <a:t>3.1 </a:t>
            </a:r>
            <a:r>
              <a:rPr lang="en-US" sz="2400" dirty="0"/>
              <a:t>Stem-and-Leaf Displays and Dot Plots</a:t>
            </a:r>
          </a:p>
          <a:p>
            <a:pPr eaLnBrk="1" hangingPunct="1">
              <a:buFont typeface="Wingdings" pitchFamily="2" charset="2"/>
              <a:buNone/>
              <a:defRPr/>
            </a:pPr>
            <a:r>
              <a:rPr lang="en-US" sz="2400" dirty="0"/>
              <a:t>3.2 Frequency Distributions and Histograms</a:t>
            </a:r>
          </a:p>
          <a:p>
            <a:pPr eaLnBrk="1" hangingPunct="1">
              <a:buFont typeface="Wingdings" pitchFamily="2" charset="2"/>
              <a:buNone/>
              <a:defRPr/>
            </a:pPr>
            <a:r>
              <a:rPr lang="en-US" sz="2400" i="1" dirty="0">
                <a:solidFill>
                  <a:schemeClr val="bg1">
                    <a:lumMod val="65000"/>
                  </a:schemeClr>
                </a:solidFill>
                <a:effectLst>
                  <a:outerShdw blurRad="38100" dist="38100" dir="2700000" algn="tl">
                    <a:srgbClr val="000000">
                      <a:alpha val="43137"/>
                    </a:srgbClr>
                  </a:outerShdw>
                </a:effectLst>
              </a:rPr>
              <a:t>3.3 Excel Charts</a:t>
            </a:r>
          </a:p>
          <a:p>
            <a:pPr eaLnBrk="1" hangingPunct="1">
              <a:buFont typeface="Wingdings" pitchFamily="2" charset="2"/>
              <a:buNone/>
              <a:defRPr/>
            </a:pPr>
            <a:r>
              <a:rPr lang="en-US" sz="2400" i="1" dirty="0">
                <a:solidFill>
                  <a:schemeClr val="bg1">
                    <a:lumMod val="65000"/>
                  </a:schemeClr>
                </a:solidFill>
                <a:effectLst>
                  <a:outerShdw blurRad="38100" dist="38100" dir="2700000" algn="tl">
                    <a:srgbClr val="000000">
                      <a:alpha val="43137"/>
                    </a:srgbClr>
                  </a:outerShdw>
                </a:effectLst>
              </a:rPr>
              <a:t>3.4 Line Charts</a:t>
            </a:r>
          </a:p>
          <a:p>
            <a:pPr eaLnBrk="1" hangingPunct="1">
              <a:buFont typeface="Wingdings" pitchFamily="2" charset="2"/>
              <a:buNone/>
              <a:defRPr/>
            </a:pPr>
            <a:r>
              <a:rPr lang="en-US" sz="2400" i="1" dirty="0">
                <a:solidFill>
                  <a:schemeClr val="bg1">
                    <a:lumMod val="65000"/>
                  </a:schemeClr>
                </a:solidFill>
                <a:effectLst>
                  <a:outerShdw blurRad="38100" dist="38100" dir="2700000" algn="tl">
                    <a:srgbClr val="000000">
                      <a:alpha val="43137"/>
                    </a:srgbClr>
                  </a:outerShdw>
                </a:effectLst>
              </a:rPr>
              <a:t>3.5 Bar Charts</a:t>
            </a:r>
          </a:p>
          <a:p>
            <a:pPr eaLnBrk="1" hangingPunct="1">
              <a:buFont typeface="Wingdings" pitchFamily="2" charset="2"/>
              <a:buNone/>
              <a:defRPr/>
            </a:pPr>
            <a:r>
              <a:rPr lang="en-US" sz="2400" i="1" dirty="0">
                <a:solidFill>
                  <a:schemeClr val="bg1">
                    <a:lumMod val="65000"/>
                  </a:schemeClr>
                </a:solidFill>
                <a:effectLst>
                  <a:outerShdw blurRad="38100" dist="38100" dir="2700000" algn="tl">
                    <a:srgbClr val="000000">
                      <a:alpha val="43137"/>
                    </a:srgbClr>
                  </a:outerShdw>
                </a:effectLst>
              </a:rPr>
              <a:t>3.6 Pie Charts</a:t>
            </a:r>
          </a:p>
          <a:p>
            <a:pPr eaLnBrk="1" hangingPunct="1">
              <a:buFont typeface="Wingdings" pitchFamily="2" charset="2"/>
              <a:buNone/>
              <a:defRPr/>
            </a:pPr>
            <a:r>
              <a:rPr lang="en-US" sz="2400" dirty="0"/>
              <a:t>3.7 Scatter Plots</a:t>
            </a:r>
          </a:p>
          <a:p>
            <a:pPr eaLnBrk="1" hangingPunct="1">
              <a:buFont typeface="Wingdings" pitchFamily="2" charset="2"/>
              <a:buNone/>
              <a:defRPr/>
            </a:pPr>
            <a:r>
              <a:rPr lang="en-US" sz="2400" dirty="0"/>
              <a:t>3.8 Tables</a:t>
            </a:r>
          </a:p>
          <a:p>
            <a:pPr eaLnBrk="1" hangingPunct="1">
              <a:buFont typeface="Wingdings" pitchFamily="2" charset="2"/>
              <a:buNone/>
              <a:defRPr/>
            </a:pPr>
            <a:r>
              <a:rPr lang="en-US" sz="2400" dirty="0"/>
              <a:t>3.9 Deceptive Graphs</a:t>
            </a:r>
            <a:endParaRPr lang="en-US" sz="2400" dirty="0" smtClean="0"/>
          </a:p>
        </p:txBody>
      </p:sp>
      <p:sp>
        <p:nvSpPr>
          <p:cNvPr id="1638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cxnSp>
        <p:nvCxnSpPr>
          <p:cNvPr id="3" name="Straight Arrow Connector 2"/>
          <p:cNvCxnSpPr/>
          <p:nvPr/>
        </p:nvCxnSpPr>
        <p:spPr bwMode="auto">
          <a:xfrm flipH="1" flipV="1">
            <a:off x="4114800" y="2895600"/>
            <a:ext cx="1524000" cy="3810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flipH="1">
            <a:off x="4114800" y="3657600"/>
            <a:ext cx="1524000" cy="36271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12"/>
          <p:cNvSpPr txBox="1"/>
          <p:nvPr/>
        </p:nvSpPr>
        <p:spPr>
          <a:xfrm>
            <a:off x="5638800" y="2927504"/>
            <a:ext cx="16002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So many topics, so little time …</a:t>
            </a:r>
            <a:endParaRPr lang="en-US" dirty="0"/>
          </a:p>
        </p:txBody>
      </p:sp>
      <p:pic>
        <p:nvPicPr>
          <p:cNvPr id="1028" name="Picture 4" descr="C:\Users\doane\AppData\Local\Microsoft\Windows\Temporary Internet Files\Content.IE5\YJVGYIN5\MC90043756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4370" y="2767583"/>
            <a:ext cx="1276350" cy="1303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68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a:t>
            </a:fld>
            <a:endParaRPr lang="en-US" dirty="0">
              <a:latin typeface="Times New Roman" pitchFamily="18" charset="0"/>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685800" y="1828800"/>
            <a:ext cx="7620000" cy="2739211"/>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Grading</a:t>
            </a:r>
            <a:endParaRPr lang="en-US" sz="2800" b="1" i="1" dirty="0">
              <a:solidFill>
                <a:srgbClr val="C00000"/>
              </a:solidFill>
              <a:effectLst>
                <a:outerShdw blurRad="38100" dist="38100" dir="2700000" algn="tl">
                  <a:srgbClr val="000000">
                    <a:alpha val="43137"/>
                  </a:srgbClr>
                </a:outerShdw>
              </a:effectLst>
            </a:endParaRPr>
          </a:p>
          <a:p>
            <a:r>
              <a:rPr lang="en-US" sz="2400" dirty="0"/>
              <a:t>Students will </a:t>
            </a:r>
            <a:r>
              <a:rPr lang="en-US" sz="2400" dirty="0" smtClean="0"/>
              <a:t>complete </a:t>
            </a:r>
            <a:r>
              <a:rPr lang="en-US" sz="2400" dirty="0"/>
              <a:t>several written projects </a:t>
            </a:r>
            <a:r>
              <a:rPr lang="en-US" sz="2400" dirty="0" smtClean="0"/>
              <a:t>(</a:t>
            </a:r>
            <a:r>
              <a:rPr lang="en-US" sz="2400" dirty="0"/>
              <a:t>50% weight, graded by instructor) and several </a:t>
            </a:r>
            <a:r>
              <a:rPr lang="en-US" sz="2400" dirty="0" smtClean="0"/>
              <a:t>Connect assignments </a:t>
            </a:r>
            <a:r>
              <a:rPr lang="en-US" sz="2400" dirty="0"/>
              <a:t>with online feedback (50% weight). </a:t>
            </a:r>
            <a:r>
              <a:rPr lang="en-US" sz="2400" dirty="0" smtClean="0"/>
              <a:t>Basically, you will submit one assignment (Connect or Project) per week except for weeks 9 and 13. Grades will be posted </a:t>
            </a:r>
            <a:r>
              <a:rPr lang="en-US" sz="2400" dirty="0"/>
              <a:t>on Moodle</a:t>
            </a:r>
            <a:r>
              <a:rPr lang="en-US" sz="2400" dirty="0" smtClean="0"/>
              <a:t>. </a:t>
            </a:r>
            <a:endParaRPr lang="en-US" sz="2400" dirty="0">
              <a:latin typeface="+mn-lt"/>
            </a:endParaRPr>
          </a:p>
        </p:txBody>
      </p:sp>
      <p:sp>
        <p:nvSpPr>
          <p:cNvPr id="7" name="Rectangle 2"/>
          <p:cNvSpPr>
            <a:spLocks noGrp="1" noChangeArrowheads="1"/>
          </p:cNvSpPr>
          <p:nvPr>
            <p:ph type="title"/>
          </p:nvPr>
        </p:nvSpPr>
        <p:spPr>
          <a:xfrm>
            <a:off x="398463" y="457200"/>
            <a:ext cx="8229600" cy="571500"/>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Getting Started</a:t>
            </a:r>
          </a:p>
        </p:txBody>
      </p:sp>
      <p:pic>
        <p:nvPicPr>
          <p:cNvPr id="1027" name="Picture 3" descr="C:\Users\Blythe\AppData\Local\Microsoft\Windows\Temporary Internet Files\Content.IE5\T28SMCVP\MC90036665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6700" y="4800600"/>
            <a:ext cx="1438199" cy="1240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148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3-</a:t>
            </a:r>
            <a:fld id="{407D3C3A-9D97-4312-B212-D9CA94207B32}" type="slidenum">
              <a:rPr lang="en-US"/>
              <a:pPr/>
              <a:t>60</a:t>
            </a:fld>
            <a:endParaRPr lang="en-US"/>
          </a:p>
        </p:txBody>
      </p:sp>
      <p:sp>
        <p:nvSpPr>
          <p:cNvPr id="14339" name="Rectangle 3"/>
          <p:cNvSpPr>
            <a:spLocks noChangeArrowheads="1"/>
          </p:cNvSpPr>
          <p:nvPr/>
        </p:nvSpPr>
        <p:spPr bwMode="auto">
          <a:xfrm>
            <a:off x="990600" y="1821656"/>
            <a:ext cx="6419850" cy="928687"/>
          </a:xfrm>
          <a:prstGeom prst="rect">
            <a:avLst/>
          </a:prstGeom>
          <a:solidFill>
            <a:srgbClr val="FFFFFF"/>
          </a:solid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smtClean="0">
                <a:solidFill>
                  <a:srgbClr val="002060"/>
                </a:solidFill>
              </a:rPr>
              <a:t>For </a:t>
            </a:r>
            <a:r>
              <a:rPr lang="en-US" sz="2000" b="1" i="1" dirty="0" err="1" smtClean="0">
                <a:solidFill>
                  <a:srgbClr val="C00000"/>
                </a:solidFill>
              </a:rPr>
              <a:t>univariate</a:t>
            </a:r>
            <a:r>
              <a:rPr lang="en-US" sz="2000" b="1" i="1" dirty="0" smtClean="0">
                <a:solidFill>
                  <a:srgbClr val="C00000"/>
                </a:solidFill>
              </a:rPr>
              <a:t> </a:t>
            </a:r>
            <a:r>
              <a:rPr lang="en-US" sz="2000" b="1" i="1" dirty="0">
                <a:solidFill>
                  <a:srgbClr val="C00000"/>
                </a:solidFill>
              </a:rPr>
              <a:t>data </a:t>
            </a:r>
            <a:r>
              <a:rPr lang="en-US" sz="2000" dirty="0">
                <a:solidFill>
                  <a:srgbClr val="002060"/>
                </a:solidFill>
              </a:rPr>
              <a:t>(a set of </a:t>
            </a:r>
            <a:r>
              <a:rPr lang="en-US" sz="2000" i="1" dirty="0">
                <a:solidFill>
                  <a:srgbClr val="002060"/>
                </a:solidFill>
              </a:rPr>
              <a:t>n</a:t>
            </a:r>
            <a:r>
              <a:rPr lang="en-US" sz="2000" dirty="0">
                <a:solidFill>
                  <a:srgbClr val="002060"/>
                </a:solidFill>
              </a:rPr>
              <a:t> observations on one variable</a:t>
            </a:r>
            <a:r>
              <a:rPr lang="en-US" sz="2000" dirty="0" smtClean="0">
                <a:solidFill>
                  <a:srgbClr val="002060"/>
                </a:solidFill>
              </a:rPr>
              <a:t>) the statistician would </a:t>
            </a:r>
            <a:r>
              <a:rPr lang="en-US" sz="2000" dirty="0">
                <a:solidFill>
                  <a:srgbClr val="002060"/>
                </a:solidFill>
              </a:rPr>
              <a:t>consider the following:</a:t>
            </a:r>
          </a:p>
        </p:txBody>
      </p:sp>
      <p:sp>
        <p:nvSpPr>
          <p:cNvPr id="2457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1027" name="Picture 3"/>
          <p:cNvPicPr>
            <a:picLocks noChangeAspect="1" noChangeArrowheads="1"/>
          </p:cNvPicPr>
          <p:nvPr/>
        </p:nvPicPr>
        <p:blipFill>
          <a:blip r:embed="rId3">
            <a:extLst/>
          </a:blip>
          <a:srcRect/>
          <a:stretch>
            <a:fillRect/>
          </a:stretch>
        </p:blipFill>
        <p:spPr bwMode="auto">
          <a:xfrm>
            <a:off x="776845" y="3200400"/>
            <a:ext cx="7151687" cy="2724150"/>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6" name="Rectangle 2"/>
          <p:cNvSpPr txBox="1">
            <a:spLocks noChangeArrowheads="1"/>
          </p:cNvSpPr>
          <p:nvPr/>
        </p:nvSpPr>
        <p:spPr>
          <a:xfrm>
            <a:off x="914400" y="370609"/>
            <a:ext cx="7158038" cy="533399"/>
          </a:xfrm>
          <a:prstGeom prst="rect">
            <a:avLst/>
          </a:prstGeom>
        </p:spPr>
        <p:txBody>
          <a:bodyPr lIns="103236" tIns="51618" rIns="103236" bIns="51618" anchor="t"/>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Describing Data</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10575031"/>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3-</a:t>
            </a:r>
            <a:fld id="{BCAFC441-78D7-4871-A1D1-2F0B11D81B17}" type="slidenum">
              <a:rPr lang="en-US"/>
              <a:pPr/>
              <a:t>61</a:t>
            </a:fld>
            <a:endParaRPr lang="en-US"/>
          </a:p>
        </p:txBody>
      </p:sp>
      <p:sp>
        <p:nvSpPr>
          <p:cNvPr id="17451" name="Rectangle 43"/>
          <p:cNvSpPr>
            <a:spLocks noChangeArrowheads="1"/>
          </p:cNvSpPr>
          <p:nvPr/>
        </p:nvSpPr>
        <p:spPr bwMode="auto">
          <a:xfrm>
            <a:off x="321340" y="1371600"/>
            <a:ext cx="8655050" cy="596900"/>
          </a:xfrm>
          <a:prstGeom prst="rect">
            <a:avLst/>
          </a:prstGeom>
          <a:solidFill>
            <a:srgbClr val="FFFFFF"/>
          </a:solid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accent1"/>
              </a:buClr>
              <a:buFont typeface="Arial" pitchFamily="34" charset="0"/>
              <a:buChar char="•"/>
              <a:defRPr/>
            </a:pPr>
            <a:r>
              <a:rPr lang="en-US" sz="3200" dirty="0">
                <a:effectLst>
                  <a:outerShdw blurRad="38100" dist="38100" dir="2700000" algn="tl">
                    <a:srgbClr val="000000">
                      <a:alpha val="43137"/>
                    </a:srgbClr>
                  </a:outerShdw>
                </a:effectLst>
              </a:rPr>
              <a:t> </a:t>
            </a:r>
            <a:r>
              <a:rPr lang="en-US" sz="2000" i="1" dirty="0" smtClean="0">
                <a:solidFill>
                  <a:srgbClr val="C00000"/>
                </a:solidFill>
                <a:effectLst>
                  <a:outerShdw blurRad="38100" dist="38100" dir="2700000" algn="tl">
                    <a:srgbClr val="000000">
                      <a:alpha val="43137"/>
                    </a:srgbClr>
                  </a:outerShdw>
                </a:effectLst>
              </a:rPr>
              <a:t>Look and Think</a:t>
            </a:r>
            <a:endParaRPr lang="en-US" sz="2000" i="1" dirty="0">
              <a:solidFill>
                <a:srgbClr val="C00000"/>
              </a:solidFill>
              <a:effectLst>
                <a:outerShdw blurRad="38100" dist="38100" dir="2700000" algn="tl">
                  <a:srgbClr val="000000">
                    <a:alpha val="43137"/>
                  </a:srgbClr>
                </a:outerShdw>
              </a:effectLst>
            </a:endParaRPr>
          </a:p>
        </p:txBody>
      </p:sp>
      <p:sp>
        <p:nvSpPr>
          <p:cNvPr id="17411" name="Rectangle 3"/>
          <p:cNvSpPr>
            <a:spLocks noChangeArrowheads="1"/>
          </p:cNvSpPr>
          <p:nvPr/>
        </p:nvSpPr>
        <p:spPr bwMode="auto">
          <a:xfrm>
            <a:off x="663944" y="1850065"/>
            <a:ext cx="756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accent1"/>
              </a:buClr>
            </a:pPr>
            <a:r>
              <a:rPr lang="en-US" sz="2000" i="1" u="sng" dirty="0">
                <a:solidFill>
                  <a:srgbClr val="002060"/>
                </a:solidFill>
              </a:rPr>
              <a:t>Look at the data</a:t>
            </a:r>
            <a:r>
              <a:rPr lang="en-US" sz="2000" dirty="0">
                <a:solidFill>
                  <a:srgbClr val="002060"/>
                </a:solidFill>
              </a:rPr>
              <a:t> and visualize how they were collected and measured</a:t>
            </a:r>
            <a:r>
              <a:rPr lang="en-US" sz="2000" dirty="0" smtClean="0">
                <a:solidFill>
                  <a:srgbClr val="002060"/>
                </a:solidFill>
              </a:rPr>
              <a:t>. Maybe the data values were rounded off? </a:t>
            </a:r>
            <a:endParaRPr lang="en-US" sz="2000" i="1" u="sng" dirty="0">
              <a:solidFill>
                <a:srgbClr val="002060"/>
              </a:solidFill>
            </a:endParaRPr>
          </a:p>
        </p:txBody>
      </p:sp>
      <p:grpSp>
        <p:nvGrpSpPr>
          <p:cNvPr id="2" name="Group 1"/>
          <p:cNvGrpSpPr>
            <a:grpSpLocks/>
          </p:cNvGrpSpPr>
          <p:nvPr/>
        </p:nvGrpSpPr>
        <p:grpSpPr bwMode="auto">
          <a:xfrm>
            <a:off x="447675" y="2764464"/>
            <a:ext cx="8655050" cy="3100387"/>
            <a:chOff x="321340" y="2764465"/>
            <a:chExt cx="8655050" cy="3100387"/>
          </a:xfrm>
        </p:grpSpPr>
        <p:sp>
          <p:nvSpPr>
            <p:cNvPr id="17453" name="Rectangle 45"/>
            <p:cNvSpPr>
              <a:spLocks noChangeArrowheads="1"/>
            </p:cNvSpPr>
            <p:nvPr/>
          </p:nvSpPr>
          <p:spPr bwMode="auto">
            <a:xfrm>
              <a:off x="321340" y="2764465"/>
              <a:ext cx="8655050" cy="3100387"/>
            </a:xfrm>
            <a:prstGeom prst="rect">
              <a:avLst/>
            </a:prstGeom>
            <a:solidFill>
              <a:srgbClr val="FFFFFF"/>
            </a:solidFill>
            <a:ln w="9525">
              <a:noFill/>
              <a:miter lim="800000"/>
              <a:headEnd/>
              <a:tailEnd/>
            </a:ln>
            <a:effectLst/>
          </p:spPr>
          <p:txBody>
            <a:bodyPr lIns="103231" tIns="51616" rIns="103231" bIns="51616"/>
            <a:lstStyle/>
            <a:p>
              <a:pPr marL="260350" indent="-260350" eaLnBrk="0" hangingPunct="0">
                <a:lnSpc>
                  <a:spcPct val="90000"/>
                </a:lnSpc>
                <a:spcBef>
                  <a:spcPct val="20000"/>
                </a:spcBef>
                <a:buClr>
                  <a:schemeClr val="accent1"/>
                </a:buClr>
                <a:buFont typeface="Arial" charset="0"/>
                <a:buChar char="•"/>
                <a:defRPr/>
              </a:pPr>
              <a:r>
                <a:rPr lang="en-US" sz="3200" dirty="0">
                  <a:effectLst>
                    <a:outerShdw blurRad="38100" dist="38100" dir="2700000" algn="tl">
                      <a:srgbClr val="000000">
                        <a:alpha val="43137"/>
                      </a:srgbClr>
                    </a:outerShdw>
                  </a:effectLst>
                </a:rPr>
                <a:t> </a:t>
              </a:r>
              <a:r>
                <a:rPr lang="en-US" sz="2000" i="1" dirty="0">
                  <a:solidFill>
                    <a:srgbClr val="C00000"/>
                  </a:solidFill>
                  <a:effectLst>
                    <a:outerShdw blurRad="38100" dist="38100" dir="2700000" algn="tl">
                      <a:srgbClr val="000000">
                        <a:alpha val="43137"/>
                      </a:srgbClr>
                    </a:outerShdw>
                  </a:effectLst>
                </a:rPr>
                <a:t>Sorting </a:t>
              </a:r>
              <a:r>
                <a:rPr lang="en-US" sz="2000" i="1" dirty="0">
                  <a:solidFill>
                    <a:srgbClr val="002060"/>
                  </a:solidFill>
                  <a:effectLst>
                    <a:outerShdw blurRad="38100" dist="38100" dir="2700000" algn="tl">
                      <a:srgbClr val="C0C0C0"/>
                    </a:outerShdw>
                  </a:effectLst>
                </a:rPr>
                <a:t>(Example:  Price/Earnings Ratios) </a:t>
              </a:r>
            </a:p>
          </p:txBody>
        </p:sp>
        <p:sp>
          <p:nvSpPr>
            <p:cNvPr id="26633" name="Rectangle 5"/>
            <p:cNvSpPr>
              <a:spLocks noChangeArrowheads="1"/>
            </p:cNvSpPr>
            <p:nvPr/>
          </p:nvSpPr>
          <p:spPr bwMode="auto">
            <a:xfrm>
              <a:off x="605539" y="3276600"/>
              <a:ext cx="8229600" cy="1038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accent1"/>
                </a:buClr>
              </a:pPr>
              <a:r>
                <a:rPr lang="en-US" sz="2000" dirty="0">
                  <a:solidFill>
                    <a:srgbClr val="002060"/>
                  </a:solidFill>
                </a:rPr>
                <a:t>Sort the </a:t>
              </a:r>
              <a:r>
                <a:rPr lang="en-US" sz="2000" dirty="0" smtClean="0">
                  <a:solidFill>
                    <a:srgbClr val="002060"/>
                  </a:solidFill>
                </a:rPr>
                <a:t>data. Without fancy calculations, you can see the range, and get an idea of typical values. Note that these surely are rounded (price/earnings would not be exactly an integer).</a:t>
              </a:r>
              <a:endParaRPr lang="en-US" sz="2000" dirty="0">
                <a:solidFill>
                  <a:srgbClr val="002060"/>
                </a:solidFill>
              </a:endParaRPr>
            </a:p>
          </p:txBody>
        </p:sp>
      </p:grpSp>
      <p:sp>
        <p:nvSpPr>
          <p:cNvPr id="2662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2" name="Rectangle 2"/>
          <p:cNvSpPr txBox="1">
            <a:spLocks noChangeArrowheads="1"/>
          </p:cNvSpPr>
          <p:nvPr/>
        </p:nvSpPr>
        <p:spPr bwMode="auto">
          <a:xfrm>
            <a:off x="869525" y="457200"/>
            <a:ext cx="71580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Visualizing Data</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150530" name="Picture 2" descr="C:\DOCUME~1\MSUUSER\LOCALS~1\Temp\SNAGHTML8068f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495800"/>
            <a:ext cx="76962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1664376"/>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3-</a:t>
            </a:r>
            <a:fld id="{25E93CD3-AD35-4E5D-BD46-4DED391F8EC0}" type="slidenum">
              <a:rPr lang="en-US"/>
              <a:pPr/>
              <a:t>62</a:t>
            </a:fld>
            <a:endParaRPr lang="en-US"/>
          </a:p>
        </p:txBody>
      </p:sp>
      <p:sp>
        <p:nvSpPr>
          <p:cNvPr id="17451" name="Rectangle 43"/>
          <p:cNvSpPr>
            <a:spLocks noChangeArrowheads="1"/>
          </p:cNvSpPr>
          <p:nvPr/>
        </p:nvSpPr>
        <p:spPr bwMode="auto">
          <a:xfrm>
            <a:off x="585399" y="1549400"/>
            <a:ext cx="7720401" cy="1473200"/>
          </a:xfrm>
          <a:prstGeom prst="rect">
            <a:avLst/>
          </a:prstGeom>
          <a:solidFill>
            <a:srgbClr val="FFFFFF"/>
          </a:solid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accent1"/>
              </a:buClr>
              <a:defRPr/>
            </a:pPr>
            <a:r>
              <a:rPr lang="en-US" sz="3200" dirty="0">
                <a:effectLst>
                  <a:outerShdw blurRad="38100" dist="38100" dir="2700000" algn="tl">
                    <a:srgbClr val="000000">
                      <a:alpha val="43137"/>
                    </a:srgbClr>
                  </a:outerShdw>
                </a:effectLst>
              </a:rPr>
              <a:t> </a:t>
            </a:r>
            <a:endParaRPr lang="en-US" sz="2000" i="1" dirty="0">
              <a:solidFill>
                <a:srgbClr val="C00000"/>
              </a:solidFill>
              <a:effectLst>
                <a:outerShdw blurRad="38100" dist="38100" dir="2700000" algn="tl">
                  <a:srgbClr val="000000">
                    <a:alpha val="43137"/>
                  </a:srgbClr>
                </a:outerShdw>
              </a:effectLst>
            </a:endParaRPr>
          </a:p>
        </p:txBody>
      </p:sp>
      <p:sp>
        <p:nvSpPr>
          <p:cNvPr id="17411" name="Rectangle 3"/>
          <p:cNvSpPr>
            <a:spLocks noChangeArrowheads="1"/>
          </p:cNvSpPr>
          <p:nvPr/>
        </p:nvSpPr>
        <p:spPr bwMode="auto">
          <a:xfrm>
            <a:off x="712970" y="1236921"/>
            <a:ext cx="7242341" cy="1049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r>
              <a:rPr lang="en-US" sz="1600" dirty="0" smtClean="0">
                <a:solidFill>
                  <a:srgbClr val="002060"/>
                </a:solidFill>
              </a:rPr>
              <a:t>To </a:t>
            </a:r>
            <a:r>
              <a:rPr lang="en-US" sz="1600" dirty="0">
                <a:solidFill>
                  <a:srgbClr val="002060"/>
                </a:solidFill>
              </a:rPr>
              <a:t>visualize small </a:t>
            </a:r>
            <a:r>
              <a:rPr lang="en-US" sz="1600" dirty="0" smtClean="0">
                <a:solidFill>
                  <a:srgbClr val="002060"/>
                </a:solidFill>
              </a:rPr>
              <a:t>integer data </a:t>
            </a:r>
            <a:r>
              <a:rPr lang="en-US" sz="1600" dirty="0">
                <a:solidFill>
                  <a:srgbClr val="002060"/>
                </a:solidFill>
              </a:rPr>
              <a:t>sets </a:t>
            </a:r>
            <a:r>
              <a:rPr lang="en-US" sz="1600" dirty="0" smtClean="0">
                <a:solidFill>
                  <a:srgbClr val="002060"/>
                </a:solidFill>
              </a:rPr>
              <a:t>we can use a </a:t>
            </a:r>
            <a:r>
              <a:rPr lang="en-US" sz="1600" b="1" dirty="0">
                <a:solidFill>
                  <a:srgbClr val="002060"/>
                </a:solidFill>
              </a:rPr>
              <a:t>stem-and-leaf plot. </a:t>
            </a:r>
            <a:r>
              <a:rPr lang="en-US" sz="1600" dirty="0" smtClean="0">
                <a:solidFill>
                  <a:srgbClr val="002060"/>
                </a:solidFill>
              </a:rPr>
              <a:t>It is basically </a:t>
            </a:r>
            <a:r>
              <a:rPr lang="en-US" sz="1600" dirty="0">
                <a:solidFill>
                  <a:srgbClr val="002060"/>
                </a:solidFill>
              </a:rPr>
              <a:t>a frequency tally, except that we write digits instead of tally marks. For </a:t>
            </a:r>
            <a:r>
              <a:rPr lang="en-US" sz="1600" dirty="0" smtClean="0">
                <a:solidFill>
                  <a:srgbClr val="002060"/>
                </a:solidFill>
              </a:rPr>
              <a:t>two-digit integer </a:t>
            </a:r>
            <a:r>
              <a:rPr lang="en-US" sz="1600" dirty="0">
                <a:solidFill>
                  <a:srgbClr val="002060"/>
                </a:solidFill>
              </a:rPr>
              <a:t>data, the </a:t>
            </a:r>
            <a:r>
              <a:rPr lang="en-US" sz="1600" i="1" dirty="0">
                <a:solidFill>
                  <a:srgbClr val="002060"/>
                </a:solidFill>
              </a:rPr>
              <a:t>stem is the tens </a:t>
            </a:r>
            <a:r>
              <a:rPr lang="en-US" sz="1600" dirty="0">
                <a:solidFill>
                  <a:srgbClr val="002060"/>
                </a:solidFill>
              </a:rPr>
              <a:t>digit of the data, and the </a:t>
            </a:r>
            <a:r>
              <a:rPr lang="en-US" sz="1600" i="1" dirty="0">
                <a:solidFill>
                  <a:srgbClr val="002060"/>
                </a:solidFill>
              </a:rPr>
              <a:t>leaf is the ones digit</a:t>
            </a:r>
            <a:r>
              <a:rPr lang="en-US" sz="1600" i="1" dirty="0" smtClean="0">
                <a:solidFill>
                  <a:srgbClr val="002060"/>
                </a:solidFill>
              </a:rPr>
              <a:t>. </a:t>
            </a:r>
            <a:r>
              <a:rPr lang="en-US" sz="1600" dirty="0">
                <a:solidFill>
                  <a:srgbClr val="002060"/>
                </a:solidFill>
              </a:rPr>
              <a:t>For the 44 P/E ratios, the stem-and-leaf plot </a:t>
            </a:r>
            <a:r>
              <a:rPr lang="en-US" sz="1600" dirty="0" smtClean="0">
                <a:solidFill>
                  <a:srgbClr val="002060"/>
                </a:solidFill>
              </a:rPr>
              <a:t>is:</a:t>
            </a:r>
            <a:endParaRPr lang="en-US" sz="2000" dirty="0">
              <a:solidFill>
                <a:srgbClr val="002060"/>
              </a:solidFill>
            </a:endParaRPr>
          </a:p>
        </p:txBody>
      </p:sp>
      <p:sp>
        <p:nvSpPr>
          <p:cNvPr id="3072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2" name="Rectangle 2"/>
          <p:cNvSpPr txBox="1">
            <a:spLocks noChangeArrowheads="1"/>
          </p:cNvSpPr>
          <p:nvPr/>
        </p:nvSpPr>
        <p:spPr bwMode="auto">
          <a:xfrm>
            <a:off x="1284047" y="381000"/>
            <a:ext cx="6700838" cy="533400"/>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kern="0" dirty="0">
                <a:solidFill>
                  <a:schemeClr val="accent1"/>
                </a:solidFill>
                <a:effectLst>
                  <a:outerShdw blurRad="38100" dist="38100" dir="2700000" algn="tl">
                    <a:srgbClr val="000000">
                      <a:alpha val="43137"/>
                    </a:srgbClr>
                  </a:outerShdw>
                </a:effectLst>
                <a:latin typeface="+mj-lt"/>
                <a:ea typeface="+mj-ea"/>
                <a:cs typeface="+mj-cs"/>
              </a:rPr>
              <a:t>Stem-and-Leaf</a:t>
            </a:r>
          </a:p>
        </p:txBody>
      </p:sp>
      <p:sp>
        <p:nvSpPr>
          <p:cNvPr id="10" name="Rectangle 9"/>
          <p:cNvSpPr>
            <a:spLocks noChangeArrowheads="1"/>
          </p:cNvSpPr>
          <p:nvPr/>
        </p:nvSpPr>
        <p:spPr bwMode="auto">
          <a:xfrm>
            <a:off x="1828800" y="5831928"/>
            <a:ext cx="5822952" cy="52322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a:noFill/>
          </a:ln>
          <a:extLst/>
        </p:spPr>
        <p:txBody>
          <a:bodyPr wrap="square">
            <a:spAutoFit/>
          </a:bodyPr>
          <a:lstStyle/>
          <a:p>
            <a:pPr eaLnBrk="0" hangingPunct="0"/>
            <a:r>
              <a:rPr lang="en-US" sz="1400" b="1" i="1" dirty="0" smtClean="0">
                <a:solidFill>
                  <a:srgbClr val="C00000"/>
                </a:solidFill>
              </a:rPr>
              <a:t>Caution </a:t>
            </a:r>
            <a:r>
              <a:rPr lang="en-US" sz="1400" dirty="0" smtClean="0"/>
              <a:t>Teachers like it, but you rarely see this display in business because it only works for simple integer data (at least, without heroic modifications).</a:t>
            </a:r>
            <a:endParaRPr lang="en-US" sz="1400" dirty="0"/>
          </a:p>
        </p:txBody>
      </p:sp>
      <p:pic>
        <p:nvPicPr>
          <p:cNvPr id="174083" name="Picture 3"/>
          <p:cNvPicPr>
            <a:picLocks noChangeAspect="1" noChangeArrowheads="1"/>
          </p:cNvPicPr>
          <p:nvPr/>
        </p:nvPicPr>
        <p:blipFill>
          <a:blip r:embed="rId3" cstate="print"/>
          <a:srcRect/>
          <a:stretch>
            <a:fillRect/>
          </a:stretch>
        </p:blipFill>
        <p:spPr bwMode="auto">
          <a:xfrm>
            <a:off x="850047" y="2514600"/>
            <a:ext cx="6801705" cy="1863131"/>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Rectangle 10"/>
          <p:cNvSpPr>
            <a:spLocks noChangeArrowheads="1"/>
          </p:cNvSpPr>
          <p:nvPr/>
        </p:nvSpPr>
        <p:spPr bwMode="auto">
          <a:xfrm>
            <a:off x="779463" y="4514789"/>
            <a:ext cx="78486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1400" dirty="0" smtClean="0"/>
              <a:t>Use </a:t>
            </a:r>
            <a:r>
              <a:rPr lang="en-US" sz="1400" dirty="0"/>
              <a:t>equally spaced stems (even if some stems are empty). The stem-and-leaf can reveal </a:t>
            </a:r>
            <a:r>
              <a:rPr lang="en-US" sz="1400" b="1" i="1" dirty="0" smtClean="0">
                <a:solidFill>
                  <a:srgbClr val="C00000"/>
                </a:solidFill>
              </a:rPr>
              <a:t>center</a:t>
            </a:r>
            <a:r>
              <a:rPr lang="en-US" sz="1400" i="1" dirty="0" smtClean="0"/>
              <a:t> </a:t>
            </a:r>
            <a:r>
              <a:rPr lang="en-US" sz="1400" i="1" dirty="0"/>
              <a:t>(</a:t>
            </a:r>
            <a:r>
              <a:rPr lang="en-US" sz="1400" dirty="0"/>
              <a:t>24 </a:t>
            </a:r>
            <a:r>
              <a:rPr lang="en-US" sz="1400" dirty="0" smtClean="0"/>
              <a:t>P/E </a:t>
            </a:r>
            <a:r>
              <a:rPr lang="en-US" sz="1400" dirty="0"/>
              <a:t>ratios were in the 10–19 stem</a:t>
            </a:r>
            <a:r>
              <a:rPr lang="en-US" sz="1400" i="1" dirty="0"/>
              <a:t>) </a:t>
            </a:r>
            <a:r>
              <a:rPr lang="en-US" sz="1400" dirty="0"/>
              <a:t>as well as </a:t>
            </a:r>
            <a:r>
              <a:rPr lang="en-US" sz="1400" b="1" i="1" dirty="0" smtClean="0">
                <a:solidFill>
                  <a:srgbClr val="C00000"/>
                </a:solidFill>
              </a:rPr>
              <a:t>variability</a:t>
            </a:r>
            <a:r>
              <a:rPr lang="en-US" sz="1400" i="1" dirty="0" smtClean="0"/>
              <a:t> </a:t>
            </a:r>
            <a:r>
              <a:rPr lang="en-US" sz="1400" dirty="0"/>
              <a:t>(the range is from 7 to 59</a:t>
            </a:r>
            <a:r>
              <a:rPr lang="en-US" sz="1400" dirty="0" smtClean="0"/>
              <a:t>) and </a:t>
            </a:r>
            <a:r>
              <a:rPr lang="en-US" sz="1400" b="1" i="1" dirty="0">
                <a:solidFill>
                  <a:srgbClr val="C00000"/>
                </a:solidFill>
              </a:rPr>
              <a:t>shape</a:t>
            </a:r>
            <a:r>
              <a:rPr lang="en-US" sz="1400" dirty="0" smtClean="0"/>
              <a:t> (right-skewed, mode in the 2</a:t>
            </a:r>
            <a:r>
              <a:rPr lang="en-US" sz="1400" baseline="30000" dirty="0" smtClean="0"/>
              <a:t>nd</a:t>
            </a:r>
            <a:r>
              <a:rPr lang="en-US" sz="1400" dirty="0" smtClean="0"/>
              <a:t> stem). </a:t>
            </a:r>
            <a:r>
              <a:rPr lang="en-US" sz="1400" dirty="0"/>
              <a:t>In this illustration, the leaf digits have been sorted, although this is not necessary. </a:t>
            </a:r>
            <a:r>
              <a:rPr lang="en-US" sz="1400" dirty="0" smtClean="0"/>
              <a:t>An advantage of the </a:t>
            </a:r>
            <a:r>
              <a:rPr lang="en-US" sz="1400" dirty="0"/>
              <a:t>stem-and-leaf </a:t>
            </a:r>
            <a:r>
              <a:rPr lang="en-US" sz="1400" dirty="0" smtClean="0"/>
              <a:t>is that </a:t>
            </a:r>
            <a:r>
              <a:rPr lang="en-US" sz="1400" dirty="0"/>
              <a:t>we can retrieve the raw </a:t>
            </a:r>
            <a:r>
              <a:rPr lang="en-US" sz="1400" dirty="0" smtClean="0"/>
              <a:t>data</a:t>
            </a:r>
            <a:r>
              <a:rPr lang="en-US" sz="1400" dirty="0"/>
              <a:t>. For example, the data values in the fourth stem are 31, 37, 37, 38</a:t>
            </a:r>
            <a:r>
              <a:rPr lang="en-US" sz="1400" dirty="0" smtClean="0"/>
              <a:t>. </a:t>
            </a:r>
            <a:endParaRPr lang="en-US" sz="1400" dirty="0"/>
          </a:p>
        </p:txBody>
      </p:sp>
      <p:pic>
        <p:nvPicPr>
          <p:cNvPr id="13" name="Picture 2" descr="C:\Users\doane\AppData\Local\Microsoft\Windows\Temporary Internet Files\Content.IE5\OYEHYR3B\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463" y="5701368"/>
            <a:ext cx="809839" cy="80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057868"/>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3-</a:t>
            </a:r>
            <a:fld id="{0B650D35-989A-4CC5-B915-70A39DD309F2}" type="slidenum">
              <a:rPr lang="en-US"/>
              <a:pPr/>
              <a:t>63</a:t>
            </a:fld>
            <a:endParaRPr lang="en-US"/>
          </a:p>
        </p:txBody>
      </p:sp>
      <p:sp>
        <p:nvSpPr>
          <p:cNvPr id="19468" name="Rectangle 12"/>
          <p:cNvSpPr>
            <a:spLocks noChangeArrowheads="1"/>
          </p:cNvSpPr>
          <p:nvPr/>
        </p:nvSpPr>
        <p:spPr bwMode="auto">
          <a:xfrm>
            <a:off x="642319" y="3030682"/>
            <a:ext cx="7554561" cy="381000"/>
          </a:xfrm>
          <a:prstGeom prst="rect">
            <a:avLst/>
          </a:prstGeom>
          <a:solidFill>
            <a:srgbClr val="FFFFFF"/>
          </a:solidFill>
          <a:ln w="9525">
            <a:noFill/>
            <a:miter lim="800000"/>
            <a:headEnd/>
            <a:tailEnd/>
          </a:ln>
          <a:effectLst/>
        </p:spPr>
        <p:txBody>
          <a:bodyPr lIns="103231" tIns="51616" rIns="103231" bIns="51616"/>
          <a:lstStyle/>
          <a:p>
            <a:pPr eaLnBrk="0" hangingPunct="0">
              <a:lnSpc>
                <a:spcPct val="90000"/>
              </a:lnSpc>
              <a:spcBef>
                <a:spcPct val="20000"/>
              </a:spcBef>
              <a:buClr>
                <a:schemeClr val="accent1"/>
              </a:buClr>
              <a:defRPr/>
            </a:pPr>
            <a:r>
              <a:rPr lang="en-US" sz="2000" i="1" dirty="0">
                <a:solidFill>
                  <a:srgbClr val="C00000"/>
                </a:solidFill>
                <a:effectLst>
                  <a:outerShdw blurRad="38100" dist="38100" dir="2700000" algn="tl">
                    <a:srgbClr val="000000"/>
                  </a:outerShdw>
                </a:effectLst>
              </a:rPr>
              <a:t>Steps in Making a Dot Plot</a:t>
            </a:r>
          </a:p>
        </p:txBody>
      </p:sp>
      <p:sp>
        <p:nvSpPr>
          <p:cNvPr id="19459" name="Rectangle 3"/>
          <p:cNvSpPr>
            <a:spLocks noChangeArrowheads="1"/>
          </p:cNvSpPr>
          <p:nvPr/>
        </p:nvSpPr>
        <p:spPr bwMode="auto">
          <a:xfrm>
            <a:off x="773906" y="1714500"/>
            <a:ext cx="7457096" cy="1143000"/>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i="1" dirty="0">
                <a:solidFill>
                  <a:srgbClr val="C00000"/>
                </a:solidFill>
                <a:effectLst>
                  <a:outerShdw blurRad="38100" dist="38100" dir="2700000" algn="tl">
                    <a:srgbClr val="000000"/>
                  </a:outerShdw>
                </a:effectLst>
              </a:rPr>
              <a:t>Dot plots</a:t>
            </a:r>
            <a:br>
              <a:rPr lang="en-US" sz="2000" i="1" dirty="0">
                <a:solidFill>
                  <a:srgbClr val="C00000"/>
                </a:solidFill>
                <a:effectLst>
                  <a:outerShdw blurRad="38100" dist="38100" dir="2700000" algn="tl">
                    <a:srgbClr val="000000"/>
                  </a:outerShdw>
                </a:effectLst>
              </a:rPr>
            </a:br>
            <a:r>
              <a:rPr lang="en-US" dirty="0">
                <a:solidFill>
                  <a:srgbClr val="002060"/>
                </a:solidFill>
              </a:rPr>
              <a:t>- </a:t>
            </a:r>
            <a:r>
              <a:rPr lang="en-US" dirty="0" smtClean="0">
                <a:solidFill>
                  <a:srgbClr val="002060"/>
                </a:solidFill>
              </a:rPr>
              <a:t>are easy </a:t>
            </a:r>
            <a:r>
              <a:rPr lang="en-US" dirty="0">
                <a:solidFill>
                  <a:srgbClr val="002060"/>
                </a:solidFill>
              </a:rPr>
              <a:t>to understand. </a:t>
            </a:r>
            <a:br>
              <a:rPr lang="en-US" dirty="0">
                <a:solidFill>
                  <a:srgbClr val="002060"/>
                </a:solidFill>
              </a:rPr>
            </a:br>
            <a:r>
              <a:rPr lang="en-US" dirty="0">
                <a:solidFill>
                  <a:srgbClr val="002060"/>
                </a:solidFill>
              </a:rPr>
              <a:t>- </a:t>
            </a:r>
            <a:r>
              <a:rPr lang="en-US" dirty="0" smtClean="0">
                <a:solidFill>
                  <a:srgbClr val="002060"/>
                </a:solidFill>
              </a:rPr>
              <a:t>reveal center, variability, and shape </a:t>
            </a:r>
            <a:r>
              <a:rPr lang="en-US" dirty="0">
                <a:solidFill>
                  <a:srgbClr val="002060"/>
                </a:solidFill>
              </a:rPr>
              <a:t>of the distribution.</a:t>
            </a:r>
          </a:p>
          <a:p>
            <a:pPr marL="396096" indent="-396096" eaLnBrk="0" hangingPunct="0">
              <a:spcBef>
                <a:spcPct val="20000"/>
              </a:spcBef>
              <a:buClr>
                <a:srgbClr val="C00000"/>
              </a:buClr>
              <a:defRPr/>
            </a:pPr>
            <a:r>
              <a:rPr lang="en-US" dirty="0">
                <a:solidFill>
                  <a:srgbClr val="002060"/>
                </a:solidFill>
              </a:rPr>
              <a:t> </a:t>
            </a:r>
            <a:endParaRPr lang="en-US" i="1" dirty="0">
              <a:solidFill>
                <a:srgbClr val="002060"/>
              </a:solidFill>
            </a:endParaRPr>
          </a:p>
        </p:txBody>
      </p:sp>
      <p:sp>
        <p:nvSpPr>
          <p:cNvPr id="19460" name="Rectangle 4"/>
          <p:cNvSpPr>
            <a:spLocks noChangeArrowheads="1"/>
          </p:cNvSpPr>
          <p:nvPr/>
        </p:nvSpPr>
        <p:spPr bwMode="auto">
          <a:xfrm>
            <a:off x="457200" y="3578627"/>
            <a:ext cx="8229600" cy="458788"/>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folHlink"/>
              </a:buClr>
              <a:defRPr/>
            </a:pPr>
            <a:r>
              <a:rPr lang="en-US" dirty="0">
                <a:solidFill>
                  <a:srgbClr val="C00000"/>
                </a:solidFill>
              </a:rPr>
              <a:t>1</a:t>
            </a:r>
            <a:r>
              <a:rPr lang="en-US" dirty="0">
                <a:solidFill>
                  <a:srgbClr val="FF0000"/>
                </a:solidFill>
              </a:rPr>
              <a:t>.  </a:t>
            </a:r>
            <a:r>
              <a:rPr lang="en-US" dirty="0">
                <a:solidFill>
                  <a:srgbClr val="002060"/>
                </a:solidFill>
              </a:rPr>
              <a:t>Make a scale that covers the data range.</a:t>
            </a:r>
          </a:p>
        </p:txBody>
      </p:sp>
      <p:sp>
        <p:nvSpPr>
          <p:cNvPr id="19463" name="Rectangle 7"/>
          <p:cNvSpPr>
            <a:spLocks noChangeArrowheads="1"/>
          </p:cNvSpPr>
          <p:nvPr/>
        </p:nvSpPr>
        <p:spPr bwMode="auto">
          <a:xfrm>
            <a:off x="480951" y="4005747"/>
            <a:ext cx="8229600" cy="531813"/>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folHlink"/>
              </a:buClr>
              <a:defRPr/>
            </a:pPr>
            <a:r>
              <a:rPr lang="en-US" dirty="0">
                <a:solidFill>
                  <a:srgbClr val="C00000"/>
                </a:solidFill>
              </a:rPr>
              <a:t>2</a:t>
            </a:r>
            <a:r>
              <a:rPr lang="en-US" dirty="0">
                <a:solidFill>
                  <a:srgbClr val="002060"/>
                </a:solidFill>
              </a:rPr>
              <a:t>.  Mark the axes and label them.</a:t>
            </a:r>
          </a:p>
        </p:txBody>
      </p:sp>
      <p:sp>
        <p:nvSpPr>
          <p:cNvPr id="19464" name="Rectangle 8"/>
          <p:cNvSpPr>
            <a:spLocks noChangeArrowheads="1"/>
          </p:cNvSpPr>
          <p:nvPr/>
        </p:nvSpPr>
        <p:spPr bwMode="auto">
          <a:xfrm>
            <a:off x="514598" y="4443845"/>
            <a:ext cx="7924800" cy="533400"/>
          </a:xfrm>
          <a:prstGeom prst="rect">
            <a:avLst/>
          </a:prstGeom>
          <a:noFill/>
          <a:ln w="9525">
            <a:noFill/>
            <a:miter lim="800000"/>
            <a:headEnd/>
            <a:tailEnd/>
          </a:ln>
          <a:effectLst/>
        </p:spPr>
        <p:txBody>
          <a:bodyPr lIns="91435" tIns="45718" rIns="91435" bIns="45718"/>
          <a:lstStyle/>
          <a:p>
            <a:pPr marL="516179" indent="-516179" eaLnBrk="0" hangingPunct="0">
              <a:spcBef>
                <a:spcPct val="20000"/>
              </a:spcBef>
              <a:buClr>
                <a:schemeClr val="folHlink"/>
              </a:buClr>
              <a:defRPr/>
            </a:pPr>
            <a:r>
              <a:rPr lang="en-US" dirty="0">
                <a:solidFill>
                  <a:srgbClr val="C00000"/>
                </a:solidFill>
              </a:rPr>
              <a:t>3</a:t>
            </a:r>
            <a:r>
              <a:rPr lang="en-US" dirty="0">
                <a:solidFill>
                  <a:srgbClr val="FF0000"/>
                </a:solidFill>
              </a:rPr>
              <a:t>.  </a:t>
            </a:r>
            <a:r>
              <a:rPr lang="en-US" dirty="0">
                <a:solidFill>
                  <a:srgbClr val="002060"/>
                </a:solidFill>
              </a:rPr>
              <a:t>Plot each data value as a dot above the scale at its approximate location.</a:t>
            </a:r>
          </a:p>
        </p:txBody>
      </p:sp>
      <p:sp>
        <p:nvSpPr>
          <p:cNvPr id="19465" name="Rectangle 9"/>
          <p:cNvSpPr>
            <a:spLocks noChangeArrowheads="1"/>
          </p:cNvSpPr>
          <p:nvPr/>
        </p:nvSpPr>
        <p:spPr bwMode="auto">
          <a:xfrm>
            <a:off x="1892299" y="5242532"/>
            <a:ext cx="5659437" cy="912813"/>
          </a:xfrm>
          <a:prstGeom prst="rect">
            <a:avLst/>
          </a:prstGeom>
          <a:noFill/>
          <a:ln w="9525">
            <a:noFill/>
            <a:miter lim="800000"/>
            <a:headEnd/>
            <a:tailEnd/>
          </a:ln>
        </p:spPr>
        <p:txBody>
          <a:bodyPr lIns="91435" tIns="45718" rIns="91435" bIns="45718"/>
          <a:lstStyle/>
          <a:p>
            <a:pPr eaLnBrk="0" hangingPunct="0">
              <a:spcBef>
                <a:spcPct val="20000"/>
              </a:spcBef>
              <a:buClr>
                <a:schemeClr val="folHlink"/>
              </a:buClr>
              <a:buFont typeface="Wingdings" pitchFamily="2" charset="2"/>
              <a:buNone/>
              <a:defRPr/>
            </a:pPr>
            <a:r>
              <a:rPr lang="en-US" dirty="0">
                <a:solidFill>
                  <a:srgbClr val="C00000"/>
                </a:solidFill>
              </a:rPr>
              <a:t>Note: </a:t>
            </a:r>
            <a:r>
              <a:rPr lang="en-US" dirty="0">
                <a:solidFill>
                  <a:srgbClr val="002060"/>
                </a:solidFill>
              </a:rPr>
              <a:t>If more than one data value lies at about the same axis location, the dots are stacked vertically.</a:t>
            </a:r>
          </a:p>
        </p:txBody>
      </p:sp>
      <p:sp>
        <p:nvSpPr>
          <p:cNvPr id="3277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6" name="Rectangle 2"/>
          <p:cNvSpPr txBox="1">
            <a:spLocks noChangeArrowheads="1"/>
          </p:cNvSpPr>
          <p:nvPr/>
        </p:nvSpPr>
        <p:spPr bwMode="auto">
          <a:xfrm>
            <a:off x="1204107" y="356260"/>
            <a:ext cx="7005638" cy="6096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Dot Plot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877" y="5105400"/>
            <a:ext cx="890588" cy="854402"/>
          </a:xfrm>
          <a:prstGeom prst="rect">
            <a:avLst/>
          </a:prstGeom>
        </p:spPr>
      </p:pic>
    </p:spTree>
    <p:extLst>
      <p:ext uri="{BB962C8B-B14F-4D97-AF65-F5344CB8AC3E}">
        <p14:creationId xmlns:p14="http://schemas.microsoft.com/office/powerpoint/2010/main" val="923358451"/>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3-</a:t>
            </a:r>
            <a:fld id="{32866583-D03E-4BD4-81F7-8E2F6F64D69B}" type="slidenum">
              <a:rPr lang="en-US"/>
              <a:pPr/>
              <a:t>64</a:t>
            </a:fld>
            <a:endParaRPr lang="en-US"/>
          </a:p>
        </p:txBody>
      </p:sp>
      <p:sp>
        <p:nvSpPr>
          <p:cNvPr id="21507" name="Rectangle 3"/>
          <p:cNvSpPr>
            <a:spLocks noChangeArrowheads="1"/>
          </p:cNvSpPr>
          <p:nvPr/>
        </p:nvSpPr>
        <p:spPr bwMode="auto">
          <a:xfrm>
            <a:off x="685800" y="3352801"/>
            <a:ext cx="7239000" cy="1447800"/>
          </a:xfrm>
          <a:prstGeom prst="rect">
            <a:avLst/>
          </a:prstGeom>
          <a:noFill/>
          <a:ln w="9525">
            <a:noFill/>
            <a:miter lim="800000"/>
            <a:headEnd/>
            <a:tailEnd/>
          </a:ln>
          <a:effectLst/>
        </p:spPr>
        <p:txBody>
          <a:bodyPr lIns="91435" tIns="45718" rIns="91435" bIns="45718"/>
          <a:lstStyle/>
          <a:p>
            <a:pPr eaLnBrk="0" hangingPunct="0">
              <a:buFont typeface="Arial" pitchFamily="34" charset="0"/>
              <a:buChar char="•"/>
              <a:defRPr/>
            </a:pPr>
            <a:r>
              <a:rPr lang="en-US" sz="2000" dirty="0"/>
              <a:t>  The range is from 7 to 59.</a:t>
            </a:r>
          </a:p>
          <a:p>
            <a:pPr eaLnBrk="0" hangingPunct="0">
              <a:defRPr/>
            </a:pPr>
            <a:r>
              <a:rPr lang="en-US" sz="2000" dirty="0"/>
              <a:t>•   All but a few data values lie between 10 and 25.</a:t>
            </a:r>
          </a:p>
          <a:p>
            <a:pPr eaLnBrk="0" hangingPunct="0">
              <a:defRPr/>
            </a:pPr>
            <a:r>
              <a:rPr lang="en-US" sz="2000" dirty="0"/>
              <a:t>•   A typical “middle” data value would be around 17 or 18.</a:t>
            </a:r>
          </a:p>
          <a:p>
            <a:pPr eaLnBrk="0" hangingPunct="0">
              <a:defRPr/>
            </a:pPr>
            <a:r>
              <a:rPr lang="en-US" sz="2000" dirty="0"/>
              <a:t>•   The data are not symmetric due to a few large P/E ratios.</a:t>
            </a:r>
            <a:endParaRPr lang="en-US" sz="2000" dirty="0">
              <a:solidFill>
                <a:srgbClr val="002060"/>
              </a:solidFill>
              <a:effectLst>
                <a:outerShdw blurRad="38100" dist="38100" dir="2700000" algn="tl">
                  <a:srgbClr val="000000">
                    <a:alpha val="43137"/>
                  </a:srgbClr>
                </a:outerShdw>
              </a:effectLst>
            </a:endParaRPr>
          </a:p>
        </p:txBody>
      </p:sp>
      <p:sp>
        <p:nvSpPr>
          <p:cNvPr id="348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146434" name="Picture 2"/>
          <p:cNvPicPr>
            <a:picLocks noChangeAspect="1" noChangeArrowheads="1"/>
          </p:cNvPicPr>
          <p:nvPr/>
        </p:nvPicPr>
        <p:blipFill>
          <a:blip r:embed="rId3" cstate="print"/>
          <a:srcRect/>
          <a:stretch>
            <a:fillRect/>
          </a:stretch>
        </p:blipFill>
        <p:spPr bwMode="auto">
          <a:xfrm>
            <a:off x="914400" y="1600200"/>
            <a:ext cx="7324271" cy="13716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1215242" y="457200"/>
            <a:ext cx="70056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Dot Plot: Example</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0" name="Rectangle 9"/>
          <p:cNvSpPr>
            <a:spLocks noChangeArrowheads="1"/>
          </p:cNvSpPr>
          <p:nvPr/>
        </p:nvSpPr>
        <p:spPr bwMode="auto">
          <a:xfrm>
            <a:off x="1381097" y="4996121"/>
            <a:ext cx="6681843" cy="91281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buFont typeface="Wingdings" pitchFamily="2" charset="2"/>
              <a:buNone/>
              <a:defRPr/>
            </a:pPr>
            <a:r>
              <a:rPr lang="en-US" i="1" dirty="0" smtClean="0">
                <a:solidFill>
                  <a:srgbClr val="C00000"/>
                </a:solidFill>
                <a:effectLst>
                  <a:outerShdw blurRad="38100" dist="38100" dir="2700000" algn="tl">
                    <a:srgbClr val="000000">
                      <a:alpha val="43137"/>
                    </a:srgbClr>
                  </a:outerShdw>
                </a:effectLst>
              </a:rPr>
              <a:t>Caution: </a:t>
            </a:r>
            <a:r>
              <a:rPr lang="en-US" dirty="0" smtClean="0"/>
              <a:t>Dot plots work best for integers and small samples. Avoid dot plots if </a:t>
            </a:r>
            <a:r>
              <a:rPr lang="en-US" i="1" dirty="0" smtClean="0"/>
              <a:t>n</a:t>
            </a:r>
            <a:r>
              <a:rPr lang="en-US" dirty="0" smtClean="0"/>
              <a:t> is large or if you have decimal data.</a:t>
            </a:r>
            <a:endParaRPr lang="en-US" dirty="0"/>
          </a:p>
        </p:txBody>
      </p:sp>
      <p:pic>
        <p:nvPicPr>
          <p:cNvPr id="9" name="Picture 2" descr="C:\Users\doane\AppData\Local\Microsoft\Windows\Temporary Internet Files\Content.IE5\OYEHYR3B\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880" y="5047796"/>
            <a:ext cx="938320" cy="938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026481"/>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3-</a:t>
            </a:r>
            <a:fld id="{9ADB9677-038C-4881-92F6-FE27CE96389B}" type="slidenum">
              <a:rPr lang="en-US"/>
              <a:pPr/>
              <a:t>65</a:t>
            </a:fld>
            <a:endParaRPr lang="en-US"/>
          </a:p>
        </p:txBody>
      </p:sp>
      <p:sp>
        <p:nvSpPr>
          <p:cNvPr id="25610" name="Rectangle 10"/>
          <p:cNvSpPr>
            <a:spLocks noChangeArrowheads="1"/>
          </p:cNvSpPr>
          <p:nvPr/>
        </p:nvSpPr>
        <p:spPr bwMode="auto">
          <a:xfrm>
            <a:off x="239842" y="1420346"/>
            <a:ext cx="8655050" cy="4432300"/>
          </a:xfrm>
          <a:prstGeom prst="rect">
            <a:avLst/>
          </a:prstGeom>
          <a:solidFill>
            <a:srgbClr val="FFFFFF"/>
          </a:solidFill>
          <a:ln w="9525">
            <a:noFill/>
            <a:miter lim="800000"/>
            <a:headEnd/>
            <a:tailEnd/>
          </a:ln>
          <a:effectLst/>
        </p:spPr>
        <p:txBody>
          <a:bodyPr lIns="103231" tIns="51616" rIns="103231" bIns="51616"/>
          <a:lstStyle/>
          <a:p>
            <a:pPr marL="261674" indent="-261674" eaLnBrk="0" hangingPunct="0">
              <a:lnSpc>
                <a:spcPct val="90000"/>
              </a:lnSpc>
              <a:spcBef>
                <a:spcPct val="20000"/>
              </a:spcBef>
              <a:buClr>
                <a:srgbClr val="C00000"/>
              </a:buClr>
              <a:defRPr/>
            </a:pPr>
            <a:r>
              <a:rPr lang="en-US" sz="3200" dirty="0">
                <a:solidFill>
                  <a:srgbClr val="0070C0"/>
                </a:solidFill>
              </a:rPr>
              <a:t> </a:t>
            </a:r>
            <a:r>
              <a:rPr lang="en-US" sz="3200" dirty="0" smtClean="0">
                <a:solidFill>
                  <a:srgbClr val="0070C0"/>
                </a:solidFill>
              </a:rPr>
              <a:t>   </a:t>
            </a:r>
            <a:r>
              <a:rPr lang="en-US" sz="2000" i="1" dirty="0" smtClean="0">
                <a:solidFill>
                  <a:srgbClr val="C00000"/>
                </a:solidFill>
              </a:rPr>
              <a:t>Bins </a:t>
            </a:r>
            <a:r>
              <a:rPr lang="en-US" sz="2000" i="1" dirty="0">
                <a:solidFill>
                  <a:srgbClr val="C00000"/>
                </a:solidFill>
              </a:rPr>
              <a:t>and Bin Limits</a:t>
            </a:r>
          </a:p>
        </p:txBody>
      </p:sp>
      <p:sp>
        <p:nvSpPr>
          <p:cNvPr id="25603" name="Rectangle 3"/>
          <p:cNvSpPr>
            <a:spLocks noChangeArrowheads="1"/>
          </p:cNvSpPr>
          <p:nvPr/>
        </p:nvSpPr>
        <p:spPr bwMode="auto">
          <a:xfrm>
            <a:off x="607828" y="2209800"/>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A </a:t>
            </a:r>
            <a:r>
              <a:rPr lang="en-US" sz="2000" i="1" u="sng" dirty="0">
                <a:solidFill>
                  <a:srgbClr val="002060"/>
                </a:solidFill>
              </a:rPr>
              <a:t>frequency distribution</a:t>
            </a:r>
            <a:r>
              <a:rPr lang="en-US" sz="2000" dirty="0">
                <a:solidFill>
                  <a:srgbClr val="002060"/>
                </a:solidFill>
              </a:rPr>
              <a:t> is a table formed by classifying </a:t>
            </a:r>
            <a:r>
              <a:rPr lang="en-US" sz="2000" i="1" dirty="0">
                <a:solidFill>
                  <a:srgbClr val="002060"/>
                </a:solidFill>
              </a:rPr>
              <a:t>n</a:t>
            </a:r>
            <a:r>
              <a:rPr lang="en-US" sz="2000" dirty="0">
                <a:solidFill>
                  <a:srgbClr val="002060"/>
                </a:solidFill>
              </a:rPr>
              <a:t> data values into </a:t>
            </a:r>
            <a:r>
              <a:rPr lang="en-US" sz="2000" i="1" dirty="0">
                <a:solidFill>
                  <a:srgbClr val="002060"/>
                </a:solidFill>
              </a:rPr>
              <a:t>k</a:t>
            </a:r>
            <a:r>
              <a:rPr lang="en-US" sz="2000" dirty="0">
                <a:solidFill>
                  <a:srgbClr val="002060"/>
                </a:solidFill>
              </a:rPr>
              <a:t> classes (bins).</a:t>
            </a:r>
            <a:endParaRPr lang="en-US" sz="2000" i="1" u="sng" dirty="0">
              <a:solidFill>
                <a:srgbClr val="002060"/>
              </a:solidFill>
            </a:endParaRPr>
          </a:p>
        </p:txBody>
      </p:sp>
      <p:sp>
        <p:nvSpPr>
          <p:cNvPr id="25605" name="Rectangle 5"/>
          <p:cNvSpPr>
            <a:spLocks noChangeArrowheads="1"/>
          </p:cNvSpPr>
          <p:nvPr/>
        </p:nvSpPr>
        <p:spPr bwMode="auto">
          <a:xfrm>
            <a:off x="656432" y="3124200"/>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rPr>
              <a:t>Bin limits</a:t>
            </a:r>
            <a:r>
              <a:rPr lang="en-US" sz="2000" dirty="0">
                <a:solidFill>
                  <a:srgbClr val="002060"/>
                </a:solidFill>
              </a:rPr>
              <a:t> define the values to be included in each bin.  Widths must all be the </a:t>
            </a:r>
            <a:r>
              <a:rPr lang="en-US" sz="2000" dirty="0" smtClean="0">
                <a:solidFill>
                  <a:srgbClr val="002060"/>
                </a:solidFill>
              </a:rPr>
              <a:t>same except </a:t>
            </a:r>
            <a:r>
              <a:rPr lang="en-US" sz="2000" dirty="0">
                <a:solidFill>
                  <a:srgbClr val="002060"/>
                </a:solidFill>
              </a:rPr>
              <a:t>when we have open-ended bins.</a:t>
            </a:r>
            <a:endParaRPr lang="en-US" sz="2000" i="1" u="sng" dirty="0">
              <a:solidFill>
                <a:srgbClr val="002060"/>
              </a:solidFill>
            </a:endParaRPr>
          </a:p>
        </p:txBody>
      </p:sp>
      <p:sp>
        <p:nvSpPr>
          <p:cNvPr id="25606" name="Rectangle 6"/>
          <p:cNvSpPr>
            <a:spLocks noChangeArrowheads="1"/>
          </p:cNvSpPr>
          <p:nvPr/>
        </p:nvSpPr>
        <p:spPr bwMode="auto">
          <a:xfrm>
            <a:off x="632032" y="4038600"/>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rPr>
              <a:t>Frequencies</a:t>
            </a:r>
            <a:r>
              <a:rPr lang="en-US" sz="2000" dirty="0">
                <a:solidFill>
                  <a:srgbClr val="002060"/>
                </a:solidFill>
              </a:rPr>
              <a:t> are the number of observations within each bin.</a:t>
            </a:r>
            <a:endParaRPr lang="en-US" sz="2000" i="1" u="sng" dirty="0">
              <a:solidFill>
                <a:srgbClr val="002060"/>
              </a:solidFill>
            </a:endParaRPr>
          </a:p>
        </p:txBody>
      </p:sp>
      <p:sp>
        <p:nvSpPr>
          <p:cNvPr id="25607" name="Rectangle 7"/>
          <p:cNvSpPr>
            <a:spLocks noChangeArrowheads="1"/>
          </p:cNvSpPr>
          <p:nvPr/>
        </p:nvSpPr>
        <p:spPr bwMode="auto">
          <a:xfrm>
            <a:off x="665292" y="4648200"/>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smtClean="0">
                <a:solidFill>
                  <a:srgbClr val="002060"/>
                </a:solidFill>
              </a:rPr>
              <a:t>Often expressed</a:t>
            </a:r>
            <a:r>
              <a:rPr lang="en-US" sz="2000" i="1" dirty="0" smtClean="0">
                <a:solidFill>
                  <a:srgbClr val="002060"/>
                </a:solidFill>
              </a:rPr>
              <a:t> </a:t>
            </a:r>
            <a:r>
              <a:rPr lang="en-US" sz="2000" dirty="0">
                <a:solidFill>
                  <a:srgbClr val="002060"/>
                </a:solidFill>
              </a:rPr>
              <a:t>as </a:t>
            </a:r>
            <a:r>
              <a:rPr lang="en-US" sz="2000" i="1" u="sng" dirty="0">
                <a:solidFill>
                  <a:srgbClr val="002060"/>
                </a:solidFill>
              </a:rPr>
              <a:t>relative frequencies</a:t>
            </a:r>
            <a:r>
              <a:rPr lang="en-US" sz="2000" dirty="0">
                <a:solidFill>
                  <a:srgbClr val="002060"/>
                </a:solidFill>
              </a:rPr>
              <a:t> (frequency divided by the total) or </a:t>
            </a:r>
            <a:r>
              <a:rPr lang="en-US" sz="2000" i="1" u="sng" dirty="0">
                <a:solidFill>
                  <a:srgbClr val="002060"/>
                </a:solidFill>
              </a:rPr>
              <a:t>percentages</a:t>
            </a:r>
            <a:r>
              <a:rPr lang="en-US" sz="2000" dirty="0">
                <a:solidFill>
                  <a:srgbClr val="002060"/>
                </a:solidFill>
              </a:rPr>
              <a:t> (relative frequency times 100).</a:t>
            </a:r>
            <a:endParaRPr lang="en-US" sz="2000" i="1" u="sng" dirty="0">
              <a:solidFill>
                <a:srgbClr val="002060"/>
              </a:solidFill>
            </a:endParaRPr>
          </a:p>
        </p:txBody>
      </p:sp>
      <p:sp>
        <p:nvSpPr>
          <p:cNvPr id="389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0" name="Rectangle 2"/>
          <p:cNvSpPr txBox="1">
            <a:spLocks noChangeArrowheads="1"/>
          </p:cNvSpPr>
          <p:nvPr/>
        </p:nvSpPr>
        <p:spPr bwMode="auto">
          <a:xfrm>
            <a:off x="607828" y="381000"/>
            <a:ext cx="7848600" cy="609599"/>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kern="0" dirty="0">
                <a:solidFill>
                  <a:schemeClr val="accent1"/>
                </a:solidFill>
                <a:effectLst>
                  <a:outerShdw blurRad="38100" dist="38100" dir="2700000" algn="tl">
                    <a:srgbClr val="000000">
                      <a:alpha val="43137"/>
                    </a:srgbClr>
                  </a:outerShdw>
                </a:effectLst>
                <a:latin typeface="+mj-lt"/>
                <a:ea typeface="+mj-ea"/>
                <a:cs typeface="+mj-cs"/>
              </a:rPr>
              <a:t>Frequency Distributions</a:t>
            </a:r>
          </a:p>
        </p:txBody>
      </p:sp>
    </p:spTree>
    <p:extLst>
      <p:ext uri="{BB962C8B-B14F-4D97-AF65-F5344CB8AC3E}">
        <p14:creationId xmlns:p14="http://schemas.microsoft.com/office/powerpoint/2010/main" val="49864384"/>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3-</a:t>
            </a:r>
            <a:fld id="{29700860-55C6-41E7-8062-D8ACDFEEF893}" type="slidenum">
              <a:rPr lang="en-US"/>
              <a:pPr/>
              <a:t>66</a:t>
            </a:fld>
            <a:endParaRPr lang="en-US"/>
          </a:p>
        </p:txBody>
      </p:sp>
      <p:sp>
        <p:nvSpPr>
          <p:cNvPr id="40961" name="Rectangle 7"/>
          <p:cNvSpPr>
            <a:spLocks noChangeArrowheads="1"/>
          </p:cNvSpPr>
          <p:nvPr/>
        </p:nvSpPr>
        <p:spPr bwMode="auto">
          <a:xfrm>
            <a:off x="488898" y="2014871"/>
            <a:ext cx="4540302" cy="121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folHlink"/>
              </a:buClr>
            </a:pPr>
            <a:r>
              <a:rPr lang="en-US" sz="2000" dirty="0" smtClean="0">
                <a:solidFill>
                  <a:srgbClr val="002060"/>
                </a:solidFill>
              </a:rPr>
              <a:t>Herbert </a:t>
            </a:r>
            <a:r>
              <a:rPr lang="en-US" sz="2000" dirty="0" err="1">
                <a:solidFill>
                  <a:srgbClr val="002060"/>
                </a:solidFill>
              </a:rPr>
              <a:t>Sturges</a:t>
            </a:r>
            <a:r>
              <a:rPr lang="en-US" sz="2000" dirty="0">
                <a:solidFill>
                  <a:srgbClr val="002060"/>
                </a:solidFill>
              </a:rPr>
              <a:t> proposed </a:t>
            </a:r>
            <a:r>
              <a:rPr lang="en-US" sz="2000" dirty="0" smtClean="0">
                <a:solidFill>
                  <a:srgbClr val="002060"/>
                </a:solidFill>
              </a:rPr>
              <a:t>adding bins</a:t>
            </a:r>
          </a:p>
          <a:p>
            <a:pPr eaLnBrk="0" hangingPunct="0">
              <a:spcBef>
                <a:spcPts val="0"/>
              </a:spcBef>
              <a:buClr>
                <a:schemeClr val="folHlink"/>
              </a:buClr>
            </a:pPr>
            <a:r>
              <a:rPr lang="en-US" sz="2000" dirty="0" smtClean="0">
                <a:solidFill>
                  <a:srgbClr val="002060"/>
                </a:solidFill>
              </a:rPr>
              <a:t>at </a:t>
            </a:r>
            <a:r>
              <a:rPr lang="en-US" sz="2000" dirty="0">
                <a:solidFill>
                  <a:srgbClr val="002060"/>
                </a:solidFill>
              </a:rPr>
              <a:t>a declining rate as </a:t>
            </a:r>
            <a:r>
              <a:rPr lang="en-US" sz="2000" i="1" dirty="0">
                <a:solidFill>
                  <a:srgbClr val="002060"/>
                </a:solidFill>
              </a:rPr>
              <a:t>n</a:t>
            </a:r>
            <a:r>
              <a:rPr lang="en-US" sz="2000" dirty="0">
                <a:solidFill>
                  <a:srgbClr val="002060"/>
                </a:solidFill>
              </a:rPr>
              <a:t> </a:t>
            </a:r>
            <a:r>
              <a:rPr lang="en-US" sz="2000" dirty="0" smtClean="0">
                <a:solidFill>
                  <a:srgbClr val="002060"/>
                </a:solidFill>
              </a:rPr>
              <a:t>increases:</a:t>
            </a:r>
          </a:p>
          <a:p>
            <a:pPr eaLnBrk="0" hangingPunct="0">
              <a:spcBef>
                <a:spcPct val="20000"/>
              </a:spcBef>
              <a:buClr>
                <a:schemeClr val="folHlink"/>
              </a:buClr>
            </a:pPr>
            <a:r>
              <a:rPr lang="en-US" sz="2000" i="1" dirty="0" smtClean="0">
                <a:solidFill>
                  <a:srgbClr val="002060"/>
                </a:solidFill>
              </a:rPr>
              <a:t>k</a:t>
            </a:r>
            <a:r>
              <a:rPr lang="en-US" sz="2000" dirty="0" smtClean="0">
                <a:solidFill>
                  <a:srgbClr val="002060"/>
                </a:solidFill>
              </a:rPr>
              <a:t> = 1 + log</a:t>
            </a:r>
            <a:r>
              <a:rPr lang="en-US" sz="2000" baseline="-25000" dirty="0" smtClean="0">
                <a:solidFill>
                  <a:srgbClr val="002060"/>
                </a:solidFill>
              </a:rPr>
              <a:t>2</a:t>
            </a:r>
            <a:r>
              <a:rPr lang="en-US" sz="2000" dirty="0" smtClean="0">
                <a:solidFill>
                  <a:srgbClr val="002060"/>
                </a:solidFill>
              </a:rPr>
              <a:t>(</a:t>
            </a:r>
            <a:r>
              <a:rPr lang="en-US" sz="2000" i="1" dirty="0" smtClean="0">
                <a:solidFill>
                  <a:srgbClr val="002060"/>
                </a:solidFill>
              </a:rPr>
              <a:t>n</a:t>
            </a:r>
            <a:r>
              <a:rPr lang="en-US" sz="2000" dirty="0" smtClean="0">
                <a:solidFill>
                  <a:srgbClr val="002060"/>
                </a:solidFill>
              </a:rPr>
              <a:t>)  or  </a:t>
            </a:r>
            <a:r>
              <a:rPr lang="en-US" sz="2000" i="1" dirty="0" smtClean="0">
                <a:solidFill>
                  <a:srgbClr val="002060"/>
                </a:solidFill>
              </a:rPr>
              <a:t>k</a:t>
            </a:r>
            <a:r>
              <a:rPr lang="en-US" sz="2000" dirty="0" smtClean="0">
                <a:solidFill>
                  <a:srgbClr val="002060"/>
                </a:solidFill>
              </a:rPr>
              <a:t> = 1 + 3.3log</a:t>
            </a:r>
            <a:r>
              <a:rPr lang="en-US" sz="2000" baseline="-25000" dirty="0" smtClean="0">
                <a:solidFill>
                  <a:srgbClr val="002060"/>
                </a:solidFill>
              </a:rPr>
              <a:t>10</a:t>
            </a:r>
            <a:r>
              <a:rPr lang="en-US" sz="2000" dirty="0" smtClean="0">
                <a:solidFill>
                  <a:srgbClr val="002060"/>
                </a:solidFill>
              </a:rPr>
              <a:t>(</a:t>
            </a:r>
            <a:r>
              <a:rPr lang="en-US" sz="2000" i="1" dirty="0" smtClean="0">
                <a:solidFill>
                  <a:srgbClr val="002060"/>
                </a:solidFill>
              </a:rPr>
              <a:t>n</a:t>
            </a:r>
            <a:r>
              <a:rPr lang="en-US" sz="2000" dirty="0" smtClean="0">
                <a:solidFill>
                  <a:srgbClr val="002060"/>
                </a:solidFill>
              </a:rPr>
              <a:t>)</a:t>
            </a:r>
            <a:endParaRPr lang="en-US" sz="2000" dirty="0">
              <a:solidFill>
                <a:srgbClr val="002060"/>
              </a:solidFill>
            </a:endParaRPr>
          </a:p>
        </p:txBody>
      </p:sp>
      <p:sp>
        <p:nvSpPr>
          <p:cNvPr id="27696" name="Rectangle 48"/>
          <p:cNvSpPr>
            <a:spLocks noChangeArrowheads="1"/>
          </p:cNvSpPr>
          <p:nvPr/>
        </p:nvSpPr>
        <p:spPr bwMode="auto">
          <a:xfrm>
            <a:off x="324830" y="1295400"/>
            <a:ext cx="4240820" cy="735420"/>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2000" i="1" dirty="0" smtClean="0">
                <a:solidFill>
                  <a:srgbClr val="C00000"/>
                </a:solidFill>
                <a:effectLst>
                  <a:outerShdw blurRad="38100" dist="38100" dir="2700000" algn="tl">
                    <a:srgbClr val="000000">
                      <a:alpha val="43137"/>
                    </a:srgbClr>
                  </a:outerShdw>
                </a:effectLst>
              </a:rPr>
              <a:t>    What is the ideal number of bins (k) to classify n data values?</a:t>
            </a:r>
            <a:endParaRPr lang="en-US" sz="2000" i="1" dirty="0">
              <a:solidFill>
                <a:srgbClr val="C00000"/>
              </a:solidFill>
              <a:effectLst>
                <a:outerShdw blurRad="38100" dist="38100" dir="2700000" algn="tl">
                  <a:srgbClr val="000000">
                    <a:alpha val="43137"/>
                  </a:srgbClr>
                </a:outerShdw>
              </a:effectLst>
            </a:endParaRPr>
          </a:p>
        </p:txBody>
      </p:sp>
      <p:sp>
        <p:nvSpPr>
          <p:cNvPr id="4096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1" name="Rectangle 2"/>
          <p:cNvSpPr txBox="1">
            <a:spLocks noChangeArrowheads="1"/>
          </p:cNvSpPr>
          <p:nvPr/>
        </p:nvSpPr>
        <p:spPr bwMode="auto">
          <a:xfrm>
            <a:off x="499784" y="457200"/>
            <a:ext cx="3399074" cy="533399"/>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How Many Bins?</a:t>
            </a:r>
          </a:p>
        </p:txBody>
      </p:sp>
      <p:pic>
        <p:nvPicPr>
          <p:cNvPr id="2" name="Picture 2"/>
          <p:cNvPicPr>
            <a:picLocks noChangeAspect="1" noChangeArrowheads="1"/>
          </p:cNvPicPr>
          <p:nvPr/>
        </p:nvPicPr>
        <p:blipFill>
          <a:blip r:embed="rId3">
            <a:extLst/>
          </a:blip>
          <a:srcRect/>
          <a:stretch>
            <a:fillRect/>
          </a:stretch>
        </p:blipFill>
        <p:spPr bwMode="auto">
          <a:xfrm>
            <a:off x="488898" y="4038600"/>
            <a:ext cx="7638813" cy="2257425"/>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10" name="Rectangle 7"/>
          <p:cNvSpPr>
            <a:spLocks noChangeArrowheads="1"/>
          </p:cNvSpPr>
          <p:nvPr/>
        </p:nvSpPr>
        <p:spPr bwMode="auto">
          <a:xfrm>
            <a:off x="717550" y="5715000"/>
            <a:ext cx="7696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folHlink"/>
              </a:buClr>
            </a:pPr>
            <a:endParaRPr lang="en-US" sz="2000" dirty="0">
              <a:solidFill>
                <a:srgbClr val="002060"/>
              </a:solidFill>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5019" y="715982"/>
            <a:ext cx="3514360" cy="231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88898" y="3246921"/>
            <a:ext cx="7735940" cy="646331"/>
          </a:xfrm>
          <a:prstGeom prst="rect">
            <a:avLst/>
          </a:prstGeom>
        </p:spPr>
        <p:txBody>
          <a:bodyPr wrap="square">
            <a:spAutoFit/>
          </a:bodyPr>
          <a:lstStyle/>
          <a:p>
            <a:pPr eaLnBrk="0" hangingPunct="0">
              <a:spcBef>
                <a:spcPct val="20000"/>
              </a:spcBef>
              <a:buClr>
                <a:schemeClr val="folHlink"/>
              </a:buClr>
            </a:pPr>
            <a:r>
              <a:rPr lang="en-US" dirty="0">
                <a:solidFill>
                  <a:srgbClr val="002060"/>
                </a:solidFill>
              </a:rPr>
              <a:t>The Excel formula for </a:t>
            </a:r>
            <a:r>
              <a:rPr lang="en-US" i="1" dirty="0">
                <a:solidFill>
                  <a:srgbClr val="002060"/>
                </a:solidFill>
              </a:rPr>
              <a:t>k</a:t>
            </a:r>
            <a:r>
              <a:rPr lang="en-US" dirty="0">
                <a:solidFill>
                  <a:srgbClr val="002060"/>
                </a:solidFill>
              </a:rPr>
              <a:t> is </a:t>
            </a:r>
            <a:r>
              <a:rPr lang="en-US" b="1" dirty="0">
                <a:solidFill>
                  <a:srgbClr val="0000FF"/>
                </a:solidFill>
              </a:rPr>
              <a:t>=1+log(n)/log(2)</a:t>
            </a:r>
            <a:r>
              <a:rPr lang="en-US" dirty="0">
                <a:solidFill>
                  <a:srgbClr val="002060"/>
                </a:solidFill>
              </a:rPr>
              <a:t>. </a:t>
            </a:r>
            <a:r>
              <a:rPr lang="en-US" dirty="0" smtClean="0">
                <a:solidFill>
                  <a:srgbClr val="002060"/>
                </a:solidFill>
              </a:rPr>
              <a:t>Add one bin when </a:t>
            </a:r>
            <a:r>
              <a:rPr lang="en-US" i="1" dirty="0" smtClean="0">
                <a:solidFill>
                  <a:srgbClr val="002060"/>
                </a:solidFill>
              </a:rPr>
              <a:t>n</a:t>
            </a:r>
            <a:r>
              <a:rPr lang="en-US" dirty="0" smtClean="0">
                <a:solidFill>
                  <a:srgbClr val="002060"/>
                </a:solidFill>
              </a:rPr>
              <a:t> doubles. </a:t>
            </a:r>
            <a:r>
              <a:rPr lang="en-US" i="1" dirty="0" smtClean="0">
                <a:solidFill>
                  <a:srgbClr val="C00000"/>
                </a:solidFill>
              </a:rPr>
              <a:t>This </a:t>
            </a:r>
            <a:r>
              <a:rPr lang="en-US" i="1" dirty="0">
                <a:solidFill>
                  <a:srgbClr val="C00000"/>
                </a:solidFill>
              </a:rPr>
              <a:t>is only a guideline. </a:t>
            </a:r>
            <a:r>
              <a:rPr lang="en-US" dirty="0">
                <a:solidFill>
                  <a:srgbClr val="002060"/>
                </a:solidFill>
              </a:rPr>
              <a:t>Use more or </a:t>
            </a:r>
            <a:r>
              <a:rPr lang="en-US" dirty="0" smtClean="0">
                <a:solidFill>
                  <a:srgbClr val="002060"/>
                </a:solidFill>
              </a:rPr>
              <a:t>fewer bins to </a:t>
            </a:r>
            <a:r>
              <a:rPr lang="en-US" dirty="0">
                <a:solidFill>
                  <a:srgbClr val="002060"/>
                </a:solidFill>
              </a:rPr>
              <a:t>make “nice” bin limits.</a:t>
            </a:r>
          </a:p>
        </p:txBody>
      </p:sp>
    </p:spTree>
    <p:extLst>
      <p:ext uri="{BB962C8B-B14F-4D97-AF65-F5344CB8AC3E}">
        <p14:creationId xmlns:p14="http://schemas.microsoft.com/office/powerpoint/2010/main" val="1530213870"/>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3-</a:t>
            </a:r>
            <a:fld id="{C4C6E80B-8AC7-4A66-B110-E751BCAFA8C4}" type="slidenum">
              <a:rPr lang="en-US"/>
              <a:pPr/>
              <a:t>67</a:t>
            </a:fld>
            <a:endParaRPr lang="en-US"/>
          </a:p>
        </p:txBody>
      </p:sp>
      <p:sp>
        <p:nvSpPr>
          <p:cNvPr id="4300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0" name="Rectangle 2"/>
          <p:cNvSpPr txBox="1">
            <a:spLocks noChangeArrowheads="1"/>
          </p:cNvSpPr>
          <p:nvPr/>
        </p:nvSpPr>
        <p:spPr bwMode="auto">
          <a:xfrm>
            <a:off x="1335237" y="457201"/>
            <a:ext cx="6777038" cy="533400"/>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Example:  </a:t>
            </a:r>
            <a:r>
              <a:rPr lang="en-US" sz="3200" i="1" kern="0" dirty="0" smtClean="0">
                <a:solidFill>
                  <a:schemeClr val="accent1"/>
                </a:solidFill>
                <a:effectLst>
                  <a:outerShdw blurRad="38100" dist="38100" dir="2700000" algn="tl">
                    <a:srgbClr val="000000">
                      <a:alpha val="43137"/>
                    </a:srgbClr>
                  </a:outerShdw>
                </a:effectLst>
                <a:latin typeface="+mj-lt"/>
                <a:ea typeface="+mj-ea"/>
                <a:cs typeface="+mj-cs"/>
              </a:rPr>
              <a:t>n</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 </a:t>
            </a:r>
            <a:r>
              <a:rPr lang="en-US" sz="3200" kern="0" dirty="0">
                <a:solidFill>
                  <a:schemeClr val="accent1"/>
                </a:solidFill>
                <a:effectLst>
                  <a:outerShdw blurRad="38100" dist="38100" dir="2700000" algn="tl">
                    <a:srgbClr val="000000">
                      <a:alpha val="43137"/>
                    </a:srgbClr>
                  </a:outerShdw>
                </a:effectLst>
                <a:latin typeface="+mj-lt"/>
                <a:ea typeface="+mj-ea"/>
                <a:cs typeface="+mj-cs"/>
              </a:rPr>
              <a:t>= 44 P/E ratios:</a:t>
            </a:r>
          </a:p>
        </p:txBody>
      </p:sp>
      <p:pic>
        <p:nvPicPr>
          <p:cNvPr id="138241" name="Picture 1"/>
          <p:cNvPicPr>
            <a:picLocks noChangeAspect="1" noChangeArrowheads="1"/>
          </p:cNvPicPr>
          <p:nvPr/>
        </p:nvPicPr>
        <p:blipFill>
          <a:blip r:embed="rId3" cstate="print"/>
          <a:srcRect/>
          <a:stretch>
            <a:fillRect/>
          </a:stretch>
        </p:blipFill>
        <p:spPr bwMode="auto">
          <a:xfrm>
            <a:off x="765543" y="3200400"/>
            <a:ext cx="7916427" cy="26670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8" name="Rectangle 7"/>
          <p:cNvSpPr>
            <a:spLocks noChangeArrowheads="1"/>
          </p:cNvSpPr>
          <p:nvPr/>
        </p:nvSpPr>
        <p:spPr bwMode="auto">
          <a:xfrm>
            <a:off x="761999" y="1142999"/>
            <a:ext cx="7696200" cy="198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folHlink"/>
              </a:buClr>
            </a:pPr>
            <a:r>
              <a:rPr lang="en-US" sz="2000" dirty="0" err="1" smtClean="0">
                <a:solidFill>
                  <a:srgbClr val="002060"/>
                </a:solidFill>
              </a:rPr>
              <a:t>Sturges</a:t>
            </a:r>
            <a:r>
              <a:rPr lang="en-US" sz="2000" dirty="0" smtClean="0">
                <a:solidFill>
                  <a:srgbClr val="002060"/>
                </a:solidFill>
              </a:rPr>
              <a:t> suggests:   </a:t>
            </a:r>
            <a:r>
              <a:rPr lang="en-US" sz="2000" i="1" dirty="0" smtClean="0">
                <a:solidFill>
                  <a:srgbClr val="002060"/>
                </a:solidFill>
              </a:rPr>
              <a:t>k</a:t>
            </a:r>
            <a:r>
              <a:rPr lang="en-US" sz="2000" dirty="0" smtClean="0">
                <a:solidFill>
                  <a:srgbClr val="002060"/>
                </a:solidFill>
              </a:rPr>
              <a:t> = 1 + 3.3log</a:t>
            </a:r>
            <a:r>
              <a:rPr lang="en-US" sz="2000" baseline="-25000" dirty="0" smtClean="0">
                <a:solidFill>
                  <a:srgbClr val="002060"/>
                </a:solidFill>
              </a:rPr>
              <a:t>10</a:t>
            </a:r>
            <a:r>
              <a:rPr lang="en-US" sz="2000" dirty="0" smtClean="0">
                <a:solidFill>
                  <a:srgbClr val="002060"/>
                </a:solidFill>
              </a:rPr>
              <a:t>(</a:t>
            </a:r>
            <a:r>
              <a:rPr lang="en-US" sz="2000" i="1" dirty="0" smtClean="0">
                <a:solidFill>
                  <a:srgbClr val="002060"/>
                </a:solidFill>
              </a:rPr>
              <a:t>n</a:t>
            </a:r>
            <a:r>
              <a:rPr lang="en-US" sz="2000" dirty="0" smtClean="0">
                <a:solidFill>
                  <a:srgbClr val="002060"/>
                </a:solidFill>
              </a:rPr>
              <a:t>)</a:t>
            </a:r>
          </a:p>
          <a:p>
            <a:pPr lvl="5" eaLnBrk="0" hangingPunct="0">
              <a:spcBef>
                <a:spcPct val="20000"/>
              </a:spcBef>
              <a:buClr>
                <a:schemeClr val="folHlink"/>
              </a:buClr>
            </a:pPr>
            <a:r>
              <a:rPr lang="en-US" sz="2000" i="1" dirty="0" smtClean="0">
                <a:solidFill>
                  <a:srgbClr val="002060"/>
                </a:solidFill>
              </a:rPr>
              <a:t>k</a:t>
            </a:r>
            <a:r>
              <a:rPr lang="en-US" sz="2000" dirty="0" smtClean="0">
                <a:solidFill>
                  <a:srgbClr val="002060"/>
                </a:solidFill>
              </a:rPr>
              <a:t> = 1 + 3.3log</a:t>
            </a:r>
            <a:r>
              <a:rPr lang="en-US" sz="2000" baseline="-25000" dirty="0" smtClean="0">
                <a:solidFill>
                  <a:srgbClr val="002060"/>
                </a:solidFill>
              </a:rPr>
              <a:t>10</a:t>
            </a:r>
            <a:r>
              <a:rPr lang="en-US" sz="2000" dirty="0" smtClean="0">
                <a:solidFill>
                  <a:srgbClr val="002060"/>
                </a:solidFill>
              </a:rPr>
              <a:t>(44)</a:t>
            </a:r>
          </a:p>
          <a:p>
            <a:pPr lvl="5" eaLnBrk="0" hangingPunct="0">
              <a:spcBef>
                <a:spcPct val="20000"/>
              </a:spcBef>
              <a:buClr>
                <a:schemeClr val="folHlink"/>
              </a:buClr>
            </a:pPr>
            <a:r>
              <a:rPr lang="en-US" sz="2000" i="1" dirty="0" smtClean="0">
                <a:solidFill>
                  <a:srgbClr val="002060"/>
                </a:solidFill>
              </a:rPr>
              <a:t>k</a:t>
            </a:r>
            <a:r>
              <a:rPr lang="en-US" sz="2000" dirty="0" smtClean="0">
                <a:solidFill>
                  <a:srgbClr val="002060"/>
                </a:solidFill>
              </a:rPr>
              <a:t> </a:t>
            </a:r>
            <a:r>
              <a:rPr lang="en-US" sz="2000" dirty="0">
                <a:solidFill>
                  <a:srgbClr val="002060"/>
                </a:solidFill>
              </a:rPr>
              <a:t>= 1 + </a:t>
            </a:r>
            <a:r>
              <a:rPr lang="en-US" sz="2000" dirty="0" smtClean="0">
                <a:solidFill>
                  <a:srgbClr val="002060"/>
                </a:solidFill>
              </a:rPr>
              <a:t>3.3(1.64345)</a:t>
            </a:r>
          </a:p>
          <a:p>
            <a:pPr lvl="5" eaLnBrk="0" hangingPunct="0">
              <a:spcBef>
                <a:spcPct val="20000"/>
              </a:spcBef>
              <a:buClr>
                <a:schemeClr val="folHlink"/>
              </a:buClr>
            </a:pPr>
            <a:r>
              <a:rPr lang="en-US" sz="2000" i="1" dirty="0" smtClean="0">
                <a:solidFill>
                  <a:srgbClr val="002060"/>
                </a:solidFill>
              </a:rPr>
              <a:t>k</a:t>
            </a:r>
            <a:r>
              <a:rPr lang="en-US" sz="2000" dirty="0" smtClean="0">
                <a:solidFill>
                  <a:srgbClr val="002060"/>
                </a:solidFill>
              </a:rPr>
              <a:t> = 6.42</a:t>
            </a:r>
          </a:p>
          <a:p>
            <a:pPr lvl="3" eaLnBrk="0" hangingPunct="0">
              <a:spcBef>
                <a:spcPct val="20000"/>
              </a:spcBef>
              <a:buClr>
                <a:schemeClr val="folHlink"/>
              </a:buClr>
            </a:pPr>
            <a:r>
              <a:rPr lang="en-US" sz="2000" dirty="0" smtClean="0">
                <a:solidFill>
                  <a:srgbClr val="002060"/>
                </a:solidFill>
              </a:rPr>
              <a:t>so 6 or 7 bins seems reasonable</a:t>
            </a:r>
            <a:endParaRPr lang="en-US" sz="2000" dirty="0">
              <a:solidFill>
                <a:srgbClr val="002060"/>
              </a:solidFill>
            </a:endParaRPr>
          </a:p>
          <a:p>
            <a:pPr marL="800100" lvl="1" indent="-342900" eaLnBrk="0" hangingPunct="0">
              <a:spcBef>
                <a:spcPct val="20000"/>
              </a:spcBef>
              <a:buClr>
                <a:schemeClr val="folHlink"/>
              </a:buClr>
              <a:buFontTx/>
              <a:buChar char="-"/>
            </a:pPr>
            <a:endParaRPr lang="en-US" sz="2000" dirty="0" smtClean="0">
              <a:solidFill>
                <a:srgbClr val="002060"/>
              </a:solidFill>
            </a:endParaRPr>
          </a:p>
          <a:p>
            <a:pPr marL="800100" lvl="1" indent="-342900" eaLnBrk="0" hangingPunct="0">
              <a:spcBef>
                <a:spcPct val="20000"/>
              </a:spcBef>
              <a:buClr>
                <a:schemeClr val="folHlink"/>
              </a:buClr>
              <a:buFontTx/>
              <a:buChar char="-"/>
            </a:pPr>
            <a:endParaRPr lang="en-US" sz="2000" dirty="0">
              <a:solidFill>
                <a:srgbClr val="002060"/>
              </a:solidFill>
            </a:endParaRPr>
          </a:p>
          <a:p>
            <a:pPr marL="342900" indent="-342900" eaLnBrk="0" hangingPunct="0">
              <a:spcBef>
                <a:spcPct val="20000"/>
              </a:spcBef>
              <a:buClr>
                <a:schemeClr val="folHlink"/>
              </a:buClr>
              <a:buFontTx/>
              <a:buChar char="-"/>
            </a:pPr>
            <a:endParaRPr lang="en-US" sz="2000" dirty="0">
              <a:solidFill>
                <a:srgbClr val="002060"/>
              </a:solidFill>
            </a:endParaRPr>
          </a:p>
        </p:txBody>
      </p:sp>
    </p:spTree>
    <p:extLst>
      <p:ext uri="{BB962C8B-B14F-4D97-AF65-F5344CB8AC3E}">
        <p14:creationId xmlns:p14="http://schemas.microsoft.com/office/powerpoint/2010/main" val="2380173533"/>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3-</a:t>
            </a:r>
            <a:fld id="{230CBC00-BD42-4FC7-A5BD-1B1323587EF0}" type="slidenum">
              <a:rPr lang="en-US"/>
              <a:pPr/>
              <a:t>68</a:t>
            </a:fld>
            <a:endParaRPr lang="en-US"/>
          </a:p>
        </p:txBody>
      </p:sp>
      <p:sp>
        <p:nvSpPr>
          <p:cNvPr id="47105" name="Rectangle 6"/>
          <p:cNvSpPr>
            <a:spLocks noChangeArrowheads="1"/>
          </p:cNvSpPr>
          <p:nvPr/>
        </p:nvSpPr>
        <p:spPr bwMode="auto">
          <a:xfrm>
            <a:off x="-268288" y="28019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7106" name="Rectangle 7"/>
          <p:cNvSpPr>
            <a:spLocks noChangeArrowheads="1"/>
          </p:cNvSpPr>
          <p:nvPr/>
        </p:nvSpPr>
        <p:spPr bwMode="auto">
          <a:xfrm>
            <a:off x="0" y="3154363"/>
            <a:ext cx="2698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nchor="ctr">
            <a:spAutoFit/>
          </a:bodyPr>
          <a:lstStyle/>
          <a:p>
            <a:pPr defTabSz="912813" eaLnBrk="0" hangingPunct="0"/>
            <a:r>
              <a:rPr lang="en-US" sz="1200">
                <a:cs typeface="Times New Roman" pitchFamily="18" charset="0"/>
              </a:rPr>
              <a:t>  </a:t>
            </a:r>
            <a:endParaRPr lang="en-US"/>
          </a:p>
        </p:txBody>
      </p:sp>
      <p:sp>
        <p:nvSpPr>
          <p:cNvPr id="47107" name="Rectangle 8"/>
          <p:cNvSpPr>
            <a:spLocks noChangeArrowheads="1"/>
          </p:cNvSpPr>
          <p:nvPr/>
        </p:nvSpPr>
        <p:spPr bwMode="auto">
          <a:xfrm>
            <a:off x="0" y="4572000"/>
            <a:ext cx="3079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nchor="ctr">
            <a:spAutoFit/>
          </a:bodyPr>
          <a:lstStyle/>
          <a:p>
            <a:pPr defTabSz="912813" eaLnBrk="0" hangingPunct="0"/>
            <a:r>
              <a:rPr lang="en-US" sz="1200">
                <a:cs typeface="Times New Roman" pitchFamily="18" charset="0"/>
              </a:rPr>
              <a:t>  </a:t>
            </a:r>
            <a:r>
              <a:rPr lang="en-US" sz="1100"/>
              <a:t> </a:t>
            </a:r>
            <a:endParaRPr lang="en-US"/>
          </a:p>
        </p:txBody>
      </p:sp>
      <p:sp>
        <p:nvSpPr>
          <p:cNvPr id="47108" name="Rectangle 13"/>
          <p:cNvSpPr>
            <a:spLocks noChangeArrowheads="1"/>
          </p:cNvSpPr>
          <p:nvPr/>
        </p:nvSpPr>
        <p:spPr bwMode="auto">
          <a:xfrm>
            <a:off x="407988" y="2362200"/>
            <a:ext cx="8478837" cy="897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accent1"/>
              </a:buClr>
            </a:pPr>
            <a:r>
              <a:rPr lang="en-US" sz="2000" dirty="0">
                <a:solidFill>
                  <a:srgbClr val="002060"/>
                </a:solidFill>
              </a:rPr>
              <a:t>Consider 3 histograms for the P/E ratio data with different bin widths.  </a:t>
            </a:r>
            <a:r>
              <a:rPr lang="en-US" sz="2000" dirty="0" smtClean="0">
                <a:solidFill>
                  <a:srgbClr val="002060"/>
                </a:solidFill>
              </a:rPr>
              <a:t>In what ways do they differ? In what ways are they similar?</a:t>
            </a:r>
            <a:endParaRPr lang="en-US" sz="2000" i="1" u="sng" dirty="0">
              <a:solidFill>
                <a:srgbClr val="002060"/>
              </a:solidFill>
            </a:endParaRPr>
          </a:p>
        </p:txBody>
      </p:sp>
      <p:sp>
        <p:nvSpPr>
          <p:cNvPr id="4710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4" name="Rectangle 2"/>
          <p:cNvSpPr txBox="1">
            <a:spLocks noChangeArrowheads="1"/>
          </p:cNvSpPr>
          <p:nvPr/>
        </p:nvSpPr>
        <p:spPr bwMode="auto">
          <a:xfrm>
            <a:off x="831334" y="381000"/>
            <a:ext cx="7386638" cy="609600"/>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kern="0" dirty="0">
                <a:solidFill>
                  <a:schemeClr val="accent1"/>
                </a:solidFill>
                <a:effectLst>
                  <a:outerShdw blurRad="38100" dist="38100" dir="2700000" algn="tl">
                    <a:srgbClr val="000000">
                      <a:alpha val="43137"/>
                    </a:srgbClr>
                  </a:outerShdw>
                </a:effectLst>
                <a:latin typeface="+mj-lt"/>
                <a:ea typeface="+mj-ea"/>
                <a:cs typeface="+mj-cs"/>
              </a:rPr>
              <a:t>Histograms</a:t>
            </a:r>
          </a:p>
        </p:txBody>
      </p:sp>
      <p:pic>
        <p:nvPicPr>
          <p:cNvPr id="134147" name="Picture 3" descr="C:\DOCUME~1\MSUUSER\LOCALS~1\Temp\SNAGHTML91d9c4c.PNG"/>
          <p:cNvPicPr>
            <a:picLocks noChangeAspect="1" noChangeArrowheads="1"/>
          </p:cNvPicPr>
          <p:nvPr/>
        </p:nvPicPr>
        <p:blipFill>
          <a:blip r:embed="rId3" cstate="print"/>
          <a:srcRect/>
          <a:stretch>
            <a:fillRect/>
          </a:stretch>
        </p:blipFill>
        <p:spPr bwMode="auto">
          <a:xfrm>
            <a:off x="457200" y="3352800"/>
            <a:ext cx="8429625" cy="2952751"/>
          </a:xfrm>
          <a:prstGeom prst="rect">
            <a:avLst/>
          </a:prstGeom>
          <a:noFill/>
          <a:ln w="3175">
            <a:solidFill>
              <a:schemeClr val="tx1"/>
            </a:solidFill>
          </a:ln>
          <a:effectLst>
            <a:innerShdw blurRad="63500" dist="50800" dir="2700000">
              <a:prstClr val="black">
                <a:alpha val="50000"/>
              </a:prstClr>
            </a:innerShdw>
          </a:effectLst>
        </p:spPr>
      </p:pic>
      <p:sp>
        <p:nvSpPr>
          <p:cNvPr id="13" name="Rectangle 4"/>
          <p:cNvSpPr>
            <a:spLocks noChangeArrowheads="1"/>
          </p:cNvSpPr>
          <p:nvPr/>
        </p:nvSpPr>
        <p:spPr bwMode="auto">
          <a:xfrm>
            <a:off x="454231" y="1371600"/>
            <a:ext cx="8229600" cy="914400"/>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rPr>
              <a:t>A </a:t>
            </a:r>
            <a:r>
              <a:rPr lang="en-US" sz="2000" i="1" u="sng" dirty="0">
                <a:solidFill>
                  <a:srgbClr val="002060"/>
                </a:solidFill>
              </a:rPr>
              <a:t>histogram</a:t>
            </a:r>
            <a:r>
              <a:rPr lang="en-US" sz="2000" dirty="0">
                <a:solidFill>
                  <a:srgbClr val="002060"/>
                </a:solidFill>
              </a:rPr>
              <a:t> is a </a:t>
            </a:r>
            <a:r>
              <a:rPr lang="en-US" sz="2000" dirty="0" smtClean="0">
                <a:solidFill>
                  <a:srgbClr val="002060"/>
                </a:solidFill>
              </a:rPr>
              <a:t>bar chart whose </a:t>
            </a:r>
            <a:r>
              <a:rPr lang="en-US" sz="2000" i="1" dirty="0" smtClean="0">
                <a:solidFill>
                  <a:srgbClr val="002060"/>
                </a:solidFill>
              </a:rPr>
              <a:t>Y</a:t>
            </a:r>
            <a:r>
              <a:rPr lang="en-US" sz="2000" dirty="0" smtClean="0">
                <a:solidFill>
                  <a:srgbClr val="002060"/>
                </a:solidFill>
              </a:rPr>
              <a:t>-axis </a:t>
            </a:r>
            <a:r>
              <a:rPr lang="en-US" sz="2000" dirty="0">
                <a:solidFill>
                  <a:srgbClr val="002060"/>
                </a:solidFill>
              </a:rPr>
              <a:t>shows </a:t>
            </a:r>
            <a:r>
              <a:rPr lang="en-US" sz="2000" dirty="0" smtClean="0">
                <a:solidFill>
                  <a:srgbClr val="002060"/>
                </a:solidFill>
              </a:rPr>
              <a:t>the frequency </a:t>
            </a:r>
            <a:r>
              <a:rPr lang="en-US" sz="2000" dirty="0">
                <a:solidFill>
                  <a:srgbClr val="002060"/>
                </a:solidFill>
              </a:rPr>
              <a:t>within each </a:t>
            </a:r>
            <a:r>
              <a:rPr lang="en-US" sz="2000" dirty="0" smtClean="0">
                <a:solidFill>
                  <a:srgbClr val="002060"/>
                </a:solidFill>
              </a:rPr>
              <a:t>bin, and whose </a:t>
            </a:r>
            <a:r>
              <a:rPr lang="en-US" sz="2000" i="1" dirty="0">
                <a:solidFill>
                  <a:srgbClr val="002060"/>
                </a:solidFill>
              </a:rPr>
              <a:t>X</a:t>
            </a:r>
            <a:r>
              <a:rPr lang="en-US" sz="2000" dirty="0">
                <a:solidFill>
                  <a:srgbClr val="002060"/>
                </a:solidFill>
              </a:rPr>
              <a:t>-axis ticks </a:t>
            </a:r>
            <a:r>
              <a:rPr lang="en-US" sz="2000" dirty="0" smtClean="0">
                <a:solidFill>
                  <a:srgbClr val="002060"/>
                </a:solidFill>
              </a:rPr>
              <a:t>show </a:t>
            </a:r>
            <a:r>
              <a:rPr lang="en-US" sz="2000" dirty="0">
                <a:solidFill>
                  <a:srgbClr val="002060"/>
                </a:solidFill>
              </a:rPr>
              <a:t>end points of each bin.</a:t>
            </a:r>
            <a:endParaRPr lang="en-US" sz="2000" i="1" u="sng" dirty="0">
              <a:solidFill>
                <a:srgbClr val="002060"/>
              </a:solidFill>
            </a:endParaRPr>
          </a:p>
        </p:txBody>
      </p:sp>
      <p:sp>
        <p:nvSpPr>
          <p:cNvPr id="18" name="Rectangle 6"/>
          <p:cNvSpPr>
            <a:spLocks noChangeArrowheads="1"/>
          </p:cNvSpPr>
          <p:nvPr/>
        </p:nvSpPr>
        <p:spPr bwMode="auto">
          <a:xfrm>
            <a:off x="1035050" y="3363913"/>
            <a:ext cx="7924800" cy="517525"/>
          </a:xfrm>
          <a:prstGeom prst="rect">
            <a:avLst/>
          </a:prstGeom>
          <a:noFill/>
          <a:ln w="9525">
            <a:noFill/>
            <a:miter lim="800000"/>
            <a:headEnd/>
            <a:tailEnd/>
          </a:ln>
        </p:spPr>
        <p:txBody>
          <a:bodyPr lIns="91435" tIns="45718" rIns="91435" bIns="45718"/>
          <a:lstStyle/>
          <a:p>
            <a:pPr eaLnBrk="0" hangingPunct="0">
              <a:spcBef>
                <a:spcPct val="20000"/>
              </a:spcBef>
              <a:buClr>
                <a:srgbClr val="C00000"/>
              </a:buClr>
              <a:buFont typeface="Wingdings" pitchFamily="2" charset="2"/>
              <a:buNone/>
              <a:defRPr/>
            </a:pPr>
            <a:r>
              <a:rPr lang="en-US" sz="2000" dirty="0" smtClean="0">
                <a:solidFill>
                  <a:srgbClr val="002060"/>
                </a:solidFill>
              </a:rPr>
              <a:t>.</a:t>
            </a:r>
            <a:endParaRPr lang="en-US" sz="2000" i="1" u="sng" dirty="0">
              <a:solidFill>
                <a:srgbClr val="002060"/>
              </a:solidFill>
            </a:endParaRPr>
          </a:p>
        </p:txBody>
      </p:sp>
    </p:spTree>
    <p:extLst>
      <p:ext uri="{BB962C8B-B14F-4D97-AF65-F5344CB8AC3E}">
        <p14:creationId xmlns:p14="http://schemas.microsoft.com/office/powerpoint/2010/main" val="348932367"/>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3-</a:t>
            </a:r>
            <a:fld id="{282A9E5E-9642-4070-9979-AA0BB2E14329}" type="slidenum">
              <a:rPr lang="en-US"/>
              <a:pPr/>
              <a:t>69</a:t>
            </a:fld>
            <a:endParaRPr lang="en-US"/>
          </a:p>
        </p:txBody>
      </p:sp>
      <p:sp>
        <p:nvSpPr>
          <p:cNvPr id="552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0" name="Rectangle 2"/>
          <p:cNvSpPr txBox="1">
            <a:spLocks noChangeArrowheads="1"/>
          </p:cNvSpPr>
          <p:nvPr/>
        </p:nvSpPr>
        <p:spPr bwMode="auto">
          <a:xfrm>
            <a:off x="1447800" y="327558"/>
            <a:ext cx="5715000" cy="457201"/>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kern="0" dirty="0">
                <a:solidFill>
                  <a:schemeClr val="accent1"/>
                </a:solidFill>
                <a:effectLst>
                  <a:outerShdw blurRad="38100" dist="38100" dir="2700000" algn="tl">
                    <a:srgbClr val="000000">
                      <a:alpha val="43137"/>
                    </a:srgbClr>
                  </a:outerShdw>
                </a:effectLst>
                <a:latin typeface="+mj-lt"/>
                <a:ea typeface="+mj-ea"/>
                <a:cs typeface="+mj-cs"/>
              </a:rPr>
              <a:t>Shape</a:t>
            </a:r>
          </a:p>
        </p:txBody>
      </p:sp>
      <p:pic>
        <p:nvPicPr>
          <p:cNvPr id="12" name="Picture 3"/>
          <p:cNvPicPr>
            <a:picLocks noChangeAspect="1" noChangeArrowheads="1"/>
          </p:cNvPicPr>
          <p:nvPr/>
        </p:nvPicPr>
        <p:blipFill>
          <a:blip r:embed="rId3">
            <a:extLst/>
          </a:blip>
          <a:srcRect/>
          <a:stretch>
            <a:fillRect/>
          </a:stretch>
        </p:blipFill>
        <p:spPr bwMode="auto">
          <a:xfrm>
            <a:off x="718081" y="1439466"/>
            <a:ext cx="7529794" cy="4485957"/>
          </a:xfrm>
          <a:prstGeom prst="rect">
            <a:avLst/>
          </a:prstGeom>
          <a:noFill/>
          <a:ln w="9525">
            <a:solidFill>
              <a:schemeClr val="tx1"/>
            </a:solidFill>
            <a:miter lim="800000"/>
            <a:headEnd/>
            <a:tailEnd/>
          </a:ln>
          <a:effectLst>
            <a:innerShdw blurRad="63500" dist="50800">
              <a:prstClr val="black">
                <a:alpha val="50000"/>
              </a:prstClr>
            </a:innerShdw>
          </a:effectLst>
          <a:extLst/>
        </p:spPr>
      </p:pic>
      <p:sp>
        <p:nvSpPr>
          <p:cNvPr id="9" name="Rectangle 13"/>
          <p:cNvSpPr>
            <a:spLocks noChangeArrowheads="1"/>
          </p:cNvSpPr>
          <p:nvPr/>
        </p:nvSpPr>
        <p:spPr bwMode="auto">
          <a:xfrm>
            <a:off x="2514600" y="990600"/>
            <a:ext cx="3657600" cy="448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accent1"/>
              </a:buClr>
            </a:pPr>
            <a:r>
              <a:rPr lang="en-US" sz="2000" i="1" dirty="0" smtClean="0">
                <a:solidFill>
                  <a:srgbClr val="002060"/>
                </a:solidFill>
              </a:rPr>
              <a:t>Prototype distribution shapes</a:t>
            </a:r>
            <a:endParaRPr lang="en-US" sz="2000" i="1" u="sng" dirty="0">
              <a:solidFill>
                <a:srgbClr val="002060"/>
              </a:solidFill>
            </a:endParaRPr>
          </a:p>
        </p:txBody>
      </p:sp>
    </p:spTree>
    <p:extLst>
      <p:ext uri="{BB962C8B-B14F-4D97-AF65-F5344CB8AC3E}">
        <p14:creationId xmlns:p14="http://schemas.microsoft.com/office/powerpoint/2010/main" val="33472377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7</a:t>
            </a:fld>
            <a:endParaRPr lang="en-US" dirty="0">
              <a:latin typeface="Times New Roman" pitchFamily="18" charset="0"/>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1143000" y="1600200"/>
            <a:ext cx="7743032" cy="4616648"/>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Homework using </a:t>
            </a:r>
            <a:r>
              <a:rPr lang="en-US" sz="2800" b="1" i="1" dirty="0" smtClean="0">
                <a:solidFill>
                  <a:srgbClr val="C00000"/>
                </a:solidFill>
                <a:effectLst>
                  <a:outerShdw blurRad="38100" dist="38100" dir="2700000" algn="tl">
                    <a:srgbClr val="000000">
                      <a:alpha val="43137"/>
                    </a:srgbClr>
                  </a:outerShdw>
                </a:effectLst>
                <a:hlinkClick r:id="rId3"/>
              </a:rPr>
              <a:t>Connect</a:t>
            </a:r>
            <a:endParaRPr lang="en-US" sz="2800" b="1" i="1" dirty="0" smtClean="0">
              <a:solidFill>
                <a:srgbClr val="C00000"/>
              </a:solidFill>
              <a:effectLst>
                <a:outerShdw blurRad="38100" dist="38100" dir="2700000" algn="tl">
                  <a:srgbClr val="000000">
                    <a:alpha val="43137"/>
                  </a:srgbClr>
                </a:outerShdw>
              </a:effectLst>
            </a:endParaRPr>
          </a:p>
          <a:p>
            <a:pPr>
              <a:spcBef>
                <a:spcPts val="1200"/>
              </a:spcBef>
            </a:pPr>
            <a:r>
              <a:rPr lang="en-US" sz="2400" dirty="0" smtClean="0">
                <a:latin typeface="+mn-lt"/>
              </a:rPr>
              <a:t>   C-1 Chapters 2-3 </a:t>
            </a:r>
            <a:r>
              <a:rPr lang="en-US" sz="2400" i="1" dirty="0" smtClean="0">
                <a:solidFill>
                  <a:srgbClr val="C00000"/>
                </a:solidFill>
                <a:latin typeface="+mn-lt"/>
              </a:rPr>
              <a:t>(Sep </a:t>
            </a:r>
            <a:r>
              <a:rPr lang="en-US" sz="2400" i="1" dirty="0" smtClean="0">
                <a:solidFill>
                  <a:srgbClr val="C00000"/>
                </a:solidFill>
                <a:latin typeface="+mn-lt"/>
              </a:rPr>
              <a:t>8)</a:t>
            </a:r>
            <a:r>
              <a:rPr lang="en-US" sz="2400" dirty="0" smtClean="0">
                <a:latin typeface="+mn-lt"/>
              </a:rPr>
              <a:t>	C-5 Chapter 8 </a:t>
            </a:r>
            <a:r>
              <a:rPr lang="en-US" sz="2400" i="1" dirty="0">
                <a:solidFill>
                  <a:srgbClr val="C00000"/>
                </a:solidFill>
              </a:rPr>
              <a:t>(Oct </a:t>
            </a:r>
            <a:r>
              <a:rPr lang="en-US" sz="2400" i="1" dirty="0" smtClean="0">
                <a:solidFill>
                  <a:srgbClr val="C00000"/>
                </a:solidFill>
              </a:rPr>
              <a:t>20)</a:t>
            </a:r>
            <a:endParaRPr lang="en-US" sz="2400" i="1" dirty="0">
              <a:solidFill>
                <a:srgbClr val="C00000"/>
              </a:solidFill>
            </a:endParaRPr>
          </a:p>
          <a:p>
            <a:pPr>
              <a:spcBef>
                <a:spcPts val="1200"/>
              </a:spcBef>
            </a:pPr>
            <a:r>
              <a:rPr lang="en-US" sz="2400" dirty="0" smtClean="0">
                <a:latin typeface="+mn-lt"/>
              </a:rPr>
              <a:t>   C-2 Chapter 4 </a:t>
            </a:r>
            <a:r>
              <a:rPr lang="en-US" sz="2400" i="1" dirty="0">
                <a:solidFill>
                  <a:srgbClr val="C00000"/>
                </a:solidFill>
              </a:rPr>
              <a:t>(Sep </a:t>
            </a:r>
            <a:r>
              <a:rPr lang="en-US" sz="2400" i="1" dirty="0" smtClean="0">
                <a:solidFill>
                  <a:srgbClr val="C00000"/>
                </a:solidFill>
              </a:rPr>
              <a:t>15)</a:t>
            </a:r>
            <a:r>
              <a:rPr lang="en-US" sz="2400" dirty="0" smtClean="0">
                <a:latin typeface="+mn-lt"/>
              </a:rPr>
              <a:t>	C-6 Chapter 9-10 (</a:t>
            </a:r>
            <a:r>
              <a:rPr lang="en-US" sz="2400" i="1" dirty="0" smtClean="0">
                <a:solidFill>
                  <a:srgbClr val="C00000"/>
                </a:solidFill>
              </a:rPr>
              <a:t>Nov </a:t>
            </a:r>
            <a:r>
              <a:rPr lang="en-US" sz="2400" i="1" dirty="0" smtClean="0">
                <a:solidFill>
                  <a:srgbClr val="C00000"/>
                </a:solidFill>
              </a:rPr>
              <a:t>3)</a:t>
            </a:r>
            <a:endParaRPr lang="en-US" sz="2400" i="1" dirty="0">
              <a:solidFill>
                <a:srgbClr val="C00000"/>
              </a:solidFill>
            </a:endParaRPr>
          </a:p>
          <a:p>
            <a:pPr>
              <a:spcBef>
                <a:spcPts val="1200"/>
              </a:spcBef>
            </a:pPr>
            <a:r>
              <a:rPr lang="en-US" sz="2400" dirty="0" smtClean="0">
                <a:latin typeface="+mn-lt"/>
              </a:rPr>
              <a:t>   C-3 Chapters 5-6 </a:t>
            </a:r>
            <a:r>
              <a:rPr lang="en-US" sz="2400" i="1" dirty="0" smtClean="0">
                <a:solidFill>
                  <a:srgbClr val="C00000"/>
                </a:solidFill>
              </a:rPr>
              <a:t>(Sep 29)</a:t>
            </a:r>
            <a:r>
              <a:rPr lang="en-US" sz="2400" dirty="0" smtClean="0">
                <a:latin typeface="+mn-lt"/>
              </a:rPr>
              <a:t>	C-7 Chapter 15 </a:t>
            </a:r>
            <a:r>
              <a:rPr lang="en-US" sz="2400" i="1" dirty="0">
                <a:solidFill>
                  <a:srgbClr val="C00000"/>
                </a:solidFill>
              </a:rPr>
              <a:t>(Nov </a:t>
            </a:r>
            <a:r>
              <a:rPr lang="en-US" sz="2400" i="1" dirty="0" smtClean="0">
                <a:solidFill>
                  <a:srgbClr val="C00000"/>
                </a:solidFill>
              </a:rPr>
              <a:t>10)</a:t>
            </a:r>
            <a:endParaRPr lang="en-US" sz="2400" i="1" dirty="0">
              <a:solidFill>
                <a:srgbClr val="C00000"/>
              </a:solidFill>
            </a:endParaRPr>
          </a:p>
          <a:p>
            <a:pPr>
              <a:spcBef>
                <a:spcPts val="1200"/>
              </a:spcBef>
            </a:pPr>
            <a:r>
              <a:rPr lang="en-US" sz="2400" dirty="0" smtClean="0">
                <a:latin typeface="+mn-lt"/>
              </a:rPr>
              <a:t>   C-4 Chapter 7 </a:t>
            </a:r>
            <a:r>
              <a:rPr lang="en-US" sz="2400" i="1" dirty="0">
                <a:solidFill>
                  <a:srgbClr val="C00000"/>
                </a:solidFill>
              </a:rPr>
              <a:t>(Oct </a:t>
            </a:r>
            <a:r>
              <a:rPr lang="en-US" sz="2400" i="1" dirty="0" smtClean="0">
                <a:solidFill>
                  <a:srgbClr val="C00000"/>
                </a:solidFill>
              </a:rPr>
              <a:t>6)</a:t>
            </a:r>
            <a:r>
              <a:rPr lang="en-US" sz="2400" dirty="0" smtClean="0">
                <a:latin typeface="+mn-lt"/>
              </a:rPr>
              <a:t>	C-8 </a:t>
            </a:r>
            <a:r>
              <a:rPr lang="en-US" sz="2400" dirty="0">
                <a:latin typeface="+mn-lt"/>
              </a:rPr>
              <a:t>Chapter </a:t>
            </a:r>
            <a:r>
              <a:rPr lang="en-US" sz="2400" dirty="0" smtClean="0">
                <a:latin typeface="+mn-lt"/>
              </a:rPr>
              <a:t>12 </a:t>
            </a:r>
            <a:r>
              <a:rPr lang="en-US" sz="2400" i="1" dirty="0">
                <a:solidFill>
                  <a:srgbClr val="C00000"/>
                </a:solidFill>
              </a:rPr>
              <a:t>(Nov </a:t>
            </a:r>
            <a:r>
              <a:rPr lang="en-US" sz="2400" i="1" dirty="0" smtClean="0">
                <a:solidFill>
                  <a:srgbClr val="C00000"/>
                </a:solidFill>
              </a:rPr>
              <a:t>17)</a:t>
            </a:r>
            <a:endParaRPr lang="en-US" sz="2400" i="1" dirty="0">
              <a:solidFill>
                <a:srgbClr val="C00000"/>
              </a:solidFill>
            </a:endParaRPr>
          </a:p>
          <a:p>
            <a:pPr>
              <a:spcBef>
                <a:spcPts val="1200"/>
              </a:spcBef>
            </a:pPr>
            <a:r>
              <a:rPr lang="en-US" sz="2000" b="1" i="1" dirty="0" smtClean="0">
                <a:solidFill>
                  <a:srgbClr val="C00000"/>
                </a:solidFill>
                <a:effectLst>
                  <a:outerShdw blurRad="38100" dist="38100" dir="2700000" algn="tl">
                    <a:srgbClr val="000000">
                      <a:alpha val="43137"/>
                    </a:srgbClr>
                  </a:outerShdw>
                </a:effectLst>
              </a:rPr>
              <a:t>Note: </a:t>
            </a:r>
            <a:r>
              <a:rPr lang="en-US" sz="2000" dirty="0" smtClean="0">
                <a:latin typeface="+mn-lt"/>
                <a:hlinkClick r:id="rId4"/>
              </a:rPr>
              <a:t>Connect</a:t>
            </a:r>
            <a:r>
              <a:rPr lang="en-US" sz="2000" dirty="0" smtClean="0">
                <a:latin typeface="+mn-lt"/>
                <a:hlinkClick r:id="rId3"/>
              </a:rPr>
              <a:t> </a:t>
            </a:r>
            <a:r>
              <a:rPr lang="en-US" sz="2000" dirty="0" smtClean="0">
                <a:latin typeface="+mn-lt"/>
              </a:rPr>
              <a:t>assignments allow three </a:t>
            </a:r>
            <a:r>
              <a:rPr lang="en-US" sz="2000" dirty="0" smtClean="0">
                <a:latin typeface="+mn-lt"/>
              </a:rPr>
              <a:t>attempts. Online </a:t>
            </a:r>
            <a:r>
              <a:rPr lang="en-US" sz="2000" dirty="0" smtClean="0">
                <a:latin typeface="+mn-lt"/>
              </a:rPr>
              <a:t>feedback </a:t>
            </a:r>
            <a:r>
              <a:rPr lang="en-US" sz="2000" dirty="0" smtClean="0">
                <a:latin typeface="+mn-lt"/>
              </a:rPr>
              <a:t>increases </a:t>
            </a:r>
            <a:r>
              <a:rPr lang="en-US" sz="2000" dirty="0" smtClean="0">
                <a:latin typeface="+mn-lt"/>
              </a:rPr>
              <a:t>with each attempt. Assignments will be auto-submitted on due date. </a:t>
            </a:r>
            <a:r>
              <a:rPr lang="en-US" sz="2000" dirty="0" smtClean="0">
                <a:latin typeface="+mn-lt"/>
              </a:rPr>
              <a:t>Your score will be the </a:t>
            </a:r>
            <a:r>
              <a:rPr lang="en-US" sz="2000" i="1" dirty="0" smtClean="0">
                <a:latin typeface="+mn-lt"/>
              </a:rPr>
              <a:t>average of all three attempts</a:t>
            </a:r>
            <a:r>
              <a:rPr lang="en-US" sz="2000" dirty="0" smtClean="0">
                <a:latin typeface="+mn-lt"/>
              </a:rPr>
              <a:t>, so it pays to try hard on each attempt. You </a:t>
            </a:r>
            <a:r>
              <a:rPr lang="en-US" sz="2000" dirty="0" smtClean="0">
                <a:latin typeface="+mn-lt"/>
              </a:rPr>
              <a:t>may complete them in advance (they are accessible anytime up to due date). </a:t>
            </a:r>
            <a:r>
              <a:rPr lang="en-US" sz="2000" i="1" dirty="0" smtClean="0">
                <a:effectLst>
                  <a:outerShdw blurRad="38100" dist="38100" dir="2700000" algn="tl">
                    <a:srgbClr val="000000">
                      <a:alpha val="43137"/>
                    </a:srgbClr>
                  </a:outerShdw>
                </a:effectLst>
                <a:latin typeface="+mn-lt"/>
              </a:rPr>
              <a:t>Be sure to save your work when you exit Connect.</a:t>
            </a:r>
            <a:endParaRPr lang="en-US" sz="2000" i="1" dirty="0">
              <a:effectLst>
                <a:outerShdw blurRad="38100" dist="38100" dir="2700000" algn="tl">
                  <a:srgbClr val="000000">
                    <a:alpha val="43137"/>
                  </a:srgbClr>
                </a:outerShdw>
              </a:effectLst>
              <a:latin typeface="+mn-lt"/>
            </a:endParaRPr>
          </a:p>
        </p:txBody>
      </p:sp>
      <p:sp>
        <p:nvSpPr>
          <p:cNvPr id="7" name="Rectangle 2"/>
          <p:cNvSpPr>
            <a:spLocks noGrp="1" noChangeArrowheads="1"/>
          </p:cNvSpPr>
          <p:nvPr>
            <p:ph type="title"/>
          </p:nvPr>
        </p:nvSpPr>
        <p:spPr>
          <a:xfrm>
            <a:off x="398463" y="457200"/>
            <a:ext cx="8229600" cy="571500"/>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Getting Started</a:t>
            </a:r>
          </a:p>
        </p:txBody>
      </p:sp>
    </p:spTree>
    <p:extLst>
      <p:ext uri="{BB962C8B-B14F-4D97-AF65-F5344CB8AC3E}">
        <p14:creationId xmlns:p14="http://schemas.microsoft.com/office/powerpoint/2010/main" val="139942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ldNum" sz="quarter" idx="10"/>
          </p:nvPr>
        </p:nvSpPr>
        <p:spPr>
          <a:ln/>
        </p:spPr>
        <p:txBody>
          <a:bodyPr/>
          <a:lstStyle/>
          <a:p>
            <a:r>
              <a:rPr lang="en-US"/>
              <a:t>3-</a:t>
            </a:r>
            <a:fld id="{EDCC246D-2C7F-44B5-B598-E2B180428C74}" type="slidenum">
              <a:rPr lang="en-US"/>
              <a:pPr/>
              <a:t>70</a:t>
            </a:fld>
            <a:endParaRPr lang="en-US"/>
          </a:p>
        </p:txBody>
      </p:sp>
      <p:sp>
        <p:nvSpPr>
          <p:cNvPr id="5734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0" name="Rectangle 9"/>
          <p:cNvSpPr/>
          <p:nvPr/>
        </p:nvSpPr>
        <p:spPr>
          <a:xfrm>
            <a:off x="398463" y="990600"/>
            <a:ext cx="8229600" cy="2400657"/>
          </a:xfrm>
          <a:prstGeom prst="rect">
            <a:avLst/>
          </a:prstGeom>
        </p:spPr>
        <p:txBody>
          <a:bodyPr>
            <a:spAutoFit/>
          </a:bodyPr>
          <a:lstStyle/>
          <a:p>
            <a:pPr marL="342900" indent="-342900" defTabSz="182563" eaLnBrk="0" hangingPunct="0">
              <a:buClr>
                <a:schemeClr val="accent1"/>
              </a:buClr>
              <a:buFont typeface="Arial" pitchFamily="34" charset="0"/>
              <a:buChar char="•"/>
              <a:tabLst>
                <a:tab pos="173038" algn="l"/>
              </a:tabLst>
            </a:pPr>
            <a:r>
              <a:rPr lang="en-US" sz="2000" dirty="0" smtClean="0">
                <a:solidFill>
                  <a:srgbClr val="002060"/>
                </a:solidFill>
              </a:rPr>
              <a:t>A </a:t>
            </a:r>
            <a:r>
              <a:rPr lang="en-US" sz="2000" i="1" u="sng" dirty="0">
                <a:solidFill>
                  <a:srgbClr val="002060"/>
                </a:solidFill>
              </a:rPr>
              <a:t>frequency polygon </a:t>
            </a:r>
            <a:r>
              <a:rPr lang="en-US" sz="2000" dirty="0" smtClean="0">
                <a:solidFill>
                  <a:srgbClr val="002060"/>
                </a:solidFill>
              </a:rPr>
              <a:t>connects midpoints of the </a:t>
            </a:r>
            <a:r>
              <a:rPr lang="en-US" sz="2000" dirty="0">
                <a:solidFill>
                  <a:srgbClr val="002060"/>
                </a:solidFill>
              </a:rPr>
              <a:t>histogram intervals, </a:t>
            </a:r>
            <a:r>
              <a:rPr lang="en-US" sz="2000" dirty="0" smtClean="0">
                <a:solidFill>
                  <a:srgbClr val="002060"/>
                </a:solidFill>
              </a:rPr>
              <a:t>with extra </a:t>
            </a:r>
            <a:r>
              <a:rPr lang="en-US" sz="2000" dirty="0">
                <a:solidFill>
                  <a:srgbClr val="002060"/>
                </a:solidFill>
              </a:rPr>
              <a:t>intervals at the beginning and </a:t>
            </a:r>
            <a:r>
              <a:rPr lang="en-US" sz="2000" dirty="0" smtClean="0">
                <a:solidFill>
                  <a:srgbClr val="002060"/>
                </a:solidFill>
              </a:rPr>
              <a:t>end so that </a:t>
            </a:r>
            <a:r>
              <a:rPr lang="en-US" sz="2000" dirty="0">
                <a:solidFill>
                  <a:srgbClr val="002060"/>
                </a:solidFill>
              </a:rPr>
              <a:t>the line will touch the </a:t>
            </a:r>
            <a:r>
              <a:rPr lang="en-US" sz="2000" i="1" dirty="0">
                <a:solidFill>
                  <a:srgbClr val="002060"/>
                </a:solidFill>
              </a:rPr>
              <a:t>X-axis. </a:t>
            </a:r>
            <a:r>
              <a:rPr lang="en-US" sz="2000" dirty="0" smtClean="0">
                <a:solidFill>
                  <a:srgbClr val="002060"/>
                </a:solidFill>
              </a:rPr>
              <a:t>Attractive </a:t>
            </a:r>
            <a:r>
              <a:rPr lang="en-US" sz="2000" dirty="0">
                <a:solidFill>
                  <a:srgbClr val="002060"/>
                </a:solidFill>
              </a:rPr>
              <a:t>when you </a:t>
            </a:r>
            <a:r>
              <a:rPr lang="en-US" sz="2000" dirty="0" smtClean="0">
                <a:solidFill>
                  <a:srgbClr val="002060"/>
                </a:solidFill>
              </a:rPr>
              <a:t>need </a:t>
            </a:r>
            <a:r>
              <a:rPr lang="en-US" sz="2000" dirty="0">
                <a:solidFill>
                  <a:srgbClr val="002060"/>
                </a:solidFill>
              </a:rPr>
              <a:t>to compare </a:t>
            </a:r>
            <a:r>
              <a:rPr lang="en-US" sz="2000" dirty="0" smtClean="0">
                <a:solidFill>
                  <a:srgbClr val="002060"/>
                </a:solidFill>
              </a:rPr>
              <a:t>data </a:t>
            </a:r>
            <a:r>
              <a:rPr lang="en-US" sz="2000" dirty="0">
                <a:solidFill>
                  <a:srgbClr val="002060"/>
                </a:solidFill>
              </a:rPr>
              <a:t>sets (since more than one </a:t>
            </a:r>
            <a:r>
              <a:rPr lang="en-US" sz="2000" dirty="0" smtClean="0">
                <a:solidFill>
                  <a:srgbClr val="002060"/>
                </a:solidFill>
              </a:rPr>
              <a:t>polygon </a:t>
            </a:r>
            <a:r>
              <a:rPr lang="en-US" sz="2000" dirty="0">
                <a:solidFill>
                  <a:srgbClr val="002060"/>
                </a:solidFill>
              </a:rPr>
              <a:t>can be plotted on the same scale).</a:t>
            </a:r>
            <a:endParaRPr lang="en-US" sz="2000" i="1" dirty="0">
              <a:solidFill>
                <a:srgbClr val="002060"/>
              </a:solidFill>
            </a:endParaRPr>
          </a:p>
          <a:p>
            <a:pPr marL="342900" indent="-342900" defTabSz="182563" eaLnBrk="0" hangingPunct="0">
              <a:spcBef>
                <a:spcPts val="1200"/>
              </a:spcBef>
              <a:buClr>
                <a:schemeClr val="accent1"/>
              </a:buClr>
              <a:buFont typeface="Arial" pitchFamily="34" charset="0"/>
              <a:buChar char="•"/>
              <a:tabLst>
                <a:tab pos="173038" algn="l"/>
              </a:tabLst>
            </a:pPr>
            <a:r>
              <a:rPr lang="en-US" sz="2000" dirty="0">
                <a:solidFill>
                  <a:srgbClr val="002060"/>
                </a:solidFill>
              </a:rPr>
              <a:t> An </a:t>
            </a:r>
            <a:r>
              <a:rPr lang="en-US" sz="2000" i="1" u="sng" dirty="0" err="1" smtClean="0">
                <a:solidFill>
                  <a:srgbClr val="002060"/>
                </a:solidFill>
              </a:rPr>
              <a:t>ogive</a:t>
            </a:r>
            <a:r>
              <a:rPr lang="en-US" sz="2000" dirty="0" smtClean="0">
                <a:solidFill>
                  <a:srgbClr val="002060"/>
                </a:solidFill>
              </a:rPr>
              <a:t> </a:t>
            </a:r>
            <a:r>
              <a:rPr lang="en-US" sz="2000" dirty="0">
                <a:solidFill>
                  <a:srgbClr val="002060"/>
                </a:solidFill>
              </a:rPr>
              <a:t>is a line graph of the </a:t>
            </a:r>
            <a:r>
              <a:rPr lang="en-US" sz="2000" dirty="0" smtClean="0">
                <a:solidFill>
                  <a:srgbClr val="002060"/>
                </a:solidFill>
              </a:rPr>
              <a:t>cumulative frequencies</a:t>
            </a:r>
            <a:r>
              <a:rPr lang="en-US" sz="2000" dirty="0">
                <a:solidFill>
                  <a:srgbClr val="002060"/>
                </a:solidFill>
              </a:rPr>
              <a:t>. </a:t>
            </a:r>
            <a:r>
              <a:rPr lang="en-US" sz="2000" dirty="0" smtClean="0">
                <a:solidFill>
                  <a:srgbClr val="002060"/>
                </a:solidFill>
              </a:rPr>
              <a:t> It </a:t>
            </a:r>
            <a:r>
              <a:rPr lang="en-US" sz="2000" dirty="0">
                <a:solidFill>
                  <a:srgbClr val="002060"/>
                </a:solidFill>
              </a:rPr>
              <a:t>is useful for finding percentiles or in comparing the shape of </a:t>
            </a:r>
            <a:r>
              <a:rPr lang="en-US" sz="2000" dirty="0" smtClean="0">
                <a:solidFill>
                  <a:srgbClr val="002060"/>
                </a:solidFill>
              </a:rPr>
              <a:t>the</a:t>
            </a:r>
            <a:r>
              <a:rPr lang="en-US" sz="2000" dirty="0">
                <a:solidFill>
                  <a:srgbClr val="002060"/>
                </a:solidFill>
              </a:rPr>
              <a:t>	sample with a known benchmark such as the normal </a:t>
            </a:r>
            <a:r>
              <a:rPr lang="en-US" sz="2000" dirty="0" smtClean="0">
                <a:solidFill>
                  <a:srgbClr val="002060"/>
                </a:solidFill>
              </a:rPr>
              <a:t>distribution.</a:t>
            </a:r>
            <a:endParaRPr lang="en-US" sz="2000" dirty="0">
              <a:solidFill>
                <a:srgbClr val="002060"/>
              </a:solidFill>
            </a:endParaRPr>
          </a:p>
        </p:txBody>
      </p:sp>
      <p:sp>
        <p:nvSpPr>
          <p:cNvPr id="11" name="Rectangle 2"/>
          <p:cNvSpPr txBox="1">
            <a:spLocks noChangeArrowheads="1"/>
          </p:cNvSpPr>
          <p:nvPr/>
        </p:nvSpPr>
        <p:spPr bwMode="auto">
          <a:xfrm>
            <a:off x="1418904" y="381000"/>
            <a:ext cx="6777038" cy="533400"/>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spcAft>
                <a:spcPts val="0"/>
              </a:spcAft>
            </a:pPr>
            <a:r>
              <a:rPr lang="en-US" sz="3200" kern="0" dirty="0">
                <a:solidFill>
                  <a:schemeClr val="accent1"/>
                </a:solidFill>
                <a:effectLst>
                  <a:outerShdw blurRad="38100" dist="38100" dir="2700000" algn="tl">
                    <a:srgbClr val="000000">
                      <a:alpha val="43137"/>
                    </a:srgbClr>
                  </a:outerShdw>
                </a:effectLst>
                <a:latin typeface="+mj-lt"/>
                <a:ea typeface="+mj-ea"/>
                <a:cs typeface="+mj-cs"/>
              </a:rPr>
              <a:t>Frequency Polygons and </a:t>
            </a:r>
            <a:r>
              <a:rPr lang="en-US" sz="3200" kern="0" dirty="0" err="1">
                <a:solidFill>
                  <a:schemeClr val="accent1"/>
                </a:solidFill>
                <a:effectLst>
                  <a:outerShdw blurRad="38100" dist="38100" dir="2700000" algn="tl">
                    <a:srgbClr val="000000">
                      <a:alpha val="43137"/>
                    </a:srgbClr>
                  </a:outerShdw>
                </a:effectLst>
                <a:latin typeface="+mj-lt"/>
                <a:ea typeface="+mj-ea"/>
                <a:cs typeface="+mj-cs"/>
              </a:rPr>
              <a:t>Ogives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3" name="TextBox 12"/>
          <p:cNvSpPr txBox="1"/>
          <p:nvPr/>
        </p:nvSpPr>
        <p:spPr>
          <a:xfrm>
            <a:off x="2378842" y="3505200"/>
            <a:ext cx="5112297" cy="461665"/>
          </a:xfrm>
          <a:prstGeom prst="rect">
            <a:avLst/>
          </a:prstGeom>
          <a:noFill/>
        </p:spPr>
        <p:txBody>
          <a:bodyPr wrap="none">
            <a:spAutoFit/>
          </a:bodyPr>
          <a:lstStyle/>
          <a:p>
            <a:pPr eaLnBrk="0" hangingPunct="0">
              <a:defRPr/>
            </a:pPr>
            <a:r>
              <a:rPr lang="en-US" sz="2400" i="1" dirty="0" smtClean="0">
                <a:solidFill>
                  <a:srgbClr val="C00000"/>
                </a:solidFill>
                <a:effectLst>
                  <a:outerShdw blurRad="38100" dist="38100" dir="2700000" algn="tl">
                    <a:srgbClr val="000000">
                      <a:alpha val="43137"/>
                    </a:srgbClr>
                  </a:outerShdw>
                </a:effectLst>
              </a:rPr>
              <a:t>Examples for P/E Data Using 6 Bins</a:t>
            </a:r>
            <a:endParaRPr lang="en-US" sz="2400" i="1" dirty="0">
              <a:solidFill>
                <a:srgbClr val="C00000"/>
              </a:solidFill>
              <a:effectLst>
                <a:outerShdw blurRad="38100" dist="38100" dir="2700000" algn="tl">
                  <a:srgbClr val="000000">
                    <a:alpha val="43137"/>
                  </a:srgbClr>
                </a:outerShdw>
              </a:effectLst>
            </a:endParaRPr>
          </a:p>
        </p:txBody>
      </p:sp>
      <p:pic>
        <p:nvPicPr>
          <p:cNvPr id="14" name="Picture 3"/>
          <p:cNvPicPr>
            <a:picLocks noChangeAspect="1" noChangeArrowheads="1"/>
          </p:cNvPicPr>
          <p:nvPr/>
        </p:nvPicPr>
        <p:blipFill>
          <a:blip r:embed="rId3">
            <a:extLst/>
          </a:blip>
          <a:srcRect/>
          <a:stretch>
            <a:fillRect/>
          </a:stretch>
        </p:blipFill>
        <p:spPr bwMode="auto">
          <a:xfrm>
            <a:off x="609600" y="4191000"/>
            <a:ext cx="8138437" cy="2195512"/>
          </a:xfrm>
          <a:prstGeom prst="rect">
            <a:avLst/>
          </a:prstGeom>
          <a:noFill/>
          <a:ln w="9525">
            <a:solidFill>
              <a:schemeClr val="tx1"/>
            </a:solidFill>
            <a:miter lim="800000"/>
            <a:headEnd/>
            <a:tailEnd/>
          </a:ln>
          <a:effectLst>
            <a:innerShdw blurRad="63500" dist="50800">
              <a:prstClr val="black">
                <a:alpha val="50000"/>
              </a:prstClr>
            </a:innerShdw>
          </a:effectLst>
          <a:extLst/>
        </p:spPr>
      </p:pic>
    </p:spTree>
    <p:extLst>
      <p:ext uri="{BB962C8B-B14F-4D97-AF65-F5344CB8AC3E}">
        <p14:creationId xmlns:p14="http://schemas.microsoft.com/office/powerpoint/2010/main" val="2914351242"/>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3-</a:t>
            </a:r>
            <a:fld id="{D9369D25-6598-4B4D-A447-B6CC9220C661}" type="slidenum">
              <a:rPr lang="en-US"/>
              <a:pPr/>
              <a:t>71</a:t>
            </a:fld>
            <a:endParaRPr lang="en-US"/>
          </a:p>
        </p:txBody>
      </p:sp>
      <p:sp>
        <p:nvSpPr>
          <p:cNvPr id="593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0" name="Rectangle 2"/>
          <p:cNvSpPr txBox="1">
            <a:spLocks noChangeArrowheads="1"/>
          </p:cNvSpPr>
          <p:nvPr/>
        </p:nvSpPr>
        <p:spPr bwMode="auto">
          <a:xfrm>
            <a:off x="1371600" y="457199"/>
            <a:ext cx="6777038" cy="609601"/>
          </a:xfrm>
          <a:prstGeom prst="rect">
            <a:avLst/>
          </a:prstGeom>
          <a:ln>
            <a:noFill/>
            <a:miter lim="800000"/>
            <a:headEnd/>
            <a:tailEnd/>
          </a:ln>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kern="0" dirty="0">
                <a:solidFill>
                  <a:schemeClr val="accent1"/>
                </a:solidFill>
                <a:effectLst>
                  <a:outerShdw blurRad="38100" dist="38100" dir="2700000" algn="tl">
                    <a:srgbClr val="000000">
                      <a:alpha val="43137"/>
                    </a:srgbClr>
                  </a:outerShdw>
                </a:effectLst>
                <a:latin typeface="+mj-lt"/>
                <a:ea typeface="+mj-ea"/>
                <a:cs typeface="+mj-cs"/>
              </a:rPr>
              <a:t>Frequency Polygons and </a:t>
            </a:r>
            <a:r>
              <a:rPr lang="en-US" sz="3200" kern="0" dirty="0" err="1">
                <a:solidFill>
                  <a:schemeClr val="accent1"/>
                </a:solidFill>
                <a:effectLst>
                  <a:outerShdw blurRad="38100" dist="38100" dir="2700000" algn="tl">
                    <a:srgbClr val="000000">
                      <a:alpha val="43137"/>
                    </a:srgbClr>
                  </a:outerShdw>
                </a:effectLst>
                <a:latin typeface="+mj-lt"/>
                <a:ea typeface="+mj-ea"/>
                <a:cs typeface="+mj-cs"/>
              </a:rPr>
              <a:t>Ogives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346395"/>
            <a:ext cx="2876749" cy="2168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8915" y="2346395"/>
            <a:ext cx="2874654" cy="2168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2152" y="2374783"/>
            <a:ext cx="2846469" cy="2147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2736234" y="1676400"/>
            <a:ext cx="3500895" cy="461665"/>
          </a:xfrm>
          <a:prstGeom prst="rect">
            <a:avLst/>
          </a:prstGeom>
          <a:noFill/>
        </p:spPr>
        <p:txBody>
          <a:bodyPr wrap="none">
            <a:spAutoFit/>
          </a:bodyPr>
          <a:lstStyle/>
          <a:p>
            <a:pPr eaLnBrk="0" hangingPunct="0">
              <a:defRPr/>
            </a:pPr>
            <a:r>
              <a:rPr lang="en-US" sz="2400" i="1" dirty="0" smtClean="0">
                <a:solidFill>
                  <a:srgbClr val="C00000"/>
                </a:solidFill>
                <a:effectLst>
                  <a:outerShdw blurRad="38100" dist="38100" dir="2700000" algn="tl">
                    <a:srgbClr val="000000">
                      <a:alpha val="43137"/>
                    </a:srgbClr>
                  </a:outerShdw>
                </a:effectLst>
              </a:rPr>
              <a:t>Examples Using 11 Bins</a:t>
            </a:r>
            <a:endParaRPr lang="en-US" sz="2400"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02415641"/>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3-</a:t>
            </a:r>
            <a:fld id="{99281EC6-95FB-4226-925A-DB4CF7B53AC0}" type="slidenum">
              <a:rPr lang="en-US"/>
              <a:pPr/>
              <a:t>72</a:t>
            </a:fld>
            <a:endParaRPr lang="en-US"/>
          </a:p>
        </p:txBody>
      </p:sp>
      <p:pic>
        <p:nvPicPr>
          <p:cNvPr id="221187" name="Picture 8"/>
          <p:cNvPicPr>
            <a:picLocks noChangeAspect="1" noChangeArrowheads="1"/>
          </p:cNvPicPr>
          <p:nvPr/>
        </p:nvPicPr>
        <p:blipFill>
          <a:blip r:embed="rId3" cstate="print"/>
          <a:srcRect/>
          <a:stretch>
            <a:fillRect/>
          </a:stretch>
        </p:blipFill>
        <p:spPr bwMode="auto">
          <a:xfrm>
            <a:off x="1752600" y="2743200"/>
            <a:ext cx="5200650" cy="27908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9" name="Rectangle 16"/>
          <p:cNvSpPr>
            <a:spLocks noChangeArrowheads="1"/>
          </p:cNvSpPr>
          <p:nvPr/>
        </p:nvSpPr>
        <p:spPr bwMode="auto">
          <a:xfrm>
            <a:off x="1752600" y="1605516"/>
            <a:ext cx="5562600" cy="563563"/>
          </a:xfrm>
          <a:prstGeom prst="rect">
            <a:avLst/>
          </a:prstGeom>
          <a:noFill/>
          <a:ln w="9525">
            <a:noFill/>
            <a:miter lim="800000"/>
            <a:headEnd/>
            <a:tailEnd/>
          </a:ln>
          <a:effectLst/>
        </p:spPr>
        <p:txBody>
          <a:bodyPr lIns="103231" tIns="51616" rIns="103231" bIns="51616"/>
          <a:lstStyle/>
          <a:p>
            <a:pPr eaLnBrk="0" hangingPunct="0">
              <a:lnSpc>
                <a:spcPct val="90000"/>
              </a:lnSpc>
              <a:spcBef>
                <a:spcPct val="20000"/>
              </a:spcBef>
              <a:buClr>
                <a:schemeClr val="accent1"/>
              </a:buClr>
              <a:tabLst>
                <a:tab pos="284163" algn="l"/>
              </a:tabLst>
            </a:pPr>
            <a:r>
              <a:rPr lang="en-US" sz="2000" dirty="0">
                <a:solidFill>
                  <a:srgbClr val="002060"/>
                </a:solidFill>
              </a:rPr>
              <a:t>Scatter plots can convey patterns in </a:t>
            </a:r>
            <a:r>
              <a:rPr lang="en-US" sz="2000" dirty="0" smtClean="0">
                <a:solidFill>
                  <a:srgbClr val="002060"/>
                </a:solidFill>
              </a:rPr>
              <a:t>(</a:t>
            </a:r>
            <a:r>
              <a:rPr lang="en-US" sz="2000" i="1" dirty="0" smtClean="0">
                <a:solidFill>
                  <a:srgbClr val="002060"/>
                </a:solidFill>
              </a:rPr>
              <a:t>x</a:t>
            </a:r>
            <a:r>
              <a:rPr lang="en-US" sz="2000" dirty="0" smtClean="0">
                <a:solidFill>
                  <a:srgbClr val="002060"/>
                </a:solidFill>
              </a:rPr>
              <a:t>, </a:t>
            </a:r>
            <a:r>
              <a:rPr lang="en-US" sz="2000" i="1" dirty="0" smtClean="0">
                <a:solidFill>
                  <a:srgbClr val="002060"/>
                </a:solidFill>
              </a:rPr>
              <a:t>y</a:t>
            </a:r>
            <a:r>
              <a:rPr lang="en-US" sz="2000" dirty="0" smtClean="0">
                <a:solidFill>
                  <a:srgbClr val="002060"/>
                </a:solidFill>
              </a:rPr>
              <a:t>) data </a:t>
            </a:r>
            <a:r>
              <a:rPr lang="en-US" sz="2000" dirty="0">
                <a:solidFill>
                  <a:srgbClr val="002060"/>
                </a:solidFill>
              </a:rPr>
              <a:t>pairs that would not be </a:t>
            </a:r>
            <a:r>
              <a:rPr lang="en-US" sz="2000" dirty="0" smtClean="0">
                <a:solidFill>
                  <a:srgbClr val="002060"/>
                </a:solidFill>
              </a:rPr>
              <a:t>apparent </a:t>
            </a:r>
            <a:r>
              <a:rPr lang="en-US" sz="2000" dirty="0">
                <a:solidFill>
                  <a:srgbClr val="002060"/>
                </a:solidFill>
              </a:rPr>
              <a:t>from a table.</a:t>
            </a:r>
            <a:endParaRPr lang="en-US" sz="2000" i="1" dirty="0">
              <a:solidFill>
                <a:srgbClr val="002060"/>
              </a:solidFill>
            </a:endParaRPr>
          </a:p>
        </p:txBody>
      </p:sp>
      <p:sp>
        <p:nvSpPr>
          <p:cNvPr id="8397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8" name="Rectangle 2"/>
          <p:cNvSpPr txBox="1">
            <a:spLocks noChangeArrowheads="1"/>
          </p:cNvSpPr>
          <p:nvPr/>
        </p:nvSpPr>
        <p:spPr bwMode="auto">
          <a:xfrm>
            <a:off x="1184367" y="457201"/>
            <a:ext cx="7158038" cy="609600"/>
          </a:xfrm>
          <a:prstGeom prst="rect">
            <a:avLst/>
          </a:prstGeom>
          <a:ln>
            <a:noFill/>
            <a:miter lim="800000"/>
            <a:headEnd/>
            <a:tailEnd/>
          </a:ln>
        </p:spPr>
        <p:txBody>
          <a:bodyPr lIns="103236" tIns="51618" rIns="103236" bIns="51618"/>
          <a:lstStyle/>
          <a:p>
            <a:pPr algn="ctr">
              <a:defRPr/>
            </a:pPr>
            <a:r>
              <a:rPr lang="en-US" sz="3200" kern="0" dirty="0">
                <a:solidFill>
                  <a:schemeClr val="accent1"/>
                </a:solidFill>
                <a:effectLst>
                  <a:outerShdw blurRad="38100" dist="38100" dir="2700000" algn="tl">
                    <a:srgbClr val="000000">
                      <a:alpha val="43137"/>
                    </a:srgbClr>
                  </a:outerShdw>
                </a:effectLst>
                <a:latin typeface="+mj-lt"/>
                <a:ea typeface="+mj-ea"/>
                <a:cs typeface="+mj-cs"/>
              </a:rPr>
              <a:t>Scatter Plots</a:t>
            </a:r>
          </a:p>
        </p:txBody>
      </p:sp>
    </p:spTree>
    <p:extLst>
      <p:ext uri="{BB962C8B-B14F-4D97-AF65-F5344CB8AC3E}">
        <p14:creationId xmlns:p14="http://schemas.microsoft.com/office/powerpoint/2010/main" val="3352863775"/>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3-</a:t>
            </a:r>
            <a:fld id="{99281EC6-95FB-4226-925A-DB4CF7B53AC0}" type="slidenum">
              <a:rPr lang="en-US"/>
              <a:pPr/>
              <a:t>73</a:t>
            </a:fld>
            <a:endParaRPr lang="en-US"/>
          </a:p>
        </p:txBody>
      </p:sp>
      <p:sp>
        <p:nvSpPr>
          <p:cNvPr id="9" name="Rectangle 16"/>
          <p:cNvSpPr>
            <a:spLocks noChangeArrowheads="1"/>
          </p:cNvSpPr>
          <p:nvPr/>
        </p:nvSpPr>
        <p:spPr bwMode="auto">
          <a:xfrm>
            <a:off x="1752600" y="1605517"/>
            <a:ext cx="6021572" cy="375684"/>
          </a:xfrm>
          <a:prstGeom prst="rect">
            <a:avLst/>
          </a:prstGeom>
          <a:noFill/>
          <a:ln w="9525">
            <a:noFill/>
            <a:miter lim="800000"/>
            <a:headEnd/>
            <a:tailEnd/>
          </a:ln>
          <a:effectLst/>
        </p:spPr>
        <p:txBody>
          <a:bodyPr lIns="103231" tIns="51616" rIns="103231" bIns="51616"/>
          <a:lstStyle/>
          <a:p>
            <a:pPr eaLnBrk="0" hangingPunct="0">
              <a:lnSpc>
                <a:spcPct val="90000"/>
              </a:lnSpc>
              <a:spcBef>
                <a:spcPct val="20000"/>
              </a:spcBef>
              <a:buClr>
                <a:schemeClr val="accent1"/>
              </a:buClr>
              <a:tabLst>
                <a:tab pos="284163" algn="l"/>
              </a:tabLst>
            </a:pPr>
            <a:r>
              <a:rPr lang="en-US" sz="2000" i="1" dirty="0">
                <a:solidFill>
                  <a:srgbClr val="C00000"/>
                </a:solidFill>
              </a:rPr>
              <a:t>Example: </a:t>
            </a:r>
            <a:r>
              <a:rPr lang="en-US" sz="2000" dirty="0" smtClean="0">
                <a:solidFill>
                  <a:srgbClr val="002060"/>
                </a:solidFill>
              </a:rPr>
              <a:t>Miles per gallon </a:t>
            </a:r>
            <a:r>
              <a:rPr lang="en-US" sz="2000" i="1" dirty="0" err="1" smtClean="0">
                <a:solidFill>
                  <a:srgbClr val="002060"/>
                </a:solidFill>
              </a:rPr>
              <a:t>vs</a:t>
            </a:r>
            <a:r>
              <a:rPr lang="en-US" sz="2000" dirty="0" smtClean="0">
                <a:solidFill>
                  <a:srgbClr val="002060"/>
                </a:solidFill>
              </a:rPr>
              <a:t> weight for 93 cars.</a:t>
            </a:r>
            <a:endParaRPr lang="en-US" sz="2000" i="1" dirty="0">
              <a:solidFill>
                <a:srgbClr val="002060"/>
              </a:solidFill>
            </a:endParaRPr>
          </a:p>
        </p:txBody>
      </p:sp>
      <p:sp>
        <p:nvSpPr>
          <p:cNvPr id="8397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158193"/>
            <a:ext cx="5715000" cy="4311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txBox="1">
            <a:spLocks noChangeArrowheads="1"/>
          </p:cNvSpPr>
          <p:nvPr/>
        </p:nvSpPr>
        <p:spPr bwMode="auto">
          <a:xfrm>
            <a:off x="1184367" y="457201"/>
            <a:ext cx="7158038" cy="6096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Scatter </a:t>
            </a:r>
            <a:r>
              <a:rPr lang="en-US" sz="3200" kern="0" dirty="0">
                <a:solidFill>
                  <a:schemeClr val="accent1"/>
                </a:solidFill>
                <a:effectLst>
                  <a:outerShdw blurRad="38100" dist="38100" dir="2700000" algn="tl">
                    <a:srgbClr val="000000">
                      <a:alpha val="43137"/>
                    </a:srgbClr>
                  </a:outerShdw>
                </a:effectLst>
                <a:latin typeface="+mj-lt"/>
                <a:ea typeface="+mj-ea"/>
                <a:cs typeface="+mj-cs"/>
              </a:rPr>
              <a:t>Plots</a:t>
            </a:r>
          </a:p>
        </p:txBody>
      </p:sp>
    </p:spTree>
    <p:extLst>
      <p:ext uri="{BB962C8B-B14F-4D97-AF65-F5344CB8AC3E}">
        <p14:creationId xmlns:p14="http://schemas.microsoft.com/office/powerpoint/2010/main" val="257236226"/>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3-</a:t>
            </a:r>
            <a:fld id="{C6909D2D-27E9-4214-9618-A94301F8B2DB}" type="slidenum">
              <a:rPr lang="en-US"/>
              <a:pPr/>
              <a:t>74</a:t>
            </a:fld>
            <a:endParaRPr lang="en-US"/>
          </a:p>
        </p:txBody>
      </p:sp>
      <p:sp>
        <p:nvSpPr>
          <p:cNvPr id="9011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8" name="Rectangle 2"/>
          <p:cNvSpPr txBox="1">
            <a:spLocks noChangeArrowheads="1"/>
          </p:cNvSpPr>
          <p:nvPr/>
        </p:nvSpPr>
        <p:spPr bwMode="auto">
          <a:xfrm>
            <a:off x="1219200" y="381000"/>
            <a:ext cx="7158038" cy="6096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Effective Tables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9" name="Rectangle 8"/>
          <p:cNvSpPr/>
          <p:nvPr/>
        </p:nvSpPr>
        <p:spPr>
          <a:xfrm>
            <a:off x="609600" y="1600200"/>
            <a:ext cx="7620000" cy="4154984"/>
          </a:xfrm>
          <a:prstGeom prst="rect">
            <a:avLst/>
          </a:prstGeom>
        </p:spPr>
        <p:txBody>
          <a:bodyPr>
            <a:spAutoFit/>
          </a:bodyPr>
          <a:lstStyle/>
          <a:p>
            <a:pPr eaLnBrk="0" hangingPunct="0">
              <a:tabLst>
                <a:tab pos="284163" algn="l"/>
              </a:tabLst>
            </a:pPr>
            <a:r>
              <a:rPr lang="en-US" sz="2400" i="1" dirty="0" smtClean="0">
                <a:solidFill>
                  <a:srgbClr val="C00000"/>
                </a:solidFill>
                <a:effectLst>
                  <a:outerShdw blurRad="38100" dist="38100" dir="2700000" algn="tl">
                    <a:srgbClr val="C0C0C0"/>
                  </a:outerShdw>
                </a:effectLst>
              </a:rPr>
              <a:t>Tips </a:t>
            </a:r>
            <a:r>
              <a:rPr lang="en-US" sz="2400" i="1" dirty="0">
                <a:solidFill>
                  <a:srgbClr val="C00000"/>
                </a:solidFill>
                <a:effectLst>
                  <a:outerShdw blurRad="38100" dist="38100" dir="2700000" algn="tl">
                    <a:srgbClr val="C0C0C0"/>
                  </a:outerShdw>
                </a:effectLst>
              </a:rPr>
              <a:t>for </a:t>
            </a:r>
            <a:r>
              <a:rPr lang="en-US" sz="2400" i="1" dirty="0" smtClean="0">
                <a:solidFill>
                  <a:srgbClr val="C00000"/>
                </a:solidFill>
                <a:effectLst>
                  <a:outerShdw blurRad="38100" dist="38100" dir="2700000" algn="tl">
                    <a:srgbClr val="C0C0C0"/>
                  </a:outerShdw>
                </a:effectLst>
              </a:rPr>
              <a:t>effective </a:t>
            </a:r>
            <a:r>
              <a:rPr lang="en-US" sz="2400" i="1" dirty="0">
                <a:solidFill>
                  <a:srgbClr val="C00000"/>
                </a:solidFill>
                <a:effectLst>
                  <a:outerShdw blurRad="38100" dist="38100" dir="2700000" algn="tl">
                    <a:srgbClr val="C0C0C0"/>
                  </a:outerShdw>
                </a:effectLst>
              </a:rPr>
              <a:t>tables:</a:t>
            </a:r>
          </a:p>
          <a:p>
            <a:pPr eaLnBrk="0" hangingPunct="0">
              <a:tabLst>
                <a:tab pos="284163" algn="l"/>
              </a:tabLst>
            </a:pPr>
            <a:endParaRPr lang="en-US" sz="2000" dirty="0">
              <a:solidFill>
                <a:srgbClr val="002060"/>
              </a:solidFill>
              <a:effectLst>
                <a:outerShdw blurRad="38100" dist="38100" dir="2700000" algn="tl">
                  <a:srgbClr val="C0C0C0"/>
                </a:outerShdw>
              </a:effectLst>
            </a:endParaRPr>
          </a:p>
          <a:p>
            <a:pPr marL="457200" indent="-457200" eaLnBrk="0" hangingPunct="0">
              <a:spcBef>
                <a:spcPts val="600"/>
              </a:spcBef>
              <a:buFont typeface="+mj-lt"/>
              <a:buAutoNum type="arabicPeriod"/>
              <a:tabLst>
                <a:tab pos="284163" algn="l"/>
              </a:tabLst>
            </a:pPr>
            <a:r>
              <a:rPr lang="en-US" sz="2000" dirty="0" smtClean="0">
                <a:solidFill>
                  <a:srgbClr val="002060"/>
                </a:solidFill>
              </a:rPr>
              <a:t>Keep </a:t>
            </a:r>
            <a:r>
              <a:rPr lang="en-US" sz="2000" dirty="0">
                <a:solidFill>
                  <a:srgbClr val="002060"/>
                </a:solidFill>
              </a:rPr>
              <a:t>the table simple, consistent with its purpose</a:t>
            </a:r>
            <a:r>
              <a:rPr lang="en-US" sz="2000" dirty="0" smtClean="0">
                <a:solidFill>
                  <a:srgbClr val="002060"/>
                </a:solidFill>
              </a:rPr>
              <a:t>.</a:t>
            </a:r>
          </a:p>
          <a:p>
            <a:pPr marL="457200" indent="-457200" eaLnBrk="0" hangingPunct="0">
              <a:spcBef>
                <a:spcPts val="600"/>
              </a:spcBef>
              <a:buFont typeface="+mj-lt"/>
              <a:buAutoNum type="arabicPeriod"/>
              <a:tabLst>
                <a:tab pos="284163" algn="l"/>
              </a:tabLst>
            </a:pPr>
            <a:r>
              <a:rPr lang="en-US" sz="2000" dirty="0" smtClean="0">
                <a:solidFill>
                  <a:srgbClr val="002060"/>
                </a:solidFill>
              </a:rPr>
              <a:t>Put </a:t>
            </a:r>
            <a:r>
              <a:rPr lang="en-US" sz="2000" dirty="0">
                <a:solidFill>
                  <a:srgbClr val="002060"/>
                </a:solidFill>
              </a:rPr>
              <a:t>	summary tables in the </a:t>
            </a:r>
            <a:r>
              <a:rPr lang="en-US" sz="2000" i="1" dirty="0">
                <a:solidFill>
                  <a:srgbClr val="002060"/>
                </a:solidFill>
              </a:rPr>
              <a:t>main body of </a:t>
            </a:r>
            <a:r>
              <a:rPr lang="en-US" sz="2000" dirty="0">
                <a:solidFill>
                  <a:srgbClr val="002060"/>
                </a:solidFill>
              </a:rPr>
              <a:t>the written </a:t>
            </a:r>
            <a:r>
              <a:rPr lang="en-US" sz="2000" dirty="0" smtClean="0">
                <a:solidFill>
                  <a:srgbClr val="002060"/>
                </a:solidFill>
              </a:rPr>
              <a:t>report.</a:t>
            </a:r>
          </a:p>
          <a:p>
            <a:pPr marL="457200" indent="-457200" eaLnBrk="0" hangingPunct="0">
              <a:spcBef>
                <a:spcPts val="600"/>
              </a:spcBef>
              <a:buFont typeface="+mj-lt"/>
              <a:buAutoNum type="arabicPeriod"/>
              <a:tabLst>
                <a:tab pos="284163" algn="l"/>
              </a:tabLst>
            </a:pPr>
            <a:r>
              <a:rPr lang="en-US" sz="2000" dirty="0" smtClean="0">
                <a:solidFill>
                  <a:srgbClr val="002060"/>
                </a:solidFill>
              </a:rPr>
              <a:t>Put detailed </a:t>
            </a:r>
            <a:r>
              <a:rPr lang="en-US" sz="2000" dirty="0">
                <a:solidFill>
                  <a:srgbClr val="002060"/>
                </a:solidFill>
              </a:rPr>
              <a:t>tables in an </a:t>
            </a:r>
            <a:r>
              <a:rPr lang="en-US" sz="2000" i="1" dirty="0" smtClean="0">
                <a:solidFill>
                  <a:srgbClr val="002060"/>
                </a:solidFill>
              </a:rPr>
              <a:t>appendix (or insert a hyperlink). </a:t>
            </a:r>
            <a:endParaRPr lang="en-US" sz="2000" dirty="0">
              <a:solidFill>
                <a:srgbClr val="002060"/>
              </a:solidFill>
            </a:endParaRPr>
          </a:p>
          <a:p>
            <a:pPr marL="457200" indent="-457200" eaLnBrk="0" hangingPunct="0">
              <a:spcBef>
                <a:spcPts val="600"/>
              </a:spcBef>
              <a:buFont typeface="+mj-lt"/>
              <a:buAutoNum type="arabicPeriod"/>
              <a:tabLst>
                <a:tab pos="284163" algn="l"/>
              </a:tabLst>
            </a:pPr>
            <a:r>
              <a:rPr lang="en-US" sz="2000" dirty="0" smtClean="0">
                <a:solidFill>
                  <a:srgbClr val="002060"/>
                </a:solidFill>
              </a:rPr>
              <a:t>Display </a:t>
            </a:r>
            <a:r>
              <a:rPr lang="en-US" sz="2000" dirty="0">
                <a:solidFill>
                  <a:srgbClr val="002060"/>
                </a:solidFill>
              </a:rPr>
              <a:t>the </a:t>
            </a:r>
            <a:r>
              <a:rPr lang="en-US" sz="2000" dirty="0" smtClean="0">
                <a:solidFill>
                  <a:srgbClr val="002060"/>
                </a:solidFill>
              </a:rPr>
              <a:t>data to </a:t>
            </a:r>
            <a:r>
              <a:rPr lang="en-US" sz="2000" dirty="0">
                <a:solidFill>
                  <a:srgbClr val="002060"/>
                </a:solidFill>
              </a:rPr>
              <a:t>be compared in columns rather than rows. </a:t>
            </a:r>
          </a:p>
          <a:p>
            <a:pPr marL="457200" indent="-457200" eaLnBrk="0" hangingPunct="0">
              <a:spcBef>
                <a:spcPts val="600"/>
              </a:spcBef>
              <a:buFont typeface="+mj-lt"/>
              <a:buAutoNum type="arabicPeriod"/>
              <a:tabLst>
                <a:tab pos="284163" algn="l"/>
              </a:tabLst>
            </a:pPr>
            <a:r>
              <a:rPr lang="en-US" sz="2000" dirty="0" smtClean="0">
                <a:solidFill>
                  <a:srgbClr val="002060"/>
                </a:solidFill>
              </a:rPr>
              <a:t>For presentation, round </a:t>
            </a:r>
            <a:r>
              <a:rPr lang="en-US" sz="2000" dirty="0">
                <a:solidFill>
                  <a:srgbClr val="002060"/>
                </a:solidFill>
              </a:rPr>
              <a:t>off to three or four significant </a:t>
            </a:r>
            <a:r>
              <a:rPr lang="en-US" sz="2000" dirty="0" smtClean="0">
                <a:solidFill>
                  <a:srgbClr val="002060"/>
                </a:solidFill>
              </a:rPr>
              <a:t>digits</a:t>
            </a:r>
            <a:r>
              <a:rPr lang="en-US" sz="2000" dirty="0">
                <a:solidFill>
                  <a:srgbClr val="002060"/>
                </a:solidFill>
              </a:rPr>
              <a:t>.</a:t>
            </a:r>
          </a:p>
          <a:p>
            <a:pPr marL="457200" indent="-457200" eaLnBrk="0" hangingPunct="0">
              <a:spcBef>
                <a:spcPts val="600"/>
              </a:spcBef>
              <a:buFont typeface="+mj-lt"/>
              <a:buAutoNum type="arabicPeriod"/>
              <a:tabLst>
                <a:tab pos="284163" algn="l"/>
              </a:tabLst>
            </a:pPr>
            <a:r>
              <a:rPr lang="en-US" sz="2000" dirty="0" smtClean="0">
                <a:solidFill>
                  <a:srgbClr val="002060"/>
                </a:solidFill>
              </a:rPr>
              <a:t>Physical </a:t>
            </a:r>
            <a:r>
              <a:rPr lang="en-US" sz="2000" dirty="0">
                <a:solidFill>
                  <a:srgbClr val="002060"/>
                </a:solidFill>
              </a:rPr>
              <a:t>table layout should guide the eye toward </a:t>
            </a:r>
            <a:r>
              <a:rPr lang="en-US" sz="2000" dirty="0" smtClean="0">
                <a:solidFill>
                  <a:srgbClr val="002060"/>
                </a:solidFill>
              </a:rPr>
              <a:t>the comparison </a:t>
            </a:r>
            <a:r>
              <a:rPr lang="en-US" sz="2000" dirty="0">
                <a:solidFill>
                  <a:srgbClr val="002060"/>
                </a:solidFill>
              </a:rPr>
              <a:t>you wish to emphasize.  </a:t>
            </a:r>
          </a:p>
          <a:p>
            <a:pPr marL="457200" indent="-457200" eaLnBrk="0" hangingPunct="0">
              <a:spcBef>
                <a:spcPts val="600"/>
              </a:spcBef>
              <a:buFont typeface="+mj-lt"/>
              <a:buAutoNum type="arabicPeriod"/>
              <a:tabLst>
                <a:tab pos="284163" algn="l"/>
              </a:tabLst>
            </a:pPr>
            <a:r>
              <a:rPr lang="en-US" sz="2000" dirty="0" smtClean="0">
                <a:solidFill>
                  <a:srgbClr val="002060"/>
                </a:solidFill>
              </a:rPr>
              <a:t>Row </a:t>
            </a:r>
            <a:r>
              <a:rPr lang="en-US" sz="2000" dirty="0">
                <a:solidFill>
                  <a:srgbClr val="002060"/>
                </a:solidFill>
              </a:rPr>
              <a:t>and column headings should be simple yet descriptive.</a:t>
            </a:r>
          </a:p>
          <a:p>
            <a:pPr marL="457200" indent="-457200" eaLnBrk="0" hangingPunct="0">
              <a:spcBef>
                <a:spcPts val="600"/>
              </a:spcBef>
              <a:buFont typeface="+mj-lt"/>
              <a:buAutoNum type="arabicPeriod"/>
              <a:tabLst>
                <a:tab pos="284163" algn="l"/>
              </a:tabLst>
            </a:pPr>
            <a:r>
              <a:rPr lang="en-US" sz="2000" dirty="0" smtClean="0">
                <a:solidFill>
                  <a:srgbClr val="002060"/>
                </a:solidFill>
              </a:rPr>
              <a:t>Within </a:t>
            </a:r>
            <a:r>
              <a:rPr lang="en-US" sz="2000" dirty="0">
                <a:solidFill>
                  <a:srgbClr val="002060"/>
                </a:solidFill>
              </a:rPr>
              <a:t>a column, use a consistent number of decimal digits. </a:t>
            </a:r>
          </a:p>
        </p:txBody>
      </p:sp>
    </p:spTree>
    <p:extLst>
      <p:ext uri="{BB962C8B-B14F-4D97-AF65-F5344CB8AC3E}">
        <p14:creationId xmlns:p14="http://schemas.microsoft.com/office/powerpoint/2010/main" val="2769662280"/>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3-</a:t>
            </a:r>
            <a:fld id="{3114D4C2-7525-4DAF-9CD3-68A4BD529E36}" type="slidenum">
              <a:rPr lang="en-US"/>
              <a:pPr/>
              <a:t>75</a:t>
            </a:fld>
            <a:endParaRPr lang="en-US"/>
          </a:p>
        </p:txBody>
      </p:sp>
      <p:sp>
        <p:nvSpPr>
          <p:cNvPr id="47115" name="Rectangle 11"/>
          <p:cNvSpPr>
            <a:spLocks noChangeArrowheads="1"/>
          </p:cNvSpPr>
          <p:nvPr/>
        </p:nvSpPr>
        <p:spPr bwMode="auto">
          <a:xfrm>
            <a:off x="280504" y="1600200"/>
            <a:ext cx="8639175" cy="4191000"/>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3200" dirty="0">
                <a:solidFill>
                  <a:srgbClr val="FFFFFF"/>
                </a:solidFill>
                <a:effectLst>
                  <a:outerShdw blurRad="38100" dist="38100" dir="2700000" algn="tl">
                    <a:srgbClr val="FFFFFF"/>
                  </a:outerShdw>
                </a:effectLst>
              </a:rPr>
              <a:t> </a:t>
            </a:r>
            <a:r>
              <a:rPr lang="en-US" sz="2400" i="1" dirty="0">
                <a:solidFill>
                  <a:srgbClr val="C00000"/>
                </a:solidFill>
                <a:effectLst>
                  <a:outerShdw blurRad="38100" dist="38100" dir="2700000" algn="tl">
                    <a:srgbClr val="000000">
                      <a:alpha val="43137"/>
                    </a:srgbClr>
                  </a:outerShdw>
                </a:effectLst>
              </a:rPr>
              <a:t>Log Scales</a:t>
            </a:r>
          </a:p>
        </p:txBody>
      </p:sp>
      <p:sp>
        <p:nvSpPr>
          <p:cNvPr id="47108" name="Rectangle 4"/>
          <p:cNvSpPr>
            <a:spLocks noChangeArrowheads="1"/>
          </p:cNvSpPr>
          <p:nvPr/>
        </p:nvSpPr>
        <p:spPr bwMode="auto">
          <a:xfrm>
            <a:off x="646113" y="2124075"/>
            <a:ext cx="8229600" cy="2600325"/>
          </a:xfrm>
          <a:prstGeom prst="rect">
            <a:avLst/>
          </a:prstGeom>
          <a:noFill/>
          <a:ln w="9525">
            <a:noFill/>
            <a:miter lim="800000"/>
            <a:headEnd/>
            <a:tailEnd/>
          </a:ln>
          <a:effectLst/>
        </p:spPr>
        <p:txBody>
          <a:bodyPr lIns="91435" tIns="45718" rIns="91435" bIns="45718"/>
          <a:lstStyle/>
          <a:p>
            <a:pPr marL="396096" indent="-396096" eaLnBrk="0" hangingPunct="0">
              <a:spcBef>
                <a:spcPts val="1200"/>
              </a:spcBef>
              <a:buClr>
                <a:schemeClr val="accent1"/>
              </a:buClr>
              <a:buFontTx/>
              <a:buChar char="•"/>
              <a:defRPr/>
            </a:pPr>
            <a:r>
              <a:rPr lang="en-US" sz="2000" i="1" u="sng" dirty="0">
                <a:solidFill>
                  <a:srgbClr val="002060"/>
                </a:solidFill>
              </a:rPr>
              <a:t>Arithmetic scale</a:t>
            </a:r>
            <a:r>
              <a:rPr lang="en-US" sz="2000" dirty="0">
                <a:solidFill>
                  <a:srgbClr val="002060"/>
                </a:solidFill>
              </a:rPr>
              <a:t> – distances on the </a:t>
            </a:r>
            <a:r>
              <a:rPr lang="en-US" sz="2000" i="1" dirty="0">
                <a:solidFill>
                  <a:srgbClr val="002060"/>
                </a:solidFill>
              </a:rPr>
              <a:t>Y</a:t>
            </a:r>
            <a:r>
              <a:rPr lang="en-US" sz="2000" dirty="0">
                <a:solidFill>
                  <a:srgbClr val="002060"/>
                </a:solidFill>
              </a:rPr>
              <a:t>-axis are proportional to the magnitude of the variable being displayed.</a:t>
            </a:r>
          </a:p>
          <a:p>
            <a:pPr marL="396096" indent="-396096" eaLnBrk="0" hangingPunct="0">
              <a:spcBef>
                <a:spcPts val="1200"/>
              </a:spcBef>
              <a:buClr>
                <a:schemeClr val="accent1"/>
              </a:buClr>
              <a:buFontTx/>
              <a:buChar char="•"/>
              <a:defRPr/>
            </a:pPr>
            <a:r>
              <a:rPr lang="en-US" sz="2000" i="1" u="sng" dirty="0" smtClean="0">
                <a:solidFill>
                  <a:srgbClr val="002060"/>
                </a:solidFill>
              </a:rPr>
              <a:t>Logarithmic </a:t>
            </a:r>
            <a:r>
              <a:rPr lang="en-US" sz="2000" i="1" u="sng" dirty="0">
                <a:solidFill>
                  <a:srgbClr val="002060"/>
                </a:solidFill>
              </a:rPr>
              <a:t>scale</a:t>
            </a:r>
            <a:r>
              <a:rPr lang="en-US" sz="2000" dirty="0">
                <a:solidFill>
                  <a:srgbClr val="002060"/>
                </a:solidFill>
              </a:rPr>
              <a:t> – (</a:t>
            </a:r>
            <a:r>
              <a:rPr lang="en-US" sz="2000" i="1" dirty="0">
                <a:solidFill>
                  <a:srgbClr val="002060"/>
                </a:solidFill>
              </a:rPr>
              <a:t>ratio scale</a:t>
            </a:r>
            <a:r>
              <a:rPr lang="en-US" sz="2000" dirty="0">
                <a:solidFill>
                  <a:srgbClr val="002060"/>
                </a:solidFill>
              </a:rPr>
              <a:t>) equal distances represent equal ratios.</a:t>
            </a:r>
          </a:p>
          <a:p>
            <a:pPr marL="396096" indent="-396096" eaLnBrk="0" hangingPunct="0">
              <a:spcBef>
                <a:spcPts val="1200"/>
              </a:spcBef>
              <a:buClr>
                <a:schemeClr val="accent1"/>
              </a:buClr>
              <a:buFontTx/>
              <a:buChar char="•"/>
              <a:defRPr/>
            </a:pPr>
            <a:r>
              <a:rPr lang="en-US" sz="2000" dirty="0" smtClean="0">
                <a:solidFill>
                  <a:srgbClr val="002060"/>
                </a:solidFill>
              </a:rPr>
              <a:t>Use </a:t>
            </a:r>
            <a:r>
              <a:rPr lang="en-US" sz="2000" dirty="0">
                <a:solidFill>
                  <a:srgbClr val="002060"/>
                </a:solidFill>
              </a:rPr>
              <a:t>a </a:t>
            </a:r>
            <a:r>
              <a:rPr lang="en-US" sz="2000" i="1" u="sng" dirty="0">
                <a:solidFill>
                  <a:srgbClr val="002060"/>
                </a:solidFill>
              </a:rPr>
              <a:t>log scale</a:t>
            </a:r>
            <a:r>
              <a:rPr lang="en-US" sz="2000" dirty="0">
                <a:solidFill>
                  <a:srgbClr val="002060"/>
                </a:solidFill>
              </a:rPr>
              <a:t> for the vertical axis when data vary over a wide range, say, by more than an order of </a:t>
            </a:r>
            <a:r>
              <a:rPr lang="en-US" sz="2000" dirty="0" smtClean="0">
                <a:solidFill>
                  <a:srgbClr val="002060"/>
                </a:solidFill>
              </a:rPr>
              <a:t>magnitude. This </a:t>
            </a:r>
            <a:r>
              <a:rPr lang="en-US" sz="2000" dirty="0">
                <a:solidFill>
                  <a:srgbClr val="002060"/>
                </a:solidFill>
              </a:rPr>
              <a:t>will reveal more detail for smaller data values</a:t>
            </a:r>
            <a:r>
              <a:rPr lang="en-US" sz="2000" dirty="0" smtClean="0">
                <a:solidFill>
                  <a:srgbClr val="002060"/>
                </a:solidFill>
              </a:rPr>
              <a:t>.</a:t>
            </a:r>
            <a:endParaRPr lang="en-US" i="1" u="sng" dirty="0"/>
          </a:p>
        </p:txBody>
      </p:sp>
      <p:sp>
        <p:nvSpPr>
          <p:cNvPr id="6758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12" name="Rectangle 2"/>
          <p:cNvSpPr txBox="1">
            <a:spLocks noChangeArrowheads="1"/>
          </p:cNvSpPr>
          <p:nvPr/>
        </p:nvSpPr>
        <p:spPr bwMode="auto">
          <a:xfrm>
            <a:off x="1905000" y="451260"/>
            <a:ext cx="4876800" cy="533401"/>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Line </a:t>
            </a:r>
            <a:r>
              <a:rPr lang="en-US" sz="3200" kern="0" dirty="0">
                <a:solidFill>
                  <a:schemeClr val="accent1"/>
                </a:solidFill>
                <a:effectLst>
                  <a:outerShdw blurRad="38100" dist="38100" dir="2700000" algn="tl">
                    <a:srgbClr val="000000">
                      <a:alpha val="43137"/>
                    </a:srgbClr>
                  </a:outerShdw>
                </a:effectLst>
                <a:latin typeface="+mj-lt"/>
                <a:ea typeface="+mj-ea"/>
                <a:cs typeface="+mj-cs"/>
              </a:rPr>
              <a:t>Charts</a:t>
            </a:r>
          </a:p>
        </p:txBody>
      </p:sp>
    </p:spTree>
    <p:extLst>
      <p:ext uri="{BB962C8B-B14F-4D97-AF65-F5344CB8AC3E}">
        <p14:creationId xmlns:p14="http://schemas.microsoft.com/office/powerpoint/2010/main" val="2949337222"/>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3-</a:t>
            </a:r>
            <a:fld id="{813CDAF0-9F16-4D8B-BC3C-19CA44E5F1B0}" type="slidenum">
              <a:rPr lang="en-US"/>
              <a:pPr/>
              <a:t>76</a:t>
            </a:fld>
            <a:endParaRPr lang="en-US"/>
          </a:p>
        </p:txBody>
      </p:sp>
      <p:sp>
        <p:nvSpPr>
          <p:cNvPr id="48140" name="Rectangle 12"/>
          <p:cNvSpPr>
            <a:spLocks noChangeArrowheads="1"/>
          </p:cNvSpPr>
          <p:nvPr/>
        </p:nvSpPr>
        <p:spPr bwMode="auto">
          <a:xfrm>
            <a:off x="484332" y="1208314"/>
            <a:ext cx="7302500" cy="533400"/>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3200" dirty="0">
                <a:solidFill>
                  <a:srgbClr val="FFFFFF"/>
                </a:solidFill>
                <a:effectLst>
                  <a:outerShdw blurRad="38100" dist="38100" dir="2700000" algn="tl">
                    <a:srgbClr val="FFFFFF"/>
                  </a:outerShdw>
                </a:effectLst>
              </a:rPr>
              <a:t> </a:t>
            </a:r>
            <a:r>
              <a:rPr lang="en-US" sz="2400" i="1" dirty="0">
                <a:solidFill>
                  <a:srgbClr val="C00000"/>
                </a:solidFill>
                <a:effectLst>
                  <a:outerShdw blurRad="38100" dist="38100" dir="2700000" algn="tl">
                    <a:srgbClr val="000000">
                      <a:alpha val="43137"/>
                    </a:srgbClr>
                  </a:outerShdw>
                </a:effectLst>
              </a:rPr>
              <a:t>Log Scales</a:t>
            </a:r>
          </a:p>
        </p:txBody>
      </p:sp>
      <p:sp>
        <p:nvSpPr>
          <p:cNvPr id="48132" name="Rectangle 4"/>
          <p:cNvSpPr>
            <a:spLocks noChangeArrowheads="1"/>
          </p:cNvSpPr>
          <p:nvPr/>
        </p:nvSpPr>
        <p:spPr bwMode="auto">
          <a:xfrm>
            <a:off x="484332" y="1790700"/>
            <a:ext cx="8255000" cy="1828800"/>
          </a:xfrm>
          <a:prstGeom prst="rect">
            <a:avLst/>
          </a:prstGeom>
          <a:noFill/>
          <a:ln w="9525">
            <a:noFill/>
            <a:miter lim="800000"/>
            <a:headEnd/>
            <a:tailEnd/>
          </a:ln>
        </p:spPr>
        <p:txBody>
          <a:bodyPr lIns="91435" tIns="45718" rIns="91435" bIns="45718"/>
          <a:lstStyle/>
          <a:p>
            <a:pPr eaLnBrk="0" hangingPunct="0">
              <a:defRPr/>
            </a:pPr>
            <a:r>
              <a:rPr lang="en-US" dirty="0">
                <a:solidFill>
                  <a:srgbClr val="002060"/>
                </a:solidFill>
              </a:rPr>
              <a:t>A log scale is useful for time series data that might be expected to grow at a compound annual percentage rate (e.g., GDP, the national debt, or your</a:t>
            </a:r>
          </a:p>
          <a:p>
            <a:pPr eaLnBrk="0" hangingPunct="0">
              <a:defRPr/>
            </a:pPr>
            <a:r>
              <a:rPr lang="en-US" dirty="0">
                <a:solidFill>
                  <a:srgbClr val="002060"/>
                </a:solidFill>
              </a:rPr>
              <a:t>future income).   It reveals whether the quantity is growing at </a:t>
            </a:r>
            <a:r>
              <a:rPr lang="en-US" dirty="0" smtClean="0">
                <a:solidFill>
                  <a:srgbClr val="002060"/>
                </a:solidFill>
              </a:rPr>
              <a:t>an </a:t>
            </a:r>
            <a:r>
              <a:rPr lang="en-US" sz="1200" dirty="0" smtClean="0">
                <a:solidFill>
                  <a:srgbClr val="002060"/>
                </a:solidFill>
              </a:rPr>
              <a:t> </a:t>
            </a:r>
          </a:p>
          <a:p>
            <a:pPr eaLnBrk="0" hangingPunct="0">
              <a:spcBef>
                <a:spcPts val="600"/>
              </a:spcBef>
              <a:defRPr/>
            </a:pPr>
            <a:r>
              <a:rPr lang="en-US" i="1" dirty="0" smtClean="0">
                <a:solidFill>
                  <a:srgbClr val="002060"/>
                </a:solidFill>
              </a:rPr>
              <a:t>   </a:t>
            </a:r>
            <a:r>
              <a:rPr lang="en-US" i="1" u="sng" dirty="0" smtClean="0">
                <a:solidFill>
                  <a:srgbClr val="002060"/>
                </a:solidFill>
              </a:rPr>
              <a:t>increasing </a:t>
            </a:r>
            <a:r>
              <a:rPr lang="en-US" i="1" u="sng" dirty="0">
                <a:solidFill>
                  <a:srgbClr val="002060"/>
                </a:solidFill>
              </a:rPr>
              <a:t>percent</a:t>
            </a:r>
            <a:r>
              <a:rPr lang="en-US" dirty="0">
                <a:solidFill>
                  <a:srgbClr val="002060"/>
                </a:solidFill>
              </a:rPr>
              <a:t> (concave upward), </a:t>
            </a:r>
            <a:r>
              <a:rPr lang="en-US" dirty="0" smtClean="0">
                <a:solidFill>
                  <a:srgbClr val="002060"/>
                </a:solidFill>
              </a:rPr>
              <a:t>or</a:t>
            </a:r>
            <a:r>
              <a:rPr lang="en-US" dirty="0">
                <a:solidFill>
                  <a:srgbClr val="002060"/>
                </a:solidFill>
              </a:rPr>
              <a:t/>
            </a:r>
            <a:br>
              <a:rPr lang="en-US" dirty="0">
                <a:solidFill>
                  <a:srgbClr val="002060"/>
                </a:solidFill>
              </a:rPr>
            </a:br>
            <a:r>
              <a:rPr lang="en-US" dirty="0" smtClean="0">
                <a:solidFill>
                  <a:srgbClr val="002060"/>
                </a:solidFill>
              </a:rPr>
              <a:t>   </a:t>
            </a:r>
            <a:r>
              <a:rPr lang="en-US" i="1" u="sng" dirty="0" smtClean="0">
                <a:solidFill>
                  <a:srgbClr val="002060"/>
                </a:solidFill>
              </a:rPr>
              <a:t>constant </a:t>
            </a:r>
            <a:r>
              <a:rPr lang="en-US" i="1" u="sng" dirty="0">
                <a:solidFill>
                  <a:srgbClr val="002060"/>
                </a:solidFill>
              </a:rPr>
              <a:t>percent</a:t>
            </a:r>
            <a:r>
              <a:rPr lang="en-US" i="1" dirty="0">
                <a:solidFill>
                  <a:srgbClr val="002060"/>
                </a:solidFill>
              </a:rPr>
              <a:t> </a:t>
            </a:r>
            <a:r>
              <a:rPr lang="en-US" dirty="0">
                <a:solidFill>
                  <a:srgbClr val="002060"/>
                </a:solidFill>
              </a:rPr>
              <a:t>(straight line), or </a:t>
            </a:r>
            <a:br>
              <a:rPr lang="en-US" dirty="0">
                <a:solidFill>
                  <a:srgbClr val="002060"/>
                </a:solidFill>
              </a:rPr>
            </a:br>
            <a:r>
              <a:rPr lang="en-US" dirty="0" smtClean="0">
                <a:solidFill>
                  <a:srgbClr val="002060"/>
                </a:solidFill>
              </a:rPr>
              <a:t>   </a:t>
            </a:r>
            <a:r>
              <a:rPr lang="en-US" i="1" u="sng" dirty="0" smtClean="0">
                <a:solidFill>
                  <a:srgbClr val="002060"/>
                </a:solidFill>
              </a:rPr>
              <a:t>declining </a:t>
            </a:r>
            <a:r>
              <a:rPr lang="en-US" i="1" u="sng" dirty="0">
                <a:solidFill>
                  <a:srgbClr val="002060"/>
                </a:solidFill>
              </a:rPr>
              <a:t>percent</a:t>
            </a:r>
            <a:r>
              <a:rPr lang="en-US" dirty="0">
                <a:solidFill>
                  <a:srgbClr val="002060"/>
                </a:solidFill>
              </a:rPr>
              <a:t> (concave downward)</a:t>
            </a:r>
          </a:p>
          <a:p>
            <a:pPr marL="395288" indent="-395288" eaLnBrk="0" hangingPunct="0">
              <a:spcBef>
                <a:spcPct val="20000"/>
              </a:spcBef>
              <a:buClr>
                <a:srgbClr val="C00000"/>
              </a:buClr>
              <a:buFontTx/>
              <a:buChar char="•"/>
              <a:defRPr/>
            </a:pPr>
            <a:endParaRPr lang="en-US" dirty="0"/>
          </a:p>
        </p:txBody>
      </p:sp>
      <p:sp>
        <p:nvSpPr>
          <p:cNvPr id="6963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4098" name="Picture 2"/>
          <p:cNvPicPr>
            <a:picLocks noChangeAspect="1" noChangeArrowheads="1"/>
          </p:cNvPicPr>
          <p:nvPr/>
        </p:nvPicPr>
        <p:blipFill>
          <a:blip r:embed="rId3">
            <a:extLst/>
          </a:blip>
          <a:srcRect/>
          <a:stretch>
            <a:fillRect/>
          </a:stretch>
        </p:blipFill>
        <p:spPr bwMode="auto">
          <a:xfrm>
            <a:off x="780052" y="3810000"/>
            <a:ext cx="7663560" cy="2340951"/>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pic>
        <p:nvPicPr>
          <p:cNvPr id="6964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1913" y="3200213"/>
            <a:ext cx="34861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txBox="1">
            <a:spLocks noChangeArrowheads="1"/>
          </p:cNvSpPr>
          <p:nvPr/>
        </p:nvSpPr>
        <p:spPr bwMode="auto">
          <a:xfrm>
            <a:off x="1987406" y="457199"/>
            <a:ext cx="4876800" cy="533401"/>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Line </a:t>
            </a:r>
            <a:r>
              <a:rPr lang="en-US" sz="3200" kern="0" dirty="0">
                <a:solidFill>
                  <a:schemeClr val="accent1"/>
                </a:solidFill>
                <a:effectLst>
                  <a:outerShdw blurRad="38100" dist="38100" dir="2700000" algn="tl">
                    <a:srgbClr val="000000">
                      <a:alpha val="43137"/>
                    </a:srgbClr>
                  </a:outerShdw>
                </a:effectLst>
                <a:latin typeface="+mj-lt"/>
                <a:ea typeface="+mj-ea"/>
                <a:cs typeface="+mj-cs"/>
              </a:rPr>
              <a:t>Charts</a:t>
            </a:r>
          </a:p>
        </p:txBody>
      </p:sp>
      <p:sp>
        <p:nvSpPr>
          <p:cNvPr id="2" name="TextBox 1"/>
          <p:cNvSpPr txBox="1"/>
          <p:nvPr/>
        </p:nvSpPr>
        <p:spPr>
          <a:xfrm>
            <a:off x="4510232" y="6255916"/>
            <a:ext cx="3276600" cy="307777"/>
          </a:xfrm>
          <a:prstGeom prst="rect">
            <a:avLst/>
          </a:prstGeom>
          <a:noFill/>
        </p:spPr>
        <p:txBody>
          <a:bodyPr wrap="square" rtlCol="0">
            <a:spAutoFit/>
          </a:bodyPr>
          <a:lstStyle/>
          <a:p>
            <a:r>
              <a:rPr lang="en-US" sz="1400" i="1" dirty="0" smtClean="0">
                <a:solidFill>
                  <a:srgbClr val="FF0000"/>
                </a:solidFill>
              </a:rPr>
              <a:t>both growing at a constant percent?</a:t>
            </a:r>
            <a:endParaRPr lang="en-US" sz="1400" i="1" dirty="0">
              <a:solidFill>
                <a:srgbClr val="FF0000"/>
              </a:solidFill>
            </a:endParaRPr>
          </a:p>
        </p:txBody>
      </p:sp>
      <p:cxnSp>
        <p:nvCxnSpPr>
          <p:cNvPr id="4" name="Straight Arrow Connector 3"/>
          <p:cNvCxnSpPr/>
          <p:nvPr/>
        </p:nvCxnSpPr>
        <p:spPr bwMode="auto">
          <a:xfrm flipV="1">
            <a:off x="6096000" y="5334000"/>
            <a:ext cx="477982" cy="92191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866533175"/>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ldNum" sz="quarter" idx="10"/>
          </p:nvPr>
        </p:nvSpPr>
        <p:spPr>
          <a:ln/>
        </p:spPr>
        <p:txBody>
          <a:bodyPr/>
          <a:lstStyle/>
          <a:p>
            <a:r>
              <a:rPr lang="en-US"/>
              <a:t>3-</a:t>
            </a:r>
            <a:fld id="{5DB35EBD-42F6-4726-9D41-1A2A98B84C90}" type="slidenum">
              <a:rPr lang="en-US"/>
              <a:pPr/>
              <a:t>77</a:t>
            </a:fld>
            <a:endParaRPr lang="en-US"/>
          </a:p>
        </p:txBody>
      </p:sp>
      <p:sp>
        <p:nvSpPr>
          <p:cNvPr id="104458" name="Rectangle 10"/>
          <p:cNvSpPr>
            <a:spLocks noChangeArrowheads="1"/>
          </p:cNvSpPr>
          <p:nvPr/>
        </p:nvSpPr>
        <p:spPr bwMode="auto">
          <a:xfrm>
            <a:off x="1143000" y="1828800"/>
            <a:ext cx="6324600" cy="4267200"/>
          </a:xfrm>
          <a:prstGeom prst="rect">
            <a:avLst/>
          </a:prstGeom>
          <a:noFill/>
          <a:ln w="9525">
            <a:noFill/>
            <a:miter lim="800000"/>
            <a:headEnd/>
            <a:tailEnd/>
          </a:ln>
          <a:effectLst/>
        </p:spPr>
        <p:txBody>
          <a:bodyPr lIns="103231" tIns="51616" rIns="103231" bIns="51616"/>
          <a:lstStyle/>
          <a:p>
            <a:pPr eaLnBrk="0" hangingPunct="0">
              <a:lnSpc>
                <a:spcPct val="90000"/>
              </a:lnSpc>
              <a:spcBef>
                <a:spcPts val="800"/>
              </a:spcBef>
              <a:buClr>
                <a:schemeClr val="accent1"/>
              </a:buClr>
            </a:pPr>
            <a:r>
              <a:rPr lang="en-US" sz="2000" i="1" u="sng" dirty="0" smtClean="0">
                <a:solidFill>
                  <a:srgbClr val="C00000"/>
                </a:solidFill>
              </a:rPr>
              <a:t>Error 1</a:t>
            </a:r>
            <a:r>
              <a:rPr lang="en-US" sz="2000" i="1" dirty="0" smtClean="0">
                <a:solidFill>
                  <a:srgbClr val="C00000"/>
                </a:solidFill>
              </a:rPr>
              <a:t>:</a:t>
            </a:r>
            <a:r>
              <a:rPr lang="en-US" sz="2000" i="1" dirty="0" smtClean="0">
                <a:solidFill>
                  <a:srgbClr val="002060"/>
                </a:solidFill>
              </a:rPr>
              <a:t>   </a:t>
            </a:r>
            <a:r>
              <a:rPr lang="en-US" sz="2000" i="1" dirty="0">
                <a:solidFill>
                  <a:srgbClr val="002060"/>
                </a:solidFill>
              </a:rPr>
              <a:t>Dramatic Title and Distracting Pictures</a:t>
            </a:r>
          </a:p>
          <a:p>
            <a:pPr eaLnBrk="0" hangingPunct="0">
              <a:lnSpc>
                <a:spcPct val="90000"/>
              </a:lnSpc>
              <a:spcBef>
                <a:spcPts val="800"/>
              </a:spcBef>
              <a:buClr>
                <a:schemeClr val="accent1"/>
              </a:buClr>
            </a:pPr>
            <a:r>
              <a:rPr lang="en-US" sz="2000" i="1" u="sng" dirty="0">
                <a:solidFill>
                  <a:srgbClr val="C00000"/>
                </a:solidFill>
              </a:rPr>
              <a:t>Error </a:t>
            </a:r>
            <a:r>
              <a:rPr lang="en-US" sz="2000" i="1" u="sng" dirty="0" smtClean="0">
                <a:solidFill>
                  <a:srgbClr val="C00000"/>
                </a:solidFill>
              </a:rPr>
              <a:t>2</a:t>
            </a:r>
            <a:r>
              <a:rPr lang="en-US" sz="2000" i="1" dirty="0" smtClean="0">
                <a:solidFill>
                  <a:srgbClr val="C00000"/>
                </a:solidFill>
              </a:rPr>
              <a:t>:</a:t>
            </a:r>
            <a:r>
              <a:rPr lang="en-US" sz="2000" i="1" dirty="0" smtClean="0">
                <a:solidFill>
                  <a:srgbClr val="002060"/>
                </a:solidFill>
              </a:rPr>
              <a:t>   Elastic Graph Proportions</a:t>
            </a:r>
          </a:p>
          <a:p>
            <a:pPr eaLnBrk="0" hangingPunct="0">
              <a:lnSpc>
                <a:spcPct val="90000"/>
              </a:lnSpc>
              <a:spcBef>
                <a:spcPts val="800"/>
              </a:spcBef>
              <a:buClr>
                <a:schemeClr val="accent1"/>
              </a:buClr>
            </a:pPr>
            <a:r>
              <a:rPr lang="en-US" sz="2000" i="1" u="sng" dirty="0">
                <a:solidFill>
                  <a:srgbClr val="C00000"/>
                </a:solidFill>
              </a:rPr>
              <a:t>Error 3</a:t>
            </a:r>
            <a:r>
              <a:rPr lang="en-US" sz="2000" i="1" dirty="0">
                <a:solidFill>
                  <a:srgbClr val="C00000"/>
                </a:solidFill>
              </a:rPr>
              <a:t>:</a:t>
            </a:r>
            <a:r>
              <a:rPr lang="en-US" sz="2000" i="1" dirty="0">
                <a:solidFill>
                  <a:srgbClr val="002060"/>
                </a:solidFill>
              </a:rPr>
              <a:t>   Dramatic Title and Distracting Pictures</a:t>
            </a:r>
          </a:p>
          <a:p>
            <a:pPr eaLnBrk="0" hangingPunct="0">
              <a:lnSpc>
                <a:spcPct val="90000"/>
              </a:lnSpc>
              <a:spcBef>
                <a:spcPts val="800"/>
              </a:spcBef>
              <a:buClr>
                <a:schemeClr val="accent1"/>
              </a:buClr>
            </a:pPr>
            <a:r>
              <a:rPr lang="en-US" sz="2000" i="1" u="sng" dirty="0" smtClean="0">
                <a:solidFill>
                  <a:srgbClr val="C00000"/>
                </a:solidFill>
              </a:rPr>
              <a:t>Error 4</a:t>
            </a:r>
            <a:r>
              <a:rPr lang="en-US" sz="2000" i="1" dirty="0" smtClean="0">
                <a:solidFill>
                  <a:srgbClr val="C00000"/>
                </a:solidFill>
              </a:rPr>
              <a:t>:</a:t>
            </a:r>
            <a:r>
              <a:rPr lang="en-US" sz="2000" i="1" dirty="0" smtClean="0">
                <a:solidFill>
                  <a:srgbClr val="002060"/>
                </a:solidFill>
              </a:rPr>
              <a:t>   3D and Novelty Graphs</a:t>
            </a:r>
            <a:endParaRPr lang="en-US" sz="2000" i="1" dirty="0">
              <a:solidFill>
                <a:srgbClr val="002060"/>
              </a:solidFill>
            </a:endParaRPr>
          </a:p>
          <a:p>
            <a:pPr eaLnBrk="0" hangingPunct="0">
              <a:lnSpc>
                <a:spcPct val="90000"/>
              </a:lnSpc>
              <a:spcBef>
                <a:spcPts val="800"/>
              </a:spcBef>
              <a:buClr>
                <a:schemeClr val="accent1"/>
              </a:buClr>
            </a:pPr>
            <a:r>
              <a:rPr lang="en-US" sz="2000" i="1" u="sng" dirty="0">
                <a:solidFill>
                  <a:srgbClr val="C00000"/>
                </a:solidFill>
              </a:rPr>
              <a:t>Error </a:t>
            </a:r>
            <a:r>
              <a:rPr lang="en-US" sz="2000" i="1" u="sng" dirty="0" smtClean="0">
                <a:solidFill>
                  <a:srgbClr val="C00000"/>
                </a:solidFill>
              </a:rPr>
              <a:t>5</a:t>
            </a:r>
            <a:r>
              <a:rPr lang="en-US" sz="2000" i="1" dirty="0" smtClean="0">
                <a:solidFill>
                  <a:srgbClr val="C00000"/>
                </a:solidFill>
              </a:rPr>
              <a:t>:</a:t>
            </a:r>
            <a:r>
              <a:rPr lang="en-US" sz="2000" i="1" dirty="0" smtClean="0">
                <a:solidFill>
                  <a:srgbClr val="002060"/>
                </a:solidFill>
              </a:rPr>
              <a:t>   Rotated Graphs</a:t>
            </a:r>
          </a:p>
          <a:p>
            <a:pPr eaLnBrk="0" hangingPunct="0">
              <a:lnSpc>
                <a:spcPct val="90000"/>
              </a:lnSpc>
              <a:spcBef>
                <a:spcPts val="800"/>
              </a:spcBef>
              <a:buClr>
                <a:schemeClr val="accent1"/>
              </a:buClr>
            </a:pPr>
            <a:r>
              <a:rPr lang="en-US" sz="2000" i="1" u="sng" dirty="0">
                <a:solidFill>
                  <a:srgbClr val="C00000"/>
                </a:solidFill>
              </a:rPr>
              <a:t>Error 6</a:t>
            </a:r>
            <a:r>
              <a:rPr lang="en-US" sz="2000" i="1" dirty="0">
                <a:solidFill>
                  <a:srgbClr val="C00000"/>
                </a:solidFill>
              </a:rPr>
              <a:t>:</a:t>
            </a:r>
            <a:r>
              <a:rPr lang="en-US" sz="2000" i="1" dirty="0">
                <a:solidFill>
                  <a:srgbClr val="002060"/>
                </a:solidFill>
              </a:rPr>
              <a:t>   Unclear Definitions or Scales</a:t>
            </a:r>
          </a:p>
          <a:p>
            <a:pPr eaLnBrk="0" hangingPunct="0">
              <a:lnSpc>
                <a:spcPct val="90000"/>
              </a:lnSpc>
              <a:spcBef>
                <a:spcPts val="800"/>
              </a:spcBef>
              <a:buClr>
                <a:schemeClr val="accent1"/>
              </a:buClr>
            </a:pPr>
            <a:r>
              <a:rPr lang="en-US" sz="2000" i="1" u="sng" dirty="0">
                <a:solidFill>
                  <a:srgbClr val="C00000"/>
                </a:solidFill>
              </a:rPr>
              <a:t>Error 7</a:t>
            </a:r>
            <a:r>
              <a:rPr lang="en-US" sz="2000" i="1" dirty="0">
                <a:solidFill>
                  <a:srgbClr val="C00000"/>
                </a:solidFill>
              </a:rPr>
              <a:t>:</a:t>
            </a:r>
            <a:r>
              <a:rPr lang="en-US" sz="2000" i="1" dirty="0">
                <a:solidFill>
                  <a:srgbClr val="002060"/>
                </a:solidFill>
              </a:rPr>
              <a:t>   Vague </a:t>
            </a:r>
            <a:r>
              <a:rPr lang="en-US" sz="2000" i="1" dirty="0" smtClean="0">
                <a:solidFill>
                  <a:srgbClr val="002060"/>
                </a:solidFill>
              </a:rPr>
              <a:t>Sources</a:t>
            </a:r>
          </a:p>
          <a:p>
            <a:pPr eaLnBrk="0" hangingPunct="0">
              <a:lnSpc>
                <a:spcPct val="90000"/>
              </a:lnSpc>
              <a:spcBef>
                <a:spcPts val="800"/>
              </a:spcBef>
              <a:buClr>
                <a:schemeClr val="accent1"/>
              </a:buClr>
            </a:pPr>
            <a:r>
              <a:rPr lang="en-US" sz="2000" i="1" u="sng" dirty="0">
                <a:solidFill>
                  <a:srgbClr val="C00000"/>
                </a:solidFill>
              </a:rPr>
              <a:t>Error </a:t>
            </a:r>
            <a:r>
              <a:rPr lang="en-US" sz="2000" i="1" u="sng" dirty="0" smtClean="0">
                <a:solidFill>
                  <a:srgbClr val="C00000"/>
                </a:solidFill>
              </a:rPr>
              <a:t>8</a:t>
            </a:r>
            <a:r>
              <a:rPr lang="en-US" sz="2000" i="1" dirty="0" smtClean="0">
                <a:solidFill>
                  <a:srgbClr val="C00000"/>
                </a:solidFill>
              </a:rPr>
              <a:t>:</a:t>
            </a:r>
            <a:r>
              <a:rPr lang="en-US" sz="2000" i="1" dirty="0" smtClean="0">
                <a:solidFill>
                  <a:srgbClr val="002060"/>
                </a:solidFill>
              </a:rPr>
              <a:t>   Complex Graphs</a:t>
            </a:r>
            <a:endParaRPr lang="en-US" sz="2000" i="1" dirty="0">
              <a:solidFill>
                <a:srgbClr val="002060"/>
              </a:solidFill>
            </a:endParaRPr>
          </a:p>
          <a:p>
            <a:pPr eaLnBrk="0" hangingPunct="0">
              <a:lnSpc>
                <a:spcPct val="90000"/>
              </a:lnSpc>
              <a:spcBef>
                <a:spcPts val="800"/>
              </a:spcBef>
              <a:buClr>
                <a:schemeClr val="accent1"/>
              </a:buClr>
            </a:pPr>
            <a:r>
              <a:rPr lang="en-US" sz="2000" i="1" u="sng" dirty="0" smtClean="0">
                <a:solidFill>
                  <a:srgbClr val="C00000"/>
                </a:solidFill>
              </a:rPr>
              <a:t>Error </a:t>
            </a:r>
            <a:r>
              <a:rPr lang="en-US" sz="2000" i="1" u="sng" dirty="0">
                <a:solidFill>
                  <a:srgbClr val="C00000"/>
                </a:solidFill>
              </a:rPr>
              <a:t>9</a:t>
            </a:r>
            <a:r>
              <a:rPr lang="en-US" sz="2000" i="1" dirty="0">
                <a:solidFill>
                  <a:srgbClr val="C00000"/>
                </a:solidFill>
              </a:rPr>
              <a:t>:</a:t>
            </a:r>
            <a:r>
              <a:rPr lang="en-US" sz="2000" i="1" dirty="0">
                <a:solidFill>
                  <a:srgbClr val="002060"/>
                </a:solidFill>
              </a:rPr>
              <a:t>   Gratuitous Effects</a:t>
            </a:r>
          </a:p>
          <a:p>
            <a:pPr eaLnBrk="0" hangingPunct="0">
              <a:lnSpc>
                <a:spcPct val="90000"/>
              </a:lnSpc>
              <a:spcBef>
                <a:spcPts val="800"/>
              </a:spcBef>
              <a:buClr>
                <a:schemeClr val="accent1"/>
              </a:buClr>
            </a:pPr>
            <a:r>
              <a:rPr lang="en-US" sz="2000" i="1" u="sng" dirty="0">
                <a:solidFill>
                  <a:srgbClr val="C00000"/>
                </a:solidFill>
              </a:rPr>
              <a:t>Error 10</a:t>
            </a:r>
            <a:r>
              <a:rPr lang="en-US" sz="2000" i="1" dirty="0">
                <a:solidFill>
                  <a:srgbClr val="C00000"/>
                </a:solidFill>
              </a:rPr>
              <a:t>:</a:t>
            </a:r>
            <a:r>
              <a:rPr lang="en-US" sz="2000" i="1" dirty="0">
                <a:solidFill>
                  <a:srgbClr val="002060"/>
                </a:solidFill>
              </a:rPr>
              <a:t>  Estimated </a:t>
            </a:r>
            <a:r>
              <a:rPr lang="en-US" sz="2000" i="1" dirty="0" smtClean="0">
                <a:solidFill>
                  <a:srgbClr val="002060"/>
                </a:solidFill>
              </a:rPr>
              <a:t>Data</a:t>
            </a:r>
          </a:p>
          <a:p>
            <a:pPr eaLnBrk="0" hangingPunct="0">
              <a:lnSpc>
                <a:spcPct val="90000"/>
              </a:lnSpc>
              <a:spcBef>
                <a:spcPts val="800"/>
              </a:spcBef>
              <a:buClr>
                <a:schemeClr val="accent1"/>
              </a:buClr>
            </a:pPr>
            <a:r>
              <a:rPr lang="en-US" sz="2000" i="1" u="sng" dirty="0">
                <a:solidFill>
                  <a:srgbClr val="C00000"/>
                </a:solidFill>
              </a:rPr>
              <a:t>Error </a:t>
            </a:r>
            <a:r>
              <a:rPr lang="en-US" sz="2000" i="1" u="sng" dirty="0" smtClean="0">
                <a:solidFill>
                  <a:srgbClr val="C00000"/>
                </a:solidFill>
              </a:rPr>
              <a:t>11:</a:t>
            </a:r>
            <a:r>
              <a:rPr lang="en-US" sz="2000" i="1" dirty="0" smtClean="0">
                <a:solidFill>
                  <a:srgbClr val="002060"/>
                </a:solidFill>
              </a:rPr>
              <a:t>  Area Trick</a:t>
            </a:r>
            <a:endParaRPr lang="en-US" sz="2000" i="1" dirty="0">
              <a:solidFill>
                <a:srgbClr val="002060"/>
              </a:solidFill>
            </a:endParaRPr>
          </a:p>
          <a:p>
            <a:pPr marL="260350" indent="-260350" eaLnBrk="0" hangingPunct="0">
              <a:lnSpc>
                <a:spcPct val="90000"/>
              </a:lnSpc>
              <a:spcBef>
                <a:spcPct val="20000"/>
              </a:spcBef>
              <a:buClr>
                <a:schemeClr val="accent1"/>
              </a:buClr>
              <a:buFont typeface="Arial" charset="0"/>
              <a:buChar char="•"/>
            </a:pPr>
            <a:endParaRPr lang="en-US" sz="2400" i="1" dirty="0">
              <a:solidFill>
                <a:srgbClr val="002060"/>
              </a:solidFill>
              <a:effectLst>
                <a:outerShdw blurRad="38100" dist="38100" dir="2700000" algn="tl">
                  <a:srgbClr val="C0C0C0"/>
                </a:outerShdw>
              </a:effectLst>
            </a:endParaRPr>
          </a:p>
          <a:p>
            <a:pPr marL="260350" indent="-260350" eaLnBrk="0" hangingPunct="0">
              <a:lnSpc>
                <a:spcPct val="90000"/>
              </a:lnSpc>
              <a:spcBef>
                <a:spcPct val="20000"/>
              </a:spcBef>
              <a:buClr>
                <a:schemeClr val="accent1"/>
              </a:buClr>
              <a:buFont typeface="Arial" charset="0"/>
              <a:buChar char="•"/>
            </a:pPr>
            <a:endParaRPr lang="en-US" sz="2400" i="1" dirty="0">
              <a:solidFill>
                <a:srgbClr val="002060"/>
              </a:solidFill>
              <a:effectLst>
                <a:outerShdw blurRad="38100" dist="38100" dir="2700000" algn="tl">
                  <a:srgbClr val="C0C0C0"/>
                </a:outerShdw>
              </a:effectLst>
            </a:endParaRPr>
          </a:p>
          <a:p>
            <a:pPr marL="260350" indent="-260350" eaLnBrk="0" hangingPunct="0">
              <a:lnSpc>
                <a:spcPct val="90000"/>
              </a:lnSpc>
              <a:spcBef>
                <a:spcPct val="20000"/>
              </a:spcBef>
              <a:buClr>
                <a:schemeClr val="accent1"/>
              </a:buClr>
              <a:buFont typeface="Arial" charset="0"/>
              <a:buChar char="•"/>
            </a:pPr>
            <a:endParaRPr lang="en-US" sz="2400" i="1" dirty="0">
              <a:solidFill>
                <a:srgbClr val="002060"/>
              </a:solidFill>
              <a:effectLst>
                <a:outerShdw blurRad="38100" dist="38100" dir="2700000" algn="tl">
                  <a:srgbClr val="C0C0C0"/>
                </a:outerShdw>
              </a:effectLst>
            </a:endParaRPr>
          </a:p>
          <a:p>
            <a:pPr marL="260350" indent="-260350" eaLnBrk="0" hangingPunct="0">
              <a:lnSpc>
                <a:spcPct val="90000"/>
              </a:lnSpc>
              <a:spcBef>
                <a:spcPct val="20000"/>
              </a:spcBef>
              <a:buClr>
                <a:schemeClr val="accent1"/>
              </a:buClr>
              <a:buFont typeface="Arial" charset="0"/>
              <a:buChar char="•"/>
            </a:pPr>
            <a:endParaRPr lang="en-US" sz="2400" i="1" dirty="0">
              <a:solidFill>
                <a:srgbClr val="002060"/>
              </a:solidFill>
              <a:effectLst>
                <a:outerShdw blurRad="38100" dist="38100" dir="2700000" algn="tl">
                  <a:srgbClr val="C0C0C0"/>
                </a:outerShdw>
              </a:effectLst>
            </a:endParaRPr>
          </a:p>
        </p:txBody>
      </p:sp>
      <p:sp>
        <p:nvSpPr>
          <p:cNvPr id="10445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sp>
        <p:nvSpPr>
          <p:cNvPr id="8" name="Rectangle 2"/>
          <p:cNvSpPr txBox="1">
            <a:spLocks noChangeArrowheads="1"/>
          </p:cNvSpPr>
          <p:nvPr/>
        </p:nvSpPr>
        <p:spPr bwMode="auto">
          <a:xfrm>
            <a:off x="457200" y="419100"/>
            <a:ext cx="8148638"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Deceptive </a:t>
            </a:r>
            <a:r>
              <a:rPr lang="en-US" sz="3200" kern="0" dirty="0">
                <a:solidFill>
                  <a:schemeClr val="accent1"/>
                </a:solidFill>
                <a:effectLst>
                  <a:outerShdw blurRad="38100" dist="38100" dir="2700000" algn="tl">
                    <a:srgbClr val="000000">
                      <a:alpha val="43137"/>
                    </a:srgbClr>
                  </a:outerShdw>
                </a:effectLst>
                <a:latin typeface="+mj-lt"/>
                <a:ea typeface="+mj-ea"/>
                <a:cs typeface="+mj-cs"/>
              </a:rPr>
              <a:t>Graphs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3733800"/>
            <a:ext cx="1936377" cy="1905000"/>
          </a:xfrm>
          <a:prstGeom prst="rect">
            <a:avLst/>
          </a:prstGeom>
        </p:spPr>
      </p:pic>
    </p:spTree>
    <p:extLst>
      <p:ext uri="{BB962C8B-B14F-4D97-AF65-F5344CB8AC3E}">
        <p14:creationId xmlns:p14="http://schemas.microsoft.com/office/powerpoint/2010/main" val="1404407513"/>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3-</a:t>
            </a:r>
            <a:fld id="{B2BAB434-2AB2-4E9B-85B4-BC5EE8C77C3D}" type="slidenum">
              <a:rPr lang="en-US"/>
              <a:pPr/>
              <a:t>78</a:t>
            </a:fld>
            <a:endParaRPr lang="en-US"/>
          </a:p>
        </p:txBody>
      </p:sp>
      <p:sp>
        <p:nvSpPr>
          <p:cNvPr id="102404" name="Rectangle 4"/>
          <p:cNvSpPr>
            <a:spLocks noChangeArrowheads="1"/>
          </p:cNvSpPr>
          <p:nvPr/>
        </p:nvSpPr>
        <p:spPr bwMode="auto">
          <a:xfrm>
            <a:off x="708210" y="2286000"/>
            <a:ext cx="8228012" cy="608013"/>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rPr>
              <a:t>A nonzero origin will exaggerate the trend.</a:t>
            </a:r>
          </a:p>
        </p:txBody>
      </p:sp>
      <p:sp>
        <p:nvSpPr>
          <p:cNvPr id="102408" name="Text Box 8"/>
          <p:cNvSpPr txBox="1">
            <a:spLocks noChangeArrowheads="1"/>
          </p:cNvSpPr>
          <p:nvPr/>
        </p:nvSpPr>
        <p:spPr bwMode="auto">
          <a:xfrm>
            <a:off x="506413" y="5991300"/>
            <a:ext cx="4114800" cy="412750"/>
          </a:xfrm>
          <a:prstGeom prst="rect">
            <a:avLst/>
          </a:prstGeom>
          <a:noFill/>
          <a:ln w="9525">
            <a:noFill/>
            <a:miter lim="800000"/>
            <a:headEnd/>
            <a:tailEnd/>
          </a:ln>
          <a:effectLst/>
        </p:spPr>
        <p:txBody>
          <a:bodyPr lIns="91435" tIns="45718" rIns="91435" bIns="45718">
            <a:spAutoFit/>
          </a:bodyPr>
          <a:lstStyle/>
          <a:p>
            <a:pPr algn="ctr" defTabSz="914067" eaLnBrk="0" hangingPunct="0">
              <a:defRPr/>
            </a:pPr>
            <a:r>
              <a:rPr lang="en-US" sz="2000" dirty="0">
                <a:solidFill>
                  <a:schemeClr val="accent1">
                    <a:lumMod val="75000"/>
                  </a:schemeClr>
                </a:solidFill>
              </a:rPr>
              <a:t>Deceptive</a:t>
            </a:r>
          </a:p>
        </p:txBody>
      </p:sp>
      <p:sp>
        <p:nvSpPr>
          <p:cNvPr id="102409" name="Text Box 9"/>
          <p:cNvSpPr txBox="1">
            <a:spLocks noChangeArrowheads="1"/>
          </p:cNvSpPr>
          <p:nvPr/>
        </p:nvSpPr>
        <p:spPr bwMode="auto">
          <a:xfrm>
            <a:off x="4541838" y="5991300"/>
            <a:ext cx="4192587" cy="412750"/>
          </a:xfrm>
          <a:prstGeom prst="rect">
            <a:avLst/>
          </a:prstGeom>
          <a:noFill/>
          <a:ln w="9525">
            <a:noFill/>
            <a:miter lim="800000"/>
            <a:headEnd/>
            <a:tailEnd/>
          </a:ln>
          <a:effectLst/>
        </p:spPr>
        <p:txBody>
          <a:bodyPr lIns="91435" tIns="45718" rIns="91435" bIns="45718">
            <a:spAutoFit/>
          </a:bodyPr>
          <a:lstStyle/>
          <a:p>
            <a:pPr algn="ctr" defTabSz="914067" eaLnBrk="0" hangingPunct="0">
              <a:defRPr/>
            </a:pPr>
            <a:r>
              <a:rPr lang="en-US" sz="2000" dirty="0" smtClean="0">
                <a:solidFill>
                  <a:schemeClr val="accent1">
                    <a:lumMod val="75000"/>
                  </a:schemeClr>
                </a:solidFill>
              </a:rPr>
              <a:t>Objective</a:t>
            </a:r>
            <a:endParaRPr lang="en-US" sz="2000" dirty="0">
              <a:solidFill>
                <a:schemeClr val="accent1">
                  <a:lumMod val="75000"/>
                </a:schemeClr>
              </a:solidFill>
            </a:endParaRPr>
          </a:p>
        </p:txBody>
      </p:sp>
      <p:sp>
        <p:nvSpPr>
          <p:cNvPr id="102411" name="Rectangle 11"/>
          <p:cNvSpPr>
            <a:spLocks noChangeArrowheads="1"/>
          </p:cNvSpPr>
          <p:nvPr/>
        </p:nvSpPr>
        <p:spPr bwMode="auto">
          <a:xfrm>
            <a:off x="307975" y="1733070"/>
            <a:ext cx="8626475" cy="563563"/>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2400" dirty="0">
                <a:solidFill>
                  <a:srgbClr val="002060"/>
                </a:solidFill>
                <a:effectLst>
                  <a:outerShdw blurRad="38100" dist="38100" dir="2700000" algn="tl">
                    <a:srgbClr val="FFFFFF"/>
                  </a:outerShdw>
                </a:effectLst>
              </a:rPr>
              <a:t> </a:t>
            </a:r>
            <a:r>
              <a:rPr lang="en-US" sz="2000" i="1" u="sng" dirty="0">
                <a:solidFill>
                  <a:srgbClr val="C00000"/>
                </a:solidFill>
                <a:effectLst>
                  <a:outerShdw blurRad="38100" dist="38100" dir="2700000" algn="tl">
                    <a:srgbClr val="000000">
                      <a:alpha val="43137"/>
                    </a:srgbClr>
                  </a:outerShdw>
                </a:effectLst>
              </a:rPr>
              <a:t>Error 1</a:t>
            </a:r>
            <a:r>
              <a:rPr lang="en-US" sz="2000" i="1" dirty="0">
                <a:solidFill>
                  <a:srgbClr val="C00000"/>
                </a:solidFill>
                <a:effectLst>
                  <a:outerShdw blurRad="38100" dist="38100" dir="2700000" algn="tl">
                    <a:srgbClr val="000000">
                      <a:alpha val="43137"/>
                    </a:srgbClr>
                  </a:outerShdw>
                </a:effectLst>
              </a:rPr>
              <a:t>:  Nonzero Origin</a:t>
            </a:r>
          </a:p>
        </p:txBody>
      </p:sp>
      <p:sp>
        <p:nvSpPr>
          <p:cNvPr id="921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6146" name="Picture 2"/>
          <p:cNvPicPr>
            <a:picLocks noChangeAspect="1" noChangeArrowheads="1"/>
          </p:cNvPicPr>
          <p:nvPr/>
        </p:nvPicPr>
        <p:blipFill>
          <a:blip r:embed="rId3">
            <a:extLst/>
          </a:blip>
          <a:srcRect/>
          <a:stretch>
            <a:fillRect/>
          </a:stretch>
        </p:blipFill>
        <p:spPr bwMode="auto">
          <a:xfrm>
            <a:off x="488453" y="2925116"/>
            <a:ext cx="8237111" cy="2853825"/>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10" name="Rectangle 2"/>
          <p:cNvSpPr txBox="1">
            <a:spLocks noChangeArrowheads="1"/>
          </p:cNvSpPr>
          <p:nvPr/>
        </p:nvSpPr>
        <p:spPr bwMode="auto">
          <a:xfrm>
            <a:off x="457200" y="419100"/>
            <a:ext cx="8148638"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Deceptive </a:t>
            </a:r>
            <a:r>
              <a:rPr lang="en-US" sz="3200" kern="0" dirty="0">
                <a:solidFill>
                  <a:schemeClr val="accent1"/>
                </a:solidFill>
                <a:effectLst>
                  <a:outerShdw blurRad="38100" dist="38100" dir="2700000" algn="tl">
                    <a:srgbClr val="000000">
                      <a:alpha val="43137"/>
                    </a:srgbClr>
                  </a:outerShdw>
                </a:effectLst>
                <a:latin typeface="+mj-lt"/>
                <a:ea typeface="+mj-ea"/>
                <a:cs typeface="+mj-cs"/>
              </a:rPr>
              <a:t>Graphs</a:t>
            </a:r>
          </a:p>
        </p:txBody>
      </p:sp>
    </p:spTree>
    <p:extLst>
      <p:ext uri="{BB962C8B-B14F-4D97-AF65-F5344CB8AC3E}">
        <p14:creationId xmlns:p14="http://schemas.microsoft.com/office/powerpoint/2010/main" val="2874070877"/>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3-</a:t>
            </a:r>
            <a:fld id="{EC371666-191E-4FEB-A6B2-8731658EACE3}" type="slidenum">
              <a:rPr lang="en-US"/>
              <a:pPr/>
              <a:t>79</a:t>
            </a:fld>
            <a:endParaRPr lang="en-US"/>
          </a:p>
        </p:txBody>
      </p:sp>
      <p:sp>
        <p:nvSpPr>
          <p:cNvPr id="105475" name="Rectangle 3"/>
          <p:cNvSpPr>
            <a:spLocks noChangeArrowheads="1"/>
          </p:cNvSpPr>
          <p:nvPr/>
        </p:nvSpPr>
        <p:spPr bwMode="auto">
          <a:xfrm>
            <a:off x="472280" y="1945371"/>
            <a:ext cx="8228013" cy="950229"/>
          </a:xfrm>
          <a:prstGeom prst="rect">
            <a:avLst/>
          </a:prstGeom>
          <a:noFill/>
          <a:ln w="9525">
            <a:noFill/>
            <a:miter lim="800000"/>
            <a:headEnd/>
            <a:tailEnd/>
          </a:ln>
          <a:effectLst/>
        </p:spPr>
        <p:txBody>
          <a:bodyPr lIns="91435" tIns="45718" rIns="91435" bIns="45718"/>
          <a:lstStyle/>
          <a:p>
            <a:pPr marL="342900" indent="-342900" eaLnBrk="0" hangingPunct="0">
              <a:spcBef>
                <a:spcPct val="20000"/>
              </a:spcBef>
              <a:buClr>
                <a:schemeClr val="accent1"/>
              </a:buClr>
              <a:buFont typeface="Arial" pitchFamily="34" charset="0"/>
              <a:buChar char="•"/>
              <a:defRPr/>
            </a:pPr>
            <a:r>
              <a:rPr lang="en-US" sz="2000" dirty="0" smtClean="0">
                <a:solidFill>
                  <a:srgbClr val="002060"/>
                </a:solidFill>
              </a:rPr>
              <a:t>3D is acceptable (e.g., 3D column) but harder to read data values.</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rPr>
              <a:t>Avoid novelty charts (e.g., pyramid). They distort the data.</a:t>
            </a:r>
            <a:endParaRPr lang="en-US" sz="2000" dirty="0">
              <a:solidFill>
                <a:srgbClr val="002060"/>
              </a:solidFill>
            </a:endParaRPr>
          </a:p>
        </p:txBody>
      </p:sp>
      <p:sp>
        <p:nvSpPr>
          <p:cNvPr id="105481" name="Rectangle 9"/>
          <p:cNvSpPr>
            <a:spLocks noChangeArrowheads="1"/>
          </p:cNvSpPr>
          <p:nvPr/>
        </p:nvSpPr>
        <p:spPr bwMode="auto">
          <a:xfrm>
            <a:off x="191460" y="1365969"/>
            <a:ext cx="8628063" cy="563563"/>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3200" dirty="0">
                <a:effectLst>
                  <a:outerShdw blurRad="38100" dist="38100" dir="2700000" algn="tl">
                    <a:srgbClr val="FFFFFF"/>
                  </a:outerShdw>
                </a:effectLst>
              </a:rPr>
              <a:t> </a:t>
            </a:r>
            <a:r>
              <a:rPr lang="en-US" sz="2000" i="1" u="sng" dirty="0">
                <a:solidFill>
                  <a:srgbClr val="C00000"/>
                </a:solidFill>
                <a:effectLst>
                  <a:outerShdw blurRad="38100" dist="38100" dir="2700000" algn="tl">
                    <a:srgbClr val="000000">
                      <a:alpha val="43137"/>
                    </a:srgbClr>
                  </a:outerShdw>
                </a:effectLst>
              </a:rPr>
              <a:t>Error 4</a:t>
            </a:r>
            <a:r>
              <a:rPr lang="en-US" sz="2000" i="1" dirty="0">
                <a:solidFill>
                  <a:srgbClr val="C00000"/>
                </a:solidFill>
                <a:effectLst>
                  <a:outerShdw blurRad="38100" dist="38100" dir="2700000" algn="tl">
                    <a:srgbClr val="000000">
                      <a:alpha val="43137"/>
                    </a:srgbClr>
                  </a:outerShdw>
                </a:effectLst>
              </a:rPr>
              <a:t>:  3-D and Novelty Graphs</a:t>
            </a:r>
          </a:p>
        </p:txBody>
      </p:sp>
      <p:sp>
        <p:nvSpPr>
          <p:cNvPr id="962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8194" name="Picture 2"/>
          <p:cNvPicPr>
            <a:picLocks noChangeAspect="1" noChangeArrowheads="1"/>
          </p:cNvPicPr>
          <p:nvPr/>
        </p:nvPicPr>
        <p:blipFill>
          <a:blip r:embed="rId3">
            <a:extLst/>
          </a:blip>
          <a:srcRect/>
          <a:stretch>
            <a:fillRect/>
          </a:stretch>
        </p:blipFill>
        <p:spPr bwMode="auto">
          <a:xfrm>
            <a:off x="888206" y="3352800"/>
            <a:ext cx="7277100" cy="2950281"/>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9" name="Rectangle 2"/>
          <p:cNvSpPr txBox="1">
            <a:spLocks noChangeArrowheads="1"/>
          </p:cNvSpPr>
          <p:nvPr/>
        </p:nvSpPr>
        <p:spPr bwMode="auto">
          <a:xfrm>
            <a:off x="457200" y="419100"/>
            <a:ext cx="8148638"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Deceptive </a:t>
            </a:r>
            <a:r>
              <a:rPr lang="en-US" sz="3200" kern="0" dirty="0">
                <a:solidFill>
                  <a:schemeClr val="accent1"/>
                </a:solidFill>
                <a:effectLst>
                  <a:outerShdw blurRad="38100" dist="38100" dir="2700000" algn="tl">
                    <a:srgbClr val="000000">
                      <a:alpha val="43137"/>
                    </a:srgbClr>
                  </a:outerShdw>
                </a:effectLst>
                <a:latin typeface="+mj-lt"/>
                <a:ea typeface="+mj-ea"/>
                <a:cs typeface="+mj-cs"/>
              </a:rPr>
              <a:t>Graphs</a:t>
            </a:r>
          </a:p>
        </p:txBody>
      </p:sp>
    </p:spTree>
    <p:extLst>
      <p:ext uri="{BB962C8B-B14F-4D97-AF65-F5344CB8AC3E}">
        <p14:creationId xmlns:p14="http://schemas.microsoft.com/office/powerpoint/2010/main" val="128038314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a:t>
            </a:fld>
            <a:endParaRPr lang="en-US" dirty="0">
              <a:latin typeface="Times New Roman" pitchFamily="18" charset="0"/>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1143000" y="1600200"/>
            <a:ext cx="7086600" cy="4093428"/>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Projects</a:t>
            </a:r>
          </a:p>
          <a:p>
            <a:pPr>
              <a:spcBef>
                <a:spcPts val="1200"/>
              </a:spcBef>
            </a:pPr>
            <a:r>
              <a:rPr lang="en-US" sz="2400" dirty="0" smtClean="0">
                <a:latin typeface="+mn-lt"/>
              </a:rPr>
              <a:t>   P-1 Describing a sample </a:t>
            </a:r>
            <a:r>
              <a:rPr lang="en-US" sz="2400" i="1" dirty="0">
                <a:solidFill>
                  <a:srgbClr val="C00000"/>
                </a:solidFill>
              </a:rPr>
              <a:t>(Sep </a:t>
            </a:r>
            <a:r>
              <a:rPr lang="en-US" sz="2400" i="1" dirty="0" smtClean="0">
                <a:solidFill>
                  <a:srgbClr val="C00000"/>
                </a:solidFill>
              </a:rPr>
              <a:t>22)</a:t>
            </a:r>
            <a:endParaRPr lang="en-US" sz="2400" i="1" dirty="0">
              <a:solidFill>
                <a:srgbClr val="C00000"/>
              </a:solidFill>
            </a:endParaRPr>
          </a:p>
          <a:p>
            <a:pPr>
              <a:spcBef>
                <a:spcPts val="1200"/>
              </a:spcBef>
            </a:pPr>
            <a:r>
              <a:rPr lang="en-US" sz="2400" dirty="0" smtClean="0">
                <a:latin typeface="+mn-lt"/>
              </a:rPr>
              <a:t>   P-2 </a:t>
            </a:r>
            <a:r>
              <a:rPr lang="en-US" sz="2400" dirty="0">
                <a:latin typeface="+mn-lt"/>
              </a:rPr>
              <a:t>Making </a:t>
            </a:r>
            <a:r>
              <a:rPr lang="en-US" sz="2400" dirty="0" smtClean="0">
                <a:latin typeface="+mn-lt"/>
              </a:rPr>
              <a:t>forecasts </a:t>
            </a:r>
            <a:r>
              <a:rPr lang="en-US" sz="2400" i="1" dirty="0">
                <a:solidFill>
                  <a:srgbClr val="C00000"/>
                </a:solidFill>
              </a:rPr>
              <a:t>(Oct </a:t>
            </a:r>
            <a:r>
              <a:rPr lang="en-US" sz="2400" i="1" dirty="0" smtClean="0">
                <a:solidFill>
                  <a:srgbClr val="C00000"/>
                </a:solidFill>
              </a:rPr>
              <a:t>13)</a:t>
            </a:r>
            <a:endParaRPr lang="en-US" sz="2400" i="1" dirty="0">
              <a:solidFill>
                <a:srgbClr val="C00000"/>
              </a:solidFill>
            </a:endParaRPr>
          </a:p>
          <a:p>
            <a:pPr>
              <a:spcBef>
                <a:spcPts val="1200"/>
              </a:spcBef>
            </a:pPr>
            <a:r>
              <a:rPr lang="en-US" sz="2400" dirty="0" smtClean="0">
                <a:latin typeface="+mn-lt"/>
              </a:rPr>
              <a:t>   P-3 </a:t>
            </a:r>
            <a:r>
              <a:rPr lang="en-US" sz="2400" dirty="0">
                <a:latin typeface="+mn-lt"/>
              </a:rPr>
              <a:t>Regression </a:t>
            </a:r>
            <a:r>
              <a:rPr lang="en-US" sz="2400" dirty="0" smtClean="0">
                <a:latin typeface="+mn-lt"/>
              </a:rPr>
              <a:t>modeling </a:t>
            </a:r>
            <a:r>
              <a:rPr lang="en-US" sz="2400" i="1" dirty="0">
                <a:solidFill>
                  <a:srgbClr val="C00000"/>
                </a:solidFill>
              </a:rPr>
              <a:t>(Dec </a:t>
            </a:r>
            <a:r>
              <a:rPr lang="en-US" sz="2400" i="1" dirty="0" smtClean="0">
                <a:solidFill>
                  <a:srgbClr val="C00000"/>
                </a:solidFill>
              </a:rPr>
              <a:t>3)</a:t>
            </a:r>
            <a:endParaRPr lang="en-US" sz="2400" i="1" dirty="0">
              <a:solidFill>
                <a:srgbClr val="C00000"/>
              </a:solidFill>
            </a:endParaRPr>
          </a:p>
          <a:p>
            <a:pPr>
              <a:spcBef>
                <a:spcPts val="1200"/>
              </a:spcBef>
            </a:pPr>
            <a:r>
              <a:rPr lang="en-US" sz="2000" b="1" i="1" dirty="0" smtClean="0">
                <a:solidFill>
                  <a:srgbClr val="C00000"/>
                </a:solidFill>
                <a:effectLst>
                  <a:outerShdw blurRad="38100" dist="38100" dir="2700000" algn="tl">
                    <a:srgbClr val="000000">
                      <a:alpha val="43137"/>
                    </a:srgbClr>
                  </a:outerShdw>
                </a:effectLst>
              </a:rPr>
              <a:t>Note</a:t>
            </a:r>
            <a:r>
              <a:rPr lang="en-US" sz="2000" b="1" i="1" dirty="0">
                <a:solidFill>
                  <a:srgbClr val="C00000"/>
                </a:solidFill>
                <a:effectLst>
                  <a:outerShdw blurRad="38100" dist="38100" dir="2700000" algn="tl">
                    <a:srgbClr val="000000">
                      <a:alpha val="43137"/>
                    </a:srgbClr>
                  </a:outerShdw>
                </a:effectLst>
              </a:rPr>
              <a:t>: </a:t>
            </a:r>
            <a:r>
              <a:rPr lang="en-US" sz="2000" dirty="0" smtClean="0"/>
              <a:t>For </a:t>
            </a:r>
            <a:r>
              <a:rPr lang="en-US" sz="2000" dirty="0"/>
              <a:t>each project, submit a </a:t>
            </a:r>
            <a:r>
              <a:rPr lang="en-US" sz="2000" dirty="0" smtClean="0"/>
              <a:t>concise (5-10 page) report (</a:t>
            </a:r>
            <a:r>
              <a:rPr lang="en-US" sz="2000" i="1" dirty="0" smtClean="0">
                <a:solidFill>
                  <a:schemeClr val="accent6">
                    <a:lumMod val="50000"/>
                  </a:schemeClr>
                </a:solidFill>
              </a:rPr>
              <a:t>not</a:t>
            </a:r>
            <a:r>
              <a:rPr lang="en-US" sz="2000" dirty="0" smtClean="0">
                <a:solidFill>
                  <a:schemeClr val="accent6">
                    <a:lumMod val="50000"/>
                  </a:schemeClr>
                </a:solidFill>
              </a:rPr>
              <a:t> </a:t>
            </a:r>
            <a:r>
              <a:rPr lang="en-US" sz="2000" dirty="0" smtClean="0"/>
              <a:t>a spreadsheet or PowerPoint) using </a:t>
            </a:r>
            <a:r>
              <a:rPr lang="en-US" sz="2000" dirty="0"/>
              <a:t>Microsoft Word or </a:t>
            </a:r>
            <a:r>
              <a:rPr lang="en-US" sz="2000" dirty="0" smtClean="0"/>
              <a:t>equivalent </a:t>
            </a:r>
            <a:r>
              <a:rPr lang="en-US" sz="2000" dirty="0"/>
              <a:t>that answers the questions </a:t>
            </a:r>
            <a:r>
              <a:rPr lang="en-US" sz="2000" dirty="0" smtClean="0"/>
              <a:t>posed along with your own comments and interpretations. </a:t>
            </a:r>
            <a:r>
              <a:rPr lang="en-US" sz="2000" dirty="0"/>
              <a:t>Strive for effective writing (see textbook </a:t>
            </a:r>
            <a:r>
              <a:rPr lang="en-US" sz="2000" i="1" dirty="0"/>
              <a:t>Appendix I</a:t>
            </a:r>
            <a:r>
              <a:rPr lang="en-US" sz="2000" dirty="0"/>
              <a:t>). Creativity and initiative will be rewarded</a:t>
            </a:r>
            <a:r>
              <a:rPr lang="en-US" sz="2000" dirty="0" smtClean="0"/>
              <a:t>. In projects done with partners or teams, submit only </a:t>
            </a:r>
            <a:r>
              <a:rPr lang="en-US" sz="2000" dirty="0"/>
              <a:t>one </a:t>
            </a:r>
            <a:r>
              <a:rPr lang="en-US" sz="2000" dirty="0" smtClean="0"/>
              <a:t>report.</a:t>
            </a:r>
            <a:endParaRPr lang="en-US" sz="2000" dirty="0">
              <a:latin typeface="+mn-lt"/>
            </a:endParaRPr>
          </a:p>
        </p:txBody>
      </p:sp>
      <p:sp>
        <p:nvSpPr>
          <p:cNvPr id="7" name="Rectangle 2"/>
          <p:cNvSpPr>
            <a:spLocks noGrp="1" noChangeArrowheads="1"/>
          </p:cNvSpPr>
          <p:nvPr>
            <p:ph type="title"/>
          </p:nvPr>
        </p:nvSpPr>
        <p:spPr>
          <a:xfrm>
            <a:off x="398463" y="457200"/>
            <a:ext cx="8229600" cy="571500"/>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Getting Started</a:t>
            </a:r>
          </a:p>
        </p:txBody>
      </p:sp>
    </p:spTree>
    <p:extLst>
      <p:ext uri="{BB962C8B-B14F-4D97-AF65-F5344CB8AC3E}">
        <p14:creationId xmlns:p14="http://schemas.microsoft.com/office/powerpoint/2010/main" val="2746468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3-</a:t>
            </a:r>
            <a:fld id="{5F9D9CF8-D9EF-41BF-B092-7A58024F9D41}" type="slidenum">
              <a:rPr lang="en-US"/>
              <a:pPr/>
              <a:t>80</a:t>
            </a:fld>
            <a:endParaRPr lang="en-US"/>
          </a:p>
        </p:txBody>
      </p:sp>
      <p:sp>
        <p:nvSpPr>
          <p:cNvPr id="105475" name="Rectangle 3"/>
          <p:cNvSpPr>
            <a:spLocks noChangeArrowheads="1"/>
          </p:cNvSpPr>
          <p:nvPr/>
        </p:nvSpPr>
        <p:spPr bwMode="auto">
          <a:xfrm>
            <a:off x="575561" y="2227411"/>
            <a:ext cx="8228013" cy="608013"/>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smtClean="0">
                <a:solidFill>
                  <a:srgbClr val="002060"/>
                </a:solidFill>
              </a:rPr>
              <a:t>Trends may appear </a:t>
            </a:r>
            <a:r>
              <a:rPr lang="en-US" sz="2000" dirty="0">
                <a:solidFill>
                  <a:srgbClr val="002060"/>
                </a:solidFill>
              </a:rPr>
              <a:t>to dwindle into the distance or loom towards you</a:t>
            </a:r>
            <a:r>
              <a:rPr lang="en-US" sz="2000" dirty="0" smtClean="0">
                <a:solidFill>
                  <a:srgbClr val="002060"/>
                </a:solidFill>
              </a:rPr>
              <a:t>. Harder to read data values. Label each data value if there is room.</a:t>
            </a:r>
            <a:endParaRPr lang="en-US" sz="2000" dirty="0">
              <a:solidFill>
                <a:srgbClr val="002060"/>
              </a:solidFill>
            </a:endParaRPr>
          </a:p>
        </p:txBody>
      </p:sp>
      <p:sp>
        <p:nvSpPr>
          <p:cNvPr id="105481" name="Rectangle 9"/>
          <p:cNvSpPr>
            <a:spLocks noChangeArrowheads="1"/>
          </p:cNvSpPr>
          <p:nvPr/>
        </p:nvSpPr>
        <p:spPr bwMode="auto">
          <a:xfrm>
            <a:off x="212725" y="1631950"/>
            <a:ext cx="8628063" cy="563563"/>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3200" dirty="0">
                <a:effectLst>
                  <a:outerShdw blurRad="38100" dist="38100" dir="2700000" algn="tl">
                    <a:srgbClr val="FFFFFF"/>
                  </a:outerShdw>
                </a:effectLst>
              </a:rPr>
              <a:t> </a:t>
            </a:r>
            <a:r>
              <a:rPr lang="en-US" sz="2000" i="1" u="sng" dirty="0">
                <a:solidFill>
                  <a:srgbClr val="C00000"/>
                </a:solidFill>
                <a:effectLst>
                  <a:outerShdw blurRad="38100" dist="38100" dir="2700000" algn="tl">
                    <a:srgbClr val="000000">
                      <a:alpha val="43137"/>
                    </a:srgbClr>
                  </a:outerShdw>
                </a:effectLst>
              </a:rPr>
              <a:t>Error 5</a:t>
            </a:r>
            <a:r>
              <a:rPr lang="en-US" sz="2000" i="1" dirty="0">
                <a:solidFill>
                  <a:srgbClr val="C00000"/>
                </a:solidFill>
                <a:effectLst>
                  <a:outerShdw blurRad="38100" dist="38100" dir="2700000" algn="tl">
                    <a:srgbClr val="000000">
                      <a:alpha val="43137"/>
                    </a:srgbClr>
                  </a:outerShdw>
                </a:effectLst>
              </a:rPr>
              <a:t>:  3-D and Rotated Graphs</a:t>
            </a:r>
          </a:p>
        </p:txBody>
      </p:sp>
      <p:sp>
        <p:nvSpPr>
          <p:cNvPr id="9830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9218" name="Picture 2"/>
          <p:cNvPicPr>
            <a:picLocks noChangeAspect="1" noChangeArrowheads="1"/>
          </p:cNvPicPr>
          <p:nvPr/>
        </p:nvPicPr>
        <p:blipFill>
          <a:blip r:embed="rId3">
            <a:extLst/>
          </a:blip>
          <a:srcRect/>
          <a:stretch>
            <a:fillRect/>
          </a:stretch>
        </p:blipFill>
        <p:spPr bwMode="auto">
          <a:xfrm>
            <a:off x="519112" y="3352800"/>
            <a:ext cx="8015287" cy="2471886"/>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9" name="Rectangle 2"/>
          <p:cNvSpPr txBox="1">
            <a:spLocks noChangeArrowheads="1"/>
          </p:cNvSpPr>
          <p:nvPr/>
        </p:nvSpPr>
        <p:spPr bwMode="auto">
          <a:xfrm>
            <a:off x="457200" y="419100"/>
            <a:ext cx="8148638"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Deceptive </a:t>
            </a:r>
            <a:r>
              <a:rPr lang="en-US" sz="3200" kern="0" dirty="0">
                <a:solidFill>
                  <a:schemeClr val="accent1"/>
                </a:solidFill>
                <a:effectLst>
                  <a:outerShdw blurRad="38100" dist="38100" dir="2700000" algn="tl">
                    <a:srgbClr val="000000">
                      <a:alpha val="43137"/>
                    </a:srgbClr>
                  </a:outerShdw>
                </a:effectLst>
                <a:latin typeface="+mj-lt"/>
                <a:ea typeface="+mj-ea"/>
                <a:cs typeface="+mj-cs"/>
              </a:rPr>
              <a:t>Graphs</a:t>
            </a:r>
          </a:p>
        </p:txBody>
      </p:sp>
    </p:spTree>
    <p:extLst>
      <p:ext uri="{BB962C8B-B14F-4D97-AF65-F5344CB8AC3E}">
        <p14:creationId xmlns:p14="http://schemas.microsoft.com/office/powerpoint/2010/main" val="578166251"/>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3-</a:t>
            </a:r>
            <a:fld id="{8F4A5C61-B83A-4BE3-9DB8-8D56A5F145B5}" type="slidenum">
              <a:rPr lang="en-US"/>
              <a:pPr/>
              <a:t>81</a:t>
            </a:fld>
            <a:endParaRPr lang="en-US"/>
          </a:p>
        </p:txBody>
      </p:sp>
      <p:sp>
        <p:nvSpPr>
          <p:cNvPr id="107523" name="Rectangle 3"/>
          <p:cNvSpPr>
            <a:spLocks noChangeArrowheads="1"/>
          </p:cNvSpPr>
          <p:nvPr/>
        </p:nvSpPr>
        <p:spPr bwMode="auto">
          <a:xfrm>
            <a:off x="838200" y="1808325"/>
            <a:ext cx="5749925" cy="1066403"/>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smtClean="0">
                <a:solidFill>
                  <a:srgbClr val="002060"/>
                </a:solidFill>
              </a:rPr>
              <a:t>Keep </a:t>
            </a:r>
            <a:r>
              <a:rPr lang="en-US" sz="2000" dirty="0">
                <a:solidFill>
                  <a:srgbClr val="002060"/>
                </a:solidFill>
              </a:rPr>
              <a:t>your main objective in mind. </a:t>
            </a:r>
            <a:endParaRPr lang="en-US" sz="2000" dirty="0" smtClean="0">
              <a:solidFill>
                <a:srgbClr val="002060"/>
              </a:solidFill>
            </a:endParaRPr>
          </a:p>
          <a:p>
            <a:pPr marL="396096" indent="-396096" eaLnBrk="0" hangingPunct="0">
              <a:spcBef>
                <a:spcPct val="20000"/>
              </a:spcBef>
              <a:buClr>
                <a:schemeClr val="accent1"/>
              </a:buClr>
              <a:buFontTx/>
              <a:buChar char="•"/>
              <a:defRPr/>
            </a:pPr>
            <a:r>
              <a:rPr lang="en-US" sz="2000" dirty="0" smtClean="0">
                <a:solidFill>
                  <a:srgbClr val="002060"/>
                </a:solidFill>
              </a:rPr>
              <a:t>Break </a:t>
            </a:r>
            <a:r>
              <a:rPr lang="en-US" sz="2000" dirty="0">
                <a:solidFill>
                  <a:srgbClr val="002060"/>
                </a:solidFill>
              </a:rPr>
              <a:t>graph into smaller </a:t>
            </a:r>
            <a:r>
              <a:rPr lang="en-US" sz="2000" dirty="0" smtClean="0">
                <a:solidFill>
                  <a:srgbClr val="002060"/>
                </a:solidFill>
              </a:rPr>
              <a:t>parts if necessary.</a:t>
            </a:r>
          </a:p>
          <a:p>
            <a:pPr marL="396096" indent="-396096" eaLnBrk="0" hangingPunct="0">
              <a:spcBef>
                <a:spcPct val="20000"/>
              </a:spcBef>
              <a:buClr>
                <a:schemeClr val="accent1"/>
              </a:buClr>
              <a:buFontTx/>
              <a:buChar char="•"/>
              <a:defRPr/>
            </a:pPr>
            <a:r>
              <a:rPr lang="en-US" sz="2000" dirty="0" smtClean="0">
                <a:solidFill>
                  <a:srgbClr val="002060"/>
                </a:solidFill>
              </a:rPr>
              <a:t>Use clear labels and descriptive titles.</a:t>
            </a:r>
            <a:endParaRPr lang="en-US" sz="2000" dirty="0">
              <a:solidFill>
                <a:srgbClr val="002060"/>
              </a:solidFill>
            </a:endParaRPr>
          </a:p>
        </p:txBody>
      </p:sp>
      <p:sp>
        <p:nvSpPr>
          <p:cNvPr id="107527" name="Rectangle 7"/>
          <p:cNvSpPr>
            <a:spLocks noChangeArrowheads="1"/>
          </p:cNvSpPr>
          <p:nvPr/>
        </p:nvSpPr>
        <p:spPr bwMode="auto">
          <a:xfrm>
            <a:off x="259557" y="1371600"/>
            <a:ext cx="8626475" cy="563562"/>
          </a:xfrm>
          <a:prstGeom prst="rect">
            <a:avLst/>
          </a:prstGeom>
          <a:noFill/>
          <a:ln w="9525">
            <a:noFill/>
            <a:miter lim="800000"/>
            <a:headEnd/>
            <a:tailEnd/>
          </a:ln>
          <a:effectLst/>
        </p:spPr>
        <p:txBody>
          <a:bodyPr lIns="103231" tIns="51616" rIns="103231" bIns="51616"/>
          <a:lstStyle/>
          <a:p>
            <a:pPr marL="261674" indent="-261674" eaLnBrk="0" hangingPunct="0">
              <a:lnSpc>
                <a:spcPct val="90000"/>
              </a:lnSpc>
              <a:spcBef>
                <a:spcPct val="20000"/>
              </a:spcBef>
              <a:buClr>
                <a:schemeClr val="folHlink"/>
              </a:buClr>
              <a:defRPr/>
            </a:pPr>
            <a:r>
              <a:rPr lang="en-US" sz="2000" dirty="0">
                <a:effectLst>
                  <a:outerShdw blurRad="38100" dist="38100" dir="2700000" algn="tl">
                    <a:srgbClr val="FFFFFF"/>
                  </a:outerShdw>
                </a:effectLst>
              </a:rPr>
              <a:t> </a:t>
            </a:r>
            <a:r>
              <a:rPr lang="en-US" sz="2000" i="1" u="sng" dirty="0">
                <a:solidFill>
                  <a:srgbClr val="C00000"/>
                </a:solidFill>
                <a:effectLst>
                  <a:outerShdw blurRad="38100" dist="38100" dir="2700000" algn="tl">
                    <a:srgbClr val="000000">
                      <a:alpha val="43137"/>
                    </a:srgbClr>
                  </a:outerShdw>
                </a:effectLst>
              </a:rPr>
              <a:t>Error 8</a:t>
            </a:r>
            <a:r>
              <a:rPr lang="en-US" sz="2000" i="1" dirty="0">
                <a:solidFill>
                  <a:srgbClr val="C00000"/>
                </a:solidFill>
                <a:effectLst>
                  <a:outerShdw blurRad="38100" dist="38100" dir="2700000" algn="tl">
                    <a:srgbClr val="000000">
                      <a:alpha val="43137"/>
                    </a:srgbClr>
                  </a:outerShdw>
                </a:effectLst>
              </a:rPr>
              <a:t>:  Complex Graphs</a:t>
            </a:r>
          </a:p>
        </p:txBody>
      </p:sp>
      <p:sp>
        <p:nvSpPr>
          <p:cNvPr id="10035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3</a:t>
            </a:r>
          </a:p>
        </p:txBody>
      </p:sp>
      <p:pic>
        <p:nvPicPr>
          <p:cNvPr id="10242" name="Picture 2"/>
          <p:cNvPicPr>
            <a:picLocks noChangeAspect="1" noChangeArrowheads="1"/>
          </p:cNvPicPr>
          <p:nvPr/>
        </p:nvPicPr>
        <p:blipFill>
          <a:blip r:embed="rId3">
            <a:extLst/>
          </a:blip>
          <a:srcRect/>
          <a:stretch>
            <a:fillRect/>
          </a:stretch>
        </p:blipFill>
        <p:spPr bwMode="auto">
          <a:xfrm>
            <a:off x="1676400" y="3048000"/>
            <a:ext cx="5555188" cy="3429000"/>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9" name="Rectangle 2"/>
          <p:cNvSpPr txBox="1">
            <a:spLocks noChangeArrowheads="1"/>
          </p:cNvSpPr>
          <p:nvPr/>
        </p:nvSpPr>
        <p:spPr bwMode="auto">
          <a:xfrm>
            <a:off x="457200" y="419100"/>
            <a:ext cx="8148638"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Deceptive </a:t>
            </a:r>
            <a:r>
              <a:rPr lang="en-US" sz="3200" kern="0" dirty="0">
                <a:solidFill>
                  <a:schemeClr val="accent1"/>
                </a:solidFill>
                <a:effectLst>
                  <a:outerShdw blurRad="38100" dist="38100" dir="2700000" algn="tl">
                    <a:srgbClr val="000000">
                      <a:alpha val="43137"/>
                    </a:srgbClr>
                  </a:outerShdw>
                </a:effectLst>
                <a:latin typeface="+mj-lt"/>
                <a:ea typeface="+mj-ea"/>
                <a:cs typeface="+mj-cs"/>
              </a:rPr>
              <a:t>Graphs</a:t>
            </a:r>
          </a:p>
        </p:txBody>
      </p:sp>
    </p:spTree>
    <p:extLst>
      <p:ext uri="{BB962C8B-B14F-4D97-AF65-F5344CB8AC3E}">
        <p14:creationId xmlns:p14="http://schemas.microsoft.com/office/powerpoint/2010/main" val="17577986"/>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82</a:t>
            </a:fld>
            <a:endParaRPr lang="en-US" dirty="0">
              <a:latin typeface="Times New Roman" pitchFamily="18" charset="0"/>
            </a:endParaRPr>
          </a:p>
        </p:txBody>
      </p:sp>
      <p:sp>
        <p:nvSpPr>
          <p:cNvPr id="44034" name="Rectangle 2"/>
          <p:cNvSpPr>
            <a:spLocks noGrp="1" noChangeArrowheads="1"/>
          </p:cNvSpPr>
          <p:nvPr>
            <p:ph type="title"/>
          </p:nvPr>
        </p:nvSpPr>
        <p:spPr>
          <a:xfrm>
            <a:off x="762000" y="457200"/>
            <a:ext cx="7543800" cy="533399"/>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600" kern="0" dirty="0">
                <a:solidFill>
                  <a:schemeClr val="accent1"/>
                </a:solidFill>
                <a:effectLst>
                  <a:outerShdw blurRad="38100" dist="38100" dir="2700000" algn="tl">
                    <a:srgbClr val="000000">
                      <a:alpha val="43137"/>
                    </a:srgbClr>
                  </a:outerShdw>
                </a:effectLst>
              </a:rPr>
              <a:t>Assignments</a:t>
            </a:r>
            <a:r>
              <a:rPr lang="en-US" sz="3200" dirty="0" smtClean="0">
                <a:solidFill>
                  <a:srgbClr val="33CCCC"/>
                </a:solidFill>
                <a:effectLst>
                  <a:outerShdw blurRad="38100" dist="38100" dir="2700000" algn="tl">
                    <a:srgbClr val="000000">
                      <a:alpha val="43137"/>
                    </a:srgbClr>
                  </a:outerShdw>
                </a:effectLst>
                <a:latin typeface="+mn-lt"/>
              </a:rPr>
              <a:t>	                                    </a:t>
            </a:r>
            <a:r>
              <a:rPr lang="en-US" sz="3200" b="1" i="1" dirty="0" smtClean="0">
                <a:solidFill>
                  <a:srgbClr val="000000"/>
                </a:solidFill>
                <a:ea typeface="+mn-ea"/>
                <a:cs typeface="+mn-cs"/>
              </a:rPr>
              <a:t>ML 1.6</a:t>
            </a:r>
            <a:r>
              <a:rPr lang="en-US" sz="3200" dirty="0" smtClean="0">
                <a:solidFill>
                  <a:srgbClr val="33CCCC"/>
                </a:solidFill>
                <a:effectLst>
                  <a:outerShdw blurRad="38100" dist="38100" dir="2700000" algn="tl">
                    <a:srgbClr val="000000">
                      <a:alpha val="43137"/>
                    </a:srgbClr>
                  </a:outerShdw>
                </a:effectLst>
                <a:latin typeface="+mn-lt"/>
              </a:rPr>
              <a:t> </a:t>
            </a:r>
          </a:p>
        </p:txBody>
      </p:sp>
      <p:sp>
        <p:nvSpPr>
          <p:cNvPr id="44035" name="Rectangle 3"/>
          <p:cNvSpPr>
            <a:spLocks noGrp="1" noChangeArrowheads="1"/>
          </p:cNvSpPr>
          <p:nvPr>
            <p:ph type="body" idx="1"/>
          </p:nvPr>
        </p:nvSpPr>
        <p:spPr>
          <a:xfrm>
            <a:off x="381000" y="1752600"/>
            <a:ext cx="8655050" cy="4343400"/>
          </a:xfrm>
        </p:spPr>
        <p:txBody>
          <a:bodyPr lIns="103236" tIns="51618" rIns="103236" bIns="51618"/>
          <a:lstStyle/>
          <a:p>
            <a:pPr lvl="1">
              <a:buClr>
                <a:schemeClr val="accent1">
                  <a:lumMod val="75000"/>
                </a:schemeClr>
              </a:buClr>
              <a:buFont typeface="Arial" pitchFamily="34" charset="0"/>
              <a:buChar char="•"/>
            </a:pPr>
            <a:r>
              <a:rPr lang="en-US" sz="2400" dirty="0">
                <a:ea typeface="+mn-ea"/>
                <a:cs typeface="+mn-cs"/>
              </a:rPr>
              <a:t>Connect C-1 (covers chapters </a:t>
            </a:r>
            <a:r>
              <a:rPr lang="en-US" sz="2400" dirty="0" smtClean="0">
                <a:ea typeface="+mn-ea"/>
                <a:cs typeface="+mn-cs"/>
              </a:rPr>
              <a:t>2-3)</a:t>
            </a:r>
          </a:p>
          <a:p>
            <a:pPr lvl="2">
              <a:buClr>
                <a:schemeClr val="accent1">
                  <a:lumMod val="75000"/>
                </a:schemeClr>
              </a:buClr>
              <a:buFont typeface="Arial" pitchFamily="34" charset="0"/>
              <a:buChar char="•"/>
            </a:pPr>
            <a:r>
              <a:rPr lang="en-US" sz="2000" dirty="0" smtClean="0">
                <a:ea typeface="+mn-ea"/>
                <a:cs typeface="+mn-cs"/>
              </a:rPr>
              <a:t>You get </a:t>
            </a:r>
            <a:r>
              <a:rPr lang="en-US" sz="2000" i="1" dirty="0" smtClean="0">
                <a:ea typeface="+mn-ea"/>
                <a:cs typeface="+mn-cs"/>
              </a:rPr>
              <a:t>three</a:t>
            </a:r>
            <a:r>
              <a:rPr lang="en-US" sz="2000" dirty="0" smtClean="0">
                <a:ea typeface="+mn-ea"/>
                <a:cs typeface="+mn-cs"/>
              </a:rPr>
              <a:t> tries</a:t>
            </a:r>
          </a:p>
          <a:p>
            <a:pPr lvl="2">
              <a:buClr>
                <a:schemeClr val="accent1">
                  <a:lumMod val="75000"/>
                </a:schemeClr>
              </a:buClr>
              <a:buFont typeface="Arial" pitchFamily="34" charset="0"/>
              <a:buChar char="•"/>
            </a:pPr>
            <a:r>
              <a:rPr lang="en-US" sz="2000" dirty="0" smtClean="0">
                <a:ea typeface="+mn-ea"/>
                <a:cs typeface="+mn-cs"/>
              </a:rPr>
              <a:t>Connect gives you feedback</a:t>
            </a:r>
          </a:p>
          <a:p>
            <a:pPr lvl="2">
              <a:buClr>
                <a:schemeClr val="accent1">
                  <a:lumMod val="75000"/>
                </a:schemeClr>
              </a:buClr>
              <a:buFont typeface="Arial" pitchFamily="34" charset="0"/>
              <a:buChar char="•"/>
            </a:pPr>
            <a:r>
              <a:rPr lang="en-US" sz="2000" dirty="0" smtClean="0">
                <a:ea typeface="+mn-ea"/>
                <a:cs typeface="+mn-cs"/>
              </a:rPr>
              <a:t>Printable if you wish</a:t>
            </a:r>
          </a:p>
          <a:p>
            <a:pPr lvl="2">
              <a:buClr>
                <a:schemeClr val="accent1">
                  <a:lumMod val="75000"/>
                </a:schemeClr>
              </a:buClr>
              <a:buFont typeface="Arial" pitchFamily="34" charset="0"/>
              <a:buChar char="•"/>
            </a:pPr>
            <a:r>
              <a:rPr lang="en-US" sz="2000" dirty="0" smtClean="0">
                <a:ea typeface="+mn-ea"/>
                <a:cs typeface="+mn-cs"/>
              </a:rPr>
              <a:t>Deadline is midnight each Monday</a:t>
            </a:r>
          </a:p>
          <a:p>
            <a:pPr lvl="1">
              <a:buClr>
                <a:schemeClr val="accent1">
                  <a:lumMod val="75000"/>
                </a:schemeClr>
              </a:buClr>
              <a:buFont typeface="Arial" pitchFamily="34" charset="0"/>
              <a:buChar char="•"/>
            </a:pPr>
            <a:r>
              <a:rPr lang="en-US" sz="2400" dirty="0" smtClean="0"/>
              <a:t>Project </a:t>
            </a:r>
            <a:r>
              <a:rPr lang="en-US" sz="2400" dirty="0"/>
              <a:t>P-1 (data, tasks, questions</a:t>
            </a:r>
            <a:r>
              <a:rPr lang="en-US" dirty="0" smtClean="0"/>
              <a:t>)</a:t>
            </a:r>
          </a:p>
          <a:p>
            <a:pPr lvl="2">
              <a:buClr>
                <a:schemeClr val="accent1">
                  <a:lumMod val="75000"/>
                </a:schemeClr>
              </a:buClr>
              <a:buFont typeface="Arial" pitchFamily="34" charset="0"/>
              <a:buChar char="•"/>
            </a:pPr>
            <a:r>
              <a:rPr lang="en-US" sz="2000" dirty="0">
                <a:ea typeface="+mn-ea"/>
                <a:cs typeface="+mn-cs"/>
              </a:rPr>
              <a:t>Review </a:t>
            </a:r>
            <a:r>
              <a:rPr lang="en-US" sz="2000" dirty="0" smtClean="0">
                <a:ea typeface="+mn-ea"/>
                <a:cs typeface="+mn-cs"/>
              </a:rPr>
              <a:t>instructions</a:t>
            </a:r>
          </a:p>
          <a:p>
            <a:pPr lvl="2">
              <a:buClr>
                <a:schemeClr val="accent1">
                  <a:lumMod val="75000"/>
                </a:schemeClr>
              </a:buClr>
              <a:buFont typeface="Arial" pitchFamily="34" charset="0"/>
              <a:buChar char="•"/>
            </a:pPr>
            <a:r>
              <a:rPr lang="en-US" sz="2000" dirty="0" smtClean="0">
                <a:ea typeface="+mn-ea"/>
                <a:cs typeface="+mn-cs"/>
              </a:rPr>
              <a:t>Look at the data</a:t>
            </a:r>
          </a:p>
          <a:p>
            <a:pPr lvl="2">
              <a:buClr>
                <a:schemeClr val="accent1">
                  <a:lumMod val="75000"/>
                </a:schemeClr>
              </a:buClr>
              <a:buFont typeface="Arial" pitchFamily="34" charset="0"/>
              <a:buChar char="•"/>
            </a:pPr>
            <a:r>
              <a:rPr lang="en-US" sz="2000" dirty="0" smtClean="0">
                <a:ea typeface="+mn-ea"/>
                <a:cs typeface="+mn-cs"/>
              </a:rPr>
              <a:t>Your task is to write a nice, readable </a:t>
            </a:r>
            <a:r>
              <a:rPr lang="en-US" sz="2000" i="1" dirty="0" smtClean="0">
                <a:solidFill>
                  <a:srgbClr val="C00000"/>
                </a:solidFill>
                <a:ea typeface="+mn-ea"/>
                <a:cs typeface="+mn-cs"/>
              </a:rPr>
              <a:t>report</a:t>
            </a:r>
            <a:r>
              <a:rPr lang="en-US" sz="2000" dirty="0" smtClean="0">
                <a:ea typeface="+mn-ea"/>
                <a:cs typeface="+mn-cs"/>
              </a:rPr>
              <a:t> (not a spreadsheet)</a:t>
            </a:r>
          </a:p>
          <a:p>
            <a:pPr lvl="2">
              <a:buClr>
                <a:schemeClr val="accent1">
                  <a:lumMod val="75000"/>
                </a:schemeClr>
              </a:buClr>
              <a:buFont typeface="Arial" pitchFamily="34" charset="0"/>
              <a:buChar char="•"/>
            </a:pPr>
            <a:r>
              <a:rPr lang="en-US" sz="2000" dirty="0" smtClean="0">
                <a:ea typeface="+mn-ea"/>
                <a:cs typeface="+mn-cs"/>
              </a:rPr>
              <a:t>Paste Excel graphs and tables into your Word document</a:t>
            </a:r>
          </a:p>
          <a:p>
            <a:pPr lvl="2">
              <a:buClr>
                <a:schemeClr val="accent1">
                  <a:lumMod val="75000"/>
                </a:schemeClr>
              </a:buClr>
              <a:buFont typeface="Arial" pitchFamily="34" charset="0"/>
              <a:buChar char="•"/>
            </a:pPr>
            <a:r>
              <a:rPr lang="en-US" sz="2000" dirty="0" smtClean="0">
                <a:ea typeface="+mn-ea"/>
                <a:cs typeface="+mn-cs"/>
              </a:rPr>
              <a:t>Length is up to you</a:t>
            </a:r>
          </a:p>
          <a:p>
            <a:pPr lvl="2">
              <a:buClr>
                <a:schemeClr val="accent1">
                  <a:lumMod val="75000"/>
                </a:schemeClr>
              </a:buClr>
              <a:buFont typeface="Arial" pitchFamily="34" charset="0"/>
              <a:buChar char="•"/>
            </a:pPr>
            <a:endParaRPr lang="en-US" sz="2000" dirty="0">
              <a:effectLst>
                <a:outerShdw blurRad="38100" dist="38100" dir="2700000" algn="tl">
                  <a:srgbClr val="C0C0C0"/>
                </a:outerShdw>
              </a:effectLst>
              <a:ea typeface="+mn-ea"/>
              <a:cs typeface="+mn-cs"/>
            </a:endParaRPr>
          </a:p>
          <a:p>
            <a:pPr lvl="1">
              <a:buClr>
                <a:schemeClr val="accent1">
                  <a:lumMod val="75000"/>
                </a:schemeClr>
              </a:buClr>
              <a:buFont typeface="Arial" pitchFamily="34" charset="0"/>
              <a:buChar char="•"/>
            </a:pPr>
            <a:endParaRPr lang="en-US" sz="6000" dirty="0" smtClean="0"/>
          </a:p>
        </p:txBody>
      </p:sp>
    </p:spTree>
    <p:extLst>
      <p:ext uri="{BB962C8B-B14F-4D97-AF65-F5344CB8AC3E}">
        <p14:creationId xmlns:p14="http://schemas.microsoft.com/office/powerpoint/2010/main" val="1000636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83</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Projects: General Instructions</a:t>
            </a:r>
          </a:p>
        </p:txBody>
      </p:sp>
      <p:sp>
        <p:nvSpPr>
          <p:cNvPr id="3" name="TextBox 2"/>
          <p:cNvSpPr txBox="1"/>
          <p:nvPr/>
        </p:nvSpPr>
        <p:spPr>
          <a:xfrm>
            <a:off x="734291" y="1905000"/>
            <a:ext cx="7620000" cy="2769989"/>
          </a:xfrm>
          <a:prstGeom prst="rect">
            <a:avLst/>
          </a:prstGeom>
          <a:noFill/>
        </p:spPr>
        <p:txBody>
          <a:bodyPr wrap="square" rtlCol="0">
            <a:spAutoFit/>
          </a:bodyPr>
          <a:lstStyle/>
          <a:p>
            <a:pPr algn="ctr"/>
            <a:r>
              <a:rPr lang="en-US" sz="2000" kern="0" dirty="0">
                <a:solidFill>
                  <a:schemeClr val="accent1">
                    <a:lumMod val="75000"/>
                  </a:schemeClr>
                </a:solidFill>
                <a:effectLst>
                  <a:outerShdw blurRad="38100" dist="38100" dir="2700000" algn="tl">
                    <a:srgbClr val="000000">
                      <a:alpha val="43137"/>
                    </a:srgbClr>
                  </a:outerShdw>
                </a:effectLst>
                <a:latin typeface="+mj-lt"/>
                <a:ea typeface="+mj-ea"/>
                <a:cs typeface="+mj-cs"/>
              </a:rPr>
              <a:t>General Instructions</a:t>
            </a:r>
          </a:p>
          <a:p>
            <a:pPr>
              <a:spcBef>
                <a:spcPts val="1200"/>
              </a:spcBef>
            </a:pPr>
            <a:r>
              <a:rPr lang="en-US" dirty="0"/>
              <a:t>For each team project, submit a short (5-10 page) report (using Microsoft Word or equivalent) that answers the questions posed. Strive for effective writing (see textbook </a:t>
            </a:r>
            <a:r>
              <a:rPr lang="en-US" i="1" dirty="0"/>
              <a:t>Appendix I</a:t>
            </a:r>
            <a:r>
              <a:rPr lang="en-US" dirty="0"/>
              <a:t>). Creativity and initiative will be rewarded. Avoid careless spelling and grammar. Paste graphs and computer tables or output into your written </a:t>
            </a:r>
            <a:r>
              <a:rPr lang="en-US" dirty="0" smtClean="0"/>
              <a:t>report. It </a:t>
            </a:r>
            <a:r>
              <a:rPr lang="en-US" dirty="0"/>
              <a:t>may be easier to format tables in Excel and then use </a:t>
            </a:r>
            <a:r>
              <a:rPr lang="en-US" kern="0" dirty="0">
                <a:solidFill>
                  <a:schemeClr val="accent1">
                    <a:lumMod val="75000"/>
                  </a:schemeClr>
                </a:solidFill>
              </a:rPr>
              <a:t>Paste Special &gt; Picture</a:t>
            </a:r>
            <a:r>
              <a:rPr lang="en-US" dirty="0"/>
              <a:t> to avoid weird formatting and permit sizing within </a:t>
            </a:r>
            <a:r>
              <a:rPr lang="en-US" dirty="0" smtClean="0"/>
              <a:t>Word. </a:t>
            </a:r>
            <a:r>
              <a:rPr lang="en-US" dirty="0"/>
              <a:t>Allocate tasks among team members as you see fit, but all should review and proofread the report (submit only one report).</a:t>
            </a:r>
          </a:p>
        </p:txBody>
      </p:sp>
      <p:pic>
        <p:nvPicPr>
          <p:cNvPr id="1026" name="Picture 2" descr="C:\Users\doane\AppData\Local\Microsoft\Windows\Temporary Internet Files\Content.IE5\3CB5N1BZ\MC9000532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953000"/>
            <a:ext cx="1524000" cy="152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8309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84</a:t>
            </a:fld>
            <a:endParaRPr lang="en-US" dirty="0">
              <a:latin typeface="Times New Roman" pitchFamily="18" charset="0"/>
            </a:endParaRPr>
          </a:p>
        </p:txBody>
      </p:sp>
      <p:sp>
        <p:nvSpPr>
          <p:cNvPr id="44034" name="Rectangle 2"/>
          <p:cNvSpPr>
            <a:spLocks noGrp="1" noChangeArrowheads="1"/>
          </p:cNvSpPr>
          <p:nvPr>
            <p:ph type="title"/>
          </p:nvPr>
        </p:nvSpPr>
        <p:spPr>
          <a:xfrm>
            <a:off x="762000" y="457200"/>
            <a:ext cx="7543800" cy="533399"/>
          </a:xfrm>
        </p:spPr>
        <p:txBody>
          <a:bodyPr lIns="103236" tIns="51618" rIns="103236" bIns="51618" anchor="t">
            <a:normAutofit fontScale="90000"/>
          </a:bodyPr>
          <a:lstStyle/>
          <a:p>
            <a:pPr algn="ctr" eaLnBrk="1" hangingPunct="1">
              <a:defRPr/>
            </a:pPr>
            <a:r>
              <a:rPr lang="en-US" sz="3600" kern="0" dirty="0">
                <a:solidFill>
                  <a:schemeClr val="accent1"/>
                </a:solidFill>
                <a:effectLst>
                  <a:outerShdw blurRad="38100" dist="38100" dir="2700000" algn="tl">
                    <a:srgbClr val="000000">
                      <a:alpha val="43137"/>
                    </a:srgbClr>
                  </a:outerShdw>
                </a:effectLst>
              </a:rPr>
              <a:t>Project P-1</a:t>
            </a:r>
            <a:r>
              <a:rPr lang="en-US" sz="3200" dirty="0" smtClean="0">
                <a:solidFill>
                  <a:srgbClr val="33CCCC"/>
                </a:solidFill>
                <a:effectLst>
                  <a:outerShdw blurRad="38100" dist="38100" dir="2700000" algn="tl">
                    <a:srgbClr val="000000">
                      <a:alpha val="43137"/>
                    </a:srgbClr>
                  </a:outerShdw>
                </a:effectLst>
                <a:latin typeface="+mn-lt"/>
              </a:rPr>
              <a:t>	</a:t>
            </a:r>
          </a:p>
        </p:txBody>
      </p:sp>
      <p:sp>
        <p:nvSpPr>
          <p:cNvPr id="3" name="TextBox 2"/>
          <p:cNvSpPr txBox="1"/>
          <p:nvPr/>
        </p:nvSpPr>
        <p:spPr>
          <a:xfrm>
            <a:off x="723405" y="1174942"/>
            <a:ext cx="7506195" cy="3785652"/>
          </a:xfrm>
          <a:prstGeom prst="rect">
            <a:avLst/>
          </a:prstGeom>
          <a:noFill/>
        </p:spPr>
        <p:txBody>
          <a:bodyPr wrap="square" rtlCol="0">
            <a:spAutoFit/>
          </a:bodyPr>
          <a:lstStyle/>
          <a:p>
            <a:r>
              <a:rPr lang="en-US" sz="1600" dirty="0"/>
              <a:t>Random teams are assigned on Moodle (submit only one report).  </a:t>
            </a:r>
            <a:r>
              <a:rPr lang="en-US" sz="1600" i="1" dirty="0">
                <a:solidFill>
                  <a:srgbClr val="FF0000"/>
                </a:solidFill>
              </a:rPr>
              <a:t>Data:</a:t>
            </a:r>
            <a:r>
              <a:rPr lang="en-US" sz="1600" dirty="0"/>
              <a:t> </a:t>
            </a:r>
            <a:r>
              <a:rPr lang="en-US" sz="1600" dirty="0" smtClean="0"/>
              <a:t>Download from </a:t>
            </a:r>
            <a:r>
              <a:rPr lang="en-US" sz="1600" u="sng" dirty="0" smtClean="0">
                <a:hlinkClick r:id="rId3"/>
              </a:rPr>
              <a:t>Moodle</a:t>
            </a:r>
            <a:r>
              <a:rPr lang="en-US" sz="1600" dirty="0" smtClean="0"/>
              <a:t> or from the </a:t>
            </a:r>
            <a:r>
              <a:rPr lang="en-US" sz="1600" u="sng" dirty="0">
                <a:hlinkClick r:id="rId4"/>
              </a:rPr>
              <a:t>instructor’s web page</a:t>
            </a:r>
            <a:r>
              <a:rPr lang="en-US" sz="1600" dirty="0" smtClean="0"/>
              <a:t>. Your team is assigned </a:t>
            </a:r>
            <a:r>
              <a:rPr lang="en-US" sz="1600" i="1" dirty="0" smtClean="0"/>
              <a:t>one</a:t>
            </a:r>
            <a:r>
              <a:rPr lang="en-US" sz="1600" dirty="0" smtClean="0"/>
              <a:t> crime category (but you can change it if you wish). </a:t>
            </a:r>
            <a:r>
              <a:rPr lang="en-US" sz="1600" dirty="0"/>
              <a:t>Copy the city names and </a:t>
            </a:r>
            <a:r>
              <a:rPr lang="en-US" sz="1600" dirty="0" smtClean="0"/>
              <a:t>the chosen crime </a:t>
            </a:r>
            <a:r>
              <a:rPr lang="en-US" sz="1600" dirty="0"/>
              <a:t>data column to a new spreadsheet. Delete lines </a:t>
            </a:r>
            <a:r>
              <a:rPr lang="en-US" sz="1600" dirty="0" smtClean="0"/>
              <a:t>(if any) with </a:t>
            </a:r>
            <a:r>
              <a:rPr lang="en-US" sz="1600" dirty="0"/>
              <a:t>missing </a:t>
            </a:r>
            <a:r>
              <a:rPr lang="en-US" sz="1600" dirty="0" smtClean="0"/>
              <a:t>data. </a:t>
            </a:r>
            <a:r>
              <a:rPr lang="en-US" sz="1600" i="1" dirty="0">
                <a:solidFill>
                  <a:srgbClr val="FF0000"/>
                </a:solidFill>
              </a:rPr>
              <a:t>Analysis:</a:t>
            </a:r>
            <a:r>
              <a:rPr lang="en-US" sz="1600" dirty="0"/>
              <a:t> (a) Sort the observations (with city names). (b) List the top </a:t>
            </a:r>
            <a:r>
              <a:rPr lang="en-US" sz="1600" dirty="0" smtClean="0"/>
              <a:t>10 </a:t>
            </a:r>
            <a:r>
              <a:rPr lang="en-US" sz="1600" dirty="0"/>
              <a:t>and bottom 10 data values (with city names). (c) For the entire data set, calculate the mean and median. What do they tell you about </a:t>
            </a:r>
            <a:r>
              <a:rPr lang="en-US" sz="1600" i="1" dirty="0"/>
              <a:t>center</a:t>
            </a:r>
            <a:r>
              <a:rPr lang="en-US" sz="1600" dirty="0"/>
              <a:t>? Would the mode be helpful for this type of data? Explain. (d) Calculate the standard deviation. (e) Calculate </a:t>
            </a:r>
            <a:r>
              <a:rPr lang="en-US" sz="1600" dirty="0" smtClean="0"/>
              <a:t>the standardized </a:t>
            </a:r>
            <a:r>
              <a:rPr lang="en-US" sz="1600" i="1" dirty="0"/>
              <a:t>z</a:t>
            </a:r>
            <a:r>
              <a:rPr lang="en-US" sz="1600" dirty="0"/>
              <a:t>-value for each observation. (f) Are there outliers or unusual data values (see p. 137)? Discuss. (g) Use </a:t>
            </a:r>
            <a:r>
              <a:rPr lang="en-US" sz="1600" dirty="0" err="1"/>
              <a:t>MegaStat</a:t>
            </a:r>
            <a:r>
              <a:rPr lang="en-US" sz="1600" dirty="0"/>
              <a:t> (or </a:t>
            </a:r>
            <a:r>
              <a:rPr lang="en-US" sz="1600" dirty="0" smtClean="0"/>
              <a:t>Minitab or Excel) </a:t>
            </a:r>
            <a:r>
              <a:rPr lang="en-US" sz="1600" dirty="0"/>
              <a:t>to make a histogram. Describe its shape. (h) Calculate the quartiles. Make a boxplot and describe it. (</a:t>
            </a:r>
            <a:r>
              <a:rPr lang="en-US" sz="1600" dirty="0" err="1"/>
              <a:t>i</a:t>
            </a:r>
            <a:r>
              <a:rPr lang="en-US" sz="1600" dirty="0"/>
              <a:t>) Make a scatter plot of </a:t>
            </a:r>
            <a:r>
              <a:rPr lang="en-US" sz="1600" dirty="0" smtClean="0"/>
              <a:t>your kind </a:t>
            </a:r>
            <a:r>
              <a:rPr lang="en-US" sz="1600" dirty="0"/>
              <a:t>of crime versus a different type of crime. What does it show? (j) </a:t>
            </a:r>
            <a:r>
              <a:rPr lang="en-US" sz="1600" i="1" dirty="0"/>
              <a:t>Ambitious students:</a:t>
            </a:r>
            <a:r>
              <a:rPr lang="en-US" sz="1600" dirty="0"/>
              <a:t> Sort the database in random order (see bottom of page 36) using Excel’s function =RAND(). Copy and paste the first few sorted lines into your report to illustrate your sorting </a:t>
            </a:r>
            <a:r>
              <a:rPr lang="en-US" sz="1600" dirty="0" smtClean="0"/>
              <a:t>method. Comment on </a:t>
            </a:r>
            <a:r>
              <a:rPr lang="en-US" sz="1600" dirty="0"/>
              <a:t>anything unusual (or interesting things that you might find on the web).</a:t>
            </a:r>
          </a:p>
        </p:txBody>
      </p:sp>
      <p:pic>
        <p:nvPicPr>
          <p:cNvPr id="2050" name="Picture 2" descr="C:\Users\doane\AppData\Local\Microsoft\Windows\Temporary Internet Files\Content.IE5\3CB5N1BZ\MM900303472[1].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5272921"/>
            <a:ext cx="904875" cy="1047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doane\AppData\Local\Microsoft\Windows\Temporary Internet Files\Content.IE5\4NRDV50F\MC900431538[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4200" y="5272921"/>
            <a:ext cx="1066800" cy="9884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76400" y="5444828"/>
            <a:ext cx="3962400" cy="8309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600" dirty="0" smtClean="0">
                <a:solidFill>
                  <a:srgbClr val="FF0000"/>
                </a:solidFill>
              </a:rPr>
              <a:t>Watch the video walkthrough using Voting, North Carolina Births, and CEO compensation as examples </a:t>
            </a:r>
            <a:r>
              <a:rPr lang="en-US" sz="1600" dirty="0">
                <a:solidFill>
                  <a:srgbClr val="FF0000"/>
                </a:solidFill>
              </a:rPr>
              <a:t>(posted on Moodle</a:t>
            </a:r>
            <a:r>
              <a:rPr lang="en-US" sz="1600" dirty="0" smtClean="0">
                <a:solidFill>
                  <a:srgbClr val="FF0000"/>
                </a:solidFill>
              </a:rPr>
              <a:t>)</a:t>
            </a:r>
            <a:endParaRPr lang="en-US" sz="1600" dirty="0">
              <a:solidFill>
                <a:srgbClr val="FF0000"/>
              </a:solidFill>
            </a:endParaRPr>
          </a:p>
        </p:txBody>
      </p:sp>
      <p:pic>
        <p:nvPicPr>
          <p:cNvPr id="1026" name="Picture 2" descr="C:\Users\Blythe\AppData\Local\Microsoft\Windows\Temporary Internet Files\Content.IE5\K4POUWPH\MP900390594[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3400" y="5451971"/>
            <a:ext cx="1066800" cy="76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0321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85</a:t>
            </a:fld>
            <a:endParaRPr lang="en-US" dirty="0">
              <a:latin typeface="Times New Roman" pitchFamily="18" charset="0"/>
            </a:endParaRPr>
          </a:p>
        </p:txBody>
      </p:sp>
      <p:sp>
        <p:nvSpPr>
          <p:cNvPr id="8" name="Rectangle 2"/>
          <p:cNvSpPr>
            <a:spLocks noGrp="1" noChangeArrowheads="1"/>
          </p:cNvSpPr>
          <p:nvPr>
            <p:ph type="title"/>
          </p:nvPr>
        </p:nvSpPr>
        <p:spPr>
          <a:xfrm>
            <a:off x="762000"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Project P-1	</a:t>
            </a:r>
          </a:p>
        </p:txBody>
      </p:sp>
      <p:sp>
        <p:nvSpPr>
          <p:cNvPr id="9" name="TextBox 8"/>
          <p:cNvSpPr txBox="1"/>
          <p:nvPr/>
        </p:nvSpPr>
        <p:spPr>
          <a:xfrm>
            <a:off x="1447800" y="1299855"/>
            <a:ext cx="6096000" cy="307777"/>
          </a:xfrm>
          <a:prstGeom prst="rect">
            <a:avLst/>
          </a:prstGeom>
          <a:noFill/>
        </p:spPr>
        <p:txBody>
          <a:bodyPr wrap="square" rtlCol="0">
            <a:spAutoFit/>
          </a:bodyPr>
          <a:lstStyle/>
          <a:p>
            <a:pPr algn="ctr"/>
            <a:r>
              <a:rPr lang="en-US" sz="1400" dirty="0" smtClean="0">
                <a:solidFill>
                  <a:srgbClr val="FF0000"/>
                </a:solidFill>
              </a:rPr>
              <a:t>your 2010 data will look like this (2005 and 2000 are also available)</a:t>
            </a:r>
            <a:endParaRPr lang="en-US" sz="1400"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396" y="1828800"/>
            <a:ext cx="7502769" cy="3657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4031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86</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84218"/>
            <a:ext cx="7018953"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105400" y="1453744"/>
            <a:ext cx="2815124" cy="307777"/>
          </a:xfrm>
          <a:prstGeom prst="rect">
            <a:avLst/>
          </a:prstGeom>
          <a:noFill/>
        </p:spPr>
        <p:txBody>
          <a:bodyPr wrap="square" rtlCol="0">
            <a:spAutoFit/>
          </a:bodyPr>
          <a:lstStyle/>
          <a:p>
            <a:r>
              <a:rPr lang="en-US" sz="1400" dirty="0" smtClean="0">
                <a:solidFill>
                  <a:srgbClr val="FF0000"/>
                </a:solidFill>
              </a:rPr>
              <a:t>sorting is a good first step</a:t>
            </a:r>
            <a:endParaRPr lang="en-US" sz="1400" dirty="0">
              <a:solidFill>
                <a:srgbClr val="FF0000"/>
              </a:solidFill>
            </a:endParaRPr>
          </a:p>
        </p:txBody>
      </p:sp>
      <p:cxnSp>
        <p:nvCxnSpPr>
          <p:cNvPr id="4" name="Straight Arrow Connector 3"/>
          <p:cNvCxnSpPr/>
          <p:nvPr/>
        </p:nvCxnSpPr>
        <p:spPr bwMode="auto">
          <a:xfrm>
            <a:off x="6934200" y="1905000"/>
            <a:ext cx="228600" cy="3810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722858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87</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0" y="2667000"/>
            <a:ext cx="57150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505200" y="1569311"/>
            <a:ext cx="2815124" cy="523220"/>
          </a:xfrm>
          <a:prstGeom prst="rect">
            <a:avLst/>
          </a:prstGeom>
          <a:noFill/>
        </p:spPr>
        <p:txBody>
          <a:bodyPr wrap="square" rtlCol="0">
            <a:spAutoFit/>
          </a:bodyPr>
          <a:lstStyle/>
          <a:p>
            <a:r>
              <a:rPr lang="en-US" sz="1400" dirty="0" smtClean="0">
                <a:solidFill>
                  <a:srgbClr val="FF0000"/>
                </a:solidFill>
              </a:rPr>
              <a:t>Highlight all data (including the headings) and use Custom Sort</a:t>
            </a:r>
            <a:endParaRPr lang="en-US" sz="1400" dirty="0">
              <a:solidFill>
                <a:srgbClr val="FF0000"/>
              </a:solidFill>
            </a:endParaRPr>
          </a:p>
        </p:txBody>
      </p:sp>
      <p:cxnSp>
        <p:nvCxnSpPr>
          <p:cNvPr id="7" name="Straight Arrow Connector 6"/>
          <p:cNvCxnSpPr/>
          <p:nvPr/>
        </p:nvCxnSpPr>
        <p:spPr bwMode="auto">
          <a:xfrm flipH="1">
            <a:off x="3429000" y="2148939"/>
            <a:ext cx="1369462" cy="182774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100577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88</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052" y="1828800"/>
            <a:ext cx="6886575" cy="4411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971800" y="1142999"/>
            <a:ext cx="3962400" cy="523220"/>
          </a:xfrm>
          <a:prstGeom prst="rect">
            <a:avLst/>
          </a:prstGeom>
          <a:noFill/>
        </p:spPr>
        <p:txBody>
          <a:bodyPr wrap="square" rtlCol="0">
            <a:spAutoFit/>
          </a:bodyPr>
          <a:lstStyle/>
          <a:p>
            <a:r>
              <a:rPr lang="en-US" sz="1400" dirty="0" smtClean="0">
                <a:solidFill>
                  <a:srgbClr val="FF0000"/>
                </a:solidFill>
              </a:rPr>
              <a:t>now you can clearly see the high and low data values (and comment on any weird data values)</a:t>
            </a:r>
            <a:endParaRPr lang="en-US" sz="1400" dirty="0">
              <a:solidFill>
                <a:srgbClr val="FF0000"/>
              </a:solidFill>
            </a:endParaRPr>
          </a:p>
        </p:txBody>
      </p:sp>
      <p:cxnSp>
        <p:nvCxnSpPr>
          <p:cNvPr id="7" name="Straight Arrow Connector 6"/>
          <p:cNvCxnSpPr/>
          <p:nvPr/>
        </p:nvCxnSpPr>
        <p:spPr bwMode="auto">
          <a:xfrm>
            <a:off x="4798462" y="1722627"/>
            <a:ext cx="535538" cy="2011173"/>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75648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89</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5081649" cy="3024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4994" y="2855813"/>
            <a:ext cx="2374840" cy="282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4663044"/>
            <a:ext cx="4610553"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166664" y="1709762"/>
            <a:ext cx="2461399" cy="954107"/>
          </a:xfrm>
          <a:prstGeom prst="rect">
            <a:avLst/>
          </a:prstGeom>
          <a:noFill/>
        </p:spPr>
        <p:txBody>
          <a:bodyPr wrap="square" rtlCol="0">
            <a:spAutoFit/>
          </a:bodyPr>
          <a:lstStyle/>
          <a:p>
            <a:r>
              <a:rPr lang="en-US" sz="1400" dirty="0" smtClean="0">
                <a:solidFill>
                  <a:srgbClr val="FF0000"/>
                </a:solidFill>
              </a:rPr>
              <a:t>use </a:t>
            </a:r>
            <a:r>
              <a:rPr lang="en-US" sz="1400" dirty="0" err="1" smtClean="0">
                <a:solidFill>
                  <a:srgbClr val="FF0000"/>
                </a:solidFill>
              </a:rPr>
              <a:t>MegaStat’s</a:t>
            </a:r>
            <a:r>
              <a:rPr lang="en-US" sz="1400" dirty="0" smtClean="0">
                <a:solidFill>
                  <a:srgbClr val="FF0000"/>
                </a:solidFill>
              </a:rPr>
              <a:t> </a:t>
            </a:r>
            <a:r>
              <a:rPr lang="en-US" sz="1400" i="1" dirty="0" smtClean="0">
                <a:solidFill>
                  <a:srgbClr val="FF0000"/>
                </a:solidFill>
              </a:rPr>
              <a:t>Descriptive Statistics</a:t>
            </a:r>
            <a:r>
              <a:rPr lang="en-US" sz="1400" dirty="0" smtClean="0">
                <a:solidFill>
                  <a:srgbClr val="FF0000"/>
                </a:solidFill>
              </a:rPr>
              <a:t> to get your basic stats along with a nice boxplot</a:t>
            </a:r>
            <a:endParaRPr lang="en-US" sz="1400" dirty="0">
              <a:solidFill>
                <a:srgbClr val="FF0000"/>
              </a:solidFill>
            </a:endParaRPr>
          </a:p>
        </p:txBody>
      </p:sp>
      <p:cxnSp>
        <p:nvCxnSpPr>
          <p:cNvPr id="9" name="Straight Arrow Connector 8"/>
          <p:cNvCxnSpPr>
            <a:stCxn id="8" idx="1"/>
          </p:cNvCxnSpPr>
          <p:nvPr/>
        </p:nvCxnSpPr>
        <p:spPr bwMode="auto">
          <a:xfrm flipH="1">
            <a:off x="1447800" y="2186816"/>
            <a:ext cx="4718864" cy="124218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1" name="Straight Arrow Connector 10"/>
          <p:cNvCxnSpPr/>
          <p:nvPr/>
        </p:nvCxnSpPr>
        <p:spPr bwMode="auto">
          <a:xfrm flipH="1">
            <a:off x="4267200" y="2663869"/>
            <a:ext cx="1828800" cy="2365331"/>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4" name="Straight Arrow Connector 13"/>
          <p:cNvCxnSpPr/>
          <p:nvPr/>
        </p:nvCxnSpPr>
        <p:spPr bwMode="auto">
          <a:xfrm>
            <a:off x="7696200" y="2663869"/>
            <a:ext cx="0" cy="29632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581583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9</a:t>
            </a:fld>
            <a:endParaRPr lang="en-US" dirty="0">
              <a:latin typeface="Times New Roman" pitchFamily="18" charset="0"/>
            </a:endParaRP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6" name="TextBox 5"/>
          <p:cNvSpPr txBox="1"/>
          <p:nvPr/>
        </p:nvSpPr>
        <p:spPr>
          <a:xfrm>
            <a:off x="914400" y="1247192"/>
            <a:ext cx="6781800" cy="2616101"/>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Short Run</a:t>
            </a:r>
          </a:p>
          <a:p>
            <a:pPr>
              <a:spcBef>
                <a:spcPts val="1200"/>
              </a:spcBef>
            </a:pPr>
            <a:r>
              <a:rPr lang="en-US" sz="2400" dirty="0" smtClean="0">
                <a:latin typeface="+mn-lt"/>
              </a:rPr>
              <a:t>   </a:t>
            </a:r>
            <a:r>
              <a:rPr lang="en-US" sz="2400" dirty="0" smtClean="0"/>
              <a:t>Complete weekly assignments successfully</a:t>
            </a:r>
          </a:p>
          <a:p>
            <a:pPr>
              <a:spcBef>
                <a:spcPts val="1200"/>
              </a:spcBef>
            </a:pPr>
            <a:r>
              <a:rPr lang="en-US" sz="2400" dirty="0">
                <a:latin typeface="+mn-lt"/>
              </a:rPr>
              <a:t> </a:t>
            </a:r>
            <a:r>
              <a:rPr lang="en-US" sz="2400" dirty="0" smtClean="0">
                <a:latin typeface="+mn-lt"/>
              </a:rPr>
              <a:t>  Improve Excel and report-writing skills</a:t>
            </a:r>
          </a:p>
          <a:p>
            <a:pPr>
              <a:spcBef>
                <a:spcPts val="1200"/>
              </a:spcBef>
            </a:pPr>
            <a:r>
              <a:rPr lang="en-US" sz="2400" dirty="0" smtClean="0">
                <a:latin typeface="+mn-lt"/>
              </a:rPr>
              <a:t>   Balance this course against other responsibilities</a:t>
            </a:r>
            <a:endParaRPr lang="en-US" sz="2400" dirty="0">
              <a:latin typeface="+mn-lt"/>
            </a:endParaRPr>
          </a:p>
          <a:p>
            <a:pPr>
              <a:spcBef>
                <a:spcPts val="1200"/>
              </a:spcBef>
            </a:pPr>
            <a:r>
              <a:rPr lang="en-US" sz="2400" dirty="0" smtClean="0">
                <a:latin typeface="+mn-lt"/>
              </a:rPr>
              <a:t>   Enjoy learning and want to learn more</a:t>
            </a:r>
            <a:endParaRPr lang="en-US" sz="2400" dirty="0">
              <a:latin typeface="+mn-lt"/>
            </a:endParaRPr>
          </a:p>
        </p:txBody>
      </p:sp>
      <p:sp>
        <p:nvSpPr>
          <p:cNvPr id="7" name="Rectangle 2"/>
          <p:cNvSpPr>
            <a:spLocks noGrp="1" noChangeArrowheads="1"/>
          </p:cNvSpPr>
          <p:nvPr>
            <p:ph type="title"/>
          </p:nvPr>
        </p:nvSpPr>
        <p:spPr>
          <a:xfrm>
            <a:off x="398463" y="457200"/>
            <a:ext cx="8229600" cy="571500"/>
          </a:xfrm>
        </p:spPr>
        <p:txBody>
          <a:bodyPr lIns="103236" tIns="51618" rIns="103236" bIns="51618" anchor="t">
            <a:noAutofit/>
          </a:bodyPr>
          <a:lstStyle/>
          <a:p>
            <a:pPr>
              <a:defRPr/>
            </a:pPr>
            <a:r>
              <a:rPr lang="en-US" sz="3200" dirty="0" smtClean="0">
                <a:solidFill>
                  <a:schemeClr val="accent1"/>
                </a:solidFill>
                <a:effectLst>
                  <a:outerShdw blurRad="38100" dist="38100" dir="2700000" algn="tl">
                    <a:srgbClr val="000000">
                      <a:alpha val="43137"/>
                    </a:srgbClr>
                  </a:outerShdw>
                </a:effectLst>
              </a:rPr>
              <a:t>Goals: Short Run / Long Run</a:t>
            </a:r>
            <a:endParaRPr lang="en-US" sz="3200" dirty="0">
              <a:solidFill>
                <a:schemeClr val="accent1"/>
              </a:solidFill>
              <a:effectLst>
                <a:outerShdw blurRad="38100" dist="38100" dir="2700000" algn="tl">
                  <a:srgbClr val="000000">
                    <a:alpha val="43137"/>
                  </a:srgbClr>
                </a:outerShdw>
              </a:effectLst>
            </a:endParaRPr>
          </a:p>
        </p:txBody>
      </p:sp>
      <p:sp>
        <p:nvSpPr>
          <p:cNvPr id="8" name="TextBox 7"/>
          <p:cNvSpPr txBox="1"/>
          <p:nvPr/>
        </p:nvSpPr>
        <p:spPr>
          <a:xfrm>
            <a:off x="838200" y="4061433"/>
            <a:ext cx="7118268" cy="2092881"/>
          </a:xfrm>
          <a:prstGeom prst="rect">
            <a:avLst/>
          </a:prstGeom>
          <a:noFill/>
        </p:spPr>
        <p:txBody>
          <a:bodyPr wrap="square" rtlCol="0">
            <a:spAutoFit/>
          </a:bodyPr>
          <a:lstStyle/>
          <a:p>
            <a:r>
              <a:rPr lang="en-US" sz="2800" b="1" i="1" dirty="0" smtClean="0">
                <a:solidFill>
                  <a:srgbClr val="C00000"/>
                </a:solidFill>
                <a:effectLst>
                  <a:outerShdw blurRad="38100" dist="38100" dir="2700000" algn="tl">
                    <a:srgbClr val="000000">
                      <a:alpha val="43137"/>
                    </a:srgbClr>
                  </a:outerShdw>
                </a:effectLst>
              </a:rPr>
              <a:t>Long Run</a:t>
            </a:r>
          </a:p>
          <a:p>
            <a:pPr>
              <a:spcBef>
                <a:spcPts val="1200"/>
              </a:spcBef>
            </a:pPr>
            <a:r>
              <a:rPr lang="en-US" sz="2400" dirty="0" smtClean="0">
                <a:latin typeface="+mn-lt"/>
              </a:rPr>
              <a:t>   Succeed in other MBA classes that use statistics</a:t>
            </a:r>
          </a:p>
          <a:p>
            <a:pPr>
              <a:spcBef>
                <a:spcPts val="1200"/>
              </a:spcBef>
            </a:pPr>
            <a:r>
              <a:rPr lang="en-US" sz="2400" dirty="0" smtClean="0">
                <a:latin typeface="+mn-lt"/>
              </a:rPr>
              <a:t>   Develop confidence and lose fear of quant methods  </a:t>
            </a:r>
          </a:p>
          <a:p>
            <a:pPr>
              <a:spcBef>
                <a:spcPts val="1200"/>
              </a:spcBef>
            </a:pPr>
            <a:r>
              <a:rPr lang="en-US" sz="2400" dirty="0"/>
              <a:t> </a:t>
            </a:r>
            <a:r>
              <a:rPr lang="en-US" sz="2400" dirty="0" smtClean="0"/>
              <a:t>  Use</a:t>
            </a:r>
            <a:r>
              <a:rPr lang="en-US" sz="2400" dirty="0" smtClean="0">
                <a:latin typeface="+mn-lt"/>
              </a:rPr>
              <a:t> resources to learn on your own (web, textbook)</a:t>
            </a:r>
            <a:endParaRPr lang="en-US" sz="2400" dirty="0">
              <a:latin typeface="+mn-lt"/>
            </a:endParaRPr>
          </a:p>
        </p:txBody>
      </p:sp>
      <p:pic>
        <p:nvPicPr>
          <p:cNvPr id="2050" name="Picture 2" descr="C:\Users\Blythe\AppData\Local\Microsoft\Windows\Temporary Internet Files\Content.IE5\TT6LCHKH\MC90007117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0327" y="1409381"/>
            <a:ext cx="1119612" cy="125843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Program Files (x86)\Microsoft Office\MEDIA\CAGCAT10\j0233018.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3987" y="4046474"/>
            <a:ext cx="1058501" cy="1075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51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90</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09" y="2018730"/>
            <a:ext cx="4725059" cy="196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5980" y="1295920"/>
            <a:ext cx="1956863" cy="1475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4043" y="3035458"/>
            <a:ext cx="1978819" cy="149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4043" y="4876799"/>
            <a:ext cx="1932306" cy="1456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299480" y="1335287"/>
            <a:ext cx="3882119" cy="523220"/>
          </a:xfrm>
          <a:prstGeom prst="rect">
            <a:avLst/>
          </a:prstGeom>
          <a:noFill/>
        </p:spPr>
        <p:txBody>
          <a:bodyPr wrap="square" rtlCol="0">
            <a:spAutoFit/>
          </a:bodyPr>
          <a:lstStyle/>
          <a:p>
            <a:r>
              <a:rPr lang="en-US" sz="1400" dirty="0" smtClean="0">
                <a:solidFill>
                  <a:srgbClr val="FF0000"/>
                </a:solidFill>
              </a:rPr>
              <a:t>use </a:t>
            </a:r>
            <a:r>
              <a:rPr lang="en-US" sz="1400" dirty="0" err="1" smtClean="0">
                <a:solidFill>
                  <a:srgbClr val="FF0000"/>
                </a:solidFill>
              </a:rPr>
              <a:t>MegaStat’s</a:t>
            </a:r>
            <a:r>
              <a:rPr lang="en-US" sz="1400" dirty="0" smtClean="0">
                <a:solidFill>
                  <a:srgbClr val="FF0000"/>
                </a:solidFill>
              </a:rPr>
              <a:t> </a:t>
            </a:r>
            <a:r>
              <a:rPr lang="en-US" sz="1400" i="1" dirty="0" smtClean="0">
                <a:solidFill>
                  <a:srgbClr val="FF0000"/>
                </a:solidFill>
              </a:rPr>
              <a:t>Frequency Distributions </a:t>
            </a:r>
            <a:r>
              <a:rPr lang="en-US" sz="1400" dirty="0" smtClean="0">
                <a:solidFill>
                  <a:srgbClr val="FF0000"/>
                </a:solidFill>
              </a:rPr>
              <a:t>to get a frequency table, histogram, </a:t>
            </a:r>
            <a:r>
              <a:rPr lang="en-US" sz="1400" dirty="0" err="1" smtClean="0">
                <a:solidFill>
                  <a:srgbClr val="FF0000"/>
                </a:solidFill>
              </a:rPr>
              <a:t>etc</a:t>
            </a:r>
            <a:endParaRPr lang="en-US" sz="1400" dirty="0">
              <a:solidFill>
                <a:srgbClr val="FF0000"/>
              </a:solidFill>
            </a:endParaRPr>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7056" y="4267200"/>
            <a:ext cx="4466028" cy="144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474618" y="1027510"/>
            <a:ext cx="1600200" cy="307777"/>
          </a:xfrm>
          <a:prstGeom prst="rect">
            <a:avLst/>
          </a:prstGeom>
          <a:noFill/>
        </p:spPr>
        <p:txBody>
          <a:bodyPr wrap="square" rtlCol="0">
            <a:spAutoFit/>
          </a:bodyPr>
          <a:lstStyle/>
          <a:p>
            <a:r>
              <a:rPr lang="en-US" sz="1400" dirty="0" smtClean="0">
                <a:solidFill>
                  <a:srgbClr val="FF0000"/>
                </a:solidFill>
              </a:rPr>
              <a:t>severely skewed</a:t>
            </a:r>
            <a:endParaRPr lang="en-US" sz="1400" dirty="0">
              <a:solidFill>
                <a:srgbClr val="FF0000"/>
              </a:solidFill>
            </a:endParaRPr>
          </a:p>
        </p:txBody>
      </p:sp>
      <p:sp>
        <p:nvSpPr>
          <p:cNvPr id="14" name="TextBox 13"/>
          <p:cNvSpPr txBox="1"/>
          <p:nvPr/>
        </p:nvSpPr>
        <p:spPr>
          <a:xfrm>
            <a:off x="6434043" y="2771229"/>
            <a:ext cx="1932306" cy="307777"/>
          </a:xfrm>
          <a:prstGeom prst="rect">
            <a:avLst/>
          </a:prstGeom>
          <a:noFill/>
        </p:spPr>
        <p:txBody>
          <a:bodyPr wrap="square" rtlCol="0">
            <a:spAutoFit/>
          </a:bodyPr>
          <a:lstStyle/>
          <a:p>
            <a:r>
              <a:rPr lang="en-US" sz="1400" dirty="0" smtClean="0">
                <a:solidFill>
                  <a:srgbClr val="FF0000"/>
                </a:solidFill>
              </a:rPr>
              <a:t>annotated by user</a:t>
            </a:r>
            <a:endParaRPr lang="en-US" sz="1400" dirty="0">
              <a:solidFill>
                <a:srgbClr val="FF0000"/>
              </a:solidFill>
            </a:endParaRPr>
          </a:p>
        </p:txBody>
      </p:sp>
      <p:sp>
        <p:nvSpPr>
          <p:cNvPr id="15" name="TextBox 14"/>
          <p:cNvSpPr txBox="1"/>
          <p:nvPr/>
        </p:nvSpPr>
        <p:spPr>
          <a:xfrm>
            <a:off x="6434043" y="4517821"/>
            <a:ext cx="1932306" cy="307777"/>
          </a:xfrm>
          <a:prstGeom prst="rect">
            <a:avLst/>
          </a:prstGeom>
          <a:noFill/>
        </p:spPr>
        <p:txBody>
          <a:bodyPr wrap="square" rtlCol="0">
            <a:spAutoFit/>
          </a:bodyPr>
          <a:lstStyle/>
          <a:p>
            <a:r>
              <a:rPr lang="en-US" sz="1400" dirty="0" smtClean="0">
                <a:solidFill>
                  <a:srgbClr val="FF0000"/>
                </a:solidFill>
              </a:rPr>
              <a:t>normal if logs used?</a:t>
            </a:r>
            <a:endParaRPr lang="en-US" sz="1400" dirty="0">
              <a:solidFill>
                <a:srgbClr val="FF0000"/>
              </a:solidFill>
            </a:endParaRPr>
          </a:p>
        </p:txBody>
      </p:sp>
    </p:spTree>
    <p:extLst>
      <p:ext uri="{BB962C8B-B14F-4D97-AF65-F5344CB8AC3E}">
        <p14:creationId xmlns:p14="http://schemas.microsoft.com/office/powerpoint/2010/main" val="2497371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91</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241" y="1752600"/>
            <a:ext cx="6632316"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828800" y="1164770"/>
            <a:ext cx="5993602" cy="523220"/>
          </a:xfrm>
          <a:prstGeom prst="rect">
            <a:avLst/>
          </a:prstGeom>
          <a:noFill/>
        </p:spPr>
        <p:txBody>
          <a:bodyPr wrap="square" rtlCol="0">
            <a:spAutoFit/>
          </a:bodyPr>
          <a:lstStyle/>
          <a:p>
            <a:r>
              <a:rPr lang="en-US" sz="1400" dirty="0" smtClean="0">
                <a:solidFill>
                  <a:srgbClr val="FF0000"/>
                </a:solidFill>
              </a:rPr>
              <a:t>standardize the sorted list by subtracting the mean from each x value and then dividing by the standard deviation (or use =STANDARDIZE function)</a:t>
            </a:r>
            <a:endParaRPr lang="en-US" sz="1400" dirty="0">
              <a:solidFill>
                <a:srgbClr val="FF0000"/>
              </a:solidFill>
            </a:endParaRPr>
          </a:p>
        </p:txBody>
      </p:sp>
      <p:cxnSp>
        <p:nvCxnSpPr>
          <p:cNvPr id="7" name="Straight Arrow Connector 6"/>
          <p:cNvCxnSpPr>
            <a:stCxn id="6" idx="2"/>
          </p:cNvCxnSpPr>
          <p:nvPr/>
        </p:nvCxnSpPr>
        <p:spPr bwMode="auto">
          <a:xfrm>
            <a:off x="4825601" y="1687990"/>
            <a:ext cx="2260999" cy="166481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799667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92</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76400"/>
            <a:ext cx="6662058"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81199" y="1142999"/>
            <a:ext cx="5562599" cy="307777"/>
          </a:xfrm>
          <a:prstGeom prst="rect">
            <a:avLst/>
          </a:prstGeom>
          <a:noFill/>
        </p:spPr>
        <p:txBody>
          <a:bodyPr wrap="square" rtlCol="0">
            <a:spAutoFit/>
          </a:bodyPr>
          <a:lstStyle/>
          <a:p>
            <a:r>
              <a:rPr lang="en-US" sz="1400" dirty="0" smtClean="0">
                <a:solidFill>
                  <a:srgbClr val="FF0000"/>
                </a:solidFill>
              </a:rPr>
              <a:t>after standardizing the sorted list, unusual z values can be seen</a:t>
            </a:r>
            <a:endParaRPr lang="en-US" sz="1400" dirty="0">
              <a:solidFill>
                <a:srgbClr val="FF0000"/>
              </a:solidFill>
            </a:endParaRPr>
          </a:p>
        </p:txBody>
      </p:sp>
      <p:cxnSp>
        <p:nvCxnSpPr>
          <p:cNvPr id="7" name="Straight Arrow Connector 6"/>
          <p:cNvCxnSpPr/>
          <p:nvPr/>
        </p:nvCxnSpPr>
        <p:spPr bwMode="auto">
          <a:xfrm>
            <a:off x="5867400" y="1600200"/>
            <a:ext cx="914400" cy="28956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4257220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93</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07285"/>
            <a:ext cx="4305300" cy="197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297875"/>
            <a:ext cx="6037892" cy="386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486400" y="1343910"/>
            <a:ext cx="2837492" cy="738664"/>
          </a:xfrm>
          <a:prstGeom prst="rect">
            <a:avLst/>
          </a:prstGeom>
          <a:noFill/>
        </p:spPr>
        <p:txBody>
          <a:bodyPr wrap="square" rtlCol="0">
            <a:spAutoFit/>
          </a:bodyPr>
          <a:lstStyle/>
          <a:p>
            <a:r>
              <a:rPr lang="en-US" sz="1400" dirty="0" smtClean="0">
                <a:solidFill>
                  <a:srgbClr val="FF0000"/>
                </a:solidFill>
              </a:rPr>
              <a:t>to randomize the list, paste values of =RAND() beside data and custom sort on =RAND()</a:t>
            </a:r>
            <a:endParaRPr lang="en-US" sz="1400" dirty="0">
              <a:solidFill>
                <a:srgbClr val="FF0000"/>
              </a:solidFill>
            </a:endParaRPr>
          </a:p>
        </p:txBody>
      </p:sp>
      <p:cxnSp>
        <p:nvCxnSpPr>
          <p:cNvPr id="8" name="Straight Arrow Connector 7"/>
          <p:cNvCxnSpPr/>
          <p:nvPr/>
        </p:nvCxnSpPr>
        <p:spPr bwMode="auto">
          <a:xfrm flipH="1">
            <a:off x="2971801" y="1981200"/>
            <a:ext cx="2487524" cy="210924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1" name="Straight Arrow Connector 10"/>
          <p:cNvCxnSpPr>
            <a:stCxn id="7" idx="1"/>
          </p:cNvCxnSpPr>
          <p:nvPr/>
        </p:nvCxnSpPr>
        <p:spPr bwMode="auto">
          <a:xfrm flipH="1">
            <a:off x="2133600" y="1713242"/>
            <a:ext cx="3352800" cy="49655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635018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TotalTime>
  <Words>10637</Words>
  <Application>Microsoft Office PowerPoint</Application>
  <PresentationFormat>On-screen Show (4:3)</PresentationFormat>
  <Paragraphs>1666</Paragraphs>
  <Slides>93</Slides>
  <Notes>91</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Office Theme</vt:lpstr>
      <vt:lpstr>Week 1  September 1-5</vt:lpstr>
      <vt:lpstr>Getting Started                                               ML 1.1</vt:lpstr>
      <vt:lpstr>Getting Started</vt:lpstr>
      <vt:lpstr>Getting Started</vt:lpstr>
      <vt:lpstr>Getting Started</vt:lpstr>
      <vt:lpstr>Getting Started</vt:lpstr>
      <vt:lpstr>Getting Started</vt:lpstr>
      <vt:lpstr>Getting Started</vt:lpstr>
      <vt:lpstr>Goals: Short Run / Long Run</vt:lpstr>
      <vt:lpstr>Resources Available                                 ML 1.2</vt:lpstr>
      <vt:lpstr>Resources Available</vt:lpstr>
      <vt:lpstr>Resources Available</vt:lpstr>
      <vt:lpstr>Resources Available</vt:lpstr>
      <vt:lpstr>PowerPoint Presentation</vt:lpstr>
      <vt:lpstr>Resources Available</vt:lpstr>
      <vt:lpstr>Resources Available</vt:lpstr>
      <vt:lpstr>Resources Available</vt:lpstr>
      <vt:lpstr>Resources Available</vt:lpstr>
      <vt:lpstr>Challenges for MBAs                                  ML 1.3</vt:lpstr>
      <vt:lpstr>What is Statistics?</vt:lpstr>
      <vt:lpstr>Big Data, Big Tools</vt:lpstr>
      <vt:lpstr>Uses of Statistics</vt:lpstr>
      <vt:lpstr>Why Study Statistics</vt:lpstr>
      <vt:lpstr>The Ideal Data Analyst</vt:lpstr>
      <vt:lpstr>Business Ethics</vt:lpstr>
      <vt:lpstr>Upholding Ethical Standards</vt:lpstr>
      <vt:lpstr>Critical Thinking</vt:lpstr>
      <vt:lpstr>Using Consultants</vt:lpstr>
      <vt:lpstr>PowerPoint Presentation</vt:lpstr>
      <vt:lpstr>PowerPoint Presentation</vt:lpstr>
      <vt:lpstr>PowerPoint Presentation</vt:lpstr>
      <vt:lpstr>PowerPoint Presentation</vt:lpstr>
      <vt:lpstr>Data Types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Describing Data Visually                          ML 1.5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Assignments                                     ML 1.6 </vt:lpstr>
      <vt:lpstr>Projects: General Instructions</vt:lpstr>
      <vt:lpstr>Project P-1 </vt:lpstr>
      <vt:lpstr>Project P-1 </vt:lpstr>
      <vt:lpstr>Example: CEO Compensation</vt:lpstr>
      <vt:lpstr>Example: CEO Compensation</vt:lpstr>
      <vt:lpstr>Example: CEO Compensation</vt:lpstr>
      <vt:lpstr>Example: CEO Compensation</vt:lpstr>
      <vt:lpstr>Example: CEO Compensation</vt:lpstr>
      <vt:lpstr>Example: CEO Compensation</vt:lpstr>
      <vt:lpstr>Example: CEO Compensation</vt:lpstr>
      <vt:lpstr>Example: CEO Compensation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1  September 2-6</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37</cp:revision>
  <dcterms:created xsi:type="dcterms:W3CDTF">2012-07-19T13:21:33Z</dcterms:created>
  <dcterms:modified xsi:type="dcterms:W3CDTF">2013-10-14T13:17:02Z</dcterms:modified>
</cp:coreProperties>
</file>