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90" r:id="rId15"/>
    <p:sldId id="270" r:id="rId16"/>
    <p:sldId id="271" r:id="rId17"/>
    <p:sldId id="272" r:id="rId18"/>
    <p:sldId id="273" r:id="rId19"/>
    <p:sldId id="274" r:id="rId20"/>
    <p:sldId id="275" r:id="rId21"/>
    <p:sldId id="276" r:id="rId22"/>
    <p:sldId id="277" r:id="rId23"/>
    <p:sldId id="279" r:id="rId24"/>
    <p:sldId id="280" r:id="rId25"/>
    <p:sldId id="281" r:id="rId26"/>
    <p:sldId id="282" r:id="rId27"/>
    <p:sldId id="283" r:id="rId28"/>
    <p:sldId id="285" r:id="rId29"/>
    <p:sldId id="289" r:id="rId30"/>
    <p:sldId id="286" r:id="rId31"/>
    <p:sldId id="287" r:id="rId32"/>
    <p:sldId id="28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C18202-F873-481E-8DB7-E22DF83B19BD}"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E31F6F-1013-4E9E-A278-E47978E5FC37}" type="slidenum">
              <a:rPr lang="en-US" smtClean="0"/>
              <a:t>‹#›</a:t>
            </a:fld>
            <a:endParaRPr lang="en-US"/>
          </a:p>
        </p:txBody>
      </p:sp>
    </p:spTree>
    <p:extLst>
      <p:ext uri="{BB962C8B-B14F-4D97-AF65-F5344CB8AC3E}">
        <p14:creationId xmlns:p14="http://schemas.microsoft.com/office/powerpoint/2010/main" val="1059295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Contents of the Chapter:</a:t>
            </a:r>
          </a:p>
          <a:p>
            <a:pPr eaLnBrk="1" hangingPunct="1">
              <a:spcBef>
                <a:spcPct val="0"/>
              </a:spcBef>
            </a:pPr>
            <a:endParaRPr lang="en-US" smtClean="0"/>
          </a:p>
          <a:p>
            <a:pPr eaLnBrk="1" hangingPunct="1">
              <a:spcBef>
                <a:spcPct val="0"/>
              </a:spcBef>
            </a:pPr>
            <a:r>
              <a:rPr lang="en-US" smtClean="0"/>
              <a:t>There are six sections in this chapter.  The topics in each section are listed above.</a:t>
            </a:r>
          </a:p>
          <a:p>
            <a:pPr eaLnBrk="1" hangingPunct="1">
              <a:spcBef>
                <a:spcPct val="0"/>
              </a:spcBef>
            </a:pPr>
            <a:endParaRPr lang="en-US" smtClean="0"/>
          </a:p>
          <a:p>
            <a:pPr eaLnBrk="1" hangingPunct="1">
              <a:spcBef>
                <a:spcPct val="0"/>
              </a:spcBef>
            </a:pPr>
            <a:endParaRPr 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8D765CC-A69D-4581-AACC-79871856A58E}"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slide lists the steps in testing for independence in the contingency table (continued).</a:t>
            </a:r>
          </a:p>
          <a:p>
            <a:pPr eaLnBrk="1" hangingPunct="1">
              <a:spcBef>
                <a:spcPct val="0"/>
              </a:spcBef>
            </a:pPr>
            <a:endParaRPr 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CA4CB04-4B6D-4A7C-898C-FBDC6974FABE}" type="slidenum">
              <a:rPr lang="en-US" smtClean="0">
                <a:cs typeface="Arial" charset="0"/>
              </a:rPr>
              <a:pPr/>
              <a:t>11</a:t>
            </a:fld>
            <a:endParaRPr lang="en-US" smtClean="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slide lists the steps in testing for independence in the contingency table (continued).</a:t>
            </a:r>
          </a:p>
          <a:p>
            <a:pPr eaLnBrk="1" hangingPunct="1">
              <a:spcBef>
                <a:spcPct val="0"/>
              </a:spcBef>
            </a:pPr>
            <a:endParaRPr 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96BFDF9-0485-4784-886B-C5A46DD04BB8}" type="slidenum">
              <a:rPr lang="en-US" smtClean="0">
                <a:cs typeface="Arial" charset="0"/>
              </a:rPr>
              <a:pPr/>
              <a:t>12</a:t>
            </a:fld>
            <a:endParaRPr lang="en-US" smtClean="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slide lists the steps in testing for independence in the contingency table (continued).</a:t>
            </a:r>
          </a:p>
          <a:p>
            <a:pPr eaLnBrk="1" hangingPunct="1">
              <a:spcBef>
                <a:spcPct val="0"/>
              </a:spcBef>
            </a:pPr>
            <a:endParaRPr lang="en-U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3E27D35-84CC-4AE6-89A9-74D5C009D1C6}" type="slidenum">
              <a:rPr lang="en-US" smtClean="0">
                <a:cs typeface="Arial" charset="0"/>
              </a:rPr>
              <a:pPr/>
              <a:t>13</a:t>
            </a:fld>
            <a:endParaRPr lang="en-US" smtClean="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Contingency tables may be used to compare more than two variables.  However,  it is usually difficult to visualize higher-order tables.</a:t>
            </a:r>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BCE1937-5BB7-40F1-A492-FE574252309E}" type="slidenum">
              <a:rPr lang="en-US" smtClean="0">
                <a:cs typeface="Arial" charset="0"/>
              </a:rPr>
              <a:pPr/>
              <a:t>14</a:t>
            </a:fld>
            <a:endParaRPr lang="en-US" smtClean="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When the contingency table has only two rows and two columns, then the chi-square test is the same as a two-tailed test for two proportions.</a:t>
            </a:r>
          </a:p>
          <a:p>
            <a:pPr eaLnBrk="1" hangingPunct="1">
              <a:spcBef>
                <a:spcPct val="0"/>
              </a:spcBef>
            </a:pPr>
            <a:endParaRPr lang="en-US" smtClean="0"/>
          </a:p>
          <a:p>
            <a:pPr eaLnBrk="1" hangingPunct="1">
              <a:spcBef>
                <a:spcPct val="0"/>
              </a:spcBef>
            </a:pPr>
            <a:r>
              <a:rPr lang="en-US" smtClean="0"/>
              <a:t>The null and the alternative hypotheses for a two-tailed test for two proportions are given in the slide. </a:t>
            </a:r>
          </a:p>
          <a:p>
            <a:pPr eaLnBrk="1" hangingPunct="1">
              <a:spcBef>
                <a:spcPct val="0"/>
              </a:spcBef>
            </a:pPr>
            <a:endParaRPr lang="en-US" smtClean="0"/>
          </a:p>
          <a:p>
            <a:pPr eaLnBrk="1" hangingPunct="1">
              <a:spcBef>
                <a:spcPct val="0"/>
              </a:spcBef>
            </a:pPr>
            <a:endParaRPr lang="en-U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04B5C3D-E3F1-40DA-9A83-90E78995F9D3}" type="slidenum">
              <a:rPr lang="en-US" smtClean="0">
                <a:cs typeface="Arial" charset="0"/>
              </a:rPr>
              <a:pPr/>
              <a:t>15</a:t>
            </a:fld>
            <a:endParaRPr lang="en-US" smtClean="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If the expected cell frequencies in the contingency table are too small, then the inferences will be unreliable.  </a:t>
            </a:r>
          </a:p>
          <a:p>
            <a:pPr eaLnBrk="1" hangingPunct="1">
              <a:spcBef>
                <a:spcPct val="0"/>
              </a:spcBef>
            </a:pPr>
            <a:endParaRPr lang="en-US" smtClean="0"/>
          </a:p>
          <a:p>
            <a:pPr eaLnBrk="1" hangingPunct="1">
              <a:spcBef>
                <a:spcPct val="0"/>
              </a:spcBef>
            </a:pPr>
            <a:r>
              <a:rPr lang="en-US" smtClean="0"/>
              <a:t>Cochran’s Rule requires that the expected frequencies should be at least five in each  cell.  However, the rule allows for up to 20% of the expected frequencies to be less than five.</a:t>
            </a:r>
          </a:p>
          <a:p>
            <a:pPr eaLnBrk="1" hangingPunct="1">
              <a:spcBef>
                <a:spcPct val="0"/>
              </a:spcBef>
            </a:pPr>
            <a:endParaRPr lang="en-US" smtClean="0"/>
          </a:p>
          <a:p>
            <a:pPr eaLnBrk="1" hangingPunct="1">
              <a:spcBef>
                <a:spcPct val="0"/>
              </a:spcBef>
            </a:pPr>
            <a:r>
              <a:rPr lang="en-US" smtClean="0"/>
              <a:t>One way of overcoming this disadvantage of small expected frequencies is to combine adjacent rows or columns in order to increase the expected frequencies.   </a:t>
            </a:r>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6377D85-59E0-4870-8E19-BF49DAECFB57}" type="slidenum">
              <a:rPr lang="en-US" smtClean="0">
                <a:cs typeface="Arial" charset="0"/>
              </a:rPr>
              <a:pPr/>
              <a:t>16</a:t>
            </a:fld>
            <a:endParaRPr lang="en-US" smtClean="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The chi-square test for independence may also be used to analyze quantitative variables.</a:t>
            </a:r>
          </a:p>
          <a:p>
            <a:pPr eaLnBrk="1" hangingPunct="1">
              <a:spcBef>
                <a:spcPct val="0"/>
              </a:spcBef>
            </a:pPr>
            <a:endParaRPr lang="en-US" smtClean="0"/>
          </a:p>
          <a:p>
            <a:pPr eaLnBrk="1" hangingPunct="1">
              <a:spcBef>
                <a:spcPct val="0"/>
              </a:spcBef>
            </a:pPr>
            <a:r>
              <a:rPr lang="en-US" smtClean="0"/>
              <a:t>To be able to set up the contingency table, one will have to code the data into various categories.  The slide shows two examples.</a:t>
            </a:r>
          </a:p>
          <a:p>
            <a:pPr eaLnBrk="1" hangingPunct="1">
              <a:spcBef>
                <a:spcPct val="0"/>
              </a:spcBef>
            </a:pPr>
            <a:endParaRPr lang="en-U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1C91BB0-89F0-4111-B07E-B7941C4B2E68}" type="slidenum">
              <a:rPr lang="en-US" smtClean="0">
                <a:cs typeface="Arial" charset="0"/>
              </a:rPr>
              <a:pPr/>
              <a:t>17</a:t>
            </a:fld>
            <a:endParaRPr lang="en-US" smtClean="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Chi-square tests for independence are done on two quantitative variables because the researcher may believe that there is a relationship between the column and row variables in the table or there may be outliers in the data that make the normality assumption invalid.</a:t>
            </a:r>
          </a:p>
          <a:p>
            <a:pPr eaLnBrk="1" hangingPunct="1">
              <a:spcBef>
                <a:spcPct val="0"/>
              </a:spcBef>
            </a:pPr>
            <a:endParaRPr lang="en-US" smtClean="0"/>
          </a:p>
          <a:p>
            <a:pPr eaLnBrk="1" hangingPunct="1">
              <a:spcBef>
                <a:spcPct val="0"/>
              </a:spcBef>
            </a:pPr>
            <a:endParaRPr 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6C4EDF5-B24A-4CE5-ADDB-CD314CC3F571}" type="slidenum">
              <a:rPr lang="en-US" smtClean="0">
                <a:cs typeface="Arial" charset="0"/>
              </a:rPr>
              <a:pPr/>
              <a:t>18</a:t>
            </a:fld>
            <a:endParaRPr lang="en-US" smtClean="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Contingency tables may be used to compare more than two variables.  However,  it is usually difficult to visualize higher-order tables.</a:t>
            </a:r>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BCE1937-5BB7-40F1-A492-FE574252309E}" type="slidenum">
              <a:rPr lang="en-US" smtClean="0">
                <a:cs typeface="Arial" charset="0"/>
              </a:rPr>
              <a:pPr/>
              <a:t>19</a:t>
            </a:fld>
            <a:endParaRPr lang="en-US" smtClean="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Tests for Goodness-of-Fit:</a:t>
            </a:r>
          </a:p>
          <a:p>
            <a:pPr eaLnBrk="1" hangingPunct="1">
              <a:spcBef>
                <a:spcPct val="0"/>
              </a:spcBef>
            </a:pPr>
            <a:endParaRPr lang="en-US" smtClean="0"/>
          </a:p>
          <a:p>
            <a:pPr eaLnBrk="1" hangingPunct="1">
              <a:spcBef>
                <a:spcPct val="0"/>
              </a:spcBef>
            </a:pPr>
            <a:r>
              <a:rPr lang="en-US" smtClean="0"/>
              <a:t>This test is used to help to determine whether a sample reflects a particular population.  </a:t>
            </a:r>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EAEDC70-A88F-4DCB-B4F6-61A1CE754BF5}" type="slidenum">
              <a:rPr lang="en-US" smtClean="0">
                <a:cs typeface="Arial" charset="0"/>
              </a:rPr>
              <a:pPr/>
              <a:t>20</a:t>
            </a:fld>
            <a:endParaRPr lang="en-US" smtClean="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In this chapter, we will deal with contingency tables.  A contingency table is a cross-tabulation of paired observation into categories.</a:t>
            </a:r>
          </a:p>
          <a:p>
            <a:pPr eaLnBrk="1" hangingPunct="1">
              <a:spcBef>
                <a:spcPct val="0"/>
              </a:spcBef>
            </a:pPr>
            <a:endParaRPr lang="en-US" smtClean="0"/>
          </a:p>
          <a:p>
            <a:pPr eaLnBrk="1" hangingPunct="1">
              <a:spcBef>
                <a:spcPct val="0"/>
              </a:spcBef>
            </a:pPr>
            <a:r>
              <a:rPr lang="en-US" smtClean="0"/>
              <a:t>The slide shows the layout of a general </a:t>
            </a:r>
            <a:r>
              <a:rPr lang="en-US" i="1" smtClean="0"/>
              <a:t>r</a:t>
            </a:r>
            <a:r>
              <a:rPr lang="en-US" smtClean="0"/>
              <a:t> (rows) by </a:t>
            </a:r>
            <a:r>
              <a:rPr lang="en-US" i="1" smtClean="0"/>
              <a:t>c</a:t>
            </a:r>
            <a:r>
              <a:rPr lang="en-US" smtClean="0"/>
              <a:t> (columns) contingency table.</a:t>
            </a: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6D7D5EB-FA70-4E75-B86F-64F573315AA6}" type="slidenum">
              <a:rPr lang="en-US" smtClean="0">
                <a:cs typeface="Arial" charset="0"/>
              </a:rPr>
              <a:pPr/>
              <a:t>3</a:t>
            </a:fld>
            <a:endParaRPr lang="en-US" smtClean="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Tests for Goodness-of-Fit:</a:t>
            </a:r>
          </a:p>
          <a:p>
            <a:pPr eaLnBrk="1" hangingPunct="1">
              <a:spcBef>
                <a:spcPct val="0"/>
              </a:spcBef>
            </a:pPr>
            <a:endParaRPr lang="en-US" smtClean="0"/>
          </a:p>
          <a:p>
            <a:pPr eaLnBrk="1" hangingPunct="1">
              <a:spcBef>
                <a:spcPct val="0"/>
              </a:spcBef>
            </a:pPr>
            <a:r>
              <a:rPr lang="en-US" smtClean="0"/>
              <a:t>This slide shows the equation used for the test statistic for the goodness-of-fit test.</a:t>
            </a:r>
          </a:p>
          <a:p>
            <a:pPr eaLnBrk="1" hangingPunct="1">
              <a:spcBef>
                <a:spcPct val="0"/>
              </a:spcBef>
            </a:pPr>
            <a:endParaRPr lang="en-U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8DB9713-BF73-4FE2-942B-44C154582166}" type="slidenum">
              <a:rPr lang="en-US" smtClean="0">
                <a:cs typeface="Arial" charset="0"/>
              </a:rPr>
              <a:pPr/>
              <a:t>21</a:t>
            </a:fld>
            <a:endParaRPr lang="en-US" smtClean="0">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Tests for Goodness-of-Fit:</a:t>
            </a:r>
          </a:p>
          <a:p>
            <a:pPr eaLnBrk="1" hangingPunct="1">
              <a:spcBef>
                <a:spcPct val="0"/>
              </a:spcBef>
            </a:pPr>
            <a:endParaRPr lang="en-US" smtClean="0"/>
          </a:p>
          <a:p>
            <a:pPr eaLnBrk="1" hangingPunct="1">
              <a:spcBef>
                <a:spcPct val="0"/>
              </a:spcBef>
            </a:pPr>
            <a:r>
              <a:rPr lang="en-US" smtClean="0"/>
              <a:t>This slide presents the degrees of freedom associated with the distribution of the test statistic for the goodness-of-fit test.</a:t>
            </a:r>
          </a:p>
          <a:p>
            <a:pPr eaLnBrk="1" hangingPunct="1">
              <a:spcBef>
                <a:spcPct val="0"/>
              </a:spcBef>
            </a:pPr>
            <a:endParaRPr lang="en-U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0813290-DAD2-43C7-98A3-8240F4AFAE8C}" type="slidenum">
              <a:rPr lang="en-US" smtClean="0">
                <a:cs typeface="Arial" charset="0"/>
              </a:rPr>
              <a:pPr/>
              <a:t>22</a:t>
            </a:fld>
            <a:endParaRPr lang="en-US" smtClean="0">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Normal Chi-Square Goodness-of-Fit Test:</a:t>
            </a:r>
          </a:p>
          <a:p>
            <a:pPr eaLnBrk="1" hangingPunct="1">
              <a:spcBef>
                <a:spcPct val="0"/>
              </a:spcBef>
            </a:pPr>
            <a:endParaRPr lang="en-US" smtClean="0"/>
          </a:p>
          <a:p>
            <a:pPr eaLnBrk="1" hangingPunct="1">
              <a:spcBef>
                <a:spcPct val="0"/>
              </a:spcBef>
            </a:pPr>
            <a:r>
              <a:rPr lang="en-US" smtClean="0"/>
              <a:t>This slide shows how the first method of the goodness-of-fit test is applied to the normal distribution.</a:t>
            </a:r>
          </a:p>
          <a:p>
            <a:pPr eaLnBrk="1" hangingPunct="1">
              <a:spcBef>
                <a:spcPct val="0"/>
              </a:spcBef>
            </a:pPr>
            <a:endParaRPr lang="en-US"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4BE59E7-55FE-4703-A96E-FF16C2E75BEC}" type="slidenum">
              <a:rPr lang="en-US" smtClean="0">
                <a:cs typeface="Arial" charset="0"/>
              </a:rPr>
              <a:pPr/>
              <a:t>23</a:t>
            </a:fld>
            <a:endParaRPr lang="en-US" smtClean="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Normal Chi-Square Goodness-of-Fit Test:</a:t>
            </a:r>
          </a:p>
          <a:p>
            <a:pPr eaLnBrk="1" hangingPunct="1">
              <a:spcBef>
                <a:spcPct val="0"/>
              </a:spcBef>
            </a:pPr>
            <a:endParaRPr lang="en-US" smtClean="0"/>
          </a:p>
          <a:p>
            <a:pPr eaLnBrk="1" hangingPunct="1">
              <a:spcBef>
                <a:spcPct val="0"/>
              </a:spcBef>
            </a:pPr>
            <a:r>
              <a:rPr lang="en-US" smtClean="0"/>
              <a:t>This slide shows how the first method of the goodness-of-fit test is applied to the normal distribution (continued).</a:t>
            </a:r>
          </a:p>
          <a:p>
            <a:pPr eaLnBrk="1" hangingPunct="1">
              <a:spcBef>
                <a:spcPct val="0"/>
              </a:spcBef>
            </a:pPr>
            <a:endParaRPr lang="en-US"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1CC91FD-0681-43D4-97BE-750C8736B791}" type="slidenum">
              <a:rPr lang="en-US" smtClean="0">
                <a:cs typeface="Arial" charset="0"/>
              </a:rPr>
              <a:pPr/>
              <a:t>24</a:t>
            </a:fld>
            <a:endParaRPr lang="en-US" smtClean="0">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Normal Chi-Square Goodness-of-Fit Test:</a:t>
            </a:r>
          </a:p>
          <a:p>
            <a:pPr eaLnBrk="1" hangingPunct="1">
              <a:spcBef>
                <a:spcPct val="0"/>
              </a:spcBef>
            </a:pPr>
            <a:endParaRPr lang="en-US" smtClean="0"/>
          </a:p>
          <a:p>
            <a:pPr eaLnBrk="1" hangingPunct="1">
              <a:spcBef>
                <a:spcPct val="0"/>
              </a:spcBef>
            </a:pPr>
            <a:r>
              <a:rPr lang="en-US" smtClean="0"/>
              <a:t>This slide shows how the second method of the goodness-of-fit test is applied to the normal distribution.</a:t>
            </a:r>
          </a:p>
          <a:p>
            <a:pPr eaLnBrk="1" hangingPunct="1">
              <a:spcBef>
                <a:spcPct val="0"/>
              </a:spcBef>
            </a:pPr>
            <a:endParaRPr lang="en-U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8E41041-1FD5-405C-B69F-F5A2A4DB20A2}" type="slidenum">
              <a:rPr lang="en-US" smtClean="0">
                <a:cs typeface="Arial" charset="0"/>
              </a:rPr>
              <a:pPr/>
              <a:t>25</a:t>
            </a:fld>
            <a:endParaRPr lang="en-US" smtClean="0">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Normal Chi-Square Goodness-of-Fit Test:</a:t>
            </a:r>
          </a:p>
          <a:p>
            <a:pPr eaLnBrk="1" hangingPunct="1">
              <a:spcBef>
                <a:spcPct val="0"/>
              </a:spcBef>
            </a:pPr>
            <a:endParaRPr lang="en-US" smtClean="0"/>
          </a:p>
          <a:p>
            <a:pPr eaLnBrk="1" hangingPunct="1">
              <a:spcBef>
                <a:spcPct val="0"/>
              </a:spcBef>
            </a:pPr>
            <a:r>
              <a:rPr lang="en-US" smtClean="0"/>
              <a:t>This slide shows how the third method of the goodness-of-fit test is applied to the normal distribution.</a:t>
            </a:r>
          </a:p>
          <a:p>
            <a:pPr eaLnBrk="1" hangingPunct="1">
              <a:spcBef>
                <a:spcPct val="0"/>
              </a:spcBef>
            </a:pPr>
            <a:endParaRPr lang="en-US"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8E5FA5-6F21-47E1-BBE2-F5E6380A9548}" type="slidenum">
              <a:rPr lang="en-US" smtClean="0">
                <a:cs typeface="Arial" charset="0"/>
              </a:rPr>
              <a:pPr/>
              <a:t>26</a:t>
            </a:fld>
            <a:endParaRPr lang="en-US" smtClean="0">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Normal Chi-Square Goodness-of-Fit Test:</a:t>
            </a:r>
          </a:p>
          <a:p>
            <a:pPr eaLnBrk="1" hangingPunct="1">
              <a:spcBef>
                <a:spcPct val="0"/>
              </a:spcBef>
            </a:pPr>
            <a:endParaRPr lang="en-US" smtClean="0"/>
          </a:p>
          <a:p>
            <a:pPr eaLnBrk="1" hangingPunct="1">
              <a:spcBef>
                <a:spcPct val="0"/>
              </a:spcBef>
            </a:pPr>
            <a:r>
              <a:rPr lang="en-US" smtClean="0"/>
              <a:t>This slide shows how the third method of the goodness-of-fit test is applied to the normal distribution (continued).</a:t>
            </a:r>
          </a:p>
          <a:p>
            <a:pPr eaLnBrk="1" hangingPunct="1">
              <a:spcBef>
                <a:spcPct val="0"/>
              </a:spcBef>
            </a:pPr>
            <a:endParaRPr lang="en-US"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510A1DF-3591-4D51-AD6E-DC4675953569}" type="slidenum">
              <a:rPr lang="en-US" smtClean="0">
                <a:cs typeface="Arial" charset="0"/>
              </a:rPr>
              <a:pPr/>
              <a:t>27</a:t>
            </a:fld>
            <a:endParaRPr lang="en-US" smtClean="0">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Normal Chi-Square Goodness-of-Fit Test:</a:t>
            </a:r>
          </a:p>
          <a:p>
            <a:pPr eaLnBrk="1" hangingPunct="1">
              <a:spcBef>
                <a:spcPct val="0"/>
              </a:spcBef>
            </a:pPr>
            <a:endParaRPr lang="en-US" smtClean="0"/>
          </a:p>
          <a:p>
            <a:pPr eaLnBrk="1" hangingPunct="1">
              <a:spcBef>
                <a:spcPct val="0"/>
              </a:spcBef>
            </a:pPr>
            <a:r>
              <a:rPr lang="en-US" smtClean="0"/>
              <a:t>When testing for a normal distribution, one will have to estimate the mean and the standard deviation for the distribution.  So when bins are used, at least four bins will be needed in order to have at least one degree of freedom.</a:t>
            </a:r>
          </a:p>
          <a:p>
            <a:pPr eaLnBrk="1" hangingPunct="1">
              <a:spcBef>
                <a:spcPct val="0"/>
              </a:spcBef>
            </a:pPr>
            <a:endParaRPr lang="en-US" smtClean="0"/>
          </a:p>
          <a:p>
            <a:pPr eaLnBrk="1" hangingPunct="1">
              <a:spcBef>
                <a:spcPct val="0"/>
              </a:spcBef>
            </a:pPr>
            <a:r>
              <a:rPr lang="en-US" smtClean="0"/>
              <a:t>The slide shows a table with examples for the number of bins and the corresponding degrees of freedom for the distribution.</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FA4C9DA-A56E-4FD1-929B-5308CB55286C}" type="slidenum">
              <a:rPr lang="en-US" smtClean="0">
                <a:cs typeface="Arial" charset="0"/>
              </a:rPr>
              <a:pPr/>
              <a:t>28</a:t>
            </a:fld>
            <a:endParaRPr lang="en-US" smtClean="0">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Normal Chi-Square Goodness-of-Fit Test:</a:t>
            </a:r>
          </a:p>
          <a:p>
            <a:pPr eaLnBrk="1" hangingPunct="1">
              <a:spcBef>
                <a:spcPct val="0"/>
              </a:spcBef>
            </a:pPr>
            <a:endParaRPr lang="en-US" smtClean="0"/>
          </a:p>
          <a:p>
            <a:pPr eaLnBrk="1" hangingPunct="1">
              <a:spcBef>
                <a:spcPct val="0"/>
              </a:spcBef>
            </a:pPr>
            <a:r>
              <a:rPr lang="en-US" smtClean="0"/>
              <a:t>One can use the fitted normal histogram to give a visual understanding of properties of the distribution before actually doing any goodness-of-fit test.  One may use the display to propose some other distribution for the data.</a:t>
            </a:r>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DD5DDB7-0A88-4F3C-A893-7C5477DD3363}" type="slidenum">
              <a:rPr lang="en-US" smtClean="0">
                <a:cs typeface="Arial" charset="0"/>
              </a:rPr>
              <a:pPr/>
              <a:t>29</a:t>
            </a:fld>
            <a:endParaRPr lang="en-US" smtClean="0">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ECDF Tests:</a:t>
            </a:r>
          </a:p>
          <a:p>
            <a:pPr eaLnBrk="1" hangingPunct="1">
              <a:spcBef>
                <a:spcPct val="0"/>
              </a:spcBef>
            </a:pPr>
            <a:endParaRPr lang="en-US" smtClean="0"/>
          </a:p>
          <a:p>
            <a:pPr eaLnBrk="1" hangingPunct="1">
              <a:spcBef>
                <a:spcPct val="0"/>
              </a:spcBef>
            </a:pPr>
            <a:r>
              <a:rPr lang="en-US" smtClean="0"/>
              <a:t>The chi-square goodness-of-fit test is not the only test one can use for goodness-of-fit.  This slide lists several that are based on the cumulative distribution function.</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7AB14C3-7386-48CB-AEC8-EB6EBAD28FC0}" type="slidenum">
              <a:rPr lang="en-US" smtClean="0">
                <a:cs typeface="Arial" charset="0"/>
              </a:rPr>
              <a:pPr/>
              <a:t>30</a:t>
            </a:fld>
            <a:endParaRPr lang="en-US" smtClean="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Table 15.1 shows an example of a contingency table.</a:t>
            </a: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4B68585-6AAF-4F66-929E-38F32273FD43}" type="slidenum">
              <a:rPr lang="en-US" smtClean="0">
                <a:cs typeface="Arial" charset="0"/>
              </a:rPr>
              <a:pPr/>
              <a:t>4</a:t>
            </a:fld>
            <a:endParaRPr lang="en-US" smtClean="0">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ECDF Tests:</a:t>
            </a:r>
          </a:p>
          <a:p>
            <a:pPr eaLnBrk="1" hangingPunct="1">
              <a:spcBef>
                <a:spcPct val="0"/>
              </a:spcBef>
            </a:pPr>
            <a:endParaRPr lang="en-US" smtClean="0"/>
          </a:p>
          <a:p>
            <a:pPr eaLnBrk="1" hangingPunct="1">
              <a:spcBef>
                <a:spcPct val="0"/>
              </a:spcBef>
            </a:pPr>
            <a:r>
              <a:rPr lang="en-US" smtClean="0"/>
              <a:t>The chi-square goodness-of-fit test is not the only test one can use for goodness-of-fit.  This slide lists several that are based on the cumulative distribution function.</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7AB14C3-7386-48CB-AEC8-EB6EBAD28FC0}" type="slidenum">
              <a:rPr lang="en-US" smtClean="0">
                <a:cs typeface="Arial" charset="0"/>
              </a:rPr>
              <a:pPr/>
              <a:t>31</a:t>
            </a:fld>
            <a:endParaRPr lang="en-US" smtClean="0">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ECDF Tests:</a:t>
            </a:r>
          </a:p>
          <a:p>
            <a:pPr eaLnBrk="1" hangingPunct="1">
              <a:spcBef>
                <a:spcPct val="0"/>
              </a:spcBef>
            </a:pPr>
            <a:endParaRPr lang="en-US" smtClean="0"/>
          </a:p>
          <a:p>
            <a:pPr eaLnBrk="1" hangingPunct="1">
              <a:spcBef>
                <a:spcPct val="0"/>
              </a:spcBef>
            </a:pPr>
            <a:r>
              <a:rPr lang="en-US" smtClean="0"/>
              <a:t>The chi-square goodness-of-fit test is not the only test one can use for goodness-of-fit.  This slide lists several that are based on the cumulative distribution function.</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7AB14C3-7386-48CB-AEC8-EB6EBAD28FC0}" type="slidenum">
              <a:rPr lang="en-US" smtClean="0">
                <a:cs typeface="Arial" charset="0"/>
              </a:rPr>
              <a:pPr/>
              <a:t>32</a:t>
            </a:fld>
            <a:endParaRPr lang="en-US" smtClean="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test checks whether the row variable is independent of the column variable.</a:t>
            </a: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BBA0295-3A94-4F63-93F5-D15CE2E960E7}" type="slidenum">
              <a:rPr lang="en-US" smtClean="0">
                <a:cs typeface="Arial" charset="0"/>
              </a:rPr>
              <a:pPr/>
              <a:t>5</a:t>
            </a:fld>
            <a:endParaRPr lang="en-US" smtClean="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slide discusses how the critical value for the chi-square test for independence is obtained.</a:t>
            </a: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EA1472B-3342-4CB7-B293-F39C848F77F1}" type="slidenum">
              <a:rPr lang="en-US" smtClean="0">
                <a:cs typeface="Arial" charset="0"/>
              </a:rPr>
              <a:pPr/>
              <a:t>6</a:t>
            </a:fld>
            <a:endParaRPr lang="en-US" smtClean="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The test statistic for this test assumes a chi-square distribution.  Figure 15.1 shows various chi-square distributions.</a:t>
            </a: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D1A8AF1-EB96-484A-968B-2BD1AB14D9FF}" type="slidenum">
              <a:rPr lang="en-US" smtClean="0">
                <a:cs typeface="Arial" charset="0"/>
              </a:rPr>
              <a:pPr/>
              <a:t>7</a:t>
            </a:fld>
            <a:endParaRPr lang="en-US" smtClean="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slide illustrates  how the expected values for the cells are computed.  These expected values will be used in the computation of the test statistic value. </a:t>
            </a: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E300F8D-252A-4178-92F4-1D696EE43C6D}" type="slidenum">
              <a:rPr lang="en-US" smtClean="0">
                <a:cs typeface="Arial" charset="0"/>
              </a:rPr>
              <a:pPr/>
              <a:t>8</a:t>
            </a:fld>
            <a:endParaRPr lang="en-US" smtClean="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slide lists the steps in testing for independence in the contingency table.</a:t>
            </a:r>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76B8D78-C34C-4FF5-9E31-2DA8FDD8C12A}" type="slidenum">
              <a:rPr lang="en-US" smtClean="0">
                <a:cs typeface="Arial" charset="0"/>
              </a:rPr>
              <a:pPr/>
              <a:t>9</a:t>
            </a:fld>
            <a:endParaRPr lang="en-US" smtClean="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Chi-Square Test for Independence:</a:t>
            </a:r>
          </a:p>
          <a:p>
            <a:pPr eaLnBrk="1" hangingPunct="1">
              <a:spcBef>
                <a:spcPct val="0"/>
              </a:spcBef>
            </a:pPr>
            <a:endParaRPr lang="en-US" smtClean="0"/>
          </a:p>
          <a:p>
            <a:pPr eaLnBrk="1" hangingPunct="1">
              <a:spcBef>
                <a:spcPct val="0"/>
              </a:spcBef>
            </a:pPr>
            <a:r>
              <a:rPr lang="en-US" smtClean="0"/>
              <a:t>This slide lists the steps in testing for independence in the contingency table (continued).</a:t>
            </a:r>
          </a:p>
          <a:p>
            <a:pPr eaLnBrk="1" hangingPunct="1">
              <a:spcBef>
                <a:spcPct val="0"/>
              </a:spcBef>
            </a:pPr>
            <a:endParaRPr 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7EC5548-3DD1-4684-9EB6-2EC747C12138}" type="slidenum">
              <a:rPr lang="en-US" smtClean="0">
                <a:cs typeface="Arial" charset="0"/>
              </a:rPr>
              <a:pPr/>
              <a:t>10</a:t>
            </a:fld>
            <a:endParaRPr 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2C243BC-564C-4CC4-91D7-22AD3D02A6E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3027745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C243BC-564C-4CC4-91D7-22AD3D02A6E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3848815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C243BC-564C-4CC4-91D7-22AD3D02A6E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3749627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r>
              <a:rPr lang="en-US"/>
              <a:t>15-</a:t>
            </a:r>
            <a:fld id="{B5A5DE02-E4E8-4378-A1BD-1FFE3B7F703A}" type="slidenum">
              <a:rPr lang="en-US"/>
              <a:pPr>
                <a:defRPr/>
              </a:pPr>
              <a:t>‹#›</a:t>
            </a:fld>
            <a:endParaRPr lang="en-US"/>
          </a:p>
        </p:txBody>
      </p:sp>
    </p:spTree>
    <p:extLst>
      <p:ext uri="{BB962C8B-B14F-4D97-AF65-F5344CB8AC3E}">
        <p14:creationId xmlns:p14="http://schemas.microsoft.com/office/powerpoint/2010/main" val="106052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3"/>
          <p:cNvSpPr>
            <a:spLocks noGrp="1" noChangeArrowheads="1"/>
          </p:cNvSpPr>
          <p:nvPr>
            <p:ph type="sldNum" sz="quarter" idx="10"/>
          </p:nvPr>
        </p:nvSpPr>
        <p:spPr/>
        <p:txBody>
          <a:bodyPr/>
          <a:lstStyle>
            <a:lvl1pPr>
              <a:defRPr smtClean="0"/>
            </a:lvl1pPr>
          </a:lstStyle>
          <a:p>
            <a:pPr>
              <a:defRPr/>
            </a:pPr>
            <a:r>
              <a:rPr lang="en-US"/>
              <a:t>15-</a:t>
            </a:r>
            <a:fld id="{2B952BB0-6BA0-4A88-9F78-EAEEE904DB18}" type="slidenum">
              <a:rPr lang="en-US"/>
              <a:pPr>
                <a:defRPr/>
              </a:pPr>
              <a:t>‹#›</a:t>
            </a:fld>
            <a:endParaRPr lang="en-US"/>
          </a:p>
        </p:txBody>
      </p:sp>
    </p:spTree>
    <p:extLst>
      <p:ext uri="{BB962C8B-B14F-4D97-AF65-F5344CB8AC3E}">
        <p14:creationId xmlns:p14="http://schemas.microsoft.com/office/powerpoint/2010/main" val="516357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C243BC-564C-4CC4-91D7-22AD3D02A6E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13773587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C243BC-564C-4CC4-91D7-22AD3D02A6E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42678762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2C243BC-564C-4CC4-91D7-22AD3D02A6E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405913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C243BC-564C-4CC4-91D7-22AD3D02A6E3}"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1003483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2C243BC-564C-4CC4-91D7-22AD3D02A6E3}"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1391799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C243BC-564C-4CC4-91D7-22AD3D02A6E3}"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4169074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C243BC-564C-4CC4-91D7-22AD3D02A6E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739744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C243BC-564C-4CC4-91D7-22AD3D02A6E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9B79B-CF9B-46D6-ADC9-2CD2257216DC}" type="slidenum">
              <a:rPr lang="en-US" smtClean="0"/>
              <a:t>‹#›</a:t>
            </a:fld>
            <a:endParaRPr lang="en-US"/>
          </a:p>
        </p:txBody>
      </p:sp>
    </p:spTree>
    <p:extLst>
      <p:ext uri="{BB962C8B-B14F-4D97-AF65-F5344CB8AC3E}">
        <p14:creationId xmlns:p14="http://schemas.microsoft.com/office/powerpoint/2010/main" val="2987731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C243BC-564C-4CC4-91D7-22AD3D02A6E3}"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9B79B-CF9B-46D6-ADC9-2CD2257216DC}" type="slidenum">
              <a:rPr lang="en-US" smtClean="0"/>
              <a:t>‹#›</a:t>
            </a:fld>
            <a:endParaRPr lang="en-US"/>
          </a:p>
        </p:txBody>
      </p:sp>
    </p:spTree>
    <p:extLst>
      <p:ext uri="{BB962C8B-B14F-4D97-AF65-F5344CB8AC3E}">
        <p14:creationId xmlns:p14="http://schemas.microsoft.com/office/powerpoint/2010/main" val="2018780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5.gif"/><Relationship Id="rId5" Type="http://schemas.openxmlformats.org/officeDocument/2006/relationships/image" Target="../media/image34.pn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10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smtClean="0">
                <a:solidFill>
                  <a:schemeClr val="accent1"/>
                </a:solidFill>
                <a:effectLst>
                  <a:outerShdw blurRad="38100" dist="38100" dir="2700000" algn="tl">
                    <a:srgbClr val="000000">
                      <a:alpha val="43137"/>
                    </a:srgbClr>
                  </a:outerShdw>
                </a:effectLst>
              </a:rPr>
              <a:t>Nov </a:t>
            </a:r>
            <a:r>
              <a:rPr lang="en-US" dirty="0" smtClean="0">
                <a:solidFill>
                  <a:schemeClr val="accent1"/>
                </a:solidFill>
                <a:effectLst>
                  <a:outerShdw blurRad="38100" dist="38100" dir="2700000" algn="tl">
                    <a:srgbClr val="000000">
                      <a:alpha val="43137"/>
                    </a:srgbClr>
                  </a:outerShdw>
                </a:effectLst>
              </a:rPr>
              <a:t>3-7</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Two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948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A20D597E-0F78-41AA-8041-46DD301A771E}" type="slidenum">
              <a:rPr lang="en-US">
                <a:latin typeface="Times New Roman" pitchFamily="18" charset="0"/>
              </a:rPr>
              <a:pPr eaLnBrk="1" hangingPunct="1"/>
              <a:t>10</a:t>
            </a:fld>
            <a:endParaRPr lang="en-US">
              <a:latin typeface="Times New Roman" pitchFamily="18" charset="0"/>
            </a:endParaRPr>
          </a:p>
        </p:txBody>
      </p:sp>
      <p:sp>
        <p:nvSpPr>
          <p:cNvPr id="678915" name="Rectangle 3"/>
          <p:cNvSpPr>
            <a:spLocks noGrp="1" noChangeArrowheads="1"/>
          </p:cNvSpPr>
          <p:nvPr>
            <p:ph type="body" sz="half" idx="1"/>
          </p:nvPr>
        </p:nvSpPr>
        <p:spPr>
          <a:xfrm>
            <a:off x="481796" y="1754186"/>
            <a:ext cx="8150225" cy="4260850"/>
          </a:xfrm>
        </p:spPr>
        <p:txBody>
          <a:bodyPr lIns="103236" tIns="51618" rIns="103236" bIns="51618"/>
          <a:lstStyle/>
          <a:p>
            <a:pPr marL="515938" indent="-515938" eaLnBrk="1" hangingPunct="1">
              <a:lnSpc>
                <a:spcPct val="80000"/>
              </a:lnSpc>
              <a:buClr>
                <a:schemeClr val="accent1"/>
              </a:buClr>
              <a:buSzPct val="100000"/>
              <a:buFontTx/>
              <a:buChar char="•"/>
              <a:defRPr/>
            </a:pPr>
            <a:r>
              <a:rPr lang="en-US" sz="2000" dirty="0" smtClean="0">
                <a:solidFill>
                  <a:srgbClr val="002060"/>
                </a:solidFill>
              </a:rPr>
              <a:t>For example, for </a:t>
            </a:r>
            <a:r>
              <a:rPr lang="en-US" sz="2000" i="1" dirty="0" err="1" smtClean="0">
                <a:solidFill>
                  <a:srgbClr val="002060"/>
                </a:solidFill>
              </a:rPr>
              <a:t>d.f.</a:t>
            </a:r>
            <a:r>
              <a:rPr lang="en-US" sz="2000" dirty="0" smtClean="0">
                <a:solidFill>
                  <a:srgbClr val="002060"/>
                </a:solidFill>
              </a:rPr>
              <a:t> = 6 and </a:t>
            </a:r>
            <a:r>
              <a:rPr lang="el-GR" sz="2000" i="1" dirty="0" smtClean="0">
                <a:solidFill>
                  <a:srgbClr val="002060"/>
                </a:solidFill>
              </a:rPr>
              <a:t>α</a:t>
            </a:r>
            <a:r>
              <a:rPr lang="en-US" sz="2000" dirty="0" smtClean="0">
                <a:solidFill>
                  <a:srgbClr val="002060"/>
                </a:solidFill>
              </a:rPr>
              <a:t> = .05, </a:t>
            </a:r>
            <a:r>
              <a:rPr lang="el-GR" sz="2000" dirty="0" smtClean="0">
                <a:solidFill>
                  <a:srgbClr val="002060"/>
                </a:solidFill>
                <a:cs typeface="Arial"/>
                <a:sym typeface="Symbol"/>
              </a:rPr>
              <a:t></a:t>
            </a:r>
            <a:r>
              <a:rPr lang="en-US" sz="2000" baseline="30000" dirty="0" smtClean="0">
                <a:solidFill>
                  <a:srgbClr val="002060"/>
                </a:solidFill>
              </a:rPr>
              <a:t>2</a:t>
            </a:r>
            <a:r>
              <a:rPr lang="en-US" sz="2000" baseline="-25000" dirty="0" smtClean="0">
                <a:solidFill>
                  <a:srgbClr val="002060"/>
                </a:solidFill>
              </a:rPr>
              <a:t>.05</a:t>
            </a:r>
            <a:r>
              <a:rPr lang="en-US" sz="2000" dirty="0" smtClean="0">
                <a:solidFill>
                  <a:srgbClr val="002060"/>
                </a:solidFill>
              </a:rPr>
              <a:t> = 12.59.</a:t>
            </a:r>
          </a:p>
        </p:txBody>
      </p:sp>
      <p:sp>
        <p:nvSpPr>
          <p:cNvPr id="1638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638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639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43009" name="Picture 1"/>
          <p:cNvPicPr>
            <a:picLocks noChangeAspect="1" noChangeArrowheads="1"/>
          </p:cNvPicPr>
          <p:nvPr/>
        </p:nvPicPr>
        <p:blipFill>
          <a:blip r:embed="rId3" cstate="print"/>
          <a:srcRect/>
          <a:stretch>
            <a:fillRect/>
          </a:stretch>
        </p:blipFill>
        <p:spPr bwMode="auto">
          <a:xfrm>
            <a:off x="1727860" y="2310740"/>
            <a:ext cx="5321692" cy="3643312"/>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
        <p:nvSpPr>
          <p:cNvPr id="10" name="Rectangle 6"/>
          <p:cNvSpPr>
            <a:spLocks noChangeArrowheads="1"/>
          </p:cNvSpPr>
          <p:nvPr/>
        </p:nvSpPr>
        <p:spPr bwMode="auto">
          <a:xfrm>
            <a:off x="236538" y="113914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Steps in Testing the Hypotheses</a:t>
            </a:r>
          </a:p>
        </p:txBody>
      </p:sp>
    </p:spTree>
    <p:extLst>
      <p:ext uri="{BB962C8B-B14F-4D97-AF65-F5344CB8AC3E}">
        <p14:creationId xmlns:p14="http://schemas.microsoft.com/office/powerpoint/2010/main" val="2719336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673FAC7E-86B2-468F-AD5D-9882A84EEFD0}" type="slidenum">
              <a:rPr lang="en-US">
                <a:latin typeface="Times New Roman" pitchFamily="18" charset="0"/>
              </a:rPr>
              <a:pPr eaLnBrk="1" hangingPunct="1"/>
              <a:t>11</a:t>
            </a:fld>
            <a:endParaRPr lang="en-US">
              <a:latin typeface="Times New Roman" pitchFamily="18" charset="0"/>
            </a:endParaRPr>
          </a:p>
        </p:txBody>
      </p:sp>
      <p:sp>
        <p:nvSpPr>
          <p:cNvPr id="679939" name="Rectangle 3"/>
          <p:cNvSpPr>
            <a:spLocks noGrp="1" noChangeArrowheads="1"/>
          </p:cNvSpPr>
          <p:nvPr>
            <p:ph type="body" sz="half" idx="1"/>
          </p:nvPr>
        </p:nvSpPr>
        <p:spPr>
          <a:xfrm>
            <a:off x="735807" y="1981200"/>
            <a:ext cx="8150225" cy="3505200"/>
          </a:xfrm>
        </p:spPr>
        <p:txBody>
          <a:bodyPr lIns="103236" tIns="51618" rIns="103236" bIns="51618"/>
          <a:lstStyle/>
          <a:p>
            <a:pPr marL="515938" indent="-515938" eaLnBrk="1" hangingPunct="1">
              <a:lnSpc>
                <a:spcPct val="80000"/>
              </a:lnSpc>
              <a:buClr>
                <a:schemeClr val="accent1"/>
              </a:buClr>
              <a:buSzPct val="100000"/>
              <a:buFontTx/>
              <a:buChar char="•"/>
              <a:defRPr/>
            </a:pPr>
            <a:r>
              <a:rPr lang="en-US" sz="2000" dirty="0" smtClean="0">
                <a:solidFill>
                  <a:srgbClr val="002060"/>
                </a:solidFill>
              </a:rPr>
              <a:t>Here is the rejection region.</a:t>
            </a:r>
          </a:p>
        </p:txBody>
      </p:sp>
      <p:sp>
        <p:nvSpPr>
          <p:cNvPr id="1741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741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741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40961" name="Picture 1"/>
          <p:cNvPicPr>
            <a:picLocks noChangeAspect="1" noChangeArrowheads="1"/>
          </p:cNvPicPr>
          <p:nvPr/>
        </p:nvPicPr>
        <p:blipFill>
          <a:blip r:embed="rId3" cstate="print"/>
          <a:srcRect/>
          <a:stretch>
            <a:fillRect/>
          </a:stretch>
        </p:blipFill>
        <p:spPr bwMode="auto">
          <a:xfrm>
            <a:off x="1828800" y="2743200"/>
            <a:ext cx="4495800" cy="25282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
        <p:nvSpPr>
          <p:cNvPr id="10" name="Rectangle 6"/>
          <p:cNvSpPr>
            <a:spLocks noChangeArrowheads="1"/>
          </p:cNvSpPr>
          <p:nvPr/>
        </p:nvSpPr>
        <p:spPr bwMode="auto">
          <a:xfrm>
            <a:off x="236538" y="113914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Steps in Testing the Hypotheses</a:t>
            </a:r>
          </a:p>
        </p:txBody>
      </p:sp>
    </p:spTree>
    <p:extLst>
      <p:ext uri="{BB962C8B-B14F-4D97-AF65-F5344CB8AC3E}">
        <p14:creationId xmlns:p14="http://schemas.microsoft.com/office/powerpoint/2010/main" val="92845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F464BEF3-219E-49F0-BA8C-EA5BD17E9B96}" type="slidenum">
              <a:rPr lang="en-US">
                <a:latin typeface="Times New Roman" pitchFamily="18" charset="0"/>
              </a:rPr>
              <a:pPr eaLnBrk="1" hangingPunct="1"/>
              <a:t>12</a:t>
            </a:fld>
            <a:endParaRPr lang="en-US">
              <a:latin typeface="Times New Roman" pitchFamily="18" charset="0"/>
            </a:endParaRPr>
          </a:p>
        </p:txBody>
      </p:sp>
      <p:sp>
        <p:nvSpPr>
          <p:cNvPr id="680963" name="Rectangle 3"/>
          <p:cNvSpPr>
            <a:spLocks noGrp="1" noChangeArrowheads="1"/>
          </p:cNvSpPr>
          <p:nvPr>
            <p:ph type="body" sz="half" idx="1"/>
          </p:nvPr>
        </p:nvSpPr>
        <p:spPr>
          <a:xfrm>
            <a:off x="734834" y="1754186"/>
            <a:ext cx="8150225" cy="1373188"/>
          </a:xfrm>
        </p:spPr>
        <p:txBody>
          <a:bodyPr lIns="103236" tIns="51618" rIns="103236" bIns="51618"/>
          <a:lstStyle/>
          <a:p>
            <a:pPr eaLnBrk="1" hangingPunct="1">
              <a:lnSpc>
                <a:spcPct val="80000"/>
              </a:lnSpc>
              <a:buClr>
                <a:schemeClr val="accent1"/>
              </a:buClr>
              <a:buSzPct val="100000"/>
              <a:buFont typeface="Arial" charset="0"/>
              <a:buChar char="•"/>
              <a:defRPr/>
            </a:pPr>
            <a:r>
              <a:rPr lang="en-US" sz="2000" dirty="0" smtClean="0">
                <a:solidFill>
                  <a:srgbClr val="0070C0"/>
                </a:solidFill>
              </a:rPr>
              <a:t>Step 3:  Calculate the Expected Frequencies</a:t>
            </a:r>
          </a:p>
          <a:p>
            <a:pPr eaLnBrk="1" hangingPunct="1">
              <a:lnSpc>
                <a:spcPct val="80000"/>
              </a:lnSpc>
              <a:buClr>
                <a:schemeClr val="accent1"/>
              </a:buClr>
              <a:buSzPct val="100000"/>
              <a:buFont typeface="Wingdings" pitchFamily="2" charset="2"/>
              <a:buNone/>
              <a:defRPr/>
            </a:pPr>
            <a:r>
              <a:rPr lang="en-US" sz="2000" dirty="0" smtClean="0">
                <a:solidFill>
                  <a:srgbClr val="002060"/>
                </a:solidFill>
              </a:rPr>
              <a:t>				</a:t>
            </a:r>
            <a:r>
              <a:rPr lang="en-US" sz="2000" i="1" dirty="0" err="1" smtClean="0">
                <a:solidFill>
                  <a:srgbClr val="002060"/>
                </a:solidFill>
              </a:rPr>
              <a:t>e</a:t>
            </a:r>
            <a:r>
              <a:rPr lang="en-US" sz="2000" i="1" baseline="-25000" dirty="0" err="1" smtClean="0">
                <a:solidFill>
                  <a:srgbClr val="002060"/>
                </a:solidFill>
              </a:rPr>
              <a:t>jk</a:t>
            </a:r>
            <a:r>
              <a:rPr lang="en-US" sz="2000" dirty="0" smtClean="0">
                <a:solidFill>
                  <a:srgbClr val="002060"/>
                </a:solidFill>
              </a:rPr>
              <a:t> = </a:t>
            </a:r>
            <a:r>
              <a:rPr lang="en-US" sz="2000" i="1" dirty="0" err="1" smtClean="0">
                <a:solidFill>
                  <a:srgbClr val="002060"/>
                </a:solidFill>
              </a:rPr>
              <a:t>R</a:t>
            </a:r>
            <a:r>
              <a:rPr lang="en-US" sz="2000" i="1" baseline="-25000" dirty="0" err="1" smtClean="0">
                <a:solidFill>
                  <a:srgbClr val="002060"/>
                </a:solidFill>
              </a:rPr>
              <a:t>j</a:t>
            </a:r>
            <a:r>
              <a:rPr lang="en-US" sz="2000" i="1" dirty="0" err="1" smtClean="0">
                <a:solidFill>
                  <a:srgbClr val="002060"/>
                </a:solidFill>
              </a:rPr>
              <a:t>C</a:t>
            </a:r>
            <a:r>
              <a:rPr lang="en-US" sz="2000" i="1" baseline="-25000" dirty="0" err="1" smtClean="0">
                <a:solidFill>
                  <a:srgbClr val="002060"/>
                </a:solidFill>
              </a:rPr>
              <a:t>k</a:t>
            </a:r>
            <a:r>
              <a:rPr lang="en-US" sz="2000" dirty="0" smtClean="0">
                <a:solidFill>
                  <a:srgbClr val="002060"/>
                </a:solidFill>
              </a:rPr>
              <a:t>/</a:t>
            </a:r>
            <a:r>
              <a:rPr lang="en-US" sz="2000" i="1" dirty="0" smtClean="0">
                <a:solidFill>
                  <a:srgbClr val="002060"/>
                </a:solidFill>
              </a:rPr>
              <a:t>n</a:t>
            </a:r>
          </a:p>
          <a:p>
            <a:pPr eaLnBrk="1" hangingPunct="1">
              <a:lnSpc>
                <a:spcPct val="80000"/>
              </a:lnSpc>
              <a:buClr>
                <a:schemeClr val="accent1"/>
              </a:buClr>
              <a:buSzPct val="100000"/>
              <a:buFontTx/>
              <a:buChar char="•"/>
              <a:defRPr/>
            </a:pPr>
            <a:r>
              <a:rPr lang="en-US" sz="2000" dirty="0" smtClean="0">
                <a:solidFill>
                  <a:srgbClr val="002060"/>
                </a:solidFill>
              </a:rPr>
              <a:t>   For example, 	</a:t>
            </a:r>
          </a:p>
        </p:txBody>
      </p:sp>
      <p:sp>
        <p:nvSpPr>
          <p:cNvPr id="1843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843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843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78850" name="Picture 2"/>
          <p:cNvPicPr>
            <a:picLocks noChangeAspect="1" noChangeArrowheads="1"/>
          </p:cNvPicPr>
          <p:nvPr/>
        </p:nvPicPr>
        <p:blipFill>
          <a:blip r:embed="rId3" cstate="print"/>
          <a:srcRect/>
          <a:stretch>
            <a:fillRect/>
          </a:stretch>
        </p:blipFill>
        <p:spPr bwMode="auto">
          <a:xfrm>
            <a:off x="354895" y="2971800"/>
            <a:ext cx="8656459" cy="2362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
        <p:nvSpPr>
          <p:cNvPr id="10" name="Rectangle 6"/>
          <p:cNvSpPr>
            <a:spLocks noChangeArrowheads="1"/>
          </p:cNvSpPr>
          <p:nvPr/>
        </p:nvSpPr>
        <p:spPr bwMode="auto">
          <a:xfrm>
            <a:off x="236538" y="113914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Steps in Testing the Hypotheses</a:t>
            </a:r>
          </a:p>
        </p:txBody>
      </p:sp>
    </p:spTree>
    <p:extLst>
      <p:ext uri="{BB962C8B-B14F-4D97-AF65-F5344CB8AC3E}">
        <p14:creationId xmlns:p14="http://schemas.microsoft.com/office/powerpoint/2010/main" val="2308173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782701EF-31C2-4F44-91BC-0F064C216C0B}" type="slidenum">
              <a:rPr lang="en-US">
                <a:latin typeface="Times New Roman" pitchFamily="18" charset="0"/>
              </a:rPr>
              <a:pPr eaLnBrk="1" hangingPunct="1"/>
              <a:t>13</a:t>
            </a:fld>
            <a:endParaRPr lang="en-US">
              <a:latin typeface="Times New Roman" pitchFamily="18" charset="0"/>
            </a:endParaRPr>
          </a:p>
        </p:txBody>
      </p:sp>
      <p:sp>
        <p:nvSpPr>
          <p:cNvPr id="681987" name="Rectangle 3"/>
          <p:cNvSpPr>
            <a:spLocks noGrp="1" noChangeArrowheads="1"/>
          </p:cNvSpPr>
          <p:nvPr>
            <p:ph type="body" sz="half" idx="1"/>
          </p:nvPr>
        </p:nvSpPr>
        <p:spPr>
          <a:xfrm>
            <a:off x="735807" y="1869280"/>
            <a:ext cx="8150225" cy="3083719"/>
          </a:xfrm>
        </p:spPr>
        <p:txBody>
          <a:bodyPr lIns="103236" tIns="51618" rIns="103236" bIns="51618">
            <a:noAutofit/>
          </a:bodyPr>
          <a:lstStyle/>
          <a:p>
            <a:pPr eaLnBrk="1" hangingPunct="1">
              <a:lnSpc>
                <a:spcPct val="80000"/>
              </a:lnSpc>
              <a:buClr>
                <a:schemeClr val="accent1"/>
              </a:buClr>
              <a:buSzTx/>
              <a:buFont typeface="Arial" charset="0"/>
              <a:buChar char="•"/>
              <a:defRPr/>
            </a:pPr>
            <a:r>
              <a:rPr lang="en-US" sz="2000" dirty="0" smtClean="0">
                <a:solidFill>
                  <a:srgbClr val="0070C0"/>
                </a:solidFill>
              </a:rPr>
              <a:t>Step 4:  Calculate the Test Statistic</a:t>
            </a:r>
          </a:p>
          <a:p>
            <a:pPr eaLnBrk="1" hangingPunct="1">
              <a:lnSpc>
                <a:spcPct val="80000"/>
              </a:lnSpc>
              <a:buClr>
                <a:schemeClr val="accent1"/>
              </a:buClr>
              <a:buSzTx/>
              <a:buFont typeface="Arial" charset="0"/>
              <a:buChar char="•"/>
              <a:defRPr/>
            </a:pPr>
            <a:r>
              <a:rPr lang="en-US" sz="2000" dirty="0" smtClean="0">
                <a:solidFill>
                  <a:srgbClr val="002060"/>
                </a:solidFill>
              </a:rPr>
              <a:t>   The chi-square test statistic is</a:t>
            </a:r>
          </a:p>
          <a:p>
            <a:pPr eaLnBrk="1" hangingPunct="1">
              <a:lnSpc>
                <a:spcPct val="80000"/>
              </a:lnSpc>
              <a:buClr>
                <a:schemeClr val="accent1"/>
              </a:buClr>
              <a:buSzTx/>
              <a:buFont typeface="Wingdings" pitchFamily="2" charset="2"/>
              <a:buNone/>
              <a:defRPr/>
            </a:pPr>
            <a:endParaRPr lang="en-US" sz="2000" dirty="0" smtClean="0"/>
          </a:p>
          <a:p>
            <a:pPr eaLnBrk="1" hangingPunct="1">
              <a:lnSpc>
                <a:spcPct val="80000"/>
              </a:lnSpc>
              <a:buFont typeface="Wingdings" pitchFamily="2" charset="2"/>
              <a:buNone/>
              <a:defRPr/>
            </a:pPr>
            <a:endParaRPr lang="en-US" sz="2000" dirty="0" smtClean="0"/>
          </a:p>
          <a:p>
            <a:pPr eaLnBrk="1" hangingPunct="1">
              <a:lnSpc>
                <a:spcPct val="80000"/>
              </a:lnSpc>
              <a:buFont typeface="Wingdings" pitchFamily="2" charset="2"/>
              <a:buNone/>
              <a:defRPr/>
            </a:pPr>
            <a:endParaRPr lang="en-US" sz="2000" dirty="0" smtClean="0"/>
          </a:p>
          <a:p>
            <a:pPr eaLnBrk="1" hangingPunct="1">
              <a:lnSpc>
                <a:spcPct val="80000"/>
              </a:lnSpc>
              <a:buFont typeface="Wingdings" pitchFamily="2" charset="2"/>
              <a:buNone/>
              <a:defRPr/>
            </a:pPr>
            <a:endParaRPr lang="en-US" sz="2000" dirty="0" smtClean="0"/>
          </a:p>
          <a:p>
            <a:pPr eaLnBrk="1" hangingPunct="1">
              <a:lnSpc>
                <a:spcPct val="80000"/>
              </a:lnSpc>
              <a:buClr>
                <a:schemeClr val="accent1"/>
              </a:buClr>
              <a:buSzPct val="100000"/>
              <a:buFont typeface="Arial" charset="0"/>
              <a:buChar char="•"/>
              <a:defRPr/>
            </a:pPr>
            <a:endParaRPr lang="en-US" sz="2000" dirty="0" smtClean="0">
              <a:solidFill>
                <a:srgbClr val="0070C0"/>
              </a:solidFill>
            </a:endParaRPr>
          </a:p>
          <a:p>
            <a:pPr eaLnBrk="1" hangingPunct="1">
              <a:lnSpc>
                <a:spcPct val="80000"/>
              </a:lnSpc>
              <a:buClr>
                <a:schemeClr val="accent1"/>
              </a:buClr>
              <a:buSzPct val="100000"/>
              <a:buFont typeface="Arial" charset="0"/>
              <a:buChar char="•"/>
              <a:defRPr/>
            </a:pPr>
            <a:r>
              <a:rPr lang="en-US" sz="2000" dirty="0" smtClean="0">
                <a:solidFill>
                  <a:srgbClr val="0070C0"/>
                </a:solidFill>
              </a:rPr>
              <a:t>Step 5: Make the Decision</a:t>
            </a:r>
          </a:p>
          <a:p>
            <a:pPr>
              <a:lnSpc>
                <a:spcPct val="80000"/>
              </a:lnSpc>
              <a:buClr>
                <a:schemeClr val="accent1"/>
              </a:buClr>
              <a:buSzPct val="100000"/>
              <a:buFont typeface="Arial" charset="0"/>
              <a:buChar char="•"/>
              <a:defRPr/>
            </a:pPr>
            <a:r>
              <a:rPr lang="en-US" sz="2000" dirty="0" smtClean="0">
                <a:solidFill>
                  <a:srgbClr val="002060"/>
                </a:solidFill>
              </a:rPr>
              <a:t>   Reject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if test statistic </a:t>
            </a:r>
            <a:r>
              <a:rPr lang="el-GR" sz="2000" dirty="0">
                <a:solidFill>
                  <a:srgbClr val="002060"/>
                </a:solidFill>
                <a:cs typeface="Arial"/>
                <a:sym typeface="Symbol"/>
              </a:rPr>
              <a:t></a:t>
            </a:r>
            <a:r>
              <a:rPr lang="en-US" sz="2000" baseline="30000" dirty="0" smtClean="0">
                <a:solidFill>
                  <a:srgbClr val="002060"/>
                </a:solidFill>
              </a:rPr>
              <a:t>2</a:t>
            </a:r>
            <a:r>
              <a:rPr lang="en-US" sz="2000" baseline="-25000" dirty="0" smtClean="0">
                <a:solidFill>
                  <a:srgbClr val="002060"/>
                </a:solidFill>
              </a:rPr>
              <a:t>calc</a:t>
            </a:r>
            <a:r>
              <a:rPr lang="en-US" sz="2000" dirty="0" smtClean="0">
                <a:solidFill>
                  <a:srgbClr val="002060"/>
                </a:solidFill>
              </a:rPr>
              <a:t> &gt; </a:t>
            </a:r>
            <a:r>
              <a:rPr lang="el-GR" sz="2000" dirty="0">
                <a:solidFill>
                  <a:srgbClr val="002060"/>
                </a:solidFill>
                <a:cs typeface="Arial"/>
                <a:sym typeface="Symbol"/>
              </a:rPr>
              <a:t></a:t>
            </a:r>
            <a:r>
              <a:rPr lang="en-US" sz="2000" baseline="30000" dirty="0" smtClean="0">
                <a:solidFill>
                  <a:srgbClr val="002060"/>
                </a:solidFill>
              </a:rPr>
              <a:t>2</a:t>
            </a:r>
            <a:r>
              <a:rPr lang="en-US" sz="2000" baseline="-25000" dirty="0" smtClean="0">
                <a:solidFill>
                  <a:srgbClr val="002060"/>
                </a:solidFill>
              </a:rPr>
              <a:t>R</a:t>
            </a:r>
            <a:r>
              <a:rPr lang="en-US" sz="2000" dirty="0" smtClean="0">
                <a:solidFill>
                  <a:srgbClr val="002060"/>
                </a:solidFill>
              </a:rPr>
              <a:t> or if the </a:t>
            </a:r>
            <a:r>
              <a:rPr lang="en-US" sz="2000" i="1" dirty="0" smtClean="0">
                <a:solidFill>
                  <a:srgbClr val="002060"/>
                </a:solidFill>
              </a:rPr>
              <a:t>p</a:t>
            </a:r>
            <a:r>
              <a:rPr lang="en-US" sz="2000" dirty="0" smtClean="0">
                <a:solidFill>
                  <a:srgbClr val="002060"/>
                </a:solidFill>
              </a:rPr>
              <a:t>-value  </a:t>
            </a:r>
            <a:r>
              <a:rPr lang="en-US" sz="2000" dirty="0" smtClean="0">
                <a:solidFill>
                  <a:srgbClr val="002060"/>
                </a:solidFill>
                <a:sym typeface="Symbol" pitchFamily="18" charset="2"/>
              </a:rPr>
              <a:t> </a:t>
            </a:r>
            <a:r>
              <a:rPr lang="el-GR" sz="2000" i="1" dirty="0" smtClean="0">
                <a:solidFill>
                  <a:srgbClr val="002060"/>
                </a:solidFill>
                <a:sym typeface="Symbol" pitchFamily="18" charset="2"/>
              </a:rPr>
              <a:t>α</a:t>
            </a:r>
            <a:r>
              <a:rPr lang="en-US" sz="2000" dirty="0" smtClean="0">
                <a:solidFill>
                  <a:srgbClr val="002060"/>
                </a:solidFill>
              </a:rPr>
              <a:t>.</a:t>
            </a:r>
          </a:p>
        </p:txBody>
      </p:sp>
      <p:sp>
        <p:nvSpPr>
          <p:cNvPr id="1946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946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1990" name="Rectangle 6"/>
          <p:cNvSpPr>
            <a:spLocks noChangeArrowheads="1"/>
          </p:cNvSpPr>
          <p:nvPr/>
        </p:nvSpPr>
        <p:spPr bwMode="auto">
          <a:xfrm>
            <a:off x="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Steps in Testing the Hypotheses</a:t>
            </a:r>
          </a:p>
        </p:txBody>
      </p:sp>
      <p:sp>
        <p:nvSpPr>
          <p:cNvPr id="1946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79874" name="Picture 2"/>
          <p:cNvPicPr>
            <a:picLocks noChangeAspect="1" noChangeArrowheads="1"/>
          </p:cNvPicPr>
          <p:nvPr/>
        </p:nvPicPr>
        <p:blipFill>
          <a:blip r:embed="rId3" cstate="print"/>
          <a:srcRect/>
          <a:stretch>
            <a:fillRect/>
          </a:stretch>
        </p:blipFill>
        <p:spPr bwMode="auto">
          <a:xfrm>
            <a:off x="2743200" y="2667000"/>
            <a:ext cx="2371725" cy="123825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2265877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D9C1DBA3-9224-4497-9A52-4709CEB62962}" type="slidenum">
              <a:rPr lang="en-US">
                <a:latin typeface="Times New Roman" pitchFamily="18" charset="0"/>
              </a:rPr>
              <a:pPr eaLnBrk="1" hangingPunct="1"/>
              <a:t>14</a:t>
            </a:fld>
            <a:endParaRPr lang="en-US">
              <a:latin typeface="Times New Roman" pitchFamily="18" charset="0"/>
            </a:endParaRPr>
          </a:p>
        </p:txBody>
      </p:sp>
      <p:sp>
        <p:nvSpPr>
          <p:cNvPr id="2458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458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7110" name="Rectangle 6"/>
          <p:cNvSpPr>
            <a:spLocks noChangeArrowheads="1"/>
          </p:cNvSpPr>
          <p:nvPr/>
        </p:nvSpPr>
        <p:spPr bwMode="auto">
          <a:xfrm>
            <a:off x="422966" y="1065213"/>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smtClean="0">
                <a:solidFill>
                  <a:srgbClr val="C00000"/>
                </a:solidFill>
                <a:effectLst>
                  <a:outerShdw blurRad="38100" dist="38100" dir="2700000" algn="tl">
                    <a:srgbClr val="000000">
                      <a:alpha val="43137"/>
                    </a:srgbClr>
                  </a:outerShdw>
                </a:effectLst>
                <a:cs typeface="Arial" charset="0"/>
              </a:rPr>
              <a:t>Example: </a:t>
            </a:r>
            <a:r>
              <a:rPr lang="en-US" sz="2400" i="1" dirty="0" err="1" smtClean="0">
                <a:solidFill>
                  <a:srgbClr val="C00000"/>
                </a:solidFill>
                <a:effectLst>
                  <a:outerShdw blurRad="38100" dist="38100" dir="2700000" algn="tl">
                    <a:srgbClr val="000000">
                      <a:alpha val="43137"/>
                    </a:srgbClr>
                  </a:outerShdw>
                </a:effectLst>
                <a:cs typeface="Arial" charset="0"/>
              </a:rPr>
              <a:t>MegaStat</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245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1"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965" y="3612428"/>
            <a:ext cx="3810051" cy="176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6852" y="2509836"/>
            <a:ext cx="3425107" cy="336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ight Arrow 2"/>
          <p:cNvSpPr/>
          <p:nvPr/>
        </p:nvSpPr>
        <p:spPr>
          <a:xfrm>
            <a:off x="4420777" y="3942049"/>
            <a:ext cx="227423" cy="2489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801771" y="5441660"/>
            <a:ext cx="3657601" cy="523220"/>
          </a:xfrm>
          <a:prstGeom prst="rect">
            <a:avLst/>
          </a:prstGeom>
          <a:noFill/>
        </p:spPr>
        <p:txBody>
          <a:bodyPr wrap="square" rtlCol="0">
            <a:spAutoFit/>
          </a:bodyPr>
          <a:lstStyle/>
          <a:p>
            <a:r>
              <a:rPr lang="en-US" sz="1400" i="1" dirty="0" smtClean="0">
                <a:solidFill>
                  <a:srgbClr val="FF0000"/>
                </a:solidFill>
              </a:rPr>
              <a:t>p</a:t>
            </a:r>
            <a:r>
              <a:rPr lang="en-US" sz="1400" dirty="0" smtClean="0">
                <a:solidFill>
                  <a:srgbClr val="FF0000"/>
                </a:solidFill>
              </a:rPr>
              <a:t>-value = 0.2154 is not small enough to reject the hypothesis of independence at </a:t>
            </a:r>
            <a:r>
              <a:rPr lang="el-GR" sz="1400" i="1" dirty="0" smtClean="0">
                <a:solidFill>
                  <a:srgbClr val="FF0000"/>
                </a:solidFill>
              </a:rPr>
              <a:t>α</a:t>
            </a:r>
            <a:r>
              <a:rPr lang="en-US" sz="1400" dirty="0" smtClean="0">
                <a:solidFill>
                  <a:srgbClr val="FF0000"/>
                </a:solidFill>
              </a:rPr>
              <a:t> = .05</a:t>
            </a:r>
            <a:endParaRPr lang="en-US" sz="1400" dirty="0">
              <a:solidFill>
                <a:srgbClr val="FF0000"/>
              </a:solidFill>
            </a:endParaRPr>
          </a:p>
        </p:txBody>
      </p:sp>
      <p:sp>
        <p:nvSpPr>
          <p:cNvPr id="18" name="TextBox 17"/>
          <p:cNvSpPr txBox="1"/>
          <p:nvPr/>
        </p:nvSpPr>
        <p:spPr>
          <a:xfrm>
            <a:off x="5413715" y="1562480"/>
            <a:ext cx="2131380" cy="523220"/>
          </a:xfrm>
          <a:prstGeom prst="rect">
            <a:avLst/>
          </a:prstGeom>
          <a:noFill/>
        </p:spPr>
        <p:txBody>
          <a:bodyPr wrap="square" rtlCol="0">
            <a:spAutoFit/>
          </a:bodyPr>
          <a:lstStyle/>
          <a:p>
            <a:r>
              <a:rPr lang="en-US" sz="1400" dirty="0" smtClean="0">
                <a:solidFill>
                  <a:srgbClr val="FF0000"/>
                </a:solidFill>
              </a:rPr>
              <a:t>all cells have </a:t>
            </a:r>
            <a:r>
              <a:rPr lang="en-US" sz="1400" i="1" dirty="0" err="1" smtClean="0">
                <a:solidFill>
                  <a:srgbClr val="FF0000"/>
                </a:solidFill>
              </a:rPr>
              <a:t>e</a:t>
            </a:r>
            <a:r>
              <a:rPr lang="en-US" sz="1400" i="1" baseline="-25000" dirty="0" err="1" smtClean="0">
                <a:solidFill>
                  <a:srgbClr val="FF0000"/>
                </a:solidFill>
              </a:rPr>
              <a:t>jk</a:t>
            </a:r>
            <a:r>
              <a:rPr lang="en-US" sz="1400" dirty="0" smtClean="0">
                <a:solidFill>
                  <a:srgbClr val="FF0000"/>
                </a:solidFill>
              </a:rPr>
              <a:t> </a:t>
            </a:r>
            <a:r>
              <a:rPr lang="en-US" sz="1400" dirty="0" smtClean="0">
                <a:solidFill>
                  <a:srgbClr val="FF0000"/>
                </a:solidFill>
                <a:sym typeface="Symbol"/>
              </a:rPr>
              <a:t></a:t>
            </a:r>
            <a:r>
              <a:rPr lang="en-US" sz="1400" dirty="0" smtClean="0">
                <a:solidFill>
                  <a:srgbClr val="FF0000"/>
                </a:solidFill>
              </a:rPr>
              <a:t> 5 so Cochran’s Rule is met</a:t>
            </a:r>
            <a:endParaRPr lang="en-US" sz="1400" dirty="0">
              <a:solidFill>
                <a:srgbClr val="FF0000"/>
              </a:solidFill>
            </a:endParaRPr>
          </a:p>
        </p:txBody>
      </p:sp>
      <p:cxnSp>
        <p:nvCxnSpPr>
          <p:cNvPr id="22" name="Straight Arrow Connector 21"/>
          <p:cNvCxnSpPr/>
          <p:nvPr/>
        </p:nvCxnSpPr>
        <p:spPr bwMode="auto">
          <a:xfrm>
            <a:off x="4343400" y="5697408"/>
            <a:ext cx="1524000" cy="7705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938" y="1569212"/>
            <a:ext cx="39528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597186" y="3209792"/>
            <a:ext cx="3657601" cy="307777"/>
          </a:xfrm>
          <a:prstGeom prst="rect">
            <a:avLst/>
          </a:prstGeom>
          <a:noFill/>
        </p:spPr>
        <p:txBody>
          <a:bodyPr wrap="square" rtlCol="0">
            <a:spAutoFit/>
          </a:bodyPr>
          <a:lstStyle/>
          <a:p>
            <a:r>
              <a:rPr lang="en-US" sz="1400" dirty="0" smtClean="0">
                <a:solidFill>
                  <a:srgbClr val="FF0000"/>
                </a:solidFill>
              </a:rPr>
              <a:t>Caution: </a:t>
            </a:r>
            <a:r>
              <a:rPr lang="en-US" sz="1400" i="1" dirty="0" smtClean="0">
                <a:solidFill>
                  <a:srgbClr val="FF0000"/>
                </a:solidFill>
              </a:rPr>
              <a:t>Don’t highlight row or column totals</a:t>
            </a:r>
            <a:endParaRPr lang="en-US" sz="1400" dirty="0">
              <a:solidFill>
                <a:srgbClr val="FF0000"/>
              </a:solidFill>
            </a:endParaRPr>
          </a:p>
        </p:txBody>
      </p:sp>
      <p:sp>
        <p:nvSpPr>
          <p:cNvPr id="12" name="Up Arrow 11"/>
          <p:cNvSpPr/>
          <p:nvPr/>
        </p:nvSpPr>
        <p:spPr>
          <a:xfrm>
            <a:off x="2365926" y="2939451"/>
            <a:ext cx="302581" cy="2381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6219632" y="2146465"/>
            <a:ext cx="228600"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0395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AC61D12D-48D3-4CD6-839B-BEBCFC439F1B}" type="slidenum">
              <a:rPr lang="en-US">
                <a:latin typeface="Times New Roman" pitchFamily="18" charset="0"/>
              </a:rPr>
              <a:pPr eaLnBrk="1" hangingPunct="1"/>
              <a:t>15</a:t>
            </a:fld>
            <a:endParaRPr lang="en-US">
              <a:latin typeface="Times New Roman" pitchFamily="18" charset="0"/>
            </a:endParaRPr>
          </a:p>
        </p:txBody>
      </p:sp>
      <p:sp>
        <p:nvSpPr>
          <p:cNvPr id="686083" name="Rectangle 3"/>
          <p:cNvSpPr>
            <a:spLocks noGrp="1" noChangeArrowheads="1"/>
          </p:cNvSpPr>
          <p:nvPr>
            <p:ph type="body" sz="half" idx="1"/>
          </p:nvPr>
        </p:nvSpPr>
        <p:spPr>
          <a:xfrm>
            <a:off x="746125" y="2187575"/>
            <a:ext cx="8150225" cy="1317625"/>
          </a:xfrm>
        </p:spPr>
        <p:txBody>
          <a:bodyPr lIns="103236" tIns="51618" rIns="103236" bIns="51618">
            <a:normAutofit/>
          </a:bodyPr>
          <a:lstStyle/>
          <a:p>
            <a:pPr eaLnBrk="1" hangingPunct="1">
              <a:spcBef>
                <a:spcPts val="1200"/>
              </a:spcBef>
              <a:buClr>
                <a:schemeClr val="accent1"/>
              </a:buClr>
              <a:buSzPct val="100000"/>
              <a:buFont typeface="Arial" charset="0"/>
              <a:buChar char="•"/>
              <a:defRPr/>
            </a:pPr>
            <a:r>
              <a:rPr lang="en-US" sz="2000" dirty="0" smtClean="0">
                <a:solidFill>
                  <a:srgbClr val="002060"/>
                </a:solidFill>
              </a:rPr>
              <a:t>For a 2 × 2 contingency table, the chi-square test is equivalent to a two-tailed </a:t>
            </a:r>
            <a:r>
              <a:rPr lang="en-US" sz="2000" i="1" dirty="0" smtClean="0">
                <a:solidFill>
                  <a:srgbClr val="002060"/>
                </a:solidFill>
              </a:rPr>
              <a:t>z </a:t>
            </a:r>
            <a:r>
              <a:rPr lang="en-US" sz="2000" dirty="0" smtClean="0">
                <a:solidFill>
                  <a:srgbClr val="002060"/>
                </a:solidFill>
              </a:rPr>
              <a:t>test for two proportions.</a:t>
            </a:r>
          </a:p>
          <a:p>
            <a:pPr eaLnBrk="1" hangingPunct="1">
              <a:spcBef>
                <a:spcPts val="1200"/>
              </a:spcBef>
              <a:buClr>
                <a:schemeClr val="accent1"/>
              </a:buClr>
              <a:buSzPct val="100000"/>
              <a:buFont typeface="Arial" charset="0"/>
              <a:buChar char="•"/>
              <a:defRPr/>
            </a:pPr>
            <a:r>
              <a:rPr lang="en-US" sz="2000" dirty="0" smtClean="0">
                <a:solidFill>
                  <a:srgbClr val="002060"/>
                </a:solidFill>
              </a:rPr>
              <a:t>The hypotheses are:</a:t>
            </a:r>
          </a:p>
        </p:txBody>
      </p:sp>
      <p:sp>
        <p:nvSpPr>
          <p:cNvPr id="2048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048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6086" name="Rectangle 6"/>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Test of Two Proportions</a:t>
            </a:r>
          </a:p>
        </p:txBody>
      </p:sp>
      <p:sp>
        <p:nvSpPr>
          <p:cNvPr id="20487" name="Slide Number Placeholder 5"/>
          <p:cNvSpPr txBox="1">
            <a:spLocks/>
          </p:cNvSpPr>
          <p:nvPr/>
        </p:nvSpPr>
        <p:spPr bwMode="auto">
          <a:xfrm>
            <a:off x="5130800" y="6248400"/>
            <a:ext cx="17272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600">
                <a:solidFill>
                  <a:srgbClr val="FFFFFF"/>
                </a:solidFill>
              </a:rPr>
              <a:t>Figure 14.6</a:t>
            </a:r>
          </a:p>
        </p:txBody>
      </p:sp>
      <p:sp>
        <p:nvSpPr>
          <p:cNvPr id="2048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32770" name="Picture 2"/>
          <p:cNvPicPr>
            <a:picLocks noChangeAspect="1" noChangeArrowheads="1"/>
          </p:cNvPicPr>
          <p:nvPr/>
        </p:nvPicPr>
        <p:blipFill>
          <a:blip r:embed="rId3" cstate="print"/>
          <a:srcRect/>
          <a:stretch>
            <a:fillRect/>
          </a:stretch>
        </p:blipFill>
        <p:spPr bwMode="auto">
          <a:xfrm>
            <a:off x="2971800" y="3581400"/>
            <a:ext cx="2590800" cy="1207477"/>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4"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2585137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058031C8-B8A6-4CCE-A0F2-9F3D5871EC76}" type="slidenum">
              <a:rPr lang="en-US">
                <a:latin typeface="Times New Roman" pitchFamily="18" charset="0"/>
              </a:rPr>
              <a:pPr eaLnBrk="1" hangingPunct="1"/>
              <a:t>16</a:t>
            </a:fld>
            <a:endParaRPr lang="en-US">
              <a:latin typeface="Times New Roman" pitchFamily="18" charset="0"/>
            </a:endParaRPr>
          </a:p>
        </p:txBody>
      </p:sp>
      <p:sp>
        <p:nvSpPr>
          <p:cNvPr id="683011" name="Rectangle 3"/>
          <p:cNvSpPr>
            <a:spLocks noGrp="1" noChangeArrowheads="1"/>
          </p:cNvSpPr>
          <p:nvPr>
            <p:ph type="body" sz="half" idx="1"/>
          </p:nvPr>
        </p:nvSpPr>
        <p:spPr>
          <a:xfrm>
            <a:off x="746125" y="2187575"/>
            <a:ext cx="7254875" cy="2106613"/>
          </a:xfrm>
        </p:spPr>
        <p:txBody>
          <a:bodyPr lIns="103236" tIns="51618" rIns="103236" bIns="51618"/>
          <a:lstStyle/>
          <a:p>
            <a:pPr eaLnBrk="1" hangingPunct="1">
              <a:lnSpc>
                <a:spcPct val="80000"/>
              </a:lnSpc>
              <a:spcBef>
                <a:spcPts val="1200"/>
              </a:spcBef>
              <a:buClr>
                <a:schemeClr val="accent1"/>
              </a:buClr>
              <a:buSzTx/>
              <a:buFontTx/>
              <a:buChar char="•"/>
              <a:defRPr/>
            </a:pPr>
            <a:r>
              <a:rPr lang="en-US" sz="2000" dirty="0" smtClean="0">
                <a:solidFill>
                  <a:srgbClr val="002060"/>
                </a:solidFill>
              </a:rPr>
              <a:t>The chi-square test is unreliable if the </a:t>
            </a:r>
            <a:r>
              <a:rPr lang="en-US" sz="2000" i="1" dirty="0" smtClean="0">
                <a:solidFill>
                  <a:srgbClr val="002060"/>
                </a:solidFill>
              </a:rPr>
              <a:t>expected</a:t>
            </a:r>
            <a:r>
              <a:rPr lang="en-US" sz="2000" dirty="0" smtClean="0">
                <a:solidFill>
                  <a:srgbClr val="002060"/>
                </a:solidFill>
              </a:rPr>
              <a:t> frequencies are too small.</a:t>
            </a:r>
          </a:p>
          <a:p>
            <a:pPr eaLnBrk="1" hangingPunct="1">
              <a:lnSpc>
                <a:spcPct val="80000"/>
              </a:lnSpc>
              <a:spcBef>
                <a:spcPts val="1200"/>
              </a:spcBef>
              <a:buClr>
                <a:schemeClr val="accent1"/>
              </a:buClr>
              <a:buSzTx/>
              <a:buFontTx/>
              <a:buChar char="•"/>
              <a:defRPr/>
            </a:pPr>
            <a:r>
              <a:rPr lang="en-US" sz="2000" dirty="0" smtClean="0">
                <a:solidFill>
                  <a:srgbClr val="002060"/>
                </a:solidFill>
              </a:rPr>
              <a:t>Rules of thumb:</a:t>
            </a:r>
          </a:p>
          <a:p>
            <a:pPr marL="644525" lvl="1" indent="0" eaLnBrk="1" hangingPunct="1">
              <a:lnSpc>
                <a:spcPct val="80000"/>
              </a:lnSpc>
              <a:spcBef>
                <a:spcPts val="1200"/>
              </a:spcBef>
              <a:buClr>
                <a:schemeClr val="accent1"/>
              </a:buClr>
              <a:buSzTx/>
              <a:buFontTx/>
              <a:buChar char="•"/>
              <a:defRPr/>
            </a:pPr>
            <a:r>
              <a:rPr lang="en-US" sz="2000" i="1" dirty="0" smtClean="0">
                <a:solidFill>
                  <a:srgbClr val="002060"/>
                </a:solidFill>
              </a:rPr>
              <a:t> Cochran’s Rule</a:t>
            </a:r>
            <a:r>
              <a:rPr lang="en-US" sz="2000" dirty="0" smtClean="0">
                <a:solidFill>
                  <a:srgbClr val="002060"/>
                </a:solidFill>
              </a:rPr>
              <a:t> requires that </a:t>
            </a:r>
            <a:r>
              <a:rPr lang="en-US" sz="2000" i="1" dirty="0" err="1" smtClean="0">
                <a:solidFill>
                  <a:srgbClr val="002060"/>
                </a:solidFill>
              </a:rPr>
              <a:t>e</a:t>
            </a:r>
            <a:r>
              <a:rPr lang="en-US" sz="2000" i="1" baseline="-25000" dirty="0" err="1" smtClean="0">
                <a:solidFill>
                  <a:srgbClr val="002060"/>
                </a:solidFill>
              </a:rPr>
              <a:t>jk</a:t>
            </a:r>
            <a:r>
              <a:rPr lang="en-US" sz="2000" dirty="0" smtClean="0">
                <a:solidFill>
                  <a:srgbClr val="002060"/>
                </a:solidFill>
              </a:rPr>
              <a:t> &gt; 5 for all cells.</a:t>
            </a:r>
          </a:p>
          <a:p>
            <a:pPr marL="644525" lvl="1" indent="0" eaLnBrk="1" hangingPunct="1">
              <a:lnSpc>
                <a:spcPct val="80000"/>
              </a:lnSpc>
              <a:spcBef>
                <a:spcPts val="1200"/>
              </a:spcBef>
              <a:buClr>
                <a:schemeClr val="accent1"/>
              </a:buClr>
              <a:buSzTx/>
              <a:buFontTx/>
              <a:buChar char="•"/>
              <a:defRPr/>
            </a:pPr>
            <a:r>
              <a:rPr lang="en-US" sz="2000" dirty="0" smtClean="0">
                <a:solidFill>
                  <a:srgbClr val="002060"/>
                </a:solidFill>
              </a:rPr>
              <a:t> Up to 20% of the cells may have </a:t>
            </a:r>
            <a:r>
              <a:rPr lang="en-US" sz="2000" i="1" dirty="0" err="1" smtClean="0">
                <a:solidFill>
                  <a:srgbClr val="002060"/>
                </a:solidFill>
              </a:rPr>
              <a:t>e</a:t>
            </a:r>
            <a:r>
              <a:rPr lang="en-US" sz="2000" i="1" baseline="-25000" dirty="0" err="1" smtClean="0">
                <a:solidFill>
                  <a:srgbClr val="002060"/>
                </a:solidFill>
              </a:rPr>
              <a:t>jk</a:t>
            </a:r>
            <a:r>
              <a:rPr lang="en-US" sz="2000" dirty="0" smtClean="0">
                <a:solidFill>
                  <a:srgbClr val="002060"/>
                </a:solidFill>
              </a:rPr>
              <a:t> &lt; 5 </a:t>
            </a:r>
          </a:p>
        </p:txBody>
      </p:sp>
      <p:sp>
        <p:nvSpPr>
          <p:cNvPr id="2150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150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3014" name="Rectangle 6"/>
          <p:cNvSpPr>
            <a:spLocks noChangeArrowheads="1"/>
          </p:cNvSpPr>
          <p:nvPr/>
        </p:nvSpPr>
        <p:spPr bwMode="auto">
          <a:xfrm>
            <a:off x="236538" y="124236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Small Expected Frequencies</a:t>
            </a:r>
          </a:p>
        </p:txBody>
      </p:sp>
      <p:sp>
        <p:nvSpPr>
          <p:cNvPr id="683017" name="Rectangle 9"/>
          <p:cNvSpPr>
            <a:spLocks noChangeArrowheads="1"/>
          </p:cNvSpPr>
          <p:nvPr/>
        </p:nvSpPr>
        <p:spPr bwMode="auto">
          <a:xfrm>
            <a:off x="712252" y="4191000"/>
            <a:ext cx="8150225" cy="1447800"/>
          </a:xfrm>
          <a:prstGeom prst="rect">
            <a:avLst/>
          </a:prstGeom>
          <a:noFill/>
          <a:ln w="9525">
            <a:noFill/>
            <a:miter lim="800000"/>
            <a:headEnd/>
            <a:tailEnd/>
          </a:ln>
          <a:effectLst/>
        </p:spPr>
        <p:txBody>
          <a:bodyPr lIns="103231" tIns="51616" rIns="103231" bIns="51616"/>
          <a:lstStyle/>
          <a:p>
            <a:pPr marL="342900" indent="-342900" eaLnBrk="0" hangingPunct="0">
              <a:lnSpc>
                <a:spcPct val="80000"/>
              </a:lnSpc>
              <a:spcBef>
                <a:spcPts val="1200"/>
              </a:spcBef>
              <a:buClr>
                <a:schemeClr val="accent1"/>
              </a:buClr>
              <a:buFont typeface="Arial" charset="0"/>
              <a:buChar char="•"/>
              <a:defRPr/>
            </a:pPr>
            <a:r>
              <a:rPr lang="en-US" sz="2000" dirty="0">
                <a:solidFill>
                  <a:srgbClr val="002060"/>
                </a:solidFill>
                <a:cs typeface="Arial" charset="0"/>
              </a:rPr>
              <a:t>Most agree that a chi-square test is infeasible if </a:t>
            </a:r>
            <a:r>
              <a:rPr lang="en-US" sz="2000" i="1" dirty="0" err="1">
                <a:solidFill>
                  <a:srgbClr val="002060"/>
                </a:solidFill>
                <a:cs typeface="Arial" charset="0"/>
              </a:rPr>
              <a:t>e</a:t>
            </a:r>
            <a:r>
              <a:rPr lang="en-US" sz="2000" i="1" baseline="-25000" dirty="0" err="1">
                <a:solidFill>
                  <a:srgbClr val="002060"/>
                </a:solidFill>
                <a:cs typeface="Arial" charset="0"/>
              </a:rPr>
              <a:t>jk</a:t>
            </a:r>
            <a:r>
              <a:rPr lang="en-US" sz="2000" dirty="0">
                <a:solidFill>
                  <a:srgbClr val="002060"/>
                </a:solidFill>
                <a:cs typeface="Arial" charset="0"/>
              </a:rPr>
              <a:t> &lt; 1 in any cell.</a:t>
            </a:r>
          </a:p>
          <a:p>
            <a:pPr marL="342900" indent="-342900" eaLnBrk="0" hangingPunct="0">
              <a:lnSpc>
                <a:spcPct val="80000"/>
              </a:lnSpc>
              <a:spcBef>
                <a:spcPts val="1200"/>
              </a:spcBef>
              <a:buClr>
                <a:schemeClr val="accent1"/>
              </a:buClr>
              <a:buFont typeface="Arial" charset="0"/>
              <a:buChar char="•"/>
              <a:defRPr/>
            </a:pPr>
            <a:r>
              <a:rPr lang="en-US" sz="2000" dirty="0">
                <a:solidFill>
                  <a:srgbClr val="002060"/>
                </a:solidFill>
                <a:cs typeface="Arial" charset="0"/>
              </a:rPr>
              <a:t>If this happens, try combining adjacent rows or columns to enlarge the expected frequencies.</a:t>
            </a:r>
          </a:p>
        </p:txBody>
      </p:sp>
      <p:sp>
        <p:nvSpPr>
          <p:cNvPr id="2151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2"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pic>
        <p:nvPicPr>
          <p:cNvPr id="1026" name="Picture 2" descr="C:\Users\Blythe\AppData\Local\Microsoft\Windows\Temporary Internet Files\Content.IE5\DWBN8RIF\MC90043152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5284930"/>
            <a:ext cx="1261920" cy="1261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15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6118B8F0-7309-466E-B3D5-ECB2F017D64B}" type="slidenum">
              <a:rPr lang="en-US">
                <a:latin typeface="Times New Roman" pitchFamily="18" charset="0"/>
              </a:rPr>
              <a:pPr eaLnBrk="1" hangingPunct="1"/>
              <a:t>17</a:t>
            </a:fld>
            <a:endParaRPr lang="en-US">
              <a:latin typeface="Times New Roman" pitchFamily="18" charset="0"/>
            </a:endParaRPr>
          </a:p>
        </p:txBody>
      </p:sp>
      <p:sp>
        <p:nvSpPr>
          <p:cNvPr id="686083" name="Rectangle 3"/>
          <p:cNvSpPr>
            <a:spLocks noGrp="1" noChangeArrowheads="1"/>
          </p:cNvSpPr>
          <p:nvPr>
            <p:ph type="body" sz="half" idx="1"/>
          </p:nvPr>
        </p:nvSpPr>
        <p:spPr>
          <a:xfrm>
            <a:off x="685800" y="1754186"/>
            <a:ext cx="8150225" cy="1317625"/>
          </a:xfrm>
        </p:spPr>
        <p:txBody>
          <a:bodyPr lIns="103236" tIns="51618" rIns="103236" bIns="51618"/>
          <a:lstStyle/>
          <a:p>
            <a:pPr marL="515938" indent="-515938" eaLnBrk="1" hangingPunct="1">
              <a:lnSpc>
                <a:spcPct val="80000"/>
              </a:lnSpc>
              <a:buClr>
                <a:schemeClr val="accent1"/>
              </a:buClr>
              <a:buSzPct val="100000"/>
              <a:buFontTx/>
              <a:buChar char="•"/>
              <a:defRPr/>
            </a:pPr>
            <a:r>
              <a:rPr lang="en-US" sz="2000" dirty="0" smtClean="0">
                <a:solidFill>
                  <a:srgbClr val="002060"/>
                </a:solidFill>
              </a:rPr>
              <a:t>Chi-square tests for independence can also be used to analyze quantitative variables by coding them into categories.</a:t>
            </a:r>
          </a:p>
        </p:txBody>
      </p:sp>
      <p:sp>
        <p:nvSpPr>
          <p:cNvPr id="2253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253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6086" name="Rectangle 6"/>
          <p:cNvSpPr>
            <a:spLocks noChangeArrowheads="1"/>
          </p:cNvSpPr>
          <p:nvPr/>
        </p:nvSpPr>
        <p:spPr bwMode="auto">
          <a:xfrm>
            <a:off x="247424"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Cross-Tabulating Raw Data</a:t>
            </a:r>
          </a:p>
        </p:txBody>
      </p:sp>
      <p:sp>
        <p:nvSpPr>
          <p:cNvPr id="686091" name="Rectangle 11"/>
          <p:cNvSpPr>
            <a:spLocks noChangeArrowheads="1"/>
          </p:cNvSpPr>
          <p:nvPr/>
        </p:nvSpPr>
        <p:spPr bwMode="auto">
          <a:xfrm>
            <a:off x="606199" y="2514600"/>
            <a:ext cx="8191500" cy="658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spAutoFit/>
          </a:bodyPr>
          <a:lstStyle/>
          <a:p>
            <a:pPr marL="58738" lvl="3" eaLnBrk="0" hangingPunct="0">
              <a:lnSpc>
                <a:spcPct val="80000"/>
              </a:lnSpc>
              <a:spcBef>
                <a:spcPct val="20000"/>
              </a:spcBef>
              <a:buClr>
                <a:schemeClr val="accent1"/>
              </a:buClr>
              <a:buSzPct val="125000"/>
              <a:buFont typeface="Arial" charset="0"/>
              <a:buChar char="•"/>
            </a:pPr>
            <a:r>
              <a:rPr lang="en-US" sz="2000" dirty="0">
                <a:solidFill>
                  <a:srgbClr val="002060"/>
                </a:solidFill>
              </a:rPr>
              <a:t>      For example, the variables </a:t>
            </a:r>
            <a:r>
              <a:rPr lang="en-US" sz="2000" i="1" dirty="0">
                <a:solidFill>
                  <a:srgbClr val="002060"/>
                </a:solidFill>
              </a:rPr>
              <a:t>Infant Deaths per 1,000</a:t>
            </a:r>
            <a:r>
              <a:rPr lang="en-US" sz="2000" dirty="0">
                <a:solidFill>
                  <a:srgbClr val="002060"/>
                </a:solidFill>
              </a:rPr>
              <a:t> and </a:t>
            </a:r>
            <a:r>
              <a:rPr lang="en-US" sz="2000" i="1" dirty="0">
                <a:solidFill>
                  <a:srgbClr val="002060"/>
                </a:solidFill>
              </a:rPr>
              <a:t>Doctors</a:t>
            </a:r>
          </a:p>
          <a:p>
            <a:pPr marL="58738" lvl="3" eaLnBrk="0" hangingPunct="0">
              <a:lnSpc>
                <a:spcPct val="80000"/>
              </a:lnSpc>
              <a:spcBef>
                <a:spcPct val="20000"/>
              </a:spcBef>
              <a:buClr>
                <a:schemeClr val="accent1"/>
              </a:buClr>
            </a:pPr>
            <a:r>
              <a:rPr lang="en-US" sz="2000" i="1" dirty="0">
                <a:solidFill>
                  <a:srgbClr val="002060"/>
                </a:solidFill>
              </a:rPr>
              <a:t>       per 100,000 </a:t>
            </a:r>
            <a:r>
              <a:rPr lang="en-US" sz="2000" dirty="0">
                <a:solidFill>
                  <a:srgbClr val="002060"/>
                </a:solidFill>
              </a:rPr>
              <a:t>can each be coded into various categories:</a:t>
            </a:r>
          </a:p>
        </p:txBody>
      </p:sp>
      <p:sp>
        <p:nvSpPr>
          <p:cNvPr id="2253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32769" name="Picture 1"/>
          <p:cNvPicPr>
            <a:picLocks noChangeAspect="1" noChangeArrowheads="1"/>
          </p:cNvPicPr>
          <p:nvPr/>
        </p:nvPicPr>
        <p:blipFill>
          <a:blip r:embed="rId3" cstate="print"/>
          <a:srcRect/>
          <a:stretch>
            <a:fillRect/>
          </a:stretch>
        </p:blipFill>
        <p:spPr bwMode="auto">
          <a:xfrm>
            <a:off x="891639" y="3352800"/>
            <a:ext cx="7370763" cy="28575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4"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3868673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98E90AE6-F425-4A01-84B8-1F60899211A8}" type="slidenum">
              <a:rPr lang="en-US">
                <a:latin typeface="Times New Roman" pitchFamily="18" charset="0"/>
              </a:rPr>
              <a:pPr eaLnBrk="1" hangingPunct="1"/>
              <a:t>18</a:t>
            </a:fld>
            <a:endParaRPr lang="en-US">
              <a:latin typeface="Times New Roman" pitchFamily="18" charset="0"/>
            </a:endParaRPr>
          </a:p>
        </p:txBody>
      </p:sp>
      <p:sp>
        <p:nvSpPr>
          <p:cNvPr id="2355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355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8134" name="Rectangle 6"/>
          <p:cNvSpPr>
            <a:spLocks noChangeArrowheads="1"/>
          </p:cNvSpPr>
          <p:nvPr/>
        </p:nvSpPr>
        <p:spPr bwMode="auto">
          <a:xfrm>
            <a:off x="240496" y="1174770"/>
            <a:ext cx="69278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Why Do a Chi-Square Test on Numerical Data?</a:t>
            </a:r>
          </a:p>
        </p:txBody>
      </p:sp>
      <p:sp>
        <p:nvSpPr>
          <p:cNvPr id="688135" name="Rectangle 7"/>
          <p:cNvSpPr>
            <a:spLocks noGrp="1" noChangeArrowheads="1"/>
          </p:cNvSpPr>
          <p:nvPr>
            <p:ph type="body" sz="half" idx="1"/>
          </p:nvPr>
        </p:nvSpPr>
        <p:spPr>
          <a:xfrm>
            <a:off x="735807" y="2133600"/>
            <a:ext cx="7188993" cy="2492375"/>
          </a:xfrm>
        </p:spPr>
        <p:txBody>
          <a:bodyPr lIns="103236" tIns="51618" rIns="103236" bIns="51618"/>
          <a:lstStyle/>
          <a:p>
            <a:pPr marL="515938" indent="-515938" eaLnBrk="1" hangingPunct="1">
              <a:spcBef>
                <a:spcPts val="1200"/>
              </a:spcBef>
              <a:buClr>
                <a:schemeClr val="accent1"/>
              </a:buClr>
              <a:buSzPct val="100000"/>
              <a:buFontTx/>
              <a:buChar char="•"/>
              <a:defRPr/>
            </a:pPr>
            <a:r>
              <a:rPr lang="en-US" sz="2000" dirty="0" smtClean="0">
                <a:solidFill>
                  <a:srgbClr val="002060"/>
                </a:solidFill>
              </a:rPr>
              <a:t>The researcher may believe there’s a relationship between </a:t>
            </a:r>
            <a:r>
              <a:rPr lang="en-US" sz="2000" i="1" dirty="0" smtClean="0">
                <a:solidFill>
                  <a:srgbClr val="002060"/>
                </a:solidFill>
              </a:rPr>
              <a:t>X</a:t>
            </a:r>
            <a:r>
              <a:rPr lang="en-US" sz="2000" dirty="0" smtClean="0">
                <a:solidFill>
                  <a:srgbClr val="002060"/>
                </a:solidFill>
              </a:rPr>
              <a:t> and </a:t>
            </a:r>
            <a:r>
              <a:rPr lang="en-US" sz="2000" i="1" dirty="0" smtClean="0">
                <a:solidFill>
                  <a:srgbClr val="002060"/>
                </a:solidFill>
              </a:rPr>
              <a:t>Y</a:t>
            </a:r>
            <a:r>
              <a:rPr lang="en-US" sz="2000" dirty="0" smtClean="0">
                <a:solidFill>
                  <a:srgbClr val="002060"/>
                </a:solidFill>
              </a:rPr>
              <a:t>, but doesn’t want to use regression.</a:t>
            </a:r>
          </a:p>
          <a:p>
            <a:pPr marL="515938" indent="-515938" eaLnBrk="1" hangingPunct="1">
              <a:spcBef>
                <a:spcPts val="1200"/>
              </a:spcBef>
              <a:buClr>
                <a:schemeClr val="accent1"/>
              </a:buClr>
              <a:buSzPct val="100000"/>
              <a:buFontTx/>
              <a:buChar char="•"/>
              <a:defRPr/>
            </a:pPr>
            <a:r>
              <a:rPr lang="en-US" sz="2000" dirty="0" smtClean="0">
                <a:solidFill>
                  <a:srgbClr val="002060"/>
                </a:solidFill>
              </a:rPr>
              <a:t>There are outliers or anomalies that prevent us from assuming that the data came from a normal population.</a:t>
            </a:r>
          </a:p>
          <a:p>
            <a:pPr marL="515938" indent="-515938" eaLnBrk="1" hangingPunct="1">
              <a:spcBef>
                <a:spcPts val="1200"/>
              </a:spcBef>
              <a:buClr>
                <a:schemeClr val="accent1"/>
              </a:buClr>
              <a:buSzPct val="100000"/>
              <a:buFontTx/>
              <a:buChar char="•"/>
              <a:defRPr/>
            </a:pPr>
            <a:r>
              <a:rPr lang="en-US" sz="2000" dirty="0" smtClean="0">
                <a:solidFill>
                  <a:srgbClr val="002060"/>
                </a:solidFill>
              </a:rPr>
              <a:t>The researcher has numerical data for one variable but not the other.</a:t>
            </a:r>
          </a:p>
        </p:txBody>
      </p:sp>
      <p:sp>
        <p:nvSpPr>
          <p:cNvPr id="235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2"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pic>
        <p:nvPicPr>
          <p:cNvPr id="2051" name="Picture 3" descr="C:\Users\Blythe\AppData\Local\Microsoft\Windows\Temporary Internet Files\Content.IE5\DWBN8RIF\MP90018288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1906" y="4419600"/>
            <a:ext cx="126365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6850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D9C1DBA3-9224-4497-9A52-4709CEB62962}" type="slidenum">
              <a:rPr lang="en-US">
                <a:latin typeface="Times New Roman" pitchFamily="18" charset="0"/>
              </a:rPr>
              <a:pPr eaLnBrk="1" hangingPunct="1"/>
              <a:t>19</a:t>
            </a:fld>
            <a:endParaRPr lang="en-US">
              <a:latin typeface="Times New Roman" pitchFamily="18" charset="0"/>
            </a:endParaRPr>
          </a:p>
        </p:txBody>
      </p:sp>
      <p:sp>
        <p:nvSpPr>
          <p:cNvPr id="687107" name="Rectangle 3"/>
          <p:cNvSpPr>
            <a:spLocks noGrp="1" noChangeArrowheads="1"/>
          </p:cNvSpPr>
          <p:nvPr>
            <p:ph type="body" sz="half" idx="1"/>
          </p:nvPr>
        </p:nvSpPr>
        <p:spPr>
          <a:xfrm>
            <a:off x="708025" y="2263775"/>
            <a:ext cx="7292975" cy="2106613"/>
          </a:xfrm>
        </p:spPr>
        <p:txBody>
          <a:bodyPr lIns="103236" tIns="51618" rIns="103236" bIns="51618"/>
          <a:lstStyle/>
          <a:p>
            <a:pPr marL="515938" indent="-515938" eaLnBrk="1" hangingPunct="1">
              <a:lnSpc>
                <a:spcPct val="80000"/>
              </a:lnSpc>
              <a:spcBef>
                <a:spcPts val="1200"/>
              </a:spcBef>
              <a:buClr>
                <a:schemeClr val="accent1"/>
              </a:buClr>
              <a:buSzPct val="100000"/>
              <a:buFontTx/>
              <a:buChar char="•"/>
              <a:defRPr/>
            </a:pPr>
            <a:r>
              <a:rPr lang="en-US" sz="2000" dirty="0" smtClean="0">
                <a:solidFill>
                  <a:srgbClr val="002060"/>
                </a:solidFill>
              </a:rPr>
              <a:t>More than two variables can be compared using contingency tables.</a:t>
            </a:r>
          </a:p>
          <a:p>
            <a:pPr marL="515938" indent="-515938" eaLnBrk="1" hangingPunct="1">
              <a:lnSpc>
                <a:spcPct val="80000"/>
              </a:lnSpc>
              <a:spcBef>
                <a:spcPts val="1200"/>
              </a:spcBef>
              <a:buClr>
                <a:schemeClr val="accent1"/>
              </a:buClr>
              <a:buSzPct val="100000"/>
              <a:buFontTx/>
              <a:buChar char="•"/>
              <a:defRPr/>
            </a:pPr>
            <a:r>
              <a:rPr lang="en-US" sz="2000" dirty="0" smtClean="0">
                <a:solidFill>
                  <a:srgbClr val="002060"/>
                </a:solidFill>
              </a:rPr>
              <a:t>However, it is difficult to visualize a higher-order table.</a:t>
            </a:r>
          </a:p>
          <a:p>
            <a:pPr marL="515938" indent="-515938" eaLnBrk="1" hangingPunct="1">
              <a:lnSpc>
                <a:spcPct val="80000"/>
              </a:lnSpc>
              <a:spcBef>
                <a:spcPts val="1200"/>
              </a:spcBef>
              <a:buClr>
                <a:schemeClr val="accent1"/>
              </a:buClr>
              <a:buSzPct val="100000"/>
              <a:buFontTx/>
              <a:buChar char="•"/>
              <a:defRPr/>
            </a:pPr>
            <a:r>
              <a:rPr lang="en-US" sz="2000" dirty="0" smtClean="0">
                <a:solidFill>
                  <a:srgbClr val="002060"/>
                </a:solidFill>
              </a:rPr>
              <a:t>For example, you could visualize a </a:t>
            </a:r>
            <a:r>
              <a:rPr lang="en-US" sz="2000" i="1" dirty="0" smtClean="0">
                <a:solidFill>
                  <a:srgbClr val="002060"/>
                </a:solidFill>
              </a:rPr>
              <a:t>cube</a:t>
            </a:r>
            <a:r>
              <a:rPr lang="en-US" sz="2000" dirty="0" smtClean="0">
                <a:solidFill>
                  <a:srgbClr val="002060"/>
                </a:solidFill>
              </a:rPr>
              <a:t> as a stack of tiled 2-way contingency tables.</a:t>
            </a:r>
          </a:p>
          <a:p>
            <a:pPr marL="515938" indent="-515938" eaLnBrk="1" hangingPunct="1">
              <a:lnSpc>
                <a:spcPct val="80000"/>
              </a:lnSpc>
              <a:spcBef>
                <a:spcPts val="1200"/>
              </a:spcBef>
              <a:buClr>
                <a:schemeClr val="accent1"/>
              </a:buClr>
              <a:buSzPct val="100000"/>
              <a:buFontTx/>
              <a:buChar char="•"/>
              <a:defRPr/>
            </a:pPr>
            <a:r>
              <a:rPr lang="en-US" sz="2000" dirty="0" smtClean="0">
                <a:solidFill>
                  <a:srgbClr val="002060"/>
                </a:solidFill>
              </a:rPr>
              <a:t>Major computer packages permit three-way tables.</a:t>
            </a:r>
          </a:p>
        </p:txBody>
      </p:sp>
      <p:sp>
        <p:nvSpPr>
          <p:cNvPr id="2458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458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7110" name="Rectangle 6"/>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3-Way Tables and Higher</a:t>
            </a:r>
          </a:p>
        </p:txBody>
      </p:sp>
      <p:sp>
        <p:nvSpPr>
          <p:cNvPr id="245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1"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pic>
        <p:nvPicPr>
          <p:cNvPr id="3074" name="Picture 2" descr="C:\Users\Blythe\AppData\Local\Microsoft\Windows\Temporary Internet Files\Content.IE5\78DSK311\MC90007086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648200"/>
            <a:ext cx="1464398" cy="1435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0281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BC229ADE-822C-428D-BBEA-1BCECB08E6CD}" type="slidenum">
              <a:rPr lang="en-US">
                <a:latin typeface="Times New Roman" pitchFamily="18" charset="0"/>
              </a:rPr>
              <a:pPr eaLnBrk="1" hangingPunct="1"/>
              <a:t>2</a:t>
            </a:fld>
            <a:endParaRPr lang="en-US">
              <a:latin typeface="Times New Roman" pitchFamily="18" charset="0"/>
            </a:endParaRPr>
          </a:p>
        </p:txBody>
      </p:sp>
      <p:sp>
        <p:nvSpPr>
          <p:cNvPr id="43010" name="Rectangle 2"/>
          <p:cNvSpPr>
            <a:spLocks noGrp="1" noChangeArrowheads="1"/>
          </p:cNvSpPr>
          <p:nvPr>
            <p:ph type="title"/>
          </p:nvPr>
        </p:nvSpPr>
        <p:spPr>
          <a:xfrm>
            <a:off x="533400" y="457200"/>
            <a:ext cx="7848600" cy="533399"/>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Chi-Square Tests                                           </a:t>
            </a:r>
            <a:r>
              <a:rPr lang="en-US" sz="3200" i="1" dirty="0" smtClean="0">
                <a:effectLst>
                  <a:outerShdw blurRad="38100" dist="38100" dir="2700000" algn="tl">
                    <a:srgbClr val="000000">
                      <a:alpha val="43137"/>
                    </a:srgbClr>
                  </a:outerShdw>
                </a:effectLst>
              </a:rPr>
              <a:t>ML 10.1</a:t>
            </a:r>
          </a:p>
        </p:txBody>
      </p:sp>
      <p:sp>
        <p:nvSpPr>
          <p:cNvPr id="43011" name="Rectangle 3"/>
          <p:cNvSpPr>
            <a:spLocks noGrp="1" noChangeArrowheads="1"/>
          </p:cNvSpPr>
          <p:nvPr>
            <p:ph type="subTitle" idx="4294967295"/>
          </p:nvPr>
        </p:nvSpPr>
        <p:spPr>
          <a:xfrm>
            <a:off x="914400" y="2049119"/>
            <a:ext cx="6477000" cy="3581400"/>
          </a:xfrm>
          <a:ln>
            <a:noFill/>
          </a:ln>
        </p:spPr>
        <p:txBody>
          <a:bodyPr>
            <a:normAutofit/>
          </a:bodyPr>
          <a:lstStyle/>
          <a:p>
            <a:pPr marL="0" indent="0" eaLnBrk="1" hangingPunct="1">
              <a:buSzPct val="150000"/>
              <a:buFont typeface="Wingdings" pitchFamily="2" charset="2"/>
              <a:buNone/>
              <a:defRPr/>
            </a:pPr>
            <a:r>
              <a:rPr lang="en-US" sz="2800" dirty="0" smtClean="0">
                <a:solidFill>
                  <a:schemeClr val="bg2"/>
                </a:solidFill>
              </a:rPr>
              <a:t> </a:t>
            </a:r>
            <a:r>
              <a:rPr lang="en-US" sz="2400" i="1" dirty="0" smtClean="0">
                <a:solidFill>
                  <a:srgbClr val="C00000"/>
                </a:solidFill>
              </a:rPr>
              <a:t>Chapter Contents</a:t>
            </a:r>
          </a:p>
          <a:p>
            <a:pPr eaLnBrk="1" hangingPunct="1">
              <a:spcBef>
                <a:spcPts val="1200"/>
              </a:spcBef>
              <a:buFont typeface="Arial" charset="0"/>
              <a:buNone/>
              <a:defRPr/>
            </a:pPr>
            <a:r>
              <a:rPr lang="en-US" sz="2000" dirty="0" smtClean="0">
                <a:solidFill>
                  <a:srgbClr val="002060"/>
                </a:solidFill>
              </a:rPr>
              <a:t>15.1  Chi-Square Test for Independence</a:t>
            </a:r>
          </a:p>
          <a:p>
            <a:pPr eaLnBrk="1" hangingPunct="1">
              <a:spcBef>
                <a:spcPts val="1200"/>
              </a:spcBef>
              <a:buFont typeface="Wingdings" pitchFamily="2" charset="2"/>
              <a:buNone/>
              <a:defRPr/>
            </a:pPr>
            <a:r>
              <a:rPr lang="en-US" sz="2000" dirty="0" smtClean="0">
                <a:solidFill>
                  <a:srgbClr val="002060"/>
                </a:solidFill>
              </a:rPr>
              <a:t>15.2  Chi-Square Tests for Goodness-of-Fit</a:t>
            </a:r>
          </a:p>
          <a:p>
            <a:pPr eaLnBrk="1" hangingPunct="1">
              <a:spcBef>
                <a:spcPts val="1200"/>
              </a:spcBef>
              <a:buFont typeface="Wingdings" pitchFamily="2" charset="2"/>
              <a:buNone/>
              <a:defRPr/>
            </a:pPr>
            <a:r>
              <a:rPr lang="en-US" sz="2000" i="1" dirty="0" smtClean="0">
                <a:solidFill>
                  <a:schemeClr val="bg1">
                    <a:lumMod val="65000"/>
                  </a:schemeClr>
                </a:solidFill>
                <a:effectLst>
                  <a:outerShdw blurRad="38100" dist="38100" dir="2700000" algn="tl">
                    <a:srgbClr val="000000">
                      <a:alpha val="43137"/>
                    </a:srgbClr>
                  </a:outerShdw>
                </a:effectLst>
              </a:rPr>
              <a:t>15.3  Uniform Goodness-of-Fit Test</a:t>
            </a:r>
          </a:p>
          <a:p>
            <a:pPr eaLnBrk="1" hangingPunct="1">
              <a:spcBef>
                <a:spcPts val="1200"/>
              </a:spcBef>
              <a:buFont typeface="Wingdings" pitchFamily="2" charset="2"/>
              <a:buNone/>
              <a:defRPr/>
            </a:pPr>
            <a:r>
              <a:rPr lang="en-US" sz="2000" i="1" dirty="0" smtClean="0">
                <a:solidFill>
                  <a:schemeClr val="bg1">
                    <a:lumMod val="65000"/>
                  </a:schemeClr>
                </a:solidFill>
                <a:effectLst>
                  <a:outerShdw blurRad="38100" dist="38100" dir="2700000" algn="tl">
                    <a:srgbClr val="000000">
                      <a:alpha val="43137"/>
                    </a:srgbClr>
                  </a:outerShdw>
                </a:effectLst>
              </a:rPr>
              <a:t>15.4  Poisson Goodness-of-Fit Test</a:t>
            </a:r>
          </a:p>
          <a:p>
            <a:pPr eaLnBrk="1" hangingPunct="1">
              <a:spcBef>
                <a:spcPts val="1200"/>
              </a:spcBef>
              <a:buFont typeface="Wingdings" pitchFamily="2" charset="2"/>
              <a:buNone/>
              <a:defRPr/>
            </a:pPr>
            <a:r>
              <a:rPr lang="en-US" sz="2000" dirty="0" smtClean="0">
                <a:solidFill>
                  <a:srgbClr val="002060"/>
                </a:solidFill>
              </a:rPr>
              <a:t>15.5  Normal Chi-Square Goodness-of-Fit Test</a:t>
            </a:r>
          </a:p>
          <a:p>
            <a:pPr eaLnBrk="1" hangingPunct="1">
              <a:spcBef>
                <a:spcPts val="1200"/>
              </a:spcBef>
              <a:buFont typeface="Wingdings" pitchFamily="2" charset="2"/>
              <a:buNone/>
              <a:defRPr/>
            </a:pPr>
            <a:r>
              <a:rPr lang="en-US" sz="2000" dirty="0" smtClean="0">
                <a:solidFill>
                  <a:srgbClr val="002060"/>
                </a:solidFill>
              </a:rPr>
              <a:t>15.6  ECDF Tests (Optional)</a:t>
            </a:r>
          </a:p>
          <a:p>
            <a:pPr eaLnBrk="1" hangingPunct="1">
              <a:buFont typeface="Wingdings" pitchFamily="2" charset="2"/>
              <a:buNone/>
              <a:defRPr/>
            </a:pPr>
            <a:endParaRPr lang="en-US" sz="2000" dirty="0" smtClean="0">
              <a:solidFill>
                <a:srgbClr val="002060"/>
              </a:solidFill>
            </a:endParaRPr>
          </a:p>
        </p:txBody>
      </p:sp>
      <p:sp>
        <p:nvSpPr>
          <p:cNvPr id="614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cxnSp>
        <p:nvCxnSpPr>
          <p:cNvPr id="6" name="Straight Arrow Connector 5"/>
          <p:cNvCxnSpPr/>
          <p:nvPr/>
        </p:nvCxnSpPr>
        <p:spPr bwMode="auto">
          <a:xfrm flipH="1" flipV="1">
            <a:off x="5181600" y="3937507"/>
            <a:ext cx="1219716" cy="19883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flipH="1">
            <a:off x="5181600" y="4254784"/>
            <a:ext cx="1219717"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TextBox 7"/>
          <p:cNvSpPr txBox="1"/>
          <p:nvPr/>
        </p:nvSpPr>
        <p:spPr>
          <a:xfrm>
            <a:off x="6607134" y="4036923"/>
            <a:ext cx="1600200"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smtClean="0"/>
              <a:t>So many topics, so little time …</a:t>
            </a:r>
            <a:endParaRPr lang="en-US" dirty="0"/>
          </a:p>
        </p:txBody>
      </p:sp>
      <p:pic>
        <p:nvPicPr>
          <p:cNvPr id="9" name="Picture 2" descr="C:\Users\doane\AppData\Local\Microsoft\Windows\Temporary Internet Files\Content.IE5\4NRDV50F\MC90043859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7134" y="1833891"/>
            <a:ext cx="1505712" cy="2006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866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78A8D793-2819-44C5-BBC8-D2E896A708FE}" type="slidenum">
              <a:rPr lang="en-US">
                <a:latin typeface="Times New Roman" pitchFamily="18" charset="0"/>
              </a:rPr>
              <a:pPr eaLnBrk="1" hangingPunct="1"/>
              <a:t>20</a:t>
            </a:fld>
            <a:endParaRPr lang="en-US">
              <a:latin typeface="Times New Roman" pitchFamily="18" charset="0"/>
            </a:endParaRPr>
          </a:p>
        </p:txBody>
      </p:sp>
      <p:sp>
        <p:nvSpPr>
          <p:cNvPr id="688131" name="Rectangle 3"/>
          <p:cNvSpPr>
            <a:spLocks noGrp="1" noChangeArrowheads="1"/>
          </p:cNvSpPr>
          <p:nvPr>
            <p:ph type="title"/>
          </p:nvPr>
        </p:nvSpPr>
        <p:spPr>
          <a:xfrm>
            <a:off x="627063" y="381000"/>
            <a:ext cx="7907337" cy="609600"/>
          </a:xfrm>
          <a:solidFill>
            <a:schemeClr val="accent1">
              <a:lumMod val="20000"/>
              <a:lumOff val="80000"/>
            </a:schemeClr>
          </a:solidFill>
        </p:spPr>
        <p:txBody>
          <a:bodyPr lIns="103236" tIns="51618" rIns="103236" bIns="51618"/>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Chi-Square Tests for Goodness-of-Fit    </a:t>
            </a:r>
            <a:r>
              <a:rPr lang="en-US" sz="3200" i="1" dirty="0" smtClean="0">
                <a:effectLst>
                  <a:outerShdw blurRad="38100" dist="38100" dir="2700000" algn="tl">
                    <a:srgbClr val="000000">
                      <a:alpha val="43137"/>
                    </a:srgbClr>
                  </a:outerShdw>
                </a:effectLst>
              </a:rPr>
              <a:t>ML 10.2</a:t>
            </a:r>
            <a:endParaRPr lang="en-US" sz="3200" i="1" dirty="0">
              <a:effectLst>
                <a:outerShdw blurRad="38100" dist="38100" dir="2700000" algn="tl">
                  <a:srgbClr val="000000">
                    <a:alpha val="43137"/>
                  </a:srgbClr>
                </a:outerShdw>
              </a:effectLst>
            </a:endParaRPr>
          </a:p>
        </p:txBody>
      </p:sp>
      <p:sp>
        <p:nvSpPr>
          <p:cNvPr id="2560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560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88134" name="Rectangle 6"/>
          <p:cNvSpPr>
            <a:spLocks noChangeArrowheads="1"/>
          </p:cNvSpPr>
          <p:nvPr/>
        </p:nvSpPr>
        <p:spPr bwMode="auto">
          <a:xfrm>
            <a:off x="23495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Purpose of the Test</a:t>
            </a:r>
          </a:p>
        </p:txBody>
      </p:sp>
      <p:sp>
        <p:nvSpPr>
          <p:cNvPr id="688135" name="Rectangle 7"/>
          <p:cNvSpPr>
            <a:spLocks noGrp="1" noChangeArrowheads="1"/>
          </p:cNvSpPr>
          <p:nvPr>
            <p:ph type="body" sz="half" idx="1"/>
          </p:nvPr>
        </p:nvSpPr>
        <p:spPr>
          <a:xfrm>
            <a:off x="757237" y="1946471"/>
            <a:ext cx="7864475" cy="1406329"/>
          </a:xfrm>
        </p:spPr>
        <p:txBody>
          <a:bodyPr lIns="103236" tIns="51618" rIns="103236" bIns="51618"/>
          <a:lstStyle/>
          <a:p>
            <a:pPr marL="515938" indent="-515938" eaLnBrk="1" hangingPunct="1">
              <a:spcBef>
                <a:spcPts val="1200"/>
              </a:spcBef>
              <a:buClr>
                <a:schemeClr val="accent1"/>
              </a:buClr>
              <a:buSzPct val="100000"/>
              <a:buFontTx/>
              <a:buChar char="•"/>
              <a:defRPr/>
            </a:pPr>
            <a:r>
              <a:rPr lang="en-US" sz="2000" dirty="0" smtClean="0">
                <a:solidFill>
                  <a:srgbClr val="002060"/>
                </a:solidFill>
              </a:rPr>
              <a:t>The </a:t>
            </a:r>
            <a:r>
              <a:rPr lang="en-US" sz="2000" i="1" u="sng" dirty="0" smtClean="0">
                <a:solidFill>
                  <a:srgbClr val="002060"/>
                </a:solidFill>
              </a:rPr>
              <a:t>goodness-of-fit</a:t>
            </a:r>
            <a:r>
              <a:rPr lang="en-US" sz="2000" dirty="0" smtClean="0">
                <a:solidFill>
                  <a:srgbClr val="002060"/>
                </a:solidFill>
              </a:rPr>
              <a:t> (</a:t>
            </a:r>
            <a:r>
              <a:rPr lang="en-US" sz="2000" i="1" dirty="0" smtClean="0">
                <a:solidFill>
                  <a:srgbClr val="002060"/>
                </a:solidFill>
              </a:rPr>
              <a:t>GOF</a:t>
            </a:r>
            <a:r>
              <a:rPr lang="en-US" sz="2000" dirty="0" smtClean="0">
                <a:solidFill>
                  <a:srgbClr val="002060"/>
                </a:solidFill>
              </a:rPr>
              <a:t>) test helps you decide whether your sample resembles a particular kind of population.</a:t>
            </a:r>
          </a:p>
          <a:p>
            <a:pPr marL="515938" indent="-515938" eaLnBrk="1" hangingPunct="1">
              <a:spcBef>
                <a:spcPts val="1200"/>
              </a:spcBef>
              <a:buClr>
                <a:schemeClr val="accent1"/>
              </a:buClr>
              <a:buSzPct val="100000"/>
              <a:buFontTx/>
              <a:buChar char="•"/>
              <a:defRPr/>
            </a:pPr>
            <a:r>
              <a:rPr lang="en-US" sz="2000" dirty="0" smtClean="0">
                <a:solidFill>
                  <a:srgbClr val="002060"/>
                </a:solidFill>
              </a:rPr>
              <a:t>The chi-square test is versatile and easy to understand.</a:t>
            </a:r>
          </a:p>
        </p:txBody>
      </p:sp>
      <p:sp>
        <p:nvSpPr>
          <p:cNvPr id="2560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9" name="Rectangle 6"/>
          <p:cNvSpPr>
            <a:spLocks noChangeArrowheads="1"/>
          </p:cNvSpPr>
          <p:nvPr/>
        </p:nvSpPr>
        <p:spPr bwMode="auto">
          <a:xfrm>
            <a:off x="320675" y="33528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000" i="1" dirty="0">
                <a:solidFill>
                  <a:srgbClr val="C00000"/>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Hypotheses for </a:t>
            </a:r>
            <a:r>
              <a:rPr lang="en-US" sz="2400" i="1" dirty="0" smtClean="0">
                <a:solidFill>
                  <a:srgbClr val="C00000"/>
                </a:solidFill>
                <a:effectLst>
                  <a:outerShdw blurRad="38100" dist="38100" dir="2700000" algn="tl">
                    <a:srgbClr val="000000">
                      <a:alpha val="43137"/>
                    </a:srgbClr>
                  </a:outerShdw>
                </a:effectLst>
                <a:cs typeface="Arial" charset="0"/>
              </a:rPr>
              <a:t>GOF tests:</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10" name="Rectangle 7"/>
          <p:cNvSpPr txBox="1">
            <a:spLocks noChangeArrowheads="1"/>
          </p:cNvSpPr>
          <p:nvPr/>
        </p:nvSpPr>
        <p:spPr bwMode="auto">
          <a:xfrm>
            <a:off x="738188" y="3981553"/>
            <a:ext cx="7889875" cy="241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515938" indent="-515938" eaLnBrk="1" hangingPunct="1">
              <a:buClr>
                <a:schemeClr val="accent1"/>
              </a:buClr>
              <a:buSzPct val="100000"/>
              <a:buFontTx/>
              <a:buChar char="•"/>
              <a:defRPr/>
            </a:pPr>
            <a:r>
              <a:rPr lang="en-US" sz="2000" dirty="0" smtClean="0">
                <a:solidFill>
                  <a:srgbClr val="002060"/>
                </a:solidFill>
              </a:rPr>
              <a:t>The hypotheses are:</a:t>
            </a:r>
          </a:p>
          <a:p>
            <a:pPr marL="515938" indent="-515938" eaLnBrk="1" hangingPunct="1">
              <a:buClr>
                <a:schemeClr val="accent1"/>
              </a:buClr>
              <a:buSzPct val="100000"/>
              <a:buFont typeface="Wingdings" pitchFamily="2" charset="2"/>
              <a:buNone/>
              <a:defRPr/>
            </a:pPr>
            <a:r>
              <a:rPr lang="en-US" sz="2000" dirty="0" smtClean="0">
                <a:solidFill>
                  <a:srgbClr val="002060"/>
                </a:solidFill>
              </a:rPr>
              <a:t>	   </a:t>
            </a:r>
            <a:r>
              <a:rPr lang="en-US" sz="2000" i="1" dirty="0" smtClean="0">
                <a:solidFill>
                  <a:srgbClr val="0070C0"/>
                </a:solidFill>
              </a:rPr>
              <a:t>H</a:t>
            </a:r>
            <a:r>
              <a:rPr lang="en-US" sz="2000" baseline="-25000" dirty="0" smtClean="0">
                <a:solidFill>
                  <a:srgbClr val="0070C0"/>
                </a:solidFill>
              </a:rPr>
              <a:t>0</a:t>
            </a:r>
            <a:r>
              <a:rPr lang="en-US" sz="2000" dirty="0" smtClean="0">
                <a:solidFill>
                  <a:srgbClr val="0070C0"/>
                </a:solidFill>
              </a:rPr>
              <a:t>: The population follows a _____ distribution</a:t>
            </a:r>
            <a:br>
              <a:rPr lang="en-US" sz="2000" dirty="0" smtClean="0">
                <a:solidFill>
                  <a:srgbClr val="0070C0"/>
                </a:solidFill>
              </a:rPr>
            </a:br>
            <a:r>
              <a:rPr lang="en-US" sz="2000" dirty="0" smtClean="0">
                <a:solidFill>
                  <a:srgbClr val="0070C0"/>
                </a:solidFill>
              </a:rPr>
              <a:t>   </a:t>
            </a:r>
            <a:r>
              <a:rPr lang="en-US" sz="2000" i="1" dirty="0" smtClean="0">
                <a:solidFill>
                  <a:srgbClr val="0070C0"/>
                </a:solidFill>
              </a:rPr>
              <a:t>H</a:t>
            </a:r>
            <a:r>
              <a:rPr lang="en-US" sz="2000" baseline="-25000" dirty="0" smtClean="0">
                <a:solidFill>
                  <a:srgbClr val="0070C0"/>
                </a:solidFill>
              </a:rPr>
              <a:t>1</a:t>
            </a:r>
            <a:r>
              <a:rPr lang="en-US" sz="2000" dirty="0" smtClean="0">
                <a:solidFill>
                  <a:srgbClr val="0070C0"/>
                </a:solidFill>
              </a:rPr>
              <a:t>: The population does not follow a ______  distribution</a:t>
            </a:r>
          </a:p>
          <a:p>
            <a:pPr marL="515938" indent="-515938" eaLnBrk="1" hangingPunct="1">
              <a:spcBef>
                <a:spcPts val="1200"/>
              </a:spcBef>
              <a:buClr>
                <a:schemeClr val="accent1"/>
              </a:buClr>
              <a:buSzPct val="100000"/>
              <a:buFontTx/>
              <a:buChar char="•"/>
              <a:defRPr/>
            </a:pPr>
            <a:r>
              <a:rPr lang="en-US" sz="2000" dirty="0" smtClean="0">
                <a:solidFill>
                  <a:srgbClr val="002060"/>
                </a:solidFill>
              </a:rPr>
              <a:t>The blank may contain the name of any theoretical distribution (e.g., uniform, Poisson, normal).</a:t>
            </a:r>
          </a:p>
        </p:txBody>
      </p:sp>
    </p:spTree>
    <p:extLst>
      <p:ext uri="{BB962C8B-B14F-4D97-AF65-F5344CB8AC3E}">
        <p14:creationId xmlns:p14="http://schemas.microsoft.com/office/powerpoint/2010/main" val="2750891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464F8D31-A423-4548-8904-121371BFD697}" type="slidenum">
              <a:rPr lang="en-US">
                <a:latin typeface="Times New Roman" pitchFamily="18" charset="0"/>
              </a:rPr>
              <a:pPr eaLnBrk="1" hangingPunct="1"/>
              <a:t>21</a:t>
            </a:fld>
            <a:endParaRPr lang="en-US">
              <a:latin typeface="Times New Roman" pitchFamily="18" charset="0"/>
            </a:endParaRPr>
          </a:p>
        </p:txBody>
      </p:sp>
      <p:sp>
        <p:nvSpPr>
          <p:cNvPr id="690182" name="Rectangle 6"/>
          <p:cNvSpPr>
            <a:spLocks noGrp="1" noChangeArrowheads="1"/>
          </p:cNvSpPr>
          <p:nvPr>
            <p:ph type="body" sz="half" idx="1"/>
          </p:nvPr>
        </p:nvSpPr>
        <p:spPr>
          <a:xfrm>
            <a:off x="621888" y="1981200"/>
            <a:ext cx="8150225" cy="1431925"/>
          </a:xfrm>
        </p:spPr>
        <p:txBody>
          <a:bodyPr lIns="103236" tIns="51618" rIns="103236" bIns="51618"/>
          <a:lstStyle/>
          <a:p>
            <a:pPr marL="515938" indent="-515938" eaLnBrk="1" hangingPunct="1">
              <a:buClr>
                <a:schemeClr val="accent1"/>
              </a:buClr>
              <a:buSzPct val="100000"/>
              <a:buFontTx/>
              <a:buChar char="•"/>
              <a:defRPr/>
            </a:pPr>
            <a:r>
              <a:rPr lang="en-US" sz="2000" dirty="0" smtClean="0">
                <a:solidFill>
                  <a:srgbClr val="002060"/>
                </a:solidFill>
              </a:rPr>
              <a:t>Assuming </a:t>
            </a:r>
            <a:r>
              <a:rPr lang="en-US" sz="2000" i="1" dirty="0" smtClean="0">
                <a:solidFill>
                  <a:srgbClr val="002060"/>
                </a:solidFill>
              </a:rPr>
              <a:t>n</a:t>
            </a:r>
            <a:r>
              <a:rPr lang="en-US" sz="2000" dirty="0" smtClean="0">
                <a:solidFill>
                  <a:srgbClr val="002060"/>
                </a:solidFill>
              </a:rPr>
              <a:t> observations, the observations are grouped into </a:t>
            </a:r>
            <a:r>
              <a:rPr lang="en-US" sz="2000" i="1" dirty="0" smtClean="0">
                <a:solidFill>
                  <a:srgbClr val="002060"/>
                </a:solidFill>
              </a:rPr>
              <a:t>c</a:t>
            </a:r>
            <a:r>
              <a:rPr lang="en-US" sz="2000" dirty="0" smtClean="0">
                <a:solidFill>
                  <a:srgbClr val="002060"/>
                </a:solidFill>
              </a:rPr>
              <a:t> classes and then the </a:t>
            </a:r>
            <a:r>
              <a:rPr lang="en-US" sz="2000" i="1" dirty="0" smtClean="0">
                <a:solidFill>
                  <a:srgbClr val="002060"/>
                </a:solidFill>
              </a:rPr>
              <a:t>chi-square test statistic</a:t>
            </a:r>
            <a:r>
              <a:rPr lang="en-US" sz="2000" dirty="0" smtClean="0">
                <a:solidFill>
                  <a:srgbClr val="002060"/>
                </a:solidFill>
              </a:rPr>
              <a:t> is found using:</a:t>
            </a:r>
          </a:p>
        </p:txBody>
      </p:sp>
      <p:sp>
        <p:nvSpPr>
          <p:cNvPr id="29700"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9701"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90181" name="Rectangle 5"/>
          <p:cNvSpPr>
            <a:spLocks noChangeArrowheads="1"/>
          </p:cNvSpPr>
          <p:nvPr/>
        </p:nvSpPr>
        <p:spPr bwMode="auto">
          <a:xfrm>
            <a:off x="242476" y="1142999"/>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Test Statistic and Degrees of Freedom for GOF</a:t>
            </a:r>
          </a:p>
        </p:txBody>
      </p:sp>
      <p:sp>
        <p:nvSpPr>
          <p:cNvPr id="690185" name="Rectangle 9"/>
          <p:cNvSpPr>
            <a:spLocks noChangeArrowheads="1"/>
          </p:cNvSpPr>
          <p:nvPr/>
        </p:nvSpPr>
        <p:spPr bwMode="auto">
          <a:xfrm>
            <a:off x="730859" y="4419600"/>
            <a:ext cx="8150225" cy="1431925"/>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folHlink"/>
              </a:buClr>
              <a:defRPr/>
            </a:pPr>
            <a:r>
              <a:rPr lang="en-US" sz="2600" dirty="0">
                <a:effectLst>
                  <a:outerShdw blurRad="38100" dist="38100" dir="2700000" algn="tl">
                    <a:srgbClr val="FFFFFF"/>
                  </a:outerShdw>
                </a:effectLst>
                <a:cs typeface="Arial" charset="0"/>
              </a:rPr>
              <a:t>	</a:t>
            </a:r>
            <a:r>
              <a:rPr lang="en-US" sz="2000" dirty="0">
                <a:solidFill>
                  <a:srgbClr val="002060"/>
                </a:solidFill>
                <a:cs typeface="Arial" charset="0"/>
              </a:rPr>
              <a:t>where	</a:t>
            </a:r>
            <a:r>
              <a:rPr lang="en-US" sz="2000" i="1" dirty="0">
                <a:solidFill>
                  <a:srgbClr val="002060"/>
                </a:solidFill>
                <a:latin typeface="Times New Roman" pitchFamily="18" charset="0"/>
                <a:cs typeface="Arial" charset="0"/>
              </a:rPr>
              <a:t>f</a:t>
            </a:r>
            <a:r>
              <a:rPr lang="en-US" sz="2000" i="1" baseline="-25000" dirty="0">
                <a:solidFill>
                  <a:srgbClr val="002060"/>
                </a:solidFill>
                <a:cs typeface="Arial" charset="0"/>
              </a:rPr>
              <a:t>j</a:t>
            </a:r>
            <a:r>
              <a:rPr lang="en-US" sz="2000" dirty="0">
                <a:solidFill>
                  <a:srgbClr val="002060"/>
                </a:solidFill>
                <a:cs typeface="Arial" charset="0"/>
              </a:rPr>
              <a:t> = the observed frequency of </a:t>
            </a:r>
            <a:br>
              <a:rPr lang="en-US" sz="2000" dirty="0">
                <a:solidFill>
                  <a:srgbClr val="002060"/>
                </a:solidFill>
                <a:cs typeface="Arial" charset="0"/>
              </a:rPr>
            </a:br>
            <a:r>
              <a:rPr lang="en-US" sz="2000" dirty="0">
                <a:solidFill>
                  <a:srgbClr val="002060"/>
                </a:solidFill>
                <a:cs typeface="Arial" charset="0"/>
              </a:rPr>
              <a:t>		      observations in class </a:t>
            </a:r>
            <a:r>
              <a:rPr lang="en-US" sz="2000" i="1" dirty="0">
                <a:solidFill>
                  <a:srgbClr val="002060"/>
                </a:solidFill>
                <a:cs typeface="Arial" charset="0"/>
              </a:rPr>
              <a:t>j</a:t>
            </a:r>
            <a:endParaRPr lang="en-US" sz="2000" dirty="0">
              <a:solidFill>
                <a:srgbClr val="002060"/>
              </a:solidFill>
              <a:cs typeface="Arial" charset="0"/>
            </a:endParaRPr>
          </a:p>
          <a:p>
            <a:pPr marL="516179" indent="-516179" eaLnBrk="0" hangingPunct="0">
              <a:spcBef>
                <a:spcPct val="20000"/>
              </a:spcBef>
              <a:buClr>
                <a:schemeClr val="folHlink"/>
              </a:buClr>
              <a:defRPr/>
            </a:pPr>
            <a:r>
              <a:rPr lang="en-US" sz="2000" dirty="0">
                <a:solidFill>
                  <a:srgbClr val="002060"/>
                </a:solidFill>
                <a:cs typeface="Arial" charset="0"/>
              </a:rPr>
              <a:t>			</a:t>
            </a:r>
            <a:r>
              <a:rPr lang="en-US" sz="2000" i="1" dirty="0">
                <a:solidFill>
                  <a:srgbClr val="002060"/>
                </a:solidFill>
                <a:cs typeface="Arial" charset="0"/>
              </a:rPr>
              <a:t>e</a:t>
            </a:r>
            <a:r>
              <a:rPr lang="en-US" sz="2000" i="1" baseline="-25000" dirty="0">
                <a:solidFill>
                  <a:srgbClr val="002060"/>
                </a:solidFill>
                <a:cs typeface="Arial" charset="0"/>
              </a:rPr>
              <a:t>j</a:t>
            </a:r>
            <a:r>
              <a:rPr lang="en-US" sz="2000" dirty="0">
                <a:solidFill>
                  <a:srgbClr val="002060"/>
                </a:solidFill>
                <a:cs typeface="Arial" charset="0"/>
              </a:rPr>
              <a:t> = the expected frequency in class </a:t>
            </a:r>
            <a:r>
              <a:rPr lang="en-US" sz="2000" i="1" dirty="0">
                <a:solidFill>
                  <a:srgbClr val="002060"/>
                </a:solidFill>
                <a:cs typeface="Arial" charset="0"/>
              </a:rPr>
              <a:t>j</a:t>
            </a:r>
            <a:r>
              <a:rPr lang="en-US" sz="2000" dirty="0">
                <a:solidFill>
                  <a:srgbClr val="002060"/>
                </a:solidFill>
                <a:cs typeface="Arial" charset="0"/>
              </a:rPr>
              <a:t> if </a:t>
            </a:r>
            <a:r>
              <a:rPr lang="en-US" sz="2000" dirty="0" smtClean="0">
                <a:solidFill>
                  <a:srgbClr val="002060"/>
                </a:solidFill>
                <a:cs typeface="Arial" charset="0"/>
              </a:rPr>
              <a:t>the sample</a:t>
            </a:r>
            <a:r>
              <a:rPr lang="en-US" sz="2000" dirty="0">
                <a:solidFill>
                  <a:srgbClr val="002060"/>
                </a:solidFill>
                <a:cs typeface="Arial" charset="0"/>
              </a:rPr>
              <a:t/>
            </a:r>
            <a:br>
              <a:rPr lang="en-US" sz="2000" dirty="0">
                <a:solidFill>
                  <a:srgbClr val="002060"/>
                </a:solidFill>
                <a:cs typeface="Arial" charset="0"/>
              </a:rPr>
            </a:br>
            <a:r>
              <a:rPr lang="en-US" sz="2000" dirty="0">
                <a:solidFill>
                  <a:srgbClr val="002060"/>
                </a:solidFill>
                <a:cs typeface="Arial" charset="0"/>
              </a:rPr>
              <a:t>		       </a:t>
            </a:r>
            <a:r>
              <a:rPr lang="en-US" sz="2000" dirty="0" smtClean="0">
                <a:solidFill>
                  <a:srgbClr val="002060"/>
                </a:solidFill>
                <a:cs typeface="Arial" charset="0"/>
              </a:rPr>
              <a:t>came from the hypothesized population</a:t>
            </a:r>
            <a:endParaRPr lang="en-US" sz="2000" dirty="0">
              <a:solidFill>
                <a:srgbClr val="002060"/>
              </a:solidFill>
              <a:cs typeface="Arial" charset="0"/>
            </a:endParaRPr>
          </a:p>
        </p:txBody>
      </p:sp>
      <p:sp>
        <p:nvSpPr>
          <p:cNvPr id="2970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18433" name="Picture 1"/>
          <p:cNvPicPr>
            <a:picLocks noChangeAspect="1" noChangeArrowheads="1"/>
          </p:cNvPicPr>
          <p:nvPr/>
        </p:nvPicPr>
        <p:blipFill>
          <a:blip r:embed="rId3" cstate="print"/>
          <a:srcRect/>
          <a:stretch>
            <a:fillRect/>
          </a:stretch>
        </p:blipFill>
        <p:spPr bwMode="auto">
          <a:xfrm>
            <a:off x="2819400" y="2971800"/>
            <a:ext cx="2440004" cy="9906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3"/>
          <p:cNvSpPr>
            <a:spLocks noGrp="1" noChangeArrowheads="1"/>
          </p:cNvSpPr>
          <p:nvPr>
            <p:ph type="title"/>
          </p:nvPr>
        </p:nvSpPr>
        <p:spPr>
          <a:xfrm>
            <a:off x="627063" y="381000"/>
            <a:ext cx="7907337"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Chi-Square Tests for Goodness-of-Fit</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39461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5AE35C4E-251C-46BE-A6D9-C17B628EA832}" type="slidenum">
              <a:rPr lang="en-US">
                <a:latin typeface="Times New Roman" pitchFamily="18" charset="0"/>
              </a:rPr>
              <a:pPr eaLnBrk="1" hangingPunct="1"/>
              <a:t>22</a:t>
            </a:fld>
            <a:endParaRPr lang="en-US">
              <a:latin typeface="Times New Roman" pitchFamily="18" charset="0"/>
            </a:endParaRPr>
          </a:p>
        </p:txBody>
      </p:sp>
      <p:sp>
        <p:nvSpPr>
          <p:cNvPr id="691203" name="Rectangle 3"/>
          <p:cNvSpPr>
            <a:spLocks noGrp="1" noChangeArrowheads="1"/>
          </p:cNvSpPr>
          <p:nvPr>
            <p:ph type="body" sz="half" idx="1"/>
          </p:nvPr>
        </p:nvSpPr>
        <p:spPr>
          <a:xfrm>
            <a:off x="653555" y="2283031"/>
            <a:ext cx="8150225" cy="2974769"/>
          </a:xfrm>
        </p:spPr>
        <p:txBody>
          <a:bodyPr lIns="103236" tIns="51618" rIns="103236" bIns="51618"/>
          <a:lstStyle/>
          <a:p>
            <a:pPr marL="515938" indent="-515938" eaLnBrk="1" hangingPunct="1">
              <a:spcBef>
                <a:spcPts val="1200"/>
              </a:spcBef>
              <a:buClr>
                <a:schemeClr val="accent1"/>
              </a:buClr>
              <a:buSzPct val="100000"/>
              <a:buFont typeface="Arial" charset="0"/>
              <a:buChar char="•"/>
              <a:defRPr/>
            </a:pPr>
            <a:r>
              <a:rPr lang="en-US" sz="2000" dirty="0" smtClean="0">
                <a:solidFill>
                  <a:srgbClr val="002060"/>
                </a:solidFill>
              </a:rPr>
              <a:t>If the proposed distribution gives a good fit to the sample, the test statistic will be near zero.</a:t>
            </a:r>
          </a:p>
          <a:p>
            <a:pPr marL="515938" indent="-515938" eaLnBrk="1" hangingPunct="1">
              <a:spcBef>
                <a:spcPts val="1200"/>
              </a:spcBef>
              <a:buClr>
                <a:schemeClr val="accent1"/>
              </a:buClr>
              <a:buSzPct val="100000"/>
              <a:buFont typeface="Arial" charset="0"/>
              <a:buChar char="•"/>
              <a:defRPr/>
            </a:pPr>
            <a:r>
              <a:rPr lang="en-US" sz="2000" dirty="0" smtClean="0">
                <a:solidFill>
                  <a:srgbClr val="002060"/>
                </a:solidFill>
              </a:rPr>
              <a:t>The test statistic follows the chi-square distribution with degrees of freedom</a:t>
            </a:r>
            <a:br>
              <a:rPr lang="en-US" sz="2000" dirty="0" smtClean="0">
                <a:solidFill>
                  <a:srgbClr val="002060"/>
                </a:solidFill>
              </a:rPr>
            </a:br>
            <a:r>
              <a:rPr lang="en-US" sz="2000" dirty="0" smtClean="0">
                <a:solidFill>
                  <a:srgbClr val="002060"/>
                </a:solidFill>
              </a:rPr>
              <a:t>	                      </a:t>
            </a:r>
            <a:r>
              <a:rPr lang="en-US" sz="2000" i="1" dirty="0" err="1" smtClean="0">
                <a:solidFill>
                  <a:srgbClr val="002060"/>
                </a:solidFill>
              </a:rPr>
              <a:t>d.f.</a:t>
            </a:r>
            <a:r>
              <a:rPr lang="en-US" sz="2000" dirty="0" smtClean="0">
                <a:solidFill>
                  <a:srgbClr val="002060"/>
                </a:solidFill>
              </a:rPr>
              <a:t> = </a:t>
            </a:r>
            <a:r>
              <a:rPr lang="en-US" sz="2000" i="1" dirty="0" smtClean="0">
                <a:solidFill>
                  <a:srgbClr val="002060"/>
                </a:solidFill>
              </a:rPr>
              <a:t>c</a:t>
            </a:r>
            <a:r>
              <a:rPr lang="en-US" sz="2000" dirty="0" smtClean="0">
                <a:solidFill>
                  <a:srgbClr val="002060"/>
                </a:solidFill>
              </a:rPr>
              <a:t> – </a:t>
            </a:r>
            <a:r>
              <a:rPr lang="en-US" sz="2000" i="1" dirty="0" smtClean="0">
                <a:solidFill>
                  <a:srgbClr val="002060"/>
                </a:solidFill>
              </a:rPr>
              <a:t>m</a:t>
            </a:r>
            <a:r>
              <a:rPr lang="en-US" sz="2000" dirty="0" smtClean="0">
                <a:solidFill>
                  <a:srgbClr val="002060"/>
                </a:solidFill>
              </a:rPr>
              <a:t> – 1. </a:t>
            </a:r>
          </a:p>
          <a:p>
            <a:pPr marL="515938" indent="-515938" eaLnBrk="1" hangingPunct="1">
              <a:spcBef>
                <a:spcPts val="1200"/>
              </a:spcBef>
              <a:buClr>
                <a:schemeClr val="accent1"/>
              </a:buClr>
              <a:buSzPct val="100000"/>
              <a:buFont typeface="Arial" charset="0"/>
              <a:buChar char="•"/>
              <a:defRPr/>
            </a:pPr>
            <a:r>
              <a:rPr lang="en-US" sz="2000" dirty="0" smtClean="0">
                <a:solidFill>
                  <a:srgbClr val="002060"/>
                </a:solidFill>
              </a:rPr>
              <a:t>where </a:t>
            </a:r>
            <a:r>
              <a:rPr lang="en-US" sz="2000" i="1" dirty="0" smtClean="0">
                <a:solidFill>
                  <a:srgbClr val="002060"/>
                </a:solidFill>
              </a:rPr>
              <a:t>c</a:t>
            </a:r>
            <a:r>
              <a:rPr lang="en-US" sz="2000" dirty="0" smtClean="0">
                <a:solidFill>
                  <a:srgbClr val="002060"/>
                </a:solidFill>
              </a:rPr>
              <a:t> is the number of classes used in the test and </a:t>
            </a:r>
            <a:r>
              <a:rPr lang="en-US" sz="2000" i="1" dirty="0" smtClean="0">
                <a:solidFill>
                  <a:srgbClr val="002060"/>
                </a:solidFill>
              </a:rPr>
              <a:t>m</a:t>
            </a:r>
            <a:r>
              <a:rPr lang="en-US" sz="2000" dirty="0" smtClean="0">
                <a:solidFill>
                  <a:srgbClr val="002060"/>
                </a:solidFill>
              </a:rPr>
              <a:t> is the number of parameters estimated.</a:t>
            </a:r>
          </a:p>
        </p:txBody>
      </p:sp>
      <p:sp>
        <p:nvSpPr>
          <p:cNvPr id="3072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072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91206" name="Rectangle 6"/>
          <p:cNvSpPr>
            <a:spLocks noChangeArrowheads="1"/>
          </p:cNvSpPr>
          <p:nvPr/>
        </p:nvSpPr>
        <p:spPr bwMode="auto">
          <a:xfrm>
            <a:off x="274143" y="1447006"/>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Test Statistic and Degrees of Freedom for </a:t>
            </a:r>
            <a:r>
              <a:rPr lang="en-US" sz="2400" i="1" dirty="0" smtClean="0">
                <a:solidFill>
                  <a:srgbClr val="C00000"/>
                </a:solidFill>
                <a:effectLst>
                  <a:outerShdw blurRad="38100" dist="38100" dir="2700000" algn="tl">
                    <a:srgbClr val="000000">
                      <a:alpha val="43137"/>
                    </a:srgbClr>
                  </a:outerShdw>
                </a:effectLst>
                <a:cs typeface="Arial" charset="0"/>
              </a:rPr>
              <a:t>GOF tests</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3072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0" name="Rectangle 3"/>
          <p:cNvSpPr>
            <a:spLocks noGrp="1" noChangeArrowheads="1"/>
          </p:cNvSpPr>
          <p:nvPr>
            <p:ph type="title"/>
          </p:nvPr>
        </p:nvSpPr>
        <p:spPr>
          <a:xfrm>
            <a:off x="627063" y="381000"/>
            <a:ext cx="7907337"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Chi-Square Tests for Goodness-of-Fit</a:t>
            </a:r>
            <a:endParaRPr lang="en-US" sz="3200" dirty="0">
              <a:solidFill>
                <a:schemeClr val="accent1"/>
              </a:solidFill>
              <a:effectLst>
                <a:outerShdw blurRad="38100" dist="38100" dir="2700000" algn="tl">
                  <a:srgbClr val="000000">
                    <a:alpha val="43137"/>
                  </a:srgbClr>
                </a:outerShdw>
              </a:effectLst>
            </a:endParaRPr>
          </a:p>
        </p:txBody>
      </p:sp>
      <p:pic>
        <p:nvPicPr>
          <p:cNvPr id="11" name="Picture 2"/>
          <p:cNvPicPr>
            <a:picLocks noChangeAspect="1" noChangeArrowheads="1"/>
          </p:cNvPicPr>
          <p:nvPr/>
        </p:nvPicPr>
        <p:blipFill>
          <a:blip r:embed="rId3">
            <a:extLst/>
          </a:blip>
          <a:srcRect/>
          <a:stretch>
            <a:fillRect/>
          </a:stretch>
        </p:blipFill>
        <p:spPr bwMode="auto">
          <a:xfrm>
            <a:off x="1524000" y="5105400"/>
            <a:ext cx="5711938" cy="1018776"/>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Tree>
    <p:extLst>
      <p:ext uri="{BB962C8B-B14F-4D97-AF65-F5344CB8AC3E}">
        <p14:creationId xmlns:p14="http://schemas.microsoft.com/office/powerpoint/2010/main" val="646248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CD3855F5-84E0-4013-BC08-F60720BA5385}" type="slidenum">
              <a:rPr lang="en-US">
                <a:latin typeface="Times New Roman" pitchFamily="18" charset="0"/>
              </a:rPr>
              <a:pPr eaLnBrk="1" hangingPunct="1"/>
              <a:t>23</a:t>
            </a:fld>
            <a:endParaRPr lang="en-US">
              <a:latin typeface="Times New Roman" pitchFamily="18" charset="0"/>
            </a:endParaRPr>
          </a:p>
        </p:txBody>
      </p:sp>
      <p:sp>
        <p:nvSpPr>
          <p:cNvPr id="709635" name="Rectangle 3"/>
          <p:cNvSpPr>
            <a:spLocks noGrp="1" noChangeArrowheads="1"/>
          </p:cNvSpPr>
          <p:nvPr>
            <p:ph type="body" sz="half" idx="1"/>
          </p:nvPr>
        </p:nvSpPr>
        <p:spPr>
          <a:xfrm>
            <a:off x="609600" y="2743200"/>
            <a:ext cx="7675501" cy="2217738"/>
          </a:xfrm>
        </p:spPr>
        <p:txBody>
          <a:bodyPr lIns="103236" tIns="51618" rIns="103236" bIns="51618"/>
          <a:lstStyle/>
          <a:p>
            <a:pPr marL="515938" indent="-515938" eaLnBrk="1" hangingPunct="1">
              <a:lnSpc>
                <a:spcPct val="90000"/>
              </a:lnSpc>
              <a:spcBef>
                <a:spcPts val="1200"/>
              </a:spcBef>
              <a:buClr>
                <a:schemeClr val="accent1"/>
              </a:buClr>
              <a:buSzPct val="100000"/>
              <a:buFontTx/>
              <a:buChar char="•"/>
              <a:defRPr/>
            </a:pPr>
            <a:r>
              <a:rPr lang="en-US" sz="2000" dirty="0" smtClean="0">
                <a:solidFill>
                  <a:srgbClr val="002060"/>
                </a:solidFill>
              </a:rPr>
              <a:t>Many statistical tests assume a normal population, so this the most common GOF test.</a:t>
            </a:r>
          </a:p>
          <a:p>
            <a:pPr marL="515938" indent="-515938" eaLnBrk="1" hangingPunct="1">
              <a:lnSpc>
                <a:spcPct val="90000"/>
              </a:lnSpc>
              <a:spcBef>
                <a:spcPts val="1200"/>
              </a:spcBef>
              <a:buClr>
                <a:schemeClr val="accent1"/>
              </a:buClr>
              <a:buSzPct val="100000"/>
              <a:buFontTx/>
              <a:buChar char="•"/>
              <a:defRPr/>
            </a:pPr>
            <a:r>
              <a:rPr lang="en-US" sz="2000" dirty="0" smtClean="0">
                <a:solidFill>
                  <a:srgbClr val="002060"/>
                </a:solidFill>
              </a:rPr>
              <a:t>Two parameters, the mean </a:t>
            </a:r>
            <a:r>
              <a:rPr lang="el-GR" sz="2000" i="1" dirty="0" smtClean="0">
                <a:solidFill>
                  <a:srgbClr val="002060"/>
                </a:solidFill>
              </a:rPr>
              <a:t>μ</a:t>
            </a:r>
            <a:r>
              <a:rPr lang="en-US" sz="2000" dirty="0" smtClean="0">
                <a:solidFill>
                  <a:srgbClr val="002060"/>
                </a:solidFill>
              </a:rPr>
              <a:t> and the standard deviation</a:t>
            </a:r>
            <a:r>
              <a:rPr lang="el-GR" sz="2000" dirty="0">
                <a:solidFill>
                  <a:srgbClr val="002060"/>
                </a:solidFill>
              </a:rPr>
              <a:t> </a:t>
            </a:r>
            <a:r>
              <a:rPr lang="el-GR" sz="2000" i="1" dirty="0">
                <a:solidFill>
                  <a:srgbClr val="002060"/>
                </a:solidFill>
              </a:rPr>
              <a:t>σ</a:t>
            </a:r>
            <a:r>
              <a:rPr lang="en-US" sz="2000" dirty="0" smtClean="0">
                <a:solidFill>
                  <a:srgbClr val="002060"/>
                </a:solidFill>
              </a:rPr>
              <a:t>, fully describe a normal distribution.</a:t>
            </a:r>
          </a:p>
          <a:p>
            <a:pPr marL="515938" indent="-515938" eaLnBrk="1" hangingPunct="1">
              <a:lnSpc>
                <a:spcPct val="90000"/>
              </a:lnSpc>
              <a:spcBef>
                <a:spcPts val="1200"/>
              </a:spcBef>
              <a:buClr>
                <a:schemeClr val="accent1"/>
              </a:buClr>
              <a:buSzPct val="100000"/>
              <a:buFontTx/>
              <a:buChar char="•"/>
              <a:defRPr/>
            </a:pPr>
            <a:r>
              <a:rPr lang="en-US" sz="2000" dirty="0" smtClean="0">
                <a:solidFill>
                  <a:srgbClr val="002060"/>
                </a:solidFill>
              </a:rPr>
              <a:t>Unless </a:t>
            </a:r>
            <a:r>
              <a:rPr lang="el-GR" sz="2000" i="1" dirty="0">
                <a:solidFill>
                  <a:srgbClr val="002060"/>
                </a:solidFill>
              </a:rPr>
              <a:t>μ</a:t>
            </a:r>
            <a:r>
              <a:rPr lang="en-US" sz="2000" dirty="0">
                <a:solidFill>
                  <a:srgbClr val="002060"/>
                </a:solidFill>
              </a:rPr>
              <a:t> </a:t>
            </a:r>
            <a:r>
              <a:rPr lang="en-US" sz="2000" dirty="0" smtClean="0">
                <a:solidFill>
                  <a:srgbClr val="002060"/>
                </a:solidFill>
              </a:rPr>
              <a:t>and </a:t>
            </a:r>
            <a:r>
              <a:rPr lang="el-GR" sz="2000" i="1" dirty="0" smtClean="0">
                <a:solidFill>
                  <a:srgbClr val="002060"/>
                </a:solidFill>
              </a:rPr>
              <a:t>σ </a:t>
            </a:r>
            <a:r>
              <a:rPr lang="en-US" sz="2000" dirty="0" smtClean="0">
                <a:solidFill>
                  <a:srgbClr val="002060"/>
                </a:solidFill>
              </a:rPr>
              <a:t>are known </a:t>
            </a:r>
            <a:r>
              <a:rPr lang="en-US" sz="2000" i="1" dirty="0" smtClean="0">
                <a:solidFill>
                  <a:srgbClr val="002060"/>
                </a:solidFill>
              </a:rPr>
              <a:t>a</a:t>
            </a:r>
            <a:r>
              <a:rPr lang="en-US" sz="2000" dirty="0" smtClean="0">
                <a:solidFill>
                  <a:srgbClr val="002060"/>
                </a:solidFill>
              </a:rPr>
              <a:t> </a:t>
            </a:r>
            <a:r>
              <a:rPr lang="en-US" sz="2000" i="1" dirty="0" smtClean="0">
                <a:solidFill>
                  <a:srgbClr val="002060"/>
                </a:solidFill>
              </a:rPr>
              <a:t>priori</a:t>
            </a:r>
            <a:r>
              <a:rPr lang="en-US" sz="2000" dirty="0" smtClean="0">
                <a:solidFill>
                  <a:srgbClr val="002060"/>
                </a:solidFill>
              </a:rPr>
              <a:t>, they must be estimated from a sample in order to perform a GOF test for normality.</a:t>
            </a:r>
          </a:p>
        </p:txBody>
      </p:sp>
      <p:sp>
        <p:nvSpPr>
          <p:cNvPr id="4301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301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09638" name="Rectangle 6"/>
          <p:cNvSpPr>
            <a:spLocks noChangeArrowheads="1"/>
          </p:cNvSpPr>
          <p:nvPr/>
        </p:nvSpPr>
        <p:spPr bwMode="auto">
          <a:xfrm>
            <a:off x="418996" y="1659967"/>
            <a:ext cx="8725004"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Is the Sample from a Normal Population?</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4301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23" name="Rectangle 2"/>
          <p:cNvSpPr>
            <a:spLocks noGrp="1" noChangeArrowheads="1"/>
          </p:cNvSpPr>
          <p:nvPr>
            <p:ph type="title"/>
          </p:nvPr>
        </p:nvSpPr>
        <p:spPr>
          <a:xfrm>
            <a:off x="533400" y="381000"/>
            <a:ext cx="7772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Normal Chi-Square GOF </a:t>
            </a:r>
            <a:r>
              <a:rPr lang="en-US" sz="3200" dirty="0">
                <a:solidFill>
                  <a:schemeClr val="accent1"/>
                </a:solidFill>
                <a:effectLst>
                  <a:outerShdw blurRad="38100" dist="38100" dir="2700000" algn="tl">
                    <a:srgbClr val="000000">
                      <a:alpha val="43137"/>
                    </a:srgbClr>
                  </a:outerShdw>
                </a:effectLst>
              </a:rPr>
              <a:t>Test</a:t>
            </a:r>
          </a:p>
        </p:txBody>
      </p:sp>
    </p:spTree>
    <p:extLst>
      <p:ext uri="{BB962C8B-B14F-4D97-AF65-F5344CB8AC3E}">
        <p14:creationId xmlns:p14="http://schemas.microsoft.com/office/powerpoint/2010/main" val="490974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2181F252-6FA0-435A-881D-36666D77507A}" type="slidenum">
              <a:rPr lang="en-US">
                <a:latin typeface="Times New Roman" pitchFamily="18" charset="0"/>
              </a:rPr>
              <a:pPr eaLnBrk="1" hangingPunct="1"/>
              <a:t>24</a:t>
            </a:fld>
            <a:endParaRPr lang="en-US">
              <a:latin typeface="Times New Roman" pitchFamily="18" charset="0"/>
            </a:endParaRPr>
          </a:p>
        </p:txBody>
      </p:sp>
      <p:sp>
        <p:nvSpPr>
          <p:cNvPr id="4403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403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11686" name="Rectangle 6"/>
          <p:cNvSpPr>
            <a:spLocks noChangeArrowheads="1"/>
          </p:cNvSpPr>
          <p:nvPr/>
        </p:nvSpPr>
        <p:spPr bwMode="auto">
          <a:xfrm>
            <a:off x="236538" y="990600"/>
            <a:ext cx="7385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000" i="1" dirty="0">
                <a:solidFill>
                  <a:srgbClr val="C00000"/>
                </a:solidFill>
                <a:effectLst>
                  <a:outerShdw blurRad="38100" dist="38100" dir="2700000" algn="tl">
                    <a:srgbClr val="000000">
                      <a:alpha val="43137"/>
                    </a:srgbClr>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Method 1: </a:t>
            </a:r>
            <a:r>
              <a:rPr lang="en-US" sz="2400" i="1" dirty="0" smtClean="0">
                <a:solidFill>
                  <a:srgbClr val="C00000"/>
                </a:solidFill>
                <a:effectLst>
                  <a:outerShdw blurRad="38100" dist="38100" dir="2700000" algn="tl">
                    <a:srgbClr val="000000">
                      <a:alpha val="43137"/>
                    </a:srgbClr>
                  </a:outerShdw>
                </a:effectLst>
                <a:cs typeface="Arial" charset="0"/>
              </a:rPr>
              <a:t>Standardize </a:t>
            </a:r>
            <a:r>
              <a:rPr lang="en-US" sz="2400" i="1" dirty="0">
                <a:solidFill>
                  <a:srgbClr val="C00000"/>
                </a:solidFill>
                <a:effectLst>
                  <a:outerShdw blurRad="38100" dist="38100" dir="2700000" algn="tl">
                    <a:srgbClr val="000000">
                      <a:alpha val="43137"/>
                    </a:srgbClr>
                  </a:outerShdw>
                </a:effectLst>
                <a:cs typeface="Arial" charset="0"/>
              </a:rPr>
              <a:t>the Data</a:t>
            </a:r>
          </a:p>
        </p:txBody>
      </p:sp>
      <p:sp>
        <p:nvSpPr>
          <p:cNvPr id="4403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97283" name="Picture 3"/>
          <p:cNvPicPr>
            <a:picLocks noChangeAspect="1" noChangeArrowheads="1"/>
          </p:cNvPicPr>
          <p:nvPr/>
        </p:nvPicPr>
        <p:blipFill>
          <a:blip r:embed="rId3" cstate="print"/>
          <a:srcRect/>
          <a:stretch>
            <a:fillRect/>
          </a:stretch>
        </p:blipFill>
        <p:spPr bwMode="auto">
          <a:xfrm>
            <a:off x="2034276" y="3733800"/>
            <a:ext cx="3962400" cy="189538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8" name="Rectangle 2"/>
          <p:cNvSpPr>
            <a:spLocks noGrp="1" noChangeArrowheads="1"/>
          </p:cNvSpPr>
          <p:nvPr>
            <p:ph type="title"/>
          </p:nvPr>
        </p:nvSpPr>
        <p:spPr>
          <a:xfrm>
            <a:off x="533400" y="381000"/>
            <a:ext cx="7772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Normal Chi-Square GOF </a:t>
            </a:r>
            <a:r>
              <a:rPr lang="en-US" sz="3200" dirty="0">
                <a:solidFill>
                  <a:schemeClr val="accent1"/>
                </a:solidFill>
                <a:effectLst>
                  <a:outerShdw blurRad="38100" dist="38100" dir="2700000" algn="tl">
                    <a:srgbClr val="000000">
                      <a:alpha val="43137"/>
                    </a:srgbClr>
                  </a:outerShdw>
                </a:effectLst>
              </a:rPr>
              <a:t>Test</a:t>
            </a:r>
          </a:p>
        </p:txBody>
      </p:sp>
      <p:sp>
        <p:nvSpPr>
          <p:cNvPr id="11" name="TextBox 10"/>
          <p:cNvSpPr txBox="1"/>
          <p:nvPr/>
        </p:nvSpPr>
        <p:spPr>
          <a:xfrm>
            <a:off x="1924153" y="5791200"/>
            <a:ext cx="6076847" cy="584775"/>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sz="1600" b="1" i="1" dirty="0" smtClean="0">
                <a:solidFill>
                  <a:srgbClr val="C00000"/>
                </a:solidFill>
              </a:rPr>
              <a:t>Problem: </a:t>
            </a:r>
            <a:r>
              <a:rPr lang="en-US" sz="1600" dirty="0" smtClean="0">
                <a:solidFill>
                  <a:srgbClr val="002060"/>
                </a:solidFill>
              </a:rPr>
              <a:t>Frequencies will be small in the end bins yet large in the middle bins (this may violate Cochran’s Rule and seems inefficient).</a:t>
            </a:r>
            <a:endParaRPr lang="en-US" sz="1600" dirty="0"/>
          </a:p>
        </p:txBody>
      </p:sp>
      <p:pic>
        <p:nvPicPr>
          <p:cNvPr id="12" name="Picture 2" descr="C:\Users\Blythe\AppData\Local\Microsoft\Windows\Temporary Internet Files\Content.IE5\DWBN8RIF\MP900438492[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400" y="5786493"/>
            <a:ext cx="886756" cy="58948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28753" y="1601787"/>
            <a:ext cx="7999310" cy="1938992"/>
          </a:xfrm>
          <a:prstGeom prst="rect">
            <a:avLst/>
          </a:prstGeom>
        </p:spPr>
        <p:txBody>
          <a:bodyPr wrap="square">
            <a:spAutoFit/>
          </a:bodyPr>
          <a:lstStyle/>
          <a:p>
            <a:pPr marL="516179" indent="-516179" eaLnBrk="0" hangingPunct="0">
              <a:buClr>
                <a:schemeClr val="accent1"/>
              </a:buClr>
              <a:buFontTx/>
              <a:buChar char="•"/>
              <a:defRPr/>
            </a:pPr>
            <a:r>
              <a:rPr lang="en-US" sz="2000" dirty="0">
                <a:solidFill>
                  <a:srgbClr val="002060"/>
                </a:solidFill>
              </a:rPr>
              <a:t>Transform </a:t>
            </a:r>
            <a:r>
              <a:rPr lang="en-US" sz="2000" dirty="0" smtClean="0">
                <a:solidFill>
                  <a:srgbClr val="002060"/>
                </a:solidFill>
              </a:rPr>
              <a:t>sample </a:t>
            </a:r>
            <a:r>
              <a:rPr lang="en-US" sz="2000" dirty="0">
                <a:solidFill>
                  <a:srgbClr val="002060"/>
                </a:solidFill>
              </a:rPr>
              <a:t>observations </a:t>
            </a:r>
            <a:r>
              <a:rPr lang="en-US" sz="2000" i="1" dirty="0">
                <a:solidFill>
                  <a:srgbClr val="002060"/>
                </a:solidFill>
              </a:rPr>
              <a:t>x</a:t>
            </a:r>
            <a:r>
              <a:rPr lang="en-US" sz="2000" baseline="-25000" dirty="0">
                <a:solidFill>
                  <a:srgbClr val="002060"/>
                </a:solidFill>
              </a:rPr>
              <a:t>1</a:t>
            </a:r>
            <a:r>
              <a:rPr lang="en-US" sz="2000" dirty="0">
                <a:solidFill>
                  <a:srgbClr val="002060"/>
                </a:solidFill>
              </a:rPr>
              <a:t>, </a:t>
            </a:r>
            <a:r>
              <a:rPr lang="en-US" sz="2000" i="1" dirty="0">
                <a:solidFill>
                  <a:srgbClr val="002060"/>
                </a:solidFill>
              </a:rPr>
              <a:t>x</a:t>
            </a:r>
            <a:r>
              <a:rPr lang="en-US" sz="2000" baseline="-25000" dirty="0">
                <a:solidFill>
                  <a:srgbClr val="002060"/>
                </a:solidFill>
              </a:rPr>
              <a:t>2</a:t>
            </a:r>
            <a:r>
              <a:rPr lang="en-US" sz="2000" dirty="0">
                <a:solidFill>
                  <a:srgbClr val="002060"/>
                </a:solidFill>
              </a:rPr>
              <a:t>, …, </a:t>
            </a:r>
            <a:r>
              <a:rPr lang="en-US" sz="2000" i="1" dirty="0">
                <a:solidFill>
                  <a:srgbClr val="002060"/>
                </a:solidFill>
              </a:rPr>
              <a:t>x</a:t>
            </a:r>
            <a:r>
              <a:rPr lang="en-US" sz="2000" i="1" baseline="-25000" dirty="0">
                <a:solidFill>
                  <a:srgbClr val="002060"/>
                </a:solidFill>
              </a:rPr>
              <a:t>n</a:t>
            </a:r>
            <a:r>
              <a:rPr lang="en-US" sz="2000" i="1" dirty="0">
                <a:solidFill>
                  <a:srgbClr val="002060"/>
                </a:solidFill>
              </a:rPr>
              <a:t> </a:t>
            </a:r>
            <a:r>
              <a:rPr lang="en-US" sz="2000" dirty="0">
                <a:solidFill>
                  <a:srgbClr val="002060"/>
                </a:solidFill>
              </a:rPr>
              <a:t>into standardized </a:t>
            </a:r>
            <a:r>
              <a:rPr lang="en-US" sz="2000" i="1" dirty="0" smtClean="0">
                <a:solidFill>
                  <a:srgbClr val="002060"/>
                </a:solidFill>
              </a:rPr>
              <a:t>z</a:t>
            </a:r>
            <a:r>
              <a:rPr lang="en-US" sz="2000" dirty="0" smtClean="0">
                <a:solidFill>
                  <a:srgbClr val="002060"/>
                </a:solidFill>
              </a:rPr>
              <a:t>-values.</a:t>
            </a:r>
          </a:p>
          <a:p>
            <a:pPr marL="516179" indent="-516179" eaLnBrk="0" hangingPunct="0">
              <a:buClr>
                <a:schemeClr val="accent1"/>
              </a:buClr>
              <a:buFontTx/>
              <a:buChar char="•"/>
              <a:defRPr/>
            </a:pPr>
            <a:endParaRPr lang="en-US" sz="2000" dirty="0" smtClean="0">
              <a:solidFill>
                <a:srgbClr val="002060"/>
              </a:solidFill>
            </a:endParaRPr>
          </a:p>
          <a:p>
            <a:pPr marL="516179" indent="-516179" eaLnBrk="0" hangingPunct="0">
              <a:buClr>
                <a:schemeClr val="accent1"/>
              </a:buClr>
              <a:buFontTx/>
              <a:buChar char="•"/>
              <a:defRPr/>
            </a:pPr>
            <a:endParaRPr lang="en-US" sz="2000" dirty="0" smtClean="0">
              <a:solidFill>
                <a:srgbClr val="002060"/>
              </a:solidFill>
            </a:endParaRPr>
          </a:p>
          <a:p>
            <a:pPr marL="516179" indent="-516179" eaLnBrk="0" hangingPunct="0">
              <a:buClr>
                <a:schemeClr val="accent1"/>
              </a:buClr>
              <a:buFontTx/>
              <a:buChar char="•"/>
              <a:defRPr/>
            </a:pPr>
            <a:endParaRPr lang="en-US" sz="2000" dirty="0" smtClean="0">
              <a:solidFill>
                <a:srgbClr val="002060"/>
              </a:solidFill>
            </a:endParaRPr>
          </a:p>
          <a:p>
            <a:pPr marL="516179" indent="-516179" eaLnBrk="0" hangingPunct="0">
              <a:buClr>
                <a:schemeClr val="accent1"/>
              </a:buClr>
              <a:buFontTx/>
              <a:buChar char="•"/>
              <a:defRPr/>
            </a:pPr>
            <a:r>
              <a:rPr lang="en-US" sz="2000" dirty="0" smtClean="0">
                <a:solidFill>
                  <a:srgbClr val="002060"/>
                </a:solidFill>
              </a:rPr>
              <a:t>Count the sample observations within each interval on the </a:t>
            </a:r>
            <a:r>
              <a:rPr lang="en-US" sz="2000" i="1" dirty="0" smtClean="0">
                <a:solidFill>
                  <a:srgbClr val="002060"/>
                </a:solidFill>
              </a:rPr>
              <a:t>z</a:t>
            </a:r>
            <a:r>
              <a:rPr lang="en-US" sz="2000" dirty="0" smtClean="0">
                <a:solidFill>
                  <a:srgbClr val="002060"/>
                </a:solidFill>
              </a:rPr>
              <a:t>-scale and compare them with expected normal frequencies </a:t>
            </a:r>
            <a:r>
              <a:rPr lang="en-US" sz="2000" i="1" dirty="0" err="1" smtClean="0">
                <a:solidFill>
                  <a:srgbClr val="002060"/>
                </a:solidFill>
              </a:rPr>
              <a:t>e</a:t>
            </a:r>
            <a:r>
              <a:rPr lang="en-US" sz="2000" i="1" baseline="-25000" dirty="0" err="1" smtClean="0">
                <a:solidFill>
                  <a:srgbClr val="002060"/>
                </a:solidFill>
              </a:rPr>
              <a:t>j</a:t>
            </a:r>
            <a:r>
              <a:rPr lang="en-US" sz="2000" dirty="0" smtClean="0">
                <a:solidFill>
                  <a:srgbClr val="002060"/>
                </a:solidFill>
              </a:rPr>
              <a:t>.</a:t>
            </a:r>
            <a:endParaRPr lang="en-US" sz="2000" dirty="0">
              <a:solidFill>
                <a:srgbClr val="002060"/>
              </a:solidFill>
            </a:endParaRPr>
          </a:p>
        </p:txBody>
      </p:sp>
      <p:pic>
        <p:nvPicPr>
          <p:cNvPr id="14" name="Picture 2"/>
          <p:cNvPicPr>
            <a:picLocks noChangeAspect="1" noChangeArrowheads="1"/>
          </p:cNvPicPr>
          <p:nvPr/>
        </p:nvPicPr>
        <p:blipFill>
          <a:blip r:embed="rId5" cstate="print"/>
          <a:srcRect/>
          <a:stretch>
            <a:fillRect/>
          </a:stretch>
        </p:blipFill>
        <p:spPr bwMode="auto">
          <a:xfrm>
            <a:off x="2034276" y="2133600"/>
            <a:ext cx="3352800" cy="548054"/>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1648654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848B2056-45B9-44F8-988F-03BC62CC2959}" type="slidenum">
              <a:rPr lang="en-US">
                <a:latin typeface="Times New Roman" pitchFamily="18" charset="0"/>
              </a:rPr>
              <a:pPr eaLnBrk="1" hangingPunct="1"/>
              <a:t>25</a:t>
            </a:fld>
            <a:endParaRPr lang="en-US">
              <a:latin typeface="Times New Roman" pitchFamily="18" charset="0"/>
            </a:endParaRPr>
          </a:p>
        </p:txBody>
      </p:sp>
      <p:sp>
        <p:nvSpPr>
          <p:cNvPr id="713731" name="Rectangle 3"/>
          <p:cNvSpPr>
            <a:spLocks noGrp="1" noChangeArrowheads="1"/>
          </p:cNvSpPr>
          <p:nvPr>
            <p:ph type="body" sz="half" idx="1"/>
          </p:nvPr>
        </p:nvSpPr>
        <p:spPr>
          <a:xfrm>
            <a:off x="914400" y="1748463"/>
            <a:ext cx="7102475" cy="4648348"/>
          </a:xfrm>
        </p:spPr>
        <p:txBody>
          <a:bodyPr lIns="103236" tIns="51618" rIns="103236" bIns="51618"/>
          <a:lstStyle/>
          <a:p>
            <a:pPr marL="515938" indent="-515938" eaLnBrk="1" hangingPunct="1">
              <a:spcBef>
                <a:spcPts val="1200"/>
              </a:spcBef>
              <a:buClr>
                <a:schemeClr val="accent1"/>
              </a:buClr>
              <a:buSzTx/>
              <a:buFont typeface="Arial" charset="0"/>
              <a:buChar char="•"/>
              <a:defRPr/>
            </a:pPr>
            <a:r>
              <a:rPr lang="en-US" sz="2000" dirty="0" smtClean="0">
                <a:solidFill>
                  <a:srgbClr val="002060"/>
                </a:solidFill>
              </a:rPr>
              <a:t>Step 1: Divide the </a:t>
            </a:r>
            <a:r>
              <a:rPr lang="en-US" sz="2000" i="1" dirty="0" smtClean="0">
                <a:solidFill>
                  <a:srgbClr val="002060"/>
                </a:solidFill>
              </a:rPr>
              <a:t>exact data range </a:t>
            </a:r>
            <a:r>
              <a:rPr lang="en-US" sz="2000" dirty="0" smtClean="0">
                <a:solidFill>
                  <a:srgbClr val="002060"/>
                </a:solidFill>
              </a:rPr>
              <a:t>into </a:t>
            </a:r>
            <a:r>
              <a:rPr lang="en-US" sz="2000" i="1" dirty="0" smtClean="0">
                <a:solidFill>
                  <a:srgbClr val="002060"/>
                </a:solidFill>
              </a:rPr>
              <a:t>c</a:t>
            </a:r>
            <a:r>
              <a:rPr lang="en-US" sz="2000" dirty="0" smtClean="0">
                <a:solidFill>
                  <a:srgbClr val="002060"/>
                </a:solidFill>
              </a:rPr>
              <a:t> groups of equal width, and count the sample observations in each bin to get observed bin frequencies </a:t>
            </a:r>
            <a:r>
              <a:rPr lang="en-US" sz="2000" i="1" dirty="0" err="1" smtClean="0">
                <a:solidFill>
                  <a:srgbClr val="002060"/>
                </a:solidFill>
                <a:latin typeface="Times New Roman" pitchFamily="18" charset="0"/>
              </a:rPr>
              <a:t>f</a:t>
            </a:r>
            <a:r>
              <a:rPr lang="en-US" sz="2000" i="1" baseline="-25000" dirty="0" err="1" smtClean="0">
                <a:solidFill>
                  <a:srgbClr val="002060"/>
                </a:solidFill>
              </a:rPr>
              <a:t>j</a:t>
            </a:r>
            <a:r>
              <a:rPr lang="en-US" sz="2000" dirty="0" smtClean="0">
                <a:solidFill>
                  <a:srgbClr val="002060"/>
                </a:solidFill>
              </a:rPr>
              <a:t>.</a:t>
            </a:r>
          </a:p>
          <a:p>
            <a:pPr marL="515938" indent="-515938" eaLnBrk="1" hangingPunct="1">
              <a:spcBef>
                <a:spcPts val="1200"/>
              </a:spcBef>
              <a:buClr>
                <a:schemeClr val="accent1"/>
              </a:buClr>
              <a:buSzTx/>
              <a:buFont typeface="Arial" charset="0"/>
              <a:buChar char="•"/>
              <a:defRPr/>
            </a:pPr>
            <a:r>
              <a:rPr lang="en-US" sz="2000" dirty="0" smtClean="0">
                <a:solidFill>
                  <a:srgbClr val="002060"/>
                </a:solidFill>
              </a:rPr>
              <a:t>Step 2: Convert the bin limits into standardized </a:t>
            </a:r>
            <a:r>
              <a:rPr lang="en-US" sz="2000" i="1" dirty="0" smtClean="0">
                <a:solidFill>
                  <a:srgbClr val="002060"/>
                </a:solidFill>
              </a:rPr>
              <a:t>z</a:t>
            </a:r>
            <a:r>
              <a:rPr lang="en-US" sz="2000" dirty="0" smtClean="0">
                <a:solidFill>
                  <a:srgbClr val="002060"/>
                </a:solidFill>
              </a:rPr>
              <a:t>-values:</a:t>
            </a:r>
          </a:p>
          <a:p>
            <a:pPr marL="515938" indent="-515938" eaLnBrk="1" hangingPunct="1">
              <a:spcBef>
                <a:spcPts val="1200"/>
              </a:spcBef>
              <a:buClr>
                <a:schemeClr val="accent1"/>
              </a:buClr>
              <a:buSzTx/>
              <a:buFont typeface="Wingdings" pitchFamily="2" charset="2"/>
              <a:buNone/>
              <a:defRPr/>
            </a:pPr>
            <a:endParaRPr lang="en-US" sz="2800" dirty="0" smtClean="0"/>
          </a:p>
        </p:txBody>
      </p:sp>
      <p:sp>
        <p:nvSpPr>
          <p:cNvPr id="4506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506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13734" name="Rectangle 6"/>
          <p:cNvSpPr>
            <a:spLocks noChangeArrowheads="1"/>
          </p:cNvSpPr>
          <p:nvPr/>
        </p:nvSpPr>
        <p:spPr bwMode="auto">
          <a:xfrm>
            <a:off x="355600"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Method 2: Equal Bin Widths</a:t>
            </a:r>
          </a:p>
        </p:txBody>
      </p:sp>
      <p:sp>
        <p:nvSpPr>
          <p:cNvPr id="4506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98306" name="Picture 2"/>
          <p:cNvPicPr>
            <a:picLocks noChangeAspect="1" noChangeArrowheads="1"/>
          </p:cNvPicPr>
          <p:nvPr/>
        </p:nvPicPr>
        <p:blipFill>
          <a:blip r:embed="rId3" cstate="print"/>
          <a:srcRect/>
          <a:stretch>
            <a:fillRect/>
          </a:stretch>
        </p:blipFill>
        <p:spPr bwMode="auto">
          <a:xfrm>
            <a:off x="2021774" y="3352800"/>
            <a:ext cx="4895850" cy="5429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14"/>
          <p:cNvSpPr/>
          <p:nvPr/>
        </p:nvSpPr>
        <p:spPr>
          <a:xfrm>
            <a:off x="829229" y="4108860"/>
            <a:ext cx="6934200" cy="1477328"/>
          </a:xfrm>
          <a:prstGeom prst="rect">
            <a:avLst/>
          </a:prstGeom>
        </p:spPr>
        <p:txBody>
          <a:bodyPr wrap="square">
            <a:spAutoFit/>
          </a:bodyPr>
          <a:lstStyle/>
          <a:p>
            <a:pPr marL="516179" indent="-516179" eaLnBrk="0" hangingPunct="0">
              <a:spcBef>
                <a:spcPts val="1200"/>
              </a:spcBef>
              <a:buClr>
                <a:schemeClr val="accent1"/>
              </a:buClr>
              <a:buFont typeface="Arial" pitchFamily="34" charset="0"/>
              <a:buChar char="•"/>
              <a:defRPr/>
            </a:pPr>
            <a:r>
              <a:rPr lang="en-US" sz="2000" dirty="0">
                <a:solidFill>
                  <a:srgbClr val="002060"/>
                </a:solidFill>
              </a:rPr>
              <a:t>Step 3: Find the normal area within each bin assuming a normal distribution.</a:t>
            </a:r>
          </a:p>
          <a:p>
            <a:pPr marL="516179" indent="-516179" eaLnBrk="0" hangingPunct="0">
              <a:spcBef>
                <a:spcPts val="1200"/>
              </a:spcBef>
              <a:buClr>
                <a:schemeClr val="accent1"/>
              </a:buClr>
              <a:buFont typeface="Arial" pitchFamily="34" charset="0"/>
              <a:buChar char="•"/>
              <a:defRPr/>
            </a:pPr>
            <a:r>
              <a:rPr lang="en-US" sz="2000" dirty="0">
                <a:solidFill>
                  <a:srgbClr val="002060"/>
                </a:solidFill>
              </a:rPr>
              <a:t>Step 4: Find expected frequencies </a:t>
            </a:r>
            <a:r>
              <a:rPr lang="en-US" sz="2000" i="1" dirty="0">
                <a:solidFill>
                  <a:srgbClr val="002060"/>
                </a:solidFill>
              </a:rPr>
              <a:t>e</a:t>
            </a:r>
            <a:r>
              <a:rPr lang="en-US" sz="2000" i="1" baseline="-25000" dirty="0">
                <a:solidFill>
                  <a:srgbClr val="002060"/>
                </a:solidFill>
              </a:rPr>
              <a:t>j</a:t>
            </a:r>
            <a:r>
              <a:rPr lang="en-US" sz="2000" dirty="0">
                <a:solidFill>
                  <a:srgbClr val="002060"/>
                </a:solidFill>
              </a:rPr>
              <a:t> by multiplying each normal area by the sample size </a:t>
            </a:r>
            <a:r>
              <a:rPr lang="en-US" sz="2000" i="1" dirty="0">
                <a:solidFill>
                  <a:srgbClr val="002060"/>
                </a:solidFill>
              </a:rPr>
              <a:t>n</a:t>
            </a:r>
            <a:r>
              <a:rPr lang="en-US" sz="2000" dirty="0" smtClean="0">
                <a:solidFill>
                  <a:srgbClr val="002060"/>
                </a:solidFill>
              </a:rPr>
              <a:t>.</a:t>
            </a:r>
          </a:p>
        </p:txBody>
      </p:sp>
      <p:sp>
        <p:nvSpPr>
          <p:cNvPr id="13" name="Rectangle 2"/>
          <p:cNvSpPr>
            <a:spLocks noGrp="1" noChangeArrowheads="1"/>
          </p:cNvSpPr>
          <p:nvPr>
            <p:ph type="title"/>
          </p:nvPr>
        </p:nvSpPr>
        <p:spPr>
          <a:xfrm>
            <a:off x="533400" y="381000"/>
            <a:ext cx="7772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Normal Chi-Square GOF </a:t>
            </a:r>
            <a:r>
              <a:rPr lang="en-US" sz="3200" dirty="0">
                <a:solidFill>
                  <a:schemeClr val="accent1"/>
                </a:solidFill>
                <a:effectLst>
                  <a:outerShdw blurRad="38100" dist="38100" dir="2700000" algn="tl">
                    <a:srgbClr val="000000">
                      <a:alpha val="43137"/>
                    </a:srgbClr>
                  </a:outerShdw>
                </a:effectLst>
              </a:rPr>
              <a:t>Test</a:t>
            </a:r>
          </a:p>
        </p:txBody>
      </p:sp>
      <p:sp>
        <p:nvSpPr>
          <p:cNvPr id="2" name="TextBox 1"/>
          <p:cNvSpPr txBox="1"/>
          <p:nvPr/>
        </p:nvSpPr>
        <p:spPr>
          <a:xfrm>
            <a:off x="1905000" y="5642165"/>
            <a:ext cx="6096000" cy="584775"/>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sz="1600" b="1" i="1" dirty="0" smtClean="0">
                <a:solidFill>
                  <a:srgbClr val="C00000"/>
                </a:solidFill>
              </a:rPr>
              <a:t>Problem: </a:t>
            </a:r>
            <a:r>
              <a:rPr lang="en-US" sz="1600" dirty="0" smtClean="0">
                <a:solidFill>
                  <a:srgbClr val="002060"/>
                </a:solidFill>
              </a:rPr>
              <a:t>Frequencies will be small in the end bins yet large in the middle bins (this may violate Cochran’s Rule and seems inefficient).</a:t>
            </a:r>
            <a:endParaRPr lang="en-US" sz="1600" dirty="0"/>
          </a:p>
        </p:txBody>
      </p:sp>
      <p:pic>
        <p:nvPicPr>
          <p:cNvPr id="4098" name="Picture 2" descr="C:\Users\Blythe\AppData\Local\Microsoft\Windows\Temporary Internet Files\Content.IE5\DWBN8RIF\MP900438492[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603" y="5637459"/>
            <a:ext cx="886756" cy="589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387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46084"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C8EB2F92-32B3-4A64-A100-703B4AC0F1C9}" type="slidenum">
              <a:rPr lang="en-US">
                <a:latin typeface="Times New Roman" pitchFamily="18" charset="0"/>
              </a:rPr>
              <a:pPr eaLnBrk="1" hangingPunct="1"/>
              <a:t>26</a:t>
            </a:fld>
            <a:endParaRPr lang="en-US">
              <a:latin typeface="Times New Roman" pitchFamily="18" charset="0"/>
            </a:endParaRPr>
          </a:p>
        </p:txBody>
      </p:sp>
      <p:sp>
        <p:nvSpPr>
          <p:cNvPr id="4608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608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15782" name="Rectangle 6"/>
          <p:cNvSpPr>
            <a:spLocks noChangeArrowheads="1"/>
          </p:cNvSpPr>
          <p:nvPr/>
        </p:nvSpPr>
        <p:spPr bwMode="auto">
          <a:xfrm>
            <a:off x="146627"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Method 3: Equal Expected Frequencies</a:t>
            </a:r>
          </a:p>
        </p:txBody>
      </p:sp>
      <p:sp>
        <p:nvSpPr>
          <p:cNvPr id="13" name="Rectangle 2"/>
          <p:cNvSpPr>
            <a:spLocks noGrp="1" noChangeArrowheads="1"/>
          </p:cNvSpPr>
          <p:nvPr>
            <p:ph type="title"/>
          </p:nvPr>
        </p:nvSpPr>
        <p:spPr>
          <a:xfrm>
            <a:off x="533400" y="381000"/>
            <a:ext cx="7772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Normal Chi-Square GOF </a:t>
            </a:r>
            <a:r>
              <a:rPr lang="en-US" sz="3200" dirty="0">
                <a:solidFill>
                  <a:schemeClr val="accent1"/>
                </a:solidFill>
                <a:effectLst>
                  <a:outerShdw blurRad="38100" dist="38100" dir="2700000" algn="tl">
                    <a:srgbClr val="000000">
                      <a:alpha val="43137"/>
                    </a:srgbClr>
                  </a:outerShdw>
                </a:effectLst>
              </a:rPr>
              <a:t>Test</a:t>
            </a:r>
          </a:p>
        </p:txBody>
      </p:sp>
      <p:sp>
        <p:nvSpPr>
          <p:cNvPr id="4" name="TextBox 3"/>
          <p:cNvSpPr txBox="1"/>
          <p:nvPr/>
        </p:nvSpPr>
        <p:spPr>
          <a:xfrm>
            <a:off x="914400" y="1754186"/>
            <a:ext cx="7162800" cy="3170099"/>
          </a:xfrm>
          <a:prstGeom prst="rect">
            <a:avLst/>
          </a:prstGeom>
          <a:noFill/>
        </p:spPr>
        <p:txBody>
          <a:bodyPr wrap="square" rtlCol="0">
            <a:spAutoFit/>
          </a:bodyPr>
          <a:lstStyle/>
          <a:p>
            <a:pPr marL="285750" indent="-285750">
              <a:spcBef>
                <a:spcPts val="1200"/>
              </a:spcBef>
              <a:buFont typeface="Arial" pitchFamily="34" charset="0"/>
              <a:buChar char="•"/>
            </a:pPr>
            <a:r>
              <a:rPr lang="en-US" sz="2000" dirty="0">
                <a:solidFill>
                  <a:srgbClr val="002060"/>
                </a:solidFill>
                <a:latin typeface="+mn-lt"/>
              </a:rPr>
              <a:t>Define histogram bins in such a way that an equal number of observations would be expected under the </a:t>
            </a:r>
            <a:r>
              <a:rPr lang="en-US" sz="2000" dirty="0" smtClean="0">
                <a:solidFill>
                  <a:srgbClr val="002060"/>
                </a:solidFill>
                <a:latin typeface="+mn-lt"/>
              </a:rPr>
              <a:t>hypothesis </a:t>
            </a:r>
            <a:r>
              <a:rPr lang="en-US" sz="2000" dirty="0">
                <a:solidFill>
                  <a:srgbClr val="002060"/>
                </a:solidFill>
                <a:latin typeface="+mn-lt"/>
              </a:rPr>
              <a:t>of a normal </a:t>
            </a:r>
            <a:r>
              <a:rPr lang="en-US" sz="2000" dirty="0" smtClean="0">
                <a:solidFill>
                  <a:srgbClr val="002060"/>
                </a:solidFill>
                <a:latin typeface="+mn-lt"/>
              </a:rPr>
              <a:t>population, i.e., so that </a:t>
            </a:r>
            <a:r>
              <a:rPr lang="en-US" sz="2000" i="1" dirty="0" err="1" smtClean="0">
                <a:solidFill>
                  <a:srgbClr val="002060"/>
                </a:solidFill>
                <a:latin typeface="+mn-lt"/>
              </a:rPr>
              <a:t>e</a:t>
            </a:r>
            <a:r>
              <a:rPr lang="en-US" sz="2000" i="1" baseline="-25000" dirty="0" err="1" smtClean="0">
                <a:solidFill>
                  <a:srgbClr val="002060"/>
                </a:solidFill>
                <a:latin typeface="+mn-lt"/>
              </a:rPr>
              <a:t>j</a:t>
            </a:r>
            <a:r>
              <a:rPr lang="en-US" sz="2000" dirty="0" smtClean="0">
                <a:solidFill>
                  <a:srgbClr val="002060"/>
                </a:solidFill>
                <a:latin typeface="+mn-lt"/>
              </a:rPr>
              <a:t> </a:t>
            </a:r>
            <a:r>
              <a:rPr lang="en-US" sz="2000" dirty="0">
                <a:solidFill>
                  <a:srgbClr val="002060"/>
                </a:solidFill>
                <a:latin typeface="+mn-lt"/>
              </a:rPr>
              <a:t>= </a:t>
            </a:r>
            <a:r>
              <a:rPr lang="en-US" sz="2000" i="1" dirty="0" smtClean="0">
                <a:solidFill>
                  <a:srgbClr val="002060"/>
                </a:solidFill>
                <a:latin typeface="+mn-lt"/>
              </a:rPr>
              <a:t>n</a:t>
            </a:r>
            <a:r>
              <a:rPr lang="en-US" sz="2000" dirty="0" smtClean="0">
                <a:solidFill>
                  <a:srgbClr val="002060"/>
                </a:solidFill>
                <a:latin typeface="+mn-lt"/>
              </a:rPr>
              <a:t>/</a:t>
            </a:r>
            <a:r>
              <a:rPr lang="en-US" sz="2000" i="1" dirty="0" smtClean="0">
                <a:solidFill>
                  <a:srgbClr val="002060"/>
                </a:solidFill>
                <a:latin typeface="+mn-lt"/>
              </a:rPr>
              <a:t>c</a:t>
            </a:r>
            <a:r>
              <a:rPr lang="en-US" sz="2000" dirty="0" smtClean="0">
                <a:solidFill>
                  <a:srgbClr val="002060"/>
                </a:solidFill>
                <a:latin typeface="+mn-lt"/>
              </a:rPr>
              <a:t>.</a:t>
            </a:r>
            <a:endParaRPr lang="en-US" sz="2000" dirty="0">
              <a:solidFill>
                <a:srgbClr val="002060"/>
              </a:solidFill>
              <a:latin typeface="+mn-lt"/>
            </a:endParaRPr>
          </a:p>
          <a:p>
            <a:pPr marL="285750" indent="-285750">
              <a:spcBef>
                <a:spcPts val="1200"/>
              </a:spcBef>
              <a:buFont typeface="Arial" pitchFamily="34" charset="0"/>
              <a:buChar char="•"/>
            </a:pPr>
            <a:r>
              <a:rPr lang="en-US" sz="2000" dirty="0">
                <a:solidFill>
                  <a:srgbClr val="002060"/>
                </a:solidFill>
                <a:latin typeface="+mn-lt"/>
              </a:rPr>
              <a:t>A normal area of 1/</a:t>
            </a:r>
            <a:r>
              <a:rPr lang="en-US" sz="2000" i="1" dirty="0">
                <a:solidFill>
                  <a:srgbClr val="002060"/>
                </a:solidFill>
                <a:latin typeface="+mn-lt"/>
              </a:rPr>
              <a:t>c</a:t>
            </a:r>
            <a:r>
              <a:rPr lang="en-US" sz="2000" dirty="0">
                <a:solidFill>
                  <a:srgbClr val="002060"/>
                </a:solidFill>
                <a:latin typeface="+mn-lt"/>
              </a:rPr>
              <a:t> is expected in each bin.</a:t>
            </a:r>
          </a:p>
          <a:p>
            <a:pPr marL="285750" indent="-285750">
              <a:spcBef>
                <a:spcPts val="1200"/>
              </a:spcBef>
              <a:buFont typeface="Arial" pitchFamily="34" charset="0"/>
              <a:buChar char="•"/>
            </a:pPr>
            <a:r>
              <a:rPr lang="en-US" sz="2000" dirty="0">
                <a:solidFill>
                  <a:srgbClr val="002060"/>
                </a:solidFill>
                <a:latin typeface="+mn-lt"/>
              </a:rPr>
              <a:t>The </a:t>
            </a:r>
            <a:r>
              <a:rPr lang="en-US" sz="2000" dirty="0" smtClean="0">
                <a:solidFill>
                  <a:srgbClr val="002060"/>
                </a:solidFill>
                <a:latin typeface="+mn-lt"/>
              </a:rPr>
              <a:t>first </a:t>
            </a:r>
            <a:r>
              <a:rPr lang="en-US" sz="2000" dirty="0">
                <a:solidFill>
                  <a:srgbClr val="002060"/>
                </a:solidFill>
                <a:latin typeface="+mn-lt"/>
              </a:rPr>
              <a:t>and last classes must be </a:t>
            </a:r>
            <a:r>
              <a:rPr lang="en-US" sz="2000" dirty="0" smtClean="0">
                <a:solidFill>
                  <a:srgbClr val="002060"/>
                </a:solidFill>
                <a:latin typeface="+mn-lt"/>
              </a:rPr>
              <a:t>open-ended, </a:t>
            </a:r>
            <a:r>
              <a:rPr lang="en-US" sz="2000" dirty="0">
                <a:solidFill>
                  <a:srgbClr val="002060"/>
                </a:solidFill>
                <a:latin typeface="+mn-lt"/>
              </a:rPr>
              <a:t>so to define </a:t>
            </a:r>
            <a:r>
              <a:rPr lang="en-US" sz="2000" i="1" dirty="0">
                <a:solidFill>
                  <a:srgbClr val="002060"/>
                </a:solidFill>
                <a:latin typeface="+mn-lt"/>
              </a:rPr>
              <a:t>c</a:t>
            </a:r>
            <a:r>
              <a:rPr lang="en-US" sz="2000" dirty="0">
                <a:solidFill>
                  <a:srgbClr val="002060"/>
                </a:solidFill>
                <a:latin typeface="+mn-lt"/>
              </a:rPr>
              <a:t> bins we need </a:t>
            </a:r>
            <a:r>
              <a:rPr lang="en-US" sz="2000" i="1" dirty="0">
                <a:solidFill>
                  <a:srgbClr val="002060"/>
                </a:solidFill>
                <a:latin typeface="+mn-lt"/>
              </a:rPr>
              <a:t>c</a:t>
            </a:r>
            <a:r>
              <a:rPr lang="en-US" sz="2000" dirty="0">
                <a:solidFill>
                  <a:srgbClr val="002060"/>
                </a:solidFill>
                <a:latin typeface="+mn-lt"/>
              </a:rPr>
              <a:t>-1 cut points.</a:t>
            </a:r>
          </a:p>
          <a:p>
            <a:pPr marL="285750" indent="-285750">
              <a:spcBef>
                <a:spcPts val="1200"/>
              </a:spcBef>
              <a:buFont typeface="Arial" pitchFamily="34" charset="0"/>
              <a:buChar char="•"/>
            </a:pPr>
            <a:r>
              <a:rPr lang="en-US" sz="2000" dirty="0" smtClean="0">
                <a:solidFill>
                  <a:srgbClr val="002060"/>
                </a:solidFill>
                <a:latin typeface="+mn-lt"/>
              </a:rPr>
              <a:t>Count </a:t>
            </a:r>
            <a:r>
              <a:rPr lang="en-US" sz="2000" dirty="0">
                <a:solidFill>
                  <a:srgbClr val="002060"/>
                </a:solidFill>
                <a:latin typeface="+mn-lt"/>
              </a:rPr>
              <a:t>the observations </a:t>
            </a:r>
            <a:r>
              <a:rPr lang="en-US" sz="2000" i="1" dirty="0" err="1">
                <a:solidFill>
                  <a:srgbClr val="002060"/>
                </a:solidFill>
                <a:latin typeface="+mn-lt"/>
              </a:rPr>
              <a:t>f</a:t>
            </a:r>
            <a:r>
              <a:rPr lang="en-US" sz="2000" i="1" baseline="-25000" dirty="0" err="1">
                <a:solidFill>
                  <a:srgbClr val="002060"/>
                </a:solidFill>
                <a:latin typeface="+mn-lt"/>
              </a:rPr>
              <a:t>j</a:t>
            </a:r>
            <a:r>
              <a:rPr lang="en-US" sz="2000" dirty="0">
                <a:solidFill>
                  <a:srgbClr val="002060"/>
                </a:solidFill>
                <a:latin typeface="+mn-lt"/>
              </a:rPr>
              <a:t> within each </a:t>
            </a:r>
            <a:r>
              <a:rPr lang="en-US" sz="2000" dirty="0" smtClean="0">
                <a:solidFill>
                  <a:srgbClr val="002060"/>
                </a:solidFill>
                <a:latin typeface="+mn-lt"/>
              </a:rPr>
              <a:t>bin.</a:t>
            </a:r>
          </a:p>
          <a:p>
            <a:pPr marL="285750" indent="-285750">
              <a:spcBef>
                <a:spcPts val="1200"/>
              </a:spcBef>
              <a:buFont typeface="Arial" pitchFamily="34" charset="0"/>
              <a:buChar char="•"/>
            </a:pPr>
            <a:r>
              <a:rPr lang="en-US" sz="2000" dirty="0" smtClean="0">
                <a:solidFill>
                  <a:srgbClr val="002060"/>
                </a:solidFill>
                <a:latin typeface="+mn-lt"/>
              </a:rPr>
              <a:t>Compare the </a:t>
            </a:r>
            <a:r>
              <a:rPr lang="en-US" sz="2000" i="1" dirty="0" err="1">
                <a:solidFill>
                  <a:srgbClr val="002060"/>
                </a:solidFill>
              </a:rPr>
              <a:t>f</a:t>
            </a:r>
            <a:r>
              <a:rPr lang="en-US" sz="2000" i="1" baseline="-25000" dirty="0" err="1">
                <a:solidFill>
                  <a:srgbClr val="002060"/>
                </a:solidFill>
              </a:rPr>
              <a:t>j</a:t>
            </a:r>
            <a:r>
              <a:rPr lang="en-US" sz="2000" i="1" baseline="-25000" dirty="0">
                <a:solidFill>
                  <a:srgbClr val="002060"/>
                </a:solidFill>
              </a:rPr>
              <a:t> </a:t>
            </a:r>
            <a:r>
              <a:rPr lang="en-US" sz="2000" i="1" baseline="-25000" dirty="0" smtClean="0">
                <a:solidFill>
                  <a:srgbClr val="002060"/>
                </a:solidFill>
              </a:rPr>
              <a:t> </a:t>
            </a:r>
            <a:r>
              <a:rPr lang="en-US" sz="2000" dirty="0" smtClean="0">
                <a:solidFill>
                  <a:srgbClr val="002060"/>
                </a:solidFill>
                <a:latin typeface="+mn-lt"/>
              </a:rPr>
              <a:t>with </a:t>
            </a:r>
            <a:r>
              <a:rPr lang="en-US" sz="2000" dirty="0">
                <a:solidFill>
                  <a:srgbClr val="002060"/>
                </a:solidFill>
                <a:latin typeface="+mn-lt"/>
              </a:rPr>
              <a:t>the expected frequencies </a:t>
            </a:r>
            <a:r>
              <a:rPr lang="en-US" sz="2000" i="1" dirty="0" err="1">
                <a:solidFill>
                  <a:srgbClr val="002060"/>
                </a:solidFill>
              </a:rPr>
              <a:t>e</a:t>
            </a:r>
            <a:r>
              <a:rPr lang="en-US" sz="2000" i="1" baseline="-25000" dirty="0" err="1">
                <a:solidFill>
                  <a:srgbClr val="002060"/>
                </a:solidFill>
              </a:rPr>
              <a:t>j</a:t>
            </a:r>
            <a:r>
              <a:rPr lang="en-US" sz="2000" dirty="0">
                <a:solidFill>
                  <a:srgbClr val="002060"/>
                </a:solidFill>
              </a:rPr>
              <a:t> = </a:t>
            </a:r>
            <a:r>
              <a:rPr lang="en-US" sz="2000" i="1" dirty="0" smtClean="0">
                <a:solidFill>
                  <a:srgbClr val="002060"/>
                </a:solidFill>
              </a:rPr>
              <a:t>n</a:t>
            </a:r>
            <a:r>
              <a:rPr lang="en-US" sz="2000" dirty="0" smtClean="0">
                <a:solidFill>
                  <a:srgbClr val="002060"/>
                </a:solidFill>
              </a:rPr>
              <a:t>/</a:t>
            </a:r>
            <a:r>
              <a:rPr lang="en-US" sz="2000" i="1" dirty="0" smtClean="0">
                <a:solidFill>
                  <a:srgbClr val="002060"/>
                </a:solidFill>
              </a:rPr>
              <a:t>c</a:t>
            </a:r>
            <a:r>
              <a:rPr lang="en-US" sz="2000" dirty="0" smtClean="0">
                <a:solidFill>
                  <a:srgbClr val="002060"/>
                </a:solidFill>
              </a:rPr>
              <a:t>.</a:t>
            </a:r>
            <a:endParaRPr lang="en-US" dirty="0"/>
          </a:p>
        </p:txBody>
      </p:sp>
      <p:sp>
        <p:nvSpPr>
          <p:cNvPr id="9" name="Text Box 15"/>
          <p:cNvSpPr txBox="1">
            <a:spLocks noChangeArrowheads="1"/>
          </p:cNvSpPr>
          <p:nvPr/>
        </p:nvSpPr>
        <p:spPr bwMode="auto">
          <a:xfrm>
            <a:off x="3448296" y="5137137"/>
            <a:ext cx="2971799" cy="11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236" tIns="51618" rIns="103236" bIns="51618">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b="1" i="1" dirty="0" smtClean="0">
                <a:solidFill>
                  <a:srgbClr val="C00000"/>
                </a:solidFill>
                <a:effectLst>
                  <a:outerShdw blurRad="38100" dist="38100" dir="2700000" algn="tl">
                    <a:srgbClr val="000000">
                      <a:alpha val="43137"/>
                    </a:srgbClr>
                  </a:outerShdw>
                </a:effectLst>
                <a:cs typeface="Arial" charset="0"/>
              </a:rPr>
              <a:t>Advantage:</a:t>
            </a:r>
            <a:r>
              <a:rPr lang="en-US" sz="1400" b="1" dirty="0" smtClean="0">
                <a:solidFill>
                  <a:srgbClr val="C00000"/>
                </a:solidFill>
                <a:effectLst>
                  <a:outerShdw blurRad="38100" dist="38100" dir="2700000" algn="tl">
                    <a:srgbClr val="000000">
                      <a:alpha val="43137"/>
                    </a:srgbClr>
                  </a:outerShdw>
                </a:effectLst>
                <a:cs typeface="Arial" charset="0"/>
              </a:rPr>
              <a:t> </a:t>
            </a:r>
            <a:r>
              <a:rPr lang="en-US" sz="1400" dirty="0" smtClean="0">
                <a:solidFill>
                  <a:srgbClr val="FF0000"/>
                </a:solidFill>
                <a:cs typeface="Arial" charset="0"/>
              </a:rPr>
              <a:t>Makes efficient use of the sample.</a:t>
            </a:r>
          </a:p>
          <a:p>
            <a:endParaRPr lang="en-US" sz="1400" b="1" dirty="0" smtClean="0">
              <a:solidFill>
                <a:srgbClr val="C00000"/>
              </a:solidFill>
              <a:effectLst>
                <a:outerShdw blurRad="38100" dist="38100" dir="2700000" algn="tl">
                  <a:srgbClr val="000000">
                    <a:alpha val="43137"/>
                  </a:srgbClr>
                </a:outerShdw>
              </a:effectLst>
              <a:cs typeface="Arial" charset="0"/>
            </a:endParaRPr>
          </a:p>
          <a:p>
            <a:r>
              <a:rPr lang="en-US" sz="1400" b="1" i="1" dirty="0" smtClean="0">
                <a:solidFill>
                  <a:srgbClr val="C00000"/>
                </a:solidFill>
                <a:effectLst>
                  <a:outerShdw blurRad="38100" dist="38100" dir="2700000" algn="tl">
                    <a:srgbClr val="000000">
                      <a:alpha val="43137"/>
                    </a:srgbClr>
                  </a:outerShdw>
                </a:effectLst>
                <a:cs typeface="Arial" charset="0"/>
              </a:rPr>
              <a:t>Disadvantage</a:t>
            </a:r>
            <a:r>
              <a:rPr lang="en-US" sz="1400" i="1" dirty="0" smtClean="0">
                <a:solidFill>
                  <a:srgbClr val="FF0000"/>
                </a:solidFill>
                <a:cs typeface="Arial" charset="0"/>
              </a:rPr>
              <a:t>:</a:t>
            </a:r>
            <a:r>
              <a:rPr lang="en-US" sz="1400" dirty="0" smtClean="0">
                <a:solidFill>
                  <a:srgbClr val="FF0000"/>
                </a:solidFill>
                <a:cs typeface="Arial" charset="0"/>
              </a:rPr>
              <a:t> Cut points on the z-scale points may seem strange.</a:t>
            </a:r>
            <a:endParaRPr lang="en-US" sz="1400" dirty="0">
              <a:solidFill>
                <a:srgbClr val="FF0000"/>
              </a:solidFill>
              <a:cs typeface="Arial" charset="0"/>
            </a:endParaRPr>
          </a:p>
        </p:txBody>
      </p:sp>
      <p:pic>
        <p:nvPicPr>
          <p:cNvPr id="5122" name="Picture 2" descr="C:\Users\Blythe\AppData\Local\Microsoft\Windows\Temporary Internet Files\Content.IE5\DWBN8RIF\MC9000549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5137137"/>
            <a:ext cx="929489" cy="1161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7256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3102C5E4-E5A5-4AD5-AC1B-3A6D4EEB3984}" type="slidenum">
              <a:rPr lang="en-US">
                <a:latin typeface="Times New Roman" pitchFamily="18" charset="0"/>
              </a:rPr>
              <a:pPr eaLnBrk="1" hangingPunct="1"/>
              <a:t>27</a:t>
            </a:fld>
            <a:endParaRPr lang="en-US">
              <a:latin typeface="Times New Roman" pitchFamily="18" charset="0"/>
            </a:endParaRPr>
          </a:p>
        </p:txBody>
      </p:sp>
      <p:sp>
        <p:nvSpPr>
          <p:cNvPr id="4710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710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17830" name="Rectangle 6"/>
          <p:cNvSpPr>
            <a:spLocks noChangeArrowheads="1"/>
          </p:cNvSpPr>
          <p:nvPr/>
        </p:nvSpPr>
        <p:spPr bwMode="auto">
          <a:xfrm>
            <a:off x="381000" y="13716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alpha val="43137"/>
                    </a:srgbClr>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Method 3: Equal Expected Frequencies</a:t>
            </a:r>
          </a:p>
        </p:txBody>
      </p:sp>
      <p:sp>
        <p:nvSpPr>
          <p:cNvPr id="717838" name="Text Box 14"/>
          <p:cNvSpPr txBox="1">
            <a:spLocks noChangeArrowheads="1"/>
          </p:cNvSpPr>
          <p:nvPr/>
        </p:nvSpPr>
        <p:spPr bwMode="auto">
          <a:xfrm>
            <a:off x="509588" y="2242501"/>
            <a:ext cx="8118475" cy="412750"/>
          </a:xfrm>
          <a:prstGeom prst="rect">
            <a:avLst/>
          </a:prstGeom>
          <a:noFill/>
          <a:ln w="9525">
            <a:noFill/>
            <a:miter lim="800000"/>
            <a:headEnd/>
            <a:tailEnd/>
          </a:ln>
          <a:effectLst/>
        </p:spPr>
        <p:txBody>
          <a:bodyPr lIns="103236" tIns="51618" rIns="103236" bIns="51618">
            <a:spAutoFit/>
          </a:bodyPr>
          <a:lstStyle/>
          <a:p>
            <a:pPr marL="342900" indent="-342900" eaLnBrk="0" hangingPunct="0">
              <a:buClr>
                <a:schemeClr val="accent1"/>
              </a:buClr>
              <a:buFont typeface="Arial" pitchFamily="34" charset="0"/>
              <a:buChar char="•"/>
              <a:defRPr/>
            </a:pPr>
            <a:r>
              <a:rPr lang="en-US" sz="2000" dirty="0">
                <a:solidFill>
                  <a:srgbClr val="002060"/>
                </a:solidFill>
                <a:effectLst>
                  <a:outerShdw blurRad="38100" dist="38100" dir="2700000" algn="tl">
                    <a:srgbClr val="FFFFFF"/>
                  </a:outerShdw>
                </a:effectLst>
                <a:cs typeface="Arial" charset="0"/>
              </a:rPr>
              <a:t>Standard normal cut points for equal area bins.</a:t>
            </a:r>
          </a:p>
        </p:txBody>
      </p:sp>
      <p:sp>
        <p:nvSpPr>
          <p:cNvPr id="47111" name="Slide Number Placeholder 5"/>
          <p:cNvSpPr txBox="1">
            <a:spLocks/>
          </p:cNvSpPr>
          <p:nvPr/>
        </p:nvSpPr>
        <p:spPr bwMode="auto">
          <a:xfrm>
            <a:off x="3340100" y="6013450"/>
            <a:ext cx="17272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1600">
                <a:solidFill>
                  <a:srgbClr val="FFFFFF"/>
                </a:solidFill>
              </a:rPr>
              <a:t>Table 15.16</a:t>
            </a:r>
          </a:p>
        </p:txBody>
      </p:sp>
      <p:sp>
        <p:nvSpPr>
          <p:cNvPr id="4711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82946" name="Picture 2"/>
          <p:cNvPicPr>
            <a:picLocks noChangeAspect="1" noChangeArrowheads="1"/>
          </p:cNvPicPr>
          <p:nvPr/>
        </p:nvPicPr>
        <p:blipFill>
          <a:blip r:embed="rId3" cstate="print"/>
          <a:srcRect/>
          <a:stretch>
            <a:fillRect/>
          </a:stretch>
        </p:blipFill>
        <p:spPr bwMode="auto">
          <a:xfrm>
            <a:off x="635330" y="2971800"/>
            <a:ext cx="7474109" cy="22098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533400" y="381000"/>
            <a:ext cx="7772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Normal Chi-Square GOF </a:t>
            </a:r>
            <a:r>
              <a:rPr lang="en-US" sz="3200" dirty="0">
                <a:solidFill>
                  <a:schemeClr val="accent1"/>
                </a:solidFill>
                <a:effectLst>
                  <a:outerShdw blurRad="38100" dist="38100" dir="2700000" algn="tl">
                    <a:srgbClr val="000000">
                      <a:alpha val="43137"/>
                    </a:srgbClr>
                  </a:outerShdw>
                </a:effectLst>
              </a:rPr>
              <a:t>Test</a:t>
            </a:r>
          </a:p>
        </p:txBody>
      </p:sp>
    </p:spTree>
    <p:extLst>
      <p:ext uri="{BB962C8B-B14F-4D97-AF65-F5344CB8AC3E}">
        <p14:creationId xmlns:p14="http://schemas.microsoft.com/office/powerpoint/2010/main" val="8097993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0E25AA00-7C61-4EF7-9AEF-C14A8AD9E0BF}" type="slidenum">
              <a:rPr lang="en-US">
                <a:latin typeface="Times New Roman" pitchFamily="18" charset="0"/>
              </a:rPr>
              <a:pPr eaLnBrk="1" hangingPunct="1"/>
              <a:t>28</a:t>
            </a:fld>
            <a:endParaRPr lang="en-US">
              <a:latin typeface="Times New Roman" pitchFamily="18" charset="0"/>
            </a:endParaRPr>
          </a:p>
        </p:txBody>
      </p:sp>
      <p:sp>
        <p:nvSpPr>
          <p:cNvPr id="49155"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9156"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20901" name="Rectangle 5"/>
          <p:cNvSpPr>
            <a:spLocks noChangeArrowheads="1"/>
          </p:cNvSpPr>
          <p:nvPr/>
        </p:nvSpPr>
        <p:spPr bwMode="auto">
          <a:xfrm>
            <a:off x="176316" y="1289865"/>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Critical Values for Normal GOF Test</a:t>
            </a:r>
          </a:p>
        </p:txBody>
      </p:sp>
      <p:sp>
        <p:nvSpPr>
          <p:cNvPr id="720902" name="Text Box 6"/>
          <p:cNvSpPr txBox="1">
            <a:spLocks noChangeArrowheads="1"/>
          </p:cNvSpPr>
          <p:nvPr/>
        </p:nvSpPr>
        <p:spPr bwMode="auto">
          <a:xfrm>
            <a:off x="648597" y="2057400"/>
            <a:ext cx="7964488" cy="1181462"/>
          </a:xfrm>
          <a:prstGeom prst="rect">
            <a:avLst/>
          </a:prstGeom>
          <a:noFill/>
          <a:ln w="9525">
            <a:noFill/>
            <a:miter lim="800000"/>
            <a:headEnd/>
            <a:tailEnd/>
          </a:ln>
          <a:effectLst/>
        </p:spPr>
        <p:txBody>
          <a:bodyPr wrap="square" lIns="103236" tIns="51618" rIns="103236" bIns="51618">
            <a:spAutoFit/>
          </a:bodyPr>
          <a:lstStyle/>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cs typeface="Arial" charset="0"/>
              </a:rPr>
              <a:t>Two </a:t>
            </a:r>
            <a:r>
              <a:rPr lang="en-US" sz="2000" dirty="0">
                <a:solidFill>
                  <a:srgbClr val="002060"/>
                </a:solidFill>
                <a:effectLst>
                  <a:outerShdw blurRad="38100" dist="38100" dir="2700000" algn="tl">
                    <a:srgbClr val="FFFFFF"/>
                  </a:outerShdw>
                </a:effectLst>
                <a:cs typeface="Arial" charset="0"/>
              </a:rPr>
              <a:t>parameters, </a:t>
            </a:r>
            <a:r>
              <a:rPr lang="en-US" sz="2000" i="1" dirty="0">
                <a:solidFill>
                  <a:srgbClr val="002060"/>
                </a:solidFill>
                <a:effectLst>
                  <a:outerShdw blurRad="38100" dist="38100" dir="2700000" algn="tl">
                    <a:srgbClr val="FFFFFF"/>
                  </a:outerShdw>
                </a:effectLst>
                <a:cs typeface="Arial" charset="0"/>
              </a:rPr>
              <a:t>m</a:t>
            </a:r>
            <a:r>
              <a:rPr lang="en-US" sz="2000" dirty="0">
                <a:solidFill>
                  <a:srgbClr val="002060"/>
                </a:solidFill>
                <a:effectLst>
                  <a:outerShdw blurRad="38100" dist="38100" dir="2700000" algn="tl">
                    <a:srgbClr val="FFFFFF"/>
                  </a:outerShdw>
                </a:effectLst>
                <a:cs typeface="Arial" charset="0"/>
              </a:rPr>
              <a:t> and </a:t>
            </a:r>
            <a:r>
              <a:rPr lang="en-US" sz="2000" i="1" dirty="0">
                <a:solidFill>
                  <a:srgbClr val="002060"/>
                </a:solidFill>
                <a:effectLst>
                  <a:outerShdw blurRad="38100" dist="38100" dir="2700000" algn="tl">
                    <a:srgbClr val="FFFFFF"/>
                  </a:outerShdw>
                </a:effectLst>
                <a:cs typeface="Arial" charset="0"/>
              </a:rPr>
              <a:t>s</a:t>
            </a:r>
            <a:r>
              <a:rPr lang="en-US" sz="2000" dirty="0">
                <a:solidFill>
                  <a:srgbClr val="002060"/>
                </a:solidFill>
                <a:effectLst>
                  <a:outerShdw blurRad="38100" dist="38100" dir="2700000" algn="tl">
                    <a:srgbClr val="FFFFFF"/>
                  </a:outerShdw>
                </a:effectLst>
                <a:cs typeface="Arial" charset="0"/>
              </a:rPr>
              <a:t>, are estimated from the sample, </a:t>
            </a:r>
            <a:r>
              <a:rPr lang="en-US" sz="2000" dirty="0" smtClean="0">
                <a:solidFill>
                  <a:srgbClr val="002060"/>
                </a:solidFill>
                <a:effectLst>
                  <a:outerShdw blurRad="38100" dist="38100" dir="2700000" algn="tl">
                    <a:srgbClr val="FFFFFF"/>
                  </a:outerShdw>
                </a:effectLst>
                <a:cs typeface="Arial" charset="0"/>
              </a:rPr>
              <a:t>so the </a:t>
            </a:r>
            <a:r>
              <a:rPr lang="en-US" sz="2000" dirty="0">
                <a:solidFill>
                  <a:srgbClr val="002060"/>
                </a:solidFill>
                <a:effectLst>
                  <a:outerShdw blurRad="38100" dist="38100" dir="2700000" algn="tl">
                    <a:srgbClr val="FFFFFF"/>
                  </a:outerShdw>
                </a:effectLst>
                <a:cs typeface="Arial" charset="0"/>
              </a:rPr>
              <a:t>degrees of freedom are </a:t>
            </a:r>
            <a:r>
              <a:rPr lang="en-US" sz="2000" i="1" dirty="0">
                <a:solidFill>
                  <a:srgbClr val="002060"/>
                </a:solidFill>
                <a:effectLst>
                  <a:outerShdw blurRad="38100" dist="38100" dir="2700000" algn="tl">
                    <a:srgbClr val="FFFFFF"/>
                  </a:outerShdw>
                </a:effectLst>
                <a:cs typeface="Arial" charset="0"/>
              </a:rPr>
              <a:t>d.f.</a:t>
            </a:r>
            <a:r>
              <a:rPr lang="en-US" sz="2000" dirty="0">
                <a:solidFill>
                  <a:srgbClr val="002060"/>
                </a:solidFill>
                <a:effectLst>
                  <a:outerShdw blurRad="38100" dist="38100" dir="2700000" algn="tl">
                    <a:srgbClr val="FFFFFF"/>
                  </a:outerShdw>
                </a:effectLst>
                <a:cs typeface="Arial" charset="0"/>
              </a:rPr>
              <a:t> = </a:t>
            </a:r>
            <a:r>
              <a:rPr lang="en-US" sz="2000" i="1" dirty="0">
                <a:solidFill>
                  <a:srgbClr val="002060"/>
                </a:solidFill>
                <a:effectLst>
                  <a:outerShdw blurRad="38100" dist="38100" dir="2700000" algn="tl">
                    <a:srgbClr val="FFFFFF"/>
                  </a:outerShdw>
                </a:effectLst>
                <a:cs typeface="Arial" charset="0"/>
              </a:rPr>
              <a:t>c </a:t>
            </a:r>
            <a:r>
              <a:rPr lang="en-US" sz="2000" dirty="0">
                <a:solidFill>
                  <a:srgbClr val="002060"/>
                </a:solidFill>
                <a:effectLst>
                  <a:outerShdw blurRad="38100" dist="38100" dir="2700000" algn="tl">
                    <a:srgbClr val="FFFFFF"/>
                  </a:outerShdw>
                </a:effectLst>
                <a:cs typeface="Arial" charset="0"/>
              </a:rPr>
              <a:t>– </a:t>
            </a:r>
            <a:r>
              <a:rPr lang="en-US" sz="2000" i="1" dirty="0">
                <a:solidFill>
                  <a:srgbClr val="002060"/>
                </a:solidFill>
                <a:effectLst>
                  <a:outerShdw blurRad="38100" dist="38100" dir="2700000" algn="tl">
                    <a:srgbClr val="FFFFFF"/>
                  </a:outerShdw>
                </a:effectLst>
                <a:cs typeface="Arial" charset="0"/>
              </a:rPr>
              <a:t>m</a:t>
            </a:r>
            <a:r>
              <a:rPr lang="en-US" sz="2000" dirty="0">
                <a:solidFill>
                  <a:srgbClr val="002060"/>
                </a:solidFill>
                <a:effectLst>
                  <a:outerShdw blurRad="38100" dist="38100" dir="2700000" algn="tl">
                    <a:srgbClr val="FFFFFF"/>
                  </a:outerShdw>
                </a:effectLst>
                <a:cs typeface="Arial" charset="0"/>
              </a:rPr>
              <a:t> – 1.</a:t>
            </a:r>
          </a:p>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cs typeface="Arial" charset="0"/>
              </a:rPr>
              <a:t>We </a:t>
            </a:r>
            <a:r>
              <a:rPr lang="en-US" sz="2000" dirty="0">
                <a:solidFill>
                  <a:srgbClr val="002060"/>
                </a:solidFill>
                <a:effectLst>
                  <a:outerShdw blurRad="38100" dist="38100" dir="2700000" algn="tl">
                    <a:srgbClr val="FFFFFF"/>
                  </a:outerShdw>
                </a:effectLst>
                <a:cs typeface="Arial" charset="0"/>
              </a:rPr>
              <a:t>need at least four bins to ensure at least one degree of freedom</a:t>
            </a:r>
            <a:r>
              <a:rPr lang="en-US" sz="2000" dirty="0" smtClean="0">
                <a:solidFill>
                  <a:srgbClr val="002060"/>
                </a:solidFill>
                <a:effectLst>
                  <a:outerShdw blurRad="38100" dist="38100" dir="2700000" algn="tl">
                    <a:srgbClr val="FFFFFF"/>
                  </a:outerShdw>
                </a:effectLst>
                <a:cs typeface="Arial" charset="0"/>
              </a:rPr>
              <a:t>.</a:t>
            </a:r>
            <a:endParaRPr lang="en-US" dirty="0">
              <a:effectLst>
                <a:outerShdw blurRad="38100" dist="38100" dir="2700000" algn="tl">
                  <a:srgbClr val="FFFFFF"/>
                </a:outerShdw>
              </a:effectLst>
              <a:cs typeface="Arial" charset="0"/>
            </a:endParaRPr>
          </a:p>
        </p:txBody>
      </p:sp>
      <p:sp>
        <p:nvSpPr>
          <p:cNvPr id="491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101378" name="Picture 2"/>
          <p:cNvPicPr>
            <a:picLocks noChangeAspect="1" noChangeArrowheads="1"/>
          </p:cNvPicPr>
          <p:nvPr/>
        </p:nvPicPr>
        <p:blipFill>
          <a:blip r:embed="rId3" cstate="print"/>
          <a:srcRect/>
          <a:stretch>
            <a:fillRect/>
          </a:stretch>
        </p:blipFill>
        <p:spPr bwMode="auto">
          <a:xfrm>
            <a:off x="838200" y="3352800"/>
            <a:ext cx="7318397" cy="1600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533400" y="381000"/>
            <a:ext cx="7772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Normal Chi-Square GOF </a:t>
            </a:r>
            <a:r>
              <a:rPr lang="en-US" sz="3200" dirty="0">
                <a:solidFill>
                  <a:schemeClr val="accent1"/>
                </a:solidFill>
                <a:effectLst>
                  <a:outerShdw blurRad="38100" dist="38100" dir="2700000" algn="tl">
                    <a:srgbClr val="000000">
                      <a:alpha val="43137"/>
                    </a:srgbClr>
                  </a:outerShdw>
                </a:effectLst>
              </a:rPr>
              <a:t>Test</a:t>
            </a:r>
          </a:p>
        </p:txBody>
      </p:sp>
      <p:sp>
        <p:nvSpPr>
          <p:cNvPr id="13" name="Rectangle 8"/>
          <p:cNvSpPr>
            <a:spLocks noChangeArrowheads="1"/>
          </p:cNvSpPr>
          <p:nvPr/>
        </p:nvSpPr>
        <p:spPr bwMode="auto">
          <a:xfrm>
            <a:off x="256330" y="4961907"/>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Small Expected Frequencies</a:t>
            </a:r>
          </a:p>
        </p:txBody>
      </p:sp>
      <p:sp>
        <p:nvSpPr>
          <p:cNvPr id="14" name="Rectangle 7"/>
          <p:cNvSpPr>
            <a:spLocks noChangeArrowheads="1"/>
          </p:cNvSpPr>
          <p:nvPr/>
        </p:nvSpPr>
        <p:spPr bwMode="auto">
          <a:xfrm>
            <a:off x="735807" y="5571507"/>
            <a:ext cx="7646193" cy="643247"/>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cs typeface="Arial" charset="0"/>
              </a:rPr>
              <a:t>Cochran’s Rule suggests at least </a:t>
            </a:r>
            <a:r>
              <a:rPr lang="en-US" sz="2000" i="1" dirty="0" err="1" smtClean="0">
                <a:solidFill>
                  <a:srgbClr val="002060"/>
                </a:solidFill>
                <a:effectLst>
                  <a:outerShdw blurRad="38100" dist="38100" dir="2700000" algn="tl">
                    <a:srgbClr val="FFFFFF"/>
                  </a:outerShdw>
                </a:effectLst>
                <a:cs typeface="Arial" charset="0"/>
              </a:rPr>
              <a:t>e</a:t>
            </a:r>
            <a:r>
              <a:rPr lang="en-US" sz="2000" i="1" baseline="-25000" dirty="0" err="1" smtClean="0">
                <a:solidFill>
                  <a:srgbClr val="002060"/>
                </a:solidFill>
                <a:effectLst>
                  <a:outerShdw blurRad="38100" dist="38100" dir="2700000" algn="tl">
                    <a:srgbClr val="FFFFFF"/>
                  </a:outerShdw>
                </a:effectLst>
                <a:cs typeface="Arial" charset="0"/>
              </a:rPr>
              <a:t>j</a:t>
            </a:r>
            <a:r>
              <a:rPr lang="en-US" sz="2000" dirty="0" smtClean="0">
                <a:solidFill>
                  <a:srgbClr val="002060"/>
                </a:solidFill>
                <a:effectLst>
                  <a:outerShdw blurRad="38100" dist="38100" dir="2700000" algn="tl">
                    <a:srgbClr val="FFFFFF"/>
                  </a:outerShdw>
                </a:effectLst>
                <a:cs typeface="Arial" charset="0"/>
              </a:rPr>
              <a:t> </a:t>
            </a:r>
            <a:r>
              <a:rPr lang="en-US" sz="2000" dirty="0" smtClean="0">
                <a:solidFill>
                  <a:srgbClr val="002060"/>
                </a:solidFill>
                <a:effectLst>
                  <a:outerShdw blurRad="38100" dist="38100" dir="2700000" algn="tl">
                    <a:srgbClr val="FFFFFF"/>
                  </a:outerShdw>
                </a:effectLst>
                <a:cs typeface="Arial" charset="0"/>
                <a:sym typeface="Symbol"/>
              </a:rPr>
              <a:t></a:t>
            </a:r>
            <a:r>
              <a:rPr lang="en-US" sz="2000" dirty="0" smtClean="0">
                <a:solidFill>
                  <a:srgbClr val="002060"/>
                </a:solidFill>
                <a:effectLst>
                  <a:outerShdw blurRad="38100" dist="38100" dir="2700000" algn="tl">
                    <a:srgbClr val="FFFFFF"/>
                  </a:outerShdw>
                </a:effectLst>
                <a:cs typeface="Arial" charset="0"/>
              </a:rPr>
              <a:t> 5 in each bin (e.g., with 4 bins we would want </a:t>
            </a:r>
            <a:r>
              <a:rPr lang="en-US" sz="2000" i="1" dirty="0" smtClean="0">
                <a:solidFill>
                  <a:srgbClr val="002060"/>
                </a:solidFill>
                <a:effectLst>
                  <a:outerShdw blurRad="38100" dist="38100" dir="2700000" algn="tl">
                    <a:srgbClr val="FFFFFF"/>
                  </a:outerShdw>
                </a:effectLst>
                <a:cs typeface="Arial" charset="0"/>
              </a:rPr>
              <a:t>n</a:t>
            </a:r>
            <a:r>
              <a:rPr lang="en-US" sz="2000" dirty="0" smtClean="0">
                <a:solidFill>
                  <a:srgbClr val="002060"/>
                </a:solidFill>
                <a:effectLst>
                  <a:outerShdw blurRad="38100" dist="38100" dir="2700000" algn="tl">
                    <a:srgbClr val="FFFFFF"/>
                  </a:outerShdw>
                </a:effectLst>
                <a:cs typeface="Arial" charset="0"/>
              </a:rPr>
              <a:t> </a:t>
            </a:r>
            <a:r>
              <a:rPr lang="en-US" sz="2000" dirty="0" smtClean="0">
                <a:solidFill>
                  <a:srgbClr val="002060"/>
                </a:solidFill>
                <a:effectLst>
                  <a:outerShdw blurRad="38100" dist="38100" dir="2700000" algn="tl">
                    <a:srgbClr val="FFFFFF"/>
                  </a:outerShdw>
                </a:effectLst>
                <a:cs typeface="Arial" charset="0"/>
                <a:sym typeface="Symbol"/>
              </a:rPr>
              <a:t></a:t>
            </a:r>
            <a:r>
              <a:rPr lang="en-US" sz="2000" dirty="0" smtClean="0">
                <a:solidFill>
                  <a:srgbClr val="002060"/>
                </a:solidFill>
                <a:effectLst>
                  <a:outerShdw blurRad="38100" dist="38100" dir="2700000" algn="tl">
                    <a:srgbClr val="FFFFFF"/>
                  </a:outerShdw>
                </a:effectLst>
                <a:cs typeface="Arial" charset="0"/>
              </a:rPr>
              <a:t> 20, and so on).</a:t>
            </a:r>
            <a:endParaRPr lang="en-US" sz="2000" dirty="0">
              <a:solidFill>
                <a:srgbClr val="002060"/>
              </a:solidFill>
              <a:effectLst>
                <a:outerShdw blurRad="38100" dist="38100" dir="2700000" algn="tl">
                  <a:srgbClr val="FFFFFF"/>
                </a:outerShdw>
              </a:effectLst>
              <a:cs typeface="Arial" charset="0"/>
            </a:endParaRPr>
          </a:p>
        </p:txBody>
      </p:sp>
    </p:spTree>
    <p:extLst>
      <p:ext uri="{BB962C8B-B14F-4D97-AF65-F5344CB8AC3E}">
        <p14:creationId xmlns:p14="http://schemas.microsoft.com/office/powerpoint/2010/main" val="2172292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2B68CF6C-C021-4BAB-9595-CD512D5E6F24}" type="slidenum">
              <a:rPr lang="en-US">
                <a:latin typeface="Times New Roman" pitchFamily="18" charset="0"/>
              </a:rPr>
              <a:pPr eaLnBrk="1" hangingPunct="1"/>
              <a:t>29</a:t>
            </a:fld>
            <a:endParaRPr lang="en-US">
              <a:latin typeface="Times New Roman" pitchFamily="18" charset="0"/>
            </a:endParaRPr>
          </a:p>
        </p:txBody>
      </p:sp>
      <p:sp>
        <p:nvSpPr>
          <p:cNvPr id="4813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18853" name="Rectangle 5"/>
          <p:cNvSpPr>
            <a:spLocks noChangeArrowheads="1"/>
          </p:cNvSpPr>
          <p:nvPr/>
        </p:nvSpPr>
        <p:spPr bwMode="auto">
          <a:xfrm>
            <a:off x="383381" y="123424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alpha val="43137"/>
                    </a:srgbClr>
                  </a:outerShdw>
                </a:effectLst>
                <a:cs typeface="Arial" charset="0"/>
              </a:rPr>
              <a:t> </a:t>
            </a:r>
            <a:r>
              <a:rPr lang="en-US" sz="2400" i="1" dirty="0" smtClean="0">
                <a:solidFill>
                  <a:srgbClr val="C00000"/>
                </a:solidFill>
                <a:effectLst>
                  <a:outerShdw blurRad="38100" dist="38100" dir="2700000" algn="tl">
                    <a:srgbClr val="000000">
                      <a:alpha val="43137"/>
                    </a:srgbClr>
                  </a:outerShdw>
                </a:effectLst>
                <a:cs typeface="Arial" charset="0"/>
              </a:rPr>
              <a:t>Visual Tests</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718855" name="Text Box 7"/>
          <p:cNvSpPr txBox="1">
            <a:spLocks noChangeArrowheads="1"/>
          </p:cNvSpPr>
          <p:nvPr/>
        </p:nvSpPr>
        <p:spPr bwMode="auto">
          <a:xfrm>
            <a:off x="758825" y="1829347"/>
            <a:ext cx="7394575" cy="1797015"/>
          </a:xfrm>
          <a:prstGeom prst="rect">
            <a:avLst/>
          </a:prstGeom>
          <a:noFill/>
          <a:ln w="9525">
            <a:noFill/>
            <a:miter lim="800000"/>
            <a:headEnd/>
            <a:tailEnd/>
          </a:ln>
          <a:effectLst/>
        </p:spPr>
        <p:txBody>
          <a:bodyPr wrap="square" lIns="103236" tIns="51618" rIns="103236" bIns="51618">
            <a:spAutoFit/>
          </a:bodyPr>
          <a:lstStyle/>
          <a:p>
            <a:pPr marL="516179" indent="-516179" eaLnBrk="0" hangingPunct="0">
              <a:spcBef>
                <a:spcPts val="1200"/>
              </a:spcBef>
              <a:buClr>
                <a:schemeClr val="accent1"/>
              </a:buClr>
              <a:buFontTx/>
              <a:buChar char="•"/>
              <a:defRPr/>
            </a:pPr>
            <a:r>
              <a:rPr lang="en-US" sz="2000" dirty="0">
                <a:solidFill>
                  <a:srgbClr val="002060"/>
                </a:solidFill>
                <a:cs typeface="Arial" charset="0"/>
              </a:rPr>
              <a:t>The fitted normal </a:t>
            </a:r>
            <a:r>
              <a:rPr lang="en-US" sz="2000" dirty="0" smtClean="0">
                <a:solidFill>
                  <a:srgbClr val="002060"/>
                </a:solidFill>
                <a:cs typeface="Arial" charset="0"/>
              </a:rPr>
              <a:t>superimposed on a histogram </a:t>
            </a:r>
            <a:r>
              <a:rPr lang="en-US" sz="2000" dirty="0">
                <a:solidFill>
                  <a:srgbClr val="002060"/>
                </a:solidFill>
                <a:cs typeface="Arial" charset="0"/>
              </a:rPr>
              <a:t>gives visual clues as to the likely outcome of the </a:t>
            </a:r>
            <a:r>
              <a:rPr lang="en-US" sz="2000" i="1" dirty="0">
                <a:solidFill>
                  <a:srgbClr val="002060"/>
                </a:solidFill>
                <a:cs typeface="Arial" charset="0"/>
              </a:rPr>
              <a:t>GOF</a:t>
            </a:r>
            <a:r>
              <a:rPr lang="en-US" sz="2000" dirty="0">
                <a:solidFill>
                  <a:srgbClr val="002060"/>
                </a:solidFill>
                <a:cs typeface="Arial" charset="0"/>
              </a:rPr>
              <a:t> test</a:t>
            </a:r>
            <a:r>
              <a:rPr lang="en-US" sz="2000" dirty="0" smtClean="0">
                <a:solidFill>
                  <a:srgbClr val="002060"/>
                </a:solidFill>
                <a:cs typeface="Arial" charset="0"/>
              </a:rPr>
              <a:t>.</a:t>
            </a:r>
          </a:p>
          <a:p>
            <a:pPr marL="516179" indent="-516179" eaLnBrk="0" hangingPunct="0">
              <a:spcBef>
                <a:spcPts val="1200"/>
              </a:spcBef>
              <a:buClr>
                <a:schemeClr val="accent1"/>
              </a:buClr>
              <a:buFontTx/>
              <a:buChar char="•"/>
              <a:defRPr/>
            </a:pPr>
            <a:r>
              <a:rPr lang="en-US" sz="2000" dirty="0">
                <a:solidFill>
                  <a:srgbClr val="002060"/>
                </a:solidFill>
              </a:rPr>
              <a:t>A simple “eyeball” inspection of the histogram </a:t>
            </a:r>
            <a:r>
              <a:rPr lang="en-US" sz="2000" dirty="0" smtClean="0">
                <a:solidFill>
                  <a:srgbClr val="002060"/>
                </a:solidFill>
              </a:rPr>
              <a:t>may suffice </a:t>
            </a:r>
            <a:r>
              <a:rPr lang="en-US" sz="2000" dirty="0">
                <a:solidFill>
                  <a:srgbClr val="002060"/>
                </a:solidFill>
              </a:rPr>
              <a:t>to rule out a </a:t>
            </a:r>
            <a:r>
              <a:rPr lang="en-US" sz="2000" dirty="0" smtClean="0">
                <a:solidFill>
                  <a:srgbClr val="002060"/>
                </a:solidFill>
              </a:rPr>
              <a:t>normal population by revealing </a:t>
            </a:r>
            <a:r>
              <a:rPr lang="en-US" sz="2000" dirty="0" smtClean="0">
                <a:solidFill>
                  <a:srgbClr val="002060"/>
                </a:solidFill>
                <a:cs typeface="Arial" charset="0"/>
              </a:rPr>
              <a:t>outliers </a:t>
            </a:r>
            <a:r>
              <a:rPr lang="en-US" sz="2000" dirty="0">
                <a:solidFill>
                  <a:srgbClr val="002060"/>
                </a:solidFill>
                <a:cs typeface="Arial" charset="0"/>
              </a:rPr>
              <a:t>or other non-normality issues</a:t>
            </a:r>
            <a:r>
              <a:rPr lang="en-US" sz="2000" dirty="0" smtClean="0">
                <a:solidFill>
                  <a:srgbClr val="002060"/>
                </a:solidFill>
                <a:cs typeface="Arial" charset="0"/>
              </a:rPr>
              <a:t>.</a:t>
            </a:r>
            <a:endParaRPr lang="en-US" sz="2000" dirty="0">
              <a:solidFill>
                <a:srgbClr val="002060"/>
              </a:solidFill>
              <a:cs typeface="Arial" charset="0"/>
            </a:endParaRPr>
          </a:p>
        </p:txBody>
      </p:sp>
      <p:pic>
        <p:nvPicPr>
          <p:cNvPr id="718857" name="Picture 9"/>
          <p:cNvPicPr>
            <a:picLocks noGrp="1" noChangeAspect="1" noChangeArrowheads="1"/>
          </p:cNvPicPr>
          <p:nvPr>
            <p:ph idx="1"/>
          </p:nvPr>
        </p:nvPicPr>
        <p:blipFill>
          <a:blip r:embed="rId3" cstate="print"/>
          <a:srcRect l="5649" t="43056" r="15384" b="23665"/>
          <a:stretch>
            <a:fillRect/>
          </a:stretch>
        </p:blipFill>
        <p:spPr>
          <a:xfrm>
            <a:off x="1676400" y="3886200"/>
            <a:ext cx="6069314" cy="2438400"/>
          </a:xfrm>
          <a:ln>
            <a:solidFill>
              <a:schemeClr val="tx1"/>
            </a:solidFill>
          </a:ln>
          <a:effectLst>
            <a:innerShdw blurRad="63500" dist="50800" dir="2700000">
              <a:prstClr val="black">
                <a:alpha val="50000"/>
              </a:prstClr>
            </a:innerShdw>
          </a:effectLst>
        </p:spPr>
      </p:pic>
      <p:sp>
        <p:nvSpPr>
          <p:cNvPr id="4813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2" name="Rectangle 2"/>
          <p:cNvSpPr>
            <a:spLocks noGrp="1" noChangeArrowheads="1"/>
          </p:cNvSpPr>
          <p:nvPr>
            <p:ph type="title"/>
          </p:nvPr>
        </p:nvSpPr>
        <p:spPr>
          <a:xfrm>
            <a:off x="533400" y="381000"/>
            <a:ext cx="7772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Normal Chi-Square GOF </a:t>
            </a:r>
            <a:r>
              <a:rPr lang="en-US" sz="3200" dirty="0">
                <a:solidFill>
                  <a:schemeClr val="accent1"/>
                </a:solidFill>
                <a:effectLst>
                  <a:outerShdw blurRad="38100" dist="38100" dir="2700000" algn="tl">
                    <a:srgbClr val="000000">
                      <a:alpha val="43137"/>
                    </a:srgbClr>
                  </a:outerShdw>
                </a:effectLst>
              </a:rPr>
              <a:t>Test</a:t>
            </a:r>
          </a:p>
        </p:txBody>
      </p:sp>
    </p:spTree>
    <p:extLst>
      <p:ext uri="{BB962C8B-B14F-4D97-AF65-F5344CB8AC3E}">
        <p14:creationId xmlns:p14="http://schemas.microsoft.com/office/powerpoint/2010/main" val="567472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530BB783-57B0-45CE-979C-554D0F861915}" type="slidenum">
              <a:rPr lang="en-US">
                <a:latin typeface="Times New Roman" pitchFamily="18" charset="0"/>
              </a:rPr>
              <a:pPr eaLnBrk="1" hangingPunct="1"/>
              <a:t>3</a:t>
            </a:fld>
            <a:endParaRPr lang="en-US">
              <a:latin typeface="Times New Roman" pitchFamily="18" charset="0"/>
            </a:endParaRPr>
          </a:p>
        </p:txBody>
      </p:sp>
      <p:sp>
        <p:nvSpPr>
          <p:cNvPr id="93186"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
        <p:nvSpPr>
          <p:cNvPr id="93187" name="Rectangle 3"/>
          <p:cNvSpPr>
            <a:spLocks noGrp="1" noChangeArrowheads="1"/>
          </p:cNvSpPr>
          <p:nvPr>
            <p:ph type="body" sz="half" idx="1"/>
          </p:nvPr>
        </p:nvSpPr>
        <p:spPr>
          <a:xfrm>
            <a:off x="685801" y="2129642"/>
            <a:ext cx="7620000" cy="3810000"/>
          </a:xfrm>
        </p:spPr>
        <p:txBody>
          <a:bodyPr lIns="103236" tIns="51618" rIns="103236" bIns="51618"/>
          <a:lstStyle/>
          <a:p>
            <a:pPr marL="515938" indent="-515938" eaLnBrk="1" hangingPunct="1">
              <a:spcBef>
                <a:spcPts val="1200"/>
              </a:spcBef>
              <a:buClr>
                <a:schemeClr val="accent1"/>
              </a:buClr>
              <a:buSzPct val="100000"/>
              <a:buFontTx/>
              <a:buChar char="•"/>
              <a:defRPr/>
            </a:pPr>
            <a:r>
              <a:rPr lang="en-US" sz="1800" dirty="0" smtClean="0">
                <a:solidFill>
                  <a:srgbClr val="002060"/>
                </a:solidFill>
              </a:rPr>
              <a:t>A </a:t>
            </a:r>
            <a:r>
              <a:rPr lang="en-US" sz="1800" i="1" dirty="0" smtClean="0">
                <a:solidFill>
                  <a:srgbClr val="002060"/>
                </a:solidFill>
              </a:rPr>
              <a:t>contingency table</a:t>
            </a:r>
            <a:r>
              <a:rPr lang="en-US" sz="1800" dirty="0" smtClean="0">
                <a:solidFill>
                  <a:srgbClr val="002060"/>
                </a:solidFill>
              </a:rPr>
              <a:t> is a cross-tabulation of </a:t>
            </a:r>
            <a:r>
              <a:rPr lang="en-US" sz="1800" i="1" dirty="0" smtClean="0">
                <a:solidFill>
                  <a:srgbClr val="002060"/>
                </a:solidFill>
              </a:rPr>
              <a:t>n</a:t>
            </a:r>
            <a:r>
              <a:rPr lang="en-US" sz="1800" dirty="0" smtClean="0">
                <a:solidFill>
                  <a:srgbClr val="002060"/>
                </a:solidFill>
              </a:rPr>
              <a:t> paired observations into categories.</a:t>
            </a:r>
          </a:p>
          <a:p>
            <a:pPr marL="515938" indent="-515938" eaLnBrk="1" hangingPunct="1">
              <a:spcBef>
                <a:spcPts val="1200"/>
              </a:spcBef>
              <a:buClr>
                <a:schemeClr val="accent1"/>
              </a:buClr>
              <a:buSzPct val="100000"/>
              <a:buFontTx/>
              <a:buChar char="•"/>
              <a:defRPr/>
            </a:pPr>
            <a:r>
              <a:rPr lang="en-US" sz="1800" dirty="0" smtClean="0">
                <a:solidFill>
                  <a:srgbClr val="002060"/>
                </a:solidFill>
              </a:rPr>
              <a:t>Each cell shows the count of observations that fall into the </a:t>
            </a:r>
            <a:br>
              <a:rPr lang="en-US" sz="1800" dirty="0" smtClean="0">
                <a:solidFill>
                  <a:srgbClr val="002060"/>
                </a:solidFill>
              </a:rPr>
            </a:br>
            <a:r>
              <a:rPr lang="en-US" sz="1800" dirty="0" smtClean="0">
                <a:solidFill>
                  <a:srgbClr val="002060"/>
                </a:solidFill>
              </a:rPr>
              <a:t>category defined by its row (</a:t>
            </a:r>
            <a:r>
              <a:rPr lang="en-US" sz="1800" i="1" dirty="0" smtClean="0">
                <a:solidFill>
                  <a:srgbClr val="002060"/>
                </a:solidFill>
              </a:rPr>
              <a:t>r</a:t>
            </a:r>
            <a:r>
              <a:rPr lang="en-US" sz="1800" dirty="0" smtClean="0">
                <a:solidFill>
                  <a:srgbClr val="002060"/>
                </a:solidFill>
              </a:rPr>
              <a:t>) and column (</a:t>
            </a:r>
            <a:r>
              <a:rPr lang="en-US" sz="1800" i="1" dirty="0" smtClean="0">
                <a:solidFill>
                  <a:srgbClr val="002060"/>
                </a:solidFill>
              </a:rPr>
              <a:t>c</a:t>
            </a:r>
            <a:r>
              <a:rPr lang="en-US" sz="1800" dirty="0" smtClean="0">
                <a:solidFill>
                  <a:srgbClr val="002060"/>
                </a:solidFill>
              </a:rPr>
              <a:t>) heading.</a:t>
            </a:r>
          </a:p>
        </p:txBody>
      </p:sp>
      <p:sp>
        <p:nvSpPr>
          <p:cNvPr id="922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22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3242" name="Rectangle 58"/>
          <p:cNvSpPr>
            <a:spLocks noChangeArrowheads="1"/>
          </p:cNvSpPr>
          <p:nvPr/>
        </p:nvSpPr>
        <p:spPr bwMode="auto">
          <a:xfrm>
            <a:off x="150586" y="1518454"/>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Contingency Tables</a:t>
            </a:r>
          </a:p>
        </p:txBody>
      </p:sp>
      <p:sp>
        <p:nvSpPr>
          <p:cNvPr id="922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76802" name="Picture 2"/>
          <p:cNvPicPr>
            <a:picLocks noChangeAspect="1" noChangeArrowheads="1"/>
          </p:cNvPicPr>
          <p:nvPr/>
        </p:nvPicPr>
        <p:blipFill>
          <a:blip r:embed="rId3" cstate="print"/>
          <a:srcRect/>
          <a:stretch>
            <a:fillRect/>
          </a:stretch>
        </p:blipFill>
        <p:spPr bwMode="auto">
          <a:xfrm>
            <a:off x="1219200" y="3657600"/>
            <a:ext cx="6286500" cy="2190750"/>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3739942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D95A30E6-EBAC-4F36-A573-73F673220480}" type="slidenum">
              <a:rPr lang="en-US">
                <a:latin typeface="Times New Roman" pitchFamily="18" charset="0"/>
              </a:rPr>
              <a:pPr eaLnBrk="1" hangingPunct="1"/>
              <a:t>30</a:t>
            </a:fld>
            <a:endParaRPr lang="en-US">
              <a:latin typeface="Times New Roman" pitchFamily="18" charset="0"/>
            </a:endParaRPr>
          </a:p>
        </p:txBody>
      </p:sp>
      <p:sp>
        <p:nvSpPr>
          <p:cNvPr id="721922" name="Rectangle 2"/>
          <p:cNvSpPr>
            <a:spLocks noGrp="1" noChangeArrowheads="1"/>
          </p:cNvSpPr>
          <p:nvPr>
            <p:ph type="title"/>
          </p:nvPr>
        </p:nvSpPr>
        <p:spPr>
          <a:xfrm>
            <a:off x="609600" y="381000"/>
            <a:ext cx="7632700" cy="533400"/>
          </a:xfrm>
          <a:solidFill>
            <a:schemeClr val="accent1">
              <a:lumMod val="20000"/>
              <a:lumOff val="80000"/>
            </a:schemeClr>
          </a:solidFill>
        </p:spPr>
        <p:txBody>
          <a:bodyPr lIns="103236" tIns="51618" rIns="103236" bIns="51618">
            <a:no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ECDF Tests                                             </a:t>
            </a:r>
            <a:r>
              <a:rPr lang="en-US" sz="3200" i="1" dirty="0" smtClean="0">
                <a:effectLst>
                  <a:outerShdw blurRad="38100" dist="38100" dir="2700000" algn="tl">
                    <a:srgbClr val="000000">
                      <a:alpha val="43137"/>
                    </a:srgbClr>
                  </a:outerShdw>
                </a:effectLst>
              </a:rPr>
              <a:t>ML 10.3</a:t>
            </a:r>
            <a:endParaRPr lang="en-US" sz="3200" i="1" dirty="0">
              <a:effectLst>
                <a:outerShdw blurRad="38100" dist="38100" dir="2700000" algn="tl">
                  <a:srgbClr val="000000">
                    <a:alpha val="43137"/>
                  </a:srgbClr>
                </a:outerShdw>
              </a:effectLst>
            </a:endParaRPr>
          </a:p>
        </p:txBody>
      </p:sp>
      <p:sp>
        <p:nvSpPr>
          <p:cNvPr id="50180"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0181"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21926" name="Text Box 6"/>
          <p:cNvSpPr txBox="1">
            <a:spLocks noChangeArrowheads="1"/>
          </p:cNvSpPr>
          <p:nvPr/>
        </p:nvSpPr>
        <p:spPr bwMode="auto">
          <a:xfrm>
            <a:off x="469900" y="1898073"/>
            <a:ext cx="8158163" cy="4105339"/>
          </a:xfrm>
          <a:prstGeom prst="rect">
            <a:avLst/>
          </a:prstGeom>
          <a:noFill/>
          <a:ln w="9525">
            <a:noFill/>
            <a:miter lim="800000"/>
            <a:headEnd/>
            <a:tailEnd/>
          </a:ln>
          <a:effectLst/>
        </p:spPr>
        <p:txBody>
          <a:bodyPr lIns="103236" tIns="51618" rIns="103236" bIns="51618">
            <a:spAutoFit/>
          </a:bodyPr>
          <a:lstStyle>
            <a:lvl1pPr marL="515938" indent="-515938"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1200"/>
              </a:spcBef>
              <a:buClr>
                <a:schemeClr val="accent1"/>
              </a:buClr>
              <a:buFontTx/>
              <a:buChar char="•"/>
              <a:defRPr/>
            </a:pPr>
            <a:r>
              <a:rPr lang="en-US" sz="2000" dirty="0" smtClean="0">
                <a:solidFill>
                  <a:srgbClr val="002060"/>
                </a:solidFill>
                <a:cs typeface="Arial" charset="0"/>
              </a:rPr>
              <a:t>There are alternatives to the chi-square test for normality based on the </a:t>
            </a:r>
            <a:r>
              <a:rPr lang="en-US" sz="2000" i="1" u="sng" dirty="0" smtClean="0">
                <a:solidFill>
                  <a:srgbClr val="002060"/>
                </a:solidFill>
                <a:cs typeface="Arial" charset="0"/>
              </a:rPr>
              <a:t>empirical cumulative distribution function </a:t>
            </a:r>
            <a:r>
              <a:rPr lang="en-US" sz="2000" dirty="0" smtClean="0">
                <a:solidFill>
                  <a:srgbClr val="002060"/>
                </a:solidFill>
                <a:cs typeface="Arial" charset="0"/>
              </a:rPr>
              <a:t>(</a:t>
            </a:r>
            <a:r>
              <a:rPr lang="en-US" sz="2000" i="1" dirty="0" smtClean="0">
                <a:solidFill>
                  <a:srgbClr val="002060"/>
                </a:solidFill>
                <a:cs typeface="Arial" charset="0"/>
              </a:rPr>
              <a:t>ECDF</a:t>
            </a:r>
            <a:r>
              <a:rPr lang="en-US" sz="2000" dirty="0" smtClean="0">
                <a:solidFill>
                  <a:srgbClr val="002060"/>
                </a:solidFill>
                <a:cs typeface="Arial" charset="0"/>
              </a:rPr>
              <a:t>).</a:t>
            </a:r>
          </a:p>
          <a:p>
            <a:pPr>
              <a:spcBef>
                <a:spcPts val="1200"/>
              </a:spcBef>
              <a:buClr>
                <a:schemeClr val="accent1"/>
              </a:buClr>
              <a:buFontTx/>
              <a:buChar char="•"/>
              <a:defRPr/>
            </a:pPr>
            <a:r>
              <a:rPr lang="en-US" sz="2000" dirty="0" smtClean="0">
                <a:solidFill>
                  <a:srgbClr val="002060"/>
                </a:solidFill>
                <a:cs typeface="Arial" charset="0"/>
              </a:rPr>
              <a:t>ECDF tests </a:t>
            </a:r>
            <a:r>
              <a:rPr lang="en-US" sz="2000" dirty="0">
                <a:solidFill>
                  <a:srgbClr val="002060"/>
                </a:solidFill>
                <a:cs typeface="Arial" charset="0"/>
              </a:rPr>
              <a:t>are done by computer</a:t>
            </a:r>
            <a:r>
              <a:rPr lang="en-US" sz="2000" dirty="0" smtClean="0">
                <a:solidFill>
                  <a:srgbClr val="002060"/>
                </a:solidFill>
                <a:cs typeface="Arial" charset="0"/>
              </a:rPr>
              <a:t>. Details are omitted here.</a:t>
            </a:r>
          </a:p>
          <a:p>
            <a:pPr>
              <a:spcBef>
                <a:spcPts val="1200"/>
              </a:spcBef>
              <a:buClr>
                <a:schemeClr val="accent1"/>
              </a:buClr>
              <a:buFontTx/>
              <a:buChar char="•"/>
              <a:defRPr/>
            </a:pPr>
            <a:r>
              <a:rPr lang="en-US" sz="2000" dirty="0" smtClean="0">
                <a:solidFill>
                  <a:srgbClr val="002060"/>
                </a:solidFill>
                <a:cs typeface="Arial" charset="0"/>
              </a:rPr>
              <a:t>A small </a:t>
            </a:r>
            <a:r>
              <a:rPr lang="en-US" sz="2000" i="1" dirty="0" smtClean="0">
                <a:solidFill>
                  <a:srgbClr val="002060"/>
                </a:solidFill>
                <a:cs typeface="Arial" charset="0"/>
              </a:rPr>
              <a:t>p</a:t>
            </a:r>
            <a:r>
              <a:rPr lang="en-US" sz="2000" dirty="0" smtClean="0">
                <a:solidFill>
                  <a:srgbClr val="002060"/>
                </a:solidFill>
                <a:cs typeface="Arial" charset="0"/>
              </a:rPr>
              <a:t>-value casts doubt on normality of the population.</a:t>
            </a:r>
            <a:endParaRPr lang="en-US" sz="2000" dirty="0">
              <a:solidFill>
                <a:srgbClr val="002060"/>
              </a:solidFill>
              <a:cs typeface="Arial" charset="0"/>
            </a:endParaRPr>
          </a:p>
          <a:p>
            <a:pPr>
              <a:spcBef>
                <a:spcPts val="1200"/>
              </a:spcBef>
              <a:buClr>
                <a:schemeClr val="accent1"/>
              </a:buClr>
              <a:buFontTx/>
              <a:buChar char="•"/>
              <a:defRPr/>
            </a:pPr>
            <a:r>
              <a:rPr lang="en-US" sz="2000" dirty="0" smtClean="0">
                <a:solidFill>
                  <a:srgbClr val="002060"/>
                </a:solidFill>
                <a:cs typeface="Arial" charset="0"/>
              </a:rPr>
              <a:t>The </a:t>
            </a:r>
            <a:r>
              <a:rPr lang="en-US" sz="2000" b="1" i="1" dirty="0" smtClean="0">
                <a:solidFill>
                  <a:srgbClr val="C00000"/>
                </a:solidFill>
                <a:effectLst>
                  <a:outerShdw blurRad="38100" dist="38100" dir="2700000" algn="tl">
                    <a:srgbClr val="000000">
                      <a:alpha val="43137"/>
                    </a:srgbClr>
                  </a:outerShdw>
                </a:effectLst>
                <a:cs typeface="Arial" charset="0"/>
              </a:rPr>
              <a:t>Kolmogorov-Smirnov (K-S)</a:t>
            </a:r>
            <a:r>
              <a:rPr lang="en-US" sz="2000" dirty="0" smtClean="0">
                <a:solidFill>
                  <a:srgbClr val="002060"/>
                </a:solidFill>
                <a:effectLst>
                  <a:outerShdw blurRad="38100" dist="38100" dir="2700000" algn="tl">
                    <a:srgbClr val="000000">
                      <a:alpha val="43137"/>
                    </a:srgbClr>
                  </a:outerShdw>
                </a:effectLst>
                <a:cs typeface="Arial" charset="0"/>
              </a:rPr>
              <a:t> </a:t>
            </a:r>
            <a:r>
              <a:rPr lang="en-US" sz="2000" dirty="0" smtClean="0">
                <a:solidFill>
                  <a:srgbClr val="002060"/>
                </a:solidFill>
                <a:cs typeface="Arial" charset="0"/>
              </a:rPr>
              <a:t>test uses the largest absolute difference between the actual and expected cumulative relative frequency of the </a:t>
            </a:r>
            <a:r>
              <a:rPr lang="en-US" sz="2000" i="1" dirty="0" smtClean="0">
                <a:solidFill>
                  <a:srgbClr val="002060"/>
                </a:solidFill>
                <a:cs typeface="Arial" charset="0"/>
              </a:rPr>
              <a:t>n</a:t>
            </a:r>
            <a:r>
              <a:rPr lang="en-US" sz="2000" dirty="0" smtClean="0">
                <a:solidFill>
                  <a:srgbClr val="002060"/>
                </a:solidFill>
                <a:cs typeface="Arial" charset="0"/>
              </a:rPr>
              <a:t> data values.</a:t>
            </a:r>
          </a:p>
          <a:p>
            <a:pPr>
              <a:spcBef>
                <a:spcPts val="1200"/>
              </a:spcBef>
              <a:buClr>
                <a:schemeClr val="accent1"/>
              </a:buClr>
              <a:buFontTx/>
              <a:buChar char="•"/>
              <a:defRPr/>
            </a:pPr>
            <a:r>
              <a:rPr lang="en-US" sz="2000" dirty="0" smtClean="0">
                <a:solidFill>
                  <a:srgbClr val="002060"/>
                </a:solidFill>
                <a:cs typeface="Arial" charset="0"/>
              </a:rPr>
              <a:t>The </a:t>
            </a:r>
            <a:r>
              <a:rPr lang="en-US" sz="2000" b="1" i="1" dirty="0">
                <a:solidFill>
                  <a:srgbClr val="C00000"/>
                </a:solidFill>
                <a:effectLst>
                  <a:outerShdw blurRad="38100" dist="38100" dir="2700000" algn="tl">
                    <a:srgbClr val="000000">
                      <a:alpha val="43137"/>
                    </a:srgbClr>
                  </a:outerShdw>
                </a:effectLst>
                <a:cs typeface="Arial" charset="0"/>
              </a:rPr>
              <a:t>Anderson-Darling (A-D) </a:t>
            </a:r>
            <a:r>
              <a:rPr lang="en-US" sz="2000" dirty="0" smtClean="0">
                <a:solidFill>
                  <a:srgbClr val="002060"/>
                </a:solidFill>
                <a:cs typeface="Arial" charset="0"/>
              </a:rPr>
              <a:t>test is based on a </a:t>
            </a:r>
            <a:r>
              <a:rPr lang="en-US" sz="2000" i="1" dirty="0" smtClean="0">
                <a:solidFill>
                  <a:srgbClr val="002060"/>
                </a:solidFill>
                <a:cs typeface="Arial" charset="0"/>
              </a:rPr>
              <a:t>probability plot</a:t>
            </a:r>
            <a:r>
              <a:rPr lang="en-US" sz="2000" dirty="0" smtClean="0">
                <a:solidFill>
                  <a:srgbClr val="002060"/>
                </a:solidFill>
                <a:cs typeface="Arial" charset="0"/>
              </a:rPr>
              <a:t>.  When the data fit the hypothesized distribution closely, the probability plot will be close to a straight line</a:t>
            </a:r>
            <a:r>
              <a:rPr lang="en-US" sz="2000" dirty="0">
                <a:solidFill>
                  <a:srgbClr val="002060"/>
                </a:solidFill>
                <a:cs typeface="Arial" charset="0"/>
              </a:rPr>
              <a:t>. </a:t>
            </a:r>
            <a:r>
              <a:rPr lang="en-US" sz="2000" dirty="0" smtClean="0">
                <a:solidFill>
                  <a:srgbClr val="002060"/>
                </a:solidFill>
                <a:cs typeface="Arial" charset="0"/>
              </a:rPr>
              <a:t>The A-D test is widely </a:t>
            </a:r>
            <a:r>
              <a:rPr lang="en-US" sz="2000" dirty="0">
                <a:solidFill>
                  <a:srgbClr val="002060"/>
                </a:solidFill>
                <a:cs typeface="Arial" charset="0"/>
              </a:rPr>
              <a:t>used because of its </a:t>
            </a:r>
            <a:r>
              <a:rPr lang="en-US" sz="2000" dirty="0" smtClean="0">
                <a:solidFill>
                  <a:srgbClr val="002060"/>
                </a:solidFill>
                <a:cs typeface="Arial" charset="0"/>
              </a:rPr>
              <a:t>power and attractive visual.</a:t>
            </a:r>
            <a:endParaRPr lang="en-US" dirty="0" smtClean="0">
              <a:solidFill>
                <a:srgbClr val="002060"/>
              </a:solidFill>
              <a:cs typeface="Arial" charset="0"/>
            </a:endParaRPr>
          </a:p>
        </p:txBody>
      </p:sp>
      <p:sp>
        <p:nvSpPr>
          <p:cNvPr id="501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0" name="Rectangle 5"/>
          <p:cNvSpPr>
            <a:spLocks noChangeArrowheads="1"/>
          </p:cNvSpPr>
          <p:nvPr/>
        </p:nvSpPr>
        <p:spPr bwMode="auto">
          <a:xfrm>
            <a:off x="176316" y="1289865"/>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smtClean="0">
                <a:solidFill>
                  <a:srgbClr val="C00000"/>
                </a:solidFill>
                <a:effectLst>
                  <a:outerShdw blurRad="38100" dist="38100" dir="2700000" algn="tl">
                    <a:srgbClr val="000000">
                      <a:alpha val="43137"/>
                    </a:srgbClr>
                  </a:outerShdw>
                </a:effectLst>
                <a:cs typeface="Arial" charset="0"/>
              </a:rPr>
              <a:t>ECDF Tests for Normality</a:t>
            </a:r>
            <a:endParaRPr lang="en-US" sz="2400" i="1" dirty="0">
              <a:solidFill>
                <a:srgbClr val="C00000"/>
              </a:solidFill>
              <a:effectLst>
                <a:outerShdw blurRad="38100" dist="38100" dir="2700000" algn="tl">
                  <a:srgbClr val="000000">
                    <a:alpha val="43137"/>
                  </a:srgbClr>
                </a:outerShdw>
              </a:effectLst>
              <a:cs typeface="Arial" charset="0"/>
            </a:endParaRPr>
          </a:p>
        </p:txBody>
      </p:sp>
    </p:spTree>
    <p:extLst>
      <p:ext uri="{BB962C8B-B14F-4D97-AF65-F5344CB8AC3E}">
        <p14:creationId xmlns:p14="http://schemas.microsoft.com/office/powerpoint/2010/main" val="1663456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D95A30E6-EBAC-4F36-A573-73F673220480}" type="slidenum">
              <a:rPr lang="en-US">
                <a:latin typeface="Times New Roman" pitchFamily="18" charset="0"/>
              </a:rPr>
              <a:pPr eaLnBrk="1" hangingPunct="1"/>
              <a:t>31</a:t>
            </a:fld>
            <a:endParaRPr lang="en-US">
              <a:latin typeface="Times New Roman" pitchFamily="18" charset="0"/>
            </a:endParaRPr>
          </a:p>
        </p:txBody>
      </p:sp>
      <p:sp>
        <p:nvSpPr>
          <p:cNvPr id="50180"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0181"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1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862694"/>
            <a:ext cx="3048000" cy="2200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2743200"/>
            <a:ext cx="4140666" cy="2760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2"/>
          <p:cNvSpPr>
            <a:spLocks noGrp="1" noChangeArrowheads="1"/>
          </p:cNvSpPr>
          <p:nvPr>
            <p:ph type="title"/>
          </p:nvPr>
        </p:nvSpPr>
        <p:spPr>
          <a:xfrm>
            <a:off x="609600" y="381000"/>
            <a:ext cx="7632700" cy="533400"/>
          </a:xfrm>
        </p:spPr>
        <p:txBody>
          <a:bodyPr lIns="103236" tIns="51618" rIns="103236" bIns="51618">
            <a:normAutofit fontScale="90000"/>
          </a:bodyPr>
          <a:lstStyle/>
          <a:p>
            <a:pPr>
              <a:defRPr/>
            </a:pPr>
            <a:r>
              <a:rPr lang="en-US" sz="3200" dirty="0">
                <a:solidFill>
                  <a:schemeClr val="accent1"/>
                </a:solidFill>
                <a:effectLst>
                  <a:outerShdw blurRad="38100" dist="38100" dir="2700000" algn="tl">
                    <a:srgbClr val="000000">
                      <a:alpha val="43137"/>
                    </a:srgbClr>
                  </a:outerShdw>
                </a:effectLst>
              </a:rPr>
              <a:t>ECDF Tests</a:t>
            </a:r>
            <a:endParaRPr lang="en-US" sz="3200" i="1" dirty="0">
              <a:effectLst>
                <a:outerShdw blurRad="38100" dist="38100" dir="2700000" algn="tl">
                  <a:srgbClr val="000000">
                    <a:alpha val="43137"/>
                  </a:srgbClr>
                </a:outerShdw>
              </a:effectLst>
            </a:endParaRPr>
          </a:p>
        </p:txBody>
      </p:sp>
      <p:sp>
        <p:nvSpPr>
          <p:cNvPr id="13" name="Rectangle 5"/>
          <p:cNvSpPr>
            <a:spLocks noChangeArrowheads="1"/>
          </p:cNvSpPr>
          <p:nvPr/>
        </p:nvSpPr>
        <p:spPr bwMode="auto">
          <a:xfrm>
            <a:off x="295573" y="1289865"/>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Example: Minitab’s Anderson-Darling Test for Normality</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3" name="Right Arrow 2"/>
          <p:cNvSpPr/>
          <p:nvPr/>
        </p:nvSpPr>
        <p:spPr bwMode="auto">
          <a:xfrm>
            <a:off x="3962400" y="3810000"/>
            <a:ext cx="228600" cy="31342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TextBox 3"/>
          <p:cNvSpPr txBox="1"/>
          <p:nvPr/>
        </p:nvSpPr>
        <p:spPr>
          <a:xfrm>
            <a:off x="3759498" y="1901052"/>
            <a:ext cx="1981200" cy="738664"/>
          </a:xfrm>
          <a:prstGeom prst="rect">
            <a:avLst/>
          </a:prstGeom>
          <a:noFill/>
        </p:spPr>
        <p:txBody>
          <a:bodyPr wrap="square" rtlCol="0">
            <a:spAutoFit/>
          </a:bodyPr>
          <a:lstStyle/>
          <a:p>
            <a:r>
              <a:rPr lang="en-US" sz="1400" dirty="0" smtClean="0">
                <a:solidFill>
                  <a:srgbClr val="FF0000"/>
                </a:solidFill>
              </a:rPr>
              <a:t>Near-linear probability plot suggests good fit to normal distribution</a:t>
            </a:r>
            <a:endParaRPr lang="en-US" sz="1400" dirty="0">
              <a:solidFill>
                <a:srgbClr val="FF0000"/>
              </a:solidFill>
            </a:endParaRPr>
          </a:p>
        </p:txBody>
      </p:sp>
      <p:sp>
        <p:nvSpPr>
          <p:cNvPr id="16" name="TextBox 15"/>
          <p:cNvSpPr txBox="1"/>
          <p:nvPr/>
        </p:nvSpPr>
        <p:spPr>
          <a:xfrm>
            <a:off x="6209001" y="1901052"/>
            <a:ext cx="2419062" cy="738664"/>
          </a:xfrm>
          <a:prstGeom prst="rect">
            <a:avLst/>
          </a:prstGeom>
          <a:noFill/>
        </p:spPr>
        <p:txBody>
          <a:bodyPr wrap="square" rtlCol="0">
            <a:spAutoFit/>
          </a:bodyPr>
          <a:lstStyle/>
          <a:p>
            <a:r>
              <a:rPr lang="en-US" sz="1400" i="1" dirty="0" smtClean="0">
                <a:solidFill>
                  <a:srgbClr val="FF0000"/>
                </a:solidFill>
              </a:rPr>
              <a:t>p</a:t>
            </a:r>
            <a:r>
              <a:rPr lang="en-US" sz="1400" dirty="0" smtClean="0">
                <a:solidFill>
                  <a:srgbClr val="FF0000"/>
                </a:solidFill>
              </a:rPr>
              <a:t>-value = 0.122 is not small enough to reject normal population at </a:t>
            </a:r>
            <a:r>
              <a:rPr lang="el-GR" sz="1400" i="1" dirty="0" smtClean="0">
                <a:solidFill>
                  <a:srgbClr val="FF0000"/>
                </a:solidFill>
              </a:rPr>
              <a:t>α</a:t>
            </a:r>
            <a:r>
              <a:rPr lang="en-US" sz="1400" dirty="0" smtClean="0">
                <a:solidFill>
                  <a:srgbClr val="FF0000"/>
                </a:solidFill>
              </a:rPr>
              <a:t> = .05</a:t>
            </a:r>
            <a:endParaRPr lang="en-US" sz="1400" dirty="0">
              <a:solidFill>
                <a:srgbClr val="FF0000"/>
              </a:solidFill>
            </a:endParaRPr>
          </a:p>
        </p:txBody>
      </p:sp>
      <p:cxnSp>
        <p:nvCxnSpPr>
          <p:cNvPr id="6" name="Straight Arrow Connector 5"/>
          <p:cNvCxnSpPr>
            <a:stCxn id="4" idx="2"/>
          </p:cNvCxnSpPr>
          <p:nvPr/>
        </p:nvCxnSpPr>
        <p:spPr bwMode="auto">
          <a:xfrm>
            <a:off x="4750098" y="2639716"/>
            <a:ext cx="1458903" cy="132699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9" name="Straight Arrow Connector 18"/>
          <p:cNvCxnSpPr/>
          <p:nvPr/>
        </p:nvCxnSpPr>
        <p:spPr bwMode="auto">
          <a:xfrm>
            <a:off x="7427129" y="2617380"/>
            <a:ext cx="650071" cy="104022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23" name="TextBox 22"/>
          <p:cNvSpPr txBox="1"/>
          <p:nvPr/>
        </p:nvSpPr>
        <p:spPr>
          <a:xfrm>
            <a:off x="1033657" y="2008774"/>
            <a:ext cx="1981200" cy="523220"/>
          </a:xfrm>
          <a:prstGeom prst="rect">
            <a:avLst/>
          </a:prstGeom>
          <a:noFill/>
        </p:spPr>
        <p:txBody>
          <a:bodyPr wrap="square" rtlCol="0">
            <a:spAutoFit/>
          </a:bodyPr>
          <a:lstStyle/>
          <a:p>
            <a:r>
              <a:rPr lang="en-US" sz="1400" i="1" dirty="0" smtClean="0">
                <a:solidFill>
                  <a:srgbClr val="FF0000"/>
                </a:solidFill>
              </a:rPr>
              <a:t>Data:</a:t>
            </a:r>
            <a:r>
              <a:rPr lang="en-US" sz="1400" dirty="0" smtClean="0">
                <a:solidFill>
                  <a:srgbClr val="FF0000"/>
                </a:solidFill>
              </a:rPr>
              <a:t> weights of 80 babies (in ounces)</a:t>
            </a:r>
            <a:endParaRPr lang="en-US" sz="1400" dirty="0">
              <a:solidFill>
                <a:srgbClr val="FF0000"/>
              </a:solidFill>
            </a:endParaRPr>
          </a:p>
        </p:txBody>
      </p:sp>
      <p:cxnSp>
        <p:nvCxnSpPr>
          <p:cNvPr id="24" name="Straight Arrow Connector 23"/>
          <p:cNvCxnSpPr/>
          <p:nvPr/>
        </p:nvCxnSpPr>
        <p:spPr bwMode="auto">
          <a:xfrm>
            <a:off x="2102623" y="2647861"/>
            <a:ext cx="183377" cy="40013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10064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D95A30E6-EBAC-4F36-A573-73F673220480}" type="slidenum">
              <a:rPr lang="en-US">
                <a:latin typeface="Times New Roman" pitchFamily="18" charset="0"/>
              </a:rPr>
              <a:pPr eaLnBrk="1" hangingPunct="1"/>
              <a:t>32</a:t>
            </a:fld>
            <a:endParaRPr lang="en-US">
              <a:latin typeface="Times New Roman" pitchFamily="18" charset="0"/>
            </a:endParaRPr>
          </a:p>
        </p:txBody>
      </p:sp>
      <p:sp>
        <p:nvSpPr>
          <p:cNvPr id="50180"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0181"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1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6632" y="3335851"/>
            <a:ext cx="2819400" cy="212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003" y="3180964"/>
            <a:ext cx="3073698" cy="1829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2"/>
          <p:cNvSpPr>
            <a:spLocks noGrp="1" noChangeArrowheads="1"/>
          </p:cNvSpPr>
          <p:nvPr>
            <p:ph type="title"/>
          </p:nvPr>
        </p:nvSpPr>
        <p:spPr>
          <a:xfrm>
            <a:off x="609600" y="381000"/>
            <a:ext cx="7632700" cy="533400"/>
          </a:xfrm>
        </p:spPr>
        <p:txBody>
          <a:bodyPr lIns="103236" tIns="51618" rIns="103236" bIns="51618">
            <a:normAutofit fontScale="90000"/>
          </a:bodyPr>
          <a:lstStyle/>
          <a:p>
            <a:pPr>
              <a:defRPr/>
            </a:pPr>
            <a:r>
              <a:rPr lang="en-US" sz="3200" dirty="0">
                <a:solidFill>
                  <a:schemeClr val="accent1"/>
                </a:solidFill>
                <a:effectLst>
                  <a:outerShdw blurRad="38100" dist="38100" dir="2700000" algn="tl">
                    <a:srgbClr val="000000">
                      <a:alpha val="43137"/>
                    </a:srgbClr>
                  </a:outerShdw>
                </a:effectLst>
              </a:rPr>
              <a:t>ECDF Tests</a:t>
            </a:r>
            <a:endParaRPr lang="en-US" sz="3200" i="1" dirty="0">
              <a:effectLst>
                <a:outerShdw blurRad="38100" dist="38100" dir="2700000" algn="tl">
                  <a:srgbClr val="000000">
                    <a:alpha val="43137"/>
                  </a:srgbClr>
                </a:outerShdw>
              </a:effectLst>
            </a:endParaRPr>
          </a:p>
        </p:txBody>
      </p:sp>
      <p:sp>
        <p:nvSpPr>
          <p:cNvPr id="16" name="Rectangle 5"/>
          <p:cNvSpPr>
            <a:spLocks noChangeArrowheads="1"/>
          </p:cNvSpPr>
          <p:nvPr/>
        </p:nvSpPr>
        <p:spPr bwMode="auto">
          <a:xfrm>
            <a:off x="295573" y="1289865"/>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Example: </a:t>
            </a:r>
            <a:r>
              <a:rPr lang="en-US" sz="2400" i="1" dirty="0" err="1" smtClean="0">
                <a:solidFill>
                  <a:srgbClr val="C00000"/>
                </a:solidFill>
                <a:effectLst>
                  <a:outerShdw blurRad="38100" dist="38100" dir="2700000" algn="tl">
                    <a:srgbClr val="000000">
                      <a:alpha val="43137"/>
                    </a:srgbClr>
                  </a:outerShdw>
                </a:effectLst>
                <a:cs typeface="Arial" charset="0"/>
              </a:rPr>
              <a:t>MegaStat’s</a:t>
            </a:r>
            <a:r>
              <a:rPr lang="en-US" sz="2400" i="1" dirty="0" smtClean="0">
                <a:solidFill>
                  <a:srgbClr val="C00000"/>
                </a:solidFill>
                <a:effectLst>
                  <a:outerShdw blurRad="38100" dist="38100" dir="2700000" algn="tl">
                    <a:srgbClr val="000000">
                      <a:alpha val="43137"/>
                    </a:srgbClr>
                  </a:outerShdw>
                </a:effectLst>
                <a:cs typeface="Arial" charset="0"/>
              </a:rPr>
              <a:t> Normality Tests</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17" name="TextBox 16"/>
          <p:cNvSpPr txBox="1"/>
          <p:nvPr/>
        </p:nvSpPr>
        <p:spPr>
          <a:xfrm>
            <a:off x="6586382" y="2097054"/>
            <a:ext cx="1981200" cy="738664"/>
          </a:xfrm>
          <a:prstGeom prst="rect">
            <a:avLst/>
          </a:prstGeom>
          <a:noFill/>
        </p:spPr>
        <p:txBody>
          <a:bodyPr wrap="square" rtlCol="0">
            <a:spAutoFit/>
          </a:bodyPr>
          <a:lstStyle/>
          <a:p>
            <a:r>
              <a:rPr lang="en-US" sz="1400" dirty="0" smtClean="0">
                <a:solidFill>
                  <a:srgbClr val="FF0000"/>
                </a:solidFill>
              </a:rPr>
              <a:t>Near-linear probability plot suggests good fit to normal distribution</a:t>
            </a:r>
            <a:endParaRPr lang="en-US" sz="1400" dirty="0">
              <a:solidFill>
                <a:srgbClr val="FF0000"/>
              </a:solidFill>
            </a:endParaRPr>
          </a:p>
        </p:txBody>
      </p:sp>
      <p:sp>
        <p:nvSpPr>
          <p:cNvPr id="18" name="TextBox 17"/>
          <p:cNvSpPr txBox="1"/>
          <p:nvPr/>
        </p:nvSpPr>
        <p:spPr>
          <a:xfrm>
            <a:off x="3951317" y="2097054"/>
            <a:ext cx="2419062" cy="954107"/>
          </a:xfrm>
          <a:prstGeom prst="rect">
            <a:avLst/>
          </a:prstGeom>
          <a:noFill/>
        </p:spPr>
        <p:txBody>
          <a:bodyPr wrap="square" rtlCol="0">
            <a:spAutoFit/>
          </a:bodyPr>
          <a:lstStyle/>
          <a:p>
            <a:r>
              <a:rPr lang="en-US" sz="1400" i="1" dirty="0" smtClean="0">
                <a:solidFill>
                  <a:srgbClr val="FF0000"/>
                </a:solidFill>
              </a:rPr>
              <a:t>p</a:t>
            </a:r>
            <a:r>
              <a:rPr lang="en-US" sz="1400" dirty="0" smtClean="0">
                <a:solidFill>
                  <a:srgbClr val="FF0000"/>
                </a:solidFill>
              </a:rPr>
              <a:t>-value = 0.2487 is not small enough to reject normal population at </a:t>
            </a:r>
            <a:r>
              <a:rPr lang="el-GR" sz="1400" i="1" dirty="0" smtClean="0">
                <a:solidFill>
                  <a:srgbClr val="FF0000"/>
                </a:solidFill>
              </a:rPr>
              <a:t>α</a:t>
            </a:r>
            <a:r>
              <a:rPr lang="en-US" sz="1400" dirty="0" smtClean="0">
                <a:solidFill>
                  <a:srgbClr val="FF0000"/>
                </a:solidFill>
              </a:rPr>
              <a:t> = .05 in this chi-square test</a:t>
            </a:r>
            <a:endParaRPr lang="en-US" sz="1400" dirty="0">
              <a:solidFill>
                <a:srgbClr val="FF0000"/>
              </a:solidFill>
            </a:endParaRPr>
          </a:p>
        </p:txBody>
      </p:sp>
      <p:cxnSp>
        <p:nvCxnSpPr>
          <p:cNvPr id="19" name="Straight Arrow Connector 18"/>
          <p:cNvCxnSpPr/>
          <p:nvPr/>
        </p:nvCxnSpPr>
        <p:spPr bwMode="auto">
          <a:xfrm>
            <a:off x="7239000" y="2971800"/>
            <a:ext cx="555923" cy="1190913"/>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21" name="TextBox 20"/>
          <p:cNvSpPr txBox="1"/>
          <p:nvPr/>
        </p:nvSpPr>
        <p:spPr>
          <a:xfrm>
            <a:off x="1033657" y="2204776"/>
            <a:ext cx="1981200" cy="523220"/>
          </a:xfrm>
          <a:prstGeom prst="rect">
            <a:avLst/>
          </a:prstGeom>
          <a:noFill/>
        </p:spPr>
        <p:txBody>
          <a:bodyPr wrap="square" rtlCol="0">
            <a:spAutoFit/>
          </a:bodyPr>
          <a:lstStyle/>
          <a:p>
            <a:r>
              <a:rPr lang="en-US" sz="1400" i="1" dirty="0" smtClean="0">
                <a:solidFill>
                  <a:srgbClr val="FF0000"/>
                </a:solidFill>
              </a:rPr>
              <a:t>Data:</a:t>
            </a:r>
            <a:r>
              <a:rPr lang="en-US" sz="1400" dirty="0" smtClean="0">
                <a:solidFill>
                  <a:srgbClr val="FF0000"/>
                </a:solidFill>
              </a:rPr>
              <a:t> weights of 80 babies (in ounces)</a:t>
            </a:r>
            <a:endParaRPr lang="en-US" sz="1400" dirty="0">
              <a:solidFill>
                <a:srgbClr val="FF0000"/>
              </a:solidFill>
            </a:endParaRPr>
          </a:p>
        </p:txBody>
      </p:sp>
      <p:cxnSp>
        <p:nvCxnSpPr>
          <p:cNvPr id="22" name="Straight Arrow Connector 21"/>
          <p:cNvCxnSpPr/>
          <p:nvPr/>
        </p:nvCxnSpPr>
        <p:spPr bwMode="auto">
          <a:xfrm flipH="1">
            <a:off x="1676401" y="2835718"/>
            <a:ext cx="426222" cy="63972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4813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5127" y="3442913"/>
            <a:ext cx="1582059" cy="1439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bwMode="auto">
          <a:xfrm>
            <a:off x="5036156" y="3051161"/>
            <a:ext cx="526444" cy="424282"/>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30" name="TextBox 29"/>
          <p:cNvSpPr txBox="1"/>
          <p:nvPr/>
        </p:nvSpPr>
        <p:spPr>
          <a:xfrm>
            <a:off x="2350193" y="5780006"/>
            <a:ext cx="5126139" cy="738664"/>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sz="1400" b="1" i="1" dirty="0" smtClean="0">
                <a:solidFill>
                  <a:srgbClr val="C00000"/>
                </a:solidFill>
                <a:effectLst>
                  <a:outerShdw blurRad="38100" dist="38100" dir="2700000" algn="tl">
                    <a:srgbClr val="000000">
                      <a:alpha val="43137"/>
                    </a:srgbClr>
                  </a:outerShdw>
                </a:effectLst>
              </a:rPr>
              <a:t>Note:</a:t>
            </a:r>
            <a:r>
              <a:rPr lang="en-US" sz="1400" dirty="0" smtClean="0">
                <a:solidFill>
                  <a:srgbClr val="C00000"/>
                </a:solidFill>
              </a:rPr>
              <a:t> </a:t>
            </a:r>
            <a:r>
              <a:rPr lang="en-US" sz="1400" dirty="0" err="1" smtClean="0">
                <a:solidFill>
                  <a:srgbClr val="C00000"/>
                </a:solidFill>
              </a:rPr>
              <a:t>M</a:t>
            </a:r>
            <a:r>
              <a:rPr lang="en-US" sz="1400" dirty="0" err="1" smtClean="0"/>
              <a:t>egaStat’s</a:t>
            </a:r>
            <a:r>
              <a:rPr lang="en-US" sz="1400" dirty="0" smtClean="0"/>
              <a:t> chi-square test is not as powerful as the A-D test, so we would prefer the A-D test if software is available. The </a:t>
            </a:r>
            <a:r>
              <a:rPr lang="en-US" sz="1400" dirty="0" err="1" smtClean="0"/>
              <a:t>MegaStat</a:t>
            </a:r>
            <a:r>
              <a:rPr lang="en-US" sz="1400" dirty="0" smtClean="0"/>
              <a:t> probability plot is good, but shows no </a:t>
            </a:r>
            <a:r>
              <a:rPr lang="en-US" sz="1400" i="1" dirty="0" smtClean="0"/>
              <a:t>p</a:t>
            </a:r>
            <a:r>
              <a:rPr lang="en-US" sz="1400" dirty="0" smtClean="0"/>
              <a:t>-value.</a:t>
            </a:r>
            <a:endParaRPr lang="en-US" sz="1400" dirty="0"/>
          </a:p>
        </p:txBody>
      </p:sp>
      <p:pic>
        <p:nvPicPr>
          <p:cNvPr id="48134" name="Picture 6" descr="C:\Users\Blythe\AppData\Local\Microsoft\Windows\Temporary Internet Files\Content.IE5\78DSK311\MM900213523[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667536" y="5780833"/>
            <a:ext cx="443951" cy="443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2123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B435AA0A-3A16-44B1-B9A2-6C4AF9F0A20E}" type="slidenum">
              <a:rPr lang="en-US">
                <a:latin typeface="Times New Roman" pitchFamily="18" charset="0"/>
              </a:rPr>
              <a:pPr eaLnBrk="1" hangingPunct="1"/>
              <a:t>4</a:t>
            </a:fld>
            <a:endParaRPr lang="en-US">
              <a:latin typeface="Times New Roman" pitchFamily="18" charset="0"/>
            </a:endParaRPr>
          </a:p>
        </p:txBody>
      </p:sp>
      <p:sp>
        <p:nvSpPr>
          <p:cNvPr id="670727" name="Rectangle 7"/>
          <p:cNvSpPr>
            <a:spLocks noChangeArrowheads="1"/>
          </p:cNvSpPr>
          <p:nvPr/>
        </p:nvSpPr>
        <p:spPr bwMode="auto">
          <a:xfrm>
            <a:off x="149596"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Contingency Tables</a:t>
            </a:r>
          </a:p>
        </p:txBody>
      </p:sp>
      <p:sp>
        <p:nvSpPr>
          <p:cNvPr id="670723" name="Rectangle 3"/>
          <p:cNvSpPr>
            <a:spLocks noGrp="1" noChangeArrowheads="1"/>
          </p:cNvSpPr>
          <p:nvPr>
            <p:ph type="body" sz="half" idx="1"/>
          </p:nvPr>
        </p:nvSpPr>
        <p:spPr>
          <a:xfrm>
            <a:off x="838200" y="1905000"/>
            <a:ext cx="3663950" cy="608013"/>
          </a:xfrm>
        </p:spPr>
        <p:txBody>
          <a:bodyPr lIns="103236" tIns="51618" rIns="103236" bIns="51618"/>
          <a:lstStyle/>
          <a:p>
            <a:pPr marL="515938" indent="-515938" eaLnBrk="1" hangingPunct="1">
              <a:buClr>
                <a:schemeClr val="accent1"/>
              </a:buClr>
              <a:buFontTx/>
              <a:buChar char="•"/>
              <a:defRPr/>
            </a:pPr>
            <a:r>
              <a:rPr lang="en-US" sz="2000" dirty="0" smtClean="0">
                <a:solidFill>
                  <a:srgbClr val="C00000"/>
                </a:solidFill>
                <a:effectLst>
                  <a:outerShdw blurRad="38100" dist="38100" dir="2700000" algn="tl">
                    <a:srgbClr val="C0C0C0"/>
                  </a:outerShdw>
                </a:effectLst>
              </a:rPr>
              <a:t>For example:</a:t>
            </a:r>
          </a:p>
        </p:txBody>
      </p:sp>
      <p:sp>
        <p:nvSpPr>
          <p:cNvPr id="1024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24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024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77826" name="Picture 2"/>
          <p:cNvPicPr>
            <a:picLocks noChangeAspect="1" noChangeArrowheads="1"/>
          </p:cNvPicPr>
          <p:nvPr/>
        </p:nvPicPr>
        <p:blipFill>
          <a:blip r:embed="rId3" cstate="print"/>
          <a:srcRect/>
          <a:stretch>
            <a:fillRect/>
          </a:stretch>
        </p:blipFill>
        <p:spPr bwMode="auto">
          <a:xfrm>
            <a:off x="1143000" y="2590800"/>
            <a:ext cx="7150308" cy="2743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1712165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69368F67-FF06-4511-8C60-D17229BA5A9C}" type="slidenum">
              <a:rPr lang="en-US">
                <a:latin typeface="Times New Roman" pitchFamily="18" charset="0"/>
              </a:rPr>
              <a:pPr eaLnBrk="1" hangingPunct="1"/>
              <a:t>5</a:t>
            </a:fld>
            <a:endParaRPr lang="en-US">
              <a:latin typeface="Times New Roman" pitchFamily="18" charset="0"/>
            </a:endParaRPr>
          </a:p>
        </p:txBody>
      </p:sp>
      <p:sp>
        <p:nvSpPr>
          <p:cNvPr id="1126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126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72775" name="Rectangle 7"/>
          <p:cNvSpPr>
            <a:spLocks noChangeArrowheads="1"/>
          </p:cNvSpPr>
          <p:nvPr/>
        </p:nvSpPr>
        <p:spPr bwMode="auto">
          <a:xfrm>
            <a:off x="238517" y="15240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Chi-Square Test</a:t>
            </a:r>
          </a:p>
        </p:txBody>
      </p:sp>
      <p:sp>
        <p:nvSpPr>
          <p:cNvPr id="672771" name="Rectangle 3"/>
          <p:cNvSpPr>
            <a:spLocks noGrp="1" noChangeArrowheads="1"/>
          </p:cNvSpPr>
          <p:nvPr>
            <p:ph type="body" sz="half" idx="1"/>
          </p:nvPr>
        </p:nvSpPr>
        <p:spPr>
          <a:xfrm>
            <a:off x="457200" y="2286000"/>
            <a:ext cx="8270875" cy="3344863"/>
          </a:xfrm>
        </p:spPr>
        <p:txBody>
          <a:bodyPr lIns="103236" tIns="51618" rIns="103236" bIns="51618"/>
          <a:lstStyle/>
          <a:p>
            <a:pPr marL="515938" indent="-515938" eaLnBrk="1" hangingPunct="1">
              <a:spcBef>
                <a:spcPts val="1200"/>
              </a:spcBef>
              <a:buClr>
                <a:schemeClr val="accent1"/>
              </a:buClr>
              <a:buFontTx/>
              <a:buChar char="•"/>
              <a:defRPr/>
            </a:pPr>
            <a:r>
              <a:rPr lang="en-US" sz="2000" dirty="0" smtClean="0">
                <a:solidFill>
                  <a:srgbClr val="002060"/>
                </a:solidFill>
              </a:rPr>
              <a:t>In a test of independence for an </a:t>
            </a:r>
            <a:r>
              <a:rPr lang="en-US" sz="2000" i="1" dirty="0" smtClean="0">
                <a:solidFill>
                  <a:srgbClr val="002060"/>
                </a:solidFill>
              </a:rPr>
              <a:t>r</a:t>
            </a:r>
            <a:r>
              <a:rPr lang="en-US" sz="2000" dirty="0" smtClean="0">
                <a:solidFill>
                  <a:srgbClr val="002060"/>
                </a:solidFill>
              </a:rPr>
              <a:t> x </a:t>
            </a:r>
            <a:r>
              <a:rPr lang="en-US" sz="2000" i="1" dirty="0" smtClean="0">
                <a:solidFill>
                  <a:srgbClr val="002060"/>
                </a:solidFill>
              </a:rPr>
              <a:t>c</a:t>
            </a:r>
            <a:r>
              <a:rPr lang="en-US" sz="2000" dirty="0" smtClean="0">
                <a:solidFill>
                  <a:srgbClr val="002060"/>
                </a:solidFill>
              </a:rPr>
              <a:t> contingency table, the hypotheses are</a:t>
            </a:r>
            <a:br>
              <a:rPr lang="en-US" sz="2000" dirty="0" smtClean="0">
                <a:solidFill>
                  <a:srgbClr val="002060"/>
                </a:solidFill>
              </a:rPr>
            </a:br>
            <a:r>
              <a:rPr lang="en-US" sz="2000" dirty="0" smtClean="0">
                <a:solidFill>
                  <a:srgbClr val="002060"/>
                </a:solidFill>
              </a:rPr>
              <a: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Variable </a:t>
            </a:r>
            <a:r>
              <a:rPr lang="en-US" sz="2000" i="1" dirty="0" smtClean="0">
                <a:solidFill>
                  <a:srgbClr val="002060"/>
                </a:solidFill>
              </a:rPr>
              <a:t>A</a:t>
            </a:r>
            <a:r>
              <a:rPr lang="en-US" sz="2000" dirty="0" smtClean="0">
                <a:solidFill>
                  <a:srgbClr val="002060"/>
                </a:solidFill>
              </a:rPr>
              <a:t> is independent of variable </a:t>
            </a:r>
            <a:r>
              <a:rPr lang="en-US" sz="2000" i="1" dirty="0" smtClean="0">
                <a:solidFill>
                  <a:srgbClr val="002060"/>
                </a:solidFill>
              </a:rPr>
              <a:t>B</a:t>
            </a:r>
            <a:r>
              <a:rPr lang="en-US" sz="2000" dirty="0" smtClean="0">
                <a:solidFill>
                  <a:srgbClr val="002060"/>
                </a:solidFill>
              </a:rPr>
              <a:t/>
            </a:r>
            <a:br>
              <a:rPr lang="en-US" sz="2000" dirty="0" smtClean="0">
                <a:solidFill>
                  <a:srgbClr val="002060"/>
                </a:solidFill>
              </a:rPr>
            </a:br>
            <a:r>
              <a:rPr lang="en-US" sz="2000" dirty="0" smtClean="0">
                <a:solidFill>
                  <a:srgbClr val="002060"/>
                </a:solidFill>
              </a:rPr>
              <a:t>          </a:t>
            </a:r>
            <a:r>
              <a:rPr lang="en-US" sz="2000" i="1" dirty="0" smtClean="0">
                <a:solidFill>
                  <a:srgbClr val="002060"/>
                </a:solidFill>
              </a:rPr>
              <a:t>H</a:t>
            </a:r>
            <a:r>
              <a:rPr lang="en-US" sz="2000" baseline="-25000" dirty="0" smtClean="0">
                <a:solidFill>
                  <a:srgbClr val="002060"/>
                </a:solidFill>
              </a:rPr>
              <a:t>1</a:t>
            </a:r>
            <a:r>
              <a:rPr lang="en-US" sz="2000" dirty="0" smtClean="0">
                <a:solidFill>
                  <a:srgbClr val="002060"/>
                </a:solidFill>
              </a:rPr>
              <a:t>: Variable </a:t>
            </a:r>
            <a:r>
              <a:rPr lang="en-US" sz="2000" i="1" dirty="0" smtClean="0">
                <a:solidFill>
                  <a:srgbClr val="002060"/>
                </a:solidFill>
              </a:rPr>
              <a:t>A</a:t>
            </a:r>
            <a:r>
              <a:rPr lang="en-US" sz="2000" dirty="0" smtClean="0">
                <a:solidFill>
                  <a:srgbClr val="002060"/>
                </a:solidFill>
              </a:rPr>
              <a:t> is not independent of variable </a:t>
            </a:r>
            <a:r>
              <a:rPr lang="en-US" sz="2000" i="1" dirty="0" smtClean="0">
                <a:solidFill>
                  <a:srgbClr val="002060"/>
                </a:solidFill>
              </a:rPr>
              <a:t>B</a:t>
            </a:r>
            <a:endParaRPr lang="en-US" sz="2000" dirty="0" smtClean="0">
              <a:solidFill>
                <a:srgbClr val="002060"/>
              </a:solidFill>
            </a:endParaRPr>
          </a:p>
          <a:p>
            <a:pPr marL="515938" indent="-515938" eaLnBrk="1" hangingPunct="1">
              <a:spcBef>
                <a:spcPts val="1200"/>
              </a:spcBef>
              <a:buClr>
                <a:schemeClr val="accent1"/>
              </a:buClr>
              <a:buFontTx/>
              <a:buChar char="•"/>
              <a:defRPr/>
            </a:pPr>
            <a:r>
              <a:rPr lang="en-US" sz="2000" dirty="0" smtClean="0">
                <a:solidFill>
                  <a:srgbClr val="002060"/>
                </a:solidFill>
              </a:rPr>
              <a:t>Use the </a:t>
            </a:r>
            <a:r>
              <a:rPr lang="en-US" sz="2000" i="1" dirty="0" smtClean="0">
                <a:solidFill>
                  <a:srgbClr val="002060"/>
                </a:solidFill>
              </a:rPr>
              <a:t>chi-square test for independence</a:t>
            </a:r>
            <a:r>
              <a:rPr lang="en-US" sz="2000" dirty="0" smtClean="0">
                <a:solidFill>
                  <a:srgbClr val="002060"/>
                </a:solidFill>
              </a:rPr>
              <a:t> to test these hypotheses.</a:t>
            </a:r>
          </a:p>
          <a:p>
            <a:pPr marL="515938" indent="-515938" eaLnBrk="1" hangingPunct="1">
              <a:spcBef>
                <a:spcPts val="1200"/>
              </a:spcBef>
              <a:buClr>
                <a:schemeClr val="accent1"/>
              </a:buClr>
              <a:buFontTx/>
              <a:buChar char="•"/>
              <a:defRPr/>
            </a:pPr>
            <a:r>
              <a:rPr lang="en-US" sz="2000" dirty="0" smtClean="0">
                <a:solidFill>
                  <a:srgbClr val="002060"/>
                </a:solidFill>
              </a:rPr>
              <a:t>This </a:t>
            </a:r>
            <a:r>
              <a:rPr lang="en-US" sz="2000" i="1" dirty="0" smtClean="0">
                <a:solidFill>
                  <a:srgbClr val="002060"/>
                </a:solidFill>
              </a:rPr>
              <a:t>nonparametric </a:t>
            </a:r>
            <a:r>
              <a:rPr lang="en-US" sz="2000" dirty="0" smtClean="0">
                <a:solidFill>
                  <a:srgbClr val="002060"/>
                </a:solidFill>
              </a:rPr>
              <a:t>test is based on </a:t>
            </a:r>
            <a:r>
              <a:rPr lang="en-US" sz="2000" i="1" dirty="0" smtClean="0">
                <a:solidFill>
                  <a:srgbClr val="002060"/>
                </a:solidFill>
              </a:rPr>
              <a:t>frequencies</a:t>
            </a:r>
            <a:r>
              <a:rPr lang="en-US" sz="2000" dirty="0" smtClean="0">
                <a:solidFill>
                  <a:srgbClr val="002060"/>
                </a:solidFill>
              </a:rPr>
              <a:t>.</a:t>
            </a:r>
          </a:p>
          <a:p>
            <a:pPr marL="515938" indent="-515938" eaLnBrk="1" hangingPunct="1">
              <a:spcBef>
                <a:spcPts val="1200"/>
              </a:spcBef>
              <a:buClr>
                <a:schemeClr val="accent1"/>
              </a:buClr>
              <a:buFontTx/>
              <a:buChar char="•"/>
              <a:defRPr/>
            </a:pPr>
            <a:r>
              <a:rPr lang="en-US" sz="2000" dirty="0" smtClean="0">
                <a:solidFill>
                  <a:srgbClr val="002060"/>
                </a:solidFill>
              </a:rPr>
              <a:t>The </a:t>
            </a:r>
            <a:r>
              <a:rPr lang="en-US" sz="2000" i="1" dirty="0" smtClean="0">
                <a:solidFill>
                  <a:srgbClr val="002060"/>
                </a:solidFill>
              </a:rPr>
              <a:t>n</a:t>
            </a:r>
            <a:r>
              <a:rPr lang="en-US" sz="2000" dirty="0" smtClean="0">
                <a:solidFill>
                  <a:srgbClr val="002060"/>
                </a:solidFill>
              </a:rPr>
              <a:t> data pairs are classified into </a:t>
            </a:r>
            <a:r>
              <a:rPr lang="en-US" sz="2000" i="1" dirty="0" smtClean="0">
                <a:solidFill>
                  <a:srgbClr val="002060"/>
                </a:solidFill>
              </a:rPr>
              <a:t>c</a:t>
            </a:r>
            <a:r>
              <a:rPr lang="en-US" sz="2000" dirty="0" smtClean="0">
                <a:solidFill>
                  <a:srgbClr val="002060"/>
                </a:solidFill>
              </a:rPr>
              <a:t> columns and </a:t>
            </a:r>
            <a:r>
              <a:rPr lang="en-US" sz="2000" i="1" dirty="0" smtClean="0">
                <a:solidFill>
                  <a:srgbClr val="002060"/>
                </a:solidFill>
              </a:rPr>
              <a:t>r</a:t>
            </a:r>
            <a:r>
              <a:rPr lang="en-US" sz="2000" dirty="0" smtClean="0">
                <a:solidFill>
                  <a:srgbClr val="002060"/>
                </a:solidFill>
              </a:rPr>
              <a:t> rows and then the </a:t>
            </a:r>
            <a:r>
              <a:rPr lang="en-US" sz="2000" i="1" dirty="0" smtClean="0">
                <a:solidFill>
                  <a:srgbClr val="002060"/>
                </a:solidFill>
              </a:rPr>
              <a:t>observed frequency</a:t>
            </a:r>
            <a:r>
              <a:rPr lang="en-US" sz="2000" dirty="0" smtClean="0">
                <a:solidFill>
                  <a:srgbClr val="002060"/>
                </a:solidFill>
              </a:rPr>
              <a:t> </a:t>
            </a:r>
            <a:r>
              <a:rPr lang="en-US" sz="2000" i="1" dirty="0" err="1" smtClean="0">
                <a:solidFill>
                  <a:srgbClr val="002060"/>
                </a:solidFill>
                <a:latin typeface="Times New Roman" pitchFamily="18" charset="0"/>
              </a:rPr>
              <a:t>f</a:t>
            </a:r>
            <a:r>
              <a:rPr lang="en-US" sz="2000" i="1" baseline="-25000" dirty="0" err="1" smtClean="0">
                <a:solidFill>
                  <a:srgbClr val="002060"/>
                </a:solidFill>
              </a:rPr>
              <a:t>jk</a:t>
            </a:r>
            <a:r>
              <a:rPr lang="en-US" sz="2000" dirty="0" smtClean="0">
                <a:solidFill>
                  <a:srgbClr val="002060"/>
                </a:solidFill>
              </a:rPr>
              <a:t> is compared with the </a:t>
            </a:r>
            <a:r>
              <a:rPr lang="en-US" sz="2000" i="1" dirty="0" smtClean="0">
                <a:solidFill>
                  <a:srgbClr val="002060"/>
                </a:solidFill>
              </a:rPr>
              <a:t>expected frequency</a:t>
            </a:r>
            <a:r>
              <a:rPr lang="en-US" sz="2000" dirty="0" smtClean="0">
                <a:solidFill>
                  <a:srgbClr val="002060"/>
                </a:solidFill>
              </a:rPr>
              <a:t> </a:t>
            </a:r>
            <a:r>
              <a:rPr lang="en-US" sz="2000" i="1" dirty="0" err="1" smtClean="0">
                <a:solidFill>
                  <a:srgbClr val="002060"/>
                </a:solidFill>
              </a:rPr>
              <a:t>e</a:t>
            </a:r>
            <a:r>
              <a:rPr lang="en-US" sz="2000" i="1" baseline="-25000" dirty="0" err="1" smtClean="0">
                <a:solidFill>
                  <a:srgbClr val="002060"/>
                </a:solidFill>
              </a:rPr>
              <a:t>jk</a:t>
            </a:r>
            <a:r>
              <a:rPr lang="en-US" sz="2000" dirty="0" smtClean="0">
                <a:solidFill>
                  <a:srgbClr val="002060"/>
                </a:solidFill>
              </a:rPr>
              <a:t>.</a:t>
            </a:r>
          </a:p>
        </p:txBody>
      </p:sp>
      <p:sp>
        <p:nvSpPr>
          <p:cNvPr id="1127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3" name="Rectangle 2"/>
          <p:cNvSpPr>
            <a:spLocks noGrp="1" noChangeArrowheads="1"/>
          </p:cNvSpPr>
          <p:nvPr>
            <p:ph type="title"/>
          </p:nvPr>
        </p:nvSpPr>
        <p:spPr>
          <a:xfrm>
            <a:off x="106680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341117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951B0335-74CB-4BE9-8B73-CAAD6818B96A}" type="slidenum">
              <a:rPr lang="en-US">
                <a:latin typeface="Times New Roman" pitchFamily="18" charset="0"/>
              </a:rPr>
              <a:pPr eaLnBrk="1" hangingPunct="1"/>
              <a:t>6</a:t>
            </a:fld>
            <a:endParaRPr lang="en-US">
              <a:latin typeface="Times New Roman" pitchFamily="18" charset="0"/>
            </a:endParaRPr>
          </a:p>
        </p:txBody>
      </p:sp>
      <p:sp>
        <p:nvSpPr>
          <p:cNvPr id="673799" name="Rectangle 7"/>
          <p:cNvSpPr>
            <a:spLocks noGrp="1" noChangeArrowheads="1"/>
          </p:cNvSpPr>
          <p:nvPr>
            <p:ph type="body" sz="half" idx="1"/>
          </p:nvPr>
        </p:nvSpPr>
        <p:spPr>
          <a:xfrm>
            <a:off x="527029" y="2301834"/>
            <a:ext cx="8150225" cy="3251200"/>
          </a:xfrm>
        </p:spPr>
        <p:txBody>
          <a:bodyPr lIns="103236" tIns="51618" rIns="103236" bIns="51618"/>
          <a:lstStyle/>
          <a:p>
            <a:pPr marL="515938" indent="-515938" eaLnBrk="1" hangingPunct="1">
              <a:spcBef>
                <a:spcPts val="1200"/>
              </a:spcBef>
              <a:buClr>
                <a:schemeClr val="accent1"/>
              </a:buClr>
              <a:buFontTx/>
              <a:buChar char="•"/>
              <a:defRPr/>
            </a:pPr>
            <a:r>
              <a:rPr lang="en-US" sz="2000" dirty="0" smtClean="0">
                <a:solidFill>
                  <a:srgbClr val="002060"/>
                </a:solidFill>
              </a:rPr>
              <a:t>The critical value comes from the </a:t>
            </a:r>
            <a:r>
              <a:rPr lang="en-US" sz="2000" i="1" dirty="0" smtClean="0">
                <a:solidFill>
                  <a:srgbClr val="002060"/>
                </a:solidFill>
              </a:rPr>
              <a:t>chi-square probability distribution</a:t>
            </a:r>
            <a:r>
              <a:rPr lang="en-US" sz="2000" dirty="0" smtClean="0">
                <a:solidFill>
                  <a:srgbClr val="002060"/>
                </a:solidFill>
              </a:rPr>
              <a:t> with </a:t>
            </a:r>
            <a:r>
              <a:rPr lang="en-US" sz="2000" i="1" dirty="0" err="1" smtClean="0">
                <a:solidFill>
                  <a:srgbClr val="002060"/>
                </a:solidFill>
              </a:rPr>
              <a:t>d.f.</a:t>
            </a:r>
            <a:r>
              <a:rPr lang="en-US" sz="2000" dirty="0" smtClean="0">
                <a:solidFill>
                  <a:srgbClr val="002060"/>
                </a:solidFill>
              </a:rPr>
              <a:t> degrees of freedom.</a:t>
            </a:r>
          </a:p>
          <a:p>
            <a:pPr marL="515938" indent="-515938" eaLnBrk="1" hangingPunct="1">
              <a:spcBef>
                <a:spcPts val="1200"/>
              </a:spcBef>
              <a:buClr>
                <a:schemeClr val="accent1"/>
              </a:buClr>
              <a:buFont typeface="Wingdings" pitchFamily="2" charset="2"/>
              <a:buNone/>
              <a:defRPr/>
            </a:pPr>
            <a:r>
              <a:rPr lang="en-US" sz="2000" dirty="0" smtClean="0">
                <a:solidFill>
                  <a:srgbClr val="002060"/>
                </a:solidFill>
              </a:rPr>
              <a:t>			</a:t>
            </a:r>
            <a:r>
              <a:rPr lang="en-US" sz="2000" i="1" dirty="0" err="1" smtClean="0">
                <a:solidFill>
                  <a:srgbClr val="002060"/>
                </a:solidFill>
              </a:rPr>
              <a:t>d.f.</a:t>
            </a:r>
            <a:r>
              <a:rPr lang="en-US" sz="2000" i="1" dirty="0" smtClean="0">
                <a:solidFill>
                  <a:srgbClr val="002060"/>
                </a:solidFill>
              </a:rPr>
              <a:t> </a:t>
            </a:r>
            <a:r>
              <a:rPr lang="en-US" sz="2000" dirty="0" smtClean="0">
                <a:solidFill>
                  <a:srgbClr val="002060"/>
                </a:solidFill>
              </a:rPr>
              <a:t>= degrees of freedom = (</a:t>
            </a:r>
            <a:r>
              <a:rPr lang="en-US" sz="2000" i="1" dirty="0" smtClean="0">
                <a:solidFill>
                  <a:srgbClr val="002060"/>
                </a:solidFill>
              </a:rPr>
              <a:t>r</a:t>
            </a:r>
            <a:r>
              <a:rPr lang="en-US" sz="2000" dirty="0" smtClean="0">
                <a:solidFill>
                  <a:srgbClr val="002060"/>
                </a:solidFill>
              </a:rPr>
              <a:t> – 1)(</a:t>
            </a:r>
            <a:r>
              <a:rPr lang="en-US" sz="2000" i="1" dirty="0" smtClean="0">
                <a:solidFill>
                  <a:srgbClr val="002060"/>
                </a:solidFill>
              </a:rPr>
              <a:t>c</a:t>
            </a:r>
            <a:r>
              <a:rPr lang="en-US" sz="2000" dirty="0" smtClean="0">
                <a:solidFill>
                  <a:srgbClr val="002060"/>
                </a:solidFill>
              </a:rPr>
              <a:t> – 1)</a:t>
            </a:r>
            <a:br>
              <a:rPr lang="en-US" sz="2000" dirty="0" smtClean="0">
                <a:solidFill>
                  <a:srgbClr val="002060"/>
                </a:solidFill>
              </a:rPr>
            </a:br>
            <a:r>
              <a:rPr lang="en-US" sz="2000" dirty="0" smtClean="0">
                <a:solidFill>
                  <a:srgbClr val="002060"/>
                </a:solidFill>
              </a:rPr>
              <a:t>where 	</a:t>
            </a:r>
            <a:r>
              <a:rPr lang="en-US" sz="2000" i="1" dirty="0" smtClean="0">
                <a:solidFill>
                  <a:srgbClr val="002060"/>
                </a:solidFill>
              </a:rPr>
              <a:t>r</a:t>
            </a:r>
            <a:r>
              <a:rPr lang="en-US" sz="2000" dirty="0" smtClean="0">
                <a:solidFill>
                  <a:srgbClr val="002060"/>
                </a:solidFill>
              </a:rPr>
              <a:t> = number of rows in the table</a:t>
            </a:r>
            <a:br>
              <a:rPr lang="en-US" sz="2000" dirty="0" smtClean="0">
                <a:solidFill>
                  <a:srgbClr val="002060"/>
                </a:solidFill>
              </a:rPr>
            </a:br>
            <a:r>
              <a:rPr lang="en-US" sz="2000" dirty="0" smtClean="0">
                <a:solidFill>
                  <a:srgbClr val="002060"/>
                </a:solidFill>
              </a:rPr>
              <a:t>		</a:t>
            </a:r>
            <a:r>
              <a:rPr lang="en-US" sz="2000" i="1" dirty="0" smtClean="0">
                <a:solidFill>
                  <a:srgbClr val="002060"/>
                </a:solidFill>
              </a:rPr>
              <a:t>c</a:t>
            </a:r>
            <a:r>
              <a:rPr lang="en-US" sz="2000" dirty="0" smtClean="0">
                <a:solidFill>
                  <a:srgbClr val="002060"/>
                </a:solidFill>
              </a:rPr>
              <a:t> = number of columns in the table</a:t>
            </a:r>
          </a:p>
          <a:p>
            <a:pPr marL="515938" indent="-515938" eaLnBrk="1" hangingPunct="1">
              <a:spcBef>
                <a:spcPts val="1200"/>
              </a:spcBef>
              <a:buClr>
                <a:schemeClr val="accent1"/>
              </a:buClr>
              <a:buFontTx/>
              <a:buChar char="•"/>
              <a:defRPr/>
            </a:pPr>
            <a:r>
              <a:rPr lang="en-US" sz="2000" dirty="0" smtClean="0">
                <a:solidFill>
                  <a:srgbClr val="002060"/>
                </a:solidFill>
              </a:rPr>
              <a:t>Appendix E contains critical values for right-tail areas of the chi-square distribution, or use Excel’s =CHISQ.DIST.RT(</a:t>
            </a:r>
            <a:r>
              <a:rPr lang="el-GR" sz="2000" i="1" dirty="0" smtClean="0">
                <a:solidFill>
                  <a:srgbClr val="002060"/>
                </a:solidFill>
              </a:rPr>
              <a:t>α</a:t>
            </a:r>
            <a:r>
              <a:rPr lang="en-US" sz="2000" dirty="0" smtClean="0">
                <a:solidFill>
                  <a:srgbClr val="002060"/>
                </a:solidFill>
              </a:rPr>
              <a:t>,</a:t>
            </a:r>
            <a:r>
              <a:rPr lang="en-US" sz="2000" i="1" dirty="0" err="1" smtClean="0">
                <a:solidFill>
                  <a:srgbClr val="002060"/>
                </a:solidFill>
              </a:rPr>
              <a:t>d.f.</a:t>
            </a:r>
            <a:r>
              <a:rPr lang="en-US" sz="2000" dirty="0" smtClean="0">
                <a:solidFill>
                  <a:srgbClr val="002060"/>
                </a:solidFill>
              </a:rPr>
              <a:t>)</a:t>
            </a:r>
          </a:p>
          <a:p>
            <a:pPr marL="515938" indent="-515938" eaLnBrk="1" hangingPunct="1">
              <a:spcBef>
                <a:spcPts val="1200"/>
              </a:spcBef>
              <a:buClr>
                <a:schemeClr val="accent1"/>
              </a:buClr>
              <a:buFontTx/>
              <a:buChar char="•"/>
              <a:defRPr/>
            </a:pPr>
            <a:r>
              <a:rPr lang="en-US" sz="2000" dirty="0" smtClean="0">
                <a:solidFill>
                  <a:srgbClr val="002060"/>
                </a:solidFill>
              </a:rPr>
              <a:t>The mean of a chi-square distribution is</a:t>
            </a:r>
            <a:r>
              <a:rPr lang="en-US" sz="2000" i="1" dirty="0" smtClean="0">
                <a:solidFill>
                  <a:srgbClr val="002060"/>
                </a:solidFill>
              </a:rPr>
              <a:t> </a:t>
            </a:r>
            <a:r>
              <a:rPr lang="en-US" sz="2000" i="1" dirty="0" err="1" smtClean="0">
                <a:solidFill>
                  <a:srgbClr val="002060"/>
                </a:solidFill>
              </a:rPr>
              <a:t>d.f.</a:t>
            </a:r>
            <a:r>
              <a:rPr lang="en-US" sz="2000" i="1" dirty="0" smtClean="0">
                <a:solidFill>
                  <a:srgbClr val="002060"/>
                </a:solidFill>
              </a:rPr>
              <a:t> </a:t>
            </a:r>
            <a:r>
              <a:rPr lang="en-US" sz="2000" dirty="0" smtClean="0">
                <a:solidFill>
                  <a:srgbClr val="002060"/>
                </a:solidFill>
              </a:rPr>
              <a:t>with variance 2</a:t>
            </a:r>
            <a:r>
              <a:rPr lang="en-US" sz="2000" i="1" dirty="0" smtClean="0">
                <a:solidFill>
                  <a:srgbClr val="002060"/>
                </a:solidFill>
              </a:rPr>
              <a:t>d.f</a:t>
            </a:r>
            <a:r>
              <a:rPr lang="en-US" sz="2000" dirty="0" smtClean="0">
                <a:solidFill>
                  <a:srgbClr val="002060"/>
                </a:solidFill>
              </a:rPr>
              <a:t>.</a:t>
            </a:r>
          </a:p>
        </p:txBody>
      </p:sp>
      <p:sp>
        <p:nvSpPr>
          <p:cNvPr id="1229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229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73798" name="Rectangle 6"/>
          <p:cNvSpPr>
            <a:spLocks noChangeArrowheads="1"/>
          </p:cNvSpPr>
          <p:nvPr/>
        </p:nvSpPr>
        <p:spPr bwMode="auto">
          <a:xfrm>
            <a:off x="147617" y="14478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Chi-Square Distribution</a:t>
            </a:r>
          </a:p>
        </p:txBody>
      </p:sp>
      <p:sp>
        <p:nvSpPr>
          <p:cNvPr id="1229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3"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1585009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900A9A42-E8A3-4DA2-BC0F-E83227DB2AA8}" type="slidenum">
              <a:rPr lang="en-US">
                <a:latin typeface="Times New Roman" pitchFamily="18" charset="0"/>
              </a:rPr>
              <a:pPr eaLnBrk="1" hangingPunct="1"/>
              <a:t>7</a:t>
            </a:fld>
            <a:endParaRPr lang="en-US">
              <a:latin typeface="Times New Roman" pitchFamily="18" charset="0"/>
            </a:endParaRPr>
          </a:p>
        </p:txBody>
      </p:sp>
      <p:sp>
        <p:nvSpPr>
          <p:cNvPr id="674819" name="Rectangle 3"/>
          <p:cNvSpPr>
            <a:spLocks noGrp="1" noChangeArrowheads="1"/>
          </p:cNvSpPr>
          <p:nvPr>
            <p:ph type="body" sz="half" idx="1"/>
          </p:nvPr>
        </p:nvSpPr>
        <p:spPr>
          <a:xfrm>
            <a:off x="803193" y="2133600"/>
            <a:ext cx="7645400" cy="596900"/>
          </a:xfrm>
        </p:spPr>
        <p:txBody>
          <a:bodyPr lIns="103236" tIns="51618" rIns="103236" bIns="51618"/>
          <a:lstStyle/>
          <a:p>
            <a:pPr marL="0" indent="0" eaLnBrk="1" hangingPunct="1">
              <a:buClr>
                <a:schemeClr val="accent1"/>
              </a:buClr>
              <a:buSzPct val="100000"/>
              <a:buNone/>
              <a:defRPr/>
            </a:pPr>
            <a:r>
              <a:rPr lang="en-US" sz="2000" dirty="0" smtClean="0">
                <a:solidFill>
                  <a:srgbClr val="002060"/>
                </a:solidFill>
              </a:rPr>
              <a:t>Consider the shape of the chi-square distribution:</a:t>
            </a:r>
          </a:p>
        </p:txBody>
      </p:sp>
      <p:sp>
        <p:nvSpPr>
          <p:cNvPr id="1331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331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74822" name="Rectangle 6"/>
          <p:cNvSpPr>
            <a:spLocks noChangeArrowheads="1"/>
          </p:cNvSpPr>
          <p:nvPr/>
        </p:nvSpPr>
        <p:spPr bwMode="auto">
          <a:xfrm>
            <a:off x="171368" y="13716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Chi-Square Distribution</a:t>
            </a:r>
          </a:p>
        </p:txBody>
      </p:sp>
      <p:sp>
        <p:nvSpPr>
          <p:cNvPr id="1331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pic>
        <p:nvPicPr>
          <p:cNvPr id="49153" name="Picture 1"/>
          <p:cNvPicPr>
            <a:picLocks noChangeAspect="1" noChangeArrowheads="1"/>
          </p:cNvPicPr>
          <p:nvPr/>
        </p:nvPicPr>
        <p:blipFill>
          <a:blip r:embed="rId3" cstate="print"/>
          <a:srcRect/>
          <a:stretch>
            <a:fillRect/>
          </a:stretch>
        </p:blipFill>
        <p:spPr bwMode="auto">
          <a:xfrm>
            <a:off x="530390" y="2819400"/>
            <a:ext cx="8180387" cy="1952625"/>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133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6787" y="4910447"/>
            <a:ext cx="25812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216270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FABB7280-CC2C-45CA-BD14-920E1E1BCB86}" type="slidenum">
              <a:rPr lang="en-US">
                <a:latin typeface="Times New Roman" pitchFamily="18" charset="0"/>
              </a:rPr>
              <a:pPr eaLnBrk="1" hangingPunct="1"/>
              <a:t>8</a:t>
            </a:fld>
            <a:endParaRPr lang="en-US">
              <a:latin typeface="Times New Roman" pitchFamily="18" charset="0"/>
            </a:endParaRPr>
          </a:p>
        </p:txBody>
      </p:sp>
      <p:sp>
        <p:nvSpPr>
          <p:cNvPr id="675843" name="Rectangle 3"/>
          <p:cNvSpPr>
            <a:spLocks noGrp="1" noChangeArrowheads="1"/>
          </p:cNvSpPr>
          <p:nvPr>
            <p:ph type="body" sz="half" idx="1"/>
          </p:nvPr>
        </p:nvSpPr>
        <p:spPr>
          <a:xfrm>
            <a:off x="549678" y="1869281"/>
            <a:ext cx="8334375" cy="2093119"/>
          </a:xfrm>
        </p:spPr>
        <p:txBody>
          <a:bodyPr lIns="103236" tIns="51618" rIns="103236" bIns="51618"/>
          <a:lstStyle/>
          <a:p>
            <a:pPr marL="515938" indent="-515938" eaLnBrk="1" hangingPunct="1">
              <a:buClr>
                <a:schemeClr val="accent1"/>
              </a:buClr>
              <a:buSzPct val="100000"/>
              <a:buFontTx/>
              <a:buChar char="•"/>
              <a:defRPr/>
            </a:pPr>
            <a:r>
              <a:rPr lang="en-US" sz="2000" dirty="0" smtClean="0">
                <a:solidFill>
                  <a:srgbClr val="002060"/>
                </a:solidFill>
              </a:rPr>
              <a:t>Assuming that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is true, the expected frequency of row </a:t>
            </a:r>
            <a:r>
              <a:rPr lang="en-US" sz="2000" i="1" dirty="0" smtClean="0">
                <a:solidFill>
                  <a:srgbClr val="002060"/>
                </a:solidFill>
              </a:rPr>
              <a:t>j</a:t>
            </a:r>
            <a:r>
              <a:rPr lang="en-US" sz="2000" dirty="0" smtClean="0">
                <a:solidFill>
                  <a:srgbClr val="002060"/>
                </a:solidFill>
              </a:rPr>
              <a:t> and column </a:t>
            </a:r>
            <a:r>
              <a:rPr lang="en-US" sz="2000" i="1" dirty="0" smtClean="0">
                <a:solidFill>
                  <a:srgbClr val="002060"/>
                </a:solidFill>
              </a:rPr>
              <a:t>k</a:t>
            </a:r>
            <a:r>
              <a:rPr lang="en-US" sz="2000" dirty="0" smtClean="0">
                <a:solidFill>
                  <a:srgbClr val="002060"/>
                </a:solidFill>
              </a:rPr>
              <a:t> is:</a:t>
            </a:r>
          </a:p>
          <a:p>
            <a:pPr marL="515938" indent="-515938" eaLnBrk="1" hangingPunct="1">
              <a:buClr>
                <a:schemeClr val="accent1"/>
              </a:buClr>
              <a:buSzPct val="100000"/>
              <a:buFont typeface="Wingdings" pitchFamily="2" charset="2"/>
              <a:buNone/>
              <a:defRPr/>
            </a:pPr>
            <a:r>
              <a:rPr lang="en-US" sz="2000" dirty="0" smtClean="0">
                <a:solidFill>
                  <a:srgbClr val="002060"/>
                </a:solidFill>
              </a:rPr>
              <a:t>			</a:t>
            </a:r>
            <a:r>
              <a:rPr lang="en-US" sz="2000" i="1" dirty="0" err="1" smtClean="0">
                <a:solidFill>
                  <a:srgbClr val="002060"/>
                </a:solidFill>
              </a:rPr>
              <a:t>e</a:t>
            </a:r>
            <a:r>
              <a:rPr lang="en-US" sz="2000" i="1" baseline="-25000" dirty="0" err="1" smtClean="0">
                <a:solidFill>
                  <a:srgbClr val="002060"/>
                </a:solidFill>
              </a:rPr>
              <a:t>jk</a:t>
            </a:r>
            <a:r>
              <a:rPr lang="en-US" sz="2000" dirty="0" smtClean="0">
                <a:solidFill>
                  <a:srgbClr val="002060"/>
                </a:solidFill>
              </a:rPr>
              <a:t> = </a:t>
            </a:r>
            <a:r>
              <a:rPr lang="en-US" sz="2000" i="1" dirty="0" err="1" smtClean="0">
                <a:solidFill>
                  <a:srgbClr val="002060"/>
                </a:solidFill>
              </a:rPr>
              <a:t>R</a:t>
            </a:r>
            <a:r>
              <a:rPr lang="en-US" sz="2000" i="1" baseline="-25000" dirty="0" err="1" smtClean="0">
                <a:solidFill>
                  <a:srgbClr val="002060"/>
                </a:solidFill>
              </a:rPr>
              <a:t>j</a:t>
            </a:r>
            <a:r>
              <a:rPr lang="en-US" sz="2000" i="1" dirty="0" err="1" smtClean="0">
                <a:solidFill>
                  <a:srgbClr val="002060"/>
                </a:solidFill>
              </a:rPr>
              <a:t>C</a:t>
            </a:r>
            <a:r>
              <a:rPr lang="en-US" sz="2000" i="1" baseline="-25000" dirty="0" err="1" smtClean="0">
                <a:solidFill>
                  <a:srgbClr val="002060"/>
                </a:solidFill>
              </a:rPr>
              <a:t>k</a:t>
            </a:r>
            <a:r>
              <a:rPr lang="en-US" sz="2000" dirty="0" smtClean="0">
                <a:solidFill>
                  <a:srgbClr val="002060"/>
                </a:solidFill>
              </a:rPr>
              <a:t>/</a:t>
            </a:r>
            <a:r>
              <a:rPr lang="en-US" sz="2000" i="1" dirty="0" smtClean="0">
                <a:solidFill>
                  <a:srgbClr val="002060"/>
                </a:solidFill>
              </a:rPr>
              <a:t>n</a:t>
            </a:r>
          </a:p>
          <a:p>
            <a:pPr marL="515938" indent="-515938" eaLnBrk="1" hangingPunct="1">
              <a:buClr>
                <a:schemeClr val="accent1"/>
              </a:buClr>
              <a:buSzPct val="100000"/>
              <a:buFont typeface="Wingdings" pitchFamily="2" charset="2"/>
              <a:buNone/>
              <a:defRPr/>
            </a:pPr>
            <a:r>
              <a:rPr lang="en-US" sz="2000" i="1" dirty="0" smtClean="0">
                <a:solidFill>
                  <a:srgbClr val="002060"/>
                </a:solidFill>
              </a:rPr>
              <a:t>	</a:t>
            </a:r>
            <a:r>
              <a:rPr lang="en-US" sz="2000" dirty="0" smtClean="0">
                <a:solidFill>
                  <a:srgbClr val="002060"/>
                </a:solidFill>
              </a:rPr>
              <a:t>where 	</a:t>
            </a:r>
            <a:r>
              <a:rPr lang="en-US" sz="2000" i="1" dirty="0" err="1" smtClean="0">
                <a:solidFill>
                  <a:srgbClr val="002060"/>
                </a:solidFill>
              </a:rPr>
              <a:t>R</a:t>
            </a:r>
            <a:r>
              <a:rPr lang="en-US" sz="2000" i="1" baseline="-25000" dirty="0" err="1" smtClean="0">
                <a:solidFill>
                  <a:srgbClr val="002060"/>
                </a:solidFill>
              </a:rPr>
              <a:t>j</a:t>
            </a:r>
            <a:r>
              <a:rPr lang="en-US" sz="2000" dirty="0" smtClean="0">
                <a:solidFill>
                  <a:srgbClr val="002060"/>
                </a:solidFill>
              </a:rPr>
              <a:t> = total for row </a:t>
            </a:r>
            <a:r>
              <a:rPr lang="en-US" sz="2000" i="1" dirty="0" smtClean="0">
                <a:solidFill>
                  <a:srgbClr val="002060"/>
                </a:solidFill>
              </a:rPr>
              <a:t>j</a:t>
            </a:r>
            <a:r>
              <a:rPr lang="en-US" sz="2000" dirty="0" smtClean="0">
                <a:solidFill>
                  <a:srgbClr val="002060"/>
                </a:solidFill>
              </a:rPr>
              <a:t> (</a:t>
            </a:r>
            <a:r>
              <a:rPr lang="en-US" sz="2000" i="1" dirty="0" smtClean="0">
                <a:solidFill>
                  <a:srgbClr val="002060"/>
                </a:solidFill>
              </a:rPr>
              <a:t>j</a:t>
            </a:r>
            <a:r>
              <a:rPr lang="en-US" sz="2000" dirty="0" smtClean="0">
                <a:solidFill>
                  <a:srgbClr val="002060"/>
                </a:solidFill>
              </a:rPr>
              <a:t> = 1, 2, …, </a:t>
            </a:r>
            <a:r>
              <a:rPr lang="en-US" sz="2000" i="1" dirty="0" smtClean="0">
                <a:solidFill>
                  <a:srgbClr val="002060"/>
                </a:solidFill>
              </a:rPr>
              <a:t>r</a:t>
            </a:r>
            <a:r>
              <a:rPr lang="en-US" sz="2000" dirty="0" smtClean="0">
                <a:solidFill>
                  <a:srgbClr val="002060"/>
                </a:solidFill>
              </a:rPr>
              <a:t>)</a:t>
            </a:r>
            <a:br>
              <a:rPr lang="en-US" sz="2000" dirty="0" smtClean="0">
                <a:solidFill>
                  <a:srgbClr val="002060"/>
                </a:solidFill>
              </a:rPr>
            </a:br>
            <a:r>
              <a:rPr lang="en-US" sz="2000" dirty="0" smtClean="0">
                <a:solidFill>
                  <a:srgbClr val="002060"/>
                </a:solidFill>
              </a:rPr>
              <a:t>		</a:t>
            </a:r>
            <a:r>
              <a:rPr lang="en-US" sz="2000" i="1" dirty="0" err="1" smtClean="0">
                <a:solidFill>
                  <a:srgbClr val="002060"/>
                </a:solidFill>
              </a:rPr>
              <a:t>C</a:t>
            </a:r>
            <a:r>
              <a:rPr lang="en-US" sz="2000" i="1" baseline="-25000" dirty="0" err="1" smtClean="0">
                <a:solidFill>
                  <a:srgbClr val="002060"/>
                </a:solidFill>
              </a:rPr>
              <a:t>k</a:t>
            </a:r>
            <a:r>
              <a:rPr lang="en-US" sz="2000" dirty="0" smtClean="0">
                <a:solidFill>
                  <a:srgbClr val="002060"/>
                </a:solidFill>
              </a:rPr>
              <a:t> = total for column </a:t>
            </a:r>
            <a:r>
              <a:rPr lang="en-US" sz="2000" i="1" dirty="0" smtClean="0">
                <a:solidFill>
                  <a:srgbClr val="002060"/>
                </a:solidFill>
              </a:rPr>
              <a:t>k</a:t>
            </a:r>
            <a:r>
              <a:rPr lang="en-US" sz="2000" dirty="0" smtClean="0">
                <a:solidFill>
                  <a:srgbClr val="002060"/>
                </a:solidFill>
              </a:rPr>
              <a:t> (</a:t>
            </a:r>
            <a:r>
              <a:rPr lang="en-US" sz="2000" i="1" dirty="0" smtClean="0">
                <a:solidFill>
                  <a:srgbClr val="002060"/>
                </a:solidFill>
              </a:rPr>
              <a:t>k</a:t>
            </a:r>
            <a:r>
              <a:rPr lang="en-US" sz="2000" dirty="0" smtClean="0">
                <a:solidFill>
                  <a:srgbClr val="002060"/>
                </a:solidFill>
              </a:rPr>
              <a:t> = 1, 2, …, </a:t>
            </a:r>
            <a:r>
              <a:rPr lang="en-US" sz="2000" i="1" dirty="0" smtClean="0">
                <a:solidFill>
                  <a:srgbClr val="002060"/>
                </a:solidFill>
              </a:rPr>
              <a:t>c</a:t>
            </a:r>
            <a:r>
              <a:rPr lang="en-US" sz="2000" dirty="0" smtClean="0">
                <a:solidFill>
                  <a:srgbClr val="002060"/>
                </a:solidFill>
              </a:rPr>
              <a:t>)</a:t>
            </a:r>
            <a:br>
              <a:rPr lang="en-US" sz="2000" dirty="0" smtClean="0">
                <a:solidFill>
                  <a:srgbClr val="002060"/>
                </a:solidFill>
              </a:rPr>
            </a:br>
            <a:r>
              <a:rPr lang="en-US" sz="2000" dirty="0" smtClean="0">
                <a:solidFill>
                  <a:srgbClr val="002060"/>
                </a:solidFill>
              </a:rPr>
              <a:t>		</a:t>
            </a:r>
            <a:r>
              <a:rPr lang="en-US" sz="2000" i="1" dirty="0" smtClean="0">
                <a:solidFill>
                  <a:srgbClr val="002060"/>
                </a:solidFill>
              </a:rPr>
              <a:t>n</a:t>
            </a:r>
            <a:r>
              <a:rPr lang="en-US" sz="2000" dirty="0" smtClean="0">
                <a:solidFill>
                  <a:srgbClr val="002060"/>
                </a:solidFill>
              </a:rPr>
              <a:t> = sample size</a:t>
            </a:r>
          </a:p>
        </p:txBody>
      </p:sp>
      <p:sp>
        <p:nvSpPr>
          <p:cNvPr id="1434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434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75846" name="Rectangle 6"/>
          <p:cNvSpPr>
            <a:spLocks noChangeArrowheads="1"/>
          </p:cNvSpPr>
          <p:nvPr/>
        </p:nvSpPr>
        <p:spPr bwMode="auto">
          <a:xfrm>
            <a:off x="13970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Expected Frequencies</a:t>
            </a:r>
          </a:p>
        </p:txBody>
      </p:sp>
      <p:sp>
        <p:nvSpPr>
          <p:cNvPr id="1434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1"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pic>
        <p:nvPicPr>
          <p:cNvPr id="12" name="Picture 2"/>
          <p:cNvPicPr>
            <a:picLocks noChangeAspect="1" noChangeArrowheads="1"/>
          </p:cNvPicPr>
          <p:nvPr/>
        </p:nvPicPr>
        <p:blipFill>
          <a:blip r:embed="rId3" cstate="print"/>
          <a:srcRect/>
          <a:stretch>
            <a:fillRect/>
          </a:stretch>
        </p:blipFill>
        <p:spPr bwMode="auto">
          <a:xfrm>
            <a:off x="1233055" y="4114800"/>
            <a:ext cx="6286500" cy="2190750"/>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1411464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15-</a:t>
            </a:r>
            <a:fld id="{C63892CF-0470-45F5-872A-F3AEBA85601F}" type="slidenum">
              <a:rPr lang="en-US">
                <a:latin typeface="Times New Roman" pitchFamily="18" charset="0"/>
              </a:rPr>
              <a:pPr eaLnBrk="1" hangingPunct="1"/>
              <a:t>9</a:t>
            </a:fld>
            <a:endParaRPr lang="en-US">
              <a:latin typeface="Times New Roman" pitchFamily="18" charset="0"/>
            </a:endParaRPr>
          </a:p>
        </p:txBody>
      </p:sp>
      <p:sp>
        <p:nvSpPr>
          <p:cNvPr id="677891" name="Rectangle 3"/>
          <p:cNvSpPr>
            <a:spLocks noGrp="1" noChangeArrowheads="1"/>
          </p:cNvSpPr>
          <p:nvPr>
            <p:ph type="body" sz="half" idx="1"/>
          </p:nvPr>
        </p:nvSpPr>
        <p:spPr>
          <a:xfrm>
            <a:off x="735807" y="1905000"/>
            <a:ext cx="8150225" cy="4060825"/>
          </a:xfrm>
        </p:spPr>
        <p:txBody>
          <a:bodyPr lIns="103236" tIns="51618" rIns="103236" bIns="51618"/>
          <a:lstStyle/>
          <a:p>
            <a:pPr marL="515938" indent="-515938" eaLnBrk="1" hangingPunct="1">
              <a:lnSpc>
                <a:spcPct val="80000"/>
              </a:lnSpc>
              <a:buClr>
                <a:schemeClr val="accent1"/>
              </a:buClr>
              <a:buSzPct val="100000"/>
              <a:buFont typeface="Arial" charset="0"/>
              <a:buChar char="•"/>
              <a:defRPr/>
            </a:pPr>
            <a:r>
              <a:rPr lang="en-US" sz="2000" dirty="0" smtClean="0">
                <a:solidFill>
                  <a:srgbClr val="0070C0"/>
                </a:solidFill>
              </a:rPr>
              <a:t>Step 1:  State the Hypotheses</a:t>
            </a:r>
          </a:p>
          <a:p>
            <a:pPr marL="515938" indent="-515938" eaLnBrk="1" hangingPunct="1">
              <a:lnSpc>
                <a:spcPct val="80000"/>
              </a:lnSpc>
              <a:spcBef>
                <a:spcPct val="40000"/>
              </a:spcBef>
              <a:buClr>
                <a:schemeClr val="accent1"/>
              </a:buClr>
              <a:buSzPct val="100000"/>
              <a:buFont typeface="Arial" charset="0"/>
              <a:buChar char="•"/>
              <a:defRPr/>
            </a:pPr>
            <a:r>
              <a:rPr lang="en-US" sz="2000" dirty="0" smtClean="0">
                <a:solidFill>
                  <a:srgbClr val="002060"/>
                </a:solidFill>
              </a:rPr>
              <a: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Variable </a:t>
            </a:r>
            <a:r>
              <a:rPr lang="en-US" sz="2000" i="1" dirty="0" smtClean="0">
                <a:solidFill>
                  <a:srgbClr val="002060"/>
                </a:solidFill>
              </a:rPr>
              <a:t>A</a:t>
            </a:r>
            <a:r>
              <a:rPr lang="en-US" sz="2000" dirty="0" smtClean="0">
                <a:solidFill>
                  <a:srgbClr val="002060"/>
                </a:solidFill>
              </a:rPr>
              <a:t> is independent of variable </a:t>
            </a:r>
            <a:r>
              <a:rPr lang="en-US" sz="2000" i="1" dirty="0" smtClean="0">
                <a:solidFill>
                  <a:srgbClr val="002060"/>
                </a:solidFill>
              </a:rPr>
              <a:t>B </a:t>
            </a:r>
          </a:p>
          <a:p>
            <a:pPr marL="515938" indent="-515938" eaLnBrk="1" hangingPunct="1">
              <a:lnSpc>
                <a:spcPct val="80000"/>
              </a:lnSpc>
              <a:spcBef>
                <a:spcPct val="40000"/>
              </a:spcBef>
              <a:buClr>
                <a:schemeClr val="accent1"/>
              </a:buClr>
              <a:buSzPct val="100000"/>
              <a:buFont typeface="Arial" charset="0"/>
              <a:buChar char="•"/>
              <a:defRPr/>
            </a:pPr>
            <a:r>
              <a:rPr lang="en-US" sz="2000" i="1" dirty="0" smtClean="0">
                <a:solidFill>
                  <a:srgbClr val="002060"/>
                </a:solidFill>
              </a:rPr>
              <a:t>	H</a:t>
            </a:r>
            <a:r>
              <a:rPr lang="en-US" sz="2000" i="1" baseline="-25000" dirty="0" smtClean="0">
                <a:solidFill>
                  <a:srgbClr val="002060"/>
                </a:solidFill>
              </a:rPr>
              <a:t>1</a:t>
            </a:r>
            <a:r>
              <a:rPr lang="en-US" sz="2000" dirty="0" smtClean="0">
                <a:solidFill>
                  <a:srgbClr val="002060"/>
                </a:solidFill>
              </a:rPr>
              <a:t>: Variable </a:t>
            </a:r>
            <a:r>
              <a:rPr lang="en-US" sz="2000" i="1" dirty="0" smtClean="0">
                <a:solidFill>
                  <a:srgbClr val="002060"/>
                </a:solidFill>
              </a:rPr>
              <a:t>A</a:t>
            </a:r>
            <a:r>
              <a:rPr lang="en-US" sz="2000" dirty="0" smtClean="0">
                <a:solidFill>
                  <a:srgbClr val="002060"/>
                </a:solidFill>
              </a:rPr>
              <a:t> is not independent of variable </a:t>
            </a:r>
            <a:r>
              <a:rPr lang="en-US" sz="2000" i="1" dirty="0" smtClean="0">
                <a:solidFill>
                  <a:srgbClr val="002060"/>
                </a:solidFill>
              </a:rPr>
              <a:t>B</a:t>
            </a:r>
            <a:endParaRPr lang="en-US" sz="2000" dirty="0" smtClean="0">
              <a:solidFill>
                <a:srgbClr val="002060"/>
              </a:solidFill>
            </a:endParaRPr>
          </a:p>
          <a:p>
            <a:pPr marL="515938" indent="-515938" eaLnBrk="1" hangingPunct="1">
              <a:lnSpc>
                <a:spcPct val="80000"/>
              </a:lnSpc>
              <a:buClr>
                <a:schemeClr val="accent1"/>
              </a:buClr>
              <a:buSzPct val="100000"/>
              <a:buFont typeface="Arial" charset="0"/>
              <a:buChar char="•"/>
              <a:defRPr/>
            </a:pPr>
            <a:endParaRPr lang="en-US" sz="2000" dirty="0" smtClean="0">
              <a:solidFill>
                <a:srgbClr val="002060"/>
              </a:solidFill>
            </a:endParaRPr>
          </a:p>
          <a:p>
            <a:pPr marL="515938" indent="-515938" eaLnBrk="1" hangingPunct="1">
              <a:lnSpc>
                <a:spcPct val="80000"/>
              </a:lnSpc>
              <a:buClr>
                <a:schemeClr val="accent1"/>
              </a:buClr>
              <a:buSzPct val="100000"/>
              <a:buFont typeface="Arial" charset="0"/>
              <a:buChar char="•"/>
              <a:defRPr/>
            </a:pPr>
            <a:r>
              <a:rPr lang="en-US" sz="2000" dirty="0" smtClean="0">
                <a:solidFill>
                  <a:srgbClr val="0070C0"/>
                </a:solidFill>
              </a:rPr>
              <a:t>Step 2:  Specify the Decision Rule</a:t>
            </a:r>
          </a:p>
          <a:p>
            <a:pPr marL="515938" indent="-515938" eaLnBrk="1" hangingPunct="1">
              <a:lnSpc>
                <a:spcPct val="80000"/>
              </a:lnSpc>
              <a:spcBef>
                <a:spcPct val="40000"/>
              </a:spcBef>
              <a:buClr>
                <a:schemeClr val="accent1"/>
              </a:buClr>
              <a:buSzPct val="100000"/>
              <a:buFont typeface="Arial" charset="0"/>
              <a:buChar char="•"/>
              <a:defRPr/>
            </a:pPr>
            <a:r>
              <a:rPr lang="en-US" sz="2000" dirty="0" smtClean="0">
                <a:solidFill>
                  <a:srgbClr val="002060"/>
                </a:solidFill>
              </a:rPr>
              <a:t>	Calculate </a:t>
            </a:r>
            <a:r>
              <a:rPr lang="en-US" sz="2000" i="1" dirty="0" err="1" smtClean="0">
                <a:solidFill>
                  <a:srgbClr val="002060"/>
                </a:solidFill>
              </a:rPr>
              <a:t>d.f.</a:t>
            </a:r>
            <a:r>
              <a:rPr lang="en-US" sz="2000" dirty="0" smtClean="0">
                <a:solidFill>
                  <a:srgbClr val="002060"/>
                </a:solidFill>
              </a:rPr>
              <a:t> = (</a:t>
            </a:r>
            <a:r>
              <a:rPr lang="en-US" sz="2000" i="1" dirty="0" smtClean="0">
                <a:solidFill>
                  <a:srgbClr val="002060"/>
                </a:solidFill>
              </a:rPr>
              <a:t>r</a:t>
            </a:r>
            <a:r>
              <a:rPr lang="en-US" sz="2000" dirty="0" smtClean="0">
                <a:solidFill>
                  <a:srgbClr val="002060"/>
                </a:solidFill>
              </a:rPr>
              <a:t> – 1)(</a:t>
            </a:r>
            <a:r>
              <a:rPr lang="en-US" sz="2000" i="1" dirty="0" smtClean="0">
                <a:solidFill>
                  <a:srgbClr val="002060"/>
                </a:solidFill>
              </a:rPr>
              <a:t>c</a:t>
            </a:r>
            <a:r>
              <a:rPr lang="en-US" sz="2000" dirty="0" smtClean="0">
                <a:solidFill>
                  <a:srgbClr val="002060"/>
                </a:solidFill>
              </a:rPr>
              <a:t> – 1) </a:t>
            </a:r>
          </a:p>
          <a:p>
            <a:pPr marL="515938" indent="-515938">
              <a:spcBef>
                <a:spcPct val="40000"/>
              </a:spcBef>
              <a:buClr>
                <a:schemeClr val="accent1"/>
              </a:buClr>
              <a:buSzPct val="100000"/>
              <a:buFont typeface="Arial" charset="0"/>
              <a:buChar char="•"/>
              <a:defRPr/>
            </a:pPr>
            <a:r>
              <a:rPr lang="en-US" sz="2000" dirty="0" smtClean="0">
                <a:solidFill>
                  <a:srgbClr val="002060"/>
                </a:solidFill>
              </a:rPr>
              <a:t>	For a given </a:t>
            </a:r>
            <a:r>
              <a:rPr lang="el-GR" sz="2000" i="1" dirty="0">
                <a:solidFill>
                  <a:srgbClr val="002060"/>
                </a:solidFill>
              </a:rPr>
              <a:t>α</a:t>
            </a:r>
            <a:r>
              <a:rPr lang="en-US" sz="2000" dirty="0" smtClean="0">
                <a:solidFill>
                  <a:srgbClr val="002060"/>
                </a:solidFill>
              </a:rPr>
              <a:t>, look up the right-tail critical value (</a:t>
            </a:r>
            <a:r>
              <a:rPr lang="el-GR" sz="2000" dirty="0" smtClean="0">
                <a:solidFill>
                  <a:srgbClr val="002060"/>
                </a:solidFill>
                <a:cs typeface="Arial"/>
                <a:sym typeface="Symbol"/>
              </a:rPr>
              <a:t></a:t>
            </a:r>
            <a:r>
              <a:rPr lang="en-US" sz="2000" baseline="30000" dirty="0" smtClean="0">
                <a:solidFill>
                  <a:srgbClr val="002060"/>
                </a:solidFill>
              </a:rPr>
              <a:t>2</a:t>
            </a:r>
            <a:r>
              <a:rPr lang="en-US" sz="2000" baseline="-25000" dirty="0" smtClean="0">
                <a:solidFill>
                  <a:srgbClr val="002060"/>
                </a:solidFill>
              </a:rPr>
              <a:t>R</a:t>
            </a:r>
            <a:r>
              <a:rPr lang="en-US" sz="2000" dirty="0" smtClean="0">
                <a:solidFill>
                  <a:srgbClr val="002060"/>
                </a:solidFill>
              </a:rPr>
              <a:t>) from     	Appendix E or by using </a:t>
            </a:r>
            <a:r>
              <a:rPr lang="en-US" sz="2000" dirty="0">
                <a:solidFill>
                  <a:srgbClr val="002060"/>
                </a:solidFill>
              </a:rPr>
              <a:t>Excel =CHISQ.DIST.RT(</a:t>
            </a:r>
            <a:r>
              <a:rPr lang="el-GR" sz="2000" i="1" dirty="0">
                <a:solidFill>
                  <a:srgbClr val="002060"/>
                </a:solidFill>
              </a:rPr>
              <a:t>α</a:t>
            </a:r>
            <a:r>
              <a:rPr lang="en-US" sz="2000" dirty="0">
                <a:solidFill>
                  <a:srgbClr val="002060"/>
                </a:solidFill>
              </a:rPr>
              <a:t>,</a:t>
            </a:r>
            <a:r>
              <a:rPr lang="en-US" sz="2000" i="1" dirty="0" err="1">
                <a:solidFill>
                  <a:srgbClr val="002060"/>
                </a:solidFill>
              </a:rPr>
              <a:t>d.f</a:t>
            </a:r>
            <a:r>
              <a:rPr lang="en-US" sz="2000" i="1" dirty="0" err="1" smtClean="0">
                <a:solidFill>
                  <a:srgbClr val="002060"/>
                </a:solidFill>
              </a:rPr>
              <a:t>.</a:t>
            </a:r>
            <a:r>
              <a:rPr lang="en-US" sz="2000" dirty="0" smtClean="0">
                <a:solidFill>
                  <a:srgbClr val="002060"/>
                </a:solidFill>
              </a:rPr>
              <a:t>).</a:t>
            </a:r>
            <a:endParaRPr lang="en-US" sz="2000" dirty="0">
              <a:solidFill>
                <a:srgbClr val="002060"/>
              </a:solidFill>
            </a:endParaRPr>
          </a:p>
          <a:p>
            <a:pPr marL="515938" indent="-515938" eaLnBrk="1" hangingPunct="1">
              <a:lnSpc>
                <a:spcPct val="80000"/>
              </a:lnSpc>
              <a:spcBef>
                <a:spcPts val="1200"/>
              </a:spcBef>
              <a:buClr>
                <a:schemeClr val="accent1"/>
              </a:buClr>
              <a:buSzPct val="100000"/>
              <a:buFont typeface="Arial" charset="0"/>
              <a:buChar char="•"/>
              <a:defRPr/>
            </a:pPr>
            <a:r>
              <a:rPr lang="en-US" sz="2000" dirty="0" smtClean="0">
                <a:solidFill>
                  <a:srgbClr val="002060"/>
                </a:solidFill>
              </a:rPr>
              <a:t>	Reject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if </a:t>
            </a:r>
            <a:r>
              <a:rPr lang="el-GR" sz="2000" dirty="0" smtClean="0">
                <a:solidFill>
                  <a:srgbClr val="002060"/>
                </a:solidFill>
                <a:cs typeface="Arial"/>
                <a:sym typeface="Symbol"/>
              </a:rPr>
              <a:t></a:t>
            </a:r>
            <a:r>
              <a:rPr lang="en-US" sz="2000" baseline="30000" dirty="0" smtClean="0">
                <a:solidFill>
                  <a:srgbClr val="002060"/>
                </a:solidFill>
              </a:rPr>
              <a:t>2</a:t>
            </a:r>
            <a:r>
              <a:rPr lang="en-US" sz="2000" baseline="-25000" dirty="0" smtClean="0">
                <a:solidFill>
                  <a:srgbClr val="002060"/>
                </a:solidFill>
              </a:rPr>
              <a:t>R</a:t>
            </a:r>
            <a:r>
              <a:rPr lang="en-US" sz="2000" dirty="0" smtClean="0">
                <a:solidFill>
                  <a:srgbClr val="002060"/>
                </a:solidFill>
              </a:rPr>
              <a:t> &gt; test statistic. </a:t>
            </a:r>
          </a:p>
        </p:txBody>
      </p:sp>
      <p:sp>
        <p:nvSpPr>
          <p:cNvPr id="1536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536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77894" name="Rectangle 6"/>
          <p:cNvSpPr>
            <a:spLocks noChangeArrowheads="1"/>
          </p:cNvSpPr>
          <p:nvPr/>
        </p:nvSpPr>
        <p:spPr bwMode="auto">
          <a:xfrm>
            <a:off x="236538" y="113914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Steps in Testing the Hypotheses</a:t>
            </a:r>
          </a:p>
        </p:txBody>
      </p:sp>
      <p:sp>
        <p:nvSpPr>
          <p:cNvPr id="1536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15</a:t>
            </a:r>
          </a:p>
        </p:txBody>
      </p:sp>
      <p:sp>
        <p:nvSpPr>
          <p:cNvPr id="13" name="Rectangle 2"/>
          <p:cNvSpPr>
            <a:spLocks noGrp="1" noChangeArrowheads="1"/>
          </p:cNvSpPr>
          <p:nvPr>
            <p:ph type="title"/>
          </p:nvPr>
        </p:nvSpPr>
        <p:spPr>
          <a:xfrm>
            <a:off x="1123950" y="381000"/>
            <a:ext cx="67818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Chi-Square </a:t>
            </a:r>
            <a:r>
              <a:rPr lang="en-US" sz="3200" dirty="0">
                <a:solidFill>
                  <a:schemeClr val="accent1"/>
                </a:solidFill>
                <a:effectLst>
                  <a:outerShdw blurRad="38100" dist="38100" dir="2700000" algn="tl">
                    <a:srgbClr val="000000">
                      <a:alpha val="43137"/>
                    </a:srgbClr>
                  </a:outerShdw>
                </a:effectLst>
              </a:rPr>
              <a:t>Test for Independence</a:t>
            </a:r>
          </a:p>
        </p:txBody>
      </p:sp>
    </p:spTree>
    <p:extLst>
      <p:ext uri="{BB962C8B-B14F-4D97-AF65-F5344CB8AC3E}">
        <p14:creationId xmlns:p14="http://schemas.microsoft.com/office/powerpoint/2010/main" val="1657607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296</TotalTime>
  <Words>2630</Words>
  <Application>Microsoft Office PowerPoint</Application>
  <PresentationFormat>On-screen Show (4:3)</PresentationFormat>
  <Paragraphs>384</Paragraphs>
  <Slides>32</Slides>
  <Notes>31</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Week 10  Nov 3-7</vt:lpstr>
      <vt:lpstr>Chi-Square Tests                                           ML 10.1</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 for Independence</vt:lpstr>
      <vt:lpstr>Chi-Square Tests for Goodness-of-Fit    ML 10.2</vt:lpstr>
      <vt:lpstr>Chi-Square Tests for Goodness-of-Fit</vt:lpstr>
      <vt:lpstr>Chi-Square Tests for Goodness-of-Fit</vt:lpstr>
      <vt:lpstr>Normal Chi-Square GOF Test</vt:lpstr>
      <vt:lpstr>Normal Chi-Square GOF Test</vt:lpstr>
      <vt:lpstr>Normal Chi-Square GOF Test</vt:lpstr>
      <vt:lpstr>Normal Chi-Square GOF Test</vt:lpstr>
      <vt:lpstr>Normal Chi-Square GOF Test</vt:lpstr>
      <vt:lpstr>Normal Chi-Square GOF Test</vt:lpstr>
      <vt:lpstr>Normal Chi-Square GOF Test</vt:lpstr>
      <vt:lpstr>ECDF Tests                                             ML 10.3</vt:lpstr>
      <vt:lpstr>ECDF Tests</vt:lpstr>
      <vt:lpstr>ECDF Tests</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10  Nov 4-8</dc:title>
  <dc:subject>QMM 510 Stats for Managers</dc:subject>
  <dc:creator>David P. Doane; Blythe</dc:creator>
  <dc:description>Copyright 2013 by David P. Doane. For use by registered students at Oakland University. Do not distribute without permission.</dc:description>
  <cp:lastModifiedBy>David P. Doane</cp:lastModifiedBy>
  <cp:revision>17</cp:revision>
  <dcterms:created xsi:type="dcterms:W3CDTF">2012-07-30T15:23:03Z</dcterms:created>
  <dcterms:modified xsi:type="dcterms:W3CDTF">2013-10-14T14:40:02Z</dcterms:modified>
</cp:coreProperties>
</file>