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4" r:id="rId58"/>
    <p:sldId id="315" r:id="rId59"/>
    <p:sldId id="325" r:id="rId60"/>
    <p:sldId id="317" r:id="rId61"/>
    <p:sldId id="318" r:id="rId62"/>
    <p:sldId id="319" r:id="rId63"/>
    <p:sldId id="320" r:id="rId64"/>
    <p:sldId id="321" r:id="rId65"/>
    <p:sldId id="322" r:id="rId66"/>
    <p:sldId id="323" r:id="rId67"/>
    <p:sldId id="324"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94648" autoAdjust="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30F0BC-98C5-4B9A-B406-4ED6B11F5036}"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064F99-1BBC-442B-B4DE-FCD07C16DEF8}" type="slidenum">
              <a:rPr lang="en-US" smtClean="0"/>
              <a:t>‹#›</a:t>
            </a:fld>
            <a:endParaRPr lang="en-US"/>
          </a:p>
        </p:txBody>
      </p:sp>
    </p:spTree>
    <p:extLst>
      <p:ext uri="{BB962C8B-B14F-4D97-AF65-F5344CB8AC3E}">
        <p14:creationId xmlns:p14="http://schemas.microsoft.com/office/powerpoint/2010/main" val="1560147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38C381-EC38-46F0-92CD-FE129F420250}"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The midrange is another measure of center.  It is the point halfway between the smallest and largest values in a data set.</a:t>
            </a:r>
          </a:p>
          <a:p>
            <a:pPr>
              <a:spcBef>
                <a:spcPct val="0"/>
              </a:spcBef>
            </a:pPr>
            <a:endParaRPr lang="en-US" smtClean="0"/>
          </a:p>
          <a:p>
            <a:pPr>
              <a:spcBef>
                <a:spcPct val="0"/>
              </a:spcBef>
            </a:pPr>
            <a:r>
              <a:rPr lang="en-US" smtClean="0"/>
              <a:t>This measure is very sensitive to outliers in the data set.</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42A4EC1-C4CA-4B48-99A6-E2EFEDB5B17D}"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Another measure of center is the trimmed mean.</a:t>
            </a:r>
          </a:p>
          <a:p>
            <a:pPr>
              <a:spcBef>
                <a:spcPct val="0"/>
              </a:spcBef>
            </a:pPr>
            <a:endParaRPr lang="en-US" smtClean="0"/>
          </a:p>
          <a:p>
            <a:pPr>
              <a:spcBef>
                <a:spcPct val="0"/>
              </a:spcBef>
            </a:pPr>
            <a:r>
              <a:rPr lang="en-US" smtClean="0"/>
              <a:t>Computing the trimmed mean is a way of dealing with any outliers in the data set.</a:t>
            </a:r>
          </a:p>
          <a:p>
            <a:pPr>
              <a:spcBef>
                <a:spcPct val="0"/>
              </a:spcBef>
            </a:pPr>
            <a:endParaRPr lang="en-US" smtClean="0"/>
          </a:p>
          <a:p>
            <a:pPr>
              <a:spcBef>
                <a:spcPct val="0"/>
              </a:spcBef>
            </a:pPr>
            <a:r>
              <a:rPr lang="en-US" smtClean="0"/>
              <a:t>Depending on the percentage, one will remove that percent of the values from the lower end and upper end of the data set when it is ordered.</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757869E-77B9-4D48-9690-3731FFBA9B6F}" type="slidenum">
              <a:rPr lang="en-US"/>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This slide shows these measures computed for a data set with the Excel software.</a:t>
            </a: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F6545B8-8F85-4ACB-9710-E0B651864E06}"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Variability:</a:t>
            </a:r>
          </a:p>
          <a:p>
            <a:pPr>
              <a:spcBef>
                <a:spcPct val="0"/>
              </a:spcBef>
            </a:pPr>
            <a:endParaRPr lang="en-US" smtClean="0"/>
          </a:p>
          <a:p>
            <a:pPr>
              <a:spcBef>
                <a:spcPct val="0"/>
              </a:spcBef>
            </a:pPr>
            <a:r>
              <a:rPr lang="en-US" smtClean="0"/>
              <a:t>These measures will quantify the spread of a data set about the center of the distribution.  The larger the computed values for these measures the more variable the data set will be about the mean of the data set.</a:t>
            </a:r>
          </a:p>
          <a:p>
            <a:pPr>
              <a:spcBef>
                <a:spcPct val="0"/>
              </a:spcBef>
            </a:pPr>
            <a:endParaRPr lang="en-US" smtClean="0"/>
          </a:p>
          <a:p>
            <a:pPr>
              <a:spcBef>
                <a:spcPct val="0"/>
              </a:spcBef>
            </a:pPr>
            <a:r>
              <a:rPr lang="en-US" smtClean="0"/>
              <a:t>There are several measures of variability that will be discussed in this section. These measures can be computed for both a sample and a population.</a:t>
            </a:r>
          </a:p>
          <a:p>
            <a:pPr>
              <a:spcBef>
                <a:spcPct val="0"/>
              </a:spcBef>
            </a:pPr>
            <a:endParaRPr lang="en-US" smtClean="0"/>
          </a:p>
          <a:p>
            <a:pPr>
              <a:spcBef>
                <a:spcPct val="0"/>
              </a:spcBef>
            </a:pPr>
            <a:r>
              <a:rPr lang="en-US" smtClean="0"/>
              <a:t>The variance for the sample is the most used measure of variation for a sample.</a:t>
            </a:r>
          </a:p>
          <a:p>
            <a:pPr>
              <a:spcBef>
                <a:spcPct val="0"/>
              </a:spcBef>
            </a:pPr>
            <a:endParaRPr lang="en-US" smtClean="0"/>
          </a:p>
          <a:p>
            <a:pPr>
              <a:spcBef>
                <a:spcPct val="0"/>
              </a:spcBef>
            </a:pPr>
            <a:endParaRPr lang="en-US" smtClean="0"/>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98E0FF-FA20-47F7-AFFC-202A9341FE64}"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Variability:</a:t>
            </a:r>
          </a:p>
          <a:p>
            <a:pPr>
              <a:spcBef>
                <a:spcPct val="0"/>
              </a:spcBef>
            </a:pPr>
            <a:endParaRPr lang="en-US" smtClean="0"/>
          </a:p>
          <a:p>
            <a:pPr>
              <a:spcBef>
                <a:spcPct val="0"/>
              </a:spcBef>
            </a:pPr>
            <a:r>
              <a:rPr lang="en-US" smtClean="0"/>
              <a:t>The sample standard deviation is usually given as a statistic for a sample data set because it has the same unit as the variable in the data set.</a:t>
            </a:r>
          </a:p>
          <a:p>
            <a:pPr>
              <a:spcBef>
                <a:spcPct val="0"/>
              </a:spcBef>
            </a:pPr>
            <a:endParaRPr lang="en-US" smtClean="0"/>
          </a:p>
          <a:p>
            <a:pPr>
              <a:spcBef>
                <a:spcPct val="0"/>
              </a:spcBef>
            </a:pPr>
            <a:r>
              <a:rPr lang="en-US" smtClean="0"/>
              <a:t>The coefficient of variation is used to compare the variability of two or more different variables measured in different units.</a:t>
            </a:r>
          </a:p>
          <a:p>
            <a:pPr>
              <a:spcBef>
                <a:spcPct val="0"/>
              </a:spcBef>
            </a:pPr>
            <a:endParaRPr lang="en-US" smtClean="0"/>
          </a:p>
          <a:p>
            <a:pPr>
              <a:spcBef>
                <a:spcPct val="0"/>
              </a:spcBef>
            </a:pPr>
            <a:endParaRPr lang="en-US" smtClean="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EEDC572-8F46-4EEA-9536-955054467519}"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Variability:</a:t>
            </a:r>
          </a:p>
          <a:p>
            <a:pPr>
              <a:spcBef>
                <a:spcPct val="0"/>
              </a:spcBef>
            </a:pPr>
            <a:endParaRPr lang="en-US" smtClean="0"/>
          </a:p>
          <a:p>
            <a:pPr>
              <a:spcBef>
                <a:spcPct val="0"/>
              </a:spcBef>
            </a:pPr>
            <a:r>
              <a:rPr lang="en-US" smtClean="0"/>
              <a:t>Another measure of variability is the mean absolute deviation.  This measure computes the average of the absolute deviations from the mean of a data set.</a:t>
            </a:r>
          </a:p>
          <a:p>
            <a:pPr>
              <a:spcBef>
                <a:spcPct val="0"/>
              </a:spcBef>
            </a:pPr>
            <a:endParaRPr lang="en-US" smtClean="0"/>
          </a:p>
          <a:p>
            <a:pPr>
              <a:spcBef>
                <a:spcPct val="0"/>
              </a:spcBef>
            </a:pPr>
            <a:endParaRPr lang="en-US" smtClean="0"/>
          </a:p>
        </p:txBody>
      </p:sp>
      <p:sp>
        <p:nvSpPr>
          <p:cNvPr id="819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BC3F42A-90A5-443F-934F-AC6C95C8C39B}"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Variability:</a:t>
            </a:r>
          </a:p>
          <a:p>
            <a:pPr>
              <a:spcBef>
                <a:spcPct val="0"/>
              </a:spcBef>
            </a:pPr>
            <a:endParaRPr lang="en-US" smtClean="0"/>
          </a:p>
          <a:p>
            <a:pPr>
              <a:spcBef>
                <a:spcPct val="0"/>
              </a:spcBef>
            </a:pPr>
            <a:r>
              <a:rPr lang="en-US" smtClean="0"/>
              <a:t>The coefficient of variation is unit-free and so it can be used to compare the variability for different variables.</a:t>
            </a:r>
          </a:p>
          <a:p>
            <a:pPr>
              <a:spcBef>
                <a:spcPct val="0"/>
              </a:spcBef>
            </a:pPr>
            <a:endParaRPr lang="en-US" smtClean="0"/>
          </a:p>
          <a:p>
            <a:pPr>
              <a:spcBef>
                <a:spcPct val="0"/>
              </a:spcBef>
            </a:pPr>
            <a:r>
              <a:rPr lang="en-US" smtClean="0"/>
              <a:t>The coefficient of variation only works for nonnegative data.</a:t>
            </a:r>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AAD40F8-09F3-4CF1-8BBF-C0FECDAC3D70}"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Variability:</a:t>
            </a:r>
          </a:p>
          <a:p>
            <a:pPr>
              <a:spcBef>
                <a:spcPct val="0"/>
              </a:spcBef>
            </a:pPr>
            <a:endParaRPr lang="en-US" smtClean="0"/>
          </a:p>
          <a:p>
            <a:pPr>
              <a:spcBef>
                <a:spcPct val="0"/>
              </a:spcBef>
            </a:pPr>
            <a:r>
              <a:rPr lang="en-US" smtClean="0"/>
              <a:t>The coefficient of variation is unit-free and so it can be used to compare the variability for different variables.</a:t>
            </a:r>
          </a:p>
          <a:p>
            <a:pPr>
              <a:spcBef>
                <a:spcPct val="0"/>
              </a:spcBef>
            </a:pPr>
            <a:endParaRPr lang="en-US" smtClean="0"/>
          </a:p>
          <a:p>
            <a:pPr>
              <a:spcBef>
                <a:spcPct val="0"/>
              </a:spcBef>
            </a:pPr>
            <a:r>
              <a:rPr lang="en-US" smtClean="0"/>
              <a:t>The coefficient of variation only works for nonnegative data.</a:t>
            </a:r>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AAD40F8-09F3-4CF1-8BBF-C0FECDAC3D70}"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38C381-EC38-46F0-92CD-FE129F420250}"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The Empirical Rule applies to the normal distribution.  It states that within a certain number of standard deviations from the mean for ANY normal distribution, the percentage will be the same.</a:t>
            </a:r>
          </a:p>
          <a:p>
            <a:pPr>
              <a:spcBef>
                <a:spcPct val="0"/>
              </a:spcBef>
            </a:pPr>
            <a:endParaRPr lang="en-US" smtClean="0"/>
          </a:p>
          <a:p>
            <a:pPr>
              <a:spcBef>
                <a:spcPct val="0"/>
              </a:spcBef>
            </a:pPr>
            <a:r>
              <a:rPr lang="en-US" smtClean="0"/>
              <a:t>Within one standard deviation of the mean for ANY normal distribution, approximately 68% of the data will lie.  </a:t>
            </a:r>
          </a:p>
          <a:p>
            <a:pPr>
              <a:spcBef>
                <a:spcPct val="0"/>
              </a:spcBef>
            </a:pPr>
            <a:endParaRPr lang="en-US" smtClean="0"/>
          </a:p>
          <a:p>
            <a:pPr>
              <a:spcBef>
                <a:spcPct val="0"/>
              </a:spcBef>
            </a:pPr>
            <a:r>
              <a:rPr lang="en-US" smtClean="0"/>
              <a:t>Within two standard deviations of the mean for ANY normal distribution, approximately 95.5% of the data will lie.  </a:t>
            </a:r>
          </a:p>
          <a:p>
            <a:pPr>
              <a:spcBef>
                <a:spcPct val="0"/>
              </a:spcBef>
            </a:pPr>
            <a:endParaRPr lang="en-US" smtClean="0"/>
          </a:p>
          <a:p>
            <a:pPr>
              <a:spcBef>
                <a:spcPct val="0"/>
              </a:spcBef>
            </a:pPr>
            <a:r>
              <a:rPr lang="en-US" smtClean="0"/>
              <a:t>Within three standard deviations of the mean for ANY normal distribution, approximately 99.7% of the data will lie.  </a:t>
            </a:r>
          </a:p>
          <a:p>
            <a:pPr>
              <a:spcBef>
                <a:spcPct val="0"/>
              </a:spcBef>
            </a:pPr>
            <a:endParaRPr lang="en-US" smtClean="0"/>
          </a:p>
          <a:p>
            <a:pPr>
              <a:spcBef>
                <a:spcPct val="0"/>
              </a:spcBef>
            </a:pPr>
            <a:endParaRPr lang="en-US" smtClean="0"/>
          </a:p>
        </p:txBody>
      </p:sp>
      <p:sp>
        <p:nvSpPr>
          <p:cNvPr id="9216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3B537AE-A8BD-493A-B48F-A31AC0DA1B58}" type="slidenum">
              <a:rPr lang="en-US" sz="1200"/>
              <a:pPr algn="r"/>
              <a:t>20</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Numerical Description:</a:t>
            </a:r>
          </a:p>
          <a:p>
            <a:pPr>
              <a:spcBef>
                <a:spcPct val="0"/>
              </a:spcBef>
            </a:pPr>
            <a:endParaRPr lang="en-US" smtClean="0"/>
          </a:p>
          <a:p>
            <a:pPr>
              <a:spcBef>
                <a:spcPct val="0"/>
              </a:spcBef>
            </a:pPr>
            <a:r>
              <a:rPr lang="en-US" smtClean="0"/>
              <a:t>The three key characteristics of numerical data are measures of center, measures of variability, and measures of shape.  Some of these measures will be discussed in this chapter. </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027BFBC-1F7E-4288-B7BE-DEFF8397030E}"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Figure 4.20 graphically depicts the Empirical Rule.</a:t>
            </a:r>
          </a:p>
        </p:txBody>
      </p:sp>
      <p:sp>
        <p:nvSpPr>
          <p:cNvPr id="9421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F1F88CA-4D9F-43B9-BA5A-CA8151FE2760}" type="slidenum">
              <a:rPr lang="en-US" sz="1200"/>
              <a:pPr algn="r"/>
              <a:t>21</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One way of standardizing values in a data set is to compute the </a:t>
            </a:r>
            <a:r>
              <a:rPr lang="en-US" i="1" smtClean="0"/>
              <a:t>z</a:t>
            </a:r>
            <a:r>
              <a:rPr lang="en-US" smtClean="0"/>
              <a:t>-scores.</a:t>
            </a:r>
          </a:p>
        </p:txBody>
      </p:sp>
      <p:sp>
        <p:nvSpPr>
          <p:cNvPr id="9625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3400FB7-DB93-4E1D-8F96-6C0DF18BF549}" type="slidenum">
              <a:rPr lang="en-US" sz="1200"/>
              <a:pPr algn="r"/>
              <a:t>22</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use the Empirical Rule to help to determine whether a data value is an unusual observation or an outlier when the data values are standardized. </a:t>
            </a:r>
          </a:p>
          <a:p>
            <a:pPr>
              <a:spcBef>
                <a:spcPct val="0"/>
              </a:spcBef>
            </a:pPr>
            <a:endParaRPr lang="en-US" smtClean="0"/>
          </a:p>
          <a:p>
            <a:pPr>
              <a:spcBef>
                <a:spcPct val="0"/>
              </a:spcBef>
            </a:pPr>
            <a:r>
              <a:rPr lang="en-US" smtClean="0"/>
              <a:t>A data value is classified as an unusual observation if it falls outside two standard deviations from the mean.   </a:t>
            </a:r>
          </a:p>
          <a:p>
            <a:pPr>
              <a:spcBef>
                <a:spcPct val="0"/>
              </a:spcBef>
            </a:pPr>
            <a:endParaRPr lang="en-US" smtClean="0"/>
          </a:p>
          <a:p>
            <a:pPr>
              <a:spcBef>
                <a:spcPct val="0"/>
              </a:spcBef>
            </a:pPr>
            <a:r>
              <a:rPr lang="en-US" smtClean="0"/>
              <a:t>A data value is classified as an outlier if it falls outside three standard deviations from the mean.   </a:t>
            </a:r>
          </a:p>
          <a:p>
            <a:pPr>
              <a:spcBef>
                <a:spcPct val="0"/>
              </a:spcBef>
            </a:pPr>
            <a:endParaRPr lang="en-US" smtClean="0"/>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B4158F9-6CCA-4021-9729-F406231C9D12}" type="slidenum">
              <a:rPr lang="en-US" sz="1200"/>
              <a:pPr algn="r"/>
              <a:t>23</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use the Empirical Rule to help to determine whether a data value is an unusual observation or an outlier when the data values are standardized. </a:t>
            </a:r>
          </a:p>
          <a:p>
            <a:pPr>
              <a:spcBef>
                <a:spcPct val="0"/>
              </a:spcBef>
            </a:pPr>
            <a:endParaRPr lang="en-US" smtClean="0"/>
          </a:p>
          <a:p>
            <a:pPr>
              <a:spcBef>
                <a:spcPct val="0"/>
              </a:spcBef>
            </a:pPr>
            <a:r>
              <a:rPr lang="en-US" smtClean="0"/>
              <a:t>A data value is classified as an unusual observation if it falls outside two standard deviations from the mean.   </a:t>
            </a:r>
          </a:p>
          <a:p>
            <a:pPr>
              <a:spcBef>
                <a:spcPct val="0"/>
              </a:spcBef>
            </a:pPr>
            <a:endParaRPr lang="en-US" smtClean="0"/>
          </a:p>
          <a:p>
            <a:pPr>
              <a:spcBef>
                <a:spcPct val="0"/>
              </a:spcBef>
            </a:pPr>
            <a:r>
              <a:rPr lang="en-US" smtClean="0"/>
              <a:t>A data value is classified as an outlier if it falls outside three standard deviations from the mean.   </a:t>
            </a:r>
          </a:p>
          <a:p>
            <a:pPr>
              <a:spcBef>
                <a:spcPct val="0"/>
              </a:spcBef>
            </a:pPr>
            <a:endParaRPr lang="en-US" smtClean="0"/>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B4158F9-6CCA-4021-9729-F406231C9D12}" type="slidenum">
              <a:rPr lang="en-US" sz="1200"/>
              <a:pPr algn="r"/>
              <a:t>24</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use the Empirical Rule to help to determine whether a data value is an unusual observation or an outlier when the data values are standardized. </a:t>
            </a:r>
          </a:p>
          <a:p>
            <a:pPr>
              <a:spcBef>
                <a:spcPct val="0"/>
              </a:spcBef>
            </a:pPr>
            <a:endParaRPr lang="en-US" smtClean="0"/>
          </a:p>
          <a:p>
            <a:pPr>
              <a:spcBef>
                <a:spcPct val="0"/>
              </a:spcBef>
            </a:pPr>
            <a:r>
              <a:rPr lang="en-US" smtClean="0"/>
              <a:t>A data value is classified as an unusual observation if it falls outside two standard deviations from the mean.   </a:t>
            </a:r>
          </a:p>
          <a:p>
            <a:pPr>
              <a:spcBef>
                <a:spcPct val="0"/>
              </a:spcBef>
            </a:pPr>
            <a:endParaRPr lang="en-US" smtClean="0"/>
          </a:p>
          <a:p>
            <a:pPr>
              <a:spcBef>
                <a:spcPct val="0"/>
              </a:spcBef>
            </a:pPr>
            <a:r>
              <a:rPr lang="en-US" smtClean="0"/>
              <a:t>A data value is classified as an outlier if it falls outside three standard deviations from the mean.   </a:t>
            </a:r>
          </a:p>
          <a:p>
            <a:pPr>
              <a:spcBef>
                <a:spcPct val="0"/>
              </a:spcBef>
            </a:pPr>
            <a:endParaRPr lang="en-US" smtClean="0"/>
          </a:p>
        </p:txBody>
      </p:sp>
      <p:sp>
        <p:nvSpPr>
          <p:cNvPr id="9830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B4158F9-6CCA-4021-9729-F406231C9D12}" type="slidenum">
              <a:rPr lang="en-US" sz="1200"/>
              <a:pPr algn="r"/>
              <a:t>25</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estimate the population standard deviation if we know the range of the data set.</a:t>
            </a:r>
          </a:p>
          <a:p>
            <a:pPr>
              <a:spcBef>
                <a:spcPct val="0"/>
              </a:spcBef>
            </a:pPr>
            <a:endParaRPr lang="en-US" smtClean="0"/>
          </a:p>
          <a:p>
            <a:pPr>
              <a:spcBef>
                <a:spcPct val="0"/>
              </a:spcBef>
            </a:pPr>
            <a:r>
              <a:rPr lang="en-US" smtClean="0"/>
              <a:t>This estimate assumes the data set is normally distributed.</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302C4F3-9AC7-45E3-B6D9-A94CCEA89449}" type="slidenum">
              <a:rPr lang="en-US" sz="1200"/>
              <a:pPr algn="r"/>
              <a:t>26</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estimate the population standard deviation if we know the range of the data set.</a:t>
            </a:r>
          </a:p>
          <a:p>
            <a:pPr>
              <a:spcBef>
                <a:spcPct val="0"/>
              </a:spcBef>
            </a:pPr>
            <a:endParaRPr lang="en-US" smtClean="0"/>
          </a:p>
          <a:p>
            <a:pPr>
              <a:spcBef>
                <a:spcPct val="0"/>
              </a:spcBef>
            </a:pPr>
            <a:r>
              <a:rPr lang="en-US" smtClean="0"/>
              <a:t>This estimate assumes the data set is normally distributed.</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302C4F3-9AC7-45E3-B6D9-A94CCEA89449}" type="slidenum">
              <a:rPr lang="en-US" sz="1200"/>
              <a:pPr algn="r"/>
              <a:t>27</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estimate the population standard deviation if we know the range of the data set.</a:t>
            </a:r>
          </a:p>
          <a:p>
            <a:pPr>
              <a:spcBef>
                <a:spcPct val="0"/>
              </a:spcBef>
            </a:pPr>
            <a:endParaRPr lang="en-US" smtClean="0"/>
          </a:p>
          <a:p>
            <a:pPr>
              <a:spcBef>
                <a:spcPct val="0"/>
              </a:spcBef>
            </a:pPr>
            <a:r>
              <a:rPr lang="en-US" smtClean="0"/>
              <a:t>This estimate assumes the data set is normally distributed.</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302C4F3-9AC7-45E3-B6D9-A94CCEA89449}" type="slidenum">
              <a:rPr lang="en-US" sz="1200"/>
              <a:pPr algn="r"/>
              <a:t>28</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Standardized Data:</a:t>
            </a:r>
          </a:p>
          <a:p>
            <a:pPr>
              <a:spcBef>
                <a:spcPct val="0"/>
              </a:spcBef>
            </a:pPr>
            <a:endParaRPr lang="en-US" smtClean="0"/>
          </a:p>
          <a:p>
            <a:pPr>
              <a:spcBef>
                <a:spcPct val="0"/>
              </a:spcBef>
            </a:pPr>
            <a:r>
              <a:rPr lang="en-US" smtClean="0"/>
              <a:t>We can estimate the population standard deviation if we know the range of the data set.</a:t>
            </a:r>
          </a:p>
          <a:p>
            <a:pPr>
              <a:spcBef>
                <a:spcPct val="0"/>
              </a:spcBef>
            </a:pPr>
            <a:endParaRPr lang="en-US" smtClean="0"/>
          </a:p>
          <a:p>
            <a:pPr>
              <a:spcBef>
                <a:spcPct val="0"/>
              </a:spcBef>
            </a:pPr>
            <a:r>
              <a:rPr lang="en-US" smtClean="0"/>
              <a:t>This estimate assumes the data set is normally distributed.</a:t>
            </a:r>
          </a:p>
        </p:txBody>
      </p:sp>
      <p:sp>
        <p:nvSpPr>
          <p:cNvPr id="10035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302C4F3-9AC7-45E3-B6D9-A94CCEA89449}" type="slidenum">
              <a:rPr lang="en-US" sz="1200"/>
              <a:pPr algn="r"/>
              <a:t>29</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38C381-EC38-46F0-92CD-FE129F420250}" type="slidenum">
              <a:rPr lang="en-US"/>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Numerical Description:</a:t>
            </a:r>
          </a:p>
          <a:p>
            <a:pPr>
              <a:spcBef>
                <a:spcPct val="0"/>
              </a:spcBef>
            </a:pPr>
            <a:endParaRPr lang="en-US" smtClean="0"/>
          </a:p>
          <a:p>
            <a:pPr>
              <a:spcBef>
                <a:spcPct val="0"/>
              </a:spcBef>
            </a:pPr>
            <a:r>
              <a:rPr lang="en-US" smtClean="0"/>
              <a:t>We can use any appropriate technology to graphically display the data before any measures  are computed.  One of the purposes for this is get a visual idea of some of the properties of the distribution.  Figures 4.1 and 4.3 show examples of some of the graphical displays you can create to get an idea of the behavior of the data set.  </a:t>
            </a:r>
          </a:p>
          <a:p>
            <a:pPr>
              <a:spcBef>
                <a:spcPct val="0"/>
              </a:spcBef>
            </a:pPr>
            <a:endParaRPr lang="en-US" smtClean="0"/>
          </a:p>
          <a:p>
            <a:pPr>
              <a:spcBef>
                <a:spcPct val="0"/>
              </a:spcBef>
            </a:pPr>
            <a:endParaRPr lang="en-US" smtClean="0"/>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C457530-989D-4940-AFC9-B4C662F57D6C}"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Percentiles divide the data set into 100 equal groups.</a:t>
            </a:r>
          </a:p>
          <a:p>
            <a:pPr>
              <a:spcBef>
                <a:spcPct val="0"/>
              </a:spcBef>
            </a:pPr>
            <a:endParaRPr lang="en-US" smtClean="0"/>
          </a:p>
          <a:p>
            <a:pPr>
              <a:spcBef>
                <a:spcPct val="0"/>
              </a:spcBef>
            </a:pPr>
            <a:r>
              <a:rPr lang="en-US" smtClean="0"/>
              <a:t>Special percentiles are deciles, quintiles, and quartiles.</a:t>
            </a:r>
          </a:p>
        </p:txBody>
      </p:sp>
      <p:sp>
        <p:nvSpPr>
          <p:cNvPr id="10240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D6515B6-F24A-40EB-B7F7-8B44196CBFD4}" type="slidenum">
              <a:rPr lang="en-US" sz="1200"/>
              <a:pPr algn="r"/>
              <a:t>31</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Percentiles can be used in many situations.  A few examples are given in the slide.</a:t>
            </a:r>
          </a:p>
        </p:txBody>
      </p:sp>
      <p:sp>
        <p:nvSpPr>
          <p:cNvPr id="10445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F827192-2571-450C-AB14-ABA722533915}" type="slidenum">
              <a:rPr lang="en-US" sz="1200"/>
              <a:pPr algn="r"/>
              <a:t>32</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Quartiles divide the ordered data set into four equal parts.</a:t>
            </a:r>
          </a:p>
        </p:txBody>
      </p:sp>
      <p:sp>
        <p:nvSpPr>
          <p:cNvPr id="10649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87DBED9-8F77-46A7-B4CF-9651CCB8624D}" type="slidenum">
              <a:rPr lang="en-US" sz="1200"/>
              <a:pPr algn="r"/>
              <a:t>33</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The second quartile is the same as the median for the data set.</a:t>
            </a:r>
          </a:p>
          <a:p>
            <a:pPr>
              <a:spcBef>
                <a:spcPct val="0"/>
              </a:spcBef>
            </a:pPr>
            <a:endParaRPr lang="en-US" smtClean="0"/>
          </a:p>
          <a:p>
            <a:pPr>
              <a:spcBef>
                <a:spcPct val="0"/>
              </a:spcBef>
            </a:pPr>
            <a:r>
              <a:rPr lang="en-US" smtClean="0"/>
              <a:t>The interquartile range is the middle 50% of the ordered data set.</a:t>
            </a:r>
          </a:p>
        </p:txBody>
      </p:sp>
      <p:sp>
        <p:nvSpPr>
          <p:cNvPr id="10854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A0A727E-D9FE-4714-8B85-EC51BBF312EC}" type="slidenum">
              <a:rPr lang="en-US" sz="1200"/>
              <a:pPr algn="r"/>
              <a:t>34</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This slide gives the steps involved in computing the quartiles by the method of medians.</a:t>
            </a:r>
          </a:p>
        </p:txBody>
      </p:sp>
      <p:sp>
        <p:nvSpPr>
          <p:cNvPr id="11264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38C059D-3741-48FC-B529-0FC933228CE6}" type="slidenum">
              <a:rPr lang="en-US" sz="1200"/>
              <a:pPr algn="r"/>
              <a:t>35</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One method of finding the quartiles is called the method of medians.</a:t>
            </a:r>
          </a:p>
        </p:txBody>
      </p:sp>
      <p:sp>
        <p:nvSpPr>
          <p:cNvPr id="110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497C9A6-E30B-4334-A090-A35DAF35F8F9}" type="slidenum">
              <a:rPr lang="en-US"/>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Slide shows an example using the method of medians to compute the quartiles. </a:t>
            </a:r>
          </a:p>
        </p:txBody>
      </p:sp>
      <p:sp>
        <p:nvSpPr>
          <p:cNvPr id="11469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0B25B48-131B-4FC7-89ED-F310464FB496}" type="slidenum">
              <a:rPr lang="en-US" sz="1200"/>
              <a:pPr algn="r"/>
              <a:t>37</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The box plot is based on a five-number summary.</a:t>
            </a:r>
          </a:p>
          <a:p>
            <a:pPr>
              <a:spcBef>
                <a:spcPct val="0"/>
              </a:spcBef>
            </a:pPr>
            <a:endParaRPr lang="en-US" smtClean="0"/>
          </a:p>
          <a:p>
            <a:pPr>
              <a:spcBef>
                <a:spcPct val="0"/>
              </a:spcBef>
            </a:pPr>
            <a:r>
              <a:rPr lang="en-US" smtClean="0"/>
              <a:t>These numbers are: minimum, first, second, and third quartiles and the maximum value.</a:t>
            </a:r>
          </a:p>
        </p:txBody>
      </p:sp>
      <p:sp>
        <p:nvSpPr>
          <p:cNvPr id="1187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E595B14-DE4E-4A59-8CFE-8E1176D222C6}" type="slidenum">
              <a:rPr lang="en-US"/>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Using the five numbers, a box plot can be displayed.  </a:t>
            </a:r>
          </a:p>
          <a:p>
            <a:pPr>
              <a:spcBef>
                <a:spcPct val="0"/>
              </a:spcBef>
            </a:pPr>
            <a:endParaRPr lang="en-US" smtClean="0"/>
          </a:p>
          <a:p>
            <a:pPr>
              <a:spcBef>
                <a:spcPct val="0"/>
              </a:spcBef>
            </a:pPr>
            <a:r>
              <a:rPr lang="en-US" smtClean="0"/>
              <a:t>The slide shows an example of a box plot.</a:t>
            </a:r>
          </a:p>
          <a:p>
            <a:pPr>
              <a:spcBef>
                <a:spcPct val="0"/>
              </a:spcBef>
            </a:pPr>
            <a:endParaRPr lang="en-US" smtClean="0"/>
          </a:p>
        </p:txBody>
      </p:sp>
      <p:sp>
        <p:nvSpPr>
          <p:cNvPr id="12083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2CD947D-7EBD-45F3-A45A-FC16597C40C4}" type="slidenum">
              <a:rPr lang="en-US" sz="1200"/>
              <a:pPr algn="r"/>
              <a:t>39</a:t>
            </a:fld>
            <a:endParaRPr 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Slide shows the shapes of different distributions and the associated box plots. </a:t>
            </a:r>
          </a:p>
        </p:txBody>
      </p:sp>
      <p:sp>
        <p:nvSpPr>
          <p:cNvPr id="12288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8AD5E29-4DE8-4A45-8149-F9F58E1B59C0}" type="slidenum">
              <a:rPr lang="en-US" sz="1200"/>
              <a:pPr algn="r"/>
              <a:t>40</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The most common measures of center are the mean, median, and mode.</a:t>
            </a:r>
          </a:p>
          <a:p>
            <a:pPr>
              <a:spcBef>
                <a:spcPct val="0"/>
              </a:spcBef>
            </a:pPr>
            <a:endParaRPr lang="en-US" smtClean="0"/>
          </a:p>
          <a:p>
            <a:pPr>
              <a:spcBef>
                <a:spcPct val="0"/>
              </a:spcBef>
            </a:pPr>
            <a:r>
              <a:rPr lang="en-US" smtClean="0"/>
              <a:t>We can compute the mean for both the population and the sample.  These values are computed in the same manner except we use different notations to represent them.  The slide displays the notations.</a:t>
            </a:r>
          </a:p>
          <a:p>
            <a:pPr>
              <a:spcBef>
                <a:spcPct val="0"/>
              </a:spcBef>
            </a:pPr>
            <a:endParaRPr lang="en-US" smtClean="0"/>
          </a:p>
          <a:p>
            <a:pPr>
              <a:spcBef>
                <a:spcPct val="0"/>
              </a:spcBef>
            </a:pPr>
            <a:r>
              <a:rPr lang="en-US" smtClean="0"/>
              <a:t>The mean is computed by adding all the values and dividing by the number of values.  </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CB4CAB-4296-4D2E-8DD4-A539A690774A}" type="slidenum">
              <a:rPr lang="en-US"/>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The midhinge in a box plot is the average of the first and third quartiles.</a:t>
            </a:r>
          </a:p>
        </p:txBody>
      </p:sp>
      <p:sp>
        <p:nvSpPr>
          <p:cNvPr id="1310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0937790-6096-4D52-99E9-AC8E424A35CD}" type="slidenum">
              <a:rPr lang="en-US" sz="1200"/>
              <a:pPr algn="r"/>
              <a:t>41</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We can use quartiles to determine unusual data values and outliers.</a:t>
            </a:r>
          </a:p>
          <a:p>
            <a:pPr>
              <a:spcBef>
                <a:spcPct val="0"/>
              </a:spcBef>
            </a:pPr>
            <a:endParaRPr lang="en-US" smtClean="0"/>
          </a:p>
          <a:p>
            <a:pPr>
              <a:spcBef>
                <a:spcPct val="0"/>
              </a:spcBef>
            </a:pPr>
            <a:r>
              <a:rPr lang="en-US" smtClean="0"/>
              <a:t>The lower and upper fence limits are computed.  The formulas are given in the slide.</a:t>
            </a:r>
          </a:p>
          <a:p>
            <a:pPr>
              <a:spcBef>
                <a:spcPct val="0"/>
              </a:spcBef>
            </a:pPr>
            <a:endParaRPr lang="en-US" smtClean="0"/>
          </a:p>
          <a:p>
            <a:pPr>
              <a:spcBef>
                <a:spcPct val="0"/>
              </a:spcBef>
            </a:pPr>
            <a:r>
              <a:rPr lang="en-US" smtClean="0"/>
              <a:t>Values outside the inner fences are classified as unusual and values outside the outer fences are classified as outliers.</a:t>
            </a:r>
          </a:p>
          <a:p>
            <a:pPr>
              <a:spcBef>
                <a:spcPct val="0"/>
              </a:spcBef>
            </a:pPr>
            <a:endParaRPr lang="en-US" smtClean="0"/>
          </a:p>
          <a:p>
            <a:pPr>
              <a:spcBef>
                <a:spcPct val="0"/>
              </a:spcBef>
            </a:pPr>
            <a:endParaRPr lang="en-US" smtClean="0"/>
          </a:p>
        </p:txBody>
      </p:sp>
      <p:sp>
        <p:nvSpPr>
          <p:cNvPr id="12493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977C3B5-AEC4-40BE-8D8F-A4C42334E5EF}" type="slidenum">
              <a:rPr lang="en-US" sz="1200"/>
              <a:pPr algn="r"/>
              <a:t>42</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Using the five numbers, a box plot can be displayed.  </a:t>
            </a:r>
          </a:p>
          <a:p>
            <a:pPr>
              <a:spcBef>
                <a:spcPct val="0"/>
              </a:spcBef>
            </a:pPr>
            <a:endParaRPr lang="en-US" smtClean="0"/>
          </a:p>
          <a:p>
            <a:pPr>
              <a:spcBef>
                <a:spcPct val="0"/>
              </a:spcBef>
            </a:pPr>
            <a:r>
              <a:rPr lang="en-US" smtClean="0"/>
              <a:t>The slide shows an example of a box plot.</a:t>
            </a:r>
          </a:p>
          <a:p>
            <a:pPr>
              <a:spcBef>
                <a:spcPct val="0"/>
              </a:spcBef>
            </a:pPr>
            <a:endParaRPr lang="en-US" smtClean="0"/>
          </a:p>
        </p:txBody>
      </p:sp>
      <p:sp>
        <p:nvSpPr>
          <p:cNvPr id="12083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2CD947D-7EBD-45F3-A45A-FC16597C40C4}" type="slidenum">
              <a:rPr lang="en-US" sz="1200"/>
              <a:pPr algn="r"/>
              <a:t>43</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The midhinge in a box plot is the average of the first and third quartiles.</a:t>
            </a:r>
          </a:p>
        </p:txBody>
      </p:sp>
      <p:sp>
        <p:nvSpPr>
          <p:cNvPr id="13107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0937790-6096-4D52-99E9-AC8E424A35CD}" type="slidenum">
              <a:rPr lang="en-US" sz="1200"/>
              <a:pPr algn="r"/>
              <a:t>44</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Percentiles, Quartiles, and Box Plots:</a:t>
            </a:r>
          </a:p>
          <a:p>
            <a:pPr>
              <a:spcBef>
                <a:spcPct val="0"/>
              </a:spcBef>
            </a:pPr>
            <a:endParaRPr lang="en-US" smtClean="0"/>
          </a:p>
          <a:p>
            <a:pPr>
              <a:spcBef>
                <a:spcPct val="0"/>
              </a:spcBef>
            </a:pPr>
            <a:r>
              <a:rPr lang="en-US" smtClean="0"/>
              <a:t>Figure 4.29 shows the box plot and the outlier. </a:t>
            </a:r>
          </a:p>
        </p:txBody>
      </p:sp>
      <p:sp>
        <p:nvSpPr>
          <p:cNvPr id="1290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1BF6F4F-67A4-4637-AAB3-1E66ADC77AC3}" type="slidenum">
              <a:rPr lang="en-US"/>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eight sections in this Chapter.  The topics in each section are listed above.</a:t>
            </a:r>
          </a:p>
          <a:p>
            <a:pPr>
              <a:spcBef>
                <a:spcPct val="0"/>
              </a:spcBef>
            </a:pPr>
            <a:endParaRPr lang="en-US" smtClean="0"/>
          </a:p>
          <a:p>
            <a:pPr>
              <a:spcBef>
                <a:spcPct val="0"/>
              </a:spcBef>
            </a:pPr>
            <a:endParaRPr lang="en-US" smtClean="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38C381-EC38-46F0-92CD-FE129F420250}" type="slidenum">
              <a:rPr lang="en-US"/>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Correlation and Covariance:</a:t>
            </a:r>
          </a:p>
          <a:p>
            <a:pPr>
              <a:spcBef>
                <a:spcPct val="0"/>
              </a:spcBef>
            </a:pPr>
            <a:endParaRPr lang="en-US" smtClean="0"/>
          </a:p>
          <a:p>
            <a:pPr>
              <a:spcBef>
                <a:spcPct val="0"/>
              </a:spcBef>
            </a:pPr>
            <a:r>
              <a:rPr lang="en-US" smtClean="0"/>
              <a:t>The sample correlation coefficient quantifies the strength of the linear association between bivariate variables.  It also gives us the direction of the association depending on the sign of the computed value.</a:t>
            </a:r>
          </a:p>
        </p:txBody>
      </p:sp>
      <p:sp>
        <p:nvSpPr>
          <p:cNvPr id="13312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0E4E358-EF56-4FF8-BA2B-80632780CCDA}" type="slidenum">
              <a:rPr lang="en-US" sz="1200"/>
              <a:pPr algn="r"/>
              <a:t>47</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Correlation and Covariance:</a:t>
            </a:r>
          </a:p>
          <a:p>
            <a:pPr>
              <a:spcBef>
                <a:spcPct val="0"/>
              </a:spcBef>
            </a:pPr>
            <a:endParaRPr lang="en-US" smtClean="0"/>
          </a:p>
          <a:p>
            <a:pPr>
              <a:spcBef>
                <a:spcPct val="0"/>
              </a:spcBef>
            </a:pPr>
            <a:r>
              <a:rPr lang="en-US" smtClean="0"/>
              <a:t>Figure 4.33 shows examples of correlation and the corresponding scatter plots.</a:t>
            </a:r>
          </a:p>
        </p:txBody>
      </p:sp>
      <p:sp>
        <p:nvSpPr>
          <p:cNvPr id="13517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C8C874B1-2A73-4452-AD70-BDEBC27BAD08}" type="slidenum">
              <a:rPr lang="en-US" sz="1200"/>
              <a:pPr algn="r"/>
              <a:t>48</a:t>
            </a:fld>
            <a:endParaRPr 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Correlation and Covariance:</a:t>
            </a:r>
          </a:p>
          <a:p>
            <a:pPr>
              <a:spcBef>
                <a:spcPct val="0"/>
              </a:spcBef>
            </a:pPr>
            <a:endParaRPr lang="en-US" smtClean="0"/>
          </a:p>
          <a:p>
            <a:pPr>
              <a:spcBef>
                <a:spcPct val="0"/>
              </a:spcBef>
            </a:pPr>
            <a:r>
              <a:rPr lang="en-US" smtClean="0"/>
              <a:t>The sample correlation coefficient quantifies the strength of the linear association between bivariate variables.  It also gives us the direction of the association depending on the sign of the computed value.</a:t>
            </a:r>
          </a:p>
        </p:txBody>
      </p:sp>
      <p:sp>
        <p:nvSpPr>
          <p:cNvPr id="13312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0E4E358-EF56-4FF8-BA2B-80632780CCDA}" type="slidenum">
              <a:rPr lang="en-US" sz="1200"/>
              <a:pPr algn="r"/>
              <a:t>49</a:t>
            </a:fld>
            <a:endParaRPr 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Correlation and Covariance:</a:t>
            </a:r>
          </a:p>
          <a:p>
            <a:pPr>
              <a:spcBef>
                <a:spcPct val="0"/>
              </a:spcBef>
            </a:pPr>
            <a:endParaRPr lang="en-US" smtClean="0"/>
          </a:p>
          <a:p>
            <a:pPr>
              <a:spcBef>
                <a:spcPct val="0"/>
              </a:spcBef>
            </a:pPr>
            <a:r>
              <a:rPr lang="en-US" smtClean="0"/>
              <a:t>The sample correlation coefficient quantifies the strength of the linear association between bivariate variables.  It also gives us the direction of the association depending on the sign of the computed value.</a:t>
            </a:r>
          </a:p>
        </p:txBody>
      </p:sp>
      <p:sp>
        <p:nvSpPr>
          <p:cNvPr id="13312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0E4E358-EF56-4FF8-BA2B-80632780CCDA}" type="slidenum">
              <a:rPr lang="en-US" sz="1200"/>
              <a:pPr algn="r"/>
              <a:t>50</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Another measure of center is the median.  It is that middle number in the data set when the data are ordered from smallest to largest.</a:t>
            </a:r>
          </a:p>
          <a:p>
            <a:pPr>
              <a:spcBef>
                <a:spcPct val="0"/>
              </a:spcBef>
            </a:pPr>
            <a:endParaRPr lang="en-US" smtClean="0"/>
          </a:p>
          <a:p>
            <a:pPr>
              <a:spcBef>
                <a:spcPct val="0"/>
              </a:spcBef>
            </a:pPr>
            <a:r>
              <a:rPr lang="en-US" smtClean="0"/>
              <a:t>When the sample size </a:t>
            </a:r>
            <a:r>
              <a:rPr lang="en-US" i="1" smtClean="0"/>
              <a:t>n</a:t>
            </a:r>
            <a:r>
              <a:rPr lang="en-US" smtClean="0"/>
              <a:t> is odd, the median will be the middle number in the ordered set.</a:t>
            </a:r>
          </a:p>
          <a:p>
            <a:pPr>
              <a:spcBef>
                <a:spcPct val="0"/>
              </a:spcBef>
            </a:pPr>
            <a:endParaRPr lang="en-US" smtClean="0"/>
          </a:p>
          <a:p>
            <a:pPr>
              <a:spcBef>
                <a:spcPct val="0"/>
              </a:spcBef>
            </a:pPr>
            <a:r>
              <a:rPr lang="en-US" smtClean="0"/>
              <a:t>When the sample size </a:t>
            </a:r>
            <a:r>
              <a:rPr lang="en-US" i="1" smtClean="0"/>
              <a:t>n</a:t>
            </a:r>
            <a:r>
              <a:rPr lang="en-US" smtClean="0"/>
              <a:t> is even, the median will be the average of the two middle numbers in the ordered set.</a:t>
            </a:r>
          </a:p>
          <a:p>
            <a:pPr>
              <a:spcBef>
                <a:spcPct val="0"/>
              </a:spcBef>
            </a:pPr>
            <a:endParaRPr lang="en-US" smtClean="0"/>
          </a:p>
          <a:p>
            <a:pPr>
              <a:spcBef>
                <a:spcPct val="0"/>
              </a:spcBef>
            </a:pPr>
            <a:r>
              <a:rPr lang="en-US" smtClean="0"/>
              <a:t>The same procedures will apply if the data  are from a population.</a:t>
            </a:r>
          </a:p>
          <a:p>
            <a:pPr>
              <a:spcBef>
                <a:spcPct val="0"/>
              </a:spcBef>
            </a:pPr>
            <a:endParaRPr lang="en-US" smtClean="0"/>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F848AEF-C359-4BE9-BE49-44D89A50CBB9}" type="slidenum">
              <a:rPr lang="en-US"/>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Correlation and Covariance:</a:t>
            </a:r>
          </a:p>
          <a:p>
            <a:pPr>
              <a:spcBef>
                <a:spcPct val="0"/>
              </a:spcBef>
            </a:pPr>
            <a:endParaRPr lang="en-US" smtClean="0"/>
          </a:p>
          <a:p>
            <a:pPr>
              <a:spcBef>
                <a:spcPct val="0"/>
              </a:spcBef>
            </a:pPr>
            <a:r>
              <a:rPr lang="en-US" smtClean="0"/>
              <a:t>Covariance measures the degree to which values in bivariate data change together.</a:t>
            </a:r>
          </a:p>
          <a:p>
            <a:pPr>
              <a:spcBef>
                <a:spcPct val="0"/>
              </a:spcBef>
            </a:pPr>
            <a:endParaRPr lang="en-US" smtClean="0"/>
          </a:p>
          <a:p>
            <a:pPr>
              <a:spcBef>
                <a:spcPct val="0"/>
              </a:spcBef>
            </a:pPr>
            <a:endParaRPr lang="en-US" smtClean="0"/>
          </a:p>
        </p:txBody>
      </p:sp>
      <p:sp>
        <p:nvSpPr>
          <p:cNvPr id="13721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1B5EDF8-51F5-4048-8306-25A2541D024C}" type="slidenum">
              <a:rPr lang="en-US" sz="1200"/>
              <a:pPr algn="r"/>
              <a:t>51</a:t>
            </a:fld>
            <a:endParaRPr 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Grouped Data:</a:t>
            </a:r>
          </a:p>
          <a:p>
            <a:pPr>
              <a:spcBef>
                <a:spcPct val="0"/>
              </a:spcBef>
            </a:pPr>
            <a:endParaRPr lang="en-US" smtClean="0"/>
          </a:p>
          <a:p>
            <a:pPr>
              <a:spcBef>
                <a:spcPct val="0"/>
              </a:spcBef>
            </a:pPr>
            <a:r>
              <a:rPr lang="en-US" smtClean="0"/>
              <a:t>We can compute statistics for grouped data.  However these will just be estimates because we use the midpoints of the intervals (groups).  </a:t>
            </a:r>
          </a:p>
          <a:p>
            <a:pPr>
              <a:spcBef>
                <a:spcPct val="0"/>
              </a:spcBef>
            </a:pPr>
            <a:endParaRPr lang="en-US" smtClean="0"/>
          </a:p>
          <a:p>
            <a:pPr>
              <a:spcBef>
                <a:spcPct val="0"/>
              </a:spcBef>
            </a:pPr>
            <a:r>
              <a:rPr lang="en-US" smtClean="0"/>
              <a:t>Slide shows the formula used to compute the group mean.</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14131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F42429A-F640-48AC-9A31-6AF6EAC79733}" type="slidenum">
              <a:rPr lang="en-US" sz="1200"/>
              <a:pPr algn="r"/>
              <a:t>52</a:t>
            </a:fld>
            <a:endParaRPr 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Grouped Data:</a:t>
            </a:r>
          </a:p>
          <a:p>
            <a:pPr>
              <a:spcBef>
                <a:spcPct val="0"/>
              </a:spcBef>
            </a:pPr>
            <a:endParaRPr lang="en-US" smtClean="0"/>
          </a:p>
          <a:p>
            <a:pPr>
              <a:spcBef>
                <a:spcPct val="0"/>
              </a:spcBef>
            </a:pPr>
            <a:r>
              <a:rPr lang="en-US" smtClean="0"/>
              <a:t>We can compute statistics for grouped data.  However these will just be estimates because we use the midpoints of the intervals (groups).  </a:t>
            </a:r>
          </a:p>
          <a:p>
            <a:pPr>
              <a:spcBef>
                <a:spcPct val="0"/>
              </a:spcBef>
            </a:pPr>
            <a:endParaRPr lang="en-US" smtClean="0"/>
          </a:p>
          <a:p>
            <a:pPr>
              <a:spcBef>
                <a:spcPct val="0"/>
              </a:spcBef>
            </a:pPr>
            <a:r>
              <a:rPr lang="en-US" smtClean="0"/>
              <a:t>Slide shows the formula used to compute the group mean.</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14131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F42429A-F640-48AC-9A31-6AF6EAC79733}" type="slidenum">
              <a:rPr lang="en-US" sz="1200"/>
              <a:pPr algn="r"/>
              <a:t>53</a:t>
            </a:fld>
            <a:endParaRPr 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Skewness and Kurtosis:</a:t>
            </a:r>
          </a:p>
          <a:p>
            <a:pPr>
              <a:spcBef>
                <a:spcPct val="0"/>
              </a:spcBef>
            </a:pPr>
            <a:endParaRPr lang="en-US" smtClean="0"/>
          </a:p>
          <a:p>
            <a:pPr>
              <a:spcBef>
                <a:spcPct val="0"/>
              </a:spcBef>
            </a:pPr>
            <a:r>
              <a:rPr lang="en-US" smtClean="0"/>
              <a:t>Slide shows the formula used to compute the skewness of a distribution.</a:t>
            </a:r>
          </a:p>
        </p:txBody>
      </p:sp>
      <p:sp>
        <p:nvSpPr>
          <p:cNvPr id="14541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9488097-E692-4893-B285-F4F74C64ED2F}" type="slidenum">
              <a:rPr lang="en-US" sz="1200"/>
              <a:pPr algn="r"/>
              <a:t>54</a:t>
            </a:fld>
            <a:endParaRPr 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Skewness and Kurtosis:</a:t>
            </a:r>
          </a:p>
          <a:p>
            <a:pPr>
              <a:spcBef>
                <a:spcPct val="0"/>
              </a:spcBef>
            </a:pPr>
            <a:endParaRPr lang="en-US" smtClean="0"/>
          </a:p>
          <a:p>
            <a:pPr>
              <a:spcBef>
                <a:spcPct val="0"/>
              </a:spcBef>
            </a:pPr>
            <a:r>
              <a:rPr lang="en-US" smtClean="0"/>
              <a:t>Slide shows the formula used to compute the kurtosis for a distribution of values.</a:t>
            </a:r>
          </a:p>
          <a:p>
            <a:pPr>
              <a:spcBef>
                <a:spcPct val="0"/>
              </a:spcBef>
            </a:pPr>
            <a:endParaRPr lang="en-US" smtClean="0"/>
          </a:p>
          <a:p>
            <a:pPr>
              <a:spcBef>
                <a:spcPct val="0"/>
              </a:spcBef>
            </a:pPr>
            <a:r>
              <a:rPr lang="en-US" smtClean="0"/>
              <a:t>Figure 4.37 displays the three categories of kurtosis.</a:t>
            </a:r>
          </a:p>
        </p:txBody>
      </p:sp>
      <p:sp>
        <p:nvSpPr>
          <p:cNvPr id="14745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BE5957F-19C2-4C78-98C7-FB5B33F6955C}" type="slidenum">
              <a:rPr lang="en-US" sz="1200"/>
              <a:pPr algn="r"/>
              <a:t>55</a:t>
            </a:fld>
            <a:endParaRPr 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56</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57</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58</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59</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60</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The mode is another measure of center.  It is the most frequently occurring value in the data set.  </a:t>
            </a:r>
          </a:p>
          <a:p>
            <a:pPr>
              <a:spcBef>
                <a:spcPct val="0"/>
              </a:spcBef>
            </a:pPr>
            <a:endParaRPr lang="en-US" smtClean="0"/>
          </a:p>
          <a:p>
            <a:pPr>
              <a:spcBef>
                <a:spcPct val="0"/>
              </a:spcBef>
            </a:pPr>
            <a:r>
              <a:rPr lang="en-US" smtClean="0"/>
              <a:t>There may be more than one mode for a data set.</a:t>
            </a:r>
          </a:p>
          <a:p>
            <a:pPr>
              <a:spcBef>
                <a:spcPct val="0"/>
              </a:spcBef>
            </a:pPr>
            <a:endParaRPr lang="en-US" smtClean="0"/>
          </a:p>
          <a:p>
            <a:pPr>
              <a:spcBef>
                <a:spcPct val="0"/>
              </a:spcBef>
            </a:pPr>
            <a:r>
              <a:rPr lang="en-US" smtClean="0"/>
              <a:t>The mode is most useful for discrete or categorical data.</a:t>
            </a:r>
          </a:p>
          <a:p>
            <a:pPr>
              <a:spcBef>
                <a:spcPct val="0"/>
              </a:spcBef>
            </a:pPr>
            <a:endParaRPr lang="en-US" smtClean="0"/>
          </a:p>
          <a:p>
            <a:pPr>
              <a:spcBef>
                <a:spcPct val="0"/>
              </a:spcBef>
            </a:pPr>
            <a:r>
              <a:rPr lang="en-US" smtClean="0"/>
              <a:t>The mode is not very useful for continuous data.</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r>
              <a:rPr lang="en-US" smtClean="0"/>
              <a:t> </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BE89293-E48F-4E4F-9FF9-307D076FA9E3}" type="slidenum">
              <a:rPr lang="en-US"/>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61</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62</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63</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64</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65</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66</a:t>
            </a:fld>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we discuss the difference between the subject of statistics and a single measure used to summarize a sample data set.  The subject of statistics is the science of collecting, organizing, analyzing, interpreting, and presenting data, while a statistic is simply a numerical value computed from the data set.  Later we will see that it is associated with a sample.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48884CC-471B-42BE-9D0D-F8D4DBAE4CAD}" type="slidenum">
              <a:rPr lang="en-US" smtClean="0"/>
              <a:pPr/>
              <a:t>67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We can use the measures of the mean, median, and mode to characterize the shape of a distribution.</a:t>
            </a:r>
          </a:p>
          <a:p>
            <a:pPr>
              <a:spcBef>
                <a:spcPct val="0"/>
              </a:spcBef>
            </a:pPr>
            <a:endParaRPr lang="en-US" smtClean="0"/>
          </a:p>
          <a:p>
            <a:pPr>
              <a:spcBef>
                <a:spcPct val="0"/>
              </a:spcBef>
            </a:pPr>
            <a:r>
              <a:rPr lang="en-US" smtClean="0"/>
              <a:t>Figure 4.10 shows the general shapes of data distributions.</a:t>
            </a:r>
          </a:p>
          <a:p>
            <a:pPr>
              <a:spcBef>
                <a:spcPct val="0"/>
              </a:spcBef>
            </a:pPr>
            <a:endParaRPr lang="en-US" smtClean="0"/>
          </a:p>
          <a:p>
            <a:pPr>
              <a:spcBef>
                <a:spcPct val="0"/>
              </a:spcBef>
            </a:pPr>
            <a:r>
              <a:rPr lang="en-US" smtClean="0"/>
              <a:t>When Mean &lt; Median &lt; Mode </a:t>
            </a:r>
            <a:r>
              <a:rPr lang="en-US" smtClean="0">
                <a:sym typeface="Symbol" pitchFamily="18" charset="2"/>
              </a:rPr>
              <a:t> Negatively skewed distribution.</a:t>
            </a:r>
          </a:p>
          <a:p>
            <a:pPr>
              <a:spcBef>
                <a:spcPct val="0"/>
              </a:spcBef>
            </a:pPr>
            <a:endParaRPr lang="en-US" smtClean="0">
              <a:sym typeface="Symbol" pitchFamily="18" charset="2"/>
            </a:endParaRPr>
          </a:p>
          <a:p>
            <a:pPr>
              <a:spcBef>
                <a:spcPct val="0"/>
              </a:spcBef>
            </a:pPr>
            <a:r>
              <a:rPr lang="en-US" smtClean="0"/>
              <a:t>When Mean = Median = Mode </a:t>
            </a:r>
            <a:r>
              <a:rPr lang="en-US" smtClean="0">
                <a:sym typeface="Symbol" pitchFamily="18" charset="2"/>
              </a:rPr>
              <a:t> Symmetric distribution.</a:t>
            </a:r>
          </a:p>
          <a:p>
            <a:pPr>
              <a:spcBef>
                <a:spcPct val="0"/>
              </a:spcBef>
            </a:pPr>
            <a:endParaRPr lang="en-US" smtClean="0">
              <a:sym typeface="Symbol" pitchFamily="18" charset="2"/>
            </a:endParaRPr>
          </a:p>
          <a:p>
            <a:pPr>
              <a:spcBef>
                <a:spcPct val="0"/>
              </a:spcBef>
            </a:pPr>
            <a:r>
              <a:rPr lang="en-US" smtClean="0"/>
              <a:t>When Mean &gt; Median &gt; Mode </a:t>
            </a:r>
            <a:r>
              <a:rPr lang="en-US" smtClean="0">
                <a:sym typeface="Symbol" pitchFamily="18" charset="2"/>
              </a:rPr>
              <a:t> Positively skewed distribution.</a:t>
            </a:r>
            <a:endParaRPr lang="en-US" smtClean="0"/>
          </a:p>
          <a:p>
            <a:pPr>
              <a:spcBef>
                <a:spcPct val="0"/>
              </a:spcBef>
            </a:pPr>
            <a:endParaRPr lang="en-US" smtClean="0"/>
          </a:p>
          <a:p>
            <a:pPr>
              <a:spcBef>
                <a:spcPct val="0"/>
              </a:spcBef>
            </a:pPr>
            <a:endParaRPr lang="en-US" smtClean="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47C2245-7C1C-411E-905A-BFB580292B3C}"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The geometric mean is the multiplicative average for a set of data.</a:t>
            </a:r>
          </a:p>
          <a:p>
            <a:pPr>
              <a:spcBef>
                <a:spcPct val="0"/>
              </a:spcBef>
            </a:pPr>
            <a:endParaRPr lang="en-US" smtClean="0"/>
          </a:p>
          <a:p>
            <a:pPr>
              <a:spcBef>
                <a:spcPct val="0"/>
              </a:spcBef>
            </a:pPr>
            <a:r>
              <a:rPr lang="en-US" smtClean="0"/>
              <a:t>A variation of the geometric mean is used to find the average growth rate for a set of time series data.</a:t>
            </a:r>
          </a:p>
          <a:p>
            <a:pPr>
              <a:spcBef>
                <a:spcPct val="0"/>
              </a:spcBef>
            </a:pPr>
            <a:endParaRPr lang="en-US" smtClean="0"/>
          </a:p>
          <a:p>
            <a:pPr>
              <a:spcBef>
                <a:spcPct val="0"/>
              </a:spcBef>
            </a:pPr>
            <a:r>
              <a:rPr lang="en-US" smtClean="0"/>
              <a:t>The formulas for the computations are given in the slide.</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064DED2-8569-4467-8D37-D45FF35F9259}"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Measures of Center:</a:t>
            </a:r>
          </a:p>
          <a:p>
            <a:pPr>
              <a:spcBef>
                <a:spcPct val="0"/>
              </a:spcBef>
            </a:pPr>
            <a:endParaRPr lang="en-US" smtClean="0"/>
          </a:p>
          <a:p>
            <a:pPr>
              <a:spcBef>
                <a:spcPct val="0"/>
              </a:spcBef>
            </a:pPr>
            <a:r>
              <a:rPr lang="en-US" smtClean="0"/>
              <a:t>This slide presents an example for the average growth rate.  </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97E319A-A04D-4537-85A2-C590E420A6BD}"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180036-E1EF-4B7F-8B9E-C99B4E13AE2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3667920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80036-E1EF-4B7F-8B9E-C99B4E13AE2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3882286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80036-E1EF-4B7F-8B9E-C99B4E13AE2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2897611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80036-E1EF-4B7F-8B9E-C99B4E13AE2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2160594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180036-E1EF-4B7F-8B9E-C99B4E13AE2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2517002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180036-E1EF-4B7F-8B9E-C99B4E13AE2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531641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180036-E1EF-4B7F-8B9E-C99B4E13AE23}"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1749174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180036-E1EF-4B7F-8B9E-C99B4E13AE23}"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1958920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180036-E1EF-4B7F-8B9E-C99B4E13AE23}"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3415580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180036-E1EF-4B7F-8B9E-C99B4E13AE2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286567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180036-E1EF-4B7F-8B9E-C99B4E13AE2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20960-7F68-4391-93A4-11F9E249667A}" type="slidenum">
              <a:rPr lang="en-US" smtClean="0"/>
              <a:t>‹#›</a:t>
            </a:fld>
            <a:endParaRPr lang="en-US"/>
          </a:p>
        </p:txBody>
      </p:sp>
    </p:spTree>
    <p:extLst>
      <p:ext uri="{BB962C8B-B14F-4D97-AF65-F5344CB8AC3E}">
        <p14:creationId xmlns:p14="http://schemas.microsoft.com/office/powerpoint/2010/main" val="2867078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180036-E1EF-4B7F-8B9E-C99B4E13AE23}"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220960-7F68-4391-93A4-11F9E249667A}" type="slidenum">
              <a:rPr lang="en-US" smtClean="0"/>
              <a:t>‹#›</a:t>
            </a:fld>
            <a:endParaRPr lang="en-US"/>
          </a:p>
        </p:txBody>
      </p:sp>
    </p:spTree>
    <p:extLst>
      <p:ext uri="{BB962C8B-B14F-4D97-AF65-F5344CB8AC3E}">
        <p14:creationId xmlns:p14="http://schemas.microsoft.com/office/powerpoint/2010/main" val="1309312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5.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1.wmf"/><Relationship Id="rId5" Type="http://schemas.openxmlformats.org/officeDocument/2006/relationships/image" Target="../media/image38.wmf"/><Relationship Id="rId4" Type="http://schemas.openxmlformats.org/officeDocument/2006/relationships/image" Target="../media/image40.wmf"/></Relationships>
</file>

<file path=ppt/slides/_rels/slide27.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38.wmf"/><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7.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9.wmf"/></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72.wmf"/><Relationship Id="rId4" Type="http://schemas.openxmlformats.org/officeDocument/2006/relationships/image" Target="../media/image71.png"/></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7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moodle.oakland.edu/"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png"/><Relationship Id="rId4" Type="http://schemas.openxmlformats.org/officeDocument/2006/relationships/image" Target="../media/image76.gif"/></Relationships>
</file>

<file path=ppt/slides/_rels/slide59.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2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a:solidFill>
                  <a:schemeClr val="accent1"/>
                </a:solidFill>
                <a:effectLst>
                  <a:outerShdw blurRad="38100" dist="38100" dir="2700000" algn="tl">
                    <a:srgbClr val="000000">
                      <a:alpha val="43137"/>
                    </a:srgbClr>
                  </a:outerShdw>
                </a:effectLst>
              </a:rPr>
              <a:t>September </a:t>
            </a:r>
            <a:r>
              <a:rPr lang="en-US" dirty="0" smtClean="0">
                <a:solidFill>
                  <a:schemeClr val="accent1"/>
                </a:solidFill>
                <a:effectLst>
                  <a:outerShdw blurRad="38100" dist="38100" dir="2700000" algn="tl">
                    <a:srgbClr val="000000">
                      <a:alpha val="43137"/>
                    </a:srgbClr>
                  </a:outerShdw>
                </a:effectLst>
              </a:rPr>
              <a:t>8-12</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Five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9205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D7908997-6927-4315-B932-21FACDDD8F33}" type="slidenum">
              <a:rPr lang="en-US"/>
              <a:pPr/>
              <a:t>10</a:t>
            </a:fld>
            <a:endParaRPr lang="en-US"/>
          </a:p>
        </p:txBody>
      </p:sp>
      <p:sp>
        <p:nvSpPr>
          <p:cNvPr id="36865" name="Rectangle 19"/>
          <p:cNvSpPr>
            <a:spLocks noChangeArrowheads="1"/>
          </p:cNvSpPr>
          <p:nvPr/>
        </p:nvSpPr>
        <p:spPr bwMode="auto">
          <a:xfrm>
            <a:off x="806450" y="4819650"/>
            <a:ext cx="7270750" cy="1752600"/>
          </a:xfrm>
          <a:prstGeom prst="rect">
            <a:avLst/>
          </a:prstGeom>
          <a:solidFill>
            <a:srgbClr val="FFFFFF"/>
          </a:solidFill>
          <a:ln w="9525" algn="ctr">
            <a:solidFill>
              <a:schemeClr val="tx1"/>
            </a:solidFill>
            <a:round/>
            <a:headEnd/>
            <a:tailEnd/>
          </a:ln>
        </p:spPr>
        <p:txBody>
          <a:bodyPr/>
          <a:lstStyle/>
          <a:p>
            <a:pPr eaLnBrk="0" hangingPunct="0"/>
            <a:endParaRPr lang="en-US"/>
          </a:p>
        </p:txBody>
      </p:sp>
      <p:sp>
        <p:nvSpPr>
          <p:cNvPr id="36866" name="Rectangle 3"/>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6867" name="Rectangle 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6868" name="Rectangle 6"/>
          <p:cNvSpPr>
            <a:spLocks noChangeArrowheads="1"/>
          </p:cNvSpPr>
          <p:nvPr/>
        </p:nvSpPr>
        <p:spPr bwMode="auto">
          <a:xfrm>
            <a:off x="0" y="3309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8136" name="Rectangle 8"/>
          <p:cNvSpPr>
            <a:spLocks noChangeArrowheads="1"/>
          </p:cNvSpPr>
          <p:nvPr/>
        </p:nvSpPr>
        <p:spPr bwMode="auto">
          <a:xfrm>
            <a:off x="696913" y="2279650"/>
            <a:ext cx="3113087" cy="1651000"/>
          </a:xfrm>
          <a:prstGeom prst="rect">
            <a:avLst/>
          </a:prstGeom>
          <a:noFill/>
          <a:ln w="9525" algn="ctr">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For example, from 2006 to 2010, JetBlue Airlines revenues are:</a:t>
            </a:r>
          </a:p>
        </p:txBody>
      </p:sp>
      <p:sp>
        <p:nvSpPr>
          <p:cNvPr id="36870" name="Rectangle 9"/>
          <p:cNvSpPr>
            <a:spLocks noChangeArrowheads="1"/>
          </p:cNvSpPr>
          <p:nvPr/>
        </p:nvSpPr>
        <p:spPr bwMode="auto">
          <a:xfrm>
            <a:off x="0" y="32956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6871" name="Rectangle 10"/>
          <p:cNvSpPr>
            <a:spLocks noChangeArrowheads="1"/>
          </p:cNvSpPr>
          <p:nvPr/>
        </p:nvSpPr>
        <p:spPr bwMode="auto">
          <a:xfrm>
            <a:off x="0" y="32813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6872" name="Rectangle 11"/>
          <p:cNvSpPr>
            <a:spLocks noChangeArrowheads="1"/>
          </p:cNvSpPr>
          <p:nvPr/>
        </p:nvSpPr>
        <p:spPr bwMode="auto">
          <a:xfrm>
            <a:off x="0" y="318611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graphicFrame>
        <p:nvGraphicFramePr>
          <p:cNvPr id="48191" name="Group 63"/>
          <p:cNvGraphicFramePr>
            <a:graphicFrameLocks noGrp="1"/>
          </p:cNvGraphicFramePr>
          <p:nvPr/>
        </p:nvGraphicFramePr>
        <p:xfrm>
          <a:off x="4419600" y="1728788"/>
          <a:ext cx="3733800" cy="2670176"/>
        </p:xfrm>
        <a:graphic>
          <a:graphicData uri="http://schemas.openxmlformats.org/drawingml/2006/table">
            <a:tbl>
              <a:tblPr>
                <a:effectLst>
                  <a:innerShdw blurRad="63500" dist="50800" dir="2700000">
                    <a:prstClr val="black">
                      <a:alpha val="50000"/>
                    </a:prstClr>
                  </a:innerShdw>
                </a:effectLst>
              </a:tblPr>
              <a:tblGrid>
                <a:gridCol w="1727200"/>
                <a:gridCol w="2006600"/>
              </a:tblGrid>
              <a:tr h="444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1" u="none" strike="noStrike" cap="none" normalizeH="0" baseline="0" dirty="0" smtClean="0">
                          <a:ln>
                            <a:noFill/>
                          </a:ln>
                          <a:solidFill>
                            <a:schemeClr val="tx1"/>
                          </a:solidFill>
                          <a:effectLst/>
                          <a:latin typeface="Arial" pitchFamily="34" charset="0"/>
                          <a:cs typeface="Times New Roman" pitchFamily="18" charset="0"/>
                        </a:rPr>
                        <a:t>Year</a:t>
                      </a:r>
                      <a:endParaRPr kumimoji="0" lang="en-US" sz="2300" b="0" i="0" u="none" strike="noStrike" cap="none" normalizeH="0" baseline="0" dirty="0" smtClean="0">
                        <a:ln>
                          <a:noFill/>
                        </a:ln>
                        <a:solidFill>
                          <a:schemeClr val="tx1"/>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1" u="none" strike="noStrike" cap="none" normalizeH="0" baseline="0" dirty="0" smtClean="0">
                          <a:ln>
                            <a:noFill/>
                          </a:ln>
                          <a:solidFill>
                            <a:schemeClr val="tx1"/>
                          </a:solidFill>
                          <a:effectLst/>
                          <a:latin typeface="Arial" pitchFamily="34" charset="0"/>
                          <a:cs typeface="Times New Roman" pitchFamily="18" charset="0"/>
                        </a:rPr>
                        <a:t>Revenue (mil)</a:t>
                      </a:r>
                      <a:endParaRPr kumimoji="0" lang="en-US" sz="2300" b="0" i="0" u="none" strike="noStrike" cap="none" normalizeH="0" baseline="0" dirty="0" smtClean="0">
                        <a:ln>
                          <a:noFill/>
                        </a:ln>
                        <a:solidFill>
                          <a:schemeClr val="tx1"/>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4460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2006</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2,361</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r>
              <a:tr h="444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2007</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2,843</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r>
              <a:tr h="4460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2008</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3,392</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r>
              <a:tr h="444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2009</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3,292</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r>
              <a:tr h="444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2010</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dirty="0" smtClean="0">
                          <a:ln>
                            <a:noFill/>
                          </a:ln>
                          <a:solidFill>
                            <a:srgbClr val="002060"/>
                          </a:solidFill>
                          <a:effectLst/>
                          <a:latin typeface="Arial" pitchFamily="34" charset="0"/>
                          <a:cs typeface="Times New Roman" pitchFamily="18" charset="0"/>
                        </a:rPr>
                        <a:t>3,779</a:t>
                      </a:r>
                      <a:endParaRPr kumimoji="0" lang="en-US" sz="2300" b="0" i="0" u="none" strike="noStrike" cap="none" normalizeH="0" baseline="0" dirty="0" smtClean="0">
                        <a:ln>
                          <a:noFill/>
                        </a:ln>
                        <a:solidFill>
                          <a:srgbClr val="002060"/>
                        </a:solidFill>
                        <a:effectLst/>
                        <a:latin typeface="Arial" pitchFamily="34" charset="0"/>
                      </a:endParaRPr>
                    </a:p>
                  </a:txBody>
                  <a:tcPr marL="89987" marR="89987" marT="46724" marB="46724" anchor="b"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r>
            </a:tbl>
          </a:graphicData>
        </a:graphic>
      </p:graphicFrame>
      <p:sp>
        <p:nvSpPr>
          <p:cNvPr id="48166" name="Rectangle 38"/>
          <p:cNvSpPr>
            <a:spLocks noChangeArrowheads="1"/>
          </p:cNvSpPr>
          <p:nvPr/>
        </p:nvSpPr>
        <p:spPr bwMode="auto">
          <a:xfrm>
            <a:off x="252413" y="1571625"/>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Growth Rates</a:t>
            </a:r>
          </a:p>
        </p:txBody>
      </p:sp>
      <p:sp>
        <p:nvSpPr>
          <p:cNvPr id="9258" name="Rectangle 42"/>
          <p:cNvSpPr>
            <a:spLocks noChangeArrowheads="1"/>
          </p:cNvSpPr>
          <p:nvPr/>
        </p:nvSpPr>
        <p:spPr bwMode="auto">
          <a:xfrm>
            <a:off x="381000" y="4343400"/>
            <a:ext cx="3046413" cy="400050"/>
          </a:xfrm>
          <a:prstGeom prst="rect">
            <a:avLst/>
          </a:prstGeom>
          <a:noFill/>
          <a:ln w="9525">
            <a:noFill/>
            <a:miter lim="800000"/>
            <a:headEnd/>
            <a:tailEnd/>
          </a:ln>
          <a:effectLst/>
        </p:spPr>
        <p:txBody>
          <a:bodyPr wrap="none">
            <a:spAutoFit/>
          </a:bodyPr>
          <a:lstStyle/>
          <a:p>
            <a:pPr eaLnBrk="0" hangingPunct="0">
              <a:defRPr/>
            </a:pPr>
            <a:r>
              <a:rPr lang="en-US" sz="2000" dirty="0">
                <a:solidFill>
                  <a:srgbClr val="002060"/>
                </a:solidFill>
                <a:effectLst>
                  <a:outerShdw blurRad="38100" dist="38100" dir="2700000" algn="tl">
                    <a:srgbClr val="000000"/>
                  </a:outerShdw>
                </a:effectLst>
              </a:rPr>
              <a:t>The average growth rate:</a:t>
            </a:r>
          </a:p>
        </p:txBody>
      </p:sp>
      <p:sp>
        <p:nvSpPr>
          <p:cNvPr id="49166" name="Rectangle 14"/>
          <p:cNvSpPr>
            <a:spLocks noChangeArrowheads="1"/>
          </p:cNvSpPr>
          <p:nvPr/>
        </p:nvSpPr>
        <p:spPr bwMode="auto">
          <a:xfrm>
            <a:off x="1347788" y="5953125"/>
            <a:ext cx="2416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nchor="ctr">
            <a:spAutoFit/>
          </a:bodyPr>
          <a:lstStyle/>
          <a:p>
            <a:pPr defTabSz="912813" eaLnBrk="0" hangingPunct="0"/>
            <a:r>
              <a:rPr lang="en-US" sz="2000">
                <a:cs typeface="Times New Roman" pitchFamily="18" charset="0"/>
              </a:rPr>
              <a:t> or 12.5 % per year.</a:t>
            </a:r>
            <a:endParaRPr lang="en-US" sz="2000">
              <a:cs typeface="Times New Roman" pitchFamily="18" charset="0"/>
              <a:sym typeface="Symbol" pitchFamily="18" charset="2"/>
            </a:endParaRPr>
          </a:p>
        </p:txBody>
      </p:sp>
      <p:sp>
        <p:nvSpPr>
          <p:cNvPr id="368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3688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5029200"/>
            <a:ext cx="68643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230739842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3"/>
          <p:cNvSpPr>
            <a:spLocks noGrp="1" noChangeArrowheads="1"/>
          </p:cNvSpPr>
          <p:nvPr>
            <p:ph type="sldNum" sz="quarter" idx="10"/>
          </p:nvPr>
        </p:nvSpPr>
        <p:spPr>
          <a:ln/>
        </p:spPr>
        <p:txBody>
          <a:bodyPr/>
          <a:lstStyle/>
          <a:p>
            <a:r>
              <a:rPr lang="en-US"/>
              <a:t>4-</a:t>
            </a:r>
            <a:fld id="{3DC3DB06-B7A2-431C-99C2-8F96829CD47A}" type="slidenum">
              <a:rPr lang="en-US"/>
              <a:pPr/>
              <a:t>11</a:t>
            </a:fld>
            <a:endParaRPr lang="en-US"/>
          </a:p>
        </p:txBody>
      </p:sp>
      <p:sp>
        <p:nvSpPr>
          <p:cNvPr id="38913" name="Rectangle 4"/>
          <p:cNvSpPr>
            <a:spLocks noChangeArrowheads="1"/>
          </p:cNvSpPr>
          <p:nvPr/>
        </p:nvSpPr>
        <p:spPr bwMode="auto">
          <a:xfrm>
            <a:off x="0" y="39878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50181" name="Rectangle 5"/>
          <p:cNvSpPr>
            <a:spLocks noChangeArrowheads="1"/>
          </p:cNvSpPr>
          <p:nvPr/>
        </p:nvSpPr>
        <p:spPr bwMode="auto">
          <a:xfrm>
            <a:off x="469900" y="1987550"/>
            <a:ext cx="8405813" cy="914400"/>
          </a:xfrm>
          <a:prstGeom prst="rect">
            <a:avLst/>
          </a:prstGeom>
          <a:noFill/>
          <a:ln w="9525" algn="ctr">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u="sng" dirty="0">
                <a:solidFill>
                  <a:srgbClr val="002060"/>
                </a:solidFill>
                <a:effectLst>
                  <a:outerShdw blurRad="38100" dist="38100" dir="2700000" algn="tl">
                    <a:srgbClr val="FFFFFF"/>
                  </a:outerShdw>
                </a:effectLst>
              </a:rPr>
              <a:t>midrange</a:t>
            </a:r>
            <a:r>
              <a:rPr lang="en-US" sz="2000" dirty="0">
                <a:solidFill>
                  <a:srgbClr val="002060"/>
                </a:solidFill>
                <a:effectLst>
                  <a:outerShdw blurRad="38100" dist="38100" dir="2700000" algn="tl">
                    <a:srgbClr val="FFFFFF"/>
                  </a:outerShdw>
                </a:effectLst>
              </a:rPr>
              <a:t> is the point halfway between the lowest and highest values of X.</a:t>
            </a:r>
          </a:p>
        </p:txBody>
      </p:sp>
      <p:sp>
        <p:nvSpPr>
          <p:cNvPr id="38915" name="Rectangle 6"/>
          <p:cNvSpPr>
            <a:spLocks noChangeArrowheads="1"/>
          </p:cNvSpPr>
          <p:nvPr/>
        </p:nvSpPr>
        <p:spPr bwMode="auto">
          <a:xfrm>
            <a:off x="0" y="43116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8916" name="Rectangle 9"/>
          <p:cNvSpPr>
            <a:spLocks noChangeArrowheads="1"/>
          </p:cNvSpPr>
          <p:nvPr/>
        </p:nvSpPr>
        <p:spPr bwMode="auto">
          <a:xfrm>
            <a:off x="0" y="42973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8917" name="Rectangle 11"/>
          <p:cNvSpPr>
            <a:spLocks noChangeArrowheads="1"/>
          </p:cNvSpPr>
          <p:nvPr/>
        </p:nvSpPr>
        <p:spPr bwMode="auto">
          <a:xfrm>
            <a:off x="0" y="41862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8918" name="Rectangle 12"/>
          <p:cNvSpPr>
            <a:spLocks noChangeArrowheads="1"/>
          </p:cNvSpPr>
          <p:nvPr/>
        </p:nvSpPr>
        <p:spPr bwMode="auto">
          <a:xfrm>
            <a:off x="0" y="40274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8919" name="Rectangle 13"/>
          <p:cNvSpPr>
            <a:spLocks noChangeArrowheads="1"/>
          </p:cNvSpPr>
          <p:nvPr/>
        </p:nvSpPr>
        <p:spPr bwMode="auto">
          <a:xfrm>
            <a:off x="0" y="42338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50184" name="Rectangle 8"/>
          <p:cNvSpPr>
            <a:spLocks noChangeArrowheads="1"/>
          </p:cNvSpPr>
          <p:nvPr/>
        </p:nvSpPr>
        <p:spPr bwMode="auto">
          <a:xfrm>
            <a:off x="431800" y="2847975"/>
            <a:ext cx="8712200" cy="914400"/>
          </a:xfrm>
          <a:prstGeom prst="rect">
            <a:avLst/>
          </a:prstGeom>
          <a:noFill/>
          <a:ln w="9525" algn="ctr">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Easy to use but sensitive to extreme data values.</a:t>
            </a:r>
          </a:p>
        </p:txBody>
      </p:sp>
      <p:sp>
        <p:nvSpPr>
          <p:cNvPr id="38921" name="Rectangle 18"/>
          <p:cNvSpPr>
            <a:spLocks noChangeArrowheads="1"/>
          </p:cNvSpPr>
          <p:nvPr/>
        </p:nvSpPr>
        <p:spPr bwMode="auto">
          <a:xfrm>
            <a:off x="0" y="42338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50201" name="Rectangle 25"/>
          <p:cNvSpPr>
            <a:spLocks noChangeArrowheads="1"/>
          </p:cNvSpPr>
          <p:nvPr/>
        </p:nvSpPr>
        <p:spPr bwMode="auto">
          <a:xfrm>
            <a:off x="444500" y="5700713"/>
            <a:ext cx="84026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Tx/>
              <a:buChar char="•"/>
            </a:pPr>
            <a:r>
              <a:rPr lang="en-US" sz="2000">
                <a:solidFill>
                  <a:srgbClr val="002060"/>
                </a:solidFill>
              </a:rPr>
              <a:t>Here, the midrange (126.5) is higher than the mean (114.70) or median (113).</a:t>
            </a:r>
          </a:p>
        </p:txBody>
      </p:sp>
      <p:sp>
        <p:nvSpPr>
          <p:cNvPr id="50203" name="Rectangle 27"/>
          <p:cNvSpPr>
            <a:spLocks noChangeArrowheads="1"/>
          </p:cNvSpPr>
          <p:nvPr/>
        </p:nvSpPr>
        <p:spPr bwMode="auto">
          <a:xfrm>
            <a:off x="304800" y="1524000"/>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Midrange</a:t>
            </a:r>
          </a:p>
        </p:txBody>
      </p:sp>
      <p:sp>
        <p:nvSpPr>
          <p:cNvPr id="50193" name="Rectangle 17"/>
          <p:cNvSpPr>
            <a:spLocks noChangeArrowheads="1"/>
          </p:cNvSpPr>
          <p:nvPr/>
        </p:nvSpPr>
        <p:spPr bwMode="auto">
          <a:xfrm>
            <a:off x="457200" y="4151313"/>
            <a:ext cx="8418513" cy="914400"/>
          </a:xfrm>
          <a:prstGeom prst="rect">
            <a:avLst/>
          </a:prstGeom>
          <a:noFill/>
          <a:ln w="9525" algn="ctr">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For the J.D. Power quality data:</a:t>
            </a:r>
          </a:p>
        </p:txBody>
      </p:sp>
      <p:sp>
        <p:nvSpPr>
          <p:cNvPr id="389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77829" name="Picture 5"/>
          <p:cNvPicPr>
            <a:picLocks noChangeAspect="1" noChangeArrowheads="1"/>
          </p:cNvPicPr>
          <p:nvPr/>
        </p:nvPicPr>
        <p:blipFill>
          <a:blip r:embed="rId3" cstate="print"/>
          <a:srcRect/>
          <a:stretch>
            <a:fillRect/>
          </a:stretch>
        </p:blipFill>
        <p:spPr bwMode="auto">
          <a:xfrm>
            <a:off x="2971800" y="3352800"/>
            <a:ext cx="2555158" cy="6858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77830" name="Picture 6"/>
          <p:cNvPicPr>
            <a:picLocks noChangeAspect="1" noChangeArrowheads="1"/>
          </p:cNvPicPr>
          <p:nvPr/>
        </p:nvPicPr>
        <p:blipFill>
          <a:blip r:embed="rId4" cstate="print"/>
          <a:srcRect/>
          <a:stretch>
            <a:fillRect/>
          </a:stretch>
        </p:blipFill>
        <p:spPr bwMode="auto">
          <a:xfrm>
            <a:off x="2209800" y="4724400"/>
            <a:ext cx="4265908" cy="6858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21"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344230346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4-</a:t>
            </a:r>
            <a:fld id="{F89DD162-EE95-4EAD-B514-3D134A77BC49}" type="slidenum">
              <a:rPr lang="en-US"/>
              <a:pPr/>
              <a:t>12</a:t>
            </a:fld>
            <a:endParaRPr lang="en-US"/>
          </a:p>
        </p:txBody>
      </p:sp>
      <p:sp>
        <p:nvSpPr>
          <p:cNvPr id="40961" name="Rectangle 8"/>
          <p:cNvSpPr>
            <a:spLocks noChangeArrowheads="1"/>
          </p:cNvSpPr>
          <p:nvPr/>
        </p:nvSpPr>
        <p:spPr bwMode="auto">
          <a:xfrm>
            <a:off x="660400" y="2146300"/>
            <a:ext cx="8255000" cy="4025900"/>
          </a:xfrm>
          <a:prstGeom prst="rect">
            <a:avLst/>
          </a:prstGeom>
          <a:solidFill>
            <a:srgbClr val="FFFFFF"/>
          </a:solidFill>
          <a:ln w="9525" algn="ctr">
            <a:noFill/>
            <a:round/>
            <a:headEnd/>
            <a:tailEnd/>
          </a:ln>
        </p:spPr>
        <p:txBody>
          <a:bodyPr/>
          <a:lstStyle/>
          <a:p>
            <a:pPr eaLnBrk="0" hangingPunct="0"/>
            <a:endParaRPr lang="en-US"/>
          </a:p>
        </p:txBody>
      </p:sp>
      <p:sp>
        <p:nvSpPr>
          <p:cNvPr id="51203" name="Rectangle 3"/>
          <p:cNvSpPr>
            <a:spLocks noChangeArrowheads="1"/>
          </p:cNvSpPr>
          <p:nvPr/>
        </p:nvSpPr>
        <p:spPr bwMode="auto">
          <a:xfrm>
            <a:off x="673100" y="2135188"/>
            <a:ext cx="8231188" cy="912812"/>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To calculate the </a:t>
            </a:r>
            <a:r>
              <a:rPr lang="en-US" sz="2000" i="1" u="sng" dirty="0">
                <a:solidFill>
                  <a:srgbClr val="002060"/>
                </a:solidFill>
                <a:effectLst>
                  <a:outerShdw blurRad="38100" dist="38100" dir="2700000" algn="tl">
                    <a:srgbClr val="FFFFFF"/>
                  </a:outerShdw>
                </a:effectLst>
              </a:rPr>
              <a:t>trimmed mean</a:t>
            </a:r>
            <a:r>
              <a:rPr lang="en-US" sz="2000" dirty="0">
                <a:solidFill>
                  <a:srgbClr val="002060"/>
                </a:solidFill>
                <a:effectLst>
                  <a:outerShdw blurRad="38100" dist="38100" dir="2700000" algn="tl">
                    <a:srgbClr val="FFFFFF"/>
                  </a:outerShdw>
                </a:effectLst>
              </a:rPr>
              <a:t>, first remove the highest and lowest </a:t>
            </a:r>
            <a:r>
              <a:rPr lang="en-US" sz="2000" i="1" dirty="0">
                <a:solidFill>
                  <a:srgbClr val="002060"/>
                </a:solidFill>
                <a:effectLst>
                  <a:outerShdw blurRad="38100" dist="38100" dir="2700000" algn="tl">
                    <a:srgbClr val="FFFFFF"/>
                  </a:outerShdw>
                </a:effectLst>
              </a:rPr>
              <a:t>k</a:t>
            </a:r>
            <a:r>
              <a:rPr lang="en-US" sz="2000" dirty="0">
                <a:solidFill>
                  <a:srgbClr val="002060"/>
                </a:solidFill>
                <a:effectLst>
                  <a:outerShdw blurRad="38100" dist="38100" dir="2700000" algn="tl">
                    <a:srgbClr val="FFFFFF"/>
                  </a:outerShdw>
                </a:effectLst>
              </a:rPr>
              <a:t> percent of the observations.</a:t>
            </a:r>
          </a:p>
        </p:txBody>
      </p:sp>
      <p:sp>
        <p:nvSpPr>
          <p:cNvPr id="51205" name="Rectangle 5"/>
          <p:cNvSpPr>
            <a:spLocks noChangeArrowheads="1"/>
          </p:cNvSpPr>
          <p:nvPr/>
        </p:nvSpPr>
        <p:spPr bwMode="auto">
          <a:xfrm>
            <a:off x="701675" y="3097213"/>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For example, for the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 33 P/E ratios, we want a 5 percent trimmed mean (i.e., </a:t>
            </a:r>
            <a:r>
              <a:rPr lang="en-US" sz="2000" i="1" dirty="0">
                <a:solidFill>
                  <a:srgbClr val="002060"/>
                </a:solidFill>
                <a:effectLst>
                  <a:outerShdw blurRad="38100" dist="38100" dir="2700000" algn="tl">
                    <a:srgbClr val="FFFFFF"/>
                  </a:outerShdw>
                </a:effectLst>
              </a:rPr>
              <a:t>k</a:t>
            </a:r>
            <a:r>
              <a:rPr lang="en-US" sz="2000" dirty="0">
                <a:solidFill>
                  <a:srgbClr val="002060"/>
                </a:solidFill>
                <a:effectLst>
                  <a:outerShdw blurRad="38100" dist="38100" dir="2700000" algn="tl">
                    <a:srgbClr val="FFFFFF"/>
                  </a:outerShdw>
                </a:effectLst>
              </a:rPr>
              <a:t> = .05).</a:t>
            </a:r>
            <a:endParaRPr lang="en-US" sz="2000" i="1" dirty="0">
              <a:solidFill>
                <a:srgbClr val="002060"/>
              </a:solidFill>
              <a:effectLst>
                <a:outerShdw blurRad="38100" dist="38100" dir="2700000" algn="tl">
                  <a:srgbClr val="FFFFFF"/>
                </a:outerShdw>
              </a:effectLst>
            </a:endParaRPr>
          </a:p>
        </p:txBody>
      </p:sp>
      <p:sp>
        <p:nvSpPr>
          <p:cNvPr id="51208" name="Rectangle 8"/>
          <p:cNvSpPr>
            <a:spLocks noChangeArrowheads="1"/>
          </p:cNvSpPr>
          <p:nvPr/>
        </p:nvSpPr>
        <p:spPr bwMode="auto">
          <a:xfrm>
            <a:off x="660400" y="4115212"/>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To determine how many observations to trim, multiply </a:t>
            </a:r>
            <a:r>
              <a:rPr lang="en-US" sz="2000" i="1" dirty="0">
                <a:solidFill>
                  <a:srgbClr val="002060"/>
                </a:solidFill>
                <a:effectLst>
                  <a:outerShdw blurRad="38100" dist="38100" dir="2700000" algn="tl">
                    <a:srgbClr val="FFFFFF"/>
                  </a:outerShdw>
                </a:effectLst>
              </a:rPr>
              <a:t>k</a:t>
            </a:r>
            <a:r>
              <a:rPr lang="en-US" sz="2000" dirty="0">
                <a:solidFill>
                  <a:srgbClr val="002060"/>
                </a:solidFill>
                <a:effectLst>
                  <a:outerShdw blurRad="38100" dist="38100" dir="2700000" algn="tl">
                    <a:srgbClr val="FFFFFF"/>
                  </a:outerShdw>
                </a:effectLst>
              </a:rPr>
              <a:t> by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which is 0.05 x 33 = 1.65 or 2 observations.  </a:t>
            </a:r>
            <a:endParaRPr lang="en-US" sz="2000" i="1" dirty="0">
              <a:solidFill>
                <a:srgbClr val="002060"/>
              </a:solidFill>
              <a:effectLst>
                <a:outerShdw blurRad="38100" dist="38100" dir="2700000" algn="tl">
                  <a:srgbClr val="FFFFFF"/>
                </a:outerShdw>
              </a:effectLst>
            </a:endParaRPr>
          </a:p>
        </p:txBody>
      </p:sp>
      <p:sp>
        <p:nvSpPr>
          <p:cNvPr id="51209" name="Rectangle 9"/>
          <p:cNvSpPr>
            <a:spLocks noChangeArrowheads="1"/>
          </p:cNvSpPr>
          <p:nvPr/>
        </p:nvSpPr>
        <p:spPr bwMode="auto">
          <a:xfrm>
            <a:off x="673100" y="5153025"/>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So, we would remove the two smallest and two largest observations before averaging the remaining values.</a:t>
            </a:r>
            <a:endParaRPr lang="en-US" sz="2000" i="1" dirty="0">
              <a:solidFill>
                <a:srgbClr val="002060"/>
              </a:solidFill>
              <a:effectLst>
                <a:outerShdw blurRad="38100" dist="38100" dir="2700000" algn="tl">
                  <a:srgbClr val="FFFFFF"/>
                </a:outerShdw>
              </a:effectLst>
            </a:endParaRPr>
          </a:p>
        </p:txBody>
      </p:sp>
      <p:sp>
        <p:nvSpPr>
          <p:cNvPr id="51211" name="Rectangle 11"/>
          <p:cNvSpPr>
            <a:spLocks noChangeArrowheads="1"/>
          </p:cNvSpPr>
          <p:nvPr/>
        </p:nvSpPr>
        <p:spPr bwMode="auto">
          <a:xfrm>
            <a:off x="252413" y="1571625"/>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Trimmed Mean</a:t>
            </a:r>
          </a:p>
        </p:txBody>
      </p:sp>
      <p:sp>
        <p:nvSpPr>
          <p:cNvPr id="4096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207781673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p:cNvSpPr>
            <a:spLocks noGrp="1" noChangeArrowheads="1"/>
          </p:cNvSpPr>
          <p:nvPr>
            <p:ph type="sldNum" sz="quarter" idx="10"/>
          </p:nvPr>
        </p:nvSpPr>
        <p:spPr>
          <a:ln/>
        </p:spPr>
        <p:txBody>
          <a:bodyPr/>
          <a:lstStyle/>
          <a:p>
            <a:r>
              <a:rPr lang="en-US"/>
              <a:t>4-</a:t>
            </a:r>
            <a:fld id="{DC18563E-099D-4AB1-837E-87A837C360C7}" type="slidenum">
              <a:rPr lang="en-US"/>
              <a:pPr/>
              <a:t>13</a:t>
            </a:fld>
            <a:endParaRPr lang="en-US"/>
          </a:p>
        </p:txBody>
      </p:sp>
      <p:sp>
        <p:nvSpPr>
          <p:cNvPr id="43009" name="Rectangle 3"/>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3010" name="Rectangle 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52229" name="Rectangle 5"/>
          <p:cNvSpPr>
            <a:spLocks noChangeArrowheads="1"/>
          </p:cNvSpPr>
          <p:nvPr/>
        </p:nvSpPr>
        <p:spPr bwMode="auto">
          <a:xfrm>
            <a:off x="730250" y="2001838"/>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Here is a summary of all the measures of central tendency for the J.D. Power </a:t>
            </a:r>
            <a:r>
              <a:rPr lang="en-US" sz="2000" dirty="0" smtClean="0">
                <a:solidFill>
                  <a:srgbClr val="002060"/>
                </a:solidFill>
                <a:effectLst>
                  <a:outerShdw blurRad="38100" dist="38100" dir="2700000" algn="tl">
                    <a:srgbClr val="FFFFFF"/>
                  </a:outerShdw>
                </a:effectLst>
              </a:rPr>
              <a:t>data, along with Excel functions.</a:t>
            </a:r>
            <a:endParaRPr lang="en-US" sz="2000" dirty="0">
              <a:solidFill>
                <a:srgbClr val="002060"/>
              </a:solidFill>
              <a:effectLst>
                <a:outerShdw blurRad="38100" dist="38100" dir="2700000" algn="tl">
                  <a:srgbClr val="FFFFFF"/>
                </a:outerShdw>
              </a:effectLst>
            </a:endParaRPr>
          </a:p>
        </p:txBody>
      </p:sp>
      <p:sp>
        <p:nvSpPr>
          <p:cNvPr id="43012" name="Rectangle 6"/>
          <p:cNvSpPr>
            <a:spLocks noChangeArrowheads="1"/>
          </p:cNvSpPr>
          <p:nvPr/>
        </p:nvSpPr>
        <p:spPr bwMode="auto">
          <a:xfrm>
            <a:off x="0" y="3309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52232" name="Rectangle 8"/>
          <p:cNvSpPr>
            <a:spLocks noChangeArrowheads="1"/>
          </p:cNvSpPr>
          <p:nvPr/>
        </p:nvSpPr>
        <p:spPr bwMode="auto">
          <a:xfrm>
            <a:off x="465138" y="5799777"/>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Tx/>
              <a:buChar char="•"/>
            </a:pPr>
            <a:r>
              <a:rPr lang="en-US" sz="2000" dirty="0">
                <a:solidFill>
                  <a:srgbClr val="002060"/>
                </a:solidFill>
              </a:rPr>
              <a:t>The trimmed mean mitigates the effects of very high </a:t>
            </a:r>
            <a:r>
              <a:rPr lang="en-US" sz="2000" dirty="0" smtClean="0">
                <a:solidFill>
                  <a:srgbClr val="002060"/>
                </a:solidFill>
              </a:rPr>
              <a:t>values.</a:t>
            </a:r>
            <a:endParaRPr lang="en-US" sz="2000" i="1" dirty="0">
              <a:solidFill>
                <a:srgbClr val="002060"/>
              </a:solidFill>
            </a:endParaRPr>
          </a:p>
        </p:txBody>
      </p:sp>
      <p:sp>
        <p:nvSpPr>
          <p:cNvPr id="43014" name="Rectangle 9"/>
          <p:cNvSpPr>
            <a:spLocks noChangeArrowheads="1"/>
          </p:cNvSpPr>
          <p:nvPr/>
        </p:nvSpPr>
        <p:spPr bwMode="auto">
          <a:xfrm>
            <a:off x="0" y="32956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3015" name="Rectangle 10"/>
          <p:cNvSpPr>
            <a:spLocks noChangeArrowheads="1"/>
          </p:cNvSpPr>
          <p:nvPr/>
        </p:nvSpPr>
        <p:spPr bwMode="auto">
          <a:xfrm>
            <a:off x="0" y="32813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3016" name="Rectangle 11"/>
          <p:cNvSpPr>
            <a:spLocks noChangeArrowheads="1"/>
          </p:cNvSpPr>
          <p:nvPr/>
        </p:nvSpPr>
        <p:spPr bwMode="auto">
          <a:xfrm>
            <a:off x="0" y="3200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3017" name="Rectangle 12"/>
          <p:cNvSpPr>
            <a:spLocks noChangeArrowheads="1"/>
          </p:cNvSpPr>
          <p:nvPr/>
        </p:nvSpPr>
        <p:spPr bwMode="auto">
          <a:xfrm>
            <a:off x="0" y="3025775"/>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3018" name="Rectangle 13"/>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graphicFrame>
        <p:nvGraphicFramePr>
          <p:cNvPr id="54312" name="Group 40"/>
          <p:cNvGraphicFramePr>
            <a:graphicFrameLocks noGrp="1"/>
          </p:cNvGraphicFramePr>
          <p:nvPr>
            <p:extLst>
              <p:ext uri="{D42A27DB-BD31-4B8C-83A1-F6EECF244321}">
                <p14:modId xmlns:p14="http://schemas.microsoft.com/office/powerpoint/2010/main" val="4044624991"/>
              </p:ext>
            </p:extLst>
          </p:nvPr>
        </p:nvGraphicFramePr>
        <p:xfrm>
          <a:off x="304800" y="2819401"/>
          <a:ext cx="8534400" cy="2796961"/>
        </p:xfrm>
        <a:graphic>
          <a:graphicData uri="http://schemas.openxmlformats.org/drawingml/2006/table">
            <a:tbl>
              <a:tblPr>
                <a:effectLst>
                  <a:innerShdw blurRad="63500" dist="50800" dir="2700000">
                    <a:prstClr val="black">
                      <a:alpha val="50000"/>
                    </a:prstClr>
                  </a:innerShdw>
                </a:effectLst>
              </a:tblPr>
              <a:tblGrid>
                <a:gridCol w="2552700"/>
                <a:gridCol w="1103313"/>
                <a:gridCol w="4878387"/>
              </a:tblGrid>
              <a:tr h="54451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Mean:</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w="12700" cap="flat" cmpd="sng" algn="ctr">
                      <a:solidFill>
                        <a:srgbClr val="B76E25"/>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114.70</a:t>
                      </a:r>
                    </a:p>
                  </a:txBody>
                  <a:tcPr marL="89987" marR="89987" marT="46724" marB="46724" anchor="b" horzOverflow="overflow">
                    <a:lnL>
                      <a:noFill/>
                    </a:lnL>
                    <a:lnR>
                      <a:noFill/>
                    </a:lnR>
                    <a:lnT w="12700" cap="flat" cmpd="sng" algn="ctr">
                      <a:solidFill>
                        <a:srgbClr val="B76E25"/>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=AVERAGE(Data)</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a:noFill/>
                    </a:lnB>
                    <a:lnTlToBr>
                      <a:noFill/>
                    </a:lnTlToBr>
                    <a:lnBlToTr>
                      <a:noFill/>
                    </a:lnBlToTr>
                    <a:solidFill>
                      <a:srgbClr val="FFFFCC"/>
                    </a:solidFill>
                  </a:tcPr>
                </a:tc>
              </a:tr>
              <a:tr h="4445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Median:</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113</a:t>
                      </a:r>
                    </a:p>
                  </a:txBody>
                  <a:tcPr marL="89987" marR="89987" marT="46724" marB="46724" anchor="b" horzOverflow="overflow">
                    <a:lnL>
                      <a:noFill/>
                    </a:lnL>
                    <a:lnR>
                      <a:noFill/>
                    </a:lnR>
                    <a:lnT>
                      <a:noFill/>
                    </a:lnT>
                    <a:lnB>
                      <a:noFill/>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=MEDIAN(Data)</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a:noFill/>
                    </a:lnT>
                    <a:lnB>
                      <a:noFill/>
                    </a:lnB>
                    <a:lnTlToBr>
                      <a:noFill/>
                    </a:lnTlToBr>
                    <a:lnBlToTr>
                      <a:noFill/>
                    </a:lnBlToTr>
                    <a:solidFill>
                      <a:srgbClr val="FFFFCC"/>
                    </a:solidFill>
                  </a:tcPr>
                </a:tc>
              </a:tr>
              <a:tr h="4445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Mode:</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111</a:t>
                      </a:r>
                    </a:p>
                  </a:txBody>
                  <a:tcPr marL="89987" marR="89987" marT="46724" marB="46724" anchor="b" horzOverflow="overflow">
                    <a:lnL>
                      <a:noFill/>
                    </a:lnL>
                    <a:lnR>
                      <a:noFill/>
                    </a:lnR>
                    <a:lnT>
                      <a:noFill/>
                    </a:lnT>
                    <a:lnB>
                      <a:noFill/>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=MODE.SNGL(Data)</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a:noFill/>
                    </a:lnT>
                    <a:lnB>
                      <a:noFill/>
                    </a:lnB>
                    <a:lnTlToBr>
                      <a:noFill/>
                    </a:lnTlToBr>
                    <a:lnBlToTr>
                      <a:noFill/>
                    </a:lnBlToTr>
                    <a:solidFill>
                      <a:srgbClr val="FFFFCC"/>
                    </a:solidFill>
                  </a:tcPr>
                </a:tc>
              </a:tr>
              <a:tr h="3683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Geometric Mean:</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113.35</a:t>
                      </a:r>
                    </a:p>
                  </a:txBody>
                  <a:tcPr marL="89987" marR="89987" marT="46724" marB="46724" anchor="b" horzOverflow="overflow">
                    <a:lnL>
                      <a:noFill/>
                    </a:lnL>
                    <a:lnR>
                      <a:noFill/>
                    </a:lnR>
                    <a:lnT>
                      <a:noFill/>
                    </a:lnT>
                    <a:lnB>
                      <a:noFill/>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=GEOMEAN(Data)</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a:noFill/>
                    </a:lnT>
                    <a:lnB>
                      <a:noFill/>
                    </a:lnB>
                    <a:lnTlToBr>
                      <a:noFill/>
                    </a:lnTlToBr>
                    <a:lnBlToTr>
                      <a:noFill/>
                    </a:lnBlToTr>
                    <a:solidFill>
                      <a:srgbClr val="FFFFCC"/>
                    </a:solidFill>
                  </a:tcPr>
                </a:tc>
              </a:tr>
              <a:tr h="5207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Midrange:</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126.5</a:t>
                      </a:r>
                    </a:p>
                  </a:txBody>
                  <a:tcPr marL="89987" marR="89987" marT="46724" marB="46724" anchor="b" horzOverflow="overflow">
                    <a:lnL>
                      <a:noFill/>
                    </a:lnL>
                    <a:lnR>
                      <a:noFill/>
                    </a:lnR>
                    <a:lnT>
                      <a:noFill/>
                    </a:lnT>
                    <a:lnB>
                      <a:noFill/>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(MIN(Data)+MAX(Data))/2</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a:noFill/>
                    </a:lnT>
                    <a:lnB>
                      <a:noFill/>
                    </a:lnB>
                    <a:lnTlToBr>
                      <a:noFill/>
                    </a:lnTlToBr>
                    <a:lnBlToTr>
                      <a:noFill/>
                    </a:lnBlToTr>
                    <a:solidFill>
                      <a:srgbClr val="FFFFCC"/>
                    </a:solidFill>
                  </a:tcPr>
                </a:tc>
              </a:tr>
              <a:tr h="4445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rPr>
                        <a:t>5% Trim Mean:</a:t>
                      </a:r>
                    </a:p>
                  </a:txBody>
                  <a:tcPr marL="89987" marR="89987" marT="46724" marB="46724" anchor="b" horzOverflow="overflow">
                    <a:lnL w="12700" cap="flat" cmpd="sng" algn="ctr">
                      <a:solidFill>
                        <a:srgbClr val="B76E25"/>
                      </a:solidFill>
                      <a:prstDash val="solid"/>
                      <a:round/>
                      <a:headEnd type="none" w="med" len="med"/>
                      <a:tailEnd type="none" w="med" len="med"/>
                    </a:lnL>
                    <a:lnR>
                      <a:noFill/>
                    </a:lnR>
                    <a:lnT>
                      <a:noFill/>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113.94</a:t>
                      </a:r>
                    </a:p>
                  </a:txBody>
                  <a:tcPr marL="89987" marR="89987" marT="46724" marB="46724" anchor="b" horzOverflow="overflow">
                    <a:lnL>
                      <a:noFill/>
                    </a:lnL>
                    <a:lnR>
                      <a:noFill/>
                    </a:lnR>
                    <a:lnT>
                      <a:noFill/>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   =TRIMMEAN(Data, 0.1)</a:t>
                      </a:r>
                    </a:p>
                  </a:txBody>
                  <a:tcPr marL="89987" marR="89987" marT="46724" marB="46724" anchor="b" horzOverflow="overflow">
                    <a:lnL>
                      <a:noFill/>
                    </a:lnL>
                    <a:lnR w="12700" cap="flat" cmpd="sng" algn="ctr">
                      <a:solidFill>
                        <a:srgbClr val="B76E25"/>
                      </a:solidFill>
                      <a:prstDash val="solid"/>
                      <a:round/>
                      <a:headEnd type="none" w="med" len="med"/>
                      <a:tailEnd type="none" w="med" len="med"/>
                    </a:lnR>
                    <a:lnT>
                      <a:noFill/>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sp>
        <p:nvSpPr>
          <p:cNvPr id="52262" name="Rectangle 38"/>
          <p:cNvSpPr>
            <a:spLocks noChangeArrowheads="1"/>
          </p:cNvSpPr>
          <p:nvPr/>
        </p:nvSpPr>
        <p:spPr bwMode="auto">
          <a:xfrm>
            <a:off x="252413" y="1571625"/>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i="1" dirty="0">
                <a:solidFill>
                  <a:srgbClr val="FFFFFF"/>
                </a:solidFill>
                <a:effectLst>
                  <a:outerShdw blurRad="38100" dist="38100" dir="2700000" algn="tl">
                    <a:srgbClr val="000000"/>
                  </a:outerShdw>
                </a:effectLst>
              </a:rPr>
              <a:t> </a:t>
            </a:r>
            <a:r>
              <a:rPr lang="en-US" sz="2000" i="1" dirty="0">
                <a:solidFill>
                  <a:srgbClr val="C00000"/>
                </a:solidFill>
                <a:effectLst>
                  <a:outerShdw blurRad="38100" dist="38100" dir="2700000" algn="tl">
                    <a:srgbClr val="000000">
                      <a:alpha val="43137"/>
                    </a:srgbClr>
                  </a:outerShdw>
                </a:effectLst>
              </a:rPr>
              <a:t>Trimmed Mean</a:t>
            </a:r>
          </a:p>
        </p:txBody>
      </p:sp>
      <p:sp>
        <p:nvSpPr>
          <p:cNvPr id="4302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343763677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4-</a:t>
            </a:r>
            <a:fld id="{6CE7FCAE-18C5-4064-B188-0D8550949538}" type="slidenum">
              <a:rPr lang="en-US"/>
              <a:pPr/>
              <a:t>14</a:t>
            </a:fld>
            <a:endParaRPr lang="en-US"/>
          </a:p>
        </p:txBody>
      </p:sp>
      <p:sp>
        <p:nvSpPr>
          <p:cNvPr id="53251" name="Rectangle 3"/>
          <p:cNvSpPr>
            <a:spLocks noChangeArrowheads="1"/>
          </p:cNvSpPr>
          <p:nvPr/>
        </p:nvSpPr>
        <p:spPr bwMode="auto">
          <a:xfrm>
            <a:off x="1880434" y="1435924"/>
            <a:ext cx="5425725" cy="914400"/>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i="1" u="sng" dirty="0" smtClean="0">
                <a:solidFill>
                  <a:srgbClr val="002060"/>
                </a:solidFill>
                <a:effectLst>
                  <a:outerShdw blurRad="38100" dist="38100" dir="2700000" algn="tl">
                    <a:srgbClr val="FFFFFF"/>
                  </a:outerShdw>
                </a:effectLst>
              </a:rPr>
              <a:t>Variability</a:t>
            </a:r>
            <a:r>
              <a:rPr lang="en-US" sz="2000" dirty="0" smtClean="0">
                <a:solidFill>
                  <a:srgbClr val="002060"/>
                </a:solidFill>
                <a:effectLst>
                  <a:outerShdw blurRad="38100" dist="38100" dir="2700000" algn="tl">
                    <a:srgbClr val="FFFFFF"/>
                  </a:outerShdw>
                </a:effectLst>
              </a:rPr>
              <a:t>  is </a:t>
            </a:r>
            <a:r>
              <a:rPr lang="en-US" sz="2000" dirty="0">
                <a:solidFill>
                  <a:srgbClr val="002060"/>
                </a:solidFill>
                <a:effectLst>
                  <a:outerShdw blurRad="38100" dist="38100" dir="2700000" algn="tl">
                    <a:srgbClr val="FFFFFF"/>
                  </a:outerShdw>
                </a:effectLst>
              </a:rPr>
              <a:t>the “spread” of data points about the center of the distribution in a sample.  </a:t>
            </a:r>
            <a:endParaRPr lang="en-US" sz="2000" i="1" u="sng" dirty="0">
              <a:solidFill>
                <a:srgbClr val="002060"/>
              </a:solidFill>
              <a:effectLst>
                <a:outerShdw blurRad="38100" dist="38100" dir="2700000" algn="tl">
                  <a:srgbClr val="FFFFFF"/>
                </a:outerShdw>
              </a:effectLst>
            </a:endParaRPr>
          </a:p>
        </p:txBody>
      </p:sp>
      <p:sp>
        <p:nvSpPr>
          <p:cNvPr id="45058"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5059" name="Rectangle 6"/>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5060" name="Rectangle 7"/>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5061" name="Rectangle 8"/>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graphicFrame>
        <p:nvGraphicFramePr>
          <p:cNvPr id="53368" name="Group 120"/>
          <p:cNvGraphicFramePr>
            <a:graphicFrameLocks noGrp="1"/>
          </p:cNvGraphicFramePr>
          <p:nvPr>
            <p:extLst>
              <p:ext uri="{D42A27DB-BD31-4B8C-83A1-F6EECF244321}">
                <p14:modId xmlns:p14="http://schemas.microsoft.com/office/powerpoint/2010/main" val="671544473"/>
              </p:ext>
            </p:extLst>
          </p:nvPr>
        </p:nvGraphicFramePr>
        <p:xfrm>
          <a:off x="558031" y="3276600"/>
          <a:ext cx="8551333" cy="1559565"/>
        </p:xfrm>
        <a:graphic>
          <a:graphicData uri="http://schemas.openxmlformats.org/drawingml/2006/table">
            <a:tbl>
              <a:tblPr>
                <a:effectLst>
                  <a:innerShdw blurRad="63500" dist="50800" dir="2700000">
                    <a:prstClr val="black">
                      <a:alpha val="50000"/>
                    </a:prstClr>
                  </a:innerShdw>
                </a:effectLst>
              </a:tblPr>
              <a:tblGrid>
                <a:gridCol w="1329266"/>
                <a:gridCol w="1459443"/>
                <a:gridCol w="1910291"/>
                <a:gridCol w="2127250"/>
                <a:gridCol w="1725083"/>
              </a:tblGrid>
              <a:tr h="51654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Statistic</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Formula</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Excel</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Pro</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Con</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r>
              <a:tr h="1043017">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cs typeface="Times New Roman" pitchFamily="18" charset="0"/>
                        </a:rPr>
                        <a:t>Range</a:t>
                      </a:r>
                      <a:endParaRPr kumimoji="0" lang="en-US" sz="2000" b="1"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1" u="none" strike="noStrike" cap="none" normalizeH="0" baseline="0" dirty="0" smtClean="0">
                          <a:ln>
                            <a:noFill/>
                          </a:ln>
                          <a:solidFill>
                            <a:schemeClr val="bg2"/>
                          </a:solidFill>
                          <a:effectLst/>
                          <a:latin typeface="Arial" pitchFamily="34" charset="0"/>
                          <a:cs typeface="Times New Roman" pitchFamily="18" charset="0"/>
                        </a:rPr>
                        <a:t>x</a:t>
                      </a:r>
                      <a:r>
                        <a:rPr kumimoji="0" lang="en-US" sz="2000" b="0" i="0" u="none" strike="noStrike" cap="none" normalizeH="0" baseline="-30000" dirty="0" smtClean="0">
                          <a:ln>
                            <a:noFill/>
                          </a:ln>
                          <a:solidFill>
                            <a:schemeClr val="bg2"/>
                          </a:solidFill>
                          <a:effectLst/>
                          <a:latin typeface="Arial" pitchFamily="34" charset="0"/>
                          <a:cs typeface="Times New Roman" pitchFamily="18" charset="0"/>
                        </a:rPr>
                        <a:t>max</a:t>
                      </a:r>
                      <a:r>
                        <a:rPr kumimoji="0" lang="en-US" sz="2000" b="0" i="0" u="none" strike="noStrike" cap="none" normalizeH="0" baseline="0" dirty="0" smtClean="0">
                          <a:ln>
                            <a:noFill/>
                          </a:ln>
                          <a:solidFill>
                            <a:schemeClr val="bg2"/>
                          </a:solidFill>
                          <a:effectLst/>
                          <a:latin typeface="Arial" pitchFamily="34" charset="0"/>
                          <a:cs typeface="Times New Roman" pitchFamily="18" charset="0"/>
                        </a:rPr>
                        <a:t> – </a:t>
                      </a:r>
                      <a:r>
                        <a:rPr kumimoji="0" lang="en-US" sz="2000" b="0" i="1" u="none" strike="noStrike" cap="none" normalizeH="0" baseline="0" dirty="0" smtClean="0">
                          <a:ln>
                            <a:noFill/>
                          </a:ln>
                          <a:solidFill>
                            <a:schemeClr val="bg2"/>
                          </a:solidFill>
                          <a:effectLst/>
                          <a:latin typeface="Arial" pitchFamily="34" charset="0"/>
                          <a:cs typeface="Times New Roman" pitchFamily="18" charset="0"/>
                        </a:rPr>
                        <a:t>x</a:t>
                      </a:r>
                      <a:r>
                        <a:rPr kumimoji="0" lang="en-US" sz="2000" b="0" i="0" u="none" strike="noStrike" cap="none" normalizeH="0" baseline="-30000" dirty="0" smtClean="0">
                          <a:ln>
                            <a:noFill/>
                          </a:ln>
                          <a:solidFill>
                            <a:schemeClr val="bg2"/>
                          </a:solidFill>
                          <a:effectLst/>
                          <a:latin typeface="Arial" pitchFamily="34" charset="0"/>
                          <a:cs typeface="Times New Roman" pitchFamily="18" charset="0"/>
                        </a:rPr>
                        <a:t>min</a:t>
                      </a:r>
                      <a:endParaRPr kumimoji="0" lang="en-US" sz="2000" b="0" i="0" u="none" strike="noStrike" cap="none" normalizeH="0" baseline="0" dirty="0" smtClean="0">
                        <a:ln>
                          <a:noFill/>
                        </a:ln>
                        <a:solidFill>
                          <a:schemeClr val="bg2"/>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rPr>
                        <a:t>=MAX(Data) -MIN(Data)</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Easy to calculate</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Sensitive to extreme data values.</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53366" name="Group 118"/>
          <p:cNvGraphicFramePr>
            <a:graphicFrameLocks noGrp="1"/>
          </p:cNvGraphicFramePr>
          <p:nvPr>
            <p:extLst>
              <p:ext uri="{D42A27DB-BD31-4B8C-83A1-F6EECF244321}">
                <p14:modId xmlns:p14="http://schemas.microsoft.com/office/powerpoint/2010/main" val="265174369"/>
              </p:ext>
            </p:extLst>
          </p:nvPr>
        </p:nvGraphicFramePr>
        <p:xfrm>
          <a:off x="592138" y="5053012"/>
          <a:ext cx="8551862" cy="1042988"/>
        </p:xfrm>
        <a:graphic>
          <a:graphicData uri="http://schemas.openxmlformats.org/drawingml/2006/table">
            <a:tbl>
              <a:tblPr>
                <a:effectLst>
                  <a:innerShdw blurRad="63500" dist="50800" dir="2700000">
                    <a:prstClr val="black">
                      <a:alpha val="50000"/>
                    </a:prstClr>
                  </a:innerShdw>
                </a:effectLst>
              </a:tblPr>
              <a:tblGrid>
                <a:gridCol w="1303337"/>
                <a:gridCol w="1485900"/>
                <a:gridCol w="1908175"/>
                <a:gridCol w="2128838"/>
                <a:gridCol w="1725612"/>
              </a:tblGrid>
              <a:tr h="104298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Sample Variance (s</a:t>
                      </a:r>
                      <a:r>
                        <a:rPr kumimoji="0" lang="en-US" sz="2000" b="1" i="0" u="none" strike="noStrike" cap="none" normalizeH="0" baseline="3000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2</a:t>
                      </a: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a:t>
                      </a:r>
                      <a:endPar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rPr>
                        <a:t>=VAR.S(Data)</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Plays a key role in mathematical statistics.</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Nonintuitive meaning.</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r>
            </a:tbl>
          </a:graphicData>
        </a:graphic>
      </p:graphicFrame>
      <p:sp>
        <p:nvSpPr>
          <p:cNvPr id="53367" name="Rectangle 119"/>
          <p:cNvSpPr>
            <a:spLocks noChangeArrowheads="1"/>
          </p:cNvSpPr>
          <p:nvPr/>
        </p:nvSpPr>
        <p:spPr bwMode="auto">
          <a:xfrm>
            <a:off x="2589872" y="2585377"/>
            <a:ext cx="40068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Measures of Variability</a:t>
            </a:r>
          </a:p>
        </p:txBody>
      </p:sp>
      <p:sp>
        <p:nvSpPr>
          <p:cNvPr id="450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597" y="5160818"/>
            <a:ext cx="13525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57414769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noChangeArrowheads="1"/>
          </p:cNvSpPr>
          <p:nvPr>
            <p:ph type="sldNum" sz="quarter" idx="10"/>
          </p:nvPr>
        </p:nvSpPr>
        <p:spPr>
          <a:ln/>
        </p:spPr>
        <p:txBody>
          <a:bodyPr/>
          <a:lstStyle/>
          <a:p>
            <a:r>
              <a:rPr lang="en-US"/>
              <a:t>4-</a:t>
            </a:r>
            <a:fld id="{9983ECD6-58D2-4B46-8C88-EAA17239F974}" type="slidenum">
              <a:rPr lang="en-US"/>
              <a:pPr/>
              <a:t>15</a:t>
            </a:fld>
            <a:endParaRPr lang="en-US"/>
          </a:p>
        </p:txBody>
      </p:sp>
      <p:sp>
        <p:nvSpPr>
          <p:cNvPr id="47105"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7106"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7107" name="Rectangle 6"/>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7108" name="Rectangle 7"/>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graphicFrame>
        <p:nvGraphicFramePr>
          <p:cNvPr id="13360" name="Group 48"/>
          <p:cNvGraphicFramePr>
            <a:graphicFrameLocks noGrp="1"/>
          </p:cNvGraphicFramePr>
          <p:nvPr>
            <p:extLst>
              <p:ext uri="{D42A27DB-BD31-4B8C-83A1-F6EECF244321}">
                <p14:modId xmlns:p14="http://schemas.microsoft.com/office/powerpoint/2010/main" val="1619777595"/>
              </p:ext>
            </p:extLst>
          </p:nvPr>
        </p:nvGraphicFramePr>
        <p:xfrm>
          <a:off x="304800" y="2521612"/>
          <a:ext cx="8763000" cy="2089888"/>
        </p:xfrm>
        <a:graphic>
          <a:graphicData uri="http://schemas.openxmlformats.org/drawingml/2006/table">
            <a:tbl>
              <a:tblPr>
                <a:effectLst>
                  <a:innerShdw blurRad="63500" dist="50800" dir="2700000">
                    <a:prstClr val="black">
                      <a:alpha val="50000"/>
                    </a:prstClr>
                  </a:innerShdw>
                </a:effectLst>
              </a:tblPr>
              <a:tblGrid>
                <a:gridCol w="1371600"/>
                <a:gridCol w="1400175"/>
                <a:gridCol w="2181225"/>
                <a:gridCol w="2209800"/>
                <a:gridCol w="1600200"/>
              </a:tblGrid>
              <a:tr h="40957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Statistic</a:t>
                      </a:r>
                      <a:endParaRPr kumimoji="0" lang="en-US" sz="21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Formula</a:t>
                      </a:r>
                      <a:endParaRPr kumimoji="0" lang="en-US" sz="21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Excel</a:t>
                      </a:r>
                      <a:endParaRPr kumimoji="0" lang="en-US" sz="21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Pro</a:t>
                      </a:r>
                      <a:endParaRPr kumimoji="0" lang="en-US" sz="21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Con</a:t>
                      </a:r>
                      <a:endParaRPr kumimoji="0" lang="en-US" sz="21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1676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Sample standard deviation (</a:t>
                      </a:r>
                      <a:r>
                        <a:rPr kumimoji="0" lang="en-US" sz="2000" b="1" i="1"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s</a:t>
                      </a: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a:t>
                      </a:r>
                      <a:endPar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rPr>
                        <a:t>=STDEV.S(Data)</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Most common measure.  Uses same units as the raw data ($ , £, ¥, grams etc.).</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Nonintuitive meaning.</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3361" name="Group 49"/>
          <p:cNvGraphicFramePr>
            <a:graphicFrameLocks noGrp="1"/>
          </p:cNvGraphicFramePr>
          <p:nvPr>
            <p:extLst>
              <p:ext uri="{D42A27DB-BD31-4B8C-83A1-F6EECF244321}">
                <p14:modId xmlns:p14="http://schemas.microsoft.com/office/powerpoint/2010/main" val="3123371921"/>
              </p:ext>
            </p:extLst>
          </p:nvPr>
        </p:nvGraphicFramePr>
        <p:xfrm>
          <a:off x="304800" y="4800600"/>
          <a:ext cx="8763000" cy="1676400"/>
        </p:xfrm>
        <a:graphic>
          <a:graphicData uri="http://schemas.openxmlformats.org/drawingml/2006/table">
            <a:tbl>
              <a:tblPr>
                <a:effectLst>
                  <a:innerShdw blurRad="63500" dist="50800" dir="2700000">
                    <a:prstClr val="black">
                      <a:alpha val="50000"/>
                    </a:prstClr>
                  </a:innerShdw>
                </a:effectLst>
              </a:tblPr>
              <a:tblGrid>
                <a:gridCol w="1371600"/>
                <a:gridCol w="1403350"/>
                <a:gridCol w="2178050"/>
                <a:gridCol w="2209800"/>
                <a:gridCol w="1600200"/>
              </a:tblGrid>
              <a:tr h="1676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Sample coef-ficient. of</a:t>
                      </a: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variation (</a:t>
                      </a:r>
                      <a:r>
                        <a:rPr kumimoji="0" lang="en-US" sz="2000" b="1" i="1"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CV</a:t>
                      </a:r>
                      <a:r>
                        <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cs typeface="Times New Roman" pitchFamily="18" charset="0"/>
                        </a:rPr>
                        <a:t>)</a:t>
                      </a:r>
                      <a:endParaRPr kumimoji="0" lang="en-US" sz="2000" b="1" i="0" u="none" strike="noStrike" cap="none" normalizeH="0" baseline="0" dirty="0" smtClean="0">
                        <a:ln>
                          <a:noFill/>
                        </a:ln>
                        <a:solidFill>
                          <a:srgbClr val="C00000"/>
                        </a:solidFill>
                        <a:effectLst>
                          <a:outerShdw blurRad="38100" dist="38100" dir="2700000" algn="tl">
                            <a:srgbClr val="C0C0C0"/>
                          </a:outerShdw>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cs typeface="Times New Roman" pitchFamily="18" charset="0"/>
                        </a:rPr>
                        <a:t>=100*STDEV.S</a:t>
                      </a:r>
                    </a:p>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cs typeface="Times New Roman" pitchFamily="18" charset="0"/>
                        </a:rPr>
                        <a:t>(Data)/AVERAGE(Data)</a:t>
                      </a:r>
                      <a:endParaRPr kumimoji="0" lang="en-US" sz="2000" b="0" i="0" u="none" strike="noStrike" cap="none" normalizeH="0" baseline="0" dirty="0" smtClean="0">
                        <a:ln>
                          <a:noFill/>
                        </a:ln>
                        <a:solidFill>
                          <a:srgbClr val="0000FF"/>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chemeClr val="tx1"/>
                          </a:solidFill>
                          <a:effectLst/>
                          <a:latin typeface="Arial" pitchFamily="34" charset="0"/>
                          <a:cs typeface="Times New Roman" pitchFamily="18" charset="0"/>
                        </a:rPr>
                        <a:t>Measures relative variation in </a:t>
                      </a:r>
                      <a:r>
                        <a:rPr kumimoji="0" lang="en-US" sz="2000" b="1" i="1" u="none" strike="noStrike" cap="none" normalizeH="0" baseline="0" dirty="0" smtClean="0">
                          <a:ln>
                            <a:noFill/>
                          </a:ln>
                          <a:solidFill>
                            <a:schemeClr val="tx1"/>
                          </a:solidFill>
                          <a:effectLst/>
                          <a:latin typeface="Arial" pitchFamily="34" charset="0"/>
                          <a:cs typeface="Times New Roman" pitchFamily="18" charset="0"/>
                        </a:rPr>
                        <a:t>percent</a:t>
                      </a:r>
                      <a:r>
                        <a:rPr kumimoji="0" lang="en-US" sz="2000" b="1" i="0" u="none" strike="noStrike" cap="none" normalizeH="0" baseline="0" dirty="0" smtClean="0">
                          <a:ln>
                            <a:noFill/>
                          </a:ln>
                          <a:solidFill>
                            <a:schemeClr val="tx1"/>
                          </a:solidFill>
                          <a:effectLst/>
                          <a:latin typeface="Arial" pitchFamily="34" charset="0"/>
                          <a:cs typeface="Times New Roman" pitchFamily="18" charset="0"/>
                        </a:rPr>
                        <a:t> so can compare data sets.</a:t>
                      </a:r>
                      <a:endParaRPr kumimoji="0" lang="en-US" sz="2000" b="1"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Requires non-negative data.</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sp>
        <p:nvSpPr>
          <p:cNvPr id="4711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471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0" y="3238993"/>
            <a:ext cx="1362037" cy="72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0" y="5180486"/>
            <a:ext cx="1301056" cy="5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34"/>
          <p:cNvSpPr>
            <a:spLocks noChangeArrowheads="1"/>
          </p:cNvSpPr>
          <p:nvPr/>
        </p:nvSpPr>
        <p:spPr bwMode="auto">
          <a:xfrm>
            <a:off x="533400" y="1240814"/>
            <a:ext cx="2211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dirty="0">
                <a:solidFill>
                  <a:srgbClr val="002060"/>
                </a:solidFill>
              </a:rPr>
              <a:t>Population variance</a:t>
            </a:r>
          </a:p>
        </p:txBody>
      </p:sp>
      <p:sp>
        <p:nvSpPr>
          <p:cNvPr id="19" name="Rectangle 12"/>
          <p:cNvSpPr>
            <a:spLocks noChangeArrowheads="1"/>
          </p:cNvSpPr>
          <p:nvPr/>
        </p:nvSpPr>
        <p:spPr bwMode="auto">
          <a:xfrm>
            <a:off x="5257800" y="1219580"/>
            <a:ext cx="3249963" cy="343693"/>
          </a:xfrm>
          <a:prstGeom prst="rect">
            <a:avLst/>
          </a:prstGeom>
          <a:noFill/>
          <a:ln w="9525">
            <a:noFill/>
            <a:miter lim="800000"/>
            <a:headEnd/>
            <a:tailEnd/>
          </a:ln>
          <a:effectLst/>
        </p:spPr>
        <p:txBody>
          <a:bodyPr lIns="80988" tIns="40494" rIns="80988" bIns="40494"/>
          <a:lstStyle/>
          <a:p>
            <a:pPr eaLnBrk="0" hangingPunct="0">
              <a:spcBef>
                <a:spcPct val="20000"/>
              </a:spcBef>
              <a:buClr>
                <a:schemeClr val="folHlink"/>
              </a:buClr>
              <a:buFont typeface="Wingdings" pitchFamily="2" charset="2"/>
              <a:buNone/>
              <a:defRPr/>
            </a:pPr>
            <a:r>
              <a:rPr lang="en-US" dirty="0">
                <a:solidFill>
                  <a:srgbClr val="002060"/>
                </a:solidFill>
                <a:effectLst>
                  <a:outerShdw blurRad="38100" dist="38100" dir="2700000" algn="tl">
                    <a:srgbClr val="FFFFFF"/>
                  </a:outerShdw>
                </a:effectLst>
              </a:rPr>
              <a:t>Population standard deviation</a:t>
            </a:r>
            <a:endParaRPr lang="en-US" i="1" dirty="0">
              <a:solidFill>
                <a:srgbClr val="002060"/>
              </a:solidFill>
              <a:effectLst>
                <a:outerShdw blurRad="38100" dist="38100" dir="2700000" algn="tl">
                  <a:srgbClr val="FFFFFF"/>
                </a:outerShdw>
              </a:effectLst>
            </a:endParaRPr>
          </a:p>
        </p:txBody>
      </p:sp>
      <p:pic>
        <p:nvPicPr>
          <p:cNvPr id="20" name="Picture 5"/>
          <p:cNvPicPr>
            <a:picLocks noChangeAspect="1" noChangeArrowheads="1"/>
          </p:cNvPicPr>
          <p:nvPr/>
        </p:nvPicPr>
        <p:blipFill>
          <a:blip r:embed="rId5" cstate="print"/>
          <a:srcRect/>
          <a:stretch>
            <a:fillRect/>
          </a:stretch>
        </p:blipFill>
        <p:spPr bwMode="auto">
          <a:xfrm>
            <a:off x="676790" y="1610702"/>
            <a:ext cx="1902835" cy="715596"/>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1" name="Picture 6"/>
          <p:cNvPicPr>
            <a:picLocks noChangeAspect="1" noChangeArrowheads="1"/>
          </p:cNvPicPr>
          <p:nvPr/>
        </p:nvPicPr>
        <p:blipFill>
          <a:blip r:embed="rId6" cstate="print"/>
          <a:srcRect/>
          <a:stretch>
            <a:fillRect/>
          </a:stretch>
        </p:blipFill>
        <p:spPr bwMode="auto">
          <a:xfrm>
            <a:off x="6006481" y="1561977"/>
            <a:ext cx="1447800" cy="764321"/>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7"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84401467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a:spLocks noGrp="1" noChangeArrowheads="1"/>
          </p:cNvSpPr>
          <p:nvPr>
            <p:ph type="sldNum" sz="quarter" idx="10"/>
          </p:nvPr>
        </p:nvSpPr>
        <p:spPr>
          <a:ln/>
        </p:spPr>
        <p:txBody>
          <a:bodyPr/>
          <a:lstStyle/>
          <a:p>
            <a:r>
              <a:rPr lang="en-US"/>
              <a:t>4-</a:t>
            </a:r>
            <a:fld id="{4AC93B87-876A-4BBF-B760-F86876093491}" type="slidenum">
              <a:rPr lang="en-US"/>
              <a:pPr/>
              <a:t>16</a:t>
            </a:fld>
            <a:endParaRPr lang="en-US"/>
          </a:p>
        </p:txBody>
      </p:sp>
      <p:sp>
        <p:nvSpPr>
          <p:cNvPr id="80910" name="Rectangle 4"/>
          <p:cNvSpPr>
            <a:spLocks noChangeArrowheads="1"/>
          </p:cNvSpPr>
          <p:nvPr/>
        </p:nvSpPr>
        <p:spPr bwMode="auto">
          <a:xfrm>
            <a:off x="1714500" y="24003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0911" name="Rectangle 5"/>
          <p:cNvSpPr>
            <a:spLocks noChangeArrowheads="1"/>
          </p:cNvSpPr>
          <p:nvPr/>
        </p:nvSpPr>
        <p:spPr bwMode="auto">
          <a:xfrm>
            <a:off x="1714500" y="24003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0912" name="Rectangle 6"/>
          <p:cNvSpPr>
            <a:spLocks noChangeArrowheads="1"/>
          </p:cNvSpPr>
          <p:nvPr/>
        </p:nvSpPr>
        <p:spPr bwMode="auto">
          <a:xfrm>
            <a:off x="1714500" y="24003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0913" name="Rectangle 7"/>
          <p:cNvSpPr>
            <a:spLocks noChangeArrowheads="1"/>
          </p:cNvSpPr>
          <p:nvPr/>
        </p:nvSpPr>
        <p:spPr bwMode="auto">
          <a:xfrm>
            <a:off x="1714500" y="24003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graphicFrame>
        <p:nvGraphicFramePr>
          <p:cNvPr id="55347" name="Group 51"/>
          <p:cNvGraphicFramePr>
            <a:graphicFrameLocks noGrp="1"/>
          </p:cNvGraphicFramePr>
          <p:nvPr/>
        </p:nvGraphicFramePr>
        <p:xfrm>
          <a:off x="152400" y="2286000"/>
          <a:ext cx="8763001" cy="1855544"/>
        </p:xfrm>
        <a:graphic>
          <a:graphicData uri="http://schemas.openxmlformats.org/drawingml/2006/table">
            <a:tbl>
              <a:tblPr>
                <a:effectLst>
                  <a:innerShdw blurRad="63500" dist="50800" dir="2700000">
                    <a:prstClr val="black">
                      <a:alpha val="50000"/>
                    </a:prstClr>
                  </a:innerShdw>
                </a:effectLst>
              </a:tblPr>
              <a:tblGrid>
                <a:gridCol w="1370189"/>
                <a:gridCol w="1397000"/>
                <a:gridCol w="2438048"/>
                <a:gridCol w="1957917"/>
                <a:gridCol w="1599847"/>
              </a:tblGrid>
              <a:tr h="424962">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Statistic</a:t>
                      </a:r>
                      <a:endParaRPr kumimoji="0" lang="en-US"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Formula</a:t>
                      </a:r>
                      <a:endParaRPr kumimoji="0" lang="en-US"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Excel</a:t>
                      </a:r>
                      <a:endParaRPr kumimoji="0" lang="en-US"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Pro</a:t>
                      </a:r>
                      <a:endParaRPr kumimoji="0" lang="en-US"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Con</a:t>
                      </a:r>
                      <a:endParaRPr kumimoji="0" lang="en-US" sz="21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1430582">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1" i="0" u="none" strike="noStrike" cap="none" normalizeH="0" baseline="0" dirty="0" smtClean="0">
                          <a:ln>
                            <a:noFill/>
                          </a:ln>
                          <a:solidFill>
                            <a:srgbClr val="C00000"/>
                          </a:solidFill>
                          <a:effectLst/>
                          <a:latin typeface="Arial" pitchFamily="34" charset="0"/>
                          <a:cs typeface="Times New Roman" pitchFamily="18" charset="0"/>
                        </a:rPr>
                        <a:t>Mean absolute deviation (</a:t>
                      </a:r>
                      <a:r>
                        <a:rPr kumimoji="0" lang="en-US" sz="2000" b="1" i="1" u="none" strike="noStrike" cap="none" normalizeH="0" baseline="0" dirty="0" smtClean="0">
                          <a:ln>
                            <a:noFill/>
                          </a:ln>
                          <a:solidFill>
                            <a:srgbClr val="C00000"/>
                          </a:solidFill>
                          <a:effectLst/>
                          <a:latin typeface="Arial" pitchFamily="34" charset="0"/>
                          <a:cs typeface="Times New Roman" pitchFamily="18" charset="0"/>
                        </a:rPr>
                        <a:t>MAD</a:t>
                      </a:r>
                      <a:r>
                        <a:rPr kumimoji="0" lang="en-US" sz="2000" b="1" i="0" u="none" strike="noStrike" cap="none" normalizeH="0" baseline="0" dirty="0" smtClean="0">
                          <a:ln>
                            <a:noFill/>
                          </a:ln>
                          <a:solidFill>
                            <a:srgbClr val="C00000"/>
                          </a:solidFill>
                          <a:effectLst/>
                          <a:latin typeface="Arial" pitchFamily="34" charset="0"/>
                          <a:cs typeface="Times New Roman" pitchFamily="18" charset="0"/>
                        </a:rPr>
                        <a:t>)</a:t>
                      </a:r>
                      <a:endParaRPr kumimoji="0" lang="en-US" sz="2000" b="1" i="0" u="none" strike="noStrike" cap="none" normalizeH="0" baseline="0" dirty="0" smtClean="0">
                        <a:ln>
                          <a:noFill/>
                        </a:ln>
                        <a:solidFill>
                          <a:srgbClr val="C00000"/>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rgbClr val="0000FF"/>
                          </a:solidFill>
                          <a:effectLst/>
                          <a:latin typeface="Arial" pitchFamily="34" charset="0"/>
                        </a:rPr>
                        <a:t>=AVEDEV(Data)</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Easy to understand.</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US" sz="2000" b="0" i="0" u="none" strike="noStrike" cap="none" normalizeH="0" baseline="0" dirty="0" smtClean="0">
                          <a:ln>
                            <a:noFill/>
                          </a:ln>
                          <a:solidFill>
                            <a:schemeClr val="tx1"/>
                          </a:solidFill>
                          <a:effectLst/>
                          <a:latin typeface="Arial" pitchFamily="34" charset="0"/>
                          <a:cs typeface="Times New Roman" pitchFamily="18" charset="0"/>
                        </a:rPr>
                        <a:t>Lacks “nice” theoretical properties.</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anchor="ctr"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80909" name="Object 13"/>
          <p:cNvGraphicFramePr>
            <a:graphicFrameLocks noChangeAspect="1"/>
          </p:cNvGraphicFramePr>
          <p:nvPr/>
        </p:nvGraphicFramePr>
        <p:xfrm>
          <a:off x="1501775" y="2840038"/>
          <a:ext cx="1143000" cy="1143000"/>
        </p:xfrm>
        <a:graphic>
          <a:graphicData uri="http://schemas.openxmlformats.org/presentationml/2006/ole">
            <mc:AlternateContent xmlns:mc="http://schemas.openxmlformats.org/markup-compatibility/2006">
              <mc:Choice xmlns:v="urn:schemas-microsoft-com:vml" Requires="v">
                <p:oleObj spid="_x0000_s1043" r:id="rId4" imgW="558800" imgH="558800" progId="Equation.DSMT4">
                  <p:embed/>
                </p:oleObj>
              </mc:Choice>
              <mc:Fallback>
                <p:oleObj r:id="rId4" imgW="558800" imgH="5588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1775" y="284003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091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70152782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3"/>
          <p:cNvSpPr>
            <a:spLocks noGrp="1" noChangeArrowheads="1"/>
          </p:cNvSpPr>
          <p:nvPr>
            <p:ph type="sldNum" sz="quarter" idx="10"/>
          </p:nvPr>
        </p:nvSpPr>
        <p:spPr>
          <a:ln/>
        </p:spPr>
        <p:txBody>
          <a:bodyPr/>
          <a:lstStyle/>
          <a:p>
            <a:r>
              <a:rPr lang="en-US"/>
              <a:t>4-</a:t>
            </a:r>
            <a:fld id="{73F6CA83-CEC3-452C-B291-799B3E5F7DAC}" type="slidenum">
              <a:rPr lang="en-US"/>
              <a:pPr/>
              <a:t>17</a:t>
            </a:fld>
            <a:endParaRPr lang="en-US"/>
          </a:p>
        </p:txBody>
      </p:sp>
      <p:sp>
        <p:nvSpPr>
          <p:cNvPr id="63491" name="Rectangle 3"/>
          <p:cNvSpPr>
            <a:spLocks noChangeArrowheads="1"/>
          </p:cNvSpPr>
          <p:nvPr/>
        </p:nvSpPr>
        <p:spPr bwMode="auto">
          <a:xfrm>
            <a:off x="555625" y="2157413"/>
            <a:ext cx="83058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Useful for comparing variables measured in different units or with different means.</a:t>
            </a:r>
            <a:endParaRPr lang="en-US" sz="2000" i="1" u="sng" dirty="0">
              <a:solidFill>
                <a:srgbClr val="002060"/>
              </a:solidFill>
              <a:effectLst>
                <a:outerShdw blurRad="38100" dist="38100" dir="2700000" algn="tl">
                  <a:srgbClr val="FFFFFF"/>
                </a:outerShdw>
              </a:effectLst>
            </a:endParaRPr>
          </a:p>
        </p:txBody>
      </p:sp>
      <p:sp>
        <p:nvSpPr>
          <p:cNvPr id="82946"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7"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8" name="Rectangle 6"/>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9" name="Rectangle 7"/>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0" name="Rectangle 9"/>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1" name="Rectangle 10"/>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2" name="Rectangle 11"/>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63500" name="Rectangle 12"/>
          <p:cNvSpPr>
            <a:spLocks noChangeArrowheads="1"/>
          </p:cNvSpPr>
          <p:nvPr/>
        </p:nvSpPr>
        <p:spPr bwMode="auto">
          <a:xfrm>
            <a:off x="631825" y="3146425"/>
            <a:ext cx="8229600" cy="5207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unit-free measure of dispersion.</a:t>
            </a:r>
            <a:endParaRPr lang="en-US" sz="2000" i="1" u="sng" dirty="0">
              <a:solidFill>
                <a:srgbClr val="002060"/>
              </a:solidFill>
              <a:effectLst>
                <a:outerShdw blurRad="38100" dist="38100" dir="2700000" algn="tl">
                  <a:srgbClr val="FFFFFF"/>
                </a:outerShdw>
              </a:effectLst>
            </a:endParaRPr>
          </a:p>
        </p:txBody>
      </p:sp>
      <p:sp>
        <p:nvSpPr>
          <p:cNvPr id="82954" name="Rectangle 13"/>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5" name="Rectangle 1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63503" name="Rectangle 15"/>
          <p:cNvSpPr>
            <a:spLocks noChangeArrowheads="1"/>
          </p:cNvSpPr>
          <p:nvPr/>
        </p:nvSpPr>
        <p:spPr bwMode="auto">
          <a:xfrm>
            <a:off x="631825" y="3757613"/>
            <a:ext cx="8229600" cy="59055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Expressed as a percent of the mean.</a:t>
            </a:r>
            <a:endParaRPr lang="en-US" sz="2000" i="1" u="sng" dirty="0">
              <a:solidFill>
                <a:srgbClr val="002060"/>
              </a:solidFill>
              <a:effectLst>
                <a:outerShdw blurRad="38100" dist="38100" dir="2700000" algn="tl">
                  <a:srgbClr val="FFFFFF"/>
                </a:outerShdw>
              </a:effectLst>
            </a:endParaRPr>
          </a:p>
        </p:txBody>
      </p:sp>
      <p:sp>
        <p:nvSpPr>
          <p:cNvPr id="63504" name="Rectangle 16"/>
          <p:cNvSpPr>
            <a:spLocks noChangeArrowheads="1"/>
          </p:cNvSpPr>
          <p:nvPr/>
        </p:nvSpPr>
        <p:spPr bwMode="auto">
          <a:xfrm>
            <a:off x="631825" y="5357813"/>
            <a:ext cx="8229600"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Only appropriate for nonnegative data.  It is undefined if the mean is zero or negative.</a:t>
            </a:r>
          </a:p>
        </p:txBody>
      </p:sp>
      <p:sp>
        <p:nvSpPr>
          <p:cNvPr id="82958" name="Rectangle 17"/>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63508" name="Rectangle 20"/>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Coefficient of Variation</a:t>
            </a:r>
          </a:p>
        </p:txBody>
      </p:sp>
      <p:sp>
        <p:nvSpPr>
          <p:cNvPr id="8296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81924" name="Picture 4"/>
          <p:cNvPicPr>
            <a:picLocks noChangeAspect="1" noChangeArrowheads="1"/>
          </p:cNvPicPr>
          <p:nvPr/>
        </p:nvPicPr>
        <p:blipFill>
          <a:blip r:embed="rId3" cstate="print"/>
          <a:srcRect/>
          <a:stretch>
            <a:fillRect/>
          </a:stretch>
        </p:blipFill>
        <p:spPr bwMode="auto">
          <a:xfrm>
            <a:off x="3428999" y="4267200"/>
            <a:ext cx="1900989" cy="9144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22"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53844380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3"/>
          <p:cNvSpPr>
            <a:spLocks noGrp="1" noChangeArrowheads="1"/>
          </p:cNvSpPr>
          <p:nvPr>
            <p:ph type="sldNum" sz="quarter" idx="10"/>
          </p:nvPr>
        </p:nvSpPr>
        <p:spPr>
          <a:ln/>
        </p:spPr>
        <p:txBody>
          <a:bodyPr/>
          <a:lstStyle/>
          <a:p>
            <a:r>
              <a:rPr lang="en-US"/>
              <a:t>4-</a:t>
            </a:r>
            <a:fld id="{73F6CA83-CEC3-452C-B291-799B3E5F7DAC}" type="slidenum">
              <a:rPr lang="en-US"/>
              <a:pPr/>
              <a:t>18</a:t>
            </a:fld>
            <a:endParaRPr lang="en-US"/>
          </a:p>
        </p:txBody>
      </p:sp>
      <p:sp>
        <p:nvSpPr>
          <p:cNvPr id="82946"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7"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8" name="Rectangle 6"/>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49" name="Rectangle 7"/>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0" name="Rectangle 9"/>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1" name="Rectangle 10"/>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2" name="Rectangle 11"/>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4" name="Rectangle 13"/>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5" name="Rectangle 1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58" name="Rectangle 17"/>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8296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81924" name="Picture 4"/>
          <p:cNvPicPr>
            <a:picLocks noChangeAspect="1" noChangeArrowheads="1"/>
          </p:cNvPicPr>
          <p:nvPr/>
        </p:nvPicPr>
        <p:blipFill>
          <a:blip r:embed="rId3" cstate="print"/>
          <a:srcRect/>
          <a:stretch>
            <a:fillRect/>
          </a:stretch>
        </p:blipFill>
        <p:spPr bwMode="auto">
          <a:xfrm>
            <a:off x="6309280" y="3372644"/>
            <a:ext cx="1900989" cy="9144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819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228" y="2986140"/>
            <a:ext cx="4943499" cy="164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16"/>
          <p:cNvSpPr>
            <a:spLocks noChangeArrowheads="1"/>
          </p:cNvSpPr>
          <p:nvPr/>
        </p:nvSpPr>
        <p:spPr bwMode="auto">
          <a:xfrm>
            <a:off x="321468" y="1828800"/>
            <a:ext cx="8229600" cy="914400"/>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400" i="1" dirty="0">
                <a:solidFill>
                  <a:srgbClr val="C00000"/>
                </a:solidFill>
                <a:effectLst>
                  <a:outerShdw blurRad="38100" dist="38100" dir="2700000" algn="tl">
                    <a:srgbClr val="000000">
                      <a:alpha val="43137"/>
                    </a:srgbClr>
                  </a:outerShdw>
                </a:effectLst>
              </a:rPr>
              <a:t>Example: </a:t>
            </a:r>
            <a:r>
              <a:rPr lang="en-US" sz="2000" dirty="0" smtClean="0">
                <a:solidFill>
                  <a:srgbClr val="002060"/>
                </a:solidFill>
                <a:effectLst>
                  <a:outerShdw blurRad="38100" dist="38100" dir="2700000" algn="tl">
                    <a:srgbClr val="FFFFFF"/>
                  </a:outerShdw>
                </a:effectLst>
              </a:rPr>
              <a:t>Class scores on 16-point quiz on first day of class and after students had an opportunity to review the material.</a:t>
            </a:r>
            <a:endParaRPr lang="en-US" sz="2000" dirty="0">
              <a:solidFill>
                <a:srgbClr val="002060"/>
              </a:solidFill>
              <a:effectLst>
                <a:outerShdw blurRad="38100" dist="38100" dir="2700000" algn="tl">
                  <a:srgbClr val="FFFFFF"/>
                </a:outerShdw>
              </a:effectLst>
            </a:endParaRPr>
          </a:p>
        </p:txBody>
      </p:sp>
      <p:sp>
        <p:nvSpPr>
          <p:cNvPr id="24" name="Rectangle 23"/>
          <p:cNvSpPr>
            <a:spLocks noChangeArrowheads="1"/>
          </p:cNvSpPr>
          <p:nvPr/>
        </p:nvSpPr>
        <p:spPr bwMode="auto">
          <a:xfrm>
            <a:off x="1367039" y="5252884"/>
            <a:ext cx="6722268" cy="1025044"/>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a:t>
            </a:r>
            <a:r>
              <a:rPr lang="en-US" dirty="0" smtClean="0">
                <a:solidFill>
                  <a:srgbClr val="002060"/>
                </a:solidFill>
                <a:effectLst>
                  <a:outerShdw blurRad="38100" dist="38100" dir="2700000" algn="tl">
                    <a:srgbClr val="FFFFFF"/>
                  </a:outerShdw>
                </a:effectLst>
              </a:rPr>
              <a:t>Only </a:t>
            </a:r>
            <a:r>
              <a:rPr lang="en-US" dirty="0">
                <a:solidFill>
                  <a:srgbClr val="002060"/>
                </a:solidFill>
                <a:effectLst>
                  <a:outerShdw blurRad="38100" dist="38100" dir="2700000" algn="tl">
                    <a:srgbClr val="FFFFFF"/>
                  </a:outerShdw>
                </a:effectLst>
              </a:rPr>
              <a:t>appropriate for nonnegative data.  </a:t>
            </a:r>
            <a:r>
              <a:rPr lang="en-US" dirty="0" smtClean="0">
                <a:solidFill>
                  <a:srgbClr val="002060"/>
                </a:solidFill>
                <a:effectLst>
                  <a:outerShdw blurRad="38100" dist="38100" dir="2700000" algn="tl">
                    <a:srgbClr val="FFFFFF"/>
                  </a:outerShdw>
                </a:effectLst>
              </a:rPr>
              <a:t>CV </a:t>
            </a:r>
            <a:r>
              <a:rPr lang="en-US" dirty="0">
                <a:solidFill>
                  <a:srgbClr val="002060"/>
                </a:solidFill>
                <a:effectLst>
                  <a:outerShdw blurRad="38100" dist="38100" dir="2700000" algn="tl">
                    <a:srgbClr val="FFFFFF"/>
                  </a:outerShdw>
                </a:effectLst>
              </a:rPr>
              <a:t>is undefined if the mean is zero or </a:t>
            </a:r>
            <a:r>
              <a:rPr lang="en-US" dirty="0" smtClean="0">
                <a:solidFill>
                  <a:srgbClr val="002060"/>
                </a:solidFill>
                <a:effectLst>
                  <a:outerShdw blurRad="38100" dist="38100" dir="2700000" algn="tl">
                    <a:srgbClr val="FFFFFF"/>
                  </a:outerShdw>
                </a:effectLst>
              </a:rPr>
              <a:t>negative (this could happen, for example, if stocks in a portfolio had negative rates of return).</a:t>
            </a:r>
            <a:endParaRPr lang="en-US" dirty="0"/>
          </a:p>
        </p:txBody>
      </p:sp>
      <p:pic>
        <p:nvPicPr>
          <p:cNvPr id="25" name="Picture 2" descr="C:\Users\doane\AppData\Local\Microsoft\Windows\Temporary Internet Files\Content.IE5\OYEHYR3B\MC90043475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407" y="5270633"/>
            <a:ext cx="743642" cy="743642"/>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74841478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xfrm>
            <a:off x="7789863" y="6248400"/>
            <a:ext cx="838200" cy="457200"/>
          </a:xfrm>
          <a:ln/>
        </p:spPr>
        <p:txBody>
          <a:bodyPr/>
          <a:lstStyle/>
          <a:p>
            <a:r>
              <a:rPr lang="en-US"/>
              <a:t>4-</a:t>
            </a:r>
            <a:fld id="{059F1B14-8F32-4DE3-83E2-0E8A41D9B1AB}" type="slidenum">
              <a:rPr lang="en-US"/>
              <a:pPr/>
              <a:t>19</a:t>
            </a:fld>
            <a:endParaRPr lang="en-US"/>
          </a:p>
        </p:txBody>
      </p:sp>
      <p:sp>
        <p:nvSpPr>
          <p:cNvPr id="43010" name="Rectangle 2"/>
          <p:cNvSpPr>
            <a:spLocks noGrp="1" noChangeArrowheads="1"/>
          </p:cNvSpPr>
          <p:nvPr>
            <p:ph type="title"/>
          </p:nvPr>
        </p:nvSpPr>
        <p:spPr>
          <a:xfrm>
            <a:off x="533401" y="457200"/>
            <a:ext cx="7696200"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Standardized Data                                          </a:t>
            </a:r>
            <a:r>
              <a:rPr lang="en-US" sz="3200" b="1" i="1" dirty="0" smtClean="0"/>
              <a:t>ML 2.2</a:t>
            </a:r>
            <a:endParaRPr lang="en-US" sz="3200" dirty="0" smtClean="0">
              <a:effectLst>
                <a:outerShdw blurRad="38100" dist="38100" dir="2700000" algn="tl">
                  <a:srgbClr val="000000">
                    <a:alpha val="43137"/>
                  </a:srgbClr>
                </a:outerShdw>
              </a:effectLst>
            </a:endParaRPr>
          </a:p>
        </p:txBody>
      </p:sp>
      <p:sp>
        <p:nvSpPr>
          <p:cNvPr id="163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2" name="Rectangle 1"/>
          <p:cNvSpPr/>
          <p:nvPr/>
        </p:nvSpPr>
        <p:spPr>
          <a:xfrm>
            <a:off x="990600" y="1585356"/>
            <a:ext cx="6629400" cy="4124206"/>
          </a:xfrm>
          <a:prstGeom prst="rect">
            <a:avLst/>
          </a:prstGeom>
        </p:spPr>
        <p:txBody>
          <a:bodyPr wrap="square">
            <a:spAutoFit/>
          </a:bodyPr>
          <a:lstStyle/>
          <a:p>
            <a:pPr marL="0" lvl="1">
              <a:spcBef>
                <a:spcPts val="1200"/>
              </a:spcBef>
              <a:buClr>
                <a:schemeClr val="bg2"/>
              </a:buClr>
              <a:buSzPct val="75000"/>
              <a:defRPr/>
            </a:pPr>
            <a:r>
              <a:rPr lang="en-US" sz="2400" i="1" dirty="0">
                <a:solidFill>
                  <a:srgbClr val="C00000"/>
                </a:solidFill>
                <a:effectLst>
                  <a:outerShdw blurRad="38100" dist="38100" dir="2700000" algn="tl">
                    <a:srgbClr val="000000">
                      <a:alpha val="43137"/>
                    </a:srgbClr>
                  </a:outerShdw>
                </a:effectLst>
                <a:latin typeface="+mn-lt"/>
              </a:rPr>
              <a:t>Topics</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sorting, standardizing, z-scores</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normal distribution as a benchmark</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Empirical Rule (</a:t>
            </a:r>
            <a:r>
              <a:rPr lang="en-US" sz="2400" dirty="0" err="1">
                <a:solidFill>
                  <a:srgbClr val="002060"/>
                </a:solidFill>
                <a:effectLst>
                  <a:outerShdw blurRad="38100" dist="38100" dir="2700000" algn="tl">
                    <a:srgbClr val="FFFFFF"/>
                  </a:outerShdw>
                </a:effectLst>
              </a:rPr>
              <a:t>MegaStat</a:t>
            </a:r>
            <a:r>
              <a:rPr lang="en-US" sz="2400" dirty="0">
                <a:solidFill>
                  <a:srgbClr val="002060"/>
                </a:solidFill>
                <a:effectLst>
                  <a:outerShdw blurRad="38100" dist="38100" dir="2700000" algn="tl">
                    <a:srgbClr val="FFFFFF"/>
                  </a:outerShdw>
                </a:effectLst>
              </a:rPr>
              <a:t>)</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outliers and unusual observations</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Excel functions (Appendix J)</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examples: birth weight, voting</a:t>
            </a:r>
          </a:p>
          <a:p>
            <a:pPr marL="342900" lvl="1" indent="-342900">
              <a:spcBef>
                <a:spcPts val="1200"/>
              </a:spcBef>
              <a:buClr>
                <a:schemeClr val="tx2">
                  <a:lumMod val="60000"/>
                  <a:lumOff val="40000"/>
                </a:schemeClr>
              </a:buClr>
              <a:buSzPct val="90000"/>
              <a:buFont typeface="Arial" pitchFamily="34" charset="0"/>
              <a:buChar char="•"/>
              <a:defRPr/>
            </a:pPr>
            <a:r>
              <a:rPr lang="en-US" sz="2400" dirty="0">
                <a:solidFill>
                  <a:srgbClr val="002060"/>
                </a:solidFill>
                <a:effectLst>
                  <a:outerShdw blurRad="38100" dist="38100" dir="2700000" algn="tl">
                    <a:srgbClr val="FFFFFF"/>
                  </a:outerShdw>
                </a:effectLst>
              </a:rPr>
              <a:t>using </a:t>
            </a:r>
            <a:r>
              <a:rPr lang="en-US" sz="2400" dirty="0" err="1">
                <a:solidFill>
                  <a:srgbClr val="002060"/>
                </a:solidFill>
                <a:effectLst>
                  <a:outerShdw blurRad="38100" dist="38100" dir="2700000" algn="tl">
                    <a:srgbClr val="FFFFFF"/>
                  </a:outerShdw>
                </a:effectLst>
              </a:rPr>
              <a:t>MegaStat</a:t>
            </a:r>
            <a:r>
              <a:rPr lang="en-US" sz="2400" dirty="0">
                <a:solidFill>
                  <a:srgbClr val="002060"/>
                </a:solidFill>
                <a:effectLst>
                  <a:outerShdw blurRad="38100" dist="38100" dir="2700000" algn="tl">
                    <a:srgbClr val="FFFFFF"/>
                  </a:outerShdw>
                </a:effectLst>
              </a:rPr>
              <a:t> and Minitab</a:t>
            </a:r>
          </a:p>
        </p:txBody>
      </p:sp>
    </p:spTree>
    <p:extLst>
      <p:ext uri="{BB962C8B-B14F-4D97-AF65-F5344CB8AC3E}">
        <p14:creationId xmlns:p14="http://schemas.microsoft.com/office/powerpoint/2010/main" val="4048756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xfrm>
            <a:off x="7789863" y="6248400"/>
            <a:ext cx="838200" cy="457200"/>
          </a:xfrm>
          <a:ln/>
        </p:spPr>
        <p:txBody>
          <a:bodyPr/>
          <a:lstStyle/>
          <a:p>
            <a:r>
              <a:rPr lang="en-US"/>
              <a:t>4-</a:t>
            </a:r>
            <a:fld id="{059F1B14-8F32-4DE3-83E2-0E8A41D9B1AB}" type="slidenum">
              <a:rPr lang="en-US"/>
              <a:pPr/>
              <a:t>2</a:t>
            </a:fld>
            <a:endParaRPr lang="en-US"/>
          </a:p>
        </p:txBody>
      </p:sp>
      <p:sp>
        <p:nvSpPr>
          <p:cNvPr id="43010" name="Rectangle 2"/>
          <p:cNvSpPr>
            <a:spLocks noGrp="1" noChangeArrowheads="1"/>
          </p:cNvSpPr>
          <p:nvPr>
            <p:ph type="title"/>
          </p:nvPr>
        </p:nvSpPr>
        <p:spPr>
          <a:xfrm>
            <a:off x="457199" y="457200"/>
            <a:ext cx="8077201"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200" dirty="0">
                <a:solidFill>
                  <a:schemeClr val="accent1"/>
                </a:solidFill>
                <a:effectLst>
                  <a:outerShdw blurRad="38100" dist="38100" dir="2700000" algn="tl">
                    <a:srgbClr val="000000">
                      <a:alpha val="43137"/>
                    </a:srgbClr>
                  </a:outerShdw>
                </a:effectLst>
              </a:rPr>
              <a:t>Describing Data </a:t>
            </a:r>
            <a:r>
              <a:rPr lang="en-US" sz="3200" dirty="0" smtClean="0">
                <a:solidFill>
                  <a:schemeClr val="accent1"/>
                </a:solidFill>
                <a:effectLst>
                  <a:outerShdw blurRad="38100" dist="38100" dir="2700000" algn="tl">
                    <a:srgbClr val="000000">
                      <a:alpha val="43137"/>
                    </a:srgbClr>
                  </a:outerShdw>
                </a:effectLst>
              </a:rPr>
              <a:t>Numerically                           </a:t>
            </a:r>
            <a:r>
              <a:rPr lang="en-US" sz="3200" b="1" i="1" dirty="0" smtClean="0"/>
              <a:t>ML 2.1</a:t>
            </a:r>
            <a:endParaRPr lang="en-US" sz="3200" dirty="0" smtClean="0">
              <a:effectLst>
                <a:outerShdw blurRad="38100" dist="38100" dir="2700000" algn="tl">
                  <a:srgbClr val="000000">
                    <a:alpha val="43137"/>
                  </a:srgbClr>
                </a:outerShdw>
              </a:effectLst>
            </a:endParaRPr>
          </a:p>
        </p:txBody>
      </p:sp>
      <p:sp>
        <p:nvSpPr>
          <p:cNvPr id="43011" name="Rectangle 3"/>
          <p:cNvSpPr>
            <a:spLocks noGrp="1" noChangeArrowheads="1"/>
          </p:cNvSpPr>
          <p:nvPr>
            <p:ph type="subTitle" idx="4294967295"/>
          </p:nvPr>
        </p:nvSpPr>
        <p:spPr>
          <a:xfrm>
            <a:off x="838200" y="1574671"/>
            <a:ext cx="7620000" cy="4648200"/>
          </a:xfrm>
        </p:spPr>
        <p:txBody>
          <a:bodyPr/>
          <a:lstStyle/>
          <a:p>
            <a:pPr marL="0" indent="0" algn="ctr" eaLnBrk="1" hangingPunct="1">
              <a:buSzPct val="150000"/>
              <a:buFont typeface="Wingdings" pitchFamily="2" charset="2"/>
              <a:buNone/>
              <a:defRPr/>
            </a:pPr>
            <a:r>
              <a:rPr lang="en-US" sz="2400" i="1" dirty="0" smtClean="0">
                <a:solidFill>
                  <a:srgbClr val="C00000"/>
                </a:solidFill>
                <a:effectLst>
                  <a:outerShdw blurRad="38100" dist="38100" dir="2700000" algn="tl">
                    <a:srgbClr val="000000">
                      <a:alpha val="43137"/>
                    </a:srgbClr>
                  </a:outerShdw>
                </a:effectLst>
              </a:rPr>
              <a:t>Chapter Contents</a:t>
            </a:r>
          </a:p>
          <a:p>
            <a:pPr eaLnBrk="1" hangingPunct="1">
              <a:spcBef>
                <a:spcPts val="1200"/>
              </a:spcBef>
              <a:buFont typeface="Wingdings" pitchFamily="2" charset="2"/>
              <a:buNone/>
              <a:defRPr/>
            </a:pPr>
            <a:r>
              <a:rPr lang="en-US" sz="2400" dirty="0" smtClean="0"/>
              <a:t>4.1 </a:t>
            </a:r>
            <a:r>
              <a:rPr lang="en-US" sz="2400" dirty="0"/>
              <a:t>Numerical Description</a:t>
            </a:r>
          </a:p>
          <a:p>
            <a:pPr eaLnBrk="1" hangingPunct="1">
              <a:spcBef>
                <a:spcPts val="1200"/>
              </a:spcBef>
              <a:buFont typeface="Wingdings" pitchFamily="2" charset="2"/>
              <a:buNone/>
              <a:defRPr/>
            </a:pPr>
            <a:r>
              <a:rPr lang="en-US" sz="2400" dirty="0"/>
              <a:t>4.2 Measures of Center</a:t>
            </a:r>
          </a:p>
          <a:p>
            <a:pPr eaLnBrk="1" hangingPunct="1">
              <a:spcBef>
                <a:spcPts val="1200"/>
              </a:spcBef>
              <a:buFont typeface="Wingdings" pitchFamily="2" charset="2"/>
              <a:buNone/>
              <a:defRPr/>
            </a:pPr>
            <a:r>
              <a:rPr lang="en-US" sz="2400" dirty="0"/>
              <a:t>4.3 Measures of Variability</a:t>
            </a:r>
          </a:p>
          <a:p>
            <a:pPr eaLnBrk="1" hangingPunct="1">
              <a:spcBef>
                <a:spcPts val="1200"/>
              </a:spcBef>
              <a:buFont typeface="Wingdings" pitchFamily="2" charset="2"/>
              <a:buNone/>
              <a:defRPr/>
            </a:pPr>
            <a:r>
              <a:rPr lang="en-US" sz="2400" dirty="0"/>
              <a:t>4.4 Standardized Data</a:t>
            </a:r>
          </a:p>
          <a:p>
            <a:pPr eaLnBrk="1" hangingPunct="1">
              <a:spcBef>
                <a:spcPts val="1200"/>
              </a:spcBef>
              <a:buFont typeface="Wingdings" pitchFamily="2" charset="2"/>
              <a:buNone/>
              <a:defRPr/>
            </a:pPr>
            <a:r>
              <a:rPr lang="en-US" sz="2400" dirty="0"/>
              <a:t>4.5 Percentiles, Quartiles, and Box Plots</a:t>
            </a:r>
          </a:p>
          <a:p>
            <a:pPr eaLnBrk="1" hangingPunct="1">
              <a:spcBef>
                <a:spcPts val="1200"/>
              </a:spcBef>
              <a:buFont typeface="Wingdings" pitchFamily="2" charset="2"/>
              <a:buNone/>
              <a:defRPr/>
            </a:pPr>
            <a:r>
              <a:rPr lang="en-US" sz="2400" i="1" dirty="0">
                <a:solidFill>
                  <a:schemeClr val="bg1">
                    <a:lumMod val="75000"/>
                  </a:schemeClr>
                </a:solidFill>
                <a:effectLst>
                  <a:outerShdw blurRad="38100" dist="38100" dir="2700000" algn="tl">
                    <a:srgbClr val="000000">
                      <a:alpha val="43137"/>
                    </a:srgbClr>
                  </a:outerShdw>
                </a:effectLst>
              </a:rPr>
              <a:t>4.6 Correlation and Covariance</a:t>
            </a:r>
          </a:p>
          <a:p>
            <a:pPr eaLnBrk="1" hangingPunct="1">
              <a:spcBef>
                <a:spcPts val="1200"/>
              </a:spcBef>
              <a:buFont typeface="Wingdings" pitchFamily="2" charset="2"/>
              <a:buNone/>
              <a:defRPr/>
            </a:pPr>
            <a:r>
              <a:rPr lang="en-US" sz="2400" i="1" dirty="0">
                <a:solidFill>
                  <a:schemeClr val="bg1">
                    <a:lumMod val="75000"/>
                  </a:schemeClr>
                </a:solidFill>
                <a:effectLst>
                  <a:outerShdw blurRad="38100" dist="38100" dir="2700000" algn="tl">
                    <a:srgbClr val="000000">
                      <a:alpha val="43137"/>
                    </a:srgbClr>
                  </a:outerShdw>
                </a:effectLst>
              </a:rPr>
              <a:t>4.7 Grouped Data</a:t>
            </a:r>
          </a:p>
          <a:p>
            <a:pPr eaLnBrk="1" hangingPunct="1">
              <a:spcBef>
                <a:spcPts val="1200"/>
              </a:spcBef>
              <a:buFont typeface="Wingdings" pitchFamily="2" charset="2"/>
              <a:buNone/>
              <a:defRPr/>
            </a:pPr>
            <a:r>
              <a:rPr lang="en-US" sz="2400" i="1" dirty="0">
                <a:solidFill>
                  <a:schemeClr val="bg1">
                    <a:lumMod val="75000"/>
                  </a:schemeClr>
                </a:solidFill>
                <a:effectLst>
                  <a:outerShdw blurRad="38100" dist="38100" dir="2700000" algn="tl">
                    <a:srgbClr val="000000">
                      <a:alpha val="43137"/>
                    </a:srgbClr>
                  </a:outerShdw>
                </a:effectLst>
              </a:rPr>
              <a:t>4.8 Skewness and Kurtosis</a:t>
            </a:r>
            <a:endParaRPr lang="en-US" sz="2400" i="1" dirty="0" smtClean="0">
              <a:solidFill>
                <a:schemeClr val="bg1">
                  <a:lumMod val="75000"/>
                </a:schemeClr>
              </a:solidFill>
              <a:effectLst>
                <a:outerShdw blurRad="38100" dist="38100" dir="2700000" algn="tl">
                  <a:srgbClr val="000000">
                    <a:alpha val="43137"/>
                  </a:srgbClr>
                </a:outerShdw>
              </a:effectLst>
            </a:endParaRPr>
          </a:p>
        </p:txBody>
      </p:sp>
      <p:sp>
        <p:nvSpPr>
          <p:cNvPr id="163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cxnSp>
        <p:nvCxnSpPr>
          <p:cNvPr id="8" name="Straight Arrow Connector 7"/>
          <p:cNvCxnSpPr/>
          <p:nvPr/>
        </p:nvCxnSpPr>
        <p:spPr bwMode="auto">
          <a:xfrm flipH="1" flipV="1">
            <a:off x="5219700" y="4898978"/>
            <a:ext cx="1295400" cy="3429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H="1">
            <a:off x="5219700" y="5322543"/>
            <a:ext cx="1219200" cy="4953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 name="TextBox 9"/>
          <p:cNvSpPr txBox="1"/>
          <p:nvPr/>
        </p:nvSpPr>
        <p:spPr>
          <a:xfrm>
            <a:off x="6576560" y="4891385"/>
            <a:ext cx="16002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So many topics, so little time …</a:t>
            </a:r>
            <a:endParaRPr lang="en-US" dirty="0"/>
          </a:p>
        </p:txBody>
      </p:sp>
      <p:pic>
        <p:nvPicPr>
          <p:cNvPr id="81922" name="Picture 2" descr="C:\Users\doane\AppData\Local\Microsoft\Windows\Temporary Internet Files\Content.IE5\4NRDV50F\MC9004385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3804" y="2438400"/>
            <a:ext cx="1505712" cy="2006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2790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a:spLocks noGrp="1" noChangeArrowheads="1"/>
          </p:cNvSpPr>
          <p:nvPr>
            <p:ph type="sldNum" sz="quarter" idx="10"/>
          </p:nvPr>
        </p:nvSpPr>
        <p:spPr>
          <a:ln/>
        </p:spPr>
        <p:txBody>
          <a:bodyPr/>
          <a:lstStyle/>
          <a:p>
            <a:r>
              <a:rPr lang="en-US"/>
              <a:t>4-</a:t>
            </a:r>
            <a:fld id="{6888EFEF-3CFF-4C23-B9A9-4EFDA2C9F410}" type="slidenum">
              <a:rPr lang="en-US"/>
              <a:pPr/>
              <a:t>20</a:t>
            </a:fld>
            <a:endParaRPr lang="en-US"/>
          </a:p>
        </p:txBody>
      </p:sp>
      <p:sp>
        <p:nvSpPr>
          <p:cNvPr id="146434" name="Rectangle 2"/>
          <p:cNvSpPr>
            <a:spLocks noChangeArrowheads="1"/>
          </p:cNvSpPr>
          <p:nvPr/>
        </p:nvSpPr>
        <p:spPr bwMode="auto">
          <a:xfrm>
            <a:off x="580232" y="2414984"/>
            <a:ext cx="8305800" cy="1142207"/>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b="1" i="1" u="sng" dirty="0">
                <a:solidFill>
                  <a:srgbClr val="C00000"/>
                </a:solidFill>
                <a:effectLst>
                  <a:outerShdw blurRad="38100" dist="38100" dir="2700000" algn="tl">
                    <a:srgbClr val="FFFFFF"/>
                  </a:outerShdw>
                </a:effectLst>
              </a:rPr>
              <a:t>Empirical Rule</a:t>
            </a:r>
            <a:r>
              <a:rPr lang="en-US" sz="2000" b="1" dirty="0">
                <a:solidFill>
                  <a:srgbClr val="C0000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states that for data from a normal distribution, </a:t>
            </a:r>
          </a:p>
          <a:p>
            <a:pPr marL="396096" indent="-396096"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      we expect the interval </a:t>
            </a:r>
            <a:r>
              <a:rPr lang="en-US" sz="2000" i="1" dirty="0">
                <a:solidFill>
                  <a:srgbClr val="002060"/>
                </a:solidFill>
                <a:effectLst>
                  <a:outerShdw blurRad="38100" dist="38100" dir="2700000" algn="tl">
                    <a:srgbClr val="FFFFFF"/>
                  </a:outerShdw>
                </a:effectLst>
                <a:sym typeface="Symbol"/>
              </a:rPr>
              <a:t></a:t>
            </a:r>
            <a:r>
              <a:rPr lang="en-US" sz="2000" dirty="0">
                <a:solidFill>
                  <a:srgbClr val="002060"/>
                </a:solidFill>
                <a:effectLst>
                  <a:outerShdw blurRad="38100" dist="38100" dir="2700000" algn="tl">
                    <a:srgbClr val="FFFFFF"/>
                  </a:outerShdw>
                </a:effectLst>
                <a:sym typeface="Symbol"/>
              </a:rPr>
              <a:t> ± </a:t>
            </a:r>
            <a:r>
              <a:rPr lang="en-US" sz="2000" i="1" dirty="0">
                <a:solidFill>
                  <a:srgbClr val="002060"/>
                </a:solidFill>
                <a:effectLst>
                  <a:outerShdw blurRad="38100" dist="38100" dir="2700000" algn="tl">
                    <a:srgbClr val="FFFFFF"/>
                  </a:outerShdw>
                </a:effectLst>
                <a:sym typeface="Symbol"/>
              </a:rPr>
              <a:t>k</a:t>
            </a:r>
            <a:r>
              <a:rPr lang="en-US" sz="2000" dirty="0">
                <a:solidFill>
                  <a:srgbClr val="002060"/>
                </a:solidFill>
                <a:effectLst>
                  <a:outerShdw blurRad="38100" dist="38100" dir="2700000" algn="tl">
                    <a:srgbClr val="FFFFFF"/>
                  </a:outerShdw>
                </a:effectLst>
                <a:sym typeface="Symbol"/>
              </a:rPr>
              <a:t> </a:t>
            </a:r>
            <a:r>
              <a:rPr lang="en-US" sz="2000" dirty="0" smtClean="0">
                <a:solidFill>
                  <a:srgbClr val="002060"/>
                </a:solidFill>
                <a:effectLst>
                  <a:outerShdw blurRad="38100" dist="38100" dir="2700000" algn="tl">
                    <a:srgbClr val="FFFFFF"/>
                  </a:outerShdw>
                </a:effectLst>
                <a:sym typeface="Symbol"/>
              </a:rPr>
              <a:t> to </a:t>
            </a:r>
            <a:r>
              <a:rPr lang="en-US" sz="2000" dirty="0">
                <a:solidFill>
                  <a:srgbClr val="002060"/>
                </a:solidFill>
                <a:effectLst>
                  <a:outerShdw blurRad="38100" dist="38100" dir="2700000" algn="tl">
                    <a:srgbClr val="FFFFFF"/>
                  </a:outerShdw>
                </a:effectLst>
                <a:sym typeface="Symbol"/>
              </a:rPr>
              <a:t>contain a known percentage </a:t>
            </a:r>
          </a:p>
          <a:p>
            <a:pPr marL="396096" indent="-396096"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sym typeface="Symbol"/>
              </a:rPr>
              <a:t>      of </a:t>
            </a:r>
            <a:r>
              <a:rPr lang="en-US" sz="2000" dirty="0" smtClean="0">
                <a:solidFill>
                  <a:srgbClr val="002060"/>
                </a:solidFill>
                <a:effectLst>
                  <a:outerShdw blurRad="38100" dist="38100" dir="2700000" algn="tl">
                    <a:srgbClr val="FFFFFF"/>
                  </a:outerShdw>
                </a:effectLst>
                <a:sym typeface="Symbol"/>
              </a:rPr>
              <a:t>observed data: </a:t>
            </a:r>
            <a:endParaRPr lang="en-US" sz="2000" dirty="0">
              <a:solidFill>
                <a:srgbClr val="002060"/>
              </a:solidFill>
              <a:effectLst>
                <a:outerShdw blurRad="38100" dist="38100" dir="2700000" algn="tl">
                  <a:srgbClr val="FFFFFF"/>
                </a:outerShdw>
              </a:effectLst>
              <a:latin typeface="Symbol" pitchFamily="18" charset="2"/>
            </a:endParaRPr>
          </a:p>
        </p:txBody>
      </p:sp>
      <p:sp>
        <p:nvSpPr>
          <p:cNvPr id="91138"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1139"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1140"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1141" name="Rectangle 6"/>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1142"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1143"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1144" name="Rectangle 9"/>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1145" name="Rectangle 10"/>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1146" name="Rectangle 11"/>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1147" name="Rectangle 12"/>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146446" name="Rectangle 14"/>
          <p:cNvSpPr>
            <a:spLocks noChangeArrowheads="1"/>
          </p:cNvSpPr>
          <p:nvPr/>
        </p:nvSpPr>
        <p:spPr bwMode="auto">
          <a:xfrm>
            <a:off x="580232" y="1512094"/>
            <a:ext cx="8305800" cy="912812"/>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b="1" i="1" u="sng" dirty="0">
                <a:solidFill>
                  <a:srgbClr val="C00000"/>
                </a:solidFill>
                <a:effectLst>
                  <a:outerShdw blurRad="38100" dist="38100" dir="2700000" algn="tl">
                    <a:srgbClr val="FFFFFF"/>
                  </a:outerShdw>
                </a:effectLst>
              </a:rPr>
              <a:t>normal distribution </a:t>
            </a:r>
            <a:r>
              <a:rPr lang="en-US" sz="2000" dirty="0">
                <a:solidFill>
                  <a:srgbClr val="002060"/>
                </a:solidFill>
                <a:effectLst>
                  <a:outerShdw blurRad="38100" dist="38100" dir="2700000" algn="tl">
                    <a:srgbClr val="FFFFFF"/>
                  </a:outerShdw>
                </a:effectLst>
              </a:rPr>
              <a:t>is symmetric and is also known as the</a:t>
            </a:r>
          </a:p>
          <a:p>
            <a:pPr marL="396096" indent="-396096"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      bell-shaped curve.</a:t>
            </a:r>
            <a:endParaRPr lang="en-US" sz="2000" dirty="0">
              <a:solidFill>
                <a:srgbClr val="002060"/>
              </a:solidFill>
              <a:effectLst>
                <a:outerShdw blurRad="38100" dist="38100" dir="2700000" algn="tl">
                  <a:srgbClr val="FFFFFF"/>
                </a:outerShdw>
              </a:effectLst>
              <a:latin typeface="Symbol" pitchFamily="18" charset="2"/>
            </a:endParaRPr>
          </a:p>
        </p:txBody>
      </p:sp>
      <p:sp>
        <p:nvSpPr>
          <p:cNvPr id="146447" name="Rectangle 15"/>
          <p:cNvSpPr>
            <a:spLocks noChangeArrowheads="1"/>
          </p:cNvSpPr>
          <p:nvPr/>
        </p:nvSpPr>
        <p:spPr bwMode="auto">
          <a:xfrm>
            <a:off x="2133600" y="3545815"/>
            <a:ext cx="439980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rgbClr val="C00000"/>
              </a:buClr>
              <a:buFont typeface="Wingdings" pitchFamily="2" charset="2"/>
              <a:buNone/>
            </a:pPr>
            <a:r>
              <a:rPr lang="en-US" sz="2000" i="1" dirty="0">
                <a:solidFill>
                  <a:srgbClr val="002060"/>
                </a:solidFill>
              </a:rPr>
              <a:t>k</a:t>
            </a:r>
            <a:r>
              <a:rPr lang="en-US" sz="2000" dirty="0">
                <a:solidFill>
                  <a:srgbClr val="002060"/>
                </a:solidFill>
              </a:rPr>
              <a:t> = </a:t>
            </a:r>
            <a:r>
              <a:rPr lang="en-US" sz="2000" dirty="0" smtClean="0">
                <a:solidFill>
                  <a:srgbClr val="002060"/>
                </a:solidFill>
              </a:rPr>
              <a:t>1     68.26</a:t>
            </a:r>
            <a:r>
              <a:rPr lang="en-US" sz="2000" dirty="0">
                <a:solidFill>
                  <a:srgbClr val="002060"/>
                </a:solidFill>
              </a:rPr>
              <a:t>% will lie within </a:t>
            </a:r>
            <a:r>
              <a:rPr lang="en-US" sz="2000" dirty="0">
                <a:solidFill>
                  <a:srgbClr val="002060"/>
                </a:solidFill>
                <a:latin typeface="Symbol" pitchFamily="18" charset="2"/>
              </a:rPr>
              <a:t>m</a:t>
            </a:r>
            <a:r>
              <a:rPr lang="en-US" sz="2000" dirty="0">
                <a:solidFill>
                  <a:srgbClr val="002060"/>
                </a:solidFill>
              </a:rPr>
              <a:t> </a:t>
            </a:r>
            <a:r>
              <a:rPr lang="en-US" sz="2000" u="sng" dirty="0">
                <a:solidFill>
                  <a:srgbClr val="002060"/>
                </a:solidFill>
              </a:rPr>
              <a:t>+</a:t>
            </a:r>
            <a:r>
              <a:rPr lang="en-US" sz="2000" dirty="0">
                <a:solidFill>
                  <a:srgbClr val="002060"/>
                </a:solidFill>
              </a:rPr>
              <a:t> 1</a:t>
            </a:r>
            <a:r>
              <a:rPr lang="en-US" sz="2000" dirty="0">
                <a:solidFill>
                  <a:srgbClr val="002060"/>
                </a:solidFill>
                <a:latin typeface="Symbol" pitchFamily="18" charset="2"/>
              </a:rPr>
              <a:t>s</a:t>
            </a:r>
            <a:endParaRPr lang="en-US" sz="2000" i="1" u="sng" dirty="0">
              <a:solidFill>
                <a:srgbClr val="002060"/>
              </a:solidFill>
              <a:latin typeface="Symbol" pitchFamily="18" charset="2"/>
            </a:endParaRPr>
          </a:p>
        </p:txBody>
      </p:sp>
      <p:sp>
        <p:nvSpPr>
          <p:cNvPr id="146448" name="Rectangle 16"/>
          <p:cNvSpPr>
            <a:spLocks noChangeArrowheads="1"/>
          </p:cNvSpPr>
          <p:nvPr/>
        </p:nvSpPr>
        <p:spPr bwMode="auto">
          <a:xfrm>
            <a:off x="2147527" y="3923597"/>
            <a:ext cx="439980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rgbClr val="C00000"/>
              </a:buClr>
              <a:buFont typeface="Wingdings" pitchFamily="2" charset="2"/>
              <a:buNone/>
            </a:pPr>
            <a:r>
              <a:rPr lang="en-US" sz="2000" i="1" dirty="0">
                <a:solidFill>
                  <a:srgbClr val="002060"/>
                </a:solidFill>
              </a:rPr>
              <a:t>k</a:t>
            </a:r>
            <a:r>
              <a:rPr lang="en-US" sz="2000" dirty="0">
                <a:solidFill>
                  <a:srgbClr val="002060"/>
                </a:solidFill>
              </a:rPr>
              <a:t> = </a:t>
            </a:r>
            <a:r>
              <a:rPr lang="en-US" sz="2000" dirty="0" smtClean="0">
                <a:solidFill>
                  <a:srgbClr val="002060"/>
                </a:solidFill>
              </a:rPr>
              <a:t>2     95.44</a:t>
            </a:r>
            <a:r>
              <a:rPr lang="en-US" sz="2000" dirty="0">
                <a:solidFill>
                  <a:srgbClr val="002060"/>
                </a:solidFill>
              </a:rPr>
              <a:t>% will lie within </a:t>
            </a:r>
            <a:r>
              <a:rPr lang="en-US" sz="2000" dirty="0">
                <a:solidFill>
                  <a:srgbClr val="002060"/>
                </a:solidFill>
                <a:latin typeface="Symbol" pitchFamily="18" charset="2"/>
              </a:rPr>
              <a:t>m</a:t>
            </a:r>
            <a:r>
              <a:rPr lang="en-US" sz="2000" dirty="0">
                <a:solidFill>
                  <a:srgbClr val="002060"/>
                </a:solidFill>
              </a:rPr>
              <a:t> </a:t>
            </a:r>
            <a:r>
              <a:rPr lang="en-US" sz="2000" u="sng" dirty="0">
                <a:solidFill>
                  <a:srgbClr val="002060"/>
                </a:solidFill>
              </a:rPr>
              <a:t>+</a:t>
            </a:r>
            <a:r>
              <a:rPr lang="en-US" sz="2000" dirty="0">
                <a:solidFill>
                  <a:srgbClr val="002060"/>
                </a:solidFill>
              </a:rPr>
              <a:t> 2</a:t>
            </a:r>
            <a:r>
              <a:rPr lang="en-US" sz="2000" dirty="0">
                <a:solidFill>
                  <a:srgbClr val="002060"/>
                </a:solidFill>
                <a:latin typeface="Symbol" pitchFamily="18" charset="2"/>
              </a:rPr>
              <a:t>s</a:t>
            </a:r>
            <a:endParaRPr lang="en-US" sz="2000" i="1" u="sng" dirty="0">
              <a:solidFill>
                <a:srgbClr val="002060"/>
              </a:solidFill>
              <a:latin typeface="Symbol" pitchFamily="18" charset="2"/>
            </a:endParaRPr>
          </a:p>
        </p:txBody>
      </p:sp>
      <p:sp>
        <p:nvSpPr>
          <p:cNvPr id="146449" name="Rectangle 17"/>
          <p:cNvSpPr>
            <a:spLocks noChangeArrowheads="1"/>
          </p:cNvSpPr>
          <p:nvPr/>
        </p:nvSpPr>
        <p:spPr bwMode="auto">
          <a:xfrm>
            <a:off x="2056338" y="4258085"/>
            <a:ext cx="452266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rgbClr val="C00000"/>
              </a:buClr>
              <a:buFont typeface="Wingdings" pitchFamily="2" charset="2"/>
              <a:buNone/>
            </a:pPr>
            <a:r>
              <a:rPr lang="en-US" sz="2000" i="1" dirty="0">
                <a:solidFill>
                  <a:srgbClr val="002060"/>
                </a:solidFill>
              </a:rPr>
              <a:t>k</a:t>
            </a:r>
            <a:r>
              <a:rPr lang="en-US" sz="2000" dirty="0">
                <a:solidFill>
                  <a:srgbClr val="002060"/>
                </a:solidFill>
              </a:rPr>
              <a:t> = </a:t>
            </a:r>
            <a:r>
              <a:rPr lang="en-US" sz="2000" dirty="0" smtClean="0">
                <a:solidFill>
                  <a:srgbClr val="002060"/>
                </a:solidFill>
              </a:rPr>
              <a:t>3     99.73</a:t>
            </a:r>
            <a:r>
              <a:rPr lang="en-US" sz="2000" dirty="0">
                <a:solidFill>
                  <a:srgbClr val="002060"/>
                </a:solidFill>
              </a:rPr>
              <a:t>% will lie within </a:t>
            </a:r>
            <a:r>
              <a:rPr lang="en-US" sz="2000" dirty="0">
                <a:solidFill>
                  <a:srgbClr val="002060"/>
                </a:solidFill>
                <a:latin typeface="Symbol" pitchFamily="18" charset="2"/>
              </a:rPr>
              <a:t>m</a:t>
            </a:r>
            <a:r>
              <a:rPr lang="en-US" sz="2000" dirty="0">
                <a:solidFill>
                  <a:srgbClr val="002060"/>
                </a:solidFill>
              </a:rPr>
              <a:t> </a:t>
            </a:r>
            <a:r>
              <a:rPr lang="en-US" sz="2000" u="sng" dirty="0">
                <a:solidFill>
                  <a:srgbClr val="002060"/>
                </a:solidFill>
              </a:rPr>
              <a:t>+</a:t>
            </a:r>
            <a:r>
              <a:rPr lang="en-US" sz="2000" dirty="0">
                <a:solidFill>
                  <a:srgbClr val="002060"/>
                </a:solidFill>
              </a:rPr>
              <a:t> 3</a:t>
            </a:r>
            <a:r>
              <a:rPr lang="en-US" sz="2000" dirty="0">
                <a:solidFill>
                  <a:srgbClr val="002060"/>
                </a:solidFill>
                <a:latin typeface="Symbol" pitchFamily="18" charset="2"/>
              </a:rPr>
              <a:t>s</a:t>
            </a:r>
            <a:endParaRPr lang="en-US" sz="2000" i="1" u="sng" dirty="0">
              <a:solidFill>
                <a:srgbClr val="002060"/>
              </a:solidFill>
              <a:latin typeface="Symbol" pitchFamily="18" charset="2"/>
            </a:endParaRPr>
          </a:p>
        </p:txBody>
      </p:sp>
      <p:sp>
        <p:nvSpPr>
          <p:cNvPr id="911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25"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The Empirical Rule</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937" y="4832655"/>
            <a:ext cx="6725657" cy="1607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75816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p:cNvSpPr>
            <a:spLocks noGrp="1" noChangeArrowheads="1"/>
          </p:cNvSpPr>
          <p:nvPr>
            <p:ph type="sldNum" sz="quarter" idx="10"/>
          </p:nvPr>
        </p:nvSpPr>
        <p:spPr>
          <a:ln/>
        </p:spPr>
        <p:txBody>
          <a:bodyPr/>
          <a:lstStyle/>
          <a:p>
            <a:r>
              <a:rPr lang="en-US"/>
              <a:t>4-</a:t>
            </a:r>
            <a:fld id="{1F26AC3C-29C2-4310-AD1E-99D52C201861}" type="slidenum">
              <a:rPr lang="en-US"/>
              <a:pPr/>
              <a:t>21</a:t>
            </a:fld>
            <a:endParaRPr lang="en-US"/>
          </a:p>
        </p:txBody>
      </p:sp>
      <p:sp>
        <p:nvSpPr>
          <p:cNvPr id="93185"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86"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87"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88"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89"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90"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91"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92" name="Rectangle 9"/>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3193" name="Rectangle 10"/>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147467" name="Rectangle 11"/>
          <p:cNvSpPr>
            <a:spLocks noChangeArrowheads="1"/>
          </p:cNvSpPr>
          <p:nvPr/>
        </p:nvSpPr>
        <p:spPr bwMode="auto">
          <a:xfrm>
            <a:off x="304800" y="2979759"/>
            <a:ext cx="1976437" cy="2286000"/>
          </a:xfrm>
          <a:prstGeom prst="rect">
            <a:avLst/>
          </a:prstGeom>
          <a:noFill/>
          <a:ln w="9525">
            <a:noFill/>
            <a:miter lim="800000"/>
            <a:headEnd/>
            <a:tailEnd/>
          </a:ln>
          <a:effectLst>
            <a:innerShdw blurRad="63500" dist="50800" dir="2700000">
              <a:prstClr val="black">
                <a:alpha val="50000"/>
              </a:prstClr>
            </a:innerShdw>
          </a:effectLst>
        </p:spPr>
        <p:txBody>
          <a:bodyPr lIns="91435" tIns="45718" rIns="91435" bIns="45718"/>
          <a:lstStyle/>
          <a:p>
            <a:pPr eaLnBrk="0" hangingPunct="0">
              <a:spcBef>
                <a:spcPct val="20000"/>
              </a:spcBef>
              <a:buClr>
                <a:schemeClr val="folHlink"/>
              </a:buClr>
              <a:tabLst>
                <a:tab pos="0" algn="l"/>
              </a:tabLst>
              <a:defRPr/>
            </a:pPr>
            <a:r>
              <a:rPr lang="en-US" sz="2000" dirty="0">
                <a:solidFill>
                  <a:srgbClr val="FF0000"/>
                </a:solidFill>
                <a:effectLst>
                  <a:outerShdw blurRad="38100" dist="38100" dir="2700000" algn="tl">
                    <a:srgbClr val="000000">
                      <a:alpha val="43137"/>
                    </a:srgbClr>
                  </a:outerShdw>
                </a:effectLst>
              </a:rPr>
              <a:t>Note:</a:t>
            </a:r>
            <a:r>
              <a:rPr lang="en-US" sz="2000" dirty="0"/>
              <a:t>  </a:t>
            </a:r>
            <a:r>
              <a:rPr lang="en-US" sz="2000" dirty="0">
                <a:solidFill>
                  <a:srgbClr val="002060"/>
                </a:solidFill>
              </a:rPr>
              <a:t>No upper bound is given.  </a:t>
            </a:r>
            <a:br>
              <a:rPr lang="en-US" sz="2000" dirty="0">
                <a:solidFill>
                  <a:srgbClr val="002060"/>
                </a:solidFill>
              </a:rPr>
            </a:br>
            <a:endParaRPr lang="en-US" sz="2000" dirty="0" smtClean="0">
              <a:solidFill>
                <a:srgbClr val="002060"/>
              </a:solidFill>
            </a:endParaRPr>
          </a:p>
          <a:p>
            <a:pPr eaLnBrk="0" hangingPunct="0">
              <a:spcBef>
                <a:spcPct val="20000"/>
              </a:spcBef>
              <a:buClr>
                <a:schemeClr val="folHlink"/>
              </a:buClr>
              <a:tabLst>
                <a:tab pos="0" algn="l"/>
              </a:tabLst>
              <a:defRPr/>
            </a:pPr>
            <a:r>
              <a:rPr lang="en-US" sz="2000" dirty="0" smtClean="0">
                <a:solidFill>
                  <a:srgbClr val="002060"/>
                </a:solidFill>
              </a:rPr>
              <a:t>Data </a:t>
            </a:r>
            <a:r>
              <a:rPr lang="en-US" sz="2000" dirty="0">
                <a:solidFill>
                  <a:srgbClr val="002060"/>
                </a:solidFill>
              </a:rPr>
              <a:t>values outside </a:t>
            </a:r>
            <a:br>
              <a:rPr lang="en-US" sz="2000" dirty="0">
                <a:solidFill>
                  <a:srgbClr val="002060"/>
                </a:solidFill>
              </a:rPr>
            </a:br>
            <a:r>
              <a:rPr lang="en-US" sz="2000" i="1" dirty="0">
                <a:solidFill>
                  <a:srgbClr val="002060"/>
                </a:solidFill>
                <a:latin typeface="Symbol" pitchFamily="18" charset="2"/>
              </a:rPr>
              <a:t>m</a:t>
            </a:r>
            <a:r>
              <a:rPr lang="en-US" sz="2000" dirty="0">
                <a:solidFill>
                  <a:srgbClr val="002060"/>
                </a:solidFill>
              </a:rPr>
              <a:t> </a:t>
            </a:r>
            <a:r>
              <a:rPr lang="en-US" sz="2000" u="sng" dirty="0">
                <a:solidFill>
                  <a:srgbClr val="002060"/>
                </a:solidFill>
              </a:rPr>
              <a:t>+</a:t>
            </a:r>
            <a:r>
              <a:rPr lang="en-US" sz="2000" dirty="0">
                <a:solidFill>
                  <a:srgbClr val="002060"/>
                </a:solidFill>
              </a:rPr>
              <a:t> 3</a:t>
            </a:r>
            <a:r>
              <a:rPr lang="en-US" sz="2000" i="1" dirty="0">
                <a:solidFill>
                  <a:srgbClr val="002060"/>
                </a:solidFill>
                <a:latin typeface="Symbol" pitchFamily="18" charset="2"/>
              </a:rPr>
              <a:t>s</a:t>
            </a:r>
            <a:r>
              <a:rPr lang="en-US" sz="2000" dirty="0">
                <a:solidFill>
                  <a:srgbClr val="002060"/>
                </a:solidFill>
              </a:rPr>
              <a:t> </a:t>
            </a:r>
            <a:br>
              <a:rPr lang="en-US" sz="2000" dirty="0">
                <a:solidFill>
                  <a:srgbClr val="002060"/>
                </a:solidFill>
              </a:rPr>
            </a:br>
            <a:r>
              <a:rPr lang="en-US" sz="2000" dirty="0">
                <a:solidFill>
                  <a:srgbClr val="002060"/>
                </a:solidFill>
              </a:rPr>
              <a:t>are rare</a:t>
            </a:r>
            <a:r>
              <a:rPr lang="en-US" sz="2000" dirty="0"/>
              <a:t>.</a:t>
            </a:r>
            <a:endParaRPr lang="en-US" sz="2000" dirty="0">
              <a:latin typeface="Symbol" pitchFamily="18" charset="2"/>
            </a:endParaRPr>
          </a:p>
        </p:txBody>
      </p:sp>
      <p:sp>
        <p:nvSpPr>
          <p:cNvPr id="147471" name="Rectangle 15"/>
          <p:cNvSpPr>
            <a:spLocks noChangeArrowheads="1"/>
          </p:cNvSpPr>
          <p:nvPr/>
        </p:nvSpPr>
        <p:spPr bwMode="auto">
          <a:xfrm>
            <a:off x="304800" y="1676400"/>
            <a:ext cx="335280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The Empirical Rule</a:t>
            </a:r>
          </a:p>
        </p:txBody>
      </p:sp>
      <p:sp>
        <p:nvSpPr>
          <p:cNvPr id="9319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932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2882" y="1835944"/>
            <a:ext cx="2095500" cy="8001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9091" name="Picture 3"/>
          <p:cNvPicPr>
            <a:picLocks noChangeAspect="1" noChangeArrowheads="1"/>
          </p:cNvPicPr>
          <p:nvPr/>
        </p:nvPicPr>
        <p:blipFill>
          <a:blip r:embed="rId4" cstate="print"/>
          <a:srcRect/>
          <a:stretch>
            <a:fillRect/>
          </a:stretch>
        </p:blipFill>
        <p:spPr bwMode="auto">
          <a:xfrm>
            <a:off x="2362199" y="2667000"/>
            <a:ext cx="6246183" cy="29718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8"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Standardized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spTree>
    <p:extLst>
      <p:ext uri="{BB962C8B-B14F-4D97-AF65-F5344CB8AC3E}">
        <p14:creationId xmlns:p14="http://schemas.microsoft.com/office/powerpoint/2010/main" val="318978146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3"/>
          <p:cNvSpPr>
            <a:spLocks noGrp="1" noChangeArrowheads="1"/>
          </p:cNvSpPr>
          <p:nvPr>
            <p:ph type="sldNum" sz="quarter" idx="10"/>
          </p:nvPr>
        </p:nvSpPr>
        <p:spPr>
          <a:ln/>
        </p:spPr>
        <p:txBody>
          <a:bodyPr/>
          <a:lstStyle/>
          <a:p>
            <a:r>
              <a:rPr lang="en-US"/>
              <a:t>4-</a:t>
            </a:r>
            <a:fld id="{0685CED3-403C-4E53-BF2E-05ABB0FE0708}" type="slidenum">
              <a:rPr lang="en-US"/>
              <a:pPr/>
              <a:t>22</a:t>
            </a:fld>
            <a:endParaRPr lang="en-US"/>
          </a:p>
        </p:txBody>
      </p:sp>
      <p:sp>
        <p:nvSpPr>
          <p:cNvPr id="95233"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4"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5"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6"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7"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8"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39"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40" name="Rectangle 9"/>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153610" name="Rectangle 10"/>
          <p:cNvSpPr>
            <a:spLocks noChangeArrowheads="1"/>
          </p:cNvSpPr>
          <p:nvPr/>
        </p:nvSpPr>
        <p:spPr bwMode="auto">
          <a:xfrm>
            <a:off x="207963" y="1510506"/>
            <a:ext cx="8305800" cy="915987"/>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A </a:t>
            </a:r>
            <a:r>
              <a:rPr lang="en-US" sz="2000" i="1" u="sng" dirty="0">
                <a:solidFill>
                  <a:srgbClr val="002060"/>
                </a:solidFill>
              </a:rPr>
              <a:t>standardized variable</a:t>
            </a:r>
            <a:r>
              <a:rPr lang="en-US" sz="2000" dirty="0">
                <a:solidFill>
                  <a:srgbClr val="002060"/>
                </a:solidFill>
              </a:rPr>
              <a:t> (</a:t>
            </a:r>
            <a:r>
              <a:rPr lang="en-US" sz="2000" i="1" dirty="0">
                <a:solidFill>
                  <a:srgbClr val="002060"/>
                </a:solidFill>
              </a:rPr>
              <a:t>Z</a:t>
            </a:r>
            <a:r>
              <a:rPr lang="en-US" sz="2000" dirty="0">
                <a:solidFill>
                  <a:srgbClr val="002060"/>
                </a:solidFill>
              </a:rPr>
              <a:t>) redefines each observation in terms of the number of standard deviations from the mean.</a:t>
            </a:r>
            <a:endParaRPr lang="en-US" sz="2000" dirty="0">
              <a:solidFill>
                <a:srgbClr val="002060"/>
              </a:solidFill>
              <a:latin typeface="Symbol" pitchFamily="18" charset="2"/>
            </a:endParaRPr>
          </a:p>
        </p:txBody>
      </p:sp>
      <p:sp>
        <p:nvSpPr>
          <p:cNvPr id="95242" name="Rectangle 11"/>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5243" name="Rectangle 15"/>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155666" name="Rectangle 18"/>
          <p:cNvSpPr>
            <a:spLocks noChangeArrowheads="1"/>
          </p:cNvSpPr>
          <p:nvPr/>
        </p:nvSpPr>
        <p:spPr bwMode="auto">
          <a:xfrm>
            <a:off x="6349805" y="2655197"/>
            <a:ext cx="2535237" cy="1474787"/>
          </a:xfrm>
          <a:prstGeom prst="rect">
            <a:avLst/>
          </a:prstGeom>
          <a:solidFill>
            <a:srgbClr val="FFFF66"/>
          </a:solidFill>
          <a:ln w="9525">
            <a:solidFill>
              <a:srgbClr val="FF0000"/>
            </a:solidFill>
            <a:miter lim="800000"/>
            <a:headEnd/>
            <a:tailEnd/>
          </a:ln>
          <a:effectLst>
            <a:innerShdw blurRad="63500" dist="50800" dir="2700000">
              <a:prstClr val="black">
                <a:alpha val="50000"/>
              </a:prstClr>
            </a:innerShdw>
          </a:effectLst>
        </p:spPr>
        <p:txBody>
          <a:bodyPr lIns="91435" tIns="45718" rIns="91435" bIns="45718"/>
          <a:lstStyle/>
          <a:p>
            <a:pPr marL="395288" indent="-395288" eaLnBrk="0" hangingPunct="0">
              <a:spcBef>
                <a:spcPct val="20000"/>
              </a:spcBef>
              <a:buClr>
                <a:srgbClr val="C00000"/>
              </a:buClr>
              <a:defRPr/>
            </a:pPr>
            <a:r>
              <a:rPr lang="en-US" sz="2000" dirty="0"/>
              <a:t>A negative </a:t>
            </a:r>
            <a:r>
              <a:rPr lang="en-US" sz="2000" i="1" dirty="0"/>
              <a:t>z</a:t>
            </a:r>
          </a:p>
          <a:p>
            <a:pPr marL="395288" indent="-395288" eaLnBrk="0" hangingPunct="0">
              <a:spcBef>
                <a:spcPct val="20000"/>
              </a:spcBef>
              <a:buClr>
                <a:srgbClr val="C00000"/>
              </a:buClr>
              <a:defRPr/>
            </a:pPr>
            <a:r>
              <a:rPr lang="en-US" sz="2000" dirty="0"/>
              <a:t>value  means the</a:t>
            </a:r>
          </a:p>
          <a:p>
            <a:pPr marL="395288" indent="-395288" eaLnBrk="0" hangingPunct="0">
              <a:spcBef>
                <a:spcPct val="20000"/>
              </a:spcBef>
              <a:buClr>
                <a:srgbClr val="C00000"/>
              </a:buClr>
              <a:defRPr/>
            </a:pPr>
            <a:r>
              <a:rPr lang="en-US" sz="2000" dirty="0"/>
              <a:t>observation is to the</a:t>
            </a:r>
          </a:p>
          <a:p>
            <a:pPr marL="395288" indent="-395288" eaLnBrk="0" hangingPunct="0">
              <a:spcBef>
                <a:spcPct val="20000"/>
              </a:spcBef>
              <a:buClr>
                <a:srgbClr val="C00000"/>
              </a:buClr>
              <a:defRPr/>
            </a:pPr>
            <a:r>
              <a:rPr lang="en-US" sz="2000" dirty="0"/>
              <a:t>left of the mean.</a:t>
            </a:r>
          </a:p>
        </p:txBody>
      </p:sp>
      <p:sp>
        <p:nvSpPr>
          <p:cNvPr id="155669" name="Rectangle 21"/>
          <p:cNvSpPr>
            <a:spLocks noChangeArrowheads="1"/>
          </p:cNvSpPr>
          <p:nvPr/>
        </p:nvSpPr>
        <p:spPr bwMode="auto">
          <a:xfrm>
            <a:off x="6349805" y="4523946"/>
            <a:ext cx="2714625" cy="1290637"/>
          </a:xfrm>
          <a:prstGeom prst="rect">
            <a:avLst/>
          </a:prstGeom>
          <a:solidFill>
            <a:srgbClr val="FFCCFF"/>
          </a:solidFill>
          <a:ln w="9525">
            <a:solidFill>
              <a:srgbClr val="FF0000"/>
            </a:solidFill>
            <a:miter lim="800000"/>
            <a:headEnd/>
            <a:tailEnd/>
          </a:ln>
          <a:effectLst>
            <a:innerShdw blurRad="63500" dist="50800" dir="2700000">
              <a:prstClr val="black">
                <a:alpha val="50000"/>
              </a:prstClr>
            </a:innerShdw>
          </a:effectLst>
        </p:spPr>
        <p:txBody>
          <a:bodyPr lIns="91435" tIns="45718" rIns="91435" bIns="45718"/>
          <a:lstStyle/>
          <a:p>
            <a:pPr marL="395288" indent="-395288" eaLnBrk="0" hangingPunct="0">
              <a:spcBef>
                <a:spcPct val="20000"/>
              </a:spcBef>
              <a:buClr>
                <a:srgbClr val="C00000"/>
              </a:buClr>
              <a:buFont typeface="Arial" pitchFamily="34" charset="0"/>
              <a:buNone/>
              <a:defRPr/>
            </a:pPr>
            <a:r>
              <a:rPr lang="en-US" sz="2000" dirty="0"/>
              <a:t>Positive </a:t>
            </a:r>
            <a:r>
              <a:rPr lang="en-US" sz="2000" i="1" dirty="0"/>
              <a:t>z</a:t>
            </a:r>
            <a:r>
              <a:rPr lang="en-US" sz="2000" dirty="0"/>
              <a:t> means </a:t>
            </a:r>
          </a:p>
          <a:p>
            <a:pPr marL="395288" indent="-395288" eaLnBrk="0" hangingPunct="0">
              <a:spcBef>
                <a:spcPct val="20000"/>
              </a:spcBef>
              <a:buClr>
                <a:srgbClr val="C00000"/>
              </a:buClr>
              <a:buFont typeface="Arial" pitchFamily="34" charset="0"/>
              <a:buNone/>
              <a:defRPr/>
            </a:pPr>
            <a:r>
              <a:rPr lang="en-US" sz="2000" dirty="0"/>
              <a:t>the observation is to  </a:t>
            </a:r>
          </a:p>
          <a:p>
            <a:pPr marL="395288" indent="-395288" eaLnBrk="0" hangingPunct="0">
              <a:spcBef>
                <a:spcPct val="20000"/>
              </a:spcBef>
              <a:buClr>
                <a:srgbClr val="C00000"/>
              </a:buClr>
              <a:buFont typeface="Arial" pitchFamily="34" charset="0"/>
              <a:buNone/>
              <a:defRPr/>
            </a:pPr>
            <a:r>
              <a:rPr lang="en-US" sz="2000" dirty="0"/>
              <a:t>the right of the mean.  </a:t>
            </a:r>
          </a:p>
        </p:txBody>
      </p:sp>
      <p:sp>
        <p:nvSpPr>
          <p:cNvPr id="9525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grpSp>
        <p:nvGrpSpPr>
          <p:cNvPr id="31" name="Group 30"/>
          <p:cNvGrpSpPr>
            <a:grpSpLocks/>
          </p:cNvGrpSpPr>
          <p:nvPr/>
        </p:nvGrpSpPr>
        <p:grpSpPr bwMode="auto">
          <a:xfrm>
            <a:off x="762000" y="2962450"/>
            <a:ext cx="5046663" cy="990600"/>
            <a:chOff x="685800" y="3505200"/>
            <a:chExt cx="5047129" cy="990600"/>
          </a:xfrm>
        </p:grpSpPr>
        <p:sp>
          <p:nvSpPr>
            <p:cNvPr id="95259" name="Text Box 13"/>
            <p:cNvSpPr txBox="1">
              <a:spLocks noChangeArrowheads="1"/>
            </p:cNvSpPr>
            <p:nvPr/>
          </p:nvSpPr>
          <p:spPr bwMode="auto">
            <a:xfrm>
              <a:off x="685800" y="3581400"/>
              <a:ext cx="2903538" cy="70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r>
                <a:rPr lang="en-US" sz="2000" dirty="0">
                  <a:solidFill>
                    <a:srgbClr val="002060"/>
                  </a:solidFill>
                  <a:latin typeface="+mn-lt"/>
                </a:rPr>
                <a:t>Standardization formula for a </a:t>
              </a:r>
              <a:r>
                <a:rPr lang="en-US" sz="2000" dirty="0">
                  <a:solidFill>
                    <a:srgbClr val="FF0000"/>
                  </a:solidFill>
                  <a:latin typeface="+mn-lt"/>
                </a:rPr>
                <a:t>population</a:t>
              </a:r>
              <a:r>
                <a:rPr lang="en-US" sz="2000" dirty="0">
                  <a:solidFill>
                    <a:srgbClr val="002060"/>
                  </a:solidFill>
                  <a:latin typeface="+mn-lt"/>
                </a:rPr>
                <a:t>:</a:t>
              </a:r>
            </a:p>
          </p:txBody>
        </p:sp>
        <p:pic>
          <p:nvPicPr>
            <p:cNvPr id="82948" name="Picture 4"/>
            <p:cNvPicPr>
              <a:picLocks noChangeAspect="1" noChangeArrowheads="1"/>
            </p:cNvPicPr>
            <p:nvPr/>
          </p:nvPicPr>
          <p:blipFill>
            <a:blip r:embed="rId3" cstate="print"/>
            <a:srcRect/>
            <a:stretch>
              <a:fillRect/>
            </a:stretch>
          </p:blipFill>
          <p:spPr bwMode="auto">
            <a:xfrm>
              <a:off x="3810000" y="3505200"/>
              <a:ext cx="1922929" cy="990600"/>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grpSp>
        <p:nvGrpSpPr>
          <p:cNvPr id="32" name="Group 31"/>
          <p:cNvGrpSpPr>
            <a:grpSpLocks/>
          </p:cNvGrpSpPr>
          <p:nvPr/>
        </p:nvGrpSpPr>
        <p:grpSpPr bwMode="auto">
          <a:xfrm>
            <a:off x="842798" y="4460996"/>
            <a:ext cx="4953000" cy="922338"/>
            <a:chOff x="685800" y="5029200"/>
            <a:chExt cx="4953000" cy="921834"/>
          </a:xfrm>
        </p:grpSpPr>
        <p:sp>
          <p:nvSpPr>
            <p:cNvPr id="95257" name="Text Box 14"/>
            <p:cNvSpPr txBox="1">
              <a:spLocks noChangeArrowheads="1"/>
            </p:cNvSpPr>
            <p:nvPr/>
          </p:nvSpPr>
          <p:spPr bwMode="auto">
            <a:xfrm>
              <a:off x="685800" y="5029200"/>
              <a:ext cx="3143250" cy="70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r>
                <a:rPr lang="en-US" sz="2000" dirty="0">
                  <a:solidFill>
                    <a:srgbClr val="002060"/>
                  </a:solidFill>
                  <a:latin typeface="+mn-lt"/>
                </a:rPr>
                <a:t>Standardization formula for a </a:t>
              </a:r>
              <a:r>
                <a:rPr lang="en-US" sz="2000" dirty="0">
                  <a:solidFill>
                    <a:srgbClr val="FF0000"/>
                  </a:solidFill>
                  <a:latin typeface="+mn-lt"/>
                </a:rPr>
                <a:t>sample </a:t>
              </a:r>
              <a:r>
                <a:rPr lang="en-US" sz="2000" dirty="0">
                  <a:solidFill>
                    <a:srgbClr val="002060"/>
                  </a:solidFill>
                  <a:latin typeface="+mn-lt"/>
                </a:rPr>
                <a:t>(for n &gt; 30):</a:t>
              </a:r>
            </a:p>
          </p:txBody>
        </p:sp>
        <p:pic>
          <p:nvPicPr>
            <p:cNvPr id="82949" name="Picture 5"/>
            <p:cNvPicPr>
              <a:picLocks noChangeAspect="1" noChangeArrowheads="1"/>
            </p:cNvPicPr>
            <p:nvPr/>
          </p:nvPicPr>
          <p:blipFill>
            <a:blip r:embed="rId4" cstate="print"/>
            <a:srcRect/>
            <a:stretch>
              <a:fillRect/>
            </a:stretch>
          </p:blipFill>
          <p:spPr bwMode="auto">
            <a:xfrm>
              <a:off x="3810000" y="5029200"/>
              <a:ext cx="1828800" cy="921834"/>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sp>
        <p:nvSpPr>
          <p:cNvPr id="26"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Standardized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spTree>
    <p:extLst>
      <p:ext uri="{BB962C8B-B14F-4D97-AF65-F5344CB8AC3E}">
        <p14:creationId xmlns:p14="http://schemas.microsoft.com/office/powerpoint/2010/main" val="86393786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4-</a:t>
            </a:r>
            <a:fld id="{D758F79A-6D97-4F64-AE2C-B83EBDEE3C8E}" type="slidenum">
              <a:rPr lang="en-US"/>
              <a:pPr/>
              <a:t>23</a:t>
            </a:fld>
            <a:endParaRPr lang="en-US"/>
          </a:p>
        </p:txBody>
      </p:sp>
      <p:sp>
        <p:nvSpPr>
          <p:cNvPr id="97281"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2"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3"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4"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5"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6"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7"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8" name="Rectangle 9"/>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90114" name="Picture 2"/>
          <p:cNvPicPr>
            <a:picLocks noChangeAspect="1" noChangeArrowheads="1"/>
          </p:cNvPicPr>
          <p:nvPr/>
        </p:nvPicPr>
        <p:blipFill>
          <a:blip r:embed="rId3" cstate="print"/>
          <a:srcRect/>
          <a:stretch>
            <a:fillRect/>
          </a:stretch>
        </p:blipFill>
        <p:spPr bwMode="auto">
          <a:xfrm>
            <a:off x="533400" y="2207295"/>
            <a:ext cx="7910005" cy="2693987"/>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7"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Standardized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spTree>
    <p:extLst>
      <p:ext uri="{BB962C8B-B14F-4D97-AF65-F5344CB8AC3E}">
        <p14:creationId xmlns:p14="http://schemas.microsoft.com/office/powerpoint/2010/main" val="286163653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4-</a:t>
            </a:r>
            <a:fld id="{D758F79A-6D97-4F64-AE2C-B83EBDEE3C8E}" type="slidenum">
              <a:rPr lang="en-US"/>
              <a:pPr/>
              <a:t>24</a:t>
            </a:fld>
            <a:endParaRPr lang="en-US"/>
          </a:p>
        </p:txBody>
      </p:sp>
      <p:sp>
        <p:nvSpPr>
          <p:cNvPr id="97281"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2"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3"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4"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5"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6"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7"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8" name="Rectangle 9"/>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7"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Standardized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sp>
        <p:nvSpPr>
          <p:cNvPr id="16" name="Rectangle 15"/>
          <p:cNvSpPr>
            <a:spLocks noChangeArrowheads="1"/>
          </p:cNvSpPr>
          <p:nvPr/>
        </p:nvSpPr>
        <p:spPr bwMode="auto">
          <a:xfrm>
            <a:off x="381000" y="1194078"/>
            <a:ext cx="5257800" cy="559594"/>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Example: Birth Weights (n = 1429)</a:t>
            </a:r>
            <a:endParaRPr lang="en-US" sz="2400" i="1" dirty="0">
              <a:solidFill>
                <a:srgbClr val="C00000"/>
              </a:solidFill>
              <a:effectLst>
                <a:outerShdw blurRad="38100" dist="38100" dir="2700000" algn="tl">
                  <a:srgbClr val="000000">
                    <a:alpha val="43137"/>
                  </a:srgbClr>
                </a:outerShdw>
              </a:effectLst>
            </a:endParaRPr>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32002"/>
            <a:ext cx="5320238" cy="268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366" y="2038742"/>
            <a:ext cx="1684229" cy="394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0"/>
          <p:cNvSpPr>
            <a:spLocks noChangeArrowheads="1"/>
          </p:cNvSpPr>
          <p:nvPr/>
        </p:nvSpPr>
        <p:spPr bwMode="auto">
          <a:xfrm>
            <a:off x="152400" y="4876800"/>
            <a:ext cx="8305800" cy="1295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smtClean="0">
                <a:solidFill>
                  <a:srgbClr val="002060"/>
                </a:solidFill>
              </a:rPr>
              <a:t>5 pound baby’s z-score:   </a:t>
            </a:r>
            <a:r>
              <a:rPr lang="en-US" sz="2000" i="1" dirty="0" smtClean="0">
                <a:solidFill>
                  <a:srgbClr val="002060"/>
                </a:solidFill>
              </a:rPr>
              <a:t>z</a:t>
            </a:r>
            <a:r>
              <a:rPr lang="en-US" sz="2000" dirty="0" smtClean="0">
                <a:solidFill>
                  <a:srgbClr val="002060"/>
                </a:solidFill>
              </a:rPr>
              <a:t> = (80-116.14)/21.96 = -1.65</a:t>
            </a:r>
          </a:p>
          <a:p>
            <a:pPr marL="396096" indent="-396096" eaLnBrk="0" hangingPunct="0">
              <a:spcBef>
                <a:spcPct val="20000"/>
              </a:spcBef>
              <a:buClr>
                <a:schemeClr val="accent1"/>
              </a:buClr>
              <a:buFontTx/>
              <a:buChar char="•"/>
              <a:defRPr/>
            </a:pPr>
            <a:r>
              <a:rPr lang="en-US" sz="2000" dirty="0" smtClean="0">
                <a:solidFill>
                  <a:srgbClr val="002060"/>
                </a:solidFill>
              </a:rPr>
              <a:t>8 pound </a:t>
            </a:r>
            <a:r>
              <a:rPr lang="en-US" sz="2000" dirty="0">
                <a:solidFill>
                  <a:srgbClr val="002060"/>
                </a:solidFill>
              </a:rPr>
              <a:t>baby’s </a:t>
            </a:r>
            <a:r>
              <a:rPr lang="en-US" sz="2000" dirty="0" smtClean="0">
                <a:solidFill>
                  <a:srgbClr val="002060"/>
                </a:solidFill>
              </a:rPr>
              <a:t>z-score:   </a:t>
            </a:r>
            <a:r>
              <a:rPr lang="en-US" sz="2000" i="1" dirty="0" smtClean="0">
                <a:solidFill>
                  <a:srgbClr val="002060"/>
                </a:solidFill>
              </a:rPr>
              <a:t>z</a:t>
            </a:r>
            <a:r>
              <a:rPr lang="en-US" sz="2000" dirty="0" smtClean="0">
                <a:solidFill>
                  <a:srgbClr val="002060"/>
                </a:solidFill>
              </a:rPr>
              <a:t> </a:t>
            </a:r>
            <a:r>
              <a:rPr lang="en-US" sz="2000" dirty="0">
                <a:solidFill>
                  <a:srgbClr val="002060"/>
                </a:solidFill>
              </a:rPr>
              <a:t>= (</a:t>
            </a:r>
            <a:r>
              <a:rPr lang="en-US" sz="2000" dirty="0" smtClean="0">
                <a:solidFill>
                  <a:srgbClr val="002060"/>
                </a:solidFill>
              </a:rPr>
              <a:t>144-116.14</a:t>
            </a:r>
            <a:r>
              <a:rPr lang="en-US" sz="2000" dirty="0">
                <a:solidFill>
                  <a:srgbClr val="002060"/>
                </a:solidFill>
              </a:rPr>
              <a:t>)/21.96 = </a:t>
            </a:r>
            <a:r>
              <a:rPr lang="en-US" sz="2000" dirty="0" smtClean="0">
                <a:solidFill>
                  <a:srgbClr val="002060"/>
                </a:solidFill>
              </a:rPr>
              <a:t>1.27</a:t>
            </a:r>
          </a:p>
          <a:p>
            <a:pPr marL="396096" indent="-396096" eaLnBrk="0" hangingPunct="0">
              <a:spcBef>
                <a:spcPct val="20000"/>
              </a:spcBef>
              <a:buClr>
                <a:schemeClr val="accent1"/>
              </a:buClr>
              <a:buFontTx/>
              <a:buChar char="•"/>
              <a:defRPr/>
            </a:pPr>
            <a:r>
              <a:rPr lang="en-US" sz="2000" dirty="0" smtClean="0">
                <a:solidFill>
                  <a:srgbClr val="002060"/>
                </a:solidFill>
              </a:rPr>
              <a:t>11 </a:t>
            </a:r>
            <a:r>
              <a:rPr lang="en-US" sz="2000" dirty="0">
                <a:solidFill>
                  <a:srgbClr val="002060"/>
                </a:solidFill>
              </a:rPr>
              <a:t>pound baby’s </a:t>
            </a:r>
            <a:r>
              <a:rPr lang="en-US" sz="2000" dirty="0" smtClean="0">
                <a:solidFill>
                  <a:srgbClr val="002060"/>
                </a:solidFill>
              </a:rPr>
              <a:t>z-score:  </a:t>
            </a:r>
            <a:r>
              <a:rPr lang="en-US" sz="2000" i="1" dirty="0" smtClean="0">
                <a:solidFill>
                  <a:srgbClr val="002060"/>
                </a:solidFill>
              </a:rPr>
              <a:t>z</a:t>
            </a:r>
            <a:r>
              <a:rPr lang="en-US" sz="2000" dirty="0" smtClean="0">
                <a:solidFill>
                  <a:srgbClr val="002060"/>
                </a:solidFill>
              </a:rPr>
              <a:t> </a:t>
            </a:r>
            <a:r>
              <a:rPr lang="en-US" sz="2000" dirty="0">
                <a:solidFill>
                  <a:srgbClr val="002060"/>
                </a:solidFill>
              </a:rPr>
              <a:t>= (</a:t>
            </a:r>
            <a:r>
              <a:rPr lang="en-US" sz="2000" dirty="0" smtClean="0">
                <a:solidFill>
                  <a:srgbClr val="002060"/>
                </a:solidFill>
              </a:rPr>
              <a:t>176-116.14</a:t>
            </a:r>
            <a:r>
              <a:rPr lang="en-US" sz="2000" dirty="0">
                <a:solidFill>
                  <a:srgbClr val="002060"/>
                </a:solidFill>
              </a:rPr>
              <a:t>)/21.96 = </a:t>
            </a:r>
            <a:r>
              <a:rPr lang="en-US" sz="2000" dirty="0" smtClean="0">
                <a:solidFill>
                  <a:srgbClr val="002060"/>
                </a:solidFill>
              </a:rPr>
              <a:t>2.73</a:t>
            </a:r>
            <a:endParaRPr lang="en-US" sz="2000" dirty="0">
              <a:solidFill>
                <a:srgbClr val="002060"/>
              </a:solidFill>
            </a:endParaRPr>
          </a:p>
          <a:p>
            <a:pPr marL="396096" indent="-396096" eaLnBrk="0" hangingPunct="0">
              <a:spcBef>
                <a:spcPct val="20000"/>
              </a:spcBef>
              <a:buClr>
                <a:schemeClr val="accent1"/>
              </a:buClr>
              <a:buFontTx/>
              <a:buChar char="•"/>
              <a:defRPr/>
            </a:pPr>
            <a:endParaRPr lang="en-US" sz="2000" dirty="0">
              <a:solidFill>
                <a:srgbClr val="002060"/>
              </a:solidFill>
            </a:endParaRPr>
          </a:p>
          <a:p>
            <a:pPr marL="396096" indent="-396096" eaLnBrk="0" hangingPunct="0">
              <a:spcBef>
                <a:spcPct val="20000"/>
              </a:spcBef>
              <a:buClr>
                <a:schemeClr val="accent1"/>
              </a:buClr>
              <a:buFontTx/>
              <a:buChar char="•"/>
              <a:defRPr/>
            </a:pPr>
            <a:endParaRPr lang="en-US" sz="2000" dirty="0" smtClean="0">
              <a:solidFill>
                <a:srgbClr val="002060"/>
              </a:solidFill>
            </a:endParaRPr>
          </a:p>
          <a:p>
            <a:pPr marL="396096" indent="-396096" eaLnBrk="0" hangingPunct="0">
              <a:spcBef>
                <a:spcPct val="20000"/>
              </a:spcBef>
              <a:buClr>
                <a:schemeClr val="accent1"/>
              </a:buClr>
              <a:buFontTx/>
              <a:buChar char="•"/>
              <a:defRPr/>
            </a:pPr>
            <a:endParaRPr lang="en-US" sz="2000" dirty="0">
              <a:solidFill>
                <a:srgbClr val="002060"/>
              </a:solidFill>
              <a:latin typeface="Symbol" pitchFamily="18" charset="2"/>
            </a:endParaRPr>
          </a:p>
        </p:txBody>
      </p:sp>
      <p:sp>
        <p:nvSpPr>
          <p:cNvPr id="2" name="TextBox 1"/>
          <p:cNvSpPr txBox="1"/>
          <p:nvPr/>
        </p:nvSpPr>
        <p:spPr>
          <a:xfrm>
            <a:off x="6377791" y="1705712"/>
            <a:ext cx="1932709" cy="1138773"/>
          </a:xfrm>
          <a:prstGeom prst="rect">
            <a:avLst/>
          </a:prstGeom>
          <a:noFill/>
        </p:spPr>
        <p:txBody>
          <a:bodyPr wrap="square" rtlCol="0">
            <a:spAutoFit/>
          </a:bodyPr>
          <a:lstStyle/>
          <a:p>
            <a:r>
              <a:rPr lang="en-US" sz="1600" dirty="0">
                <a:solidFill>
                  <a:srgbClr val="FF0000"/>
                </a:solidFill>
              </a:rPr>
              <a:t>Resembles a normal except for the low tail (a few extremely tiny babies</a:t>
            </a:r>
            <a:r>
              <a:rPr lang="en-US" sz="2000" dirty="0">
                <a:solidFill>
                  <a:srgbClr val="002060"/>
                </a:solidFill>
              </a:rPr>
              <a:t>).</a:t>
            </a:r>
          </a:p>
        </p:txBody>
      </p:sp>
      <p:sp>
        <p:nvSpPr>
          <p:cNvPr id="3" name="TextBox 2"/>
          <p:cNvSpPr txBox="1"/>
          <p:nvPr/>
        </p:nvSpPr>
        <p:spPr>
          <a:xfrm>
            <a:off x="6210689" y="3073238"/>
            <a:ext cx="2436177" cy="861774"/>
          </a:xfrm>
          <a:prstGeom prst="rect">
            <a:avLst/>
          </a:prstGeom>
          <a:noFill/>
        </p:spPr>
        <p:txBody>
          <a:bodyPr wrap="square" rtlCol="0">
            <a:spAutoFit/>
          </a:bodyPr>
          <a:lstStyle/>
          <a:p>
            <a:r>
              <a:rPr lang="en-US" sz="1000" b="1" i="1" dirty="0">
                <a:solidFill>
                  <a:srgbClr val="800000"/>
                </a:solidFill>
                <a:cs typeface="Arial" pitchFamily="34" charset="0"/>
              </a:rPr>
              <a:t>Source</a:t>
            </a:r>
            <a:r>
              <a:rPr lang="en-US" sz="1000" dirty="0">
                <a:solidFill>
                  <a:srgbClr val="000000"/>
                </a:solidFill>
                <a:cs typeface="Arial" pitchFamily="34" charset="0"/>
              </a:rPr>
              <a:t> </a:t>
            </a:r>
            <a:r>
              <a:rPr lang="en-US" sz="1000" dirty="0" smtClean="0">
                <a:solidFill>
                  <a:srgbClr val="000000"/>
                </a:solidFill>
                <a:cs typeface="Arial" pitchFamily="34" charset="0"/>
              </a:rPr>
              <a:t>Birth </a:t>
            </a:r>
            <a:r>
              <a:rPr lang="en-US" sz="1000" dirty="0">
                <a:solidFill>
                  <a:srgbClr val="000000"/>
                </a:solidFill>
                <a:cs typeface="Arial" pitchFamily="34" charset="0"/>
              </a:rPr>
              <a:t>records from the North Carolina State Center for Health and Environmental Statistics and the Institute for Research in Social Science at University of North Carolina at Chapel Hill. </a:t>
            </a:r>
            <a:endParaRPr lang="en-US" sz="1000" dirty="0"/>
          </a:p>
        </p:txBody>
      </p:sp>
      <p:pic>
        <p:nvPicPr>
          <p:cNvPr id="24" name="Picture 5"/>
          <p:cNvPicPr>
            <a:picLocks noChangeAspect="1" noChangeArrowheads="1"/>
          </p:cNvPicPr>
          <p:nvPr/>
        </p:nvPicPr>
        <p:blipFill>
          <a:blip r:embed="rId5" cstate="print"/>
          <a:srcRect/>
          <a:stretch>
            <a:fillRect/>
          </a:stretch>
        </p:blipFill>
        <p:spPr bwMode="auto">
          <a:xfrm>
            <a:off x="6502482" y="4114800"/>
            <a:ext cx="1828800" cy="922338"/>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4" name="Left Arrow 3"/>
          <p:cNvSpPr/>
          <p:nvPr/>
        </p:nvSpPr>
        <p:spPr bwMode="auto">
          <a:xfrm>
            <a:off x="5786003" y="2046350"/>
            <a:ext cx="540822" cy="390329"/>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70923642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4-</a:t>
            </a:r>
            <a:fld id="{D758F79A-6D97-4F64-AE2C-B83EBDEE3C8E}" type="slidenum">
              <a:rPr lang="en-US"/>
              <a:pPr/>
              <a:t>25</a:t>
            </a:fld>
            <a:endParaRPr lang="en-US"/>
          </a:p>
        </p:txBody>
      </p:sp>
      <p:sp>
        <p:nvSpPr>
          <p:cNvPr id="97281"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2"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3"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4" name="Rectangle 5"/>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7285"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6"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7" name="Rectangle 8"/>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8" name="Rectangle 9"/>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728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7"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Standardized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sp>
        <p:nvSpPr>
          <p:cNvPr id="16" name="Rectangle 15"/>
          <p:cNvSpPr>
            <a:spLocks noChangeArrowheads="1"/>
          </p:cNvSpPr>
          <p:nvPr/>
        </p:nvSpPr>
        <p:spPr bwMode="auto">
          <a:xfrm>
            <a:off x="381000" y="1194078"/>
            <a:ext cx="7467600" cy="559594"/>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smtClean="0">
                <a:solidFill>
                  <a:srgbClr val="C00000"/>
                </a:solidFill>
                <a:effectLst>
                  <a:outerShdw blurRad="38100" dist="38100" dir="2700000" algn="tl">
                    <a:srgbClr val="000000">
                      <a:alpha val="43137"/>
                    </a:srgbClr>
                  </a:outerShdw>
                </a:effectLst>
              </a:rPr>
              <a:t>Example: Voting in 2004 Presidential Election)</a:t>
            </a:r>
            <a:endParaRPr lang="en-US" sz="2400" i="1" dirty="0">
              <a:solidFill>
                <a:srgbClr val="C00000"/>
              </a:solidFill>
              <a:effectLst>
                <a:outerShdw blurRad="38100" dist="38100" dir="2700000" algn="tl">
                  <a:srgbClr val="000000">
                    <a:alpha val="43137"/>
                  </a:srgbClr>
                </a:outerShdw>
              </a:effectLst>
            </a:endParaRPr>
          </a:p>
        </p:txBody>
      </p:sp>
      <p:sp>
        <p:nvSpPr>
          <p:cNvPr id="2" name="TextBox 1"/>
          <p:cNvSpPr txBox="1"/>
          <p:nvPr/>
        </p:nvSpPr>
        <p:spPr>
          <a:xfrm>
            <a:off x="5029200" y="3576935"/>
            <a:ext cx="2514600" cy="646331"/>
          </a:xfrm>
          <a:prstGeom prst="rect">
            <a:avLst/>
          </a:prstGeom>
          <a:noFill/>
        </p:spPr>
        <p:txBody>
          <a:bodyPr wrap="square" rtlCol="0">
            <a:spAutoFit/>
          </a:bodyPr>
          <a:lstStyle/>
          <a:p>
            <a:r>
              <a:rPr lang="en-US" dirty="0">
                <a:solidFill>
                  <a:srgbClr val="002060"/>
                </a:solidFill>
              </a:rPr>
              <a:t>Only two states stand out as unusual</a:t>
            </a:r>
          </a:p>
        </p:txBody>
      </p:sp>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599" y="1818686"/>
            <a:ext cx="2696829" cy="293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bwMode="auto">
          <a:xfrm flipH="1" flipV="1">
            <a:off x="3645426" y="2235994"/>
            <a:ext cx="1383774" cy="140414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5" name="Straight Arrow Connector 24"/>
          <p:cNvCxnSpPr/>
          <p:nvPr/>
        </p:nvCxnSpPr>
        <p:spPr bwMode="auto">
          <a:xfrm flipH="1">
            <a:off x="3695346" y="4038600"/>
            <a:ext cx="1333854" cy="55959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8" name="Rectangle 27"/>
          <p:cNvSpPr>
            <a:spLocks noChangeArrowheads="1"/>
          </p:cNvSpPr>
          <p:nvPr/>
        </p:nvSpPr>
        <p:spPr bwMode="auto">
          <a:xfrm>
            <a:off x="2369691" y="5257799"/>
            <a:ext cx="5836519" cy="81797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Sorting the data values allows you to see the extremes. Values within </a:t>
            </a:r>
            <a:r>
              <a:rPr lang="el-GR" i="1" dirty="0"/>
              <a:t>μ </a:t>
            </a:r>
            <a:r>
              <a:rPr lang="en-US" dirty="0" smtClean="0">
                <a:solidFill>
                  <a:srgbClr val="002060"/>
                </a:solidFill>
              </a:rPr>
              <a:t>±1</a:t>
            </a:r>
            <a:r>
              <a:rPr lang="el-GR" i="1" dirty="0" smtClean="0"/>
              <a:t>σ</a:t>
            </a:r>
            <a:r>
              <a:rPr lang="en-US" dirty="0" smtClean="0"/>
              <a:t> are not less interesting.</a:t>
            </a:r>
            <a:endParaRPr lang="en-US" dirty="0"/>
          </a:p>
        </p:txBody>
      </p:sp>
      <p:sp>
        <p:nvSpPr>
          <p:cNvPr id="30" name="TextBox 29"/>
          <p:cNvSpPr txBox="1"/>
          <p:nvPr/>
        </p:nvSpPr>
        <p:spPr>
          <a:xfrm>
            <a:off x="5063836" y="2739643"/>
            <a:ext cx="3055993" cy="646331"/>
          </a:xfrm>
          <a:prstGeom prst="rect">
            <a:avLst/>
          </a:prstGeom>
          <a:noFill/>
        </p:spPr>
        <p:txBody>
          <a:bodyPr wrap="square" rtlCol="0">
            <a:spAutoFit/>
          </a:bodyPr>
          <a:lstStyle/>
          <a:p>
            <a:r>
              <a:rPr lang="en-US" dirty="0">
                <a:solidFill>
                  <a:srgbClr val="002060"/>
                </a:solidFill>
              </a:rPr>
              <a:t>Use Excel’s function</a:t>
            </a:r>
          </a:p>
          <a:p>
            <a:r>
              <a:rPr lang="en-US" dirty="0">
                <a:solidFill>
                  <a:srgbClr val="002060"/>
                </a:solidFill>
              </a:rPr>
              <a:t>=STANDARDIZE(x, </a:t>
            </a:r>
            <a:r>
              <a:rPr lang="el-GR" dirty="0">
                <a:solidFill>
                  <a:srgbClr val="002060"/>
                </a:solidFill>
              </a:rPr>
              <a:t>μ</a:t>
            </a:r>
            <a:r>
              <a:rPr lang="en-US" dirty="0">
                <a:solidFill>
                  <a:srgbClr val="002060"/>
                </a:solidFill>
              </a:rPr>
              <a:t>, </a:t>
            </a:r>
            <a:r>
              <a:rPr lang="el-GR" dirty="0">
                <a:solidFill>
                  <a:srgbClr val="002060"/>
                </a:solidFill>
              </a:rPr>
              <a:t>σ</a:t>
            </a:r>
            <a:r>
              <a:rPr lang="en-US" dirty="0">
                <a:solidFill>
                  <a:srgbClr val="002060"/>
                </a:solidFill>
              </a:rPr>
              <a:t>)</a:t>
            </a:r>
          </a:p>
        </p:txBody>
      </p:sp>
      <p:pic>
        <p:nvPicPr>
          <p:cNvPr id="31" name="Picture 4"/>
          <p:cNvPicPr>
            <a:picLocks noChangeAspect="1" noChangeArrowheads="1"/>
          </p:cNvPicPr>
          <p:nvPr/>
        </p:nvPicPr>
        <p:blipFill>
          <a:blip r:embed="rId4" cstate="print"/>
          <a:srcRect/>
          <a:stretch>
            <a:fillRect/>
          </a:stretch>
        </p:blipFill>
        <p:spPr bwMode="auto">
          <a:xfrm>
            <a:off x="6477000" y="1631649"/>
            <a:ext cx="1922751" cy="99060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839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3346" y="1631649"/>
            <a:ext cx="1532749" cy="87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Left Arrow 37"/>
          <p:cNvSpPr/>
          <p:nvPr/>
        </p:nvSpPr>
        <p:spPr bwMode="auto">
          <a:xfrm>
            <a:off x="4283973" y="1830250"/>
            <a:ext cx="460570" cy="504159"/>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83973" name="Picture 5" descr="C:\Users\Blythe\AppData\Local\Microsoft\Windows\Temporary Internet Files\Content.IE5\57E3VQ8D\MC900149881[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6995" y="4977302"/>
            <a:ext cx="1676605" cy="1271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0682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dirty="0"/>
              <a:t>4-</a:t>
            </a:r>
            <a:fld id="{90B154FA-D858-4DAC-B8C0-BBABA315268C}" type="slidenum">
              <a:rPr lang="en-US"/>
              <a:pPr/>
              <a:t>26</a:t>
            </a:fld>
            <a:endParaRPr lang="en-US" dirty="0"/>
          </a:p>
        </p:txBody>
      </p:sp>
      <p:sp>
        <p:nvSpPr>
          <p:cNvPr id="99329"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0"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1"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2" name="Rectangle 5"/>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3"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4"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5" name="Rectangle 8"/>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7" name="Rectangle 10"/>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8" name="Rectangle 11"/>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1143000" y="457199"/>
            <a:ext cx="67818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Excel</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49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0" y="1142999"/>
            <a:ext cx="4343400" cy="2121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354388"/>
            <a:ext cx="238125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 descr="C:\Users\Blythe\AppData\Local\Microsoft\Windows\Temporary Internet Files\Content.IE5\57E3VQ8D\MC90014988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7376" y="3640138"/>
            <a:ext cx="1828800" cy="1386482"/>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734852" y="3878858"/>
            <a:ext cx="1247688" cy="923330"/>
          </a:xfrm>
          <a:prstGeom prst="rect">
            <a:avLst/>
          </a:prstGeom>
          <a:noFill/>
        </p:spPr>
        <p:txBody>
          <a:bodyPr wrap="square" rtlCol="0">
            <a:spAutoFit/>
          </a:bodyPr>
          <a:lstStyle/>
          <a:p>
            <a:r>
              <a:rPr lang="en-US" dirty="0">
                <a:solidFill>
                  <a:srgbClr val="002060"/>
                </a:solidFill>
              </a:rPr>
              <a:t>Voting percent in 50 states</a:t>
            </a:r>
          </a:p>
        </p:txBody>
      </p:sp>
      <p:sp>
        <p:nvSpPr>
          <p:cNvPr id="2" name="Left Arrow 1"/>
          <p:cNvSpPr/>
          <p:nvPr/>
        </p:nvSpPr>
        <p:spPr bwMode="auto">
          <a:xfrm>
            <a:off x="4032874" y="4171714"/>
            <a:ext cx="609600" cy="512629"/>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8" name="Rectangle 27"/>
          <p:cNvSpPr>
            <a:spLocks noChangeArrowheads="1"/>
          </p:cNvSpPr>
          <p:nvPr/>
        </p:nvSpPr>
        <p:spPr bwMode="auto">
          <a:xfrm>
            <a:off x="5183613" y="5341888"/>
            <a:ext cx="3272574" cy="9081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In Excel’s </a:t>
            </a:r>
            <a:r>
              <a:rPr lang="en-US" i="1" dirty="0" smtClean="0">
                <a:solidFill>
                  <a:srgbClr val="002060"/>
                </a:solidFill>
              </a:rPr>
              <a:t>Descriptive Statistics</a:t>
            </a:r>
            <a:r>
              <a:rPr lang="en-US" dirty="0" smtClean="0">
                <a:solidFill>
                  <a:srgbClr val="002060"/>
                </a:solidFill>
              </a:rPr>
              <a:t>, you can’t choose the statistics displayed</a:t>
            </a:r>
            <a:r>
              <a:rPr lang="en-US" dirty="0" smtClean="0"/>
              <a:t>.</a:t>
            </a:r>
            <a:endParaRPr lang="en-US" dirty="0"/>
          </a:p>
        </p:txBody>
      </p:sp>
      <p:pic>
        <p:nvPicPr>
          <p:cNvPr id="85000" name="Picture 8" descr="C:\Program Files (x86)\Microsoft Office\MEDIA\CAGCAT10\j0286034.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6690" y="5410200"/>
            <a:ext cx="690260" cy="66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55421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90B154FA-D858-4DAC-B8C0-BBABA315268C}" type="slidenum">
              <a:rPr lang="en-US"/>
              <a:pPr/>
              <a:t>27</a:t>
            </a:fld>
            <a:endParaRPr lang="en-US"/>
          </a:p>
        </p:txBody>
      </p:sp>
      <p:sp>
        <p:nvSpPr>
          <p:cNvPr id="99329"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0"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1"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2" name="Rectangle 5"/>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3"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4"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5" name="Rectangle 8"/>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7" name="Rectangle 10"/>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8" name="Rectangle 11"/>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2207966" y="457199"/>
            <a:ext cx="4419600" cy="685800"/>
          </a:xfrm>
          <a:prstGeom prst="rect">
            <a:avLst/>
          </a:prstGeom>
          <a:ln>
            <a:noFill/>
            <a:miter lim="800000"/>
            <a:headEnd/>
            <a:tailEnd/>
          </a:ln>
        </p:spPr>
        <p:txBody>
          <a:bodyPr lIns="103236" tIns="51618" rIns="103236" bIns="51618"/>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MegaStat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20" name="Rectangle 19"/>
          <p:cNvSpPr>
            <a:spLocks noChangeArrowheads="1"/>
          </p:cNvSpPr>
          <p:nvPr/>
        </p:nvSpPr>
        <p:spPr bwMode="auto">
          <a:xfrm>
            <a:off x="5681020" y="1391782"/>
            <a:ext cx="1680563" cy="2086883"/>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You can choose the statistics displayed (</a:t>
            </a:r>
            <a:r>
              <a:rPr lang="en-US" dirty="0" err="1" smtClean="0">
                <a:solidFill>
                  <a:srgbClr val="002060"/>
                </a:solidFill>
              </a:rPr>
              <a:t>e.g.,Empirical</a:t>
            </a:r>
            <a:r>
              <a:rPr lang="en-US" dirty="0" smtClean="0">
                <a:solidFill>
                  <a:srgbClr val="002060"/>
                </a:solidFill>
              </a:rPr>
              <a:t> Rule)</a:t>
            </a:r>
            <a:r>
              <a:rPr lang="en-US" dirty="0" smtClean="0"/>
              <a:t>.</a:t>
            </a:r>
            <a:endParaRPr lang="en-US" dirty="0"/>
          </a:p>
        </p:txBody>
      </p:sp>
      <p:pic>
        <p:nvPicPr>
          <p:cNvPr id="860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962400"/>
            <a:ext cx="526732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244711"/>
            <a:ext cx="4267200" cy="2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21" name="Picture 5" descr="C:\Users\Blythe\AppData\Local\Microsoft\Windows\Temporary Internet Files\Content.IE5\57E3VQ8D\MC90014988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61483" y="4998789"/>
            <a:ext cx="1600200" cy="12292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241244" y="3962400"/>
            <a:ext cx="1407947" cy="923330"/>
          </a:xfrm>
          <a:prstGeom prst="rect">
            <a:avLst/>
          </a:prstGeom>
          <a:noFill/>
        </p:spPr>
        <p:txBody>
          <a:bodyPr wrap="square" rtlCol="0">
            <a:spAutoFit/>
          </a:bodyPr>
          <a:lstStyle/>
          <a:p>
            <a:r>
              <a:rPr lang="en-US" dirty="0">
                <a:solidFill>
                  <a:srgbClr val="002060"/>
                </a:solidFill>
              </a:rPr>
              <a:t>Voting percent in 50 states</a:t>
            </a:r>
          </a:p>
        </p:txBody>
      </p:sp>
      <p:sp>
        <p:nvSpPr>
          <p:cNvPr id="26" name="Left Arrow 25"/>
          <p:cNvSpPr/>
          <p:nvPr/>
        </p:nvSpPr>
        <p:spPr bwMode="auto">
          <a:xfrm>
            <a:off x="6477000" y="4210514"/>
            <a:ext cx="609600" cy="512629"/>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86023" name="Picture 7" descr="C:\Users\Blythe\AppData\Local\Microsoft\Windows\Temporary Internet Files\Content.IE5\57E3VQ8D\MP91022098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61583" y="1566770"/>
            <a:ext cx="1123725" cy="1683603"/>
          </a:xfrm>
          <a:prstGeom prst="rect">
            <a:avLst/>
          </a:prstGeom>
          <a:noFill/>
          <a:extLst>
            <a:ext uri="{909E8E84-426E-40DD-AFC4-6F175D3DCCD1}">
              <a14:hiddenFill xmlns:a14="http://schemas.microsoft.com/office/drawing/2010/main">
                <a:solidFill>
                  <a:srgbClr val="FFFFFF"/>
                </a:solidFill>
              </a14:hiddenFill>
            </a:ext>
          </a:extLst>
        </p:spPr>
      </p:pic>
      <p:sp>
        <p:nvSpPr>
          <p:cNvPr id="28" name="Left Arrow 27"/>
          <p:cNvSpPr/>
          <p:nvPr/>
        </p:nvSpPr>
        <p:spPr bwMode="auto">
          <a:xfrm>
            <a:off x="5124203" y="2090143"/>
            <a:ext cx="414980" cy="486172"/>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84487406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90B154FA-D858-4DAC-B8C0-BBABA315268C}" type="slidenum">
              <a:rPr lang="en-US"/>
              <a:pPr/>
              <a:t>28</a:t>
            </a:fld>
            <a:endParaRPr lang="en-US"/>
          </a:p>
        </p:txBody>
      </p:sp>
      <p:sp>
        <p:nvSpPr>
          <p:cNvPr id="99329"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0"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1"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2" name="Rectangle 5"/>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3"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4"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5" name="Rectangle 8"/>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7" name="Rectangle 10"/>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8" name="Rectangle 11"/>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1143000" y="457199"/>
            <a:ext cx="67818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Appendix J: Excel Functions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427" y="1361230"/>
            <a:ext cx="7782945"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264159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90B154FA-D858-4DAC-B8C0-BBABA315268C}" type="slidenum">
              <a:rPr lang="en-US"/>
              <a:pPr/>
              <a:t>29</a:t>
            </a:fld>
            <a:endParaRPr lang="en-US"/>
          </a:p>
        </p:txBody>
      </p:sp>
      <p:sp>
        <p:nvSpPr>
          <p:cNvPr id="99329" name="Rectangle 2"/>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0" name="Rectangle 3"/>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1" name="Rectangle 4"/>
          <p:cNvSpPr>
            <a:spLocks noChangeArrowheads="1"/>
          </p:cNvSpPr>
          <p:nvPr/>
        </p:nvSpPr>
        <p:spPr bwMode="auto">
          <a:xfrm>
            <a:off x="1714500" y="19685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99332" name="Rectangle 5"/>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3" name="Rectangle 6"/>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4" name="Rectangle 7"/>
          <p:cNvSpPr>
            <a:spLocks noChangeArrowheads="1"/>
          </p:cNvSpPr>
          <p:nvPr/>
        </p:nvSpPr>
        <p:spPr bwMode="auto">
          <a:xfrm>
            <a:off x="0" y="31051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5" name="Rectangle 8"/>
          <p:cNvSpPr>
            <a:spLocks noChangeArrowheads="1"/>
          </p:cNvSpPr>
          <p:nvPr/>
        </p:nvSpPr>
        <p:spPr bwMode="auto">
          <a:xfrm>
            <a:off x="0" y="281940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7" name="Rectangle 10"/>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38" name="Rectangle 11"/>
          <p:cNvSpPr>
            <a:spLocks noChangeArrowheads="1"/>
          </p:cNvSpPr>
          <p:nvPr/>
        </p:nvSpPr>
        <p:spPr bwMode="auto">
          <a:xfrm>
            <a:off x="0" y="32337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9934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1143000" y="457199"/>
            <a:ext cx="67818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Appendix J: Excel Functions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427" y="1361230"/>
            <a:ext cx="7782945"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860067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4-</a:t>
            </a:r>
            <a:fld id="{BA8FB4AD-EF13-4571-BD7C-EB7F6CD4C68F}" type="slidenum">
              <a:rPr lang="en-US"/>
              <a:pPr/>
              <a:t>3</a:t>
            </a:fld>
            <a:endParaRPr lang="en-US"/>
          </a:p>
        </p:txBody>
      </p:sp>
      <p:sp>
        <p:nvSpPr>
          <p:cNvPr id="225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9" name="Rectangle 2"/>
          <p:cNvSpPr txBox="1">
            <a:spLocks noChangeArrowheads="1"/>
          </p:cNvSpPr>
          <p:nvPr/>
        </p:nvSpPr>
        <p:spPr bwMode="auto">
          <a:xfrm>
            <a:off x="1676400" y="457200"/>
            <a:ext cx="5715000" cy="4953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Center</a:t>
            </a:r>
            <a:r>
              <a:rPr lang="en-US" sz="3200" kern="0" dirty="0">
                <a:solidFill>
                  <a:schemeClr val="accent1"/>
                </a:solidFill>
                <a:effectLst>
                  <a:outerShdw blurRad="38100" dist="38100" dir="2700000" algn="tl">
                    <a:srgbClr val="000000">
                      <a:alpha val="43137"/>
                    </a:srgbClr>
                  </a:outerShdw>
                </a:effectLst>
                <a:latin typeface="+mj-lt"/>
                <a:ea typeface="+mj-ea"/>
                <a:cs typeface="+mj-cs"/>
              </a:rPr>
              <a:t>,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Variability</a:t>
            </a:r>
            <a:r>
              <a:rPr lang="en-US" sz="3200" kern="0" dirty="0">
                <a:solidFill>
                  <a:schemeClr val="accent1"/>
                </a:solidFill>
                <a:effectLst>
                  <a:outerShdw blurRad="38100" dist="38100" dir="2700000" algn="tl">
                    <a:srgbClr val="000000">
                      <a:alpha val="43137"/>
                    </a:srgbClr>
                  </a:outerShdw>
                </a:effectLst>
                <a:latin typeface="+mj-lt"/>
                <a:ea typeface="+mj-ea"/>
                <a:cs typeface="+mj-cs"/>
              </a:rPr>
              <a:t>,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Shape</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1" name="TextBox 10"/>
          <p:cNvSpPr txBox="1"/>
          <p:nvPr/>
        </p:nvSpPr>
        <p:spPr>
          <a:xfrm>
            <a:off x="1485900" y="1962150"/>
            <a:ext cx="6096000" cy="400050"/>
          </a:xfrm>
          <a:prstGeom prst="rect">
            <a:avLst/>
          </a:prstGeom>
          <a:noFill/>
        </p:spPr>
        <p:txBody>
          <a:bodyPr>
            <a:spAutoFit/>
          </a:bodyPr>
          <a:lstStyle/>
          <a:p>
            <a:pPr eaLnBrk="0" hangingPunct="0">
              <a:defRPr/>
            </a:pPr>
            <a:r>
              <a:rPr lang="en-US" sz="2000" dirty="0">
                <a:solidFill>
                  <a:srgbClr val="002060"/>
                </a:solidFill>
              </a:rPr>
              <a:t>Three key characteristics of numerical data:</a:t>
            </a:r>
          </a:p>
        </p:txBody>
      </p:sp>
      <p:pic>
        <p:nvPicPr>
          <p:cNvPr id="84994" name="Picture 2"/>
          <p:cNvPicPr>
            <a:picLocks noChangeAspect="1" noChangeArrowheads="1"/>
          </p:cNvPicPr>
          <p:nvPr/>
        </p:nvPicPr>
        <p:blipFill>
          <a:blip r:embed="rId3" cstate="print"/>
          <a:srcRect/>
          <a:stretch>
            <a:fillRect/>
          </a:stretch>
        </p:blipFill>
        <p:spPr bwMode="auto">
          <a:xfrm>
            <a:off x="441603" y="2514600"/>
            <a:ext cx="8186460" cy="2286000"/>
          </a:xfrm>
          <a:prstGeom prst="rect">
            <a:avLst/>
          </a:prstGeom>
          <a:noFill/>
          <a:ln w="952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312818799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xfrm>
            <a:off x="7789863" y="6248400"/>
            <a:ext cx="838200" cy="457200"/>
          </a:xfrm>
          <a:ln/>
        </p:spPr>
        <p:txBody>
          <a:bodyPr/>
          <a:lstStyle/>
          <a:p>
            <a:r>
              <a:rPr lang="en-US"/>
              <a:t>4-</a:t>
            </a:r>
            <a:fld id="{059F1B14-8F32-4DE3-83E2-0E8A41D9B1AB}" type="slidenum">
              <a:rPr lang="en-US"/>
              <a:pPr/>
              <a:t>30</a:t>
            </a:fld>
            <a:endParaRPr lang="en-US"/>
          </a:p>
        </p:txBody>
      </p:sp>
      <p:sp>
        <p:nvSpPr>
          <p:cNvPr id="43010" name="Rectangle 2"/>
          <p:cNvSpPr>
            <a:spLocks noGrp="1" noChangeArrowheads="1"/>
          </p:cNvSpPr>
          <p:nvPr>
            <p:ph type="title"/>
          </p:nvPr>
        </p:nvSpPr>
        <p:spPr>
          <a:xfrm>
            <a:off x="762001" y="381000"/>
            <a:ext cx="7543800"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200" dirty="0" err="1" smtClean="0">
                <a:solidFill>
                  <a:schemeClr val="accent1"/>
                </a:solidFill>
                <a:effectLst>
                  <a:outerShdw blurRad="38100" dist="38100" dir="2700000" algn="tl">
                    <a:srgbClr val="000000">
                      <a:alpha val="43137"/>
                    </a:srgbClr>
                  </a:outerShdw>
                </a:effectLst>
              </a:rPr>
              <a:t>Quantiles</a:t>
            </a:r>
            <a:r>
              <a:rPr lang="en-US" sz="3200" dirty="0" smtClean="0">
                <a:solidFill>
                  <a:schemeClr val="accent1"/>
                </a:solidFill>
                <a:effectLst>
                  <a:outerShdw blurRad="38100" dist="38100" dir="2700000" algn="tl">
                    <a:srgbClr val="000000">
                      <a:alpha val="43137"/>
                    </a:srgbClr>
                  </a:outerShdw>
                </a:effectLst>
              </a:rPr>
              <a:t>                                                     </a:t>
            </a:r>
            <a:r>
              <a:rPr lang="en-US" sz="3200" b="1" i="1" dirty="0" smtClean="0"/>
              <a:t>ML 2.3</a:t>
            </a:r>
            <a:endParaRPr lang="en-US" sz="3200" dirty="0" smtClean="0">
              <a:effectLst>
                <a:outerShdw blurRad="38100" dist="38100" dir="2700000" algn="tl">
                  <a:srgbClr val="000000">
                    <a:alpha val="43137"/>
                  </a:srgbClr>
                </a:outerShdw>
              </a:effectLst>
            </a:endParaRPr>
          </a:p>
        </p:txBody>
      </p:sp>
      <p:sp>
        <p:nvSpPr>
          <p:cNvPr id="163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10"/>
          <p:cNvSpPr/>
          <p:nvPr/>
        </p:nvSpPr>
        <p:spPr>
          <a:xfrm>
            <a:off x="1021278" y="1828800"/>
            <a:ext cx="6629400" cy="2031325"/>
          </a:xfrm>
          <a:prstGeom prst="rect">
            <a:avLst/>
          </a:prstGeom>
        </p:spPr>
        <p:txBody>
          <a:bodyPr wrap="square">
            <a:spAutoFit/>
          </a:bodyPr>
          <a:lstStyle/>
          <a:p>
            <a:pPr marL="0" lvl="1">
              <a:spcBef>
                <a:spcPts val="1200"/>
              </a:spcBef>
              <a:buClr>
                <a:schemeClr val="bg2"/>
              </a:buClr>
              <a:buSzPct val="75000"/>
              <a:defRPr/>
            </a:pPr>
            <a:r>
              <a:rPr lang="en-US" sz="2400" i="1" dirty="0">
                <a:solidFill>
                  <a:srgbClr val="C00000"/>
                </a:solidFill>
                <a:effectLst>
                  <a:outerShdw blurRad="38100" dist="38100" dir="2700000" algn="tl">
                    <a:srgbClr val="000000">
                      <a:alpha val="43137"/>
                    </a:srgbClr>
                  </a:outerShdw>
                </a:effectLst>
                <a:latin typeface="+mn-lt"/>
              </a:rPr>
              <a:t>Topics</a:t>
            </a:r>
          </a:p>
          <a:p>
            <a:pPr marL="800100" lvl="1" indent="-342900">
              <a:spcBef>
                <a:spcPts val="1200"/>
              </a:spcBef>
              <a:buClr>
                <a:schemeClr val="accent1"/>
              </a:buClr>
              <a:buFont typeface="Arial" pitchFamily="34" charset="0"/>
              <a:buChar char="•"/>
            </a:pPr>
            <a:r>
              <a:rPr lang="en-US" sz="2400" dirty="0">
                <a:solidFill>
                  <a:srgbClr val="002060"/>
                </a:solidFill>
              </a:rPr>
              <a:t>percentiles, quartiles, boxplots</a:t>
            </a:r>
          </a:p>
          <a:p>
            <a:pPr marL="800100" lvl="1" indent="-342900">
              <a:spcBef>
                <a:spcPts val="1200"/>
              </a:spcBef>
              <a:buClr>
                <a:schemeClr val="accent1"/>
              </a:buClr>
              <a:buFont typeface="Arial" pitchFamily="34" charset="0"/>
              <a:buChar char="•"/>
            </a:pPr>
            <a:r>
              <a:rPr lang="en-US" sz="2400" dirty="0">
                <a:solidFill>
                  <a:srgbClr val="002060"/>
                </a:solidFill>
              </a:rPr>
              <a:t>fences, another view of outliers</a:t>
            </a:r>
          </a:p>
          <a:p>
            <a:pPr marL="800100" lvl="1" indent="-342900">
              <a:spcBef>
                <a:spcPts val="1200"/>
              </a:spcBef>
              <a:buClr>
                <a:schemeClr val="accent1"/>
              </a:buClr>
              <a:buFont typeface="Arial" pitchFamily="34" charset="0"/>
              <a:buChar char="•"/>
            </a:pPr>
            <a:r>
              <a:rPr lang="en-US" sz="2400" dirty="0">
                <a:solidFill>
                  <a:srgbClr val="002060"/>
                </a:solidFill>
              </a:rPr>
              <a:t>examples: birth weight. City MPG</a:t>
            </a:r>
          </a:p>
        </p:txBody>
      </p:sp>
      <p:pic>
        <p:nvPicPr>
          <p:cNvPr id="82947" name="Picture 3" descr="C:\Users\Blythe\AppData\Local\Microsoft\Windows\Temporary Internet Files\Content.IE5\TT6LCHKH\MC90041087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4114800"/>
            <a:ext cx="1676400" cy="1542504"/>
          </a:xfrm>
          <a:prstGeom prst="rect">
            <a:avLst/>
          </a:prstGeom>
          <a:noFill/>
          <a:extLst>
            <a:ext uri="{909E8E84-426E-40DD-AFC4-6F175D3DCCD1}">
              <a14:hiddenFill xmlns:a14="http://schemas.microsoft.com/office/drawing/2010/main">
                <a:solidFill>
                  <a:srgbClr val="FFFFFF"/>
                </a:solidFill>
              </a14:hiddenFill>
            </a:ext>
          </a:extLst>
        </p:spPr>
      </p:pic>
      <p:pic>
        <p:nvPicPr>
          <p:cNvPr id="82949" name="Picture 5" descr="C:\Users\Blythe\AppData\Local\Microsoft\Windows\Temporary Internet Files\Content.IE5\T28SMCVP\MC90038367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4036070"/>
            <a:ext cx="1326794" cy="1811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162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4-</a:t>
            </a:r>
            <a:fld id="{76413ABF-5252-476E-9AE8-438B660A73A0}" type="slidenum">
              <a:rPr lang="en-US"/>
              <a:pPr/>
              <a:t>31</a:t>
            </a:fld>
            <a:endParaRPr lang="en-US"/>
          </a:p>
        </p:txBody>
      </p:sp>
      <p:sp>
        <p:nvSpPr>
          <p:cNvPr id="87044" name="Rectangle 4"/>
          <p:cNvSpPr>
            <a:spLocks noChangeArrowheads="1"/>
          </p:cNvSpPr>
          <p:nvPr/>
        </p:nvSpPr>
        <p:spPr bwMode="auto">
          <a:xfrm>
            <a:off x="448151" y="2264568"/>
            <a:ext cx="8229600" cy="3695700"/>
          </a:xfrm>
          <a:prstGeom prst="rect">
            <a:avLst/>
          </a:prstGeom>
          <a:solidFill>
            <a:srgbClr val="FFFFFF"/>
          </a:solid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Percentiles</a:t>
            </a:r>
            <a:r>
              <a:rPr lang="en-US" sz="2000" dirty="0">
                <a:solidFill>
                  <a:srgbClr val="002060"/>
                </a:solidFill>
                <a:effectLst>
                  <a:outerShdw blurRad="38100" dist="38100" dir="2700000" algn="tl">
                    <a:srgbClr val="000000">
                      <a:alpha val="43137"/>
                    </a:srgbClr>
                  </a:outerShdw>
                </a:effectLst>
              </a:rPr>
              <a:t> </a:t>
            </a:r>
            <a:r>
              <a:rPr lang="en-US" sz="2000" dirty="0">
                <a:solidFill>
                  <a:srgbClr val="002060"/>
                </a:solidFill>
              </a:rPr>
              <a:t>are data that have been divided into 100 groups.</a:t>
            </a:r>
          </a:p>
        </p:txBody>
      </p:sp>
      <p:sp>
        <p:nvSpPr>
          <p:cNvPr id="87045" name="Rectangle 5"/>
          <p:cNvSpPr>
            <a:spLocks noChangeArrowheads="1"/>
          </p:cNvSpPr>
          <p:nvPr/>
        </p:nvSpPr>
        <p:spPr bwMode="auto">
          <a:xfrm>
            <a:off x="844138" y="2741611"/>
            <a:ext cx="7649368" cy="912813"/>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For example, you score in the 83</a:t>
            </a:r>
            <a:r>
              <a:rPr lang="en-US" sz="2000" baseline="30000" dirty="0">
                <a:solidFill>
                  <a:srgbClr val="002060"/>
                </a:solidFill>
                <a:effectLst>
                  <a:outerShdw blurRad="38100" dist="38100" dir="2700000" algn="tl">
                    <a:srgbClr val="FFFFFF"/>
                  </a:outerShdw>
                </a:effectLst>
              </a:rPr>
              <a:t>rd</a:t>
            </a:r>
            <a:r>
              <a:rPr lang="en-US" sz="2000" dirty="0">
                <a:solidFill>
                  <a:srgbClr val="002060"/>
                </a:solidFill>
                <a:effectLst>
                  <a:outerShdw blurRad="38100" dist="38100" dir="2700000" algn="tl">
                    <a:srgbClr val="FFFFFF"/>
                  </a:outerShdw>
                </a:effectLst>
              </a:rPr>
              <a:t> percentile on a standardized test.  That means that 83% of the test-takers scored below you.  </a:t>
            </a:r>
          </a:p>
        </p:txBody>
      </p:sp>
      <p:sp>
        <p:nvSpPr>
          <p:cNvPr id="87047" name="Rectangle 7"/>
          <p:cNvSpPr>
            <a:spLocks noChangeArrowheads="1"/>
          </p:cNvSpPr>
          <p:nvPr/>
        </p:nvSpPr>
        <p:spPr bwMode="auto">
          <a:xfrm>
            <a:off x="431719" y="3654424"/>
            <a:ext cx="8229600" cy="915988"/>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Deciles</a:t>
            </a:r>
            <a:r>
              <a:rPr lang="en-US" sz="2000" dirty="0">
                <a:solidFill>
                  <a:srgbClr val="002060"/>
                </a:solidFill>
                <a:effectLst>
                  <a:outerShdw blurRad="38100" dist="38100" dir="2700000" algn="tl">
                    <a:srgbClr val="FFFFFF"/>
                  </a:outerShdw>
                </a:effectLst>
              </a:rPr>
              <a:t> are data that have been divided </a:t>
            </a:r>
            <a:r>
              <a:rPr lang="en-US" sz="2000" dirty="0" smtClean="0">
                <a:solidFill>
                  <a:srgbClr val="002060"/>
                </a:solidFill>
                <a:effectLst>
                  <a:outerShdw blurRad="38100" dist="38100" dir="2700000" algn="tl">
                    <a:srgbClr val="FFFFFF"/>
                  </a:outerShdw>
                </a:effectLst>
              </a:rPr>
              <a:t>into10 </a:t>
            </a:r>
            <a:r>
              <a:rPr lang="en-US" sz="2000" dirty="0">
                <a:solidFill>
                  <a:srgbClr val="002060"/>
                </a:solidFill>
                <a:effectLst>
                  <a:outerShdw blurRad="38100" dist="38100" dir="2700000" algn="tl">
                    <a:srgbClr val="FFFFFF"/>
                  </a:outerShdw>
                </a:effectLst>
              </a:rPr>
              <a:t>groups.</a:t>
            </a:r>
          </a:p>
        </p:txBody>
      </p:sp>
      <p:sp>
        <p:nvSpPr>
          <p:cNvPr id="87048" name="Rectangle 8"/>
          <p:cNvSpPr>
            <a:spLocks noChangeArrowheads="1"/>
          </p:cNvSpPr>
          <p:nvPr/>
        </p:nvSpPr>
        <p:spPr bwMode="auto">
          <a:xfrm>
            <a:off x="430131" y="4386787"/>
            <a:ext cx="8231188" cy="7239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Quintiles</a:t>
            </a:r>
            <a:r>
              <a:rPr lang="en-US" sz="2000" dirty="0">
                <a:solidFill>
                  <a:srgbClr val="002060"/>
                </a:solidFill>
                <a:effectLst>
                  <a:outerShdw blurRad="38100" dist="38100" dir="2700000" algn="tl">
                    <a:srgbClr val="FFFFFF"/>
                  </a:outerShdw>
                </a:effectLst>
              </a:rPr>
              <a:t> are data that have been divided </a:t>
            </a:r>
            <a:r>
              <a:rPr lang="en-US" sz="2000" dirty="0" smtClean="0">
                <a:solidFill>
                  <a:srgbClr val="002060"/>
                </a:solidFill>
                <a:effectLst>
                  <a:outerShdw blurRad="38100" dist="38100" dir="2700000" algn="tl">
                    <a:srgbClr val="FFFFFF"/>
                  </a:outerShdw>
                </a:effectLst>
              </a:rPr>
              <a:t>into 5 </a:t>
            </a:r>
            <a:r>
              <a:rPr lang="en-US" sz="2000" dirty="0">
                <a:solidFill>
                  <a:srgbClr val="002060"/>
                </a:solidFill>
                <a:effectLst>
                  <a:outerShdw blurRad="38100" dist="38100" dir="2700000" algn="tl">
                    <a:srgbClr val="FFFFFF"/>
                  </a:outerShdw>
                </a:effectLst>
              </a:rPr>
              <a:t>groups.</a:t>
            </a:r>
          </a:p>
        </p:txBody>
      </p:sp>
      <p:sp>
        <p:nvSpPr>
          <p:cNvPr id="87049" name="Rectangle 9"/>
          <p:cNvSpPr>
            <a:spLocks noChangeArrowheads="1"/>
          </p:cNvSpPr>
          <p:nvPr/>
        </p:nvSpPr>
        <p:spPr bwMode="auto">
          <a:xfrm>
            <a:off x="441615" y="5108708"/>
            <a:ext cx="8231188" cy="6223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Quartiles</a:t>
            </a:r>
            <a:r>
              <a:rPr lang="en-US" sz="2000" dirty="0">
                <a:solidFill>
                  <a:srgbClr val="002060"/>
                </a:solidFill>
                <a:effectLst>
                  <a:outerShdw blurRad="38100" dist="38100" dir="2700000" algn="tl">
                    <a:srgbClr val="FFFFFF"/>
                  </a:outerShdw>
                </a:effectLst>
              </a:rPr>
              <a:t> are data that have been divided </a:t>
            </a:r>
            <a:r>
              <a:rPr lang="en-US" sz="2000" dirty="0" smtClean="0">
                <a:solidFill>
                  <a:srgbClr val="002060"/>
                </a:solidFill>
                <a:effectLst>
                  <a:outerShdw blurRad="38100" dist="38100" dir="2700000" algn="tl">
                    <a:srgbClr val="FFFFFF"/>
                  </a:outerShdw>
                </a:effectLst>
              </a:rPr>
              <a:t>into 4 </a:t>
            </a:r>
            <a:r>
              <a:rPr lang="en-US" sz="2000" dirty="0">
                <a:solidFill>
                  <a:srgbClr val="002060"/>
                </a:solidFill>
                <a:effectLst>
                  <a:outerShdw blurRad="38100" dist="38100" dir="2700000" algn="tl">
                    <a:srgbClr val="FFFFFF"/>
                  </a:outerShdw>
                </a:effectLst>
              </a:rPr>
              <a:t>groups.</a:t>
            </a:r>
          </a:p>
        </p:txBody>
      </p:sp>
      <p:sp>
        <p:nvSpPr>
          <p:cNvPr id="87051" name="Rectangle 11"/>
          <p:cNvSpPr>
            <a:spLocks noChangeArrowheads="1"/>
          </p:cNvSpPr>
          <p:nvPr/>
        </p:nvSpPr>
        <p:spPr bwMode="auto">
          <a:xfrm>
            <a:off x="228600" y="1566079"/>
            <a:ext cx="7624763"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Percentiles</a:t>
            </a:r>
          </a:p>
        </p:txBody>
      </p:sp>
      <p:sp>
        <p:nvSpPr>
          <p:cNvPr id="10138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3"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63118522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4-</a:t>
            </a:r>
            <a:fld id="{AC72D8B8-7D73-4260-964E-CEC2310FA11D}" type="slidenum">
              <a:rPr lang="en-US"/>
              <a:pPr/>
              <a:t>32</a:t>
            </a:fld>
            <a:endParaRPr lang="en-US"/>
          </a:p>
        </p:txBody>
      </p:sp>
      <p:sp>
        <p:nvSpPr>
          <p:cNvPr id="88067" name="Rectangle 3"/>
          <p:cNvSpPr>
            <a:spLocks noChangeArrowheads="1"/>
          </p:cNvSpPr>
          <p:nvPr/>
        </p:nvSpPr>
        <p:spPr bwMode="auto">
          <a:xfrm>
            <a:off x="673100" y="2206625"/>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 typeface="Arial" pitchFamily="34" charset="0"/>
              <a:buChar char="•"/>
              <a:defRPr/>
            </a:pPr>
            <a:r>
              <a:rPr lang="en-US" sz="2000" dirty="0">
                <a:solidFill>
                  <a:srgbClr val="002060"/>
                </a:solidFill>
              </a:rPr>
              <a:t>Percentiles may be used to establish </a:t>
            </a:r>
            <a:r>
              <a:rPr lang="en-US" sz="2000" i="1" u="sng" dirty="0">
                <a:solidFill>
                  <a:srgbClr val="002060"/>
                </a:solidFill>
                <a:effectLst>
                  <a:outerShdw blurRad="38100" dist="38100" dir="2700000" algn="tl">
                    <a:srgbClr val="000000">
                      <a:alpha val="43137"/>
                    </a:srgbClr>
                  </a:outerShdw>
                </a:effectLst>
              </a:rPr>
              <a:t>benchmarks</a:t>
            </a:r>
            <a:r>
              <a:rPr lang="en-US" sz="2000" dirty="0">
                <a:solidFill>
                  <a:srgbClr val="002060"/>
                </a:solidFill>
              </a:rPr>
              <a:t> for comparison purposes (e.g. health care, manufacturing, and banking industries use 5th, 25th, 50th, 75th and 90th percentiles). </a:t>
            </a:r>
          </a:p>
        </p:txBody>
      </p:sp>
      <p:sp>
        <p:nvSpPr>
          <p:cNvPr id="88068" name="Rectangle 4"/>
          <p:cNvSpPr>
            <a:spLocks noChangeArrowheads="1"/>
          </p:cNvSpPr>
          <p:nvPr/>
        </p:nvSpPr>
        <p:spPr bwMode="auto">
          <a:xfrm>
            <a:off x="685800" y="3276600"/>
            <a:ext cx="82311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 typeface="Arial" charset="0"/>
              <a:buChar char="•"/>
            </a:pPr>
            <a:r>
              <a:rPr lang="en-US" sz="2000">
                <a:solidFill>
                  <a:srgbClr val="002060"/>
                </a:solidFill>
              </a:rPr>
              <a:t>Quartiles (25, 50, and 75 percent) are commonly used to assess financial performance and stock portfolios.  </a:t>
            </a:r>
          </a:p>
        </p:txBody>
      </p:sp>
      <p:sp>
        <p:nvSpPr>
          <p:cNvPr id="88070" name="Rectangle 6"/>
          <p:cNvSpPr>
            <a:spLocks noChangeArrowheads="1"/>
          </p:cNvSpPr>
          <p:nvPr/>
        </p:nvSpPr>
        <p:spPr bwMode="auto">
          <a:xfrm>
            <a:off x="685800" y="4038600"/>
            <a:ext cx="82311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 typeface="Arial" charset="0"/>
              <a:buChar char="•"/>
            </a:pPr>
            <a:r>
              <a:rPr lang="en-US" sz="2000">
                <a:solidFill>
                  <a:srgbClr val="002060"/>
                </a:solidFill>
              </a:rPr>
              <a:t>Percentiles can be used in employee merit evaluation and salary benchmarking.</a:t>
            </a:r>
          </a:p>
        </p:txBody>
      </p:sp>
      <p:sp>
        <p:nvSpPr>
          <p:cNvPr id="88072" name="Rectangle 8"/>
          <p:cNvSpPr>
            <a:spLocks noChangeArrowheads="1"/>
          </p:cNvSpPr>
          <p:nvPr/>
        </p:nvSpPr>
        <p:spPr bwMode="auto">
          <a:xfrm>
            <a:off x="488950" y="15700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Percentiles</a:t>
            </a:r>
          </a:p>
        </p:txBody>
      </p:sp>
      <p:sp>
        <p:nvSpPr>
          <p:cNvPr id="1034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53579582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CE199809-044C-4145-9E33-B12FE8872561}" type="slidenum">
              <a:rPr lang="en-US"/>
              <a:pPr/>
              <a:t>33</a:t>
            </a:fld>
            <a:endParaRPr lang="en-US"/>
          </a:p>
        </p:txBody>
      </p:sp>
      <p:sp>
        <p:nvSpPr>
          <p:cNvPr id="89091" name="Rectangle 3"/>
          <p:cNvSpPr>
            <a:spLocks noChangeArrowheads="1"/>
          </p:cNvSpPr>
          <p:nvPr/>
        </p:nvSpPr>
        <p:spPr bwMode="auto">
          <a:xfrm>
            <a:off x="685800" y="2057400"/>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i="1" u="sng" dirty="0">
                <a:solidFill>
                  <a:srgbClr val="002060"/>
                </a:solidFill>
                <a:effectLst>
                  <a:outerShdw blurRad="38100" dist="38100" dir="2700000" algn="tl">
                    <a:srgbClr val="000000">
                      <a:alpha val="43137"/>
                    </a:srgbClr>
                  </a:outerShdw>
                </a:effectLst>
              </a:rPr>
              <a:t>Quartiles</a:t>
            </a:r>
            <a:r>
              <a:rPr lang="en-US" sz="2000" dirty="0">
                <a:solidFill>
                  <a:srgbClr val="002060"/>
                </a:solidFill>
              </a:rPr>
              <a:t> are scale points that divide the sorted data into four groups of approximately equal size.</a:t>
            </a:r>
          </a:p>
        </p:txBody>
      </p:sp>
      <p:sp>
        <p:nvSpPr>
          <p:cNvPr id="89093" name="Rectangle 5"/>
          <p:cNvSpPr>
            <a:spLocks noChangeArrowheads="1"/>
          </p:cNvSpPr>
          <p:nvPr/>
        </p:nvSpPr>
        <p:spPr bwMode="auto">
          <a:xfrm>
            <a:off x="404019" y="5925787"/>
            <a:ext cx="8482013" cy="5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eaLnBrk="0" hangingPunct="0">
              <a:spcBef>
                <a:spcPct val="20000"/>
              </a:spcBef>
              <a:buClr>
                <a:schemeClr val="accent1"/>
              </a:buClr>
            </a:pPr>
            <a:r>
              <a:rPr lang="en-US" sz="2000" dirty="0">
                <a:solidFill>
                  <a:srgbClr val="002060"/>
                </a:solidFill>
              </a:rPr>
              <a:t>The three values that separate the four groups are called </a:t>
            </a:r>
            <a:r>
              <a:rPr lang="en-US" sz="2000" i="1" dirty="0">
                <a:solidFill>
                  <a:srgbClr val="002060"/>
                </a:solidFill>
              </a:rPr>
              <a:t>Q</a:t>
            </a:r>
            <a:r>
              <a:rPr lang="en-US" sz="2000" baseline="-25000" dirty="0">
                <a:solidFill>
                  <a:srgbClr val="002060"/>
                </a:solidFill>
              </a:rPr>
              <a:t>1</a:t>
            </a:r>
            <a:r>
              <a:rPr lang="en-US" sz="2000" dirty="0">
                <a:solidFill>
                  <a:srgbClr val="002060"/>
                </a:solidFill>
              </a:rPr>
              <a:t>, </a:t>
            </a:r>
            <a:r>
              <a:rPr lang="en-US" sz="2000" i="1" dirty="0">
                <a:solidFill>
                  <a:srgbClr val="002060"/>
                </a:solidFill>
              </a:rPr>
              <a:t>Q</a:t>
            </a:r>
            <a:r>
              <a:rPr lang="en-US" sz="2000" baseline="-25000" dirty="0">
                <a:solidFill>
                  <a:srgbClr val="002060"/>
                </a:solidFill>
              </a:rPr>
              <a:t>2</a:t>
            </a:r>
            <a:r>
              <a:rPr lang="en-US" sz="2000" dirty="0">
                <a:solidFill>
                  <a:srgbClr val="002060"/>
                </a:solidFill>
              </a:rPr>
              <a:t>, and </a:t>
            </a:r>
            <a:r>
              <a:rPr lang="en-US" sz="2000" i="1" dirty="0" smtClean="0">
                <a:solidFill>
                  <a:srgbClr val="002060"/>
                </a:solidFill>
              </a:rPr>
              <a:t>Q</a:t>
            </a:r>
            <a:r>
              <a:rPr lang="en-US" sz="2000" baseline="-25000" dirty="0" smtClean="0">
                <a:solidFill>
                  <a:srgbClr val="002060"/>
                </a:solidFill>
              </a:rPr>
              <a:t>3</a:t>
            </a:r>
            <a:r>
              <a:rPr lang="en-US" sz="2000" dirty="0" smtClean="0">
                <a:solidFill>
                  <a:srgbClr val="002060"/>
                </a:solidFill>
              </a:rPr>
              <a:t>.</a:t>
            </a:r>
            <a:endParaRPr lang="en-US" sz="2000" dirty="0">
              <a:solidFill>
                <a:srgbClr val="002060"/>
              </a:solidFill>
            </a:endParaRPr>
          </a:p>
        </p:txBody>
      </p:sp>
      <p:graphicFrame>
        <p:nvGraphicFramePr>
          <p:cNvPr id="89162" name="Group 74"/>
          <p:cNvGraphicFramePr>
            <a:graphicFrameLocks noGrp="1"/>
          </p:cNvGraphicFramePr>
          <p:nvPr/>
        </p:nvGraphicFramePr>
        <p:xfrm>
          <a:off x="221881" y="3960622"/>
          <a:ext cx="8700237" cy="703185"/>
        </p:xfrm>
        <a:graphic>
          <a:graphicData uri="http://schemas.openxmlformats.org/drawingml/2006/table">
            <a:tbl>
              <a:tblPr>
                <a:effectLst>
                  <a:innerShdw blurRad="63500" dist="50800" dir="2700000">
                    <a:prstClr val="black">
                      <a:alpha val="50000"/>
                    </a:prstClr>
                  </a:innerShdw>
                </a:effectLst>
              </a:tblPr>
              <a:tblGrid>
                <a:gridCol w="1740383"/>
                <a:gridCol w="579008"/>
                <a:gridCol w="1812550"/>
                <a:gridCol w="508521"/>
                <a:gridCol w="1666538"/>
                <a:gridCol w="508521"/>
                <a:gridCol w="1884716"/>
              </a:tblGrid>
              <a:tr h="39765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400" b="0" i="0" u="none" strike="noStrike" cap="none" normalizeH="0" baseline="0" dirty="0" smtClean="0">
                        <a:ln>
                          <a:noFill/>
                        </a:ln>
                        <a:solidFill>
                          <a:srgbClr val="FFFFFF"/>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002060"/>
                          </a:solidFill>
                          <a:effectLst>
                            <a:outerShdw blurRad="38100" dist="38100" dir="2700000" algn="tl">
                              <a:srgbClr val="000000">
                                <a:alpha val="43137"/>
                              </a:srgbClr>
                            </a:outerShdw>
                          </a:effectLst>
                          <a:latin typeface="Arial" pitchFamily="34" charset="0"/>
                          <a:cs typeface="Times New Roman" pitchFamily="18" charset="0"/>
                        </a:rPr>
                        <a:t>Q</a:t>
                      </a:r>
                      <a:r>
                        <a:rPr kumimoji="0" lang="en-US" sz="1400" b="0" i="0" u="none" strike="noStrike" cap="none" normalizeH="0" baseline="-30000" dirty="0" smtClean="0">
                          <a:ln>
                            <a:noFill/>
                          </a:ln>
                          <a:solidFill>
                            <a:srgbClr val="002060"/>
                          </a:solidFill>
                          <a:effectLst/>
                          <a:latin typeface="Arial" pitchFamily="34" charset="0"/>
                          <a:cs typeface="Times New Roman" pitchFamily="18" charset="0"/>
                        </a:rPr>
                        <a:t>1</a:t>
                      </a:r>
                      <a:endParaRPr kumimoji="0" lang="en-US" sz="1400" b="0" i="0" u="none" strike="noStrike" cap="none" normalizeH="0" baseline="0" dirty="0" smtClean="0">
                        <a:ln>
                          <a:noFill/>
                        </a:ln>
                        <a:solidFill>
                          <a:srgbClr val="002060"/>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400" b="0" i="0" u="none" strike="noStrike" cap="none" normalizeH="0" baseline="0" dirty="0" smtClean="0">
                        <a:ln>
                          <a:noFill/>
                        </a:ln>
                        <a:solidFill>
                          <a:srgbClr val="FFFFFF"/>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002060"/>
                          </a:solidFill>
                          <a:effectLst>
                            <a:outerShdw blurRad="38100" dist="38100" dir="2700000" algn="tl">
                              <a:srgbClr val="000000">
                                <a:alpha val="43137"/>
                              </a:srgbClr>
                            </a:outerShdw>
                          </a:effectLst>
                          <a:latin typeface="Arial" pitchFamily="34" charset="0"/>
                          <a:cs typeface="Times New Roman" pitchFamily="18" charset="0"/>
                        </a:rPr>
                        <a:t>Q</a:t>
                      </a:r>
                      <a:r>
                        <a:rPr kumimoji="0" lang="en-US" sz="1400" b="1" i="0" u="none" strike="noStrike" cap="none" normalizeH="0" baseline="-30000" dirty="0" smtClean="0">
                          <a:ln>
                            <a:noFill/>
                          </a:ln>
                          <a:solidFill>
                            <a:srgbClr val="002060"/>
                          </a:solidFill>
                          <a:effectLst>
                            <a:outerShdw blurRad="38100" dist="38100" dir="2700000" algn="tl">
                              <a:srgbClr val="000000">
                                <a:alpha val="43137"/>
                              </a:srgbClr>
                            </a:outerShdw>
                          </a:effectLst>
                          <a:latin typeface="Arial" pitchFamily="34" charset="0"/>
                          <a:cs typeface="Times New Roman" pitchFamily="18" charset="0"/>
                        </a:rPr>
                        <a:t>2</a:t>
                      </a:r>
                      <a:endParaRPr kumimoji="0" lang="en-US" sz="1400" b="1" i="0" u="none" strike="noStrike" cap="none" normalizeH="0" baseline="0" dirty="0" smtClean="0">
                        <a:ln>
                          <a:noFill/>
                        </a:ln>
                        <a:solidFill>
                          <a:srgbClr val="002060"/>
                        </a:solidFill>
                        <a:effectLst>
                          <a:outerShdw blurRad="38100" dist="38100" dir="2700000" algn="tl">
                            <a:srgbClr val="000000">
                              <a:alpha val="43137"/>
                            </a:srgbClr>
                          </a:outerShdw>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400" b="0" i="0" u="none" strike="noStrike" cap="none" normalizeH="0" baseline="0" dirty="0" smtClean="0">
                        <a:ln>
                          <a:noFill/>
                        </a:ln>
                        <a:solidFill>
                          <a:srgbClr val="FFFFFF"/>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002060"/>
                          </a:solidFill>
                          <a:effectLst>
                            <a:outerShdw blurRad="38100" dist="38100" dir="2700000" algn="tl">
                              <a:srgbClr val="000000">
                                <a:alpha val="43137"/>
                              </a:srgbClr>
                            </a:outerShdw>
                          </a:effectLst>
                          <a:latin typeface="Arial" pitchFamily="34" charset="0"/>
                          <a:cs typeface="Times New Roman" pitchFamily="18" charset="0"/>
                        </a:rPr>
                        <a:t>Q</a:t>
                      </a:r>
                      <a:r>
                        <a:rPr kumimoji="0" lang="en-US" sz="1400" b="1" i="0" u="none" strike="noStrike" cap="none" normalizeH="0" baseline="-30000" dirty="0" smtClean="0">
                          <a:ln>
                            <a:noFill/>
                          </a:ln>
                          <a:solidFill>
                            <a:srgbClr val="002060"/>
                          </a:solidFill>
                          <a:effectLst>
                            <a:outerShdw blurRad="38100" dist="38100" dir="2700000" algn="tl">
                              <a:srgbClr val="000000">
                                <a:alpha val="43137"/>
                              </a:srgbClr>
                            </a:outerShdw>
                          </a:effectLst>
                          <a:latin typeface="Arial" pitchFamily="34" charset="0"/>
                          <a:cs typeface="Times New Roman" pitchFamily="18" charset="0"/>
                        </a:rPr>
                        <a:t>3</a:t>
                      </a:r>
                      <a:endParaRPr kumimoji="0" lang="en-US" sz="1400" b="1" i="0" u="none" strike="noStrike" cap="none" normalizeH="0" baseline="0" dirty="0" smtClean="0">
                        <a:ln>
                          <a:noFill/>
                        </a:ln>
                        <a:solidFill>
                          <a:srgbClr val="002060"/>
                        </a:solidFill>
                        <a:effectLst>
                          <a:outerShdw blurRad="38100" dist="38100" dir="2700000" algn="tl">
                            <a:srgbClr val="000000">
                              <a:alpha val="43137"/>
                            </a:srgbClr>
                          </a:outerShdw>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400" b="0" i="0" u="none" strike="noStrike" cap="none" normalizeH="0" baseline="0" dirty="0" smtClean="0">
                        <a:ln>
                          <a:noFill/>
                        </a:ln>
                        <a:solidFill>
                          <a:srgbClr val="FFFFFF"/>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3055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sym typeface="Wingdings" pitchFamily="2" charset="2"/>
                        </a:rPr>
                        <a:t>Lower 25%</a:t>
                      </a:r>
                      <a:r>
                        <a:rPr kumimoji="0" lang="en-US" sz="1400" b="0" i="0" u="none" strike="noStrike" cap="none" normalizeH="0" baseline="0" dirty="0" smtClean="0">
                          <a:ln>
                            <a:noFill/>
                          </a:ln>
                          <a:solidFill>
                            <a:schemeClr val="tx1"/>
                          </a:solidFill>
                          <a:effectLst/>
                          <a:latin typeface="Arial" pitchFamily="34"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Times New Roman" pitchFamily="18" charset="0"/>
                        <a:sym typeface="Wingdings" pitchFamily="2" charset="2"/>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sym typeface="Wingdings" pitchFamily="2" charset="2"/>
                        </a:rPr>
                        <a:t>Second 25%</a:t>
                      </a: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sym typeface="Wingdings" pitchFamily="2" charset="2"/>
                        </a:rPr>
                        <a:t>Third 25%</a:t>
                      </a: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endParaRP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533400" algn="ctr"/>
                        </a:tabLst>
                      </a:pPr>
                      <a:r>
                        <a:rPr kumimoji="0" lang="en-US" sz="1400" b="0" i="0" u="none" strike="noStrike" cap="none" normalizeH="0" baseline="0" dirty="0" smtClean="0">
                          <a:ln>
                            <a:noFill/>
                          </a:ln>
                          <a:solidFill>
                            <a:schemeClr val="tx1"/>
                          </a:solidFill>
                          <a:effectLst/>
                          <a:latin typeface="Arial" pitchFamily="34" charset="0"/>
                          <a:cs typeface="Times New Roman" pitchFamily="18" charset="0"/>
                        </a:rPr>
                        <a:t>	</a:t>
                      </a:r>
                      <a:r>
                        <a:rPr kumimoji="0" lang="en-US" sz="1400" b="0" i="0" u="none" strike="noStrike" cap="none" normalizeH="0" baseline="0" dirty="0" smtClean="0">
                          <a:ln>
                            <a:noFill/>
                          </a:ln>
                          <a:solidFill>
                            <a:schemeClr val="tx1"/>
                          </a:solidFill>
                          <a:effectLst/>
                          <a:latin typeface="Arial" pitchFamily="34" charset="0"/>
                          <a:cs typeface="Times New Roman" pitchFamily="18" charset="0"/>
                          <a:sym typeface="Wingdings" pitchFamily="2" charset="2"/>
                        </a:rPr>
                        <a:t>Upper 25%</a:t>
                      </a:r>
                    </a:p>
                  </a:txBody>
                  <a:tcPr marL="85620" marR="85620" marT="39164" marB="3916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99CCFF"/>
                    </a:solidFill>
                  </a:tcPr>
                </a:tc>
              </a:tr>
            </a:tbl>
          </a:graphicData>
        </a:graphic>
      </p:graphicFrame>
      <p:grpSp>
        <p:nvGrpSpPr>
          <p:cNvPr id="2" name="Group 32"/>
          <p:cNvGrpSpPr>
            <a:grpSpLocks/>
          </p:cNvGrpSpPr>
          <p:nvPr/>
        </p:nvGrpSpPr>
        <p:grpSpPr bwMode="auto">
          <a:xfrm>
            <a:off x="1193800" y="2890838"/>
            <a:ext cx="6524625" cy="1276350"/>
            <a:chOff x="672" y="1440"/>
            <a:chExt cx="4320" cy="624"/>
          </a:xfrm>
        </p:grpSpPr>
        <p:sp>
          <p:nvSpPr>
            <p:cNvPr id="105486" name="Line 33"/>
            <p:cNvSpPr>
              <a:spLocks noChangeShapeType="1"/>
            </p:cNvSpPr>
            <p:nvPr/>
          </p:nvSpPr>
          <p:spPr bwMode="auto">
            <a:xfrm flipH="1">
              <a:off x="672" y="1440"/>
              <a:ext cx="1488" cy="624"/>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05487" name="Line 34"/>
            <p:cNvSpPr>
              <a:spLocks noChangeShapeType="1"/>
            </p:cNvSpPr>
            <p:nvPr/>
          </p:nvSpPr>
          <p:spPr bwMode="auto">
            <a:xfrm>
              <a:off x="2160" y="1440"/>
              <a:ext cx="0" cy="624"/>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05488" name="Line 35"/>
            <p:cNvSpPr>
              <a:spLocks noChangeShapeType="1"/>
            </p:cNvSpPr>
            <p:nvPr/>
          </p:nvSpPr>
          <p:spPr bwMode="auto">
            <a:xfrm>
              <a:off x="2160" y="1440"/>
              <a:ext cx="1536" cy="624"/>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05489" name="Line 36"/>
            <p:cNvSpPr>
              <a:spLocks noChangeShapeType="1"/>
            </p:cNvSpPr>
            <p:nvPr/>
          </p:nvSpPr>
          <p:spPr bwMode="auto">
            <a:xfrm>
              <a:off x="2160" y="1440"/>
              <a:ext cx="2832" cy="624"/>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grpSp>
      <p:grpSp>
        <p:nvGrpSpPr>
          <p:cNvPr id="3" name="Group 37"/>
          <p:cNvGrpSpPr>
            <a:grpSpLocks/>
          </p:cNvGrpSpPr>
          <p:nvPr/>
        </p:nvGrpSpPr>
        <p:grpSpPr bwMode="auto">
          <a:xfrm>
            <a:off x="2319338" y="4795838"/>
            <a:ext cx="4349750" cy="1019175"/>
            <a:chOff x="1440" y="2304"/>
            <a:chExt cx="2880" cy="768"/>
          </a:xfrm>
        </p:grpSpPr>
        <p:sp>
          <p:nvSpPr>
            <p:cNvPr id="105483" name="Line 38"/>
            <p:cNvSpPr>
              <a:spLocks noChangeShapeType="1"/>
            </p:cNvSpPr>
            <p:nvPr/>
          </p:nvSpPr>
          <p:spPr bwMode="auto">
            <a:xfrm flipH="1" flipV="1">
              <a:off x="1440" y="2304"/>
              <a:ext cx="1488" cy="768"/>
            </a:xfrm>
            <a:prstGeom prst="line">
              <a:avLst/>
            </a:prstGeom>
            <a:noFill/>
            <a:ln w="38100">
              <a:solidFill>
                <a:srgbClr val="FF00FF"/>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05484" name="Line 39"/>
            <p:cNvSpPr>
              <a:spLocks noChangeShapeType="1"/>
            </p:cNvSpPr>
            <p:nvPr/>
          </p:nvSpPr>
          <p:spPr bwMode="auto">
            <a:xfrm flipV="1">
              <a:off x="2928" y="2352"/>
              <a:ext cx="0" cy="720"/>
            </a:xfrm>
            <a:prstGeom prst="line">
              <a:avLst/>
            </a:prstGeom>
            <a:noFill/>
            <a:ln w="38100">
              <a:solidFill>
                <a:srgbClr val="FF00FF"/>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05485" name="Line 40"/>
            <p:cNvSpPr>
              <a:spLocks noChangeShapeType="1"/>
            </p:cNvSpPr>
            <p:nvPr/>
          </p:nvSpPr>
          <p:spPr bwMode="auto">
            <a:xfrm flipV="1">
              <a:off x="2928" y="2352"/>
              <a:ext cx="1392" cy="720"/>
            </a:xfrm>
            <a:prstGeom prst="line">
              <a:avLst/>
            </a:prstGeom>
            <a:noFill/>
            <a:ln w="38100">
              <a:solidFill>
                <a:srgbClr val="FF00FF"/>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grpSp>
      <p:sp>
        <p:nvSpPr>
          <p:cNvPr id="89131" name="Rectangle 43"/>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Quartiles</a:t>
            </a:r>
          </a:p>
        </p:txBody>
      </p:sp>
      <p:sp>
        <p:nvSpPr>
          <p:cNvPr id="10547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9"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286191512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4-</a:t>
            </a:r>
            <a:fld id="{3DC87AE9-3C22-4861-B6E8-E3ABC008D42C}" type="slidenum">
              <a:rPr lang="en-US"/>
              <a:pPr/>
              <a:t>34</a:t>
            </a:fld>
            <a:endParaRPr lang="en-US"/>
          </a:p>
        </p:txBody>
      </p:sp>
      <p:sp>
        <p:nvSpPr>
          <p:cNvPr id="90115" name="Rectangle 3"/>
          <p:cNvSpPr>
            <a:spLocks noChangeArrowheads="1"/>
          </p:cNvSpPr>
          <p:nvPr/>
        </p:nvSpPr>
        <p:spPr bwMode="auto">
          <a:xfrm>
            <a:off x="701675" y="1852613"/>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The second quartile </a:t>
            </a:r>
            <a:r>
              <a:rPr lang="en-US" sz="2000" i="1" dirty="0">
                <a:solidFill>
                  <a:srgbClr val="002060"/>
                </a:solidFill>
              </a:rPr>
              <a:t>Q</a:t>
            </a:r>
            <a:r>
              <a:rPr lang="en-US" sz="2000" baseline="-25000" dirty="0">
                <a:solidFill>
                  <a:srgbClr val="002060"/>
                </a:solidFill>
              </a:rPr>
              <a:t>2</a:t>
            </a:r>
            <a:r>
              <a:rPr lang="en-US" sz="2000" dirty="0">
                <a:solidFill>
                  <a:srgbClr val="002060"/>
                </a:solidFill>
              </a:rPr>
              <a:t> is the </a:t>
            </a:r>
            <a:r>
              <a:rPr lang="en-US" sz="2000" i="1" u="sng" dirty="0">
                <a:solidFill>
                  <a:srgbClr val="002060"/>
                </a:solidFill>
                <a:effectLst>
                  <a:outerShdw blurRad="38100" dist="38100" dir="2700000" algn="tl">
                    <a:srgbClr val="000000">
                      <a:alpha val="43137"/>
                    </a:srgbClr>
                  </a:outerShdw>
                </a:effectLst>
              </a:rPr>
              <a:t>median</a:t>
            </a:r>
            <a:r>
              <a:rPr lang="en-US" sz="2000" dirty="0">
                <a:solidFill>
                  <a:srgbClr val="002060"/>
                </a:solidFill>
              </a:rPr>
              <a:t>, a measure of </a:t>
            </a:r>
            <a:r>
              <a:rPr lang="en-US" sz="2000" i="1" dirty="0">
                <a:solidFill>
                  <a:srgbClr val="002060"/>
                </a:solidFill>
              </a:rPr>
              <a:t>central tendency</a:t>
            </a:r>
            <a:r>
              <a:rPr lang="en-US" sz="2400" dirty="0">
                <a:solidFill>
                  <a:srgbClr val="002060"/>
                </a:solidFill>
              </a:rPr>
              <a:t>.</a:t>
            </a:r>
          </a:p>
        </p:txBody>
      </p:sp>
      <p:graphicFrame>
        <p:nvGraphicFramePr>
          <p:cNvPr id="90186" name="Group 74"/>
          <p:cNvGraphicFramePr>
            <a:graphicFrameLocks noGrp="1"/>
          </p:cNvGraphicFramePr>
          <p:nvPr/>
        </p:nvGraphicFramePr>
        <p:xfrm>
          <a:off x="1330325" y="2955925"/>
          <a:ext cx="6704013" cy="835026"/>
        </p:xfrm>
        <a:graphic>
          <a:graphicData uri="http://schemas.openxmlformats.org/drawingml/2006/table">
            <a:tbl>
              <a:tblPr>
                <a:effectLst>
                  <a:innerShdw blurRad="63500" dist="50800" dir="2700000">
                    <a:prstClr val="black">
                      <a:alpha val="50000"/>
                    </a:prstClr>
                  </a:innerShdw>
                </a:effectLst>
              </a:tblPr>
              <a:tblGrid>
                <a:gridCol w="1316038"/>
                <a:gridCol w="317500"/>
                <a:gridCol w="1338262"/>
                <a:gridCol w="684213"/>
                <a:gridCol w="1271587"/>
                <a:gridCol w="344488"/>
                <a:gridCol w="1431925"/>
              </a:tblGrid>
              <a:tr h="420688">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Q</a:t>
                      </a:r>
                      <a:r>
                        <a:rPr kumimoji="0" lang="en-US" sz="2000" b="1" i="0" u="none" strike="noStrike" cap="none" normalizeH="0" baseline="-3000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2</a:t>
                      </a:r>
                      <a:endPar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0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0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0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40000"/>
                        <a:lumOff val="60000"/>
                      </a:schemeClr>
                    </a:solidFill>
                  </a:tcPr>
                </a:tc>
              </a:tr>
              <a:tr h="414338">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sym typeface="Wingdings" pitchFamily="2" charset="2"/>
                        </a:rPr>
                        <a:t></a:t>
                      </a: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  </a:t>
                      </a: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sym typeface="Wingdings" pitchFamily="2" charset="2"/>
                        </a:rPr>
                        <a:t>Lower 50% </a:t>
                      </a: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 </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sym typeface="Wingdings" pitchFamily="2" charset="2"/>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00FF00"/>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tab pos="533400" algn="ctr"/>
                        </a:tabLst>
                      </a:pP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sym typeface="Wingdings" pitchFamily="2" charset="2"/>
                        </a:rPr>
                        <a:t></a:t>
                      </a: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  </a:t>
                      </a:r>
                      <a:r>
                        <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sym typeface="Wingdings" pitchFamily="2" charset="2"/>
                        </a:rPr>
                        <a:t>Upper 50%  </a:t>
                      </a:r>
                    </a:p>
                  </a:txBody>
                  <a:tcPr marL="89987" marR="89987" marT="46724" marB="46724"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00FF"/>
                    </a:solidFill>
                  </a:tcPr>
                </a:tc>
                <a:tc hMerge="1">
                  <a:txBody>
                    <a:bodyPr/>
                    <a:lstStyle/>
                    <a:p>
                      <a:endParaRPr lang="en-US"/>
                    </a:p>
                  </a:txBody>
                  <a:tcPr/>
                </a:tc>
                <a:tc hMerge="1">
                  <a:txBody>
                    <a:bodyPr/>
                    <a:lstStyle/>
                    <a:p>
                      <a:endParaRPr lang="en-US"/>
                    </a:p>
                  </a:txBody>
                  <a:tcPr/>
                </a:tc>
              </a:tr>
            </a:tbl>
          </a:graphicData>
        </a:graphic>
      </p:graphicFrame>
      <p:sp>
        <p:nvSpPr>
          <p:cNvPr id="90163" name="Rectangle 51"/>
          <p:cNvSpPr>
            <a:spLocks noChangeArrowheads="1"/>
          </p:cNvSpPr>
          <p:nvPr/>
        </p:nvSpPr>
        <p:spPr bwMode="auto">
          <a:xfrm>
            <a:off x="223838" y="1447800"/>
            <a:ext cx="8655050" cy="501650"/>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Quartiles</a:t>
            </a:r>
          </a:p>
        </p:txBody>
      </p:sp>
      <p:sp>
        <p:nvSpPr>
          <p:cNvPr id="90164" name="Line 52"/>
          <p:cNvSpPr>
            <a:spLocks noChangeShapeType="1"/>
          </p:cNvSpPr>
          <p:nvPr/>
        </p:nvSpPr>
        <p:spPr bwMode="auto">
          <a:xfrm>
            <a:off x="3810000" y="2133600"/>
            <a:ext cx="838200" cy="9144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lIns="103236" tIns="51618" rIns="103236" bIns="51618"/>
          <a:lstStyle/>
          <a:p>
            <a:endParaRPr lang="en-US"/>
          </a:p>
        </p:txBody>
      </p:sp>
      <p:sp>
        <p:nvSpPr>
          <p:cNvPr id="10752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9"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40245641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4-</a:t>
            </a:r>
            <a:fld id="{C0B067F4-82D9-4EFF-9427-E63810DF088C}" type="slidenum">
              <a:rPr lang="en-US"/>
              <a:pPr/>
              <a:t>35</a:t>
            </a:fld>
            <a:endParaRPr lang="en-US"/>
          </a:p>
        </p:txBody>
      </p:sp>
      <p:sp>
        <p:nvSpPr>
          <p:cNvPr id="93188" name="Rectangle 4"/>
          <p:cNvSpPr>
            <a:spLocks noChangeArrowheads="1"/>
          </p:cNvSpPr>
          <p:nvPr/>
        </p:nvSpPr>
        <p:spPr bwMode="auto">
          <a:xfrm>
            <a:off x="609600" y="2209800"/>
            <a:ext cx="8231188"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For small data sets, find quartiles using </a:t>
            </a:r>
            <a:r>
              <a:rPr lang="en-US" sz="2000" i="1" u="sng" dirty="0">
                <a:solidFill>
                  <a:srgbClr val="002060"/>
                </a:solidFill>
                <a:effectLst>
                  <a:outerShdw blurRad="38100" dist="38100" dir="2700000" algn="tl">
                    <a:srgbClr val="000000">
                      <a:alpha val="43137"/>
                    </a:srgbClr>
                  </a:outerShdw>
                </a:effectLst>
              </a:rPr>
              <a:t>method of medians</a:t>
            </a:r>
            <a:r>
              <a:rPr lang="en-US" sz="2000" dirty="0">
                <a:solidFill>
                  <a:srgbClr val="002060"/>
                </a:solidFill>
              </a:rPr>
              <a:t>:</a:t>
            </a:r>
          </a:p>
        </p:txBody>
      </p:sp>
      <p:sp>
        <p:nvSpPr>
          <p:cNvPr id="93189" name="Rectangle 5"/>
          <p:cNvSpPr>
            <a:spLocks noChangeArrowheads="1"/>
          </p:cNvSpPr>
          <p:nvPr/>
        </p:nvSpPr>
        <p:spPr bwMode="auto">
          <a:xfrm>
            <a:off x="979488" y="3068638"/>
            <a:ext cx="79248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folHlink"/>
              </a:buClr>
            </a:pPr>
            <a:r>
              <a:rPr lang="en-US" sz="2000">
                <a:solidFill>
                  <a:srgbClr val="C00000"/>
                </a:solidFill>
              </a:rPr>
              <a:t>Step 1:  </a:t>
            </a:r>
            <a:r>
              <a:rPr lang="en-US" sz="2000">
                <a:solidFill>
                  <a:srgbClr val="002060"/>
                </a:solidFill>
              </a:rPr>
              <a:t>Sort the observations.</a:t>
            </a:r>
          </a:p>
        </p:txBody>
      </p:sp>
      <p:sp>
        <p:nvSpPr>
          <p:cNvPr id="93190" name="Rectangle 6"/>
          <p:cNvSpPr>
            <a:spLocks noChangeArrowheads="1"/>
          </p:cNvSpPr>
          <p:nvPr/>
        </p:nvSpPr>
        <p:spPr bwMode="auto">
          <a:xfrm>
            <a:off x="979488" y="3754438"/>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folHlink"/>
              </a:buClr>
            </a:pPr>
            <a:r>
              <a:rPr lang="en-US" sz="2000">
                <a:solidFill>
                  <a:srgbClr val="C00000"/>
                </a:solidFill>
              </a:rPr>
              <a:t>Step 2:  </a:t>
            </a:r>
            <a:r>
              <a:rPr lang="en-US" sz="2000">
                <a:solidFill>
                  <a:srgbClr val="002060"/>
                </a:solidFill>
              </a:rPr>
              <a:t>Find the median </a:t>
            </a:r>
            <a:r>
              <a:rPr lang="en-US" sz="2000" i="1">
                <a:solidFill>
                  <a:srgbClr val="002060"/>
                </a:solidFill>
              </a:rPr>
              <a:t>Q</a:t>
            </a:r>
            <a:r>
              <a:rPr lang="en-US" sz="2000" baseline="-25000">
                <a:solidFill>
                  <a:srgbClr val="002060"/>
                </a:solidFill>
              </a:rPr>
              <a:t>2</a:t>
            </a:r>
            <a:r>
              <a:rPr lang="en-US" sz="2000">
                <a:solidFill>
                  <a:srgbClr val="002060"/>
                </a:solidFill>
              </a:rPr>
              <a:t>.</a:t>
            </a:r>
          </a:p>
        </p:txBody>
      </p:sp>
      <p:sp>
        <p:nvSpPr>
          <p:cNvPr id="93191" name="Rectangle 7"/>
          <p:cNvSpPr>
            <a:spLocks noChangeArrowheads="1"/>
          </p:cNvSpPr>
          <p:nvPr/>
        </p:nvSpPr>
        <p:spPr bwMode="auto">
          <a:xfrm>
            <a:off x="979488" y="4440238"/>
            <a:ext cx="7924800" cy="914400"/>
          </a:xfrm>
          <a:prstGeom prst="rect">
            <a:avLst/>
          </a:prstGeom>
          <a:noFill/>
          <a:ln w="9525">
            <a:noFill/>
            <a:miter lim="800000"/>
            <a:headEnd/>
            <a:tailEnd/>
          </a:ln>
          <a:effectLst/>
        </p:spPr>
        <p:txBody>
          <a:bodyPr lIns="91435" tIns="45718" rIns="91435" bIns="45718"/>
          <a:lstStyle/>
          <a:p>
            <a:pPr marL="1233094" indent="-1233094" eaLnBrk="0" hangingPunct="0">
              <a:spcBef>
                <a:spcPct val="20000"/>
              </a:spcBef>
              <a:buClr>
                <a:schemeClr val="folHlink"/>
              </a:buClr>
              <a:tabLst>
                <a:tab pos="1290447" algn="l"/>
              </a:tabLst>
              <a:defRPr/>
            </a:pPr>
            <a:r>
              <a:rPr lang="en-US" sz="2000" dirty="0">
                <a:solidFill>
                  <a:srgbClr val="C00000"/>
                </a:solidFill>
              </a:rPr>
              <a:t>Step 3:  </a:t>
            </a:r>
            <a:r>
              <a:rPr lang="en-US" sz="2000" dirty="0">
                <a:solidFill>
                  <a:srgbClr val="002060"/>
                </a:solidFill>
              </a:rPr>
              <a:t>Find the median of the data values that lie </a:t>
            </a:r>
            <a:r>
              <a:rPr lang="en-US" sz="2000" u="sng" dirty="0">
                <a:solidFill>
                  <a:srgbClr val="002060"/>
                </a:solidFill>
                <a:effectLst>
                  <a:outerShdw blurRad="38100" dist="38100" dir="2700000" algn="tl">
                    <a:srgbClr val="000000">
                      <a:alpha val="43137"/>
                    </a:srgbClr>
                  </a:outerShdw>
                </a:effectLst>
              </a:rPr>
              <a:t>below</a:t>
            </a:r>
            <a:r>
              <a:rPr lang="en-US" sz="2000" dirty="0">
                <a:solidFill>
                  <a:srgbClr val="002060"/>
                </a:solidFill>
              </a:rPr>
              <a:t> </a:t>
            </a:r>
            <a:r>
              <a:rPr lang="en-US" sz="2000" i="1" dirty="0">
                <a:solidFill>
                  <a:srgbClr val="002060"/>
                </a:solidFill>
              </a:rPr>
              <a:t>Q</a:t>
            </a:r>
            <a:r>
              <a:rPr lang="en-US" sz="2000" baseline="-25000" dirty="0">
                <a:solidFill>
                  <a:srgbClr val="002060"/>
                </a:solidFill>
              </a:rPr>
              <a:t>2</a:t>
            </a:r>
            <a:r>
              <a:rPr lang="en-US" sz="2000" dirty="0">
                <a:solidFill>
                  <a:srgbClr val="002060"/>
                </a:solidFill>
              </a:rPr>
              <a:t>.</a:t>
            </a:r>
          </a:p>
        </p:txBody>
      </p:sp>
      <p:sp>
        <p:nvSpPr>
          <p:cNvPr id="93192" name="Rectangle 8"/>
          <p:cNvSpPr>
            <a:spLocks noChangeArrowheads="1"/>
          </p:cNvSpPr>
          <p:nvPr/>
        </p:nvSpPr>
        <p:spPr bwMode="auto">
          <a:xfrm>
            <a:off x="914400" y="5181600"/>
            <a:ext cx="7924800" cy="915988"/>
          </a:xfrm>
          <a:prstGeom prst="rect">
            <a:avLst/>
          </a:prstGeom>
          <a:noFill/>
          <a:ln w="9525">
            <a:noFill/>
            <a:miter lim="800000"/>
            <a:headEnd/>
            <a:tailEnd/>
          </a:ln>
          <a:effectLst/>
        </p:spPr>
        <p:txBody>
          <a:bodyPr lIns="91435" tIns="45718" rIns="91435" bIns="45718"/>
          <a:lstStyle/>
          <a:p>
            <a:pPr marL="1233094" indent="-1233094" eaLnBrk="0" hangingPunct="0">
              <a:spcBef>
                <a:spcPct val="20000"/>
              </a:spcBef>
              <a:buClr>
                <a:schemeClr val="folHlink"/>
              </a:buClr>
              <a:defRPr/>
            </a:pPr>
            <a:r>
              <a:rPr lang="en-US" sz="2000" dirty="0">
                <a:solidFill>
                  <a:srgbClr val="C00000"/>
                </a:solidFill>
              </a:rPr>
              <a:t> Step 4:  </a:t>
            </a:r>
            <a:r>
              <a:rPr lang="en-US" sz="2000" dirty="0">
                <a:solidFill>
                  <a:srgbClr val="002060"/>
                </a:solidFill>
              </a:rPr>
              <a:t>Find the median of the data values that lie </a:t>
            </a:r>
            <a:r>
              <a:rPr lang="en-US" sz="2000" u="sng" dirty="0">
                <a:solidFill>
                  <a:srgbClr val="002060"/>
                </a:solidFill>
                <a:effectLst>
                  <a:outerShdw blurRad="38100" dist="38100" dir="2700000" algn="tl">
                    <a:srgbClr val="000000">
                      <a:alpha val="43137"/>
                    </a:srgbClr>
                  </a:outerShdw>
                </a:effectLst>
              </a:rPr>
              <a:t>above</a:t>
            </a:r>
            <a:r>
              <a:rPr lang="en-US" sz="2000" dirty="0">
                <a:solidFill>
                  <a:srgbClr val="002060"/>
                </a:solidFill>
              </a:rPr>
              <a:t> </a:t>
            </a:r>
            <a:r>
              <a:rPr lang="en-US" sz="2000" i="1" dirty="0">
                <a:solidFill>
                  <a:srgbClr val="002060"/>
                </a:solidFill>
              </a:rPr>
              <a:t>Q</a:t>
            </a:r>
            <a:r>
              <a:rPr lang="en-US" sz="2000" baseline="-25000" dirty="0">
                <a:solidFill>
                  <a:srgbClr val="002060"/>
                </a:solidFill>
              </a:rPr>
              <a:t>2</a:t>
            </a:r>
            <a:r>
              <a:rPr lang="en-US" sz="2000" dirty="0">
                <a:solidFill>
                  <a:srgbClr val="002060"/>
                </a:solidFill>
              </a:rPr>
              <a:t>.</a:t>
            </a:r>
          </a:p>
        </p:txBody>
      </p:sp>
      <p:sp>
        <p:nvSpPr>
          <p:cNvPr id="93194" name="Rectangle 10"/>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alpha val="43137"/>
                    </a:srgbClr>
                  </a:outerShdw>
                </a:effectLst>
              </a:rPr>
              <a:t> </a:t>
            </a:r>
            <a:r>
              <a:rPr lang="en-US" sz="2400" i="1" dirty="0">
                <a:solidFill>
                  <a:srgbClr val="C00000"/>
                </a:solidFill>
                <a:effectLst>
                  <a:outerShdw blurRad="38100" dist="38100" dir="2700000" algn="tl">
                    <a:srgbClr val="000000">
                      <a:alpha val="43137"/>
                    </a:srgbClr>
                  </a:outerShdw>
                </a:effectLst>
              </a:rPr>
              <a:t>Method of Medians</a:t>
            </a:r>
          </a:p>
        </p:txBody>
      </p:sp>
      <p:sp>
        <p:nvSpPr>
          <p:cNvPr id="11162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3"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93692315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p:cNvSpPr>
            <a:spLocks noGrp="1" noChangeArrowheads="1"/>
          </p:cNvSpPr>
          <p:nvPr>
            <p:ph type="sldNum" sz="quarter" idx="10"/>
          </p:nvPr>
        </p:nvSpPr>
        <p:spPr>
          <a:ln/>
        </p:spPr>
        <p:txBody>
          <a:bodyPr/>
          <a:lstStyle/>
          <a:p>
            <a:r>
              <a:rPr lang="en-US"/>
              <a:t>4-</a:t>
            </a:r>
            <a:fld id="{BD77AD6A-3FF0-4232-AE8E-E4552F41ED3D}" type="slidenum">
              <a:rPr lang="en-US"/>
              <a:pPr/>
              <a:t>36</a:t>
            </a:fld>
            <a:endParaRPr lang="en-US"/>
          </a:p>
        </p:txBody>
      </p:sp>
      <p:sp>
        <p:nvSpPr>
          <p:cNvPr id="91139" name="Rectangle 3"/>
          <p:cNvSpPr>
            <a:spLocks noChangeArrowheads="1"/>
          </p:cNvSpPr>
          <p:nvPr/>
        </p:nvSpPr>
        <p:spPr bwMode="auto">
          <a:xfrm>
            <a:off x="673100" y="2090738"/>
            <a:ext cx="8231188" cy="912812"/>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first quartile </a:t>
            </a:r>
            <a:r>
              <a:rPr lang="en-US" sz="2000" i="1" dirty="0">
                <a:solidFill>
                  <a:srgbClr val="002060"/>
                </a:solidFill>
                <a:effectLst>
                  <a:outerShdw blurRad="38100" dist="38100" dir="2700000" algn="tl">
                    <a:srgbClr val="FFFFFF"/>
                  </a:outerShdw>
                </a:effectLst>
              </a:rPr>
              <a:t>Q</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 is the median of the data values below </a:t>
            </a:r>
            <a:r>
              <a:rPr lang="en-US" sz="2000" i="1" dirty="0" smtClean="0">
                <a:solidFill>
                  <a:srgbClr val="002060"/>
                </a:solidFill>
                <a:effectLst>
                  <a:outerShdw blurRad="38100" dist="38100" dir="2700000" algn="tl">
                    <a:srgbClr val="FFFFFF"/>
                  </a:outerShdw>
                </a:effectLst>
              </a:rPr>
              <a:t>Q</a:t>
            </a:r>
            <a:r>
              <a:rPr lang="en-US" sz="2000" baseline="-25000" dirty="0" smtClean="0">
                <a:solidFill>
                  <a:srgbClr val="002060"/>
                </a:solidFill>
                <a:effectLst>
                  <a:outerShdw blurRad="38100" dist="38100" dir="2700000" algn="tl">
                    <a:srgbClr val="FFFFFF"/>
                  </a:outerShdw>
                </a:effectLst>
              </a:rPr>
              <a:t>2</a:t>
            </a:r>
          </a:p>
          <a:p>
            <a:pPr marL="396096" indent="-396096"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The </a:t>
            </a:r>
            <a:r>
              <a:rPr lang="en-US" sz="2000" dirty="0">
                <a:solidFill>
                  <a:srgbClr val="002060"/>
                </a:solidFill>
                <a:effectLst>
                  <a:outerShdw blurRad="38100" dist="38100" dir="2700000" algn="tl">
                    <a:srgbClr val="FFFFFF"/>
                  </a:outerShdw>
                </a:effectLst>
              </a:rPr>
              <a:t>third quartile </a:t>
            </a:r>
            <a:r>
              <a:rPr lang="en-US" sz="2000" i="1" dirty="0">
                <a:solidFill>
                  <a:srgbClr val="002060"/>
                </a:solidFill>
                <a:effectLst>
                  <a:outerShdw blurRad="38100" dist="38100" dir="2700000" algn="tl">
                    <a:srgbClr val="FFFFFF"/>
                  </a:outerShdw>
                </a:effectLst>
              </a:rPr>
              <a:t>Q</a:t>
            </a:r>
            <a:r>
              <a:rPr lang="en-US" sz="2000" baseline="-25000" dirty="0">
                <a:solidFill>
                  <a:srgbClr val="002060"/>
                </a:solidFill>
                <a:effectLst>
                  <a:outerShdw blurRad="38100" dist="38100" dir="2700000" algn="tl">
                    <a:srgbClr val="FFFFFF"/>
                  </a:outerShdw>
                </a:effectLst>
              </a:rPr>
              <a:t>3</a:t>
            </a:r>
            <a:r>
              <a:rPr lang="en-US" sz="2000" dirty="0">
                <a:solidFill>
                  <a:srgbClr val="002060"/>
                </a:solidFill>
                <a:effectLst>
                  <a:outerShdw blurRad="38100" dist="38100" dir="2700000" algn="tl">
                    <a:srgbClr val="FFFFFF"/>
                  </a:outerShdw>
                </a:effectLst>
              </a:rPr>
              <a:t> is the median of the data values above </a:t>
            </a:r>
            <a:r>
              <a:rPr lang="en-US" sz="2000" i="1" dirty="0">
                <a:solidFill>
                  <a:srgbClr val="002060"/>
                </a:solidFill>
                <a:effectLst>
                  <a:outerShdw blurRad="38100" dist="38100" dir="2700000" algn="tl">
                    <a:srgbClr val="FFFFFF"/>
                  </a:outerShdw>
                </a:effectLst>
              </a:rPr>
              <a:t>Q</a:t>
            </a:r>
            <a:r>
              <a:rPr lang="en-US" sz="2000" baseline="-25000" dirty="0">
                <a:solidFill>
                  <a:srgbClr val="002060"/>
                </a:solidFill>
                <a:effectLst>
                  <a:outerShdw blurRad="38100" dist="38100" dir="2700000" algn="tl">
                    <a:srgbClr val="FFFFFF"/>
                  </a:outerShdw>
                </a:effectLst>
              </a:rPr>
              <a:t>2</a:t>
            </a:r>
            <a:r>
              <a:rPr lang="en-US" sz="2000" dirty="0">
                <a:solidFill>
                  <a:srgbClr val="002060"/>
                </a:solidFill>
                <a:effectLst>
                  <a:outerShdw blurRad="38100" dist="38100" dir="2700000" algn="tl">
                    <a:srgbClr val="FFFFFF"/>
                  </a:outerShdw>
                </a:effectLst>
              </a:rPr>
              <a:t>.</a:t>
            </a:r>
          </a:p>
        </p:txBody>
      </p:sp>
      <p:graphicFrame>
        <p:nvGraphicFramePr>
          <p:cNvPr id="91210" name="Group 74"/>
          <p:cNvGraphicFramePr>
            <a:graphicFrameLocks noGrp="1"/>
          </p:cNvGraphicFramePr>
          <p:nvPr/>
        </p:nvGraphicFramePr>
        <p:xfrm>
          <a:off x="71278" y="3497237"/>
          <a:ext cx="8925244" cy="570087"/>
        </p:xfrm>
        <a:graphic>
          <a:graphicData uri="http://schemas.openxmlformats.org/drawingml/2006/table">
            <a:tbl>
              <a:tblPr>
                <a:effectLst>
                  <a:innerShdw blurRad="63500" dist="50800" dir="2700000">
                    <a:prstClr val="black">
                      <a:alpha val="50000"/>
                    </a:prstClr>
                  </a:innerShdw>
                </a:effectLst>
              </a:tblPr>
              <a:tblGrid>
                <a:gridCol w="1785393"/>
                <a:gridCol w="593983"/>
                <a:gridCol w="1859426"/>
                <a:gridCol w="521673"/>
                <a:gridCol w="1709638"/>
                <a:gridCol w="521673"/>
                <a:gridCol w="1933458"/>
              </a:tblGrid>
              <a:tr h="322865">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2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Q</a:t>
                      </a:r>
                      <a:r>
                        <a:rPr kumimoji="0" lang="en-US" sz="1200" b="1" i="0" u="none" strike="noStrike" cap="none" normalizeH="0" baseline="-3000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1</a:t>
                      </a: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2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Q</a:t>
                      </a:r>
                      <a:r>
                        <a:rPr kumimoji="0" lang="en-US" sz="1200" b="1" i="0" u="none" strike="noStrike" cap="none" normalizeH="0" baseline="-3000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2</a:t>
                      </a: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2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Q</a:t>
                      </a:r>
                      <a:r>
                        <a:rPr kumimoji="0" lang="en-US" sz="1200" b="1" i="0" u="none" strike="noStrike" cap="none" normalizeH="0" baseline="-30000" dirty="0" smtClean="0">
                          <a:ln>
                            <a:noFill/>
                          </a:ln>
                          <a:solidFill>
                            <a:schemeClr val="tx1"/>
                          </a:solidFill>
                          <a:effectLst>
                            <a:outerShdw blurRad="38100" dist="38100" dir="2700000" algn="tl">
                              <a:srgbClr val="000000"/>
                            </a:outerShdw>
                          </a:effectLst>
                          <a:latin typeface="Arial" pitchFamily="34" charset="0"/>
                          <a:cs typeface="Times New Roman" pitchFamily="18" charset="0"/>
                        </a:rPr>
                        <a:t>3</a:t>
                      </a: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12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2459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sym typeface="Wingdings" pitchFamily="2" charset="2"/>
                        </a:rPr>
                        <a:t>Lower 25%</a:t>
                      </a: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rPr>
                        <a:t> </a:t>
                      </a:r>
                      <a:endPar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sym typeface="Wingdings" pitchFamily="2" charset="2"/>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rPr>
                        <a:t>|</a:t>
                      </a:r>
                      <a:endPar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sym typeface="Wingdings" pitchFamily="2" charset="2"/>
                        </a:rPr>
                        <a:t>Second 25%</a:t>
                      </a: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rPr>
                        <a:t>|</a:t>
                      </a:r>
                      <a:endPar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sym typeface="Wingdings" pitchFamily="2" charset="2"/>
                        </a:rPr>
                        <a:t>Third 25%</a:t>
                      </a: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rPr>
                        <a:t>|</a:t>
                      </a:r>
                      <a:endPar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endParaRP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533400" algn="ctr"/>
                        </a:tabLst>
                      </a:pP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rPr>
                        <a:t>	</a:t>
                      </a:r>
                      <a:r>
                        <a:rPr kumimoji="0" lang="en-US" sz="1200" b="0" i="0" u="none" strike="noStrike" cap="none" normalizeH="0" baseline="0" dirty="0" smtClean="0">
                          <a:ln>
                            <a:noFill/>
                          </a:ln>
                          <a:solidFill>
                            <a:schemeClr val="tx1"/>
                          </a:solidFill>
                          <a:effectLst>
                            <a:outerShdw blurRad="38100" dist="38100" dir="2700000" algn="tl">
                              <a:srgbClr val="FFFFFF"/>
                            </a:outerShdw>
                          </a:effectLst>
                          <a:latin typeface="Arial" pitchFamily="34" charset="0"/>
                          <a:cs typeface="Times New Roman" pitchFamily="18" charset="0"/>
                          <a:sym typeface="Wingdings" pitchFamily="2" charset="2"/>
                        </a:rPr>
                        <a:t>Upper 25%</a:t>
                      </a:r>
                    </a:p>
                  </a:txBody>
                  <a:tcPr marL="87834" marR="87834" marT="32171" marB="32171"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99CCFF"/>
                    </a:solidFill>
                  </a:tcPr>
                </a:tc>
              </a:tr>
            </a:tbl>
          </a:graphicData>
        </a:graphic>
      </p:graphicFrame>
      <p:grpSp>
        <p:nvGrpSpPr>
          <p:cNvPr id="2" name="Group 31"/>
          <p:cNvGrpSpPr>
            <a:grpSpLocks/>
          </p:cNvGrpSpPr>
          <p:nvPr/>
        </p:nvGrpSpPr>
        <p:grpSpPr bwMode="auto">
          <a:xfrm>
            <a:off x="76200" y="4294188"/>
            <a:ext cx="4343400" cy="1506537"/>
            <a:chOff x="0" y="2640"/>
            <a:chExt cx="2736" cy="950"/>
          </a:xfrm>
        </p:grpSpPr>
        <p:sp>
          <p:nvSpPr>
            <p:cNvPr id="109583" name="AutoShape 32"/>
            <p:cNvSpPr>
              <a:spLocks/>
            </p:cNvSpPr>
            <p:nvPr/>
          </p:nvSpPr>
          <p:spPr bwMode="auto">
            <a:xfrm rot="-5400000">
              <a:off x="1104" y="1536"/>
              <a:ext cx="528" cy="2736"/>
            </a:xfrm>
            <a:prstGeom prst="leftBrace">
              <a:avLst>
                <a:gd name="adj1" fmla="val 43182"/>
                <a:gd name="adj2" fmla="val 50000"/>
              </a:avLst>
            </a:prstGeom>
            <a:noFill/>
            <a:ln w="38100">
              <a:solidFill>
                <a:srgbClr val="FF00FF"/>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p>
              <a:pPr eaLnBrk="0" hangingPunct="0"/>
              <a:endParaRPr lang="en-US"/>
            </a:p>
          </p:txBody>
        </p:sp>
        <p:sp>
          <p:nvSpPr>
            <p:cNvPr id="109584" name="Text Box 33"/>
            <p:cNvSpPr txBox="1">
              <a:spLocks noChangeArrowheads="1"/>
            </p:cNvSpPr>
            <p:nvPr/>
          </p:nvSpPr>
          <p:spPr bwMode="auto">
            <a:xfrm>
              <a:off x="192" y="3168"/>
              <a:ext cx="2432" cy="422"/>
            </a:xfrm>
            <a:prstGeom prst="rect">
              <a:avLst/>
            </a:prstGeom>
            <a:solidFill>
              <a:srgbClr val="FFFFCC"/>
            </a:solidFill>
            <a:ln w="38100">
              <a:solidFill>
                <a:srgbClr val="FF00FF"/>
              </a:solidFill>
              <a:miter lim="800000"/>
              <a:headEnd/>
              <a:tailEnd/>
            </a:ln>
          </p:spPr>
          <p:txBody>
            <a:bodyPr lIns="80988" tIns="40494" rIns="80988" bIns="40494">
              <a:spAutoFit/>
            </a:bodyP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r>
                <a:rPr lang="en-US"/>
                <a:t>For first half of data, 50% above, </a:t>
              </a:r>
              <a:br>
                <a:rPr lang="en-US"/>
              </a:br>
              <a:r>
                <a:rPr lang="en-US"/>
                <a:t>50% below </a:t>
              </a:r>
              <a:r>
                <a:rPr lang="en-US" i="1"/>
                <a:t>Q</a:t>
              </a:r>
              <a:r>
                <a:rPr lang="en-US" baseline="-25000"/>
                <a:t>1</a:t>
              </a:r>
              <a:r>
                <a:rPr lang="en-US"/>
                <a:t>.</a:t>
              </a:r>
            </a:p>
          </p:txBody>
        </p:sp>
      </p:grpSp>
      <p:grpSp>
        <p:nvGrpSpPr>
          <p:cNvPr id="3" name="Group 34"/>
          <p:cNvGrpSpPr>
            <a:grpSpLocks/>
          </p:cNvGrpSpPr>
          <p:nvPr/>
        </p:nvGrpSpPr>
        <p:grpSpPr bwMode="auto">
          <a:xfrm>
            <a:off x="4800600" y="4294188"/>
            <a:ext cx="4267200" cy="1566862"/>
            <a:chOff x="0" y="2640"/>
            <a:chExt cx="2736" cy="988"/>
          </a:xfrm>
        </p:grpSpPr>
        <p:sp>
          <p:nvSpPr>
            <p:cNvPr id="109581" name="AutoShape 35"/>
            <p:cNvSpPr>
              <a:spLocks/>
            </p:cNvSpPr>
            <p:nvPr/>
          </p:nvSpPr>
          <p:spPr bwMode="auto">
            <a:xfrm rot="-5400000">
              <a:off x="1104" y="1536"/>
              <a:ext cx="528" cy="2736"/>
            </a:xfrm>
            <a:prstGeom prst="leftBrace">
              <a:avLst>
                <a:gd name="adj1" fmla="val 43182"/>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p>
              <a:pPr eaLnBrk="0" hangingPunct="0"/>
              <a:endParaRPr lang="en-US"/>
            </a:p>
          </p:txBody>
        </p:sp>
        <p:sp>
          <p:nvSpPr>
            <p:cNvPr id="109582" name="Text Box 36"/>
            <p:cNvSpPr txBox="1">
              <a:spLocks noChangeArrowheads="1"/>
            </p:cNvSpPr>
            <p:nvPr/>
          </p:nvSpPr>
          <p:spPr bwMode="auto">
            <a:xfrm>
              <a:off x="192" y="3168"/>
              <a:ext cx="2202" cy="460"/>
            </a:xfrm>
            <a:prstGeom prst="rect">
              <a:avLst/>
            </a:prstGeom>
            <a:solidFill>
              <a:srgbClr val="FFFFCC"/>
            </a:solidFill>
            <a:ln w="38100">
              <a:solidFill>
                <a:srgbClr val="FF0000"/>
              </a:solidFill>
              <a:miter lim="800000"/>
              <a:headEnd/>
              <a:tailEnd/>
            </a:ln>
          </p:spPr>
          <p:txBody>
            <a:bodyPr lIns="80988" tIns="40494" rIns="80988" bIns="40494">
              <a:spAutoFit/>
            </a:bodyP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r>
                <a:rPr lang="en-US" sz="2000"/>
                <a:t>For second half of data, 50% above, 50% below </a:t>
              </a:r>
              <a:r>
                <a:rPr lang="en-US" sz="2000" i="1"/>
                <a:t>Q</a:t>
              </a:r>
              <a:r>
                <a:rPr lang="en-US" sz="2000" baseline="-25000"/>
                <a:t>3</a:t>
              </a:r>
              <a:r>
                <a:rPr lang="en-US" sz="2000"/>
                <a:t>.</a:t>
              </a:r>
            </a:p>
          </p:txBody>
        </p:sp>
      </p:grpSp>
      <p:sp>
        <p:nvSpPr>
          <p:cNvPr id="91174" name="Rectangle 38"/>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000" i="1" dirty="0">
                <a:solidFill>
                  <a:srgbClr val="C00000"/>
                </a:solidFill>
                <a:effectLst>
                  <a:outerShdw blurRad="38100" dist="38100" dir="2700000" algn="tl">
                    <a:srgbClr val="000000">
                      <a:alpha val="43137"/>
                    </a:srgbClr>
                  </a:outerShdw>
                </a:effectLst>
              </a:rPr>
              <a:t>Quartiles – </a:t>
            </a:r>
            <a:r>
              <a:rPr lang="en-US" sz="2000" i="1" dirty="0">
                <a:solidFill>
                  <a:srgbClr val="002060"/>
                </a:solidFill>
                <a:effectLst>
                  <a:outerShdw blurRad="38100" dist="38100" dir="2700000" algn="tl">
                    <a:srgbClr val="000000">
                      <a:alpha val="43137"/>
                    </a:srgbClr>
                  </a:outerShdw>
                </a:effectLst>
              </a:rPr>
              <a:t>The method of medians</a:t>
            </a:r>
          </a:p>
        </p:txBody>
      </p:sp>
      <p:sp>
        <p:nvSpPr>
          <p:cNvPr id="91175" name="Line 39"/>
          <p:cNvSpPr>
            <a:spLocks noChangeShapeType="1"/>
          </p:cNvSpPr>
          <p:nvPr/>
        </p:nvSpPr>
        <p:spPr bwMode="auto">
          <a:xfrm flipH="1">
            <a:off x="2286000" y="2362200"/>
            <a:ext cx="762000" cy="113665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lIns="103236" tIns="51618" rIns="103236" bIns="51618"/>
          <a:lstStyle/>
          <a:p>
            <a:endParaRPr lang="en-US"/>
          </a:p>
        </p:txBody>
      </p:sp>
      <p:sp>
        <p:nvSpPr>
          <p:cNvPr id="91177" name="Line 41"/>
          <p:cNvSpPr>
            <a:spLocks noChangeShapeType="1"/>
          </p:cNvSpPr>
          <p:nvPr/>
        </p:nvSpPr>
        <p:spPr bwMode="auto">
          <a:xfrm>
            <a:off x="3429000" y="2819400"/>
            <a:ext cx="3352800" cy="6858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lIns="103236" tIns="51618" rIns="103236" bIns="51618"/>
          <a:lstStyle/>
          <a:p>
            <a:endParaRPr lang="en-US"/>
          </a:p>
        </p:txBody>
      </p:sp>
      <p:sp>
        <p:nvSpPr>
          <p:cNvPr id="1095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6"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42410967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4-</a:t>
            </a:r>
            <a:fld id="{61195312-7303-413C-8AB5-4B58185B5918}" type="slidenum">
              <a:rPr lang="en-US"/>
              <a:pPr/>
              <a:t>37</a:t>
            </a:fld>
            <a:endParaRPr lang="en-US"/>
          </a:p>
        </p:txBody>
      </p:sp>
      <p:sp>
        <p:nvSpPr>
          <p:cNvPr id="93194" name="Rectangle 10"/>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Method of Medians</a:t>
            </a:r>
          </a:p>
        </p:txBody>
      </p:sp>
      <p:sp>
        <p:nvSpPr>
          <p:cNvPr id="11366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91138" name="Picture 2"/>
          <p:cNvPicPr>
            <a:picLocks noChangeAspect="1" noChangeArrowheads="1"/>
          </p:cNvPicPr>
          <p:nvPr/>
        </p:nvPicPr>
        <p:blipFill>
          <a:blip r:embed="rId3" cstate="print"/>
          <a:srcRect/>
          <a:stretch>
            <a:fillRect/>
          </a:stretch>
        </p:blipFill>
        <p:spPr bwMode="auto">
          <a:xfrm>
            <a:off x="1676400" y="2133600"/>
            <a:ext cx="6351587" cy="44958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5" name="Rectangle 14"/>
          <p:cNvSpPr/>
          <p:nvPr/>
        </p:nvSpPr>
        <p:spPr>
          <a:xfrm>
            <a:off x="228600" y="2286000"/>
            <a:ext cx="1211263" cy="341313"/>
          </a:xfrm>
          <a:prstGeom prst="rect">
            <a:avLst/>
          </a:prstGeom>
        </p:spPr>
        <p:txBody>
          <a:bodyPr wrap="none">
            <a:spAutoFit/>
          </a:bodyPr>
          <a:lstStyle/>
          <a:p>
            <a:pPr marL="387134" indent="-387134" eaLnBrk="0" hangingPunct="0">
              <a:lnSpc>
                <a:spcPct val="90000"/>
              </a:lnSpc>
              <a:spcBef>
                <a:spcPct val="20000"/>
              </a:spcBef>
              <a:buClr>
                <a:schemeClr val="folHlink"/>
              </a:buClr>
              <a:defRPr/>
            </a:pPr>
            <a:r>
              <a:rPr lang="en-US" i="1" dirty="0">
                <a:solidFill>
                  <a:srgbClr val="C00000"/>
                </a:solidFill>
                <a:effectLst>
                  <a:outerShdw blurRad="38100" dist="38100" dir="2700000" algn="tl">
                    <a:srgbClr val="000000"/>
                  </a:outerShdw>
                </a:effectLst>
              </a:rPr>
              <a:t>Example:</a:t>
            </a:r>
            <a:r>
              <a:rPr lang="en-US" i="1" dirty="0">
                <a:solidFill>
                  <a:srgbClr val="002060"/>
                </a:solidFill>
                <a:effectLst>
                  <a:outerShdw blurRad="38100" dist="38100" dir="2700000" algn="tl">
                    <a:srgbClr val="000000"/>
                  </a:outerShdw>
                </a:effectLst>
              </a:rPr>
              <a:t> </a:t>
            </a:r>
          </a:p>
        </p:txBody>
      </p:sp>
      <p:sp>
        <p:nvSpPr>
          <p:cNvPr id="10"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41776698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a:spLocks noGrp="1" noChangeArrowheads="1"/>
          </p:cNvSpPr>
          <p:nvPr>
            <p:ph type="sldNum" sz="quarter" idx="10"/>
          </p:nvPr>
        </p:nvSpPr>
        <p:spPr>
          <a:ln/>
        </p:spPr>
        <p:txBody>
          <a:bodyPr/>
          <a:lstStyle/>
          <a:p>
            <a:r>
              <a:rPr lang="en-US"/>
              <a:t>4-</a:t>
            </a:r>
            <a:fld id="{E09C12A4-2189-48C6-B725-A1817AF02B60}" type="slidenum">
              <a:rPr lang="en-US"/>
              <a:pPr/>
              <a:t>38</a:t>
            </a:fld>
            <a:endParaRPr lang="en-US"/>
          </a:p>
        </p:txBody>
      </p:sp>
      <p:sp>
        <p:nvSpPr>
          <p:cNvPr id="105476" name="Rectangle 4"/>
          <p:cNvSpPr>
            <a:spLocks noChangeArrowheads="1"/>
          </p:cNvSpPr>
          <p:nvPr/>
        </p:nvSpPr>
        <p:spPr bwMode="auto">
          <a:xfrm>
            <a:off x="685800" y="2133600"/>
            <a:ext cx="8229600" cy="57785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A useful tool of </a:t>
            </a:r>
            <a:r>
              <a:rPr lang="en-US" sz="2000" i="1" u="sng" dirty="0">
                <a:solidFill>
                  <a:srgbClr val="002060"/>
                </a:solidFill>
                <a:effectLst>
                  <a:outerShdw blurRad="38100" dist="38100" dir="2700000" algn="tl">
                    <a:srgbClr val="FFFFFF"/>
                  </a:outerShdw>
                </a:effectLst>
              </a:rPr>
              <a:t>exploratory data analysis</a:t>
            </a:r>
            <a:r>
              <a:rPr lang="en-US" sz="2000" dirty="0">
                <a:solidFill>
                  <a:srgbClr val="002060"/>
                </a:solidFill>
                <a:effectLst>
                  <a:outerShdw blurRad="38100" dist="38100" dir="2700000" algn="tl">
                    <a:srgbClr val="FFFFFF"/>
                  </a:outerShdw>
                </a:effectLst>
              </a:rPr>
              <a:t> </a:t>
            </a:r>
            <a:r>
              <a:rPr lang="en-US" sz="2000" dirty="0">
                <a:solidFill>
                  <a:srgbClr val="002060"/>
                </a:solidFill>
              </a:rPr>
              <a:t>(EDA).</a:t>
            </a:r>
          </a:p>
        </p:txBody>
      </p:sp>
      <p:sp>
        <p:nvSpPr>
          <p:cNvPr id="105477" name="Rectangle 5"/>
          <p:cNvSpPr>
            <a:spLocks noChangeArrowheads="1"/>
          </p:cNvSpPr>
          <p:nvPr/>
        </p:nvSpPr>
        <p:spPr bwMode="auto">
          <a:xfrm>
            <a:off x="685800" y="2743200"/>
            <a:ext cx="8229600" cy="576263"/>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Also called a </a:t>
            </a:r>
            <a:r>
              <a:rPr lang="en-US" sz="2000" i="1" u="sng" dirty="0">
                <a:solidFill>
                  <a:srgbClr val="002060"/>
                </a:solidFill>
                <a:effectLst>
                  <a:outerShdw blurRad="38100" dist="38100" dir="2700000" algn="tl">
                    <a:srgbClr val="FFFFFF"/>
                  </a:outerShdw>
                </a:effectLst>
              </a:rPr>
              <a:t>box-and-whisker plot</a:t>
            </a:r>
            <a:r>
              <a:rPr lang="en-US" sz="2000" dirty="0">
                <a:solidFill>
                  <a:srgbClr val="002060"/>
                </a:solidFill>
                <a:effectLst>
                  <a:outerShdw blurRad="38100" dist="38100" dir="2700000" algn="tl">
                    <a:srgbClr val="FFFFFF"/>
                  </a:outerShdw>
                </a:effectLst>
              </a:rPr>
              <a:t>.</a:t>
            </a:r>
          </a:p>
        </p:txBody>
      </p:sp>
      <p:grpSp>
        <p:nvGrpSpPr>
          <p:cNvPr id="20" name="Group 19"/>
          <p:cNvGrpSpPr>
            <a:grpSpLocks/>
          </p:cNvGrpSpPr>
          <p:nvPr/>
        </p:nvGrpSpPr>
        <p:grpSpPr bwMode="auto">
          <a:xfrm>
            <a:off x="719447" y="3276600"/>
            <a:ext cx="8229600" cy="915988"/>
            <a:chOff x="685800" y="3276600"/>
            <a:chExt cx="8229600" cy="916043"/>
          </a:xfrm>
        </p:grpSpPr>
        <p:sp>
          <p:nvSpPr>
            <p:cNvPr id="105478" name="Rectangle 6"/>
            <p:cNvSpPr>
              <a:spLocks noChangeArrowheads="1"/>
            </p:cNvSpPr>
            <p:nvPr/>
          </p:nvSpPr>
          <p:spPr bwMode="auto">
            <a:xfrm>
              <a:off x="685800" y="3276600"/>
              <a:ext cx="8229600" cy="562009"/>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Based on a </a:t>
              </a:r>
              <a:r>
                <a:rPr lang="en-US" sz="2000" i="1" u="sng" dirty="0">
                  <a:solidFill>
                    <a:srgbClr val="002060"/>
                  </a:solidFill>
                  <a:effectLst>
                    <a:outerShdw blurRad="38100" dist="38100" dir="2700000" algn="tl">
                      <a:srgbClr val="FFFFFF"/>
                    </a:outerShdw>
                  </a:effectLst>
                </a:rPr>
                <a:t>five-number summary</a:t>
              </a:r>
              <a:r>
                <a:rPr lang="en-US" sz="2000" dirty="0">
                  <a:solidFill>
                    <a:srgbClr val="002060"/>
                  </a:solidFill>
                  <a:effectLst>
                    <a:outerShdw blurRad="38100" dist="38100" dir="2700000" algn="tl">
                      <a:srgbClr val="FFFFFF"/>
                    </a:outerShdw>
                  </a:effectLst>
                </a:rPr>
                <a:t>:</a:t>
              </a:r>
            </a:p>
          </p:txBody>
        </p:sp>
        <p:sp>
          <p:nvSpPr>
            <p:cNvPr id="117775" name="Rectangle 7"/>
            <p:cNvSpPr>
              <a:spLocks noChangeArrowheads="1"/>
            </p:cNvSpPr>
            <p:nvPr/>
          </p:nvSpPr>
          <p:spPr bwMode="auto">
            <a:xfrm>
              <a:off x="2095500" y="3792538"/>
              <a:ext cx="2640456"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nchor="ctr">
              <a:spAutoFit/>
            </a:bodyPr>
            <a:lstStyle/>
            <a:p>
              <a:pPr defTabSz="912813" eaLnBrk="0" hangingPunct="0">
                <a:tabLst>
                  <a:tab pos="228600" algn="l"/>
                </a:tabLst>
              </a:pPr>
              <a:r>
                <a:rPr lang="en-US" sz="2000" i="1">
                  <a:solidFill>
                    <a:srgbClr val="002060"/>
                  </a:solidFill>
                </a:rPr>
                <a:t>X</a:t>
              </a:r>
              <a:r>
                <a:rPr lang="en-US" sz="2000" baseline="-25000">
                  <a:solidFill>
                    <a:srgbClr val="002060"/>
                  </a:solidFill>
                </a:rPr>
                <a:t>min</a:t>
              </a:r>
              <a:r>
                <a:rPr lang="en-US" sz="2000">
                  <a:solidFill>
                    <a:srgbClr val="002060"/>
                  </a:solidFill>
                </a:rPr>
                <a:t>, </a:t>
              </a:r>
              <a:r>
                <a:rPr lang="en-US" sz="2000" i="1">
                  <a:solidFill>
                    <a:srgbClr val="002060"/>
                  </a:solidFill>
                </a:rPr>
                <a:t>Q</a:t>
              </a:r>
              <a:r>
                <a:rPr lang="en-US" sz="2000" baseline="-25000">
                  <a:solidFill>
                    <a:srgbClr val="002060"/>
                  </a:solidFill>
                </a:rPr>
                <a:t>1</a:t>
              </a:r>
              <a:r>
                <a:rPr lang="en-US" sz="2000">
                  <a:solidFill>
                    <a:srgbClr val="002060"/>
                  </a:solidFill>
                </a:rPr>
                <a:t>, </a:t>
              </a:r>
              <a:r>
                <a:rPr lang="en-US" sz="2000" i="1">
                  <a:solidFill>
                    <a:srgbClr val="002060"/>
                  </a:solidFill>
                </a:rPr>
                <a:t>Q</a:t>
              </a:r>
              <a:r>
                <a:rPr lang="en-US" sz="2000" baseline="-25000">
                  <a:solidFill>
                    <a:srgbClr val="002060"/>
                  </a:solidFill>
                </a:rPr>
                <a:t>2</a:t>
              </a:r>
              <a:r>
                <a:rPr lang="en-US" sz="2000">
                  <a:solidFill>
                    <a:srgbClr val="002060"/>
                  </a:solidFill>
                </a:rPr>
                <a:t>, </a:t>
              </a:r>
              <a:r>
                <a:rPr lang="en-US" sz="2000" i="1">
                  <a:solidFill>
                    <a:srgbClr val="002060"/>
                  </a:solidFill>
                </a:rPr>
                <a:t>Q</a:t>
              </a:r>
              <a:r>
                <a:rPr lang="en-US" sz="2000" baseline="-25000">
                  <a:solidFill>
                    <a:srgbClr val="002060"/>
                  </a:solidFill>
                </a:rPr>
                <a:t>3</a:t>
              </a:r>
              <a:r>
                <a:rPr lang="en-US" sz="2000">
                  <a:solidFill>
                    <a:srgbClr val="002060"/>
                  </a:solidFill>
                </a:rPr>
                <a:t>, </a:t>
              </a:r>
              <a:r>
                <a:rPr lang="en-US" sz="2000" i="1">
                  <a:solidFill>
                    <a:srgbClr val="002060"/>
                  </a:solidFill>
                </a:rPr>
                <a:t>X</a:t>
              </a:r>
              <a:r>
                <a:rPr lang="en-US" sz="2000" baseline="-25000">
                  <a:solidFill>
                    <a:srgbClr val="002060"/>
                  </a:solidFill>
                </a:rPr>
                <a:t>max</a:t>
              </a:r>
              <a:r>
                <a:rPr lang="en-US" sz="2000">
                  <a:solidFill>
                    <a:srgbClr val="002060"/>
                  </a:solidFill>
                </a:rPr>
                <a:t> </a:t>
              </a:r>
            </a:p>
          </p:txBody>
        </p:sp>
      </p:grpSp>
      <p:grpSp>
        <p:nvGrpSpPr>
          <p:cNvPr id="21" name="Group 20"/>
          <p:cNvGrpSpPr>
            <a:grpSpLocks/>
          </p:cNvGrpSpPr>
          <p:nvPr/>
        </p:nvGrpSpPr>
        <p:grpSpPr bwMode="auto">
          <a:xfrm>
            <a:off x="646113" y="4384674"/>
            <a:ext cx="8229600" cy="1559543"/>
            <a:chOff x="646113" y="4384675"/>
            <a:chExt cx="8229600" cy="1559712"/>
          </a:xfrm>
        </p:grpSpPr>
        <p:sp>
          <p:nvSpPr>
            <p:cNvPr id="117770" name="Rectangle 8"/>
            <p:cNvSpPr>
              <a:spLocks noChangeArrowheads="1"/>
            </p:cNvSpPr>
            <p:nvPr/>
          </p:nvSpPr>
          <p:spPr bwMode="auto">
            <a:xfrm>
              <a:off x="646113" y="4384675"/>
              <a:ext cx="8229600" cy="5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Tx/>
                <a:buChar char="•"/>
              </a:pPr>
              <a:r>
                <a:rPr lang="en-US" sz="2000" dirty="0" smtClean="0">
                  <a:solidFill>
                    <a:srgbClr val="002060"/>
                  </a:solidFill>
                </a:rPr>
                <a:t>For </a:t>
              </a:r>
              <a:r>
                <a:rPr lang="en-US" sz="2000" dirty="0">
                  <a:solidFill>
                    <a:srgbClr val="002060"/>
                  </a:solidFill>
                </a:rPr>
                <a:t>the previous P/E ratios example:</a:t>
              </a:r>
            </a:p>
          </p:txBody>
        </p:sp>
        <p:grpSp>
          <p:nvGrpSpPr>
            <p:cNvPr id="117771" name="Group 9"/>
            <p:cNvGrpSpPr>
              <a:grpSpLocks/>
            </p:cNvGrpSpPr>
            <p:nvPr/>
          </p:nvGrpSpPr>
          <p:grpSpPr bwMode="auto">
            <a:xfrm>
              <a:off x="2241628" y="5015483"/>
              <a:ext cx="2649146" cy="928904"/>
              <a:chOff x="1581" y="2845"/>
              <a:chExt cx="1668" cy="586"/>
            </a:xfrm>
          </p:grpSpPr>
          <p:sp>
            <p:nvSpPr>
              <p:cNvPr id="117772" name="Rectangle 10"/>
              <p:cNvSpPr>
                <a:spLocks noChangeArrowheads="1"/>
              </p:cNvSpPr>
              <p:nvPr/>
            </p:nvSpPr>
            <p:spPr bwMode="auto">
              <a:xfrm>
                <a:off x="1581" y="3185"/>
                <a:ext cx="166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88" tIns="40494" rIns="80988" bIns="40494" anchor="ctr">
                <a:spAutoFit/>
              </a:bodyPr>
              <a:lstStyle/>
              <a:p>
                <a:pPr defTabSz="912813" eaLnBrk="0" hangingPunct="0">
                  <a:tabLst>
                    <a:tab pos="228600" algn="l"/>
                  </a:tabLst>
                </a:pPr>
                <a:r>
                  <a:rPr lang="en-US" sz="2000">
                    <a:solidFill>
                      <a:srgbClr val="002060"/>
                    </a:solidFill>
                  </a:rPr>
                  <a:t>7    27  35.5  40.5  49</a:t>
                </a:r>
              </a:p>
            </p:txBody>
          </p:sp>
          <p:sp>
            <p:nvSpPr>
              <p:cNvPr id="117773" name="Rectangle 11"/>
              <p:cNvSpPr>
                <a:spLocks noChangeArrowheads="1"/>
              </p:cNvSpPr>
              <p:nvPr/>
            </p:nvSpPr>
            <p:spPr bwMode="auto">
              <a:xfrm>
                <a:off x="1581" y="2845"/>
                <a:ext cx="1649"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88" tIns="40494" rIns="80988" bIns="40494" anchor="ctr">
                <a:spAutoFit/>
              </a:bodyPr>
              <a:lstStyle/>
              <a:p>
                <a:pPr defTabSz="912813" eaLnBrk="0" hangingPunct="0">
                  <a:tabLst>
                    <a:tab pos="228600" algn="l"/>
                  </a:tabLst>
                </a:pPr>
                <a:r>
                  <a:rPr lang="en-US" sz="2000" i="1" dirty="0" err="1">
                    <a:solidFill>
                      <a:srgbClr val="002060"/>
                    </a:solidFill>
                  </a:rPr>
                  <a:t>X</a:t>
                </a:r>
                <a:r>
                  <a:rPr lang="en-US" sz="2000" baseline="-25000" dirty="0" err="1">
                    <a:solidFill>
                      <a:srgbClr val="002060"/>
                    </a:solidFill>
                  </a:rPr>
                  <a:t>min</a:t>
                </a:r>
                <a:r>
                  <a:rPr lang="en-US" sz="2000" dirty="0">
                    <a:solidFill>
                      <a:srgbClr val="002060"/>
                    </a:solidFill>
                  </a:rPr>
                  <a:t>, </a:t>
                </a:r>
                <a:r>
                  <a:rPr lang="en-US" sz="2000" i="1" dirty="0">
                    <a:solidFill>
                      <a:srgbClr val="002060"/>
                    </a:solidFill>
                  </a:rPr>
                  <a:t>Q</a:t>
                </a:r>
                <a:r>
                  <a:rPr lang="en-US" sz="2000" baseline="-25000" dirty="0">
                    <a:solidFill>
                      <a:srgbClr val="002060"/>
                    </a:solidFill>
                  </a:rPr>
                  <a:t>1</a:t>
                </a:r>
                <a:r>
                  <a:rPr lang="en-US" sz="2000" dirty="0">
                    <a:solidFill>
                      <a:srgbClr val="002060"/>
                    </a:solidFill>
                  </a:rPr>
                  <a:t>, </a:t>
                </a:r>
                <a:r>
                  <a:rPr lang="en-US" sz="2000" i="1" dirty="0">
                    <a:solidFill>
                      <a:srgbClr val="002060"/>
                    </a:solidFill>
                  </a:rPr>
                  <a:t>Q</a:t>
                </a:r>
                <a:r>
                  <a:rPr lang="en-US" sz="2000" baseline="-25000" dirty="0">
                    <a:solidFill>
                      <a:srgbClr val="002060"/>
                    </a:solidFill>
                  </a:rPr>
                  <a:t>2</a:t>
                </a:r>
                <a:r>
                  <a:rPr lang="en-US" sz="2000" dirty="0">
                    <a:solidFill>
                      <a:srgbClr val="002060"/>
                    </a:solidFill>
                  </a:rPr>
                  <a:t>, </a:t>
                </a:r>
                <a:r>
                  <a:rPr lang="en-US" sz="2000" i="1" dirty="0">
                    <a:solidFill>
                      <a:srgbClr val="002060"/>
                    </a:solidFill>
                  </a:rPr>
                  <a:t>Q</a:t>
                </a:r>
                <a:r>
                  <a:rPr lang="en-US" sz="2000" baseline="-25000" dirty="0">
                    <a:solidFill>
                      <a:srgbClr val="002060"/>
                    </a:solidFill>
                  </a:rPr>
                  <a:t>3</a:t>
                </a:r>
                <a:r>
                  <a:rPr lang="en-US" sz="2000" dirty="0">
                    <a:solidFill>
                      <a:srgbClr val="002060"/>
                    </a:solidFill>
                  </a:rPr>
                  <a:t>, </a:t>
                </a:r>
                <a:r>
                  <a:rPr lang="en-US" sz="2000" i="1" dirty="0" err="1">
                    <a:solidFill>
                      <a:srgbClr val="002060"/>
                    </a:solidFill>
                  </a:rPr>
                  <a:t>X</a:t>
                </a:r>
                <a:r>
                  <a:rPr lang="en-US" sz="2000" baseline="-25000" dirty="0" err="1">
                    <a:solidFill>
                      <a:srgbClr val="002060"/>
                    </a:solidFill>
                  </a:rPr>
                  <a:t>max</a:t>
                </a:r>
                <a:r>
                  <a:rPr lang="en-US" sz="2000" dirty="0">
                    <a:solidFill>
                      <a:srgbClr val="002060"/>
                    </a:solidFill>
                  </a:rPr>
                  <a:t> </a:t>
                </a:r>
              </a:p>
            </p:txBody>
          </p:sp>
        </p:grpSp>
      </p:grpSp>
      <p:sp>
        <p:nvSpPr>
          <p:cNvPr id="11776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7" name="Rectangle 12"/>
          <p:cNvSpPr>
            <a:spLocks noChangeArrowheads="1"/>
          </p:cNvSpPr>
          <p:nvPr/>
        </p:nvSpPr>
        <p:spPr bwMode="auto">
          <a:xfrm>
            <a:off x="381000" y="1524000"/>
            <a:ext cx="8305800" cy="592138"/>
          </a:xfrm>
          <a:prstGeom prst="rect">
            <a:avLst/>
          </a:prstGeom>
          <a:noFill/>
          <a:ln w="9525">
            <a:noFill/>
            <a:miter lim="800000"/>
            <a:headEnd/>
            <a:tailEnd/>
          </a:ln>
          <a:effectLst/>
        </p:spPr>
        <p:txBody>
          <a:bodyPr lIns="91435" tIns="45718" rIns="91435" bIns="45718"/>
          <a:lstStyle/>
          <a:p>
            <a:pPr eaLnBrk="0" hangingPunct="0">
              <a:buSzPct val="150000"/>
              <a:defRPr/>
            </a:pPr>
            <a:r>
              <a:rPr lang="en-US" sz="2400" i="1" dirty="0">
                <a:solidFill>
                  <a:srgbClr val="C00000"/>
                </a:solidFill>
                <a:effectLst>
                  <a:outerShdw blurRad="38100" dist="38100" dir="2700000" algn="tl">
                    <a:srgbClr val="000000">
                      <a:alpha val="43137"/>
                    </a:srgbClr>
                  </a:outerShdw>
                </a:effectLst>
              </a:rPr>
              <a:t>Box Plots</a:t>
            </a:r>
          </a:p>
        </p:txBody>
      </p:sp>
      <p:sp>
        <p:nvSpPr>
          <p:cNvPr id="19"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380575516"/>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4-</a:t>
            </a:r>
            <a:fld id="{C57F3558-91A6-49BE-A591-D683C3EF17F5}" type="slidenum">
              <a:rPr lang="en-US"/>
              <a:pPr/>
              <a:t>39</a:t>
            </a:fld>
            <a:endParaRPr lang="en-US"/>
          </a:p>
        </p:txBody>
      </p:sp>
      <p:sp>
        <p:nvSpPr>
          <p:cNvPr id="119809" name="TextBox 12"/>
          <p:cNvSpPr txBox="1">
            <a:spLocks noChangeArrowheads="1"/>
          </p:cNvSpPr>
          <p:nvPr/>
        </p:nvSpPr>
        <p:spPr bwMode="auto">
          <a:xfrm>
            <a:off x="469900" y="2527300"/>
            <a:ext cx="783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buClr>
                <a:schemeClr val="accent1"/>
              </a:buClr>
              <a:buFont typeface="Arial" charset="0"/>
              <a:buChar char="•"/>
            </a:pPr>
            <a:r>
              <a:rPr lang="en-US" sz="2000" dirty="0">
                <a:solidFill>
                  <a:srgbClr val="002060"/>
                </a:solidFill>
                <a:latin typeface="+mn-lt"/>
              </a:rPr>
              <a:t>  The box plot is displayed visually, like this</a:t>
            </a:r>
            <a:r>
              <a:rPr lang="en-US" sz="2000" dirty="0">
                <a:solidFill>
                  <a:srgbClr val="002060"/>
                </a:solidFill>
              </a:rPr>
              <a:t>.</a:t>
            </a:r>
          </a:p>
        </p:txBody>
      </p:sp>
      <p:sp>
        <p:nvSpPr>
          <p:cNvPr id="11981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11"/>
          <p:cNvSpPr/>
          <p:nvPr/>
        </p:nvSpPr>
        <p:spPr>
          <a:xfrm>
            <a:off x="762000" y="1676400"/>
            <a:ext cx="1484313" cy="461963"/>
          </a:xfrm>
          <a:prstGeom prst="rect">
            <a:avLst/>
          </a:prstGeom>
        </p:spPr>
        <p:txBody>
          <a:bodyPr wrap="none">
            <a:spAutoFit/>
          </a:bodyPr>
          <a:lstStyle/>
          <a:p>
            <a:pPr eaLnBrk="0" hangingPunct="0">
              <a:buSzPct val="150000"/>
              <a:defRPr/>
            </a:pPr>
            <a:r>
              <a:rPr lang="en-US" sz="2400" dirty="0">
                <a:solidFill>
                  <a:srgbClr val="C00000"/>
                </a:solidFill>
                <a:effectLst>
                  <a:outerShdw blurRad="38100" dist="38100" dir="2700000" algn="tl">
                    <a:srgbClr val="000000">
                      <a:alpha val="43137"/>
                    </a:srgbClr>
                  </a:outerShdw>
                </a:effectLst>
              </a:rPr>
              <a:t>Box Plots</a:t>
            </a:r>
          </a:p>
        </p:txBody>
      </p:sp>
      <p:pic>
        <p:nvPicPr>
          <p:cNvPr id="92162" name="Picture 2"/>
          <p:cNvPicPr>
            <a:picLocks noChangeAspect="1" noChangeArrowheads="1"/>
          </p:cNvPicPr>
          <p:nvPr/>
        </p:nvPicPr>
        <p:blipFill>
          <a:blip r:embed="rId3" cstate="print"/>
          <a:srcRect/>
          <a:stretch>
            <a:fillRect/>
          </a:stretch>
        </p:blipFill>
        <p:spPr bwMode="auto">
          <a:xfrm>
            <a:off x="1219200" y="3200400"/>
            <a:ext cx="6229350" cy="16192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8"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266738884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4-</a:t>
            </a:r>
            <a:fld id="{377389C3-8591-4E34-BB48-4B2A861759E5}" type="slidenum">
              <a:rPr lang="en-US"/>
              <a:pPr/>
              <a:t>4</a:t>
            </a:fld>
            <a:endParaRPr lang="en-US"/>
          </a:p>
        </p:txBody>
      </p:sp>
      <p:sp>
        <p:nvSpPr>
          <p:cNvPr id="245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5" name="Rectangle 2"/>
          <p:cNvSpPr txBox="1">
            <a:spLocks noChangeArrowheads="1"/>
          </p:cNvSpPr>
          <p:nvPr/>
        </p:nvSpPr>
        <p:spPr bwMode="auto">
          <a:xfrm>
            <a:off x="2088107" y="418531"/>
            <a:ext cx="4191000" cy="572069"/>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Visual Description</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6018" name="Picture 2"/>
          <p:cNvPicPr>
            <a:picLocks noChangeAspect="1" noChangeArrowheads="1"/>
          </p:cNvPicPr>
          <p:nvPr/>
        </p:nvPicPr>
        <p:blipFill>
          <a:blip r:embed="rId3" cstate="print"/>
          <a:srcRect/>
          <a:stretch>
            <a:fillRect/>
          </a:stretch>
        </p:blipFill>
        <p:spPr bwMode="auto">
          <a:xfrm>
            <a:off x="342405" y="1880383"/>
            <a:ext cx="6248400" cy="1123950"/>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45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0804" y="1880383"/>
            <a:ext cx="2028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0" name="Picture 4"/>
          <p:cNvPicPr>
            <a:picLocks noChangeAspect="1" noChangeArrowheads="1"/>
          </p:cNvPicPr>
          <p:nvPr/>
        </p:nvPicPr>
        <p:blipFill>
          <a:blip r:embed="rId5" cstate="print"/>
          <a:srcRect/>
          <a:stretch>
            <a:fillRect/>
          </a:stretch>
        </p:blipFill>
        <p:spPr bwMode="auto">
          <a:xfrm>
            <a:off x="1657350" y="3733800"/>
            <a:ext cx="4591050" cy="2371725"/>
          </a:xfrm>
          <a:prstGeom prst="rect">
            <a:avLst/>
          </a:prstGeom>
          <a:noFill/>
          <a:ln w="3175">
            <a:solidFill>
              <a:schemeClr val="tx1"/>
            </a:solidFill>
            <a:miter lim="800000"/>
            <a:headEnd/>
            <a:tailEnd/>
          </a:ln>
          <a:effectLst>
            <a:innerShdw blurRad="63500" dist="50800" dir="2700000">
              <a:prstClr val="black">
                <a:alpha val="50000"/>
              </a:prstClr>
            </a:innerShdw>
          </a:effectLst>
        </p:spPr>
      </p:pic>
      <p:pic>
        <p:nvPicPr>
          <p:cNvPr id="2458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4130" y="4343400"/>
            <a:ext cx="2019300" cy="95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684611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sldNum" sz="quarter" idx="10"/>
          </p:nvPr>
        </p:nvSpPr>
        <p:spPr>
          <a:ln/>
        </p:spPr>
        <p:txBody>
          <a:bodyPr/>
          <a:lstStyle/>
          <a:p>
            <a:r>
              <a:rPr lang="en-US"/>
              <a:t>4-</a:t>
            </a:r>
            <a:fld id="{44A4D42D-2782-4D98-B846-7A264D4FB314}" type="slidenum">
              <a:rPr lang="en-US"/>
              <a:pPr/>
              <a:t>40</a:t>
            </a:fld>
            <a:endParaRPr lang="en-US"/>
          </a:p>
        </p:txBody>
      </p:sp>
      <p:sp>
        <p:nvSpPr>
          <p:cNvPr id="12185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11"/>
          <p:cNvSpPr/>
          <p:nvPr/>
        </p:nvSpPr>
        <p:spPr>
          <a:xfrm>
            <a:off x="762000" y="1676400"/>
            <a:ext cx="1484313" cy="461963"/>
          </a:xfrm>
          <a:prstGeom prst="rect">
            <a:avLst/>
          </a:prstGeom>
        </p:spPr>
        <p:txBody>
          <a:bodyPr wrap="none">
            <a:spAutoFit/>
          </a:bodyPr>
          <a:lstStyle/>
          <a:p>
            <a:pPr eaLnBrk="0" hangingPunct="0">
              <a:buSzPct val="150000"/>
              <a:defRPr/>
            </a:pPr>
            <a:r>
              <a:rPr lang="en-US" sz="2400" dirty="0">
                <a:solidFill>
                  <a:srgbClr val="C00000"/>
                </a:solidFill>
                <a:effectLst>
                  <a:outerShdw blurRad="38100" dist="38100" dir="2700000" algn="tl">
                    <a:srgbClr val="000000">
                      <a:alpha val="43137"/>
                    </a:srgbClr>
                  </a:outerShdw>
                </a:effectLst>
              </a:rPr>
              <a:t>Box Plots</a:t>
            </a:r>
          </a:p>
        </p:txBody>
      </p:sp>
      <p:pic>
        <p:nvPicPr>
          <p:cNvPr id="93186" name="Picture 2"/>
          <p:cNvPicPr>
            <a:picLocks noChangeAspect="1" noChangeArrowheads="1"/>
          </p:cNvPicPr>
          <p:nvPr/>
        </p:nvPicPr>
        <p:blipFill>
          <a:blip r:embed="rId3" cstate="print"/>
          <a:srcRect/>
          <a:stretch>
            <a:fillRect/>
          </a:stretch>
        </p:blipFill>
        <p:spPr bwMode="auto">
          <a:xfrm>
            <a:off x="220663" y="2362200"/>
            <a:ext cx="8618537" cy="3091082"/>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9"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63132771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FAA10A1B-C93C-4F0D-9E5A-DC77546C2E84}" type="slidenum">
              <a:rPr lang="en-US"/>
              <a:pPr/>
              <a:t>41</a:t>
            </a:fld>
            <a:endParaRPr lang="en-US"/>
          </a:p>
        </p:txBody>
      </p:sp>
      <p:sp>
        <p:nvSpPr>
          <p:cNvPr id="102404" name="Rectangle 4"/>
          <p:cNvSpPr>
            <a:spLocks noChangeArrowheads="1"/>
          </p:cNvSpPr>
          <p:nvPr/>
        </p:nvSpPr>
        <p:spPr bwMode="auto">
          <a:xfrm>
            <a:off x="631825" y="2032000"/>
            <a:ext cx="8229600" cy="561975"/>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effectLst>
                  <a:outerShdw blurRad="38100" dist="38100" dir="2700000" algn="tl">
                    <a:srgbClr val="FFFFFF"/>
                  </a:outerShdw>
                </a:effectLst>
              </a:rPr>
              <a:t>The average of the first and third quartiles.</a:t>
            </a:r>
          </a:p>
        </p:txBody>
      </p:sp>
      <p:sp>
        <p:nvSpPr>
          <p:cNvPr id="102413" name="Rectangle 13"/>
          <p:cNvSpPr>
            <a:spLocks noChangeArrowheads="1"/>
          </p:cNvSpPr>
          <p:nvPr/>
        </p:nvSpPr>
        <p:spPr bwMode="auto">
          <a:xfrm>
            <a:off x="695325" y="5167745"/>
            <a:ext cx="6934200" cy="914400"/>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rPr>
              <a:t>The name </a:t>
            </a:r>
            <a:r>
              <a:rPr lang="en-US" sz="2000" i="1" dirty="0">
                <a:solidFill>
                  <a:srgbClr val="002060"/>
                </a:solidFill>
                <a:effectLst>
                  <a:outerShdw blurRad="38100" dist="38100" dir="2700000" algn="tl">
                    <a:srgbClr val="000000">
                      <a:alpha val="43137"/>
                    </a:srgbClr>
                  </a:outerShdw>
                </a:effectLst>
              </a:rPr>
              <a:t>midhinge</a:t>
            </a:r>
            <a:r>
              <a:rPr lang="en-US" sz="2000" dirty="0">
                <a:solidFill>
                  <a:srgbClr val="002060"/>
                </a:solidFill>
              </a:rPr>
              <a:t> derives from the idea that, if the “box” were folded in half, it would resemble a “hinge”.</a:t>
            </a:r>
          </a:p>
        </p:txBody>
      </p:sp>
      <p:sp>
        <p:nvSpPr>
          <p:cNvPr id="102415" name="Rectangle 15"/>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dirty="0">
                <a:solidFill>
                  <a:srgbClr val="C00000"/>
                </a:solidFill>
                <a:effectLst>
                  <a:outerShdw blurRad="38100" dist="38100" dir="2700000" algn="tl">
                    <a:srgbClr val="000000">
                      <a:alpha val="43137"/>
                    </a:srgbClr>
                  </a:outerShdw>
                </a:effectLst>
              </a:rPr>
              <a:t>Box Plots: </a:t>
            </a:r>
            <a:r>
              <a:rPr lang="en-US" sz="2000" i="1" dirty="0">
                <a:solidFill>
                  <a:srgbClr val="002060"/>
                </a:solidFill>
                <a:effectLst>
                  <a:outerShdw blurRad="38100" dist="38100" dir="2700000" algn="tl">
                    <a:srgbClr val="000000">
                      <a:alpha val="43137"/>
                    </a:srgbClr>
                  </a:outerShdw>
                </a:effectLst>
              </a:rPr>
              <a:t>Midhinge</a:t>
            </a:r>
          </a:p>
        </p:txBody>
      </p:sp>
      <p:sp>
        <p:nvSpPr>
          <p:cNvPr id="13005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13005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733800"/>
            <a:ext cx="6191250" cy="9525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3971" name="Picture 3"/>
          <p:cNvPicPr>
            <a:picLocks noChangeAspect="1" noChangeArrowheads="1"/>
          </p:cNvPicPr>
          <p:nvPr/>
        </p:nvPicPr>
        <p:blipFill>
          <a:blip r:embed="rId4" cstate="print"/>
          <a:srcRect/>
          <a:stretch>
            <a:fillRect/>
          </a:stretch>
        </p:blipFill>
        <p:spPr bwMode="auto">
          <a:xfrm>
            <a:off x="2819400" y="2667000"/>
            <a:ext cx="2558955" cy="7620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102415111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8411897B-9F67-4C3F-ADC3-B2B4F2C47CE9}" type="slidenum">
              <a:rPr lang="en-US"/>
              <a:pPr/>
              <a:t>42</a:t>
            </a:fld>
            <a:endParaRPr lang="en-US"/>
          </a:p>
        </p:txBody>
      </p:sp>
      <p:sp>
        <p:nvSpPr>
          <p:cNvPr id="123905" name="Rectangle 3"/>
          <p:cNvSpPr>
            <a:spLocks noChangeArrowheads="1"/>
          </p:cNvSpPr>
          <p:nvPr/>
        </p:nvSpPr>
        <p:spPr bwMode="auto">
          <a:xfrm>
            <a:off x="381000" y="2133600"/>
            <a:ext cx="84042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pPr marL="395288" indent="-395288" eaLnBrk="0" hangingPunct="0">
              <a:spcBef>
                <a:spcPct val="20000"/>
              </a:spcBef>
              <a:buClr>
                <a:schemeClr val="accent1"/>
              </a:buClr>
              <a:buFont typeface="Arial" charset="0"/>
              <a:buChar char="•"/>
            </a:pPr>
            <a:r>
              <a:rPr lang="en-US" sz="2000">
                <a:solidFill>
                  <a:srgbClr val="002060"/>
                </a:solidFill>
              </a:rPr>
              <a:t>Use quartiles to detect unusual data points.</a:t>
            </a:r>
          </a:p>
        </p:txBody>
      </p:sp>
      <p:sp>
        <p:nvSpPr>
          <p:cNvPr id="107524" name="Rectangle 4"/>
          <p:cNvSpPr>
            <a:spLocks noChangeArrowheads="1"/>
          </p:cNvSpPr>
          <p:nvPr/>
        </p:nvSpPr>
        <p:spPr bwMode="auto">
          <a:xfrm>
            <a:off x="393700" y="2743200"/>
            <a:ext cx="8467725" cy="9144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 typeface="Arial" pitchFamily="34" charset="0"/>
              <a:buChar char="•"/>
              <a:defRPr/>
            </a:pPr>
            <a:r>
              <a:rPr lang="en-US" sz="2000" dirty="0">
                <a:solidFill>
                  <a:srgbClr val="002060"/>
                </a:solidFill>
              </a:rPr>
              <a:t>These points are called </a:t>
            </a:r>
            <a:r>
              <a:rPr lang="en-US" sz="2000" i="1" u="sng" dirty="0">
                <a:solidFill>
                  <a:srgbClr val="002060"/>
                </a:solidFill>
                <a:effectLst>
                  <a:outerShdw blurRad="38100" dist="38100" dir="2700000" algn="tl">
                    <a:srgbClr val="000000">
                      <a:alpha val="43137"/>
                    </a:srgbClr>
                  </a:outerShdw>
                </a:effectLst>
              </a:rPr>
              <a:t>fences</a:t>
            </a:r>
            <a:r>
              <a:rPr lang="en-US" sz="2000" dirty="0">
                <a:solidFill>
                  <a:srgbClr val="002060"/>
                </a:solidFill>
              </a:rPr>
              <a:t> and can be found using the following formulas: </a:t>
            </a:r>
          </a:p>
        </p:txBody>
      </p:sp>
      <p:graphicFrame>
        <p:nvGraphicFramePr>
          <p:cNvPr id="107564" name="Group 44"/>
          <p:cNvGraphicFramePr>
            <a:graphicFrameLocks noGrp="1"/>
          </p:cNvGraphicFramePr>
          <p:nvPr/>
        </p:nvGraphicFramePr>
        <p:xfrm>
          <a:off x="461963" y="3786188"/>
          <a:ext cx="8230305" cy="1473503"/>
        </p:xfrm>
        <a:graphic>
          <a:graphicData uri="http://schemas.openxmlformats.org/drawingml/2006/table">
            <a:tbl>
              <a:tblPr>
                <a:effectLst>
                  <a:innerShdw blurRad="63500" dist="50800" dir="2700000">
                    <a:prstClr val="black">
                      <a:alpha val="50000"/>
                    </a:prstClr>
                  </a:innerShdw>
                </a:effectLst>
              </a:tblPr>
              <a:tblGrid>
                <a:gridCol w="2210153"/>
                <a:gridCol w="2972152"/>
                <a:gridCol w="3048000"/>
              </a:tblGrid>
              <a:tr h="480309">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000" b="0" i="0" u="none" strike="noStrike" cap="none" normalizeH="0" baseline="0" dirty="0" smtClean="0">
                        <a:ln>
                          <a:noFill/>
                        </a:ln>
                        <a:solidFill>
                          <a:srgbClr val="FFFFFF"/>
                        </a:solidFill>
                        <a:effectLst>
                          <a:outerShdw blurRad="38100" dist="38100" dir="2700000" algn="tl">
                            <a:srgbClr val="000000"/>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Inner fences</a:t>
                      </a:r>
                      <a:endParaRPr kumimoji="0" lang="en-US"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Outer fences:</a:t>
                      </a:r>
                      <a:endParaRPr kumimoji="0" lang="en-US"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4803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cs typeface="Times New Roman" pitchFamily="18" charset="0"/>
                        </a:rPr>
                        <a:t>Lower fence</a:t>
                      </a:r>
                      <a:endParaRPr kumimoji="0" 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 1.5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 </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 3.0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 </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r h="5128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cs typeface="Times New Roman" pitchFamily="18" charset="0"/>
                        </a:rPr>
                        <a:t>Upper fence</a:t>
                      </a:r>
                      <a:endParaRPr kumimoji="0" 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+ 1.5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 </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+ 3.0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3 </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 </a:t>
                      </a:r>
                      <a:r>
                        <a:rPr kumimoji="0" lang="en-US" sz="2000" b="0" i="1" u="none" strike="noStrike" cap="none" normalizeH="0" baseline="0" dirty="0" smtClean="0">
                          <a:ln>
                            <a:noFill/>
                          </a:ln>
                          <a:solidFill>
                            <a:schemeClr val="tx1"/>
                          </a:solidFill>
                          <a:effectLst/>
                          <a:latin typeface="Arial" pitchFamily="34" charset="0"/>
                          <a:cs typeface="Times New Roman" pitchFamily="18" charset="0"/>
                        </a:rPr>
                        <a:t>Q</a:t>
                      </a:r>
                      <a:r>
                        <a:rPr kumimoji="0" lang="en-US" sz="2000" b="0" i="0" u="none" strike="noStrike" cap="none" normalizeH="0" baseline="-30000" dirty="0" smtClean="0">
                          <a:ln>
                            <a:noFill/>
                          </a:ln>
                          <a:solidFill>
                            <a:schemeClr val="tx1"/>
                          </a:solidFill>
                          <a:effectLst/>
                          <a:latin typeface="Arial" pitchFamily="34" charset="0"/>
                          <a:cs typeface="Times New Roman" pitchFamily="18" charset="0"/>
                        </a:rPr>
                        <a:t>1</a:t>
                      </a:r>
                      <a:r>
                        <a:rPr kumimoji="0" lang="en-US" sz="2000" b="0" i="0" u="none" strike="noStrike" cap="none" normalizeH="0" baseline="0" dirty="0" smtClean="0">
                          <a:ln>
                            <a:noFill/>
                          </a:ln>
                          <a:solidFill>
                            <a:schemeClr val="tx1"/>
                          </a:solidFill>
                          <a:effectLst/>
                          <a:latin typeface="Arial"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sp>
        <p:nvSpPr>
          <p:cNvPr id="107544" name="Rectangle 24"/>
          <p:cNvSpPr>
            <a:spLocks noChangeArrowheads="1"/>
          </p:cNvSpPr>
          <p:nvPr/>
        </p:nvSpPr>
        <p:spPr bwMode="auto">
          <a:xfrm>
            <a:off x="406400" y="5437188"/>
            <a:ext cx="8737600" cy="912812"/>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rPr>
              <a:t>Values outside the inner fences are </a:t>
            </a:r>
            <a:r>
              <a:rPr lang="en-US" sz="2000" i="1" u="sng" dirty="0">
                <a:solidFill>
                  <a:srgbClr val="002060"/>
                </a:solidFill>
                <a:effectLst>
                  <a:outerShdw blurRad="38100" dist="38100" dir="2700000" algn="tl">
                    <a:srgbClr val="000000">
                      <a:alpha val="43137"/>
                    </a:srgbClr>
                  </a:outerShdw>
                </a:effectLst>
              </a:rPr>
              <a:t>unusual</a:t>
            </a:r>
            <a:r>
              <a:rPr lang="en-US" sz="2000" dirty="0">
                <a:solidFill>
                  <a:srgbClr val="002060"/>
                </a:solidFill>
                <a:effectLst>
                  <a:outerShdw blurRad="38100" dist="38100" dir="2700000" algn="tl">
                    <a:srgbClr val="000000">
                      <a:alpha val="43137"/>
                    </a:srgbClr>
                  </a:outerShdw>
                </a:effectLst>
              </a:rPr>
              <a:t> </a:t>
            </a:r>
            <a:r>
              <a:rPr lang="en-US" sz="2000" dirty="0">
                <a:solidFill>
                  <a:srgbClr val="002060"/>
                </a:solidFill>
              </a:rPr>
              <a:t>while those outside the outer fences are </a:t>
            </a:r>
            <a:r>
              <a:rPr lang="en-US" sz="2000" i="1" u="sng" dirty="0">
                <a:solidFill>
                  <a:srgbClr val="002060"/>
                </a:solidFill>
                <a:effectLst>
                  <a:outerShdw blurRad="38100" dist="38100" dir="2700000" algn="tl">
                    <a:srgbClr val="000000">
                      <a:alpha val="43137"/>
                    </a:srgbClr>
                  </a:outerShdw>
                </a:effectLst>
              </a:rPr>
              <a:t>outliers</a:t>
            </a:r>
            <a:r>
              <a:rPr lang="en-US" sz="2000" dirty="0">
                <a:solidFill>
                  <a:srgbClr val="002060"/>
                </a:solidFill>
              </a:rPr>
              <a:t>.   </a:t>
            </a:r>
          </a:p>
        </p:txBody>
      </p:sp>
      <p:sp>
        <p:nvSpPr>
          <p:cNvPr id="107566" name="Rectangle 46"/>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000" dirty="0">
                <a:solidFill>
                  <a:srgbClr val="C00000"/>
                </a:solidFill>
                <a:effectLst>
                  <a:outerShdw blurRad="38100" dist="38100" dir="2700000" algn="tl">
                    <a:srgbClr val="000000">
                      <a:alpha val="43137"/>
                    </a:srgbClr>
                  </a:outerShdw>
                </a:effectLst>
              </a:rPr>
              <a:t>Box Plots: </a:t>
            </a:r>
            <a:r>
              <a:rPr lang="en-US" sz="2000" i="1" dirty="0">
                <a:solidFill>
                  <a:srgbClr val="002060"/>
                </a:solidFill>
                <a:effectLst>
                  <a:outerShdw blurRad="38100" dist="38100" dir="2700000" algn="tl">
                    <a:srgbClr val="000000">
                      <a:alpha val="43137"/>
                    </a:srgbClr>
                  </a:outerShdw>
                </a:effectLst>
              </a:rPr>
              <a:t>Fences and Unusual Data Values</a:t>
            </a:r>
          </a:p>
        </p:txBody>
      </p:sp>
      <p:sp>
        <p:nvSpPr>
          <p:cNvPr id="12391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2"/>
          <p:cNvSpPr txBox="1">
            <a:spLocks noChangeArrowheads="1"/>
          </p:cNvSpPr>
          <p:nvPr/>
        </p:nvSpPr>
        <p:spPr bwMode="auto">
          <a:xfrm>
            <a:off x="1076325" y="533400"/>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Percentiles</a:t>
            </a:r>
            <a:r>
              <a:rPr lang="en-US" sz="2800" kern="0" dirty="0">
                <a:solidFill>
                  <a:schemeClr val="accent1"/>
                </a:solidFill>
                <a:effectLst>
                  <a:outerShdw blurRad="38100" dist="38100" dir="2700000" algn="tl">
                    <a:srgbClr val="000000">
                      <a:alpha val="43137"/>
                    </a:srgbClr>
                  </a:outerShdw>
                </a:effectLst>
                <a:latin typeface="+mj-lt"/>
                <a:ea typeface="+mj-ea"/>
                <a:cs typeface="+mj-cs"/>
              </a:rPr>
              <a:t>, Quartiles, and Box-Plots</a:t>
            </a:r>
          </a:p>
        </p:txBody>
      </p:sp>
    </p:spTree>
    <p:extLst>
      <p:ext uri="{BB962C8B-B14F-4D97-AF65-F5344CB8AC3E}">
        <p14:creationId xmlns:p14="http://schemas.microsoft.com/office/powerpoint/2010/main" val="38008800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4-</a:t>
            </a:r>
            <a:fld id="{C57F3558-91A6-49BE-A591-D683C3EF17F5}" type="slidenum">
              <a:rPr lang="en-US"/>
              <a:pPr/>
              <a:t>43</a:t>
            </a:fld>
            <a:endParaRPr lang="en-US"/>
          </a:p>
        </p:txBody>
      </p:sp>
      <p:sp>
        <p:nvSpPr>
          <p:cNvPr id="11981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11"/>
          <p:cNvSpPr/>
          <p:nvPr/>
        </p:nvSpPr>
        <p:spPr>
          <a:xfrm>
            <a:off x="762000" y="1676400"/>
            <a:ext cx="4875887" cy="461665"/>
          </a:xfrm>
          <a:prstGeom prst="rect">
            <a:avLst/>
          </a:prstGeom>
        </p:spPr>
        <p:txBody>
          <a:bodyPr wrap="none">
            <a:spAutoFit/>
          </a:bodyPr>
          <a:lstStyle/>
          <a:p>
            <a:pPr eaLnBrk="0" hangingPunct="0">
              <a:buSzPct val="150000"/>
              <a:defRPr/>
            </a:pPr>
            <a:r>
              <a:rPr lang="en-US" sz="2400" dirty="0" smtClean="0">
                <a:solidFill>
                  <a:srgbClr val="C00000"/>
                </a:solidFill>
                <a:effectLst>
                  <a:outerShdw blurRad="38100" dist="38100" dir="2700000" algn="tl">
                    <a:srgbClr val="000000">
                      <a:alpha val="43137"/>
                    </a:srgbClr>
                  </a:outerShdw>
                </a:effectLst>
              </a:rPr>
              <a:t>Example: Birth Weights (</a:t>
            </a:r>
            <a:r>
              <a:rPr lang="en-US" sz="2400" i="1" dirty="0" smtClean="0">
                <a:solidFill>
                  <a:srgbClr val="C00000"/>
                </a:solidFill>
                <a:effectLst>
                  <a:outerShdw blurRad="38100" dist="38100" dir="2700000" algn="tl">
                    <a:srgbClr val="000000">
                      <a:alpha val="43137"/>
                    </a:srgbClr>
                  </a:outerShdw>
                </a:effectLst>
              </a:rPr>
              <a:t>n</a:t>
            </a:r>
            <a:r>
              <a:rPr lang="en-US" sz="2400" dirty="0" smtClean="0">
                <a:solidFill>
                  <a:srgbClr val="C00000"/>
                </a:solidFill>
                <a:effectLst>
                  <a:outerShdw blurRad="38100" dist="38100" dir="2700000" algn="tl">
                    <a:srgbClr val="000000">
                      <a:alpha val="43137"/>
                    </a:srgbClr>
                  </a:outerShdw>
                </a:effectLst>
              </a:rPr>
              <a:t> = 1429)</a:t>
            </a:r>
            <a:endParaRPr lang="en-US" sz="2400" dirty="0">
              <a:solidFill>
                <a:srgbClr val="C00000"/>
              </a:solidFill>
              <a:effectLst>
                <a:outerShdw blurRad="38100" dist="38100" dir="2700000" algn="tl">
                  <a:srgbClr val="000000">
                    <a:alpha val="43137"/>
                  </a:srgbClr>
                </a:outerShdw>
              </a:effectLst>
            </a:endParaRPr>
          </a:p>
        </p:txBody>
      </p:sp>
      <p:sp>
        <p:nvSpPr>
          <p:cNvPr id="10" name="Rectangle 2"/>
          <p:cNvSpPr txBox="1">
            <a:spLocks noChangeArrowheads="1"/>
          </p:cNvSpPr>
          <p:nvPr/>
        </p:nvSpPr>
        <p:spPr bwMode="auto">
          <a:xfrm>
            <a:off x="971075" y="457199"/>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Box-Plots with Fences</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590800"/>
            <a:ext cx="7311335" cy="2295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5943600" y="1399400"/>
            <a:ext cx="2362200" cy="1015663"/>
          </a:xfrm>
          <a:prstGeom prst="rect">
            <a:avLst/>
          </a:prstGeom>
          <a:noFill/>
        </p:spPr>
        <p:txBody>
          <a:bodyPr wrap="square" rtlCol="0">
            <a:spAutoFit/>
          </a:bodyPr>
          <a:lstStyle/>
          <a:p>
            <a:r>
              <a:rPr lang="en-US" sz="1000" b="1" i="1" dirty="0">
                <a:solidFill>
                  <a:srgbClr val="800000"/>
                </a:solidFill>
                <a:cs typeface="Arial" pitchFamily="34" charset="0"/>
              </a:rPr>
              <a:t>Source</a:t>
            </a:r>
            <a:r>
              <a:rPr lang="en-US" sz="1000" dirty="0">
                <a:solidFill>
                  <a:srgbClr val="000000"/>
                </a:solidFill>
                <a:cs typeface="Arial" pitchFamily="34" charset="0"/>
              </a:rPr>
              <a:t> </a:t>
            </a:r>
            <a:r>
              <a:rPr lang="en-US" sz="1000" dirty="0" smtClean="0">
                <a:solidFill>
                  <a:srgbClr val="000000"/>
                </a:solidFill>
                <a:cs typeface="Arial" pitchFamily="34" charset="0"/>
              </a:rPr>
              <a:t>Birth </a:t>
            </a:r>
            <a:r>
              <a:rPr lang="en-US" sz="1000" dirty="0">
                <a:solidFill>
                  <a:srgbClr val="000000"/>
                </a:solidFill>
                <a:cs typeface="Arial" pitchFamily="34" charset="0"/>
              </a:rPr>
              <a:t>records from the North Carolina State Center for Health and Environmental Statistics and the Institute for Research in Social Science at University of North Carolina at Chapel Hill. </a:t>
            </a:r>
            <a:endParaRPr lang="en-US" sz="1000" dirty="0"/>
          </a:p>
        </p:txBody>
      </p:sp>
      <p:sp>
        <p:nvSpPr>
          <p:cNvPr id="13" name="Rectangle 12"/>
          <p:cNvSpPr>
            <a:spLocks noChangeArrowheads="1"/>
          </p:cNvSpPr>
          <p:nvPr/>
        </p:nvSpPr>
        <p:spPr bwMode="auto">
          <a:xfrm>
            <a:off x="3025340" y="5254829"/>
            <a:ext cx="5836519" cy="1066801"/>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The middle 50% of birth weights lie within a  small range (105 to 130, or about 6.56 </a:t>
            </a:r>
            <a:r>
              <a:rPr lang="en-US" dirty="0" err="1" smtClean="0">
                <a:solidFill>
                  <a:srgbClr val="002060"/>
                </a:solidFill>
              </a:rPr>
              <a:t>lb</a:t>
            </a:r>
            <a:r>
              <a:rPr lang="en-US" dirty="0" smtClean="0">
                <a:solidFill>
                  <a:srgbClr val="002060"/>
                </a:solidFill>
              </a:rPr>
              <a:t> to 8.13 </a:t>
            </a:r>
            <a:r>
              <a:rPr lang="en-US" dirty="0" err="1" smtClean="0">
                <a:solidFill>
                  <a:srgbClr val="002060"/>
                </a:solidFill>
              </a:rPr>
              <a:t>lbs</a:t>
            </a:r>
            <a:r>
              <a:rPr lang="en-US" dirty="0" smtClean="0">
                <a:solidFill>
                  <a:srgbClr val="002060"/>
                </a:solidFill>
              </a:rPr>
              <a:t>). But there are extremes on the low end.</a:t>
            </a:r>
            <a:endParaRPr lang="en-US" dirty="0"/>
          </a:p>
        </p:txBody>
      </p:sp>
      <p:pic>
        <p:nvPicPr>
          <p:cNvPr id="819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864" y="5292434"/>
            <a:ext cx="1818246" cy="1029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152533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FAA10A1B-C93C-4F0D-9E5A-DC77546C2E84}" type="slidenum">
              <a:rPr lang="en-US"/>
              <a:pPr/>
              <a:t>44</a:t>
            </a:fld>
            <a:endParaRPr lang="en-US"/>
          </a:p>
        </p:txBody>
      </p:sp>
      <p:sp>
        <p:nvSpPr>
          <p:cNvPr id="102415" name="Rectangle 15"/>
          <p:cNvSpPr>
            <a:spLocks noChangeArrowheads="1"/>
          </p:cNvSpPr>
          <p:nvPr/>
        </p:nvSpPr>
        <p:spPr bwMode="auto">
          <a:xfrm>
            <a:off x="383382" y="1335202"/>
            <a:ext cx="2512218" cy="4238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dirty="0" smtClean="0">
                <a:solidFill>
                  <a:srgbClr val="C00000"/>
                </a:solidFill>
                <a:effectLst>
                  <a:outerShdw blurRad="38100" dist="38100" dir="2700000" algn="tl">
                    <a:srgbClr val="000000">
                      <a:alpha val="43137"/>
                    </a:srgbClr>
                  </a:outerShdw>
                </a:effectLst>
              </a:rPr>
              <a:t>Fences Visualized:</a:t>
            </a:r>
            <a:endParaRPr lang="en-US" sz="2000" i="1" dirty="0">
              <a:solidFill>
                <a:srgbClr val="002060"/>
              </a:solidFill>
              <a:effectLst>
                <a:outerShdw blurRad="38100" dist="38100" dir="2700000" algn="tl">
                  <a:srgbClr val="000000">
                    <a:alpha val="43137"/>
                  </a:srgbClr>
                </a:outerShdw>
              </a:effectLst>
            </a:endParaRPr>
          </a:p>
        </p:txBody>
      </p:sp>
      <p:sp>
        <p:nvSpPr>
          <p:cNvPr id="13005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741" y="1836254"/>
            <a:ext cx="7529513" cy="1554480"/>
          </a:xfrm>
          <a:prstGeom prst="rect">
            <a:avLst/>
          </a:prstGeom>
        </p:spPr>
      </p:pic>
      <p:sp>
        <p:nvSpPr>
          <p:cNvPr id="12" name="Rectangle 15"/>
          <p:cNvSpPr>
            <a:spLocks noChangeArrowheads="1"/>
          </p:cNvSpPr>
          <p:nvPr/>
        </p:nvSpPr>
        <p:spPr bwMode="auto">
          <a:xfrm>
            <a:off x="383382" y="3580190"/>
            <a:ext cx="1369218" cy="763210"/>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dirty="0" smtClean="0">
                <a:solidFill>
                  <a:srgbClr val="C00000"/>
                </a:solidFill>
                <a:effectLst>
                  <a:outerShdw blurRad="38100" dist="38100" dir="2700000" algn="tl">
                    <a:srgbClr val="000000">
                      <a:alpha val="43137"/>
                    </a:srgbClr>
                  </a:outerShdw>
                </a:effectLst>
              </a:rPr>
              <a:t>Fences </a:t>
            </a:r>
          </a:p>
          <a:p>
            <a:pPr marL="387134" indent="-387134" eaLnBrk="0" hangingPunct="0">
              <a:lnSpc>
                <a:spcPct val="90000"/>
              </a:lnSpc>
              <a:spcBef>
                <a:spcPct val="20000"/>
              </a:spcBef>
              <a:buClr>
                <a:schemeClr val="folHlink"/>
              </a:buClr>
              <a:defRPr/>
            </a:pPr>
            <a:r>
              <a:rPr lang="en-US" sz="2000" dirty="0" smtClean="0">
                <a:solidFill>
                  <a:srgbClr val="C00000"/>
                </a:solidFill>
                <a:effectLst>
                  <a:outerShdw blurRad="38100" dist="38100" dir="2700000" algn="tl">
                    <a:srgbClr val="000000">
                      <a:alpha val="43137"/>
                    </a:srgbClr>
                  </a:outerShdw>
                </a:effectLst>
              </a:rPr>
              <a:t>Example:</a:t>
            </a:r>
            <a:endParaRPr lang="en-US" sz="2000" i="1" dirty="0"/>
          </a:p>
        </p:txBody>
      </p:sp>
      <p:pic>
        <p:nvPicPr>
          <p:cNvPr id="849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8433" y="3505200"/>
            <a:ext cx="6309177"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3382" y="5638800"/>
            <a:ext cx="7922418" cy="923330"/>
          </a:xfrm>
          <a:prstGeom prst="rect">
            <a:avLst/>
          </a:prstGeom>
          <a:noFill/>
        </p:spPr>
        <p:txBody>
          <a:bodyPr wrap="square" rtlCol="0">
            <a:spAutoFit/>
          </a:bodyPr>
          <a:lstStyle/>
          <a:p>
            <a:r>
              <a:rPr lang="en-US" b="1" i="1" dirty="0" smtClean="0">
                <a:solidFill>
                  <a:srgbClr val="C00000"/>
                </a:solidFill>
                <a:effectLst>
                  <a:outerShdw blurRad="38100" dist="38100" dir="2700000" algn="tl">
                    <a:srgbClr val="000000">
                      <a:alpha val="43137"/>
                    </a:srgbClr>
                  </a:outerShdw>
                </a:effectLst>
              </a:rPr>
              <a:t>Interpretation: </a:t>
            </a:r>
            <a:r>
              <a:rPr lang="en-US" dirty="0">
                <a:solidFill>
                  <a:srgbClr val="002060"/>
                </a:solidFill>
              </a:rPr>
              <a:t>There are three outliers (beyond the inner upper fence). One is on the border of the upper outer fence, so is almost an extreme outlier. Lower fences are not displayed since they are irrelevant for this sample. </a:t>
            </a:r>
          </a:p>
        </p:txBody>
      </p:sp>
      <p:sp>
        <p:nvSpPr>
          <p:cNvPr id="13" name="Rectangle 2"/>
          <p:cNvSpPr txBox="1">
            <a:spLocks noChangeArrowheads="1"/>
          </p:cNvSpPr>
          <p:nvPr/>
        </p:nvSpPr>
        <p:spPr bwMode="auto">
          <a:xfrm>
            <a:off x="971075" y="457199"/>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Box-Plots with Fences</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31811449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4-</a:t>
            </a:r>
            <a:fld id="{35D0B3A7-5A05-4BCE-AA5B-E396DC48FE44}" type="slidenum">
              <a:rPr lang="en-US"/>
              <a:pPr/>
              <a:t>45</a:t>
            </a:fld>
            <a:endParaRPr lang="en-US"/>
          </a:p>
        </p:txBody>
      </p:sp>
      <p:pic>
        <p:nvPicPr>
          <p:cNvPr id="94210" name="Picture 2"/>
          <p:cNvPicPr>
            <a:picLocks noChangeAspect="1" noChangeArrowheads="1"/>
          </p:cNvPicPr>
          <p:nvPr/>
        </p:nvPicPr>
        <p:blipFill>
          <a:blip r:embed="rId3" cstate="print"/>
          <a:srcRect/>
          <a:stretch>
            <a:fillRect/>
          </a:stretch>
        </p:blipFill>
        <p:spPr bwMode="auto">
          <a:xfrm>
            <a:off x="666672" y="3251327"/>
            <a:ext cx="6527132" cy="114300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09591" name="Rectangle 23"/>
          <p:cNvSpPr>
            <a:spLocks noChangeArrowheads="1"/>
          </p:cNvSpPr>
          <p:nvPr/>
        </p:nvSpPr>
        <p:spPr bwMode="auto">
          <a:xfrm>
            <a:off x="1066800" y="4959926"/>
            <a:ext cx="7010400" cy="1059873"/>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b="1" i="1" dirty="0">
                <a:solidFill>
                  <a:srgbClr val="C00000"/>
                </a:solidFill>
                <a:effectLst>
                  <a:outerShdw blurRad="38100" dist="38100" dir="2700000" algn="tl">
                    <a:srgbClr val="000000">
                      <a:alpha val="43137"/>
                    </a:srgbClr>
                  </a:outerShdw>
                </a:effectLst>
              </a:rPr>
              <a:t>Interpretation:</a:t>
            </a:r>
            <a:r>
              <a:rPr lang="en-US" sz="2000" dirty="0" smtClean="0">
                <a:solidFill>
                  <a:srgbClr val="002060"/>
                </a:solidFill>
                <a:effectLst>
                  <a:outerShdw blurRad="38100" dist="38100" dir="2700000" algn="tl">
                    <a:srgbClr val="FFFFFF"/>
                  </a:outerShdw>
                </a:effectLst>
              </a:rPr>
              <a:t> Based </a:t>
            </a:r>
            <a:r>
              <a:rPr lang="en-US" sz="2000" dirty="0">
                <a:solidFill>
                  <a:srgbClr val="002060"/>
                </a:solidFill>
                <a:effectLst>
                  <a:outerShdw blurRad="38100" dist="38100" dir="2700000" algn="tl">
                    <a:srgbClr val="FFFFFF"/>
                  </a:outerShdw>
                </a:effectLst>
              </a:rPr>
              <a:t>on </a:t>
            </a:r>
            <a:r>
              <a:rPr lang="en-US" sz="2000" dirty="0" smtClean="0">
                <a:solidFill>
                  <a:srgbClr val="002060"/>
                </a:solidFill>
                <a:effectLst>
                  <a:outerShdw blurRad="38100" dist="38100" dir="2700000" algn="tl">
                    <a:srgbClr val="FFFFFF"/>
                  </a:outerShdw>
                </a:effectLst>
              </a:rPr>
              <a:t>the </a:t>
            </a:r>
            <a:r>
              <a:rPr lang="en-US" sz="2000" dirty="0">
                <a:solidFill>
                  <a:srgbClr val="002060"/>
                </a:solidFill>
                <a:effectLst>
                  <a:outerShdw blurRad="38100" dist="38100" dir="2700000" algn="tl">
                    <a:srgbClr val="FFFFFF"/>
                  </a:outerShdw>
                </a:effectLst>
              </a:rPr>
              <a:t>fences, there is only one </a:t>
            </a:r>
            <a:r>
              <a:rPr lang="en-US" sz="2000" dirty="0" smtClean="0">
                <a:solidFill>
                  <a:srgbClr val="002060"/>
                </a:solidFill>
                <a:effectLst>
                  <a:outerShdw blurRad="38100" dist="38100" dir="2700000" algn="tl">
                    <a:srgbClr val="FFFFFF"/>
                  </a:outerShdw>
                </a:effectLst>
              </a:rPr>
              <a:t>outlier and no extreme outliers. Lower fences are not displayed since they are not needed for this samp</a:t>
            </a:r>
            <a:r>
              <a:rPr lang="en-US" sz="2000" dirty="0" smtClean="0"/>
              <a:t>le. </a:t>
            </a:r>
            <a:endParaRPr lang="en-US" sz="2000" dirty="0">
              <a:solidFill>
                <a:srgbClr val="002060"/>
              </a:solidFill>
              <a:effectLst>
                <a:outerShdw blurRad="38100" dist="38100" dir="2700000" algn="tl">
                  <a:srgbClr val="FFFFFF"/>
                </a:outerShdw>
              </a:effectLst>
            </a:endParaRPr>
          </a:p>
        </p:txBody>
      </p:sp>
      <p:sp>
        <p:nvSpPr>
          <p:cNvPr id="12800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25" name="Rectangle 27"/>
          <p:cNvSpPr>
            <a:spLocks noChangeArrowheads="1"/>
          </p:cNvSpPr>
          <p:nvPr/>
        </p:nvSpPr>
        <p:spPr bwMode="auto">
          <a:xfrm>
            <a:off x="223838" y="1557338"/>
            <a:ext cx="8655050" cy="563562"/>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000" dirty="0" smtClean="0">
                <a:solidFill>
                  <a:srgbClr val="C00000"/>
                </a:solidFill>
                <a:effectLst>
                  <a:outerShdw blurRad="38100" dist="38100" dir="2700000" algn="tl">
                    <a:srgbClr val="000000">
                      <a:alpha val="43137"/>
                    </a:srgbClr>
                  </a:outerShdw>
                </a:effectLst>
              </a:rPr>
              <a:t>Example: </a:t>
            </a:r>
            <a:r>
              <a:rPr lang="en-US" sz="2000" i="1" dirty="0">
                <a:solidFill>
                  <a:srgbClr val="002060"/>
                </a:solidFill>
                <a:effectLst>
                  <a:outerShdw blurRad="38100" dist="38100" dir="2700000" algn="tl">
                    <a:srgbClr val="000000">
                      <a:alpha val="43137"/>
                    </a:srgbClr>
                  </a:outerShdw>
                </a:effectLst>
              </a:rPr>
              <a:t>Fences and Unusual Data Values</a:t>
            </a:r>
          </a:p>
        </p:txBody>
      </p:sp>
      <p:pic>
        <p:nvPicPr>
          <p:cNvPr id="1280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983732"/>
            <a:ext cx="22288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8" name="TextBox 27"/>
          <p:cNvSpPr txBox="1">
            <a:spLocks noChangeArrowheads="1"/>
          </p:cNvSpPr>
          <p:nvPr/>
        </p:nvSpPr>
        <p:spPr bwMode="auto">
          <a:xfrm>
            <a:off x="5613734" y="2336927"/>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t>Outlier</a:t>
            </a:r>
          </a:p>
        </p:txBody>
      </p:sp>
      <p:cxnSp>
        <p:nvCxnSpPr>
          <p:cNvPr id="128009" name="Straight Arrow Connector 29"/>
          <p:cNvCxnSpPr>
            <a:cxnSpLocks noChangeShapeType="1"/>
          </p:cNvCxnSpPr>
          <p:nvPr/>
        </p:nvCxnSpPr>
        <p:spPr bwMode="auto">
          <a:xfrm rot="5400000">
            <a:off x="5723271" y="3065590"/>
            <a:ext cx="696913" cy="1588"/>
          </a:xfrm>
          <a:prstGeom prst="straightConnector1">
            <a:avLst/>
          </a:prstGeom>
          <a:noFill/>
          <a:ln w="9525" algn="ctr">
            <a:solidFill>
              <a:schemeClr val="tx1"/>
            </a:solidFill>
            <a:round/>
            <a:headEnd/>
            <a:tailEnd type="arrow" w="med" len="med"/>
          </a:ln>
        </p:spPr>
      </p:cxnSp>
      <p:sp>
        <p:nvSpPr>
          <p:cNvPr id="11" name="Rectangle 2"/>
          <p:cNvSpPr txBox="1">
            <a:spLocks noChangeArrowheads="1"/>
          </p:cNvSpPr>
          <p:nvPr/>
        </p:nvSpPr>
        <p:spPr bwMode="auto">
          <a:xfrm>
            <a:off x="971075" y="457199"/>
            <a:ext cx="6777038" cy="6858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Box-Plots with Fences</a:t>
            </a:r>
            <a:endParaRPr lang="en-US" sz="28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21045973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xfrm>
            <a:off x="7789863" y="6248400"/>
            <a:ext cx="838200" cy="457200"/>
          </a:xfrm>
          <a:ln/>
        </p:spPr>
        <p:txBody>
          <a:bodyPr/>
          <a:lstStyle/>
          <a:p>
            <a:r>
              <a:rPr lang="en-US"/>
              <a:t>4-</a:t>
            </a:r>
            <a:fld id="{059F1B14-8F32-4DE3-83E2-0E8A41D9B1AB}" type="slidenum">
              <a:rPr lang="en-US"/>
              <a:pPr/>
              <a:t>46</a:t>
            </a:fld>
            <a:endParaRPr lang="en-US"/>
          </a:p>
        </p:txBody>
      </p:sp>
      <p:sp>
        <p:nvSpPr>
          <p:cNvPr id="43010" name="Rectangle 2"/>
          <p:cNvSpPr>
            <a:spLocks noGrp="1" noChangeArrowheads="1"/>
          </p:cNvSpPr>
          <p:nvPr>
            <p:ph type="title"/>
          </p:nvPr>
        </p:nvSpPr>
        <p:spPr>
          <a:xfrm>
            <a:off x="685801" y="457199"/>
            <a:ext cx="7681182" cy="685800"/>
          </a:xfrm>
          <a:solidFill>
            <a:schemeClr val="accent1">
              <a:lumMod val="20000"/>
              <a:lumOff val="80000"/>
            </a:schemeClr>
          </a:solidFill>
        </p:spPr>
        <p:txBody>
          <a:bodyPr lIns="103236" tIns="51618" rIns="103236" bIns="51618" anchor="t"/>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Correlation, Grouped Data, Shape       </a:t>
            </a:r>
            <a:r>
              <a:rPr lang="en-US" sz="3200" b="1" i="1" dirty="0" smtClean="0"/>
              <a:t>ML 2.4</a:t>
            </a:r>
            <a:endParaRPr lang="en-US" sz="3200" dirty="0" smtClean="0">
              <a:effectLst>
                <a:outerShdw blurRad="38100" dist="38100" dir="2700000" algn="tl">
                  <a:srgbClr val="000000">
                    <a:alpha val="43137"/>
                  </a:srgbClr>
                </a:outerShdw>
              </a:effectLst>
            </a:endParaRPr>
          </a:p>
        </p:txBody>
      </p:sp>
      <p:sp>
        <p:nvSpPr>
          <p:cNvPr id="1638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10"/>
          <p:cNvSpPr/>
          <p:nvPr/>
        </p:nvSpPr>
        <p:spPr>
          <a:xfrm>
            <a:off x="1125187" y="1905000"/>
            <a:ext cx="6629400" cy="3077766"/>
          </a:xfrm>
          <a:prstGeom prst="rect">
            <a:avLst/>
          </a:prstGeom>
        </p:spPr>
        <p:txBody>
          <a:bodyPr wrap="square">
            <a:spAutoFit/>
          </a:bodyPr>
          <a:lstStyle/>
          <a:p>
            <a:pPr marL="0" lvl="1">
              <a:spcBef>
                <a:spcPts val="1200"/>
              </a:spcBef>
              <a:buClr>
                <a:schemeClr val="bg2"/>
              </a:buClr>
              <a:buSzPct val="75000"/>
              <a:defRPr/>
            </a:pPr>
            <a:r>
              <a:rPr lang="en-US" sz="2400" i="1" dirty="0">
                <a:solidFill>
                  <a:srgbClr val="C00000"/>
                </a:solidFill>
                <a:effectLst>
                  <a:outerShdw blurRad="38100" dist="38100" dir="2700000" algn="tl">
                    <a:srgbClr val="000000">
                      <a:alpha val="43137"/>
                    </a:srgbClr>
                  </a:outerShdw>
                </a:effectLst>
                <a:latin typeface="+mn-lt"/>
              </a:rPr>
              <a:t>Topics</a:t>
            </a:r>
          </a:p>
          <a:p>
            <a:pPr marL="800100" lvl="1" indent="-342900">
              <a:spcBef>
                <a:spcPts val="1200"/>
              </a:spcBef>
              <a:buClr>
                <a:schemeClr val="tx2">
                  <a:lumMod val="60000"/>
                  <a:lumOff val="40000"/>
                </a:schemeClr>
              </a:buClr>
              <a:buFont typeface="Arial" pitchFamily="34" charset="0"/>
              <a:buChar char="•"/>
            </a:pPr>
            <a:r>
              <a:rPr lang="en-US" sz="2400" dirty="0">
                <a:solidFill>
                  <a:srgbClr val="002060"/>
                </a:solidFill>
                <a:effectLst>
                  <a:outerShdw blurRad="38100" dist="38100" dir="2700000" algn="tl">
                    <a:srgbClr val="FFFFFF"/>
                  </a:outerShdw>
                </a:effectLst>
              </a:rPr>
              <a:t>scatter plots</a:t>
            </a:r>
          </a:p>
          <a:p>
            <a:pPr marL="800100" lvl="1" indent="-342900">
              <a:spcBef>
                <a:spcPts val="1200"/>
              </a:spcBef>
              <a:buClr>
                <a:schemeClr val="tx2">
                  <a:lumMod val="60000"/>
                  <a:lumOff val="40000"/>
                </a:schemeClr>
              </a:buClr>
              <a:buFont typeface="Arial" pitchFamily="34" charset="0"/>
              <a:buChar char="•"/>
            </a:pPr>
            <a:r>
              <a:rPr lang="en-US" sz="2400" dirty="0">
                <a:solidFill>
                  <a:srgbClr val="002060"/>
                </a:solidFill>
                <a:effectLst>
                  <a:outerShdw blurRad="38100" dist="38100" dir="2700000" algn="tl">
                    <a:srgbClr val="FFFFFF"/>
                  </a:outerShdw>
                </a:effectLst>
              </a:rPr>
              <a:t>correlation coefficient</a:t>
            </a:r>
          </a:p>
          <a:p>
            <a:pPr marL="800100" lvl="1" indent="-342900">
              <a:spcBef>
                <a:spcPts val="1200"/>
              </a:spcBef>
              <a:buClr>
                <a:schemeClr val="tx2">
                  <a:lumMod val="60000"/>
                  <a:lumOff val="40000"/>
                </a:schemeClr>
              </a:buClr>
              <a:buFont typeface="Arial" pitchFamily="34" charset="0"/>
              <a:buChar char="•"/>
            </a:pPr>
            <a:r>
              <a:rPr lang="en-US" sz="2400" dirty="0">
                <a:solidFill>
                  <a:srgbClr val="002060"/>
                </a:solidFill>
                <a:effectLst>
                  <a:outerShdw blurRad="38100" dist="38100" dir="2700000" algn="tl">
                    <a:srgbClr val="FFFFFF"/>
                  </a:outerShdw>
                </a:effectLst>
              </a:rPr>
              <a:t>covariance – population, sample</a:t>
            </a:r>
          </a:p>
          <a:p>
            <a:pPr marL="800100" lvl="1" indent="-342900">
              <a:spcBef>
                <a:spcPts val="1200"/>
              </a:spcBef>
              <a:buClr>
                <a:schemeClr val="tx2">
                  <a:lumMod val="60000"/>
                  <a:lumOff val="40000"/>
                </a:schemeClr>
              </a:buClr>
              <a:buFont typeface="Arial" pitchFamily="34" charset="0"/>
              <a:buChar char="•"/>
            </a:pPr>
            <a:r>
              <a:rPr lang="en-US" sz="2400" dirty="0">
                <a:solidFill>
                  <a:srgbClr val="002060"/>
                </a:solidFill>
                <a:effectLst>
                  <a:outerShdw blurRad="38100" dist="38100" dir="2700000" algn="tl">
                    <a:srgbClr val="FFFFFF"/>
                  </a:outerShdw>
                </a:effectLst>
              </a:rPr>
              <a:t>mean from grouped mean</a:t>
            </a:r>
          </a:p>
          <a:p>
            <a:pPr marL="800100" lvl="1" indent="-342900">
              <a:spcBef>
                <a:spcPts val="1200"/>
              </a:spcBef>
              <a:buClr>
                <a:schemeClr val="tx2">
                  <a:lumMod val="60000"/>
                  <a:lumOff val="40000"/>
                </a:schemeClr>
              </a:buClr>
              <a:buFont typeface="Arial" pitchFamily="34" charset="0"/>
              <a:buChar char="•"/>
            </a:pPr>
            <a:r>
              <a:rPr lang="en-US" sz="2400" dirty="0" err="1">
                <a:solidFill>
                  <a:srgbClr val="002060"/>
                </a:solidFill>
                <a:effectLst>
                  <a:outerShdw blurRad="38100" dist="38100" dir="2700000" algn="tl">
                    <a:srgbClr val="FFFFFF"/>
                  </a:outerShdw>
                </a:effectLst>
              </a:rPr>
              <a:t>skewness</a:t>
            </a:r>
            <a:r>
              <a:rPr lang="en-US" sz="2400" dirty="0">
                <a:solidFill>
                  <a:srgbClr val="002060"/>
                </a:solidFill>
                <a:effectLst>
                  <a:outerShdw blurRad="38100" dist="38100" dir="2700000" algn="tl">
                    <a:srgbClr val="FFFFFF"/>
                  </a:outerShdw>
                </a:effectLst>
              </a:rPr>
              <a:t>, kurtosis (Excel)</a:t>
            </a:r>
          </a:p>
        </p:txBody>
      </p:sp>
      <p:pic>
        <p:nvPicPr>
          <p:cNvPr id="1028" name="Picture 4" descr="C:\Users\Blythe\AppData\Local\Microsoft\Windows\Temporary Internet Files\Content.IE5\TT6LCHKH\MC90037020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2537712"/>
            <a:ext cx="1813782" cy="2186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9317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187846DF-4BBA-4523-B0B2-3EDC5B18CBF8}" type="slidenum">
              <a:rPr lang="en-US"/>
              <a:pPr/>
              <a:t>47</a:t>
            </a:fld>
            <a:endParaRPr lang="en-US"/>
          </a:p>
        </p:txBody>
      </p:sp>
      <p:sp>
        <p:nvSpPr>
          <p:cNvPr id="110595" name="Rectangle 3"/>
          <p:cNvSpPr>
            <a:spLocks noChangeArrowheads="1"/>
          </p:cNvSpPr>
          <p:nvPr/>
        </p:nvSpPr>
        <p:spPr bwMode="auto">
          <a:xfrm>
            <a:off x="522513" y="2209800"/>
            <a:ext cx="8229600" cy="915988"/>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sample correlation coefficient </a:t>
            </a:r>
            <a:r>
              <a:rPr lang="en-US" sz="2000" dirty="0">
                <a:solidFill>
                  <a:srgbClr val="002060"/>
                </a:solidFill>
                <a:effectLst>
                  <a:outerShdw blurRad="38100" dist="38100" dir="2700000" algn="tl">
                    <a:srgbClr val="FFFFFF"/>
                  </a:outerShdw>
                </a:effectLst>
              </a:rPr>
              <a:t>is a statistic that describes the degree of linearity between paired observations on two quantitative variables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a:t>
            </a:r>
          </a:p>
        </p:txBody>
      </p:sp>
      <p:sp>
        <p:nvSpPr>
          <p:cNvPr id="110602" name="Rectangle 10"/>
          <p:cNvSpPr>
            <a:spLocks noChangeArrowheads="1"/>
          </p:cNvSpPr>
          <p:nvPr/>
        </p:nvSpPr>
        <p:spPr bwMode="auto">
          <a:xfrm>
            <a:off x="320675" y="1524000"/>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Correlation Coefficient</a:t>
            </a:r>
          </a:p>
        </p:txBody>
      </p:sp>
      <p:sp>
        <p:nvSpPr>
          <p:cNvPr id="329736" name="Rectangle 8"/>
          <p:cNvSpPr>
            <a:spLocks noChangeArrowheads="1"/>
          </p:cNvSpPr>
          <p:nvPr/>
        </p:nvSpPr>
        <p:spPr bwMode="auto">
          <a:xfrm>
            <a:off x="5943600" y="4106000"/>
            <a:ext cx="2170787" cy="400110"/>
          </a:xfrm>
          <a:prstGeom prst="rect">
            <a:avLst/>
          </a:prstGeom>
          <a:noFill/>
          <a:ln w="9525">
            <a:noFill/>
            <a:miter lim="800000"/>
            <a:headEnd/>
            <a:tailEnd/>
          </a:ln>
          <a:effectLst/>
        </p:spPr>
        <p:txBody>
          <a:bodyPr wrap="none">
            <a:spAutoFit/>
          </a:bodyPr>
          <a:lstStyle/>
          <a:p>
            <a:pPr eaLnBrk="0" hangingPunct="0">
              <a:spcBef>
                <a:spcPct val="20000"/>
              </a:spcBef>
              <a:buClr>
                <a:srgbClr val="C00000"/>
              </a:buClr>
              <a:defRPr/>
            </a:pPr>
            <a:r>
              <a:rPr lang="en-US" dirty="0">
                <a:solidFill>
                  <a:srgbClr val="FF0000"/>
                </a:solidFill>
                <a:effectLst>
                  <a:outerShdw blurRad="38100" dist="38100" dir="2700000" algn="tl">
                    <a:srgbClr val="000000"/>
                  </a:outerShdw>
                </a:effectLst>
              </a:rPr>
              <a:t> </a:t>
            </a:r>
            <a:r>
              <a:rPr lang="en-US" sz="2000" dirty="0">
                <a:solidFill>
                  <a:srgbClr val="FF0000"/>
                </a:solidFill>
                <a:effectLst>
                  <a:outerShdw blurRad="38100" dist="38100" dir="2700000" algn="tl">
                    <a:srgbClr val="000000"/>
                  </a:outerShdw>
                </a:effectLst>
              </a:rPr>
              <a:t>Note:  </a:t>
            </a:r>
            <a:r>
              <a:rPr lang="en-US" sz="2000" dirty="0"/>
              <a:t>-1 ≤</a:t>
            </a:r>
            <a:r>
              <a:rPr lang="en-US" sz="2000" i="1" dirty="0"/>
              <a:t> r </a:t>
            </a:r>
            <a:r>
              <a:rPr lang="en-US" sz="2000" dirty="0"/>
              <a:t>≤ +</a:t>
            </a:r>
            <a:r>
              <a:rPr lang="en-US" sz="2000" dirty="0" smtClean="0"/>
              <a:t>1</a:t>
            </a:r>
            <a:endParaRPr lang="en-US" sz="2400" dirty="0"/>
          </a:p>
        </p:txBody>
      </p:sp>
      <p:sp>
        <p:nvSpPr>
          <p:cNvPr id="13210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1371600" y="609600"/>
            <a:ext cx="58674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Correlation </a:t>
            </a:r>
            <a:r>
              <a:rPr lang="en-US" sz="3200" kern="0" dirty="0">
                <a:solidFill>
                  <a:schemeClr val="accent1"/>
                </a:solidFill>
                <a:effectLst>
                  <a:outerShdw blurRad="38100" dist="38100" dir="2700000" algn="tl">
                    <a:srgbClr val="000000">
                      <a:alpha val="43137"/>
                    </a:srgbClr>
                  </a:outerShdw>
                </a:effectLst>
                <a:latin typeface="+mj-lt"/>
                <a:ea typeface="+mj-ea"/>
                <a:cs typeface="+mj-cs"/>
              </a:rPr>
              <a:t>and Covariance</a:t>
            </a:r>
          </a:p>
        </p:txBody>
      </p:sp>
      <p:pic>
        <p:nvPicPr>
          <p:cNvPr id="95234" name="Picture 2"/>
          <p:cNvPicPr>
            <a:picLocks noChangeAspect="1" noChangeArrowheads="1"/>
          </p:cNvPicPr>
          <p:nvPr/>
        </p:nvPicPr>
        <p:blipFill>
          <a:blip r:embed="rId3" cstate="print"/>
          <a:srcRect/>
          <a:stretch>
            <a:fillRect/>
          </a:stretch>
        </p:blipFill>
        <p:spPr bwMode="auto">
          <a:xfrm>
            <a:off x="1066800" y="3730111"/>
            <a:ext cx="4267201" cy="1677359"/>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2" name="TextBox 1"/>
          <p:cNvSpPr txBox="1"/>
          <p:nvPr/>
        </p:nvSpPr>
        <p:spPr>
          <a:xfrm>
            <a:off x="5943600" y="5175660"/>
            <a:ext cx="1295400" cy="923330"/>
          </a:xfrm>
          <a:prstGeom prst="rect">
            <a:avLst/>
          </a:prstGeom>
          <a:noFill/>
        </p:spPr>
        <p:txBody>
          <a:bodyPr wrap="square" rtlCol="0">
            <a:spAutoFit/>
          </a:bodyPr>
          <a:lstStyle/>
          <a:p>
            <a:r>
              <a:rPr lang="en-US" dirty="0" smtClean="0"/>
              <a:t>Perfect negative correlation</a:t>
            </a:r>
            <a:endParaRPr lang="en-US" dirty="0"/>
          </a:p>
        </p:txBody>
      </p:sp>
      <p:sp>
        <p:nvSpPr>
          <p:cNvPr id="12" name="TextBox 11"/>
          <p:cNvSpPr txBox="1"/>
          <p:nvPr/>
        </p:nvSpPr>
        <p:spPr>
          <a:xfrm>
            <a:off x="7551738" y="5175660"/>
            <a:ext cx="1295400" cy="923330"/>
          </a:xfrm>
          <a:prstGeom prst="rect">
            <a:avLst/>
          </a:prstGeom>
          <a:noFill/>
        </p:spPr>
        <p:txBody>
          <a:bodyPr wrap="square" rtlCol="0">
            <a:spAutoFit/>
          </a:bodyPr>
          <a:lstStyle/>
          <a:p>
            <a:r>
              <a:rPr lang="en-US" dirty="0" smtClean="0"/>
              <a:t>Perfect positive</a:t>
            </a:r>
          </a:p>
          <a:p>
            <a:r>
              <a:rPr lang="en-US" dirty="0" smtClean="0"/>
              <a:t>correlation</a:t>
            </a:r>
            <a:endParaRPr lang="en-US" dirty="0"/>
          </a:p>
        </p:txBody>
      </p:sp>
      <p:cxnSp>
        <p:nvCxnSpPr>
          <p:cNvPr id="4" name="Straight Arrow Connector 3"/>
          <p:cNvCxnSpPr/>
          <p:nvPr/>
        </p:nvCxnSpPr>
        <p:spPr bwMode="auto">
          <a:xfrm flipV="1">
            <a:off x="6591300" y="4567963"/>
            <a:ext cx="342900" cy="53743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 name="Straight Arrow Connector 15"/>
          <p:cNvCxnSpPr>
            <a:stCxn id="12" idx="0"/>
          </p:cNvCxnSpPr>
          <p:nvPr/>
        </p:nvCxnSpPr>
        <p:spPr bwMode="auto">
          <a:xfrm flipH="1" flipV="1">
            <a:off x="7957066" y="4568791"/>
            <a:ext cx="242372" cy="60686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514293188"/>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4-</a:t>
            </a:r>
            <a:fld id="{F48B2662-DF32-4B3A-9F85-69247BA25615}" type="slidenum">
              <a:rPr lang="en-US"/>
              <a:pPr/>
              <a:t>48</a:t>
            </a:fld>
            <a:endParaRPr lang="en-US"/>
          </a:p>
        </p:txBody>
      </p:sp>
      <p:sp>
        <p:nvSpPr>
          <p:cNvPr id="110595" name="Rectangle 3"/>
          <p:cNvSpPr>
            <a:spLocks noChangeArrowheads="1"/>
          </p:cNvSpPr>
          <p:nvPr/>
        </p:nvSpPr>
        <p:spPr bwMode="auto">
          <a:xfrm>
            <a:off x="1981200" y="1640017"/>
            <a:ext cx="5410200" cy="457993"/>
          </a:xfrm>
          <a:prstGeom prst="rect">
            <a:avLst/>
          </a:prstGeom>
          <a:noFill/>
          <a:ln w="9525">
            <a:noFill/>
            <a:miter lim="800000"/>
            <a:headEnd/>
            <a:tailEnd/>
          </a:ln>
          <a:effectLst/>
        </p:spPr>
        <p:txBody>
          <a:bodyPr lIns="91435" tIns="45718" rIns="91435" bIns="45718"/>
          <a:lstStyle/>
          <a:p>
            <a:pPr algn="ct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Illustration of Correlation Coefficients</a:t>
            </a:r>
          </a:p>
        </p:txBody>
      </p:sp>
      <p:sp>
        <p:nvSpPr>
          <p:cNvPr id="13414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96259" name="Picture 3"/>
          <p:cNvPicPr>
            <a:picLocks noChangeAspect="1" noChangeArrowheads="1"/>
          </p:cNvPicPr>
          <p:nvPr/>
        </p:nvPicPr>
        <p:blipFill>
          <a:blip r:embed="rId3" cstate="print"/>
          <a:srcRect/>
          <a:stretch>
            <a:fillRect/>
          </a:stretch>
        </p:blipFill>
        <p:spPr bwMode="auto">
          <a:xfrm>
            <a:off x="1115218" y="2316203"/>
            <a:ext cx="6961982" cy="3991143"/>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7" name="Rectangle 2"/>
          <p:cNvSpPr txBox="1">
            <a:spLocks noChangeArrowheads="1"/>
          </p:cNvSpPr>
          <p:nvPr/>
        </p:nvSpPr>
        <p:spPr bwMode="auto">
          <a:xfrm>
            <a:off x="1371600" y="609600"/>
            <a:ext cx="58674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Correlation </a:t>
            </a:r>
            <a:r>
              <a:rPr lang="en-US" sz="3200" kern="0" dirty="0">
                <a:solidFill>
                  <a:schemeClr val="accent1"/>
                </a:solidFill>
                <a:effectLst>
                  <a:outerShdw blurRad="38100" dist="38100" dir="2700000" algn="tl">
                    <a:srgbClr val="000000">
                      <a:alpha val="43137"/>
                    </a:srgbClr>
                  </a:outerShdw>
                </a:effectLst>
                <a:latin typeface="+mj-lt"/>
                <a:ea typeface="+mj-ea"/>
                <a:cs typeface="+mj-cs"/>
              </a:rPr>
              <a:t>and Covariance</a:t>
            </a:r>
          </a:p>
        </p:txBody>
      </p:sp>
    </p:spTree>
    <p:extLst>
      <p:ext uri="{BB962C8B-B14F-4D97-AF65-F5344CB8AC3E}">
        <p14:creationId xmlns:p14="http://schemas.microsoft.com/office/powerpoint/2010/main" val="9343612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187846DF-4BBA-4523-B0B2-3EDC5B18CBF8}" type="slidenum">
              <a:rPr lang="en-US"/>
              <a:pPr/>
              <a:t>49</a:t>
            </a:fld>
            <a:endParaRPr lang="en-US"/>
          </a:p>
        </p:txBody>
      </p:sp>
      <p:sp>
        <p:nvSpPr>
          <p:cNvPr id="110595" name="Rectangle 3"/>
          <p:cNvSpPr>
            <a:spLocks noChangeArrowheads="1"/>
          </p:cNvSpPr>
          <p:nvPr/>
        </p:nvSpPr>
        <p:spPr bwMode="auto">
          <a:xfrm>
            <a:off x="530430" y="1969739"/>
            <a:ext cx="8229600" cy="915988"/>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sample correlation coefficient </a:t>
            </a:r>
            <a:r>
              <a:rPr lang="en-US" sz="2000" dirty="0" smtClean="0">
                <a:solidFill>
                  <a:srgbClr val="002060"/>
                </a:solidFill>
                <a:effectLst>
                  <a:outerShdw blurRad="38100" dist="38100" dir="2700000" algn="tl">
                    <a:srgbClr val="FFFFFF"/>
                  </a:outerShdw>
                </a:effectLst>
              </a:rPr>
              <a:t>describes </a:t>
            </a:r>
            <a:r>
              <a:rPr lang="en-US" sz="2000" dirty="0">
                <a:solidFill>
                  <a:srgbClr val="002060"/>
                </a:solidFill>
                <a:effectLst>
                  <a:outerShdw blurRad="38100" dist="38100" dir="2700000" algn="tl">
                    <a:srgbClr val="FFFFFF"/>
                  </a:outerShdw>
                </a:effectLst>
              </a:rPr>
              <a:t>the degree of linearity between paired observations on two quantitative variables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a:t>
            </a:r>
          </a:p>
        </p:txBody>
      </p:sp>
      <p:sp>
        <p:nvSpPr>
          <p:cNvPr id="110602" name="Rectangle 10"/>
          <p:cNvSpPr>
            <a:spLocks noChangeArrowheads="1"/>
          </p:cNvSpPr>
          <p:nvPr/>
        </p:nvSpPr>
        <p:spPr bwMode="auto">
          <a:xfrm>
            <a:off x="230982" y="1311234"/>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Correlation </a:t>
            </a:r>
            <a:r>
              <a:rPr lang="en-US" sz="2400" i="1" dirty="0" smtClean="0">
                <a:solidFill>
                  <a:srgbClr val="C00000"/>
                </a:solidFill>
                <a:effectLst>
                  <a:outerShdw blurRad="38100" dist="38100" dir="2700000" algn="tl">
                    <a:srgbClr val="000000">
                      <a:alpha val="43137"/>
                    </a:srgbClr>
                  </a:outerShdw>
                </a:effectLst>
              </a:rPr>
              <a:t>Coefficient: Examples</a:t>
            </a:r>
            <a:endParaRPr lang="en-US" sz="2400" i="1" dirty="0">
              <a:solidFill>
                <a:srgbClr val="C00000"/>
              </a:solidFill>
              <a:effectLst>
                <a:outerShdw blurRad="38100" dist="38100" dir="2700000" algn="tl">
                  <a:srgbClr val="000000">
                    <a:alpha val="43137"/>
                  </a:srgbClr>
                </a:outerShdw>
              </a:effectLst>
            </a:endParaRPr>
          </a:p>
        </p:txBody>
      </p:sp>
      <p:sp>
        <p:nvSpPr>
          <p:cNvPr id="329736" name="Rectangle 8"/>
          <p:cNvSpPr>
            <a:spLocks noChangeArrowheads="1"/>
          </p:cNvSpPr>
          <p:nvPr/>
        </p:nvSpPr>
        <p:spPr bwMode="auto">
          <a:xfrm>
            <a:off x="5677356" y="1392960"/>
            <a:ext cx="2170787" cy="400110"/>
          </a:xfrm>
          <a:prstGeom prst="rect">
            <a:avLst/>
          </a:prstGeom>
          <a:noFill/>
          <a:ln w="9525">
            <a:noFill/>
            <a:miter lim="800000"/>
            <a:headEnd/>
            <a:tailEnd/>
          </a:ln>
          <a:effectLst/>
        </p:spPr>
        <p:txBody>
          <a:bodyPr wrap="none">
            <a:spAutoFit/>
          </a:bodyPr>
          <a:lstStyle/>
          <a:p>
            <a:pPr eaLnBrk="0" hangingPunct="0">
              <a:spcBef>
                <a:spcPct val="20000"/>
              </a:spcBef>
              <a:buClr>
                <a:srgbClr val="C00000"/>
              </a:buClr>
              <a:defRPr/>
            </a:pPr>
            <a:r>
              <a:rPr lang="en-US" dirty="0">
                <a:solidFill>
                  <a:srgbClr val="FF0000"/>
                </a:solidFill>
                <a:effectLst>
                  <a:outerShdw blurRad="38100" dist="38100" dir="2700000" algn="tl">
                    <a:srgbClr val="000000"/>
                  </a:outerShdw>
                </a:effectLst>
              </a:rPr>
              <a:t> </a:t>
            </a:r>
            <a:r>
              <a:rPr lang="en-US" sz="2000" dirty="0">
                <a:solidFill>
                  <a:srgbClr val="FF0000"/>
                </a:solidFill>
                <a:effectLst>
                  <a:outerShdw blurRad="38100" dist="38100" dir="2700000" algn="tl">
                    <a:srgbClr val="000000"/>
                  </a:outerShdw>
                </a:effectLst>
              </a:rPr>
              <a:t>Note:  </a:t>
            </a:r>
            <a:r>
              <a:rPr lang="en-US" sz="2000" dirty="0"/>
              <a:t>-1 ≤</a:t>
            </a:r>
            <a:r>
              <a:rPr lang="en-US" sz="2000" i="1" dirty="0"/>
              <a:t> r </a:t>
            </a:r>
            <a:r>
              <a:rPr lang="en-US" sz="2000" dirty="0"/>
              <a:t>≤ +</a:t>
            </a:r>
            <a:r>
              <a:rPr lang="en-US" sz="2000" dirty="0" smtClean="0"/>
              <a:t>1</a:t>
            </a:r>
            <a:endParaRPr lang="en-US" sz="2400" dirty="0"/>
          </a:p>
        </p:txBody>
      </p:sp>
      <p:sp>
        <p:nvSpPr>
          <p:cNvPr id="13210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13" y="3200400"/>
            <a:ext cx="3938954"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7535" y="3200400"/>
            <a:ext cx="3938954"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66800" y="2851328"/>
            <a:ext cx="3011384" cy="307777"/>
          </a:xfrm>
          <a:prstGeom prst="rect">
            <a:avLst/>
          </a:prstGeom>
          <a:noFill/>
        </p:spPr>
        <p:txBody>
          <a:bodyPr wrap="square" rtlCol="0">
            <a:spAutoFit/>
          </a:bodyPr>
          <a:lstStyle/>
          <a:p>
            <a:r>
              <a:rPr lang="en-US" sz="1400" i="1" dirty="0" smtClean="0">
                <a:solidFill>
                  <a:srgbClr val="C00000"/>
                </a:solidFill>
              </a:rPr>
              <a:t>X</a:t>
            </a:r>
            <a:r>
              <a:rPr lang="en-US" sz="1400" dirty="0" smtClean="0">
                <a:solidFill>
                  <a:srgbClr val="C00000"/>
                </a:solidFill>
              </a:rPr>
              <a:t> = car weight (</a:t>
            </a:r>
            <a:r>
              <a:rPr lang="en-US" sz="1400" dirty="0" err="1" smtClean="0">
                <a:solidFill>
                  <a:srgbClr val="C00000"/>
                </a:solidFill>
              </a:rPr>
              <a:t>lbs</a:t>
            </a:r>
            <a:r>
              <a:rPr lang="en-US" sz="1400" dirty="0" smtClean="0">
                <a:solidFill>
                  <a:srgbClr val="C00000"/>
                </a:solidFill>
              </a:rPr>
              <a:t>), </a:t>
            </a:r>
            <a:r>
              <a:rPr lang="en-US" sz="1400" i="1" dirty="0" smtClean="0">
                <a:solidFill>
                  <a:srgbClr val="C00000"/>
                </a:solidFill>
              </a:rPr>
              <a:t>Y</a:t>
            </a:r>
            <a:r>
              <a:rPr lang="en-US" sz="1400" dirty="0" smtClean="0">
                <a:solidFill>
                  <a:srgbClr val="C00000"/>
                </a:solidFill>
              </a:rPr>
              <a:t> = city MPG</a:t>
            </a:r>
            <a:endParaRPr lang="en-US" sz="1400" dirty="0">
              <a:solidFill>
                <a:srgbClr val="C00000"/>
              </a:solidFill>
            </a:endParaRPr>
          </a:p>
        </p:txBody>
      </p:sp>
      <p:sp>
        <p:nvSpPr>
          <p:cNvPr id="17" name="TextBox 16"/>
          <p:cNvSpPr txBox="1"/>
          <p:nvPr/>
        </p:nvSpPr>
        <p:spPr>
          <a:xfrm>
            <a:off x="4822762" y="2851327"/>
            <a:ext cx="3708500" cy="307777"/>
          </a:xfrm>
          <a:prstGeom prst="rect">
            <a:avLst/>
          </a:prstGeom>
          <a:noFill/>
        </p:spPr>
        <p:txBody>
          <a:bodyPr wrap="square" rtlCol="0">
            <a:spAutoFit/>
          </a:bodyPr>
          <a:lstStyle/>
          <a:p>
            <a:r>
              <a:rPr lang="en-US" sz="1400" i="1" dirty="0" smtClean="0">
                <a:solidFill>
                  <a:srgbClr val="C00000"/>
                </a:solidFill>
              </a:rPr>
              <a:t>X</a:t>
            </a:r>
            <a:r>
              <a:rPr lang="en-US" sz="1400" dirty="0" smtClean="0">
                <a:solidFill>
                  <a:srgbClr val="C00000"/>
                </a:solidFill>
              </a:rPr>
              <a:t> = gestation (months), </a:t>
            </a:r>
            <a:r>
              <a:rPr lang="en-US" sz="1400" i="1" dirty="0" smtClean="0">
                <a:solidFill>
                  <a:srgbClr val="C00000"/>
                </a:solidFill>
              </a:rPr>
              <a:t>Y</a:t>
            </a:r>
            <a:r>
              <a:rPr lang="en-US" sz="1400" dirty="0" smtClean="0">
                <a:solidFill>
                  <a:srgbClr val="C00000"/>
                </a:solidFill>
              </a:rPr>
              <a:t> = birth weight (</a:t>
            </a:r>
            <a:r>
              <a:rPr lang="en-US" sz="1400" dirty="0" err="1" smtClean="0">
                <a:solidFill>
                  <a:srgbClr val="C00000"/>
                </a:solidFill>
              </a:rPr>
              <a:t>oz</a:t>
            </a:r>
            <a:r>
              <a:rPr lang="en-US" sz="1400" dirty="0" smtClean="0">
                <a:solidFill>
                  <a:srgbClr val="C00000"/>
                </a:solidFill>
              </a:rPr>
              <a:t>)</a:t>
            </a:r>
            <a:endParaRPr lang="en-US" sz="1400" dirty="0">
              <a:solidFill>
                <a:srgbClr val="C00000"/>
              </a:solidFill>
            </a:endParaRPr>
          </a:p>
        </p:txBody>
      </p:sp>
      <p:sp>
        <p:nvSpPr>
          <p:cNvPr id="12" name="Rectangle 2"/>
          <p:cNvSpPr txBox="1">
            <a:spLocks noChangeArrowheads="1"/>
          </p:cNvSpPr>
          <p:nvPr/>
        </p:nvSpPr>
        <p:spPr bwMode="auto">
          <a:xfrm>
            <a:off x="1371600" y="609600"/>
            <a:ext cx="58674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Correlation </a:t>
            </a:r>
            <a:r>
              <a:rPr lang="en-US" sz="3200" kern="0" dirty="0">
                <a:solidFill>
                  <a:schemeClr val="accent1"/>
                </a:solidFill>
                <a:effectLst>
                  <a:outerShdw blurRad="38100" dist="38100" dir="2700000" algn="tl">
                    <a:srgbClr val="000000">
                      <a:alpha val="43137"/>
                    </a:srgbClr>
                  </a:outerShdw>
                </a:effectLst>
                <a:latin typeface="+mj-lt"/>
                <a:ea typeface="+mj-ea"/>
                <a:cs typeface="+mj-cs"/>
              </a:rPr>
              <a:t>and Covariance</a:t>
            </a:r>
          </a:p>
        </p:txBody>
      </p:sp>
    </p:spTree>
    <p:extLst>
      <p:ext uri="{BB962C8B-B14F-4D97-AF65-F5344CB8AC3E}">
        <p14:creationId xmlns:p14="http://schemas.microsoft.com/office/powerpoint/2010/main" val="178660875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noChangeArrowheads="1"/>
          </p:cNvSpPr>
          <p:nvPr>
            <p:ph type="sldNum" sz="quarter" idx="10"/>
          </p:nvPr>
        </p:nvSpPr>
        <p:spPr>
          <a:ln/>
        </p:spPr>
        <p:txBody>
          <a:bodyPr/>
          <a:lstStyle/>
          <a:p>
            <a:r>
              <a:rPr lang="en-US"/>
              <a:t>4-</a:t>
            </a:r>
            <a:fld id="{DBD956D3-4906-497F-B29C-C91EF67E4008}" type="slidenum">
              <a:rPr lang="en-US"/>
              <a:pPr/>
              <a:t>5</a:t>
            </a:fld>
            <a:endParaRPr lang="en-US"/>
          </a:p>
        </p:txBody>
      </p:sp>
      <p:sp>
        <p:nvSpPr>
          <p:cNvPr id="28674" name="Rectangle 2"/>
          <p:cNvSpPr>
            <a:spLocks noChangeArrowheads="1"/>
          </p:cNvSpPr>
          <p:nvPr/>
        </p:nvSpPr>
        <p:spPr bwMode="auto">
          <a:xfrm>
            <a:off x="911822" y="2286000"/>
            <a:ext cx="8231188" cy="57785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familiar measure of center</a:t>
            </a:r>
          </a:p>
        </p:txBody>
      </p:sp>
      <p:sp>
        <p:nvSpPr>
          <p:cNvPr id="28677" name="Rectangle 5"/>
          <p:cNvSpPr>
            <a:spLocks noChangeArrowheads="1"/>
          </p:cNvSpPr>
          <p:nvPr/>
        </p:nvSpPr>
        <p:spPr bwMode="auto">
          <a:xfrm>
            <a:off x="613825" y="5105400"/>
            <a:ext cx="8229600" cy="960438"/>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Excel function </a:t>
            </a:r>
            <a:r>
              <a:rPr lang="en-US" sz="2000" dirty="0">
                <a:solidFill>
                  <a:srgbClr val="0000FF"/>
                </a:solidFill>
                <a:effectLst>
                  <a:outerShdw blurRad="38100" dist="38100" dir="2700000" algn="tl">
                    <a:srgbClr val="FFFFFF"/>
                  </a:outerShdw>
                </a:effectLst>
              </a:rPr>
              <a:t>=AVERAGE(Data)</a:t>
            </a:r>
            <a:r>
              <a:rPr lang="en-US" sz="2000" dirty="0">
                <a:solidFill>
                  <a:srgbClr val="002060"/>
                </a:solidFill>
                <a:effectLst>
                  <a:outerShdw blurRad="38100" dist="38100" dir="2700000" algn="tl">
                    <a:srgbClr val="FFFFFF"/>
                  </a:outerShdw>
                </a:effectLst>
              </a:rPr>
              <a:t> where </a:t>
            </a:r>
            <a:r>
              <a:rPr lang="en-US" sz="2000" dirty="0">
                <a:solidFill>
                  <a:srgbClr val="0000FF"/>
                </a:solidFill>
                <a:effectLst>
                  <a:outerShdw blurRad="38100" dist="38100" dir="2700000" algn="tl">
                    <a:srgbClr val="FFFFFF"/>
                  </a:outerShdw>
                </a:effectLst>
              </a:rPr>
              <a:t>Data</a:t>
            </a:r>
            <a:r>
              <a:rPr lang="en-US" sz="2000" dirty="0">
                <a:solidFill>
                  <a:srgbClr val="002060"/>
                </a:solidFill>
                <a:effectLst>
                  <a:outerShdw blurRad="38100" dist="38100" dir="2700000" algn="tl">
                    <a:srgbClr val="FFFFFF"/>
                  </a:outerShdw>
                </a:effectLst>
              </a:rPr>
              <a:t> is an array of data values.</a:t>
            </a:r>
          </a:p>
        </p:txBody>
      </p:sp>
      <p:graphicFrame>
        <p:nvGraphicFramePr>
          <p:cNvPr id="28704" name="Group 32"/>
          <p:cNvGraphicFramePr>
            <a:graphicFrameLocks noGrp="1"/>
          </p:cNvGraphicFramePr>
          <p:nvPr>
            <p:extLst>
              <p:ext uri="{D42A27DB-BD31-4B8C-83A1-F6EECF244321}">
                <p14:modId xmlns:p14="http://schemas.microsoft.com/office/powerpoint/2010/main" val="3560298922"/>
              </p:ext>
            </p:extLst>
          </p:nvPr>
        </p:nvGraphicFramePr>
        <p:xfrm>
          <a:off x="1584677" y="2896507"/>
          <a:ext cx="5866695" cy="1813779"/>
        </p:xfrm>
        <a:graphic>
          <a:graphicData uri="http://schemas.openxmlformats.org/drawingml/2006/table">
            <a:tbl>
              <a:tblPr>
                <a:effectLst>
                  <a:innerShdw blurRad="63500" dist="50800" dir="2700000">
                    <a:prstClr val="black">
                      <a:alpha val="50000"/>
                    </a:prstClr>
                  </a:innerShdw>
                </a:effectLst>
              </a:tblPr>
              <a:tblGrid>
                <a:gridCol w="2973917"/>
                <a:gridCol w="2892778"/>
              </a:tblGrid>
              <a:tr h="50705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100" b="0"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Population Mean</a:t>
                      </a:r>
                      <a:endParaRPr kumimoji="0" lang="en-US" sz="21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100" b="0"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Times New Roman" pitchFamily="18" charset="0"/>
                        </a:rPr>
                        <a:t>Sample Mean</a:t>
                      </a:r>
                      <a:endParaRPr kumimoji="0" lang="en-US" sz="21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chemeClr val="accent1">
                        <a:lumMod val="40000"/>
                        <a:lumOff val="60000"/>
                      </a:schemeClr>
                    </a:solidFill>
                  </a:tcPr>
                </a:tc>
              </a:tr>
              <a:tr h="1306721">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en-US" sz="2100" b="0" i="0" u="none" strike="noStrike" cap="none" normalizeH="0" baseline="0" dirty="0" smtClean="0">
                        <a:ln>
                          <a:noFill/>
                        </a:ln>
                        <a:solidFill>
                          <a:schemeClr val="tx1"/>
                        </a:solidFill>
                        <a:effectLst/>
                        <a:latin typeface="Arial" pitchFamily="34" charset="0"/>
                      </a:endParaRPr>
                    </a:p>
                  </a:txBody>
                  <a:tcPr marL="89987" marR="89987" marT="46724" marB="46724" horzOverflow="overflow">
                    <a:lnL w="12700" cap="flat" cmpd="sng" algn="ctr">
                      <a:solidFill>
                        <a:srgbClr val="B76E25"/>
                      </a:solidFill>
                      <a:prstDash val="solid"/>
                      <a:round/>
                      <a:headEnd type="none" w="med" len="med"/>
                      <a:tailEnd type="none" w="med" len="med"/>
                    </a:lnL>
                    <a:lnR w="12700" cap="flat" cmpd="sng" algn="ctr">
                      <a:solidFill>
                        <a:srgbClr val="B76E25"/>
                      </a:solidFill>
                      <a:prstDash val="solid"/>
                      <a:round/>
                      <a:headEnd type="none" w="med" len="med"/>
                      <a:tailEnd type="none" w="med" len="med"/>
                    </a:lnR>
                    <a:lnT w="12700" cap="flat" cmpd="sng" algn="ctr">
                      <a:solidFill>
                        <a:srgbClr val="B76E25"/>
                      </a:solidFill>
                      <a:prstDash val="solid"/>
                      <a:round/>
                      <a:headEnd type="none" w="med" len="med"/>
                      <a:tailEnd type="none" w="med" len="med"/>
                    </a:lnT>
                    <a:lnB w="12700" cap="flat" cmpd="sng" algn="ctr">
                      <a:solidFill>
                        <a:srgbClr val="B76E25"/>
                      </a:solidFill>
                      <a:prstDash val="solid"/>
                      <a:round/>
                      <a:headEnd type="none" w="med" len="med"/>
                      <a:tailEnd type="none" w="med" len="med"/>
                    </a:lnB>
                    <a:lnTlToBr>
                      <a:noFill/>
                    </a:lnTlToBr>
                    <a:lnBlToTr>
                      <a:noFill/>
                    </a:lnBlToTr>
                    <a:solidFill>
                      <a:srgbClr val="FFFFCC"/>
                    </a:solidFill>
                  </a:tcPr>
                </a:tc>
              </a:tr>
            </a:tbl>
          </a:graphicData>
        </a:graphic>
      </p:graphicFrame>
      <p:sp>
        <p:nvSpPr>
          <p:cNvPr id="28694" name="Rectangle 22"/>
          <p:cNvSpPr>
            <a:spLocks noChangeArrowheads="1"/>
          </p:cNvSpPr>
          <p:nvPr/>
        </p:nvSpPr>
        <p:spPr bwMode="auto">
          <a:xfrm>
            <a:off x="914400" y="1703278"/>
            <a:ext cx="7621588"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rgbClr val="C00000"/>
              </a:buClr>
              <a:defRPr/>
            </a:pPr>
            <a:r>
              <a:rPr lang="en-US" sz="2800" dirty="0">
                <a:solidFill>
                  <a:srgbClr val="C00000"/>
                </a:solidFill>
                <a:effectLst>
                  <a:outerShdw blurRad="38100" dist="38100" dir="2700000" algn="tl">
                    <a:srgbClr val="FFFFFF"/>
                  </a:outerShdw>
                </a:effectLst>
              </a:rPr>
              <a:t> </a:t>
            </a:r>
            <a:r>
              <a:rPr lang="en-US" sz="2400" i="1" dirty="0">
                <a:solidFill>
                  <a:srgbClr val="C00000"/>
                </a:solidFill>
                <a:effectLst>
                  <a:outerShdw blurRad="38100" dist="38100" dir="2700000" algn="tl">
                    <a:srgbClr val="000000">
                      <a:alpha val="43137"/>
                    </a:srgbClr>
                  </a:outerShdw>
                </a:effectLst>
              </a:rPr>
              <a:t>Mean</a:t>
            </a:r>
          </a:p>
        </p:txBody>
      </p:sp>
      <p:sp>
        <p:nvSpPr>
          <p:cNvPr id="2662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2"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grpSp>
        <p:nvGrpSpPr>
          <p:cNvPr id="26633" name="Group 14"/>
          <p:cNvGrpSpPr>
            <a:grpSpLocks/>
          </p:cNvGrpSpPr>
          <p:nvPr/>
        </p:nvGrpSpPr>
        <p:grpSpPr bwMode="auto">
          <a:xfrm>
            <a:off x="2335212" y="3505200"/>
            <a:ext cx="4365625" cy="1066800"/>
            <a:chOff x="2438400" y="4038600"/>
            <a:chExt cx="4365978" cy="1066800"/>
          </a:xfrm>
        </p:grpSpPr>
        <p:pic>
          <p:nvPicPr>
            <p:cNvPr id="2663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4038600"/>
              <a:ext cx="1422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4114800"/>
              <a:ext cx="154657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9722133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187846DF-4BBA-4523-B0B2-3EDC5B18CBF8}" type="slidenum">
              <a:rPr lang="en-US"/>
              <a:pPr/>
              <a:t>50</a:t>
            </a:fld>
            <a:endParaRPr lang="en-US"/>
          </a:p>
        </p:txBody>
      </p:sp>
      <p:sp>
        <p:nvSpPr>
          <p:cNvPr id="110595" name="Rectangle 3"/>
          <p:cNvSpPr>
            <a:spLocks noChangeArrowheads="1"/>
          </p:cNvSpPr>
          <p:nvPr/>
        </p:nvSpPr>
        <p:spPr bwMode="auto">
          <a:xfrm>
            <a:off x="327392" y="1874797"/>
            <a:ext cx="8229600" cy="915988"/>
          </a:xfrm>
          <a:prstGeom prst="rect">
            <a:avLst/>
          </a:prstGeom>
          <a:noFill/>
          <a:ln w="9525">
            <a:noFill/>
            <a:miter lim="800000"/>
            <a:headEnd/>
            <a:tailEnd/>
          </a:ln>
          <a:effectLst/>
        </p:spPr>
        <p:txBody>
          <a:bodyPr lIns="91435" tIns="45718" rIns="91435" bIns="45718"/>
          <a:lstStyle/>
          <a:p>
            <a:pPr eaLnBrk="0" hangingPunct="0">
              <a:spcBef>
                <a:spcPct val="20000"/>
              </a:spcBef>
              <a:buClr>
                <a:schemeClr val="accent1"/>
              </a:buClr>
              <a:defRPr/>
            </a:pPr>
            <a:r>
              <a:rPr lang="en-US" sz="2000" dirty="0">
                <a:solidFill>
                  <a:srgbClr val="002060"/>
                </a:solidFill>
                <a:effectLst>
                  <a:outerShdw blurRad="38100" dist="38100" dir="2700000" algn="tl">
                    <a:srgbClr val="FFFFFF"/>
                  </a:outerShdw>
                </a:effectLst>
              </a:rPr>
              <a:t>The </a:t>
            </a:r>
            <a:r>
              <a:rPr lang="en-US" sz="2000" i="1" dirty="0">
                <a:solidFill>
                  <a:srgbClr val="002060"/>
                </a:solidFill>
                <a:effectLst>
                  <a:outerShdw blurRad="38100" dist="38100" dir="2700000" algn="tl">
                    <a:srgbClr val="FFFFFF"/>
                  </a:outerShdw>
                </a:effectLst>
              </a:rPr>
              <a:t>sample correlation coefficient </a:t>
            </a:r>
            <a:r>
              <a:rPr lang="en-US" sz="2000" dirty="0" smtClean="0">
                <a:solidFill>
                  <a:srgbClr val="002060"/>
                </a:solidFill>
                <a:effectLst>
                  <a:outerShdw blurRad="38100" dist="38100" dir="2700000" algn="tl">
                    <a:srgbClr val="FFFFFF"/>
                  </a:outerShdw>
                </a:effectLst>
              </a:rPr>
              <a:t>describes </a:t>
            </a:r>
            <a:r>
              <a:rPr lang="en-US" sz="2000" dirty="0">
                <a:solidFill>
                  <a:srgbClr val="002060"/>
                </a:solidFill>
                <a:effectLst>
                  <a:outerShdw blurRad="38100" dist="38100" dir="2700000" algn="tl">
                    <a:srgbClr val="FFFFFF"/>
                  </a:outerShdw>
                </a:effectLst>
              </a:rPr>
              <a:t>the degree of linearity between paired observations on two quantitative variables </a:t>
            </a:r>
            <a:r>
              <a:rPr lang="en-US" sz="2000" i="1" dirty="0">
                <a:solidFill>
                  <a:srgbClr val="002060"/>
                </a:solidFill>
                <a:effectLst>
                  <a:outerShdw blurRad="38100" dist="38100" dir="2700000" algn="tl">
                    <a:srgbClr val="FFFFFF"/>
                  </a:outerShdw>
                </a:effectLst>
              </a:rPr>
              <a:t>X</a:t>
            </a:r>
            <a:r>
              <a:rPr lang="en-US" sz="2000" dirty="0">
                <a:solidFill>
                  <a:srgbClr val="002060"/>
                </a:solidFill>
                <a:effectLst>
                  <a:outerShdw blurRad="38100" dist="38100" dir="2700000" algn="tl">
                    <a:srgbClr val="FFFFFF"/>
                  </a:outerShdw>
                </a:effectLst>
              </a:rPr>
              <a:t> and </a:t>
            </a:r>
            <a:r>
              <a:rPr lang="en-US" sz="2000" i="1" dirty="0">
                <a:solidFill>
                  <a:srgbClr val="002060"/>
                </a:solidFill>
                <a:effectLst>
                  <a:outerShdw blurRad="38100" dist="38100" dir="2700000" algn="tl">
                    <a:srgbClr val="FFFFFF"/>
                  </a:outerShdw>
                </a:effectLst>
              </a:rPr>
              <a:t>Y</a:t>
            </a:r>
            <a:r>
              <a:rPr lang="en-US" sz="2000" dirty="0">
                <a:solidFill>
                  <a:srgbClr val="002060"/>
                </a:solidFill>
                <a:effectLst>
                  <a:outerShdw blurRad="38100" dist="38100" dir="2700000" algn="tl">
                    <a:srgbClr val="FFFFFF"/>
                  </a:outerShdw>
                </a:effectLst>
              </a:rPr>
              <a:t>.</a:t>
            </a:r>
          </a:p>
        </p:txBody>
      </p:sp>
      <p:sp>
        <p:nvSpPr>
          <p:cNvPr id="110602" name="Rectangle 10"/>
          <p:cNvSpPr>
            <a:spLocks noChangeArrowheads="1"/>
          </p:cNvSpPr>
          <p:nvPr/>
        </p:nvSpPr>
        <p:spPr bwMode="auto">
          <a:xfrm>
            <a:off x="230982" y="1311234"/>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Correlation </a:t>
            </a:r>
            <a:r>
              <a:rPr lang="en-US" sz="2400" i="1" dirty="0" smtClean="0">
                <a:solidFill>
                  <a:srgbClr val="C00000"/>
                </a:solidFill>
                <a:effectLst>
                  <a:outerShdw blurRad="38100" dist="38100" dir="2700000" algn="tl">
                    <a:srgbClr val="000000">
                      <a:alpha val="43137"/>
                    </a:srgbClr>
                  </a:outerShdw>
                </a:effectLst>
              </a:rPr>
              <a:t>Coefficient: Example</a:t>
            </a:r>
            <a:endParaRPr lang="en-US" sz="2400" i="1" dirty="0">
              <a:solidFill>
                <a:srgbClr val="C00000"/>
              </a:solidFill>
              <a:effectLst>
                <a:outerShdw blurRad="38100" dist="38100" dir="2700000" algn="tl">
                  <a:srgbClr val="000000">
                    <a:alpha val="43137"/>
                  </a:srgbClr>
                </a:outerShdw>
              </a:effectLst>
            </a:endParaRPr>
          </a:p>
        </p:txBody>
      </p:sp>
      <p:sp>
        <p:nvSpPr>
          <p:cNvPr id="329736" name="Rectangle 8"/>
          <p:cNvSpPr>
            <a:spLocks noChangeArrowheads="1"/>
          </p:cNvSpPr>
          <p:nvPr/>
        </p:nvSpPr>
        <p:spPr bwMode="auto">
          <a:xfrm>
            <a:off x="5677356" y="1392960"/>
            <a:ext cx="2170787" cy="400110"/>
          </a:xfrm>
          <a:prstGeom prst="rect">
            <a:avLst/>
          </a:prstGeom>
          <a:noFill/>
          <a:ln w="9525">
            <a:noFill/>
            <a:miter lim="800000"/>
            <a:headEnd/>
            <a:tailEnd/>
          </a:ln>
          <a:effectLst/>
        </p:spPr>
        <p:txBody>
          <a:bodyPr wrap="none">
            <a:spAutoFit/>
          </a:bodyPr>
          <a:lstStyle/>
          <a:p>
            <a:pPr eaLnBrk="0" hangingPunct="0">
              <a:spcBef>
                <a:spcPct val="20000"/>
              </a:spcBef>
              <a:buClr>
                <a:srgbClr val="C00000"/>
              </a:buClr>
              <a:defRPr/>
            </a:pPr>
            <a:r>
              <a:rPr lang="en-US" dirty="0">
                <a:solidFill>
                  <a:srgbClr val="FF0000"/>
                </a:solidFill>
                <a:effectLst>
                  <a:outerShdw blurRad="38100" dist="38100" dir="2700000" algn="tl">
                    <a:srgbClr val="000000"/>
                  </a:outerShdw>
                </a:effectLst>
              </a:rPr>
              <a:t> </a:t>
            </a:r>
            <a:r>
              <a:rPr lang="en-US" sz="2000" dirty="0">
                <a:solidFill>
                  <a:srgbClr val="FF0000"/>
                </a:solidFill>
                <a:effectLst>
                  <a:outerShdw blurRad="38100" dist="38100" dir="2700000" algn="tl">
                    <a:srgbClr val="000000"/>
                  </a:outerShdw>
                </a:effectLst>
              </a:rPr>
              <a:t>Note:  </a:t>
            </a:r>
            <a:r>
              <a:rPr lang="en-US" sz="2000" dirty="0"/>
              <a:t>-1 ≤</a:t>
            </a:r>
            <a:r>
              <a:rPr lang="en-US" sz="2000" i="1" dirty="0"/>
              <a:t> r </a:t>
            </a:r>
            <a:r>
              <a:rPr lang="en-US" sz="2000" dirty="0"/>
              <a:t>≤ +</a:t>
            </a:r>
            <a:r>
              <a:rPr lang="en-US" sz="2000" dirty="0" smtClean="0"/>
              <a:t>1</a:t>
            </a:r>
            <a:endParaRPr lang="en-US" sz="2400" dirty="0"/>
          </a:p>
        </p:txBody>
      </p:sp>
      <p:sp>
        <p:nvSpPr>
          <p:cNvPr id="13210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728" y="2757138"/>
            <a:ext cx="5305425"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
          <p:cNvSpPr txBox="1">
            <a:spLocks noChangeArrowheads="1"/>
          </p:cNvSpPr>
          <p:nvPr/>
        </p:nvSpPr>
        <p:spPr bwMode="auto">
          <a:xfrm>
            <a:off x="1371600" y="609600"/>
            <a:ext cx="58674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Correlation </a:t>
            </a:r>
            <a:r>
              <a:rPr lang="en-US" sz="3200" kern="0" dirty="0">
                <a:solidFill>
                  <a:schemeClr val="accent1"/>
                </a:solidFill>
                <a:effectLst>
                  <a:outerShdw blurRad="38100" dist="38100" dir="2700000" algn="tl">
                    <a:srgbClr val="000000">
                      <a:alpha val="43137"/>
                    </a:srgbClr>
                  </a:outerShdw>
                </a:effectLst>
                <a:latin typeface="+mj-lt"/>
                <a:ea typeface="+mj-ea"/>
                <a:cs typeface="+mj-cs"/>
              </a:rPr>
              <a:t>and Covariance</a:t>
            </a:r>
          </a:p>
        </p:txBody>
      </p:sp>
    </p:spTree>
    <p:extLst>
      <p:ext uri="{BB962C8B-B14F-4D97-AF65-F5344CB8AC3E}">
        <p14:creationId xmlns:p14="http://schemas.microsoft.com/office/powerpoint/2010/main" val="1575577193"/>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sldNum" sz="quarter" idx="10"/>
          </p:nvPr>
        </p:nvSpPr>
        <p:spPr>
          <a:ln/>
        </p:spPr>
        <p:txBody>
          <a:bodyPr/>
          <a:lstStyle/>
          <a:p>
            <a:r>
              <a:rPr lang="en-US"/>
              <a:t>4-</a:t>
            </a:r>
            <a:fld id="{2F944D40-2876-4993-85C1-EBD14BC778D8}" type="slidenum">
              <a:rPr lang="en-US"/>
              <a:pPr/>
              <a:t>51</a:t>
            </a:fld>
            <a:endParaRPr lang="en-US"/>
          </a:p>
        </p:txBody>
      </p:sp>
      <p:sp>
        <p:nvSpPr>
          <p:cNvPr id="110595" name="Rectangle 3"/>
          <p:cNvSpPr>
            <a:spLocks noChangeArrowheads="1"/>
          </p:cNvSpPr>
          <p:nvPr/>
        </p:nvSpPr>
        <p:spPr bwMode="auto">
          <a:xfrm>
            <a:off x="573465" y="1828006"/>
            <a:ext cx="8229600" cy="915988"/>
          </a:xfrm>
          <a:prstGeom prst="rect">
            <a:avLst/>
          </a:prstGeom>
          <a:noFill/>
          <a:ln w="9525">
            <a:noFill/>
            <a:miter lim="800000"/>
            <a:headEnd/>
            <a:tailEnd/>
          </a:ln>
          <a:effectLst/>
        </p:spPr>
        <p:txBody>
          <a:bodyPr lIns="91435" tIns="45718" rIns="91435" bIns="45718"/>
          <a:lstStyle/>
          <a:p>
            <a:pPr eaLnBrk="0" hangingPunct="0">
              <a:defRPr/>
            </a:pPr>
            <a:r>
              <a:rPr lang="en-US" sz="2000" dirty="0">
                <a:solidFill>
                  <a:srgbClr val="002060"/>
                </a:solidFill>
              </a:rPr>
              <a:t>The </a:t>
            </a:r>
            <a:r>
              <a:rPr lang="en-US" sz="2000" b="1" i="1" u="sng" dirty="0">
                <a:solidFill>
                  <a:srgbClr val="C00000"/>
                </a:solidFill>
              </a:rPr>
              <a:t>covariance</a:t>
            </a:r>
            <a:r>
              <a:rPr lang="en-US" sz="2000" b="1" dirty="0">
                <a:solidFill>
                  <a:srgbClr val="C00000"/>
                </a:solidFill>
              </a:rPr>
              <a:t> </a:t>
            </a:r>
            <a:r>
              <a:rPr lang="en-US" sz="2000" dirty="0">
                <a:solidFill>
                  <a:srgbClr val="002060"/>
                </a:solidFill>
              </a:rPr>
              <a:t>of two random variables</a:t>
            </a:r>
            <a:r>
              <a:rPr lang="en-US" sz="2000" i="1" dirty="0">
                <a:solidFill>
                  <a:srgbClr val="002060"/>
                </a:solidFill>
              </a:rPr>
              <a:t> X </a:t>
            </a:r>
            <a:r>
              <a:rPr lang="en-US" sz="2000" dirty="0">
                <a:solidFill>
                  <a:srgbClr val="002060"/>
                </a:solidFill>
              </a:rPr>
              <a:t>and</a:t>
            </a:r>
            <a:r>
              <a:rPr lang="en-US" sz="2000" i="1" dirty="0">
                <a:solidFill>
                  <a:srgbClr val="002060"/>
                </a:solidFill>
              </a:rPr>
              <a:t> Y </a:t>
            </a:r>
            <a:r>
              <a:rPr lang="en-US" sz="2000" dirty="0">
                <a:solidFill>
                  <a:srgbClr val="002060"/>
                </a:solidFill>
              </a:rPr>
              <a:t>(denoted</a:t>
            </a:r>
            <a:r>
              <a:rPr lang="en-US" sz="2000" i="1" dirty="0">
                <a:solidFill>
                  <a:srgbClr val="002060"/>
                </a:solidFill>
              </a:rPr>
              <a:t> σ</a:t>
            </a:r>
            <a:r>
              <a:rPr lang="en-US" sz="2000" i="1" baseline="-25000" dirty="0">
                <a:solidFill>
                  <a:srgbClr val="002060"/>
                </a:solidFill>
              </a:rPr>
              <a:t>XY </a:t>
            </a:r>
            <a:r>
              <a:rPr lang="en-US" sz="2000" dirty="0">
                <a:solidFill>
                  <a:srgbClr val="002060"/>
                </a:solidFill>
              </a:rPr>
              <a:t>)</a:t>
            </a:r>
            <a:r>
              <a:rPr lang="en-US" sz="2000" i="1" dirty="0">
                <a:solidFill>
                  <a:srgbClr val="002060"/>
                </a:solidFill>
              </a:rPr>
              <a:t> </a:t>
            </a:r>
            <a:r>
              <a:rPr lang="en-US" sz="2000" dirty="0">
                <a:solidFill>
                  <a:srgbClr val="002060"/>
                </a:solidFill>
              </a:rPr>
              <a:t>measures the degree to which the values of </a:t>
            </a:r>
            <a:r>
              <a:rPr lang="en-US" sz="2000" i="1" dirty="0">
                <a:solidFill>
                  <a:srgbClr val="002060"/>
                </a:solidFill>
              </a:rPr>
              <a:t>X</a:t>
            </a:r>
            <a:r>
              <a:rPr lang="en-US" sz="2000" dirty="0">
                <a:solidFill>
                  <a:srgbClr val="002060"/>
                </a:solidFill>
              </a:rPr>
              <a:t> and </a:t>
            </a:r>
            <a:r>
              <a:rPr lang="en-US" sz="2000" i="1" dirty="0">
                <a:solidFill>
                  <a:srgbClr val="002060"/>
                </a:solidFill>
              </a:rPr>
              <a:t>Y</a:t>
            </a:r>
            <a:r>
              <a:rPr lang="en-US" sz="2000" dirty="0">
                <a:solidFill>
                  <a:srgbClr val="002060"/>
                </a:solidFill>
              </a:rPr>
              <a:t> change together</a:t>
            </a:r>
            <a:r>
              <a:rPr lang="en-US" sz="2000" dirty="0" smtClean="0">
                <a:solidFill>
                  <a:srgbClr val="002060"/>
                </a:solidFill>
              </a:rPr>
              <a:t>.</a:t>
            </a:r>
            <a:endParaRPr lang="en-US" sz="2000" dirty="0">
              <a:solidFill>
                <a:srgbClr val="002060"/>
              </a:solidFill>
              <a:effectLst>
                <a:outerShdw blurRad="38100" dist="38100" dir="2700000" algn="tl">
                  <a:srgbClr val="FFFFFF"/>
                </a:outerShdw>
              </a:effectLst>
            </a:endParaRPr>
          </a:p>
        </p:txBody>
      </p:sp>
      <p:sp>
        <p:nvSpPr>
          <p:cNvPr id="110602" name="Rectangle 10"/>
          <p:cNvSpPr>
            <a:spLocks noChangeArrowheads="1"/>
          </p:cNvSpPr>
          <p:nvPr/>
        </p:nvSpPr>
        <p:spPr bwMode="auto">
          <a:xfrm>
            <a:off x="600184" y="1287998"/>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Covariance</a:t>
            </a:r>
          </a:p>
        </p:txBody>
      </p:sp>
      <p:sp>
        <p:nvSpPr>
          <p:cNvPr id="13619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97282" name="Picture 2"/>
          <p:cNvPicPr>
            <a:picLocks noChangeAspect="1" noChangeArrowheads="1"/>
          </p:cNvPicPr>
          <p:nvPr/>
        </p:nvPicPr>
        <p:blipFill>
          <a:blip r:embed="rId3" cstate="print"/>
          <a:srcRect/>
          <a:stretch>
            <a:fillRect/>
          </a:stretch>
        </p:blipFill>
        <p:spPr bwMode="auto">
          <a:xfrm>
            <a:off x="1644496" y="2722027"/>
            <a:ext cx="6087538" cy="271076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9" name="Rectangle 2"/>
          <p:cNvSpPr txBox="1">
            <a:spLocks noChangeArrowheads="1"/>
          </p:cNvSpPr>
          <p:nvPr/>
        </p:nvSpPr>
        <p:spPr bwMode="auto">
          <a:xfrm>
            <a:off x="1371600" y="609600"/>
            <a:ext cx="5867400" cy="6858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Correlation </a:t>
            </a:r>
            <a:r>
              <a:rPr lang="en-US" sz="3200" kern="0" dirty="0">
                <a:solidFill>
                  <a:schemeClr val="accent1"/>
                </a:solidFill>
                <a:effectLst>
                  <a:outerShdw blurRad="38100" dist="38100" dir="2700000" algn="tl">
                    <a:srgbClr val="000000">
                      <a:alpha val="43137"/>
                    </a:srgbClr>
                  </a:outerShdw>
                </a:effectLst>
                <a:latin typeface="+mj-lt"/>
                <a:ea typeface="+mj-ea"/>
                <a:cs typeface="+mj-cs"/>
              </a:rPr>
              <a:t>and Covariance</a:t>
            </a:r>
          </a:p>
        </p:txBody>
      </p:sp>
      <p:sp>
        <p:nvSpPr>
          <p:cNvPr id="10" name="Rectangle 9"/>
          <p:cNvSpPr>
            <a:spLocks noChangeArrowheads="1"/>
          </p:cNvSpPr>
          <p:nvPr/>
        </p:nvSpPr>
        <p:spPr bwMode="auto">
          <a:xfrm>
            <a:off x="2059428" y="5589684"/>
            <a:ext cx="6085066" cy="10668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The covariance is not easy to interpret because its units depend on </a:t>
            </a:r>
            <a:r>
              <a:rPr lang="en-US" i="1" dirty="0" smtClean="0">
                <a:solidFill>
                  <a:srgbClr val="002060"/>
                </a:solidFill>
              </a:rPr>
              <a:t>Y</a:t>
            </a:r>
            <a:r>
              <a:rPr lang="en-US" dirty="0" smtClean="0">
                <a:solidFill>
                  <a:srgbClr val="002060"/>
                </a:solidFill>
              </a:rPr>
              <a:t> (e.g., dollars). That’s why we usually refer to the correlation coefficient (it is </a:t>
            </a:r>
            <a:r>
              <a:rPr lang="en-US" i="1" dirty="0" smtClean="0">
                <a:solidFill>
                  <a:srgbClr val="002060"/>
                </a:solidFill>
              </a:rPr>
              <a:t>unit free</a:t>
            </a:r>
            <a:r>
              <a:rPr lang="en-US" dirty="0" smtClean="0">
                <a:solidFill>
                  <a:srgbClr val="002060"/>
                </a:solidFill>
              </a:rPr>
              <a:t>).</a:t>
            </a:r>
            <a:endParaRPr lang="en-US" dirty="0"/>
          </a:p>
        </p:txBody>
      </p:sp>
      <p:pic>
        <p:nvPicPr>
          <p:cNvPr id="11" name="Picture 2" descr="C:\Users\doane\AppData\Local\Microsoft\Windows\Temporary Internet Files\Content.IE5\OYEHYR3B\MC90043475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495" y="5751263"/>
            <a:ext cx="743642" cy="743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78705"/>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ABCB0B93-7223-4D23-98C5-C81FA4E8AFAC}" type="slidenum">
              <a:rPr lang="en-US"/>
              <a:pPr/>
              <a:t>52</a:t>
            </a:fld>
            <a:endParaRPr lang="en-US"/>
          </a:p>
        </p:txBody>
      </p:sp>
      <p:sp>
        <p:nvSpPr>
          <p:cNvPr id="110602" name="Rectangle 10"/>
          <p:cNvSpPr>
            <a:spLocks noChangeArrowheads="1"/>
          </p:cNvSpPr>
          <p:nvPr/>
        </p:nvSpPr>
        <p:spPr bwMode="auto">
          <a:xfrm>
            <a:off x="571500" y="3285239"/>
            <a:ext cx="84264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Group </a:t>
            </a:r>
            <a:r>
              <a:rPr lang="en-US" sz="2400" i="1" dirty="0" smtClean="0">
                <a:solidFill>
                  <a:srgbClr val="C00000"/>
                </a:solidFill>
                <a:effectLst>
                  <a:outerShdw blurRad="38100" dist="38100" dir="2700000" algn="tl">
                    <a:srgbClr val="000000">
                      <a:alpha val="43137"/>
                    </a:srgbClr>
                  </a:outerShdw>
                </a:effectLst>
              </a:rPr>
              <a:t>Mean</a:t>
            </a:r>
            <a:endParaRPr lang="en-US" sz="2400" i="1" dirty="0">
              <a:solidFill>
                <a:srgbClr val="C00000"/>
              </a:solidFill>
              <a:effectLst>
                <a:outerShdw blurRad="38100" dist="38100" dir="2700000" algn="tl">
                  <a:srgbClr val="000000">
                    <a:alpha val="43137"/>
                  </a:srgbClr>
                </a:outerShdw>
              </a:effectLst>
            </a:endParaRPr>
          </a:p>
        </p:txBody>
      </p:sp>
      <p:sp>
        <p:nvSpPr>
          <p:cNvPr id="14029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2362200" y="532410"/>
            <a:ext cx="3962400" cy="8382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Grouped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pic>
        <p:nvPicPr>
          <p:cNvPr id="14029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96" y="3781857"/>
            <a:ext cx="784860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0"/>
          <p:cNvSpPr>
            <a:spLocks noChangeArrowheads="1"/>
          </p:cNvSpPr>
          <p:nvPr/>
        </p:nvSpPr>
        <p:spPr bwMode="auto">
          <a:xfrm>
            <a:off x="457200" y="1388423"/>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Weighted Mean </a:t>
            </a:r>
          </a:p>
        </p:txBody>
      </p:sp>
      <p:pic>
        <p:nvPicPr>
          <p:cNvPr id="14029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234" y="1921308"/>
            <a:ext cx="6656388"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317279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ABCB0B93-7223-4D23-98C5-C81FA4E8AFAC}" type="slidenum">
              <a:rPr lang="en-US"/>
              <a:pPr/>
              <a:t>53</a:t>
            </a:fld>
            <a:endParaRPr lang="en-US"/>
          </a:p>
        </p:txBody>
      </p:sp>
      <p:sp>
        <p:nvSpPr>
          <p:cNvPr id="110602" name="Rectangle 10"/>
          <p:cNvSpPr>
            <a:spLocks noChangeArrowheads="1"/>
          </p:cNvSpPr>
          <p:nvPr/>
        </p:nvSpPr>
        <p:spPr bwMode="auto">
          <a:xfrm>
            <a:off x="304800" y="1694460"/>
            <a:ext cx="84264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Group </a:t>
            </a:r>
            <a:r>
              <a:rPr lang="en-US" sz="2400" i="1" dirty="0" smtClean="0">
                <a:solidFill>
                  <a:srgbClr val="C00000"/>
                </a:solidFill>
                <a:effectLst>
                  <a:outerShdw blurRad="38100" dist="38100" dir="2700000" algn="tl">
                    <a:srgbClr val="000000">
                      <a:alpha val="43137"/>
                    </a:srgbClr>
                  </a:outerShdw>
                </a:effectLst>
              </a:rPr>
              <a:t>Mean</a:t>
            </a:r>
            <a:endParaRPr lang="en-US" sz="2400" i="1" dirty="0">
              <a:solidFill>
                <a:srgbClr val="C00000"/>
              </a:solidFill>
              <a:effectLst>
                <a:outerShdw blurRad="38100" dist="38100" dir="2700000" algn="tl">
                  <a:srgbClr val="000000">
                    <a:alpha val="43137"/>
                  </a:srgbClr>
                </a:outerShdw>
              </a:effectLst>
            </a:endParaRPr>
          </a:p>
        </p:txBody>
      </p:sp>
      <p:sp>
        <p:nvSpPr>
          <p:cNvPr id="14029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2362200" y="532410"/>
            <a:ext cx="3962400" cy="8382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Grouped </a:t>
            </a:r>
            <a:r>
              <a:rPr lang="en-US" sz="3200" kern="0" dirty="0">
                <a:solidFill>
                  <a:schemeClr val="accent1"/>
                </a:solidFill>
                <a:effectLst>
                  <a:outerShdw blurRad="38100" dist="38100" dir="2700000" algn="tl">
                    <a:srgbClr val="000000">
                      <a:alpha val="43137"/>
                    </a:srgbClr>
                  </a:outerShdw>
                </a:effectLst>
                <a:latin typeface="+mj-lt"/>
                <a:ea typeface="+mj-ea"/>
                <a:cs typeface="+mj-cs"/>
              </a:rPr>
              <a:t>Data</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052" y="2286000"/>
            <a:ext cx="8408053" cy="2574966"/>
          </a:xfrm>
          <a:prstGeom prst="rect">
            <a:avLst/>
          </a:prstGeom>
        </p:spPr>
      </p:pic>
      <p:sp>
        <p:nvSpPr>
          <p:cNvPr id="12" name="Rectangle 11"/>
          <p:cNvSpPr>
            <a:spLocks noChangeArrowheads="1"/>
          </p:cNvSpPr>
          <p:nvPr/>
        </p:nvSpPr>
        <p:spPr bwMode="auto">
          <a:xfrm>
            <a:off x="1556262" y="5216158"/>
            <a:ext cx="6722268" cy="762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You will rarely need this. If you are given only grouped data. you will have to make your own tables in Excel (like this).</a:t>
            </a:r>
            <a:endParaRPr lang="en-US" dirty="0"/>
          </a:p>
        </p:txBody>
      </p:sp>
      <p:pic>
        <p:nvPicPr>
          <p:cNvPr id="83973" name="Picture 5" descr="C:\Users\Blythe\AppData\Local\Microsoft\Windows\Temporary Internet Files\Content.IE5\TT6LCHKH\MC90028133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870" y="4862695"/>
            <a:ext cx="1104374" cy="1468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207537"/>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7EDCDE65-1ACC-4809-84A4-67602E7B3431}" type="slidenum">
              <a:rPr lang="en-US"/>
              <a:pPr/>
              <a:t>54</a:t>
            </a:fld>
            <a:endParaRPr lang="en-US"/>
          </a:p>
        </p:txBody>
      </p:sp>
      <p:sp>
        <p:nvSpPr>
          <p:cNvPr id="110602" name="Rectangle 10"/>
          <p:cNvSpPr>
            <a:spLocks noChangeArrowheads="1"/>
          </p:cNvSpPr>
          <p:nvPr/>
        </p:nvSpPr>
        <p:spPr bwMode="auto">
          <a:xfrm>
            <a:off x="380148" y="2110581"/>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4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Skewness</a:t>
            </a:r>
          </a:p>
        </p:txBody>
      </p:sp>
      <p:sp>
        <p:nvSpPr>
          <p:cNvPr id="14438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2308225" y="484909"/>
            <a:ext cx="4495800" cy="658090"/>
          </a:xfrm>
          <a:prstGeom prst="rect">
            <a:avLst/>
          </a:prstGeom>
          <a:ln>
            <a:noFill/>
            <a:miter lim="800000"/>
            <a:headEnd/>
            <a:tailEnd/>
          </a:ln>
        </p:spPr>
        <p:txBody>
          <a:bodyPr lIns="103236" tIns="51618" rIns="103236" bIns="51618"/>
          <a:lstStyle/>
          <a:p>
            <a:pPr algn="ctr">
              <a:defRPr/>
            </a:pPr>
            <a:r>
              <a:rPr lang="en-US" sz="3200" kern="0" dirty="0" err="1" smtClean="0">
                <a:solidFill>
                  <a:schemeClr val="accent1"/>
                </a:solidFill>
                <a:effectLst>
                  <a:outerShdw blurRad="38100" dist="38100" dir="2700000" algn="tl">
                    <a:srgbClr val="000000">
                      <a:alpha val="43137"/>
                    </a:srgbClr>
                  </a:outerShdw>
                </a:effectLst>
                <a:latin typeface="+mj-lt"/>
                <a:ea typeface="+mj-ea"/>
                <a:cs typeface="+mj-cs"/>
              </a:rPr>
              <a:t>Skewness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pic>
        <p:nvPicPr>
          <p:cNvPr id="107524" name="Picture 4"/>
          <p:cNvPicPr>
            <a:picLocks noChangeAspect="1" noChangeArrowheads="1"/>
          </p:cNvPicPr>
          <p:nvPr/>
        </p:nvPicPr>
        <p:blipFill>
          <a:blip r:embed="rId3" cstate="print"/>
          <a:srcRect/>
          <a:stretch>
            <a:fillRect/>
          </a:stretch>
        </p:blipFill>
        <p:spPr bwMode="auto">
          <a:xfrm>
            <a:off x="2438400" y="2110581"/>
            <a:ext cx="4538546" cy="914400"/>
          </a:xfrm>
          <a:prstGeom prst="rect">
            <a:avLst/>
          </a:prstGeom>
          <a:noFill/>
          <a:ln w="6350">
            <a:solidFill>
              <a:schemeClr val="tx1"/>
            </a:solidFill>
            <a:miter lim="800000"/>
            <a:headEnd/>
            <a:tailEnd/>
          </a:ln>
          <a:effectLst>
            <a:innerShdw blurRad="63500" dist="50800" dir="2700000">
              <a:prstClr val="black">
                <a:alpha val="50000"/>
              </a:prstClr>
            </a:innerShdw>
          </a:effectLst>
        </p:spPr>
      </p:pic>
      <p:pic>
        <p:nvPicPr>
          <p:cNvPr id="107525" name="Picture 5"/>
          <p:cNvPicPr>
            <a:picLocks noChangeAspect="1" noChangeArrowheads="1"/>
          </p:cNvPicPr>
          <p:nvPr/>
        </p:nvPicPr>
        <p:blipFill>
          <a:blip r:embed="rId4" cstate="print"/>
          <a:srcRect/>
          <a:stretch>
            <a:fillRect/>
          </a:stretch>
        </p:blipFill>
        <p:spPr bwMode="auto">
          <a:xfrm>
            <a:off x="388065" y="3378220"/>
            <a:ext cx="8298938" cy="1879580"/>
          </a:xfrm>
          <a:prstGeom prst="rect">
            <a:avLst/>
          </a:prstGeom>
          <a:noFill/>
          <a:ln w="6350">
            <a:solidFill>
              <a:schemeClr val="tx1"/>
            </a:solidFill>
            <a:miter lim="800000"/>
            <a:headEnd/>
            <a:tailEnd/>
          </a:ln>
          <a:effectLst>
            <a:innerShdw blurRad="63500" dist="50800" dir="2700000">
              <a:prstClr val="black">
                <a:alpha val="50000"/>
              </a:prstClr>
            </a:innerShdw>
          </a:effectLst>
        </p:spPr>
      </p:pic>
      <p:sp>
        <p:nvSpPr>
          <p:cNvPr id="12" name="Rectangle 10"/>
          <p:cNvSpPr>
            <a:spLocks noChangeArrowheads="1"/>
          </p:cNvSpPr>
          <p:nvPr/>
        </p:nvSpPr>
        <p:spPr bwMode="auto">
          <a:xfrm>
            <a:off x="971467" y="1323109"/>
            <a:ext cx="700438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i="1" dirty="0" smtClean="0"/>
              <a:t>	To interpret Excel’s </a:t>
            </a:r>
            <a:r>
              <a:rPr lang="en-US" sz="2000" i="1" dirty="0" err="1" smtClean="0"/>
              <a:t>skewness</a:t>
            </a:r>
            <a:r>
              <a:rPr lang="en-US" sz="2000" i="1" dirty="0" smtClean="0"/>
              <a:t> coefficient, you need a table showing critical values for various sample sizes. </a:t>
            </a:r>
            <a:endParaRPr lang="en-US" sz="2000" i="1" dirty="0"/>
          </a:p>
        </p:txBody>
      </p:sp>
      <p:sp>
        <p:nvSpPr>
          <p:cNvPr id="15" name="Rectangle 14"/>
          <p:cNvSpPr>
            <a:spLocks noChangeArrowheads="1"/>
          </p:cNvSpPr>
          <p:nvPr/>
        </p:nvSpPr>
        <p:spPr bwMode="auto">
          <a:xfrm>
            <a:off x="2308225" y="5552321"/>
            <a:ext cx="5627866" cy="10008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Note: </a:t>
            </a:r>
            <a:r>
              <a:rPr lang="en-US" dirty="0" smtClean="0">
                <a:solidFill>
                  <a:srgbClr val="002060"/>
                </a:solidFill>
              </a:rPr>
              <a:t> You can assess </a:t>
            </a:r>
            <a:r>
              <a:rPr lang="en-US" dirty="0" err="1" smtClean="0">
                <a:solidFill>
                  <a:srgbClr val="002060"/>
                </a:solidFill>
              </a:rPr>
              <a:t>skewness</a:t>
            </a:r>
            <a:r>
              <a:rPr lang="en-US" dirty="0" smtClean="0">
                <a:solidFill>
                  <a:srgbClr val="002060"/>
                </a:solidFill>
              </a:rPr>
              <a:t> from the histogram or boxplot (usually revealed by outliers or a long tail). It’s usually not worth it to bother with the table.</a:t>
            </a:r>
            <a:endParaRPr lang="en-US" dirty="0"/>
          </a:p>
        </p:txBody>
      </p:sp>
      <p:pic>
        <p:nvPicPr>
          <p:cNvPr id="83970" name="Picture 2" descr="C:\Users\doane\AppData\Local\Microsoft\Windows\Temporary Internet Files\Content.IE5\4NRDV50F\MC900055276[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47800" y="5546926"/>
            <a:ext cx="743585" cy="731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454485"/>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dirty="0"/>
              <a:t>4-</a:t>
            </a:r>
            <a:fld id="{6C881F0D-5FFB-4C06-9221-15974F25CC4F}" type="slidenum">
              <a:rPr lang="en-US"/>
              <a:pPr/>
              <a:t>55</a:t>
            </a:fld>
            <a:endParaRPr lang="en-US" dirty="0"/>
          </a:p>
        </p:txBody>
      </p:sp>
      <p:sp>
        <p:nvSpPr>
          <p:cNvPr id="110602" name="Rectangle 10"/>
          <p:cNvSpPr>
            <a:spLocks noChangeArrowheads="1"/>
          </p:cNvSpPr>
          <p:nvPr/>
        </p:nvSpPr>
        <p:spPr bwMode="auto">
          <a:xfrm>
            <a:off x="971467" y="1323109"/>
            <a:ext cx="700438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2000" i="1" dirty="0" smtClean="0"/>
              <a:t>	To interpret Excel’s kurtosis coefficient, you need a table showing critical values for various sample sizes. </a:t>
            </a:r>
            <a:endParaRPr lang="en-US" sz="2000" i="1" dirty="0"/>
          </a:p>
        </p:txBody>
      </p:sp>
      <p:sp>
        <p:nvSpPr>
          <p:cNvPr id="14643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108546" name="Picture 2"/>
          <p:cNvPicPr>
            <a:picLocks noChangeAspect="1" noChangeArrowheads="1"/>
          </p:cNvPicPr>
          <p:nvPr/>
        </p:nvPicPr>
        <p:blipFill>
          <a:blip r:embed="rId3" cstate="print"/>
          <a:srcRect/>
          <a:stretch>
            <a:fillRect/>
          </a:stretch>
        </p:blipFill>
        <p:spPr bwMode="auto">
          <a:xfrm>
            <a:off x="1828800" y="2038350"/>
            <a:ext cx="5029200" cy="647700"/>
          </a:xfrm>
          <a:prstGeom prst="rect">
            <a:avLst/>
          </a:prstGeom>
          <a:noFill/>
          <a:ln w="6350">
            <a:solidFill>
              <a:schemeClr val="tx1"/>
            </a:solidFill>
            <a:miter lim="800000"/>
            <a:headEnd/>
            <a:tailEnd/>
          </a:ln>
          <a:effectLst>
            <a:innerShdw blurRad="63500" dist="50800" dir="2700000">
              <a:prstClr val="black">
                <a:alpha val="50000"/>
              </a:prstClr>
            </a:innerShdw>
          </a:effectLst>
        </p:spPr>
      </p:pic>
      <p:pic>
        <p:nvPicPr>
          <p:cNvPr id="108547" name="Picture 3"/>
          <p:cNvPicPr>
            <a:picLocks noChangeAspect="1" noChangeArrowheads="1"/>
          </p:cNvPicPr>
          <p:nvPr/>
        </p:nvPicPr>
        <p:blipFill>
          <a:blip r:embed="rId4" cstate="print"/>
          <a:srcRect/>
          <a:stretch>
            <a:fillRect/>
          </a:stretch>
        </p:blipFill>
        <p:spPr bwMode="auto">
          <a:xfrm>
            <a:off x="1109567" y="2819400"/>
            <a:ext cx="7135595" cy="2715704"/>
          </a:xfrm>
          <a:prstGeom prst="rect">
            <a:avLst/>
          </a:prstGeom>
          <a:noFill/>
          <a:ln w="6350">
            <a:solidFill>
              <a:schemeClr val="tx1"/>
            </a:solidFill>
            <a:miter lim="800000"/>
            <a:headEnd/>
            <a:tailEnd/>
          </a:ln>
          <a:effectLst>
            <a:innerShdw blurRad="63500" dist="50800" dir="2700000">
              <a:prstClr val="black">
                <a:alpha val="50000"/>
              </a:prstClr>
            </a:innerShdw>
          </a:effectLst>
        </p:spPr>
      </p:pic>
      <p:sp>
        <p:nvSpPr>
          <p:cNvPr id="11" name="Rectangle 2"/>
          <p:cNvSpPr txBox="1">
            <a:spLocks noChangeArrowheads="1"/>
          </p:cNvSpPr>
          <p:nvPr/>
        </p:nvSpPr>
        <p:spPr bwMode="auto">
          <a:xfrm>
            <a:off x="2095500" y="609600"/>
            <a:ext cx="4495800" cy="676894"/>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Kurtosis</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3" name="Rectangle 12"/>
          <p:cNvSpPr>
            <a:spLocks noChangeArrowheads="1"/>
          </p:cNvSpPr>
          <p:nvPr/>
        </p:nvSpPr>
        <p:spPr bwMode="auto">
          <a:xfrm>
            <a:off x="1845624" y="5650051"/>
            <a:ext cx="6270617" cy="990599"/>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You cannot reliably assess kurtosis from the histogram, because its </a:t>
            </a:r>
            <a:r>
              <a:rPr lang="en-US" i="1" dirty="0" smtClean="0">
                <a:solidFill>
                  <a:srgbClr val="002060"/>
                </a:solidFill>
              </a:rPr>
              <a:t>x</a:t>
            </a:r>
            <a:r>
              <a:rPr lang="en-US" dirty="0" smtClean="0">
                <a:solidFill>
                  <a:srgbClr val="002060"/>
                </a:solidFill>
              </a:rPr>
              <a:t>-axis scale affects its appearance. Maybe best to let statisticians worry about this topic.</a:t>
            </a:r>
            <a:endParaRPr lang="en-US" dirty="0"/>
          </a:p>
          <a:p>
            <a:pPr eaLnBrk="0" hangingPunct="0">
              <a:spcBef>
                <a:spcPct val="20000"/>
              </a:spcBef>
              <a:buClr>
                <a:schemeClr val="folHlink"/>
              </a:buClr>
              <a:defRPr/>
            </a:pPr>
            <a:endParaRPr lang="en-US" dirty="0"/>
          </a:p>
        </p:txBody>
      </p:sp>
      <p:pic>
        <p:nvPicPr>
          <p:cNvPr id="82946" name="Picture 2" descr="C:\Users\doane\AppData\Local\Microsoft\Windows\Temporary Internet Files\Content.IE5\OYEHYR3B\MC90043475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235" y="5650051"/>
            <a:ext cx="743642" cy="743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41295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56</a:t>
            </a:fld>
            <a:endParaRPr lang="en-US" dirty="0">
              <a:latin typeface="Times New Roman" pitchFamily="18" charset="0"/>
            </a:endParaRPr>
          </a:p>
        </p:txBody>
      </p:sp>
      <p:sp>
        <p:nvSpPr>
          <p:cNvPr id="44034" name="Rectangle 2"/>
          <p:cNvSpPr>
            <a:spLocks noGrp="1" noChangeArrowheads="1"/>
          </p:cNvSpPr>
          <p:nvPr>
            <p:ph type="title"/>
          </p:nvPr>
        </p:nvSpPr>
        <p:spPr>
          <a:xfrm>
            <a:off x="685800" y="457200"/>
            <a:ext cx="7543800" cy="533399"/>
          </a:xfrm>
          <a:solidFill>
            <a:schemeClr val="accent1">
              <a:lumMod val="20000"/>
              <a:lumOff val="80000"/>
            </a:schemeClr>
          </a:solidFill>
        </p:spPr>
        <p:txBody>
          <a:bodyPr lIns="103236" tIns="51618" rIns="103236" bIns="51618" anchor="t">
            <a:normAutofit fontScale="90000"/>
          </a:bodyPr>
          <a:lstStyle/>
          <a:p>
            <a:pPr algn="l" eaLnBrk="1" hangingPunct="1">
              <a:defRPr/>
            </a:pPr>
            <a:r>
              <a:rPr lang="en-US" sz="3600" kern="0" dirty="0">
                <a:solidFill>
                  <a:schemeClr val="accent1"/>
                </a:solidFill>
                <a:effectLst>
                  <a:outerShdw blurRad="38100" dist="38100" dir="2700000" algn="tl">
                    <a:srgbClr val="000000">
                      <a:alpha val="43137"/>
                    </a:srgbClr>
                  </a:outerShdw>
                </a:effectLst>
              </a:rPr>
              <a:t>Assignments</a:t>
            </a:r>
            <a:r>
              <a:rPr lang="en-US" sz="3200" dirty="0" smtClean="0">
                <a:solidFill>
                  <a:srgbClr val="33CCCC"/>
                </a:solidFill>
                <a:effectLst>
                  <a:outerShdw blurRad="38100" dist="38100" dir="2700000" algn="tl">
                    <a:srgbClr val="000000">
                      <a:alpha val="43137"/>
                    </a:srgbClr>
                  </a:outerShdw>
                </a:effectLst>
                <a:latin typeface="+mn-lt"/>
              </a:rPr>
              <a:t>	                                         </a:t>
            </a:r>
            <a:r>
              <a:rPr lang="en-US" sz="3200" b="1" i="1" dirty="0" smtClean="0">
                <a:solidFill>
                  <a:srgbClr val="000000"/>
                </a:solidFill>
                <a:ea typeface="+mn-ea"/>
                <a:cs typeface="+mn-cs"/>
              </a:rPr>
              <a:t>ML 2.5</a:t>
            </a:r>
            <a:r>
              <a:rPr lang="en-US" sz="3200" dirty="0" smtClean="0">
                <a:solidFill>
                  <a:srgbClr val="33CCCC"/>
                </a:solidFill>
                <a:effectLst>
                  <a:outerShdw blurRad="38100" dist="38100" dir="2700000" algn="tl">
                    <a:srgbClr val="000000">
                      <a:alpha val="43137"/>
                    </a:srgbClr>
                  </a:outerShdw>
                </a:effectLst>
                <a:latin typeface="+mn-lt"/>
              </a:rPr>
              <a:t> </a:t>
            </a:r>
          </a:p>
        </p:txBody>
      </p:sp>
      <p:sp>
        <p:nvSpPr>
          <p:cNvPr id="44035" name="Rectangle 3"/>
          <p:cNvSpPr>
            <a:spLocks noGrp="1" noChangeArrowheads="1"/>
          </p:cNvSpPr>
          <p:nvPr>
            <p:ph type="body" idx="1"/>
          </p:nvPr>
        </p:nvSpPr>
        <p:spPr>
          <a:xfrm>
            <a:off x="381000" y="1752600"/>
            <a:ext cx="8655050" cy="4114800"/>
          </a:xfrm>
        </p:spPr>
        <p:txBody>
          <a:bodyPr lIns="103236" tIns="51618" rIns="103236" bIns="51618"/>
          <a:lstStyle/>
          <a:p>
            <a:pPr lvl="1">
              <a:buClr>
                <a:schemeClr val="accent1">
                  <a:lumMod val="75000"/>
                </a:schemeClr>
              </a:buClr>
              <a:buFont typeface="Arial" pitchFamily="34" charset="0"/>
              <a:buChar char="•"/>
            </a:pPr>
            <a:r>
              <a:rPr lang="en-US" sz="2400" dirty="0">
                <a:effectLst>
                  <a:outerShdw blurRad="38100" dist="38100" dir="2700000" algn="tl">
                    <a:srgbClr val="C0C0C0"/>
                  </a:outerShdw>
                </a:effectLst>
                <a:ea typeface="+mn-ea"/>
                <a:cs typeface="+mn-cs"/>
              </a:rPr>
              <a:t>Connect </a:t>
            </a:r>
            <a:r>
              <a:rPr lang="en-US" sz="2400" dirty="0" smtClean="0">
                <a:effectLst>
                  <a:outerShdw blurRad="38100" dist="38100" dir="2700000" algn="tl">
                    <a:srgbClr val="C0C0C0"/>
                  </a:outerShdw>
                </a:effectLst>
                <a:ea typeface="+mn-ea"/>
                <a:cs typeface="+mn-cs"/>
              </a:rPr>
              <a:t>C-2 </a:t>
            </a:r>
            <a:r>
              <a:rPr lang="en-US" sz="2400" dirty="0">
                <a:effectLst>
                  <a:outerShdw blurRad="38100" dist="38100" dir="2700000" algn="tl">
                    <a:srgbClr val="C0C0C0"/>
                  </a:outerShdw>
                </a:effectLst>
                <a:ea typeface="+mn-ea"/>
                <a:cs typeface="+mn-cs"/>
              </a:rPr>
              <a:t>(covers </a:t>
            </a:r>
            <a:r>
              <a:rPr lang="en-US" sz="2400" dirty="0" smtClean="0">
                <a:effectLst>
                  <a:outerShdw blurRad="38100" dist="38100" dir="2700000" algn="tl">
                    <a:srgbClr val="C0C0C0"/>
                  </a:outerShdw>
                </a:effectLst>
                <a:ea typeface="+mn-ea"/>
                <a:cs typeface="+mn-cs"/>
              </a:rPr>
              <a:t>chapter 4)</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You get </a:t>
            </a:r>
            <a:r>
              <a:rPr lang="en-US" sz="2000" i="1" dirty="0" smtClean="0">
                <a:effectLst>
                  <a:outerShdw blurRad="38100" dist="38100" dir="2700000" algn="tl">
                    <a:srgbClr val="C0C0C0"/>
                  </a:outerShdw>
                </a:effectLst>
                <a:ea typeface="+mn-ea"/>
                <a:cs typeface="+mn-cs"/>
              </a:rPr>
              <a:t>three</a:t>
            </a:r>
            <a:r>
              <a:rPr lang="en-US" sz="2000" dirty="0" smtClean="0">
                <a:effectLst>
                  <a:outerShdw blurRad="38100" dist="38100" dir="2700000" algn="tl">
                    <a:srgbClr val="C0C0C0"/>
                  </a:outerShdw>
                </a:effectLst>
                <a:ea typeface="+mn-ea"/>
                <a:cs typeface="+mn-cs"/>
              </a:rPr>
              <a:t> attempts</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Feedback is given if requested</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Printable if you wish</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Deadline is midnight each Monday</a:t>
            </a:r>
          </a:p>
          <a:p>
            <a:pPr lvl="1">
              <a:buClr>
                <a:schemeClr val="accent1">
                  <a:lumMod val="75000"/>
                </a:schemeClr>
              </a:buClr>
              <a:buFont typeface="Arial" pitchFamily="34" charset="0"/>
              <a:buChar char="•"/>
            </a:pPr>
            <a:r>
              <a:rPr lang="en-US" sz="2400" dirty="0" smtClean="0">
                <a:effectLst>
                  <a:outerShdw blurRad="38100" dist="38100" dir="2700000" algn="tl">
                    <a:srgbClr val="C0C0C0"/>
                  </a:outerShdw>
                </a:effectLst>
              </a:rPr>
              <a:t>Project </a:t>
            </a:r>
            <a:r>
              <a:rPr lang="en-US" sz="2400" dirty="0">
                <a:effectLst>
                  <a:outerShdw blurRad="38100" dist="38100" dir="2700000" algn="tl">
                    <a:srgbClr val="C0C0C0"/>
                  </a:outerShdw>
                </a:effectLst>
              </a:rPr>
              <a:t>P-1 (data, tasks, questions</a:t>
            </a:r>
            <a:r>
              <a:rPr lang="en-US" dirty="0" smtClean="0"/>
              <a:t>)</a:t>
            </a:r>
          </a:p>
          <a:p>
            <a:pPr lvl="2">
              <a:buClr>
                <a:schemeClr val="accent1">
                  <a:lumMod val="75000"/>
                </a:schemeClr>
              </a:buClr>
              <a:buFont typeface="Arial" pitchFamily="34" charset="0"/>
              <a:buChar char="•"/>
            </a:pPr>
            <a:r>
              <a:rPr lang="en-US" sz="2000" dirty="0">
                <a:effectLst>
                  <a:outerShdw blurRad="38100" dist="38100" dir="2700000" algn="tl">
                    <a:srgbClr val="C0C0C0"/>
                  </a:outerShdw>
                </a:effectLst>
                <a:ea typeface="+mn-ea"/>
                <a:cs typeface="+mn-cs"/>
              </a:rPr>
              <a:t>Review </a:t>
            </a:r>
            <a:r>
              <a:rPr lang="en-US" sz="2000" dirty="0" smtClean="0">
                <a:effectLst>
                  <a:outerShdw blurRad="38100" dist="38100" dir="2700000" algn="tl">
                    <a:srgbClr val="C0C0C0"/>
                  </a:outerShdw>
                </a:effectLst>
                <a:ea typeface="+mn-ea"/>
                <a:cs typeface="+mn-cs"/>
              </a:rPr>
              <a:t>instructions</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Look at the data</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Your task is to write a nice, readable </a:t>
            </a:r>
            <a:r>
              <a:rPr lang="en-US" sz="2000" i="1" dirty="0" smtClean="0">
                <a:solidFill>
                  <a:srgbClr val="C00000"/>
                </a:solidFill>
                <a:effectLst>
                  <a:outerShdw blurRad="38100" dist="38100" dir="2700000" algn="tl">
                    <a:srgbClr val="C0C0C0"/>
                  </a:outerShdw>
                </a:effectLst>
                <a:ea typeface="+mn-ea"/>
                <a:cs typeface="+mn-cs"/>
              </a:rPr>
              <a:t>report</a:t>
            </a:r>
            <a:r>
              <a:rPr lang="en-US" sz="2000" dirty="0" smtClean="0">
                <a:effectLst>
                  <a:outerShdw blurRad="38100" dist="38100" dir="2700000" algn="tl">
                    <a:srgbClr val="C0C0C0"/>
                  </a:outerShdw>
                </a:effectLst>
                <a:ea typeface="+mn-ea"/>
                <a:cs typeface="+mn-cs"/>
              </a:rPr>
              <a:t> (not a spreadsheet)</a:t>
            </a:r>
          </a:p>
          <a:p>
            <a:pPr lvl="2">
              <a:buClr>
                <a:schemeClr val="accent1">
                  <a:lumMod val="75000"/>
                </a:schemeClr>
              </a:buClr>
              <a:buFont typeface="Arial" pitchFamily="34" charset="0"/>
              <a:buChar char="•"/>
            </a:pPr>
            <a:r>
              <a:rPr lang="en-US" sz="2000" dirty="0" smtClean="0">
                <a:effectLst>
                  <a:outerShdw blurRad="38100" dist="38100" dir="2700000" algn="tl">
                    <a:srgbClr val="C0C0C0"/>
                  </a:outerShdw>
                </a:effectLst>
                <a:ea typeface="+mn-ea"/>
                <a:cs typeface="+mn-cs"/>
              </a:rPr>
              <a:t>Length is up to you</a:t>
            </a:r>
          </a:p>
          <a:p>
            <a:pPr lvl="2">
              <a:buClr>
                <a:schemeClr val="accent1">
                  <a:lumMod val="75000"/>
                </a:schemeClr>
              </a:buClr>
              <a:buFont typeface="Arial" pitchFamily="34" charset="0"/>
              <a:buChar char="•"/>
            </a:pPr>
            <a:endParaRPr lang="en-US" sz="2000" dirty="0">
              <a:effectLst>
                <a:outerShdw blurRad="38100" dist="38100" dir="2700000" algn="tl">
                  <a:srgbClr val="C0C0C0"/>
                </a:outerShdw>
              </a:effectLst>
              <a:ea typeface="+mn-ea"/>
              <a:cs typeface="+mn-cs"/>
            </a:endParaRPr>
          </a:p>
          <a:p>
            <a:pPr lvl="1">
              <a:buClr>
                <a:schemeClr val="accent1">
                  <a:lumMod val="75000"/>
                </a:schemeClr>
              </a:buClr>
              <a:buFont typeface="Arial" pitchFamily="34" charset="0"/>
              <a:buChar char="•"/>
            </a:pPr>
            <a:endParaRPr lang="en-US" sz="6000" dirty="0" smtClean="0"/>
          </a:p>
        </p:txBody>
      </p:sp>
    </p:spTree>
    <p:extLst>
      <p:ext uri="{BB962C8B-B14F-4D97-AF65-F5344CB8AC3E}">
        <p14:creationId xmlns:p14="http://schemas.microsoft.com/office/powerpoint/2010/main" val="3809024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57</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Projects: General Instructions</a:t>
            </a:r>
          </a:p>
        </p:txBody>
      </p:sp>
      <p:sp>
        <p:nvSpPr>
          <p:cNvPr id="3" name="TextBox 2"/>
          <p:cNvSpPr txBox="1"/>
          <p:nvPr/>
        </p:nvSpPr>
        <p:spPr>
          <a:xfrm>
            <a:off x="734291" y="1905000"/>
            <a:ext cx="7620000" cy="2769989"/>
          </a:xfrm>
          <a:prstGeom prst="rect">
            <a:avLst/>
          </a:prstGeom>
          <a:noFill/>
        </p:spPr>
        <p:txBody>
          <a:bodyPr wrap="square" rtlCol="0">
            <a:spAutoFit/>
          </a:bodyPr>
          <a:lstStyle/>
          <a:p>
            <a:pPr algn="ctr"/>
            <a:r>
              <a:rPr lang="en-US" sz="2000" kern="0" dirty="0">
                <a:solidFill>
                  <a:schemeClr val="accent1">
                    <a:lumMod val="75000"/>
                  </a:schemeClr>
                </a:solidFill>
                <a:effectLst>
                  <a:outerShdw blurRad="38100" dist="38100" dir="2700000" algn="tl">
                    <a:srgbClr val="000000">
                      <a:alpha val="43137"/>
                    </a:srgbClr>
                  </a:outerShdw>
                </a:effectLst>
                <a:latin typeface="+mj-lt"/>
                <a:ea typeface="+mj-ea"/>
                <a:cs typeface="+mj-cs"/>
              </a:rPr>
              <a:t>General Instructions</a:t>
            </a:r>
          </a:p>
          <a:p>
            <a:pPr>
              <a:spcBef>
                <a:spcPts val="1200"/>
              </a:spcBef>
            </a:pPr>
            <a:r>
              <a:rPr lang="en-US" dirty="0"/>
              <a:t>For each </a:t>
            </a:r>
            <a:r>
              <a:rPr lang="en-US" dirty="0" smtClean="0"/>
              <a:t>team project</a:t>
            </a:r>
            <a:r>
              <a:rPr lang="en-US" dirty="0"/>
              <a:t>, submit a short (5-10 page) report (using Microsoft Word or equivalent) that answers the questions posed. Strive for effective writing (see textbook </a:t>
            </a:r>
            <a:r>
              <a:rPr lang="en-US" i="1" dirty="0"/>
              <a:t>Appendix I</a:t>
            </a:r>
            <a:r>
              <a:rPr lang="en-US" dirty="0"/>
              <a:t>). Creativity and initiative will be rewarded. Avoid careless spelling and grammar. Paste graphs and computer tables or output into your written report (it may be easier to format tables in Excel and then use </a:t>
            </a:r>
            <a:r>
              <a:rPr lang="en-US" kern="0" dirty="0">
                <a:solidFill>
                  <a:schemeClr val="accent1">
                    <a:lumMod val="75000"/>
                  </a:schemeClr>
                </a:solidFill>
                <a:latin typeface="+mj-lt"/>
                <a:ea typeface="+mj-ea"/>
                <a:cs typeface="+mj-cs"/>
              </a:rPr>
              <a:t>Paste Special &gt; Picture</a:t>
            </a:r>
            <a:r>
              <a:rPr lang="en-US" dirty="0"/>
              <a:t> to avoid weird formatting and permit sizing within Word). </a:t>
            </a:r>
            <a:r>
              <a:rPr lang="en-US" dirty="0" smtClean="0"/>
              <a:t>Allocate tasks among team members as you see fit, but all should review and proofread the report (submit only one report).</a:t>
            </a:r>
            <a:endParaRPr lang="en-US" dirty="0"/>
          </a:p>
        </p:txBody>
      </p:sp>
      <p:pic>
        <p:nvPicPr>
          <p:cNvPr id="1026" name="Picture 2" descr="C:\Users\doane\AppData\Local\Microsoft\Windows\Temporary Internet Files\Content.IE5\3CB5N1BZ\MC9000532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953000"/>
            <a:ext cx="1524000" cy="152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12663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58</a:t>
            </a:fld>
            <a:endParaRPr lang="en-US" dirty="0">
              <a:latin typeface="Times New Roman" pitchFamily="18" charset="0"/>
            </a:endParaRPr>
          </a:p>
        </p:txBody>
      </p:sp>
      <p:sp>
        <p:nvSpPr>
          <p:cNvPr id="44034" name="Rectangle 2"/>
          <p:cNvSpPr>
            <a:spLocks noGrp="1" noChangeArrowheads="1"/>
          </p:cNvSpPr>
          <p:nvPr>
            <p:ph type="title"/>
          </p:nvPr>
        </p:nvSpPr>
        <p:spPr>
          <a:xfrm>
            <a:off x="762000" y="457200"/>
            <a:ext cx="7543800" cy="533399"/>
          </a:xfrm>
        </p:spPr>
        <p:txBody>
          <a:bodyPr lIns="103236" tIns="51618" rIns="103236" bIns="51618" anchor="t">
            <a:normAutofit fontScale="90000"/>
          </a:bodyPr>
          <a:lstStyle/>
          <a:p>
            <a:pPr algn="ctr" eaLnBrk="1" hangingPunct="1">
              <a:defRPr/>
            </a:pPr>
            <a:r>
              <a:rPr lang="en-US" sz="3600" kern="0" dirty="0">
                <a:solidFill>
                  <a:schemeClr val="accent1"/>
                </a:solidFill>
                <a:effectLst>
                  <a:outerShdw blurRad="38100" dist="38100" dir="2700000" algn="tl">
                    <a:srgbClr val="000000">
                      <a:alpha val="43137"/>
                    </a:srgbClr>
                  </a:outerShdw>
                </a:effectLst>
              </a:rPr>
              <a:t>Project P-1</a:t>
            </a:r>
            <a:r>
              <a:rPr lang="en-US" sz="3200" dirty="0" smtClean="0">
                <a:solidFill>
                  <a:srgbClr val="33CCCC"/>
                </a:solidFill>
                <a:effectLst>
                  <a:outerShdw blurRad="38100" dist="38100" dir="2700000" algn="tl">
                    <a:srgbClr val="000000">
                      <a:alpha val="43137"/>
                    </a:srgbClr>
                  </a:outerShdw>
                </a:effectLst>
                <a:latin typeface="+mn-lt"/>
              </a:rPr>
              <a:t>	</a:t>
            </a:r>
          </a:p>
        </p:txBody>
      </p:sp>
      <p:sp>
        <p:nvSpPr>
          <p:cNvPr id="3" name="TextBox 2"/>
          <p:cNvSpPr txBox="1"/>
          <p:nvPr/>
        </p:nvSpPr>
        <p:spPr>
          <a:xfrm>
            <a:off x="723405" y="1174942"/>
            <a:ext cx="7506195" cy="3785652"/>
          </a:xfrm>
          <a:prstGeom prst="rect">
            <a:avLst/>
          </a:prstGeom>
          <a:noFill/>
        </p:spPr>
        <p:txBody>
          <a:bodyPr wrap="square" rtlCol="0">
            <a:spAutoFit/>
          </a:bodyPr>
          <a:lstStyle/>
          <a:p>
            <a:r>
              <a:rPr lang="en-US" sz="1600" dirty="0"/>
              <a:t>Random teams are assigned on Moodle (submit only one report).  </a:t>
            </a:r>
            <a:r>
              <a:rPr lang="en-US" sz="1600" i="1" dirty="0">
                <a:solidFill>
                  <a:srgbClr val="FF0000"/>
                </a:solidFill>
              </a:rPr>
              <a:t>Data:</a:t>
            </a:r>
            <a:r>
              <a:rPr lang="en-US" sz="1600" dirty="0"/>
              <a:t> </a:t>
            </a:r>
            <a:r>
              <a:rPr lang="en-US" sz="1600" dirty="0" smtClean="0"/>
              <a:t>Download </a:t>
            </a:r>
            <a:r>
              <a:rPr lang="en-US" sz="1600" i="1" dirty="0"/>
              <a:t>Big Dataset 02 - Crime in Major Cities</a:t>
            </a:r>
            <a:r>
              <a:rPr lang="en-US" sz="1600" dirty="0" smtClean="0"/>
              <a:t> from </a:t>
            </a:r>
            <a:r>
              <a:rPr lang="en-US" sz="1600" u="sng" dirty="0" smtClean="0">
                <a:hlinkClick r:id="rId3"/>
              </a:rPr>
              <a:t>Moodle</a:t>
            </a:r>
            <a:r>
              <a:rPr lang="en-US" sz="1600" dirty="0" smtClean="0"/>
              <a:t>. Your team is assigned </a:t>
            </a:r>
            <a:r>
              <a:rPr lang="en-US" sz="1600" i="1" dirty="0" smtClean="0"/>
              <a:t>one</a:t>
            </a:r>
            <a:r>
              <a:rPr lang="en-US" sz="1600" dirty="0" smtClean="0"/>
              <a:t> crime category (but you can change it if you wish). </a:t>
            </a:r>
            <a:r>
              <a:rPr lang="en-US" sz="1600" dirty="0"/>
              <a:t>Copy the city names and </a:t>
            </a:r>
            <a:r>
              <a:rPr lang="en-US" sz="1600" dirty="0" smtClean="0"/>
              <a:t>the chosen crime </a:t>
            </a:r>
            <a:r>
              <a:rPr lang="en-US" sz="1600" dirty="0"/>
              <a:t>data column to a new spreadsheet. Delete lines </a:t>
            </a:r>
            <a:r>
              <a:rPr lang="en-US" sz="1600" dirty="0" smtClean="0"/>
              <a:t>(if any) with </a:t>
            </a:r>
            <a:r>
              <a:rPr lang="en-US" sz="1600" dirty="0"/>
              <a:t>missing </a:t>
            </a:r>
            <a:r>
              <a:rPr lang="en-US" sz="1600" dirty="0" smtClean="0"/>
              <a:t>data. </a:t>
            </a:r>
            <a:r>
              <a:rPr lang="en-US" sz="1600" i="1" dirty="0">
                <a:solidFill>
                  <a:srgbClr val="FF0000"/>
                </a:solidFill>
              </a:rPr>
              <a:t>Analysis:</a:t>
            </a:r>
            <a:r>
              <a:rPr lang="en-US" sz="1600" dirty="0"/>
              <a:t> (a) Sort the observations (with city names). (b) List the top </a:t>
            </a:r>
            <a:r>
              <a:rPr lang="en-US" sz="1600" dirty="0" smtClean="0"/>
              <a:t>10 </a:t>
            </a:r>
            <a:r>
              <a:rPr lang="en-US" sz="1600" dirty="0"/>
              <a:t>and bottom 10 data values (with city names). (c) For the entire data set, calculate the mean and median. What do they tell you about </a:t>
            </a:r>
            <a:r>
              <a:rPr lang="en-US" sz="1600" i="1" dirty="0"/>
              <a:t>center</a:t>
            </a:r>
            <a:r>
              <a:rPr lang="en-US" sz="1600" dirty="0"/>
              <a:t>? Would the mode be helpful for this type of data? Explain. (d) Calculate the standard deviation. (e) Calculate </a:t>
            </a:r>
            <a:r>
              <a:rPr lang="en-US" sz="1600" dirty="0" smtClean="0"/>
              <a:t>the standardized </a:t>
            </a:r>
            <a:r>
              <a:rPr lang="en-US" sz="1600" i="1" dirty="0"/>
              <a:t>z</a:t>
            </a:r>
            <a:r>
              <a:rPr lang="en-US" sz="1600" dirty="0"/>
              <a:t>-value for each observation. (f) Are there outliers or unusual data values (see p. 137)? Discuss. (g) Use </a:t>
            </a:r>
            <a:r>
              <a:rPr lang="en-US" sz="1600" dirty="0" err="1"/>
              <a:t>MegaStat</a:t>
            </a:r>
            <a:r>
              <a:rPr lang="en-US" sz="1600" dirty="0"/>
              <a:t> (or </a:t>
            </a:r>
            <a:r>
              <a:rPr lang="en-US" sz="1600" dirty="0" smtClean="0"/>
              <a:t>Minitab or Excel) </a:t>
            </a:r>
            <a:r>
              <a:rPr lang="en-US" sz="1600" dirty="0"/>
              <a:t>to make a histogram. Describe its shape. (h) Calculate the quartiles. Make a boxplot and describe it. (</a:t>
            </a:r>
            <a:r>
              <a:rPr lang="en-US" sz="1600" dirty="0" err="1"/>
              <a:t>i</a:t>
            </a:r>
            <a:r>
              <a:rPr lang="en-US" sz="1600" dirty="0"/>
              <a:t>) Make a scatter plot of </a:t>
            </a:r>
            <a:r>
              <a:rPr lang="en-US" sz="1600" dirty="0" smtClean="0"/>
              <a:t>your kind </a:t>
            </a:r>
            <a:r>
              <a:rPr lang="en-US" sz="1600" dirty="0"/>
              <a:t>of crime versus a different type of crime. What does it show? (j) </a:t>
            </a:r>
            <a:r>
              <a:rPr lang="en-US" sz="1600" i="1" dirty="0"/>
              <a:t>Ambitious students:</a:t>
            </a:r>
            <a:r>
              <a:rPr lang="en-US" sz="1600" dirty="0"/>
              <a:t> Sort the database in random order (see bottom of page 36) using Excel’s function =RAND(). Copy and paste the first few sorted lines into your report to illustrate your sorting </a:t>
            </a:r>
            <a:r>
              <a:rPr lang="en-US" sz="1600" dirty="0" smtClean="0"/>
              <a:t>method. Comment on </a:t>
            </a:r>
            <a:r>
              <a:rPr lang="en-US" sz="1600" dirty="0"/>
              <a:t>anything unusual (or interesting things that you might find on the web).</a:t>
            </a:r>
          </a:p>
        </p:txBody>
      </p:sp>
      <p:pic>
        <p:nvPicPr>
          <p:cNvPr id="2050" name="Picture 2" descr="C:\Users\doane\AppData\Local\Microsoft\Windows\Temporary Internet Files\Content.IE5\3CB5N1BZ\MM900303472[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5272921"/>
            <a:ext cx="90487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doane\AppData\Local\Microsoft\Windows\Temporary Internet Files\Content.IE5\4NRDV50F\MC90043153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5272921"/>
            <a:ext cx="1066800" cy="988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6400" y="5444828"/>
            <a:ext cx="3962400"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1600" dirty="0" smtClean="0">
                <a:solidFill>
                  <a:srgbClr val="FF0000"/>
                </a:solidFill>
              </a:rPr>
              <a:t>Watch the video walkthrough using Voting, North Carolina Births, and CEO compensation as examples </a:t>
            </a:r>
            <a:r>
              <a:rPr lang="en-US" sz="1600" dirty="0">
                <a:solidFill>
                  <a:srgbClr val="FF0000"/>
                </a:solidFill>
              </a:rPr>
              <a:t>(posted on Moodle</a:t>
            </a:r>
            <a:r>
              <a:rPr lang="en-US" sz="1600" dirty="0" smtClean="0">
                <a:solidFill>
                  <a:srgbClr val="FF0000"/>
                </a:solidFill>
              </a:rPr>
              <a:t>)</a:t>
            </a:r>
            <a:endParaRPr lang="en-US" sz="1600" dirty="0">
              <a:solidFill>
                <a:srgbClr val="FF0000"/>
              </a:solidFill>
            </a:endParaRPr>
          </a:p>
        </p:txBody>
      </p:sp>
      <p:pic>
        <p:nvPicPr>
          <p:cNvPr id="1026" name="Picture 2" descr="C:\Users\Blythe\AppData\Local\Microsoft\Windows\Temporary Internet Files\Content.IE5\K4POUWPH\MP900390594[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 y="5451971"/>
            <a:ext cx="1066800" cy="76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285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59</a:t>
            </a:fld>
            <a:endParaRPr lang="en-US" dirty="0">
              <a:latin typeface="Times New Roman" pitchFamily="18" charset="0"/>
            </a:endParaRPr>
          </a:p>
        </p:txBody>
      </p:sp>
      <p:sp>
        <p:nvSpPr>
          <p:cNvPr id="8" name="Rectangle 2"/>
          <p:cNvSpPr>
            <a:spLocks noGrp="1" noChangeArrowheads="1"/>
          </p:cNvSpPr>
          <p:nvPr>
            <p:ph type="title"/>
          </p:nvPr>
        </p:nvSpPr>
        <p:spPr>
          <a:xfrm>
            <a:off x="762000"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Project P-1	</a:t>
            </a:r>
          </a:p>
        </p:txBody>
      </p:sp>
      <p:sp>
        <p:nvSpPr>
          <p:cNvPr id="9" name="TextBox 8"/>
          <p:cNvSpPr txBox="1"/>
          <p:nvPr/>
        </p:nvSpPr>
        <p:spPr>
          <a:xfrm>
            <a:off x="1447800" y="1299855"/>
            <a:ext cx="6096000" cy="307777"/>
          </a:xfrm>
          <a:prstGeom prst="rect">
            <a:avLst/>
          </a:prstGeom>
          <a:noFill/>
        </p:spPr>
        <p:txBody>
          <a:bodyPr wrap="square" rtlCol="0">
            <a:spAutoFit/>
          </a:bodyPr>
          <a:lstStyle/>
          <a:p>
            <a:pPr algn="ctr"/>
            <a:r>
              <a:rPr lang="en-US" sz="1400" dirty="0" smtClean="0">
                <a:solidFill>
                  <a:srgbClr val="FF0000"/>
                </a:solidFill>
              </a:rPr>
              <a:t>your 2010 data will look like this (2005 and 2000 are also available)</a:t>
            </a:r>
            <a:endParaRPr lang="en-US" sz="14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396" y="1828800"/>
            <a:ext cx="7502769" cy="3657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20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4-</a:t>
            </a:r>
            <a:fld id="{F02AF079-17A1-42C5-BC14-48BB2647EC1D}" type="slidenum">
              <a:rPr lang="en-US"/>
              <a:pPr/>
              <a:t>6</a:t>
            </a:fld>
            <a:endParaRPr lang="en-US"/>
          </a:p>
        </p:txBody>
      </p:sp>
      <p:sp>
        <p:nvSpPr>
          <p:cNvPr id="31746" name="Rectangle 2"/>
          <p:cNvSpPr>
            <a:spLocks noChangeArrowheads="1"/>
          </p:cNvSpPr>
          <p:nvPr/>
        </p:nvSpPr>
        <p:spPr bwMode="auto">
          <a:xfrm>
            <a:off x="609600" y="2362200"/>
            <a:ext cx="8231188" cy="2527300"/>
          </a:xfrm>
          <a:prstGeom prst="rect">
            <a:avLst/>
          </a:prstGeom>
          <a:noFill/>
          <a:ln w="9525">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u="sng" dirty="0">
                <a:solidFill>
                  <a:srgbClr val="002060"/>
                </a:solidFill>
                <a:effectLst>
                  <a:outerShdw blurRad="38100" dist="38100" dir="2700000" algn="tl">
                    <a:srgbClr val="FFFFFF"/>
                  </a:outerShdw>
                </a:effectLst>
              </a:rPr>
              <a:t>median</a:t>
            </a:r>
            <a:r>
              <a:rPr lang="en-US" sz="2000" dirty="0">
                <a:solidFill>
                  <a:srgbClr val="002060"/>
                </a:solidFill>
                <a:effectLst>
                  <a:outerShdw blurRad="38100" dist="38100" dir="2700000" algn="tl">
                    <a:srgbClr val="FFFFFF"/>
                  </a:outerShdw>
                </a:effectLst>
              </a:rPr>
              <a:t> (</a:t>
            </a:r>
            <a:r>
              <a:rPr lang="en-US" sz="2000" i="1" dirty="0">
                <a:solidFill>
                  <a:srgbClr val="002060"/>
                </a:solidFill>
                <a:effectLst>
                  <a:outerShdw blurRad="38100" dist="38100" dir="2700000" algn="tl">
                    <a:srgbClr val="FFFFFF"/>
                  </a:outerShdw>
                </a:effectLst>
              </a:rPr>
              <a:t>M</a:t>
            </a:r>
            <a:r>
              <a:rPr lang="en-US" sz="2000" dirty="0">
                <a:solidFill>
                  <a:srgbClr val="002060"/>
                </a:solidFill>
                <a:effectLst>
                  <a:outerShdw blurRad="38100" dist="38100" dir="2700000" algn="tl">
                    <a:srgbClr val="FFFFFF"/>
                  </a:outerShdw>
                </a:effectLst>
              </a:rPr>
              <a:t>) is the 50</a:t>
            </a:r>
            <a:r>
              <a:rPr lang="en-US" sz="2000" baseline="30000" dirty="0">
                <a:solidFill>
                  <a:srgbClr val="002060"/>
                </a:solidFill>
                <a:effectLst>
                  <a:outerShdw blurRad="38100" dist="38100" dir="2700000" algn="tl">
                    <a:srgbClr val="FFFFFF"/>
                  </a:outerShdw>
                </a:effectLst>
              </a:rPr>
              <a:t>th</a:t>
            </a:r>
            <a:r>
              <a:rPr lang="en-US" sz="2000" dirty="0">
                <a:solidFill>
                  <a:srgbClr val="002060"/>
                </a:solidFill>
                <a:effectLst>
                  <a:outerShdw blurRad="38100" dist="38100" dir="2700000" algn="tl">
                    <a:srgbClr val="FFFFFF"/>
                  </a:outerShdw>
                </a:effectLst>
              </a:rPr>
              <a:t> percentile or midpoint of the </a:t>
            </a:r>
            <a:r>
              <a:rPr lang="en-US" sz="2000" i="1" dirty="0">
                <a:solidFill>
                  <a:srgbClr val="002060"/>
                </a:solidFill>
                <a:effectLst>
                  <a:outerShdw blurRad="38100" dist="38100" dir="2700000" algn="tl">
                    <a:srgbClr val="FFFFFF"/>
                  </a:outerShdw>
                </a:effectLst>
              </a:rPr>
              <a:t>sorted</a:t>
            </a:r>
            <a:r>
              <a:rPr lang="en-US" sz="2000" dirty="0">
                <a:solidFill>
                  <a:srgbClr val="002060"/>
                </a:solidFill>
                <a:effectLst>
                  <a:outerShdw blurRad="38100" dist="38100" dir="2700000" algn="tl">
                    <a:srgbClr val="FFFFFF"/>
                  </a:outerShdw>
                </a:effectLst>
              </a:rPr>
              <a:t> sample data.</a:t>
            </a:r>
          </a:p>
          <a:p>
            <a:pPr marL="396096" indent="-396096" eaLnBrk="0" hangingPunct="0">
              <a:spcBef>
                <a:spcPct val="20000"/>
              </a:spcBef>
              <a:buClr>
                <a:schemeClr val="accent1"/>
              </a:buClr>
              <a:buFontTx/>
              <a:buChar char="•"/>
              <a:defRPr/>
            </a:pPr>
            <a:r>
              <a:rPr lang="en-US" sz="2000" i="1" dirty="0">
                <a:solidFill>
                  <a:srgbClr val="002060"/>
                </a:solidFill>
                <a:effectLst>
                  <a:outerShdw blurRad="38100" dist="38100" dir="2700000" algn="tl">
                    <a:srgbClr val="FFFFFF"/>
                  </a:outerShdw>
                </a:effectLst>
              </a:rPr>
              <a:t>M</a:t>
            </a:r>
            <a:r>
              <a:rPr lang="en-US" sz="2000" dirty="0">
                <a:solidFill>
                  <a:srgbClr val="002060"/>
                </a:solidFill>
                <a:effectLst>
                  <a:outerShdw blurRad="38100" dist="38100" dir="2700000" algn="tl">
                    <a:srgbClr val="FFFFFF"/>
                  </a:outerShdw>
                </a:effectLst>
              </a:rPr>
              <a:t> separates the upper and lower halves of the sorted observations.</a:t>
            </a:r>
          </a:p>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If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is odd, the median is the middle observation in the data array.</a:t>
            </a:r>
          </a:p>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If </a:t>
            </a:r>
            <a:r>
              <a:rPr lang="en-US" sz="2000" i="1" dirty="0">
                <a:solidFill>
                  <a:srgbClr val="002060"/>
                </a:solidFill>
                <a:effectLst>
                  <a:outerShdw blurRad="38100" dist="38100" dir="2700000" algn="tl">
                    <a:srgbClr val="FFFFFF"/>
                  </a:outerShdw>
                </a:effectLst>
              </a:rPr>
              <a:t>n</a:t>
            </a:r>
            <a:r>
              <a:rPr lang="en-US" sz="2000" dirty="0">
                <a:solidFill>
                  <a:srgbClr val="002060"/>
                </a:solidFill>
                <a:effectLst>
                  <a:outerShdw blurRad="38100" dist="38100" dir="2700000" algn="tl">
                    <a:srgbClr val="FFFFFF"/>
                  </a:outerShdw>
                </a:effectLst>
              </a:rPr>
              <a:t> is even, the median is the average of the middle two observations in the data array.</a:t>
            </a:r>
          </a:p>
          <a:p>
            <a:pPr marL="396096" indent="-396096" eaLnBrk="0" hangingPunct="0">
              <a:spcBef>
                <a:spcPct val="20000"/>
              </a:spcBef>
              <a:buClr>
                <a:schemeClr val="accent1"/>
              </a:buClr>
              <a:buFontTx/>
              <a:buChar char="•"/>
              <a:defRPr/>
            </a:pPr>
            <a:endParaRPr lang="en-US" sz="2000" dirty="0">
              <a:solidFill>
                <a:srgbClr val="002060"/>
              </a:solidFill>
              <a:effectLst>
                <a:outerShdw blurRad="38100" dist="38100" dir="2700000" algn="tl">
                  <a:srgbClr val="FFFFFF"/>
                </a:outerShdw>
              </a:effectLst>
            </a:endParaRPr>
          </a:p>
          <a:p>
            <a:pPr marL="396096" indent="-396096" eaLnBrk="0" hangingPunct="0">
              <a:spcBef>
                <a:spcPct val="20000"/>
              </a:spcBef>
              <a:buClr>
                <a:schemeClr val="accent1"/>
              </a:buClr>
              <a:buFontTx/>
              <a:buChar char="•"/>
              <a:defRPr/>
            </a:pPr>
            <a:endParaRPr lang="en-US" sz="2000" dirty="0">
              <a:solidFill>
                <a:srgbClr val="002060"/>
              </a:solidFill>
              <a:effectLst>
                <a:outerShdw blurRad="38100" dist="38100" dir="2700000" algn="tl">
                  <a:srgbClr val="FFFFFF"/>
                </a:outerShdw>
              </a:effectLst>
            </a:endParaRPr>
          </a:p>
          <a:p>
            <a:pPr marL="396096" indent="-396096" eaLnBrk="0" hangingPunct="0">
              <a:spcBef>
                <a:spcPct val="20000"/>
              </a:spcBef>
              <a:buClr>
                <a:schemeClr val="accent1"/>
              </a:buClr>
              <a:buFontTx/>
              <a:buChar char="•"/>
              <a:defRPr/>
            </a:pPr>
            <a:endParaRPr lang="en-US" sz="2000" dirty="0">
              <a:solidFill>
                <a:srgbClr val="002060"/>
              </a:solidFill>
              <a:effectLst>
                <a:outerShdw blurRad="38100" dist="38100" dir="2700000" algn="tl">
                  <a:srgbClr val="FFFFFF"/>
                </a:outerShdw>
              </a:effectLst>
            </a:endParaRPr>
          </a:p>
        </p:txBody>
      </p:sp>
      <p:sp>
        <p:nvSpPr>
          <p:cNvPr id="28674" name="Rectangle 5"/>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28675" name="Rectangle 7"/>
          <p:cNvSpPr>
            <a:spLocks noChangeArrowheads="1"/>
          </p:cNvSpPr>
          <p:nvPr/>
        </p:nvSpPr>
        <p:spPr bwMode="auto">
          <a:xfrm>
            <a:off x="0" y="32146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28676" name="Rectangle 8"/>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1757" name="Rectangle 13"/>
          <p:cNvSpPr>
            <a:spLocks noChangeArrowheads="1"/>
          </p:cNvSpPr>
          <p:nvPr/>
        </p:nvSpPr>
        <p:spPr bwMode="auto">
          <a:xfrm>
            <a:off x="252413" y="1571625"/>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rgbClr val="C00000"/>
              </a:buClr>
              <a:defRPr/>
            </a:pPr>
            <a:r>
              <a:rPr lang="en-US" sz="3200" dirty="0">
                <a:solidFill>
                  <a:srgbClr val="FFFFFF"/>
                </a:solidFill>
                <a:effectLst>
                  <a:outerShdw blurRad="38100" dist="38100" dir="2700000" algn="tl">
                    <a:srgbClr val="FFFFFF"/>
                  </a:outerShdw>
                </a:effectLst>
              </a:rPr>
              <a:t> </a:t>
            </a:r>
            <a:r>
              <a:rPr lang="en-US" sz="2400" i="1" dirty="0">
                <a:solidFill>
                  <a:srgbClr val="C00000"/>
                </a:solidFill>
                <a:effectLst>
                  <a:outerShdw blurRad="38100" dist="38100" dir="2700000" algn="tl">
                    <a:srgbClr val="000000">
                      <a:alpha val="43137"/>
                    </a:srgbClr>
                  </a:outerShdw>
                </a:effectLst>
              </a:rPr>
              <a:t>Median</a:t>
            </a:r>
          </a:p>
        </p:txBody>
      </p:sp>
      <p:sp>
        <p:nvSpPr>
          <p:cNvPr id="2867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11"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3521845536"/>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60</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84218"/>
            <a:ext cx="7018953"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105400" y="1453744"/>
            <a:ext cx="2815124" cy="307777"/>
          </a:xfrm>
          <a:prstGeom prst="rect">
            <a:avLst/>
          </a:prstGeom>
          <a:noFill/>
        </p:spPr>
        <p:txBody>
          <a:bodyPr wrap="square" rtlCol="0">
            <a:spAutoFit/>
          </a:bodyPr>
          <a:lstStyle/>
          <a:p>
            <a:r>
              <a:rPr lang="en-US" sz="1400" dirty="0" smtClean="0">
                <a:solidFill>
                  <a:srgbClr val="FF0000"/>
                </a:solidFill>
              </a:rPr>
              <a:t>sorting is a good first step</a:t>
            </a:r>
            <a:endParaRPr lang="en-US" sz="1400" dirty="0">
              <a:solidFill>
                <a:srgbClr val="FF0000"/>
              </a:solidFill>
            </a:endParaRPr>
          </a:p>
        </p:txBody>
      </p:sp>
      <p:cxnSp>
        <p:nvCxnSpPr>
          <p:cNvPr id="4" name="Straight Arrow Connector 3"/>
          <p:cNvCxnSpPr/>
          <p:nvPr/>
        </p:nvCxnSpPr>
        <p:spPr bwMode="auto">
          <a:xfrm>
            <a:off x="6934200" y="1905000"/>
            <a:ext cx="228600" cy="3810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270803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61</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0" y="2667000"/>
            <a:ext cx="57150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505200" y="1569311"/>
            <a:ext cx="2815124" cy="523220"/>
          </a:xfrm>
          <a:prstGeom prst="rect">
            <a:avLst/>
          </a:prstGeom>
          <a:noFill/>
        </p:spPr>
        <p:txBody>
          <a:bodyPr wrap="square" rtlCol="0">
            <a:spAutoFit/>
          </a:bodyPr>
          <a:lstStyle/>
          <a:p>
            <a:r>
              <a:rPr lang="en-US" sz="1400" dirty="0" smtClean="0">
                <a:solidFill>
                  <a:srgbClr val="FF0000"/>
                </a:solidFill>
              </a:rPr>
              <a:t>Highlight all data (including the headings) and use Custom Sort</a:t>
            </a:r>
            <a:endParaRPr lang="en-US" sz="1400" dirty="0">
              <a:solidFill>
                <a:srgbClr val="FF0000"/>
              </a:solidFill>
            </a:endParaRPr>
          </a:p>
        </p:txBody>
      </p:sp>
      <p:cxnSp>
        <p:nvCxnSpPr>
          <p:cNvPr id="7" name="Straight Arrow Connector 6"/>
          <p:cNvCxnSpPr/>
          <p:nvPr/>
        </p:nvCxnSpPr>
        <p:spPr bwMode="auto">
          <a:xfrm flipH="1">
            <a:off x="3429000" y="2148939"/>
            <a:ext cx="1369462" cy="182774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1131704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62</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052" y="1828800"/>
            <a:ext cx="6886575" cy="441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971800" y="1142999"/>
            <a:ext cx="3962400" cy="523220"/>
          </a:xfrm>
          <a:prstGeom prst="rect">
            <a:avLst/>
          </a:prstGeom>
          <a:noFill/>
        </p:spPr>
        <p:txBody>
          <a:bodyPr wrap="square" rtlCol="0">
            <a:spAutoFit/>
          </a:bodyPr>
          <a:lstStyle/>
          <a:p>
            <a:r>
              <a:rPr lang="en-US" sz="1400" dirty="0" smtClean="0">
                <a:solidFill>
                  <a:srgbClr val="FF0000"/>
                </a:solidFill>
              </a:rPr>
              <a:t>now you can clearly see the high and low data values (and comment on any weird data values)</a:t>
            </a:r>
            <a:endParaRPr lang="en-US" sz="1400" dirty="0">
              <a:solidFill>
                <a:srgbClr val="FF0000"/>
              </a:solidFill>
            </a:endParaRPr>
          </a:p>
        </p:txBody>
      </p:sp>
      <p:cxnSp>
        <p:nvCxnSpPr>
          <p:cNvPr id="7" name="Straight Arrow Connector 6"/>
          <p:cNvCxnSpPr/>
          <p:nvPr/>
        </p:nvCxnSpPr>
        <p:spPr bwMode="auto">
          <a:xfrm>
            <a:off x="4798462" y="1722627"/>
            <a:ext cx="535538" cy="201117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470438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63</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5081649" cy="3024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4994" y="2855813"/>
            <a:ext cx="2374840" cy="282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4663044"/>
            <a:ext cx="4610553"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166664" y="1709762"/>
            <a:ext cx="2461399" cy="954107"/>
          </a:xfrm>
          <a:prstGeom prst="rect">
            <a:avLst/>
          </a:prstGeom>
          <a:noFill/>
        </p:spPr>
        <p:txBody>
          <a:bodyPr wrap="square" rtlCol="0">
            <a:spAutoFit/>
          </a:bodyPr>
          <a:lstStyle/>
          <a:p>
            <a:r>
              <a:rPr lang="en-US" sz="1400" dirty="0" smtClean="0">
                <a:solidFill>
                  <a:srgbClr val="FF0000"/>
                </a:solidFill>
              </a:rPr>
              <a:t>use </a:t>
            </a:r>
            <a:r>
              <a:rPr lang="en-US" sz="1400" dirty="0" err="1" smtClean="0">
                <a:solidFill>
                  <a:srgbClr val="FF0000"/>
                </a:solidFill>
              </a:rPr>
              <a:t>MegaStat’s</a:t>
            </a:r>
            <a:r>
              <a:rPr lang="en-US" sz="1400" dirty="0" smtClean="0">
                <a:solidFill>
                  <a:srgbClr val="FF0000"/>
                </a:solidFill>
              </a:rPr>
              <a:t> </a:t>
            </a:r>
            <a:r>
              <a:rPr lang="en-US" sz="1400" i="1" dirty="0" smtClean="0">
                <a:solidFill>
                  <a:srgbClr val="FF0000"/>
                </a:solidFill>
              </a:rPr>
              <a:t>Descriptive Statistics</a:t>
            </a:r>
            <a:r>
              <a:rPr lang="en-US" sz="1400" dirty="0" smtClean="0">
                <a:solidFill>
                  <a:srgbClr val="FF0000"/>
                </a:solidFill>
              </a:rPr>
              <a:t> to get your basic stats along with a nice boxplot</a:t>
            </a:r>
            <a:endParaRPr lang="en-US" sz="1400" dirty="0">
              <a:solidFill>
                <a:srgbClr val="FF0000"/>
              </a:solidFill>
            </a:endParaRPr>
          </a:p>
        </p:txBody>
      </p:sp>
      <p:cxnSp>
        <p:nvCxnSpPr>
          <p:cNvPr id="9" name="Straight Arrow Connector 8"/>
          <p:cNvCxnSpPr>
            <a:stCxn id="8" idx="1"/>
          </p:cNvCxnSpPr>
          <p:nvPr/>
        </p:nvCxnSpPr>
        <p:spPr bwMode="auto">
          <a:xfrm flipH="1">
            <a:off x="1447800" y="2186816"/>
            <a:ext cx="4718864" cy="124218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1" name="Straight Arrow Connector 10"/>
          <p:cNvCxnSpPr/>
          <p:nvPr/>
        </p:nvCxnSpPr>
        <p:spPr bwMode="auto">
          <a:xfrm flipH="1">
            <a:off x="4267200" y="2663869"/>
            <a:ext cx="1828800" cy="2365331"/>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4" name="Straight Arrow Connector 13"/>
          <p:cNvCxnSpPr/>
          <p:nvPr/>
        </p:nvCxnSpPr>
        <p:spPr bwMode="auto">
          <a:xfrm>
            <a:off x="7696200" y="2663869"/>
            <a:ext cx="0" cy="29632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500970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64</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09" y="2018730"/>
            <a:ext cx="4725059" cy="196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5980" y="1295920"/>
            <a:ext cx="1956863" cy="1475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4043" y="3035458"/>
            <a:ext cx="1978819" cy="149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4043" y="4876799"/>
            <a:ext cx="1932306" cy="1456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299480" y="1335287"/>
            <a:ext cx="3882119" cy="523220"/>
          </a:xfrm>
          <a:prstGeom prst="rect">
            <a:avLst/>
          </a:prstGeom>
          <a:noFill/>
        </p:spPr>
        <p:txBody>
          <a:bodyPr wrap="square" rtlCol="0">
            <a:spAutoFit/>
          </a:bodyPr>
          <a:lstStyle/>
          <a:p>
            <a:r>
              <a:rPr lang="en-US" sz="1400" dirty="0" smtClean="0">
                <a:solidFill>
                  <a:srgbClr val="FF0000"/>
                </a:solidFill>
              </a:rPr>
              <a:t>use </a:t>
            </a:r>
            <a:r>
              <a:rPr lang="en-US" sz="1400" dirty="0" err="1" smtClean="0">
                <a:solidFill>
                  <a:srgbClr val="FF0000"/>
                </a:solidFill>
              </a:rPr>
              <a:t>MegaStat’s</a:t>
            </a:r>
            <a:r>
              <a:rPr lang="en-US" sz="1400" dirty="0" smtClean="0">
                <a:solidFill>
                  <a:srgbClr val="FF0000"/>
                </a:solidFill>
              </a:rPr>
              <a:t> </a:t>
            </a:r>
            <a:r>
              <a:rPr lang="en-US" sz="1400" i="1" dirty="0" smtClean="0">
                <a:solidFill>
                  <a:srgbClr val="FF0000"/>
                </a:solidFill>
              </a:rPr>
              <a:t>Frequency Distributions </a:t>
            </a:r>
            <a:r>
              <a:rPr lang="en-US" sz="1400" dirty="0" smtClean="0">
                <a:solidFill>
                  <a:srgbClr val="FF0000"/>
                </a:solidFill>
              </a:rPr>
              <a:t>to get a frequency table, histogram, </a:t>
            </a:r>
            <a:r>
              <a:rPr lang="en-US" sz="1400" dirty="0" err="1" smtClean="0">
                <a:solidFill>
                  <a:srgbClr val="FF0000"/>
                </a:solidFill>
              </a:rPr>
              <a:t>etc</a:t>
            </a:r>
            <a:endParaRPr lang="en-US" sz="1400" dirty="0">
              <a:solidFill>
                <a:srgbClr val="FF0000"/>
              </a:solidFill>
            </a:endParaRP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7056" y="4267200"/>
            <a:ext cx="4466028" cy="144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474618" y="1027510"/>
            <a:ext cx="1600200" cy="307777"/>
          </a:xfrm>
          <a:prstGeom prst="rect">
            <a:avLst/>
          </a:prstGeom>
          <a:noFill/>
        </p:spPr>
        <p:txBody>
          <a:bodyPr wrap="square" rtlCol="0">
            <a:spAutoFit/>
          </a:bodyPr>
          <a:lstStyle/>
          <a:p>
            <a:r>
              <a:rPr lang="en-US" sz="1400" dirty="0" smtClean="0">
                <a:solidFill>
                  <a:srgbClr val="FF0000"/>
                </a:solidFill>
              </a:rPr>
              <a:t>severely skewed</a:t>
            </a:r>
            <a:endParaRPr lang="en-US" sz="1400" dirty="0">
              <a:solidFill>
                <a:srgbClr val="FF0000"/>
              </a:solidFill>
            </a:endParaRPr>
          </a:p>
        </p:txBody>
      </p:sp>
      <p:sp>
        <p:nvSpPr>
          <p:cNvPr id="14" name="TextBox 13"/>
          <p:cNvSpPr txBox="1"/>
          <p:nvPr/>
        </p:nvSpPr>
        <p:spPr>
          <a:xfrm>
            <a:off x="6434043" y="2771229"/>
            <a:ext cx="1932306" cy="307777"/>
          </a:xfrm>
          <a:prstGeom prst="rect">
            <a:avLst/>
          </a:prstGeom>
          <a:noFill/>
        </p:spPr>
        <p:txBody>
          <a:bodyPr wrap="square" rtlCol="0">
            <a:spAutoFit/>
          </a:bodyPr>
          <a:lstStyle/>
          <a:p>
            <a:r>
              <a:rPr lang="en-US" sz="1400" dirty="0" smtClean="0">
                <a:solidFill>
                  <a:srgbClr val="FF0000"/>
                </a:solidFill>
              </a:rPr>
              <a:t>annotated by user</a:t>
            </a:r>
            <a:endParaRPr lang="en-US" sz="1400" dirty="0">
              <a:solidFill>
                <a:srgbClr val="FF0000"/>
              </a:solidFill>
            </a:endParaRPr>
          </a:p>
        </p:txBody>
      </p:sp>
      <p:sp>
        <p:nvSpPr>
          <p:cNvPr id="15" name="TextBox 14"/>
          <p:cNvSpPr txBox="1"/>
          <p:nvPr/>
        </p:nvSpPr>
        <p:spPr>
          <a:xfrm>
            <a:off x="6434043" y="4517821"/>
            <a:ext cx="1932306" cy="307777"/>
          </a:xfrm>
          <a:prstGeom prst="rect">
            <a:avLst/>
          </a:prstGeom>
          <a:noFill/>
        </p:spPr>
        <p:txBody>
          <a:bodyPr wrap="square" rtlCol="0">
            <a:spAutoFit/>
          </a:bodyPr>
          <a:lstStyle/>
          <a:p>
            <a:r>
              <a:rPr lang="en-US" sz="1400" dirty="0" smtClean="0">
                <a:solidFill>
                  <a:srgbClr val="FF0000"/>
                </a:solidFill>
              </a:rPr>
              <a:t>normal if logs used?</a:t>
            </a:r>
            <a:endParaRPr lang="en-US" sz="1400" dirty="0">
              <a:solidFill>
                <a:srgbClr val="FF0000"/>
              </a:solidFill>
            </a:endParaRPr>
          </a:p>
        </p:txBody>
      </p:sp>
    </p:spTree>
    <p:extLst>
      <p:ext uri="{BB962C8B-B14F-4D97-AF65-F5344CB8AC3E}">
        <p14:creationId xmlns:p14="http://schemas.microsoft.com/office/powerpoint/2010/main" val="3483064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65</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41" y="1752600"/>
            <a:ext cx="6632316"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828800" y="1164770"/>
            <a:ext cx="5993602" cy="523220"/>
          </a:xfrm>
          <a:prstGeom prst="rect">
            <a:avLst/>
          </a:prstGeom>
          <a:noFill/>
        </p:spPr>
        <p:txBody>
          <a:bodyPr wrap="square" rtlCol="0">
            <a:spAutoFit/>
          </a:bodyPr>
          <a:lstStyle/>
          <a:p>
            <a:r>
              <a:rPr lang="en-US" sz="1400" dirty="0" smtClean="0">
                <a:solidFill>
                  <a:srgbClr val="FF0000"/>
                </a:solidFill>
              </a:rPr>
              <a:t>standardize the sorted list by subtracting the mean from each x value and then dividing by the standard deviation (or use =STANDARDIZE function)</a:t>
            </a:r>
            <a:endParaRPr lang="en-US" sz="1400" dirty="0">
              <a:solidFill>
                <a:srgbClr val="FF0000"/>
              </a:solidFill>
            </a:endParaRPr>
          </a:p>
        </p:txBody>
      </p:sp>
      <p:cxnSp>
        <p:nvCxnSpPr>
          <p:cNvPr id="7" name="Straight Arrow Connector 6"/>
          <p:cNvCxnSpPr>
            <a:stCxn id="6" idx="2"/>
          </p:cNvCxnSpPr>
          <p:nvPr/>
        </p:nvCxnSpPr>
        <p:spPr bwMode="auto">
          <a:xfrm>
            <a:off x="4825601" y="1687990"/>
            <a:ext cx="2260999" cy="166481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942531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66</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76400"/>
            <a:ext cx="6662058"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81199" y="1142999"/>
            <a:ext cx="5562599" cy="307777"/>
          </a:xfrm>
          <a:prstGeom prst="rect">
            <a:avLst/>
          </a:prstGeom>
          <a:noFill/>
        </p:spPr>
        <p:txBody>
          <a:bodyPr wrap="square" rtlCol="0">
            <a:spAutoFit/>
          </a:bodyPr>
          <a:lstStyle/>
          <a:p>
            <a:r>
              <a:rPr lang="en-US" sz="1400" dirty="0" smtClean="0">
                <a:solidFill>
                  <a:srgbClr val="FF0000"/>
                </a:solidFill>
              </a:rPr>
              <a:t>after standardizing the sorted list, unusual z values can be seen</a:t>
            </a:r>
            <a:endParaRPr lang="en-US" sz="1400" dirty="0">
              <a:solidFill>
                <a:srgbClr val="FF0000"/>
              </a:solidFill>
            </a:endParaRPr>
          </a:p>
        </p:txBody>
      </p:sp>
      <p:cxnSp>
        <p:nvCxnSpPr>
          <p:cNvPr id="7" name="Straight Arrow Connector 6"/>
          <p:cNvCxnSpPr/>
          <p:nvPr/>
        </p:nvCxnSpPr>
        <p:spPr bwMode="auto">
          <a:xfrm>
            <a:off x="5867400" y="1600200"/>
            <a:ext cx="914400" cy="289560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386537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Times New Roman" pitchFamily="18" charset="0"/>
              </a:rPr>
              <a:t>0-</a:t>
            </a:r>
            <a:fld id="{FBC05DCF-4F8D-4E29-BAD0-1B92200ACE0B}" type="slidenum">
              <a:rPr lang="en-US" smtClean="0">
                <a:latin typeface="Times New Roman" pitchFamily="18" charset="0"/>
              </a:rPr>
              <a:pPr eaLnBrk="1" hangingPunct="1"/>
              <a:t>67</a:t>
            </a:fld>
            <a:endParaRPr lang="en-US" dirty="0">
              <a:latin typeface="Times New Roman" pitchFamily="18" charset="0"/>
            </a:endParaRPr>
          </a:p>
        </p:txBody>
      </p:sp>
      <p:sp>
        <p:nvSpPr>
          <p:cNvPr id="44034" name="Rectangle 2"/>
          <p:cNvSpPr>
            <a:spLocks noGrp="1" noChangeArrowheads="1"/>
          </p:cNvSpPr>
          <p:nvPr>
            <p:ph type="title"/>
          </p:nvPr>
        </p:nvSpPr>
        <p:spPr>
          <a:xfrm>
            <a:off x="732312" y="457200"/>
            <a:ext cx="7543800" cy="533399"/>
          </a:xfrm>
        </p:spPr>
        <p:txBody>
          <a:bodyPr lIns="103236" tIns="51618" rIns="103236" bIns="51618" anchor="t">
            <a:noAutofit/>
          </a:bodyPr>
          <a:lstStyle/>
          <a:p>
            <a:pPr algn="ctr" eaLnBrk="1" hangingPunct="1">
              <a:defRPr/>
            </a:pPr>
            <a:r>
              <a:rPr lang="en-US" sz="3200" kern="0" dirty="0">
                <a:solidFill>
                  <a:schemeClr val="accent1"/>
                </a:solidFill>
                <a:effectLst>
                  <a:outerShdw blurRad="38100" dist="38100" dir="2700000" algn="tl">
                    <a:srgbClr val="000000">
                      <a:alpha val="43137"/>
                    </a:srgbClr>
                  </a:outerShdw>
                </a:effectLst>
              </a:rPr>
              <a:t>Example: CEO Compensation</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07285"/>
            <a:ext cx="4305300" cy="197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297875"/>
            <a:ext cx="6037892" cy="386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86400" y="1343910"/>
            <a:ext cx="2837492" cy="738664"/>
          </a:xfrm>
          <a:prstGeom prst="rect">
            <a:avLst/>
          </a:prstGeom>
          <a:noFill/>
        </p:spPr>
        <p:txBody>
          <a:bodyPr wrap="square" rtlCol="0">
            <a:spAutoFit/>
          </a:bodyPr>
          <a:lstStyle/>
          <a:p>
            <a:r>
              <a:rPr lang="en-US" sz="1400" dirty="0" smtClean="0">
                <a:solidFill>
                  <a:srgbClr val="FF0000"/>
                </a:solidFill>
              </a:rPr>
              <a:t>to randomize the list, paste values of =RAND() beside data and custom sort on =RAND()</a:t>
            </a:r>
            <a:endParaRPr lang="en-US" sz="1400" dirty="0">
              <a:solidFill>
                <a:srgbClr val="FF0000"/>
              </a:solidFill>
            </a:endParaRPr>
          </a:p>
        </p:txBody>
      </p:sp>
      <p:cxnSp>
        <p:nvCxnSpPr>
          <p:cNvPr id="8" name="Straight Arrow Connector 7"/>
          <p:cNvCxnSpPr/>
          <p:nvPr/>
        </p:nvCxnSpPr>
        <p:spPr bwMode="auto">
          <a:xfrm flipH="1">
            <a:off x="2971801" y="1981200"/>
            <a:ext cx="2487524" cy="210924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1" name="Straight Arrow Connector 10"/>
          <p:cNvCxnSpPr>
            <a:stCxn id="7" idx="1"/>
          </p:cNvCxnSpPr>
          <p:nvPr/>
        </p:nvCxnSpPr>
        <p:spPr bwMode="auto">
          <a:xfrm flipH="1">
            <a:off x="2133600" y="1713242"/>
            <a:ext cx="3352800" cy="496558"/>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30706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4-</a:t>
            </a:r>
            <a:fld id="{CD6764BC-7C82-405F-BA09-3C46D25C3BFE}" type="slidenum">
              <a:rPr lang="en-US"/>
              <a:pPr/>
              <a:t>7</a:t>
            </a:fld>
            <a:endParaRPr lang="en-US"/>
          </a:p>
        </p:txBody>
      </p:sp>
      <p:sp>
        <p:nvSpPr>
          <p:cNvPr id="30721" name="Rectangle 4"/>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0722" name="Rectangle 5"/>
          <p:cNvSpPr>
            <a:spLocks noChangeArrowheads="1"/>
          </p:cNvSpPr>
          <p:nvPr/>
        </p:nvSpPr>
        <p:spPr bwMode="auto">
          <a:xfrm>
            <a:off x="0" y="32146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0723" name="Rectangle 6"/>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0724" name="Rectangle 9"/>
          <p:cNvSpPr>
            <a:spLocks noChangeArrowheads="1"/>
          </p:cNvSpPr>
          <p:nvPr/>
        </p:nvSpPr>
        <p:spPr bwMode="auto">
          <a:xfrm>
            <a:off x="0" y="3309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7898" name="Rectangle 10"/>
          <p:cNvSpPr>
            <a:spLocks noChangeArrowheads="1"/>
          </p:cNvSpPr>
          <p:nvPr/>
        </p:nvSpPr>
        <p:spPr bwMode="auto">
          <a:xfrm>
            <a:off x="464344" y="1720671"/>
            <a:ext cx="8421688" cy="2133600"/>
          </a:xfrm>
          <a:prstGeom prst="rect">
            <a:avLst/>
          </a:prstGeom>
          <a:noFill/>
          <a:ln w="9525">
            <a:noFill/>
            <a:miter lim="800000"/>
            <a:headEnd/>
            <a:tailEnd/>
          </a:ln>
          <a:effectLst/>
        </p:spPr>
        <p:txBody>
          <a:bodyPr lIns="91435" tIns="45718" rIns="91435" bIns="45718"/>
          <a:lstStyle/>
          <a:p>
            <a:pPr marL="395288" indent="-395288" eaLnBrk="0" hangingPunct="0">
              <a:spcBef>
                <a:spcPts val="1200"/>
              </a:spcBef>
              <a:buClr>
                <a:schemeClr val="accent1"/>
              </a:buClr>
              <a:buFontTx/>
              <a:buChar char="•"/>
            </a:pPr>
            <a:r>
              <a:rPr lang="en-US" sz="2000" dirty="0">
                <a:solidFill>
                  <a:srgbClr val="002060"/>
                </a:solidFill>
              </a:rPr>
              <a:t>The most frequently occurring data value</a:t>
            </a:r>
            <a:r>
              <a:rPr lang="en-US" sz="2000" dirty="0" smtClean="0">
                <a:solidFill>
                  <a:srgbClr val="002060"/>
                </a:solidFill>
              </a:rPr>
              <a:t>.</a:t>
            </a:r>
          </a:p>
          <a:p>
            <a:pPr marL="395288" indent="-395288" eaLnBrk="0" hangingPunct="0">
              <a:spcBef>
                <a:spcPts val="1200"/>
              </a:spcBef>
              <a:buClr>
                <a:schemeClr val="accent1"/>
              </a:buClr>
              <a:buFontTx/>
              <a:buChar char="•"/>
            </a:pPr>
            <a:r>
              <a:rPr lang="en-US" sz="2000" dirty="0" smtClean="0">
                <a:solidFill>
                  <a:srgbClr val="002060"/>
                </a:solidFill>
              </a:rPr>
              <a:t>Familiar and easy to understand.</a:t>
            </a:r>
            <a:endParaRPr lang="en-US" sz="2000" dirty="0">
              <a:solidFill>
                <a:srgbClr val="002060"/>
              </a:solidFill>
            </a:endParaRPr>
          </a:p>
          <a:p>
            <a:pPr marL="395288" indent="-395288" eaLnBrk="0" hangingPunct="0">
              <a:spcBef>
                <a:spcPts val="1200"/>
              </a:spcBef>
              <a:buClr>
                <a:schemeClr val="accent1"/>
              </a:buClr>
              <a:buFontTx/>
              <a:buChar char="•"/>
            </a:pPr>
            <a:r>
              <a:rPr lang="en-US" sz="2000" dirty="0" smtClean="0">
                <a:solidFill>
                  <a:srgbClr val="002060"/>
                </a:solidFill>
              </a:rPr>
              <a:t>But - data may </a:t>
            </a:r>
            <a:r>
              <a:rPr lang="en-US" sz="2000" dirty="0">
                <a:solidFill>
                  <a:srgbClr val="002060"/>
                </a:solidFill>
              </a:rPr>
              <a:t>have multiple modes or no mode.</a:t>
            </a:r>
          </a:p>
          <a:p>
            <a:pPr marL="395288" indent="-395288" eaLnBrk="0" hangingPunct="0">
              <a:spcBef>
                <a:spcPts val="1200"/>
              </a:spcBef>
              <a:buClr>
                <a:srgbClr val="00B0F0"/>
              </a:buClr>
              <a:buFont typeface="Arial" charset="0"/>
              <a:buChar char="•"/>
            </a:pPr>
            <a:r>
              <a:rPr lang="en-US" sz="2000" dirty="0" smtClean="0">
                <a:solidFill>
                  <a:srgbClr val="002060"/>
                </a:solidFill>
              </a:rPr>
              <a:t>Most useful </a:t>
            </a:r>
            <a:r>
              <a:rPr lang="en-US" sz="2000" dirty="0">
                <a:solidFill>
                  <a:srgbClr val="002060"/>
                </a:solidFill>
              </a:rPr>
              <a:t>for discrete or categorical data with only a few </a:t>
            </a:r>
            <a:r>
              <a:rPr lang="en-US" sz="2000" dirty="0" err="1" smtClean="0">
                <a:solidFill>
                  <a:srgbClr val="002060"/>
                </a:solidFill>
              </a:rPr>
              <a:t>values.Rarely</a:t>
            </a:r>
            <a:r>
              <a:rPr lang="en-US" sz="2000" dirty="0" smtClean="0">
                <a:solidFill>
                  <a:srgbClr val="002060"/>
                </a:solidFill>
              </a:rPr>
              <a:t> useful for continuous </a:t>
            </a:r>
            <a:r>
              <a:rPr lang="en-US" sz="2000" dirty="0">
                <a:solidFill>
                  <a:srgbClr val="002060"/>
                </a:solidFill>
              </a:rPr>
              <a:t>data or data with a </a:t>
            </a:r>
            <a:r>
              <a:rPr lang="en-US" sz="2000" dirty="0" smtClean="0">
                <a:solidFill>
                  <a:srgbClr val="002060"/>
                </a:solidFill>
              </a:rPr>
              <a:t>wide range.</a:t>
            </a:r>
            <a:endParaRPr lang="en-US" sz="2000" dirty="0">
              <a:solidFill>
                <a:srgbClr val="002060"/>
              </a:solidFill>
            </a:endParaRPr>
          </a:p>
        </p:txBody>
      </p:sp>
      <p:sp>
        <p:nvSpPr>
          <p:cNvPr id="37901" name="Rectangle 13"/>
          <p:cNvSpPr>
            <a:spLocks noChangeArrowheads="1"/>
          </p:cNvSpPr>
          <p:nvPr/>
        </p:nvSpPr>
        <p:spPr bwMode="auto">
          <a:xfrm>
            <a:off x="252413" y="1179380"/>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dirty="0">
                <a:solidFill>
                  <a:srgbClr val="FFFFFF"/>
                </a:solidFill>
                <a:effectLst>
                  <a:outerShdw blurRad="38100" dist="38100" dir="2700000" algn="tl">
                    <a:srgbClr val="FFFFFF"/>
                  </a:outerShdw>
                </a:effectLst>
              </a:rPr>
              <a:t> </a:t>
            </a:r>
            <a:r>
              <a:rPr lang="en-US" sz="2400" i="1" dirty="0">
                <a:solidFill>
                  <a:srgbClr val="C00000"/>
                </a:solidFill>
                <a:effectLst>
                  <a:outerShdw blurRad="38100" dist="38100" dir="2700000" algn="tl">
                    <a:srgbClr val="000000">
                      <a:alpha val="43137"/>
                    </a:srgbClr>
                  </a:outerShdw>
                </a:effectLst>
              </a:rPr>
              <a:t>Mode</a:t>
            </a:r>
          </a:p>
        </p:txBody>
      </p:sp>
      <p:sp>
        <p:nvSpPr>
          <p:cNvPr id="3072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sp>
        <p:nvSpPr>
          <p:cNvPr id="2" name="TextBox 1"/>
          <p:cNvSpPr txBox="1"/>
          <p:nvPr/>
        </p:nvSpPr>
        <p:spPr>
          <a:xfrm>
            <a:off x="517866" y="3895509"/>
            <a:ext cx="7548349" cy="461665"/>
          </a:xfrm>
          <a:prstGeom prst="rect">
            <a:avLst/>
          </a:prstGeom>
          <a:noFill/>
        </p:spPr>
        <p:txBody>
          <a:bodyPr wrap="square" rtlCol="0">
            <a:spAutoFit/>
          </a:bodyPr>
          <a:lstStyle/>
          <a:p>
            <a:r>
              <a:rPr lang="en-US" sz="2400" i="1" dirty="0">
                <a:solidFill>
                  <a:srgbClr val="C00000"/>
                </a:solidFill>
                <a:effectLst>
                  <a:outerShdw blurRad="38100" dist="38100" dir="2700000" algn="tl">
                    <a:srgbClr val="000000">
                      <a:alpha val="43137"/>
                    </a:srgbClr>
                  </a:outerShdw>
                </a:effectLst>
              </a:rPr>
              <a:t>Example: </a:t>
            </a:r>
            <a:r>
              <a:rPr lang="en-US" sz="2000" dirty="0">
                <a:solidFill>
                  <a:srgbClr val="002060"/>
                </a:solidFill>
              </a:rPr>
              <a:t>Revenue growth in 32 bio-tech companies last year.</a:t>
            </a:r>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494" y="4419600"/>
            <a:ext cx="4931164" cy="92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a:spLocks noChangeArrowheads="1"/>
          </p:cNvSpPr>
          <p:nvPr/>
        </p:nvSpPr>
        <p:spPr bwMode="auto">
          <a:xfrm>
            <a:off x="1261508" y="5417188"/>
            <a:ext cx="7091161" cy="995311"/>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9525">
            <a:noFill/>
            <a:miter lim="800000"/>
            <a:headEnd/>
            <a:tailEnd/>
          </a:ln>
        </p:spPr>
        <p:txBody>
          <a:bodyPr lIns="91435" tIns="45718" rIns="91435" bIns="45718"/>
          <a:lstStyle/>
          <a:p>
            <a:pPr eaLnBrk="0" hangingPunct="0">
              <a:spcBef>
                <a:spcPct val="20000"/>
              </a:spcBef>
              <a:buClr>
                <a:schemeClr val="folHlink"/>
              </a:buClr>
              <a:defRPr/>
            </a:pPr>
            <a:r>
              <a:rPr lang="en-US" i="1" dirty="0" smtClean="0">
                <a:solidFill>
                  <a:srgbClr val="C00000"/>
                </a:solidFill>
                <a:effectLst>
                  <a:outerShdw blurRad="38100" dist="38100" dir="2700000" algn="tl">
                    <a:srgbClr val="000000">
                      <a:alpha val="43137"/>
                    </a:srgbClr>
                  </a:outerShdw>
                </a:effectLst>
              </a:rPr>
              <a:t>Caution: </a:t>
            </a:r>
            <a:r>
              <a:rPr lang="en-US" dirty="0" smtClean="0">
                <a:solidFill>
                  <a:srgbClr val="002060"/>
                </a:solidFill>
              </a:rPr>
              <a:t> In decimal data, some data values may occur more than once, but this is likely due to chance (not central tendency)</a:t>
            </a:r>
            <a:r>
              <a:rPr lang="en-US" dirty="0" smtClean="0">
                <a:solidFill>
                  <a:srgbClr val="002060"/>
                </a:solidFill>
                <a:effectLst>
                  <a:outerShdw blurRad="38100" dist="38100" dir="2700000" algn="tl">
                    <a:srgbClr val="FFFFFF"/>
                  </a:outerShdw>
                </a:effectLst>
              </a:rPr>
              <a:t>. Excel’s =MODE(Data) returns only the </a:t>
            </a:r>
            <a:r>
              <a:rPr lang="en-US" i="1" dirty="0" smtClean="0">
                <a:solidFill>
                  <a:srgbClr val="002060"/>
                </a:solidFill>
                <a:effectLst>
                  <a:outerShdw blurRad="38100" dist="38100" dir="2700000" algn="tl">
                    <a:srgbClr val="FFFFFF"/>
                  </a:outerShdw>
                </a:effectLst>
              </a:rPr>
              <a:t>first</a:t>
            </a:r>
            <a:r>
              <a:rPr lang="en-US" dirty="0" smtClean="0">
                <a:solidFill>
                  <a:srgbClr val="002060"/>
                </a:solidFill>
                <a:effectLst>
                  <a:outerShdw blurRad="38100" dist="38100" dir="2700000" algn="tl">
                    <a:srgbClr val="FFFFFF"/>
                  </a:outerShdw>
                </a:effectLst>
              </a:rPr>
              <a:t> mode (1.71 in this example).</a:t>
            </a:r>
            <a:endParaRPr lang="en-US" dirty="0"/>
          </a:p>
        </p:txBody>
      </p:sp>
      <p:pic>
        <p:nvPicPr>
          <p:cNvPr id="15" name="Picture 2" descr="C:\Users\doane\AppData\Local\Microsoft\Windows\Temporary Internet Files\Content.IE5\OYEHYR3B\MC90043475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866" y="5543022"/>
            <a:ext cx="743642" cy="74364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150694881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sldNum" sz="quarter" idx="10"/>
          </p:nvPr>
        </p:nvSpPr>
        <p:spPr>
          <a:ln/>
        </p:spPr>
        <p:txBody>
          <a:bodyPr/>
          <a:lstStyle/>
          <a:p>
            <a:r>
              <a:rPr lang="en-US"/>
              <a:t>4-</a:t>
            </a:r>
            <a:fld id="{054A9E99-FB7F-4918-B641-E8CD2A6D0EB5}" type="slidenum">
              <a:rPr lang="en-US"/>
              <a:pPr/>
              <a:t>8</a:t>
            </a:fld>
            <a:endParaRPr lang="en-US"/>
          </a:p>
        </p:txBody>
      </p:sp>
      <p:sp>
        <p:nvSpPr>
          <p:cNvPr id="32769" name="Rectangle 3"/>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2770" name="Rectangle 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44037" name="Rectangle 5"/>
          <p:cNvSpPr>
            <a:spLocks noChangeArrowheads="1"/>
          </p:cNvSpPr>
          <p:nvPr/>
        </p:nvSpPr>
        <p:spPr bwMode="auto">
          <a:xfrm>
            <a:off x="656432" y="1766888"/>
            <a:ext cx="8229600" cy="1219200"/>
          </a:xfrm>
          <a:prstGeom prst="rect">
            <a:avLst/>
          </a:prstGeom>
          <a:noFill/>
          <a:ln w="9525" algn="ctr">
            <a:noFill/>
            <a:miter lim="800000"/>
            <a:headEnd/>
            <a:tailEnd/>
          </a:ln>
          <a:effectLst/>
        </p:spPr>
        <p:txBody>
          <a:bodyPr lIns="91435" tIns="45718" rIns="91435" bIns="45718"/>
          <a:lstStyle/>
          <a:p>
            <a:pPr defTabSz="182563" eaLnBrk="0" hangingPunct="0">
              <a:spcBef>
                <a:spcPts val="1200"/>
              </a:spcBef>
              <a:buClr>
                <a:schemeClr val="accent1"/>
              </a:buClr>
              <a:buFont typeface="Arial" charset="0"/>
              <a:buChar char="•"/>
              <a:tabLst>
                <a:tab pos="182563" algn="l"/>
              </a:tabLst>
            </a:pPr>
            <a:r>
              <a:rPr lang="en-US" sz="2000" dirty="0">
                <a:solidFill>
                  <a:srgbClr val="002060"/>
                </a:solidFill>
                <a:effectLst>
                  <a:outerShdw blurRad="38100" dist="38100" dir="2700000" algn="tl">
                    <a:srgbClr val="C0C0C0"/>
                  </a:outerShdw>
                </a:effectLst>
              </a:rPr>
              <a:t> 	</a:t>
            </a:r>
            <a:r>
              <a:rPr lang="en-US" sz="2000" dirty="0">
                <a:solidFill>
                  <a:srgbClr val="002060"/>
                </a:solidFill>
              </a:rPr>
              <a:t>Compare mean and median or look at the histogram to determine 	degree of </a:t>
            </a:r>
            <a:r>
              <a:rPr lang="en-US" sz="2000" b="1" i="1" dirty="0" err="1">
                <a:solidFill>
                  <a:srgbClr val="C00000"/>
                </a:solidFill>
              </a:rPr>
              <a:t>skewness</a:t>
            </a:r>
            <a:r>
              <a:rPr lang="en-US" sz="2000" dirty="0">
                <a:solidFill>
                  <a:srgbClr val="002060"/>
                </a:solidFill>
              </a:rPr>
              <a:t>.</a:t>
            </a:r>
            <a:r>
              <a:rPr lang="en-US" sz="2000" dirty="0"/>
              <a:t> </a:t>
            </a:r>
          </a:p>
          <a:p>
            <a:pPr defTabSz="182563" eaLnBrk="0" hangingPunct="0">
              <a:spcBef>
                <a:spcPts val="1200"/>
              </a:spcBef>
              <a:buClr>
                <a:schemeClr val="accent1"/>
              </a:buClr>
              <a:buFont typeface="Arial" charset="0"/>
              <a:buChar char="•"/>
              <a:tabLst>
                <a:tab pos="182563" algn="l"/>
              </a:tabLst>
            </a:pPr>
            <a:r>
              <a:rPr lang="en-US" sz="2000" dirty="0">
                <a:solidFill>
                  <a:srgbClr val="002060"/>
                </a:solidFill>
              </a:rPr>
              <a:t> 	Figure 4.10 shows prototype population shapes showing varying 	degrees of </a:t>
            </a:r>
            <a:r>
              <a:rPr lang="en-US" sz="2000" b="1" i="1" dirty="0" err="1">
                <a:solidFill>
                  <a:srgbClr val="C00000"/>
                </a:solidFill>
              </a:rPr>
              <a:t>skewness</a:t>
            </a:r>
            <a:r>
              <a:rPr lang="en-US" sz="2000" b="1" dirty="0">
                <a:solidFill>
                  <a:srgbClr val="002060"/>
                </a:solidFill>
              </a:rPr>
              <a:t>.</a:t>
            </a:r>
            <a:endParaRPr lang="en-US" sz="2000" dirty="0">
              <a:solidFill>
                <a:srgbClr val="002060"/>
              </a:solidFill>
            </a:endParaRPr>
          </a:p>
        </p:txBody>
      </p:sp>
      <p:sp>
        <p:nvSpPr>
          <p:cNvPr id="32772" name="Rectangle 6"/>
          <p:cNvSpPr>
            <a:spLocks noChangeArrowheads="1"/>
          </p:cNvSpPr>
          <p:nvPr/>
        </p:nvSpPr>
        <p:spPr bwMode="auto">
          <a:xfrm>
            <a:off x="0" y="3309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endParaRPr lang="en-US"/>
          </a:p>
        </p:txBody>
      </p:sp>
      <p:sp>
        <p:nvSpPr>
          <p:cNvPr id="3277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pic>
        <p:nvPicPr>
          <p:cNvPr id="81922" name="Picture 2"/>
          <p:cNvPicPr>
            <a:picLocks noChangeAspect="1" noChangeArrowheads="1"/>
          </p:cNvPicPr>
          <p:nvPr/>
        </p:nvPicPr>
        <p:blipFill>
          <a:blip r:embed="rId3">
            <a:extLst/>
          </a:blip>
          <a:srcRect/>
          <a:stretch>
            <a:fillRect/>
          </a:stretch>
        </p:blipFill>
        <p:spPr bwMode="auto">
          <a:xfrm>
            <a:off x="619816" y="3521075"/>
            <a:ext cx="7489031" cy="2135611"/>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10"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49226582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type="sldNum" sz="quarter" idx="10"/>
          </p:nvPr>
        </p:nvSpPr>
        <p:spPr>
          <a:ln/>
        </p:spPr>
        <p:txBody>
          <a:bodyPr/>
          <a:lstStyle/>
          <a:p>
            <a:r>
              <a:rPr lang="en-US"/>
              <a:t>4-</a:t>
            </a:r>
            <a:fld id="{BFC67EA8-C793-42CC-A10D-E07D93044013}" type="slidenum">
              <a:rPr lang="en-US"/>
              <a:pPr/>
              <a:t>9</a:t>
            </a:fld>
            <a:endParaRPr lang="en-US"/>
          </a:p>
        </p:txBody>
      </p:sp>
      <p:sp>
        <p:nvSpPr>
          <p:cNvPr id="34817" name="Rectangle 3"/>
          <p:cNvSpPr>
            <a:spLocks noChangeArrowheads="1"/>
          </p:cNvSpPr>
          <p:nvPr/>
        </p:nvSpPr>
        <p:spPr bwMode="auto">
          <a:xfrm>
            <a:off x="0" y="3124200"/>
            <a:ext cx="2079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4818" name="Rectangle 4"/>
          <p:cNvSpPr>
            <a:spLocks noChangeArrowheads="1"/>
          </p:cNvSpPr>
          <p:nvPr/>
        </p:nvSpPr>
        <p:spPr bwMode="auto">
          <a:xfrm>
            <a:off x="0" y="298608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47109" name="Rectangle 5"/>
          <p:cNvSpPr>
            <a:spLocks noChangeArrowheads="1"/>
          </p:cNvSpPr>
          <p:nvPr/>
        </p:nvSpPr>
        <p:spPr bwMode="auto">
          <a:xfrm>
            <a:off x="660400" y="2119313"/>
            <a:ext cx="8229600" cy="914400"/>
          </a:xfrm>
          <a:prstGeom prst="rect">
            <a:avLst/>
          </a:prstGeom>
          <a:noFill/>
          <a:ln w="9525" algn="ctr">
            <a:noFill/>
            <a:miter lim="800000"/>
            <a:headEnd/>
            <a:tailEnd/>
          </a:ln>
          <a:effectLst/>
        </p:spPr>
        <p:txBody>
          <a:bodyPr lIns="91435" tIns="45718" rIns="91435" bIns="45718"/>
          <a:lstStyle/>
          <a:p>
            <a:pPr marL="396096" indent="-396096"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u="sng" dirty="0">
                <a:solidFill>
                  <a:srgbClr val="002060"/>
                </a:solidFill>
                <a:effectLst>
                  <a:outerShdw blurRad="38100" dist="38100" dir="2700000" algn="tl">
                    <a:srgbClr val="FFFFFF"/>
                  </a:outerShdw>
                </a:effectLst>
              </a:rPr>
              <a:t>geometric mean</a:t>
            </a:r>
            <a:r>
              <a:rPr lang="en-US" sz="2000" dirty="0">
                <a:solidFill>
                  <a:srgbClr val="002060"/>
                </a:solidFill>
                <a:effectLst>
                  <a:outerShdw blurRad="38100" dist="38100" dir="2700000" algn="tl">
                    <a:srgbClr val="FFFFFF"/>
                  </a:outerShdw>
                </a:effectLst>
              </a:rPr>
              <a:t> (G) is a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multiplicative average.</a:t>
            </a:r>
          </a:p>
        </p:txBody>
      </p:sp>
      <p:sp>
        <p:nvSpPr>
          <p:cNvPr id="34820" name="Rectangle 6"/>
          <p:cNvSpPr>
            <a:spLocks noChangeArrowheads="1"/>
          </p:cNvSpPr>
          <p:nvPr/>
        </p:nvSpPr>
        <p:spPr bwMode="auto">
          <a:xfrm>
            <a:off x="0" y="3309938"/>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4821" name="Rectangle 9"/>
          <p:cNvSpPr>
            <a:spLocks noChangeArrowheads="1"/>
          </p:cNvSpPr>
          <p:nvPr/>
        </p:nvSpPr>
        <p:spPr bwMode="auto">
          <a:xfrm>
            <a:off x="0" y="3295650"/>
            <a:ext cx="20796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34822" name="Rectangle 11"/>
          <p:cNvSpPr>
            <a:spLocks noChangeArrowheads="1"/>
          </p:cNvSpPr>
          <p:nvPr/>
        </p:nvSpPr>
        <p:spPr bwMode="auto">
          <a:xfrm>
            <a:off x="0" y="3281363"/>
            <a:ext cx="2079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nchor="ctr">
            <a:spAutoFit/>
          </a:bodyPr>
          <a:lstStyle/>
          <a:p>
            <a:pPr eaLnBrk="0" hangingPunct="0">
              <a:buClr>
                <a:srgbClr val="C00000"/>
              </a:buClr>
            </a:pPr>
            <a:endParaRPr lang="en-US"/>
          </a:p>
        </p:txBody>
      </p:sp>
      <p:sp>
        <p:nvSpPr>
          <p:cNvPr id="47120" name="Rectangle 16"/>
          <p:cNvSpPr>
            <a:spLocks noChangeArrowheads="1"/>
          </p:cNvSpPr>
          <p:nvPr/>
        </p:nvSpPr>
        <p:spPr bwMode="auto">
          <a:xfrm>
            <a:off x="274093" y="1555750"/>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000" i="1" dirty="0">
                <a:solidFill>
                  <a:srgbClr val="C00000"/>
                </a:solidFill>
                <a:effectLst>
                  <a:outerShdw blurRad="38100" dist="38100" dir="2700000" algn="tl">
                    <a:srgbClr val="000000">
                      <a:alpha val="43137"/>
                    </a:srgbClr>
                  </a:outerShdw>
                </a:effectLst>
              </a:rPr>
              <a:t>Geometric Mean</a:t>
            </a:r>
          </a:p>
        </p:txBody>
      </p:sp>
      <p:sp>
        <p:nvSpPr>
          <p:cNvPr id="3482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4</a:t>
            </a:r>
          </a:p>
        </p:txBody>
      </p:sp>
      <p:grpSp>
        <p:nvGrpSpPr>
          <p:cNvPr id="34825" name="Group 26"/>
          <p:cNvGrpSpPr>
            <a:grpSpLocks/>
          </p:cNvGrpSpPr>
          <p:nvPr/>
        </p:nvGrpSpPr>
        <p:grpSpPr bwMode="auto">
          <a:xfrm>
            <a:off x="457200" y="4495800"/>
            <a:ext cx="8502650" cy="1652588"/>
            <a:chOff x="488950" y="4791075"/>
            <a:chExt cx="8655050" cy="1652587"/>
          </a:xfrm>
        </p:grpSpPr>
        <p:sp>
          <p:nvSpPr>
            <p:cNvPr id="48166" name="Rectangle 38"/>
            <p:cNvSpPr>
              <a:spLocks noChangeArrowheads="1"/>
            </p:cNvSpPr>
            <p:nvPr/>
          </p:nvSpPr>
          <p:spPr bwMode="auto">
            <a:xfrm>
              <a:off x="488950" y="4791075"/>
              <a:ext cx="8655050" cy="563563"/>
            </a:xfrm>
            <a:prstGeom prst="rect">
              <a:avLst/>
            </a:prstGeom>
            <a:noFill/>
            <a:ln w="9525">
              <a:noFill/>
              <a:miter lim="800000"/>
              <a:headEnd/>
              <a:tailEnd/>
            </a:ln>
            <a:effectLst/>
          </p:spPr>
          <p:txBody>
            <a:bodyPr lIns="103231" tIns="51616" rIns="103231" bIns="51616"/>
            <a:lstStyle/>
            <a:p>
              <a:pPr marL="387134" indent="-387134" eaLnBrk="0" hangingPunct="0">
                <a:lnSpc>
                  <a:spcPct val="90000"/>
                </a:lnSpc>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rPr>
                <a:t> </a:t>
              </a:r>
              <a:r>
                <a:rPr lang="en-US" sz="2000" i="1" dirty="0">
                  <a:solidFill>
                    <a:srgbClr val="C00000"/>
                  </a:solidFill>
                  <a:effectLst>
                    <a:outerShdw blurRad="38100" dist="38100" dir="2700000" algn="tl">
                      <a:srgbClr val="000000">
                        <a:alpha val="43137"/>
                      </a:srgbClr>
                    </a:outerShdw>
                  </a:effectLst>
                </a:rPr>
                <a:t>Growth Rates</a:t>
              </a:r>
            </a:p>
          </p:txBody>
        </p:sp>
        <p:sp>
          <p:nvSpPr>
            <p:cNvPr id="48133" name="Rectangle 5"/>
            <p:cNvSpPr>
              <a:spLocks noChangeArrowheads="1"/>
            </p:cNvSpPr>
            <p:nvPr/>
          </p:nvSpPr>
          <p:spPr bwMode="auto">
            <a:xfrm>
              <a:off x="2971055" y="5181600"/>
              <a:ext cx="3810420" cy="1262062"/>
            </a:xfrm>
            <a:prstGeom prst="rect">
              <a:avLst/>
            </a:prstGeom>
            <a:noFill/>
            <a:ln w="9525" algn="ctr">
              <a:noFill/>
              <a:miter lim="800000"/>
              <a:headEnd/>
              <a:tailEnd/>
            </a:ln>
            <a:effectLst/>
          </p:spPr>
          <p:txBody>
            <a:bodyPr lIns="91435" tIns="45718" rIns="91435" bIns="45718"/>
            <a:lstStyle/>
            <a:p>
              <a:pPr marL="395288" indent="-395288" eaLnBrk="0" hangingPunct="0">
                <a:spcBef>
                  <a:spcPct val="20000"/>
                </a:spcBef>
                <a:buClr>
                  <a:srgbClr val="C00000"/>
                </a:buClr>
                <a:defRPr/>
              </a:pPr>
              <a:r>
                <a:rPr lang="en-US" sz="2000" dirty="0">
                  <a:solidFill>
                    <a:srgbClr val="002060"/>
                  </a:solidFill>
                </a:rPr>
                <a:t>A variation on the geometric </a:t>
              </a:r>
            </a:p>
            <a:p>
              <a:pPr marL="395288" indent="-395288" eaLnBrk="0" hangingPunct="0">
                <a:spcBef>
                  <a:spcPct val="20000"/>
                </a:spcBef>
                <a:buClr>
                  <a:srgbClr val="C00000"/>
                </a:buClr>
                <a:defRPr/>
              </a:pPr>
              <a:r>
                <a:rPr lang="en-US" sz="2000" dirty="0">
                  <a:solidFill>
                    <a:srgbClr val="002060"/>
                  </a:solidFill>
                </a:rPr>
                <a:t>mean used to find the average </a:t>
              </a:r>
            </a:p>
            <a:p>
              <a:pPr marL="395288" indent="-395288" eaLnBrk="0" hangingPunct="0">
                <a:spcBef>
                  <a:spcPct val="20000"/>
                </a:spcBef>
                <a:buClr>
                  <a:srgbClr val="C00000"/>
                </a:buClr>
                <a:defRPr/>
              </a:pPr>
              <a:r>
                <a:rPr lang="en-US" sz="2000" i="1" u="sng" dirty="0">
                  <a:solidFill>
                    <a:srgbClr val="002060"/>
                  </a:solidFill>
                </a:rPr>
                <a:t>growth rate</a:t>
              </a:r>
              <a:r>
                <a:rPr lang="en-US" sz="2000" dirty="0">
                  <a:solidFill>
                    <a:srgbClr val="002060"/>
                  </a:solidFill>
                </a:rPr>
                <a:t> for a time series</a:t>
              </a:r>
              <a:r>
                <a:rPr lang="en-US" sz="2700" dirty="0"/>
                <a:t>.</a:t>
              </a:r>
            </a:p>
          </p:txBody>
        </p:sp>
      </p:grpSp>
      <p:pic>
        <p:nvPicPr>
          <p:cNvPr id="3482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200400"/>
            <a:ext cx="739140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5181600"/>
            <a:ext cx="19161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1981200"/>
            <a:ext cx="41544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105400" y="4218964"/>
            <a:ext cx="3124200" cy="584775"/>
          </a:xfrm>
          <a:prstGeom prst="rect">
            <a:avLst/>
          </a:prstGeom>
          <a:noFill/>
        </p:spPr>
        <p:txBody>
          <a:bodyPr wrap="square" rtlCol="0">
            <a:spAutoFit/>
          </a:bodyPr>
          <a:lstStyle/>
          <a:p>
            <a:r>
              <a:rPr lang="en-US" sz="1600" dirty="0" smtClean="0">
                <a:solidFill>
                  <a:srgbClr val="FF0000"/>
                </a:solidFill>
              </a:rPr>
              <a:t>In Excel =GEOMEAN(Data) or =(2*3*7*9*10*12)^(1/6)</a:t>
            </a:r>
            <a:endParaRPr lang="en-US" sz="1600" dirty="0">
              <a:solidFill>
                <a:srgbClr val="FF0000"/>
              </a:solidFill>
            </a:endParaRPr>
          </a:p>
        </p:txBody>
      </p:sp>
      <p:sp>
        <p:nvSpPr>
          <p:cNvPr id="20" name="Rectangle 2"/>
          <p:cNvSpPr txBox="1">
            <a:spLocks noChangeArrowheads="1"/>
          </p:cNvSpPr>
          <p:nvPr/>
        </p:nvSpPr>
        <p:spPr bwMode="auto">
          <a:xfrm>
            <a:off x="2232025" y="457200"/>
            <a:ext cx="4572000" cy="541316"/>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Measures </a:t>
            </a:r>
            <a:r>
              <a:rPr lang="en-US" sz="3200" kern="0" dirty="0">
                <a:solidFill>
                  <a:schemeClr val="accent1"/>
                </a:solidFill>
                <a:effectLst>
                  <a:outerShdw blurRad="38100" dist="38100" dir="2700000" algn="tl">
                    <a:srgbClr val="000000">
                      <a:alpha val="43137"/>
                    </a:srgbClr>
                  </a:outerShdw>
                </a:effectLst>
                <a:latin typeface="+mj-lt"/>
                <a:ea typeface="+mj-ea"/>
                <a:cs typeface="+mj-cs"/>
              </a:rPr>
              <a:t>of Center</a:t>
            </a:r>
          </a:p>
        </p:txBody>
      </p:sp>
    </p:spTree>
    <p:extLst>
      <p:ext uri="{BB962C8B-B14F-4D97-AF65-F5344CB8AC3E}">
        <p14:creationId xmlns:p14="http://schemas.microsoft.com/office/powerpoint/2010/main" val="426725946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6257</Words>
  <Application>Microsoft Office PowerPoint</Application>
  <PresentationFormat>On-screen Show (4:3)</PresentationFormat>
  <Paragraphs>858</Paragraphs>
  <Slides>67</Slides>
  <Notes>66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69" baseType="lpstr">
      <vt:lpstr>Office Theme</vt:lpstr>
      <vt:lpstr>Equation.DSMT4</vt:lpstr>
      <vt:lpstr>Week 2  September 8-12</vt:lpstr>
      <vt:lpstr>Describing Data Numerically                           ML 2.1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Standardized Data                                          ML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Quantiles                                                     ML 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Correlation, Grouped Data, Shape       ML 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Assignments                                          ML 2.5 </vt:lpstr>
      <vt:lpstr>Projects: General Instructions</vt:lpstr>
      <vt:lpstr>Project P-1 </vt:lpstr>
      <vt:lpstr>Project P-1 </vt:lpstr>
      <vt:lpstr>Example: CEO Compensation</vt:lpstr>
      <vt:lpstr>Example: CEO Compensation</vt:lpstr>
      <vt:lpstr>Example: CEO Compensation</vt:lpstr>
      <vt:lpstr>Example: CEO Compensation</vt:lpstr>
      <vt:lpstr>Example: CEO Compensation</vt:lpstr>
      <vt:lpstr>Example: CEO Compensation</vt:lpstr>
      <vt:lpstr>Example: CEO Compensation</vt:lpstr>
      <vt:lpstr>Example: CEO Compensation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2  September 9-13</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16</cp:revision>
  <dcterms:created xsi:type="dcterms:W3CDTF">2012-07-19T13:59:44Z</dcterms:created>
  <dcterms:modified xsi:type="dcterms:W3CDTF">2013-10-14T13:17:47Z</dcterms:modified>
</cp:coreProperties>
</file>