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E3337E-CE8F-402A-841D-39E2DA806D3A}"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7DEC2-0C71-4B94-A37F-2BF038D8F988}" type="slidenum">
              <a:rPr lang="en-US" smtClean="0"/>
              <a:t>‹#›</a:t>
            </a:fld>
            <a:endParaRPr lang="en-US"/>
          </a:p>
        </p:txBody>
      </p:sp>
    </p:spTree>
    <p:extLst>
      <p:ext uri="{BB962C8B-B14F-4D97-AF65-F5344CB8AC3E}">
        <p14:creationId xmlns:p14="http://schemas.microsoft.com/office/powerpoint/2010/main" val="1341108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nine sections in this chapter.  The topics in each section are listed above.</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2F5F268-48DF-4C8D-A493-0A840DF13BAC}"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the Model:</a:t>
            </a:r>
          </a:p>
          <a:p>
            <a:pPr>
              <a:spcBef>
                <a:spcPct val="0"/>
              </a:spcBef>
            </a:pPr>
            <a:endParaRPr lang="en-US" smtClean="0"/>
          </a:p>
          <a:p>
            <a:pPr>
              <a:spcBef>
                <a:spcPct val="0"/>
              </a:spcBef>
            </a:pPr>
            <a:r>
              <a:rPr lang="en-US" smtClean="0"/>
              <a:t>Table 13.2 shows the ANOVA calculations for a multiple regression model with </a:t>
            </a:r>
            <a:r>
              <a:rPr lang="en-US" i="1" smtClean="0"/>
              <a:t>k</a:t>
            </a:r>
            <a:r>
              <a:rPr lang="en-US" smtClean="0"/>
              <a:t> predictor variables. </a:t>
            </a:r>
          </a:p>
          <a:p>
            <a:pPr>
              <a:spcBef>
                <a:spcPct val="0"/>
              </a:spcBef>
            </a:pPr>
            <a:endParaRPr lang="en-US" smtClean="0"/>
          </a:p>
          <a:p>
            <a:pPr>
              <a:spcBef>
                <a:spcPct val="0"/>
              </a:spcBef>
            </a:pPr>
            <a:endParaRPr lang="en-US" smtClean="0"/>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9EF6C66-343A-4823-AE64-A7D7481066A4}"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Overall Fit:</a:t>
            </a:r>
          </a:p>
          <a:p>
            <a:pPr>
              <a:spcBef>
                <a:spcPct val="0"/>
              </a:spcBef>
            </a:pPr>
            <a:endParaRPr lang="en-US" smtClean="0"/>
          </a:p>
          <a:p>
            <a:pPr>
              <a:spcBef>
                <a:spcPct val="0"/>
              </a:spcBef>
            </a:pPr>
            <a:r>
              <a:rPr lang="en-US" smtClean="0"/>
              <a:t>The coefficient of determination can be used to determine the overall fit of the multiple regression model.  The slide shows an example.</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362CA87-D71A-4D7B-8359-39C967C45B7C}" type="slidenum">
              <a:rPr lang="en-US"/>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Overall Fit:</a:t>
            </a:r>
          </a:p>
          <a:p>
            <a:pPr>
              <a:spcBef>
                <a:spcPct val="0"/>
              </a:spcBef>
            </a:pPr>
            <a:endParaRPr lang="en-US" smtClean="0"/>
          </a:p>
          <a:p>
            <a:pPr>
              <a:spcBef>
                <a:spcPct val="0"/>
              </a:spcBef>
            </a:pPr>
            <a:r>
              <a:rPr lang="en-US" smtClean="0"/>
              <a:t>One can raise the value of the coefficient of determination by adding additional predictors to the model.</a:t>
            </a:r>
          </a:p>
          <a:p>
            <a:pPr>
              <a:spcBef>
                <a:spcPct val="0"/>
              </a:spcBef>
            </a:pPr>
            <a:endParaRPr lang="en-US" smtClean="0"/>
          </a:p>
          <a:p>
            <a:pPr>
              <a:spcBef>
                <a:spcPct val="0"/>
              </a:spcBef>
            </a:pPr>
            <a:r>
              <a:rPr lang="en-US" smtClean="0"/>
              <a:t>The adjusted coefficient of determination is computed to penalize the inclusion of useless predictor variables.</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A4A73A-8E56-4A7F-B8D7-DEC9CB4547EE}"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Overall Fit:</a:t>
            </a:r>
          </a:p>
          <a:p>
            <a:pPr>
              <a:spcBef>
                <a:spcPct val="0"/>
              </a:spcBef>
            </a:pPr>
            <a:endParaRPr lang="en-US" smtClean="0"/>
          </a:p>
          <a:p>
            <a:pPr>
              <a:spcBef>
                <a:spcPct val="0"/>
              </a:spcBef>
            </a:pPr>
            <a:r>
              <a:rPr lang="en-US" smtClean="0"/>
              <a:t>Two rules are given on this slide as guides for the number of observations per predictor variable in the model.</a:t>
            </a: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20D74B-8094-4CB7-8A2D-24B0F9372648}"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Predictor Significance:</a:t>
            </a:r>
          </a:p>
          <a:p>
            <a:pPr>
              <a:spcBef>
                <a:spcPct val="0"/>
              </a:spcBef>
            </a:pPr>
            <a:endParaRPr lang="en-US" smtClean="0"/>
          </a:p>
          <a:p>
            <a:pPr>
              <a:spcBef>
                <a:spcPct val="0"/>
              </a:spcBef>
            </a:pPr>
            <a:r>
              <a:rPr lang="en-US" smtClean="0"/>
              <a:t>This slide presents the three pairs of hypotheses to test the coefficients for the model.</a:t>
            </a: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B0DBB2B-7707-40FD-8D3F-B8566DA4FA82}"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Predictor Significance:</a:t>
            </a:r>
          </a:p>
          <a:p>
            <a:pPr>
              <a:spcBef>
                <a:spcPct val="0"/>
              </a:spcBef>
            </a:pPr>
            <a:endParaRPr lang="en-US" smtClean="0"/>
          </a:p>
          <a:p>
            <a:pPr>
              <a:spcBef>
                <a:spcPct val="0"/>
              </a:spcBef>
            </a:pPr>
            <a:r>
              <a:rPr lang="en-US" smtClean="0"/>
              <a:t>The test statistic for the hypotheses on the previous slide are given in this slide.  In addition, the confidence interval for the jth coefficient is given.  </a:t>
            </a: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F0D85A-71A7-4F17-A8D5-522EC3D539DF}"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Intervals for </a:t>
            </a:r>
            <a:r>
              <a:rPr lang="en-US" i="1" smtClean="0"/>
              <a:t>Y</a:t>
            </a:r>
            <a:r>
              <a:rPr lang="en-US" smtClean="0"/>
              <a:t>:</a:t>
            </a:r>
          </a:p>
          <a:p>
            <a:pPr>
              <a:spcBef>
                <a:spcPct val="0"/>
              </a:spcBef>
            </a:pPr>
            <a:endParaRPr lang="en-US" smtClean="0"/>
          </a:p>
          <a:p>
            <a:pPr>
              <a:spcBef>
                <a:spcPct val="0"/>
              </a:spcBef>
            </a:pPr>
            <a:r>
              <a:rPr lang="en-US" smtClean="0"/>
              <a:t>The equation of the standard error for the regression model is given on this slide.</a:t>
            </a: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3753F8-AFF6-4E47-98A1-A7CC946A8C89}"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Intervals for </a:t>
            </a:r>
            <a:r>
              <a:rPr lang="en-US" i="1" smtClean="0"/>
              <a:t>Y</a:t>
            </a:r>
            <a:r>
              <a:rPr lang="en-US" smtClean="0"/>
              <a:t>:</a:t>
            </a:r>
          </a:p>
          <a:p>
            <a:pPr>
              <a:spcBef>
                <a:spcPct val="0"/>
              </a:spcBef>
            </a:pPr>
            <a:endParaRPr lang="en-US" smtClean="0"/>
          </a:p>
          <a:p>
            <a:pPr>
              <a:spcBef>
                <a:spcPct val="0"/>
              </a:spcBef>
            </a:pPr>
            <a:r>
              <a:rPr lang="en-US" smtClean="0"/>
              <a:t>The formula for the approximate prediction interval for an individual </a:t>
            </a:r>
            <a:r>
              <a:rPr lang="en-US" i="1" smtClean="0"/>
              <a:t>Y</a:t>
            </a:r>
            <a:r>
              <a:rPr lang="en-US" smtClean="0"/>
              <a:t>-value is given on this slide.</a:t>
            </a:r>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A48D174-0AAE-4D9F-BE69-20F3F2C89D32}"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Intervals for </a:t>
            </a:r>
            <a:r>
              <a:rPr lang="en-US" i="1" smtClean="0"/>
              <a:t>Y</a:t>
            </a:r>
            <a:r>
              <a:rPr lang="en-US" smtClean="0"/>
              <a:t>:</a:t>
            </a:r>
          </a:p>
          <a:p>
            <a:pPr>
              <a:spcBef>
                <a:spcPct val="0"/>
              </a:spcBef>
            </a:pPr>
            <a:endParaRPr lang="en-US" smtClean="0"/>
          </a:p>
          <a:p>
            <a:pPr>
              <a:spcBef>
                <a:spcPct val="0"/>
              </a:spcBef>
            </a:pPr>
            <a:r>
              <a:rPr lang="en-US" smtClean="0"/>
              <a:t>Formulas for the prediction and confidence intervals for </a:t>
            </a:r>
            <a:r>
              <a:rPr lang="en-US" i="1" smtClean="0"/>
              <a:t>Y</a:t>
            </a:r>
            <a:r>
              <a:rPr lang="en-US" smtClean="0"/>
              <a:t>, without using a </a:t>
            </a:r>
            <a:r>
              <a:rPr lang="en-US" i="1" smtClean="0"/>
              <a:t>t</a:t>
            </a:r>
            <a:r>
              <a:rPr lang="en-US" smtClean="0"/>
              <a:t> table, are given on this slide.   </a:t>
            </a: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0C9B4D7-0EA8-4B00-838C-EB1BDA77E467}"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One can use appropriate statistical software to help determine whether we have unusual observations in the data.  If we standardize the residuals, a rule of thumb is that if the absolute value of the standardized residual is outside 2 standard deviations, then it may be classified as unusual.</a:t>
            </a:r>
          </a:p>
          <a:p>
            <a:pPr>
              <a:spcBef>
                <a:spcPct val="0"/>
              </a:spcBef>
            </a:pPr>
            <a:endParaRPr lang="en-US" smtClean="0"/>
          </a:p>
          <a:p>
            <a:pPr>
              <a:spcBef>
                <a:spcPct val="0"/>
              </a:spcBef>
            </a:pPr>
            <a:r>
              <a:rPr lang="en-US" smtClean="0"/>
              <a:t> </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38D7006-54F3-490C-AF1E-F048E36B6332}" type="slidenum">
              <a:rPr lang="en-US" sz="1200"/>
              <a:pPr algn="r"/>
              <a:t>20</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Multiple regression is an extension of simple regression to include more than one independent variable.</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D6180D3-5F33-4A91-816F-17C93E42C8B7}"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A high leverage statistic would indicate that the observation is far from the mean of the predictor variable (</a:t>
            </a:r>
            <a:r>
              <a:rPr lang="en-US" i="1" smtClean="0"/>
              <a:t>X</a:t>
            </a:r>
            <a:r>
              <a:rPr lang="en-US" smtClean="0"/>
              <a:t>). </a:t>
            </a:r>
          </a:p>
        </p:txBody>
      </p:sp>
      <p:sp>
        <p:nvSpPr>
          <p:cNvPr id="10240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16D347A-639E-4513-B000-3326FA35A60E}" type="slidenum">
              <a:rPr lang="en-US" sz="1200"/>
              <a:pPr algn="r"/>
              <a:t>21</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A high leverage statistic would indicate that the observation is far from the mean of the predictor variable (</a:t>
            </a:r>
            <a:r>
              <a:rPr lang="en-US" i="1" smtClean="0"/>
              <a:t>X</a:t>
            </a:r>
            <a:r>
              <a:rPr lang="en-US" smtClean="0"/>
              <a:t>). </a:t>
            </a:r>
          </a:p>
        </p:txBody>
      </p:sp>
      <p:sp>
        <p:nvSpPr>
          <p:cNvPr id="10240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16D347A-639E-4513-B000-3326FA35A60E}" type="slidenum">
              <a:rPr lang="en-US" sz="1200"/>
              <a:pPr algn="r"/>
              <a:t>22</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Categorical Predictors:</a:t>
            </a:r>
          </a:p>
          <a:p>
            <a:pPr>
              <a:spcBef>
                <a:spcPct val="0"/>
              </a:spcBef>
            </a:pPr>
            <a:endParaRPr lang="en-US" smtClean="0"/>
          </a:p>
          <a:p>
            <a:pPr>
              <a:spcBef>
                <a:spcPct val="0"/>
              </a:spcBef>
            </a:pPr>
            <a:r>
              <a:rPr lang="en-US" smtClean="0"/>
              <a:t>The predictor variables in multiple regression are not restricted to quantitative variables alone.  One can also include binary or categorical predictors.</a:t>
            </a:r>
          </a:p>
          <a:p>
            <a:pPr>
              <a:spcBef>
                <a:spcPct val="0"/>
              </a:spcBef>
            </a:pPr>
            <a:endParaRPr lang="en-US" smtClean="0"/>
          </a:p>
          <a:p>
            <a:pPr>
              <a:spcBef>
                <a:spcPct val="0"/>
              </a:spcBef>
            </a:pPr>
            <a:r>
              <a:rPr lang="en-US" smtClean="0"/>
              <a:t>Binary predictors have only two values.  These values are usually coded as 0 or 1.</a:t>
            </a: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59B426F-22E7-482A-A19E-2DE339E3913A}"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Categorical Predictors:</a:t>
            </a:r>
          </a:p>
          <a:p>
            <a:pPr>
              <a:spcBef>
                <a:spcPct val="0"/>
              </a:spcBef>
            </a:pPr>
            <a:endParaRPr lang="en-US" smtClean="0"/>
          </a:p>
          <a:p>
            <a:pPr>
              <a:spcBef>
                <a:spcPct val="0"/>
              </a:spcBef>
            </a:pPr>
            <a:r>
              <a:rPr lang="en-US" smtClean="0"/>
              <a:t>A binary predictor is sometimes called a shift variable because it shifts the regression plane either up or down.</a:t>
            </a:r>
          </a:p>
          <a:p>
            <a:pPr>
              <a:spcBef>
                <a:spcPct val="0"/>
              </a:spcBef>
            </a:pPr>
            <a:endParaRPr lang="en-US" smtClean="0"/>
          </a:p>
          <a:p>
            <a:pPr>
              <a:spcBef>
                <a:spcPct val="0"/>
              </a:spcBef>
            </a:pPr>
            <a:r>
              <a:rPr lang="en-US" smtClean="0"/>
              <a:t>If the binary variable assumes values of 0 or 1, then when its value is zero for the simple regression model, the response will just be the intercept.  When its value is 1, then the response will be equal to the slope plus the intercept.  The slope does not change; just the intercept is shifted </a:t>
            </a:r>
            <a:r>
              <a:rPr lang="en-US" smtClean="0">
                <a:sym typeface="Symbol" pitchFamily="18" charset="2"/>
              </a:rPr>
              <a:t> </a:t>
            </a:r>
            <a:r>
              <a:rPr lang="en-US" smtClean="0"/>
              <a:t>hence the term shift variable.</a:t>
            </a:r>
          </a:p>
          <a:p>
            <a:pPr>
              <a:spcBef>
                <a:spcPct val="0"/>
              </a:spcBef>
            </a:pPr>
            <a:endParaRPr lang="en-US" smtClean="0"/>
          </a:p>
          <a:p>
            <a:pPr>
              <a:spcBef>
                <a:spcPct val="0"/>
              </a:spcBef>
            </a:pPr>
            <a:endParaRPr lang="en-US" smtClean="0"/>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4B3702-F3B7-4764-8F1E-0FD1DAD9B1BB}"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Categorical Predictors:</a:t>
            </a:r>
          </a:p>
          <a:p>
            <a:pPr>
              <a:spcBef>
                <a:spcPct val="0"/>
              </a:spcBef>
            </a:pPr>
            <a:endParaRPr lang="en-US" smtClean="0"/>
          </a:p>
          <a:p>
            <a:pPr>
              <a:spcBef>
                <a:spcPct val="0"/>
              </a:spcBef>
            </a:pPr>
            <a:r>
              <a:rPr lang="en-US" smtClean="0"/>
              <a:t>Testing binary predictors requires no special treatment. They are tested for significance just like any other predictor variable. </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7CE1269-E388-4348-8AE4-C7169590A07C}"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Categorical Predictors:</a:t>
            </a:r>
          </a:p>
          <a:p>
            <a:pPr>
              <a:spcBef>
                <a:spcPct val="0"/>
              </a:spcBef>
            </a:pPr>
            <a:endParaRPr lang="en-US" smtClean="0"/>
          </a:p>
          <a:p>
            <a:pPr>
              <a:spcBef>
                <a:spcPct val="0"/>
              </a:spcBef>
            </a:pPr>
            <a:r>
              <a:rPr lang="en-US" smtClean="0"/>
              <a:t>Care should be taken when including binary variables into the multiple regression model.  Including all possible binary variables may cause collinearity, which may cause problems with estimating the coefficients.  </a:t>
            </a: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49BCC63-2DD0-4099-8753-763846440CAC}"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Topics:</a:t>
            </a:r>
          </a:p>
          <a:p>
            <a:pPr>
              <a:spcBef>
                <a:spcPct val="0"/>
              </a:spcBef>
            </a:pPr>
            <a:endParaRPr lang="en-US" smtClean="0"/>
          </a:p>
          <a:p>
            <a:pPr>
              <a:spcBef>
                <a:spcPct val="0"/>
              </a:spcBef>
            </a:pPr>
            <a:r>
              <a:rPr lang="en-US" smtClean="0"/>
              <a:t>This slide lists several other topics that are covered in the text.</a:t>
            </a:r>
          </a:p>
        </p:txBody>
      </p:sp>
      <p:sp>
        <p:nvSpPr>
          <p:cNvPr id="9728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CACE702-02C0-4211-9587-5B8F37EBC948}" type="slidenum">
              <a:rPr lang="en-US" sz="1200"/>
              <a:pPr algn="r"/>
              <a:t>27</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In multiple regression, the response variable is assumed to be related to more than one predictor variable.</a:t>
            </a:r>
          </a:p>
          <a:p>
            <a:pPr>
              <a:spcBef>
                <a:spcPct val="0"/>
              </a:spcBef>
            </a:pPr>
            <a:endParaRPr lang="en-US" smtClean="0"/>
          </a:p>
          <a:p>
            <a:pPr>
              <a:spcBef>
                <a:spcPct val="0"/>
              </a:spcBef>
            </a:pPr>
            <a:r>
              <a:rPr lang="en-US" smtClean="0"/>
              <a:t>The slide shows the linear regression model.</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BEF9824-84FD-44A9-8194-5FF3293806E3}" type="slidenum">
              <a:rPr lang="en-US"/>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In multiple regression, the response variable is assumed to be related to more than one predictor variable.</a:t>
            </a:r>
          </a:p>
          <a:p>
            <a:pPr>
              <a:spcBef>
                <a:spcPct val="0"/>
              </a:spcBef>
            </a:pPr>
            <a:endParaRPr lang="en-US" smtClean="0"/>
          </a:p>
          <a:p>
            <a:pPr>
              <a:spcBef>
                <a:spcPct val="0"/>
              </a:spcBef>
            </a:pPr>
            <a:r>
              <a:rPr lang="en-US" smtClean="0"/>
              <a:t>The slide shows the linear regression model.</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BEF9824-84FD-44A9-8194-5FF3293806E3}"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Simple regression deals with a two-dimensional while multiple regression deals with a plane.  </a:t>
            </a:r>
          </a:p>
          <a:p>
            <a:pPr>
              <a:spcBef>
                <a:spcPct val="0"/>
              </a:spcBef>
            </a:pPr>
            <a:endParaRPr lang="en-US" smtClean="0"/>
          </a:p>
          <a:p>
            <a:pPr>
              <a:spcBef>
                <a:spcPct val="0"/>
              </a:spcBef>
            </a:pPr>
            <a:r>
              <a:rPr lang="en-US" smtClean="0"/>
              <a:t>The slide shows an example of the plane when a multiple regression deals with two predictor variables. </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2661D29-8887-44E9-987C-FEFF3EFD0FCB}"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This slide shows the data format for </a:t>
            </a:r>
            <a:r>
              <a:rPr lang="en-US" i="1" smtClean="0"/>
              <a:t>k</a:t>
            </a:r>
            <a:r>
              <a:rPr lang="en-US" smtClean="0"/>
              <a:t> predictor variables.</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8F6680-8BCD-4F99-A678-28D04CD9E105}"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This slide shows the data format for </a:t>
            </a:r>
            <a:r>
              <a:rPr lang="en-US" i="1" smtClean="0"/>
              <a:t>k</a:t>
            </a:r>
            <a:r>
              <a:rPr lang="en-US" smtClean="0"/>
              <a:t> predictor variables.</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8F6680-8BCD-4F99-A678-28D04CD9E105}"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Multiple Regression:</a:t>
            </a:r>
          </a:p>
          <a:p>
            <a:pPr>
              <a:spcBef>
                <a:spcPct val="0"/>
              </a:spcBef>
            </a:pPr>
            <a:endParaRPr lang="en-US" smtClean="0"/>
          </a:p>
          <a:p>
            <a:pPr>
              <a:spcBef>
                <a:spcPct val="0"/>
              </a:spcBef>
            </a:pPr>
            <a:r>
              <a:rPr lang="en-US" smtClean="0"/>
              <a:t>The slide lists four criteria one should consider when assessing multiple regression.</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803C88A-6B7D-478E-A441-78E1E104BFBC}"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the Overall Fit:</a:t>
            </a:r>
          </a:p>
          <a:p>
            <a:pPr>
              <a:spcBef>
                <a:spcPct val="0"/>
              </a:spcBef>
            </a:pPr>
            <a:endParaRPr lang="en-US" smtClean="0"/>
          </a:p>
          <a:p>
            <a:pPr>
              <a:spcBef>
                <a:spcPct val="0"/>
              </a:spcBef>
            </a:pPr>
            <a:r>
              <a:rPr lang="en-US" smtClean="0"/>
              <a:t>The </a:t>
            </a:r>
            <a:r>
              <a:rPr lang="en-US" i="1" smtClean="0"/>
              <a:t>F</a:t>
            </a:r>
            <a:r>
              <a:rPr lang="en-US" smtClean="0"/>
              <a:t> test is used to test for all coefficients in the model to be equal to zero.</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FFC974F-DE6A-4806-83DC-FAB5B2D70822}"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9C3AE4-E158-4EC2-A8F0-2C75DAC7E469}"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62839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C3AE4-E158-4EC2-A8F0-2C75DAC7E469}"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2963120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C3AE4-E158-4EC2-A8F0-2C75DAC7E469}"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4015618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a:xfrm>
            <a:off x="7848600" y="6248400"/>
            <a:ext cx="838200" cy="457200"/>
          </a:xfrm>
          <a:ln/>
          <a:extLst/>
        </p:spPr>
        <p:txBody>
          <a:bodyPr/>
          <a:lstStyle>
            <a:lvl1pPr>
              <a:defRPr sz="1000" b="1" smtClean="0">
                <a:latin typeface="Times New Roman" pitchFamily="18" charset="0"/>
              </a:defRPr>
            </a:lvl1pPr>
          </a:lstStyle>
          <a:p>
            <a:r>
              <a:rPr lang="en-US"/>
              <a:t>13-</a:t>
            </a:r>
            <a:fld id="{65A1FEB5-FA7B-4BA5-9BD5-62CA24E3A158}" type="slidenum">
              <a:rPr lang="en-US"/>
              <a:pPr/>
              <a:t>‹#›</a:t>
            </a:fld>
            <a:endParaRPr lang="en-US"/>
          </a:p>
        </p:txBody>
      </p:sp>
    </p:spTree>
    <p:extLst>
      <p:ext uri="{BB962C8B-B14F-4D97-AF65-F5344CB8AC3E}">
        <p14:creationId xmlns:p14="http://schemas.microsoft.com/office/powerpoint/2010/main" val="501299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sldNum" sz="quarter" idx="10"/>
          </p:nvPr>
        </p:nvSpPr>
        <p:spPr>
          <a:xfrm>
            <a:off x="7848600" y="6248400"/>
            <a:ext cx="838200" cy="457200"/>
          </a:xfrm>
          <a:ln/>
          <a:extLst/>
        </p:spPr>
        <p:txBody>
          <a:bodyPr/>
          <a:lstStyle>
            <a:lvl1pPr>
              <a:defRPr sz="1000" b="1" smtClean="0">
                <a:latin typeface="Times New Roman" pitchFamily="18" charset="0"/>
              </a:defRPr>
            </a:lvl1pPr>
          </a:lstStyle>
          <a:p>
            <a:r>
              <a:rPr lang="en-US"/>
              <a:t>13-</a:t>
            </a:r>
            <a:fld id="{036743FD-4B88-4175-AE10-EBEAAA1FF80C}" type="slidenum">
              <a:rPr lang="en-US"/>
              <a:pPr/>
              <a:t>‹#›</a:t>
            </a:fld>
            <a:endParaRPr lang="en-US"/>
          </a:p>
        </p:txBody>
      </p:sp>
    </p:spTree>
    <p:extLst>
      <p:ext uri="{BB962C8B-B14F-4D97-AF65-F5344CB8AC3E}">
        <p14:creationId xmlns:p14="http://schemas.microsoft.com/office/powerpoint/2010/main" val="1179271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C3AE4-E158-4EC2-A8F0-2C75DAC7E469}"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1711800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9C3AE4-E158-4EC2-A8F0-2C75DAC7E469}"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2064645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9C3AE4-E158-4EC2-A8F0-2C75DAC7E469}"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110169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9C3AE4-E158-4EC2-A8F0-2C75DAC7E469}"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22362891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9C3AE4-E158-4EC2-A8F0-2C75DAC7E469}"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607367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C3AE4-E158-4EC2-A8F0-2C75DAC7E469}"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2697396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9C3AE4-E158-4EC2-A8F0-2C75DAC7E469}"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1128061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9C3AE4-E158-4EC2-A8F0-2C75DAC7E469}"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873122-6DF6-47E1-8514-FB65E3A5D627}" type="slidenum">
              <a:rPr lang="en-US" smtClean="0"/>
              <a:t>‹#›</a:t>
            </a:fld>
            <a:endParaRPr lang="en-US"/>
          </a:p>
        </p:txBody>
      </p:sp>
    </p:spTree>
    <p:extLst>
      <p:ext uri="{BB962C8B-B14F-4D97-AF65-F5344CB8AC3E}">
        <p14:creationId xmlns:p14="http://schemas.microsoft.com/office/powerpoint/2010/main" val="358903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C3AE4-E158-4EC2-A8F0-2C75DAC7E469}"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873122-6DF6-47E1-8514-FB65E3A5D627}" type="slidenum">
              <a:rPr lang="en-US" smtClean="0"/>
              <a:t>‹#›</a:t>
            </a:fld>
            <a:endParaRPr lang="en-US"/>
          </a:p>
        </p:txBody>
      </p:sp>
    </p:spTree>
    <p:extLst>
      <p:ext uri="{BB962C8B-B14F-4D97-AF65-F5344CB8AC3E}">
        <p14:creationId xmlns:p14="http://schemas.microsoft.com/office/powerpoint/2010/main" val="753658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12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November </a:t>
            </a:r>
            <a:r>
              <a:rPr lang="en-US" dirty="0" smtClean="0">
                <a:solidFill>
                  <a:schemeClr val="accent1"/>
                </a:solidFill>
                <a:effectLst>
                  <a:outerShdw blurRad="38100" dist="38100" dir="2700000" algn="tl">
                    <a:srgbClr val="000000">
                      <a:alpha val="43137"/>
                    </a:srgbClr>
                  </a:outerShdw>
                </a:effectLst>
              </a:rPr>
              <a:t>17-21</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Four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90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9B91257D-2875-4BB6-B703-9F495CF50F9E}" type="slidenum">
              <a:rPr lang="en-US"/>
              <a:pPr/>
              <a:t>10</a:t>
            </a:fld>
            <a:endParaRPr lang="en-US"/>
          </a:p>
        </p:txBody>
      </p:sp>
      <p:sp>
        <p:nvSpPr>
          <p:cNvPr id="523266" name="Rectangle 2"/>
          <p:cNvSpPr>
            <a:spLocks noGrp="1" noChangeArrowheads="1"/>
          </p:cNvSpPr>
          <p:nvPr>
            <p:ph type="title"/>
          </p:nvPr>
        </p:nvSpPr>
        <p:spPr>
          <a:xfrm>
            <a:off x="1066800" y="381000"/>
            <a:ext cx="7010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a:t>
            </a:r>
            <a:r>
              <a:rPr lang="en-US" sz="3200" dirty="0">
                <a:solidFill>
                  <a:schemeClr val="accent1"/>
                </a:solidFill>
                <a:effectLst>
                  <a:outerShdw blurRad="38100" dist="38100" dir="2700000" algn="tl">
                    <a:srgbClr val="000000">
                      <a:alpha val="43137"/>
                    </a:srgbClr>
                  </a:outerShdw>
                </a:effectLst>
              </a:rPr>
              <a:t>Overall Fit</a:t>
            </a:r>
          </a:p>
        </p:txBody>
      </p:sp>
      <p:sp>
        <p:nvSpPr>
          <p:cNvPr id="523267" name="Rectangle 3"/>
          <p:cNvSpPr>
            <a:spLocks noGrp="1" noChangeArrowheads="1"/>
          </p:cNvSpPr>
          <p:nvPr>
            <p:ph type="body" sz="half" idx="1"/>
          </p:nvPr>
        </p:nvSpPr>
        <p:spPr>
          <a:xfrm>
            <a:off x="687388" y="2209800"/>
            <a:ext cx="8150225" cy="2971800"/>
          </a:xfrm>
        </p:spPr>
        <p:txBody>
          <a:bodyPr lIns="103236" tIns="51618" rIns="103236" bIns="51618" anchor="ctr"/>
          <a:lstStyle/>
          <a:p>
            <a:pPr marL="515938" indent="-515938" eaLnBrk="1" hangingPunct="1">
              <a:buClr>
                <a:schemeClr val="accent1"/>
              </a:buClr>
              <a:buSzPct val="100000"/>
              <a:buFont typeface="Arial" charset="0"/>
              <a:buChar char="•"/>
            </a:pPr>
            <a:r>
              <a:rPr lang="en-US" sz="2000" smtClean="0">
                <a:solidFill>
                  <a:srgbClr val="002060"/>
                </a:solidFill>
              </a:rPr>
              <a:t>For a regression with</a:t>
            </a:r>
            <a:r>
              <a:rPr lang="en-US" sz="2000" i="1" smtClean="0">
                <a:solidFill>
                  <a:srgbClr val="002060"/>
                </a:solidFill>
              </a:rPr>
              <a:t> k </a:t>
            </a:r>
            <a:r>
              <a:rPr lang="en-US" sz="2000" smtClean="0">
                <a:solidFill>
                  <a:srgbClr val="002060"/>
                </a:solidFill>
              </a:rPr>
              <a:t>predictors, the hypotheses to be tested are</a:t>
            </a:r>
            <a:br>
              <a:rPr lang="en-US" sz="2000" smtClean="0">
                <a:solidFill>
                  <a:srgbClr val="002060"/>
                </a:solidFill>
              </a:rPr>
            </a:br>
            <a:r>
              <a:rPr lang="en-US" sz="2000" smtClean="0">
                <a:solidFill>
                  <a:srgbClr val="002060"/>
                </a:solidFill>
              </a:rPr>
              <a:t>	</a:t>
            </a:r>
            <a:r>
              <a:rPr lang="en-US" sz="2000" i="1" smtClean="0">
                <a:solidFill>
                  <a:srgbClr val="002060"/>
                </a:solidFill>
              </a:rPr>
              <a:t>H</a:t>
            </a:r>
            <a:r>
              <a:rPr lang="en-US" sz="2000" baseline="-25000" smtClean="0">
                <a:solidFill>
                  <a:srgbClr val="002060"/>
                </a:solidFill>
              </a:rPr>
              <a:t>0</a:t>
            </a:r>
            <a:r>
              <a:rPr lang="en-US" sz="2000" smtClean="0">
                <a:solidFill>
                  <a:srgbClr val="002060"/>
                </a:solidFill>
              </a:rPr>
              <a:t>:  All the true coefficients are zero</a:t>
            </a:r>
            <a:br>
              <a:rPr lang="en-US" sz="2000" smtClean="0">
                <a:solidFill>
                  <a:srgbClr val="002060"/>
                </a:solidFill>
              </a:rPr>
            </a:br>
            <a:r>
              <a:rPr lang="en-US" sz="2000" smtClean="0">
                <a:solidFill>
                  <a:srgbClr val="002060"/>
                </a:solidFill>
              </a:rPr>
              <a:t>	</a:t>
            </a:r>
            <a:r>
              <a:rPr lang="en-US" sz="2000" i="1" smtClean="0">
                <a:solidFill>
                  <a:srgbClr val="002060"/>
                </a:solidFill>
              </a:rPr>
              <a:t>H</a:t>
            </a:r>
            <a:r>
              <a:rPr lang="en-US" sz="2000" baseline="-25000" smtClean="0">
                <a:solidFill>
                  <a:srgbClr val="002060"/>
                </a:solidFill>
              </a:rPr>
              <a:t>1</a:t>
            </a:r>
            <a:r>
              <a:rPr lang="en-US" sz="2000" smtClean="0">
                <a:solidFill>
                  <a:srgbClr val="002060"/>
                </a:solidFill>
              </a:rPr>
              <a:t>:  At least one of the coefficients is nonzero</a:t>
            </a:r>
          </a:p>
          <a:p>
            <a:pPr marL="515938" indent="-515938" eaLnBrk="1" hangingPunct="1">
              <a:buClr>
                <a:schemeClr val="accent1"/>
              </a:buClr>
              <a:buSzPct val="100000"/>
              <a:buFont typeface="Arial" charset="0"/>
              <a:buChar char="•"/>
            </a:pPr>
            <a:r>
              <a:rPr lang="en-US" sz="2000" smtClean="0">
                <a:solidFill>
                  <a:srgbClr val="002060"/>
                </a:solidFill>
              </a:rPr>
              <a:t>In other words,</a:t>
            </a:r>
            <a:br>
              <a:rPr lang="en-US" sz="2000" smtClean="0">
                <a:solidFill>
                  <a:srgbClr val="002060"/>
                </a:solidFill>
              </a:rPr>
            </a:br>
            <a:r>
              <a:rPr lang="en-US" sz="2000" smtClean="0">
                <a:solidFill>
                  <a:srgbClr val="002060"/>
                </a:solidFill>
              </a:rPr>
              <a:t>	</a:t>
            </a:r>
            <a:r>
              <a:rPr lang="en-US" sz="2000" i="1" smtClean="0">
                <a:solidFill>
                  <a:srgbClr val="002060"/>
                </a:solidFill>
              </a:rPr>
              <a:t>H</a:t>
            </a:r>
            <a:r>
              <a:rPr lang="en-US" sz="2000" baseline="-25000" smtClean="0">
                <a:solidFill>
                  <a:srgbClr val="002060"/>
                </a:solidFill>
              </a:rPr>
              <a:t>0</a:t>
            </a:r>
            <a:r>
              <a:rPr lang="en-US" sz="2000" smtClean="0">
                <a:solidFill>
                  <a:srgbClr val="002060"/>
                </a:solidFill>
              </a:rPr>
              <a:t>:  </a:t>
            </a:r>
            <a:r>
              <a:rPr lang="en-US" sz="2000" smtClean="0">
                <a:solidFill>
                  <a:srgbClr val="002060"/>
                </a:solidFill>
                <a:latin typeface="Symbol" pitchFamily="18" charset="2"/>
              </a:rPr>
              <a:t>b</a:t>
            </a:r>
            <a:r>
              <a:rPr lang="en-US" sz="2000" baseline="-25000" smtClean="0">
                <a:solidFill>
                  <a:srgbClr val="002060"/>
                </a:solidFill>
              </a:rPr>
              <a:t>1</a:t>
            </a:r>
            <a:r>
              <a:rPr lang="en-US" sz="2000" smtClean="0">
                <a:solidFill>
                  <a:srgbClr val="002060"/>
                </a:solidFill>
              </a:rPr>
              <a:t> = </a:t>
            </a:r>
            <a:r>
              <a:rPr lang="en-US" sz="2000" smtClean="0">
                <a:solidFill>
                  <a:srgbClr val="002060"/>
                </a:solidFill>
                <a:latin typeface="Symbol" pitchFamily="18" charset="2"/>
              </a:rPr>
              <a:t>b</a:t>
            </a:r>
            <a:r>
              <a:rPr lang="en-US" sz="2000" baseline="-25000" smtClean="0">
                <a:solidFill>
                  <a:srgbClr val="002060"/>
                </a:solidFill>
              </a:rPr>
              <a:t>2</a:t>
            </a:r>
            <a:r>
              <a:rPr lang="en-US" sz="2000" smtClean="0">
                <a:solidFill>
                  <a:srgbClr val="002060"/>
                </a:solidFill>
              </a:rPr>
              <a:t> = </a:t>
            </a:r>
            <a:r>
              <a:rPr lang="en-US" sz="2000" b="1" baseline="30000" smtClean="0">
                <a:solidFill>
                  <a:srgbClr val="002060"/>
                </a:solidFill>
              </a:rPr>
              <a:t>…</a:t>
            </a:r>
            <a:r>
              <a:rPr lang="en-US" sz="2000" smtClean="0">
                <a:solidFill>
                  <a:srgbClr val="002060"/>
                </a:solidFill>
              </a:rPr>
              <a:t> = </a:t>
            </a:r>
            <a:r>
              <a:rPr lang="en-US" sz="2000" smtClean="0">
                <a:solidFill>
                  <a:srgbClr val="002060"/>
                </a:solidFill>
                <a:latin typeface="Symbol" pitchFamily="18" charset="2"/>
              </a:rPr>
              <a:t>b</a:t>
            </a:r>
            <a:r>
              <a:rPr lang="en-US" sz="2000" baseline="-25000" smtClean="0">
                <a:solidFill>
                  <a:srgbClr val="002060"/>
                </a:solidFill>
              </a:rPr>
              <a:t>k</a:t>
            </a:r>
            <a:r>
              <a:rPr lang="en-US" sz="2000" smtClean="0">
                <a:solidFill>
                  <a:srgbClr val="002060"/>
                </a:solidFill>
              </a:rPr>
              <a:t>= 0</a:t>
            </a:r>
            <a:br>
              <a:rPr lang="en-US" sz="2000" smtClean="0">
                <a:solidFill>
                  <a:srgbClr val="002060"/>
                </a:solidFill>
              </a:rPr>
            </a:br>
            <a:r>
              <a:rPr lang="en-US" sz="2000" smtClean="0">
                <a:solidFill>
                  <a:srgbClr val="002060"/>
                </a:solidFill>
              </a:rPr>
              <a:t>	</a:t>
            </a:r>
            <a:r>
              <a:rPr lang="en-US" sz="2000" i="1" smtClean="0">
                <a:solidFill>
                  <a:srgbClr val="002060"/>
                </a:solidFill>
              </a:rPr>
              <a:t>H</a:t>
            </a:r>
            <a:r>
              <a:rPr lang="en-US" sz="2000" baseline="-25000" smtClean="0">
                <a:solidFill>
                  <a:srgbClr val="002060"/>
                </a:solidFill>
              </a:rPr>
              <a:t>1</a:t>
            </a:r>
            <a:r>
              <a:rPr lang="en-US" sz="2000" smtClean="0">
                <a:solidFill>
                  <a:srgbClr val="002060"/>
                </a:solidFill>
              </a:rPr>
              <a:t>:  At least one of the coefficients is nonzero</a:t>
            </a:r>
          </a:p>
        </p:txBody>
      </p:sp>
      <p:sp>
        <p:nvSpPr>
          <p:cNvPr id="3481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482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23271" name="Rectangle 7"/>
          <p:cNvSpPr>
            <a:spLocks noChangeArrowheads="1"/>
          </p:cNvSpPr>
          <p:nvPr/>
        </p:nvSpPr>
        <p:spPr bwMode="auto">
          <a:xfrm>
            <a:off x="236538" y="15240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F Test for Significance</a:t>
            </a:r>
          </a:p>
        </p:txBody>
      </p:sp>
      <p:sp>
        <p:nvSpPr>
          <p:cNvPr id="3482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Tree>
    <p:extLst>
      <p:ext uri="{BB962C8B-B14F-4D97-AF65-F5344CB8AC3E}">
        <p14:creationId xmlns:p14="http://schemas.microsoft.com/office/powerpoint/2010/main" val="2900268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81174847-3B86-4C9D-B98E-625EF96C4195}" type="slidenum">
              <a:rPr lang="en-US"/>
              <a:pPr/>
              <a:t>11</a:t>
            </a:fld>
            <a:endParaRPr lang="en-US"/>
          </a:p>
        </p:txBody>
      </p:sp>
      <p:sp>
        <p:nvSpPr>
          <p:cNvPr id="3686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686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24295" name="Rectangle 7"/>
          <p:cNvSpPr>
            <a:spLocks noChangeArrowheads="1"/>
          </p:cNvSpPr>
          <p:nvPr/>
        </p:nvSpPr>
        <p:spPr bwMode="auto">
          <a:xfrm>
            <a:off x="234950" y="12304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F Test for Significance</a:t>
            </a:r>
          </a:p>
        </p:txBody>
      </p:sp>
      <p:sp>
        <p:nvSpPr>
          <p:cNvPr id="3686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6" name="Rectangle 3"/>
          <p:cNvSpPr txBox="1">
            <a:spLocks noChangeArrowheads="1"/>
          </p:cNvSpPr>
          <p:nvPr/>
        </p:nvSpPr>
        <p:spPr bwMode="auto">
          <a:xfrm>
            <a:off x="838201" y="1841675"/>
            <a:ext cx="7239000" cy="741363"/>
          </a:xfrm>
          <a:prstGeom prst="rect">
            <a:avLst/>
          </a:prstGeom>
          <a:noFill/>
          <a:ln w="9525">
            <a:noFill/>
            <a:miter lim="800000"/>
            <a:headEnd/>
            <a:tailEnd/>
          </a:ln>
          <a:effectLst/>
        </p:spPr>
        <p:txBody>
          <a:bodyPr lIns="103236" tIns="51618" rIns="103236" bIns="51618"/>
          <a:lstStyle/>
          <a:p>
            <a:pPr>
              <a:spcBef>
                <a:spcPct val="20000"/>
              </a:spcBef>
              <a:buClr>
                <a:schemeClr val="accent1"/>
              </a:buClr>
              <a:buSzPct val="100000"/>
              <a:defRPr/>
            </a:pPr>
            <a:r>
              <a:rPr lang="en-US" sz="2000" kern="0" dirty="0">
                <a:solidFill>
                  <a:srgbClr val="002060"/>
                </a:solidFill>
                <a:effectLst>
                  <a:outerShdw blurRad="38100" dist="38100" dir="2700000" algn="tl">
                    <a:srgbClr val="FFFFFF"/>
                  </a:outerShdw>
                </a:effectLst>
                <a:latin typeface="+mn-lt"/>
              </a:rPr>
              <a:t>The ANOVA calculations for a </a:t>
            </a:r>
            <a:r>
              <a:rPr lang="en-US" sz="2000" i="1" kern="0" dirty="0">
                <a:solidFill>
                  <a:srgbClr val="002060"/>
                </a:solidFill>
                <a:effectLst>
                  <a:outerShdw blurRad="38100" dist="38100" dir="2700000" algn="tl">
                    <a:srgbClr val="FFFFFF"/>
                  </a:outerShdw>
                </a:effectLst>
                <a:latin typeface="+mn-lt"/>
              </a:rPr>
              <a:t>k</a:t>
            </a:r>
            <a:r>
              <a:rPr lang="en-US" sz="2000" kern="0" dirty="0">
                <a:solidFill>
                  <a:srgbClr val="002060"/>
                </a:solidFill>
                <a:effectLst>
                  <a:outerShdw blurRad="38100" dist="38100" dir="2700000" algn="tl">
                    <a:srgbClr val="FFFFFF"/>
                  </a:outerShdw>
                </a:effectLst>
                <a:latin typeface="+mn-lt"/>
              </a:rPr>
              <a:t>-predictor model </a:t>
            </a:r>
            <a:r>
              <a:rPr lang="en-US" sz="2000" kern="0" dirty="0" smtClean="0">
                <a:solidFill>
                  <a:srgbClr val="002060"/>
                </a:solidFill>
                <a:effectLst>
                  <a:outerShdw blurRad="38100" dist="38100" dir="2700000" algn="tl">
                    <a:srgbClr val="FFFFFF"/>
                  </a:outerShdw>
                </a:effectLst>
                <a:latin typeface="+mn-lt"/>
              </a:rPr>
              <a:t>resemble those for a simple regression, except for degrees of freedom:</a:t>
            </a:r>
            <a:endParaRPr lang="en-US" sz="2000" kern="0" dirty="0">
              <a:solidFill>
                <a:srgbClr val="002060"/>
              </a:solidFill>
              <a:effectLst>
                <a:outerShdw blurRad="38100" dist="38100" dir="2700000" algn="tl">
                  <a:srgbClr val="FFFFFF"/>
                </a:outerShdw>
              </a:effectLst>
              <a:latin typeface="+mn-lt"/>
            </a:endParaRPr>
          </a:p>
        </p:txBody>
      </p:sp>
      <p:pic>
        <p:nvPicPr>
          <p:cNvPr id="4099" name="Picture 3"/>
          <p:cNvPicPr>
            <a:picLocks noChangeAspect="1" noChangeArrowheads="1"/>
          </p:cNvPicPr>
          <p:nvPr/>
        </p:nvPicPr>
        <p:blipFill>
          <a:blip r:embed="rId3" cstate="print"/>
          <a:srcRect/>
          <a:stretch>
            <a:fillRect/>
          </a:stretch>
        </p:blipFill>
        <p:spPr bwMode="auto">
          <a:xfrm>
            <a:off x="1239044" y="2819400"/>
            <a:ext cx="6437313" cy="249555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3687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5410200"/>
            <a:ext cx="20764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2"/>
          <p:cNvSpPr>
            <a:spLocks noGrp="1" noChangeArrowheads="1"/>
          </p:cNvSpPr>
          <p:nvPr>
            <p:ph type="title"/>
          </p:nvPr>
        </p:nvSpPr>
        <p:spPr>
          <a:xfrm>
            <a:off x="1066800" y="381000"/>
            <a:ext cx="7010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a:t>
            </a:r>
            <a:r>
              <a:rPr lang="en-US" sz="3200" dirty="0">
                <a:solidFill>
                  <a:schemeClr val="accent1"/>
                </a:solidFill>
                <a:effectLst>
                  <a:outerShdw blurRad="38100" dist="38100" dir="2700000" algn="tl">
                    <a:srgbClr val="000000">
                      <a:alpha val="43137"/>
                    </a:srgbClr>
                  </a:outerShdw>
                </a:effectLst>
              </a:rPr>
              <a:t>Overall Fit</a:t>
            </a:r>
          </a:p>
        </p:txBody>
      </p:sp>
    </p:spTree>
    <p:extLst>
      <p:ext uri="{BB962C8B-B14F-4D97-AF65-F5344CB8AC3E}">
        <p14:creationId xmlns:p14="http://schemas.microsoft.com/office/powerpoint/2010/main" val="3583827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EFB27362-B6C5-4F9D-97EC-8D0E3669D158}" type="slidenum">
              <a:rPr lang="en-US"/>
              <a:pPr/>
              <a:t>12</a:t>
            </a:fld>
            <a:endParaRPr lang="en-US"/>
          </a:p>
        </p:txBody>
      </p:sp>
      <p:sp>
        <p:nvSpPr>
          <p:cNvPr id="527363" name="Rectangle 3"/>
          <p:cNvSpPr>
            <a:spLocks noGrp="1" noChangeArrowheads="1"/>
          </p:cNvSpPr>
          <p:nvPr>
            <p:ph type="body" sz="half" idx="1"/>
          </p:nvPr>
        </p:nvSpPr>
        <p:spPr>
          <a:xfrm>
            <a:off x="890649" y="1869281"/>
            <a:ext cx="6122193" cy="1788319"/>
          </a:xfrm>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i="1" dirty="0" smtClean="0">
                <a:solidFill>
                  <a:srgbClr val="002060"/>
                </a:solidFill>
              </a:rPr>
              <a:t>R</a:t>
            </a:r>
            <a:r>
              <a:rPr lang="en-US" sz="2000" baseline="30000" dirty="0" smtClean="0">
                <a:solidFill>
                  <a:srgbClr val="002060"/>
                </a:solidFill>
              </a:rPr>
              <a:t>2</a:t>
            </a:r>
            <a:r>
              <a:rPr lang="en-US" sz="2000" dirty="0" smtClean="0">
                <a:solidFill>
                  <a:srgbClr val="002060"/>
                </a:solidFill>
              </a:rPr>
              <a:t>, the coefficient of determination, is a common measure of overall fit.  </a:t>
            </a:r>
          </a:p>
          <a:p>
            <a:pPr marL="515938" indent="-515938" eaLnBrk="1" hangingPunct="1">
              <a:spcBef>
                <a:spcPts val="1200"/>
              </a:spcBef>
              <a:buClr>
                <a:schemeClr val="accent1"/>
              </a:buClr>
              <a:buSzPct val="100000"/>
              <a:buFontTx/>
              <a:buChar char="•"/>
            </a:pPr>
            <a:r>
              <a:rPr lang="en-US" sz="2000" dirty="0" smtClean="0">
                <a:solidFill>
                  <a:srgbClr val="002060"/>
                </a:solidFill>
              </a:rPr>
              <a:t>It can be calculated in one of two ways (always done by computer). </a:t>
            </a:r>
          </a:p>
          <a:p>
            <a:pPr marL="515938" indent="-515938" eaLnBrk="1" hangingPunct="1">
              <a:spcBef>
                <a:spcPts val="1200"/>
              </a:spcBef>
              <a:buClr>
                <a:schemeClr val="accent1"/>
              </a:buClr>
              <a:buSzPct val="100000"/>
              <a:buFontTx/>
              <a:buChar char="•"/>
            </a:pPr>
            <a:r>
              <a:rPr lang="en-US" sz="2000" dirty="0" smtClean="0">
                <a:solidFill>
                  <a:srgbClr val="002060"/>
                </a:solidFill>
              </a:rPr>
              <a:t>For example, for the home price data,</a:t>
            </a:r>
          </a:p>
          <a:p>
            <a:pPr marL="515938" indent="-515938" eaLnBrk="1" hangingPunct="1">
              <a:buFontTx/>
              <a:buChar char="•"/>
            </a:pPr>
            <a:endParaRPr lang="en-US" sz="2800" i="1" dirty="0" smtClean="0">
              <a:effectLst>
                <a:outerShdw blurRad="38100" dist="38100" dir="2700000" algn="tl">
                  <a:srgbClr val="C0C0C0"/>
                </a:outerShdw>
              </a:effectLst>
            </a:endParaRPr>
          </a:p>
        </p:txBody>
      </p:sp>
      <p:sp>
        <p:nvSpPr>
          <p:cNvPr id="3891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891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27366" name="Rectangle 6"/>
          <p:cNvSpPr>
            <a:spLocks noChangeArrowheads="1"/>
          </p:cNvSpPr>
          <p:nvPr/>
        </p:nvSpPr>
        <p:spPr bwMode="auto">
          <a:xfrm>
            <a:off x="249794" y="1258094"/>
            <a:ext cx="78422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Coefficient of Determination (R</a:t>
            </a:r>
            <a:r>
              <a:rPr lang="en-US" sz="2400" i="1" baseline="30000" dirty="0">
                <a:solidFill>
                  <a:srgbClr val="C00000"/>
                </a:solidFill>
                <a:effectLst>
                  <a:outerShdw blurRad="38100" dist="38100" dir="2700000" algn="tl">
                    <a:srgbClr val="000000">
                      <a:alpha val="43137"/>
                    </a:srgbClr>
                  </a:outerShdw>
                </a:effectLst>
              </a:rPr>
              <a:t>2</a:t>
            </a:r>
            <a:r>
              <a:rPr lang="en-US" sz="2400" i="1" dirty="0">
                <a:solidFill>
                  <a:srgbClr val="C00000"/>
                </a:solidFill>
                <a:effectLst>
                  <a:outerShdw blurRad="38100" dist="38100" dir="2700000" algn="tl">
                    <a:srgbClr val="000000">
                      <a:alpha val="43137"/>
                    </a:srgbClr>
                  </a:outerShdw>
                </a:effectLst>
              </a:rPr>
              <a:t>)</a:t>
            </a:r>
          </a:p>
        </p:txBody>
      </p:sp>
      <p:sp>
        <p:nvSpPr>
          <p:cNvPr id="3891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75778" name="Picture 2"/>
          <p:cNvPicPr>
            <a:picLocks noChangeAspect="1" noChangeArrowheads="1"/>
          </p:cNvPicPr>
          <p:nvPr/>
        </p:nvPicPr>
        <p:blipFill>
          <a:blip r:embed="rId3" cstate="print"/>
          <a:srcRect/>
          <a:stretch>
            <a:fillRect/>
          </a:stretch>
        </p:blipFill>
        <p:spPr bwMode="auto">
          <a:xfrm>
            <a:off x="922317" y="3886200"/>
            <a:ext cx="6105525" cy="2362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066800" y="381000"/>
            <a:ext cx="7010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a:t>
            </a:r>
            <a:r>
              <a:rPr lang="en-US" sz="3200" dirty="0">
                <a:solidFill>
                  <a:schemeClr val="accent1"/>
                </a:solidFill>
                <a:effectLst>
                  <a:outerShdw blurRad="38100" dist="38100" dir="2700000" algn="tl">
                    <a:srgbClr val="000000">
                      <a:alpha val="43137"/>
                    </a:srgbClr>
                  </a:outerShdw>
                </a:effectLst>
              </a:rPr>
              <a:t>Overall Fit</a:t>
            </a:r>
          </a:p>
        </p:txBody>
      </p:sp>
    </p:spTree>
    <p:extLst>
      <p:ext uri="{BB962C8B-B14F-4D97-AF65-F5344CB8AC3E}">
        <p14:creationId xmlns:p14="http://schemas.microsoft.com/office/powerpoint/2010/main" val="3175371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CE8BF247-3293-4F0E-B3CE-1783EBFA53DB}" type="slidenum">
              <a:rPr lang="en-US"/>
              <a:pPr/>
              <a:t>13</a:t>
            </a:fld>
            <a:endParaRPr lang="en-US"/>
          </a:p>
        </p:txBody>
      </p:sp>
      <p:sp>
        <p:nvSpPr>
          <p:cNvPr id="528387" name="Rectangle 3"/>
          <p:cNvSpPr>
            <a:spLocks noGrp="1" noChangeArrowheads="1"/>
          </p:cNvSpPr>
          <p:nvPr>
            <p:ph type="body" sz="half" idx="1"/>
          </p:nvPr>
        </p:nvSpPr>
        <p:spPr>
          <a:xfrm>
            <a:off x="457200" y="1981200"/>
            <a:ext cx="7670800" cy="2013847"/>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rPr>
              <a:t>It is generally possible to raise the coefficient of determination </a:t>
            </a:r>
            <a:r>
              <a:rPr lang="en-US" sz="2000" i="1" dirty="0" smtClean="0">
                <a:solidFill>
                  <a:srgbClr val="002060"/>
                </a:solidFill>
              </a:rPr>
              <a:t>R</a:t>
            </a:r>
            <a:r>
              <a:rPr lang="en-US" sz="2000" baseline="30000" dirty="0" smtClean="0">
                <a:solidFill>
                  <a:srgbClr val="002060"/>
                </a:solidFill>
              </a:rPr>
              <a:t>2</a:t>
            </a:r>
            <a:r>
              <a:rPr lang="en-US" sz="2000" dirty="0" smtClean="0">
                <a:solidFill>
                  <a:srgbClr val="002060"/>
                </a:solidFill>
              </a:rPr>
              <a:t> by including additional predictors.</a:t>
            </a:r>
          </a:p>
          <a:p>
            <a:pPr marL="515938" indent="-515938" eaLnBrk="1" hangingPunct="1">
              <a:spcBef>
                <a:spcPts val="1200"/>
              </a:spcBef>
              <a:buClr>
                <a:schemeClr val="accent1"/>
              </a:buClr>
              <a:buSzPct val="100000"/>
              <a:buFontTx/>
              <a:buChar char="•"/>
            </a:pPr>
            <a:r>
              <a:rPr lang="en-US" sz="2000" dirty="0" smtClean="0">
                <a:solidFill>
                  <a:srgbClr val="002060"/>
                </a:solidFill>
              </a:rPr>
              <a:t>The </a:t>
            </a:r>
            <a:r>
              <a:rPr lang="en-US" sz="2000" i="1" dirty="0" smtClean="0">
                <a:solidFill>
                  <a:srgbClr val="C00000"/>
                </a:solidFill>
              </a:rPr>
              <a:t>adjusted coefficient of determination</a:t>
            </a:r>
            <a:r>
              <a:rPr lang="en-US" sz="2000" dirty="0" smtClean="0">
                <a:solidFill>
                  <a:srgbClr val="C00000"/>
                </a:solidFill>
              </a:rPr>
              <a:t> </a:t>
            </a:r>
            <a:r>
              <a:rPr lang="en-US" sz="2000" dirty="0" smtClean="0">
                <a:solidFill>
                  <a:srgbClr val="002060"/>
                </a:solidFill>
              </a:rPr>
              <a:t>is done to penalize the inclusion of useless predictors.</a:t>
            </a:r>
          </a:p>
          <a:p>
            <a:pPr marL="515938" indent="-515938" eaLnBrk="1" hangingPunct="1">
              <a:spcBef>
                <a:spcPts val="1200"/>
              </a:spcBef>
              <a:buClr>
                <a:schemeClr val="accent1"/>
              </a:buClr>
              <a:buSzPct val="100000"/>
              <a:buFontTx/>
              <a:buChar char="•"/>
            </a:pPr>
            <a:r>
              <a:rPr lang="en-US" sz="2000" dirty="0" smtClean="0">
                <a:solidFill>
                  <a:srgbClr val="002060"/>
                </a:solidFill>
              </a:rPr>
              <a:t>For </a:t>
            </a:r>
            <a:r>
              <a:rPr lang="en-US" sz="2000" i="1" dirty="0" smtClean="0">
                <a:solidFill>
                  <a:srgbClr val="002060"/>
                </a:solidFill>
              </a:rPr>
              <a:t>n</a:t>
            </a:r>
            <a:r>
              <a:rPr lang="en-US" sz="2000" dirty="0" smtClean="0">
                <a:solidFill>
                  <a:srgbClr val="002060"/>
                </a:solidFill>
              </a:rPr>
              <a:t> observations and </a:t>
            </a:r>
            <a:r>
              <a:rPr lang="en-US" sz="2000" i="1" dirty="0" smtClean="0">
                <a:solidFill>
                  <a:srgbClr val="002060"/>
                </a:solidFill>
              </a:rPr>
              <a:t>k</a:t>
            </a:r>
            <a:r>
              <a:rPr lang="en-US" sz="2000" dirty="0" smtClean="0">
                <a:solidFill>
                  <a:srgbClr val="002060"/>
                </a:solidFill>
              </a:rPr>
              <a:t> predictors:</a:t>
            </a:r>
            <a:endParaRPr lang="en-US" sz="2600" i="1" dirty="0" smtClean="0"/>
          </a:p>
        </p:txBody>
      </p:sp>
      <p:sp>
        <p:nvSpPr>
          <p:cNvPr id="409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09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28390" name="Rectangle 6"/>
          <p:cNvSpPr>
            <a:spLocks noChangeArrowheads="1"/>
          </p:cNvSpPr>
          <p:nvPr/>
        </p:nvSpPr>
        <p:spPr bwMode="auto">
          <a:xfrm>
            <a:off x="243465" y="12954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Adjusted R</a:t>
            </a:r>
            <a:r>
              <a:rPr lang="en-US" sz="2400" i="1" baseline="30000" dirty="0">
                <a:solidFill>
                  <a:srgbClr val="C00000"/>
                </a:solidFill>
                <a:effectLst>
                  <a:outerShdw blurRad="38100" dist="38100" dir="2700000" algn="tl">
                    <a:srgbClr val="000000">
                      <a:alpha val="43137"/>
                    </a:srgbClr>
                  </a:outerShdw>
                </a:effectLst>
              </a:rPr>
              <a:t>2</a:t>
            </a:r>
            <a:endParaRPr lang="en-US" sz="2400" i="1" dirty="0">
              <a:solidFill>
                <a:srgbClr val="C00000"/>
              </a:solidFill>
              <a:effectLst>
                <a:outerShdw blurRad="38100" dist="38100" dir="2700000" algn="tl">
                  <a:srgbClr val="000000">
                    <a:alpha val="43137"/>
                  </a:srgbClr>
                </a:outerShdw>
              </a:effectLst>
            </a:endParaRPr>
          </a:p>
        </p:txBody>
      </p:sp>
      <p:sp>
        <p:nvSpPr>
          <p:cNvPr id="409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5122" name="Picture 2"/>
          <p:cNvPicPr>
            <a:picLocks noChangeAspect="1" noChangeArrowheads="1"/>
          </p:cNvPicPr>
          <p:nvPr/>
        </p:nvPicPr>
        <p:blipFill>
          <a:blip r:embed="rId3" cstate="print"/>
          <a:srcRect/>
          <a:stretch>
            <a:fillRect/>
          </a:stretch>
        </p:blipFill>
        <p:spPr bwMode="auto">
          <a:xfrm>
            <a:off x="2108860" y="4191000"/>
            <a:ext cx="3948913" cy="1219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066800" y="381000"/>
            <a:ext cx="7010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a:t>
            </a:r>
            <a:r>
              <a:rPr lang="en-US" sz="3200" dirty="0">
                <a:solidFill>
                  <a:schemeClr val="accent1"/>
                </a:solidFill>
                <a:effectLst>
                  <a:outerShdw blurRad="38100" dist="38100" dir="2700000" algn="tl">
                    <a:srgbClr val="000000">
                      <a:alpha val="43137"/>
                    </a:srgbClr>
                  </a:outerShdw>
                </a:effectLst>
              </a:rPr>
              <a:t>Overall Fit</a:t>
            </a:r>
          </a:p>
        </p:txBody>
      </p:sp>
    </p:spTree>
    <p:extLst>
      <p:ext uri="{BB962C8B-B14F-4D97-AF65-F5344CB8AC3E}">
        <p14:creationId xmlns:p14="http://schemas.microsoft.com/office/powerpoint/2010/main" val="556059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13-</a:t>
            </a:r>
            <a:fld id="{2DDE951B-C027-44C5-8D1B-1DAEC367C822}" type="slidenum">
              <a:rPr lang="en-US"/>
              <a:pPr/>
              <a:t>14</a:t>
            </a:fld>
            <a:endParaRPr lang="en-US"/>
          </a:p>
        </p:txBody>
      </p:sp>
      <p:sp>
        <p:nvSpPr>
          <p:cNvPr id="530435" name="Rectangle 3"/>
          <p:cNvSpPr>
            <a:spLocks noGrp="1" noChangeArrowheads="1"/>
          </p:cNvSpPr>
          <p:nvPr>
            <p:ph type="body" sz="half" idx="1"/>
          </p:nvPr>
        </p:nvSpPr>
        <p:spPr>
          <a:xfrm>
            <a:off x="762000" y="1865312"/>
            <a:ext cx="6934200" cy="3697288"/>
          </a:xfrm>
        </p:spPr>
        <p:txBody>
          <a:bodyPr lIns="103236" tIns="51618" rIns="103236" bIns="51618">
            <a:noAutofit/>
          </a:bodyPr>
          <a:lstStyle/>
          <a:p>
            <a:pPr marL="515938" indent="-515938" eaLnBrk="1" hangingPunct="1">
              <a:spcBef>
                <a:spcPts val="1200"/>
              </a:spcBef>
              <a:buClr>
                <a:schemeClr val="accent1"/>
              </a:buClr>
              <a:buSzPct val="100000"/>
              <a:buFont typeface="Arial" charset="0"/>
              <a:buChar char="•"/>
              <a:tabLst>
                <a:tab pos="1428750" algn="l"/>
                <a:tab pos="1714500" algn="l"/>
                <a:tab pos="1828800" algn="l"/>
              </a:tabLst>
            </a:pPr>
            <a:r>
              <a:rPr lang="en-US" sz="2000" dirty="0" smtClean="0">
                <a:solidFill>
                  <a:srgbClr val="002060"/>
                </a:solidFill>
                <a:effectLst>
                  <a:outerShdw blurRad="38100" dist="38100" dir="2700000" algn="tl">
                    <a:srgbClr val="C0C0C0"/>
                  </a:outerShdw>
                </a:effectLst>
              </a:rPr>
              <a:t>Limit the number of predictors based on the sample size.</a:t>
            </a:r>
          </a:p>
          <a:p>
            <a:pPr marL="515938" indent="-515938" eaLnBrk="1" hangingPunct="1">
              <a:spcBef>
                <a:spcPts val="1200"/>
              </a:spcBef>
              <a:buClr>
                <a:schemeClr val="accent1"/>
              </a:buClr>
              <a:buSzPct val="100000"/>
              <a:buFont typeface="Arial" charset="0"/>
              <a:buChar char="•"/>
              <a:tabLst>
                <a:tab pos="1428750" algn="l"/>
                <a:tab pos="1714500" algn="l"/>
                <a:tab pos="1828800" algn="l"/>
              </a:tabLst>
            </a:pPr>
            <a:r>
              <a:rPr lang="en-US" sz="2000" dirty="0" smtClean="0">
                <a:solidFill>
                  <a:srgbClr val="002060"/>
                </a:solidFill>
                <a:effectLst>
                  <a:outerShdw blurRad="38100" dist="38100" dir="2700000" algn="tl">
                    <a:srgbClr val="C0C0C0"/>
                  </a:outerShdw>
                </a:effectLst>
              </a:rPr>
              <a:t>A large sample size permits many predictors.</a:t>
            </a:r>
          </a:p>
          <a:p>
            <a:pPr marL="515938" indent="-515938" eaLnBrk="1" hangingPunct="1">
              <a:spcBef>
                <a:spcPts val="1200"/>
              </a:spcBef>
              <a:buClr>
                <a:schemeClr val="accent1"/>
              </a:buClr>
              <a:buSzPct val="100000"/>
              <a:buFont typeface="Arial" charset="0"/>
              <a:buChar char="•"/>
              <a:tabLst>
                <a:tab pos="1428750" algn="l"/>
                <a:tab pos="1714500" algn="l"/>
                <a:tab pos="1828800" algn="l"/>
              </a:tabLst>
            </a:pPr>
            <a:r>
              <a:rPr lang="en-US" sz="2000" dirty="0" smtClean="0">
                <a:solidFill>
                  <a:srgbClr val="002060"/>
                </a:solidFill>
                <a:effectLst>
                  <a:outerShdw blurRad="38100" dist="38100" dir="2700000" algn="tl">
                    <a:srgbClr val="C0C0C0"/>
                  </a:outerShdw>
                </a:effectLst>
              </a:rPr>
              <a:t>When </a:t>
            </a:r>
            <a:r>
              <a:rPr lang="en-US" sz="2000" i="1" dirty="0" smtClean="0">
                <a:solidFill>
                  <a:srgbClr val="002060"/>
                </a:solidFill>
                <a:effectLst>
                  <a:outerShdw blurRad="38100" dist="38100" dir="2700000" algn="tl">
                    <a:srgbClr val="C0C0C0"/>
                  </a:outerShdw>
                </a:effectLst>
              </a:rPr>
              <a:t>n</a:t>
            </a:r>
            <a:r>
              <a:rPr lang="en-US" sz="2000" dirty="0" smtClean="0">
                <a:solidFill>
                  <a:srgbClr val="002060"/>
                </a:solidFill>
                <a:effectLst>
                  <a:outerShdw blurRad="38100" dist="38100" dir="2700000" algn="tl">
                    <a:srgbClr val="C0C0C0"/>
                  </a:outerShdw>
                </a:effectLst>
              </a:rPr>
              <a:t>/</a:t>
            </a:r>
            <a:r>
              <a:rPr lang="en-US" sz="2000" i="1" dirty="0" smtClean="0">
                <a:solidFill>
                  <a:srgbClr val="002060"/>
                </a:solidFill>
                <a:effectLst>
                  <a:outerShdw blurRad="38100" dist="38100" dir="2700000" algn="tl">
                    <a:srgbClr val="C0C0C0"/>
                  </a:outerShdw>
                </a:effectLst>
              </a:rPr>
              <a:t>k</a:t>
            </a:r>
            <a:r>
              <a:rPr lang="en-US" sz="2000" dirty="0" smtClean="0">
                <a:solidFill>
                  <a:srgbClr val="002060"/>
                </a:solidFill>
                <a:effectLst>
                  <a:outerShdw blurRad="38100" dist="38100" dir="2700000" algn="tl">
                    <a:srgbClr val="C0C0C0"/>
                  </a:outerShdw>
                </a:effectLst>
              </a:rPr>
              <a:t> is small, the </a:t>
            </a:r>
            <a:r>
              <a:rPr lang="en-US" sz="2000" i="1" dirty="0" smtClean="0">
                <a:solidFill>
                  <a:srgbClr val="002060"/>
                </a:solidFill>
                <a:effectLst>
                  <a:outerShdw blurRad="38100" dist="38100" dir="2700000" algn="tl">
                    <a:srgbClr val="C0C0C0"/>
                  </a:outerShdw>
                </a:effectLst>
              </a:rPr>
              <a:t>R</a:t>
            </a:r>
            <a:r>
              <a:rPr lang="en-US" sz="2000" baseline="30000" dirty="0" smtClean="0">
                <a:solidFill>
                  <a:srgbClr val="002060"/>
                </a:solidFill>
                <a:effectLst>
                  <a:outerShdw blurRad="38100" dist="38100" dir="2700000" algn="tl">
                    <a:srgbClr val="C0C0C0"/>
                  </a:outerShdw>
                </a:effectLst>
              </a:rPr>
              <a:t>2</a:t>
            </a:r>
            <a:r>
              <a:rPr lang="en-US" sz="2000" dirty="0" smtClean="0">
                <a:solidFill>
                  <a:srgbClr val="002060"/>
                </a:solidFill>
                <a:effectLst>
                  <a:outerShdw blurRad="38100" dist="38100" dir="2700000" algn="tl">
                    <a:srgbClr val="C0C0C0"/>
                  </a:outerShdw>
                </a:effectLst>
              </a:rPr>
              <a:t> no longer gives a reliable indication of fit.</a:t>
            </a:r>
          </a:p>
          <a:p>
            <a:pPr marL="515938" indent="-515938" eaLnBrk="1" hangingPunct="1">
              <a:spcBef>
                <a:spcPts val="1200"/>
              </a:spcBef>
              <a:buClr>
                <a:schemeClr val="accent1"/>
              </a:buClr>
              <a:buSzPct val="100000"/>
              <a:buFont typeface="Arial" charset="0"/>
              <a:buChar char="•"/>
              <a:tabLst>
                <a:tab pos="1428750" algn="l"/>
                <a:tab pos="1714500" algn="l"/>
                <a:tab pos="1828800" algn="l"/>
              </a:tabLst>
            </a:pPr>
            <a:r>
              <a:rPr lang="en-US" sz="2000" dirty="0" smtClean="0">
                <a:solidFill>
                  <a:srgbClr val="002060"/>
                </a:solidFill>
                <a:effectLst>
                  <a:outerShdw blurRad="38100" dist="38100" dir="2700000" algn="tl">
                    <a:srgbClr val="C0C0C0"/>
                  </a:outerShdw>
                </a:effectLst>
              </a:rPr>
              <a:t>Suggested rules are:</a:t>
            </a:r>
          </a:p>
          <a:p>
            <a:pPr marL="515938" indent="-515938" eaLnBrk="1" hangingPunct="1">
              <a:spcBef>
                <a:spcPts val="1200"/>
              </a:spcBef>
              <a:buClr>
                <a:schemeClr val="accent1"/>
              </a:buClr>
              <a:buSzPct val="100000"/>
              <a:buFont typeface="Wingdings" pitchFamily="2" charset="2"/>
              <a:buNone/>
              <a:tabLst>
                <a:tab pos="1428750" algn="l"/>
                <a:tab pos="1714500" algn="l"/>
                <a:tab pos="1828800" algn="l"/>
              </a:tabLst>
            </a:pPr>
            <a:r>
              <a:rPr lang="en-US" sz="2000" i="1" u="sng" dirty="0" smtClean="0">
                <a:solidFill>
                  <a:srgbClr val="C00000"/>
                </a:solidFill>
                <a:effectLst>
                  <a:outerShdw blurRad="38100" dist="38100" dir="2700000" algn="tl">
                    <a:srgbClr val="C0C0C0"/>
                  </a:outerShdw>
                </a:effectLst>
              </a:rPr>
              <a:t>Evan’s Rule</a:t>
            </a:r>
            <a:r>
              <a:rPr lang="en-US" sz="2000" i="1" dirty="0" smtClean="0">
                <a:solidFill>
                  <a:srgbClr val="C0000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rPr>
              <a:t>(conservative):  </a:t>
            </a:r>
            <a:r>
              <a:rPr lang="en-US" sz="2000" i="1" dirty="0" smtClean="0">
                <a:solidFill>
                  <a:srgbClr val="002060"/>
                </a:solidFill>
                <a:effectLst>
                  <a:outerShdw blurRad="38100" dist="38100" dir="2700000" algn="tl">
                    <a:srgbClr val="C0C0C0"/>
                  </a:outerShdw>
                </a:effectLst>
              </a:rPr>
              <a:t>n</a:t>
            </a:r>
            <a:r>
              <a:rPr lang="en-US" sz="2000" dirty="0" smtClean="0">
                <a:solidFill>
                  <a:srgbClr val="002060"/>
                </a:solidFill>
                <a:effectLst>
                  <a:outerShdw blurRad="38100" dist="38100" dir="2700000" algn="tl">
                    <a:srgbClr val="C0C0C0"/>
                  </a:outerShdw>
                </a:effectLst>
              </a:rPr>
              <a:t>/</a:t>
            </a:r>
            <a:r>
              <a:rPr lang="en-US" sz="2000" i="1" dirty="0" smtClean="0">
                <a:solidFill>
                  <a:srgbClr val="002060"/>
                </a:solidFill>
                <a:effectLst>
                  <a:outerShdw blurRad="38100" dist="38100" dir="2700000" algn="tl">
                    <a:srgbClr val="C0C0C0"/>
                  </a:outerShdw>
                </a:effectLst>
              </a:rPr>
              <a:t>k</a:t>
            </a:r>
            <a:r>
              <a:rPr lang="en-US" sz="2000" dirty="0" smtClean="0">
                <a:solidFill>
                  <a:srgbClr val="00206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sym typeface="Symbol" pitchFamily="18" charset="2"/>
              </a:rPr>
              <a:t></a:t>
            </a:r>
            <a:r>
              <a:rPr lang="en-US" sz="2000" dirty="0" smtClean="0">
                <a:solidFill>
                  <a:srgbClr val="002060"/>
                </a:solidFill>
                <a:effectLst>
                  <a:outerShdw blurRad="38100" dist="38100" dir="2700000" algn="tl">
                    <a:srgbClr val="C0C0C0"/>
                  </a:outerShdw>
                </a:effectLst>
              </a:rPr>
              <a:t> 0 (at least 10 observations                  per predictor)</a:t>
            </a:r>
          </a:p>
          <a:p>
            <a:pPr marL="515938" indent="-515938" eaLnBrk="1" hangingPunct="1">
              <a:spcBef>
                <a:spcPts val="1200"/>
              </a:spcBef>
              <a:buClr>
                <a:schemeClr val="accent1"/>
              </a:buClr>
              <a:buSzPct val="100000"/>
              <a:buFont typeface="Wingdings" pitchFamily="2" charset="2"/>
              <a:buNone/>
              <a:tabLst>
                <a:tab pos="1428750" algn="l"/>
                <a:tab pos="1714500" algn="l"/>
                <a:tab pos="1828800" algn="l"/>
              </a:tabLst>
            </a:pPr>
            <a:r>
              <a:rPr lang="en-US" sz="2000" i="1" u="sng" dirty="0" err="1" smtClean="0">
                <a:solidFill>
                  <a:srgbClr val="C00000"/>
                </a:solidFill>
                <a:effectLst>
                  <a:outerShdw blurRad="38100" dist="38100" dir="2700000" algn="tl">
                    <a:srgbClr val="C0C0C0"/>
                  </a:outerShdw>
                </a:effectLst>
              </a:rPr>
              <a:t>Doane’s</a:t>
            </a:r>
            <a:r>
              <a:rPr lang="en-US" sz="2000" i="1" u="sng" dirty="0" smtClean="0">
                <a:solidFill>
                  <a:srgbClr val="C00000"/>
                </a:solidFill>
                <a:effectLst>
                  <a:outerShdw blurRad="38100" dist="38100" dir="2700000" algn="tl">
                    <a:srgbClr val="C0C0C0"/>
                  </a:outerShdw>
                </a:effectLst>
              </a:rPr>
              <a:t> Rule</a:t>
            </a:r>
            <a:r>
              <a:rPr lang="en-US" sz="2000" i="1" dirty="0" smtClean="0">
                <a:solidFill>
                  <a:srgbClr val="C0000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rPr>
              <a:t>(relaxed):  </a:t>
            </a:r>
            <a:r>
              <a:rPr lang="en-US" sz="2000" i="1" dirty="0" smtClean="0">
                <a:solidFill>
                  <a:srgbClr val="002060"/>
                </a:solidFill>
                <a:effectLst>
                  <a:outerShdw blurRad="38100" dist="38100" dir="2700000" algn="tl">
                    <a:srgbClr val="C0C0C0"/>
                  </a:outerShdw>
                </a:effectLst>
              </a:rPr>
              <a:t>n</a:t>
            </a:r>
            <a:r>
              <a:rPr lang="en-US" sz="2000" dirty="0" smtClean="0">
                <a:solidFill>
                  <a:srgbClr val="002060"/>
                </a:solidFill>
                <a:effectLst>
                  <a:outerShdw blurRad="38100" dist="38100" dir="2700000" algn="tl">
                    <a:srgbClr val="C0C0C0"/>
                  </a:outerShdw>
                </a:effectLst>
              </a:rPr>
              <a:t>/</a:t>
            </a:r>
            <a:r>
              <a:rPr lang="en-US" sz="2000" i="1" dirty="0" smtClean="0">
                <a:solidFill>
                  <a:srgbClr val="002060"/>
                </a:solidFill>
                <a:effectLst>
                  <a:outerShdw blurRad="38100" dist="38100" dir="2700000" algn="tl">
                    <a:srgbClr val="C0C0C0"/>
                  </a:outerShdw>
                </a:effectLst>
              </a:rPr>
              <a:t>k</a:t>
            </a:r>
            <a:r>
              <a:rPr lang="en-US" sz="2000" dirty="0" smtClean="0">
                <a:solidFill>
                  <a:srgbClr val="00206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sym typeface="Symbol" pitchFamily="18" charset="2"/>
              </a:rPr>
              <a:t></a:t>
            </a:r>
            <a:r>
              <a:rPr lang="en-US" sz="2000" dirty="0" smtClean="0">
                <a:solidFill>
                  <a:srgbClr val="002060"/>
                </a:solidFill>
                <a:effectLst>
                  <a:outerShdw blurRad="38100" dist="38100" dir="2700000" algn="tl">
                    <a:srgbClr val="C0C0C0"/>
                  </a:outerShdw>
                </a:effectLst>
              </a:rPr>
              <a:t> 5 (at least 5 observations predictor)</a:t>
            </a:r>
            <a:endParaRPr lang="en-US" sz="2000" i="1" dirty="0" smtClean="0">
              <a:solidFill>
                <a:srgbClr val="002060"/>
              </a:solidFill>
              <a:effectLst>
                <a:outerShdw blurRad="38100" dist="38100" dir="2700000" algn="tl">
                  <a:srgbClr val="C0C0C0"/>
                </a:outerShdw>
              </a:effectLst>
            </a:endParaRPr>
          </a:p>
        </p:txBody>
      </p:sp>
      <p:sp>
        <p:nvSpPr>
          <p:cNvPr id="4301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301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0439" name="Rectangle 7"/>
          <p:cNvSpPr>
            <a:spLocks noChangeArrowheads="1"/>
          </p:cNvSpPr>
          <p:nvPr/>
        </p:nvSpPr>
        <p:spPr bwMode="auto">
          <a:xfrm>
            <a:off x="234950" y="1371600"/>
            <a:ext cx="8909050" cy="695386"/>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How Many Predictors?</a:t>
            </a:r>
          </a:p>
        </p:txBody>
      </p:sp>
      <p:sp>
        <p:nvSpPr>
          <p:cNvPr id="4301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1" name="Rectangle 2"/>
          <p:cNvSpPr>
            <a:spLocks noGrp="1" noChangeArrowheads="1"/>
          </p:cNvSpPr>
          <p:nvPr>
            <p:ph type="title"/>
          </p:nvPr>
        </p:nvSpPr>
        <p:spPr>
          <a:xfrm>
            <a:off x="1066800" y="381000"/>
            <a:ext cx="70104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a:t>
            </a:r>
            <a:r>
              <a:rPr lang="en-US" sz="3200" dirty="0">
                <a:solidFill>
                  <a:schemeClr val="accent1"/>
                </a:solidFill>
                <a:effectLst>
                  <a:outerShdw blurRad="38100" dist="38100" dir="2700000" algn="tl">
                    <a:srgbClr val="000000">
                      <a:alpha val="43137"/>
                    </a:srgbClr>
                  </a:outerShdw>
                </a:effectLst>
              </a:rPr>
              <a:t>Overall Fit</a:t>
            </a:r>
          </a:p>
        </p:txBody>
      </p:sp>
      <p:sp>
        <p:nvSpPr>
          <p:cNvPr id="10" name="TextBox 9"/>
          <p:cNvSpPr txBox="1"/>
          <p:nvPr/>
        </p:nvSpPr>
        <p:spPr>
          <a:xfrm>
            <a:off x="2154382" y="5753595"/>
            <a:ext cx="4038600" cy="307777"/>
          </a:xfrm>
          <a:prstGeom prst="rect">
            <a:avLst/>
          </a:prstGeom>
          <a:noFill/>
        </p:spPr>
        <p:txBody>
          <a:bodyPr wrap="square" rtlCol="0">
            <a:spAutoFit/>
          </a:bodyPr>
          <a:lstStyle/>
          <a:p>
            <a:r>
              <a:rPr lang="en-US" sz="1400" dirty="0" smtClean="0">
                <a:solidFill>
                  <a:srgbClr val="FF0000"/>
                </a:solidFill>
              </a:rPr>
              <a:t>These are just guidelines – use your judgment.</a:t>
            </a:r>
            <a:endParaRPr lang="en-US" sz="1400" i="1" u="sng" dirty="0">
              <a:solidFill>
                <a:srgbClr val="FF0000"/>
              </a:solidFill>
            </a:endParaRPr>
          </a:p>
        </p:txBody>
      </p:sp>
    </p:spTree>
    <p:extLst>
      <p:ext uri="{BB962C8B-B14F-4D97-AF65-F5344CB8AC3E}">
        <p14:creationId xmlns:p14="http://schemas.microsoft.com/office/powerpoint/2010/main" val="3375840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99392DD5-71E9-4366-8283-C80410D73ED0}" type="slidenum">
              <a:rPr lang="en-US"/>
              <a:pPr/>
              <a:t>15</a:t>
            </a:fld>
            <a:endParaRPr lang="en-US"/>
          </a:p>
        </p:txBody>
      </p:sp>
      <p:sp>
        <p:nvSpPr>
          <p:cNvPr id="531459" name="Rectangle 3"/>
          <p:cNvSpPr>
            <a:spLocks noGrp="1" noChangeArrowheads="1"/>
          </p:cNvSpPr>
          <p:nvPr>
            <p:ph type="body" sz="half" idx="1"/>
          </p:nvPr>
        </p:nvSpPr>
        <p:spPr>
          <a:xfrm>
            <a:off x="609600" y="1539834"/>
            <a:ext cx="8150225" cy="1198563"/>
          </a:xfrm>
        </p:spPr>
        <p:txBody>
          <a:bodyPr lIns="103236" tIns="51618" rIns="103236" bIns="51618"/>
          <a:lstStyle/>
          <a:p>
            <a:pPr marL="681038" indent="-504825" eaLnBrk="1" hangingPunct="1">
              <a:spcBef>
                <a:spcPts val="1200"/>
              </a:spcBef>
              <a:buClr>
                <a:schemeClr val="accent1"/>
              </a:buClr>
              <a:buSzPct val="100000"/>
              <a:buFontTx/>
              <a:buChar char="•"/>
            </a:pPr>
            <a:r>
              <a:rPr lang="en-US" sz="2000" kern="1200" dirty="0">
                <a:solidFill>
                  <a:srgbClr val="002060"/>
                </a:solidFill>
                <a:latin typeface="Arial" charset="0"/>
              </a:rPr>
              <a:t>Test each fitted coefficient to see whether it is significantly different from zero.</a:t>
            </a:r>
          </a:p>
          <a:p>
            <a:pPr marL="681038" indent="-504825" eaLnBrk="1" hangingPunct="1">
              <a:spcBef>
                <a:spcPts val="1200"/>
              </a:spcBef>
              <a:buClr>
                <a:schemeClr val="accent1"/>
              </a:buClr>
              <a:buSzPct val="100000"/>
              <a:buFontTx/>
              <a:buChar char="•"/>
            </a:pPr>
            <a:r>
              <a:rPr lang="en-US" sz="2000" kern="1200" dirty="0">
                <a:solidFill>
                  <a:srgbClr val="002060"/>
                </a:solidFill>
                <a:latin typeface="Arial" charset="0"/>
              </a:rPr>
              <a:t>The hypothesis tests for the coefficient of predictor </a:t>
            </a:r>
            <a:r>
              <a:rPr lang="en-US" sz="2000" i="1" kern="1200" dirty="0" err="1">
                <a:solidFill>
                  <a:srgbClr val="002060"/>
                </a:solidFill>
                <a:latin typeface="Arial" charset="0"/>
              </a:rPr>
              <a:t>X</a:t>
            </a:r>
            <a:r>
              <a:rPr lang="en-US" sz="2000" i="1" kern="1200" baseline="-25000" dirty="0" err="1">
                <a:solidFill>
                  <a:srgbClr val="002060"/>
                </a:solidFill>
                <a:latin typeface="Arial" charset="0"/>
              </a:rPr>
              <a:t>j</a:t>
            </a:r>
            <a:r>
              <a:rPr lang="en-US" sz="2000" kern="1200" dirty="0">
                <a:solidFill>
                  <a:srgbClr val="002060"/>
                </a:solidFill>
                <a:latin typeface="Arial" charset="0"/>
              </a:rPr>
              <a:t> are</a:t>
            </a:r>
          </a:p>
        </p:txBody>
      </p:sp>
      <p:sp>
        <p:nvSpPr>
          <p:cNvPr id="4505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505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1466" name="Rectangle 10"/>
          <p:cNvSpPr>
            <a:spLocks noChangeArrowheads="1"/>
          </p:cNvSpPr>
          <p:nvPr/>
        </p:nvSpPr>
        <p:spPr bwMode="auto">
          <a:xfrm>
            <a:off x="785813" y="4359234"/>
            <a:ext cx="6834187" cy="9144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rPr>
              <a:t>If we cannot reject the hypothesis that a coefficient is zero, then the corresponding predictor does not contribute to the prediction of </a:t>
            </a:r>
            <a:r>
              <a:rPr lang="en-US" sz="2000" i="1" dirty="0">
                <a:solidFill>
                  <a:srgbClr val="002060"/>
                </a:solidFill>
              </a:rPr>
              <a:t>Y</a:t>
            </a:r>
            <a:r>
              <a:rPr lang="en-US" sz="2000" dirty="0">
                <a:solidFill>
                  <a:srgbClr val="002060"/>
                </a:solidFill>
              </a:rPr>
              <a:t>.</a:t>
            </a:r>
          </a:p>
        </p:txBody>
      </p:sp>
      <p:sp>
        <p:nvSpPr>
          <p:cNvPr id="4506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3" name="Rectangle 2"/>
          <p:cNvSpPr>
            <a:spLocks noGrp="1" noChangeArrowheads="1"/>
          </p:cNvSpPr>
          <p:nvPr>
            <p:ph type="title"/>
          </p:nvPr>
        </p:nvSpPr>
        <p:spPr>
          <a:xfrm>
            <a:off x="990600" y="381000"/>
            <a:ext cx="68580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Predictor Significance</a:t>
            </a:r>
            <a:endParaRPr lang="en-US" sz="3200" dirty="0">
              <a:solidFill>
                <a:schemeClr val="accent1"/>
              </a:solidFill>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3" cstate="print"/>
          <a:srcRect/>
          <a:stretch>
            <a:fillRect/>
          </a:stretch>
        </p:blipFill>
        <p:spPr bwMode="auto">
          <a:xfrm>
            <a:off x="2123704" y="2971800"/>
            <a:ext cx="4695825" cy="116205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2854176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13-</a:t>
            </a:r>
            <a:fld id="{BB48BE2C-68B3-4133-BF10-5CE494F8E4E6}" type="slidenum">
              <a:rPr lang="en-US"/>
              <a:pPr/>
              <a:t>16</a:t>
            </a:fld>
            <a:endParaRPr lang="en-US"/>
          </a:p>
        </p:txBody>
      </p:sp>
      <p:sp>
        <p:nvSpPr>
          <p:cNvPr id="532483" name="Rectangle 3"/>
          <p:cNvSpPr>
            <a:spLocks noGrp="1" noChangeArrowheads="1"/>
          </p:cNvSpPr>
          <p:nvPr>
            <p:ph type="body" sz="half" idx="1"/>
          </p:nvPr>
        </p:nvSpPr>
        <p:spPr>
          <a:xfrm>
            <a:off x="762000" y="1740332"/>
            <a:ext cx="8066088" cy="520700"/>
          </a:xfrm>
        </p:spPr>
        <p:txBody>
          <a:bodyPr lIns="103236" tIns="51618" rIns="103236" bIns="51618"/>
          <a:lstStyle/>
          <a:p>
            <a:pPr marL="515938" indent="-515938" eaLnBrk="1" hangingPunct="1">
              <a:lnSpc>
                <a:spcPct val="90000"/>
              </a:lnSpc>
              <a:buClr>
                <a:schemeClr val="accent1"/>
              </a:buClr>
              <a:buSzPct val="100000"/>
              <a:buFontTx/>
              <a:buChar char="•"/>
            </a:pPr>
            <a:r>
              <a:rPr lang="en-US" sz="2000" dirty="0" smtClean="0">
                <a:solidFill>
                  <a:srgbClr val="002060"/>
                </a:solidFill>
                <a:effectLst>
                  <a:outerShdw blurRad="38100" dist="38100" dir="2700000" algn="tl">
                    <a:srgbClr val="C0C0C0"/>
                  </a:outerShdw>
                </a:effectLst>
              </a:rPr>
              <a:t>Excel reports the test statistic for the coefficient of predictor </a:t>
            </a:r>
            <a:r>
              <a:rPr lang="en-US" sz="2000" i="1" dirty="0" err="1" smtClean="0">
                <a:solidFill>
                  <a:srgbClr val="002060"/>
                </a:solidFill>
                <a:effectLst>
                  <a:outerShdw blurRad="38100" dist="38100" dir="2700000" algn="tl">
                    <a:srgbClr val="C0C0C0"/>
                  </a:outerShdw>
                </a:effectLst>
              </a:rPr>
              <a:t>X</a:t>
            </a:r>
            <a:r>
              <a:rPr lang="en-US" sz="2000" i="1" baseline="-25000" dirty="0" err="1" smtClean="0">
                <a:solidFill>
                  <a:srgbClr val="002060"/>
                </a:solidFill>
                <a:effectLst>
                  <a:outerShdw blurRad="38100" dist="38100" dir="2700000" algn="tl">
                    <a:srgbClr val="C0C0C0"/>
                  </a:outerShdw>
                </a:effectLst>
              </a:rPr>
              <a:t>j</a:t>
            </a:r>
            <a:r>
              <a:rPr lang="en-US" sz="2000" dirty="0" smtClean="0">
                <a:solidFill>
                  <a:srgbClr val="002060"/>
                </a:solidFill>
                <a:effectLst>
                  <a:outerShdw blurRad="38100" dist="38100" dir="2700000" algn="tl">
                    <a:srgbClr val="C0C0C0"/>
                  </a:outerShdw>
                </a:effectLst>
              </a:rPr>
              <a:t> :</a:t>
            </a:r>
          </a:p>
        </p:txBody>
      </p:sp>
      <p:sp>
        <p:nvSpPr>
          <p:cNvPr id="4710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710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2487" name="Rectangle 7"/>
          <p:cNvSpPr>
            <a:spLocks noChangeArrowheads="1"/>
          </p:cNvSpPr>
          <p:nvPr/>
        </p:nvSpPr>
        <p:spPr bwMode="auto">
          <a:xfrm>
            <a:off x="364331"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 Statistic</a:t>
            </a:r>
          </a:p>
        </p:txBody>
      </p:sp>
      <p:sp>
        <p:nvSpPr>
          <p:cNvPr id="532489" name="Rectangle 9"/>
          <p:cNvSpPr>
            <a:spLocks noChangeArrowheads="1"/>
          </p:cNvSpPr>
          <p:nvPr/>
        </p:nvSpPr>
        <p:spPr bwMode="auto">
          <a:xfrm>
            <a:off x="783205" y="3810000"/>
            <a:ext cx="8113713" cy="15748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Find the critical value </a:t>
            </a:r>
            <a:r>
              <a:rPr lang="en-US" sz="2000" i="1" dirty="0" smtClean="0">
                <a:solidFill>
                  <a:srgbClr val="002060"/>
                </a:solidFill>
                <a:effectLst>
                  <a:outerShdw blurRad="38100" dist="38100" dir="2700000" algn="tl">
                    <a:srgbClr val="FFFFFF"/>
                  </a:outerShdw>
                </a:effectLst>
              </a:rPr>
              <a:t>t</a:t>
            </a:r>
            <a:r>
              <a:rPr lang="el-GR" sz="2000" i="1" baseline="-25000" dirty="0" smtClean="0">
                <a:solidFill>
                  <a:srgbClr val="002060"/>
                </a:solidFill>
                <a:effectLst>
                  <a:outerShdw blurRad="38100" dist="38100" dir="2700000" algn="tl">
                    <a:srgbClr val="FFFFFF"/>
                  </a:outerShdw>
                </a:effectLst>
              </a:rPr>
              <a:t>α</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for </a:t>
            </a:r>
            <a:r>
              <a:rPr lang="en-US" sz="2000" dirty="0" smtClean="0">
                <a:solidFill>
                  <a:srgbClr val="002060"/>
                </a:solidFill>
                <a:effectLst>
                  <a:outerShdw blurRad="38100" dist="38100" dir="2700000" algn="tl">
                    <a:srgbClr val="FFFFFF"/>
                  </a:outerShdw>
                </a:effectLst>
              </a:rPr>
              <a:t>chosen </a:t>
            </a:r>
            <a:r>
              <a:rPr lang="en-US" sz="2000" dirty="0">
                <a:solidFill>
                  <a:srgbClr val="002060"/>
                </a:solidFill>
                <a:effectLst>
                  <a:outerShdw blurRad="38100" dist="38100" dir="2700000" algn="tl">
                    <a:srgbClr val="FFFFFF"/>
                  </a:outerShdw>
                </a:effectLst>
              </a:rPr>
              <a:t>level of significance </a:t>
            </a:r>
            <a:r>
              <a:rPr lang="el-GR" sz="2000" i="1" dirty="0">
                <a:solidFill>
                  <a:srgbClr val="002060"/>
                </a:solidFill>
                <a:effectLst>
                  <a:outerShdw blurRad="38100" dist="38100" dir="2700000" algn="tl">
                    <a:srgbClr val="FFFFFF"/>
                  </a:outerShdw>
                </a:effectLst>
              </a:rPr>
              <a:t>α</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from Appendix </a:t>
            </a:r>
            <a:r>
              <a:rPr lang="en-US" sz="2000" dirty="0" smtClean="0">
                <a:solidFill>
                  <a:srgbClr val="002060"/>
                </a:solidFill>
                <a:effectLst>
                  <a:outerShdw blurRad="38100" dist="38100" dir="2700000" algn="tl">
                    <a:srgbClr val="FFFFFF"/>
                  </a:outerShdw>
                </a:effectLst>
              </a:rPr>
              <a:t>D or from Excel using =T.INV.2T(</a:t>
            </a:r>
            <a:r>
              <a:rPr lang="el-GR" sz="2000" i="1" dirty="0" smtClean="0">
                <a:solidFill>
                  <a:srgbClr val="002060"/>
                </a:solidFill>
                <a:effectLst>
                  <a:outerShdw blurRad="38100" dist="38100" dir="2700000" algn="tl">
                    <a:srgbClr val="FFFFFF"/>
                  </a:outerShdw>
                </a:effectLst>
              </a:rPr>
              <a:t>α</a:t>
            </a:r>
            <a:r>
              <a:rPr lang="en-US" sz="2000" dirty="0" smtClean="0">
                <a:solidFill>
                  <a:srgbClr val="002060"/>
                </a:solidFill>
                <a:effectLst>
                  <a:outerShdw blurRad="38100" dist="38100" dir="2700000" algn="tl">
                    <a:srgbClr val="FFFFFF"/>
                  </a:outerShdw>
                </a:effectLst>
              </a:rPr>
              <a:t>,</a:t>
            </a:r>
            <a:r>
              <a:rPr lang="en-US" sz="2000" dirty="0" err="1" smtClean="0">
                <a:solidFill>
                  <a:srgbClr val="002060"/>
                </a:solidFill>
                <a:effectLst>
                  <a:outerShdw blurRad="38100" dist="38100" dir="2700000" algn="tl">
                    <a:srgbClr val="FFFFFF"/>
                  </a:outerShdw>
                </a:effectLst>
              </a:rPr>
              <a:t>df</a:t>
            </a:r>
            <a:r>
              <a:rPr lang="en-US" sz="2000" dirty="0" smtClean="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sym typeface="Wingdings" pitchFamily="2" charset="2"/>
              </a:rPr>
              <a:t> 2 tailed test.</a:t>
            </a:r>
            <a:endParaRPr lang="en-US" sz="2000" dirty="0">
              <a:solidFill>
                <a:srgbClr val="002060"/>
              </a:solidFill>
              <a:effectLst>
                <a:outerShdw blurRad="38100" dist="38100" dir="2700000" algn="tl">
                  <a:srgbClr val="FFFFFF"/>
                </a:outerShdw>
              </a:effectLst>
            </a:endParaRP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To 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we </a:t>
            </a:r>
            <a:r>
              <a:rPr lang="en-US" sz="2000" dirty="0" smtClean="0">
                <a:solidFill>
                  <a:srgbClr val="002060"/>
                </a:solidFill>
                <a:effectLst>
                  <a:outerShdw blurRad="38100" dist="38100" dir="2700000" algn="tl">
                    <a:srgbClr val="FFFFFF"/>
                  </a:outerShdw>
                </a:effectLst>
              </a:rPr>
              <a:t>compare </a:t>
            </a:r>
            <a:r>
              <a:rPr lang="en-US" sz="2000" i="1" dirty="0">
                <a:solidFill>
                  <a:srgbClr val="002060"/>
                </a:solidFill>
                <a:effectLst>
                  <a:outerShdw blurRad="38100" dist="38100" dir="2700000" algn="tl">
                    <a:srgbClr val="FFFFFF"/>
                  </a:outerShdw>
                </a:effectLst>
              </a:rPr>
              <a:t>t</a:t>
            </a:r>
            <a:r>
              <a:rPr lang="en-US" sz="2000" baseline="-25000" dirty="0">
                <a:solidFill>
                  <a:srgbClr val="002060"/>
                </a:solidFill>
                <a:effectLst>
                  <a:outerShdw blurRad="38100" dist="38100" dir="2700000" algn="tl">
                    <a:srgbClr val="FFFFFF"/>
                  </a:outerShdw>
                </a:effectLst>
              </a:rPr>
              <a:t>calc</a:t>
            </a:r>
            <a:r>
              <a:rPr lang="en-US" sz="2000" dirty="0">
                <a:solidFill>
                  <a:srgbClr val="002060"/>
                </a:solidFill>
                <a:effectLst>
                  <a:outerShdw blurRad="38100" dist="38100" dir="2700000" algn="tl">
                    <a:srgbClr val="FFFFFF"/>
                  </a:outerShdw>
                </a:effectLst>
              </a:rPr>
              <a:t> to </a:t>
            </a:r>
            <a:r>
              <a:rPr lang="en-US" sz="2000" i="1" dirty="0" smtClean="0">
                <a:solidFill>
                  <a:srgbClr val="002060"/>
                </a:solidFill>
                <a:effectLst>
                  <a:outerShdw blurRad="38100" dist="38100" dir="2700000" algn="tl">
                    <a:srgbClr val="FFFFFF"/>
                  </a:outerShdw>
                </a:effectLst>
              </a:rPr>
              <a:t>t</a:t>
            </a:r>
            <a:r>
              <a:rPr lang="el-GR" sz="2000" i="1" baseline="-25000" dirty="0" smtClean="0">
                <a:solidFill>
                  <a:srgbClr val="002060"/>
                </a:solidFill>
                <a:effectLst>
                  <a:outerShdw blurRad="38100" dist="38100" dir="2700000" algn="tl">
                    <a:srgbClr val="FFFFFF"/>
                  </a:outerShdw>
                </a:effectLst>
              </a:rPr>
              <a:t>α</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for the different </a:t>
            </a:r>
            <a:r>
              <a:rPr lang="en-US" sz="2000" dirty="0" smtClean="0">
                <a:solidFill>
                  <a:srgbClr val="002060"/>
                </a:solidFill>
                <a:effectLst>
                  <a:outerShdw blurRad="38100" dist="38100" dir="2700000" algn="tl">
                    <a:srgbClr val="FFFFFF"/>
                  </a:outerShdw>
                </a:effectLst>
              </a:rPr>
              <a:t>hypotheses (or reject if </a:t>
            </a:r>
            <a:r>
              <a:rPr lang="en-US" sz="2000" i="1" dirty="0">
                <a:solidFill>
                  <a:srgbClr val="002060"/>
                </a:solidFill>
                <a:effectLst>
                  <a:outerShdw blurRad="38100" dist="38100" dir="2700000" algn="tl">
                    <a:srgbClr val="FFFFFF"/>
                  </a:outerShdw>
                </a:effectLst>
              </a:rPr>
              <a:t>p</a:t>
            </a:r>
            <a:r>
              <a:rPr lang="en-US" sz="2000" dirty="0">
                <a:solidFill>
                  <a:srgbClr val="002060"/>
                </a:solidFill>
                <a:effectLst>
                  <a:outerShdw blurRad="38100" dist="38100" dir="2700000" algn="tl">
                    <a:srgbClr val="FFFFFF"/>
                  </a:outerShdw>
                </a:effectLst>
              </a:rPr>
              <a:t>-value </a:t>
            </a:r>
            <a:r>
              <a:rPr lang="en-US" sz="2000" dirty="0">
                <a:solidFill>
                  <a:srgbClr val="002060"/>
                </a:solidFill>
                <a:effectLst>
                  <a:outerShdw blurRad="38100" dist="38100" dir="2700000" algn="tl">
                    <a:srgbClr val="FFFFFF"/>
                  </a:outerShdw>
                </a:effectLst>
                <a:sym typeface="Symbol"/>
              </a:rPr>
              <a:t></a:t>
            </a:r>
            <a:r>
              <a:rPr lang="en-US" sz="2000" dirty="0">
                <a:solidFill>
                  <a:srgbClr val="002060"/>
                </a:solidFill>
                <a:effectLst>
                  <a:outerShdw blurRad="38100" dist="38100" dir="2700000" algn="tl">
                    <a:srgbClr val="FFFFFF"/>
                  </a:outerShdw>
                </a:effectLst>
              </a:rPr>
              <a:t> </a:t>
            </a:r>
            <a:r>
              <a:rPr lang="el-GR" sz="2000" i="1" dirty="0">
                <a:solidFill>
                  <a:srgbClr val="002060"/>
                </a:solidFill>
                <a:effectLst>
                  <a:outerShdw blurRad="38100" dist="38100" dir="2700000" algn="tl">
                    <a:srgbClr val="FFFFFF"/>
                  </a:outerShdw>
                </a:effectLst>
              </a:rPr>
              <a:t>α</a:t>
            </a:r>
            <a:r>
              <a:rPr lang="en-US" sz="2000" dirty="0" smtClean="0">
                <a:solidFill>
                  <a:srgbClr val="002060"/>
                </a:solidFill>
                <a:effectLst>
                  <a:outerShdw blurRad="38100" dist="38100" dir="2700000" algn="tl">
                    <a:srgbClr val="FFFFFF"/>
                  </a:outerShdw>
                </a:effectLst>
                <a:latin typeface="Symbol" pitchFamily="18" charset="2"/>
              </a:rPr>
              <a:t>)</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p:txBody>
      </p:sp>
      <p:sp>
        <p:nvSpPr>
          <p:cNvPr id="4711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grpSp>
        <p:nvGrpSpPr>
          <p:cNvPr id="2" name="Group 22"/>
          <p:cNvGrpSpPr>
            <a:grpSpLocks/>
          </p:cNvGrpSpPr>
          <p:nvPr/>
        </p:nvGrpSpPr>
        <p:grpSpPr bwMode="auto">
          <a:xfrm>
            <a:off x="744187" y="5384800"/>
            <a:ext cx="8113713" cy="1118507"/>
            <a:chOff x="744187" y="5003800"/>
            <a:chExt cx="8113713" cy="1118507"/>
          </a:xfrm>
        </p:grpSpPr>
        <p:sp>
          <p:nvSpPr>
            <p:cNvPr id="532496" name="Rectangle 16"/>
            <p:cNvSpPr>
              <a:spLocks noChangeArrowheads="1"/>
            </p:cNvSpPr>
            <p:nvPr/>
          </p:nvSpPr>
          <p:spPr bwMode="auto">
            <a:xfrm>
              <a:off x="744187" y="5003800"/>
              <a:ext cx="8113713" cy="54927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95% confidence interval for coefficient </a:t>
              </a:r>
              <a:r>
                <a:rPr lang="en-US" sz="2000" dirty="0">
                  <a:solidFill>
                    <a:srgbClr val="002060"/>
                  </a:solidFill>
                  <a:effectLst>
                    <a:outerShdw blurRad="38100" dist="38100" dir="2700000" algn="tl">
                      <a:srgbClr val="FFFFFF"/>
                    </a:outerShdw>
                  </a:effectLst>
                  <a:latin typeface="Symbol" pitchFamily="18" charset="2"/>
                </a:rPr>
                <a:t>b</a:t>
              </a:r>
              <a:r>
                <a:rPr lang="en-US" sz="2000" i="1" baseline="-25000" dirty="0">
                  <a:solidFill>
                    <a:srgbClr val="002060"/>
                  </a:solidFill>
                  <a:effectLst>
                    <a:outerShdw blurRad="38100" dist="38100" dir="2700000" algn="tl">
                      <a:srgbClr val="FFFFFF"/>
                    </a:outerShdw>
                  </a:effectLst>
                </a:rPr>
                <a:t>j</a:t>
              </a:r>
              <a:r>
                <a:rPr lang="en-US" sz="2000" dirty="0">
                  <a:solidFill>
                    <a:srgbClr val="002060"/>
                  </a:solidFill>
                  <a:effectLst>
                    <a:outerShdw blurRad="38100" dist="38100" dir="2700000" algn="tl">
                      <a:srgbClr val="FFFFFF"/>
                    </a:outerShdw>
                  </a:effectLst>
                </a:rPr>
                <a:t> is</a:t>
              </a:r>
            </a:p>
          </p:txBody>
        </p:sp>
        <p:pic>
          <p:nvPicPr>
            <p:cNvPr id="7173" name="Picture 5"/>
            <p:cNvPicPr>
              <a:picLocks noChangeAspect="1" noChangeArrowheads="1"/>
            </p:cNvPicPr>
            <p:nvPr/>
          </p:nvPicPr>
          <p:blipFill>
            <a:blip r:embed="rId3" cstate="print"/>
            <a:srcRect/>
            <a:stretch>
              <a:fillRect/>
            </a:stretch>
          </p:blipFill>
          <p:spPr bwMode="auto">
            <a:xfrm>
              <a:off x="1686296" y="5627007"/>
              <a:ext cx="5514975" cy="495300"/>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pic>
        <p:nvPicPr>
          <p:cNvPr id="76802" name="Picture 2"/>
          <p:cNvPicPr>
            <a:picLocks noChangeAspect="1" noChangeArrowheads="1"/>
          </p:cNvPicPr>
          <p:nvPr/>
        </p:nvPicPr>
        <p:blipFill>
          <a:blip r:embed="rId4" cstate="print"/>
          <a:srcRect/>
          <a:stretch>
            <a:fillRect/>
          </a:stretch>
        </p:blipFill>
        <p:spPr bwMode="auto">
          <a:xfrm>
            <a:off x="1985168" y="2206831"/>
            <a:ext cx="5667375" cy="147637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6" name="Rectangle 2"/>
          <p:cNvSpPr>
            <a:spLocks noGrp="1" noChangeArrowheads="1"/>
          </p:cNvSpPr>
          <p:nvPr>
            <p:ph type="title"/>
          </p:nvPr>
        </p:nvSpPr>
        <p:spPr>
          <a:xfrm>
            <a:off x="990600" y="381000"/>
            <a:ext cx="68580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Predictor Significance</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06998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B8FD7EA1-4A36-412C-9BAC-239BCAE8EA41}" type="slidenum">
              <a:rPr lang="en-US"/>
              <a:pPr/>
              <a:t>17</a:t>
            </a:fld>
            <a:endParaRPr lang="en-US"/>
          </a:p>
        </p:txBody>
      </p:sp>
      <p:sp>
        <p:nvSpPr>
          <p:cNvPr id="535554" name="Rectangle 2"/>
          <p:cNvSpPr>
            <a:spLocks noGrp="1" noChangeArrowheads="1"/>
          </p:cNvSpPr>
          <p:nvPr>
            <p:ph type="title"/>
          </p:nvPr>
        </p:nvSpPr>
        <p:spPr>
          <a:xfrm>
            <a:off x="879475" y="381000"/>
            <a:ext cx="7620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Confidence </a:t>
            </a:r>
            <a:r>
              <a:rPr lang="en-US" sz="3200" dirty="0">
                <a:solidFill>
                  <a:schemeClr val="accent1"/>
                </a:solidFill>
                <a:effectLst>
                  <a:outerShdw blurRad="38100" dist="38100" dir="2700000" algn="tl">
                    <a:srgbClr val="000000">
                      <a:alpha val="43137"/>
                    </a:srgbClr>
                  </a:outerShdw>
                </a:effectLst>
              </a:rPr>
              <a:t>Intervals for </a:t>
            </a:r>
            <a:r>
              <a:rPr lang="en-US" sz="3200" i="1" dirty="0">
                <a:solidFill>
                  <a:schemeClr val="accent1"/>
                </a:solidFill>
                <a:effectLst>
                  <a:outerShdw blurRad="38100" dist="38100" dir="2700000" algn="tl">
                    <a:srgbClr val="000000">
                      <a:alpha val="43137"/>
                    </a:srgbClr>
                  </a:outerShdw>
                </a:effectLst>
              </a:rPr>
              <a:t>Y</a:t>
            </a:r>
            <a:endParaRPr lang="en-US" sz="3200" dirty="0">
              <a:solidFill>
                <a:schemeClr val="accent1"/>
              </a:solidFill>
              <a:effectLst>
                <a:outerShdw blurRad="38100" dist="38100" dir="2700000" algn="tl">
                  <a:srgbClr val="000000">
                    <a:alpha val="43137"/>
                  </a:srgbClr>
                </a:outerShdw>
              </a:effectLst>
            </a:endParaRPr>
          </a:p>
        </p:txBody>
      </p:sp>
      <p:sp>
        <p:nvSpPr>
          <p:cNvPr id="535555" name="Rectangle 3"/>
          <p:cNvSpPr>
            <a:spLocks noGrp="1" noChangeArrowheads="1"/>
          </p:cNvSpPr>
          <p:nvPr>
            <p:ph type="body" sz="half" idx="1"/>
          </p:nvPr>
        </p:nvSpPr>
        <p:spPr>
          <a:xfrm>
            <a:off x="685800" y="2208212"/>
            <a:ext cx="8150225" cy="1143000"/>
          </a:xfrm>
        </p:spPr>
        <p:txBody>
          <a:bodyPr lIns="103236" tIns="51618" rIns="103236" bIns="51618">
            <a:normAutofit fontScale="925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The </a:t>
            </a:r>
            <a:r>
              <a:rPr lang="en-US" sz="2000" i="1" dirty="0" smtClean="0">
                <a:solidFill>
                  <a:srgbClr val="C00000"/>
                </a:solidFill>
              </a:rPr>
              <a:t>standard error of the regression </a:t>
            </a:r>
            <a:r>
              <a:rPr lang="en-US" sz="2000" dirty="0" smtClean="0">
                <a:solidFill>
                  <a:srgbClr val="002060"/>
                </a:solidFill>
              </a:rPr>
              <a:t>(</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is another important measure of fit. Except for </a:t>
            </a:r>
            <a:r>
              <a:rPr lang="en-US" sz="2000" i="1" dirty="0" err="1" smtClean="0">
                <a:solidFill>
                  <a:srgbClr val="002060"/>
                </a:solidFill>
              </a:rPr>
              <a:t>d.f</a:t>
            </a:r>
            <a:r>
              <a:rPr lang="en-US" sz="2000" dirty="0" err="1" smtClean="0">
                <a:solidFill>
                  <a:srgbClr val="002060"/>
                </a:solidFill>
              </a:rPr>
              <a:t>.</a:t>
            </a:r>
            <a:r>
              <a:rPr lang="en-US" sz="2000" dirty="0" smtClean="0">
                <a:solidFill>
                  <a:srgbClr val="002060"/>
                </a:solidFill>
              </a:rPr>
              <a:t> the formula for </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resembles se for simple regression.</a:t>
            </a:r>
          </a:p>
          <a:p>
            <a:pPr marL="515938" indent="-515938" eaLnBrk="1" hangingPunct="1">
              <a:spcBef>
                <a:spcPts val="1200"/>
              </a:spcBef>
              <a:buClr>
                <a:schemeClr val="accent1"/>
              </a:buClr>
              <a:buSzPct val="100000"/>
              <a:buFontTx/>
              <a:buChar char="•"/>
            </a:pPr>
            <a:r>
              <a:rPr lang="en-US" sz="2000" dirty="0" smtClean="0">
                <a:solidFill>
                  <a:srgbClr val="002060"/>
                </a:solidFill>
              </a:rPr>
              <a:t>For </a:t>
            </a:r>
            <a:r>
              <a:rPr lang="en-US" sz="2000" i="1" dirty="0" smtClean="0">
                <a:solidFill>
                  <a:srgbClr val="002060"/>
                </a:solidFill>
              </a:rPr>
              <a:t>n</a:t>
            </a:r>
            <a:r>
              <a:rPr lang="en-US" sz="2000" dirty="0" smtClean="0">
                <a:solidFill>
                  <a:srgbClr val="002060"/>
                </a:solidFill>
              </a:rPr>
              <a:t> observations and </a:t>
            </a:r>
            <a:r>
              <a:rPr lang="en-US" sz="2000" i="1" dirty="0" smtClean="0">
                <a:solidFill>
                  <a:srgbClr val="002060"/>
                </a:solidFill>
              </a:rPr>
              <a:t>k</a:t>
            </a:r>
            <a:r>
              <a:rPr lang="en-US" sz="2000" dirty="0" smtClean="0">
                <a:solidFill>
                  <a:srgbClr val="002060"/>
                </a:solidFill>
              </a:rPr>
              <a:t> predictors</a:t>
            </a:r>
          </a:p>
        </p:txBody>
      </p:sp>
      <p:sp>
        <p:nvSpPr>
          <p:cNvPr id="4915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915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5559" name="Rectangle 7"/>
          <p:cNvSpPr>
            <a:spLocks noChangeArrowheads="1"/>
          </p:cNvSpPr>
          <p:nvPr/>
        </p:nvSpPr>
        <p:spPr bwMode="auto">
          <a:xfrm>
            <a:off x="234950" y="15224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Standard Error</a:t>
            </a:r>
          </a:p>
        </p:txBody>
      </p:sp>
      <p:sp>
        <p:nvSpPr>
          <p:cNvPr id="535565" name="Rectangle 13"/>
          <p:cNvSpPr>
            <a:spLocks noChangeArrowheads="1"/>
          </p:cNvSpPr>
          <p:nvPr/>
        </p:nvSpPr>
        <p:spPr bwMode="auto">
          <a:xfrm>
            <a:off x="760938" y="5245894"/>
            <a:ext cx="8151813" cy="585788"/>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rPr>
              <a:t>If all predictions were </a:t>
            </a:r>
            <a:r>
              <a:rPr lang="en-US" sz="2000" dirty="0" smtClean="0">
                <a:solidFill>
                  <a:srgbClr val="002060"/>
                </a:solidFill>
              </a:rPr>
              <a:t>perfect (</a:t>
            </a:r>
            <a:r>
              <a:rPr lang="en-US" sz="2000" i="1" dirty="0" smtClean="0">
                <a:solidFill>
                  <a:srgbClr val="002060"/>
                </a:solidFill>
              </a:rPr>
              <a:t>SSE</a:t>
            </a:r>
            <a:r>
              <a:rPr lang="en-US" sz="2000" dirty="0" smtClean="0">
                <a:solidFill>
                  <a:srgbClr val="002060"/>
                </a:solidFill>
              </a:rPr>
              <a:t> = 0) </a:t>
            </a:r>
            <a:r>
              <a:rPr lang="en-US" sz="2000" dirty="0">
                <a:solidFill>
                  <a:srgbClr val="002060"/>
                </a:solidFill>
              </a:rPr>
              <a:t>then </a:t>
            </a:r>
            <a:r>
              <a:rPr lang="en-US" sz="2000" i="1" dirty="0">
                <a:solidFill>
                  <a:srgbClr val="002060"/>
                </a:solidFill>
              </a:rPr>
              <a:t>s</a:t>
            </a:r>
            <a:r>
              <a:rPr lang="en-US" sz="2000" i="1" baseline="-25000" dirty="0">
                <a:solidFill>
                  <a:srgbClr val="002060"/>
                </a:solidFill>
              </a:rPr>
              <a:t>e</a:t>
            </a:r>
            <a:r>
              <a:rPr lang="en-US" sz="2000" dirty="0">
                <a:solidFill>
                  <a:srgbClr val="002060"/>
                </a:solidFill>
              </a:rPr>
              <a:t> = 0.</a:t>
            </a:r>
          </a:p>
        </p:txBody>
      </p:sp>
      <p:sp>
        <p:nvSpPr>
          <p:cNvPr id="491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77826" name="Picture 2"/>
          <p:cNvPicPr>
            <a:picLocks noChangeAspect="1" noChangeArrowheads="1"/>
          </p:cNvPicPr>
          <p:nvPr/>
        </p:nvPicPr>
        <p:blipFill>
          <a:blip r:embed="rId3" cstate="print"/>
          <a:srcRect/>
          <a:stretch>
            <a:fillRect/>
          </a:stretch>
        </p:blipFill>
        <p:spPr bwMode="auto">
          <a:xfrm>
            <a:off x="1405365" y="3886200"/>
            <a:ext cx="6516757" cy="106680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804779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34A218C6-E22C-403F-A39A-65F0A871EC2E}" type="slidenum">
              <a:rPr lang="en-US"/>
              <a:pPr/>
              <a:t>18</a:t>
            </a:fld>
            <a:endParaRPr lang="en-US"/>
          </a:p>
        </p:txBody>
      </p:sp>
      <p:sp>
        <p:nvSpPr>
          <p:cNvPr id="536579" name="Rectangle 3"/>
          <p:cNvSpPr>
            <a:spLocks noGrp="1" noChangeArrowheads="1"/>
          </p:cNvSpPr>
          <p:nvPr>
            <p:ph type="body" sz="half" idx="1"/>
          </p:nvPr>
        </p:nvSpPr>
        <p:spPr>
          <a:xfrm>
            <a:off x="762001" y="2037092"/>
            <a:ext cx="6324600" cy="2839708"/>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Approximate 95% confidence interval for </a:t>
            </a:r>
            <a:r>
              <a:rPr lang="en-US" sz="2000" i="1" dirty="0" smtClean="0">
                <a:solidFill>
                  <a:srgbClr val="C00000"/>
                </a:solidFill>
              </a:rPr>
              <a:t>conditional mean of Y:</a:t>
            </a:r>
            <a:endParaRPr lang="en-US" sz="2000" dirty="0" smtClean="0">
              <a:solidFill>
                <a:srgbClr val="002060"/>
              </a:solidFill>
            </a:endParaRPr>
          </a:p>
          <a:p>
            <a:pPr marL="515938" indent="-515938" eaLnBrk="1" hangingPunct="1">
              <a:buFontTx/>
              <a:buChar char="•"/>
            </a:pPr>
            <a:endParaRPr lang="en-US" sz="2800" dirty="0" smtClean="0">
              <a:effectLst>
                <a:outerShdw blurRad="38100" dist="38100" dir="2700000" algn="tl">
                  <a:srgbClr val="C0C0C0"/>
                </a:outerShdw>
              </a:effectLst>
            </a:endParaRPr>
          </a:p>
          <a:p>
            <a:pPr marL="515938" indent="-515938" eaLnBrk="1" hangingPunct="1">
              <a:buFontTx/>
              <a:buChar char="•"/>
            </a:pPr>
            <a:endParaRPr lang="en-US" sz="2800" dirty="0" smtClean="0">
              <a:effectLst>
                <a:outerShdw blurRad="38100" dist="38100" dir="2700000" algn="tl">
                  <a:srgbClr val="C0C0C0"/>
                </a:outerShdw>
              </a:effectLst>
            </a:endParaRPr>
          </a:p>
          <a:p>
            <a:pPr marL="515938" indent="-515938" eaLnBrk="1" hangingPunct="1">
              <a:buClr>
                <a:schemeClr val="accent1"/>
              </a:buClr>
              <a:buSzPct val="100000"/>
              <a:buFontTx/>
              <a:buChar char="•"/>
            </a:pPr>
            <a:endParaRPr lang="en-US" sz="2000" dirty="0" smtClean="0">
              <a:solidFill>
                <a:srgbClr val="002060"/>
              </a:solidFill>
            </a:endParaRPr>
          </a:p>
          <a:p>
            <a:pPr marL="515938" indent="-515938" eaLnBrk="1" hangingPunct="1">
              <a:buClr>
                <a:schemeClr val="accent1"/>
              </a:buClr>
              <a:buSzPct val="100000"/>
              <a:buFontTx/>
              <a:buChar char="•"/>
            </a:pPr>
            <a:r>
              <a:rPr lang="en-US" sz="2000" dirty="0" smtClean="0">
                <a:solidFill>
                  <a:srgbClr val="002060"/>
                </a:solidFill>
              </a:rPr>
              <a:t>Approximate 95% prediction interval for </a:t>
            </a:r>
            <a:r>
              <a:rPr lang="en-US" sz="2000" i="1" dirty="0" smtClean="0">
                <a:solidFill>
                  <a:srgbClr val="C00000"/>
                </a:solidFill>
              </a:rPr>
              <a:t>individual Y value:</a:t>
            </a:r>
          </a:p>
        </p:txBody>
      </p:sp>
      <p:sp>
        <p:nvSpPr>
          <p:cNvPr id="5120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120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6583" name="Rectangle 7"/>
          <p:cNvSpPr>
            <a:spLocks noChangeArrowheads="1"/>
          </p:cNvSpPr>
          <p:nvPr/>
        </p:nvSpPr>
        <p:spPr bwMode="auto">
          <a:xfrm>
            <a:off x="234950" y="135129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alpha val="43137"/>
                    </a:srgbClr>
                  </a:outerShdw>
                </a:effectLst>
              </a:rPr>
              <a:t> </a:t>
            </a:r>
            <a:r>
              <a:rPr lang="en-US" sz="2400" dirty="0">
                <a:solidFill>
                  <a:srgbClr val="C00000"/>
                </a:solidFill>
                <a:effectLst>
                  <a:outerShdw blurRad="38100" dist="38100" dir="2700000" algn="tl">
                    <a:srgbClr val="000000">
                      <a:alpha val="43137"/>
                    </a:srgbClr>
                  </a:outerShdw>
                </a:effectLst>
              </a:rPr>
              <a:t>Approximate Confidence and Prediction Intervals for </a:t>
            </a:r>
            <a:r>
              <a:rPr lang="en-US" sz="2400" i="1" dirty="0">
                <a:solidFill>
                  <a:srgbClr val="C00000"/>
                </a:solidFill>
                <a:effectLst>
                  <a:outerShdw blurRad="38100" dist="38100" dir="2700000" algn="tl">
                    <a:srgbClr val="000000">
                      <a:alpha val="43137"/>
                    </a:srgbClr>
                  </a:outerShdw>
                </a:effectLst>
              </a:rPr>
              <a:t>Y</a:t>
            </a:r>
          </a:p>
        </p:txBody>
      </p:sp>
      <p:sp>
        <p:nvSpPr>
          <p:cNvPr id="5120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78850" name="Picture 2"/>
          <p:cNvPicPr>
            <a:picLocks noChangeAspect="1" noChangeArrowheads="1"/>
          </p:cNvPicPr>
          <p:nvPr/>
        </p:nvPicPr>
        <p:blipFill>
          <a:blip r:embed="rId3" cstate="print"/>
          <a:srcRect/>
          <a:stretch>
            <a:fillRect/>
          </a:stretch>
        </p:blipFill>
        <p:spPr bwMode="auto">
          <a:xfrm>
            <a:off x="1512094" y="2819400"/>
            <a:ext cx="5353050" cy="876300"/>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78851" name="Picture 3"/>
          <p:cNvPicPr>
            <a:picLocks noChangeAspect="1" noChangeArrowheads="1"/>
          </p:cNvPicPr>
          <p:nvPr/>
        </p:nvPicPr>
        <p:blipFill>
          <a:blip r:embed="rId4" cstate="print"/>
          <a:srcRect/>
          <a:stretch>
            <a:fillRect/>
          </a:stretch>
        </p:blipFill>
        <p:spPr bwMode="auto">
          <a:xfrm>
            <a:off x="1483395" y="4876800"/>
            <a:ext cx="5786438" cy="685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879475" y="381000"/>
            <a:ext cx="7620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Confidence </a:t>
            </a:r>
            <a:r>
              <a:rPr lang="en-US" sz="3200" dirty="0">
                <a:solidFill>
                  <a:schemeClr val="accent1"/>
                </a:solidFill>
                <a:effectLst>
                  <a:outerShdw blurRad="38100" dist="38100" dir="2700000" algn="tl">
                    <a:srgbClr val="000000">
                      <a:alpha val="43137"/>
                    </a:srgbClr>
                  </a:outerShdw>
                </a:effectLst>
              </a:rPr>
              <a:t>Intervals for </a:t>
            </a:r>
            <a:r>
              <a:rPr lang="en-US" sz="3200" i="1" dirty="0">
                <a:solidFill>
                  <a:schemeClr val="accent1"/>
                </a:solidFill>
                <a:effectLst>
                  <a:outerShdw blurRad="38100" dist="38100" dir="2700000" algn="tl">
                    <a:srgbClr val="000000">
                      <a:alpha val="43137"/>
                    </a:srgbClr>
                  </a:outerShdw>
                </a:effectLst>
              </a:rPr>
              <a:t>Y</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69958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3CE0F933-D606-4F98-BE75-06B345553F33}" type="slidenum">
              <a:rPr lang="en-US"/>
              <a:pPr/>
              <a:t>19</a:t>
            </a:fld>
            <a:endParaRPr lang="en-US"/>
          </a:p>
        </p:txBody>
      </p:sp>
      <p:sp>
        <p:nvSpPr>
          <p:cNvPr id="538627" name="Rectangle 3"/>
          <p:cNvSpPr>
            <a:spLocks noGrp="1" noChangeArrowheads="1"/>
          </p:cNvSpPr>
          <p:nvPr>
            <p:ph type="body" sz="half" idx="1"/>
          </p:nvPr>
        </p:nvSpPr>
        <p:spPr>
          <a:xfrm>
            <a:off x="457200" y="1785957"/>
            <a:ext cx="7381875" cy="1401762"/>
          </a:xfrm>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The </a:t>
            </a:r>
            <a:r>
              <a:rPr lang="en-US" sz="2000" i="1" dirty="0" smtClean="0">
                <a:solidFill>
                  <a:srgbClr val="002060"/>
                </a:solidFill>
              </a:rPr>
              <a:t>t</a:t>
            </a:r>
            <a:r>
              <a:rPr lang="en-US" sz="2000" dirty="0" smtClean="0">
                <a:solidFill>
                  <a:srgbClr val="002060"/>
                </a:solidFill>
              </a:rPr>
              <a:t>-values for 95% confidence are typically near 2 (as long as </a:t>
            </a:r>
            <a:r>
              <a:rPr lang="en-US" sz="2000" i="1" dirty="0" smtClean="0">
                <a:solidFill>
                  <a:srgbClr val="002060"/>
                </a:solidFill>
              </a:rPr>
              <a:t>n</a:t>
            </a:r>
            <a:r>
              <a:rPr lang="en-US" sz="2000" dirty="0" smtClean="0">
                <a:solidFill>
                  <a:srgbClr val="002060"/>
                </a:solidFill>
              </a:rPr>
              <a:t> is not too small).</a:t>
            </a:r>
          </a:p>
          <a:p>
            <a:pPr marL="515938" indent="-515938" eaLnBrk="1" hangingPunct="1">
              <a:spcBef>
                <a:spcPts val="1200"/>
              </a:spcBef>
              <a:buClr>
                <a:schemeClr val="accent1"/>
              </a:buClr>
              <a:buSzPct val="100000"/>
              <a:buFontTx/>
              <a:buChar char="•"/>
            </a:pPr>
            <a:r>
              <a:rPr lang="en-US" sz="2000" dirty="0" smtClean="0">
                <a:solidFill>
                  <a:srgbClr val="002060"/>
                </a:solidFill>
              </a:rPr>
              <a:t>Very quick prediction and confidence intervals for </a:t>
            </a:r>
            <a:r>
              <a:rPr lang="en-US" sz="2000" i="1" dirty="0" smtClean="0">
                <a:solidFill>
                  <a:srgbClr val="002060"/>
                </a:solidFill>
              </a:rPr>
              <a:t>Y</a:t>
            </a:r>
            <a:r>
              <a:rPr lang="en-US" sz="2000" dirty="0" smtClean="0">
                <a:solidFill>
                  <a:srgbClr val="002060"/>
                </a:solidFill>
              </a:rPr>
              <a:t> interval without using a </a:t>
            </a:r>
            <a:r>
              <a:rPr lang="en-US" sz="2000" i="1" dirty="0" smtClean="0">
                <a:solidFill>
                  <a:srgbClr val="002060"/>
                </a:solidFill>
              </a:rPr>
              <a:t>t</a:t>
            </a:r>
            <a:r>
              <a:rPr lang="en-US" sz="2000" dirty="0" smtClean="0">
                <a:solidFill>
                  <a:srgbClr val="002060"/>
                </a:solidFill>
              </a:rPr>
              <a:t> table are:</a:t>
            </a:r>
          </a:p>
        </p:txBody>
      </p:sp>
      <p:sp>
        <p:nvSpPr>
          <p:cNvPr id="532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32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38631" name="Rectangle 7"/>
          <p:cNvSpPr>
            <a:spLocks noChangeArrowheads="1"/>
          </p:cNvSpPr>
          <p:nvPr/>
        </p:nvSpPr>
        <p:spPr bwMode="auto">
          <a:xfrm>
            <a:off x="234950" y="1174770"/>
            <a:ext cx="82232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dirty="0">
                <a:solidFill>
                  <a:srgbClr val="C00000"/>
                </a:solidFill>
                <a:effectLst>
                  <a:outerShdw blurRad="38100" dist="38100" dir="2700000" algn="tl">
                    <a:srgbClr val="000000">
                      <a:alpha val="43137"/>
                    </a:srgbClr>
                  </a:outerShdw>
                </a:effectLst>
              </a:rPr>
              <a:t>Quick 95 Percent Confidence and Prediction Interval for </a:t>
            </a:r>
            <a:r>
              <a:rPr lang="en-US" sz="2400" i="1" dirty="0">
                <a:solidFill>
                  <a:srgbClr val="C00000"/>
                </a:solidFill>
                <a:effectLst>
                  <a:outerShdw blurRad="38100" dist="38100" dir="2700000" algn="tl">
                    <a:srgbClr val="000000">
                      <a:alpha val="43137"/>
                    </a:srgbClr>
                  </a:outerShdw>
                </a:effectLst>
              </a:rPr>
              <a:t>Y</a:t>
            </a:r>
          </a:p>
        </p:txBody>
      </p:sp>
      <p:sp>
        <p:nvSpPr>
          <p:cNvPr id="532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79874" name="Picture 2"/>
          <p:cNvPicPr>
            <a:picLocks noChangeAspect="1" noChangeArrowheads="1"/>
          </p:cNvPicPr>
          <p:nvPr/>
        </p:nvPicPr>
        <p:blipFill>
          <a:blip r:embed="rId3" cstate="print"/>
          <a:srcRect/>
          <a:stretch>
            <a:fillRect/>
          </a:stretch>
        </p:blipFill>
        <p:spPr bwMode="auto">
          <a:xfrm>
            <a:off x="737743" y="3505200"/>
            <a:ext cx="7217664" cy="1219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879475" y="381000"/>
            <a:ext cx="7620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Confidence </a:t>
            </a:r>
            <a:r>
              <a:rPr lang="en-US" sz="3200" dirty="0">
                <a:solidFill>
                  <a:schemeClr val="accent1"/>
                </a:solidFill>
                <a:effectLst>
                  <a:outerShdw blurRad="38100" dist="38100" dir="2700000" algn="tl">
                    <a:srgbClr val="000000">
                      <a:alpha val="43137"/>
                    </a:srgbClr>
                  </a:outerShdw>
                </a:effectLst>
              </a:rPr>
              <a:t>Intervals for </a:t>
            </a:r>
            <a:r>
              <a:rPr lang="en-US" sz="3200" i="1" dirty="0">
                <a:solidFill>
                  <a:schemeClr val="accent1"/>
                </a:solidFill>
                <a:effectLst>
                  <a:outerShdw blurRad="38100" dist="38100" dir="2700000" algn="tl">
                    <a:srgbClr val="000000">
                      <a:alpha val="43137"/>
                    </a:srgbClr>
                  </a:outerShdw>
                </a:effectLst>
              </a:rPr>
              <a:t>Y</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79843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13-</a:t>
            </a:r>
            <a:fld id="{5E3F1E03-9102-4E6A-A3AD-12EAEA222C86}" type="slidenum">
              <a:rPr lang="en-US"/>
              <a:pPr/>
              <a:t>2</a:t>
            </a:fld>
            <a:endParaRPr lang="en-US"/>
          </a:p>
        </p:txBody>
      </p:sp>
      <p:sp>
        <p:nvSpPr>
          <p:cNvPr id="43011" name="Rectangle 3"/>
          <p:cNvSpPr>
            <a:spLocks noGrp="1" noChangeArrowheads="1"/>
          </p:cNvSpPr>
          <p:nvPr>
            <p:ph type="subTitle" idx="4294967295"/>
          </p:nvPr>
        </p:nvSpPr>
        <p:spPr>
          <a:xfrm>
            <a:off x="1219200" y="1142999"/>
            <a:ext cx="6248400" cy="4896594"/>
          </a:xfrm>
          <a:noFill/>
          <a:ln>
            <a:noFill/>
          </a:ln>
        </p:spPr>
        <p:txBody>
          <a:bodyPr/>
          <a:lstStyle/>
          <a:p>
            <a:pPr marL="0" indent="0" eaLnBrk="1" hangingPunct="1">
              <a:buSzPct val="150000"/>
              <a:buFont typeface="Wingdings" pitchFamily="2" charset="2"/>
              <a:buNone/>
              <a:defRPr/>
            </a:pPr>
            <a:r>
              <a:rPr lang="en-US" sz="2800" dirty="0" smtClean="0">
                <a:solidFill>
                  <a:schemeClr val="bg2"/>
                </a:solidFill>
              </a:rPr>
              <a:t> </a:t>
            </a:r>
            <a:r>
              <a:rPr lang="en-US" sz="2400" i="1" dirty="0" smtClean="0">
                <a:solidFill>
                  <a:srgbClr val="C00000"/>
                </a:solidFill>
                <a:effectLst>
                  <a:outerShdw blurRad="38100" dist="38100" dir="2700000" algn="tl">
                    <a:srgbClr val="000000">
                      <a:alpha val="43137"/>
                    </a:srgbClr>
                  </a:outerShdw>
                </a:effectLst>
              </a:rPr>
              <a:t>Chapter Contents</a:t>
            </a:r>
          </a:p>
          <a:p>
            <a:pPr eaLnBrk="1" hangingPunct="1">
              <a:spcBef>
                <a:spcPts val="1200"/>
              </a:spcBef>
              <a:buFont typeface="Wingdings" pitchFamily="2" charset="2"/>
              <a:buNone/>
              <a:defRPr/>
            </a:pPr>
            <a:r>
              <a:rPr lang="en-US" sz="2000" dirty="0" smtClean="0">
                <a:solidFill>
                  <a:srgbClr val="002060"/>
                </a:solidFill>
              </a:rPr>
              <a:t>13.1   Multiple </a:t>
            </a:r>
            <a:r>
              <a:rPr lang="en-US" sz="2000" dirty="0">
                <a:solidFill>
                  <a:srgbClr val="002060"/>
                </a:solidFill>
              </a:rPr>
              <a:t>Regression</a:t>
            </a:r>
          </a:p>
          <a:p>
            <a:pPr eaLnBrk="1" hangingPunct="1">
              <a:spcBef>
                <a:spcPts val="1200"/>
              </a:spcBef>
              <a:buFont typeface="Wingdings" pitchFamily="2" charset="2"/>
              <a:buNone/>
              <a:defRPr/>
            </a:pPr>
            <a:r>
              <a:rPr lang="en-US" sz="2000" dirty="0">
                <a:solidFill>
                  <a:srgbClr val="002060"/>
                </a:solidFill>
              </a:rPr>
              <a:t>13.2 </a:t>
            </a:r>
            <a:r>
              <a:rPr lang="en-US" sz="2000" dirty="0" smtClean="0">
                <a:solidFill>
                  <a:srgbClr val="002060"/>
                </a:solidFill>
              </a:rPr>
              <a:t>  Assessing </a:t>
            </a:r>
            <a:r>
              <a:rPr lang="en-US" sz="2000" dirty="0">
                <a:solidFill>
                  <a:srgbClr val="002060"/>
                </a:solidFill>
              </a:rPr>
              <a:t>Overall Fit</a:t>
            </a:r>
          </a:p>
          <a:p>
            <a:pPr eaLnBrk="1" hangingPunct="1">
              <a:spcBef>
                <a:spcPts val="1200"/>
              </a:spcBef>
              <a:buFont typeface="Wingdings" pitchFamily="2" charset="2"/>
              <a:buNone/>
              <a:defRPr/>
            </a:pPr>
            <a:r>
              <a:rPr lang="en-US" sz="2000" dirty="0">
                <a:solidFill>
                  <a:srgbClr val="002060"/>
                </a:solidFill>
              </a:rPr>
              <a:t>13.3 </a:t>
            </a:r>
            <a:r>
              <a:rPr lang="en-US" sz="2000" dirty="0" smtClean="0">
                <a:solidFill>
                  <a:srgbClr val="002060"/>
                </a:solidFill>
              </a:rPr>
              <a:t>  Predictor Significance</a:t>
            </a:r>
            <a:endParaRPr lang="en-US" sz="2000" dirty="0">
              <a:solidFill>
                <a:srgbClr val="002060"/>
              </a:solidFill>
            </a:endParaRPr>
          </a:p>
          <a:p>
            <a:pPr eaLnBrk="1" hangingPunct="1">
              <a:spcBef>
                <a:spcPts val="1200"/>
              </a:spcBef>
              <a:buFont typeface="Wingdings" pitchFamily="2" charset="2"/>
              <a:buNone/>
              <a:defRPr/>
            </a:pPr>
            <a:r>
              <a:rPr lang="en-US" sz="2000" dirty="0">
                <a:solidFill>
                  <a:srgbClr val="002060"/>
                </a:solidFill>
              </a:rPr>
              <a:t>13.4 </a:t>
            </a:r>
            <a:r>
              <a:rPr lang="en-US" sz="2000" dirty="0" smtClean="0">
                <a:solidFill>
                  <a:srgbClr val="002060"/>
                </a:solidFill>
              </a:rPr>
              <a:t>  Confidence </a:t>
            </a:r>
            <a:r>
              <a:rPr lang="en-US" sz="2000" dirty="0">
                <a:solidFill>
                  <a:srgbClr val="002060"/>
                </a:solidFill>
              </a:rPr>
              <a:t>Intervals for </a:t>
            </a:r>
            <a:r>
              <a:rPr lang="en-US" sz="2000" i="1" dirty="0">
                <a:solidFill>
                  <a:srgbClr val="002060"/>
                </a:solidFill>
              </a:rPr>
              <a:t>Y</a:t>
            </a:r>
          </a:p>
          <a:p>
            <a:pPr eaLnBrk="1" hangingPunct="1">
              <a:spcBef>
                <a:spcPts val="1200"/>
              </a:spcBef>
              <a:buFont typeface="Wingdings" pitchFamily="2" charset="2"/>
              <a:buNone/>
              <a:defRPr/>
            </a:pPr>
            <a:r>
              <a:rPr lang="en-US" sz="2000" dirty="0">
                <a:solidFill>
                  <a:srgbClr val="002060"/>
                </a:solidFill>
              </a:rPr>
              <a:t>13.5 </a:t>
            </a:r>
            <a:r>
              <a:rPr lang="en-US" sz="2000" dirty="0" smtClean="0">
                <a:solidFill>
                  <a:srgbClr val="002060"/>
                </a:solidFill>
              </a:rPr>
              <a:t>  Categorical </a:t>
            </a:r>
            <a:r>
              <a:rPr lang="en-US" sz="2000" dirty="0">
                <a:solidFill>
                  <a:srgbClr val="002060"/>
                </a:solidFill>
              </a:rPr>
              <a:t>Predictors</a:t>
            </a:r>
          </a:p>
          <a:p>
            <a:pPr eaLnBrk="1" hangingPunct="1">
              <a:spcBef>
                <a:spcPts val="1200"/>
              </a:spcBef>
              <a:buFont typeface="Wingdings" pitchFamily="2" charset="2"/>
              <a:buNone/>
              <a:defRPr/>
            </a:pPr>
            <a:r>
              <a:rPr lang="en-US" sz="2000" dirty="0">
                <a:solidFill>
                  <a:srgbClr val="002060"/>
                </a:solidFill>
              </a:rPr>
              <a:t>13.6 </a:t>
            </a:r>
            <a:r>
              <a:rPr lang="en-US" sz="2000" dirty="0" smtClean="0">
                <a:solidFill>
                  <a:srgbClr val="002060"/>
                </a:solidFill>
              </a:rPr>
              <a:t>  Tests </a:t>
            </a:r>
            <a:r>
              <a:rPr lang="en-US" sz="2000" dirty="0">
                <a:solidFill>
                  <a:srgbClr val="002060"/>
                </a:solidFill>
              </a:rPr>
              <a:t>for Nonlinearity and Interaction</a:t>
            </a:r>
          </a:p>
          <a:p>
            <a:pPr eaLnBrk="1" hangingPunct="1">
              <a:spcBef>
                <a:spcPts val="1200"/>
              </a:spcBef>
              <a:buFont typeface="Wingdings" pitchFamily="2" charset="2"/>
              <a:buNone/>
              <a:defRPr/>
            </a:pPr>
            <a:r>
              <a:rPr lang="en-US" sz="2000" dirty="0">
                <a:solidFill>
                  <a:srgbClr val="002060"/>
                </a:solidFill>
              </a:rPr>
              <a:t>13.7 </a:t>
            </a:r>
            <a:r>
              <a:rPr lang="en-US" sz="2000" dirty="0" smtClean="0">
                <a:solidFill>
                  <a:srgbClr val="002060"/>
                </a:solidFill>
              </a:rPr>
              <a:t>  Multicollinearity</a:t>
            </a:r>
            <a:endParaRPr lang="en-US" sz="2000" dirty="0">
              <a:solidFill>
                <a:srgbClr val="002060"/>
              </a:solidFill>
            </a:endParaRPr>
          </a:p>
          <a:p>
            <a:pPr eaLnBrk="1" hangingPunct="1">
              <a:spcBef>
                <a:spcPts val="1200"/>
              </a:spcBef>
              <a:buFont typeface="Wingdings" pitchFamily="2" charset="2"/>
              <a:buNone/>
              <a:defRPr/>
            </a:pPr>
            <a:r>
              <a:rPr lang="en-US" sz="2000" dirty="0">
                <a:solidFill>
                  <a:srgbClr val="002060"/>
                </a:solidFill>
              </a:rPr>
              <a:t>13.8 </a:t>
            </a:r>
            <a:r>
              <a:rPr lang="en-US" sz="2000" dirty="0" smtClean="0">
                <a:solidFill>
                  <a:srgbClr val="002060"/>
                </a:solidFill>
              </a:rPr>
              <a:t>  Violations </a:t>
            </a:r>
            <a:r>
              <a:rPr lang="en-US" sz="2000" dirty="0">
                <a:solidFill>
                  <a:srgbClr val="002060"/>
                </a:solidFill>
              </a:rPr>
              <a:t>of Assumptions</a:t>
            </a:r>
          </a:p>
          <a:p>
            <a:pPr eaLnBrk="1" hangingPunct="1">
              <a:spcBef>
                <a:spcPts val="1200"/>
              </a:spcBef>
              <a:buFont typeface="Wingdings" pitchFamily="2" charset="2"/>
              <a:buNone/>
              <a:defRPr/>
            </a:pPr>
            <a:r>
              <a:rPr lang="en-US" sz="2000" dirty="0">
                <a:solidFill>
                  <a:srgbClr val="002060"/>
                </a:solidFill>
              </a:rPr>
              <a:t>13.9 </a:t>
            </a:r>
            <a:r>
              <a:rPr lang="en-US" sz="2000" dirty="0" smtClean="0">
                <a:solidFill>
                  <a:srgbClr val="002060"/>
                </a:solidFill>
              </a:rPr>
              <a:t>  Other </a:t>
            </a:r>
            <a:r>
              <a:rPr lang="en-US" sz="2000" dirty="0">
                <a:solidFill>
                  <a:srgbClr val="002060"/>
                </a:solidFill>
              </a:rPr>
              <a:t>Regression Topics</a:t>
            </a:r>
            <a:endParaRPr lang="en-US" sz="2000" dirty="0" smtClean="0">
              <a:solidFill>
                <a:srgbClr val="002060"/>
              </a:solidFill>
            </a:endParaRPr>
          </a:p>
        </p:txBody>
      </p:sp>
      <p:sp>
        <p:nvSpPr>
          <p:cNvPr id="1843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7" name="Rectangle 2"/>
          <p:cNvSpPr>
            <a:spLocks noGrp="1" noChangeArrowheads="1"/>
          </p:cNvSpPr>
          <p:nvPr>
            <p:ph type="title"/>
          </p:nvPr>
        </p:nvSpPr>
        <p:spPr>
          <a:xfrm>
            <a:off x="524669" y="457201"/>
            <a:ext cx="7933532" cy="609600"/>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Multiple Regression                                 </a:t>
            </a:r>
            <a:r>
              <a:rPr lang="en-US" sz="3200" i="1" dirty="0" smtClean="0">
                <a:effectLst>
                  <a:outerShdw blurRad="38100" dist="38100" dir="2700000" algn="tl">
                    <a:srgbClr val="000000">
                      <a:alpha val="43137"/>
                    </a:srgbClr>
                  </a:outerShdw>
                </a:effectLst>
              </a:rPr>
              <a:t>ML 12.1</a:t>
            </a:r>
            <a:endParaRPr lang="en-US" sz="3200" i="1" dirty="0">
              <a:effectLst>
                <a:outerShdw blurRad="38100" dist="38100" dir="2700000" algn="tl">
                  <a:srgbClr val="000000">
                    <a:alpha val="43137"/>
                  </a:srgbClr>
                </a:outerShdw>
              </a:effectLst>
            </a:endParaRPr>
          </a:p>
        </p:txBody>
      </p:sp>
      <p:sp>
        <p:nvSpPr>
          <p:cNvPr id="3" name="TextBox 2"/>
          <p:cNvSpPr txBox="1"/>
          <p:nvPr/>
        </p:nvSpPr>
        <p:spPr>
          <a:xfrm>
            <a:off x="6781800" y="3733800"/>
            <a:ext cx="1425750" cy="1169551"/>
          </a:xfrm>
          <a:prstGeom prst="rect">
            <a:avLst/>
          </a:prstGeom>
          <a:noFill/>
        </p:spPr>
        <p:txBody>
          <a:bodyPr wrap="square" rtlCol="0">
            <a:spAutoFit/>
          </a:bodyPr>
          <a:lstStyle/>
          <a:p>
            <a:r>
              <a:rPr lang="en-US" sz="1400" dirty="0" smtClean="0">
                <a:solidFill>
                  <a:srgbClr val="FF0000"/>
                </a:solidFill>
              </a:rPr>
              <a:t>Much of this is like Chapter 12, except that we have more than one predictor.</a:t>
            </a:r>
            <a:endParaRPr lang="en-US" sz="1400" dirty="0">
              <a:solidFill>
                <a:srgbClr val="FF0000"/>
              </a:solidFill>
            </a:endParaRPr>
          </a:p>
        </p:txBody>
      </p:sp>
      <p:pic>
        <p:nvPicPr>
          <p:cNvPr id="1026" name="Picture 2" descr="C:\Users\Blythe\AppData\Local\Microsoft\Windows\Temporary Internet Files\Content.IE5\TT6LCHKH\MP90043069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0996" y="1905000"/>
            <a:ext cx="1067358" cy="1600256"/>
          </a:xfrm>
          <a:prstGeom prst="rect">
            <a:avLst/>
          </a:prstGeom>
          <a:noFill/>
          <a:extLst>
            <a:ext uri="{909E8E84-426E-40DD-AFC4-6F175D3DCCD1}">
              <a14:hiddenFill xmlns:a14="http://schemas.microsoft.com/office/drawing/2010/main">
                <a:solidFill>
                  <a:srgbClr val="FFFFFF"/>
                </a:solidFill>
              </a14:hiddenFill>
            </a:ext>
          </a:extLst>
        </p:spPr>
      </p:pic>
      <p:sp>
        <p:nvSpPr>
          <p:cNvPr id="4" name="Left Arrow 3"/>
          <p:cNvSpPr/>
          <p:nvPr/>
        </p:nvSpPr>
        <p:spPr>
          <a:xfrm>
            <a:off x="6134100" y="3996311"/>
            <a:ext cx="3810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7146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40E0B537-A85A-4F74-B30F-45B9470726BE}" type="slidenum">
              <a:rPr lang="en-US"/>
              <a:pPr/>
              <a:t>20</a:t>
            </a:fld>
            <a:endParaRPr lang="en-US"/>
          </a:p>
        </p:txBody>
      </p:sp>
      <p:sp>
        <p:nvSpPr>
          <p:cNvPr id="498690" name="Rectangle 2"/>
          <p:cNvSpPr>
            <a:spLocks noGrp="1" noChangeArrowheads="1"/>
          </p:cNvSpPr>
          <p:nvPr>
            <p:ph type="title" idx="4294967295"/>
          </p:nvPr>
        </p:nvSpPr>
        <p:spPr>
          <a:xfrm>
            <a:off x="457200" y="381000"/>
            <a:ext cx="7924800" cy="611981"/>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Unusual Observations                         </a:t>
            </a:r>
            <a:r>
              <a:rPr lang="en-US" sz="3200" i="1" dirty="0" smtClean="0">
                <a:effectLst>
                  <a:outerShdw blurRad="38100" dist="38100" dir="2700000" algn="tl">
                    <a:srgbClr val="000000">
                      <a:alpha val="43137"/>
                    </a:srgbClr>
                  </a:outerShdw>
                </a:effectLst>
              </a:rPr>
              <a:t>ML 12.2</a:t>
            </a:r>
            <a:endParaRPr lang="en-US" sz="3200" i="1" dirty="0">
              <a:effectLst>
                <a:outerShdw blurRad="38100" dist="38100" dir="2700000" algn="tl">
                  <a:srgbClr val="000000">
                    <a:alpha val="43137"/>
                  </a:srgbClr>
                </a:outerShdw>
              </a:effectLst>
            </a:endParaRPr>
          </a:p>
        </p:txBody>
      </p:sp>
      <p:sp>
        <p:nvSpPr>
          <p:cNvPr id="9933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933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8693" name="Rectangle 5"/>
          <p:cNvSpPr>
            <a:spLocks noChangeArrowheads="1"/>
          </p:cNvSpPr>
          <p:nvPr/>
        </p:nvSpPr>
        <p:spPr bwMode="auto">
          <a:xfrm>
            <a:off x="271627" y="1293018"/>
            <a:ext cx="70802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Standardized Residuals</a:t>
            </a:r>
          </a:p>
        </p:txBody>
      </p:sp>
      <p:sp>
        <p:nvSpPr>
          <p:cNvPr id="498695" name="Rectangle 7"/>
          <p:cNvSpPr>
            <a:spLocks noChangeArrowheads="1"/>
          </p:cNvSpPr>
          <p:nvPr/>
        </p:nvSpPr>
        <p:spPr bwMode="auto">
          <a:xfrm>
            <a:off x="334344" y="1902618"/>
            <a:ext cx="7590456"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287338" eaLnBrk="0" hangingPunct="0">
              <a:spcBef>
                <a:spcPts val="1200"/>
              </a:spcBef>
              <a:buClr>
                <a:schemeClr val="accent1"/>
              </a:buClr>
              <a:buFontTx/>
              <a:buChar char="•"/>
            </a:pPr>
            <a:r>
              <a:rPr lang="en-US" sz="2000" dirty="0" smtClean="0">
                <a:solidFill>
                  <a:srgbClr val="002060"/>
                </a:solidFill>
              </a:rPr>
              <a:t>Use </a:t>
            </a:r>
            <a:r>
              <a:rPr lang="en-US" sz="2000" dirty="0">
                <a:solidFill>
                  <a:srgbClr val="002060"/>
                </a:solidFill>
              </a:rPr>
              <a:t>Excel, MINITAB, </a:t>
            </a:r>
            <a:r>
              <a:rPr lang="en-US" sz="2000" dirty="0" err="1">
                <a:solidFill>
                  <a:srgbClr val="002060"/>
                </a:solidFill>
              </a:rPr>
              <a:t>MegaStat</a:t>
            </a:r>
            <a:r>
              <a:rPr lang="en-US" sz="2000" dirty="0">
                <a:solidFill>
                  <a:srgbClr val="002060"/>
                </a:solidFill>
              </a:rPr>
              <a:t> or other software to compute standardized residuals.</a:t>
            </a:r>
          </a:p>
          <a:p>
            <a:pPr marL="515938" indent="-287338" eaLnBrk="0" hangingPunct="0">
              <a:spcBef>
                <a:spcPts val="1200"/>
              </a:spcBef>
              <a:buClr>
                <a:schemeClr val="accent1"/>
              </a:buClr>
              <a:buFontTx/>
              <a:buChar char="•"/>
            </a:pPr>
            <a:r>
              <a:rPr lang="en-US" sz="2000" dirty="0">
                <a:solidFill>
                  <a:srgbClr val="002060"/>
                </a:solidFill>
              </a:rPr>
              <a:t>If the absolute value of any standardized residual is at least 2, then it is classified as </a:t>
            </a:r>
            <a:r>
              <a:rPr lang="en-US" sz="2000" dirty="0" smtClean="0">
                <a:solidFill>
                  <a:srgbClr val="002060"/>
                </a:solidFill>
              </a:rPr>
              <a:t>unusual (as in simple regression).</a:t>
            </a:r>
            <a:endParaRPr lang="en-US" sz="2000" dirty="0">
              <a:solidFill>
                <a:srgbClr val="002060"/>
              </a:solidFill>
            </a:endParaRPr>
          </a:p>
        </p:txBody>
      </p:sp>
      <p:sp>
        <p:nvSpPr>
          <p:cNvPr id="993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2" name="Rectangle 5"/>
          <p:cNvSpPr>
            <a:spLocks noChangeArrowheads="1"/>
          </p:cNvSpPr>
          <p:nvPr/>
        </p:nvSpPr>
        <p:spPr bwMode="auto">
          <a:xfrm>
            <a:off x="236538" y="3521425"/>
            <a:ext cx="75374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Leverage and Influence</a:t>
            </a:r>
          </a:p>
        </p:txBody>
      </p:sp>
      <p:sp>
        <p:nvSpPr>
          <p:cNvPr id="13" name="Rectangle 12"/>
          <p:cNvSpPr/>
          <p:nvPr/>
        </p:nvSpPr>
        <p:spPr>
          <a:xfrm>
            <a:off x="627063" y="4132613"/>
            <a:ext cx="7450137" cy="1938992"/>
          </a:xfrm>
          <a:prstGeom prst="rect">
            <a:avLst/>
          </a:prstGeom>
        </p:spPr>
        <p:txBody>
          <a:bodyPr wrap="square">
            <a:spAutoFit/>
          </a:bodyPr>
          <a:lstStyle/>
          <a:p>
            <a:pPr marL="228600" indent="-228600" eaLnBrk="0" hangingPunct="0">
              <a:spcBef>
                <a:spcPts val="1200"/>
              </a:spcBef>
              <a:buClr>
                <a:schemeClr val="accent1"/>
              </a:buClr>
              <a:buFontTx/>
              <a:buChar char="•"/>
            </a:pPr>
            <a:r>
              <a:rPr lang="en-US" sz="2000" dirty="0">
                <a:solidFill>
                  <a:srgbClr val="002060"/>
                </a:solidFill>
                <a:effectLst>
                  <a:outerShdw blurRad="38100" dist="38100" dir="2700000" algn="tl">
                    <a:srgbClr val="C0C0C0"/>
                  </a:outerShdw>
                </a:effectLst>
              </a:rPr>
              <a:t>A high </a:t>
            </a:r>
            <a:r>
              <a:rPr lang="en-US" sz="2000" i="1" dirty="0">
                <a:solidFill>
                  <a:srgbClr val="002060"/>
                </a:solidFill>
                <a:effectLst>
                  <a:outerShdw blurRad="38100" dist="38100" dir="2700000" algn="tl">
                    <a:srgbClr val="C0C0C0"/>
                  </a:outerShdw>
                </a:effectLst>
              </a:rPr>
              <a:t>leverage</a:t>
            </a:r>
            <a:r>
              <a:rPr lang="en-US" sz="2000" dirty="0">
                <a:solidFill>
                  <a:srgbClr val="002060"/>
                </a:solidFill>
                <a:effectLst>
                  <a:outerShdw blurRad="38100" dist="38100" dir="2700000" algn="tl">
                    <a:srgbClr val="C0C0C0"/>
                  </a:outerShdw>
                </a:effectLst>
              </a:rPr>
              <a:t> statistic indicates </a:t>
            </a:r>
            <a:r>
              <a:rPr lang="en-US" sz="2000" dirty="0" smtClean="0">
                <a:solidFill>
                  <a:srgbClr val="002060"/>
                </a:solidFill>
                <a:effectLst>
                  <a:outerShdw blurRad="38100" dist="38100" dir="2700000" algn="tl">
                    <a:srgbClr val="C0C0C0"/>
                  </a:outerShdw>
                </a:effectLst>
              </a:rPr>
              <a:t>unusual </a:t>
            </a:r>
            <a:r>
              <a:rPr lang="en-US" sz="2000" i="1" dirty="0" smtClean="0">
                <a:solidFill>
                  <a:srgbClr val="002060"/>
                </a:solidFill>
                <a:effectLst>
                  <a:outerShdw blurRad="38100" dist="38100" dir="2700000" algn="tl">
                    <a:srgbClr val="C0C0C0"/>
                  </a:outerShdw>
                </a:effectLst>
              </a:rPr>
              <a:t>X</a:t>
            </a:r>
            <a:r>
              <a:rPr lang="en-US" sz="2000" dirty="0" smtClean="0">
                <a:solidFill>
                  <a:srgbClr val="002060"/>
                </a:solidFill>
                <a:effectLst>
                  <a:outerShdw blurRad="38100" dist="38100" dir="2700000" algn="tl">
                    <a:srgbClr val="C0C0C0"/>
                  </a:outerShdw>
                </a:effectLst>
              </a:rPr>
              <a:t> values in one or more predictors.  </a:t>
            </a:r>
            <a:endParaRPr lang="en-US" sz="2000" dirty="0">
              <a:solidFill>
                <a:srgbClr val="002060"/>
              </a:solidFill>
              <a:effectLst>
                <a:outerShdw blurRad="38100" dist="38100" dir="2700000" algn="tl">
                  <a:srgbClr val="C0C0C0"/>
                </a:outerShdw>
              </a:effectLst>
            </a:endParaRPr>
          </a:p>
          <a:p>
            <a:pPr marL="228600" indent="-228600" eaLnBrk="0" hangingPunct="0">
              <a:spcBef>
                <a:spcPts val="1200"/>
              </a:spcBef>
              <a:buClr>
                <a:schemeClr val="accent1"/>
              </a:buClr>
              <a:buFontTx/>
              <a:buChar char="•"/>
            </a:pPr>
            <a:r>
              <a:rPr lang="en-US" sz="2000" dirty="0" smtClean="0">
                <a:solidFill>
                  <a:srgbClr val="002060"/>
                </a:solidFill>
                <a:effectLst>
                  <a:outerShdw blurRad="38100" dist="38100" dir="2700000" algn="tl">
                    <a:srgbClr val="C0C0C0"/>
                  </a:outerShdw>
                </a:effectLst>
              </a:rPr>
              <a:t>Such observations </a:t>
            </a:r>
            <a:r>
              <a:rPr lang="en-US" sz="2000" dirty="0">
                <a:solidFill>
                  <a:srgbClr val="002060"/>
                </a:solidFill>
                <a:effectLst>
                  <a:outerShdw blurRad="38100" dist="38100" dir="2700000" algn="tl">
                    <a:srgbClr val="C0C0C0"/>
                  </a:outerShdw>
                </a:effectLst>
              </a:rPr>
              <a:t>are influential because they are </a:t>
            </a:r>
            <a:r>
              <a:rPr lang="en-US" sz="2000" dirty="0" smtClean="0">
                <a:solidFill>
                  <a:srgbClr val="002060"/>
                </a:solidFill>
                <a:effectLst>
                  <a:outerShdw blurRad="38100" dist="38100" dir="2700000" algn="tl">
                    <a:srgbClr val="C0C0C0"/>
                  </a:outerShdw>
                </a:effectLst>
              </a:rPr>
              <a:t>near </a:t>
            </a:r>
            <a:r>
              <a:rPr lang="en-US" sz="2000" dirty="0">
                <a:solidFill>
                  <a:srgbClr val="002060"/>
                </a:solidFill>
                <a:effectLst>
                  <a:outerShdw blurRad="38100" dist="38100" dir="2700000" algn="tl">
                    <a:srgbClr val="C0C0C0"/>
                  </a:outerShdw>
                </a:effectLst>
              </a:rPr>
              <a:t>the </a:t>
            </a:r>
            <a:r>
              <a:rPr lang="en-US" sz="2000" dirty="0" smtClean="0">
                <a:solidFill>
                  <a:srgbClr val="002060"/>
                </a:solidFill>
                <a:effectLst>
                  <a:outerShdw blurRad="38100" dist="38100" dir="2700000" algn="tl">
                    <a:srgbClr val="C0C0C0"/>
                  </a:outerShdw>
                </a:effectLst>
              </a:rPr>
              <a:t>edge(s) </a:t>
            </a:r>
            <a:r>
              <a:rPr lang="en-US" sz="2000" dirty="0">
                <a:solidFill>
                  <a:srgbClr val="002060"/>
                </a:solidFill>
                <a:effectLst>
                  <a:outerShdw blurRad="38100" dist="38100" dir="2700000" algn="tl">
                    <a:srgbClr val="C0C0C0"/>
                  </a:outerShdw>
                </a:effectLst>
              </a:rPr>
              <a:t>of the </a:t>
            </a:r>
            <a:r>
              <a:rPr lang="en-US" sz="2000" dirty="0" smtClean="0">
                <a:solidFill>
                  <a:srgbClr val="002060"/>
                </a:solidFill>
                <a:effectLst>
                  <a:outerShdw blurRad="38100" dist="38100" dir="2700000" algn="tl">
                    <a:srgbClr val="C0C0C0"/>
                  </a:outerShdw>
                </a:effectLst>
              </a:rPr>
              <a:t>fitted regression plane.</a:t>
            </a:r>
            <a:endParaRPr lang="en-US" sz="2000" dirty="0">
              <a:solidFill>
                <a:srgbClr val="002060"/>
              </a:solidFill>
              <a:effectLst>
                <a:outerShdw blurRad="38100" dist="38100" dir="2700000" algn="tl">
                  <a:srgbClr val="C0C0C0"/>
                </a:outerShdw>
              </a:effectLst>
            </a:endParaRPr>
          </a:p>
          <a:p>
            <a:pPr marL="228600" indent="-228600" eaLnBrk="0" hangingPunct="0">
              <a:spcBef>
                <a:spcPts val="1200"/>
              </a:spcBef>
              <a:buClr>
                <a:schemeClr val="accent1"/>
              </a:buClr>
              <a:buFontTx/>
              <a:buChar char="•"/>
            </a:pPr>
            <a:r>
              <a:rPr lang="en-US" sz="2000" dirty="0" smtClean="0">
                <a:solidFill>
                  <a:srgbClr val="002060"/>
                </a:solidFill>
                <a:effectLst>
                  <a:outerShdw blurRad="38100" dist="38100" dir="2700000" algn="tl">
                    <a:srgbClr val="C0C0C0"/>
                  </a:outerShdw>
                </a:effectLst>
              </a:rPr>
              <a:t>Leverage </a:t>
            </a:r>
            <a:r>
              <a:rPr lang="en-US" sz="2000" dirty="0">
                <a:solidFill>
                  <a:srgbClr val="002060"/>
                </a:solidFill>
                <a:effectLst>
                  <a:outerShdw blurRad="38100" dist="38100" dir="2700000" algn="tl">
                    <a:srgbClr val="C0C0C0"/>
                  </a:outerShdw>
                </a:effectLst>
              </a:rPr>
              <a:t>for observation </a:t>
            </a:r>
            <a:r>
              <a:rPr lang="en-US" sz="2000" i="1" dirty="0" err="1">
                <a:solidFill>
                  <a:srgbClr val="002060"/>
                </a:solidFill>
                <a:effectLst>
                  <a:outerShdw blurRad="38100" dist="38100" dir="2700000" algn="tl">
                    <a:srgbClr val="C0C0C0"/>
                  </a:outerShdw>
                </a:effectLst>
              </a:rPr>
              <a:t>i</a:t>
            </a:r>
            <a:r>
              <a:rPr lang="en-US" sz="2000" dirty="0">
                <a:solidFill>
                  <a:srgbClr val="002060"/>
                </a:solidFill>
                <a:effectLst>
                  <a:outerShdw blurRad="38100" dist="38100" dir="2700000" algn="tl">
                    <a:srgbClr val="C0C0C0"/>
                  </a:outerShdw>
                </a:effectLst>
              </a:rPr>
              <a:t> is denoted </a:t>
            </a:r>
            <a:r>
              <a:rPr lang="en-US" sz="2000" i="1" dirty="0" smtClean="0">
                <a:solidFill>
                  <a:srgbClr val="002060"/>
                </a:solidFill>
                <a:effectLst>
                  <a:outerShdw blurRad="38100" dist="38100" dir="2700000" algn="tl">
                    <a:srgbClr val="C0C0C0"/>
                  </a:outerShdw>
                </a:effectLst>
              </a:rPr>
              <a:t>h</a:t>
            </a:r>
            <a:r>
              <a:rPr lang="en-US" sz="2000" i="1" baseline="-25000" dirty="0" smtClean="0">
                <a:solidFill>
                  <a:srgbClr val="002060"/>
                </a:solidFill>
                <a:effectLst>
                  <a:outerShdw blurRad="38100" dist="38100" dir="2700000" algn="tl">
                    <a:srgbClr val="C0C0C0"/>
                  </a:outerShdw>
                </a:effectLst>
              </a:rPr>
              <a:t>i</a:t>
            </a:r>
            <a:r>
              <a:rPr lang="en-US" sz="2000" dirty="0" smtClean="0">
                <a:solidFill>
                  <a:srgbClr val="002060"/>
                </a:solidFill>
                <a:effectLst>
                  <a:outerShdw blurRad="38100" dist="38100" dir="2700000" algn="tl">
                    <a:srgbClr val="C0C0C0"/>
                  </a:outerShdw>
                </a:effectLst>
              </a:rPr>
              <a:t> (computed by </a:t>
            </a:r>
            <a:r>
              <a:rPr lang="en-US" sz="2000" dirty="0" err="1" smtClean="0">
                <a:solidFill>
                  <a:srgbClr val="002060"/>
                </a:solidFill>
                <a:effectLst>
                  <a:outerShdw blurRad="38100" dist="38100" dir="2700000" algn="tl">
                    <a:srgbClr val="C0C0C0"/>
                  </a:outerShdw>
                </a:effectLst>
              </a:rPr>
              <a:t>MegaStat</a:t>
            </a:r>
            <a:r>
              <a:rPr lang="en-US" sz="2000" dirty="0" smtClean="0">
                <a:solidFill>
                  <a:srgbClr val="002060"/>
                </a:solidFill>
                <a:effectLst>
                  <a:outerShdw blurRad="38100" dist="38100" dir="2700000" algn="tl">
                    <a:srgbClr val="C0C0C0"/>
                  </a:outerShdw>
                </a:effectLst>
              </a:rPr>
              <a:t>)</a:t>
            </a:r>
            <a:endParaRPr lang="en-US" sz="2000" dirty="0">
              <a:solidFill>
                <a:srgbClr val="002060"/>
              </a:solidFill>
              <a:effectLst>
                <a:outerShdw blurRad="38100" dist="38100" dir="2700000" algn="tl">
                  <a:srgbClr val="C0C0C0"/>
                </a:outerShdw>
              </a:effectLst>
            </a:endParaRPr>
          </a:p>
        </p:txBody>
      </p:sp>
    </p:spTree>
    <p:extLst>
      <p:ext uri="{BB962C8B-B14F-4D97-AF65-F5344CB8AC3E}">
        <p14:creationId xmlns:p14="http://schemas.microsoft.com/office/powerpoint/2010/main" val="900318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BFF5B768-E9F7-40C3-B1C2-F77B6D8618C3}" type="slidenum">
              <a:rPr lang="en-US"/>
              <a:pPr/>
              <a:t>21</a:t>
            </a:fld>
            <a:endParaRPr lang="en-US"/>
          </a:p>
        </p:txBody>
      </p:sp>
      <p:sp>
        <p:nvSpPr>
          <p:cNvPr id="1013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13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1765" name="Rectangle 5"/>
          <p:cNvSpPr>
            <a:spLocks noChangeArrowheads="1"/>
          </p:cNvSpPr>
          <p:nvPr/>
        </p:nvSpPr>
        <p:spPr bwMode="auto">
          <a:xfrm>
            <a:off x="609600" y="1141413"/>
            <a:ext cx="2506662"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Leverage </a:t>
            </a:r>
          </a:p>
        </p:txBody>
      </p:sp>
      <p:sp>
        <p:nvSpPr>
          <p:cNvPr id="146441" name="Rectangle 9"/>
          <p:cNvSpPr>
            <a:spLocks noChangeArrowheads="1"/>
          </p:cNvSpPr>
          <p:nvPr/>
        </p:nvSpPr>
        <p:spPr bwMode="auto">
          <a:xfrm>
            <a:off x="914400" y="1752600"/>
            <a:ext cx="7010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eaLnBrk="0" hangingPunct="0">
              <a:spcBef>
                <a:spcPts val="1200"/>
              </a:spcBef>
              <a:buClr>
                <a:schemeClr val="accent1"/>
              </a:buClr>
              <a:buFont typeface="Arial" pitchFamily="34" charset="0"/>
              <a:buChar char="•"/>
            </a:pPr>
            <a:r>
              <a:rPr lang="en-US" sz="2000" dirty="0" smtClean="0">
                <a:solidFill>
                  <a:srgbClr val="002060"/>
                </a:solidFill>
              </a:rPr>
              <a:t>For a regression model with </a:t>
            </a:r>
            <a:r>
              <a:rPr lang="en-US" sz="2000" i="1" dirty="0" smtClean="0">
                <a:solidFill>
                  <a:srgbClr val="002060"/>
                </a:solidFill>
              </a:rPr>
              <a:t>k</a:t>
            </a:r>
            <a:r>
              <a:rPr lang="en-US" sz="2000" dirty="0" smtClean="0">
                <a:solidFill>
                  <a:srgbClr val="002060"/>
                </a:solidFill>
              </a:rPr>
              <a:t> predictors, an observation whose </a:t>
            </a:r>
            <a:r>
              <a:rPr lang="en-US" sz="2000" dirty="0">
                <a:solidFill>
                  <a:srgbClr val="002060"/>
                </a:solidFill>
              </a:rPr>
              <a:t>leverage </a:t>
            </a:r>
            <a:r>
              <a:rPr lang="en-US" sz="2000" dirty="0" smtClean="0">
                <a:solidFill>
                  <a:srgbClr val="002060"/>
                </a:solidFill>
              </a:rPr>
              <a:t>exceeds 2(</a:t>
            </a:r>
            <a:r>
              <a:rPr lang="en-US" sz="2000" i="1" dirty="0" smtClean="0">
                <a:solidFill>
                  <a:srgbClr val="002060"/>
                </a:solidFill>
              </a:rPr>
              <a:t>k</a:t>
            </a:r>
            <a:r>
              <a:rPr lang="en-US" sz="2000" dirty="0" smtClean="0">
                <a:solidFill>
                  <a:srgbClr val="002060"/>
                </a:solidFill>
              </a:rPr>
              <a:t>+1)/</a:t>
            </a:r>
            <a:r>
              <a:rPr lang="en-US" sz="2000" i="1" dirty="0" smtClean="0">
                <a:solidFill>
                  <a:srgbClr val="002060"/>
                </a:solidFill>
              </a:rPr>
              <a:t>n</a:t>
            </a:r>
            <a:r>
              <a:rPr lang="en-US" sz="2000" dirty="0" smtClean="0">
                <a:solidFill>
                  <a:srgbClr val="002060"/>
                </a:solidFill>
              </a:rPr>
              <a:t> </a:t>
            </a:r>
            <a:r>
              <a:rPr lang="en-US" sz="2000" dirty="0">
                <a:solidFill>
                  <a:srgbClr val="002060"/>
                </a:solidFill>
              </a:rPr>
              <a:t>is </a:t>
            </a:r>
            <a:r>
              <a:rPr lang="en-US" sz="2000" i="1" dirty="0">
                <a:solidFill>
                  <a:srgbClr val="C00000"/>
                </a:solidFill>
                <a:effectLst>
                  <a:outerShdw blurRad="38100" dist="38100" dir="2700000" algn="tl">
                    <a:srgbClr val="000000">
                      <a:alpha val="43137"/>
                    </a:srgbClr>
                  </a:outerShdw>
                </a:effectLst>
              </a:rPr>
              <a:t>unusual</a:t>
            </a:r>
            <a:r>
              <a:rPr lang="en-US" sz="2000" i="1" dirty="0" smtClean="0">
                <a:solidFill>
                  <a:srgbClr val="002060"/>
                </a:solidFill>
              </a:rPr>
              <a:t>.</a:t>
            </a:r>
          </a:p>
          <a:p>
            <a:pPr marL="342900" indent="-342900" eaLnBrk="0" hangingPunct="0">
              <a:spcBef>
                <a:spcPts val="1200"/>
              </a:spcBef>
              <a:buClr>
                <a:schemeClr val="accent1"/>
              </a:buClr>
              <a:buFont typeface="Arial" pitchFamily="34" charset="0"/>
              <a:buChar char="•"/>
            </a:pPr>
            <a:r>
              <a:rPr lang="en-US" sz="2000" dirty="0" smtClean="0">
                <a:solidFill>
                  <a:srgbClr val="002060"/>
                </a:solidFill>
              </a:rPr>
              <a:t>In Chapter 12, the leverage rule was 4/</a:t>
            </a:r>
            <a:r>
              <a:rPr lang="en-US" sz="2000" i="1" dirty="0" smtClean="0">
                <a:solidFill>
                  <a:srgbClr val="002060"/>
                </a:solidFill>
              </a:rPr>
              <a:t>n</a:t>
            </a:r>
            <a:r>
              <a:rPr lang="en-US" sz="2000" dirty="0" smtClean="0">
                <a:solidFill>
                  <a:srgbClr val="002060"/>
                </a:solidFill>
              </a:rPr>
              <a:t>. With </a:t>
            </a:r>
            <a:r>
              <a:rPr lang="en-US" sz="2000" i="1" dirty="0" smtClean="0">
                <a:solidFill>
                  <a:srgbClr val="002060"/>
                </a:solidFill>
              </a:rPr>
              <a:t>k</a:t>
            </a:r>
            <a:r>
              <a:rPr lang="en-US" sz="2000" dirty="0" smtClean="0">
                <a:solidFill>
                  <a:srgbClr val="002060"/>
                </a:solidFill>
              </a:rPr>
              <a:t> = 1 predictor, we get 2(</a:t>
            </a:r>
            <a:r>
              <a:rPr lang="en-US" sz="2000" i="1" dirty="0" smtClean="0">
                <a:solidFill>
                  <a:srgbClr val="002060"/>
                </a:solidFill>
              </a:rPr>
              <a:t>k</a:t>
            </a:r>
            <a:r>
              <a:rPr lang="en-US" sz="2000" dirty="0" smtClean="0">
                <a:solidFill>
                  <a:srgbClr val="002060"/>
                </a:solidFill>
              </a:rPr>
              <a:t>+1)/</a:t>
            </a:r>
            <a:r>
              <a:rPr lang="en-US" sz="2000" i="1" dirty="0" smtClean="0">
                <a:solidFill>
                  <a:srgbClr val="002060"/>
                </a:solidFill>
              </a:rPr>
              <a:t>n</a:t>
            </a:r>
            <a:r>
              <a:rPr lang="en-US" sz="2000" dirty="0" smtClean="0">
                <a:solidFill>
                  <a:srgbClr val="002060"/>
                </a:solidFill>
              </a:rPr>
              <a:t> = 2(1+1)/</a:t>
            </a:r>
            <a:r>
              <a:rPr lang="en-US" sz="2000" i="1" dirty="0" smtClean="0">
                <a:solidFill>
                  <a:srgbClr val="002060"/>
                </a:solidFill>
              </a:rPr>
              <a:t>n</a:t>
            </a:r>
            <a:r>
              <a:rPr lang="en-US" sz="2000" dirty="0" smtClean="0">
                <a:solidFill>
                  <a:srgbClr val="002060"/>
                </a:solidFill>
              </a:rPr>
              <a:t> = 4/</a:t>
            </a:r>
            <a:r>
              <a:rPr lang="en-US" sz="2000" i="1" dirty="0" smtClean="0">
                <a:solidFill>
                  <a:srgbClr val="002060"/>
                </a:solidFill>
              </a:rPr>
              <a:t>n</a:t>
            </a:r>
            <a:r>
              <a:rPr lang="en-US" sz="2000" dirty="0" smtClean="0">
                <a:solidFill>
                  <a:srgbClr val="002060"/>
                </a:solidFill>
              </a:rPr>
              <a:t>. </a:t>
            </a:r>
          </a:p>
          <a:p>
            <a:pPr marL="342900" indent="-342900" eaLnBrk="0" hangingPunct="0">
              <a:spcBef>
                <a:spcPts val="1200"/>
              </a:spcBef>
              <a:buClr>
                <a:schemeClr val="accent1"/>
              </a:buClr>
              <a:buFont typeface="Arial" pitchFamily="34" charset="0"/>
              <a:buChar char="•"/>
            </a:pPr>
            <a:r>
              <a:rPr lang="en-US" sz="2000" dirty="0" smtClean="0">
                <a:solidFill>
                  <a:srgbClr val="002060"/>
                </a:solidFill>
              </a:rPr>
              <a:t>So this leverage criterion applies to simple regression as a special case.</a:t>
            </a:r>
            <a:endParaRPr lang="en-US" sz="2000" i="1" dirty="0" smtClean="0">
              <a:solidFill>
                <a:srgbClr val="002060"/>
              </a:solidFill>
            </a:endParaRPr>
          </a:p>
        </p:txBody>
      </p:sp>
      <p:sp>
        <p:nvSpPr>
          <p:cNvPr id="1013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2" name="Rectangle 2"/>
          <p:cNvSpPr txBox="1">
            <a:spLocks noChangeArrowheads="1"/>
          </p:cNvSpPr>
          <p:nvPr/>
        </p:nvSpPr>
        <p:spPr bwMode="auto">
          <a:xfrm>
            <a:off x="1600200" y="381000"/>
            <a:ext cx="6324600" cy="61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Unusual Observations</a:t>
            </a:r>
            <a:endParaRPr lang="en-US" sz="3200" dirty="0">
              <a:solidFill>
                <a:schemeClr val="accent1"/>
              </a:solidFill>
              <a:effectLst>
                <a:outerShdw blurRad="38100" dist="38100" dir="2700000" algn="tl">
                  <a:srgbClr val="000000">
                    <a:alpha val="43137"/>
                  </a:srgbClr>
                </a:outerShdw>
              </a:effectLst>
            </a:endParaRPr>
          </a:p>
        </p:txBody>
      </p:sp>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63" y="4419600"/>
            <a:ext cx="6624637" cy="1625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756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dirty="0"/>
              <a:t>12-</a:t>
            </a:r>
            <a:fld id="{BFF5B768-E9F7-40C3-B1C2-F77B6D8618C3}" type="slidenum">
              <a:rPr lang="en-US"/>
              <a:pPr/>
              <a:t>22</a:t>
            </a:fld>
            <a:endParaRPr lang="en-US" dirty="0"/>
          </a:p>
        </p:txBody>
      </p:sp>
      <p:sp>
        <p:nvSpPr>
          <p:cNvPr id="1013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13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13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13</a:t>
            </a:r>
            <a:endParaRPr lang="en-US" sz="2700" b="1" dirty="0">
              <a:solidFill>
                <a:schemeClr val="accent1"/>
              </a:solidFill>
            </a:endParaRPr>
          </a:p>
        </p:txBody>
      </p:sp>
      <p:sp>
        <p:nvSpPr>
          <p:cNvPr id="12" name="Rectangle 2"/>
          <p:cNvSpPr txBox="1">
            <a:spLocks noChangeArrowheads="1"/>
          </p:cNvSpPr>
          <p:nvPr/>
        </p:nvSpPr>
        <p:spPr bwMode="auto">
          <a:xfrm>
            <a:off x="1600200" y="381000"/>
            <a:ext cx="6324600" cy="61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Unusual Observations</a:t>
            </a:r>
            <a:endParaRPr lang="en-US" sz="3200" dirty="0">
              <a:solidFill>
                <a:schemeClr val="accent1"/>
              </a:solidFill>
              <a:effectLst>
                <a:outerShdw blurRad="38100" dist="38100" dir="2700000" algn="tl">
                  <a:srgbClr val="000000">
                    <a:alpha val="43137"/>
                  </a:srgbClr>
                </a:outerShdw>
              </a:effectLst>
            </a:endParaRPr>
          </a:p>
        </p:txBody>
      </p:sp>
      <p:sp>
        <p:nvSpPr>
          <p:cNvPr id="28" name="Rectangle 7"/>
          <p:cNvSpPr>
            <a:spLocks noChangeArrowheads="1"/>
          </p:cNvSpPr>
          <p:nvPr/>
        </p:nvSpPr>
        <p:spPr bwMode="auto">
          <a:xfrm>
            <a:off x="109022" y="982106"/>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Heart Death Rate in 50 States</a:t>
            </a:r>
            <a:endParaRPr lang="en-US" sz="2400" i="1" dirty="0">
              <a:solidFill>
                <a:srgbClr val="C00000"/>
              </a:solidFill>
              <a:effectLst>
                <a:outerShdw blurRad="38100" dist="38100" dir="2700000" algn="tl">
                  <a:srgbClr val="000000">
                    <a:alpha val="43137"/>
                  </a:srgbClr>
                </a:outerShdw>
              </a:effectLst>
            </a:endParaRPr>
          </a:p>
        </p:txBody>
      </p:sp>
      <p:sp>
        <p:nvSpPr>
          <p:cNvPr id="2" name="TextBox 1"/>
          <p:cNvSpPr txBox="1"/>
          <p:nvPr/>
        </p:nvSpPr>
        <p:spPr>
          <a:xfrm>
            <a:off x="6121205" y="1650062"/>
            <a:ext cx="1712929" cy="584775"/>
          </a:xfrm>
          <a:prstGeom prst="rect">
            <a:avLst/>
          </a:prstGeom>
          <a:noFill/>
        </p:spPr>
        <p:txBody>
          <a:bodyPr wrap="square" rtlCol="0">
            <a:spAutoFit/>
          </a:bodyPr>
          <a:lstStyle/>
          <a:p>
            <a:r>
              <a:rPr lang="en-US" sz="1600" i="1" dirty="0" smtClean="0">
                <a:solidFill>
                  <a:srgbClr val="FF0000"/>
                </a:solidFill>
              </a:rPr>
              <a:t>n</a:t>
            </a:r>
            <a:r>
              <a:rPr lang="en-US" sz="1600" dirty="0" smtClean="0">
                <a:solidFill>
                  <a:srgbClr val="FF0000"/>
                </a:solidFill>
              </a:rPr>
              <a:t> = 50 states,</a:t>
            </a:r>
          </a:p>
          <a:p>
            <a:r>
              <a:rPr lang="en-US" sz="1600" i="1" dirty="0" smtClean="0">
                <a:solidFill>
                  <a:srgbClr val="FF0000"/>
                </a:solidFill>
              </a:rPr>
              <a:t>k</a:t>
            </a:r>
            <a:r>
              <a:rPr lang="en-US" sz="1600" dirty="0" smtClean="0">
                <a:solidFill>
                  <a:srgbClr val="FF0000"/>
                </a:solidFill>
              </a:rPr>
              <a:t> = 3 predictors</a:t>
            </a:r>
            <a:endParaRPr lang="en-US" sz="1600" dirty="0">
              <a:solidFill>
                <a:srgbClr val="FF0000"/>
              </a:solidFill>
            </a:endParaRPr>
          </a:p>
        </p:txBody>
      </p:sp>
      <p:sp>
        <p:nvSpPr>
          <p:cNvPr id="16" name="TextBox 15"/>
          <p:cNvSpPr txBox="1"/>
          <p:nvPr/>
        </p:nvSpPr>
        <p:spPr>
          <a:xfrm>
            <a:off x="6619474" y="4187317"/>
            <a:ext cx="2133600" cy="830997"/>
          </a:xfrm>
          <a:prstGeom prst="rect">
            <a:avLst/>
          </a:prstGeom>
          <a:noFill/>
        </p:spPr>
        <p:txBody>
          <a:bodyPr wrap="square" rtlCol="0">
            <a:spAutoFit/>
          </a:bodyPr>
          <a:lstStyle/>
          <a:p>
            <a:r>
              <a:rPr lang="en-US" sz="1600" dirty="0" smtClean="0">
                <a:solidFill>
                  <a:srgbClr val="FF0000"/>
                </a:solidFill>
              </a:rPr>
              <a:t>high leverage criterion is 2(</a:t>
            </a:r>
            <a:r>
              <a:rPr lang="en-US" sz="1600" i="1" dirty="0" smtClean="0">
                <a:solidFill>
                  <a:srgbClr val="FF0000"/>
                </a:solidFill>
              </a:rPr>
              <a:t>k</a:t>
            </a:r>
            <a:r>
              <a:rPr lang="en-US" sz="1600" dirty="0" smtClean="0">
                <a:solidFill>
                  <a:srgbClr val="FF0000"/>
                </a:solidFill>
              </a:rPr>
              <a:t>+1)/</a:t>
            </a:r>
            <a:r>
              <a:rPr lang="en-US" sz="1600" i="1" dirty="0" smtClean="0">
                <a:solidFill>
                  <a:srgbClr val="FF0000"/>
                </a:solidFill>
              </a:rPr>
              <a:t>n</a:t>
            </a:r>
            <a:r>
              <a:rPr lang="en-US" sz="1600" dirty="0" smtClean="0">
                <a:solidFill>
                  <a:srgbClr val="FF0000"/>
                </a:solidFill>
              </a:rPr>
              <a:t> </a:t>
            </a:r>
          </a:p>
          <a:p>
            <a:r>
              <a:rPr lang="en-US" sz="1600" dirty="0" smtClean="0">
                <a:solidFill>
                  <a:srgbClr val="FF0000"/>
                </a:solidFill>
              </a:rPr>
              <a:t>= 2(3+1)/50 = 0.160</a:t>
            </a:r>
            <a:endParaRPr lang="en-US" sz="1600" dirty="0">
              <a:solidFill>
                <a:srgbClr val="FF0000"/>
              </a:solidFill>
            </a:endParaRPr>
          </a:p>
        </p:txBody>
      </p:sp>
      <p:sp>
        <p:nvSpPr>
          <p:cNvPr id="19" name="TextBox 18"/>
          <p:cNvSpPr txBox="1"/>
          <p:nvPr/>
        </p:nvSpPr>
        <p:spPr>
          <a:xfrm>
            <a:off x="1299746" y="5586222"/>
            <a:ext cx="4286992" cy="584775"/>
          </a:xfrm>
          <a:prstGeom prst="rect">
            <a:avLst/>
          </a:prstGeom>
          <a:noFill/>
        </p:spPr>
        <p:txBody>
          <a:bodyPr wrap="square" rtlCol="0">
            <a:spAutoFit/>
          </a:bodyPr>
          <a:lstStyle/>
          <a:p>
            <a:r>
              <a:rPr lang="en-US" sz="1600" i="1" dirty="0">
                <a:solidFill>
                  <a:srgbClr val="FF0000"/>
                </a:solidFill>
              </a:rPr>
              <a:t>Note:</a:t>
            </a:r>
            <a:r>
              <a:rPr lang="en-US" sz="1600" dirty="0">
                <a:solidFill>
                  <a:srgbClr val="FF0000"/>
                </a:solidFill>
              </a:rPr>
              <a:t> Only unusual observations </a:t>
            </a:r>
            <a:r>
              <a:rPr lang="en-US" sz="1600" dirty="0" smtClean="0">
                <a:solidFill>
                  <a:srgbClr val="FF0000"/>
                </a:solidFill>
              </a:rPr>
              <a:t>are shown (there were </a:t>
            </a:r>
            <a:r>
              <a:rPr lang="en-US" sz="1600" i="1" dirty="0" smtClean="0">
                <a:solidFill>
                  <a:srgbClr val="FF0000"/>
                </a:solidFill>
              </a:rPr>
              <a:t>n</a:t>
            </a:r>
            <a:r>
              <a:rPr lang="en-US" sz="1600" dirty="0" smtClean="0">
                <a:solidFill>
                  <a:srgbClr val="FF0000"/>
                </a:solidFill>
              </a:rPr>
              <a:t> = 50 observations)</a:t>
            </a:r>
            <a:endParaRPr lang="en-US" sz="1600" dirty="0">
              <a:solidFill>
                <a:srgbClr val="FF0000"/>
              </a:solidFill>
            </a:endParaRPr>
          </a:p>
        </p:txBody>
      </p:sp>
      <p:sp>
        <p:nvSpPr>
          <p:cNvPr id="21" name="TextBox 20"/>
          <p:cNvSpPr txBox="1"/>
          <p:nvPr/>
        </p:nvSpPr>
        <p:spPr>
          <a:xfrm>
            <a:off x="6494463" y="5192065"/>
            <a:ext cx="2133600" cy="830997"/>
          </a:xfrm>
          <a:prstGeom prst="rect">
            <a:avLst/>
          </a:prstGeom>
          <a:noFill/>
        </p:spPr>
        <p:txBody>
          <a:bodyPr wrap="square" rtlCol="0">
            <a:spAutoFit/>
          </a:bodyPr>
          <a:lstStyle/>
          <a:p>
            <a:r>
              <a:rPr lang="en-US" sz="1600" dirty="0" err="1" smtClean="0">
                <a:solidFill>
                  <a:srgbClr val="FF0000"/>
                </a:solidFill>
              </a:rPr>
              <a:t>MegaStat</a:t>
            </a:r>
            <a:r>
              <a:rPr lang="en-US" sz="1600" dirty="0" smtClean="0">
                <a:solidFill>
                  <a:srgbClr val="FF0000"/>
                </a:solidFill>
              </a:rPr>
              <a:t> highlights the high leverage observations (&gt; .160)</a:t>
            </a:r>
            <a:endParaRPr lang="en-US" sz="1600" dirty="0">
              <a:solidFill>
                <a:srgbClr val="FF0000"/>
              </a:solidFill>
            </a:endParaRPr>
          </a:p>
        </p:txBody>
      </p:sp>
      <p:pic>
        <p:nvPicPr>
          <p:cNvPr id="1187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13" y="1942450"/>
            <a:ext cx="5537258" cy="348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6602651" y="2570365"/>
            <a:ext cx="2025412" cy="1323439"/>
          </a:xfrm>
          <a:prstGeom prst="rect">
            <a:avLst/>
          </a:prstGeom>
          <a:noFill/>
        </p:spPr>
        <p:txBody>
          <a:bodyPr wrap="square" rtlCol="0">
            <a:spAutoFit/>
          </a:bodyPr>
          <a:lstStyle/>
          <a:p>
            <a:r>
              <a:rPr lang="en-US" sz="1600" dirty="0" smtClean="0">
                <a:solidFill>
                  <a:srgbClr val="FF0000"/>
                </a:solidFill>
              </a:rPr>
              <a:t>4 states (FL, HI, OK, WV) have unusual residuals</a:t>
            </a:r>
          </a:p>
          <a:p>
            <a:r>
              <a:rPr lang="en-US" sz="1600" dirty="0" smtClean="0">
                <a:solidFill>
                  <a:srgbClr val="FF0000"/>
                </a:solidFill>
              </a:rPr>
              <a:t>(&gt; 2 </a:t>
            </a:r>
            <a:r>
              <a:rPr lang="en-US" sz="1600" i="1" dirty="0" smtClean="0">
                <a:solidFill>
                  <a:srgbClr val="FF0000"/>
                </a:solidFill>
              </a:rPr>
              <a:t>s</a:t>
            </a:r>
            <a:r>
              <a:rPr lang="en-US" sz="1600" i="1" baseline="-25000" dirty="0" smtClean="0">
                <a:solidFill>
                  <a:srgbClr val="FF0000"/>
                </a:solidFill>
              </a:rPr>
              <a:t>e</a:t>
            </a:r>
            <a:r>
              <a:rPr lang="en-US" sz="1600" dirty="0" smtClean="0">
                <a:solidFill>
                  <a:srgbClr val="FF0000"/>
                </a:solidFill>
              </a:rPr>
              <a:t>) highlighted by </a:t>
            </a:r>
            <a:r>
              <a:rPr lang="en-US" sz="1600" dirty="0" err="1" smtClean="0">
                <a:solidFill>
                  <a:srgbClr val="FF0000"/>
                </a:solidFill>
              </a:rPr>
              <a:t>MegaStat</a:t>
            </a:r>
            <a:endParaRPr lang="en-US" sz="1600" dirty="0">
              <a:solidFill>
                <a:srgbClr val="FF0000"/>
              </a:solidFill>
            </a:endParaRPr>
          </a:p>
        </p:txBody>
      </p:sp>
      <p:sp>
        <p:nvSpPr>
          <p:cNvPr id="30" name="TextBox 29"/>
          <p:cNvSpPr txBox="1"/>
          <p:nvPr/>
        </p:nvSpPr>
        <p:spPr>
          <a:xfrm>
            <a:off x="3152682" y="1650062"/>
            <a:ext cx="2244028" cy="584775"/>
          </a:xfrm>
          <a:prstGeom prst="rect">
            <a:avLst/>
          </a:prstGeom>
          <a:noFill/>
        </p:spPr>
        <p:txBody>
          <a:bodyPr wrap="square" rtlCol="0">
            <a:spAutoFit/>
          </a:bodyPr>
          <a:lstStyle/>
          <a:p>
            <a:r>
              <a:rPr lang="en-US" sz="1600" dirty="0" smtClean="0">
                <a:solidFill>
                  <a:srgbClr val="FF0000"/>
                </a:solidFill>
              </a:rPr>
              <a:t>standard error</a:t>
            </a:r>
          </a:p>
          <a:p>
            <a:r>
              <a:rPr lang="en-US" sz="1600" i="1" dirty="0" smtClean="0">
                <a:solidFill>
                  <a:srgbClr val="FF0000"/>
                </a:solidFill>
              </a:rPr>
              <a:t>s</a:t>
            </a:r>
            <a:r>
              <a:rPr lang="en-US" sz="1600" i="1" baseline="-25000" dirty="0" smtClean="0">
                <a:solidFill>
                  <a:srgbClr val="FF0000"/>
                </a:solidFill>
              </a:rPr>
              <a:t>e</a:t>
            </a:r>
            <a:r>
              <a:rPr lang="en-US" sz="1600" dirty="0" smtClean="0">
                <a:solidFill>
                  <a:srgbClr val="FF0000"/>
                </a:solidFill>
              </a:rPr>
              <a:t> = 27.422</a:t>
            </a:r>
            <a:endParaRPr lang="en-US" sz="1600" dirty="0">
              <a:solidFill>
                <a:srgbClr val="FF0000"/>
              </a:solidFill>
            </a:endParaRPr>
          </a:p>
        </p:txBody>
      </p:sp>
      <p:cxnSp>
        <p:nvCxnSpPr>
          <p:cNvPr id="7" name="Straight Arrow Connector 6"/>
          <p:cNvCxnSpPr/>
          <p:nvPr/>
        </p:nvCxnSpPr>
        <p:spPr bwMode="auto">
          <a:xfrm flipH="1" flipV="1">
            <a:off x="5638800" y="5029200"/>
            <a:ext cx="852694" cy="38099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32" name="Straight Arrow Connector 31"/>
          <p:cNvCxnSpPr/>
          <p:nvPr/>
        </p:nvCxnSpPr>
        <p:spPr bwMode="auto">
          <a:xfrm flipH="1">
            <a:off x="3152683" y="2234837"/>
            <a:ext cx="428717" cy="89185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39" name="Straight Arrow Connector 38"/>
          <p:cNvCxnSpPr>
            <a:stCxn id="29" idx="1"/>
          </p:cNvCxnSpPr>
          <p:nvPr/>
        </p:nvCxnSpPr>
        <p:spPr bwMode="auto">
          <a:xfrm flipH="1">
            <a:off x="5334000" y="3232085"/>
            <a:ext cx="1268651" cy="106627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1" name="Straight Arrow Connector 40"/>
          <p:cNvCxnSpPr/>
          <p:nvPr/>
        </p:nvCxnSpPr>
        <p:spPr bwMode="auto">
          <a:xfrm flipH="1">
            <a:off x="4408339" y="2142977"/>
            <a:ext cx="1712866" cy="85477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560972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3FB00233-8E23-4173-AE8F-D792829A4309}" type="slidenum">
              <a:rPr lang="en-US"/>
              <a:pPr/>
              <a:t>23</a:t>
            </a:fld>
            <a:endParaRPr lang="en-US"/>
          </a:p>
        </p:txBody>
      </p:sp>
      <p:sp>
        <p:nvSpPr>
          <p:cNvPr id="541698" name="Rectangle 2"/>
          <p:cNvSpPr>
            <a:spLocks noGrp="1" noChangeArrowheads="1"/>
          </p:cNvSpPr>
          <p:nvPr>
            <p:ph type="title"/>
          </p:nvPr>
        </p:nvSpPr>
        <p:spPr>
          <a:xfrm>
            <a:off x="457200" y="381000"/>
            <a:ext cx="8066954" cy="685800"/>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Categorical Predictors                           </a:t>
            </a:r>
            <a:r>
              <a:rPr lang="en-US" sz="3200" i="1" dirty="0" smtClean="0">
                <a:effectLst>
                  <a:outerShdw blurRad="38100" dist="38100" dir="2700000" algn="tl">
                    <a:srgbClr val="000000">
                      <a:alpha val="43137"/>
                    </a:srgbClr>
                  </a:outerShdw>
                </a:effectLst>
              </a:rPr>
              <a:t>ML 12.3</a:t>
            </a:r>
            <a:endParaRPr lang="en-US" sz="3200" i="1" dirty="0">
              <a:effectLst>
                <a:outerShdw blurRad="38100" dist="38100" dir="2700000" algn="tl">
                  <a:srgbClr val="000000">
                    <a:alpha val="43137"/>
                  </a:srgbClr>
                </a:outerShdw>
              </a:effectLst>
            </a:endParaRPr>
          </a:p>
        </p:txBody>
      </p:sp>
      <p:sp>
        <p:nvSpPr>
          <p:cNvPr id="541699" name="Rectangle 3"/>
          <p:cNvSpPr>
            <a:spLocks noGrp="1" noChangeArrowheads="1"/>
          </p:cNvSpPr>
          <p:nvPr>
            <p:ph type="body" sz="half" idx="1"/>
          </p:nvPr>
        </p:nvSpPr>
        <p:spPr>
          <a:xfrm>
            <a:off x="457200" y="2286000"/>
            <a:ext cx="7712611" cy="3134096"/>
          </a:xfrm>
          <a:solidFill>
            <a:schemeClr val="bg1"/>
          </a:solidFill>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A binary predictor has two values (usually 0 and 1) to denote the presence or absence of a condition.</a:t>
            </a:r>
          </a:p>
          <a:p>
            <a:pPr marL="515938" indent="-515938" eaLnBrk="1" hangingPunct="1">
              <a:spcBef>
                <a:spcPts val="1200"/>
              </a:spcBef>
              <a:buClr>
                <a:schemeClr val="accent1"/>
              </a:buClr>
              <a:buSzPct val="100000"/>
              <a:buFontTx/>
              <a:buChar char="•"/>
            </a:pPr>
            <a:r>
              <a:rPr lang="en-US" sz="2000" dirty="0" smtClean="0">
                <a:solidFill>
                  <a:srgbClr val="002060"/>
                </a:solidFill>
              </a:rPr>
              <a:t>For example, for </a:t>
            </a:r>
            <a:r>
              <a:rPr lang="en-US" sz="2000" i="1" dirty="0" smtClean="0">
                <a:solidFill>
                  <a:srgbClr val="002060"/>
                </a:solidFill>
              </a:rPr>
              <a:t>n </a:t>
            </a:r>
            <a:r>
              <a:rPr lang="en-US" sz="2000" dirty="0" smtClean="0">
                <a:solidFill>
                  <a:srgbClr val="002060"/>
                </a:solidFill>
              </a:rPr>
              <a:t>graduates from an MBA program: </a:t>
            </a:r>
            <a:br>
              <a:rPr lang="en-US" sz="2000" dirty="0" smtClean="0">
                <a:solidFill>
                  <a:srgbClr val="002060"/>
                </a:solidFill>
              </a:rPr>
            </a:br>
            <a:r>
              <a:rPr lang="en-US" sz="2000" dirty="0" smtClean="0">
                <a:solidFill>
                  <a:srgbClr val="002060"/>
                </a:solidFill>
              </a:rPr>
              <a:t>	Employed = 1</a:t>
            </a:r>
            <a:br>
              <a:rPr lang="en-US" sz="2000" dirty="0" smtClean="0">
                <a:solidFill>
                  <a:srgbClr val="002060"/>
                </a:solidFill>
              </a:rPr>
            </a:br>
            <a:r>
              <a:rPr lang="en-US" sz="2000" dirty="0" smtClean="0">
                <a:solidFill>
                  <a:srgbClr val="002060"/>
                </a:solidFill>
              </a:rPr>
              <a:t>	Unemployed = 0</a:t>
            </a:r>
          </a:p>
          <a:p>
            <a:pPr marL="515938" indent="-515938" eaLnBrk="1" hangingPunct="1">
              <a:spcBef>
                <a:spcPts val="1200"/>
              </a:spcBef>
              <a:buClr>
                <a:schemeClr val="accent1"/>
              </a:buClr>
              <a:buSzPct val="100000"/>
              <a:buFontTx/>
              <a:buChar char="•"/>
            </a:pPr>
            <a:r>
              <a:rPr lang="en-US" sz="2000" dirty="0" smtClean="0">
                <a:solidFill>
                  <a:srgbClr val="002060"/>
                </a:solidFill>
              </a:rPr>
              <a:t>These variables are also called </a:t>
            </a:r>
            <a:r>
              <a:rPr lang="en-US" sz="2000" i="1" u="sng" dirty="0" smtClean="0">
                <a:solidFill>
                  <a:srgbClr val="C00000"/>
                </a:solidFill>
              </a:rPr>
              <a:t>dummy</a:t>
            </a:r>
            <a:r>
              <a:rPr lang="en-US" sz="2000" i="1" dirty="0" smtClean="0">
                <a:solidFill>
                  <a:srgbClr val="C00000"/>
                </a:solidFill>
              </a:rPr>
              <a:t> </a:t>
            </a:r>
            <a:r>
              <a:rPr lang="en-US" sz="2000" i="1" dirty="0" smtClean="0">
                <a:solidFill>
                  <a:srgbClr val="002060"/>
                </a:solidFill>
              </a:rPr>
              <a:t>, </a:t>
            </a:r>
            <a:r>
              <a:rPr lang="en-US" sz="2000" i="1" u="sng" dirty="0">
                <a:solidFill>
                  <a:srgbClr val="C00000"/>
                </a:solidFill>
              </a:rPr>
              <a:t>dichotomous</a:t>
            </a:r>
            <a:r>
              <a:rPr lang="en-US" sz="2000" i="1" u="sng" dirty="0" smtClean="0">
                <a:solidFill>
                  <a:srgbClr val="002060"/>
                </a:solidFill>
              </a:rPr>
              <a:t>,</a:t>
            </a:r>
            <a:r>
              <a:rPr lang="en-US" sz="2000" b="1" dirty="0" smtClean="0"/>
              <a:t> </a:t>
            </a:r>
            <a:r>
              <a:rPr lang="en-US" sz="2000" dirty="0" smtClean="0">
                <a:solidFill>
                  <a:srgbClr val="002060"/>
                </a:solidFill>
              </a:rPr>
              <a:t>or </a:t>
            </a:r>
            <a:r>
              <a:rPr lang="en-US" sz="2000" i="1" u="sng" dirty="0">
                <a:solidFill>
                  <a:srgbClr val="C00000"/>
                </a:solidFill>
              </a:rPr>
              <a:t>indicator </a:t>
            </a:r>
            <a:r>
              <a:rPr lang="en-US" sz="2000" dirty="0">
                <a:solidFill>
                  <a:srgbClr val="002060"/>
                </a:solidFill>
              </a:rPr>
              <a:t>variables.</a:t>
            </a:r>
          </a:p>
          <a:p>
            <a:pPr marL="515938" indent="-515938" eaLnBrk="1" hangingPunct="1">
              <a:spcBef>
                <a:spcPts val="1200"/>
              </a:spcBef>
              <a:buClr>
                <a:schemeClr val="accent1"/>
              </a:buClr>
              <a:buSzPct val="100000"/>
              <a:buFontTx/>
              <a:buChar char="•"/>
            </a:pPr>
            <a:r>
              <a:rPr lang="en-US" sz="2000" dirty="0" smtClean="0">
                <a:solidFill>
                  <a:srgbClr val="002060"/>
                </a:solidFill>
              </a:rPr>
              <a:t>For easy understandability, name the binary variable the characteristic that is equivalent to the value of 1.</a:t>
            </a:r>
          </a:p>
        </p:txBody>
      </p:sp>
      <p:sp>
        <p:nvSpPr>
          <p:cNvPr id="55299"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5300"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1703" name="Rectangle 7"/>
          <p:cNvSpPr>
            <a:spLocks noChangeArrowheads="1"/>
          </p:cNvSpPr>
          <p:nvPr/>
        </p:nvSpPr>
        <p:spPr bwMode="auto">
          <a:xfrm>
            <a:off x="234950" y="16748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Is a Binary or Categorical  Predictor?</a:t>
            </a:r>
          </a:p>
        </p:txBody>
      </p:sp>
      <p:sp>
        <p:nvSpPr>
          <p:cNvPr id="5530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Tree>
    <p:extLst>
      <p:ext uri="{BB962C8B-B14F-4D97-AF65-F5344CB8AC3E}">
        <p14:creationId xmlns:p14="http://schemas.microsoft.com/office/powerpoint/2010/main" val="1354706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BEB7AA2B-9AF6-434E-8D40-36264CC5FAF6}" type="slidenum">
              <a:rPr lang="en-US"/>
              <a:pPr/>
              <a:t>24</a:t>
            </a:fld>
            <a:endParaRPr lang="en-US"/>
          </a:p>
        </p:txBody>
      </p:sp>
      <p:sp>
        <p:nvSpPr>
          <p:cNvPr id="542723" name="Rectangle 3"/>
          <p:cNvSpPr>
            <a:spLocks noGrp="1" noChangeArrowheads="1"/>
          </p:cNvSpPr>
          <p:nvPr>
            <p:ph type="body" sz="half" idx="1"/>
          </p:nvPr>
        </p:nvSpPr>
        <p:spPr>
          <a:xfrm>
            <a:off x="457200" y="1831196"/>
            <a:ext cx="7762875" cy="2798762"/>
          </a:xfrm>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A binary predictor is sometimes called a </a:t>
            </a:r>
            <a:r>
              <a:rPr lang="en-US" sz="2000" i="1" dirty="0" smtClean="0">
                <a:solidFill>
                  <a:srgbClr val="C00000"/>
                </a:solidFill>
              </a:rPr>
              <a:t>shift variable</a:t>
            </a:r>
            <a:r>
              <a:rPr lang="en-US" sz="2000" dirty="0" smtClean="0">
                <a:solidFill>
                  <a:srgbClr val="C00000"/>
                </a:solidFill>
              </a:rPr>
              <a:t> </a:t>
            </a:r>
            <a:r>
              <a:rPr lang="en-US" sz="2000" dirty="0" smtClean="0">
                <a:solidFill>
                  <a:srgbClr val="002060"/>
                </a:solidFill>
              </a:rPr>
              <a:t>because it shifts the regression plane up or down.</a:t>
            </a:r>
          </a:p>
          <a:p>
            <a:pPr marL="515938" indent="-515938" eaLnBrk="1" hangingPunct="1">
              <a:spcBef>
                <a:spcPts val="1200"/>
              </a:spcBef>
              <a:buClr>
                <a:schemeClr val="accent1"/>
              </a:buClr>
              <a:buSzPct val="100000"/>
              <a:buFontTx/>
              <a:buChar char="•"/>
            </a:pPr>
            <a:r>
              <a:rPr lang="en-US" sz="2000" dirty="0" smtClean="0">
                <a:solidFill>
                  <a:srgbClr val="002060"/>
                </a:solidFill>
              </a:rPr>
              <a:t>Suppose </a:t>
            </a:r>
            <a:r>
              <a:rPr lang="en-US" sz="2000" i="1" dirty="0" smtClean="0">
                <a:solidFill>
                  <a:srgbClr val="002060"/>
                </a:solidFill>
              </a:rPr>
              <a:t>X</a:t>
            </a:r>
            <a:r>
              <a:rPr lang="en-US" sz="2000" baseline="-25000" dirty="0" smtClean="0">
                <a:solidFill>
                  <a:srgbClr val="002060"/>
                </a:solidFill>
              </a:rPr>
              <a:t>1</a:t>
            </a:r>
            <a:r>
              <a:rPr lang="en-US" sz="2000" dirty="0" smtClean="0">
                <a:solidFill>
                  <a:srgbClr val="002060"/>
                </a:solidFill>
              </a:rPr>
              <a:t> is a binary predictor that can take on only the values of 0 or 1.</a:t>
            </a:r>
          </a:p>
          <a:p>
            <a:pPr marL="515938" indent="-515938" eaLnBrk="1" hangingPunct="1">
              <a:spcBef>
                <a:spcPts val="1200"/>
              </a:spcBef>
              <a:buClr>
                <a:schemeClr val="accent1"/>
              </a:buClr>
              <a:buSzPct val="100000"/>
              <a:buFontTx/>
              <a:buChar char="•"/>
            </a:pPr>
            <a:r>
              <a:rPr lang="en-US" sz="2000" dirty="0" smtClean="0">
                <a:solidFill>
                  <a:srgbClr val="002060"/>
                </a:solidFill>
              </a:rPr>
              <a:t>Its contribution to the regression is either </a:t>
            </a:r>
            <a:r>
              <a:rPr lang="en-US" sz="2000" i="1" dirty="0" smtClean="0">
                <a:solidFill>
                  <a:srgbClr val="002060"/>
                </a:solidFill>
              </a:rPr>
              <a:t>b</a:t>
            </a:r>
            <a:r>
              <a:rPr lang="en-US" sz="2000" baseline="-25000" dirty="0" smtClean="0">
                <a:solidFill>
                  <a:srgbClr val="002060"/>
                </a:solidFill>
              </a:rPr>
              <a:t>1</a:t>
            </a:r>
            <a:r>
              <a:rPr lang="en-US" sz="2000" dirty="0" smtClean="0">
                <a:solidFill>
                  <a:srgbClr val="002060"/>
                </a:solidFill>
              </a:rPr>
              <a:t> or nothing, resulting in an intercept of either </a:t>
            </a:r>
            <a:r>
              <a:rPr lang="en-US" sz="2000" i="1" dirty="0" smtClean="0">
                <a:solidFill>
                  <a:srgbClr val="002060"/>
                </a:solidFill>
              </a:rPr>
              <a:t>b</a:t>
            </a:r>
            <a:r>
              <a:rPr lang="en-US" sz="2000" baseline="-25000" dirty="0" smtClean="0">
                <a:solidFill>
                  <a:srgbClr val="002060"/>
                </a:solidFill>
              </a:rPr>
              <a:t>0</a:t>
            </a:r>
            <a:r>
              <a:rPr lang="en-US" sz="2000" dirty="0" smtClean="0">
                <a:solidFill>
                  <a:srgbClr val="002060"/>
                </a:solidFill>
              </a:rPr>
              <a:t> (when </a:t>
            </a:r>
            <a:r>
              <a:rPr lang="en-US" sz="2000" i="1" dirty="0" smtClean="0">
                <a:solidFill>
                  <a:srgbClr val="002060"/>
                </a:solidFill>
              </a:rPr>
              <a:t>X</a:t>
            </a:r>
            <a:r>
              <a:rPr lang="en-US" sz="2000" baseline="-25000" dirty="0" smtClean="0">
                <a:solidFill>
                  <a:srgbClr val="002060"/>
                </a:solidFill>
              </a:rPr>
              <a:t>1</a:t>
            </a:r>
            <a:r>
              <a:rPr lang="en-US" sz="2000" dirty="0" smtClean="0">
                <a:solidFill>
                  <a:srgbClr val="002060"/>
                </a:solidFill>
              </a:rPr>
              <a:t> = 0) or </a:t>
            </a:r>
            <a:r>
              <a:rPr lang="en-US" sz="2000" i="1" dirty="0" smtClean="0">
                <a:solidFill>
                  <a:srgbClr val="002060"/>
                </a:solidFill>
              </a:rPr>
              <a:t>b</a:t>
            </a:r>
            <a:r>
              <a:rPr lang="en-US" sz="2000" baseline="-25000" dirty="0" smtClean="0">
                <a:solidFill>
                  <a:srgbClr val="002060"/>
                </a:solidFill>
              </a:rPr>
              <a:t>0</a:t>
            </a:r>
            <a:r>
              <a:rPr lang="en-US" sz="2000" dirty="0" smtClean="0">
                <a:solidFill>
                  <a:srgbClr val="002060"/>
                </a:solidFill>
              </a:rPr>
              <a:t> + </a:t>
            </a:r>
            <a:r>
              <a:rPr lang="en-US" sz="2000" i="1" dirty="0" smtClean="0">
                <a:solidFill>
                  <a:srgbClr val="002060"/>
                </a:solidFill>
              </a:rPr>
              <a:t>b</a:t>
            </a:r>
            <a:r>
              <a:rPr lang="en-US" sz="2000" baseline="-25000" dirty="0" smtClean="0">
                <a:solidFill>
                  <a:srgbClr val="002060"/>
                </a:solidFill>
              </a:rPr>
              <a:t>1</a:t>
            </a:r>
            <a:r>
              <a:rPr lang="en-US" sz="2000" dirty="0" smtClean="0">
                <a:solidFill>
                  <a:srgbClr val="002060"/>
                </a:solidFill>
              </a:rPr>
              <a:t> (when </a:t>
            </a:r>
            <a:r>
              <a:rPr lang="en-US" sz="2000" i="1" dirty="0" smtClean="0">
                <a:solidFill>
                  <a:srgbClr val="002060"/>
                </a:solidFill>
              </a:rPr>
              <a:t>X</a:t>
            </a:r>
            <a:r>
              <a:rPr lang="en-US" sz="2000" baseline="-25000" dirty="0" smtClean="0">
                <a:solidFill>
                  <a:srgbClr val="002060"/>
                </a:solidFill>
              </a:rPr>
              <a:t>1</a:t>
            </a:r>
            <a:r>
              <a:rPr lang="en-US" sz="2000" dirty="0" smtClean="0">
                <a:solidFill>
                  <a:srgbClr val="002060"/>
                </a:solidFill>
              </a:rPr>
              <a:t> = 1).  </a:t>
            </a:r>
          </a:p>
          <a:p>
            <a:pPr marL="515938" indent="-515938" eaLnBrk="1" hangingPunct="1">
              <a:spcBef>
                <a:spcPts val="1200"/>
              </a:spcBef>
              <a:buClr>
                <a:schemeClr val="accent1"/>
              </a:buClr>
              <a:buSzPct val="100000"/>
              <a:buFontTx/>
              <a:buChar char="•"/>
            </a:pPr>
            <a:r>
              <a:rPr lang="en-US" sz="2000" dirty="0" smtClean="0">
                <a:solidFill>
                  <a:srgbClr val="002060"/>
                </a:solidFill>
              </a:rPr>
              <a:t>The slope does not change: only the intercept is shifted.  For</a:t>
            </a:r>
            <a:br>
              <a:rPr lang="en-US" sz="2000" dirty="0" smtClean="0">
                <a:solidFill>
                  <a:srgbClr val="002060"/>
                </a:solidFill>
              </a:rPr>
            </a:br>
            <a:r>
              <a:rPr lang="en-US" sz="2000" dirty="0" smtClean="0">
                <a:solidFill>
                  <a:srgbClr val="002060"/>
                </a:solidFill>
              </a:rPr>
              <a:t>example,</a:t>
            </a:r>
          </a:p>
          <a:p>
            <a:pPr marL="515938" indent="-515938" eaLnBrk="1" hangingPunct="1">
              <a:buSzPct val="100000"/>
              <a:buFontTx/>
              <a:buChar char="•"/>
            </a:pPr>
            <a:endParaRPr lang="en-US" sz="2000" dirty="0" smtClean="0">
              <a:solidFill>
                <a:srgbClr val="002060"/>
              </a:solidFill>
              <a:effectLst>
                <a:outerShdw blurRad="38100" dist="38100" dir="2700000" algn="tl">
                  <a:srgbClr val="C0C0C0"/>
                </a:outerShdw>
              </a:effectLst>
            </a:endParaRPr>
          </a:p>
        </p:txBody>
      </p:sp>
      <p:sp>
        <p:nvSpPr>
          <p:cNvPr id="5734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734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2726" name="Rectangle 6"/>
          <p:cNvSpPr>
            <a:spLocks noChangeArrowheads="1"/>
          </p:cNvSpPr>
          <p:nvPr/>
        </p:nvSpPr>
        <p:spPr bwMode="auto">
          <a:xfrm>
            <a:off x="234950"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Effects of a Binary Predictor</a:t>
            </a:r>
          </a:p>
        </p:txBody>
      </p:sp>
      <p:sp>
        <p:nvSpPr>
          <p:cNvPr id="573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5" name="Rectangle 2"/>
          <p:cNvSpPr>
            <a:spLocks noGrp="1" noChangeArrowheads="1"/>
          </p:cNvSpPr>
          <p:nvPr>
            <p:ph type="title"/>
          </p:nvPr>
        </p:nvSpPr>
        <p:spPr>
          <a:xfrm>
            <a:off x="914400" y="408637"/>
            <a:ext cx="6858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Categorical </a:t>
            </a:r>
            <a:r>
              <a:rPr lang="en-US" sz="3200" dirty="0">
                <a:solidFill>
                  <a:schemeClr val="accent1"/>
                </a:solidFill>
                <a:effectLst>
                  <a:outerShdw blurRad="38100" dist="38100" dir="2700000" algn="tl">
                    <a:srgbClr val="000000">
                      <a:alpha val="43137"/>
                    </a:srgbClr>
                  </a:outerShdw>
                </a:effectLst>
              </a:rPr>
              <a:t>Predictors</a:t>
            </a:r>
          </a:p>
        </p:txBody>
      </p:sp>
      <p:pic>
        <p:nvPicPr>
          <p:cNvPr id="80898" name="Picture 2"/>
          <p:cNvPicPr>
            <a:picLocks noChangeAspect="1" noChangeArrowheads="1"/>
          </p:cNvPicPr>
          <p:nvPr/>
        </p:nvPicPr>
        <p:blipFill>
          <a:blip r:embed="rId3" cstate="print"/>
          <a:srcRect/>
          <a:stretch>
            <a:fillRect/>
          </a:stretch>
        </p:blipFill>
        <p:spPr bwMode="auto">
          <a:xfrm>
            <a:off x="2587831" y="4642823"/>
            <a:ext cx="3886200" cy="1916892"/>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3761625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13-</a:t>
            </a:r>
            <a:fld id="{E88D4FBA-79E7-4F25-930F-45D5FF97F756}" type="slidenum">
              <a:rPr lang="en-US"/>
              <a:pPr/>
              <a:t>25</a:t>
            </a:fld>
            <a:endParaRPr lang="en-US"/>
          </a:p>
        </p:txBody>
      </p:sp>
      <p:sp>
        <p:nvSpPr>
          <p:cNvPr id="545795" name="Rectangle 3"/>
          <p:cNvSpPr>
            <a:spLocks noGrp="1" noChangeArrowheads="1"/>
          </p:cNvSpPr>
          <p:nvPr>
            <p:ph type="body" sz="half" idx="1"/>
          </p:nvPr>
        </p:nvSpPr>
        <p:spPr>
          <a:xfrm>
            <a:off x="609600" y="1816925"/>
            <a:ext cx="8051800" cy="83820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In multiple regression, binary predictors require no special treatment.  They are tested as any other predictor using a </a:t>
            </a:r>
            <a:r>
              <a:rPr lang="en-US" sz="2000" i="1" dirty="0" smtClean="0">
                <a:solidFill>
                  <a:srgbClr val="002060"/>
                </a:solidFill>
              </a:rPr>
              <a:t>t</a:t>
            </a:r>
            <a:r>
              <a:rPr lang="en-US" sz="2000" dirty="0" smtClean="0">
                <a:solidFill>
                  <a:srgbClr val="002060"/>
                </a:solidFill>
              </a:rPr>
              <a:t> test.</a:t>
            </a:r>
          </a:p>
        </p:txBody>
      </p:sp>
      <p:sp>
        <p:nvSpPr>
          <p:cNvPr id="5939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939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5798" name="Rectangle 6"/>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Testing a Binary for Significance</a:t>
            </a:r>
          </a:p>
        </p:txBody>
      </p:sp>
      <p:sp>
        <p:nvSpPr>
          <p:cNvPr id="593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2" name="Rectangle 8"/>
          <p:cNvSpPr>
            <a:spLocks noChangeArrowheads="1"/>
          </p:cNvSpPr>
          <p:nvPr/>
        </p:nvSpPr>
        <p:spPr bwMode="auto">
          <a:xfrm>
            <a:off x="234950" y="26670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More Than One Binary</a:t>
            </a:r>
          </a:p>
        </p:txBody>
      </p:sp>
      <p:sp>
        <p:nvSpPr>
          <p:cNvPr id="13" name="Rectangle 12"/>
          <p:cNvSpPr/>
          <p:nvPr/>
        </p:nvSpPr>
        <p:spPr>
          <a:xfrm>
            <a:off x="609600" y="3276600"/>
            <a:ext cx="7391400" cy="3016210"/>
          </a:xfrm>
          <a:prstGeom prst="rect">
            <a:avLst/>
          </a:prstGeom>
        </p:spPr>
        <p:txBody>
          <a:bodyPr>
            <a:spAutoFit/>
          </a:bodyPr>
          <a:lstStyle/>
          <a:p>
            <a:pPr marL="515938" indent="-515938" eaLnBrk="0" hangingPunct="0">
              <a:spcBef>
                <a:spcPct val="20000"/>
              </a:spcBef>
              <a:buClr>
                <a:schemeClr val="accent1"/>
              </a:buClr>
              <a:buFontTx/>
              <a:buChar char="•"/>
            </a:pPr>
            <a:r>
              <a:rPr lang="en-US" dirty="0">
                <a:solidFill>
                  <a:srgbClr val="002060"/>
                </a:solidFill>
              </a:rPr>
              <a:t>More than one binary occurs when the number of categories to be coded exceeds two.  </a:t>
            </a:r>
          </a:p>
          <a:p>
            <a:pPr marL="515938" indent="-515938" eaLnBrk="0" hangingPunct="0">
              <a:spcBef>
                <a:spcPts val="1200"/>
              </a:spcBef>
              <a:buClr>
                <a:schemeClr val="accent1"/>
              </a:buClr>
              <a:buFontTx/>
              <a:buChar char="•"/>
            </a:pPr>
            <a:r>
              <a:rPr lang="en-US" dirty="0">
                <a:solidFill>
                  <a:srgbClr val="002060"/>
                </a:solidFill>
              </a:rPr>
              <a:t>For example, for the variable </a:t>
            </a:r>
            <a:r>
              <a:rPr lang="en-US" i="1" dirty="0">
                <a:solidFill>
                  <a:srgbClr val="002060"/>
                </a:solidFill>
              </a:rPr>
              <a:t>GPA by class level</a:t>
            </a:r>
            <a:r>
              <a:rPr lang="en-US" dirty="0">
                <a:solidFill>
                  <a:srgbClr val="002060"/>
                </a:solidFill>
              </a:rPr>
              <a:t>, each category is a binary variable:</a:t>
            </a:r>
            <a:br>
              <a:rPr lang="en-US" dirty="0">
                <a:solidFill>
                  <a:srgbClr val="002060"/>
                </a:solidFill>
              </a:rPr>
            </a:br>
            <a:r>
              <a:rPr lang="en-US" dirty="0">
                <a:solidFill>
                  <a:srgbClr val="002060"/>
                </a:solidFill>
              </a:rPr>
              <a:t>	</a:t>
            </a:r>
            <a:r>
              <a:rPr lang="en-US" i="1" dirty="0">
                <a:solidFill>
                  <a:srgbClr val="002060"/>
                </a:solidFill>
              </a:rPr>
              <a:t>Freshman</a:t>
            </a:r>
            <a:r>
              <a:rPr lang="en-US" dirty="0">
                <a:solidFill>
                  <a:srgbClr val="002060"/>
                </a:solidFill>
              </a:rPr>
              <a:t> = 1 if a freshman, 0 otherwise</a:t>
            </a:r>
            <a:br>
              <a:rPr lang="en-US" dirty="0">
                <a:solidFill>
                  <a:srgbClr val="002060"/>
                </a:solidFill>
              </a:rPr>
            </a:br>
            <a:r>
              <a:rPr lang="en-US" dirty="0">
                <a:solidFill>
                  <a:srgbClr val="002060"/>
                </a:solidFill>
              </a:rPr>
              <a:t>	</a:t>
            </a:r>
            <a:r>
              <a:rPr lang="en-US" i="1" dirty="0">
                <a:solidFill>
                  <a:srgbClr val="002060"/>
                </a:solidFill>
              </a:rPr>
              <a:t>Sophomore</a:t>
            </a:r>
            <a:r>
              <a:rPr lang="en-US" dirty="0">
                <a:solidFill>
                  <a:srgbClr val="002060"/>
                </a:solidFill>
              </a:rPr>
              <a:t> = 1 if a sophomore, 0 otherwise</a:t>
            </a:r>
            <a:br>
              <a:rPr lang="en-US" dirty="0">
                <a:solidFill>
                  <a:srgbClr val="002060"/>
                </a:solidFill>
              </a:rPr>
            </a:br>
            <a:r>
              <a:rPr lang="en-US" dirty="0">
                <a:solidFill>
                  <a:srgbClr val="002060"/>
                </a:solidFill>
              </a:rPr>
              <a:t>	</a:t>
            </a:r>
            <a:r>
              <a:rPr lang="en-US" i="1" dirty="0">
                <a:solidFill>
                  <a:srgbClr val="002060"/>
                </a:solidFill>
              </a:rPr>
              <a:t>Junio</a:t>
            </a:r>
            <a:r>
              <a:rPr lang="en-US" dirty="0">
                <a:solidFill>
                  <a:srgbClr val="002060"/>
                </a:solidFill>
              </a:rPr>
              <a:t>r = 1 if a junior, 0 otherwise</a:t>
            </a:r>
            <a:br>
              <a:rPr lang="en-US" dirty="0">
                <a:solidFill>
                  <a:srgbClr val="002060"/>
                </a:solidFill>
              </a:rPr>
            </a:br>
            <a:r>
              <a:rPr lang="en-US" dirty="0">
                <a:solidFill>
                  <a:srgbClr val="002060"/>
                </a:solidFill>
              </a:rPr>
              <a:t>	</a:t>
            </a:r>
            <a:r>
              <a:rPr lang="en-US" i="1" dirty="0">
                <a:solidFill>
                  <a:srgbClr val="002060"/>
                </a:solidFill>
              </a:rPr>
              <a:t>Senior</a:t>
            </a:r>
            <a:r>
              <a:rPr lang="en-US" dirty="0">
                <a:solidFill>
                  <a:srgbClr val="002060"/>
                </a:solidFill>
              </a:rPr>
              <a:t> = 1 if a senior, 0 otherwise</a:t>
            </a:r>
            <a:br>
              <a:rPr lang="en-US" dirty="0">
                <a:solidFill>
                  <a:srgbClr val="002060"/>
                </a:solidFill>
              </a:rPr>
            </a:br>
            <a:r>
              <a:rPr lang="en-US" dirty="0">
                <a:solidFill>
                  <a:srgbClr val="002060"/>
                </a:solidFill>
              </a:rPr>
              <a:t>	</a:t>
            </a:r>
            <a:r>
              <a:rPr lang="en-US" i="1" dirty="0">
                <a:solidFill>
                  <a:srgbClr val="002060"/>
                </a:solidFill>
              </a:rPr>
              <a:t>Masters</a:t>
            </a:r>
            <a:r>
              <a:rPr lang="en-US" dirty="0">
                <a:solidFill>
                  <a:srgbClr val="002060"/>
                </a:solidFill>
              </a:rPr>
              <a:t> = 1 if a master’s candidate, 0 otherwise</a:t>
            </a:r>
            <a:br>
              <a:rPr lang="en-US" dirty="0">
                <a:solidFill>
                  <a:srgbClr val="002060"/>
                </a:solidFill>
              </a:rPr>
            </a:br>
            <a:r>
              <a:rPr lang="en-US" dirty="0">
                <a:solidFill>
                  <a:srgbClr val="002060"/>
                </a:solidFill>
              </a:rPr>
              <a:t>	</a:t>
            </a:r>
            <a:r>
              <a:rPr lang="en-US" i="1" dirty="0">
                <a:solidFill>
                  <a:srgbClr val="002060"/>
                </a:solidFill>
              </a:rPr>
              <a:t>Doctoral</a:t>
            </a:r>
            <a:r>
              <a:rPr lang="en-US" dirty="0">
                <a:solidFill>
                  <a:srgbClr val="002060"/>
                </a:solidFill>
              </a:rPr>
              <a:t> = 1 if a PhD candidate, 0 otherwise</a:t>
            </a:r>
          </a:p>
        </p:txBody>
      </p:sp>
      <p:sp>
        <p:nvSpPr>
          <p:cNvPr id="14" name="Rectangle 2"/>
          <p:cNvSpPr>
            <a:spLocks noGrp="1" noChangeArrowheads="1"/>
          </p:cNvSpPr>
          <p:nvPr>
            <p:ph type="title"/>
          </p:nvPr>
        </p:nvSpPr>
        <p:spPr>
          <a:xfrm>
            <a:off x="914400" y="408637"/>
            <a:ext cx="6858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Categorical </a:t>
            </a:r>
            <a:r>
              <a:rPr lang="en-US" sz="3200" dirty="0">
                <a:solidFill>
                  <a:schemeClr val="accent1"/>
                </a:solidFill>
                <a:effectLst>
                  <a:outerShdw blurRad="38100" dist="38100" dir="2700000" algn="tl">
                    <a:srgbClr val="000000">
                      <a:alpha val="43137"/>
                    </a:srgbClr>
                  </a:outerShdw>
                </a:effectLst>
              </a:rPr>
              <a:t>Predictors</a:t>
            </a:r>
          </a:p>
        </p:txBody>
      </p:sp>
    </p:spTree>
    <p:extLst>
      <p:ext uri="{BB962C8B-B14F-4D97-AF65-F5344CB8AC3E}">
        <p14:creationId xmlns:p14="http://schemas.microsoft.com/office/powerpoint/2010/main" val="2556708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13-</a:t>
            </a:r>
            <a:fld id="{2A88AAC3-3141-4050-A2B6-F1D98EA96B96}" type="slidenum">
              <a:rPr lang="en-US"/>
              <a:pPr/>
              <a:t>26</a:t>
            </a:fld>
            <a:endParaRPr lang="en-US"/>
          </a:p>
        </p:txBody>
      </p:sp>
      <p:sp>
        <p:nvSpPr>
          <p:cNvPr id="6144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144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9893" name="Rectangle 5"/>
          <p:cNvSpPr>
            <a:spLocks noChangeArrowheads="1"/>
          </p:cNvSpPr>
          <p:nvPr/>
        </p:nvSpPr>
        <p:spPr bwMode="auto">
          <a:xfrm>
            <a:off x="609600" y="2209800"/>
            <a:ext cx="81788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ts val="1200"/>
              </a:spcBef>
              <a:buClr>
                <a:schemeClr val="accent1"/>
              </a:buClr>
              <a:buFontTx/>
              <a:buChar char="•"/>
            </a:pPr>
            <a:r>
              <a:rPr lang="en-US" sz="2000" dirty="0">
                <a:solidFill>
                  <a:srgbClr val="002060"/>
                </a:solidFill>
              </a:rPr>
              <a:t>Including all binaries for all categories may introduce a serious problem of </a:t>
            </a:r>
            <a:r>
              <a:rPr lang="en-US" sz="2000" dirty="0" err="1">
                <a:solidFill>
                  <a:srgbClr val="002060"/>
                </a:solidFill>
              </a:rPr>
              <a:t>collinearity</a:t>
            </a:r>
            <a:r>
              <a:rPr lang="en-US" sz="2000" dirty="0">
                <a:solidFill>
                  <a:srgbClr val="002060"/>
                </a:solidFill>
              </a:rPr>
              <a:t> for the regression estimation.  </a:t>
            </a:r>
            <a:r>
              <a:rPr lang="en-US" sz="2000" dirty="0" err="1">
                <a:solidFill>
                  <a:srgbClr val="002060"/>
                </a:solidFill>
              </a:rPr>
              <a:t>Collinearity</a:t>
            </a:r>
            <a:r>
              <a:rPr lang="en-US" sz="2000" dirty="0">
                <a:solidFill>
                  <a:srgbClr val="002060"/>
                </a:solidFill>
              </a:rPr>
              <a:t> occurs when there are redundant independent variables.</a:t>
            </a:r>
          </a:p>
          <a:p>
            <a:pPr marL="515938" indent="-515938" eaLnBrk="0" hangingPunct="0">
              <a:spcBef>
                <a:spcPts val="1200"/>
              </a:spcBef>
              <a:buClr>
                <a:schemeClr val="accent1"/>
              </a:buClr>
              <a:buFontTx/>
              <a:buChar char="•"/>
            </a:pPr>
            <a:r>
              <a:rPr lang="en-US" sz="2000" dirty="0">
                <a:solidFill>
                  <a:srgbClr val="002060"/>
                </a:solidFill>
              </a:rPr>
              <a:t>When the value of one independent variable can be determined from the values of other independent variables, one column in the </a:t>
            </a:r>
            <a:r>
              <a:rPr lang="en-US" sz="2000" i="1" dirty="0">
                <a:solidFill>
                  <a:srgbClr val="002060"/>
                </a:solidFill>
              </a:rPr>
              <a:t>X</a:t>
            </a:r>
            <a:r>
              <a:rPr lang="en-US" sz="2000" dirty="0">
                <a:solidFill>
                  <a:srgbClr val="002060"/>
                </a:solidFill>
              </a:rPr>
              <a:t> data matrix will be a perfect linear combination of the other column(s).</a:t>
            </a:r>
          </a:p>
          <a:p>
            <a:pPr marL="515938" indent="-515938" eaLnBrk="0" hangingPunct="0">
              <a:spcBef>
                <a:spcPts val="1200"/>
              </a:spcBef>
              <a:buClr>
                <a:schemeClr val="accent1"/>
              </a:buClr>
              <a:buFontTx/>
              <a:buChar char="•"/>
            </a:pPr>
            <a:r>
              <a:rPr lang="en-US" sz="2000" dirty="0">
                <a:solidFill>
                  <a:srgbClr val="002060"/>
                </a:solidFill>
              </a:rPr>
              <a:t>The least squares estimation would fail because the data matrix would be singular (i.e., would have no inverse).</a:t>
            </a:r>
          </a:p>
        </p:txBody>
      </p:sp>
      <p:sp>
        <p:nvSpPr>
          <p:cNvPr id="549894" name="Rectangle 6"/>
          <p:cNvSpPr>
            <a:spLocks noChangeArrowheads="1"/>
          </p:cNvSpPr>
          <p:nvPr/>
        </p:nvSpPr>
        <p:spPr bwMode="auto">
          <a:xfrm>
            <a:off x="244475" y="13716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if I Forget to Exclude One Binary?</a:t>
            </a:r>
          </a:p>
        </p:txBody>
      </p:sp>
      <p:sp>
        <p:nvSpPr>
          <p:cNvPr id="614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1" name="Rectangle 2"/>
          <p:cNvSpPr>
            <a:spLocks noGrp="1" noChangeArrowheads="1"/>
          </p:cNvSpPr>
          <p:nvPr>
            <p:ph type="title"/>
          </p:nvPr>
        </p:nvSpPr>
        <p:spPr>
          <a:xfrm>
            <a:off x="914400" y="408637"/>
            <a:ext cx="6858000" cy="563562"/>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Categorical </a:t>
            </a:r>
            <a:r>
              <a:rPr lang="en-US" sz="3200" dirty="0">
                <a:solidFill>
                  <a:schemeClr val="accent1"/>
                </a:solidFill>
                <a:effectLst>
                  <a:outerShdw blurRad="38100" dist="38100" dir="2700000" algn="tl">
                    <a:srgbClr val="000000">
                      <a:alpha val="43137"/>
                    </a:srgbClr>
                  </a:outerShdw>
                </a:effectLst>
              </a:rPr>
              <a:t>Predictors</a:t>
            </a:r>
          </a:p>
        </p:txBody>
      </p:sp>
    </p:spTree>
    <p:extLst>
      <p:ext uri="{BB962C8B-B14F-4D97-AF65-F5344CB8AC3E}">
        <p14:creationId xmlns:p14="http://schemas.microsoft.com/office/powerpoint/2010/main" val="2635113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49774098-3A1F-4F11-8332-DC0BF5D4096C}" type="slidenum">
              <a:rPr lang="en-US"/>
              <a:pPr/>
              <a:t>27</a:t>
            </a:fld>
            <a:endParaRPr lang="en-US"/>
          </a:p>
        </p:txBody>
      </p:sp>
      <p:sp>
        <p:nvSpPr>
          <p:cNvPr id="96257" name="Slide Number Placeholder 3"/>
          <p:cNvSpPr txBox="1">
            <a:spLocks noGrp="1"/>
          </p:cNvSpPr>
          <p:nvPr/>
        </p:nvSpPr>
        <p:spPr bwMode="auto">
          <a:xfrm>
            <a:off x="0" y="6619875"/>
            <a:ext cx="10636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200">
                <a:solidFill>
                  <a:srgbClr val="FFFFFF"/>
                </a:solidFill>
              </a:rPr>
              <a:t>13-</a:t>
            </a:r>
            <a:fld id="{090EE9BF-3D34-4C66-B4B8-EBCE05D1228E}" type="slidenum">
              <a:rPr lang="en-US" sz="1200">
                <a:solidFill>
                  <a:srgbClr val="FFFFFF"/>
                </a:solidFill>
              </a:rPr>
              <a:pPr/>
              <a:t>27</a:t>
            </a:fld>
            <a:endParaRPr lang="en-US" sz="1200">
              <a:solidFill>
                <a:srgbClr val="FFFFFF"/>
              </a:solidFill>
            </a:endParaRPr>
          </a:p>
        </p:txBody>
      </p:sp>
      <p:sp>
        <p:nvSpPr>
          <p:cNvPr id="575490" name="Rectangle 2"/>
          <p:cNvSpPr>
            <a:spLocks noGrp="1" noChangeArrowheads="1"/>
          </p:cNvSpPr>
          <p:nvPr>
            <p:ph type="title" idx="4294967295"/>
          </p:nvPr>
        </p:nvSpPr>
        <p:spPr>
          <a:xfrm>
            <a:off x="1104900" y="381000"/>
            <a:ext cx="6553200" cy="533399"/>
          </a:xfrm>
          <a:ln>
            <a:solidFill>
              <a:schemeClr val="tx1"/>
            </a:solidFill>
          </a:ln>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Other </a:t>
            </a:r>
            <a:r>
              <a:rPr lang="en-US" sz="3200" dirty="0">
                <a:solidFill>
                  <a:schemeClr val="accent1"/>
                </a:solidFill>
                <a:effectLst>
                  <a:outerShdw blurRad="38100" dist="38100" dir="2700000" algn="tl">
                    <a:srgbClr val="000000">
                      <a:alpha val="43137"/>
                    </a:srgbClr>
                  </a:outerShdw>
                </a:effectLst>
              </a:rPr>
              <a:t>Regression </a:t>
            </a:r>
            <a:r>
              <a:rPr lang="en-US" sz="3200" dirty="0" smtClean="0">
                <a:solidFill>
                  <a:schemeClr val="accent1"/>
                </a:solidFill>
                <a:effectLst>
                  <a:outerShdw blurRad="38100" dist="38100" dir="2700000" algn="tl">
                    <a:srgbClr val="000000">
                      <a:alpha val="43137"/>
                    </a:srgbClr>
                  </a:outerShdw>
                </a:effectLst>
              </a:rPr>
              <a:t>Problems</a:t>
            </a:r>
            <a:endParaRPr lang="en-US" sz="3200" dirty="0">
              <a:solidFill>
                <a:schemeClr val="accent1"/>
              </a:solidFill>
              <a:effectLst>
                <a:outerShdw blurRad="38100" dist="38100" dir="2700000" algn="tl">
                  <a:srgbClr val="000000">
                    <a:alpha val="43137"/>
                  </a:srgbClr>
                </a:outerShdw>
              </a:effectLst>
            </a:endParaRPr>
          </a:p>
        </p:txBody>
      </p:sp>
      <p:sp>
        <p:nvSpPr>
          <p:cNvPr id="9625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626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75495" name="Rectangle 7"/>
          <p:cNvSpPr>
            <a:spLocks noChangeArrowheads="1"/>
          </p:cNvSpPr>
          <p:nvPr/>
        </p:nvSpPr>
        <p:spPr bwMode="auto">
          <a:xfrm>
            <a:off x="548635" y="1905000"/>
            <a:ext cx="7724549" cy="4027714"/>
          </a:xfrm>
          <a:prstGeom prst="rect">
            <a:avLst/>
          </a:prstGeom>
          <a:noFill/>
          <a:ln w="9525">
            <a:noFill/>
            <a:miter lim="800000"/>
            <a:headEnd/>
            <a:tailEnd/>
          </a:ln>
          <a:effectLst/>
        </p:spPr>
        <p:txBody>
          <a:bodyPr lIns="91435" tIns="45718" rIns="91435" bIns="45718"/>
          <a:lstStyle/>
          <a:p>
            <a:pPr marL="385763" indent="-385763" eaLnBrk="0" hangingPunct="0">
              <a:spcBef>
                <a:spcPts val="1200"/>
              </a:spcBef>
              <a:buClr>
                <a:schemeClr val="accent1"/>
              </a:buClr>
              <a:buFont typeface="Arial" pitchFamily="34" charset="0"/>
              <a:buChar char="•"/>
              <a:defRPr/>
            </a:pPr>
            <a:r>
              <a:rPr lang="en-US" sz="2000" dirty="0" smtClean="0">
                <a:solidFill>
                  <a:srgbClr val="002060"/>
                </a:solidFill>
              </a:rPr>
              <a:t>Outliers? </a:t>
            </a:r>
            <a:r>
              <a:rPr lang="en-US" sz="2000" i="1" dirty="0" smtClean="0">
                <a:solidFill>
                  <a:srgbClr val="C00000"/>
                </a:solidFill>
              </a:rPr>
              <a:t>(omit only if clearly errors)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Missing </a:t>
            </a:r>
            <a:r>
              <a:rPr lang="en-US" sz="2000" dirty="0" smtClean="0">
                <a:solidFill>
                  <a:srgbClr val="002060"/>
                </a:solidFill>
              </a:rPr>
              <a:t>Predictors? </a:t>
            </a:r>
            <a:r>
              <a:rPr lang="en-US" sz="2000" i="1" dirty="0" smtClean="0">
                <a:solidFill>
                  <a:srgbClr val="C00000"/>
                </a:solidFill>
              </a:rPr>
              <a:t>(usually you can’t tell)</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Ill-Conditioned Data </a:t>
            </a:r>
            <a:r>
              <a:rPr lang="en-US" sz="2000" dirty="0" smtClean="0">
                <a:solidFill>
                  <a:srgbClr val="002060"/>
                </a:solidFill>
              </a:rPr>
              <a:t> </a:t>
            </a:r>
            <a:r>
              <a:rPr lang="en-US" sz="2000" i="1" dirty="0" smtClean="0">
                <a:solidFill>
                  <a:srgbClr val="C00000"/>
                </a:solidFill>
              </a:rPr>
              <a:t>(adjust decimals or take logs)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Significance in Large </a:t>
            </a:r>
            <a:r>
              <a:rPr lang="en-US" sz="2000" dirty="0" smtClean="0">
                <a:solidFill>
                  <a:srgbClr val="002060"/>
                </a:solidFill>
              </a:rPr>
              <a:t>Samples? </a:t>
            </a:r>
            <a:r>
              <a:rPr lang="en-US" sz="2000" i="1" dirty="0" smtClean="0">
                <a:solidFill>
                  <a:srgbClr val="C00000"/>
                </a:solidFill>
              </a:rPr>
              <a:t>(if n is huge, almost any regression will be significant)</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Model Specification </a:t>
            </a:r>
            <a:r>
              <a:rPr lang="en-US" sz="2000" dirty="0" smtClean="0">
                <a:solidFill>
                  <a:srgbClr val="002060"/>
                </a:solidFill>
              </a:rPr>
              <a:t>Errors? </a:t>
            </a:r>
            <a:r>
              <a:rPr lang="en-US" sz="2000" i="1" dirty="0" smtClean="0">
                <a:solidFill>
                  <a:srgbClr val="C00000"/>
                </a:solidFill>
              </a:rPr>
              <a:t>(may show up in residual patterns)</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Missing </a:t>
            </a:r>
            <a:r>
              <a:rPr lang="en-US" sz="2000" dirty="0" smtClean="0">
                <a:solidFill>
                  <a:srgbClr val="002060"/>
                </a:solidFill>
              </a:rPr>
              <a:t>Data? </a:t>
            </a:r>
            <a:r>
              <a:rPr lang="en-US" sz="2000" i="1" dirty="0" smtClean="0">
                <a:solidFill>
                  <a:srgbClr val="C00000"/>
                </a:solidFill>
              </a:rPr>
              <a:t>(we may have to live without it)</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smtClean="0">
                <a:solidFill>
                  <a:srgbClr val="002060"/>
                </a:solidFill>
              </a:rPr>
              <a:t>Binary Response? </a:t>
            </a:r>
            <a:r>
              <a:rPr lang="en-US" sz="2000" i="1" dirty="0" smtClean="0">
                <a:solidFill>
                  <a:srgbClr val="C00000"/>
                </a:solidFill>
              </a:rPr>
              <a:t>(if Y = 0,1 we use logistic regression)</a:t>
            </a:r>
            <a:endParaRPr lang="en-US" sz="2000" i="1" dirty="0">
              <a:solidFill>
                <a:srgbClr val="C00000"/>
              </a:solidFill>
            </a:endParaRPr>
          </a:p>
          <a:p>
            <a:pPr marL="385763" indent="-385763" eaLnBrk="0" hangingPunct="0">
              <a:spcBef>
                <a:spcPts val="1200"/>
              </a:spcBef>
              <a:buClr>
                <a:schemeClr val="accent1"/>
              </a:buClr>
              <a:buFontTx/>
              <a:buChar char="•"/>
              <a:defRPr/>
            </a:pPr>
            <a:r>
              <a:rPr lang="en-US" sz="2000" dirty="0">
                <a:solidFill>
                  <a:srgbClr val="002060"/>
                </a:solidFill>
              </a:rPr>
              <a:t>Stepwise and Best Subsets </a:t>
            </a:r>
            <a:r>
              <a:rPr lang="en-US" sz="2000" dirty="0" smtClean="0">
                <a:solidFill>
                  <a:srgbClr val="002060"/>
                </a:solidFill>
              </a:rPr>
              <a:t>Regression </a:t>
            </a:r>
            <a:r>
              <a:rPr lang="en-US" sz="2000" i="1" dirty="0" smtClean="0">
                <a:solidFill>
                  <a:srgbClr val="C00000"/>
                </a:solidFill>
              </a:rPr>
              <a:t>(</a:t>
            </a:r>
            <a:r>
              <a:rPr lang="en-US" sz="2000" i="1" dirty="0" err="1" smtClean="0">
                <a:solidFill>
                  <a:srgbClr val="C00000"/>
                </a:solidFill>
              </a:rPr>
              <a:t>MegaStat</a:t>
            </a:r>
            <a:r>
              <a:rPr lang="en-US" sz="2000" i="1" dirty="0" smtClean="0">
                <a:solidFill>
                  <a:srgbClr val="C00000"/>
                </a:solidFill>
              </a:rPr>
              <a:t> does these)</a:t>
            </a:r>
            <a:endParaRPr lang="en-US" sz="2000" i="1" dirty="0">
              <a:solidFill>
                <a:srgbClr val="C00000"/>
              </a:solidFill>
            </a:endParaRPr>
          </a:p>
        </p:txBody>
      </p:sp>
      <p:sp>
        <p:nvSpPr>
          <p:cNvPr id="9626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119811" name="Picture 3" descr="C:\Users\Blythe\AppData\Local\Microsoft\Windows\Temporary Internet Files\Content.IE5\T28SMCVP\MC900360788[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112" y="1149926"/>
            <a:ext cx="1160374" cy="1818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515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50C0CD0A-DB87-41FD-A1ED-80EEC97EBE93}" type="slidenum">
              <a:rPr lang="en-US"/>
              <a:pPr/>
              <a:t>3</a:t>
            </a:fld>
            <a:endParaRPr lang="en-US"/>
          </a:p>
        </p:txBody>
      </p:sp>
      <p:sp>
        <p:nvSpPr>
          <p:cNvPr id="93187" name="Rectangle 3"/>
          <p:cNvSpPr>
            <a:spLocks noGrp="1" noChangeArrowheads="1"/>
          </p:cNvSpPr>
          <p:nvPr>
            <p:ph type="body" sz="half" idx="1"/>
          </p:nvPr>
        </p:nvSpPr>
        <p:spPr>
          <a:xfrm>
            <a:off x="614363" y="2133600"/>
            <a:ext cx="7310437" cy="3257550"/>
          </a:xfrm>
        </p:spPr>
        <p:txBody>
          <a:bodyPr lIns="103236" tIns="51618" rIns="103236" bIns="51618"/>
          <a:lstStyle/>
          <a:p>
            <a:pPr marL="515938" indent="-515938" eaLnBrk="1" hangingPunct="1">
              <a:spcBef>
                <a:spcPts val="1200"/>
              </a:spcBef>
              <a:buClr>
                <a:schemeClr val="accent1"/>
              </a:buClr>
              <a:buSzPct val="100000"/>
              <a:buFont typeface="Arial" charset="0"/>
              <a:buChar char="•"/>
            </a:pPr>
            <a:r>
              <a:rPr lang="en-US" sz="2000" i="1" dirty="0" smtClean="0">
                <a:solidFill>
                  <a:srgbClr val="C00000"/>
                </a:solidFill>
              </a:rPr>
              <a:t>Multiple regression</a:t>
            </a:r>
            <a:r>
              <a:rPr lang="en-US" sz="2000" dirty="0" smtClean="0">
                <a:solidFill>
                  <a:srgbClr val="C00000"/>
                </a:solidFill>
              </a:rPr>
              <a:t> </a:t>
            </a:r>
            <a:r>
              <a:rPr lang="en-US" sz="2000" dirty="0" smtClean="0">
                <a:solidFill>
                  <a:srgbClr val="002060"/>
                </a:solidFill>
              </a:rPr>
              <a:t>is an extension of simple regression to include more than one independent variable.</a:t>
            </a:r>
          </a:p>
          <a:p>
            <a:pPr marL="515938" indent="-515938" eaLnBrk="1" hangingPunct="1">
              <a:spcBef>
                <a:spcPts val="1200"/>
              </a:spcBef>
              <a:buClr>
                <a:schemeClr val="accent1"/>
              </a:buClr>
              <a:buSzPct val="100000"/>
              <a:buFont typeface="Arial" charset="0"/>
              <a:buChar char="•"/>
            </a:pPr>
            <a:r>
              <a:rPr lang="en-US" sz="2000" dirty="0" smtClean="0">
                <a:solidFill>
                  <a:srgbClr val="002060"/>
                </a:solidFill>
              </a:rPr>
              <a:t>Limitations of simple regression: </a:t>
            </a:r>
          </a:p>
          <a:p>
            <a:pPr marL="915988" lvl="1" indent="-515938" eaLnBrk="1" hangingPunct="1">
              <a:spcBef>
                <a:spcPts val="1200"/>
              </a:spcBef>
              <a:buClr>
                <a:schemeClr val="accent1"/>
              </a:buClr>
              <a:buSzPct val="100000"/>
              <a:buFont typeface="Arial" charset="0"/>
              <a:buChar char="•"/>
            </a:pPr>
            <a:r>
              <a:rPr lang="en-US" sz="2000" dirty="0" smtClean="0">
                <a:solidFill>
                  <a:srgbClr val="002060"/>
                </a:solidFill>
              </a:rPr>
              <a:t>often simplistic</a:t>
            </a:r>
          </a:p>
          <a:p>
            <a:pPr marL="915988" lvl="1" indent="-515938" eaLnBrk="1" hangingPunct="1">
              <a:spcBef>
                <a:spcPts val="1200"/>
              </a:spcBef>
              <a:buClr>
                <a:schemeClr val="accent1"/>
              </a:buClr>
              <a:buSzPct val="100000"/>
              <a:buFont typeface="Arial" charset="0"/>
              <a:buChar char="•"/>
            </a:pPr>
            <a:r>
              <a:rPr lang="en-US" sz="2000" dirty="0" smtClean="0">
                <a:solidFill>
                  <a:srgbClr val="002060"/>
                </a:solidFill>
              </a:rPr>
              <a:t>biased estimates if relevant predictors are  omitted</a:t>
            </a:r>
          </a:p>
          <a:p>
            <a:pPr marL="915988" lvl="1" indent="-515938" eaLnBrk="1" hangingPunct="1">
              <a:spcBef>
                <a:spcPts val="1200"/>
              </a:spcBef>
              <a:buClr>
                <a:schemeClr val="accent1"/>
              </a:buClr>
              <a:buSzPct val="100000"/>
              <a:buFont typeface="Arial" charset="0"/>
              <a:buChar char="•"/>
            </a:pPr>
            <a:r>
              <a:rPr lang="en-US" sz="2000" dirty="0" smtClean="0">
                <a:solidFill>
                  <a:srgbClr val="002060"/>
                </a:solidFill>
              </a:rPr>
              <a:t>lack of fit does not show that </a:t>
            </a:r>
            <a:r>
              <a:rPr lang="en-US" sz="2000" i="1" dirty="0" smtClean="0">
                <a:solidFill>
                  <a:srgbClr val="002060"/>
                </a:solidFill>
              </a:rPr>
              <a:t>X</a:t>
            </a:r>
            <a:r>
              <a:rPr lang="en-US" sz="2000" dirty="0" smtClean="0">
                <a:solidFill>
                  <a:srgbClr val="002060"/>
                </a:solidFill>
              </a:rPr>
              <a:t> is unrelated to </a:t>
            </a:r>
            <a:r>
              <a:rPr lang="en-US" sz="2000" i="1" dirty="0" smtClean="0">
                <a:solidFill>
                  <a:srgbClr val="002060"/>
                </a:solidFill>
              </a:rPr>
              <a:t>Y </a:t>
            </a:r>
            <a:r>
              <a:rPr lang="en-US" sz="2000" dirty="0" smtClean="0">
                <a:solidFill>
                  <a:srgbClr val="002060"/>
                </a:solidFill>
              </a:rPr>
              <a:t>if the true model is multivariate</a:t>
            </a:r>
          </a:p>
          <a:p>
            <a:pPr marL="515938" indent="-515938" eaLnBrk="1" hangingPunct="1">
              <a:buClr>
                <a:schemeClr val="accent1"/>
              </a:buClr>
              <a:buSzPct val="100000"/>
              <a:buFont typeface="Arial" charset="0"/>
              <a:buChar char="•"/>
            </a:pPr>
            <a:endParaRPr lang="en-US" sz="2800" i="1" dirty="0" smtClean="0">
              <a:solidFill>
                <a:srgbClr val="002060"/>
              </a:solidFill>
              <a:effectLst>
                <a:outerShdw blurRad="38100" dist="38100" dir="2700000" algn="tl">
                  <a:srgbClr val="C0C0C0"/>
                </a:outerShdw>
              </a:effectLst>
            </a:endParaRPr>
          </a:p>
        </p:txBody>
      </p:sp>
      <p:sp>
        <p:nvSpPr>
          <p:cNvPr id="2457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458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3242" name="Rectangle 58"/>
          <p:cNvSpPr>
            <a:spLocks noChangeArrowheads="1"/>
          </p:cNvSpPr>
          <p:nvPr/>
        </p:nvSpPr>
        <p:spPr bwMode="auto">
          <a:xfrm>
            <a:off x="234950" y="14478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Simple or Multivariate?</a:t>
            </a:r>
          </a:p>
        </p:txBody>
      </p:sp>
      <p:sp>
        <p:nvSpPr>
          <p:cNvPr id="2458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0"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spTree>
    <p:extLst>
      <p:ext uri="{BB962C8B-B14F-4D97-AF65-F5344CB8AC3E}">
        <p14:creationId xmlns:p14="http://schemas.microsoft.com/office/powerpoint/2010/main" val="195595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13-</a:t>
            </a:r>
            <a:fld id="{F5025DA4-2FB2-4FF0-A6F8-F4477D8AC855}" type="slidenum">
              <a:rPr lang="en-US"/>
              <a:pPr/>
              <a:t>4</a:t>
            </a:fld>
            <a:endParaRPr lang="en-US"/>
          </a:p>
        </p:txBody>
      </p:sp>
      <p:sp>
        <p:nvSpPr>
          <p:cNvPr id="2662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662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66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6" name="Rectangle 15"/>
          <p:cNvSpPr/>
          <p:nvPr/>
        </p:nvSpPr>
        <p:spPr bwMode="auto">
          <a:xfrm>
            <a:off x="762000" y="1550970"/>
            <a:ext cx="4955474" cy="461665"/>
          </a:xfrm>
          <a:prstGeom prst="rect">
            <a:avLst/>
          </a:prstGeom>
        </p:spPr>
        <p:txBody>
          <a:bodyPr wrap="square">
            <a:spAutoFit/>
          </a:bodyPr>
          <a:lstStyle/>
          <a:p>
            <a:pPr eaLnBrk="0" hangingPunct="0">
              <a:defRPr/>
            </a:pPr>
            <a:r>
              <a:rPr lang="en-US" sz="2400" i="1" dirty="0">
                <a:solidFill>
                  <a:srgbClr val="C00000"/>
                </a:solidFill>
                <a:effectLst>
                  <a:outerShdw blurRad="38100" dist="38100" dir="2700000" algn="tl">
                    <a:srgbClr val="000000">
                      <a:alpha val="43137"/>
                    </a:srgbClr>
                  </a:outerShdw>
                </a:effectLst>
              </a:rPr>
              <a:t>Visualizing a Multiple Regression</a:t>
            </a:r>
          </a:p>
        </p:txBody>
      </p:sp>
      <p:sp>
        <p:nvSpPr>
          <p:cNvPr id="18"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pic>
        <p:nvPicPr>
          <p:cNvPr id="17" name="Picture 3"/>
          <p:cNvPicPr>
            <a:picLocks noChangeAspect="1" noChangeArrowheads="1"/>
          </p:cNvPicPr>
          <p:nvPr/>
        </p:nvPicPr>
        <p:blipFill>
          <a:blip r:embed="rId3" cstate="print"/>
          <a:srcRect/>
          <a:stretch>
            <a:fillRect/>
          </a:stretch>
        </p:blipFill>
        <p:spPr bwMode="auto">
          <a:xfrm>
            <a:off x="1676400" y="2362200"/>
            <a:ext cx="5427810" cy="3418476"/>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3092676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13-</a:t>
            </a:r>
            <a:fld id="{F5025DA4-2FB2-4FF0-A6F8-F4477D8AC855}" type="slidenum">
              <a:rPr lang="en-US"/>
              <a:pPr/>
              <a:t>5</a:t>
            </a:fld>
            <a:endParaRPr lang="en-US"/>
          </a:p>
        </p:txBody>
      </p:sp>
      <p:sp>
        <p:nvSpPr>
          <p:cNvPr id="512003" name="Rectangle 3"/>
          <p:cNvSpPr>
            <a:spLocks noGrp="1" noChangeArrowheads="1"/>
          </p:cNvSpPr>
          <p:nvPr>
            <p:ph type="body" sz="half" idx="1"/>
          </p:nvPr>
        </p:nvSpPr>
        <p:spPr>
          <a:xfrm>
            <a:off x="829562" y="1680543"/>
            <a:ext cx="8107362" cy="2747962"/>
          </a:xfrm>
        </p:spPr>
        <p:txBody>
          <a:bodyPr lIns="103236" tIns="51618" rIns="103236" bIns="51618"/>
          <a:lstStyle/>
          <a:p>
            <a:pPr marL="515938" indent="-515938" eaLnBrk="1" hangingPunct="1">
              <a:buClr>
                <a:schemeClr val="accent1"/>
              </a:buClr>
              <a:buSzTx/>
              <a:buFontTx/>
              <a:buChar char="•"/>
            </a:pPr>
            <a:r>
              <a:rPr lang="en-US" sz="2000" i="1" dirty="0" smtClean="0">
                <a:solidFill>
                  <a:srgbClr val="002060"/>
                </a:solidFill>
              </a:rPr>
              <a:t>Y</a:t>
            </a:r>
            <a:r>
              <a:rPr lang="en-US" sz="2000" dirty="0" smtClean="0">
                <a:solidFill>
                  <a:srgbClr val="002060"/>
                </a:solidFill>
              </a:rPr>
              <a:t> is the </a:t>
            </a:r>
            <a:r>
              <a:rPr lang="en-US" sz="2000" i="1" dirty="0" smtClean="0">
                <a:solidFill>
                  <a:srgbClr val="C00000"/>
                </a:solidFill>
              </a:rPr>
              <a:t>response variable </a:t>
            </a:r>
            <a:r>
              <a:rPr lang="en-US" sz="2000" dirty="0" smtClean="0">
                <a:solidFill>
                  <a:srgbClr val="002060"/>
                </a:solidFill>
              </a:rPr>
              <a:t>and is assumed to be related to the </a:t>
            </a:r>
            <a:r>
              <a:rPr lang="en-US" sz="2000" i="1" dirty="0" smtClean="0">
                <a:solidFill>
                  <a:srgbClr val="002060"/>
                </a:solidFill>
              </a:rPr>
              <a:t>k</a:t>
            </a:r>
            <a:r>
              <a:rPr lang="en-US" sz="2000" dirty="0" smtClean="0">
                <a:solidFill>
                  <a:srgbClr val="002060"/>
                </a:solidFill>
              </a:rPr>
              <a:t> predictors (</a:t>
            </a:r>
            <a:r>
              <a:rPr lang="en-US" sz="2000" i="1" dirty="0" smtClean="0">
                <a:solidFill>
                  <a:srgbClr val="002060"/>
                </a:solidFill>
              </a:rPr>
              <a:t>X</a:t>
            </a:r>
            <a:r>
              <a:rPr lang="en-US" sz="2000" baseline="-25000" dirty="0" smtClean="0">
                <a:solidFill>
                  <a:srgbClr val="002060"/>
                </a:solidFill>
              </a:rPr>
              <a:t>1</a:t>
            </a:r>
            <a:r>
              <a:rPr lang="en-US" sz="2000" i="1" dirty="0" smtClean="0">
                <a:solidFill>
                  <a:srgbClr val="002060"/>
                </a:solidFill>
              </a:rPr>
              <a:t>, X</a:t>
            </a:r>
            <a:r>
              <a:rPr lang="en-US" sz="2000" baseline="-25000" dirty="0" smtClean="0">
                <a:solidFill>
                  <a:srgbClr val="002060"/>
                </a:solidFill>
              </a:rPr>
              <a:t>2</a:t>
            </a:r>
            <a:r>
              <a:rPr lang="en-US" sz="2000" i="1" dirty="0" smtClean="0">
                <a:solidFill>
                  <a:srgbClr val="002060"/>
                </a:solidFill>
              </a:rPr>
              <a:t>, … </a:t>
            </a:r>
            <a:r>
              <a:rPr lang="en-US" sz="2000" i="1" dirty="0" err="1" smtClean="0">
                <a:solidFill>
                  <a:srgbClr val="002060"/>
                </a:solidFill>
              </a:rPr>
              <a:t>X</a:t>
            </a:r>
            <a:r>
              <a:rPr lang="en-US" sz="2000" i="1" baseline="-25000" dirty="0" err="1" smtClean="0">
                <a:solidFill>
                  <a:srgbClr val="002060"/>
                </a:solidFill>
              </a:rPr>
              <a:t>k</a:t>
            </a:r>
            <a:r>
              <a:rPr lang="en-US" sz="2000" dirty="0" smtClean="0">
                <a:solidFill>
                  <a:srgbClr val="002060"/>
                </a:solidFill>
              </a:rPr>
              <a:t>) by a linear equation called the </a:t>
            </a:r>
            <a:r>
              <a:rPr lang="en-US" sz="2000" i="1" dirty="0" smtClean="0">
                <a:solidFill>
                  <a:srgbClr val="C00000"/>
                </a:solidFill>
              </a:rPr>
              <a:t>population regression model</a:t>
            </a:r>
            <a:r>
              <a:rPr lang="en-US" sz="2000" dirty="0" smtClean="0">
                <a:solidFill>
                  <a:srgbClr val="002060"/>
                </a:solidFill>
              </a:rPr>
              <a:t>:</a:t>
            </a:r>
          </a:p>
          <a:p>
            <a:pPr marL="0" indent="0" eaLnBrk="1" hangingPunct="1">
              <a:buClr>
                <a:schemeClr val="accent1"/>
              </a:buClr>
              <a:buSzTx/>
              <a:buNone/>
            </a:pPr>
            <a:endParaRPr lang="en-US" sz="2000" dirty="0" smtClean="0">
              <a:solidFill>
                <a:srgbClr val="002060"/>
              </a:solidFill>
              <a:effectLst>
                <a:outerShdw blurRad="38100" dist="38100" dir="2700000" algn="tl">
                  <a:srgbClr val="C0C0C0"/>
                </a:outerShdw>
              </a:effectLst>
            </a:endParaRPr>
          </a:p>
          <a:p>
            <a:pPr marL="515938" indent="-515938" eaLnBrk="1" hangingPunct="1">
              <a:buClr>
                <a:schemeClr val="accent1"/>
              </a:buClr>
              <a:buSzTx/>
              <a:buFontTx/>
              <a:buChar char="•"/>
            </a:pPr>
            <a:endParaRPr lang="en-US" sz="2800" dirty="0" smtClean="0">
              <a:effectLst>
                <a:outerShdw blurRad="38100" dist="38100" dir="2700000" algn="tl">
                  <a:srgbClr val="C0C0C0"/>
                </a:outerShdw>
              </a:effectLst>
            </a:endParaRPr>
          </a:p>
          <a:p>
            <a:pPr marL="0" indent="0" eaLnBrk="1" hangingPunct="1">
              <a:buClr>
                <a:schemeClr val="accent1"/>
              </a:buClr>
              <a:buSzTx/>
              <a:buNone/>
            </a:pPr>
            <a:endParaRPr lang="en-US" sz="2000" dirty="0" smtClean="0">
              <a:solidFill>
                <a:srgbClr val="002060"/>
              </a:solidFill>
              <a:effectLst>
                <a:outerShdw blurRad="38100" dist="38100" dir="2700000" algn="tl">
                  <a:srgbClr val="C0C0C0"/>
                </a:outerShdw>
              </a:effectLst>
            </a:endParaRPr>
          </a:p>
          <a:p>
            <a:pPr marL="515938" indent="-515938" eaLnBrk="1" hangingPunct="1">
              <a:buClr>
                <a:schemeClr val="accent1"/>
              </a:buClr>
              <a:buSzTx/>
              <a:buFontTx/>
              <a:buChar char="•"/>
            </a:pPr>
            <a:r>
              <a:rPr lang="en-US" sz="2000" dirty="0" smtClean="0">
                <a:solidFill>
                  <a:srgbClr val="002060"/>
                </a:solidFill>
              </a:rPr>
              <a:t>The </a:t>
            </a:r>
            <a:r>
              <a:rPr lang="en-US" sz="2000" i="1" dirty="0" smtClean="0">
                <a:solidFill>
                  <a:srgbClr val="C00000"/>
                </a:solidFill>
              </a:rPr>
              <a:t>estimated (fitted) regression equation</a:t>
            </a:r>
            <a:r>
              <a:rPr lang="en-US" sz="2000" dirty="0" smtClean="0">
                <a:solidFill>
                  <a:srgbClr val="C00000"/>
                </a:solidFill>
              </a:rPr>
              <a:t> </a:t>
            </a:r>
            <a:r>
              <a:rPr lang="en-US" sz="2000" dirty="0" smtClean="0">
                <a:solidFill>
                  <a:srgbClr val="002060"/>
                </a:solidFill>
              </a:rPr>
              <a:t>is:</a:t>
            </a:r>
          </a:p>
          <a:p>
            <a:pPr marL="515938" indent="-515938" eaLnBrk="1" hangingPunct="1">
              <a:buSzPct val="100000"/>
              <a:buFontTx/>
              <a:buChar char="•"/>
            </a:pPr>
            <a:endParaRPr lang="en-US" sz="2000" i="1" dirty="0" smtClean="0">
              <a:solidFill>
                <a:srgbClr val="002060"/>
              </a:solidFill>
              <a:effectLst>
                <a:outerShdw blurRad="38100" dist="38100" dir="2700000" algn="tl">
                  <a:srgbClr val="C0C0C0"/>
                </a:outerShdw>
              </a:effectLst>
            </a:endParaRPr>
          </a:p>
          <a:p>
            <a:pPr marL="515938" indent="-515938" eaLnBrk="1" hangingPunct="1">
              <a:buSzPct val="100000"/>
              <a:buFontTx/>
              <a:buChar char="•"/>
            </a:pPr>
            <a:endParaRPr lang="en-US" sz="2000" i="1" dirty="0" smtClean="0">
              <a:solidFill>
                <a:srgbClr val="002060"/>
              </a:solidFill>
              <a:effectLst>
                <a:outerShdw blurRad="38100" dist="38100" dir="2700000" algn="tl">
                  <a:srgbClr val="C0C0C0"/>
                </a:outerShdw>
              </a:effectLst>
            </a:endParaRPr>
          </a:p>
          <a:p>
            <a:pPr marL="515938" indent="-515938" eaLnBrk="1" hangingPunct="1">
              <a:buSzPct val="100000"/>
              <a:buFontTx/>
              <a:buChar char="•"/>
            </a:pPr>
            <a:endParaRPr lang="en-US" sz="2000" i="1" dirty="0" smtClean="0">
              <a:solidFill>
                <a:srgbClr val="002060"/>
              </a:solidFill>
              <a:effectLst>
                <a:outerShdw blurRad="38100" dist="38100" dir="2700000" algn="tl">
                  <a:srgbClr val="C0C0C0"/>
                </a:outerShdw>
              </a:effectLst>
            </a:endParaRPr>
          </a:p>
          <a:p>
            <a:pPr marL="515938" indent="-515938" eaLnBrk="1" hangingPunct="1">
              <a:buSzPct val="100000"/>
              <a:buFont typeface="Wingdings" pitchFamily="2" charset="2"/>
              <a:buNone/>
            </a:pPr>
            <a:endParaRPr lang="en-US" sz="2000" i="1" dirty="0" smtClean="0">
              <a:solidFill>
                <a:srgbClr val="002060"/>
              </a:solidFill>
              <a:effectLst>
                <a:outerShdw blurRad="38100" dist="38100" dir="2700000" algn="tl">
                  <a:srgbClr val="C0C0C0"/>
                </a:outerShdw>
              </a:effectLst>
            </a:endParaRPr>
          </a:p>
        </p:txBody>
      </p:sp>
      <p:sp>
        <p:nvSpPr>
          <p:cNvPr id="2662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662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12007" name="Rectangle 7"/>
          <p:cNvSpPr>
            <a:spLocks noChangeArrowheads="1"/>
          </p:cNvSpPr>
          <p:nvPr/>
        </p:nvSpPr>
        <p:spPr bwMode="auto">
          <a:xfrm>
            <a:off x="275524" y="111539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Regression Terminology</a:t>
            </a:r>
          </a:p>
        </p:txBody>
      </p:sp>
      <p:sp>
        <p:nvSpPr>
          <p:cNvPr id="266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8"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pic>
        <p:nvPicPr>
          <p:cNvPr id="74754" name="Picture 2"/>
          <p:cNvPicPr>
            <a:picLocks noChangeAspect="1" noChangeArrowheads="1"/>
          </p:cNvPicPr>
          <p:nvPr/>
        </p:nvPicPr>
        <p:blipFill>
          <a:blip r:embed="rId3" cstate="print"/>
          <a:srcRect/>
          <a:stretch>
            <a:fillRect/>
          </a:stretch>
        </p:blipFill>
        <p:spPr bwMode="auto">
          <a:xfrm>
            <a:off x="1524000" y="2833066"/>
            <a:ext cx="3400425" cy="771525"/>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74755" name="Picture 3"/>
          <p:cNvPicPr>
            <a:picLocks noChangeAspect="1" noChangeArrowheads="1"/>
          </p:cNvPicPr>
          <p:nvPr/>
        </p:nvPicPr>
        <p:blipFill>
          <a:blip r:embed="rId4" cstate="print"/>
          <a:srcRect/>
          <a:stretch>
            <a:fillRect/>
          </a:stretch>
        </p:blipFill>
        <p:spPr bwMode="auto">
          <a:xfrm>
            <a:off x="1524000" y="4443085"/>
            <a:ext cx="4533900" cy="62865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2" name="TextBox 1"/>
          <p:cNvSpPr txBox="1"/>
          <p:nvPr/>
        </p:nvSpPr>
        <p:spPr>
          <a:xfrm>
            <a:off x="6781800" y="4548515"/>
            <a:ext cx="1752600" cy="523220"/>
          </a:xfrm>
          <a:prstGeom prst="rect">
            <a:avLst/>
          </a:prstGeom>
          <a:noFill/>
        </p:spPr>
        <p:txBody>
          <a:bodyPr wrap="square" rtlCol="0">
            <a:spAutoFit/>
          </a:bodyPr>
          <a:lstStyle/>
          <a:p>
            <a:r>
              <a:rPr lang="en-US" sz="1400" dirty="0" smtClean="0">
                <a:solidFill>
                  <a:srgbClr val="FF0000"/>
                </a:solidFill>
              </a:rPr>
              <a:t>Use Roman letters for </a:t>
            </a:r>
            <a:r>
              <a:rPr lang="en-US" sz="1400" i="1" u="sng" dirty="0" smtClean="0">
                <a:solidFill>
                  <a:srgbClr val="FF0000"/>
                </a:solidFill>
              </a:rPr>
              <a:t>sample estimates</a:t>
            </a:r>
            <a:endParaRPr lang="en-US" sz="1400" i="1" u="sng" dirty="0">
              <a:solidFill>
                <a:srgbClr val="FF0000"/>
              </a:solidFill>
            </a:endParaRPr>
          </a:p>
        </p:txBody>
      </p:sp>
      <p:sp>
        <p:nvSpPr>
          <p:cNvPr id="12" name="TextBox 11"/>
          <p:cNvSpPr txBox="1"/>
          <p:nvPr/>
        </p:nvSpPr>
        <p:spPr>
          <a:xfrm>
            <a:off x="6734968" y="2957218"/>
            <a:ext cx="1846263" cy="523220"/>
          </a:xfrm>
          <a:prstGeom prst="rect">
            <a:avLst/>
          </a:prstGeom>
          <a:noFill/>
        </p:spPr>
        <p:txBody>
          <a:bodyPr wrap="square" rtlCol="0">
            <a:spAutoFit/>
          </a:bodyPr>
          <a:lstStyle/>
          <a:p>
            <a:r>
              <a:rPr lang="en-US" sz="1400" dirty="0" smtClean="0">
                <a:solidFill>
                  <a:srgbClr val="FF0000"/>
                </a:solidFill>
              </a:rPr>
              <a:t>Use Greek letters for </a:t>
            </a:r>
            <a:r>
              <a:rPr lang="en-US" sz="1400" i="1" u="sng" dirty="0" smtClean="0">
                <a:solidFill>
                  <a:srgbClr val="FF0000"/>
                </a:solidFill>
              </a:rPr>
              <a:t>population parameters</a:t>
            </a:r>
            <a:endParaRPr lang="en-US" sz="1400" i="1" u="sng" dirty="0">
              <a:solidFill>
                <a:srgbClr val="FF0000"/>
              </a:solidFill>
            </a:endParaRPr>
          </a:p>
        </p:txBody>
      </p:sp>
      <p:sp>
        <p:nvSpPr>
          <p:cNvPr id="3" name="Left Arrow 2"/>
          <p:cNvSpPr/>
          <p:nvPr/>
        </p:nvSpPr>
        <p:spPr>
          <a:xfrm>
            <a:off x="6324600" y="3109619"/>
            <a:ext cx="304800" cy="26161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Arrow 14"/>
          <p:cNvSpPr/>
          <p:nvPr/>
        </p:nvSpPr>
        <p:spPr>
          <a:xfrm>
            <a:off x="6364854" y="4679320"/>
            <a:ext cx="304800" cy="26161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7716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13-</a:t>
            </a:r>
            <a:fld id="{9929CCC6-5906-4EE2-A1E2-249899EA58B0}" type="slidenum">
              <a:rPr lang="en-US"/>
              <a:pPr/>
              <a:t>6</a:t>
            </a:fld>
            <a:endParaRPr lang="en-US"/>
          </a:p>
        </p:txBody>
      </p:sp>
      <p:sp>
        <p:nvSpPr>
          <p:cNvPr id="2867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867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12007" name="Rectangle 7"/>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rPr>
              <a:t> Fitted Regression: Simple versus Multivariate</a:t>
            </a:r>
          </a:p>
        </p:txBody>
      </p:sp>
      <p:sp>
        <p:nvSpPr>
          <p:cNvPr id="2867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2050" name="Picture 2"/>
          <p:cNvPicPr>
            <a:picLocks noChangeAspect="1" noChangeArrowheads="1"/>
          </p:cNvPicPr>
          <p:nvPr/>
        </p:nvPicPr>
        <p:blipFill>
          <a:blip r:embed="rId3" cstate="print"/>
          <a:srcRect/>
          <a:stretch>
            <a:fillRect/>
          </a:stretch>
        </p:blipFill>
        <p:spPr bwMode="auto">
          <a:xfrm>
            <a:off x="533400" y="2133600"/>
            <a:ext cx="4162425" cy="2543175"/>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051" name="Picture 3"/>
          <p:cNvPicPr>
            <a:picLocks noChangeAspect="1" noChangeArrowheads="1"/>
          </p:cNvPicPr>
          <p:nvPr/>
        </p:nvPicPr>
        <p:blipFill>
          <a:blip r:embed="rId4" cstate="print"/>
          <a:srcRect/>
          <a:stretch>
            <a:fillRect/>
          </a:stretch>
        </p:blipFill>
        <p:spPr bwMode="auto">
          <a:xfrm>
            <a:off x="4953000" y="3200400"/>
            <a:ext cx="3867150" cy="26860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sp>
        <p:nvSpPr>
          <p:cNvPr id="11" name="TextBox 10"/>
          <p:cNvSpPr txBox="1"/>
          <p:nvPr/>
        </p:nvSpPr>
        <p:spPr>
          <a:xfrm>
            <a:off x="5963443" y="1916668"/>
            <a:ext cx="1961357" cy="738664"/>
          </a:xfrm>
          <a:prstGeom prst="rect">
            <a:avLst/>
          </a:prstGeom>
          <a:noFill/>
        </p:spPr>
        <p:txBody>
          <a:bodyPr wrap="square" rtlCol="0">
            <a:spAutoFit/>
          </a:bodyPr>
          <a:lstStyle/>
          <a:p>
            <a:r>
              <a:rPr lang="en-US" sz="1400" dirty="0" smtClean="0">
                <a:solidFill>
                  <a:srgbClr val="FF0000"/>
                </a:solidFill>
              </a:rPr>
              <a:t>If we have more than two predictors, there is no way to visualize it …</a:t>
            </a:r>
            <a:endParaRPr lang="en-US" sz="1400" i="1" u="sng" dirty="0">
              <a:solidFill>
                <a:srgbClr val="FF0000"/>
              </a:solidFill>
            </a:endParaRPr>
          </a:p>
        </p:txBody>
      </p:sp>
      <p:sp>
        <p:nvSpPr>
          <p:cNvPr id="3" name="Down Arrow 2"/>
          <p:cNvSpPr/>
          <p:nvPr/>
        </p:nvSpPr>
        <p:spPr>
          <a:xfrm>
            <a:off x="6758914" y="2772106"/>
            <a:ext cx="257174" cy="2402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4284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6DE2AB56-1CD4-47E8-B244-8D5AF69DD81C}" type="slidenum">
              <a:rPr lang="en-US"/>
              <a:pPr/>
              <a:t>7</a:t>
            </a:fld>
            <a:endParaRPr lang="en-US"/>
          </a:p>
        </p:txBody>
      </p:sp>
      <p:sp>
        <p:nvSpPr>
          <p:cNvPr id="514051" name="Rectangle 3"/>
          <p:cNvSpPr>
            <a:spLocks noGrp="1" noChangeArrowheads="1"/>
          </p:cNvSpPr>
          <p:nvPr>
            <p:ph type="body" sz="half" idx="1"/>
          </p:nvPr>
        </p:nvSpPr>
        <p:spPr>
          <a:xfrm>
            <a:off x="1547812" y="1905000"/>
            <a:ext cx="5157788" cy="1219200"/>
          </a:xfrm>
        </p:spPr>
        <p:txBody>
          <a:bodyPr lIns="103236" tIns="51618" rIns="103236" bIns="51618"/>
          <a:lstStyle/>
          <a:p>
            <a:pPr marL="0" indent="0" eaLnBrk="1" hangingPunct="1">
              <a:buSzPct val="100000"/>
              <a:buNone/>
              <a:defRPr/>
            </a:pP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observed values of the response variable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 and its proposed predictors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i="1" dirty="0">
                <a:solidFill>
                  <a:srgbClr val="002060"/>
                </a:solidFill>
                <a:effectLst>
                  <a:outerShdw blurRad="38100" dist="38100" dir="2700000" algn="tl">
                    <a:srgbClr val="FFFFFF"/>
                  </a:outerShdw>
                </a:effectLst>
              </a:rPr>
              <a:t>, X</a:t>
            </a:r>
            <a:r>
              <a:rPr lang="en-US" sz="2000" baseline="-25000" dirty="0">
                <a:solidFill>
                  <a:srgbClr val="002060"/>
                </a:solidFill>
                <a:effectLst>
                  <a:outerShdw blurRad="38100" dist="38100" dir="2700000" algn="tl">
                    <a:srgbClr val="FFFFFF"/>
                  </a:outerShdw>
                </a:effectLst>
              </a:rPr>
              <a:t>2</a:t>
            </a:r>
            <a:r>
              <a:rPr lang="en-US" sz="2000" i="1" dirty="0">
                <a:solidFill>
                  <a:srgbClr val="002060"/>
                </a:solidFill>
                <a:effectLst>
                  <a:outerShdw blurRad="38100" dist="38100" dir="2700000" algn="tl">
                    <a:srgbClr val="FFFFFF"/>
                  </a:outerShdw>
                </a:effectLst>
              </a:rPr>
              <a:t>, </a:t>
            </a:r>
            <a:r>
              <a:rPr lang="en-US" sz="2000" i="1" dirty="0" smtClean="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X</a:t>
            </a:r>
            <a:r>
              <a:rPr lang="en-US" sz="2000" i="1" baseline="-25000" dirty="0">
                <a:solidFill>
                  <a:srgbClr val="002060"/>
                </a:solidFill>
                <a:effectLst>
                  <a:outerShdw blurRad="38100" dist="38100" dir="2700000" algn="tl">
                    <a:srgbClr val="FFFFFF"/>
                  </a:outerShdw>
                </a:effectLst>
              </a:rPr>
              <a:t>k </a:t>
            </a:r>
            <a:r>
              <a:rPr lang="en-US" sz="2000" dirty="0">
                <a:solidFill>
                  <a:srgbClr val="002060"/>
                </a:solidFill>
                <a:effectLst>
                  <a:outerShdw blurRad="38100" dist="38100" dir="2700000" algn="tl">
                    <a:srgbClr val="FFFFFF"/>
                  </a:outerShdw>
                </a:effectLst>
              </a:rPr>
              <a:t>are presented in the form of an </a:t>
            </a:r>
            <a:r>
              <a:rPr lang="en-US" sz="2000" i="1" dirty="0">
                <a:solidFill>
                  <a:srgbClr val="002060"/>
                </a:solidFill>
                <a:effectLst>
                  <a:outerShdw blurRad="38100" dist="38100" dir="2700000" algn="tl">
                    <a:srgbClr val="FFFFFF"/>
                  </a:outerShdw>
                </a:effectLst>
              </a:rPr>
              <a:t>n </a:t>
            </a:r>
            <a:r>
              <a:rPr lang="en-US" sz="2000" dirty="0">
                <a:solidFill>
                  <a:srgbClr val="002060"/>
                </a:solidFill>
                <a:effectLst>
                  <a:outerShdw blurRad="38100" dist="38100" dir="2700000" algn="tl">
                    <a:srgbClr val="FFFFFF"/>
                  </a:outerShdw>
                </a:effectLst>
              </a:rPr>
              <a:t>x </a:t>
            </a:r>
            <a:r>
              <a:rPr lang="en-US" sz="2000" i="1" dirty="0">
                <a:solidFill>
                  <a:srgbClr val="002060"/>
                </a:solidFill>
                <a:effectLst>
                  <a:outerShdw blurRad="38100" dist="38100" dir="2700000" algn="tl">
                    <a:srgbClr val="FFFFFF"/>
                  </a:outerShdw>
                </a:effectLst>
              </a:rPr>
              <a:t>k</a:t>
            </a:r>
            <a:r>
              <a:rPr lang="en-US" sz="2000" dirty="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rPr>
              <a:t>matrix.</a:t>
            </a:r>
            <a:endParaRPr lang="en-US" sz="2000" dirty="0">
              <a:solidFill>
                <a:srgbClr val="002060"/>
              </a:solidFill>
              <a:effectLst>
                <a:outerShdw blurRad="38100" dist="38100" dir="2700000" algn="tl">
                  <a:srgbClr val="FFFFFF"/>
                </a:outerShdw>
              </a:effectLst>
            </a:endParaRPr>
          </a:p>
        </p:txBody>
      </p:sp>
      <p:sp>
        <p:nvSpPr>
          <p:cNvPr id="30722"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0723"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14055" name="Rectangle 7"/>
          <p:cNvSpPr>
            <a:spLocks noChangeArrowheads="1"/>
          </p:cNvSpPr>
          <p:nvPr/>
        </p:nvSpPr>
        <p:spPr bwMode="auto">
          <a:xfrm>
            <a:off x="498475" y="1157842"/>
            <a:ext cx="7426325"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Data Format</a:t>
            </a:r>
          </a:p>
        </p:txBody>
      </p:sp>
      <p:sp>
        <p:nvSpPr>
          <p:cNvPr id="307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pic>
        <p:nvPicPr>
          <p:cNvPr id="3074" name="Picture 2"/>
          <p:cNvPicPr>
            <a:picLocks noChangeAspect="1" noChangeArrowheads="1"/>
          </p:cNvPicPr>
          <p:nvPr/>
        </p:nvPicPr>
        <p:blipFill>
          <a:blip r:embed="rId3" cstate="print"/>
          <a:srcRect/>
          <a:stretch>
            <a:fillRect/>
          </a:stretch>
        </p:blipFill>
        <p:spPr bwMode="auto">
          <a:xfrm>
            <a:off x="2057399" y="3352800"/>
            <a:ext cx="4176401" cy="28194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4"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sp>
        <p:nvSpPr>
          <p:cNvPr id="2" name="Rounded Rectangle 1"/>
          <p:cNvSpPr/>
          <p:nvPr/>
        </p:nvSpPr>
        <p:spPr bwMode="auto">
          <a:xfrm>
            <a:off x="2209800" y="3352801"/>
            <a:ext cx="914400" cy="2819400"/>
          </a:xfrm>
          <a:prstGeom prst="roundRect">
            <a:avLst/>
          </a:prstGeom>
          <a:solidFill>
            <a:schemeClr val="accent1">
              <a:alpha val="19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3443720" y="3352799"/>
            <a:ext cx="2590800" cy="2819401"/>
          </a:xfrm>
          <a:prstGeom prst="roundRect">
            <a:avLst/>
          </a:prstGeom>
          <a:solidFill>
            <a:schemeClr val="accent1">
              <a:alpha val="19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4" name="Straight Arrow Connector 3"/>
          <p:cNvCxnSpPr>
            <a:endCxn id="2" idx="0"/>
          </p:cNvCxnSpPr>
          <p:nvPr/>
        </p:nvCxnSpPr>
        <p:spPr bwMode="auto">
          <a:xfrm>
            <a:off x="1828800" y="2590800"/>
            <a:ext cx="838200" cy="762001"/>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7" name="Straight Arrow Connector 16"/>
          <p:cNvCxnSpPr/>
          <p:nvPr/>
        </p:nvCxnSpPr>
        <p:spPr bwMode="auto">
          <a:xfrm flipH="1">
            <a:off x="4953000" y="2590800"/>
            <a:ext cx="304800" cy="7620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063893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13-</a:t>
            </a:r>
            <a:fld id="{6DE2AB56-1CD4-47E8-B244-8D5AF69DD81C}" type="slidenum">
              <a:rPr lang="en-US"/>
              <a:pPr/>
              <a:t>8</a:t>
            </a:fld>
            <a:endParaRPr lang="en-US"/>
          </a:p>
        </p:txBody>
      </p:sp>
      <p:sp>
        <p:nvSpPr>
          <p:cNvPr id="30722"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0723"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307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5" name="Rectangle 6"/>
          <p:cNvSpPr>
            <a:spLocks noChangeArrowheads="1"/>
          </p:cNvSpPr>
          <p:nvPr/>
        </p:nvSpPr>
        <p:spPr bwMode="auto">
          <a:xfrm>
            <a:off x="441366" y="1674812"/>
            <a:ext cx="64706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Common Misconceptions about Fit</a:t>
            </a:r>
          </a:p>
        </p:txBody>
      </p:sp>
      <p:sp>
        <p:nvSpPr>
          <p:cNvPr id="16" name="Rectangle 15"/>
          <p:cNvSpPr/>
          <p:nvPr/>
        </p:nvSpPr>
        <p:spPr>
          <a:xfrm>
            <a:off x="457200" y="2286000"/>
            <a:ext cx="7086600" cy="2862322"/>
          </a:xfrm>
          <a:prstGeom prst="rect">
            <a:avLst/>
          </a:prstGeom>
        </p:spPr>
        <p:txBody>
          <a:bodyPr wrap="square">
            <a:spAutoFit/>
          </a:bodyPr>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 common mistake is to assume that the model with the best fit is preferred.</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Sometimes a model with a low </a:t>
            </a: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may give useful predictions, while a model with a high </a:t>
            </a: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may conceal problems. </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Thoroughly </a:t>
            </a:r>
            <a:r>
              <a:rPr lang="en-US" sz="2000" dirty="0">
                <a:solidFill>
                  <a:srgbClr val="002060"/>
                </a:solidFill>
                <a:effectLst>
                  <a:outerShdw blurRad="38100" dist="38100" dir="2700000" algn="tl">
                    <a:srgbClr val="FFFFFF"/>
                  </a:outerShdw>
                </a:effectLst>
              </a:rPr>
              <a:t>analyze </a:t>
            </a:r>
            <a:r>
              <a:rPr lang="en-US" sz="2000" dirty="0" smtClean="0">
                <a:solidFill>
                  <a:srgbClr val="002060"/>
                </a:solidFill>
                <a:effectLst>
                  <a:outerShdw blurRad="38100" dist="38100" dir="2700000" algn="tl">
                    <a:srgbClr val="FFFFFF"/>
                  </a:outerShdw>
                </a:effectLst>
              </a:rPr>
              <a:t>the results before </a:t>
            </a:r>
            <a:r>
              <a:rPr lang="en-US" sz="2000" dirty="0">
                <a:solidFill>
                  <a:srgbClr val="002060"/>
                </a:solidFill>
                <a:effectLst>
                  <a:outerShdw blurRad="38100" dist="38100" dir="2700000" algn="tl">
                    <a:srgbClr val="FFFFFF"/>
                  </a:outerShdw>
                </a:effectLst>
              </a:rPr>
              <a:t>choosing the model. </a:t>
            </a:r>
          </a:p>
          <a:p>
            <a:pPr marL="516179" indent="-516179" eaLnBrk="0" hangingPunct="0">
              <a:buClr>
                <a:schemeClr val="accent1"/>
              </a:buClr>
              <a:buFontTx/>
              <a:buChar char="•"/>
              <a:defRPr/>
            </a:pPr>
            <a:endParaRPr lang="en-US" sz="2000" dirty="0">
              <a:solidFill>
                <a:srgbClr val="002060"/>
              </a:solidFill>
              <a:effectLst>
                <a:outerShdw blurRad="38100" dist="38100" dir="2700000" algn="tl">
                  <a:srgbClr val="FFFFFF"/>
                </a:outerShdw>
              </a:effectLst>
            </a:endParaRPr>
          </a:p>
        </p:txBody>
      </p:sp>
      <p:sp>
        <p:nvSpPr>
          <p:cNvPr id="14"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spTree>
    <p:extLst>
      <p:ext uri="{BB962C8B-B14F-4D97-AF65-F5344CB8AC3E}">
        <p14:creationId xmlns:p14="http://schemas.microsoft.com/office/powerpoint/2010/main" val="2650920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13-</a:t>
            </a:r>
            <a:fld id="{FD41CCF6-AB33-408B-968E-3DBDA4E8B964}" type="slidenum">
              <a:rPr lang="en-US"/>
              <a:pPr/>
              <a:t>9</a:t>
            </a:fld>
            <a:endParaRPr lang="en-US"/>
          </a:p>
        </p:txBody>
      </p:sp>
      <p:sp>
        <p:nvSpPr>
          <p:cNvPr id="521219" name="Rectangle 3"/>
          <p:cNvSpPr>
            <a:spLocks noGrp="1" noChangeArrowheads="1"/>
          </p:cNvSpPr>
          <p:nvPr>
            <p:ph type="body" sz="half" idx="1"/>
          </p:nvPr>
        </p:nvSpPr>
        <p:spPr>
          <a:xfrm>
            <a:off x="533400" y="1447800"/>
            <a:ext cx="7916862" cy="3657600"/>
          </a:xfrm>
        </p:spPr>
        <p:txBody>
          <a:bodyPr lIns="103236" tIns="51618" rIns="103236" bIns="51618"/>
          <a:lstStyle/>
          <a:p>
            <a:pPr marL="0" indent="0" eaLnBrk="1" hangingPunct="1">
              <a:buClr>
                <a:schemeClr val="accent1"/>
              </a:buClr>
              <a:buNone/>
            </a:pPr>
            <a:r>
              <a:rPr lang="en-US" sz="2400" dirty="0" smtClean="0">
                <a:solidFill>
                  <a:srgbClr val="C00000"/>
                </a:solidFill>
                <a:effectLst>
                  <a:outerShdw blurRad="38100" dist="38100" dir="2700000" algn="tl">
                    <a:srgbClr val="C0C0C0"/>
                  </a:outerShdw>
                </a:effectLst>
              </a:rPr>
              <a:t>Four Criteria for Regression Assessment</a:t>
            </a:r>
          </a:p>
          <a:p>
            <a:pPr eaLnBrk="1" hangingPunct="1">
              <a:spcBef>
                <a:spcPts val="1200"/>
              </a:spcBef>
              <a:buClr>
                <a:schemeClr val="accent1"/>
              </a:buClr>
              <a:buSzPct val="125000"/>
              <a:buFont typeface="Arial" pitchFamily="34" charset="0"/>
              <a:buChar char="•"/>
            </a:pPr>
            <a:r>
              <a:rPr lang="en-US" sz="2000" i="1" dirty="0">
                <a:solidFill>
                  <a:srgbClr val="C00000"/>
                </a:solidFill>
                <a:effectLst>
                  <a:outerShdw blurRad="38100" dist="38100" dir="2700000" algn="tl">
                    <a:srgbClr val="000000">
                      <a:alpha val="43137"/>
                    </a:srgbClr>
                  </a:outerShdw>
                </a:effectLst>
              </a:rPr>
              <a:t>Logic</a:t>
            </a:r>
            <a:r>
              <a:rPr lang="en-US" sz="2000" dirty="0">
                <a:solidFill>
                  <a:srgbClr val="002060"/>
                </a:solidFill>
                <a:effectLst>
                  <a:outerShdw blurRad="38100" dist="38100" dir="2700000" algn="tl">
                    <a:srgbClr val="FFFFFF"/>
                  </a:outerShdw>
                </a:effectLst>
              </a:rPr>
              <a:t> - Is there an a priori reason to expect a causal relationship between the predictors and the response variable?</a:t>
            </a:r>
          </a:p>
          <a:p>
            <a:pPr eaLnBrk="1" hangingPunct="1">
              <a:spcBef>
                <a:spcPts val="1200"/>
              </a:spcBef>
              <a:buClr>
                <a:schemeClr val="accent1"/>
              </a:buClr>
              <a:buSzPct val="125000"/>
              <a:buFont typeface="Arial" pitchFamily="34" charset="0"/>
              <a:buChar char="•"/>
            </a:pPr>
            <a:r>
              <a:rPr lang="en-US" sz="2000" i="1" dirty="0">
                <a:solidFill>
                  <a:srgbClr val="C00000"/>
                </a:solidFill>
                <a:effectLst>
                  <a:outerShdw blurRad="38100" dist="38100" dir="2700000" algn="tl">
                    <a:srgbClr val="000000">
                      <a:alpha val="43137"/>
                    </a:srgbClr>
                  </a:outerShdw>
                </a:effectLst>
              </a:rPr>
              <a:t>Fit</a:t>
            </a:r>
            <a:r>
              <a:rPr lang="en-US" sz="2000" dirty="0">
                <a:solidFill>
                  <a:srgbClr val="002060"/>
                </a:solidFill>
                <a:effectLst>
                  <a:outerShdw blurRad="38100" dist="38100" dir="2700000" algn="tl">
                    <a:srgbClr val="FFFFFF"/>
                  </a:outerShdw>
                </a:effectLst>
              </a:rPr>
              <a:t> - Does the overall regression show a significant relationship between the predictors and the response variable?</a:t>
            </a:r>
          </a:p>
          <a:p>
            <a:pPr eaLnBrk="1" hangingPunct="1">
              <a:spcBef>
                <a:spcPts val="1200"/>
              </a:spcBef>
              <a:buClr>
                <a:schemeClr val="accent1"/>
              </a:buClr>
              <a:buSzPct val="125000"/>
              <a:buFont typeface="Arial" pitchFamily="34" charset="0"/>
              <a:buChar char="•"/>
            </a:pPr>
            <a:r>
              <a:rPr lang="en-US" sz="2000" i="1" dirty="0">
                <a:solidFill>
                  <a:srgbClr val="C00000"/>
                </a:solidFill>
                <a:effectLst>
                  <a:outerShdw blurRad="38100" dist="38100" dir="2700000" algn="tl">
                    <a:srgbClr val="000000">
                      <a:alpha val="43137"/>
                    </a:srgbClr>
                  </a:outerShdw>
                </a:effectLst>
              </a:rPr>
              <a:t>Parsimony</a:t>
            </a:r>
            <a:r>
              <a:rPr lang="en-US" sz="2000" dirty="0">
                <a:solidFill>
                  <a:srgbClr val="002060"/>
                </a:solidFill>
                <a:effectLst>
                  <a:outerShdw blurRad="38100" dist="38100" dir="2700000" algn="tl">
                    <a:srgbClr val="FFFFFF"/>
                  </a:outerShdw>
                </a:effectLst>
              </a:rPr>
              <a:t> - Does each predictor contribute significantly to the explanation?  Are some predictors not worth the trouble?</a:t>
            </a:r>
          </a:p>
          <a:p>
            <a:pPr eaLnBrk="1" hangingPunct="1">
              <a:spcBef>
                <a:spcPts val="1200"/>
              </a:spcBef>
              <a:buClr>
                <a:schemeClr val="accent1"/>
              </a:buClr>
              <a:buSzPct val="125000"/>
              <a:buFont typeface="Arial" pitchFamily="34" charset="0"/>
              <a:buChar char="•"/>
            </a:pPr>
            <a:r>
              <a:rPr lang="en-US" sz="2000" i="1" dirty="0">
                <a:solidFill>
                  <a:srgbClr val="C00000"/>
                </a:solidFill>
                <a:effectLst>
                  <a:outerShdw blurRad="38100" dist="38100" dir="2700000" algn="tl">
                    <a:srgbClr val="000000">
                      <a:alpha val="43137"/>
                    </a:srgbClr>
                  </a:outerShdw>
                </a:effectLst>
              </a:rPr>
              <a:t>Stability</a:t>
            </a:r>
            <a:r>
              <a:rPr lang="en-US" sz="2000" dirty="0">
                <a:solidFill>
                  <a:srgbClr val="002060"/>
                </a:solidFill>
                <a:effectLst>
                  <a:outerShdw blurRad="38100" dist="38100" dir="2700000" algn="tl">
                    <a:srgbClr val="FFFFFF"/>
                  </a:outerShdw>
                </a:effectLst>
              </a:rPr>
              <a:t> -  Are the predictors related to one another so strongly that the regression estimates become erratic?</a:t>
            </a:r>
          </a:p>
          <a:p>
            <a:pPr marL="515938" indent="-515938" eaLnBrk="1" hangingPunct="1">
              <a:buFont typeface="Wingdings" pitchFamily="2" charset="2"/>
              <a:buNone/>
            </a:pPr>
            <a:endParaRPr lang="en-US" sz="2000" i="1" dirty="0" smtClean="0">
              <a:effectLst>
                <a:outerShdw blurRad="38100" dist="38100" dir="2700000" algn="tl">
                  <a:srgbClr val="C0C0C0"/>
                </a:outerShdw>
              </a:effectLst>
            </a:endParaRPr>
          </a:p>
        </p:txBody>
      </p:sp>
      <p:sp>
        <p:nvSpPr>
          <p:cNvPr id="327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27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327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13</a:t>
            </a:r>
          </a:p>
        </p:txBody>
      </p:sp>
      <p:sp>
        <p:nvSpPr>
          <p:cNvPr id="11" name="Rectangle 2"/>
          <p:cNvSpPr>
            <a:spLocks noGrp="1" noChangeArrowheads="1"/>
          </p:cNvSpPr>
          <p:nvPr>
            <p:ph type="title"/>
          </p:nvPr>
        </p:nvSpPr>
        <p:spPr>
          <a:xfrm>
            <a:off x="1181100" y="381000"/>
            <a:ext cx="67437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Multiple </a:t>
            </a:r>
            <a:r>
              <a:rPr lang="en-US" sz="3200" dirty="0">
                <a:solidFill>
                  <a:schemeClr val="accent1"/>
                </a:solidFill>
                <a:effectLst>
                  <a:outerShdw blurRad="38100" dist="38100" dir="2700000" algn="tl">
                    <a:srgbClr val="000000">
                      <a:alpha val="43137"/>
                    </a:srgbClr>
                  </a:outerShdw>
                </a:effectLst>
              </a:rPr>
              <a:t>Regression</a:t>
            </a:r>
          </a:p>
        </p:txBody>
      </p:sp>
    </p:spTree>
    <p:extLst>
      <p:ext uri="{BB962C8B-B14F-4D97-AF65-F5344CB8AC3E}">
        <p14:creationId xmlns:p14="http://schemas.microsoft.com/office/powerpoint/2010/main" val="3000724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2375</Words>
  <Application>Microsoft Office PowerPoint</Application>
  <PresentationFormat>On-screen Show (4:3)</PresentationFormat>
  <Paragraphs>337</Paragraphs>
  <Slides>27</Slides>
  <Notes>26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Week 12  November 17-21</vt:lpstr>
      <vt:lpstr>Multiple Regression                                 ML 12.1</vt:lpstr>
      <vt:lpstr>Multiple Regression</vt:lpstr>
      <vt:lpstr>Multiple Regression</vt:lpstr>
      <vt:lpstr>Multiple Regression</vt:lpstr>
      <vt:lpstr>Multiple Regression</vt:lpstr>
      <vt:lpstr>Multiple Regression</vt:lpstr>
      <vt:lpstr>Multiple Regression</vt:lpstr>
      <vt:lpstr>Multiple Regression</vt:lpstr>
      <vt:lpstr>Assessing Overall Fit</vt:lpstr>
      <vt:lpstr>Assessing Overall Fit</vt:lpstr>
      <vt:lpstr>Assessing Overall Fit</vt:lpstr>
      <vt:lpstr>Assessing Overall Fit</vt:lpstr>
      <vt:lpstr>Assessing Overall Fit</vt:lpstr>
      <vt:lpstr>Predictor Significance</vt:lpstr>
      <vt:lpstr>Predictor Significance</vt:lpstr>
      <vt:lpstr>Confidence Intervals for Y</vt:lpstr>
      <vt:lpstr>Confidence Intervals for Y</vt:lpstr>
      <vt:lpstr>Confidence Intervals for Y</vt:lpstr>
      <vt:lpstr>Unusual Observations                         ML 12.2</vt:lpstr>
      <vt:lpstr>PowerPoint Presentation</vt:lpstr>
      <vt:lpstr>PowerPoint Presentation</vt:lpstr>
      <vt:lpstr>Categorical Predictors                           ML 12.3</vt:lpstr>
      <vt:lpstr>Categorical Predictors</vt:lpstr>
      <vt:lpstr>Categorical Predictors</vt:lpstr>
      <vt:lpstr>Categorical Predictors</vt:lpstr>
      <vt:lpstr>Other Regression Problems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12  November 18-22</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8</cp:revision>
  <dcterms:created xsi:type="dcterms:W3CDTF">2012-07-24T17:38:52Z</dcterms:created>
  <dcterms:modified xsi:type="dcterms:W3CDTF">2013-10-14T14:41:40Z</dcterms:modified>
</cp:coreProperties>
</file>