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48A04-AA14-4A71-A883-489FA373FB40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659E0-BA3F-4A35-9C98-29247CF54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121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testing a population mean when the population variance (standard deviation) is known, the distribution of the test statistic will follow a standard normal distribution.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is compared to appropriate critical </a:t>
            </a:r>
            <a:r>
              <a:rPr lang="en-US" i="1" smtClean="0"/>
              <a:t>z</a:t>
            </a:r>
            <a:r>
              <a:rPr lang="en-US" smtClean="0"/>
              <a:t>-values depending on the level of significance.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Table 9.2 shows some common critical values for different levels of significance.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18962D8-8E0D-4A60-A779-5DB0FEFCC05E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two-tailed test (continued).</a:t>
            </a:r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AFE7843-CD31-403D-991B-DF6FF192701D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a two-tailed test with the </a:t>
            </a:r>
            <a:r>
              <a:rPr lang="en-US" i="1" smtClean="0"/>
              <a:t>p</a:t>
            </a:r>
            <a:r>
              <a:rPr lang="en-US" smtClean="0"/>
              <a:t>-value approach. </a:t>
            </a: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EDFD4F5-F582-4692-8610-D00AC50B2B28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two-tailed test at the 5% level of significance is equivalent to asking whether the 95% confidence interval for the mean includes the hypothesized mean.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If the confidence interval contains the hypothesized mean, then we cannot reject the null hypothesis.</a:t>
            </a: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BFEF65C-DC5C-4E64-BA0D-78E2DC907E2C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Unknown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performing a hypothesis test for a population mean and the population variance is unknown,  the test statistic will follow a </a:t>
            </a:r>
            <a:r>
              <a:rPr lang="en-US" i="1" smtClean="0"/>
              <a:t>t </a:t>
            </a:r>
            <a:r>
              <a:rPr lang="en-US" smtClean="0"/>
              <a:t>- distribution with </a:t>
            </a:r>
            <a:r>
              <a:rPr lang="en-US" i="1" smtClean="0"/>
              <a:t>n</a:t>
            </a:r>
            <a:r>
              <a:rPr lang="en-US" smtClean="0"/>
              <a:t> – 1 degrees of freedom.  In this test it is assumed that the population from which the sample is obtained is normally distributed.   </a:t>
            </a:r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4DD2A4E-5E1C-4152-A7DB-E283C00F35E8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Unknown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illustrates a two-tailed test for a population mean when the population variance is unknown.   </a:t>
            </a: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4818712-E2CF-469F-B030-B0B52FEBA87F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Unknown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illustrates a two-tailed test for a population mean when the population variance is unknown (continued).  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2F83F2C-9645-4A26-AAC6-8B18359C69BE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Unknown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illustrates how Excel can be used to compute the </a:t>
            </a:r>
            <a:r>
              <a:rPr lang="en-US" i="1" smtClean="0"/>
              <a:t>p</a:t>
            </a:r>
            <a:r>
              <a:rPr lang="en-US" smtClean="0"/>
              <a:t>-value for the two-tailed test for a population mean when the population variance is unknown.  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37FD119-5E48-413B-9BBE-EB25E8DDF6D1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Unknown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two-tail test at the 10% level of significance is equivalent to asking whether the 90% confidence interval for the mean includes the hypothesized mean.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If the confidence interval contains the hypothesized mean, then we cannot reject the null hypothesis.</a:t>
            </a: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48BCFC5-25E3-4FA4-87A1-5E6F5C251028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summarize what we need to know in order to conduct a hypothesis test. 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5C8F76E-86C9-497D-8621-1365CDC4D6F4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When performing a hypothesis test for a population proportion, the test statistic will follow a </a:t>
            </a:r>
            <a:r>
              <a:rPr lang="en-US" i="1" smtClean="0"/>
              <a:t>z</a:t>
            </a:r>
            <a:r>
              <a:rPr lang="en-US" smtClean="0"/>
              <a:t>-distribution.  In this test it is assumed that the test statistic will be normally distributed if </a:t>
            </a:r>
            <a:r>
              <a:rPr lang="en-US" i="1" smtClean="0"/>
              <a:t>n</a:t>
            </a:r>
            <a:r>
              <a:rPr lang="en-US" i="1" smtClean="0">
                <a:sym typeface="Symbol" pitchFamily="18" charset="2"/>
              </a:rPr>
              <a:t></a:t>
            </a:r>
            <a:r>
              <a:rPr lang="en-US" baseline="-25000" smtClean="0">
                <a:sym typeface="Symbol" pitchFamily="18" charset="2"/>
              </a:rPr>
              <a:t>0</a:t>
            </a:r>
            <a:r>
              <a:rPr lang="en-US" smtClean="0"/>
              <a:t> </a:t>
            </a:r>
            <a:r>
              <a:rPr lang="en-US" smtClean="0">
                <a:sym typeface="Symbol" pitchFamily="18" charset="2"/>
              </a:rPr>
              <a:t></a:t>
            </a:r>
            <a:r>
              <a:rPr lang="en-US" i="1" smtClean="0">
                <a:sym typeface="Symbol" pitchFamily="18" charset="2"/>
              </a:rPr>
              <a:t> </a:t>
            </a:r>
            <a:r>
              <a:rPr lang="en-US" smtClean="0"/>
              <a:t>10</a:t>
            </a:r>
            <a:r>
              <a:rPr lang="en-US" i="1" smtClean="0"/>
              <a:t> </a:t>
            </a:r>
            <a:r>
              <a:rPr lang="en-US" smtClean="0"/>
              <a:t>and</a:t>
            </a:r>
            <a:r>
              <a:rPr lang="en-US" i="1" smtClean="0"/>
              <a:t> n(1 </a:t>
            </a:r>
            <a:r>
              <a:rPr lang="en-US" i="1" smtClean="0">
                <a:sym typeface="Symbol" pitchFamily="18" charset="2"/>
              </a:rPr>
              <a:t></a:t>
            </a:r>
            <a:r>
              <a:rPr lang="en-US" i="1" smtClean="0"/>
              <a:t> </a:t>
            </a:r>
            <a:r>
              <a:rPr lang="en-US" i="1" smtClean="0">
                <a:sym typeface="Symbol" pitchFamily="18" charset="2"/>
              </a:rPr>
              <a:t></a:t>
            </a:r>
            <a:r>
              <a:rPr lang="en-US" baseline="-25000" smtClean="0">
                <a:sym typeface="Symbol" pitchFamily="18" charset="2"/>
              </a:rPr>
              <a:t>0</a:t>
            </a:r>
            <a:r>
              <a:rPr lang="en-US" i="1" smtClean="0">
                <a:sym typeface="Symbol" pitchFamily="18" charset="2"/>
              </a:rPr>
              <a:t>)</a:t>
            </a:r>
            <a:r>
              <a:rPr lang="en-US" i="1" smtClean="0"/>
              <a:t> </a:t>
            </a:r>
            <a:r>
              <a:rPr lang="en-US" smtClean="0">
                <a:sym typeface="Symbol" pitchFamily="18" charset="2"/>
              </a:rPr>
              <a:t></a:t>
            </a:r>
            <a:r>
              <a:rPr lang="en-US" i="1" smtClean="0">
                <a:sym typeface="Symbol" pitchFamily="18" charset="2"/>
              </a:rPr>
              <a:t> </a:t>
            </a:r>
            <a:r>
              <a:rPr lang="en-US" smtClean="0"/>
              <a:t>10 where </a:t>
            </a:r>
            <a:r>
              <a:rPr lang="en-US" i="1" smtClean="0">
                <a:sym typeface="Symbol" pitchFamily="18" charset="2"/>
              </a:rPr>
              <a:t></a:t>
            </a:r>
            <a:r>
              <a:rPr lang="en-US" baseline="-25000" smtClean="0">
                <a:sym typeface="Symbol" pitchFamily="18" charset="2"/>
              </a:rPr>
              <a:t>0</a:t>
            </a:r>
            <a:r>
              <a:rPr lang="en-US" i="1" smtClean="0"/>
              <a:t> </a:t>
            </a:r>
            <a:r>
              <a:rPr lang="en-US" smtClean="0"/>
              <a:t>is specified in the null hypothesis and </a:t>
            </a:r>
            <a:r>
              <a:rPr lang="en-US" i="1" smtClean="0"/>
              <a:t>n</a:t>
            </a:r>
            <a:r>
              <a:rPr lang="en-US" smtClean="0"/>
              <a:t> is the sample size.  </a:t>
            </a:r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2B27FB-6CA8-46EE-BA4E-78C7D8F29EBF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mtClean="0">
                <a:sym typeface="Symbol" pitchFamily="18" charset="2"/>
              </a:rPr>
              <a:t>The slide shows the equation for the test statistic for a hypothesis test for a population mean when the population standard deviation is known.</a:t>
            </a:r>
            <a:endParaRPr lang="en-US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D52FB80-8FBA-4FA4-9149-1D8F69E8DCDB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the three possible pairs of hypotheses to test for a population proportion.</a:t>
            </a:r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C36BF51-EB23-457D-B118-32540C1AAE8D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illustrates a left-tailed test for a population proportion (continued).   </a:t>
            </a: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D33006D-4B3E-4BAD-9157-389971BD9931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illustrates a left-tailed test for a population proportion (continued).   </a:t>
            </a:r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B919D3E-D09C-41C3-8AE2-1F64324EBAB1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discusses the </a:t>
            </a:r>
            <a:r>
              <a:rPr lang="en-US" i="1" smtClean="0"/>
              <a:t>p</a:t>
            </a:r>
            <a:r>
              <a:rPr lang="en-US" smtClean="0"/>
              <a:t>-value approach for the left-tailed test for a population proportion.   </a:t>
            </a:r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026106-7355-402D-A327-E76F45B0F869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test statistic is compared to appropriate critical </a:t>
            </a:r>
            <a:r>
              <a:rPr lang="en-US" i="1" smtClean="0"/>
              <a:t>z</a:t>
            </a:r>
            <a:r>
              <a:rPr lang="en-US" smtClean="0"/>
              <a:t>-values depending on the level of significance.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Table 9.6 shows some common critical values for different levels of significance.  Observe that the decision changed for a level of significance of 0.01.</a:t>
            </a:r>
          </a:p>
        </p:txBody>
      </p:sp>
      <p:sp>
        <p:nvSpPr>
          <p:cNvPr id="1085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58BBF28-A662-4E94-B784-006039BFFE66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slide discusses the effect of the level of significance </a:t>
            </a:r>
            <a:r>
              <a:rPr lang="en-US" smtClean="0">
                <a:sym typeface="Symbol" pitchFamily="18" charset="2"/>
              </a:rPr>
              <a:t>.</a:t>
            </a:r>
            <a:endParaRPr lang="en-US" smtClean="0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A6FE89-E267-41D8-8544-A4F83F0C3BCC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Proportion: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Sometimes the large sample assumptions do not hold.  In that case we have to test by finding the exact binomial probability for a sample proportion.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Figure 9.17 shows a MINITAB output for small-sample test for a population proportion.</a:t>
            </a:r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F054672-42C1-4904-AB8B-029FBCC24856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  The example illustrates with a right-tailed test.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C4AB9B0-E0DC-4EF4-8AB7-0E1EE19AB3FA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right-tailed test (continued). </a:t>
            </a: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1EEFA69-51EE-4391-9C6F-0887EFE2E4CD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right-tailed test (continued). </a:t>
            </a:r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51CBB4D-B512-4B50-834F-94A45C2DDA35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approach to hypothesis testing presented so far is sometimes called the classical approach.  There is another approach to hypothesis testing that is called the </a:t>
            </a:r>
            <a:r>
              <a:rPr lang="en-US" i="1" smtClean="0"/>
              <a:t>p</a:t>
            </a:r>
            <a:r>
              <a:rPr lang="en-US" smtClean="0"/>
              <a:t>-value approach.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 </a:t>
            </a:r>
            <a:r>
              <a:rPr lang="en-US" i="1" smtClean="0"/>
              <a:t>p</a:t>
            </a:r>
            <a:r>
              <a:rPr lang="en-US" smtClean="0"/>
              <a:t>-value is the smallest significance level at which the null hypothesis can be rejected.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the </a:t>
            </a:r>
            <a:r>
              <a:rPr lang="en-US" i="1" smtClean="0"/>
              <a:t>p</a:t>
            </a:r>
            <a:r>
              <a:rPr lang="en-US" smtClean="0"/>
              <a:t>-value approach, if the p-value </a:t>
            </a:r>
            <a:r>
              <a:rPr lang="en-US" smtClean="0">
                <a:sym typeface="Symbol" pitchFamily="18" charset="2"/>
              </a:rPr>
              <a:t> , then the null hypothesis is rejected.</a:t>
            </a:r>
          </a:p>
          <a:p>
            <a:pPr>
              <a:spcBef>
                <a:spcPct val="0"/>
              </a:spcBef>
            </a:pPr>
            <a:endParaRPr lang="en-US" smtClean="0"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mtClean="0">
                <a:sym typeface="Symbol" pitchFamily="18" charset="2"/>
              </a:rPr>
              <a:t>Most technology that can perform a hypothesis test will also compute a </a:t>
            </a:r>
            <a:r>
              <a:rPr lang="en-US" i="1" smtClean="0">
                <a:sym typeface="Symbol" pitchFamily="18" charset="2"/>
              </a:rPr>
              <a:t>p</a:t>
            </a:r>
            <a:r>
              <a:rPr lang="en-US" smtClean="0">
                <a:sym typeface="Symbol" pitchFamily="18" charset="2"/>
              </a:rPr>
              <a:t>-value for the test.</a:t>
            </a:r>
            <a:r>
              <a:rPr lang="en-US" smtClean="0"/>
              <a:t>  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6DBD345-E811-402A-86D0-0C6C791FCC13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two-tailed test.</a:t>
            </a: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AB13F0D-0CC6-44FA-BFBD-4FDEE23279AF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two-tailed test (continued).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2CCC88-271C-4664-9981-DDC8EF35F56C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Testing a Mean: Known Population Variance: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The slide shows an example for testing a population mean when the population variance (standard deviation) is known. The example illustrates with a two-tailed test (continued).</a:t>
            </a:r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D9EA512-5732-480A-BD02-BC9AFAF9C5F9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4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0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71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00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0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0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317A4-EC97-4406-9FC8-804C3C2DD9CF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11B30-E15A-490D-95C4-B2D728A8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1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20-24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Three Mini-Lectures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QMM 510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Fall </a:t>
            </a:r>
            <a:r>
              <a:rPr lang="en-US" dirty="0" smtClean="0">
                <a:solidFill>
                  <a:srgbClr val="C00000"/>
                </a:solidFill>
              </a:rPr>
              <a:t>2014 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lythe\AppData\Local\Microsoft\Windows\Temporary Internet Files\Content.IE5\57E3VQ8D\MC9004418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762000"/>
            <a:ext cx="1447800" cy="144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lythe\AppData\Local\Microsoft\Windows\Temporary Internet Files\Content.IE5\T28SMCVP\MC90005712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2157"/>
            <a:ext cx="1215238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0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9B48F232-7C6E-45ED-9BA5-68FA1B774816}" type="slidenum">
              <a:rPr lang="en-US"/>
              <a:pPr/>
              <a:t>10</a:t>
            </a:fld>
            <a:endParaRPr lang="en-US"/>
          </a:p>
        </p:txBody>
      </p:sp>
      <p:sp>
        <p:nvSpPr>
          <p:cNvPr id="7475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475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747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83" y="3048000"/>
            <a:ext cx="81502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14647" y="1899953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Two-Tailed Test of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1378712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189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556249C2-0168-4CE6-BCD3-0FF00860F581}" type="slidenum">
              <a:rPr lang="en-US"/>
              <a:pPr/>
              <a:t>11</a:t>
            </a:fld>
            <a:endParaRPr lang="en-US"/>
          </a:p>
        </p:txBody>
      </p:sp>
      <p:sp>
        <p:nvSpPr>
          <p:cNvPr id="7680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768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" y="4213518"/>
            <a:ext cx="88249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33600"/>
            <a:ext cx="3505200" cy="20799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14647" y="1899953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Two-Tailed Test of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3400" y="1378712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3996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D4ECB06E-AFD0-4BBE-A91D-1363857AC797}" type="slidenum">
              <a:rPr lang="en-US"/>
              <a:pPr/>
              <a:t>12</a:t>
            </a:fld>
            <a:endParaRPr lang="en-US"/>
          </a:p>
        </p:txBody>
      </p:sp>
      <p:sp>
        <p:nvSpPr>
          <p:cNvPr id="7884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885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6789" name="Rectangle 5"/>
          <p:cNvSpPr>
            <a:spLocks noChangeArrowheads="1"/>
          </p:cNvSpPr>
          <p:nvPr/>
        </p:nvSpPr>
        <p:spPr bwMode="auto">
          <a:xfrm>
            <a:off x="460168" y="1142999"/>
            <a:ext cx="62166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91836" y="1693717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p-Value Approach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5624" y="2307950"/>
            <a:ext cx="3657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i="1" dirty="0">
                <a:solidFill>
                  <a:srgbClr val="002060"/>
                </a:solidFill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-value = 0.0314 &lt; </a:t>
            </a:r>
            <a:r>
              <a:rPr lang="en-US" sz="2000" dirty="0">
                <a:solidFill>
                  <a:srgbClr val="002060"/>
                </a:solidFill>
                <a:sym typeface="Symbol"/>
              </a:rPr>
              <a:t> = </a:t>
            </a:r>
            <a:r>
              <a:rPr lang="en-US" sz="2000" dirty="0" smtClean="0">
                <a:solidFill>
                  <a:srgbClr val="002060"/>
                </a:solidFill>
                <a:sym typeface="Symbol"/>
              </a:rPr>
              <a:t>0.05, so </a:t>
            </a:r>
            <a:r>
              <a:rPr lang="en-US" sz="2000" dirty="0">
                <a:solidFill>
                  <a:srgbClr val="002060"/>
                </a:solidFill>
                <a:sym typeface="Symbol"/>
              </a:rPr>
              <a:t>the null hypothesis is </a:t>
            </a:r>
            <a:r>
              <a:rPr lang="en-US" sz="2000" dirty="0" smtClean="0">
                <a:solidFill>
                  <a:srgbClr val="002060"/>
                </a:solidFill>
                <a:sym typeface="Symbol"/>
              </a:rPr>
              <a:t>rejected</a:t>
            </a:r>
            <a:r>
              <a:rPr lang="en-US" sz="2000" dirty="0">
                <a:solidFill>
                  <a:srgbClr val="002060"/>
                </a:solidFill>
                <a:sym typeface="Symbol"/>
              </a:rPr>
              <a:t>.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598" y="3124200"/>
            <a:ext cx="5041653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114101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9D90C18B-4588-43FF-933B-68C579BB3D8E}" type="slidenum">
              <a:rPr lang="en-US"/>
              <a:pPr/>
              <a:t>13</a:t>
            </a:fld>
            <a:endParaRPr lang="en-US"/>
          </a:p>
        </p:txBody>
      </p:sp>
      <p:sp>
        <p:nvSpPr>
          <p:cNvPr id="8089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9861" name="Rectangle 5"/>
          <p:cNvSpPr>
            <a:spLocks noChangeArrowheads="1"/>
          </p:cNvSpPr>
          <p:nvPr/>
        </p:nvSpPr>
        <p:spPr bwMode="auto">
          <a:xfrm>
            <a:off x="336550" y="1581150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Analogy to Confidence Intervals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49862" name="Rectangle 6"/>
          <p:cNvSpPr>
            <a:spLocks noChangeArrowheads="1"/>
          </p:cNvSpPr>
          <p:nvPr/>
        </p:nvSpPr>
        <p:spPr bwMode="auto">
          <a:xfrm>
            <a:off x="728663" y="2289175"/>
            <a:ext cx="8151812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two-tailed hypothesis test at the 5% level of significance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a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= .05) is exactly equivalent to asking whether the 95% confidence interval for the mean includes the hypothesized mean.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the confidence interval includes the hypothesized mean, then we cannot reject the null hypothesis.</a:t>
            </a:r>
          </a:p>
        </p:txBody>
      </p:sp>
      <p:sp>
        <p:nvSpPr>
          <p:cNvPr id="8090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239044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C6030496-4380-4883-91C3-7C8713714875}" type="slidenum">
              <a:rPr lang="en-US"/>
              <a:pPr/>
              <a:t>14</a:t>
            </a:fld>
            <a:endParaRPr lang="en-US"/>
          </a:p>
        </p:txBody>
      </p:sp>
      <p:sp>
        <p:nvSpPr>
          <p:cNvPr id="8294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294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685800" y="2895600"/>
            <a:ext cx="81502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When the population standard deviation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s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unknown and the population may be assumed normal, the test statistic follows the Student’s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distribution with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1 degrees of freedom.</a:t>
            </a:r>
          </a:p>
        </p:txBody>
      </p:sp>
      <p:sp>
        <p:nvSpPr>
          <p:cNvPr id="250905" name="Rectangle 25"/>
          <p:cNvSpPr>
            <a:spLocks noChangeArrowheads="1"/>
          </p:cNvSpPr>
          <p:nvPr/>
        </p:nvSpPr>
        <p:spPr bwMode="auto">
          <a:xfrm>
            <a:off x="236538" y="2286000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Student’s t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8294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0999"/>
            <a:ext cx="7847012" cy="1066396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Unknown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8.2</a:t>
            </a:r>
            <a:b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Population Variance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46027" y="1678376"/>
            <a:ext cx="8153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LO9-7: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 a hypothesis test for a mean with unknown </a:t>
            </a:r>
            <a:r>
              <a:rPr lang="el-GR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114800"/>
            <a:ext cx="7729510" cy="1828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73027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C25D82C0-49B0-4D17-92CE-844A9D3EBCD3}" type="slidenum">
              <a:rPr lang="en-US"/>
              <a:pPr/>
              <a:t>15</a:t>
            </a:fld>
            <a:endParaRPr lang="en-US"/>
          </a:p>
        </p:txBody>
      </p:sp>
      <p:sp>
        <p:nvSpPr>
          <p:cNvPr id="84993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4994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236538" y="2060722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533400" y="3276600"/>
            <a:ext cx="81518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1:  State the hypotheses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     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m</a:t>
            </a:r>
            <a:r>
              <a:rPr lang="en-US" sz="2000" dirty="0">
                <a:solidFill>
                  <a:srgbClr val="002060"/>
                </a:solidFill>
              </a:rPr>
              <a:t> = 142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m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</a:t>
            </a:r>
            <a:r>
              <a:rPr lang="en-US" sz="2000" dirty="0">
                <a:solidFill>
                  <a:srgbClr val="002060"/>
                </a:solidFill>
              </a:rPr>
              <a:t> 142</a:t>
            </a:r>
          </a:p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2:  Specify the decision rule.  For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rgbClr val="002060"/>
                </a:solidFill>
              </a:rPr>
              <a:t> = .10 for the two-tailed</a:t>
            </a:r>
          </a:p>
          <a:p>
            <a:pPr marL="515938" indent="-515938" eaLnBrk="0" hangingPunct="0">
              <a:spcBef>
                <a:spcPct val="20000"/>
              </a:spcBef>
              <a:buClr>
                <a:srgbClr val="C00000"/>
              </a:buClr>
            </a:pPr>
            <a:r>
              <a:rPr lang="en-US" sz="2000" dirty="0">
                <a:solidFill>
                  <a:srgbClr val="002060"/>
                </a:solidFill>
              </a:rPr>
              <a:t>       </a:t>
            </a:r>
            <a:r>
              <a:rPr lang="en-US" sz="2000" dirty="0" smtClean="0">
                <a:solidFill>
                  <a:srgbClr val="002060"/>
                </a:solidFill>
              </a:rPr>
              <a:t>  test </a:t>
            </a:r>
            <a:r>
              <a:rPr lang="en-US" sz="2000" dirty="0">
                <a:solidFill>
                  <a:srgbClr val="002060"/>
                </a:solidFill>
              </a:rPr>
              <a:t>and with </a:t>
            </a:r>
            <a:r>
              <a:rPr lang="en-US" sz="2000" i="1" dirty="0" err="1">
                <a:solidFill>
                  <a:srgbClr val="002060"/>
                </a:solidFill>
              </a:rPr>
              <a:t>d.f.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i="1" dirty="0">
                <a:solidFill>
                  <a:srgbClr val="002060"/>
                </a:solidFill>
              </a:rPr>
              <a:t>n</a:t>
            </a:r>
            <a:r>
              <a:rPr lang="en-US" sz="2000" dirty="0">
                <a:solidFill>
                  <a:srgbClr val="002060"/>
                </a:solidFill>
              </a:rPr>
              <a:t> – 1 = 24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 </a:t>
            </a:r>
            <a:r>
              <a:rPr lang="en-US" sz="2000" dirty="0">
                <a:solidFill>
                  <a:srgbClr val="002060"/>
                </a:solidFill>
              </a:rPr>
              <a:t>1 = 23,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if </a:t>
            </a:r>
            <a:r>
              <a:rPr lang="en-US" sz="2000" i="1" dirty="0" err="1">
                <a:solidFill>
                  <a:srgbClr val="002060"/>
                </a:solidFill>
              </a:rPr>
              <a:t>t</a:t>
            </a:r>
            <a:r>
              <a:rPr lang="en-US" sz="2000" baseline="-25000" dirty="0" err="1">
                <a:solidFill>
                  <a:srgbClr val="002060"/>
                </a:solidFill>
              </a:rPr>
              <a:t>calc</a:t>
            </a:r>
            <a:r>
              <a:rPr lang="en-US" sz="2000" dirty="0">
                <a:solidFill>
                  <a:srgbClr val="002060"/>
                </a:solidFill>
              </a:rPr>
              <a:t> &gt; 1.714 or if </a:t>
            </a:r>
            <a:r>
              <a:rPr lang="en-US" sz="2000" i="1" dirty="0" err="1">
                <a:solidFill>
                  <a:srgbClr val="002060"/>
                </a:solidFill>
              </a:rPr>
              <a:t>t</a:t>
            </a:r>
            <a:r>
              <a:rPr lang="en-US" sz="2000" baseline="-25000" dirty="0" err="1">
                <a:solidFill>
                  <a:srgbClr val="002060"/>
                </a:solidFill>
              </a:rPr>
              <a:t>calc</a:t>
            </a:r>
            <a:r>
              <a:rPr lang="en-US" sz="2000" dirty="0">
                <a:solidFill>
                  <a:srgbClr val="002060"/>
                </a:solidFill>
              </a:rPr>
              <a:t> &lt;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</a:t>
            </a:r>
            <a:r>
              <a:rPr lang="en-US" sz="2000" dirty="0">
                <a:solidFill>
                  <a:srgbClr val="002060"/>
                </a:solidFill>
              </a:rPr>
              <a:t>1.714; otherwise do not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.  </a:t>
            </a:r>
            <a:endParaRPr lang="en-US" sz="2000" baseline="-25000" dirty="0">
              <a:solidFill>
                <a:srgbClr val="002060"/>
              </a:solidFill>
            </a:endParaRPr>
          </a:p>
        </p:txBody>
      </p:sp>
      <p:sp>
        <p:nvSpPr>
          <p:cNvPr id="84997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48343" y="1567190"/>
            <a:ext cx="3661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Hot Chocolate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pic>
        <p:nvPicPr>
          <p:cNvPr id="1075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020" y="1477488"/>
            <a:ext cx="4086225" cy="240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162800" cy="533400"/>
          </a:xfrm>
        </p:spPr>
        <p:txBody>
          <a:bodyPr lIns="103236" tIns="51618" rIns="103236" bIns="51618" anchor="t">
            <a:no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Unknown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29976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 dirty="0"/>
              <a:t>9-</a:t>
            </a:r>
            <a:fld id="{171305E0-CD05-4926-80E4-57662A56CA3A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8704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704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509897" y="2819400"/>
            <a:ext cx="81518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eaLnBrk="0" hangingPunct="0"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   Step 3:  Collect sample data and calculate the test statistic.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    If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is true, then the test statistic should be near 0 because the</a:t>
            </a:r>
          </a:p>
          <a:p>
            <a:pPr eaLnBrk="0" hangingPunct="0"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sample mean should be near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. </a:t>
            </a:r>
            <a:r>
              <a:rPr lang="en-US" sz="2000" dirty="0">
                <a:solidFill>
                  <a:srgbClr val="002060"/>
                </a:solidFill>
              </a:rPr>
              <a:t>The value of the test statistic is</a:t>
            </a:r>
          </a:p>
        </p:txBody>
      </p:sp>
      <p:sp>
        <p:nvSpPr>
          <p:cNvPr id="8704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4145" y="5330717"/>
            <a:ext cx="7010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Step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4: Since the test statistic lies within the range of chance 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variation, we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cannot reject the null hypothesis 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+mn-lt"/>
              </a:rPr>
              <a:t>0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: </a:t>
            </a:r>
            <a:r>
              <a:rPr lang="el-GR" sz="2000" i="1" dirty="0">
                <a:solidFill>
                  <a:srgbClr val="002060"/>
                </a:solidFill>
                <a:latin typeface="+mn-lt"/>
              </a:rPr>
              <a:t>μ</a:t>
            </a:r>
            <a:r>
              <a:rPr lang="el-GR" sz="2000" dirty="0">
                <a:solidFill>
                  <a:srgbClr val="002060"/>
                </a:solidFill>
                <a:latin typeface="+mn-lt"/>
              </a:rPr>
              <a:t> = 142.</a:t>
            </a:r>
            <a:endParaRPr lang="en-US"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114800"/>
            <a:ext cx="52625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162800" cy="533400"/>
          </a:xfrm>
        </p:spPr>
        <p:txBody>
          <a:bodyPr lIns="103236" tIns="51618" rIns="103236" bIns="51618" anchor="t">
            <a:no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Unknown Population Variance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36538" y="2060722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8343" y="1567190"/>
            <a:ext cx="3661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Hot Chocolate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411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41A390C2-4D7A-4AA7-923C-36F5A536A362}" type="slidenum">
              <a:rPr lang="en-US"/>
              <a:pPr/>
              <a:t>17</a:t>
            </a:fld>
            <a:endParaRPr lang="en-US"/>
          </a:p>
        </p:txBody>
      </p:sp>
      <p:sp>
        <p:nvSpPr>
          <p:cNvPr id="8908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909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909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" y="1974675"/>
            <a:ext cx="26162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-value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0475" y="1445418"/>
            <a:ext cx="8153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LO9-8: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tables or Excel to find the </a:t>
            </a:r>
            <a:r>
              <a:rPr lang="en-US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-value in tests of </a:t>
            </a:r>
            <a:r>
              <a:rPr lang="el-GR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</a:t>
            </a:r>
            <a:r>
              <a:rPr lang="el-GR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84275"/>
            <a:ext cx="8389937" cy="3038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162800" cy="533400"/>
          </a:xfrm>
        </p:spPr>
        <p:txBody>
          <a:bodyPr lIns="103236" tIns="51618" rIns="103236" bIns="51618" anchor="t">
            <a:no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Unknown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311011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0BC04FC5-3868-4A47-8F0A-7CAAAD7F513A}" type="slidenum">
              <a:rPr lang="en-US"/>
              <a:pPr/>
              <a:t>18</a:t>
            </a:fld>
            <a:endParaRPr lang="en-US"/>
          </a:p>
        </p:txBody>
      </p:sp>
      <p:sp>
        <p:nvSpPr>
          <p:cNvPr id="9113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113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56005" name="Rectangle 5"/>
          <p:cNvSpPr>
            <a:spLocks noChangeArrowheads="1"/>
          </p:cNvSpPr>
          <p:nvPr/>
        </p:nvSpPr>
        <p:spPr bwMode="auto">
          <a:xfrm>
            <a:off x="609600" y="16764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Confidence Intervals versus Hypothesis Test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703263" y="2187575"/>
            <a:ext cx="8151812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406400" indent="-406400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 two-tailed hypothesis test at the 10% level of </a:t>
            </a:r>
            <a:r>
              <a:rPr lang="en-US" sz="2000" dirty="0" smtClean="0">
                <a:solidFill>
                  <a:srgbClr val="002060"/>
                </a:solidFill>
              </a:rPr>
              <a:t>significance 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i="1" dirty="0">
                <a:solidFill>
                  <a:srgbClr val="002060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rgbClr val="002060"/>
                </a:solidFill>
              </a:rPr>
              <a:t> = .10) is equivalent to a two-sided  90% confidence interval for the mean.</a:t>
            </a:r>
          </a:p>
          <a:p>
            <a:pPr marL="406400" indent="-406400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If the confidence interval does not include the hypothesized mean, then we reject the null hypothesis.</a:t>
            </a:r>
          </a:p>
          <a:p>
            <a:pPr marL="406400" indent="-406400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90% confidence interval for the mean is given next.</a:t>
            </a:r>
          </a:p>
          <a:p>
            <a:pPr marL="406400" indent="-406400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endParaRPr lang="en-US" sz="2000" dirty="0">
              <a:solidFill>
                <a:srgbClr val="002060"/>
              </a:solidFill>
            </a:endParaRPr>
          </a:p>
          <a:p>
            <a:pPr marL="406400" indent="-406400" eaLnBrk="0" hangingPunct="0">
              <a:spcBef>
                <a:spcPct val="20000"/>
              </a:spcBef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                                                                       </a:t>
            </a:r>
          </a:p>
          <a:p>
            <a:pPr marL="406400" indent="-406400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endParaRPr lang="en-US" sz="2000" dirty="0">
              <a:solidFill>
                <a:srgbClr val="002060"/>
              </a:solidFill>
            </a:endParaRPr>
          </a:p>
          <a:p>
            <a:pPr marL="406400" indent="-406400" eaLnBrk="0" hangingPunct="0"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Because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dirty="0">
                <a:solidFill>
                  <a:srgbClr val="002060"/>
                </a:solidFill>
              </a:rPr>
              <a:t> = 142 lies within the 90 percent confidence interval    </a:t>
            </a:r>
          </a:p>
          <a:p>
            <a:pPr marL="406400" indent="-406400" eaLnBrk="0" hangingPunct="0"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  [140.677, 142.073], we cannot reject the hypothesis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dirty="0">
                <a:solidFill>
                  <a:srgbClr val="002060"/>
                </a:solidFill>
              </a:rPr>
              <a:t> = 142 </a:t>
            </a:r>
          </a:p>
          <a:p>
            <a:pPr marL="406400" indent="-406400" eaLnBrk="0" hangingPunct="0"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  at </a:t>
            </a:r>
            <a:r>
              <a:rPr lang="en-US" sz="2000" i="1" dirty="0">
                <a:solidFill>
                  <a:srgbClr val="002060"/>
                </a:solidFill>
              </a:rPr>
              <a:t>α</a:t>
            </a:r>
            <a:r>
              <a:rPr lang="en-US" sz="2000" dirty="0">
                <a:solidFill>
                  <a:srgbClr val="002060"/>
                </a:solidFill>
              </a:rPr>
              <a:t> = .10 in a two-tailed test.</a:t>
            </a:r>
          </a:p>
        </p:txBody>
      </p:sp>
      <p:sp>
        <p:nvSpPr>
          <p:cNvPr id="9114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12771"/>
            <a:ext cx="62563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162800" cy="533400"/>
          </a:xfrm>
        </p:spPr>
        <p:txBody>
          <a:bodyPr lIns="103236" tIns="51618" rIns="103236" bIns="51618" anchor="t">
            <a:no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Unknown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126630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AC5ADC48-346A-4AA2-AC79-7F90285109A8}" type="slidenum">
              <a:rPr lang="en-US"/>
              <a:pPr/>
              <a:t>19</a:t>
            </a:fld>
            <a:endParaRPr lang="en-US"/>
          </a:p>
        </p:txBody>
      </p:sp>
      <p:sp>
        <p:nvSpPr>
          <p:cNvPr id="93185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3186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29383" name="Rectangle 7"/>
          <p:cNvSpPr>
            <a:spLocks noChangeArrowheads="1"/>
          </p:cNvSpPr>
          <p:nvPr/>
        </p:nvSpPr>
        <p:spPr bwMode="auto">
          <a:xfrm>
            <a:off x="457200" y="2514600"/>
            <a:ext cx="8150225" cy="312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To conduct a hypothesis test, we need to know</a:t>
            </a:r>
            <a:b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 the parameter being tested,</a:t>
            </a:r>
            <a:b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 the sample statistic, and</a:t>
            </a:r>
            <a:b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 the sampling distribution of the sample statistic.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sampling distribution tells us which test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statistic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to use.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sample proportion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estimates the population proportion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For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large sample,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can be assumed to follow a normal distribution.  If so, the test statistic is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20633"/>
            <a:ext cx="7543800" cy="593767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rmAutofit fontScale="90000"/>
          </a:bodyPr>
          <a:lstStyle/>
          <a:p>
            <a:pPr algn="l" eaLnBrk="1" hangingPunct="1">
              <a:defRPr/>
            </a:pPr>
            <a:r>
              <a:rPr lang="en-US" sz="3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                            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8.3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2263" y="1471148"/>
            <a:ext cx="83058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LO9-9: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 a hypothesis test for a proportion and find the </a:t>
            </a:r>
            <a:r>
              <a:rPr lang="en-US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p-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</a:t>
            </a:r>
            <a:r>
              <a:rPr lang="en-US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415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61EA2948-F311-4887-8BE6-A88285C0DE22}" type="slidenum">
              <a:rPr lang="en-US"/>
              <a:pPr/>
              <a:t>2</a:t>
            </a:fld>
            <a:endParaRPr lang="en-US"/>
          </a:p>
        </p:txBody>
      </p:sp>
      <p:sp>
        <p:nvSpPr>
          <p:cNvPr id="58369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8370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837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93912"/>
            <a:ext cx="7543800" cy="1001488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3236" tIns="51618" rIns="103236" bIns="51618" anchor="t"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                   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8.1</a:t>
            </a:r>
            <a:b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Population Variance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66800" y="1676398"/>
            <a:ext cx="6781800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LO9-5: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critical values of </a:t>
            </a:r>
            <a:r>
              <a:rPr lang="en-US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or t in tables or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using Excel.</a:t>
            </a:r>
          </a:p>
        </p:txBody>
      </p:sp>
      <p:sp>
        <p:nvSpPr>
          <p:cNvPr id="58374" name="Rectangle 11"/>
          <p:cNvSpPr>
            <a:spLocks noChangeArrowheads="1"/>
          </p:cNvSpPr>
          <p:nvPr/>
        </p:nvSpPr>
        <p:spPr bwMode="auto">
          <a:xfrm>
            <a:off x="524494" y="2286000"/>
            <a:ext cx="7696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/>
              <a:t>  </a:t>
            </a:r>
            <a:r>
              <a:rPr lang="en-US" sz="2000" dirty="0">
                <a:solidFill>
                  <a:srgbClr val="002060"/>
                </a:solidFill>
              </a:rPr>
              <a:t>The test statistic is compared with a critical value from a table. </a:t>
            </a:r>
          </a:p>
          <a:p>
            <a:pPr eaLnBrk="0" hangingPunct="0">
              <a:spcBef>
                <a:spcPts val="6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  The critical value is the boundary between two regions (reject </a:t>
            </a:r>
          </a:p>
          <a:p>
            <a:pPr eaLnBrk="0" hangingPunct="0">
              <a:spcBef>
                <a:spcPts val="600"/>
              </a:spcBef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i="1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, do not reject H</a:t>
            </a:r>
            <a:r>
              <a:rPr lang="en-US" sz="2000" i="1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) in the decision rule. </a:t>
            </a:r>
          </a:p>
          <a:p>
            <a:pPr eaLnBrk="0" hangingPunct="0">
              <a:spcBef>
                <a:spcPts val="6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en-US" sz="2000" i="1" dirty="0">
                <a:solidFill>
                  <a:srgbClr val="002060"/>
                </a:solidFill>
              </a:rPr>
              <a:t>  The critical value </a:t>
            </a:r>
            <a:r>
              <a:rPr lang="en-US" sz="2000" dirty="0">
                <a:solidFill>
                  <a:srgbClr val="002060"/>
                </a:solidFill>
              </a:rPr>
              <a:t>shows the range of values for the test statistic</a:t>
            </a:r>
          </a:p>
          <a:p>
            <a:pPr eaLnBrk="0" hangingPunct="0">
              <a:spcBef>
                <a:spcPts val="600"/>
              </a:spcBef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that would be expected by chance if the null hypothesis were </a:t>
            </a:r>
            <a:r>
              <a:rPr lang="en-US" sz="2000" dirty="0" smtClean="0">
                <a:solidFill>
                  <a:srgbClr val="002060"/>
                </a:solidFill>
              </a:rPr>
              <a:t>true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58375" name="TextBox 14"/>
          <p:cNvSpPr txBox="1">
            <a:spLocks noChangeArrowheads="1"/>
          </p:cNvSpPr>
          <p:nvPr/>
        </p:nvSpPr>
        <p:spPr bwMode="auto">
          <a:xfrm>
            <a:off x="863053" y="6035644"/>
            <a:ext cx="56901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14300" indent="-1143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>
                <a:solidFill>
                  <a:srgbClr val="FF0000"/>
                </a:solidFill>
              </a:rPr>
              <a:t>These </a:t>
            </a:r>
            <a:r>
              <a:rPr lang="en-US" sz="1600" i="1" dirty="0">
                <a:solidFill>
                  <a:srgbClr val="FF0000"/>
                </a:solidFill>
              </a:rPr>
              <a:t>z</a:t>
            </a:r>
            <a:r>
              <a:rPr lang="en-US" sz="1600" dirty="0">
                <a:solidFill>
                  <a:srgbClr val="FF0000"/>
                </a:solidFill>
              </a:rPr>
              <a:t>-values can be computed using Excel, MINITAB etc. 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343400"/>
            <a:ext cx="5867400" cy="166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8379" name="Picture 4" descr="C:\DOCUME~1\MSUUSER\LOCALS~1\Temp\SNAGHTML34cc6f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00600"/>
            <a:ext cx="20669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33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C76A242D-A5B3-4440-B520-49FB46808B29}" type="slidenum">
              <a:rPr lang="en-US"/>
              <a:pPr/>
              <a:t>20</a:t>
            </a:fld>
            <a:endParaRPr lang="en-US"/>
          </a:p>
        </p:txBody>
      </p:sp>
      <p:sp>
        <p:nvSpPr>
          <p:cNvPr id="95233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5234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30408" name="Text Box 8"/>
          <p:cNvSpPr txBox="1">
            <a:spLocks noChangeArrowheads="1"/>
          </p:cNvSpPr>
          <p:nvPr/>
        </p:nvSpPr>
        <p:spPr bwMode="auto">
          <a:xfrm>
            <a:off x="2451100" y="6889750"/>
            <a:ext cx="2095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3236" tIns="51618" rIns="103236" bIns="51618">
            <a:spAutoFit/>
          </a:bodyPr>
          <a:lstStyle/>
          <a:p>
            <a:pPr eaLnBrk="0" hangingPunct="0">
              <a:defRPr/>
            </a:pP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952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76400"/>
            <a:ext cx="7010400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  <p:sp>
        <p:nvSpPr>
          <p:cNvPr id="95241" name="Rectangle 13"/>
          <p:cNvSpPr>
            <a:spLocks noChangeArrowheads="1"/>
          </p:cNvSpPr>
          <p:nvPr/>
        </p:nvSpPr>
        <p:spPr bwMode="auto">
          <a:xfrm>
            <a:off x="685800" y="5638800"/>
            <a:ext cx="80772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dirty="0"/>
              <a:t>Note: A rule of thumb to assume normality is if </a:t>
            </a:r>
            <a:r>
              <a:rPr lang="en-US" i="1" dirty="0"/>
              <a:t>n</a:t>
            </a:r>
            <a:r>
              <a:rPr lang="en-US" i="1" dirty="0">
                <a:sym typeface="Symbol" pitchFamily="18" charset="2"/>
              </a:rPr>
              <a:t>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i="1" dirty="0"/>
              <a:t> </a:t>
            </a:r>
            <a:r>
              <a:rPr lang="en-US" dirty="0">
                <a:sym typeface="Symbol" pitchFamily="18" charset="2"/>
              </a:rPr>
              <a:t></a:t>
            </a:r>
            <a:r>
              <a:rPr lang="en-US" i="1" dirty="0">
                <a:sym typeface="Symbol" pitchFamily="18" charset="2"/>
              </a:rPr>
              <a:t> </a:t>
            </a:r>
            <a:r>
              <a:rPr lang="en-US" dirty="0"/>
              <a:t>10 and </a:t>
            </a:r>
            <a:r>
              <a:rPr lang="en-US" i="1" dirty="0"/>
              <a:t>n(1 </a:t>
            </a:r>
            <a:r>
              <a:rPr lang="en-US" i="1" dirty="0">
                <a:sym typeface="Symbol" pitchFamily="18" charset="2"/>
              </a:rPr>
              <a:t></a:t>
            </a:r>
            <a:r>
              <a:rPr lang="en-US" i="1" dirty="0"/>
              <a:t> </a:t>
            </a:r>
            <a:r>
              <a:rPr lang="en-US" i="1" dirty="0">
                <a:sym typeface="Symbol" pitchFamily="18" charset="2"/>
              </a:rPr>
              <a:t>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i="1" dirty="0">
                <a:sym typeface="Symbol" pitchFamily="18" charset="2"/>
              </a:rPr>
              <a:t>)</a:t>
            </a:r>
            <a:r>
              <a:rPr lang="en-US" i="1" dirty="0"/>
              <a:t> </a:t>
            </a:r>
            <a:r>
              <a:rPr lang="en-US" dirty="0">
                <a:sym typeface="Symbol" pitchFamily="18" charset="2"/>
              </a:rPr>
              <a:t></a:t>
            </a:r>
            <a:r>
              <a:rPr lang="en-US" i="1" dirty="0">
                <a:sym typeface="Symbol" pitchFamily="18" charset="2"/>
              </a:rPr>
              <a:t> </a:t>
            </a:r>
            <a:r>
              <a:rPr lang="en-US" dirty="0"/>
              <a:t>10.</a:t>
            </a:r>
            <a:r>
              <a:rPr lang="en-US" i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32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50780441-8078-439C-9341-6228833B8F53}" type="slidenum">
              <a:rPr lang="en-US"/>
              <a:pPr/>
              <a:t>21</a:t>
            </a:fld>
            <a:endParaRPr lang="en-US"/>
          </a:p>
        </p:txBody>
      </p:sp>
      <p:sp>
        <p:nvSpPr>
          <p:cNvPr id="97281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7282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32455" name="Rectangle 7"/>
          <p:cNvSpPr>
            <a:spLocks noChangeArrowheads="1"/>
          </p:cNvSpPr>
          <p:nvPr/>
        </p:nvSpPr>
        <p:spPr bwMode="auto">
          <a:xfrm>
            <a:off x="762000" y="1752600"/>
            <a:ext cx="81502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value of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p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that we are testing is a </a:t>
            </a:r>
            <a:r>
              <a:rPr lang="en-US" sz="2000" i="1" dirty="0">
                <a:solidFill>
                  <a:srgbClr val="002060"/>
                </a:solidFill>
              </a:rPr>
              <a:t>benchmark</a:t>
            </a:r>
            <a:r>
              <a:rPr lang="en-US" sz="2000" dirty="0">
                <a:solidFill>
                  <a:srgbClr val="002060"/>
                </a:solidFill>
              </a:rPr>
              <a:t> such as past experience, an industry standard, or a product specification. </a:t>
            </a:r>
          </a:p>
          <a:p>
            <a:pPr marL="515938" indent="-5159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value of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p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does not come from a sample.</a:t>
            </a:r>
          </a:p>
        </p:txBody>
      </p:sp>
      <p:pic>
        <p:nvPicPr>
          <p:cNvPr id="232458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5784" t="43756" r="14815" b="44756"/>
          <a:stretch>
            <a:fillRect/>
          </a:stretch>
        </p:blipFill>
        <p:spPr>
          <a:xfrm>
            <a:off x="990600" y="3115727"/>
            <a:ext cx="7467600" cy="1150483"/>
          </a:xfrm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9728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9203" y="4267200"/>
            <a:ext cx="20494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228600" indent="-228600" eaLnBrk="0" hangingPunct="0">
              <a:spcBef>
                <a:spcPct val="20000"/>
              </a:spcBef>
              <a:buClr>
                <a:schemeClr val="folHlink"/>
              </a:buClr>
            </a:pP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Critical Value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ymbol" pitchFamily="18" charset="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48650" y="4953000"/>
            <a:ext cx="8151813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5938" indent="-4524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test statistic is compared with a </a:t>
            </a:r>
            <a:r>
              <a:rPr lang="en-US" sz="2000" i="1" dirty="0">
                <a:solidFill>
                  <a:srgbClr val="002060"/>
                </a:solidFill>
              </a:rPr>
              <a:t>critical z value</a:t>
            </a:r>
            <a:r>
              <a:rPr lang="en-US" sz="2000" dirty="0">
                <a:solidFill>
                  <a:srgbClr val="002060"/>
                </a:solidFill>
              </a:rPr>
              <a:t> from a table.</a:t>
            </a:r>
          </a:p>
          <a:p>
            <a:pPr marL="515938" indent="-4524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critical value shows the range of values for the test statistic that would be expected by chance if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were true.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87535" y="1142999"/>
            <a:ext cx="20494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228600" indent="-228600" eaLnBrk="0" hangingPunct="0">
              <a:spcBef>
                <a:spcPct val="20000"/>
              </a:spcBef>
              <a:buClr>
                <a:schemeClr val="folHlink"/>
              </a:buClr>
            </a:pP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Choice of </a:t>
            </a:r>
            <a:r>
              <a:rPr lang="el-GR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/>
              </a:rPr>
              <a:t>π</a:t>
            </a:r>
            <a:r>
              <a:rPr lang="en-US" sz="2400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3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79CD8C57-B177-4BDF-AF7E-B817D488E41B}" type="slidenum">
              <a:rPr lang="en-US"/>
              <a:pPr/>
              <a:t>22</a:t>
            </a:fld>
            <a:endParaRPr lang="en-US"/>
          </a:p>
        </p:txBody>
      </p:sp>
      <p:sp>
        <p:nvSpPr>
          <p:cNvPr id="10137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137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35526" name="Rectangle 6"/>
          <p:cNvSpPr>
            <a:spLocks noChangeArrowheads="1"/>
          </p:cNvSpPr>
          <p:nvPr/>
        </p:nvSpPr>
        <p:spPr bwMode="auto">
          <a:xfrm>
            <a:off x="693718" y="3720936"/>
            <a:ext cx="4075906" cy="138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</a:rPr>
              <a:t>Step 2:  Specify the decision rule. For </a:t>
            </a:r>
            <a:r>
              <a:rPr lang="el-GR" sz="2000" i="1" dirty="0" smtClean="0">
                <a:solidFill>
                  <a:srgbClr val="002060"/>
                </a:solidFill>
              </a:rPr>
              <a:t>α</a:t>
            </a:r>
            <a:r>
              <a:rPr lang="en-US" sz="2000" dirty="0" smtClean="0">
                <a:solidFill>
                  <a:srgbClr val="002060"/>
                </a:solidFill>
              </a:rPr>
              <a:t> = </a:t>
            </a:r>
            <a:r>
              <a:rPr lang="en-US" sz="2000" dirty="0">
                <a:solidFill>
                  <a:srgbClr val="002060"/>
                </a:solidFill>
              </a:rPr>
              <a:t>.05 for a left-tail </a:t>
            </a:r>
            <a:r>
              <a:rPr lang="en-US" sz="2000" dirty="0" smtClean="0">
                <a:solidFill>
                  <a:srgbClr val="002060"/>
                </a:solidFill>
              </a:rPr>
              <a:t>test, </a:t>
            </a:r>
            <a:r>
              <a:rPr lang="en-US" sz="2000" dirty="0">
                <a:solidFill>
                  <a:srgbClr val="002060"/>
                </a:solidFill>
              </a:rPr>
              <a:t>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if </a:t>
            </a:r>
            <a:r>
              <a:rPr lang="en-US" sz="2000" i="1" dirty="0">
                <a:solidFill>
                  <a:srgbClr val="002060"/>
                </a:solidFill>
              </a:rPr>
              <a:t>z</a:t>
            </a:r>
            <a:r>
              <a:rPr lang="en-US" sz="2000" dirty="0">
                <a:solidFill>
                  <a:srgbClr val="002060"/>
                </a:solidFill>
              </a:rPr>
              <a:t> &lt; </a:t>
            </a:r>
            <a:r>
              <a:rPr lang="en-US" sz="2000" dirty="0">
                <a:solidFill>
                  <a:srgbClr val="002060"/>
                </a:solidFill>
                <a:sym typeface="Symbol"/>
              </a:rPr>
              <a:t></a:t>
            </a:r>
            <a:r>
              <a:rPr lang="en-US" sz="2000" dirty="0">
                <a:solidFill>
                  <a:srgbClr val="002060"/>
                </a:solidFill>
              </a:rPr>
              <a:t>1.645;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otherwise do not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01381" name="Slide Number Placeholder 3"/>
          <p:cNvSpPr txBox="1">
            <a:spLocks/>
          </p:cNvSpPr>
          <p:nvPr/>
        </p:nvSpPr>
        <p:spPr bwMode="auto">
          <a:xfrm>
            <a:off x="6578600" y="6381750"/>
            <a:ext cx="157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FF"/>
                </a:solidFill>
              </a:rPr>
              <a:t>Figure 9.12</a:t>
            </a:r>
          </a:p>
        </p:txBody>
      </p:sp>
      <p:sp>
        <p:nvSpPr>
          <p:cNvPr id="10138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418" y="2885999"/>
            <a:ext cx="3916363" cy="2298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98764" y="944088"/>
            <a:ext cx="7308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Return Policy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2624" y="2163288"/>
            <a:ext cx="566749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1:  State the </a:t>
            </a:r>
            <a:r>
              <a:rPr lang="en-US" sz="2000" dirty="0" smtClean="0">
                <a:solidFill>
                  <a:srgbClr val="002060"/>
                </a:solidFill>
              </a:rPr>
              <a:t>hypotheses. For example: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</a:pPr>
            <a:r>
              <a:rPr lang="en-US" sz="2000" i="1" dirty="0" smtClean="0">
                <a:solidFill>
                  <a:srgbClr val="002060"/>
                </a:solidFill>
              </a:rPr>
              <a:t>                 H</a:t>
            </a:r>
            <a:r>
              <a:rPr lang="en-US" sz="2000" baseline="-25000" dirty="0" smtClean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</a:t>
            </a:r>
            <a:r>
              <a:rPr lang="en-US" sz="2000" dirty="0">
                <a:solidFill>
                  <a:srgbClr val="002060"/>
                </a:solidFill>
              </a:rPr>
              <a:t> .</a:t>
            </a:r>
            <a:r>
              <a:rPr lang="en-US" sz="2000" dirty="0" smtClean="0">
                <a:solidFill>
                  <a:srgbClr val="002060"/>
                </a:solidFill>
              </a:rPr>
              <a:t>13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</a:pPr>
            <a:r>
              <a:rPr lang="en-US" sz="2000" i="1" dirty="0" smtClean="0">
                <a:solidFill>
                  <a:srgbClr val="002060"/>
                </a:solidFill>
              </a:rPr>
              <a:t>                 H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p</a:t>
            </a:r>
            <a:r>
              <a:rPr lang="en-US" sz="2000" dirty="0">
                <a:solidFill>
                  <a:srgbClr val="002060"/>
                </a:solidFill>
              </a:rPr>
              <a:t> &lt; .13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74964" y="1553688"/>
            <a:ext cx="6292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63500" indent="-63500" eaLnBrk="0" hangingPunct="0">
              <a:spcBef>
                <a:spcPct val="20000"/>
              </a:spcBef>
              <a:buClr>
                <a:schemeClr val="folHlink"/>
              </a:buClr>
            </a:pPr>
            <a:r>
              <a:rPr lang="en-US" sz="2400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Steps in Testing a Proportion</a:t>
            </a:r>
            <a:endParaRPr lang="en-US" sz="2400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6297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8471E01C-955E-468F-B0AD-CBFB36F3CED0}" type="slidenum">
              <a:rPr lang="en-US"/>
              <a:pPr/>
              <a:t>23</a:t>
            </a:fld>
            <a:endParaRPr lang="en-US"/>
          </a:p>
        </p:txBody>
      </p:sp>
      <p:sp>
        <p:nvSpPr>
          <p:cNvPr id="10342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342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503712" y="1371600"/>
            <a:ext cx="6292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Steps in Testing a Proportion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03428" name="Slide Number Placeholder 3"/>
          <p:cNvSpPr txBox="1">
            <a:spLocks/>
          </p:cNvSpPr>
          <p:nvPr/>
        </p:nvSpPr>
        <p:spPr bwMode="auto">
          <a:xfrm>
            <a:off x="6578600" y="6381750"/>
            <a:ext cx="157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FF"/>
                </a:solidFill>
              </a:rPr>
              <a:t>Figure 9.12</a:t>
            </a:r>
          </a:p>
        </p:txBody>
      </p:sp>
      <p:sp>
        <p:nvSpPr>
          <p:cNvPr id="10342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38299" y="1981200"/>
            <a:ext cx="81518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342900" indent="-342900" eaLnBrk="0" hangingPunct="0"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Step </a:t>
            </a:r>
            <a:r>
              <a:rPr lang="en-US" sz="2000" dirty="0">
                <a:solidFill>
                  <a:srgbClr val="002060"/>
                </a:solidFill>
              </a:rPr>
              <a:t>3:  Collect sample data and calculate the test statistic</a:t>
            </a:r>
            <a:r>
              <a:rPr lang="en-US" sz="2000" dirty="0" smtClean="0">
                <a:solidFill>
                  <a:srgbClr val="002060"/>
                </a:solidFill>
              </a:rPr>
              <a:t>. If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i="1" dirty="0">
                <a:solidFill>
                  <a:srgbClr val="002060"/>
                </a:solidFill>
              </a:rPr>
              <a:t>is true, </a:t>
            </a:r>
            <a:r>
              <a:rPr lang="en-US" sz="2000" dirty="0">
                <a:solidFill>
                  <a:srgbClr val="002060"/>
                </a:solidFill>
              </a:rPr>
              <a:t>then the test statistic should be near 0 because </a:t>
            </a:r>
            <a:r>
              <a:rPr lang="en-US" sz="2000" dirty="0" smtClean="0">
                <a:solidFill>
                  <a:srgbClr val="002060"/>
                </a:solidFill>
              </a:rPr>
              <a:t>the </a:t>
            </a:r>
            <a:r>
              <a:rPr lang="en-US" sz="2000" dirty="0">
                <a:solidFill>
                  <a:srgbClr val="002060"/>
                </a:solidFill>
              </a:rPr>
              <a:t>sample mean should be near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. </a:t>
            </a:r>
            <a:r>
              <a:rPr lang="en-US" sz="2000" dirty="0">
                <a:solidFill>
                  <a:srgbClr val="002060"/>
                </a:solidFill>
              </a:rPr>
              <a:t>The value of the test statistic </a:t>
            </a:r>
            <a:r>
              <a:rPr lang="en-US" sz="2000" dirty="0" smtClean="0">
                <a:solidFill>
                  <a:srgbClr val="002060"/>
                </a:solidFill>
              </a:rPr>
              <a:t>is: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95600"/>
            <a:ext cx="61341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03566" y="4572000"/>
            <a:ext cx="391064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Step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4: Since the test statistic lies in the left-tail rejection region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, we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reject the null hypothesis 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+mn-lt"/>
              </a:rPr>
              <a:t>0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: </a:t>
            </a:r>
            <a:r>
              <a:rPr lang="el-GR" sz="2000" dirty="0">
                <a:solidFill>
                  <a:srgbClr val="002060"/>
                </a:solidFill>
                <a:latin typeface="+mn-lt"/>
                <a:sym typeface="Symbol" pitchFamily="18" charset="2"/>
              </a:rPr>
              <a:t></a:t>
            </a:r>
            <a:r>
              <a:rPr lang="el-GR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l-GR" sz="2000" dirty="0">
                <a:solidFill>
                  <a:srgbClr val="002060"/>
                </a:solidFill>
                <a:latin typeface="+mn-lt"/>
                <a:sym typeface="Symbol" pitchFamily="18" charset="2"/>
              </a:rPr>
              <a:t>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 .13</a:t>
            </a:r>
            <a:r>
              <a:rPr lang="el-GR" sz="2000" i="1" dirty="0">
                <a:solidFill>
                  <a:srgbClr val="002060"/>
                </a:solidFill>
                <a:latin typeface="+mn-lt"/>
              </a:rPr>
              <a:t>.</a:t>
            </a:r>
            <a:endParaRPr 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4039" y="4087750"/>
            <a:ext cx="3422057" cy="2008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74494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6C787424-AD57-40DA-B494-AC3C7720D0FB}" type="slidenum">
              <a:rPr lang="en-US"/>
              <a:pPr/>
              <a:t>24</a:t>
            </a:fld>
            <a:endParaRPr lang="en-US"/>
          </a:p>
        </p:txBody>
      </p:sp>
      <p:sp>
        <p:nvSpPr>
          <p:cNvPr id="105473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5474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38598" name="Rectangle 6"/>
          <p:cNvSpPr>
            <a:spLocks noChangeArrowheads="1"/>
          </p:cNvSpPr>
          <p:nvPr/>
        </p:nvSpPr>
        <p:spPr bwMode="auto">
          <a:xfrm>
            <a:off x="336550" y="1371600"/>
            <a:ext cx="7054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Calculating the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-Value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524000"/>
            <a:ext cx="3944470" cy="2133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10547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69177"/>
            <a:ext cx="20764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3962400"/>
            <a:ext cx="7237413" cy="223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</p:spTree>
    <p:extLst>
      <p:ext uri="{BB962C8B-B14F-4D97-AF65-F5344CB8AC3E}">
        <p14:creationId xmlns:p14="http://schemas.microsoft.com/office/powerpoint/2010/main" val="52757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376410CD-E5F5-4131-864D-CD374D082248}" type="slidenum">
              <a:rPr lang="en-US"/>
              <a:pPr/>
              <a:t>25</a:t>
            </a:fld>
            <a:endParaRPr lang="en-US"/>
          </a:p>
        </p:txBody>
      </p:sp>
      <p:sp>
        <p:nvSpPr>
          <p:cNvPr id="107521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7522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752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36550" y="1581150"/>
            <a:ext cx="7054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Effect of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pic>
        <p:nvPicPr>
          <p:cNvPr id="1075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38600"/>
            <a:ext cx="8424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638800"/>
            <a:ext cx="2105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90750"/>
            <a:ext cx="81534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</p:spTree>
    <p:extLst>
      <p:ext uri="{BB962C8B-B14F-4D97-AF65-F5344CB8AC3E}">
        <p14:creationId xmlns:p14="http://schemas.microsoft.com/office/powerpoint/2010/main" val="29795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007E8CC3-C62F-41A9-B251-5379840C31A3}" type="slidenum">
              <a:rPr lang="en-US"/>
              <a:pPr/>
              <a:t>26</a:t>
            </a:fld>
            <a:endParaRPr lang="en-US"/>
          </a:p>
        </p:txBody>
      </p:sp>
      <p:sp>
        <p:nvSpPr>
          <p:cNvPr id="109569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9570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0957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36550" y="1581150"/>
            <a:ext cx="7054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Effect of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pic>
        <p:nvPicPr>
          <p:cNvPr id="1095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38400"/>
            <a:ext cx="87264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</p:spTree>
    <p:extLst>
      <p:ext uri="{BB962C8B-B14F-4D97-AF65-F5344CB8AC3E}">
        <p14:creationId xmlns:p14="http://schemas.microsoft.com/office/powerpoint/2010/main" val="139462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FA37E5BB-63DA-4AD8-8A40-14032AB0512A}" type="slidenum">
              <a:rPr lang="en-US"/>
              <a:pPr/>
              <a:t>27</a:t>
            </a:fld>
            <a:endParaRPr lang="en-US"/>
          </a:p>
        </p:txBody>
      </p:sp>
      <p:sp>
        <p:nvSpPr>
          <p:cNvPr id="11161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1161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3717" name="Rectangle 5"/>
          <p:cNvSpPr>
            <a:spLocks noChangeArrowheads="1"/>
          </p:cNvSpPr>
          <p:nvPr/>
        </p:nvSpPr>
        <p:spPr bwMode="auto">
          <a:xfrm>
            <a:off x="336550" y="1581150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Samples and Non-Normality</a:t>
            </a:r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43718" name="Rectangle 6"/>
          <p:cNvSpPr>
            <a:spLocks noChangeArrowheads="1"/>
          </p:cNvSpPr>
          <p:nvPr/>
        </p:nvSpPr>
        <p:spPr bwMode="auto">
          <a:xfrm>
            <a:off x="373063" y="2212975"/>
            <a:ext cx="849153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 the case where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p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 10, use MINITAB (or any other appropriate software) to test the hypotheses by finding the exact binomial probability of a sample proportion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 For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example:</a:t>
            </a: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1621" name="Slide Number Placeholder 3"/>
          <p:cNvSpPr txBox="1">
            <a:spLocks/>
          </p:cNvSpPr>
          <p:nvPr/>
        </p:nvSpPr>
        <p:spPr bwMode="auto">
          <a:xfrm>
            <a:off x="3911600" y="6381750"/>
            <a:ext cx="15621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6" tIns="51618" rIns="103236" bIns="5161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>
                <a:solidFill>
                  <a:srgbClr val="FFFFFF"/>
                </a:solidFill>
              </a:rPr>
              <a:t>Figure 9.19</a:t>
            </a:r>
          </a:p>
        </p:txBody>
      </p:sp>
      <p:sp>
        <p:nvSpPr>
          <p:cNvPr id="111622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657600"/>
            <a:ext cx="8656637" cy="2324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24638" cy="609600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Proportion</a:t>
            </a:r>
          </a:p>
        </p:txBody>
      </p:sp>
    </p:spTree>
    <p:extLst>
      <p:ext uri="{BB962C8B-B14F-4D97-AF65-F5344CB8AC3E}">
        <p14:creationId xmlns:p14="http://schemas.microsoft.com/office/powerpoint/2010/main" val="152565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1DA044E5-A7FD-4396-875F-3C54FA771D68}" type="slidenum">
              <a:rPr lang="en-US"/>
              <a:pPr/>
              <a:t>3</a:t>
            </a:fld>
            <a:endParaRPr lang="en-US"/>
          </a:p>
        </p:txBody>
      </p:sp>
      <p:sp>
        <p:nvSpPr>
          <p:cNvPr id="60417" name="Text Box 4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0418" name="Text Box 5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4742" name="Rectangle 6"/>
          <p:cNvSpPr>
            <a:spLocks noChangeArrowheads="1"/>
          </p:cNvSpPr>
          <p:nvPr/>
        </p:nvSpPr>
        <p:spPr bwMode="auto">
          <a:xfrm>
            <a:off x="809625" y="2362200"/>
            <a:ext cx="8334375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hypothesized mean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m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that we are testing is a benchmark.</a:t>
            </a:r>
          </a:p>
          <a:p>
            <a:pPr marL="516179" indent="-516179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value of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m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does not come from a sample.</a:t>
            </a:r>
          </a:p>
        </p:txBody>
      </p:sp>
      <p:sp>
        <p:nvSpPr>
          <p:cNvPr id="244744" name="Rectangle 8"/>
          <p:cNvSpPr>
            <a:spLocks noChangeArrowheads="1"/>
          </p:cNvSpPr>
          <p:nvPr/>
        </p:nvSpPr>
        <p:spPr bwMode="auto">
          <a:xfrm>
            <a:off x="826325" y="3276600"/>
            <a:ext cx="6488875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/>
          <a:lstStyle/>
          <a:p>
            <a:pPr marL="516179" indent="-516179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test statistic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compares the sample mean with the 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hypothesized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mean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m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267200"/>
            <a:ext cx="77549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241486" y="1445418"/>
            <a:ext cx="8153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LO9-6: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 a hypothesis test for a mean with known </a:t>
            </a:r>
            <a:r>
              <a:rPr lang="el-GR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 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</a:t>
            </a:r>
            <a:r>
              <a:rPr lang="en-US" sz="2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z.</a:t>
            </a:r>
            <a:endParaRPr lang="en-US" sz="2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8229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7E757E1C-24A0-4483-810C-A07B21D16BAA}" type="slidenum">
              <a:rPr lang="en-US"/>
              <a:pPr/>
              <a:t>4</a:t>
            </a:fld>
            <a:endParaRPr lang="en-US"/>
          </a:p>
        </p:txBody>
      </p:sp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246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81000" y="1834738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488167" y="2609850"/>
            <a:ext cx="815181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marL="515938" indent="-515938" eaLnBrk="0" hangingPunct="0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1:  State the hypotheses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For example,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m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  <a:sym typeface="Symbol" pitchFamily="18" charset="2"/>
              </a:rPr>
              <a:t></a:t>
            </a:r>
            <a:r>
              <a:rPr lang="en-US" sz="2000" dirty="0">
                <a:solidFill>
                  <a:srgbClr val="002060"/>
                </a:solidFill>
              </a:rPr>
              <a:t> 216 mm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 </a:t>
            </a:r>
            <a:r>
              <a:rPr lang="en-US" sz="2000" i="1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1</a:t>
            </a:r>
            <a:r>
              <a:rPr lang="en-US" sz="2000" dirty="0">
                <a:solidFill>
                  <a:srgbClr val="002060"/>
                </a:solidFill>
              </a:rPr>
              <a:t>:  </a:t>
            </a: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m</a:t>
            </a:r>
            <a:r>
              <a:rPr lang="en-US" sz="2000" dirty="0">
                <a:solidFill>
                  <a:srgbClr val="002060"/>
                </a:solidFill>
              </a:rPr>
              <a:t> &gt; 216 mm</a:t>
            </a:r>
          </a:p>
          <a:p>
            <a:pPr marL="515938" indent="-515938" eaLnBrk="0" hangingPunct="0">
              <a:spcBef>
                <a:spcPts val="1200"/>
              </a:spcBef>
              <a:buClr>
                <a:schemeClr val="accent1"/>
              </a:buClr>
              <a:buFontTx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Step 2:  Specify the </a:t>
            </a:r>
            <a:r>
              <a:rPr lang="en-US" sz="2000" dirty="0" smtClean="0">
                <a:solidFill>
                  <a:srgbClr val="002060"/>
                </a:solidFill>
              </a:rPr>
              <a:t>decision rule:  </a:t>
            </a:r>
            <a:r>
              <a:rPr lang="en-US" sz="2000" dirty="0">
                <a:solidFill>
                  <a:srgbClr val="002060"/>
                </a:solidFill>
              </a:rPr>
              <a:t>For example, for </a:t>
            </a:r>
          </a:p>
          <a:p>
            <a:pPr marL="515938" indent="-515938" eaLnBrk="0" hangingPunct="0">
              <a:spcBef>
                <a:spcPts val="1200"/>
              </a:spcBef>
              <a:buClr>
                <a:srgbClr val="C00000"/>
              </a:buClr>
            </a:pPr>
            <a:r>
              <a:rPr lang="en-US" sz="2000" dirty="0">
                <a:solidFill>
                  <a:srgbClr val="002060"/>
                </a:solidFill>
                <a:latin typeface="Symbol" pitchFamily="18" charset="2"/>
              </a:rPr>
              <a:t>        </a:t>
            </a:r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   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.05 for the right-tail area,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  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if </a:t>
            </a:r>
            <a:r>
              <a:rPr lang="en-US" sz="2000" i="1" dirty="0" err="1">
                <a:solidFill>
                  <a:srgbClr val="002060"/>
                </a:solidFill>
              </a:rPr>
              <a:t>z</a:t>
            </a:r>
            <a:r>
              <a:rPr lang="en-US" sz="2000" i="1" baseline="-25000" dirty="0" err="1">
                <a:solidFill>
                  <a:srgbClr val="002060"/>
                </a:solidFill>
              </a:rPr>
              <a:t>calc</a:t>
            </a:r>
            <a:r>
              <a:rPr lang="en-US" sz="2000" dirty="0">
                <a:solidFill>
                  <a:srgbClr val="002060"/>
                </a:solidFill>
              </a:rPr>
              <a:t> &gt; 1.645;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   otherwise </a:t>
            </a:r>
            <a:r>
              <a:rPr lang="en-US" sz="2000" dirty="0">
                <a:solidFill>
                  <a:srgbClr val="002060"/>
                </a:solidFill>
              </a:rPr>
              <a:t>do not reject </a:t>
            </a:r>
            <a:r>
              <a:rPr lang="en-US" sz="2000" i="1" dirty="0">
                <a:solidFill>
                  <a:srgbClr val="002060"/>
                </a:solidFill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  <a:endParaRPr lang="en-US" sz="2000" baseline="-25000" dirty="0">
              <a:solidFill>
                <a:srgbClr val="002060"/>
              </a:solidFill>
            </a:endParaRP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3400" y="1295400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pic>
        <p:nvPicPr>
          <p:cNvPr id="1290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0896" y="3200400"/>
            <a:ext cx="4038600" cy="2381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213199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066C6345-13C3-4AC3-9D21-069CF5CD15D3}" type="slidenum">
              <a:rPr lang="en-US"/>
              <a:pPr/>
              <a:t>5</a:t>
            </a:fld>
            <a:endParaRPr lang="en-US"/>
          </a:p>
        </p:txBody>
      </p:sp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549234" y="2667000"/>
            <a:ext cx="81518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eaLnBrk="0" hangingPunct="0"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   Step 3:  Collect sample data and calculate the test statistic.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    If H</a:t>
            </a:r>
            <a:r>
              <a:rPr lang="en-US" sz="2000" baseline="-25000" dirty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 is true, then the test statistic should be near 0 because the</a:t>
            </a:r>
          </a:p>
          <a:p>
            <a:pPr eaLnBrk="0" hangingPunct="0"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sample mean should be near </a:t>
            </a:r>
            <a:r>
              <a:rPr lang="en-US" sz="2000" i="1" dirty="0">
                <a:solidFill>
                  <a:srgbClr val="002060"/>
                </a:solidFill>
              </a:rPr>
              <a:t>μ</a:t>
            </a:r>
            <a:r>
              <a:rPr lang="en-US" sz="2000" i="1" baseline="-25000" dirty="0">
                <a:solidFill>
                  <a:srgbClr val="002060"/>
                </a:solidFill>
              </a:rPr>
              <a:t>0</a:t>
            </a:r>
            <a:r>
              <a:rPr lang="en-US" sz="2000" i="1" dirty="0">
                <a:solidFill>
                  <a:srgbClr val="002060"/>
                </a:solidFill>
              </a:rPr>
              <a:t>. </a:t>
            </a:r>
            <a:r>
              <a:rPr lang="en-US" sz="2000" dirty="0">
                <a:solidFill>
                  <a:srgbClr val="002060"/>
                </a:solidFill>
              </a:rPr>
              <a:t>The value of the test statistic is</a:t>
            </a:r>
          </a:p>
          <a:p>
            <a:pPr eaLnBrk="0" hangingPunct="0">
              <a:buClr>
                <a:schemeClr val="accent1"/>
              </a:buClr>
            </a:pPr>
            <a:endParaRPr lang="en-US" sz="2000" dirty="0">
              <a:solidFill>
                <a:srgbClr val="002060"/>
              </a:solidFill>
            </a:endParaRPr>
          </a:p>
          <a:p>
            <a:pPr eaLnBrk="0" hangingPunct="0">
              <a:buClr>
                <a:schemeClr val="accent1"/>
              </a:buClr>
            </a:pPr>
            <a:endParaRPr lang="en-US" sz="2000" dirty="0">
              <a:solidFill>
                <a:srgbClr val="002060"/>
              </a:solidFill>
            </a:endParaRPr>
          </a:p>
          <a:p>
            <a:pPr eaLnBrk="0" hangingPunct="0">
              <a:buClr>
                <a:schemeClr val="accent1"/>
              </a:buClr>
            </a:pPr>
            <a:r>
              <a:rPr lang="en-US" sz="2000" dirty="0">
                <a:solidFill>
                  <a:srgbClr val="002060"/>
                </a:solidFill>
              </a:rPr>
              <a:t>                                                                                      . </a:t>
            </a: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691" y="3886200"/>
            <a:ext cx="53213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9234" y="5029200"/>
            <a:ext cx="730815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>
                <a:latin typeface="+mn-lt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Step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4: The test statistic falls in the right rejection region, so we</a:t>
            </a:r>
          </a:p>
          <a:p>
            <a:r>
              <a:rPr lang="en-US" sz="2000" dirty="0">
                <a:solidFill>
                  <a:srgbClr val="002060"/>
                </a:solidFill>
                <a:latin typeface="+mn-lt"/>
              </a:rPr>
              <a:t>   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reject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the null hypothesis H</a:t>
            </a:r>
            <a:r>
              <a:rPr lang="en-US" sz="2000" baseline="-25000" dirty="0">
                <a:solidFill>
                  <a:srgbClr val="002060"/>
                </a:solidFill>
                <a:latin typeface="+mn-lt"/>
              </a:rPr>
              <a:t>0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: 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μ </a:t>
            </a:r>
            <a:r>
              <a:rPr lang="en-US" sz="2000" dirty="0">
                <a:solidFill>
                  <a:srgbClr val="002060"/>
                </a:solidFill>
                <a:latin typeface="+mn-lt"/>
                <a:sym typeface="Symbol" pitchFamily="18" charset="2"/>
              </a:rPr>
              <a:t>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216 and conclude the alternative </a:t>
            </a:r>
          </a:p>
          <a:p>
            <a:r>
              <a:rPr lang="en-US" sz="2000" dirty="0">
                <a:solidFill>
                  <a:srgbClr val="002060"/>
                </a:solidFill>
                <a:latin typeface="+mn-lt"/>
              </a:rPr>
              <a:t>   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hypothesis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+mn-lt"/>
              </a:rPr>
              <a:t>1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: 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μ &gt;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216</a:t>
            </a:r>
            <a:r>
              <a:rPr lang="en-US" sz="2000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at the 5% level of significance.  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81000" y="1834738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3400" y="1295400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1551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7F037503-A7C6-436B-9031-4D5DE9ACE65A}" type="slidenum">
              <a:rPr lang="en-US"/>
              <a:pPr/>
              <a:t>6</a:t>
            </a:fld>
            <a:endParaRPr lang="en-US"/>
          </a:p>
        </p:txBody>
      </p:sp>
      <p:sp>
        <p:nvSpPr>
          <p:cNvPr id="66561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554182" y="2667000"/>
            <a:ext cx="81518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/>
          <a:lstStyle/>
          <a:p>
            <a:pPr eaLnBrk="0" hangingPunct="0">
              <a:buClr>
                <a:schemeClr val="accent1"/>
              </a:buClr>
              <a:buFont typeface="Arial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  Step 5:  Take action.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Now that we have concluded that the process is producing paper   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with an average width greater than the specification, it is time to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adjust the manufacturing process to bring the average width back to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specification. Our course of action could be to readjust the machine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settings or it could be time to </a:t>
            </a:r>
            <a:r>
              <a:rPr lang="en-US" sz="2000" dirty="0" err="1">
                <a:solidFill>
                  <a:srgbClr val="002060"/>
                </a:solidFill>
              </a:rPr>
              <a:t>resharpen</a:t>
            </a:r>
            <a:r>
              <a:rPr lang="en-US" sz="2000" dirty="0">
                <a:solidFill>
                  <a:srgbClr val="002060"/>
                </a:solidFill>
              </a:rPr>
              <a:t> the cutting tools. At this 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point it is the responsibility of the process engineers to determine the  </a:t>
            </a:r>
          </a:p>
          <a:p>
            <a:pPr eaLnBrk="0" hangingPunct="0"/>
            <a:r>
              <a:rPr lang="en-US" sz="2000" dirty="0">
                <a:solidFill>
                  <a:srgbClr val="002060"/>
                </a:solidFill>
              </a:rPr>
              <a:t>   best course of action.</a:t>
            </a:r>
          </a:p>
        </p:txBody>
      </p:sp>
      <p:sp>
        <p:nvSpPr>
          <p:cNvPr id="66565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81000" y="1834738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Testing the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1295400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7167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AD775065-B9BE-46D7-8CB1-FACA3510E3FA}" type="slidenum">
              <a:rPr lang="en-US"/>
              <a:pPr/>
              <a:t>7</a:t>
            </a:fld>
            <a:endParaRPr lang="en-US"/>
          </a:p>
        </p:txBody>
      </p:sp>
      <p:sp>
        <p:nvSpPr>
          <p:cNvPr id="68609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8837" name="Rectangle 5"/>
          <p:cNvSpPr>
            <a:spLocks noChangeArrowheads="1"/>
          </p:cNvSpPr>
          <p:nvPr/>
        </p:nvSpPr>
        <p:spPr bwMode="auto">
          <a:xfrm>
            <a:off x="336550" y="1301832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p-Value Approach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248838" name="Rectangle 6"/>
          <p:cNvSpPr>
            <a:spLocks noChangeArrowheads="1"/>
          </p:cNvSpPr>
          <p:nvPr/>
        </p:nvSpPr>
        <p:spPr bwMode="auto">
          <a:xfrm>
            <a:off x="573274" y="1925823"/>
            <a:ext cx="805973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231" tIns="51616" rIns="103231" bIns="51616"/>
          <a:lstStyle/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is the probability of the sample result (or one more extreme) assuming that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is true.</a:t>
            </a:r>
          </a:p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can be obtained using Excel’s cumulative standard normal function =NORM.S.DIST(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z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).</a:t>
            </a:r>
          </a:p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can also be obtained from Appendix C-2.</a:t>
            </a:r>
          </a:p>
          <a:p>
            <a:pPr marL="516179" indent="-516179" eaLnBrk="0" hangingPunct="0">
              <a:spcBef>
                <a:spcPts val="6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Using the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-value, we reject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if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-value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Symbol"/>
              </a:rPr>
              <a:t>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a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68613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419600"/>
            <a:ext cx="6868732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37663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79FA15C0-2F22-485C-A069-0A6636812FD0}" type="slidenum">
              <a:rPr lang="en-US"/>
              <a:pPr/>
              <a:t>8</a:t>
            </a:fld>
            <a:endParaRPr lang="en-US"/>
          </a:p>
        </p:txBody>
      </p:sp>
      <p:sp>
        <p:nvSpPr>
          <p:cNvPr id="70657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0658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414647" y="1899953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Two-Tailed Test of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3400" y="1378712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pic>
        <p:nvPicPr>
          <p:cNvPr id="706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71899"/>
            <a:ext cx="86375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</p:spTree>
    <p:extLst>
      <p:ext uri="{BB962C8B-B14F-4D97-AF65-F5344CB8AC3E}">
        <p14:creationId xmlns:p14="http://schemas.microsoft.com/office/powerpoint/2010/main" val="32512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r>
              <a:rPr lang="en-US"/>
              <a:t>9-</a:t>
            </a:r>
            <a:fld id="{8CCF3269-9DE5-4B9A-BBDF-84AA4CEBB825}" type="slidenum">
              <a:rPr lang="en-US"/>
              <a:pPr/>
              <a:t>9</a:t>
            </a:fld>
            <a:endParaRPr lang="en-US"/>
          </a:p>
        </p:txBody>
      </p:sp>
      <p:sp>
        <p:nvSpPr>
          <p:cNvPr id="72705" name="Text Box 3"/>
          <p:cNvSpPr txBox="1">
            <a:spLocks noChangeArrowheads="1"/>
          </p:cNvSpPr>
          <p:nvPr/>
        </p:nvSpPr>
        <p:spPr bwMode="auto">
          <a:xfrm>
            <a:off x="236538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6" name="Text Box 4"/>
          <p:cNvSpPr txBox="1">
            <a:spLocks noChangeArrowheads="1"/>
          </p:cNvSpPr>
          <p:nvPr/>
        </p:nvSpPr>
        <p:spPr bwMode="auto">
          <a:xfrm>
            <a:off x="9048750" y="6546850"/>
            <a:ext cx="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809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96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 rot="5400000">
            <a:off x="7743032" y="885031"/>
            <a:ext cx="22860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231" tIns="51616" rIns="103231" bIns="51616">
            <a:spAutoFit/>
          </a:bodyPr>
          <a:lstStyle>
            <a:lvl1pPr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318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700" b="1">
                <a:solidFill>
                  <a:schemeClr val="accent1"/>
                </a:solidFill>
              </a:rPr>
              <a:t>Chapter  9</a:t>
            </a:r>
          </a:p>
        </p:txBody>
      </p:sp>
      <p:pic>
        <p:nvPicPr>
          <p:cNvPr id="727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02" y="2743200"/>
            <a:ext cx="8839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853238" cy="533401"/>
          </a:xfrm>
        </p:spPr>
        <p:txBody>
          <a:bodyPr lIns="103236" tIns="51618" rIns="103236" bIns="51618" anchor="t"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a Mean: Known Population Variance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14647" y="1899953"/>
            <a:ext cx="8909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Two-Tailed Test of Hypothesis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1378712"/>
            <a:ext cx="4674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7134" indent="-387134" eaLnBrk="0" hangingPunct="0"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Example: Paper Manufacturing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1513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2339</Words>
  <Application>Microsoft Office PowerPoint</Application>
  <PresentationFormat>On-screen Show (4:3)</PresentationFormat>
  <Paragraphs>313</Paragraphs>
  <Slides>27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Week 8  October 20-24</vt:lpstr>
      <vt:lpstr>Testing a Mean: Known                     ML 8.1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Known Population Variance</vt:lpstr>
      <vt:lpstr>Testing a Mean: Unknown                 ML 8.2  Population Variance</vt:lpstr>
      <vt:lpstr>Testing a Mean: Unknown Population Variance</vt:lpstr>
      <vt:lpstr>Testing a Mean: Unknown Population Variance</vt:lpstr>
      <vt:lpstr>Testing a Mean: Unknown Population Variance</vt:lpstr>
      <vt:lpstr>Testing a Mean: Unknown Population Variance</vt:lpstr>
      <vt:lpstr>Testing a Proportion                            ML 8.3</vt:lpstr>
      <vt:lpstr>Testing a Proportion</vt:lpstr>
      <vt:lpstr>Testing a Proportion</vt:lpstr>
      <vt:lpstr>Testing a Proportion</vt:lpstr>
      <vt:lpstr>Testing a Proportion</vt:lpstr>
      <vt:lpstr>Testing a Proportion</vt:lpstr>
      <vt:lpstr>Testing a Proportion</vt:lpstr>
      <vt:lpstr>Testing a Proportion</vt:lpstr>
      <vt:lpstr>Testing a Proportion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8  October 21-25</dc:title>
  <dc:subject>QMM 510 Stats for Managers</dc:subject>
  <dc:creator>David P. Doane</dc:creator>
  <dc:description>Copyright 2013 by David P. Doane. For use by registered students at Oakland University. Do not distribute without permission.</dc:description>
  <cp:lastModifiedBy>David P. Doane</cp:lastModifiedBy>
  <cp:revision>10</cp:revision>
  <dcterms:created xsi:type="dcterms:W3CDTF">2012-07-19T17:48:31Z</dcterms:created>
  <dcterms:modified xsi:type="dcterms:W3CDTF">2013-10-14T14:38:47Z</dcterms:modified>
</cp:coreProperties>
</file>