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5B8E8-D9D7-45C9-8B50-F092BFFC48F6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05F6F-EFC4-4CF8-9CB4-404B92F97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663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Contents of the Chapter: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There are seven sections in this chapter.  The topics in each section are listed above.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2934F22-4A1C-4337-B4AD-953A18ECC703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Slide shows the cumulative distribution function for a normal random variable.</a:t>
            </a:r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CB18521-869E-48BD-935D-6B61842A813B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Standard 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standard normal distribution is a normal distribution with a mean of 0 and a standard deviation of 1.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also shows characteristics of the standard normal distribution. </a:t>
            </a: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60DF9C56-0F80-4965-BAC4-BCD100D64476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Standard 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standard normal distribution is also bell shaped.</a:t>
            </a:r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FBD89D8-DAC3-4523-B7EF-267344A84E4F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Standard 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Slide shows the cumulative distribution function for the standard normal random variable.</a:t>
            </a:r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C18D228-2BA6-466A-B39C-51897B6FD9F3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Standard 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standard normal distribution areas in Appendix C-1 are from 0 to some number </a:t>
            </a:r>
            <a:r>
              <a:rPr lang="en-US" i="1" smtClean="0"/>
              <a:t>z</a:t>
            </a:r>
            <a:r>
              <a:rPr lang="en-US" smtClean="0"/>
              <a:t>.  Along with these areas and the symmetric properties of the distribution, one can  solve for any normal probability. 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area in the graph shows </a:t>
            </a:r>
            <a:r>
              <a:rPr lang="en-US" i="1" smtClean="0"/>
              <a:t>P</a:t>
            </a:r>
            <a:r>
              <a:rPr lang="en-US" smtClean="0"/>
              <a:t>(0 &lt; </a:t>
            </a:r>
            <a:r>
              <a:rPr lang="en-US" i="1" smtClean="0"/>
              <a:t>Z </a:t>
            </a:r>
            <a:r>
              <a:rPr lang="en-US" smtClean="0"/>
              <a:t>&lt; 1.96) = 0.4750.</a:t>
            </a:r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5ED6ECC-ECD9-48C5-A13D-6E9AF728F860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Standard 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shows an example and the logic behind the solution.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It uses the area from the table and the symmetric property of the distribution.</a:t>
            </a:r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F619BD0-1B89-418C-BB76-781792B6657A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Standard 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Empirical Rule applies to the normal distribution.  It gives us the percentage or proportion of values that lies within, one, two, and three standard deviations from the mean.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graph shows these percentages for the standard normal distribution.  However, these percentages are true for any normal distribution.  </a:t>
            </a:r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EA0EDA6-840F-40EF-960A-76C29AD328EF}" type="slidenum">
              <a:rPr lang="en-US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Standard 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standard normal distribution areas in Appendix C-2 are for the left of some number z.  Along with these areas and the symmetric properties of the distribution, one can solve for any normal probability. 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area in the graph to the right shows </a:t>
            </a:r>
            <a:r>
              <a:rPr lang="en-US" i="1" smtClean="0"/>
              <a:t>P</a:t>
            </a:r>
            <a:r>
              <a:rPr lang="en-US" smtClean="0"/>
              <a:t>(</a:t>
            </a:r>
            <a:r>
              <a:rPr lang="en-US" smtClean="0">
                <a:sym typeface="Symbol" pitchFamily="18" charset="2"/>
              </a:rPr>
              <a:t></a:t>
            </a:r>
            <a:r>
              <a:rPr lang="en-US" smtClean="0"/>
              <a:t>1.96 &lt; </a:t>
            </a:r>
            <a:r>
              <a:rPr lang="en-US" i="1" smtClean="0"/>
              <a:t>Z </a:t>
            </a:r>
            <a:r>
              <a:rPr lang="en-US" smtClean="0"/>
              <a:t>&lt; 1.96) = 0.9500.  This area is found from the areas in the two left graphs.  These two areas are found from Appendix C-2.</a:t>
            </a:r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CE30D13-BED2-4A5D-BEC5-DFCFEB4757DB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Standard 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We can use Appendices C-1 and C-2 to help to solve for any </a:t>
            </a:r>
            <a:r>
              <a:rPr lang="en-US" i="1" smtClean="0"/>
              <a:t>z</a:t>
            </a:r>
            <a:r>
              <a:rPr lang="en-US" smtClean="0"/>
              <a:t>-value.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In problems of this kind, you will be given the probability (area) and ask to work backwards basically to determine the </a:t>
            </a:r>
            <a:r>
              <a:rPr lang="en-US" i="1" smtClean="0"/>
              <a:t>z</a:t>
            </a:r>
            <a:r>
              <a:rPr lang="en-US" smtClean="0"/>
              <a:t>-value.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55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DCFF965-566B-49F1-AFCA-68ACB200155D}" type="slidenum">
              <a:rPr lang="en-US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Standard 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If we are given the original </a:t>
            </a:r>
            <a:r>
              <a:rPr lang="en-US" i="1" smtClean="0"/>
              <a:t>X</a:t>
            </a:r>
            <a:r>
              <a:rPr lang="en-US" smtClean="0"/>
              <a:t> variable for the normal distribution, we can transform it to its equivalent </a:t>
            </a:r>
            <a:r>
              <a:rPr lang="en-US" i="1" smtClean="0"/>
              <a:t>z</a:t>
            </a:r>
            <a:r>
              <a:rPr lang="en-US" smtClean="0"/>
              <a:t>-value(standardized value) and use the appropriate table from Appendix C-1 or C-2 to solve the equivalent problem.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75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848C811-9876-43CD-AF68-FA8D8B8DCE69}" type="slidenum">
              <a:rPr lang="en-US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Describing a Continuous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For a continuous random variable, events are intervals and probabilities are areas under continuous curves.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probability of a single point is zero for a continuous variable.</a:t>
            </a: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0F70B9A-D7CD-43CE-A491-8241D4054120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Standard 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We can use the appropriate technology to help to solve problems associated with the normal distribution.  Some common technology that one can use are Excel, Minitab, TI83/84, etc. 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41B40D3-A391-42D6-B923-8963858136ED}" type="slidenum">
              <a:rPr lang="en-US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Standard 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In inverse normal distribution problems, we are given the probability and asked to find the original </a:t>
            </a:r>
            <a:r>
              <a:rPr lang="en-US" i="1" smtClean="0"/>
              <a:t>X</a:t>
            </a:r>
            <a:r>
              <a:rPr lang="en-US" smtClean="0"/>
              <a:t> value. 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We can use the given probability (area) and use the appropriate table in Appendix C-1 or C-2 to find the corresponding </a:t>
            </a:r>
            <a:r>
              <a:rPr lang="en-US" i="1" smtClean="0"/>
              <a:t>z</a:t>
            </a:r>
            <a:r>
              <a:rPr lang="en-US" smtClean="0"/>
              <a:t>-value.  We will then use this value in the relationship given in the slide to solve for </a:t>
            </a:r>
            <a:r>
              <a:rPr lang="en-US" i="1" smtClean="0"/>
              <a:t>X</a:t>
            </a:r>
            <a:r>
              <a:rPr lang="en-US" smtClean="0"/>
              <a:t>.   </a:t>
            </a:r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D2882A1-AA2D-41B4-9034-E72DE35D037B}" type="slidenum">
              <a:rPr lang="en-US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Standard 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demonstrates an example for the inverse normal problem using the Excel software.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78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D634B5F-5D1C-4DE0-AD2A-857804D0B3BA}" type="slidenum">
              <a:rPr lang="en-US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Standard 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demonstrates an example for the inverse normal problem.</a:t>
            </a:r>
          </a:p>
        </p:txBody>
      </p:sp>
      <p:sp>
        <p:nvSpPr>
          <p:cNvPr id="737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538D5CC-6C3C-4E24-8521-494750BC8B37}" type="slidenum">
              <a:rPr lang="en-US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Standard 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demonstrates an example for the inverse normal problem (continued).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57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9E27BC1-AC2F-4C4C-B4D2-10ACBC420597}" type="slidenum">
              <a:rPr lang="en-US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Normal Approximations: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When </a:t>
            </a:r>
            <a:r>
              <a:rPr lang="en-US" i="1" smtClean="0"/>
              <a:t>n</a:t>
            </a:r>
            <a:r>
              <a:rPr lang="en-US" smtClean="0"/>
              <a:t> is large, binomial probabilities can be difficult to compute.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When this occurs, we can use the normal approximation to the binomial distribution to solve for this probability.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Figure 7.20 shows what happens to the binomial distribution as </a:t>
            </a:r>
            <a:r>
              <a:rPr lang="en-US" i="1" smtClean="0"/>
              <a:t>n</a:t>
            </a:r>
            <a:r>
              <a:rPr lang="en-US" smtClean="0"/>
              <a:t> becomes large.  The figures show that the binomial bars become smaller and the distribution is approaching a normal distribution.</a:t>
            </a:r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F1C76E6-5293-476A-89BB-91B443C5B7D6}" type="slidenum">
              <a:rPr lang="en-US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Normal Approximations: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In the approximation, the mean and the standard deviation for the normal distribution will be those for the binomial distribution.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introduces an example to illustrate the normal approximation to the binomial distribution. </a:t>
            </a:r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46CA63B-0841-4374-A317-84D79DA3B893}" type="slidenum">
              <a:rPr lang="en-US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Normal Approximations: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continues the example from the previous slide to demonstrate the normal approximation to the binomial distribution.</a:t>
            </a:r>
          </a:p>
        </p:txBody>
      </p:sp>
      <p:sp>
        <p:nvSpPr>
          <p:cNvPr id="839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D9D7DB8-F7EC-4414-A5DB-AC52D1A7907F}" type="slidenum">
              <a:rPr lang="en-US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Normal Approximations: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continues the example from the previous slide to demonstrate the normal approximation to the binomial distribution.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60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9F1230B-B619-4F3C-A95B-077BFEBB39E6}" type="slidenum">
              <a:rPr lang="en-US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Normal Approximations: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continues the example from the previous slide to demonstrate the normal approximation to the binomial distribution.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80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2620EB2-D560-4E5A-8C56-48A508EB4C1E}" type="slidenum">
              <a:rPr lang="en-US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Describing a Continuous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For a continuous random variable, the function which is used to determine probability for the variable is called the probability density function, denoted by </a:t>
            </a:r>
            <a:r>
              <a:rPr lang="en-US" i="1" smtClean="0"/>
              <a:t>f</a:t>
            </a:r>
            <a:r>
              <a:rPr lang="en-US" smtClean="0"/>
              <a:t>(</a:t>
            </a:r>
            <a:r>
              <a:rPr lang="en-US" i="1" smtClean="0"/>
              <a:t>x</a:t>
            </a:r>
            <a:r>
              <a:rPr lang="en-US" smtClean="0"/>
              <a:t>).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properties for </a:t>
            </a:r>
            <a:r>
              <a:rPr lang="en-US" i="1" smtClean="0"/>
              <a:t>f</a:t>
            </a:r>
            <a:r>
              <a:rPr lang="en-US" smtClean="0"/>
              <a:t>(</a:t>
            </a:r>
            <a:r>
              <a:rPr lang="en-US" i="1" smtClean="0"/>
              <a:t>x</a:t>
            </a:r>
            <a:r>
              <a:rPr lang="en-US" smtClean="0"/>
              <a:t>) are: (1) </a:t>
            </a:r>
            <a:r>
              <a:rPr lang="en-US" i="1" smtClean="0"/>
              <a:t>f</a:t>
            </a:r>
            <a:r>
              <a:rPr lang="en-US" smtClean="0"/>
              <a:t>(</a:t>
            </a:r>
            <a:r>
              <a:rPr lang="en-US" i="1" smtClean="0"/>
              <a:t>x</a:t>
            </a:r>
            <a:r>
              <a:rPr lang="en-US" smtClean="0"/>
              <a:t>) </a:t>
            </a:r>
            <a:r>
              <a:rPr lang="en-US" smtClean="0">
                <a:sym typeface="Symbol" pitchFamily="18" charset="2"/>
              </a:rPr>
              <a:t> 0 and (2)  the total area under </a:t>
            </a:r>
            <a:r>
              <a:rPr lang="en-US" i="1" smtClean="0">
                <a:sym typeface="Symbol" pitchFamily="18" charset="2"/>
              </a:rPr>
              <a:t>f</a:t>
            </a:r>
            <a:r>
              <a:rPr lang="en-US" smtClean="0">
                <a:sym typeface="Symbol" pitchFamily="18" charset="2"/>
              </a:rPr>
              <a:t>(</a:t>
            </a:r>
            <a:r>
              <a:rPr lang="en-US" i="1" smtClean="0">
                <a:sym typeface="Symbol" pitchFamily="18" charset="2"/>
              </a:rPr>
              <a:t>x</a:t>
            </a:r>
            <a:r>
              <a:rPr lang="en-US" smtClean="0">
                <a:sym typeface="Symbol" pitchFamily="18" charset="2"/>
              </a:rPr>
              <a:t>) equals 1.</a:t>
            </a:r>
            <a:r>
              <a:rPr lang="en-US" smtClean="0"/>
              <a:t> 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shows an example of the normal probability density function.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B1AFC5E-F1A2-4B9B-8A4A-CA12D8F076CB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Normal Approximations: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When </a:t>
            </a:r>
            <a:r>
              <a:rPr lang="en-US" smtClean="0">
                <a:sym typeface="Symbol" pitchFamily="18" charset="2"/>
              </a:rPr>
              <a:t></a:t>
            </a:r>
            <a:r>
              <a:rPr lang="en-US" smtClean="0"/>
              <a:t> is large, we can use the normal approximation to the Poisson distribution to solve for Poisson probability.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In the approximation, the mean and the standard deviation for the normal distribution will be those for the Poisson distribution.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introduces an example to illustrate the normal approximation to the Poisson distribution.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01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772014E-EAA6-419A-A965-F488796EF7E5}" type="slidenum">
              <a:rPr lang="en-US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Normal Approximations: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continues the example from the previous slide to demonstrate the normal approximation to the Poisson distribution.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21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118F584-BC03-4665-8090-EB2ABC8E77E2}" type="slidenum">
              <a:rPr lang="en-US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Normal Approximations: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continues the example from the previous slide to demonstrate the normal approximation to the Poisson distribution.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21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118F584-BC03-4665-8090-EB2ABC8E77E2}" type="slidenum">
              <a:rPr lang="en-US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Exponential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If events per unit time follow a Poisson distribution, the interarrival times will follow an exponential distribution.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lists the characteristics of an exponential distribution.  </a:t>
            </a:r>
          </a:p>
        </p:txBody>
      </p:sp>
      <p:sp>
        <p:nvSpPr>
          <p:cNvPr id="942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F0A21A2-5F46-4A13-82D3-20CCD7AD2147}" type="slidenum">
              <a:rPr lang="en-US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Exponential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Characteristics of the exponential distribution continued.  The graphs show the areas for </a:t>
            </a:r>
            <a:r>
              <a:rPr lang="en-US" i="1" smtClean="0"/>
              <a:t>P</a:t>
            </a:r>
            <a:r>
              <a:rPr lang="en-US" smtClean="0"/>
              <a:t>(</a:t>
            </a:r>
            <a:r>
              <a:rPr lang="en-US" i="1" smtClean="0"/>
              <a:t>X</a:t>
            </a:r>
            <a:r>
              <a:rPr lang="en-US" smtClean="0"/>
              <a:t> </a:t>
            </a:r>
            <a:r>
              <a:rPr lang="en-US" smtClean="0">
                <a:sym typeface="Symbol" pitchFamily="18" charset="2"/>
              </a:rPr>
              <a:t> </a:t>
            </a:r>
            <a:r>
              <a:rPr lang="en-US" i="1" smtClean="0">
                <a:sym typeface="Symbol" pitchFamily="18" charset="2"/>
              </a:rPr>
              <a:t>x</a:t>
            </a:r>
            <a:r>
              <a:rPr lang="en-US" smtClean="0">
                <a:sym typeface="Symbol" pitchFamily="18" charset="2"/>
              </a:rPr>
              <a:t>) and </a:t>
            </a:r>
            <a:r>
              <a:rPr lang="en-US" i="1" smtClean="0">
                <a:sym typeface="Symbol" pitchFamily="18" charset="2"/>
              </a:rPr>
              <a:t>P</a:t>
            </a:r>
            <a:r>
              <a:rPr lang="en-US" smtClean="0">
                <a:sym typeface="Symbol" pitchFamily="18" charset="2"/>
              </a:rPr>
              <a:t>(</a:t>
            </a:r>
            <a:r>
              <a:rPr lang="en-US" i="1" smtClean="0">
                <a:sym typeface="Symbol" pitchFamily="18" charset="2"/>
              </a:rPr>
              <a:t>X</a:t>
            </a:r>
            <a:r>
              <a:rPr lang="en-US" smtClean="0">
                <a:sym typeface="Symbol" pitchFamily="18" charset="2"/>
              </a:rPr>
              <a:t> &gt; </a:t>
            </a:r>
            <a:r>
              <a:rPr lang="en-US" i="1" smtClean="0">
                <a:sym typeface="Symbol" pitchFamily="18" charset="2"/>
              </a:rPr>
              <a:t>x</a:t>
            </a:r>
            <a:r>
              <a:rPr lang="en-US" smtClean="0">
                <a:sym typeface="Symbol" pitchFamily="18" charset="2"/>
              </a:rPr>
              <a:t>).</a:t>
            </a:r>
            <a:endParaRPr lang="en-US" smtClean="0"/>
          </a:p>
        </p:txBody>
      </p:sp>
      <p:sp>
        <p:nvSpPr>
          <p:cNvPr id="962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5FB5BD7-138A-4144-978E-CB216B1CACA4}" type="slidenum">
              <a:rPr lang="en-US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Exponential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An example is presented to demonstrate how to determine exponential probability.  </a:t>
            </a:r>
          </a:p>
        </p:txBody>
      </p:sp>
      <p:sp>
        <p:nvSpPr>
          <p:cNvPr id="983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DB7317A-FB46-47FE-B9C4-90988E56571B}" type="slidenum">
              <a:rPr lang="en-US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Exponential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Example on the exponential distribution continued.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003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5323A5C-D57C-42EB-8765-A6C7A636EC08}" type="slidenum">
              <a:rPr lang="en-US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Exponential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Sometimes we are given the probability associated with an exponential random variable and we are asked to determine the value of the random variable.  This is an inverse exponential problem.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An example is presented to demonstrate how to solve an inverse exponential probability. 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024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CDCD462-851A-4389-A80A-F2102D039C63}" type="slidenum">
              <a:rPr lang="en-US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Exponential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continues the example from the previous slide with the solution for the inverse exponential problem.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044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00790EE-915C-4A16-8386-08A6652EC937}" type="slidenum">
              <a:rPr lang="en-US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Exponential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Exponential waiting times are usually described in terms of the mean time between events.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Equations are presented for the mean time between events and the mean events per unit of time.</a:t>
            </a:r>
          </a:p>
        </p:txBody>
      </p:sp>
      <p:sp>
        <p:nvSpPr>
          <p:cNvPr id="1064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4410966-D25F-4BAB-8370-C272477A1978}" type="slidenum">
              <a:rPr lang="en-US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Describing a Continuous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For a continuous random variable, the function that is used to determine probability for the variable is called the cumulative distribution function, denoted by F(</a:t>
            </a:r>
            <a:r>
              <a:rPr lang="en-US" i="1" smtClean="0"/>
              <a:t>x</a:t>
            </a:r>
            <a:r>
              <a:rPr lang="en-US" smtClean="0"/>
              <a:t>).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i="1" smtClean="0"/>
              <a:t>F</a:t>
            </a:r>
            <a:r>
              <a:rPr lang="en-US" smtClean="0"/>
              <a:t>(</a:t>
            </a:r>
            <a:r>
              <a:rPr lang="en-US" i="1" smtClean="0"/>
              <a:t>x</a:t>
            </a:r>
            <a:r>
              <a:rPr lang="en-US" smtClean="0"/>
              <a:t>) = P(X ≤ x).  This function is useful for finding probabilities.  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shows an example of the cumulative distribution function for a normal distribution.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B6212AE-C64F-4552-AAA7-E93954C28FAA}" type="slidenum">
              <a:rPr lang="en-US"/>
              <a:pPr/>
              <a:t>5</a:t>
            </a:fld>
            <a:endParaRPr lang="en-US"/>
          </a:p>
        </p:txBody>
      </p:sp>
      <p:sp>
        <p:nvSpPr>
          <p:cNvPr id="5" name="Notes Placeholder 2"/>
          <p:cNvSpPr txBox="1">
            <a:spLocks/>
          </p:cNvSpPr>
          <p:nvPr/>
        </p:nvSpPr>
        <p:spPr bwMode="auto">
          <a:xfrm>
            <a:off x="838200" y="4495800"/>
            <a:ext cx="5486400" cy="411480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latin typeface="+mn-lt"/>
              </a:rPr>
              <a:t>Describing a Continuous Distribution: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+mn-lt"/>
            </a:endParaRPr>
          </a:p>
          <a:p>
            <a:pPr eaLnBrk="0" hangingPunct="0">
              <a:defRPr/>
            </a:pPr>
            <a:r>
              <a:rPr lang="en-US" sz="1200" dirty="0"/>
              <a:t>For a continuous random variable, the function which is used to determine the cumulative probability for the variable is called the cumulative distribution function, denoted by </a:t>
            </a:r>
            <a:r>
              <a:rPr lang="en-US" sz="1200" i="1" dirty="0"/>
              <a:t>F</a:t>
            </a:r>
            <a:r>
              <a:rPr lang="en-US" sz="1200" dirty="0"/>
              <a:t>(x).</a:t>
            </a:r>
          </a:p>
          <a:p>
            <a:pPr eaLnBrk="0" hangingPunct="0">
              <a:defRPr/>
            </a:pPr>
            <a:endParaRPr lang="en-US" sz="1200" dirty="0"/>
          </a:p>
          <a:p>
            <a:pPr eaLnBrk="0" hangingPunct="0">
              <a:defRPr/>
            </a:pPr>
            <a:r>
              <a:rPr lang="en-US" sz="1200" i="1" dirty="0"/>
              <a:t>F</a:t>
            </a:r>
            <a:r>
              <a:rPr lang="en-US" sz="1200" dirty="0"/>
              <a:t>(x) = P(X </a:t>
            </a:r>
            <a:r>
              <a:rPr lang="en-US" sz="1200" dirty="0">
                <a:sym typeface="Symbol"/>
              </a:rPr>
              <a:t> x).  This function is useful for finding probabilities.</a:t>
            </a:r>
            <a:r>
              <a:rPr lang="en-US" sz="1200" dirty="0"/>
              <a:t>  </a:t>
            </a:r>
          </a:p>
          <a:p>
            <a:pPr eaLnBrk="0" hangingPunct="0">
              <a:defRPr/>
            </a:pPr>
            <a:endParaRPr lang="en-US" sz="1200" dirty="0"/>
          </a:p>
          <a:p>
            <a:pPr eaLnBrk="0" hangingPunct="0">
              <a:defRPr/>
            </a:pPr>
            <a:r>
              <a:rPr lang="en-US" sz="1200" dirty="0"/>
              <a:t>The slide shows an example of the cumulative distribution function for a normal distribution.</a:t>
            </a:r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Exponential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Exponential waiting times are usually described in terms of the mean time between events.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Equations are presented for the mean time between events and the mean events per unit of time.</a:t>
            </a:r>
          </a:p>
        </p:txBody>
      </p:sp>
      <p:sp>
        <p:nvSpPr>
          <p:cNvPr id="1064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4410966-D25F-4BAB-8370-C272477A1978}" type="slidenum">
              <a:rPr lang="en-US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Triangular Distribution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presents the characteristics of the triangular distribution.</a:t>
            </a:r>
          </a:p>
        </p:txBody>
      </p:sp>
      <p:sp>
        <p:nvSpPr>
          <p:cNvPr id="1085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BECA8A7-E3DF-4CE2-9460-35BA1D9E471D}" type="slidenum">
              <a:rPr lang="en-US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Triangular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Some further characteristics of the triangular distribution are presented in this slide.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05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88429F0-65AA-4A1A-93C2-B3DE39A65B3B}" type="slidenum">
              <a:rPr lang="en-US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Triangular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Some further characteristics of the triangular distribution are presented in this slide.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26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4B1FA1E-99C9-4EFD-8415-0F1CE8FB567E}" type="slidenum">
              <a:rPr lang="en-US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Triangular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Some further characteristics of the triangular distribution are presented in this slide.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26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4B1FA1E-99C9-4EFD-8415-0F1CE8FB567E}" type="slidenum">
              <a:rPr lang="en-US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Triangular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Some further characteristics of the triangular distribution are presented in this slide.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26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4B1FA1E-99C9-4EFD-8415-0F1CE8FB567E}" type="slidenum">
              <a:rPr lang="en-US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Uniform Continuous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A uniform random variable has a constant density value over a given interval.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area under the constant height is rectangular in shape.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Thus probabilities between any two values for the random variable will be a rectangular area.</a:t>
            </a:r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6E7C584-C949-48B3-A91E-DE6EB49ADAC1}" type="slidenum">
              <a:rPr lang="en-US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Uniform Continuous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displays the characteristics of the continuous uniform distribution.</a:t>
            </a:r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BA4E138-CD49-4AF2-9DAA-483BB8398376}" type="slidenum">
              <a:rPr lang="en-US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Uniform Continuous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presents an example applying the continuous uniform distribution.  </a:t>
            </a:r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8532864-4FA6-4842-91E7-4DE84AA75C02}" type="slidenum">
              <a:rPr lang="en-US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Uniform Continuous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presents an example applying the continuous uniform distribution (continued).  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F1F7299-09EC-4EA8-BDE3-A57530B6F08A}" type="slidenum">
              <a:rPr lang="en-US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Describing a Continuous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When the random variable is continuous, the probability that it will assume a single value is zero.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total area under the PDF curve for a continuous random variable is always equal to 1.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6F9378C4-6839-4595-9EF2-822CB8170DCD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Uniform Continuous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presents an example applying the continuous uniform distribution (continued).  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F1F7299-09EC-4EA8-BDE3-A57530B6F08A}" type="slidenum">
              <a:rPr lang="en-US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Triangular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Some further characteristics of the triangular distribution are presented in this slide.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05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88429F0-65AA-4A1A-93C2-B3DE39A65B3B}" type="slidenum">
              <a:rPr lang="en-US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Describing a Continuous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Just like we found the expected value, the variance, and standard deviation for a discrete random variable, we can also find these values for a continuous random variable.  However, the computations involve calculus.   </a:t>
            </a:r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289EA42-7C99-4802-B69D-A3C4A522F5FC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normal distribution is the most widely used continuous distribution.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Listed here are the characteristics of the normal distribution.</a:t>
            </a: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D7258DB-96FC-44E7-A920-126C157A2527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displays the characteristics of the normal distribution.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6FCDAC4-3A0A-4A25-A71E-BEE67F22860E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Normal Distribution: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All normal distributions have the same shape but may differ because of the variability of the distribution of the values.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Picture shows the general shape of the normal distribution.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8937770-591E-496C-A520-87C8492B6F8E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5C88-DFAC-49EC-8982-685576E084B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F3B56-F5E5-4798-A288-B484B6164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99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5C88-DFAC-49EC-8982-685576E084B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F3B56-F5E5-4798-A288-B484B6164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505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5C88-DFAC-49EC-8982-685576E084B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F3B56-F5E5-4798-A288-B484B6164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902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7-</a:t>
            </a:r>
            <a:fld id="{0D3F6AEA-1C2E-4542-9DC8-DC846293C66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02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5C88-DFAC-49EC-8982-685576E084B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F3B56-F5E5-4798-A288-B484B6164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078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5C88-DFAC-49EC-8982-685576E084B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F3B56-F5E5-4798-A288-B484B6164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373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5C88-DFAC-49EC-8982-685576E084B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F3B56-F5E5-4798-A288-B484B6164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11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5C88-DFAC-49EC-8982-685576E084B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F3B56-F5E5-4798-A288-B484B6164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774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5C88-DFAC-49EC-8982-685576E084B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F3B56-F5E5-4798-A288-B484B6164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772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5C88-DFAC-49EC-8982-685576E084B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F3B56-F5E5-4798-A288-B484B6164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27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5C88-DFAC-49EC-8982-685576E084B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F3B56-F5E5-4798-A288-B484B6164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578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5C88-DFAC-49EC-8982-685576E084B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F3B56-F5E5-4798-A288-B484B6164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840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05C88-DFAC-49EC-8982-685576E084B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F3B56-F5E5-4798-A288-B484B6164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262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Week </a:t>
            </a: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</a:t>
            </a:r>
            <a:r>
              <a:rPr 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 </a:t>
            </a: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 </a:t>
            </a: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Oct </a:t>
            </a: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Four Mini-Lectures 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QMM 510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Fall </a:t>
            </a:r>
            <a:r>
              <a:rPr lang="en-US" dirty="0" smtClean="0">
                <a:solidFill>
                  <a:srgbClr val="C00000"/>
                </a:solidFill>
              </a:rPr>
              <a:t>2014 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Blythe\AppData\Local\Microsoft\Windows\Temporary Internet Files\Content.IE5\57E3VQ8D\MC90044183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762000"/>
            <a:ext cx="1447800" cy="144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lythe\AppData\Local\Microsoft\Windows\Temporary Internet Files\Content.IE5\T28SMCVP\MC90005712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72157"/>
            <a:ext cx="1215238" cy="182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982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C75D001A-6798-4FB2-A70E-C20602D05381}" type="slidenum">
              <a:rPr lang="en-US"/>
              <a:pPr/>
              <a:t>10</a:t>
            </a:fld>
            <a:endParaRPr lang="en-US"/>
          </a:p>
        </p:txBody>
      </p:sp>
      <p:sp>
        <p:nvSpPr>
          <p:cNvPr id="46081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46082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784225" y="1749631"/>
            <a:ext cx="81232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</a:rPr>
              <a:t>Normal PDF </a:t>
            </a:r>
            <a:r>
              <a:rPr lang="en-US" i="1" dirty="0">
                <a:solidFill>
                  <a:srgbClr val="002060"/>
                </a:solidFill>
                <a:latin typeface="Book Antiqua" pitchFamily="18" charset="0"/>
              </a:rPr>
              <a:t>f</a:t>
            </a:r>
            <a:r>
              <a:rPr lang="en-US" dirty="0">
                <a:solidFill>
                  <a:srgbClr val="002060"/>
                </a:solidFill>
              </a:rPr>
              <a:t>(</a:t>
            </a:r>
            <a:r>
              <a:rPr lang="en-US" i="1" dirty="0">
                <a:solidFill>
                  <a:srgbClr val="002060"/>
                </a:solidFill>
              </a:rPr>
              <a:t>x</a:t>
            </a:r>
            <a:r>
              <a:rPr lang="en-US" dirty="0">
                <a:solidFill>
                  <a:srgbClr val="002060"/>
                </a:solidFill>
              </a:rPr>
              <a:t>) reaches a maximum at </a:t>
            </a:r>
            <a:r>
              <a:rPr lang="en-US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µ</a:t>
            </a:r>
            <a:r>
              <a:rPr lang="en-US" dirty="0">
                <a:solidFill>
                  <a:srgbClr val="002060"/>
                </a:solidFill>
              </a:rPr>
              <a:t> and has points of inflection at </a:t>
            </a:r>
            <a:r>
              <a:rPr lang="en-US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µ</a:t>
            </a:r>
            <a:r>
              <a:rPr lang="en-US" dirty="0">
                <a:solidFill>
                  <a:srgbClr val="002060"/>
                </a:solidFill>
              </a:rPr>
              <a:t>  ± </a:t>
            </a:r>
            <a:r>
              <a:rPr lang="en-US" i="1" dirty="0">
                <a:solidFill>
                  <a:srgbClr val="002060"/>
                </a:solidFill>
                <a:sym typeface="Symbol" pitchFamily="18" charset="2"/>
              </a:rPr>
              <a:t></a:t>
            </a:r>
            <a:r>
              <a:rPr lang="en-US" dirty="0">
                <a:solidFill>
                  <a:srgbClr val="002060"/>
                </a:solidFill>
              </a:rPr>
              <a:t> </a:t>
            </a:r>
            <a:endParaRPr lang="en-US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6084" name="Text Box 10"/>
          <p:cNvSpPr txBox="1">
            <a:spLocks noChangeArrowheads="1"/>
          </p:cNvSpPr>
          <p:nvPr/>
        </p:nvSpPr>
        <p:spPr bwMode="auto">
          <a:xfrm>
            <a:off x="5837238" y="2629106"/>
            <a:ext cx="205581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3236" tIns="51618" rIns="103236" bIns="516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dirty="0">
                <a:solidFill>
                  <a:srgbClr val="002060"/>
                </a:solidFill>
              </a:rPr>
              <a:t>Bell-shaped curve</a:t>
            </a: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5863957" y="3122818"/>
            <a:ext cx="2137043" cy="1698927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  <a:buClr>
                <a:srgbClr val="C00000"/>
              </a:buClr>
              <a:defRPr/>
            </a:pPr>
            <a:r>
              <a:rPr lang="en-US" i="1" dirty="0" smtClean="0">
                <a:solidFill>
                  <a:srgbClr val="C00000"/>
                </a:solidFill>
                <a:sym typeface="Times New Roman" pitchFamily="18" charset="0"/>
              </a:rPr>
              <a:t>Note:</a:t>
            </a:r>
            <a:r>
              <a:rPr lang="en-US" dirty="0" smtClean="0">
                <a:solidFill>
                  <a:srgbClr val="002060"/>
                </a:solidFill>
                <a:sym typeface="Times New Roman" pitchFamily="18" charset="0"/>
              </a:rPr>
              <a:t> All normal </a:t>
            </a:r>
          </a:p>
          <a:p>
            <a:pPr eaLnBrk="0" hangingPunct="0">
              <a:spcBef>
                <a:spcPct val="20000"/>
              </a:spcBef>
              <a:buClr>
                <a:srgbClr val="C00000"/>
              </a:buClr>
              <a:defRPr/>
            </a:pPr>
            <a:r>
              <a:rPr lang="en-US" dirty="0" smtClean="0">
                <a:solidFill>
                  <a:srgbClr val="002060"/>
                </a:solidFill>
                <a:sym typeface="Times New Roman" pitchFamily="18" charset="0"/>
              </a:rPr>
              <a:t>distributions </a:t>
            </a:r>
          </a:p>
          <a:p>
            <a:pPr eaLnBrk="0" hangingPunct="0">
              <a:spcBef>
                <a:spcPct val="20000"/>
              </a:spcBef>
              <a:buClr>
                <a:srgbClr val="C00000"/>
              </a:buClr>
              <a:defRPr/>
            </a:pPr>
            <a:r>
              <a:rPr lang="en-US" dirty="0" smtClean="0">
                <a:solidFill>
                  <a:srgbClr val="002060"/>
                </a:solidFill>
                <a:sym typeface="Times New Roman" pitchFamily="18" charset="0"/>
              </a:rPr>
              <a:t>have the same </a:t>
            </a:r>
          </a:p>
          <a:p>
            <a:pPr eaLnBrk="0" hangingPunct="0">
              <a:spcBef>
                <a:spcPct val="20000"/>
              </a:spcBef>
              <a:buClr>
                <a:srgbClr val="C00000"/>
              </a:buClr>
              <a:defRPr/>
            </a:pPr>
            <a:r>
              <a:rPr lang="en-US" dirty="0" smtClean="0">
                <a:solidFill>
                  <a:srgbClr val="002060"/>
                </a:solidFill>
                <a:sym typeface="Times New Roman" pitchFamily="18" charset="0"/>
              </a:rPr>
              <a:t>shape but differ </a:t>
            </a:r>
          </a:p>
          <a:p>
            <a:pPr eaLnBrk="0" hangingPunct="0">
              <a:spcBef>
                <a:spcPct val="20000"/>
              </a:spcBef>
              <a:buClr>
                <a:srgbClr val="C00000"/>
              </a:buClr>
              <a:defRPr/>
            </a:pPr>
            <a:r>
              <a:rPr lang="en-US" dirty="0" smtClean="0">
                <a:solidFill>
                  <a:srgbClr val="002060"/>
                </a:solidFill>
                <a:sym typeface="Times New Roman" pitchFamily="18" charset="0"/>
              </a:rPr>
              <a:t>in the axis scales.</a:t>
            </a:r>
            <a:endParaRPr lang="en-US" dirty="0">
              <a:solidFill>
                <a:srgbClr val="002060"/>
              </a:solidFill>
              <a:sym typeface="Times New Roman" pitchFamily="18" charset="0"/>
            </a:endParaRPr>
          </a:p>
        </p:txBody>
      </p:sp>
      <p:sp>
        <p:nvSpPr>
          <p:cNvPr id="46086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52400" y="1140030"/>
            <a:ext cx="67754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of the Normal Distribution</a:t>
            </a:r>
          </a:p>
        </p:txBody>
      </p:sp>
      <p:pic>
        <p:nvPicPr>
          <p:cNvPr id="5099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61" y="2457957"/>
            <a:ext cx="5118726" cy="26670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954881" y="368134"/>
            <a:ext cx="6700838" cy="546266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Distribution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707530" y="5288479"/>
            <a:ext cx="5867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 smtClean="0">
                <a:solidFill>
                  <a:srgbClr val="002060"/>
                </a:solidFill>
              </a:rPr>
              <a:t>Excel function for PDF (height of the function at </a:t>
            </a:r>
            <a:r>
              <a:rPr lang="en-US" i="1" dirty="0" smtClean="0">
                <a:solidFill>
                  <a:srgbClr val="002060"/>
                </a:solidFill>
              </a:rPr>
              <a:t>x</a:t>
            </a:r>
            <a:r>
              <a:rPr lang="en-US" dirty="0" smtClean="0">
                <a:solidFill>
                  <a:srgbClr val="002060"/>
                </a:solidFill>
              </a:rPr>
              <a:t>) is =NORM.DIST(</a:t>
            </a:r>
            <a:r>
              <a:rPr lang="en-US" i="1" dirty="0" smtClean="0">
                <a:solidFill>
                  <a:srgbClr val="002060"/>
                </a:solidFill>
              </a:rPr>
              <a:t>x</a:t>
            </a:r>
            <a:r>
              <a:rPr lang="en-US" dirty="0" smtClean="0">
                <a:solidFill>
                  <a:srgbClr val="002060"/>
                </a:solidFill>
              </a:rPr>
              <a:t>,</a:t>
            </a:r>
            <a:r>
              <a:rPr lang="en-US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µ,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i="1" dirty="0" smtClean="0">
                <a:solidFill>
                  <a:srgbClr val="002060"/>
                </a:solidFill>
                <a:sym typeface="Symbol" pitchFamily="18" charset="2"/>
              </a:rPr>
              <a:t></a:t>
            </a:r>
            <a:r>
              <a:rPr lang="en-US" dirty="0" smtClean="0">
                <a:solidFill>
                  <a:srgbClr val="002060"/>
                </a:solidFill>
              </a:rPr>
              <a:t>, 0)</a:t>
            </a:r>
            <a:endParaRPr lang="en-US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55676" y="6050479"/>
            <a:ext cx="2438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0 for PDF, 1 for CDF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 bwMode="auto">
          <a:xfrm flipV="1">
            <a:off x="3352800" y="5909951"/>
            <a:ext cx="0" cy="23750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20380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3A655FF5-C973-45DE-B70C-5208E7D8D5D5}" type="slidenum">
              <a:rPr lang="en-US"/>
              <a:pPr/>
              <a:t>11</a:t>
            </a:fld>
            <a:endParaRPr lang="en-US"/>
          </a:p>
        </p:txBody>
      </p:sp>
      <p:sp>
        <p:nvSpPr>
          <p:cNvPr id="48129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48130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843663" y="1813956"/>
            <a:ext cx="8123238" cy="472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</a:rPr>
              <a:t>Normal </a:t>
            </a:r>
            <a:r>
              <a:rPr lang="en-US" dirty="0" smtClean="0">
                <a:solidFill>
                  <a:srgbClr val="002060"/>
                </a:solidFill>
              </a:rPr>
              <a:t>CDF has a “lazy-S” shape </a:t>
            </a:r>
            <a:endParaRPr lang="en-US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211838" y="1204356"/>
            <a:ext cx="67754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of the Normal Distribution</a:t>
            </a:r>
          </a:p>
        </p:txBody>
      </p:sp>
      <p:pic>
        <p:nvPicPr>
          <p:cNvPr id="5109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286000"/>
            <a:ext cx="5098409" cy="25146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954881" y="368134"/>
            <a:ext cx="6700838" cy="546266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Distribution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707530" y="5288479"/>
            <a:ext cx="5867400" cy="71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 smtClean="0">
                <a:solidFill>
                  <a:srgbClr val="002060"/>
                </a:solidFill>
              </a:rPr>
              <a:t>Excel function for CDF (area to left of </a:t>
            </a:r>
            <a:r>
              <a:rPr lang="en-US" i="1" dirty="0" smtClean="0">
                <a:solidFill>
                  <a:srgbClr val="002060"/>
                </a:solidFill>
              </a:rPr>
              <a:t>x</a:t>
            </a:r>
            <a:r>
              <a:rPr lang="en-US" dirty="0" smtClean="0">
                <a:solidFill>
                  <a:srgbClr val="002060"/>
                </a:solidFill>
              </a:rPr>
              <a:t>) is =NORM.DIST(</a:t>
            </a:r>
            <a:r>
              <a:rPr lang="en-US" i="1" dirty="0" smtClean="0">
                <a:solidFill>
                  <a:srgbClr val="002060"/>
                </a:solidFill>
              </a:rPr>
              <a:t>x</a:t>
            </a:r>
            <a:r>
              <a:rPr lang="en-US" dirty="0" smtClean="0">
                <a:solidFill>
                  <a:srgbClr val="002060"/>
                </a:solidFill>
              </a:rPr>
              <a:t>,</a:t>
            </a:r>
            <a:r>
              <a:rPr lang="en-US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µ,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i="1" dirty="0" smtClean="0">
                <a:solidFill>
                  <a:srgbClr val="002060"/>
                </a:solidFill>
                <a:sym typeface="Symbol" pitchFamily="18" charset="2"/>
              </a:rPr>
              <a:t></a:t>
            </a:r>
            <a:r>
              <a:rPr lang="en-US" dirty="0" smtClean="0">
                <a:solidFill>
                  <a:srgbClr val="002060"/>
                </a:solidFill>
              </a:rPr>
              <a:t>, 1)</a:t>
            </a:r>
            <a:endParaRPr lang="en-US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80362" y="6123696"/>
            <a:ext cx="2438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0 for PDF, 1 for CDF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 flipV="1">
            <a:off x="3352800" y="5886191"/>
            <a:ext cx="0" cy="23750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87614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A286F9E9-472A-4BE7-8D66-077A724B5533}" type="slidenum">
              <a:rPr lang="en-US"/>
              <a:pPr/>
              <a:t>12</a:t>
            </a:fld>
            <a:endParaRPr lang="en-US"/>
          </a:p>
        </p:txBody>
      </p:sp>
      <p:sp>
        <p:nvSpPr>
          <p:cNvPr id="5017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5017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20663" y="1503363"/>
            <a:ext cx="890905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of the Standard Normal Distribution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143000" y="396834"/>
            <a:ext cx="67008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Standard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Distribution</a:t>
            </a:r>
          </a:p>
        </p:txBody>
      </p:sp>
      <p:sp>
        <p:nvSpPr>
          <p:cNvPr id="50182" name="Rectangle 12"/>
          <p:cNvSpPr>
            <a:spLocks noChangeArrowheads="1"/>
          </p:cNvSpPr>
          <p:nvPr/>
        </p:nvSpPr>
        <p:spPr bwMode="auto">
          <a:xfrm>
            <a:off x="228600" y="2057400"/>
            <a:ext cx="80772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1400">
                <a:solidFill>
                  <a:srgbClr val="002060"/>
                </a:solidFill>
              </a:rPr>
              <a:t>Since for every value of </a:t>
            </a:r>
            <a:r>
              <a:rPr lang="en-US" sz="1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µ </a:t>
            </a:r>
            <a:r>
              <a:rPr lang="en-US" sz="1400">
                <a:solidFill>
                  <a:srgbClr val="002060"/>
                </a:solidFill>
              </a:rPr>
              <a:t>and </a:t>
            </a:r>
            <a:r>
              <a:rPr lang="en-US" sz="1400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</a:t>
            </a:r>
            <a:r>
              <a:rPr lang="en-US" sz="1400">
                <a:solidFill>
                  <a:srgbClr val="002060"/>
                </a:solidFill>
              </a:rPr>
              <a:t>, there is a different normal distribution, we transform a normal random variable to a </a:t>
            </a:r>
            <a:r>
              <a:rPr lang="en-US" sz="1400" i="1">
                <a:solidFill>
                  <a:srgbClr val="002060"/>
                </a:solidFill>
              </a:rPr>
              <a:t>standard normal distribution</a:t>
            </a:r>
            <a:r>
              <a:rPr lang="en-US" sz="1400">
                <a:solidFill>
                  <a:srgbClr val="002060"/>
                </a:solidFill>
              </a:rPr>
              <a:t> with </a:t>
            </a:r>
            <a:r>
              <a:rPr lang="en-US" sz="1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µ</a:t>
            </a:r>
            <a:r>
              <a:rPr lang="en-US" sz="1400">
                <a:solidFill>
                  <a:srgbClr val="002060"/>
                </a:solidFill>
              </a:rPr>
              <a:t> = 0 and </a:t>
            </a:r>
            <a:r>
              <a:rPr lang="en-US" sz="1400">
                <a:solidFill>
                  <a:srgbClr val="002060"/>
                </a:solidFill>
                <a:sym typeface="Symbol" pitchFamily="18" charset="2"/>
              </a:rPr>
              <a:t></a:t>
            </a:r>
            <a:r>
              <a:rPr lang="en-US" sz="1400">
                <a:solidFill>
                  <a:srgbClr val="002060"/>
                </a:solidFill>
              </a:rPr>
              <a:t> = 1 using the formula         z = (x - µ)/</a:t>
            </a:r>
            <a:r>
              <a:rPr lang="en-US" sz="1400">
                <a:solidFill>
                  <a:srgbClr val="002060"/>
                </a:solidFill>
                <a:sym typeface="Symbol" pitchFamily="18" charset="2"/>
              </a:rPr>
              <a:t></a:t>
            </a:r>
            <a:r>
              <a:rPr lang="en-US" sz="1400">
                <a:solidFill>
                  <a:srgbClr val="002060"/>
                </a:solidFill>
              </a:rPr>
              <a:t>.</a:t>
            </a:r>
            <a:endParaRPr lang="en-US" sz="1400">
              <a:solidFill>
                <a:srgbClr val="002060"/>
              </a:solidFill>
              <a:sym typeface="Times New Roman" pitchFamily="18" charset="0"/>
            </a:endParaRPr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895600"/>
            <a:ext cx="7623337" cy="3352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347295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DDD07FC4-282D-4A68-9986-B0DD70C2F2D3}" type="slidenum">
              <a:rPr lang="en-US"/>
              <a:pPr/>
              <a:t>13</a:t>
            </a:fld>
            <a:endParaRPr lang="en-US"/>
          </a:p>
        </p:txBody>
      </p:sp>
      <p:sp>
        <p:nvSpPr>
          <p:cNvPr id="52225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52226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220663" y="1503363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of the Standard Normal</a:t>
            </a:r>
          </a:p>
        </p:txBody>
      </p:sp>
      <p:sp>
        <p:nvSpPr>
          <p:cNvPr id="52228" name="Rectangle 6"/>
          <p:cNvSpPr>
            <a:spLocks noChangeArrowheads="1"/>
          </p:cNvSpPr>
          <p:nvPr/>
        </p:nvSpPr>
        <p:spPr bwMode="auto">
          <a:xfrm>
            <a:off x="381000" y="2133600"/>
            <a:ext cx="8027988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>
                <a:solidFill>
                  <a:srgbClr val="002060"/>
                </a:solidFill>
              </a:rPr>
              <a:t>Standard normal PDF </a:t>
            </a:r>
            <a:r>
              <a:rPr lang="en-US" sz="2000" i="1">
                <a:solidFill>
                  <a:srgbClr val="002060"/>
                </a:solidFill>
                <a:latin typeface="Book Antiqua" pitchFamily="18" charset="0"/>
              </a:rPr>
              <a:t>f</a:t>
            </a:r>
            <a:r>
              <a:rPr lang="en-US" sz="2000">
                <a:solidFill>
                  <a:srgbClr val="002060"/>
                </a:solidFill>
              </a:rPr>
              <a:t>(</a:t>
            </a:r>
            <a:r>
              <a:rPr lang="en-US" sz="2000" i="1">
                <a:solidFill>
                  <a:srgbClr val="002060"/>
                </a:solidFill>
              </a:rPr>
              <a:t>x</a:t>
            </a:r>
            <a:r>
              <a:rPr lang="en-US" sz="2000">
                <a:solidFill>
                  <a:srgbClr val="002060"/>
                </a:solidFill>
              </a:rPr>
              <a:t>) reaches a maximum at </a:t>
            </a:r>
            <a:r>
              <a:rPr lang="en-US" sz="2000" i="1">
                <a:solidFill>
                  <a:srgbClr val="002060"/>
                </a:solidFill>
              </a:rPr>
              <a:t>z</a:t>
            </a:r>
            <a:r>
              <a:rPr lang="en-US" sz="2000">
                <a:solidFill>
                  <a:srgbClr val="002060"/>
                </a:solidFill>
              </a:rPr>
              <a:t> = 0 and has points of inflection at  </a:t>
            </a:r>
            <a:r>
              <a:rPr lang="en-US" sz="2000" u="sng">
                <a:solidFill>
                  <a:srgbClr val="002060"/>
                </a:solidFill>
              </a:rPr>
              <a:t>+</a:t>
            </a:r>
            <a:r>
              <a:rPr lang="en-US" sz="2000">
                <a:solidFill>
                  <a:srgbClr val="002060"/>
                </a:solidFill>
              </a:rPr>
              <a:t>1.</a:t>
            </a:r>
            <a:endParaRPr lang="en-US" sz="2000">
              <a:solidFill>
                <a:srgbClr val="002060"/>
              </a:solidFill>
              <a:sym typeface="Times New Roman" pitchFamily="18" charset="0"/>
            </a:endParaRPr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394855" y="3232871"/>
            <a:ext cx="3359150" cy="2997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6" tIns="51618" rIns="103236" bIns="51618">
            <a:spAutoFit/>
          </a:bodyPr>
          <a:lstStyle/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Shape is unaffected by the transformation.  </a:t>
            </a:r>
            <a:b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It is still a bell-shaped curve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 smtClean="0">
                <a:solidFill>
                  <a:srgbClr val="002060"/>
                </a:solidFill>
              </a:rPr>
              <a:t>Standard </a:t>
            </a:r>
            <a:r>
              <a:rPr lang="en-US" sz="2000" dirty="0">
                <a:solidFill>
                  <a:srgbClr val="002060"/>
                </a:solidFill>
              </a:rPr>
              <a:t>normal tables or Excel functions can be used to find the desired probabilities.</a:t>
            </a:r>
            <a:endParaRPr lang="en-US" sz="2000" dirty="0">
              <a:solidFill>
                <a:srgbClr val="002060"/>
              </a:solidFill>
              <a:latin typeface="Times New Roman" pitchFamily="18" charset="0"/>
              <a:sym typeface="Times New Roman" pitchFamily="18" charset="0"/>
            </a:endParaRPr>
          </a:p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2230" name="Text Box 10"/>
          <p:cNvSpPr txBox="1">
            <a:spLocks noChangeArrowheads="1"/>
          </p:cNvSpPr>
          <p:nvPr/>
        </p:nvSpPr>
        <p:spPr bwMode="auto">
          <a:xfrm>
            <a:off x="6151563" y="5891213"/>
            <a:ext cx="13589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3236" tIns="51618" rIns="103236" bIns="516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>
                <a:solidFill>
                  <a:srgbClr val="FFFFFF"/>
                </a:solidFill>
              </a:rPr>
              <a:t>Figure 7.11</a:t>
            </a:r>
          </a:p>
        </p:txBody>
      </p:sp>
      <p:sp>
        <p:nvSpPr>
          <p:cNvPr id="5223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95247" y="2895600"/>
            <a:ext cx="5020153" cy="255084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143000" y="396834"/>
            <a:ext cx="67008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Standard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Distribution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4176713" y="5510213"/>
            <a:ext cx="44513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Excel function for CDF (area to left of </a:t>
            </a:r>
            <a:r>
              <a:rPr lang="en-US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is =NORM.DIST(</a:t>
            </a:r>
            <a:r>
              <a:rPr lang="en-US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</a:t>
            </a:r>
            <a:endParaRPr lang="en-US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01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CABC127D-1430-4CCF-845E-A74FC251C2F3}" type="slidenum">
              <a:rPr lang="en-US"/>
              <a:pPr/>
              <a:t>14</a:t>
            </a:fld>
            <a:endParaRPr lang="en-US"/>
          </a:p>
        </p:txBody>
      </p:sp>
      <p:sp>
        <p:nvSpPr>
          <p:cNvPr id="54273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54274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220663" y="1503363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of the Standard Normal</a:t>
            </a: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746125" y="2055813"/>
            <a:ext cx="8123238" cy="358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Standard normal CDF</a:t>
            </a: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sym typeface="Symbol" pitchFamily="18" charset="2"/>
            </a:endParaRPr>
          </a:p>
        </p:txBody>
      </p:sp>
      <p:sp>
        <p:nvSpPr>
          <p:cNvPr id="54277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590800"/>
            <a:ext cx="5435834" cy="27432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791200" y="2133600"/>
            <a:ext cx="2895600" cy="446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A common scale from </a:t>
            </a:r>
            <a:r>
              <a:rPr lang="en-US" dirty="0">
                <a:solidFill>
                  <a:srgbClr val="002060"/>
                </a:solidFill>
                <a:sym typeface="Symbol" pitchFamily="18" charset="2"/>
              </a:rPr>
              <a:t></a:t>
            </a:r>
            <a:r>
              <a:rPr lang="en-US" dirty="0">
                <a:solidFill>
                  <a:srgbClr val="002060"/>
                </a:solidFill>
              </a:rPr>
              <a:t>3 to +3 is used.</a:t>
            </a:r>
          </a:p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Entire area under the curve is unity.</a:t>
            </a:r>
          </a:p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The probability of an event </a:t>
            </a:r>
            <a:r>
              <a:rPr lang="en-US" i="1" dirty="0">
                <a:solidFill>
                  <a:srgbClr val="002060"/>
                </a:solidFill>
              </a:rPr>
              <a:t>P</a:t>
            </a:r>
            <a:r>
              <a:rPr lang="en-US" dirty="0">
                <a:solidFill>
                  <a:srgbClr val="002060"/>
                </a:solidFill>
              </a:rPr>
              <a:t>(</a:t>
            </a:r>
            <a:r>
              <a:rPr lang="en-US" i="1" dirty="0">
                <a:solidFill>
                  <a:srgbClr val="002060"/>
                </a:solidFill>
              </a:rPr>
              <a:t>z</a:t>
            </a:r>
            <a:r>
              <a:rPr lang="en-US" baseline="-25000" dirty="0">
                <a:solidFill>
                  <a:srgbClr val="002060"/>
                </a:solidFill>
              </a:rPr>
              <a:t>1</a:t>
            </a:r>
            <a:r>
              <a:rPr lang="en-US" dirty="0">
                <a:solidFill>
                  <a:srgbClr val="002060"/>
                </a:solidFill>
              </a:rPr>
              <a:t> &lt; </a:t>
            </a:r>
            <a:r>
              <a:rPr lang="en-US" i="1" dirty="0">
                <a:solidFill>
                  <a:srgbClr val="002060"/>
                </a:solidFill>
              </a:rPr>
              <a:t>Z</a:t>
            </a:r>
            <a:r>
              <a:rPr lang="en-US" dirty="0">
                <a:solidFill>
                  <a:srgbClr val="002060"/>
                </a:solidFill>
              </a:rPr>
              <a:t> &lt; </a:t>
            </a:r>
            <a:r>
              <a:rPr lang="en-US" i="1" dirty="0">
                <a:solidFill>
                  <a:srgbClr val="002060"/>
                </a:solidFill>
              </a:rPr>
              <a:t>z</a:t>
            </a:r>
            <a:r>
              <a:rPr lang="en-US" baseline="-25000" dirty="0">
                <a:solidFill>
                  <a:srgbClr val="002060"/>
                </a:solidFill>
              </a:rPr>
              <a:t>2</a:t>
            </a:r>
            <a:r>
              <a:rPr lang="en-US" dirty="0">
                <a:solidFill>
                  <a:srgbClr val="002060"/>
                </a:solidFill>
              </a:rPr>
              <a:t>) is a definite integral of </a:t>
            </a:r>
            <a:r>
              <a:rPr lang="en-US" i="1" dirty="0">
                <a:solidFill>
                  <a:srgbClr val="002060"/>
                </a:solidFill>
                <a:latin typeface="Book Antiqua" pitchFamily="18" charset="0"/>
              </a:rPr>
              <a:t>f</a:t>
            </a:r>
            <a:r>
              <a:rPr lang="en-US" dirty="0">
                <a:solidFill>
                  <a:srgbClr val="002060"/>
                </a:solidFill>
              </a:rPr>
              <a:t>(</a:t>
            </a:r>
            <a:r>
              <a:rPr lang="en-US" i="1" dirty="0">
                <a:solidFill>
                  <a:srgbClr val="002060"/>
                </a:solidFill>
              </a:rPr>
              <a:t>z</a:t>
            </a:r>
            <a:r>
              <a:rPr lang="en-US" dirty="0">
                <a:solidFill>
                  <a:srgbClr val="002060"/>
                </a:solidFill>
              </a:rPr>
              <a:t>).</a:t>
            </a:r>
          </a:p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However, standard normal tables or Excel functions can be used to find the desired probabilities.</a:t>
            </a:r>
            <a:endParaRPr lang="en-US" dirty="0">
              <a:solidFill>
                <a:srgbClr val="002060"/>
              </a:solidFill>
              <a:latin typeface="Times New Roman" pitchFamily="18" charset="0"/>
              <a:sym typeface="Times New Roman" pitchFamily="18" charset="0"/>
            </a:endParaRPr>
          </a:p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endParaRPr lang="en-US" dirty="0">
              <a:solidFill>
                <a:srgbClr val="002060"/>
              </a:solidFill>
              <a:sym typeface="Times New Roman" pitchFamily="18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143000" y="396834"/>
            <a:ext cx="67008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Standard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Distribution</a:t>
            </a:r>
          </a:p>
        </p:txBody>
      </p:sp>
    </p:spTree>
    <p:extLst>
      <p:ext uri="{BB962C8B-B14F-4D97-AF65-F5344CB8AC3E}">
        <p14:creationId xmlns:p14="http://schemas.microsoft.com/office/powerpoint/2010/main" val="209920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443C2159-0F80-4790-B7FF-3ABB0D82CBDB}" type="slidenum">
              <a:rPr lang="en-US"/>
              <a:pPr/>
              <a:t>15</a:t>
            </a:fld>
            <a:endParaRPr lang="en-US"/>
          </a:p>
        </p:txBody>
      </p:sp>
      <p:sp>
        <p:nvSpPr>
          <p:cNvPr id="56321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56322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20663" y="1503363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rgbClr val="C00000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 Areas from Appendix C-1</a:t>
            </a:r>
          </a:p>
        </p:txBody>
      </p:sp>
      <p:sp>
        <p:nvSpPr>
          <p:cNvPr id="56324" name="Rectangle 6"/>
          <p:cNvSpPr>
            <a:spLocks noChangeArrowheads="1"/>
          </p:cNvSpPr>
          <p:nvPr/>
        </p:nvSpPr>
        <p:spPr bwMode="auto">
          <a:xfrm>
            <a:off x="746125" y="2055813"/>
            <a:ext cx="8123238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>
                <a:solidFill>
                  <a:srgbClr val="002060"/>
                </a:solidFill>
              </a:rPr>
              <a:t>Appendix C-1 allows you to find the area under the curve         from 0 to </a:t>
            </a:r>
            <a:r>
              <a:rPr lang="en-US" sz="2000" i="1">
                <a:solidFill>
                  <a:srgbClr val="002060"/>
                </a:solidFill>
              </a:rPr>
              <a:t>z</a:t>
            </a:r>
            <a:r>
              <a:rPr lang="en-US" sz="2000">
                <a:solidFill>
                  <a:srgbClr val="002060"/>
                </a:solidFill>
              </a:rPr>
              <a:t>.</a:t>
            </a:r>
            <a:endParaRPr lang="en-US" sz="2000">
              <a:solidFill>
                <a:srgbClr val="002060"/>
              </a:solidFill>
              <a:sym typeface="Times New Roman" pitchFamily="18" charset="0"/>
            </a:endParaRPr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762000" y="2743200"/>
            <a:ext cx="4573588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</a:rPr>
              <a:t>For example, find </a:t>
            </a:r>
            <a:r>
              <a:rPr lang="en-US" sz="2000" i="1" dirty="0">
                <a:solidFill>
                  <a:srgbClr val="002060"/>
                </a:solidFill>
              </a:rPr>
              <a:t>P</a:t>
            </a:r>
            <a:r>
              <a:rPr lang="en-US" sz="2000" dirty="0">
                <a:solidFill>
                  <a:srgbClr val="002060"/>
                </a:solidFill>
              </a:rPr>
              <a:t>(0 &lt; </a:t>
            </a:r>
            <a:r>
              <a:rPr lang="en-US" sz="2000" i="1" dirty="0">
                <a:solidFill>
                  <a:srgbClr val="002060"/>
                </a:solidFill>
              </a:rPr>
              <a:t>Z</a:t>
            </a:r>
            <a:r>
              <a:rPr lang="en-US" sz="2000" dirty="0">
                <a:solidFill>
                  <a:srgbClr val="002060"/>
                </a:solidFill>
              </a:rPr>
              <a:t> &lt; 1.96):</a:t>
            </a:r>
            <a:endParaRPr lang="en-US" sz="2000" dirty="0">
              <a:solidFill>
                <a:srgbClr val="002060"/>
              </a:solidFill>
              <a:latin typeface="Times New Roman" pitchFamily="18" charset="0"/>
              <a:sym typeface="Times New Roman" pitchFamily="18" charset="0"/>
            </a:endParaRPr>
          </a:p>
          <a:p>
            <a:pPr marL="515938" indent="-515938" eaLnBrk="0" hangingPunct="0">
              <a:spcBef>
                <a:spcPct val="20000"/>
              </a:spcBef>
              <a:buClr>
                <a:srgbClr val="C00000"/>
              </a:buClr>
              <a:buFontTx/>
              <a:buChar char="•"/>
              <a:defRPr/>
            </a:pP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  <a:sym typeface="Times New Roman" pitchFamily="18" charset="0"/>
            </a:endParaRPr>
          </a:p>
        </p:txBody>
      </p:sp>
      <p:sp>
        <p:nvSpPr>
          <p:cNvPr id="56326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828800" y="3581400"/>
            <a:ext cx="4753618" cy="2667000"/>
          </a:xfrm>
          <a:ln w="3175"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143000" y="396834"/>
            <a:ext cx="67008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Standard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Distribution</a:t>
            </a:r>
          </a:p>
        </p:txBody>
      </p:sp>
    </p:spTree>
    <p:extLst>
      <p:ext uri="{BB962C8B-B14F-4D97-AF65-F5344CB8AC3E}">
        <p14:creationId xmlns:p14="http://schemas.microsoft.com/office/powerpoint/2010/main" val="84152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5874A561-CDF4-4693-A406-08865F247894}" type="slidenum">
              <a:rPr lang="en-US"/>
              <a:pPr/>
              <a:t>16</a:t>
            </a:fld>
            <a:endParaRPr lang="en-US"/>
          </a:p>
        </p:txBody>
      </p:sp>
      <p:sp>
        <p:nvSpPr>
          <p:cNvPr id="58369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58370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220663" y="1503363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 Areas from Appendix C-1</a:t>
            </a:r>
          </a:p>
        </p:txBody>
      </p:sp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746125" y="2055813"/>
            <a:ext cx="8123238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Now find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sym typeface="Symbol"/>
              </a:rPr>
              <a:t>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1.96 &lt;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Z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&lt; 1.96).</a:t>
            </a:r>
          </a:p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Due to symmetry,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sym typeface="Symbol"/>
              </a:rPr>
              <a:t>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1.96 &lt;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Z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) is the same as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Z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&lt; 1.96).</a:t>
            </a: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sym typeface="Symbol" pitchFamily="18" charset="2"/>
            </a:endParaRPr>
          </a:p>
        </p:txBody>
      </p:sp>
      <p:sp>
        <p:nvSpPr>
          <p:cNvPr id="44048" name="Rectangle 16"/>
          <p:cNvSpPr>
            <a:spLocks noChangeArrowheads="1"/>
          </p:cNvSpPr>
          <p:nvPr/>
        </p:nvSpPr>
        <p:spPr bwMode="auto">
          <a:xfrm>
            <a:off x="838200" y="5410200"/>
            <a:ext cx="8123238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>
                <a:solidFill>
                  <a:srgbClr val="002060"/>
                </a:solidFill>
              </a:rPr>
              <a:t>So, </a:t>
            </a:r>
            <a:r>
              <a:rPr lang="en-US" sz="2000" i="1">
                <a:solidFill>
                  <a:srgbClr val="002060"/>
                </a:solidFill>
              </a:rPr>
              <a:t>P</a:t>
            </a:r>
            <a:r>
              <a:rPr lang="en-US" sz="2000">
                <a:solidFill>
                  <a:srgbClr val="002060"/>
                </a:solidFill>
              </a:rPr>
              <a:t>(</a:t>
            </a:r>
            <a:r>
              <a:rPr lang="en-US" sz="2000">
                <a:solidFill>
                  <a:srgbClr val="002060"/>
                </a:solidFill>
                <a:sym typeface="Symbol" pitchFamily="18" charset="2"/>
              </a:rPr>
              <a:t></a:t>
            </a:r>
            <a:r>
              <a:rPr lang="en-US" sz="2000">
                <a:solidFill>
                  <a:srgbClr val="002060"/>
                </a:solidFill>
              </a:rPr>
              <a:t>1.96 &lt; </a:t>
            </a:r>
            <a:r>
              <a:rPr lang="en-US" sz="2000" i="1">
                <a:solidFill>
                  <a:srgbClr val="002060"/>
                </a:solidFill>
              </a:rPr>
              <a:t>Z</a:t>
            </a:r>
            <a:r>
              <a:rPr lang="en-US" sz="2000">
                <a:solidFill>
                  <a:srgbClr val="002060"/>
                </a:solidFill>
              </a:rPr>
              <a:t> &lt; 1.96) = .4750 + .4750 = .9500, or 95% of the area under the curve.</a:t>
            </a:r>
            <a:endParaRPr lang="en-US" sz="2000">
              <a:solidFill>
                <a:srgbClr val="002060"/>
              </a:solidFill>
              <a:sym typeface="Symbol" pitchFamily="18" charset="2"/>
            </a:endParaRPr>
          </a:p>
        </p:txBody>
      </p:sp>
      <p:sp>
        <p:nvSpPr>
          <p:cNvPr id="58374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3048000"/>
            <a:ext cx="4038600" cy="222626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143000" y="396834"/>
            <a:ext cx="67008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Standard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Distribution</a:t>
            </a:r>
          </a:p>
        </p:txBody>
      </p:sp>
    </p:spTree>
    <p:extLst>
      <p:ext uri="{BB962C8B-B14F-4D97-AF65-F5344CB8AC3E}">
        <p14:creationId xmlns:p14="http://schemas.microsoft.com/office/powerpoint/2010/main" val="422605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F3CF0A98-8AA7-4150-8E25-D56B7426979B}" type="slidenum">
              <a:rPr lang="en-US"/>
              <a:pPr/>
              <a:t>17</a:t>
            </a:fld>
            <a:endParaRPr lang="en-US"/>
          </a:p>
        </p:txBody>
      </p:sp>
      <p:sp>
        <p:nvSpPr>
          <p:cNvPr id="6041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041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220663" y="1503363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Basis for the Empirical Rule</a:t>
            </a: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685800" y="2209800"/>
            <a:ext cx="8123238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>
                <a:solidFill>
                  <a:srgbClr val="002060"/>
                </a:solidFill>
                <a:sym typeface="Times New Roman" pitchFamily="18" charset="0"/>
              </a:rPr>
              <a:t>Approximately 68% of the area under the curve is between </a:t>
            </a:r>
            <a:r>
              <a:rPr lang="en-US" sz="2000" u="sng">
                <a:solidFill>
                  <a:srgbClr val="002060"/>
                </a:solidFill>
                <a:sym typeface="Times New Roman" pitchFamily="18" charset="0"/>
              </a:rPr>
              <a:t>+</a:t>
            </a:r>
            <a:r>
              <a:rPr lang="en-US" sz="2000">
                <a:solidFill>
                  <a:srgbClr val="002060"/>
                </a:solidFill>
                <a:sym typeface="Times New Roman" pitchFamily="18" charset="0"/>
              </a:rPr>
              <a:t> 1</a:t>
            </a:r>
            <a:r>
              <a:rPr lang="en-US" sz="2000">
                <a:solidFill>
                  <a:srgbClr val="002060"/>
                </a:solidFill>
                <a:sym typeface="Symbol" pitchFamily="18" charset="2"/>
              </a:rPr>
              <a:t></a:t>
            </a:r>
            <a:r>
              <a:rPr lang="en-US" sz="2000">
                <a:solidFill>
                  <a:srgbClr val="002060"/>
                </a:solidFill>
                <a:sym typeface="Times New Roman" pitchFamily="18" charset="0"/>
              </a:rPr>
              <a:t> </a:t>
            </a:r>
          </a:p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>
                <a:solidFill>
                  <a:srgbClr val="002060"/>
                </a:solidFill>
                <a:sym typeface="Times New Roman" pitchFamily="18" charset="0"/>
              </a:rPr>
              <a:t>Approximately 95% of the area under the curve is between </a:t>
            </a:r>
            <a:r>
              <a:rPr lang="en-US" sz="2000" u="sng">
                <a:solidFill>
                  <a:srgbClr val="002060"/>
                </a:solidFill>
                <a:sym typeface="Times New Roman" pitchFamily="18" charset="0"/>
              </a:rPr>
              <a:t>+</a:t>
            </a:r>
            <a:r>
              <a:rPr lang="en-US" sz="2000">
                <a:solidFill>
                  <a:srgbClr val="002060"/>
                </a:solidFill>
                <a:sym typeface="Times New Roman" pitchFamily="18" charset="0"/>
              </a:rPr>
              <a:t> 2</a:t>
            </a:r>
            <a:r>
              <a:rPr lang="en-US" sz="2000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</a:t>
            </a:r>
            <a:r>
              <a:rPr lang="en-US" sz="2000">
                <a:solidFill>
                  <a:srgbClr val="002060"/>
                </a:solidFill>
                <a:sym typeface="Times New Roman" pitchFamily="18" charset="0"/>
              </a:rPr>
              <a:t> </a:t>
            </a:r>
          </a:p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>
                <a:solidFill>
                  <a:srgbClr val="002060"/>
                </a:solidFill>
                <a:sym typeface="Times New Roman" pitchFamily="18" charset="0"/>
              </a:rPr>
              <a:t>Approximately 99.7% of the area under the curve is between </a:t>
            </a:r>
            <a:r>
              <a:rPr lang="en-US" sz="2000" u="sng">
                <a:solidFill>
                  <a:srgbClr val="002060"/>
                </a:solidFill>
                <a:sym typeface="Times New Roman" pitchFamily="18" charset="0"/>
              </a:rPr>
              <a:t>+</a:t>
            </a:r>
            <a:r>
              <a:rPr lang="en-US" sz="2000">
                <a:solidFill>
                  <a:srgbClr val="002060"/>
                </a:solidFill>
                <a:sym typeface="Times New Roman" pitchFamily="18" charset="0"/>
              </a:rPr>
              <a:t> 3</a:t>
            </a:r>
            <a:r>
              <a:rPr lang="en-US" sz="2000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</a:t>
            </a:r>
          </a:p>
        </p:txBody>
      </p:sp>
      <p:sp>
        <p:nvSpPr>
          <p:cNvPr id="6042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9600" y="3733800"/>
            <a:ext cx="7661275" cy="1649984"/>
          </a:xfrm>
          <a:ln w="3175"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143000" y="396834"/>
            <a:ext cx="67008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Standard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Distribution</a:t>
            </a:r>
          </a:p>
        </p:txBody>
      </p:sp>
    </p:spTree>
    <p:extLst>
      <p:ext uri="{BB962C8B-B14F-4D97-AF65-F5344CB8AC3E}">
        <p14:creationId xmlns:p14="http://schemas.microsoft.com/office/powerpoint/2010/main" val="314044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8843CCD9-83C0-4828-A01A-326166C8E2B5}" type="slidenum">
              <a:rPr lang="en-US"/>
              <a:pPr/>
              <a:t>18</a:t>
            </a:fld>
            <a:endParaRPr lang="en-US"/>
          </a:p>
        </p:txBody>
      </p:sp>
      <p:sp>
        <p:nvSpPr>
          <p:cNvPr id="62465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2466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234950" y="1441450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 Areas from Appendix C-2</a:t>
            </a: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762000" y="1974850"/>
            <a:ext cx="812323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Appendix C-2 allows you to find the area under the curve from the left of 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z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(similar to Excel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).</a:t>
            </a:r>
            <a:endParaRPr lang="en-US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sym typeface="Symbol" pitchFamily="18" charset="2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762000" y="2736850"/>
            <a:ext cx="8051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This table is the CDF (not the PDF). For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example, </a:t>
            </a:r>
            <a:endParaRPr lang="en-US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sym typeface="Symbol" pitchFamily="18" charset="2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3768227" y="5127624"/>
            <a:ext cx="1207160" cy="350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03236" tIns="51618" rIns="103236" bIns="51618">
            <a:spAutoFit/>
          </a:bodyPr>
          <a:lstStyle/>
          <a:p>
            <a:pPr eaLnBrk="0" hangingPunct="0">
              <a:defRPr/>
            </a:pPr>
            <a:r>
              <a:rPr lang="en-US" sz="1600" i="1" dirty="0">
                <a:solidFill>
                  <a:srgbClr val="002060"/>
                </a:solidFill>
              </a:rPr>
              <a:t>P</a:t>
            </a:r>
            <a:r>
              <a:rPr lang="en-US" sz="1600" dirty="0">
                <a:solidFill>
                  <a:srgbClr val="002060"/>
                </a:solidFill>
              </a:rPr>
              <a:t>(</a:t>
            </a:r>
            <a:r>
              <a:rPr lang="en-US" sz="1600" i="1" dirty="0">
                <a:solidFill>
                  <a:srgbClr val="002060"/>
                </a:solidFill>
              </a:rPr>
              <a:t>Z</a:t>
            </a:r>
            <a:r>
              <a:rPr lang="en-US" sz="1600" dirty="0">
                <a:solidFill>
                  <a:srgbClr val="002060"/>
                </a:solidFill>
              </a:rPr>
              <a:t> &lt; </a:t>
            </a:r>
            <a:r>
              <a:rPr lang="en-US" sz="1600" dirty="0">
                <a:solidFill>
                  <a:srgbClr val="002060"/>
                </a:solidFill>
                <a:sym typeface="Symbol"/>
              </a:rPr>
              <a:t></a:t>
            </a:r>
            <a:r>
              <a:rPr lang="en-US" sz="1600" dirty="0">
                <a:solidFill>
                  <a:srgbClr val="002060"/>
                </a:solidFill>
              </a:rPr>
              <a:t>1.96)</a:t>
            </a:r>
          </a:p>
        </p:txBody>
      </p:sp>
      <p:sp>
        <p:nvSpPr>
          <p:cNvPr id="32779" name="Rectangle 18"/>
          <p:cNvSpPr>
            <a:spLocks noChangeArrowheads="1"/>
          </p:cNvSpPr>
          <p:nvPr/>
        </p:nvSpPr>
        <p:spPr bwMode="auto">
          <a:xfrm>
            <a:off x="1143000" y="5099049"/>
            <a:ext cx="1094949" cy="350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3236" tIns="51618" rIns="103236" bIns="51618">
            <a:spAutoFit/>
          </a:bodyPr>
          <a:lstStyle/>
          <a:p>
            <a:pPr eaLnBrk="0" hangingPunct="0">
              <a:defRPr/>
            </a:pPr>
            <a:r>
              <a:rPr lang="en-US" sz="1600" i="1" dirty="0">
                <a:solidFill>
                  <a:srgbClr val="002060"/>
                </a:solidFill>
              </a:rPr>
              <a:t>P</a:t>
            </a:r>
            <a:r>
              <a:rPr lang="en-US" sz="1600" dirty="0">
                <a:solidFill>
                  <a:srgbClr val="002060"/>
                </a:solidFill>
              </a:rPr>
              <a:t>(</a:t>
            </a:r>
            <a:r>
              <a:rPr lang="en-US" sz="1600" i="1" dirty="0">
                <a:solidFill>
                  <a:srgbClr val="002060"/>
                </a:solidFill>
              </a:rPr>
              <a:t>Z</a:t>
            </a:r>
            <a:r>
              <a:rPr lang="en-US" sz="1600" dirty="0">
                <a:solidFill>
                  <a:srgbClr val="002060"/>
                </a:solidFill>
              </a:rPr>
              <a:t> &lt; 1.96)</a:t>
            </a:r>
          </a:p>
        </p:txBody>
      </p:sp>
      <p:sp>
        <p:nvSpPr>
          <p:cNvPr id="46099" name="Rectangle 19"/>
          <p:cNvSpPr>
            <a:spLocks noChangeArrowheads="1"/>
          </p:cNvSpPr>
          <p:nvPr/>
        </p:nvSpPr>
        <p:spPr bwMode="auto">
          <a:xfrm>
            <a:off x="6022728" y="5111646"/>
            <a:ext cx="1766607" cy="350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03236" tIns="51618" rIns="103236" bIns="51618">
            <a:spAutoFit/>
          </a:bodyPr>
          <a:lstStyle/>
          <a:p>
            <a:pPr eaLnBrk="0" hangingPunct="0">
              <a:defRPr/>
            </a:pPr>
            <a:r>
              <a:rPr lang="en-US" sz="1600" i="1" dirty="0">
                <a:solidFill>
                  <a:srgbClr val="002060"/>
                </a:solidFill>
              </a:rPr>
              <a:t>P</a:t>
            </a:r>
            <a:r>
              <a:rPr lang="en-US" sz="1600" dirty="0">
                <a:solidFill>
                  <a:srgbClr val="002060"/>
                </a:solidFill>
              </a:rPr>
              <a:t>(</a:t>
            </a:r>
            <a:r>
              <a:rPr lang="en-US" sz="1600" dirty="0">
                <a:solidFill>
                  <a:srgbClr val="002060"/>
                </a:solidFill>
                <a:sym typeface="Symbol"/>
              </a:rPr>
              <a:t></a:t>
            </a:r>
            <a:r>
              <a:rPr lang="en-US" sz="1600" dirty="0">
                <a:solidFill>
                  <a:srgbClr val="002060"/>
                </a:solidFill>
              </a:rPr>
              <a:t>1.96 &lt; </a:t>
            </a:r>
            <a:r>
              <a:rPr lang="en-US" sz="1600" i="1" dirty="0">
                <a:solidFill>
                  <a:srgbClr val="002060"/>
                </a:solidFill>
              </a:rPr>
              <a:t>Z</a:t>
            </a:r>
            <a:r>
              <a:rPr lang="en-US" sz="1600" dirty="0">
                <a:solidFill>
                  <a:srgbClr val="002060"/>
                </a:solidFill>
              </a:rPr>
              <a:t> &lt; 1.96)</a:t>
            </a:r>
          </a:p>
        </p:txBody>
      </p:sp>
      <p:sp>
        <p:nvSpPr>
          <p:cNvPr id="62473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346450"/>
            <a:ext cx="7799387" cy="17049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1143000" y="396834"/>
            <a:ext cx="67008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Standard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Distribution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48709" y="5448976"/>
            <a:ext cx="24310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2060"/>
                </a:solidFill>
              </a:rPr>
              <a:t>=NORM.S.DIST(1.96,1</a:t>
            </a:r>
            <a:r>
              <a:rPr lang="en-US" sz="1600" dirty="0" smtClean="0">
                <a:solidFill>
                  <a:srgbClr val="002060"/>
                </a:solidFill>
              </a:rPr>
              <a:t>)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01602" y="5445850"/>
            <a:ext cx="241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2060"/>
                </a:solidFill>
              </a:rPr>
              <a:t>=NORM.S.DIST</a:t>
            </a:r>
            <a:r>
              <a:rPr lang="en-US" sz="1600" dirty="0" smtClean="0">
                <a:solidFill>
                  <a:srgbClr val="002060"/>
                </a:solidFill>
              </a:rPr>
              <a:t>(-1.96,1)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02056" y="5447102"/>
            <a:ext cx="2533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2060"/>
                </a:solidFill>
              </a:rPr>
              <a:t>=NORM.S.DIST(1.96,1</a:t>
            </a:r>
            <a:r>
              <a:rPr lang="en-US" sz="1600" dirty="0" smtClean="0">
                <a:solidFill>
                  <a:srgbClr val="002060"/>
                </a:solidFill>
              </a:rPr>
              <a:t>)-</a:t>
            </a:r>
            <a:r>
              <a:rPr lang="en-US" sz="1600" dirty="0">
                <a:solidFill>
                  <a:srgbClr val="002060"/>
                </a:solidFill>
              </a:rPr>
              <a:t> NORM.S.DIST</a:t>
            </a:r>
            <a:r>
              <a:rPr lang="en-US" sz="1600" dirty="0" smtClean="0">
                <a:solidFill>
                  <a:srgbClr val="002060"/>
                </a:solidFill>
              </a:rPr>
              <a:t>(-1.96,1)</a:t>
            </a:r>
            <a:endParaRPr lang="en-US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98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AE10FDA7-78A1-4D7A-B9E1-73BE0FBFBB30}" type="slidenum">
              <a:rPr lang="en-US"/>
              <a:pPr/>
              <a:t>19</a:t>
            </a:fld>
            <a:endParaRPr lang="en-US"/>
          </a:p>
        </p:txBody>
      </p:sp>
      <p:sp>
        <p:nvSpPr>
          <p:cNvPr id="64513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4514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220663" y="1503363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 Areas from Appendices C-1 and C-2</a:t>
            </a: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533400" y="2055813"/>
            <a:ext cx="6492875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Appendices C-1 and C-2 yield identical results.</a:t>
            </a:r>
          </a:p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Use whichever table is easiest.</a:t>
            </a: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sym typeface="Symbol" pitchFamily="18" charset="2"/>
            </a:endParaRPr>
          </a:p>
        </p:txBody>
      </p:sp>
      <p:sp>
        <p:nvSpPr>
          <p:cNvPr id="48139" name="Rectangle 11"/>
          <p:cNvSpPr>
            <a:spLocks noChangeArrowheads="1"/>
          </p:cNvSpPr>
          <p:nvPr/>
        </p:nvSpPr>
        <p:spPr bwMode="auto">
          <a:xfrm>
            <a:off x="220663" y="2894805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Finding 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a Given Area</a:t>
            </a:r>
          </a:p>
        </p:txBody>
      </p:sp>
      <p:sp>
        <p:nvSpPr>
          <p:cNvPr id="48140" name="Rectangle 12"/>
          <p:cNvSpPr>
            <a:spLocks noChangeArrowheads="1"/>
          </p:cNvSpPr>
          <p:nvPr/>
        </p:nvSpPr>
        <p:spPr bwMode="auto">
          <a:xfrm>
            <a:off x="514597" y="3505992"/>
            <a:ext cx="4971804" cy="2971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Appendices C-1 and C-2 can be used to find the </a:t>
            </a:r>
            <a:r>
              <a:rPr lang="en-US" sz="2000" i="1" dirty="0" smtClean="0">
                <a:solidFill>
                  <a:srgbClr val="002060"/>
                </a:solidFill>
              </a:rPr>
              <a:t>z</a:t>
            </a:r>
            <a:r>
              <a:rPr lang="en-US" sz="2000" dirty="0" smtClean="0">
                <a:solidFill>
                  <a:srgbClr val="002060"/>
                </a:solidFill>
              </a:rPr>
              <a:t>-value </a:t>
            </a:r>
            <a:r>
              <a:rPr lang="en-US" sz="2000" dirty="0">
                <a:solidFill>
                  <a:srgbClr val="002060"/>
                </a:solidFill>
              </a:rPr>
              <a:t>corresponding to a given </a:t>
            </a:r>
            <a:r>
              <a:rPr lang="en-US" sz="2000" dirty="0" smtClean="0">
                <a:solidFill>
                  <a:srgbClr val="002060"/>
                </a:solidFill>
              </a:rPr>
              <a:t>probability</a:t>
            </a:r>
            <a:r>
              <a:rPr lang="en-US" sz="2000" dirty="0">
                <a:solidFill>
                  <a:srgbClr val="002060"/>
                </a:solidFill>
              </a:rPr>
              <a:t>.</a:t>
            </a:r>
          </a:p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For example, what </a:t>
            </a:r>
            <a:r>
              <a:rPr lang="en-US" sz="2000" i="1" dirty="0">
                <a:solidFill>
                  <a:srgbClr val="002060"/>
                </a:solidFill>
              </a:rPr>
              <a:t>z</a:t>
            </a:r>
            <a:r>
              <a:rPr lang="en-US" sz="2000" dirty="0">
                <a:solidFill>
                  <a:srgbClr val="002060"/>
                </a:solidFill>
              </a:rPr>
              <a:t>-value defines the top 1% of a normal distribution?</a:t>
            </a:r>
          </a:p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This implies that 49% of the area lies between 0 and </a:t>
            </a:r>
            <a:r>
              <a:rPr lang="en-US" sz="2000" i="1" dirty="0">
                <a:solidFill>
                  <a:srgbClr val="002060"/>
                </a:solidFill>
              </a:rPr>
              <a:t>z, </a:t>
            </a:r>
            <a:r>
              <a:rPr lang="en-US" sz="2000" dirty="0">
                <a:solidFill>
                  <a:srgbClr val="002060"/>
                </a:solidFill>
              </a:rPr>
              <a:t>which gives z = 2.33 by looking for an area of 0.4900 in Appendix C-1.</a:t>
            </a:r>
            <a:endParaRPr lang="en-US" sz="2000" dirty="0">
              <a:solidFill>
                <a:srgbClr val="002060"/>
              </a:solidFill>
              <a:sym typeface="Times New Roman" pitchFamily="18" charset="0"/>
            </a:endParaRPr>
          </a:p>
        </p:txBody>
      </p:sp>
      <p:sp>
        <p:nvSpPr>
          <p:cNvPr id="64519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143000" y="396834"/>
            <a:ext cx="67008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Standard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Distribution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508" y="3962400"/>
            <a:ext cx="2867378" cy="173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352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752934D3-A42B-470D-B665-ACBC80160E8C}" type="slidenum">
              <a:rPr lang="en-US"/>
              <a:pPr/>
              <a:t>2</a:t>
            </a:fld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247063" cy="593767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3236" tIns="51618" rIns="103236" bIns="51618" anchor="t"/>
          <a:lstStyle/>
          <a:p>
            <a:pPr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Continuous Probability Distributions   </a:t>
            </a:r>
            <a:r>
              <a:rPr lang="en-U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ML 5.1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85800" y="1295400"/>
            <a:ext cx="7620000" cy="4419600"/>
          </a:xfrm>
          <a:ln>
            <a:noFill/>
          </a:ln>
        </p:spPr>
        <p:txBody>
          <a:bodyPr/>
          <a:lstStyle/>
          <a:p>
            <a:pPr marL="0" indent="0" eaLnBrk="1" hangingPunct="1">
              <a:buSzPct val="150000"/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Chapter Contents</a:t>
            </a:r>
          </a:p>
          <a:p>
            <a:pPr eaLnBrk="1" hangingPunct="1">
              <a:spcBef>
                <a:spcPts val="1200"/>
              </a:spcBef>
              <a:buFont typeface="Arial" charset="0"/>
              <a:buNone/>
              <a:defRPr/>
            </a:pPr>
            <a:r>
              <a:rPr lang="en-US" sz="2400" dirty="0" smtClean="0">
                <a:solidFill>
                  <a:srgbClr val="002060"/>
                </a:solidFill>
              </a:rPr>
              <a:t>7.1  Describing a Continuous Distribution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rgbClr val="002060"/>
                </a:solidFill>
              </a:rPr>
              <a:t>7.2  Uniform Continuous Distribution 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rgbClr val="002060"/>
                </a:solidFill>
              </a:rPr>
              <a:t>7.3  Normal Distribution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rgbClr val="002060"/>
                </a:solidFill>
              </a:rPr>
              <a:t>7.4  Standard Normal Distribution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en-US" sz="2400" b="1" i="1" dirty="0" smtClean="0">
                <a:solidFill>
                  <a:schemeClr val="bg1">
                    <a:lumMod val="65000"/>
                  </a:schemeClr>
                </a:solidFill>
              </a:rPr>
              <a:t>7.5  Normal Approximations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en-US" sz="2400" dirty="0">
                <a:solidFill>
                  <a:srgbClr val="002060"/>
                </a:solidFill>
              </a:rPr>
              <a:t>7.6  Exponential Distribution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en-US" sz="2400" b="1" i="1" dirty="0" smtClean="0">
                <a:solidFill>
                  <a:schemeClr val="bg1">
                    <a:lumMod val="65000"/>
                  </a:schemeClr>
                </a:solidFill>
              </a:rPr>
              <a:t>7.7  Triangular Distribution (Optional)</a:t>
            </a: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>
            <a:off x="4899211" y="3883254"/>
            <a:ext cx="2126674" cy="372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>
            <a:stCxn id="8" idx="1"/>
          </p:cNvCxnSpPr>
          <p:nvPr/>
        </p:nvCxnSpPr>
        <p:spPr bwMode="auto">
          <a:xfrm flipH="1">
            <a:off x="5410200" y="4119265"/>
            <a:ext cx="1615684" cy="90993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7025884" y="3657600"/>
            <a:ext cx="1600200" cy="92333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dirty="0" smtClean="0"/>
              <a:t>So many topics, so little time …</a:t>
            </a:r>
            <a:endParaRPr lang="en-US" dirty="0"/>
          </a:p>
        </p:txBody>
      </p:sp>
      <p:pic>
        <p:nvPicPr>
          <p:cNvPr id="9" name="Picture 2" descr="C:\Users\doane\AppData\Local\Microsoft\Windows\Temporary Internet Files\Content.IE5\4NRDV50F\MC90043859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538" y="1536969"/>
            <a:ext cx="1505712" cy="200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1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B9B9B51B-6437-43F0-9474-433C7E81CE7C}" type="slidenum">
              <a:rPr lang="en-US"/>
              <a:pPr/>
              <a:t>20</a:t>
            </a:fld>
            <a:endParaRPr lang="en-US"/>
          </a:p>
        </p:txBody>
      </p:sp>
      <p:sp>
        <p:nvSpPr>
          <p:cNvPr id="66561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6562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234950" y="1550988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Finding Areas </a:t>
            </a: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Standardized Variables</a:t>
            </a:r>
          </a:p>
        </p:txBody>
      </p:sp>
      <p:sp>
        <p:nvSpPr>
          <p:cNvPr id="62482" name="Text Box 18"/>
          <p:cNvSpPr txBox="1">
            <a:spLocks noChangeArrowheads="1"/>
          </p:cNvSpPr>
          <p:nvPr/>
        </p:nvSpPr>
        <p:spPr bwMode="auto">
          <a:xfrm>
            <a:off x="609600" y="3748041"/>
            <a:ext cx="4079875" cy="65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3236" tIns="51618" rIns="103236" bIns="51618">
            <a:spAutoFit/>
          </a:bodyPr>
          <a:lstStyle/>
          <a:p>
            <a:pPr marL="516179" indent="-516179" eaLnBrk="0" hangingPunct="0">
              <a:buClr>
                <a:schemeClr val="accent1"/>
              </a:buClr>
              <a:buFontTx/>
              <a:buChar char="•"/>
              <a:defRPr/>
            </a:pP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John’s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score is 1.57 standard deviations above the mean. </a:t>
            </a:r>
          </a:p>
        </p:txBody>
      </p:sp>
      <p:sp>
        <p:nvSpPr>
          <p:cNvPr id="66565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609600" y="4445724"/>
            <a:ext cx="4343400" cy="1289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3236" tIns="51618" rIns="103236" bIns="51618">
            <a:spAutoFit/>
          </a:bodyPr>
          <a:lstStyle/>
          <a:p>
            <a:pPr marL="516179" indent="-457200" eaLnBrk="0" hangingPunct="0">
              <a:spcBef>
                <a:spcPts val="6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X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&lt; 86) = 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Z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&lt; 1.57) = .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9418 (from Appendix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C-2)</a:t>
            </a:r>
          </a:p>
          <a:p>
            <a:pPr marL="516179" indent="-457200" eaLnBrk="0" hangingPunct="0">
              <a:spcBef>
                <a:spcPts val="6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John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is approximately in the 94</a:t>
            </a:r>
            <a:r>
              <a:rPr lang="en-US" baseline="50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percentile</a:t>
            </a:r>
            <a:r>
              <a:rPr lang="en-US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609600" y="2057400"/>
            <a:ext cx="8277225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6" tIns="51618" rIns="103236" bIns="51618">
            <a:spAutoFit/>
          </a:bodyPr>
          <a:lstStyle/>
          <a:p>
            <a:pPr marL="516179" indent="-516179" eaLnBrk="0" hangingPunct="0">
              <a:buClr>
                <a:schemeClr val="accent1"/>
              </a:buClr>
              <a:buFontTx/>
              <a:buChar char="•"/>
              <a:defRPr/>
            </a:pP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John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took an economics exam and scored 86 points.  The class mean was 75 with a standard deviation of 7.  What percentile is John in? That is, what is 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X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&lt; 86) where 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X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represents the exam scores?</a:t>
            </a:r>
          </a:p>
        </p:txBody>
      </p:sp>
      <p:pic>
        <p:nvPicPr>
          <p:cNvPr id="665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223" y="2992438"/>
            <a:ext cx="2932154" cy="804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143000" y="396834"/>
            <a:ext cx="67008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Standard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Distribution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107" y="3011627"/>
            <a:ext cx="4199824" cy="2906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310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7ED4C1BF-72A3-4AA9-B574-281E6355811C}" type="slidenum">
              <a:rPr lang="en-US"/>
              <a:pPr/>
              <a:t>21</a:t>
            </a:fld>
            <a:endParaRPr lang="en-US"/>
          </a:p>
        </p:txBody>
      </p:sp>
      <p:sp>
        <p:nvSpPr>
          <p:cNvPr id="68609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8610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234950" y="1135249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Finding Areas by Using Standardized Variables</a:t>
            </a:r>
          </a:p>
        </p:txBody>
      </p:sp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600942" y="1639669"/>
            <a:ext cx="7543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dirty="0" smtClean="0">
                <a:solidFill>
                  <a:srgbClr val="002060"/>
                </a:solidFill>
              </a:rPr>
              <a:t>You </a:t>
            </a:r>
            <a:r>
              <a:rPr lang="en-US" dirty="0">
                <a:solidFill>
                  <a:srgbClr val="002060"/>
                </a:solidFill>
              </a:rPr>
              <a:t>can use Excel, Minitab, TI83/84, etc. to compute these probabilities directly</a:t>
            </a:r>
            <a:r>
              <a:rPr lang="en-US" dirty="0" smtClean="0">
                <a:solidFill>
                  <a:srgbClr val="002060"/>
                </a:solidFill>
              </a:rPr>
              <a:t>. The Excel functions are shown: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68613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21990" y="3756330"/>
            <a:ext cx="6942858" cy="2047619"/>
          </a:xfrm>
          <a:ln w="3175"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775" y="5900222"/>
            <a:ext cx="2057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143000" y="396834"/>
            <a:ext cx="67008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Standard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Distribution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182430" y="2286000"/>
            <a:ext cx="3333750" cy="141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Without </a:t>
            </a:r>
            <a:r>
              <a:rPr lang="en-US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standardizing:</a:t>
            </a:r>
          </a:p>
          <a:p>
            <a:pPr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dirty="0">
                <a:solidFill>
                  <a:srgbClr val="002060"/>
                </a:solidFill>
              </a:rPr>
              <a:t>=NORM.DIST(</a:t>
            </a:r>
            <a:r>
              <a:rPr lang="en-US" i="1" dirty="0">
                <a:solidFill>
                  <a:srgbClr val="002060"/>
                </a:solidFill>
              </a:rPr>
              <a:t>x</a:t>
            </a:r>
            <a:r>
              <a:rPr lang="en-US" dirty="0">
                <a:solidFill>
                  <a:srgbClr val="002060"/>
                </a:solidFill>
              </a:rPr>
              <a:t>, </a:t>
            </a:r>
            <a:r>
              <a:rPr lang="en-US" i="1" dirty="0">
                <a:solidFill>
                  <a:srgbClr val="002060"/>
                </a:solidFill>
              </a:rPr>
              <a:t>µ</a:t>
            </a:r>
            <a:r>
              <a:rPr lang="en-US" dirty="0">
                <a:solidFill>
                  <a:srgbClr val="002060"/>
                </a:solidFill>
              </a:rPr>
              <a:t>, </a:t>
            </a:r>
            <a:r>
              <a:rPr lang="en-US" i="1" dirty="0">
                <a:solidFill>
                  <a:srgbClr val="002060"/>
                </a:solidFill>
                <a:sym typeface="Symbol" pitchFamily="18" charset="2"/>
              </a:rPr>
              <a:t></a:t>
            </a:r>
            <a:r>
              <a:rPr lang="en-US" dirty="0">
                <a:solidFill>
                  <a:srgbClr val="002060"/>
                </a:solidFill>
              </a:rPr>
              <a:t>, 1)</a:t>
            </a:r>
          </a:p>
          <a:p>
            <a:pPr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dirty="0" smtClean="0">
                <a:solidFill>
                  <a:srgbClr val="002060"/>
                </a:solidFill>
              </a:rPr>
              <a:t>=NORM.DIST(86</a:t>
            </a:r>
            <a:r>
              <a:rPr lang="en-US" dirty="0">
                <a:solidFill>
                  <a:srgbClr val="002060"/>
                </a:solidFill>
              </a:rPr>
              <a:t>, 75, 7, 1)</a:t>
            </a:r>
          </a:p>
          <a:p>
            <a:pPr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dirty="0" smtClean="0">
                <a:solidFill>
                  <a:srgbClr val="002060"/>
                </a:solidFill>
              </a:rPr>
              <a:t>=.9420 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4809013" y="2316029"/>
            <a:ext cx="3333750" cy="141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standardizing:</a:t>
            </a:r>
          </a:p>
          <a:p>
            <a:pPr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dirty="0">
                <a:solidFill>
                  <a:srgbClr val="002060"/>
                </a:solidFill>
              </a:rPr>
              <a:t>=</a:t>
            </a:r>
            <a:r>
              <a:rPr lang="en-US" dirty="0" smtClean="0">
                <a:solidFill>
                  <a:srgbClr val="002060"/>
                </a:solidFill>
              </a:rPr>
              <a:t>NORM.S.DIST(</a:t>
            </a:r>
            <a:r>
              <a:rPr lang="en-US" i="1" dirty="0" smtClean="0">
                <a:solidFill>
                  <a:srgbClr val="002060"/>
                </a:solidFill>
              </a:rPr>
              <a:t>z</a:t>
            </a:r>
            <a:r>
              <a:rPr lang="en-US" dirty="0" smtClean="0">
                <a:solidFill>
                  <a:srgbClr val="002060"/>
                </a:solidFill>
              </a:rPr>
              <a:t>, 1</a:t>
            </a:r>
            <a:r>
              <a:rPr lang="en-US" dirty="0">
                <a:solidFill>
                  <a:srgbClr val="002060"/>
                </a:solidFill>
              </a:rPr>
              <a:t>)</a:t>
            </a:r>
          </a:p>
          <a:p>
            <a:pPr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dirty="0" smtClean="0">
                <a:solidFill>
                  <a:srgbClr val="002060"/>
                </a:solidFill>
              </a:rPr>
              <a:t>=NORM.S.DIST(1.57, </a:t>
            </a:r>
            <a:r>
              <a:rPr lang="en-US" dirty="0">
                <a:solidFill>
                  <a:srgbClr val="002060"/>
                </a:solidFill>
              </a:rPr>
              <a:t>1)</a:t>
            </a:r>
          </a:p>
          <a:p>
            <a:pPr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dirty="0" smtClean="0">
                <a:solidFill>
                  <a:srgbClr val="002060"/>
                </a:solidFill>
              </a:rPr>
              <a:t>=.</a:t>
            </a:r>
            <a:r>
              <a:rPr lang="en-US" dirty="0">
                <a:solidFill>
                  <a:srgbClr val="002060"/>
                </a:solidFill>
              </a:rPr>
              <a:t>9418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82731" y="2551934"/>
            <a:ext cx="104219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Slight difference is due to rounding z to 1.57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>
            <a:off x="5718175" y="3562217"/>
            <a:ext cx="205422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0849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6ED8A0B1-5939-45C9-ACDA-697A2E399906}" type="slidenum">
              <a:rPr lang="en-US"/>
              <a:pPr/>
              <a:t>22</a:t>
            </a:fld>
            <a:endParaRPr lang="en-US"/>
          </a:p>
        </p:txBody>
      </p:sp>
      <p:sp>
        <p:nvSpPr>
          <p:cNvPr id="7065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065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239507" y="1295400"/>
            <a:ext cx="8909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231775" eaLnBrk="0" hangingPunct="0">
              <a:spcBef>
                <a:spcPct val="20000"/>
              </a:spcBef>
              <a:buClr>
                <a:schemeClr val="accent1"/>
              </a:buClr>
            </a:pPr>
            <a:r>
              <a:rPr lang="en-US" i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Inverse Normal</a:t>
            </a: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441366" y="1765073"/>
            <a:ext cx="8277225" cy="13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6" tIns="51618" rIns="103236" bIns="51618">
            <a:spAutoFit/>
          </a:bodyPr>
          <a:lstStyle/>
          <a:p>
            <a:pPr eaLnBrk="0" hangingPunct="0"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rgbClr val="002060"/>
                </a:solidFill>
              </a:rPr>
              <a:t>   How can we find the various normal percentiles (5th, 10th, 25th, 75th,</a:t>
            </a:r>
          </a:p>
          <a:p>
            <a:pPr eaLnBrk="0" hangingPunct="0">
              <a:buClr>
                <a:schemeClr val="accent1"/>
              </a:buClr>
              <a:defRPr/>
            </a:pPr>
            <a:r>
              <a:rPr lang="en-US" sz="2000" dirty="0">
                <a:solidFill>
                  <a:srgbClr val="002060"/>
                </a:solidFill>
              </a:rPr>
              <a:t>    90th, 95th, etc.) known as the </a:t>
            </a:r>
            <a:r>
              <a:rPr lang="en-US" sz="2000" i="1" u="sng" dirty="0">
                <a:solidFill>
                  <a:srgbClr val="002060"/>
                </a:solidFill>
              </a:rPr>
              <a:t>inverse normal</a:t>
            </a:r>
            <a:r>
              <a:rPr lang="en-US" sz="2000" dirty="0">
                <a:solidFill>
                  <a:srgbClr val="002060"/>
                </a:solidFill>
              </a:rPr>
              <a:t>? That is, how can we </a:t>
            </a:r>
          </a:p>
          <a:p>
            <a:pPr eaLnBrk="0" hangingPunct="0">
              <a:buClr>
                <a:schemeClr val="accent1"/>
              </a:buClr>
              <a:defRPr/>
            </a:pPr>
            <a:r>
              <a:rPr lang="en-US" sz="2000" dirty="0">
                <a:solidFill>
                  <a:srgbClr val="002060"/>
                </a:solidFill>
              </a:rPr>
              <a:t>    find </a:t>
            </a:r>
            <a:r>
              <a:rPr lang="en-US" sz="2000" i="1" dirty="0">
                <a:solidFill>
                  <a:srgbClr val="002060"/>
                </a:solidFill>
              </a:rPr>
              <a:t>X</a:t>
            </a:r>
            <a:r>
              <a:rPr lang="en-US" sz="2000" dirty="0">
                <a:solidFill>
                  <a:srgbClr val="002060"/>
                </a:solidFill>
              </a:rPr>
              <a:t> for a given area? </a:t>
            </a:r>
          </a:p>
          <a:p>
            <a:pPr eaLnBrk="0" hangingPunct="0">
              <a:buClr>
                <a:schemeClr val="accent1"/>
              </a:buClr>
              <a:defRPr/>
            </a:pPr>
            <a:endParaRPr lang="en-US" sz="2000" i="1" dirty="0"/>
          </a:p>
        </p:txBody>
      </p:sp>
      <p:sp>
        <p:nvSpPr>
          <p:cNvPr id="7066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1676400" y="5715000"/>
            <a:ext cx="5486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2000" dirty="0"/>
              <a:t>Solving for </a:t>
            </a:r>
            <a:r>
              <a:rPr lang="en-US" sz="2000" i="1" dirty="0"/>
              <a:t>x</a:t>
            </a:r>
            <a:r>
              <a:rPr lang="en-US" sz="2000" dirty="0"/>
              <a:t> in </a:t>
            </a:r>
            <a:r>
              <a:rPr lang="en-US" sz="2000" i="1" dirty="0"/>
              <a:t>z</a:t>
            </a:r>
            <a:r>
              <a:rPr lang="en-US" sz="2000" dirty="0"/>
              <a:t> = (</a:t>
            </a:r>
            <a:r>
              <a:rPr lang="en-US" sz="2000" i="1" dirty="0"/>
              <a:t>x</a:t>
            </a:r>
            <a:r>
              <a:rPr lang="en-US" sz="2000" dirty="0"/>
              <a:t> − </a:t>
            </a:r>
            <a:r>
              <a:rPr lang="en-US" sz="2000" i="1" dirty="0"/>
              <a:t>μ</a:t>
            </a:r>
            <a:r>
              <a:rPr lang="en-US" sz="2000" dirty="0"/>
              <a:t>)/</a:t>
            </a:r>
            <a:r>
              <a:rPr lang="en-US" sz="2000" i="1" dirty="0">
                <a:sym typeface="Symbol" pitchFamily="18" charset="2"/>
              </a:rPr>
              <a:t></a:t>
            </a:r>
            <a:r>
              <a:rPr lang="en-US" sz="2000" dirty="0">
                <a:sym typeface="Symbol" pitchFamily="18" charset="2"/>
              </a:rPr>
              <a:t> </a:t>
            </a:r>
            <a:r>
              <a:rPr lang="en-US" sz="2000" dirty="0" smtClean="0">
                <a:sym typeface="Symbol" pitchFamily="18" charset="2"/>
              </a:rPr>
              <a:t>  gives </a:t>
            </a:r>
            <a:r>
              <a:rPr lang="en-US" sz="2000" i="1" dirty="0"/>
              <a:t>x</a:t>
            </a:r>
            <a:r>
              <a:rPr lang="en-US" sz="2000" dirty="0"/>
              <a:t> = </a:t>
            </a:r>
            <a:r>
              <a:rPr lang="el-GR" sz="2000" i="1" dirty="0"/>
              <a:t>μ</a:t>
            </a:r>
            <a:r>
              <a:rPr lang="el-GR" sz="2000" dirty="0"/>
              <a:t> + </a:t>
            </a:r>
            <a:r>
              <a:rPr lang="en-US" sz="2000" i="1" dirty="0"/>
              <a:t>z</a:t>
            </a:r>
            <a:r>
              <a:rPr lang="el-GR" sz="2000" i="1" dirty="0"/>
              <a:t>σ</a:t>
            </a:r>
            <a:endParaRPr lang="en-US" sz="2000" i="1" dirty="0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469075" y="381000"/>
            <a:ext cx="7579519" cy="533399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3236" tIns="51618" rIns="103236" bIns="51618" anchor="t">
            <a:noAutofit/>
          </a:bodyPr>
          <a:lstStyle/>
          <a:p>
            <a:pPr algn="l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Inverse Normal                                       </a:t>
            </a:r>
            <a:r>
              <a:rPr lang="en-U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ML 5.2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026" y="2776847"/>
            <a:ext cx="3783903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1500" y="5179437"/>
            <a:ext cx="723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0" hangingPunct="0"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rgbClr val="002060"/>
                </a:solidFill>
              </a:rPr>
              <a:t>We simply turn the standardizing  transformation around: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3276600" y="5715000"/>
            <a:ext cx="1417432" cy="400050"/>
          </a:xfrm>
          <a:prstGeom prst="rect">
            <a:avLst/>
          </a:prstGeom>
          <a:solidFill>
            <a:schemeClr val="accent1">
              <a:alpha val="1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5257800" y="5739740"/>
            <a:ext cx="1290329" cy="400050"/>
          </a:xfrm>
          <a:prstGeom prst="rect">
            <a:avLst/>
          </a:prstGeom>
          <a:solidFill>
            <a:schemeClr val="accent1">
              <a:alpha val="1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45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59F8504B-46DE-4CA0-8136-29A3A167B72F}" type="slidenum">
              <a:rPr lang="en-US"/>
              <a:pPr/>
              <a:t>23</a:t>
            </a:fld>
            <a:endParaRPr lang="en-US"/>
          </a:p>
        </p:txBody>
      </p:sp>
      <p:sp>
        <p:nvSpPr>
          <p:cNvPr id="76801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6802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652224" y="1302493"/>
            <a:ext cx="4106862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sz="24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Inverse </a:t>
            </a: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Normal: Excel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7680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302493"/>
            <a:ext cx="19621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1219200" y="365166"/>
            <a:ext cx="67008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Inverse Normal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Distribution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650245" y="2590800"/>
            <a:ext cx="7954699" cy="3733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2705655" y="2160592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Finding x: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72200" y="2182364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Finding z: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96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B5306E59-C7D2-4091-A4EF-7DCE7F56E895}" type="slidenum">
              <a:rPr lang="en-US"/>
              <a:pPr/>
              <a:t>24</a:t>
            </a:fld>
            <a:endParaRPr lang="en-US"/>
          </a:p>
        </p:txBody>
      </p:sp>
      <p:sp>
        <p:nvSpPr>
          <p:cNvPr id="72705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2706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408709" y="1288461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sz="24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Inverse </a:t>
            </a: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Normal: Example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72709" name="Rectangle 17"/>
          <p:cNvSpPr>
            <a:spLocks noChangeArrowheads="1"/>
          </p:cNvSpPr>
          <p:nvPr/>
        </p:nvSpPr>
        <p:spPr bwMode="auto">
          <a:xfrm>
            <a:off x="467601" y="1899246"/>
            <a:ext cx="816046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ts val="12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John’s </a:t>
            </a:r>
            <a:r>
              <a:rPr lang="en-US" sz="2000" dirty="0">
                <a:solidFill>
                  <a:srgbClr val="002060"/>
                </a:solidFill>
              </a:rPr>
              <a:t>economics professor </a:t>
            </a:r>
            <a:r>
              <a:rPr lang="en-US" sz="2000" dirty="0" smtClean="0">
                <a:solidFill>
                  <a:srgbClr val="002060"/>
                </a:solidFill>
              </a:rPr>
              <a:t>decides </a:t>
            </a:r>
            <a:r>
              <a:rPr lang="en-US" sz="2000" dirty="0">
                <a:solidFill>
                  <a:srgbClr val="002060"/>
                </a:solidFill>
              </a:rPr>
              <a:t>that any </a:t>
            </a:r>
            <a:r>
              <a:rPr lang="en-US" sz="2000" dirty="0" smtClean="0">
                <a:solidFill>
                  <a:srgbClr val="002060"/>
                </a:solidFill>
              </a:rPr>
              <a:t>student  who scores </a:t>
            </a:r>
            <a:r>
              <a:rPr lang="en-US" sz="2000" dirty="0">
                <a:solidFill>
                  <a:srgbClr val="002060"/>
                </a:solidFill>
              </a:rPr>
              <a:t>below the 10th percentile must retake the </a:t>
            </a:r>
            <a:r>
              <a:rPr lang="en-US" sz="2000" dirty="0" smtClean="0">
                <a:solidFill>
                  <a:srgbClr val="002060"/>
                </a:solidFill>
              </a:rPr>
              <a:t>exam</a:t>
            </a:r>
            <a:r>
              <a:rPr lang="en-US" sz="2000" dirty="0">
                <a:solidFill>
                  <a:srgbClr val="002060"/>
                </a:solidFill>
              </a:rPr>
              <a:t>. </a:t>
            </a:r>
          </a:p>
          <a:p>
            <a:pPr marL="342900" indent="-342900" eaLnBrk="0" hangingPunct="0">
              <a:spcBef>
                <a:spcPts val="12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The </a:t>
            </a:r>
            <a:r>
              <a:rPr lang="en-US" sz="2000" dirty="0">
                <a:solidFill>
                  <a:srgbClr val="002060"/>
                </a:solidFill>
              </a:rPr>
              <a:t>exam scores are normal with </a:t>
            </a:r>
            <a:r>
              <a:rPr lang="en-US" sz="2000" i="1" dirty="0">
                <a:solidFill>
                  <a:srgbClr val="002060"/>
                </a:solidFill>
              </a:rPr>
              <a:t>μ</a:t>
            </a:r>
            <a:r>
              <a:rPr lang="en-US" sz="2000" dirty="0">
                <a:solidFill>
                  <a:srgbClr val="002060"/>
                </a:solidFill>
              </a:rPr>
              <a:t> = 75 and </a:t>
            </a:r>
            <a:r>
              <a:rPr lang="en-US" sz="2000" i="1" dirty="0">
                <a:solidFill>
                  <a:srgbClr val="002060"/>
                </a:solidFill>
              </a:rPr>
              <a:t>σ</a:t>
            </a:r>
            <a:r>
              <a:rPr lang="en-US" sz="2000" dirty="0">
                <a:solidFill>
                  <a:srgbClr val="002060"/>
                </a:solidFill>
              </a:rPr>
              <a:t> = 7. </a:t>
            </a:r>
          </a:p>
          <a:p>
            <a:pPr marL="342900" indent="-342900" eaLnBrk="0" hangingPunct="0">
              <a:spcBef>
                <a:spcPts val="12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What </a:t>
            </a:r>
            <a:r>
              <a:rPr lang="en-US" sz="2000" dirty="0">
                <a:solidFill>
                  <a:srgbClr val="002060"/>
                </a:solidFill>
              </a:rPr>
              <a:t>is the score that would require a student to retake the exam? </a:t>
            </a:r>
          </a:p>
          <a:p>
            <a:pPr marL="342900" indent="-342900" eaLnBrk="0" hangingPunct="0">
              <a:spcBef>
                <a:spcPts val="12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We </a:t>
            </a:r>
            <a:r>
              <a:rPr lang="en-US" sz="2000" dirty="0">
                <a:solidFill>
                  <a:srgbClr val="002060"/>
                </a:solidFill>
              </a:rPr>
              <a:t>need to find the value of </a:t>
            </a:r>
            <a:r>
              <a:rPr lang="en-US" sz="2000" i="1" dirty="0">
                <a:solidFill>
                  <a:srgbClr val="002060"/>
                </a:solidFill>
              </a:rPr>
              <a:t>x</a:t>
            </a:r>
            <a:r>
              <a:rPr lang="en-US" sz="2000" dirty="0">
                <a:solidFill>
                  <a:srgbClr val="002060"/>
                </a:solidFill>
              </a:rPr>
              <a:t> that satisfies </a:t>
            </a:r>
            <a:r>
              <a:rPr lang="en-US" sz="2000" i="1" dirty="0">
                <a:solidFill>
                  <a:srgbClr val="002060"/>
                </a:solidFill>
              </a:rPr>
              <a:t>P</a:t>
            </a:r>
            <a:r>
              <a:rPr lang="en-US" sz="2000" dirty="0">
                <a:solidFill>
                  <a:srgbClr val="002060"/>
                </a:solidFill>
              </a:rPr>
              <a:t>(</a:t>
            </a:r>
            <a:r>
              <a:rPr lang="en-US" sz="2000" i="1" dirty="0">
                <a:solidFill>
                  <a:srgbClr val="002060"/>
                </a:solidFill>
              </a:rPr>
              <a:t>X</a:t>
            </a:r>
            <a:r>
              <a:rPr lang="en-US" sz="2000" dirty="0">
                <a:solidFill>
                  <a:srgbClr val="002060"/>
                </a:solidFill>
              </a:rPr>
              <a:t> &lt; </a:t>
            </a:r>
            <a:r>
              <a:rPr lang="en-US" sz="2000" i="1" dirty="0">
                <a:solidFill>
                  <a:srgbClr val="002060"/>
                </a:solidFill>
              </a:rPr>
              <a:t>x</a:t>
            </a:r>
            <a:r>
              <a:rPr lang="en-US" sz="2000" dirty="0">
                <a:solidFill>
                  <a:srgbClr val="002060"/>
                </a:solidFill>
              </a:rPr>
              <a:t>) = .10. </a:t>
            </a:r>
          </a:p>
          <a:p>
            <a:pPr marL="342900" indent="-342900" eaLnBrk="0" hangingPunct="0">
              <a:spcBef>
                <a:spcPts val="12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The </a:t>
            </a:r>
            <a:r>
              <a:rPr lang="en-US" sz="2000" i="1" dirty="0">
                <a:solidFill>
                  <a:srgbClr val="002060"/>
                </a:solidFill>
              </a:rPr>
              <a:t>z</a:t>
            </a:r>
            <a:r>
              <a:rPr lang="en-US" sz="2000" dirty="0">
                <a:solidFill>
                  <a:srgbClr val="002060"/>
                </a:solidFill>
              </a:rPr>
              <a:t>-score for with the 10th percentile is </a:t>
            </a:r>
            <a:r>
              <a:rPr lang="en-US" sz="2000" i="1" dirty="0">
                <a:solidFill>
                  <a:srgbClr val="002060"/>
                </a:solidFill>
              </a:rPr>
              <a:t>z</a:t>
            </a:r>
            <a:r>
              <a:rPr lang="en-US" sz="2000" dirty="0">
                <a:solidFill>
                  <a:srgbClr val="002060"/>
                </a:solidFill>
              </a:rPr>
              <a:t> = −1.28.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219200" y="365166"/>
            <a:ext cx="67008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Inverse Normal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Distribution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92532"/>
            <a:ext cx="3150518" cy="192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345" y="4482142"/>
            <a:ext cx="3177455" cy="1942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831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A5951165-0F6B-4D26-8CFE-A5CBB40B40A8}" type="slidenum">
              <a:rPr lang="en-US"/>
              <a:pPr/>
              <a:t>25</a:t>
            </a:fld>
            <a:endParaRPr lang="en-US"/>
          </a:p>
        </p:txBody>
      </p:sp>
      <p:sp>
        <p:nvSpPr>
          <p:cNvPr id="74753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4754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236538" y="1003855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Inverse Normal</a:t>
            </a: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74757" name="Rectangle 17"/>
          <p:cNvSpPr>
            <a:spLocks noChangeArrowheads="1"/>
          </p:cNvSpPr>
          <p:nvPr/>
        </p:nvSpPr>
        <p:spPr bwMode="auto">
          <a:xfrm>
            <a:off x="452435" y="1524000"/>
            <a:ext cx="8153857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Clr>
                <a:schemeClr val="accent1"/>
              </a:buClr>
            </a:pPr>
            <a:r>
              <a:rPr lang="en-US" sz="2000" dirty="0" smtClean="0">
                <a:solidFill>
                  <a:srgbClr val="002060"/>
                </a:solidFill>
              </a:rPr>
              <a:t>The logical steps </a:t>
            </a:r>
            <a:r>
              <a:rPr lang="en-US" sz="2000" dirty="0">
                <a:solidFill>
                  <a:srgbClr val="002060"/>
                </a:solidFill>
              </a:rPr>
              <a:t>to solve the problem are:</a:t>
            </a:r>
          </a:p>
          <a:p>
            <a:pPr marL="342900" indent="-342900" eaLnBrk="0" hangingPunct="0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Use </a:t>
            </a:r>
            <a:r>
              <a:rPr lang="en-US" sz="2000" dirty="0">
                <a:solidFill>
                  <a:srgbClr val="002060"/>
                </a:solidFill>
              </a:rPr>
              <a:t>Appendix C </a:t>
            </a:r>
            <a:r>
              <a:rPr lang="en-US" sz="2000" dirty="0" smtClean="0">
                <a:solidFill>
                  <a:srgbClr val="002060"/>
                </a:solidFill>
              </a:rPr>
              <a:t>to </a:t>
            </a:r>
            <a:r>
              <a:rPr lang="en-US" sz="2000" dirty="0">
                <a:solidFill>
                  <a:srgbClr val="002060"/>
                </a:solidFill>
              </a:rPr>
              <a:t>find </a:t>
            </a:r>
            <a:r>
              <a:rPr lang="en-US" sz="2000" i="1" dirty="0">
                <a:solidFill>
                  <a:srgbClr val="002060"/>
                </a:solidFill>
              </a:rPr>
              <a:t>z</a:t>
            </a:r>
            <a:r>
              <a:rPr lang="en-US" sz="2000" dirty="0">
                <a:solidFill>
                  <a:srgbClr val="002060"/>
                </a:solidFill>
              </a:rPr>
              <a:t> = −1.28 to </a:t>
            </a:r>
            <a:r>
              <a:rPr lang="en-US" sz="2000" dirty="0" smtClean="0">
                <a:solidFill>
                  <a:srgbClr val="002060"/>
                </a:solidFill>
              </a:rPr>
              <a:t>satisfy </a:t>
            </a:r>
            <a:r>
              <a:rPr lang="en-US" sz="2000" i="1" dirty="0">
                <a:solidFill>
                  <a:srgbClr val="002060"/>
                </a:solidFill>
              </a:rPr>
              <a:t>P</a:t>
            </a:r>
            <a:r>
              <a:rPr lang="en-US" sz="2000" dirty="0">
                <a:solidFill>
                  <a:srgbClr val="002060"/>
                </a:solidFill>
              </a:rPr>
              <a:t>(</a:t>
            </a:r>
            <a:r>
              <a:rPr lang="en-US" sz="2000" i="1" dirty="0">
                <a:solidFill>
                  <a:srgbClr val="002060"/>
                </a:solidFill>
              </a:rPr>
              <a:t>Z</a:t>
            </a:r>
            <a:r>
              <a:rPr lang="en-US" sz="2000" dirty="0">
                <a:solidFill>
                  <a:srgbClr val="002060"/>
                </a:solidFill>
              </a:rPr>
              <a:t> &lt; −1.28) = .10.</a:t>
            </a:r>
          </a:p>
          <a:p>
            <a:pPr marL="342900" indent="-342900" eaLnBrk="0" hangingPunct="0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Substitute z </a:t>
            </a:r>
            <a:r>
              <a:rPr lang="en-US" sz="2000" dirty="0">
                <a:solidFill>
                  <a:srgbClr val="002060"/>
                </a:solidFill>
              </a:rPr>
              <a:t>= </a:t>
            </a:r>
            <a:r>
              <a:rPr lang="en-US" sz="2000" dirty="0" smtClean="0">
                <a:solidFill>
                  <a:srgbClr val="002060"/>
                </a:solidFill>
              </a:rPr>
              <a:t>−1.28 into </a:t>
            </a:r>
            <a:r>
              <a:rPr lang="en-US" sz="2000" i="1" dirty="0">
                <a:solidFill>
                  <a:srgbClr val="002060"/>
                </a:solidFill>
              </a:rPr>
              <a:t>z</a:t>
            </a:r>
            <a:r>
              <a:rPr lang="en-US" sz="2000" dirty="0">
                <a:solidFill>
                  <a:srgbClr val="002060"/>
                </a:solidFill>
              </a:rPr>
              <a:t> = (</a:t>
            </a:r>
            <a:r>
              <a:rPr lang="en-US" sz="2000" i="1" dirty="0">
                <a:solidFill>
                  <a:srgbClr val="002060"/>
                </a:solidFill>
              </a:rPr>
              <a:t>x</a:t>
            </a:r>
            <a:r>
              <a:rPr lang="en-US" sz="2000" dirty="0">
                <a:solidFill>
                  <a:srgbClr val="002060"/>
                </a:solidFill>
              </a:rPr>
              <a:t> − </a:t>
            </a:r>
            <a:r>
              <a:rPr lang="en-US" sz="2000" i="1" dirty="0">
                <a:solidFill>
                  <a:srgbClr val="002060"/>
                </a:solidFill>
              </a:rPr>
              <a:t>μ</a:t>
            </a:r>
            <a:r>
              <a:rPr lang="en-US" sz="2000" dirty="0">
                <a:solidFill>
                  <a:srgbClr val="002060"/>
                </a:solidFill>
              </a:rPr>
              <a:t>)/</a:t>
            </a:r>
            <a:r>
              <a:rPr lang="el-GR" sz="2000" i="1" dirty="0">
                <a:solidFill>
                  <a:srgbClr val="002060"/>
                </a:solidFill>
              </a:rPr>
              <a:t>σ</a:t>
            </a:r>
            <a:r>
              <a:rPr lang="en-US" sz="2000" dirty="0">
                <a:solidFill>
                  <a:srgbClr val="002060"/>
                </a:solidFill>
              </a:rPr>
              <a:t>  to </a:t>
            </a:r>
            <a:r>
              <a:rPr lang="en-US" sz="2000" dirty="0" smtClean="0">
                <a:solidFill>
                  <a:srgbClr val="002060"/>
                </a:solidFill>
              </a:rPr>
              <a:t>get −</a:t>
            </a:r>
            <a:r>
              <a:rPr lang="en-US" sz="2000" dirty="0">
                <a:solidFill>
                  <a:srgbClr val="002060"/>
                </a:solidFill>
              </a:rPr>
              <a:t>1.28 = (</a:t>
            </a:r>
            <a:r>
              <a:rPr lang="en-US" sz="2000" i="1" dirty="0">
                <a:solidFill>
                  <a:srgbClr val="002060"/>
                </a:solidFill>
              </a:rPr>
              <a:t>x </a:t>
            </a:r>
            <a:r>
              <a:rPr lang="en-US" sz="2000" dirty="0">
                <a:solidFill>
                  <a:srgbClr val="002060"/>
                </a:solidFill>
              </a:rPr>
              <a:t>− 75)/7</a:t>
            </a:r>
          </a:p>
          <a:p>
            <a:pPr marL="342900" indent="-342900" eaLnBrk="0" hangingPunct="0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Solve </a:t>
            </a:r>
            <a:r>
              <a:rPr lang="en-US" sz="2000" dirty="0">
                <a:solidFill>
                  <a:srgbClr val="002060"/>
                </a:solidFill>
              </a:rPr>
              <a:t>for </a:t>
            </a:r>
            <a:r>
              <a:rPr lang="en-US" sz="2000" i="1" dirty="0">
                <a:solidFill>
                  <a:srgbClr val="002060"/>
                </a:solidFill>
              </a:rPr>
              <a:t>x</a:t>
            </a:r>
            <a:r>
              <a:rPr lang="en-US" sz="2000" dirty="0">
                <a:solidFill>
                  <a:srgbClr val="002060"/>
                </a:solidFill>
              </a:rPr>
              <a:t> to get </a:t>
            </a:r>
            <a:r>
              <a:rPr lang="en-US" sz="2000" i="1" dirty="0">
                <a:solidFill>
                  <a:srgbClr val="002060"/>
                </a:solidFill>
              </a:rPr>
              <a:t>x</a:t>
            </a:r>
            <a:r>
              <a:rPr lang="en-US" sz="2000" dirty="0">
                <a:solidFill>
                  <a:srgbClr val="002060"/>
                </a:solidFill>
              </a:rPr>
              <a:t> = 75 − (1.28)(7) = 66.03 (or 66 after rounding)</a:t>
            </a:r>
          </a:p>
          <a:p>
            <a:pPr marL="342900" indent="-342900" eaLnBrk="0" hangingPunct="0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Students </a:t>
            </a:r>
            <a:r>
              <a:rPr lang="en-US" sz="2000" dirty="0">
                <a:solidFill>
                  <a:srgbClr val="002060"/>
                </a:solidFill>
              </a:rPr>
              <a:t>who score below 66 points on the </a:t>
            </a:r>
            <a:r>
              <a:rPr lang="en-US" sz="2000" dirty="0" smtClean="0">
                <a:solidFill>
                  <a:srgbClr val="002060"/>
                </a:solidFill>
              </a:rPr>
              <a:t>economics exam will be required </a:t>
            </a:r>
            <a:r>
              <a:rPr lang="en-US" sz="2000" dirty="0">
                <a:solidFill>
                  <a:srgbClr val="002060"/>
                </a:solidFill>
              </a:rPr>
              <a:t>to retake the exam.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219200" y="365166"/>
            <a:ext cx="67008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Inverse Normal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Distribution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92532"/>
            <a:ext cx="3150518" cy="192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619" y="4482142"/>
            <a:ext cx="3177455" cy="1942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59101" y="3907757"/>
            <a:ext cx="3345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or use Excel to solve in one step: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=</a:t>
            </a:r>
            <a:r>
              <a:rPr lang="en-US" sz="1600" dirty="0">
                <a:solidFill>
                  <a:srgbClr val="FF0000"/>
                </a:solidFill>
              </a:rPr>
              <a:t>NORM.INV(0.1,75,7</a:t>
            </a:r>
            <a:r>
              <a:rPr lang="en-US" sz="1600" dirty="0" smtClean="0">
                <a:solidFill>
                  <a:srgbClr val="FF0000"/>
                </a:solidFill>
              </a:rPr>
              <a:t>) = 66.03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19200" y="3897367"/>
            <a:ext cx="2875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or use Excel to obtain </a:t>
            </a:r>
            <a:r>
              <a:rPr lang="en-US" sz="1600" i="1" dirty="0" smtClean="0">
                <a:solidFill>
                  <a:srgbClr val="FF0000"/>
                </a:solidFill>
              </a:rPr>
              <a:t>z</a:t>
            </a:r>
            <a:r>
              <a:rPr lang="en-US" sz="16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=NORM.S.INV(0.1) = 1.282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8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29CF95F3-7D2E-4BCB-A142-AD451DB71917}" type="slidenum">
              <a:rPr lang="en-US"/>
              <a:pPr/>
              <a:t>26</a:t>
            </a:fld>
            <a:endParaRPr lang="en-US"/>
          </a:p>
        </p:txBody>
      </p:sp>
      <p:sp>
        <p:nvSpPr>
          <p:cNvPr id="78849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8850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236538" y="1219200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 Approximation to the Binomial</a:t>
            </a: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597189" y="1882446"/>
            <a:ext cx="8277225" cy="1366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6" tIns="51618" rIns="103236" bIns="51618">
            <a:spAutoFit/>
          </a:bodyPr>
          <a:lstStyle/>
          <a:p>
            <a:pPr marL="516179" indent="-516179" eaLnBrk="0" hangingPunct="0">
              <a:spcBef>
                <a:spcPts val="6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Binomial probabilities are difficult to calculate when 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is large.</a:t>
            </a:r>
          </a:p>
          <a:p>
            <a:pPr marL="516179" indent="-516179" eaLnBrk="0" hangingPunct="0">
              <a:spcBef>
                <a:spcPts val="6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Use a normal approximation to the binomial distribution.</a:t>
            </a:r>
          </a:p>
          <a:p>
            <a:pPr marL="516179" indent="-516179" eaLnBrk="0" hangingPunct="0">
              <a:spcBef>
                <a:spcPts val="6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As 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becomes large, the binomial bars become smaller and 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PDF approaches a continuous distribution.</a:t>
            </a:r>
            <a:endParaRPr lang="en-US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8853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050131" y="400792"/>
            <a:ext cx="69294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Approximations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114800"/>
            <a:ext cx="7675563" cy="17716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7885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463" y="3484666"/>
            <a:ext cx="33909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152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79CEE847-B821-4AC7-A370-495619D3EAF1}" type="slidenum">
              <a:rPr lang="en-US"/>
              <a:pPr/>
              <a:t>27</a:t>
            </a:fld>
            <a:endParaRPr lang="en-US"/>
          </a:p>
        </p:txBody>
      </p:sp>
      <p:sp>
        <p:nvSpPr>
          <p:cNvPr id="8089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089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315912" y="1276340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 Approximation to the Binomial</a:t>
            </a: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608807" y="1907567"/>
            <a:ext cx="8277225" cy="1366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6" tIns="51618" rIns="103236" bIns="51618">
            <a:spAutoFit/>
          </a:bodyPr>
          <a:lstStyle>
            <a:lvl1pPr marL="515938" indent="-5159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chemeClr val="accent1"/>
              </a:buClr>
              <a:buFontTx/>
              <a:buChar char="•"/>
            </a:pPr>
            <a:r>
              <a:rPr lang="en-US" dirty="0">
                <a:solidFill>
                  <a:srgbClr val="002060"/>
                </a:solidFill>
              </a:rPr>
              <a:t>Rule of thumb:  when </a:t>
            </a:r>
            <a:r>
              <a:rPr lang="en-US" i="1" dirty="0">
                <a:solidFill>
                  <a:srgbClr val="002060"/>
                </a:solidFill>
              </a:rPr>
              <a:t>n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</a:t>
            </a:r>
            <a:r>
              <a:rPr lang="en-US" dirty="0">
                <a:solidFill>
                  <a:srgbClr val="002060"/>
                </a:solidFill>
              </a:rPr>
              <a:t> ≥ 10 and </a:t>
            </a:r>
            <a:r>
              <a:rPr lang="en-US" i="1" dirty="0">
                <a:solidFill>
                  <a:srgbClr val="002060"/>
                </a:solidFill>
              </a:rPr>
              <a:t>n</a:t>
            </a:r>
            <a:r>
              <a:rPr lang="en-US" dirty="0">
                <a:solidFill>
                  <a:srgbClr val="002060"/>
                </a:solidFill>
              </a:rPr>
              <a:t>(1 </a:t>
            </a:r>
            <a:r>
              <a:rPr lang="en-US" dirty="0">
                <a:solidFill>
                  <a:srgbClr val="002060"/>
                </a:solidFill>
                <a:sym typeface="Symbol" pitchFamily="18" charset="2"/>
              </a:rPr>
              <a:t>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>
                <a:solidFill>
                  <a:srgbClr val="002060"/>
                </a:solidFill>
                <a:sym typeface="Symbol" pitchFamily="18" charset="2"/>
              </a:rPr>
              <a:t></a:t>
            </a:r>
            <a:r>
              <a:rPr lang="en-US" dirty="0">
                <a:solidFill>
                  <a:srgbClr val="002060"/>
                </a:solidFill>
              </a:rPr>
              <a:t>) ≥ 10, then it is appropriate to use the normal approximation to the binomial distribution.</a:t>
            </a:r>
          </a:p>
          <a:p>
            <a:pPr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Set the </a:t>
            </a:r>
            <a:r>
              <a:rPr lang="en-US" dirty="0">
                <a:solidFill>
                  <a:srgbClr val="002060"/>
                </a:solidFill>
              </a:rPr>
              <a:t>mean and standard deviation for the binomial distribution </a:t>
            </a:r>
            <a:r>
              <a:rPr lang="en-US" dirty="0" smtClean="0">
                <a:solidFill>
                  <a:srgbClr val="002060"/>
                </a:solidFill>
              </a:rPr>
              <a:t>equal </a:t>
            </a:r>
            <a:r>
              <a:rPr lang="en-US" dirty="0">
                <a:solidFill>
                  <a:srgbClr val="002060"/>
                </a:solidFill>
              </a:rPr>
              <a:t>to the normal </a:t>
            </a:r>
            <a:r>
              <a:rPr lang="en-US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µ</a:t>
            </a:r>
            <a:r>
              <a:rPr lang="en-US" dirty="0">
                <a:solidFill>
                  <a:srgbClr val="002060"/>
                </a:solidFill>
              </a:rPr>
              <a:t> and </a:t>
            </a:r>
            <a:r>
              <a:rPr lang="en-US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</a:t>
            </a:r>
            <a:r>
              <a:rPr lang="en-US" dirty="0">
                <a:solidFill>
                  <a:srgbClr val="002060"/>
                </a:solidFill>
              </a:rPr>
              <a:t>, respectively.</a:t>
            </a:r>
          </a:p>
        </p:txBody>
      </p:sp>
      <p:sp>
        <p:nvSpPr>
          <p:cNvPr id="8090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851" y="3287614"/>
            <a:ext cx="23415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1050131" y="400792"/>
            <a:ext cx="69294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Approximations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806" y="4318724"/>
            <a:ext cx="7675563" cy="17716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525739"/>
            <a:ext cx="33909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058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C0E5F7CA-7DC8-42A3-9ABA-A3C0823A2024}" type="slidenum">
              <a:rPr lang="en-US"/>
              <a:pPr/>
              <a:t>28</a:t>
            </a:fld>
            <a:endParaRPr lang="en-US"/>
          </a:p>
        </p:txBody>
      </p:sp>
      <p:sp>
        <p:nvSpPr>
          <p:cNvPr id="82945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2946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236538" y="1550987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Example: Coin Flips</a:t>
            </a:r>
          </a:p>
        </p:txBody>
      </p:sp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829727" y="2848679"/>
            <a:ext cx="7149842" cy="1289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3236" tIns="51618" rIns="103236" bIns="51618">
            <a:spAutoFit/>
          </a:bodyPr>
          <a:lstStyle>
            <a:lvl1pPr marL="515938" indent="-5159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600"/>
              </a:spcBef>
              <a:buClr>
                <a:schemeClr val="accent1"/>
              </a:buClr>
              <a:buFontTx/>
              <a:buChar char="•"/>
            </a:pPr>
            <a:r>
              <a:rPr lang="en-US" i="1" dirty="0" smtClean="0">
                <a:solidFill>
                  <a:srgbClr val="002060"/>
                </a:solidFill>
              </a:rPr>
              <a:t>Yes, because:</a:t>
            </a:r>
          </a:p>
          <a:p>
            <a:pPr marL="0" indent="0">
              <a:spcBef>
                <a:spcPts val="600"/>
              </a:spcBef>
              <a:buClr>
                <a:schemeClr val="accent1"/>
              </a:buClr>
            </a:pPr>
            <a:r>
              <a:rPr lang="en-US" i="1" dirty="0" smtClean="0">
                <a:solidFill>
                  <a:srgbClr val="002060"/>
                </a:solidFill>
              </a:rPr>
              <a:t>              n</a:t>
            </a:r>
            <a:r>
              <a:rPr lang="en-US" i="1" dirty="0">
                <a:solidFill>
                  <a:srgbClr val="002060"/>
                </a:solidFill>
                <a:sym typeface="Symbol" pitchFamily="18" charset="2"/>
              </a:rPr>
              <a:t></a:t>
            </a:r>
            <a:r>
              <a:rPr lang="en-US" dirty="0">
                <a:solidFill>
                  <a:srgbClr val="002060"/>
                </a:solidFill>
              </a:rPr>
              <a:t> = 32 x .50 = </a:t>
            </a:r>
            <a:r>
              <a:rPr lang="en-US" dirty="0" smtClean="0">
                <a:solidFill>
                  <a:srgbClr val="002060"/>
                </a:solidFill>
              </a:rPr>
              <a:t>16                      (at least 10 “successes”)</a:t>
            </a: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              </a:t>
            </a:r>
            <a:r>
              <a:rPr lang="en-US" i="1" dirty="0" smtClean="0">
                <a:solidFill>
                  <a:srgbClr val="002060"/>
                </a:solidFill>
              </a:rPr>
              <a:t>n</a:t>
            </a:r>
            <a:r>
              <a:rPr lang="en-US" dirty="0" smtClean="0">
                <a:solidFill>
                  <a:srgbClr val="002060"/>
                </a:solidFill>
              </a:rPr>
              <a:t>(1 </a:t>
            </a:r>
            <a:r>
              <a:rPr lang="en-US" dirty="0">
                <a:solidFill>
                  <a:srgbClr val="002060"/>
                </a:solidFill>
                <a:sym typeface="Symbol" pitchFamily="18" charset="2"/>
              </a:rPr>
              <a:t> </a:t>
            </a:r>
            <a:r>
              <a:rPr lang="en-US" dirty="0">
                <a:solidFill>
                  <a:srgbClr val="002060"/>
                </a:solidFill>
              </a:rPr>
              <a:t>) = 32 x (1 </a:t>
            </a:r>
            <a:r>
              <a:rPr lang="en-US" dirty="0">
                <a:solidFill>
                  <a:srgbClr val="002060"/>
                </a:solidFill>
                <a:sym typeface="Symbol" pitchFamily="18" charset="2"/>
              </a:rPr>
              <a:t></a:t>
            </a:r>
            <a:r>
              <a:rPr lang="en-US" dirty="0">
                <a:solidFill>
                  <a:srgbClr val="002060"/>
                </a:solidFill>
              </a:rPr>
              <a:t>.50) = 16 </a:t>
            </a:r>
            <a:r>
              <a:rPr lang="en-US" dirty="0" smtClean="0">
                <a:solidFill>
                  <a:srgbClr val="002060"/>
                </a:solidFill>
              </a:rPr>
              <a:t>     (</a:t>
            </a:r>
            <a:r>
              <a:rPr lang="en-US" dirty="0">
                <a:solidFill>
                  <a:srgbClr val="002060"/>
                </a:solidFill>
              </a:rPr>
              <a:t>at least 10 </a:t>
            </a:r>
            <a:r>
              <a:rPr lang="en-US" dirty="0" smtClean="0">
                <a:solidFill>
                  <a:srgbClr val="002060"/>
                </a:solidFill>
              </a:rPr>
              <a:t>“failures”)</a:t>
            </a: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82949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858426" y="3918819"/>
            <a:ext cx="6629400" cy="192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6" tIns="51618" rIns="103236" bIns="51618">
            <a:spAutoFit/>
          </a:bodyPr>
          <a:lstStyle>
            <a:lvl1pPr marL="515938" indent="-5159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600"/>
              </a:spcBef>
              <a:buClr>
                <a:schemeClr val="accent1"/>
              </a:buClr>
              <a:buFontTx/>
              <a:buChar char="•"/>
            </a:pPr>
            <a:r>
              <a:rPr lang="en-US" dirty="0">
                <a:solidFill>
                  <a:srgbClr val="002060"/>
                </a:solidFill>
              </a:rPr>
              <a:t>When translating a discrete scale into a continuous scale,                     care must be taken about individual points.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FontTx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For </a:t>
            </a:r>
            <a:r>
              <a:rPr lang="en-US" dirty="0">
                <a:solidFill>
                  <a:srgbClr val="002060"/>
                </a:solidFill>
              </a:rPr>
              <a:t>example, find the probability of </a:t>
            </a:r>
            <a:r>
              <a:rPr lang="en-US" i="1" dirty="0">
                <a:solidFill>
                  <a:srgbClr val="002060"/>
                </a:solidFill>
              </a:rPr>
              <a:t>more than 17</a:t>
            </a:r>
            <a:r>
              <a:rPr lang="en-US" dirty="0">
                <a:solidFill>
                  <a:srgbClr val="002060"/>
                </a:solidFill>
              </a:rPr>
              <a:t> heads in 32 flips of a fair coin</a:t>
            </a:r>
            <a:r>
              <a:rPr lang="en-US" dirty="0" smtClean="0">
                <a:solidFill>
                  <a:srgbClr val="002060"/>
                </a:solidFill>
              </a:rPr>
              <a:t>. This </a:t>
            </a:r>
            <a:r>
              <a:rPr lang="en-US" dirty="0">
                <a:solidFill>
                  <a:srgbClr val="002060"/>
                </a:solidFill>
              </a:rPr>
              <a:t>can be written as </a:t>
            </a:r>
            <a:r>
              <a:rPr lang="en-US" i="1" dirty="0">
                <a:solidFill>
                  <a:srgbClr val="002060"/>
                </a:solidFill>
              </a:rPr>
              <a:t>P</a:t>
            </a:r>
            <a:r>
              <a:rPr lang="en-US" dirty="0">
                <a:solidFill>
                  <a:srgbClr val="002060"/>
                </a:solidFill>
              </a:rPr>
              <a:t>(</a:t>
            </a:r>
            <a:r>
              <a:rPr lang="en-US" i="1" dirty="0">
                <a:solidFill>
                  <a:srgbClr val="002060"/>
                </a:solidFill>
              </a:rPr>
              <a:t>X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>
                <a:solidFill>
                  <a:srgbClr val="002060"/>
                </a:solidFill>
                <a:sym typeface="Symbol" pitchFamily="18" charset="2"/>
              </a:rPr>
              <a:t></a:t>
            </a:r>
            <a:r>
              <a:rPr lang="en-US" dirty="0">
                <a:solidFill>
                  <a:srgbClr val="002060"/>
                </a:solidFill>
              </a:rPr>
              <a:t> 18). 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FontTx/>
              <a:buChar char="•"/>
            </a:pPr>
            <a:r>
              <a:rPr lang="en-US" dirty="0">
                <a:solidFill>
                  <a:srgbClr val="002060"/>
                </a:solidFill>
              </a:rPr>
              <a:t>However, “more than 17” actually falls between 17 and 18 on a discrete scale.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050131" y="400792"/>
            <a:ext cx="69294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Approximations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627062" y="2162174"/>
            <a:ext cx="7775575" cy="65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6" tIns="51618" rIns="103236" bIns="51618">
            <a:spAutoFit/>
          </a:bodyPr>
          <a:lstStyle>
            <a:lvl1pPr marL="738188" indent="-5064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1204913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547813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890713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233613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69081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14801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60521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6241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600"/>
              </a:spcBef>
              <a:buClr>
                <a:schemeClr val="accent1"/>
              </a:buClr>
              <a:buFontTx/>
              <a:buChar char="•"/>
            </a:pPr>
            <a:r>
              <a:rPr lang="en-US" dirty="0">
                <a:solidFill>
                  <a:srgbClr val="002060"/>
                </a:solidFill>
              </a:rPr>
              <a:t>If we </a:t>
            </a:r>
            <a:r>
              <a:rPr lang="en-US" dirty="0" smtClean="0">
                <a:solidFill>
                  <a:srgbClr val="002060"/>
                </a:solidFill>
              </a:rPr>
              <a:t>flip </a:t>
            </a:r>
            <a:r>
              <a:rPr lang="en-US" dirty="0">
                <a:solidFill>
                  <a:srgbClr val="002060"/>
                </a:solidFill>
              </a:rPr>
              <a:t>a coin </a:t>
            </a:r>
            <a:r>
              <a:rPr lang="en-US" i="1" dirty="0">
                <a:solidFill>
                  <a:srgbClr val="002060"/>
                </a:solidFill>
              </a:rPr>
              <a:t>n</a:t>
            </a:r>
            <a:r>
              <a:rPr lang="en-US" dirty="0">
                <a:solidFill>
                  <a:srgbClr val="002060"/>
                </a:solidFill>
              </a:rPr>
              <a:t> = 32 times and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 </a:t>
            </a:r>
            <a:r>
              <a:rPr lang="en-US" dirty="0">
                <a:solidFill>
                  <a:srgbClr val="002060"/>
                </a:solidFill>
              </a:rPr>
              <a:t>= .50, are the requirements for a normal approximation to the binomial </a:t>
            </a:r>
            <a:r>
              <a:rPr lang="en-US" dirty="0" smtClean="0">
                <a:solidFill>
                  <a:srgbClr val="002060"/>
                </a:solidFill>
              </a:rPr>
              <a:t>distribution </a:t>
            </a:r>
            <a:r>
              <a:rPr lang="en-US" dirty="0">
                <a:solidFill>
                  <a:srgbClr val="002060"/>
                </a:solidFill>
              </a:rPr>
              <a:t>met? </a:t>
            </a:r>
          </a:p>
        </p:txBody>
      </p:sp>
    </p:spTree>
    <p:extLst>
      <p:ext uri="{BB962C8B-B14F-4D97-AF65-F5344CB8AC3E}">
        <p14:creationId xmlns:p14="http://schemas.microsoft.com/office/powerpoint/2010/main" val="165212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E34F6C03-93D5-42A0-893C-F809C835A9F1}" type="slidenum">
              <a:rPr lang="en-US"/>
              <a:pPr/>
              <a:t>29</a:t>
            </a:fld>
            <a:endParaRPr lang="en-US"/>
          </a:p>
        </p:txBody>
      </p:sp>
      <p:sp>
        <p:nvSpPr>
          <p:cNvPr id="84993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4994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234950" y="1447800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Example: Coin Flips</a:t>
            </a:r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631825" y="2052638"/>
            <a:ext cx="8277225" cy="15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6" tIns="51618" rIns="103236" bIns="51618">
            <a:spAutoFit/>
          </a:bodyPr>
          <a:lstStyle>
            <a:lvl1pPr marL="515938" indent="-5159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chemeClr val="accent1"/>
              </a:buClr>
              <a:buFontTx/>
              <a:buChar char="•"/>
            </a:pPr>
            <a:r>
              <a:rPr lang="en-US" dirty="0"/>
              <a:t>Since the cutoff point for “more than 17” is halfway between 17 and 18, we add 0.5 to the lower limit and find </a:t>
            </a:r>
            <a:r>
              <a:rPr lang="en-US" i="1" dirty="0"/>
              <a:t>P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dirty="0"/>
              <a:t> &gt; 17.5).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dirty="0"/>
              <a:t>This addition to </a:t>
            </a:r>
            <a:r>
              <a:rPr lang="en-US" i="1" dirty="0"/>
              <a:t>X</a:t>
            </a:r>
            <a:r>
              <a:rPr lang="en-US" dirty="0"/>
              <a:t> is called the </a:t>
            </a:r>
            <a:r>
              <a:rPr lang="en-US" i="1" u="sng" dirty="0"/>
              <a:t>Continuity Correction</a:t>
            </a:r>
            <a:r>
              <a:rPr lang="en-US" dirty="0"/>
              <a:t>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dirty="0"/>
              <a:t>At this point, the problem can be completed as any normal distribution problem.</a:t>
            </a:r>
          </a:p>
        </p:txBody>
      </p:sp>
      <p:sp>
        <p:nvSpPr>
          <p:cNvPr id="84997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4191000"/>
            <a:ext cx="4486275" cy="23526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849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733800"/>
            <a:ext cx="408622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050131" y="400792"/>
            <a:ext cx="69294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Approximations</a:t>
            </a:r>
          </a:p>
        </p:txBody>
      </p:sp>
    </p:spTree>
    <p:extLst>
      <p:ext uri="{BB962C8B-B14F-4D97-AF65-F5344CB8AC3E}">
        <p14:creationId xmlns:p14="http://schemas.microsoft.com/office/powerpoint/2010/main" val="208603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7-</a:t>
            </a:r>
            <a:fld id="{04723DA0-6CF3-4E1A-B0E1-76346A3480C6}" type="slidenum">
              <a:rPr lang="en-US"/>
              <a:pPr/>
              <a:t>3</a:t>
            </a:fld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746125" y="2253775"/>
            <a:ext cx="8150225" cy="1371600"/>
          </a:xfrm>
        </p:spPr>
        <p:txBody>
          <a:bodyPr lIns="103236" tIns="51618" rIns="103236" bIns="51618"/>
          <a:lstStyle/>
          <a:p>
            <a:pPr marL="515938" indent="-515938" eaLnBrk="1" hangingPunct="1">
              <a:spcBef>
                <a:spcPts val="12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i="1" u="sng" dirty="0" smtClean="0">
                <a:solidFill>
                  <a:srgbClr val="002060"/>
                </a:solidFill>
              </a:rPr>
              <a:t>Discrete Variable</a:t>
            </a:r>
            <a:r>
              <a:rPr lang="en-US" sz="2000" dirty="0" smtClean="0">
                <a:solidFill>
                  <a:srgbClr val="002060"/>
                </a:solidFill>
              </a:rPr>
              <a:t> – each value of </a:t>
            </a:r>
            <a:r>
              <a:rPr lang="en-US" sz="2000" i="1" dirty="0" smtClean="0">
                <a:solidFill>
                  <a:srgbClr val="002060"/>
                </a:solidFill>
              </a:rPr>
              <a:t>X</a:t>
            </a:r>
            <a:r>
              <a:rPr lang="en-US" sz="2000" dirty="0" smtClean="0">
                <a:solidFill>
                  <a:srgbClr val="002060"/>
                </a:solidFill>
              </a:rPr>
              <a:t> has its own probability </a:t>
            </a:r>
            <a:r>
              <a:rPr lang="en-US" sz="2000" i="1" dirty="0" smtClean="0">
                <a:solidFill>
                  <a:srgbClr val="002060"/>
                </a:solidFill>
              </a:rPr>
              <a:t>P</a:t>
            </a:r>
            <a:r>
              <a:rPr lang="en-US" sz="2000" dirty="0" smtClean="0">
                <a:solidFill>
                  <a:srgbClr val="002060"/>
                </a:solidFill>
              </a:rPr>
              <a:t>(</a:t>
            </a:r>
            <a:r>
              <a:rPr lang="en-US" sz="2000" i="1" dirty="0" smtClean="0">
                <a:solidFill>
                  <a:srgbClr val="002060"/>
                </a:solidFill>
              </a:rPr>
              <a:t>X</a:t>
            </a:r>
            <a:r>
              <a:rPr lang="en-US" sz="2000" dirty="0" smtClean="0">
                <a:solidFill>
                  <a:srgbClr val="002060"/>
                </a:solidFill>
              </a:rPr>
              <a:t>).</a:t>
            </a:r>
          </a:p>
          <a:p>
            <a:pPr marL="515938" indent="-515938" eaLnBrk="1" hangingPunct="1">
              <a:spcBef>
                <a:spcPts val="12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i="1" u="sng" dirty="0" smtClean="0">
                <a:solidFill>
                  <a:srgbClr val="002060"/>
                </a:solidFill>
              </a:rPr>
              <a:t>Continuous Variable</a:t>
            </a:r>
            <a:r>
              <a:rPr lang="en-US" sz="2000" dirty="0" smtClean="0">
                <a:solidFill>
                  <a:srgbClr val="002060"/>
                </a:solidFill>
              </a:rPr>
              <a:t> – events are </a:t>
            </a:r>
            <a:r>
              <a:rPr lang="en-US" sz="2000" i="1" dirty="0" smtClean="0">
                <a:solidFill>
                  <a:srgbClr val="002060"/>
                </a:solidFill>
              </a:rPr>
              <a:t>intervals</a:t>
            </a:r>
            <a:r>
              <a:rPr lang="en-US" sz="2000" dirty="0" smtClean="0">
                <a:solidFill>
                  <a:srgbClr val="002060"/>
                </a:solidFill>
              </a:rPr>
              <a:t> and probabilities are areas under continuous curves.  A single point has no probability.</a:t>
            </a:r>
            <a:endParaRPr lang="en-US" sz="2000" i="1" u="sng" dirty="0" smtClean="0">
              <a:solidFill>
                <a:srgbClr val="002060"/>
              </a:solidFill>
            </a:endParaRPr>
          </a:p>
          <a:p>
            <a:pPr marL="515938" indent="-515938" eaLnBrk="1" hangingPunct="1">
              <a:buFontTx/>
              <a:buChar char="•"/>
            </a:pPr>
            <a:endParaRPr lang="en-US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0" y="1567975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Events as Intervals</a:t>
            </a:r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143000" y="413657"/>
            <a:ext cx="7010400" cy="609600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Continuous Distributions</a:t>
            </a:r>
            <a:endParaRPr lang="en-US" sz="3200" kern="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1447800" y="3733800"/>
            <a:ext cx="7362825" cy="1905000"/>
            <a:chOff x="1447800" y="4267200"/>
            <a:chExt cx="7362825" cy="1905000"/>
          </a:xfrm>
        </p:grpSpPr>
        <p:pic>
          <p:nvPicPr>
            <p:cNvPr id="2356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5600" y="5105400"/>
              <a:ext cx="2105025" cy="790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680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47800" y="4267200"/>
              <a:ext cx="5139664" cy="19050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val="347762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1A02C612-3562-4C38-90C6-C27F71F1F840}" type="slidenum">
              <a:rPr lang="en-US"/>
              <a:pPr/>
              <a:t>30</a:t>
            </a:fld>
            <a:endParaRPr lang="en-US"/>
          </a:p>
        </p:txBody>
      </p:sp>
      <p:sp>
        <p:nvSpPr>
          <p:cNvPr id="87041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7042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7043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870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057400"/>
            <a:ext cx="72040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234950" y="1550988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Example: Coin Flips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4572000"/>
            <a:ext cx="3343275" cy="20764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8704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114800"/>
            <a:ext cx="343852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572000" y="5181600"/>
            <a:ext cx="38862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i="1" dirty="0">
                <a:solidFill>
                  <a:srgbClr val="002060"/>
                </a:solidFill>
              </a:rPr>
              <a:t>P</a:t>
            </a:r>
            <a:r>
              <a:rPr lang="en-US" dirty="0">
                <a:solidFill>
                  <a:srgbClr val="002060"/>
                </a:solidFill>
              </a:rPr>
              <a:t>(</a:t>
            </a:r>
            <a:r>
              <a:rPr lang="en-US" i="1" dirty="0">
                <a:solidFill>
                  <a:srgbClr val="002060"/>
                </a:solidFill>
              </a:rPr>
              <a:t>X</a:t>
            </a:r>
            <a:r>
              <a:rPr lang="en-US" dirty="0">
                <a:solidFill>
                  <a:srgbClr val="002060"/>
                </a:solidFill>
              </a:rPr>
              <a:t> &gt; 17) = </a:t>
            </a:r>
            <a:r>
              <a:rPr lang="en-US" i="1" dirty="0">
                <a:solidFill>
                  <a:srgbClr val="002060"/>
                </a:solidFill>
              </a:rPr>
              <a:t>P</a:t>
            </a:r>
            <a:r>
              <a:rPr lang="en-US" dirty="0">
                <a:solidFill>
                  <a:srgbClr val="002060"/>
                </a:solidFill>
              </a:rPr>
              <a:t>(</a:t>
            </a:r>
            <a:r>
              <a:rPr lang="en-US" i="1" dirty="0">
                <a:solidFill>
                  <a:srgbClr val="002060"/>
                </a:solidFill>
              </a:rPr>
              <a:t>X</a:t>
            </a:r>
            <a:r>
              <a:rPr lang="en-US" dirty="0">
                <a:solidFill>
                  <a:srgbClr val="002060"/>
                </a:solidFill>
              </a:rPr>
              <a:t> ≥ 18) </a:t>
            </a:r>
            <a:r>
              <a:rPr lang="en-US" dirty="0">
                <a:solidFill>
                  <a:srgbClr val="002060"/>
                </a:solidFill>
                <a:sym typeface="Symbol"/>
              </a:rPr>
              <a:t> </a:t>
            </a:r>
            <a:r>
              <a:rPr lang="en-US" i="1" dirty="0">
                <a:solidFill>
                  <a:srgbClr val="002060"/>
                </a:solidFill>
                <a:sym typeface="Symbol"/>
              </a:rPr>
              <a:t>P</a:t>
            </a:r>
            <a:r>
              <a:rPr lang="en-US" dirty="0">
                <a:solidFill>
                  <a:srgbClr val="002060"/>
                </a:solidFill>
                <a:sym typeface="Symbol"/>
              </a:rPr>
              <a:t>(</a:t>
            </a:r>
            <a:r>
              <a:rPr lang="en-US" i="1" dirty="0">
                <a:solidFill>
                  <a:srgbClr val="002060"/>
                </a:solidFill>
                <a:sym typeface="Symbol"/>
              </a:rPr>
              <a:t>X</a:t>
            </a:r>
            <a:r>
              <a:rPr lang="en-US" dirty="0">
                <a:solidFill>
                  <a:srgbClr val="002060"/>
                </a:solidFill>
                <a:sym typeface="Symbol"/>
              </a:rPr>
              <a:t> ≥ 17.5) = </a:t>
            </a:r>
            <a:r>
              <a:rPr lang="en-US" i="1" dirty="0">
                <a:solidFill>
                  <a:srgbClr val="002060"/>
                </a:solidFill>
                <a:sym typeface="Symbol"/>
              </a:rPr>
              <a:t>P</a:t>
            </a:r>
            <a:r>
              <a:rPr lang="en-US" dirty="0">
                <a:solidFill>
                  <a:srgbClr val="002060"/>
                </a:solidFill>
                <a:sym typeface="Symbol"/>
              </a:rPr>
              <a:t>(</a:t>
            </a:r>
            <a:r>
              <a:rPr lang="en-US" i="1" dirty="0">
                <a:solidFill>
                  <a:srgbClr val="002060"/>
                </a:solidFill>
                <a:sym typeface="Symbol"/>
              </a:rPr>
              <a:t>Z</a:t>
            </a:r>
            <a:r>
              <a:rPr lang="en-US" dirty="0">
                <a:solidFill>
                  <a:srgbClr val="002060"/>
                </a:solidFill>
                <a:sym typeface="Symbol"/>
              </a:rPr>
              <a:t> &gt; 0.53)</a:t>
            </a:r>
            <a:r>
              <a:rPr lang="en-US" dirty="0">
                <a:solidFill>
                  <a:srgbClr val="002060"/>
                </a:solidFill>
              </a:rPr>
              <a:t>  = 0.2981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050131" y="400792"/>
            <a:ext cx="69294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Approximations</a:t>
            </a:r>
          </a:p>
        </p:txBody>
      </p:sp>
    </p:spTree>
    <p:extLst>
      <p:ext uri="{BB962C8B-B14F-4D97-AF65-F5344CB8AC3E}">
        <p14:creationId xmlns:p14="http://schemas.microsoft.com/office/powerpoint/2010/main" val="187698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F5E52DF4-6592-4A77-8DA1-1266F0FDEF2B}" type="slidenum">
              <a:rPr lang="en-US"/>
              <a:pPr/>
              <a:t>31</a:t>
            </a:fld>
            <a:endParaRPr lang="en-US"/>
          </a:p>
        </p:txBody>
      </p:sp>
      <p:sp>
        <p:nvSpPr>
          <p:cNvPr id="89089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9090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234950" y="1447800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 Approximation to the Poisson</a:t>
            </a:r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631825" y="2052638"/>
            <a:ext cx="8277225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6" tIns="51618" rIns="103236" bIns="51618">
            <a:spAutoFit/>
          </a:bodyPr>
          <a:lstStyle>
            <a:lvl1pPr marL="515938" indent="-5159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The normal approximation to the Poisson distribution works best when 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 </a:t>
            </a:r>
            <a:r>
              <a:rPr lang="en-US" sz="2000" dirty="0">
                <a:solidFill>
                  <a:srgbClr val="002060"/>
                </a:solidFill>
                <a:sym typeface="Symbol" pitchFamily="18" charset="2"/>
              </a:rPr>
              <a:t>i</a:t>
            </a:r>
            <a:r>
              <a:rPr lang="en-US" sz="2000" dirty="0">
                <a:solidFill>
                  <a:srgbClr val="002060"/>
                </a:solidFill>
              </a:rPr>
              <a:t>s large (e.g., when 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 </a:t>
            </a:r>
            <a:r>
              <a:rPr lang="en-US" sz="2000" dirty="0">
                <a:solidFill>
                  <a:srgbClr val="002060"/>
                </a:solidFill>
              </a:rPr>
              <a:t>exceeds the values in Appendix B).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Set the normal 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µ</a:t>
            </a:r>
            <a:r>
              <a:rPr lang="en-US" sz="2000" dirty="0">
                <a:solidFill>
                  <a:srgbClr val="002060"/>
                </a:solidFill>
              </a:rPr>
              <a:t> and 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</a:t>
            </a:r>
            <a:r>
              <a:rPr lang="en-US" sz="2000" dirty="0">
                <a:solidFill>
                  <a:srgbClr val="002060"/>
                </a:solidFill>
              </a:rPr>
              <a:t> equal to the mean and standard deviation for the Poisson distribution.</a:t>
            </a:r>
          </a:p>
        </p:txBody>
      </p:sp>
      <p:sp>
        <p:nvSpPr>
          <p:cNvPr id="89093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304800" y="4114800"/>
            <a:ext cx="48704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Example: Utility Bills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09600" y="4724400"/>
            <a:ext cx="7239000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>
                <a:solidFill>
                  <a:srgbClr val="002060"/>
                </a:solidFill>
              </a:rPr>
              <a:t>On Wednesday between 10 a.m. and noon customer billing inquiries arrive at a mean rate of 42 inquiries per hour at Consumers Energy.  What is the probability of receiving more than 50 calls in an hour?</a:t>
            </a:r>
          </a:p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>
                <a:solidFill>
                  <a:srgbClr val="002060"/>
                </a:solidFill>
              </a:rPr>
              <a:t> </a:t>
            </a:r>
            <a:r>
              <a:rPr lang="en-US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</a:t>
            </a:r>
            <a:r>
              <a:rPr lang="en-US">
                <a:solidFill>
                  <a:srgbClr val="002060"/>
                </a:solidFill>
              </a:rPr>
              <a:t> = 42, which is too big to use the Poisson table.</a:t>
            </a:r>
          </a:p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>
                <a:solidFill>
                  <a:srgbClr val="002060"/>
                </a:solidFill>
              </a:rPr>
              <a:t>Use the normal approximation with </a:t>
            </a:r>
            <a:r>
              <a:rPr lang="en-US">
                <a:solidFill>
                  <a:srgbClr val="002060"/>
                </a:solidFill>
                <a:sym typeface="Symbol" pitchFamily="18" charset="2"/>
              </a:rPr>
              <a:t> = 42 and  = </a:t>
            </a:r>
            <a:r>
              <a:rPr lang="en-US">
                <a:solidFill>
                  <a:srgbClr val="002060"/>
                </a:solidFill>
              </a:rPr>
              <a:t>6.48074.</a:t>
            </a:r>
          </a:p>
        </p:txBody>
      </p:sp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124200"/>
            <a:ext cx="1524000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050131" y="400792"/>
            <a:ext cx="69294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Approximations</a:t>
            </a:r>
          </a:p>
        </p:txBody>
      </p:sp>
    </p:spTree>
    <p:extLst>
      <p:ext uri="{BB962C8B-B14F-4D97-AF65-F5344CB8AC3E}">
        <p14:creationId xmlns:p14="http://schemas.microsoft.com/office/powerpoint/2010/main" val="304782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D0A993A9-1349-43C6-8531-624903262D25}" type="slidenum">
              <a:rPr lang="en-US"/>
              <a:pPr/>
              <a:t>32</a:t>
            </a:fld>
            <a:endParaRPr lang="en-US"/>
          </a:p>
        </p:txBody>
      </p:sp>
      <p:sp>
        <p:nvSpPr>
          <p:cNvPr id="9113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9113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234950" y="1550988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Example: Utility Bills</a:t>
            </a:r>
          </a:p>
        </p:txBody>
      </p:sp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631825" y="2214563"/>
            <a:ext cx="8277225" cy="15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6" tIns="51618" rIns="103236" bIns="51618">
            <a:spAutoFit/>
          </a:bodyPr>
          <a:lstStyle>
            <a:lvl1pPr marL="515938" indent="-5159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dirty="0"/>
              <a:t>To find </a:t>
            </a:r>
            <a:r>
              <a:rPr lang="en-US" i="1" dirty="0"/>
              <a:t>P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dirty="0"/>
              <a:t> &gt; 50) calls, use the continuity-corrected cutoff point halfway between 50 and 51 (i.e., </a:t>
            </a:r>
            <a:r>
              <a:rPr lang="en-US" i="1" dirty="0"/>
              <a:t>X</a:t>
            </a:r>
            <a:r>
              <a:rPr lang="en-US" dirty="0"/>
              <a:t> = 50.5).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dirty="0"/>
              <a:t>At this point, the problem can be completed as any normal distribution problem.</a:t>
            </a:r>
          </a:p>
          <a:p>
            <a:pPr>
              <a:spcBef>
                <a:spcPct val="20000"/>
              </a:spcBef>
              <a:buClr>
                <a:srgbClr val="C00000"/>
              </a:buClr>
              <a:buFontTx/>
              <a:buChar char="•"/>
            </a:pP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114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05249"/>
            <a:ext cx="733742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050131" y="400792"/>
            <a:ext cx="69294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Approximations</a:t>
            </a:r>
          </a:p>
        </p:txBody>
      </p:sp>
    </p:spTree>
    <p:extLst>
      <p:ext uri="{BB962C8B-B14F-4D97-AF65-F5344CB8AC3E}">
        <p14:creationId xmlns:p14="http://schemas.microsoft.com/office/powerpoint/2010/main" val="13858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D0A993A9-1349-43C6-8531-624903262D25}" type="slidenum">
              <a:rPr lang="en-US"/>
              <a:pPr/>
              <a:t>33</a:t>
            </a:fld>
            <a:endParaRPr lang="en-US"/>
          </a:p>
        </p:txBody>
      </p:sp>
      <p:sp>
        <p:nvSpPr>
          <p:cNvPr id="9113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9113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357187" y="1114569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Bottom Line: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14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050131" y="400792"/>
            <a:ext cx="69294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Approximations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608807" y="1730704"/>
            <a:ext cx="7544593" cy="152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3236" tIns="51618" rIns="103236" bIns="51618">
            <a:spAutoFit/>
          </a:bodyPr>
          <a:lstStyle>
            <a:lvl1pPr marL="515938" indent="-5159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dirty="0" smtClean="0"/>
              <a:t>With Excel, we do not need these approximations for calculations.</a:t>
            </a:r>
          </a:p>
          <a:p>
            <a:pPr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dirty="0" smtClean="0"/>
              <a:t>They are still useful when Excel is not available.</a:t>
            </a:r>
          </a:p>
          <a:p>
            <a:pPr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dirty="0" smtClean="0"/>
              <a:t>They are taught to show the logical connection between discrete and continuous distributions.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581400"/>
            <a:ext cx="7670042" cy="256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94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 dirty="0"/>
              <a:t>7-</a:t>
            </a:r>
            <a:fld id="{DE7293B4-0206-4991-A728-1B453EAF5531}" type="slidenum">
              <a:rPr lang="en-US"/>
              <a:pPr/>
              <a:t>34</a:t>
            </a:fld>
            <a:endParaRPr lang="en-US" dirty="0"/>
          </a:p>
        </p:txBody>
      </p:sp>
      <p:sp>
        <p:nvSpPr>
          <p:cNvPr id="93185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93186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384958" y="1160812"/>
            <a:ext cx="68580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9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of the Exponential Distribution</a:t>
            </a:r>
          </a:p>
        </p:txBody>
      </p:sp>
      <p:sp>
        <p:nvSpPr>
          <p:cNvPr id="78854" name="Text Box 6"/>
          <p:cNvSpPr txBox="1">
            <a:spLocks noChangeArrowheads="1"/>
          </p:cNvSpPr>
          <p:nvPr/>
        </p:nvSpPr>
        <p:spPr bwMode="auto">
          <a:xfrm>
            <a:off x="601880" y="1772000"/>
            <a:ext cx="8277225" cy="169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6" tIns="51618" rIns="103236" bIns="51618">
            <a:spAutoFit/>
          </a:bodyPr>
          <a:lstStyle/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If events per unit of time follow a Poisson 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distribution (e.g., customer arrivals),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waiting time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until the next event 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(e.g., customer arrival) follows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exponential distribution.</a:t>
            </a:r>
          </a:p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time until the next event is a </a:t>
            </a:r>
            <a:r>
              <a:rPr lang="en-US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continuous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variable.</a:t>
            </a:r>
          </a:p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endParaRPr lang="en-US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3189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642" y="3432922"/>
            <a:ext cx="5867400" cy="27918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533399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3236" tIns="51618" rIns="103236" bIns="51618" anchor="t">
            <a:noAutofit/>
          </a:bodyPr>
          <a:lstStyle/>
          <a:p>
            <a:pPr algn="l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Exponential Distribution                      </a:t>
            </a:r>
            <a:r>
              <a:rPr lang="en-US" sz="3200" b="1" i="1" dirty="0" smtClean="0"/>
              <a:t>ML 5.3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010400" y="3843647"/>
            <a:ext cx="1617663" cy="1077218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eaLnBrk="0" hangingPunct="0">
              <a:defRPr/>
            </a:pPr>
            <a:r>
              <a:rPr lang="en-US" sz="1600" b="1" i="1" dirty="0" smtClean="0">
                <a:solidFill>
                  <a:srgbClr val="C00000"/>
                </a:solidFill>
              </a:rPr>
              <a:t>Note:</a:t>
            </a:r>
            <a:r>
              <a:rPr lang="en-US" sz="1600" dirty="0" smtClean="0"/>
              <a:t> We seek tail probabilities such as </a:t>
            </a:r>
            <a:r>
              <a:rPr lang="en-US" sz="1600" i="1" dirty="0" smtClean="0">
                <a:solidFill>
                  <a:srgbClr val="002060"/>
                </a:solidFill>
                <a:sym typeface="Symbol" pitchFamily="18" charset="2"/>
              </a:rPr>
              <a:t>P</a:t>
            </a:r>
            <a:r>
              <a:rPr lang="en-US" sz="1600" dirty="0" smtClean="0">
                <a:solidFill>
                  <a:srgbClr val="002060"/>
                </a:solidFill>
                <a:sym typeface="Symbol" pitchFamily="18" charset="2"/>
              </a:rPr>
              <a:t>(</a:t>
            </a:r>
            <a:r>
              <a:rPr lang="en-US" sz="1600" i="1" dirty="0" smtClean="0">
                <a:solidFill>
                  <a:srgbClr val="002060"/>
                </a:solidFill>
                <a:sym typeface="Symbol" pitchFamily="18" charset="2"/>
              </a:rPr>
              <a:t>X</a:t>
            </a:r>
            <a:r>
              <a:rPr lang="en-US" sz="1600" dirty="0" smtClean="0">
                <a:solidFill>
                  <a:srgbClr val="002060"/>
                </a:solidFill>
                <a:sym typeface="Symbol" pitchFamily="18" charset="2"/>
              </a:rPr>
              <a:t> </a:t>
            </a:r>
            <a:r>
              <a:rPr lang="en-US" sz="1600" i="1" dirty="0" smtClean="0"/>
              <a:t> x)</a:t>
            </a:r>
            <a:r>
              <a:rPr lang="en-US" sz="1600" dirty="0" smtClean="0"/>
              <a:t> or </a:t>
            </a:r>
            <a:r>
              <a:rPr lang="en-US" sz="1600" i="1" dirty="0" smtClean="0"/>
              <a:t>P</a:t>
            </a:r>
            <a:r>
              <a:rPr lang="en-US" sz="1600" dirty="0" smtClean="0"/>
              <a:t>(</a:t>
            </a:r>
            <a:r>
              <a:rPr lang="en-US" sz="1600" i="1" dirty="0" smtClean="0"/>
              <a:t>X</a:t>
            </a:r>
            <a:r>
              <a:rPr lang="en-US" sz="1600" dirty="0" smtClean="0"/>
              <a:t> </a:t>
            </a:r>
            <a:r>
              <a:rPr lang="en-US" sz="1600" dirty="0"/>
              <a:t>≤ </a:t>
            </a:r>
            <a:r>
              <a:rPr lang="en-US" sz="1600" i="1" dirty="0" smtClean="0"/>
              <a:t>x)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pic>
        <p:nvPicPr>
          <p:cNvPr id="2054" name="Picture 6" descr="C:\Users\Blythe\AppData\Local\Microsoft\Windows\Temporary Internet Files\Content.IE5\T28SMCVP\MC90006014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476005"/>
            <a:ext cx="1267540" cy="994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92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E4658F3B-4895-410F-BD8F-BDD72C40B171}" type="slidenum">
              <a:rPr lang="en-US"/>
              <a:pPr/>
              <a:t>35</a:t>
            </a:fld>
            <a:endParaRPr lang="en-US"/>
          </a:p>
        </p:txBody>
      </p:sp>
      <p:sp>
        <p:nvSpPr>
          <p:cNvPr id="95233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95234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233362" y="1264465"/>
            <a:ext cx="8910638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9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of the Exponential Distribution</a:t>
            </a:r>
          </a:p>
        </p:txBody>
      </p:sp>
      <p:sp>
        <p:nvSpPr>
          <p:cNvPr id="95236" name="Text Box 13"/>
          <p:cNvSpPr txBox="1">
            <a:spLocks noChangeArrowheads="1"/>
          </p:cNvSpPr>
          <p:nvPr/>
        </p:nvSpPr>
        <p:spPr bwMode="auto">
          <a:xfrm>
            <a:off x="5257800" y="4929557"/>
            <a:ext cx="2156361" cy="59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3236" tIns="51618" rIns="103236" bIns="516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 dirty="0">
                <a:solidFill>
                  <a:srgbClr val="C00000"/>
                </a:solidFill>
              </a:rPr>
              <a:t>Probability of waiting </a:t>
            </a:r>
            <a:r>
              <a:rPr lang="en-US" sz="1600" i="1" dirty="0">
                <a:solidFill>
                  <a:srgbClr val="C00000"/>
                </a:solidFill>
              </a:rPr>
              <a:t>more</a:t>
            </a:r>
            <a:r>
              <a:rPr lang="en-US" sz="1600" dirty="0">
                <a:solidFill>
                  <a:srgbClr val="C00000"/>
                </a:solidFill>
              </a:rPr>
              <a:t> than </a:t>
            </a:r>
            <a:r>
              <a:rPr lang="en-US" sz="1600" i="1" dirty="0">
                <a:solidFill>
                  <a:srgbClr val="C00000"/>
                </a:solidFill>
              </a:rPr>
              <a:t>x</a:t>
            </a:r>
            <a:endParaRPr lang="en-US" sz="1600" dirty="0">
              <a:solidFill>
                <a:srgbClr val="C00000"/>
              </a:solidFill>
            </a:endParaRPr>
          </a:p>
        </p:txBody>
      </p:sp>
      <p:sp>
        <p:nvSpPr>
          <p:cNvPr id="95237" name="Text Box 14"/>
          <p:cNvSpPr txBox="1">
            <a:spLocks noChangeArrowheads="1"/>
          </p:cNvSpPr>
          <p:nvPr/>
        </p:nvSpPr>
        <p:spPr bwMode="auto">
          <a:xfrm>
            <a:off x="1152896" y="4903595"/>
            <a:ext cx="2438400" cy="59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3236" tIns="51618" rIns="103236" bIns="516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 dirty="0">
                <a:solidFill>
                  <a:srgbClr val="C00000"/>
                </a:solidFill>
              </a:rPr>
              <a:t>Probability of waiting </a:t>
            </a:r>
            <a:r>
              <a:rPr lang="en-US" sz="1600" i="1" dirty="0" smtClean="0">
                <a:solidFill>
                  <a:srgbClr val="C00000"/>
                </a:solidFill>
              </a:rPr>
              <a:t>less </a:t>
            </a:r>
            <a:r>
              <a:rPr lang="en-US" sz="1600" dirty="0" smtClean="0">
                <a:solidFill>
                  <a:srgbClr val="C00000"/>
                </a:solidFill>
              </a:rPr>
              <a:t>than </a:t>
            </a:r>
            <a:r>
              <a:rPr lang="en-US" sz="1600" dirty="0">
                <a:solidFill>
                  <a:srgbClr val="C00000"/>
                </a:solidFill>
              </a:rPr>
              <a:t>or </a:t>
            </a:r>
            <a:r>
              <a:rPr lang="en-US" sz="1600" dirty="0" smtClean="0">
                <a:solidFill>
                  <a:srgbClr val="C00000"/>
                </a:solidFill>
              </a:rPr>
              <a:t>equal </a:t>
            </a:r>
            <a:r>
              <a:rPr lang="en-US" sz="1600" dirty="0">
                <a:solidFill>
                  <a:srgbClr val="C00000"/>
                </a:solidFill>
              </a:rPr>
              <a:t>to </a:t>
            </a:r>
            <a:r>
              <a:rPr lang="en-US" sz="1600" i="1" dirty="0">
                <a:solidFill>
                  <a:srgbClr val="C00000"/>
                </a:solidFill>
              </a:rPr>
              <a:t>x</a:t>
            </a:r>
            <a:endParaRPr lang="en-US" sz="1600" dirty="0">
              <a:solidFill>
                <a:srgbClr val="C00000"/>
              </a:solidFill>
            </a:endParaRPr>
          </a:p>
        </p:txBody>
      </p:sp>
      <p:sp>
        <p:nvSpPr>
          <p:cNvPr id="95238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133600"/>
            <a:ext cx="8056563" cy="2686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153400" cy="533399"/>
          </a:xfrm>
        </p:spPr>
        <p:txBody>
          <a:bodyPr lIns="103236" tIns="51618" rIns="103236" bIns="51618" anchor="t">
            <a:normAutofit fontScale="90000"/>
          </a:bodyPr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Exponential Distribution</a:t>
            </a:r>
            <a:endParaRPr lang="en-US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94361" y="5637204"/>
            <a:ext cx="6019800" cy="584775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eaLnBrk="0" hangingPunct="0">
              <a:defRPr/>
            </a:pPr>
            <a:r>
              <a:rPr lang="en-US" sz="1600" b="1" i="1" dirty="0">
                <a:solidFill>
                  <a:srgbClr val="C00000"/>
                </a:solidFill>
              </a:rPr>
              <a:t>Note: </a:t>
            </a:r>
            <a:r>
              <a:rPr lang="en-US" sz="1600" dirty="0" smtClean="0"/>
              <a:t>A point has no area so </a:t>
            </a:r>
            <a:r>
              <a:rPr lang="en-US" sz="1600" i="1" dirty="0"/>
              <a:t>P</a:t>
            </a:r>
            <a:r>
              <a:rPr lang="en-US" sz="1600" dirty="0"/>
              <a:t>(</a:t>
            </a:r>
            <a:r>
              <a:rPr lang="en-US" sz="1600" i="1" dirty="0"/>
              <a:t>X</a:t>
            </a:r>
            <a:r>
              <a:rPr lang="en-US" sz="1600" dirty="0"/>
              <a:t> ≤</a:t>
            </a:r>
            <a:r>
              <a:rPr lang="en-US" sz="1600" dirty="0" smtClean="0"/>
              <a:t> </a:t>
            </a:r>
            <a:r>
              <a:rPr lang="en-US" sz="1600" i="1" dirty="0"/>
              <a:t>x</a:t>
            </a:r>
            <a:r>
              <a:rPr lang="en-US" sz="1600" dirty="0"/>
              <a:t>) is the same as </a:t>
            </a:r>
            <a:r>
              <a:rPr lang="en-US" sz="1600" i="1" dirty="0"/>
              <a:t>P</a:t>
            </a:r>
            <a:r>
              <a:rPr lang="en-US" sz="1600" dirty="0"/>
              <a:t>( </a:t>
            </a:r>
            <a:r>
              <a:rPr lang="en-US" sz="1600" i="1" dirty="0"/>
              <a:t>X</a:t>
            </a:r>
            <a:r>
              <a:rPr lang="en-US" sz="1600" dirty="0"/>
              <a:t> </a:t>
            </a:r>
            <a:r>
              <a:rPr lang="en-US" sz="1600" dirty="0" smtClean="0">
                <a:solidFill>
                  <a:srgbClr val="002060"/>
                </a:solidFill>
                <a:sym typeface="Symbol" pitchFamily="18" charset="2"/>
              </a:rPr>
              <a:t>&lt;</a:t>
            </a:r>
            <a:r>
              <a:rPr lang="en-US" sz="1600" i="1" dirty="0" smtClean="0"/>
              <a:t> </a:t>
            </a:r>
            <a:r>
              <a:rPr lang="en-US" sz="1600" i="1" dirty="0"/>
              <a:t>x</a:t>
            </a:r>
            <a:r>
              <a:rPr lang="en-US" sz="1600" i="1" dirty="0" smtClean="0"/>
              <a:t>)</a:t>
            </a:r>
            <a:r>
              <a:rPr lang="en-US" sz="1600" dirty="0" smtClean="0"/>
              <a:t> and similarly </a:t>
            </a:r>
            <a:r>
              <a:rPr lang="en-US" sz="1600" i="1" dirty="0" smtClean="0"/>
              <a:t>P</a:t>
            </a:r>
            <a:r>
              <a:rPr lang="en-US" sz="1600" dirty="0" smtClean="0"/>
              <a:t>(</a:t>
            </a:r>
            <a:r>
              <a:rPr lang="en-US" sz="1600" i="1" dirty="0" smtClean="0"/>
              <a:t>X</a:t>
            </a:r>
            <a:r>
              <a:rPr lang="en-US" sz="1600" dirty="0" smtClean="0"/>
              <a:t> &gt; </a:t>
            </a:r>
            <a:r>
              <a:rPr lang="en-US" sz="1600" i="1" dirty="0" smtClean="0"/>
              <a:t>x</a:t>
            </a:r>
            <a:r>
              <a:rPr lang="en-US" sz="1600" dirty="0" smtClean="0"/>
              <a:t>) is the same as </a:t>
            </a:r>
            <a:r>
              <a:rPr lang="en-US" sz="1600" i="1" dirty="0" smtClean="0"/>
              <a:t>P</a:t>
            </a:r>
            <a:r>
              <a:rPr lang="en-US" sz="1600" dirty="0" smtClean="0"/>
              <a:t>( </a:t>
            </a:r>
            <a:r>
              <a:rPr lang="en-US" sz="1600" i="1" dirty="0" smtClean="0"/>
              <a:t>X</a:t>
            </a:r>
            <a:r>
              <a:rPr lang="en-US" sz="1600" dirty="0" smtClean="0"/>
              <a:t> </a:t>
            </a:r>
            <a:r>
              <a:rPr lang="en-US" sz="1600" dirty="0" smtClean="0">
                <a:solidFill>
                  <a:srgbClr val="002060"/>
                </a:solidFill>
                <a:sym typeface="Symbol" pitchFamily="18" charset="2"/>
              </a:rPr>
              <a:t></a:t>
            </a:r>
            <a:r>
              <a:rPr lang="en-US" sz="1600" i="1" dirty="0" smtClean="0"/>
              <a:t> x).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4886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9546D7E2-7532-4561-B443-5C0F2B348C7A}" type="slidenum">
              <a:rPr lang="en-US"/>
              <a:pPr/>
              <a:t>36</a:t>
            </a:fld>
            <a:endParaRPr lang="en-US"/>
          </a:p>
        </p:txBody>
      </p:sp>
      <p:sp>
        <p:nvSpPr>
          <p:cNvPr id="97281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97282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149225" y="1550988"/>
            <a:ext cx="8910638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9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Example: Customer Waiting Time</a:t>
            </a:r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762000" y="2316163"/>
            <a:ext cx="7254875" cy="3028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3236" tIns="51618" rIns="103236" bIns="51618">
            <a:spAutoFit/>
          </a:bodyPr>
          <a:lstStyle>
            <a:lvl1pPr marL="515938" indent="-5159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Between 2 p.m. and 4 p.m. on Wednesday, patient insurance inquiries arrive at Blue Choice insurance at a mean rate of 2.2 calls per minute. </a:t>
            </a:r>
          </a:p>
          <a:p>
            <a:pPr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What is the probability of waiting more than 30 seconds             (i.e., 0.50 minutes) for the next call?</a:t>
            </a:r>
          </a:p>
          <a:p>
            <a:pPr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Set 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</a:t>
            </a:r>
            <a:r>
              <a:rPr lang="en-US" sz="2000" dirty="0">
                <a:solidFill>
                  <a:srgbClr val="002060"/>
                </a:solidFill>
              </a:rPr>
              <a:t> = 2.2 events/min and </a:t>
            </a:r>
            <a:r>
              <a:rPr lang="en-US" sz="2000" i="1" dirty="0">
                <a:solidFill>
                  <a:srgbClr val="002060"/>
                </a:solidFill>
              </a:rPr>
              <a:t>x</a:t>
            </a:r>
            <a:r>
              <a:rPr lang="en-US" sz="2000" dirty="0">
                <a:solidFill>
                  <a:srgbClr val="002060"/>
                </a:solidFill>
              </a:rPr>
              <a:t> = 0.50 min </a:t>
            </a:r>
          </a:p>
          <a:p>
            <a:pPr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sz="2000" i="1" dirty="0">
                <a:solidFill>
                  <a:srgbClr val="002060"/>
                </a:solidFill>
              </a:rPr>
              <a:t>P</a:t>
            </a:r>
            <a:r>
              <a:rPr lang="en-US" sz="2000" dirty="0">
                <a:solidFill>
                  <a:srgbClr val="002060"/>
                </a:solidFill>
              </a:rPr>
              <a:t>(</a:t>
            </a:r>
            <a:r>
              <a:rPr lang="en-US" sz="2000" i="1" dirty="0">
                <a:solidFill>
                  <a:srgbClr val="002060"/>
                </a:solidFill>
              </a:rPr>
              <a:t>X</a:t>
            </a:r>
            <a:r>
              <a:rPr lang="en-US" sz="2000" dirty="0">
                <a:solidFill>
                  <a:srgbClr val="002060"/>
                </a:solidFill>
              </a:rPr>
              <a:t> &gt; 0.50) = </a:t>
            </a:r>
            <a:r>
              <a:rPr lang="en-US" sz="2000" i="1" dirty="0">
                <a:solidFill>
                  <a:srgbClr val="002060"/>
                </a:solidFill>
              </a:rPr>
              <a:t>e</a:t>
            </a:r>
            <a:r>
              <a:rPr lang="en-US" sz="2000" baseline="30000" dirty="0">
                <a:solidFill>
                  <a:srgbClr val="002060"/>
                </a:solidFill>
              </a:rPr>
              <a:t>–</a:t>
            </a:r>
            <a:r>
              <a:rPr lang="en-US" sz="2000" baseline="30000" dirty="0">
                <a:solidFill>
                  <a:srgbClr val="002060"/>
                </a:solidFill>
                <a:sym typeface="Symbol" pitchFamily="18" charset="2"/>
              </a:rPr>
              <a:t></a:t>
            </a:r>
            <a:r>
              <a:rPr lang="en-US" sz="2000" i="1" baseline="30000" dirty="0">
                <a:solidFill>
                  <a:srgbClr val="002060"/>
                </a:solidFill>
              </a:rPr>
              <a:t>x</a:t>
            </a:r>
            <a:r>
              <a:rPr lang="en-US" sz="2000" dirty="0">
                <a:solidFill>
                  <a:srgbClr val="002060"/>
                </a:solidFill>
              </a:rPr>
              <a:t> = </a:t>
            </a:r>
            <a:r>
              <a:rPr lang="en-US" sz="2000" i="1" dirty="0">
                <a:solidFill>
                  <a:srgbClr val="002060"/>
                </a:solidFill>
              </a:rPr>
              <a:t>e</a:t>
            </a:r>
            <a:r>
              <a:rPr lang="en-US" sz="2000" baseline="30000" dirty="0">
                <a:solidFill>
                  <a:srgbClr val="002060"/>
                </a:solidFill>
              </a:rPr>
              <a:t>–(2.2)(0.5)</a:t>
            </a:r>
            <a:r>
              <a:rPr lang="en-US" sz="2000" dirty="0">
                <a:solidFill>
                  <a:srgbClr val="002060"/>
                </a:solidFill>
              </a:rPr>
              <a:t> = .3329 </a:t>
            </a:r>
            <a:r>
              <a:rPr lang="en-US" sz="2000" dirty="0" smtClean="0">
                <a:solidFill>
                  <a:srgbClr val="002060"/>
                </a:solidFill>
              </a:rPr>
              <a:t>or a 33.29</a:t>
            </a:r>
            <a:r>
              <a:rPr lang="en-US" sz="2000" dirty="0">
                <a:solidFill>
                  <a:srgbClr val="002060"/>
                </a:solidFill>
              </a:rPr>
              <a:t>% chance of waiting more than 30 seconds for the next call.</a:t>
            </a:r>
          </a:p>
        </p:txBody>
      </p:sp>
      <p:sp>
        <p:nvSpPr>
          <p:cNvPr id="97285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153400" cy="533399"/>
          </a:xfrm>
        </p:spPr>
        <p:txBody>
          <a:bodyPr lIns="103236" tIns="51618" rIns="103236" bIns="51618" anchor="t">
            <a:normAutofit fontScale="90000"/>
          </a:bodyPr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Exponential Distribution</a:t>
            </a:r>
            <a:endParaRPr lang="en-US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560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FF910F4E-F7D8-4A01-B82C-A1DFD1A219F7}" type="slidenum">
              <a:rPr lang="en-US"/>
              <a:pPr/>
              <a:t>37</a:t>
            </a:fld>
            <a:endParaRPr lang="en-US"/>
          </a:p>
        </p:txBody>
      </p:sp>
      <p:sp>
        <p:nvSpPr>
          <p:cNvPr id="99329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99330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236538" y="1002744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Example: Customer Waiting Time</a:t>
            </a:r>
          </a:p>
        </p:txBody>
      </p:sp>
      <p:sp>
        <p:nvSpPr>
          <p:cNvPr id="99332" name="Rectangle 9"/>
          <p:cNvSpPr>
            <a:spLocks noChangeArrowheads="1"/>
          </p:cNvSpPr>
          <p:nvPr/>
        </p:nvSpPr>
        <p:spPr bwMode="auto">
          <a:xfrm>
            <a:off x="614313" y="5383606"/>
            <a:ext cx="3967531" cy="38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3236" tIns="51618" rIns="103236" bIns="51618">
            <a:spAutoFit/>
          </a:bodyPr>
          <a:lstStyle/>
          <a:p>
            <a:pPr eaLnBrk="0" hangingPunct="0"/>
            <a:r>
              <a:rPr lang="en-US" i="1" dirty="0">
                <a:solidFill>
                  <a:srgbClr val="002060"/>
                </a:solidFill>
              </a:rPr>
              <a:t>P</a:t>
            </a:r>
            <a:r>
              <a:rPr lang="en-US" dirty="0">
                <a:solidFill>
                  <a:srgbClr val="002060"/>
                </a:solidFill>
              </a:rPr>
              <a:t>(</a:t>
            </a:r>
            <a:r>
              <a:rPr lang="en-US" i="1" dirty="0">
                <a:solidFill>
                  <a:srgbClr val="002060"/>
                </a:solidFill>
              </a:rPr>
              <a:t>X</a:t>
            </a:r>
            <a:r>
              <a:rPr lang="en-US" dirty="0">
                <a:solidFill>
                  <a:srgbClr val="002060"/>
                </a:solidFill>
              </a:rPr>
              <a:t> &gt; 0.50) = </a:t>
            </a:r>
            <a:r>
              <a:rPr lang="en-US" i="1" dirty="0">
                <a:solidFill>
                  <a:srgbClr val="002060"/>
                </a:solidFill>
              </a:rPr>
              <a:t>e</a:t>
            </a:r>
            <a:r>
              <a:rPr lang="en-US" baseline="30000" dirty="0">
                <a:solidFill>
                  <a:srgbClr val="002060"/>
                </a:solidFill>
              </a:rPr>
              <a:t>–</a:t>
            </a:r>
            <a:r>
              <a:rPr lang="en-US" baseline="30000" dirty="0">
                <a:solidFill>
                  <a:srgbClr val="002060"/>
                </a:solidFill>
                <a:sym typeface="Symbol" pitchFamily="18" charset="2"/>
              </a:rPr>
              <a:t></a:t>
            </a:r>
            <a:r>
              <a:rPr lang="en-US" i="1" baseline="30000" dirty="0">
                <a:solidFill>
                  <a:srgbClr val="002060"/>
                </a:solidFill>
              </a:rPr>
              <a:t>x</a:t>
            </a:r>
            <a:r>
              <a:rPr lang="en-US" dirty="0">
                <a:solidFill>
                  <a:srgbClr val="002060"/>
                </a:solidFill>
              </a:rPr>
              <a:t> = </a:t>
            </a:r>
            <a:r>
              <a:rPr lang="en-US" i="1" dirty="0">
                <a:solidFill>
                  <a:srgbClr val="002060"/>
                </a:solidFill>
              </a:rPr>
              <a:t>e</a:t>
            </a:r>
            <a:r>
              <a:rPr lang="en-US" baseline="30000" dirty="0">
                <a:solidFill>
                  <a:srgbClr val="002060"/>
                </a:solidFill>
              </a:rPr>
              <a:t>–(2.2)(0.5)</a:t>
            </a:r>
            <a:r>
              <a:rPr lang="en-US" dirty="0">
                <a:solidFill>
                  <a:srgbClr val="002060"/>
                </a:solidFill>
              </a:rPr>
              <a:t> = .3329</a:t>
            </a:r>
          </a:p>
        </p:txBody>
      </p:sp>
      <p:sp>
        <p:nvSpPr>
          <p:cNvPr id="99333" name="Rectangle 10"/>
          <p:cNvSpPr>
            <a:spLocks noChangeArrowheads="1"/>
          </p:cNvSpPr>
          <p:nvPr/>
        </p:nvSpPr>
        <p:spPr bwMode="auto">
          <a:xfrm>
            <a:off x="5105400" y="5381255"/>
            <a:ext cx="3259003" cy="38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3236" tIns="51618" rIns="103236" bIns="51618">
            <a:spAutoFit/>
          </a:bodyPr>
          <a:lstStyle/>
          <a:p>
            <a:pPr eaLnBrk="0" hangingPunct="0"/>
            <a:r>
              <a:rPr lang="en-US" i="1" dirty="0">
                <a:solidFill>
                  <a:srgbClr val="002060"/>
                </a:solidFill>
              </a:rPr>
              <a:t>P</a:t>
            </a:r>
            <a:r>
              <a:rPr lang="en-US" dirty="0">
                <a:solidFill>
                  <a:srgbClr val="002060"/>
                </a:solidFill>
              </a:rPr>
              <a:t>(</a:t>
            </a:r>
            <a:r>
              <a:rPr lang="en-US" i="1" dirty="0">
                <a:solidFill>
                  <a:srgbClr val="002060"/>
                </a:solidFill>
              </a:rPr>
              <a:t>X</a:t>
            </a:r>
            <a:r>
              <a:rPr lang="en-US" dirty="0">
                <a:solidFill>
                  <a:srgbClr val="002060"/>
                </a:solidFill>
              </a:rPr>
              <a:t> ≤ 0.50</a:t>
            </a:r>
            <a:r>
              <a:rPr lang="en-US" dirty="0" smtClean="0">
                <a:solidFill>
                  <a:srgbClr val="002060"/>
                </a:solidFill>
              </a:rPr>
              <a:t>) = 1-.3329 = .6671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99334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938" y="2667000"/>
            <a:ext cx="8151813" cy="25241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153400" cy="533399"/>
          </a:xfrm>
        </p:spPr>
        <p:txBody>
          <a:bodyPr lIns="103236" tIns="51618" rIns="103236" bIns="51618" anchor="t">
            <a:normAutofit fontScale="90000"/>
          </a:bodyPr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Exponential Distribution</a:t>
            </a:r>
            <a:endParaRPr lang="en-US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7888" y="1662306"/>
            <a:ext cx="7086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Given </a:t>
            </a:r>
            <a:r>
              <a:rPr lang="el-GR" i="1" dirty="0" smtClean="0">
                <a:solidFill>
                  <a:srgbClr val="002060"/>
                </a:solidFill>
              </a:rPr>
              <a:t>λ</a:t>
            </a:r>
            <a:r>
              <a:rPr lang="en-US" dirty="0" smtClean="0">
                <a:solidFill>
                  <a:srgbClr val="002060"/>
                </a:solidFill>
              </a:rPr>
              <a:t> = 2.2 inquiries per minute, what </a:t>
            </a:r>
            <a:r>
              <a:rPr lang="en-US" dirty="0">
                <a:solidFill>
                  <a:srgbClr val="002060"/>
                </a:solidFill>
              </a:rPr>
              <a:t>is the probability of waiting more than 30 seconds </a:t>
            </a:r>
            <a:r>
              <a:rPr lang="en-US" dirty="0" smtClean="0">
                <a:solidFill>
                  <a:srgbClr val="002060"/>
                </a:solidFill>
              </a:rPr>
              <a:t>(</a:t>
            </a:r>
            <a:r>
              <a:rPr lang="en-US" dirty="0">
                <a:solidFill>
                  <a:srgbClr val="002060"/>
                </a:solidFill>
              </a:rPr>
              <a:t>i.e., 0.50 minutes) for the next call</a:t>
            </a:r>
            <a:r>
              <a:rPr lang="en-US" dirty="0" smtClean="0">
                <a:solidFill>
                  <a:srgbClr val="002060"/>
                </a:solidFill>
              </a:rPr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51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8362B496-ACBD-467D-B34B-CC4D292EAF94}" type="slidenum">
              <a:rPr lang="en-US"/>
              <a:pPr/>
              <a:t>38</a:t>
            </a:fld>
            <a:endParaRPr lang="en-US"/>
          </a:p>
        </p:txBody>
      </p:sp>
      <p:sp>
        <p:nvSpPr>
          <p:cNvPr id="10137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137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236538" y="1852159"/>
            <a:ext cx="8277225" cy="118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6" tIns="51618" rIns="103236" bIns="51618">
            <a:spAutoFit/>
          </a:bodyPr>
          <a:lstStyle/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If the mean arrival rate is 2.2 calls per minute,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what is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90th percentile for waiting time (the top 10% of waiting time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)?</a:t>
            </a: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Find the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x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-value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that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defines the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upper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10%.</a:t>
            </a:r>
          </a:p>
        </p:txBody>
      </p:sp>
      <p:sp>
        <p:nvSpPr>
          <p:cNvPr id="10138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981605" y="3276600"/>
            <a:ext cx="4787089" cy="2581983"/>
          </a:xfrm>
          <a:ln w="3175"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153400" cy="533399"/>
          </a:xfrm>
        </p:spPr>
        <p:txBody>
          <a:bodyPr lIns="103236" tIns="51618" rIns="103236" bIns="51618" anchor="t">
            <a:normAutofit fontScale="90000"/>
          </a:bodyPr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Inverse Exponential Distribution</a:t>
            </a:r>
            <a:endParaRPr lang="en-US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96883" y="914400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Inverse Exponential</a:t>
            </a:r>
          </a:p>
        </p:txBody>
      </p:sp>
    </p:spTree>
    <p:extLst>
      <p:ext uri="{BB962C8B-B14F-4D97-AF65-F5344CB8AC3E}">
        <p14:creationId xmlns:p14="http://schemas.microsoft.com/office/powerpoint/2010/main" val="790959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B1F135D8-DFF8-4A18-8371-6E16D17B6487}" type="slidenum">
              <a:rPr lang="en-US"/>
              <a:pPr/>
              <a:t>39</a:t>
            </a:fld>
            <a:endParaRPr lang="en-US"/>
          </a:p>
        </p:txBody>
      </p:sp>
      <p:sp>
        <p:nvSpPr>
          <p:cNvPr id="103425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3426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296883" y="914400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Inverse Exponential</a:t>
            </a:r>
          </a:p>
        </p:txBody>
      </p:sp>
      <p:sp>
        <p:nvSpPr>
          <p:cNvPr id="103428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1034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65" y="2819400"/>
            <a:ext cx="7620000" cy="312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153400" cy="533399"/>
          </a:xfrm>
        </p:spPr>
        <p:txBody>
          <a:bodyPr lIns="103236" tIns="51618" rIns="103236" bIns="51618" anchor="t">
            <a:normAutofit fontScale="90000"/>
          </a:bodyPr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Inverse Exponential Distribution</a:t>
            </a:r>
            <a:endParaRPr lang="en-US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86465" y="1525587"/>
            <a:ext cx="7766935" cy="935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3236" tIns="51618" rIns="103236" bIns="51618">
            <a:spAutoFit/>
          </a:bodyPr>
          <a:lstStyle/>
          <a:p>
            <a:pPr eaLnBrk="0" hangingPunct="0">
              <a:spcBef>
                <a:spcPts val="1200"/>
              </a:spcBef>
              <a:buClr>
                <a:schemeClr val="accent1"/>
              </a:buClr>
              <a:defRPr/>
            </a:pP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If the mean arrival rate is 2.2 calls per minute, 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what is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90th percentile for waiting time (the top 10% of waiting time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)? Find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x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-value 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that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defines the 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upper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10%.</a:t>
            </a:r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189750" y="3456679"/>
            <a:ext cx="3438313" cy="1854501"/>
          </a:xfrm>
          <a:ln w="3175"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91125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7-</a:t>
            </a:r>
            <a:fld id="{3DA0EF95-1D6C-4B44-A705-058228145510}" type="slidenum">
              <a:rPr lang="en-US"/>
              <a:pPr/>
              <a:t>4</a:t>
            </a:fld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2114550"/>
            <a:ext cx="4159250" cy="3430587"/>
          </a:xfrm>
        </p:spPr>
        <p:txBody>
          <a:bodyPr lIns="103236" tIns="51618" rIns="103236" bIns="51618"/>
          <a:lstStyle/>
          <a:p>
            <a:pPr marL="515938" indent="-515938" eaLnBrk="1" hangingPunct="1">
              <a:lnSpc>
                <a:spcPct val="90000"/>
              </a:lnSpc>
              <a:buSzPct val="100000"/>
              <a:buFont typeface="Wingdings" pitchFamily="2" charset="2"/>
              <a:buNone/>
            </a:pPr>
            <a:r>
              <a:rPr lang="en-US" sz="2800" dirty="0" smtClean="0"/>
              <a:t> </a:t>
            </a:r>
            <a:r>
              <a:rPr lang="en-US" sz="2000" dirty="0" smtClean="0">
                <a:solidFill>
                  <a:srgbClr val="002060"/>
                </a:solidFill>
              </a:rPr>
              <a:t>Continuous PDF:</a:t>
            </a:r>
          </a:p>
          <a:p>
            <a:pPr marL="515938" indent="-515938" eaLnBrk="1" hangingPunct="1">
              <a:lnSpc>
                <a:spcPct val="90000"/>
              </a:lnSpc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Denoted 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</a:rPr>
              <a:t>f</a:t>
            </a:r>
            <a:r>
              <a:rPr lang="en-US" sz="2000" dirty="0" smtClean="0">
                <a:solidFill>
                  <a:srgbClr val="002060"/>
                </a:solidFill>
              </a:rPr>
              <a:t>(</a:t>
            </a:r>
            <a:r>
              <a:rPr lang="en-US" sz="2000" i="1" dirty="0" smtClean="0">
                <a:solidFill>
                  <a:srgbClr val="002060"/>
                </a:solidFill>
              </a:rPr>
              <a:t>x</a:t>
            </a:r>
            <a:r>
              <a:rPr lang="en-US" sz="2000" dirty="0" smtClean="0">
                <a:solidFill>
                  <a:srgbClr val="002060"/>
                </a:solidFill>
              </a:rPr>
              <a:t>)</a:t>
            </a:r>
          </a:p>
          <a:p>
            <a:pPr marL="515938" indent="-515938" eaLnBrk="1" hangingPunct="1">
              <a:lnSpc>
                <a:spcPct val="90000"/>
              </a:lnSpc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Must be nonnegative</a:t>
            </a:r>
          </a:p>
          <a:p>
            <a:pPr marL="515938" indent="-515938" eaLnBrk="1" hangingPunct="1">
              <a:lnSpc>
                <a:spcPct val="90000"/>
              </a:lnSpc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Total area under </a:t>
            </a:r>
            <a:br>
              <a:rPr lang="en-US" sz="2000" dirty="0" smtClean="0">
                <a:solidFill>
                  <a:srgbClr val="002060"/>
                </a:solidFill>
              </a:rPr>
            </a:br>
            <a:r>
              <a:rPr lang="en-US" sz="2000" dirty="0" smtClean="0">
                <a:solidFill>
                  <a:srgbClr val="002060"/>
                </a:solidFill>
              </a:rPr>
              <a:t>curve = 1</a:t>
            </a:r>
          </a:p>
          <a:p>
            <a:pPr marL="515938" indent="-515938" eaLnBrk="1" hangingPunct="1">
              <a:lnSpc>
                <a:spcPct val="90000"/>
              </a:lnSpc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Mean, variance, and </a:t>
            </a:r>
            <a:br>
              <a:rPr lang="en-US" sz="2000" dirty="0" smtClean="0">
                <a:solidFill>
                  <a:srgbClr val="002060"/>
                </a:solidFill>
              </a:rPr>
            </a:br>
            <a:r>
              <a:rPr lang="en-US" sz="2000" dirty="0" smtClean="0">
                <a:solidFill>
                  <a:srgbClr val="002060"/>
                </a:solidFill>
              </a:rPr>
              <a:t>shape depend on</a:t>
            </a:r>
            <a:br>
              <a:rPr lang="en-US" sz="2000" dirty="0" smtClean="0">
                <a:solidFill>
                  <a:srgbClr val="002060"/>
                </a:solidFill>
              </a:rPr>
            </a:br>
            <a:r>
              <a:rPr lang="en-US" sz="2000" dirty="0" smtClean="0">
                <a:solidFill>
                  <a:srgbClr val="002060"/>
                </a:solidFill>
              </a:rPr>
              <a:t>the PDF </a:t>
            </a:r>
            <a:r>
              <a:rPr lang="en-US" sz="2000" i="1" dirty="0" smtClean="0">
                <a:solidFill>
                  <a:srgbClr val="002060"/>
                </a:solidFill>
              </a:rPr>
              <a:t>parameters</a:t>
            </a:r>
          </a:p>
          <a:p>
            <a:pPr marL="515938" indent="-515938" eaLnBrk="1" hangingPunct="1">
              <a:lnSpc>
                <a:spcPct val="90000"/>
              </a:lnSpc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PDF reveals the shape </a:t>
            </a:r>
            <a:br>
              <a:rPr lang="en-US" sz="2000" dirty="0" smtClean="0">
                <a:solidFill>
                  <a:srgbClr val="002060"/>
                </a:solidFill>
              </a:rPr>
            </a:br>
            <a:r>
              <a:rPr lang="en-US" sz="2000" dirty="0" smtClean="0">
                <a:solidFill>
                  <a:srgbClr val="002060"/>
                </a:solidFill>
              </a:rPr>
              <a:t>of the distribution</a:t>
            </a:r>
          </a:p>
        </p:txBody>
      </p:sp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34950" y="1503363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5763" indent="-385763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PDF – Probability Density Function</a:t>
            </a:r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5017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2514600"/>
            <a:ext cx="5168900" cy="28194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143000" y="413657"/>
            <a:ext cx="7010400" cy="609600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Continuous Distributions</a:t>
            </a:r>
            <a:endParaRPr lang="en-US" sz="3200" kern="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3312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1267A56F-9C83-4507-8951-78DEE82E3C18}" type="slidenum">
              <a:rPr lang="en-US"/>
              <a:pPr/>
              <a:t>40</a:t>
            </a:fld>
            <a:endParaRPr lang="en-US"/>
          </a:p>
        </p:txBody>
      </p:sp>
      <p:sp>
        <p:nvSpPr>
          <p:cNvPr id="105473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5474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5475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533400" y="1293812"/>
            <a:ext cx="6556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Mean Time Between Events</a:t>
            </a:r>
          </a:p>
        </p:txBody>
      </p:sp>
      <p:pic>
        <p:nvPicPr>
          <p:cNvPr id="10547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9" y="2057400"/>
            <a:ext cx="85582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153400" cy="533399"/>
          </a:xfrm>
        </p:spPr>
        <p:txBody>
          <a:bodyPr lIns="103236" tIns="51618" rIns="103236" bIns="51618" anchor="t">
            <a:normAutofit fontScale="90000"/>
          </a:bodyPr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Exponential Distribution</a:t>
            </a:r>
            <a:endParaRPr lang="en-US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107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1267A56F-9C83-4507-8951-78DEE82E3C18}" type="slidenum">
              <a:rPr lang="en-US"/>
              <a:pPr/>
              <a:t>41</a:t>
            </a:fld>
            <a:endParaRPr lang="en-US"/>
          </a:p>
        </p:txBody>
      </p:sp>
      <p:sp>
        <p:nvSpPr>
          <p:cNvPr id="105473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5474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5475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533400" y="1293812"/>
            <a:ext cx="6556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Bottom Line: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153400" cy="533399"/>
          </a:xfrm>
        </p:spPr>
        <p:txBody>
          <a:bodyPr lIns="103236" tIns="51618" rIns="103236" bIns="51618" anchor="t">
            <a:normAutofit fontScale="90000"/>
          </a:bodyPr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Exponential Distribution</a:t>
            </a:r>
            <a:endParaRPr lang="en-US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33400" y="2133600"/>
            <a:ext cx="7766935" cy="262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3236" tIns="51618" rIns="103236" bIns="51618">
            <a:spAutoFit/>
          </a:bodyPr>
          <a:lstStyle/>
          <a:p>
            <a:pPr eaLnBrk="0" hangingPunct="0">
              <a:spcBef>
                <a:spcPts val="1200"/>
              </a:spcBef>
              <a:buClr>
                <a:schemeClr val="accent1"/>
              </a:buClr>
              <a:defRPr/>
            </a:pP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You may encounter the exponential model in any situation that involves customer arrivals, waiting lines, and </a:t>
            </a:r>
            <a:r>
              <a:rPr lang="en-US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queueing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(e.g., retail business, call center, concert, theme park, bank, grocery store, airline check-in, traffic planning).</a:t>
            </a:r>
          </a:p>
          <a:p>
            <a:pPr eaLnBrk="0" hangingPunct="0">
              <a:spcBef>
                <a:spcPts val="1200"/>
              </a:spcBef>
              <a:buClr>
                <a:schemeClr val="accent1"/>
              </a:buClr>
              <a:defRPr/>
            </a:pP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Such applications are not rare in our crowded world.</a:t>
            </a:r>
          </a:p>
          <a:p>
            <a:pPr eaLnBrk="0" hangingPunct="0">
              <a:spcBef>
                <a:spcPts val="1200"/>
              </a:spcBef>
              <a:buClr>
                <a:schemeClr val="accent1"/>
              </a:buClr>
              <a:defRPr/>
            </a:pP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Study simulation (Chapter 18) to learn more about how such situations can be modeled to plan facility capacity,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predict waiting times, 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and study system throughput.</a:t>
            </a:r>
          </a:p>
        </p:txBody>
      </p:sp>
      <p:pic>
        <p:nvPicPr>
          <p:cNvPr id="1026" name="Picture 2" descr="C:\Users\Blythe\AppData\Local\Microsoft\Windows\Temporary Internet Files\Content.IE5\K4POUWPH\MP900411822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806039"/>
            <a:ext cx="1752600" cy="116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lythe\AppData\Local\Microsoft\Windows\Temporary Internet Files\Content.IE5\57E3VQ8D\MP900411831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761612"/>
            <a:ext cx="1828800" cy="121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964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EAE223BB-A6B3-4631-B4F7-3D2ED00CB90D}" type="slidenum">
              <a:rPr lang="en-US"/>
              <a:pPr/>
              <a:t>42</a:t>
            </a:fld>
            <a:endParaRPr lang="en-US"/>
          </a:p>
        </p:txBody>
      </p:sp>
      <p:sp>
        <p:nvSpPr>
          <p:cNvPr id="107521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7522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533400" y="1142999"/>
            <a:ext cx="6243638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9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of the Triangular Distribution</a:t>
            </a: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434439" y="381000"/>
            <a:ext cx="8170863" cy="5333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Other Continuous Distributions             </a:t>
            </a:r>
            <a:r>
              <a:rPr lang="en-US" sz="3200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ML 5.4</a:t>
            </a:r>
            <a:endParaRPr lang="en-US" sz="3200" i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905000"/>
            <a:ext cx="5562600" cy="40064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99712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640142F1-B5BA-4FE0-9E95-45CFA7B4F3A4}" type="slidenum">
              <a:rPr lang="en-US"/>
              <a:pPr/>
              <a:t>43</a:t>
            </a:fld>
            <a:endParaRPr lang="en-US"/>
          </a:p>
        </p:txBody>
      </p:sp>
      <p:sp>
        <p:nvSpPr>
          <p:cNvPr id="109569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9570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304800" y="990600"/>
            <a:ext cx="6243638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9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of the Triangular Distribution</a:t>
            </a:r>
          </a:p>
        </p:txBody>
      </p:sp>
      <p:sp>
        <p:nvSpPr>
          <p:cNvPr id="109572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777" y="1905000"/>
            <a:ext cx="8256587" cy="20574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889793" y="4191000"/>
            <a:ext cx="7086600" cy="190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 eaLnBrk="0" hangingPunct="0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The </a:t>
            </a:r>
            <a:r>
              <a:rPr lang="en-US" dirty="0">
                <a:solidFill>
                  <a:srgbClr val="002060"/>
                </a:solidFill>
              </a:rPr>
              <a:t>triangular distribution is a way of thinking about variation </a:t>
            </a:r>
            <a:r>
              <a:rPr lang="en-US" dirty="0" smtClean="0">
                <a:solidFill>
                  <a:srgbClr val="002060"/>
                </a:solidFill>
              </a:rPr>
              <a:t>that corresponds </a:t>
            </a:r>
            <a:r>
              <a:rPr lang="en-US" dirty="0">
                <a:solidFill>
                  <a:srgbClr val="002060"/>
                </a:solidFill>
              </a:rPr>
              <a:t>rather well to what-if analysis in business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  <a:endParaRPr lang="en-US" dirty="0">
              <a:solidFill>
                <a:srgbClr val="002060"/>
              </a:solidFill>
            </a:endParaRPr>
          </a:p>
          <a:p>
            <a:pPr marL="285750" indent="-285750" eaLnBrk="0" hangingPunct="0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It </a:t>
            </a:r>
            <a:r>
              <a:rPr lang="en-US" dirty="0">
                <a:solidFill>
                  <a:srgbClr val="002060"/>
                </a:solidFill>
              </a:rPr>
              <a:t>is not surprising that business analysts are attracted to the </a:t>
            </a:r>
            <a:r>
              <a:rPr lang="en-US" dirty="0" smtClean="0">
                <a:solidFill>
                  <a:srgbClr val="002060"/>
                </a:solidFill>
              </a:rPr>
              <a:t>triangular model</a:t>
            </a:r>
            <a:r>
              <a:rPr lang="en-US" dirty="0">
                <a:solidFill>
                  <a:srgbClr val="002060"/>
                </a:solidFill>
              </a:rPr>
              <a:t>. </a:t>
            </a:r>
          </a:p>
          <a:p>
            <a:pPr marL="285750" indent="-285750" eaLnBrk="0" hangingPunct="0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Its </a:t>
            </a:r>
            <a:r>
              <a:rPr lang="en-US" dirty="0">
                <a:solidFill>
                  <a:srgbClr val="002060"/>
                </a:solidFill>
              </a:rPr>
              <a:t>finite range and simple form are more understandable than a </a:t>
            </a:r>
            <a:r>
              <a:rPr lang="en-US" dirty="0" smtClean="0">
                <a:solidFill>
                  <a:srgbClr val="002060"/>
                </a:solidFill>
              </a:rPr>
              <a:t>normal distribution</a:t>
            </a:r>
            <a:r>
              <a:rPr lang="en-US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434439" y="381000"/>
            <a:ext cx="8170863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Other Continuous Distributions</a:t>
            </a:r>
            <a:endParaRPr lang="en-US" sz="3200" i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6834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 dirty="0"/>
              <a:t>7-</a:t>
            </a:r>
            <a:fld id="{6753F9E9-3CE6-444C-A562-C2CF8D58D5AE}" type="slidenum">
              <a:rPr lang="en-US"/>
              <a:pPr/>
              <a:t>44</a:t>
            </a:fld>
            <a:endParaRPr lang="en-US" dirty="0"/>
          </a:p>
        </p:txBody>
      </p:sp>
      <p:sp>
        <p:nvSpPr>
          <p:cNvPr id="11161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1161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403761" y="1142999"/>
            <a:ext cx="6243638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9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of the Triangular Distribution</a:t>
            </a:r>
          </a:p>
        </p:txBody>
      </p:sp>
      <p:sp>
        <p:nvSpPr>
          <p:cNvPr id="111620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33637" y="1754187"/>
            <a:ext cx="8094425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 eaLnBrk="0" hangingPunct="0">
              <a:spcBef>
                <a:spcPts val="12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It </a:t>
            </a:r>
            <a:r>
              <a:rPr lang="en-US" dirty="0">
                <a:solidFill>
                  <a:srgbClr val="002060"/>
                </a:solidFill>
              </a:rPr>
              <a:t>is more versatile than a normal because it can be skewed in </a:t>
            </a:r>
            <a:r>
              <a:rPr lang="en-US" dirty="0" smtClean="0">
                <a:solidFill>
                  <a:srgbClr val="002060"/>
                </a:solidFill>
              </a:rPr>
              <a:t>either direction</a:t>
            </a:r>
            <a:r>
              <a:rPr lang="en-US" dirty="0">
                <a:solidFill>
                  <a:srgbClr val="002060"/>
                </a:solidFill>
              </a:rPr>
              <a:t>. </a:t>
            </a:r>
          </a:p>
          <a:p>
            <a:pPr marL="285750" indent="-285750" eaLnBrk="0" hangingPunct="0">
              <a:spcBef>
                <a:spcPts val="12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Yet </a:t>
            </a:r>
            <a:r>
              <a:rPr lang="en-US" dirty="0">
                <a:solidFill>
                  <a:srgbClr val="002060"/>
                </a:solidFill>
              </a:rPr>
              <a:t>it has some of the nice properties of a normal, such as a distinct mode.</a:t>
            </a:r>
          </a:p>
          <a:p>
            <a:pPr marL="285750" indent="-285750" eaLnBrk="0" hangingPunct="0">
              <a:spcBef>
                <a:spcPts val="12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The </a:t>
            </a:r>
            <a:r>
              <a:rPr lang="en-US" dirty="0">
                <a:solidFill>
                  <a:srgbClr val="002060"/>
                </a:solidFill>
              </a:rPr>
              <a:t>triangular model is especially handy for what-if analysis when </a:t>
            </a:r>
            <a:r>
              <a:rPr lang="en-US" dirty="0" smtClean="0">
                <a:solidFill>
                  <a:srgbClr val="002060"/>
                </a:solidFill>
              </a:rPr>
              <a:t>the business </a:t>
            </a:r>
            <a:r>
              <a:rPr lang="en-US" dirty="0">
                <a:solidFill>
                  <a:srgbClr val="002060"/>
                </a:solidFill>
              </a:rPr>
              <a:t>case depends on predicting a stochastic variable (e.g., the </a:t>
            </a:r>
            <a:r>
              <a:rPr lang="en-US" dirty="0" smtClean="0">
                <a:solidFill>
                  <a:srgbClr val="002060"/>
                </a:solidFill>
              </a:rPr>
              <a:t>price </a:t>
            </a:r>
            <a:r>
              <a:rPr lang="en-US" dirty="0">
                <a:solidFill>
                  <a:srgbClr val="002060"/>
                </a:solidFill>
              </a:rPr>
              <a:t>of a raw material, an interest rate, a sales volume). </a:t>
            </a:r>
          </a:p>
          <a:p>
            <a:pPr marL="285750" indent="-285750" eaLnBrk="0" hangingPunct="0">
              <a:spcBef>
                <a:spcPts val="12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If </a:t>
            </a:r>
            <a:r>
              <a:rPr lang="en-US" dirty="0">
                <a:solidFill>
                  <a:srgbClr val="002060"/>
                </a:solidFill>
              </a:rPr>
              <a:t>the analyst can anticipate the range (</a:t>
            </a:r>
            <a:r>
              <a:rPr lang="en-US" i="1" dirty="0">
                <a:solidFill>
                  <a:srgbClr val="002060"/>
                </a:solidFill>
              </a:rPr>
              <a:t>a </a:t>
            </a:r>
            <a:r>
              <a:rPr lang="en-US" dirty="0">
                <a:solidFill>
                  <a:srgbClr val="002060"/>
                </a:solidFill>
              </a:rPr>
              <a:t>to</a:t>
            </a:r>
            <a:r>
              <a:rPr lang="en-US" i="1" dirty="0">
                <a:solidFill>
                  <a:srgbClr val="002060"/>
                </a:solidFill>
              </a:rPr>
              <a:t> c) </a:t>
            </a:r>
            <a:r>
              <a:rPr lang="en-US" dirty="0">
                <a:solidFill>
                  <a:srgbClr val="002060"/>
                </a:solidFill>
              </a:rPr>
              <a:t>and most likely value </a:t>
            </a:r>
            <a:r>
              <a:rPr lang="en-US" i="1" dirty="0">
                <a:solidFill>
                  <a:srgbClr val="002060"/>
                </a:solidFill>
              </a:rPr>
              <a:t>(b), </a:t>
            </a:r>
            <a:r>
              <a:rPr lang="en-US" dirty="0">
                <a:solidFill>
                  <a:srgbClr val="002060"/>
                </a:solidFill>
              </a:rPr>
              <a:t>it </a:t>
            </a:r>
            <a:r>
              <a:rPr lang="en-US" dirty="0" smtClean="0">
                <a:solidFill>
                  <a:srgbClr val="002060"/>
                </a:solidFill>
              </a:rPr>
              <a:t>will be </a:t>
            </a:r>
            <a:r>
              <a:rPr lang="en-US" dirty="0">
                <a:solidFill>
                  <a:srgbClr val="002060"/>
                </a:solidFill>
              </a:rPr>
              <a:t>possible to calculate probabilities of various outcomes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  <a:endParaRPr lang="en-US" dirty="0">
              <a:solidFill>
                <a:srgbClr val="002060"/>
              </a:solidFill>
            </a:endParaRPr>
          </a:p>
          <a:p>
            <a:pPr marL="285750" indent="-285750" eaLnBrk="0" hangingPunct="0">
              <a:spcBef>
                <a:spcPts val="12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Many </a:t>
            </a:r>
            <a:r>
              <a:rPr lang="en-US" dirty="0">
                <a:solidFill>
                  <a:srgbClr val="002060"/>
                </a:solidFill>
              </a:rPr>
              <a:t>times, </a:t>
            </a:r>
            <a:r>
              <a:rPr lang="en-US" dirty="0" smtClean="0">
                <a:solidFill>
                  <a:srgbClr val="002060"/>
                </a:solidFill>
              </a:rPr>
              <a:t>distributions </a:t>
            </a:r>
            <a:r>
              <a:rPr lang="en-US" dirty="0">
                <a:solidFill>
                  <a:srgbClr val="002060"/>
                </a:solidFill>
              </a:rPr>
              <a:t>will be skewed, so a normal </a:t>
            </a:r>
            <a:r>
              <a:rPr lang="en-US" dirty="0" smtClean="0">
                <a:solidFill>
                  <a:srgbClr val="002060"/>
                </a:solidFill>
              </a:rPr>
              <a:t>wouldn’t </a:t>
            </a:r>
            <a:r>
              <a:rPr lang="en-US" dirty="0">
                <a:solidFill>
                  <a:srgbClr val="002060"/>
                </a:solidFill>
              </a:rPr>
              <a:t>be much help.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434439" y="381000"/>
            <a:ext cx="8170863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Other Continuous Distributions</a:t>
            </a:r>
            <a:endParaRPr lang="en-US" sz="3200" i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5157437"/>
            <a:ext cx="5504392" cy="13716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97089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6753F9E9-3CE6-444C-A562-C2CF8D58D5AE}" type="slidenum">
              <a:rPr lang="en-US"/>
              <a:pPr/>
              <a:t>45</a:t>
            </a:fld>
            <a:endParaRPr lang="en-US"/>
          </a:p>
        </p:txBody>
      </p:sp>
      <p:sp>
        <p:nvSpPr>
          <p:cNvPr id="11161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1161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403760" y="1142999"/>
            <a:ext cx="6759039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Triangular Distribution: Example T(15, 20, 30)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1620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434439" y="381000"/>
            <a:ext cx="8170863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Other Continuous Distributions</a:t>
            </a:r>
            <a:endParaRPr lang="en-US" sz="3200" i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636" y="1717571"/>
            <a:ext cx="6159163" cy="2728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184650"/>
            <a:ext cx="3576108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988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6753F9E9-3CE6-444C-A562-C2CF8D58D5AE}" type="slidenum">
              <a:rPr lang="en-US"/>
              <a:pPr/>
              <a:t>46</a:t>
            </a:fld>
            <a:endParaRPr lang="en-US"/>
          </a:p>
        </p:txBody>
      </p:sp>
      <p:sp>
        <p:nvSpPr>
          <p:cNvPr id="11161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1161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403760" y="1142999"/>
            <a:ext cx="6759039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Triangular Distribution: Example T(15, 20, 30)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1620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434439" y="381000"/>
            <a:ext cx="8170863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Other Continuous Distributions</a:t>
            </a:r>
            <a:endParaRPr lang="en-US" sz="3200" i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321" y="4422172"/>
            <a:ext cx="5515098" cy="2089052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680" y="1600200"/>
            <a:ext cx="601793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059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A3913D4F-E690-4BB8-B11B-CAF9FE8B6BAA}" type="slidenum">
              <a:rPr lang="en-US"/>
              <a:pPr/>
              <a:t>47</a:t>
            </a:fld>
            <a:endParaRPr lang="en-US"/>
          </a:p>
        </p:txBody>
      </p:sp>
      <p:sp>
        <p:nvSpPr>
          <p:cNvPr id="33793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609600" y="942602"/>
            <a:ext cx="7010400" cy="609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of the Uniform Distribution</a:t>
            </a:r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821377" y="1828800"/>
            <a:ext cx="3522023" cy="144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If 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X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is a random variable that is </a:t>
            </a:r>
          </a:p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uniformly distributed between </a:t>
            </a:r>
          </a:p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and 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 its PDF has </a:t>
            </a:r>
          </a:p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constant height.</a:t>
            </a: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914400" y="3278187"/>
            <a:ext cx="3200400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6" tIns="51618" rIns="103236" bIns="51618">
            <a:spAutoFit/>
          </a:bodyPr>
          <a:lstStyle>
            <a:lvl1pPr marL="515938" indent="-5159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516179" indent="-516179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Denoted 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U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(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a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, 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b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)</a:t>
            </a:r>
          </a:p>
          <a:p>
            <a:pPr marL="516179" indent="-516179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Area = </a:t>
            </a:r>
            <a:b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</a:b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base x height =</a:t>
            </a:r>
            <a:b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</a:b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(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b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sym typeface="Symbol" pitchFamily="18" charset="2"/>
              </a:rPr>
              <a:t> 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a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) x 1/(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b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sym typeface="Symbol" pitchFamily="18" charset="2"/>
              </a:rPr>
              <a:t> 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a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) = 1</a:t>
            </a:r>
          </a:p>
        </p:txBody>
      </p:sp>
      <p:sp>
        <p:nvSpPr>
          <p:cNvPr id="33798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1219200" y="406235"/>
            <a:ext cx="66246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Uniform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Continuous Distribution</a:t>
            </a:r>
          </a:p>
        </p:txBody>
      </p:sp>
      <p:pic>
        <p:nvPicPr>
          <p:cNvPr id="5048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76800" y="1981200"/>
            <a:ext cx="3581400" cy="2079522"/>
          </a:xfrm>
          <a:ln w="3175"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5048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4331406"/>
            <a:ext cx="3657600" cy="211666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50483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236" y="5389738"/>
            <a:ext cx="21431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51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8D5D6266-48C0-45FC-A64E-6A8E2B2B6973}" type="slidenum">
              <a:rPr lang="en-US"/>
              <a:pPr/>
              <a:t>48</a:t>
            </a:fld>
            <a:endParaRPr lang="en-US"/>
          </a:p>
        </p:txBody>
      </p:sp>
      <p:sp>
        <p:nvSpPr>
          <p:cNvPr id="35841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34950" y="1291637"/>
            <a:ext cx="79184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of the Uniform Distribution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4550" y="2133600"/>
            <a:ext cx="6833937" cy="365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219200" y="406235"/>
            <a:ext cx="66246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Uniform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Continuous Distribution</a:t>
            </a:r>
          </a:p>
        </p:txBody>
      </p:sp>
    </p:spTree>
    <p:extLst>
      <p:ext uri="{BB962C8B-B14F-4D97-AF65-F5344CB8AC3E}">
        <p14:creationId xmlns:p14="http://schemas.microsoft.com/office/powerpoint/2010/main" val="309005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8D8AE95A-D303-4CAE-AEF9-A38B97159A11}" type="slidenum">
              <a:rPr lang="en-US"/>
              <a:pPr/>
              <a:t>49</a:t>
            </a:fld>
            <a:endParaRPr lang="en-US"/>
          </a:p>
        </p:txBody>
      </p:sp>
      <p:sp>
        <p:nvSpPr>
          <p:cNvPr id="37889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237528" y="1219200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Example:  Anesthesia Effectiveness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551645" y="1895475"/>
            <a:ext cx="8123238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An oral surgeon injects a painkiller prior to extracting a tooth.  Given the varying characteristics of patients, the dentist views the time for anesthesia effectiveness as a uniform random variable that takes between 15 minutes and 30 minutes.</a:t>
            </a:r>
          </a:p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X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is 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(15, 30)</a:t>
            </a:r>
          </a:p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= 15, </a:t>
            </a:r>
            <a:r>
              <a:rPr lang="en-US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= 30, find the mean and standard deviation.</a:t>
            </a:r>
            <a:endParaRPr lang="en-US" i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7893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535811" y="5554518"/>
            <a:ext cx="6345939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3236" tIns="51618" rIns="103236" bIns="51618">
            <a:spAutoFit/>
          </a:bodyPr>
          <a:lstStyle>
            <a:lvl1pPr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>
              <a:buClr>
                <a:schemeClr val="accent1"/>
              </a:buClr>
              <a:buFont typeface="Arial" pitchFamily="34" charset="0"/>
              <a:buChar char="•"/>
            </a:pP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Find the probability that the effectiveness of the </a:t>
            </a:r>
            <a:r>
              <a:rPr lang="en-US" dirty="0" err="1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anaesthetic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 takes between 20 and 25 minutes.</a:t>
            </a:r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736" y="3962400"/>
            <a:ext cx="4659313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219200" y="406235"/>
            <a:ext cx="66246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Uniform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Continuous Distribution</a:t>
            </a:r>
          </a:p>
        </p:txBody>
      </p:sp>
    </p:spTree>
    <p:extLst>
      <p:ext uri="{BB962C8B-B14F-4D97-AF65-F5344CB8AC3E}">
        <p14:creationId xmlns:p14="http://schemas.microsoft.com/office/powerpoint/2010/main" val="334413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7-</a:t>
            </a:r>
            <a:fld id="{53714D84-C11E-44DB-90D4-B53A775D61D3}" type="slidenum">
              <a:rPr lang="en-US"/>
              <a:pPr/>
              <a:t>5</a:t>
            </a:fld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8625" y="2195513"/>
            <a:ext cx="3533775" cy="3976687"/>
          </a:xfrm>
        </p:spPr>
        <p:txBody>
          <a:bodyPr lIns="103236" tIns="51618" rIns="103236" bIns="51618"/>
          <a:lstStyle/>
          <a:p>
            <a:pPr marL="515938" indent="-515938" eaLnBrk="1" hangingPunct="1">
              <a:buSzPct val="100000"/>
              <a:buFont typeface="Wingdings" pitchFamily="2" charset="2"/>
              <a:buNone/>
            </a:pPr>
            <a:r>
              <a:rPr lang="en-US" sz="2800" dirty="0" smtClean="0"/>
              <a:t> </a:t>
            </a:r>
            <a:r>
              <a:rPr lang="en-US" sz="2000" dirty="0" smtClean="0">
                <a:solidFill>
                  <a:srgbClr val="002060"/>
                </a:solidFill>
              </a:rPr>
              <a:t>Continuous CDF:</a:t>
            </a:r>
          </a:p>
          <a:p>
            <a:pPr marL="515938" indent="-515938" eaLnBrk="1" hangingPunct="1"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Denoted </a:t>
            </a:r>
            <a:r>
              <a:rPr lang="en-US" sz="2000" i="1" dirty="0" smtClean="0">
                <a:solidFill>
                  <a:srgbClr val="002060"/>
                </a:solidFill>
              </a:rPr>
              <a:t>F</a:t>
            </a:r>
            <a:r>
              <a:rPr lang="en-US" sz="2000" dirty="0" smtClean="0">
                <a:solidFill>
                  <a:srgbClr val="002060"/>
                </a:solidFill>
              </a:rPr>
              <a:t>(x)</a:t>
            </a:r>
          </a:p>
          <a:p>
            <a:pPr marL="515938" indent="-515938" eaLnBrk="1" hangingPunct="1"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Shows </a:t>
            </a:r>
            <a:r>
              <a:rPr lang="en-US" sz="2000" i="1" dirty="0" smtClean="0">
                <a:solidFill>
                  <a:srgbClr val="002060"/>
                </a:solidFill>
              </a:rPr>
              <a:t>P</a:t>
            </a:r>
            <a:r>
              <a:rPr lang="en-US" sz="2000" dirty="0" smtClean="0">
                <a:solidFill>
                  <a:srgbClr val="002060"/>
                </a:solidFill>
              </a:rPr>
              <a:t>(</a:t>
            </a:r>
            <a:r>
              <a:rPr lang="en-US" sz="2000" i="1" dirty="0" smtClean="0">
                <a:solidFill>
                  <a:srgbClr val="002060"/>
                </a:solidFill>
              </a:rPr>
              <a:t>X ≤ x</a:t>
            </a:r>
            <a:r>
              <a:rPr lang="en-US" sz="2000" dirty="0" smtClean="0">
                <a:solidFill>
                  <a:srgbClr val="002060"/>
                </a:solidFill>
              </a:rPr>
              <a:t>), the</a:t>
            </a:r>
            <a:br>
              <a:rPr lang="en-US" sz="2000" dirty="0" smtClean="0">
                <a:solidFill>
                  <a:srgbClr val="002060"/>
                </a:solidFill>
              </a:rPr>
            </a:br>
            <a:r>
              <a:rPr lang="en-US" sz="2000" i="1" dirty="0" smtClean="0">
                <a:solidFill>
                  <a:srgbClr val="002060"/>
                </a:solidFill>
              </a:rPr>
              <a:t>cumulative</a:t>
            </a:r>
            <a:r>
              <a:rPr lang="en-US" sz="2000" dirty="0" smtClean="0">
                <a:solidFill>
                  <a:srgbClr val="002060"/>
                </a:solidFill>
              </a:rPr>
              <a:t> proportion </a:t>
            </a:r>
            <a:br>
              <a:rPr lang="en-US" sz="2000" dirty="0" smtClean="0">
                <a:solidFill>
                  <a:srgbClr val="002060"/>
                </a:solidFill>
              </a:rPr>
            </a:br>
            <a:r>
              <a:rPr lang="en-US" sz="2000" dirty="0" smtClean="0">
                <a:solidFill>
                  <a:srgbClr val="002060"/>
                </a:solidFill>
              </a:rPr>
              <a:t>below </a:t>
            </a:r>
            <a:r>
              <a:rPr lang="en-US" sz="2000" i="1" dirty="0" smtClean="0">
                <a:solidFill>
                  <a:srgbClr val="002060"/>
                </a:solidFill>
              </a:rPr>
              <a:t>x</a:t>
            </a:r>
            <a:r>
              <a:rPr lang="en-US" sz="2000" dirty="0" smtClean="0">
                <a:solidFill>
                  <a:srgbClr val="002060"/>
                </a:solidFill>
              </a:rPr>
              <a:t>.</a:t>
            </a:r>
          </a:p>
          <a:p>
            <a:pPr marL="515938" indent="-515938" eaLnBrk="1" hangingPunct="1"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Shows the area to the </a:t>
            </a:r>
            <a:r>
              <a:rPr lang="en-US" sz="2000" i="1" dirty="0" smtClean="0">
                <a:solidFill>
                  <a:srgbClr val="002060"/>
                </a:solidFill>
              </a:rPr>
              <a:t>left</a:t>
            </a:r>
            <a:r>
              <a:rPr lang="en-US" sz="2000" dirty="0" smtClean="0">
                <a:solidFill>
                  <a:srgbClr val="002060"/>
                </a:solidFill>
              </a:rPr>
              <a:t> of any given point on the PDF.</a:t>
            </a:r>
          </a:p>
          <a:p>
            <a:pPr marL="515938" indent="-515938" eaLnBrk="1" hangingPunct="1"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There are Excel functions for either the PDF or CDF.</a:t>
            </a:r>
          </a:p>
        </p:txBody>
      </p:sp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34950" y="1600200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5763" indent="-385763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CDF – Cumulative Distribution Function</a:t>
            </a:r>
          </a:p>
        </p:txBody>
      </p:sp>
      <p:sp>
        <p:nvSpPr>
          <p:cNvPr id="27653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5027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2514600"/>
            <a:ext cx="4831845" cy="26670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143000" y="413657"/>
            <a:ext cx="7010400" cy="609600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Continuous Distributions</a:t>
            </a:r>
            <a:endParaRPr lang="en-US" sz="3200" kern="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8515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9F638883-ACFA-43B7-BDA8-7C3DDDB626F7}" type="slidenum">
              <a:rPr lang="en-US"/>
              <a:pPr/>
              <a:t>50</a:t>
            </a:fld>
            <a:endParaRPr lang="en-US"/>
          </a:p>
        </p:txBody>
      </p:sp>
      <p:sp>
        <p:nvSpPr>
          <p:cNvPr id="39937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9938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6655" name="Text Box 31"/>
          <p:cNvSpPr txBox="1">
            <a:spLocks noChangeArrowheads="1"/>
          </p:cNvSpPr>
          <p:nvPr/>
        </p:nvSpPr>
        <p:spPr bwMode="auto">
          <a:xfrm>
            <a:off x="298450" y="2079625"/>
            <a:ext cx="846613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6" tIns="51618" rIns="103236" bIns="51618">
            <a:spAutoFit/>
          </a:bodyPr>
          <a:lstStyle/>
          <a:p>
            <a:pPr eaLnBrk="0" hangingPunct="0">
              <a:defRPr/>
            </a:pP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(20 &lt;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X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&lt; 25) = (25 – 20)/(30 – 15) = 5/15 = 0.3333 = 33.33%   </a:t>
            </a:r>
            <a:endParaRPr lang="en-US" sz="2000" i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34950" y="1216716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Example:  Anesthesia Effectiveness</a:t>
            </a:r>
          </a:p>
        </p:txBody>
      </p:sp>
      <p:pic>
        <p:nvPicPr>
          <p:cNvPr id="5079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52600" y="2819400"/>
            <a:ext cx="4776661" cy="2362200"/>
          </a:xfrm>
          <a:ln w="3175"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399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9" y="5314950"/>
            <a:ext cx="4029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219200" y="406235"/>
            <a:ext cx="66246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Uniform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Continuous Distribution</a:t>
            </a:r>
          </a:p>
        </p:txBody>
      </p:sp>
    </p:spTree>
    <p:extLst>
      <p:ext uri="{BB962C8B-B14F-4D97-AF65-F5344CB8AC3E}">
        <p14:creationId xmlns:p14="http://schemas.microsoft.com/office/powerpoint/2010/main" val="413718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9F638883-ACFA-43B7-BDA8-7C3DDDB626F7}" type="slidenum">
              <a:rPr lang="en-US"/>
              <a:pPr/>
              <a:t>51</a:t>
            </a:fld>
            <a:endParaRPr lang="en-US"/>
          </a:p>
        </p:txBody>
      </p:sp>
      <p:sp>
        <p:nvSpPr>
          <p:cNvPr id="39937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9938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6655" name="Text Box 31"/>
          <p:cNvSpPr txBox="1">
            <a:spLocks noChangeArrowheads="1"/>
          </p:cNvSpPr>
          <p:nvPr/>
        </p:nvSpPr>
        <p:spPr bwMode="auto">
          <a:xfrm>
            <a:off x="314284" y="2079625"/>
            <a:ext cx="8466137" cy="1797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6" tIns="51618" rIns="103236" bIns="51618">
            <a:spAutoFit/>
          </a:bodyPr>
          <a:lstStyle/>
          <a:p>
            <a:pPr marL="342900" indent="-342900" eaLnBrk="0" hangingPunct="0">
              <a:spcBef>
                <a:spcPts val="1200"/>
              </a:spcBef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2060"/>
                </a:solidFill>
              </a:rPr>
              <a:t>Can be a conservative “what-if” baseline model.</a:t>
            </a:r>
          </a:p>
          <a:p>
            <a:pPr marL="342900" indent="-342900" eaLnBrk="0" hangingPunct="0">
              <a:spcBef>
                <a:spcPts val="1200"/>
              </a:spcBef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2060"/>
                </a:solidFill>
              </a:rPr>
              <a:t>Excel’s =RAND() function follows this model:</a:t>
            </a:r>
          </a:p>
          <a:p>
            <a:pPr eaLnBrk="0" hangingPunct="0">
              <a:spcBef>
                <a:spcPts val="1200"/>
              </a:spcBef>
              <a:defRPr/>
            </a:pPr>
            <a:r>
              <a:rPr lang="en-US" sz="2000" dirty="0" smtClean="0">
                <a:solidFill>
                  <a:srgbClr val="002060"/>
                </a:solidFill>
              </a:rPr>
              <a:t>	</a:t>
            </a:r>
            <a:r>
              <a:rPr lang="el-GR" sz="2000" i="1" dirty="0" smtClean="0">
                <a:solidFill>
                  <a:srgbClr val="002060"/>
                </a:solidFill>
              </a:rPr>
              <a:t>μ</a:t>
            </a:r>
            <a:r>
              <a:rPr lang="en-US" sz="2000" dirty="0" smtClean="0">
                <a:solidFill>
                  <a:srgbClr val="002060"/>
                </a:solidFill>
              </a:rPr>
              <a:t> = (</a:t>
            </a:r>
            <a:r>
              <a:rPr lang="en-US" sz="2000" i="1" dirty="0" smtClean="0">
                <a:solidFill>
                  <a:srgbClr val="002060"/>
                </a:solidFill>
              </a:rPr>
              <a:t>a </a:t>
            </a:r>
            <a:r>
              <a:rPr lang="en-US" sz="2000" dirty="0" smtClean="0">
                <a:solidFill>
                  <a:srgbClr val="002060"/>
                </a:solidFill>
              </a:rPr>
              <a:t>+ </a:t>
            </a:r>
            <a:r>
              <a:rPr lang="en-US" sz="2000" i="1" dirty="0" smtClean="0">
                <a:solidFill>
                  <a:srgbClr val="002060"/>
                </a:solidFill>
              </a:rPr>
              <a:t>b</a:t>
            </a:r>
            <a:r>
              <a:rPr lang="en-US" sz="2000" dirty="0" smtClean="0">
                <a:solidFill>
                  <a:srgbClr val="002060"/>
                </a:solidFill>
              </a:rPr>
              <a:t>)/2 = (0 + 1)/2 = .5000</a:t>
            </a:r>
          </a:p>
          <a:p>
            <a:pPr eaLnBrk="0" hangingPunct="0">
              <a:spcBef>
                <a:spcPts val="1200"/>
              </a:spcBef>
              <a:defRPr/>
            </a:pPr>
            <a:r>
              <a:rPr lang="en-US" sz="2000" dirty="0" smtClean="0">
                <a:solidFill>
                  <a:srgbClr val="002060"/>
                </a:solidFill>
              </a:rPr>
              <a:t>	</a:t>
            </a:r>
            <a:r>
              <a:rPr lang="el-GR" sz="2000" i="1" dirty="0" smtClean="0">
                <a:solidFill>
                  <a:srgbClr val="002060"/>
                </a:solidFill>
              </a:rPr>
              <a:t>σ</a:t>
            </a:r>
            <a:r>
              <a:rPr lang="en-US" sz="2000" dirty="0" smtClean="0">
                <a:solidFill>
                  <a:srgbClr val="002060"/>
                </a:solidFill>
              </a:rPr>
              <a:t> = [(</a:t>
            </a:r>
            <a:r>
              <a:rPr lang="en-US" sz="2000" i="1" dirty="0" smtClean="0">
                <a:solidFill>
                  <a:srgbClr val="002060"/>
                </a:solidFill>
              </a:rPr>
              <a:t>b </a:t>
            </a:r>
            <a:r>
              <a:rPr lang="en-US" sz="2000" dirty="0" smtClean="0">
                <a:solidFill>
                  <a:srgbClr val="002060"/>
                </a:solidFill>
              </a:rPr>
              <a:t>- </a:t>
            </a:r>
            <a:r>
              <a:rPr lang="en-US" sz="2000" i="1" dirty="0" smtClean="0">
                <a:solidFill>
                  <a:srgbClr val="002060"/>
                </a:solidFill>
              </a:rPr>
              <a:t>a</a:t>
            </a:r>
            <a:r>
              <a:rPr lang="en-US" sz="2000" dirty="0" smtClean="0">
                <a:solidFill>
                  <a:srgbClr val="002060"/>
                </a:solidFill>
              </a:rPr>
              <a:t>)</a:t>
            </a:r>
            <a:r>
              <a:rPr lang="en-US" sz="2000" baseline="30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/12]</a:t>
            </a:r>
            <a:r>
              <a:rPr lang="en-US" sz="2000" baseline="30000" dirty="0" smtClean="0">
                <a:solidFill>
                  <a:srgbClr val="002060"/>
                </a:solidFill>
              </a:rPr>
              <a:t>1/2</a:t>
            </a:r>
            <a:r>
              <a:rPr lang="en-US" sz="2000" dirty="0" smtClean="0">
                <a:solidFill>
                  <a:srgbClr val="002060"/>
                </a:solidFill>
              </a:rPr>
              <a:t> = [(1 - 0)</a:t>
            </a:r>
            <a:r>
              <a:rPr lang="en-US" sz="2000" baseline="30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/12]</a:t>
            </a:r>
            <a:r>
              <a:rPr lang="en-US" sz="2000" baseline="30000" dirty="0" smtClean="0">
                <a:solidFill>
                  <a:srgbClr val="002060"/>
                </a:solidFill>
              </a:rPr>
              <a:t>1/2</a:t>
            </a:r>
            <a:r>
              <a:rPr lang="en-US" sz="2000" dirty="0" smtClean="0">
                <a:solidFill>
                  <a:srgbClr val="002060"/>
                </a:solidFill>
              </a:rPr>
              <a:t> = [1/12]1/2 = .2887</a:t>
            </a: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34950" y="1216716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Uses of Uniform Distribution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219200" y="406235"/>
            <a:ext cx="6624638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Uniform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Continuous Distribution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9387" y="4206696"/>
            <a:ext cx="2980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Try it yourself! Calculate a bunch of =RAND() values in Excel, and look at the mean and standard deviation. They should be close to the above predictions (if sample is large).</a:t>
            </a:r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766" y="4039026"/>
            <a:ext cx="501365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 bwMode="auto">
          <a:xfrm>
            <a:off x="3419516" y="4800600"/>
            <a:ext cx="314284" cy="4572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73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640142F1-B5BA-4FE0-9E95-45CFA7B4F3A4}" type="slidenum">
              <a:rPr lang="en-US"/>
              <a:pPr/>
              <a:t>52</a:t>
            </a:fld>
            <a:endParaRPr lang="en-US"/>
          </a:p>
        </p:txBody>
      </p:sp>
      <p:sp>
        <p:nvSpPr>
          <p:cNvPr id="109569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9570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304800" y="990600"/>
            <a:ext cx="6243638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9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Comparison of Models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9572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984487" y="4318660"/>
            <a:ext cx="7086600" cy="1985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 eaLnBrk="0" hangingPunct="0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The normal distribution is the used most often.</a:t>
            </a:r>
          </a:p>
          <a:p>
            <a:pPr marL="285750" indent="-285750" eaLnBrk="0" hangingPunct="0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The exponential is useful in modeling waiting lines (queues).</a:t>
            </a:r>
          </a:p>
          <a:p>
            <a:pPr marL="285750" indent="-285750" eaLnBrk="0" hangingPunct="0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The </a:t>
            </a:r>
            <a:r>
              <a:rPr lang="en-US" dirty="0">
                <a:solidFill>
                  <a:srgbClr val="002060"/>
                </a:solidFill>
              </a:rPr>
              <a:t>triangular distribution is a way of thinking about variation </a:t>
            </a:r>
            <a:r>
              <a:rPr lang="en-US" dirty="0" smtClean="0">
                <a:solidFill>
                  <a:srgbClr val="002060"/>
                </a:solidFill>
              </a:rPr>
              <a:t>that corresponds well </a:t>
            </a:r>
            <a:r>
              <a:rPr lang="en-US" dirty="0">
                <a:solidFill>
                  <a:srgbClr val="002060"/>
                </a:solidFill>
              </a:rPr>
              <a:t>to what-if analysis in business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  <a:endParaRPr lang="en-US" dirty="0">
              <a:solidFill>
                <a:srgbClr val="002060"/>
              </a:solidFill>
            </a:endParaRPr>
          </a:p>
          <a:p>
            <a:pPr marL="285750" indent="-285750" eaLnBrk="0" hangingPunct="0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The uniform distribution is a useful baseline model or for random sampling (randomizing a list).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434439" y="381000"/>
            <a:ext cx="8170863" cy="5333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Continuous Distributions</a:t>
            </a:r>
            <a:endParaRPr lang="en-US" sz="3200" i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32" y="1751096"/>
            <a:ext cx="6893859" cy="2343912"/>
          </a:xfrm>
          <a:prstGeom prst="rect">
            <a:avLst/>
          </a:prstGeom>
        </p:spPr>
      </p:pic>
      <p:pic>
        <p:nvPicPr>
          <p:cNvPr id="4098" name="Picture 2" descr="C:\Users\Blythe\AppData\Local\Microsoft\Windows\Temporary Internet Files\Content.IE5\57E3VQ8D\MC90021744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560" y="511398"/>
            <a:ext cx="873862" cy="109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632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7-</a:t>
            </a:r>
            <a:fld id="{0D18BFCA-A8E7-4F1D-A8DC-FC96D9880869}" type="slidenum">
              <a:rPr lang="en-US"/>
              <a:pPr/>
              <a:t>6</a:t>
            </a:fld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27856" y="2114550"/>
            <a:ext cx="8123238" cy="4002087"/>
          </a:xfrm>
        </p:spPr>
        <p:txBody>
          <a:bodyPr lIns="103236" tIns="51618" rIns="103236" bIns="51618"/>
          <a:lstStyle/>
          <a:p>
            <a:pPr eaLnBrk="1" hangingPunct="1">
              <a:spcBef>
                <a:spcPts val="1200"/>
              </a:spcBef>
              <a:buSzPct val="125000"/>
            </a:pPr>
            <a:r>
              <a:rPr lang="en-US" sz="2000" dirty="0" smtClean="0">
                <a:solidFill>
                  <a:srgbClr val="002060"/>
                </a:solidFill>
              </a:rPr>
              <a:t>Continuous probability functions:</a:t>
            </a:r>
          </a:p>
          <a:p>
            <a:pPr eaLnBrk="1" hangingPunct="1">
              <a:spcBef>
                <a:spcPts val="1200"/>
              </a:spcBef>
              <a:buClr>
                <a:schemeClr val="accent1"/>
              </a:buClr>
              <a:buSzPct val="125000"/>
            </a:pPr>
            <a:r>
              <a:rPr lang="en-US" sz="2000" dirty="0" smtClean="0">
                <a:solidFill>
                  <a:srgbClr val="002060"/>
                </a:solidFill>
              </a:rPr>
              <a:t>Unlike discrete distributions, </a:t>
            </a:r>
            <a:br>
              <a:rPr lang="en-US" sz="2000" dirty="0" smtClean="0">
                <a:solidFill>
                  <a:srgbClr val="002060"/>
                </a:solidFill>
              </a:rPr>
            </a:br>
            <a:r>
              <a:rPr lang="en-US" sz="2000" dirty="0" smtClean="0">
                <a:solidFill>
                  <a:srgbClr val="002060"/>
                </a:solidFill>
              </a:rPr>
              <a:t>the probability at any single</a:t>
            </a:r>
            <a:br>
              <a:rPr lang="en-US" sz="2000" dirty="0" smtClean="0">
                <a:solidFill>
                  <a:srgbClr val="002060"/>
                </a:solidFill>
              </a:rPr>
            </a:br>
            <a:r>
              <a:rPr lang="en-US" sz="2000" dirty="0" smtClean="0">
                <a:solidFill>
                  <a:srgbClr val="002060"/>
                </a:solidFill>
              </a:rPr>
              <a:t>point is 0.</a:t>
            </a:r>
          </a:p>
          <a:p>
            <a:pPr eaLnBrk="1" hangingPunct="1">
              <a:spcBef>
                <a:spcPts val="1200"/>
              </a:spcBef>
              <a:buClr>
                <a:schemeClr val="accent1"/>
              </a:buClr>
              <a:buSzPct val="125000"/>
            </a:pPr>
            <a:r>
              <a:rPr lang="en-US" sz="2000" dirty="0" smtClean="0">
                <a:solidFill>
                  <a:srgbClr val="002060"/>
                </a:solidFill>
              </a:rPr>
              <a:t>The entire area under </a:t>
            </a:r>
            <a:br>
              <a:rPr lang="en-US" sz="2000" dirty="0" smtClean="0">
                <a:solidFill>
                  <a:srgbClr val="002060"/>
                </a:solidFill>
              </a:rPr>
            </a:br>
            <a:r>
              <a:rPr lang="en-US" sz="2000" dirty="0" smtClean="0">
                <a:solidFill>
                  <a:srgbClr val="002060"/>
                </a:solidFill>
              </a:rPr>
              <a:t>any PDF, by definition, is 1.</a:t>
            </a:r>
          </a:p>
          <a:p>
            <a:pPr eaLnBrk="1" hangingPunct="1">
              <a:spcBef>
                <a:spcPts val="1200"/>
              </a:spcBef>
              <a:buClr>
                <a:schemeClr val="accent1"/>
              </a:buClr>
              <a:buSzPct val="125000"/>
            </a:pPr>
            <a:r>
              <a:rPr lang="en-US" sz="2000" dirty="0" smtClean="0">
                <a:solidFill>
                  <a:srgbClr val="002060"/>
                </a:solidFill>
              </a:rPr>
              <a:t>Mean is the balance</a:t>
            </a:r>
            <a:br>
              <a:rPr lang="en-US" sz="2000" dirty="0" smtClean="0">
                <a:solidFill>
                  <a:srgbClr val="002060"/>
                </a:solidFill>
              </a:rPr>
            </a:br>
            <a:r>
              <a:rPr lang="en-US" sz="2000" dirty="0" smtClean="0">
                <a:solidFill>
                  <a:srgbClr val="002060"/>
                </a:solidFill>
              </a:rPr>
              <a:t>point of the distribution.</a:t>
            </a:r>
          </a:p>
        </p:txBody>
      </p:sp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34950" y="1503363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6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Probabilities as Areas</a:t>
            </a:r>
          </a:p>
        </p:txBody>
      </p:sp>
      <p:sp>
        <p:nvSpPr>
          <p:cNvPr id="2970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grpSp>
        <p:nvGrpSpPr>
          <p:cNvPr id="29704" name="Group 18"/>
          <p:cNvGrpSpPr>
            <a:grpSpLocks/>
          </p:cNvGrpSpPr>
          <p:nvPr/>
        </p:nvGrpSpPr>
        <p:grpSpPr bwMode="auto">
          <a:xfrm>
            <a:off x="4400200" y="2743200"/>
            <a:ext cx="4210050" cy="3238500"/>
            <a:chOff x="4648200" y="2895600"/>
            <a:chExt cx="4210050" cy="3238500"/>
          </a:xfrm>
        </p:grpSpPr>
        <p:pic>
          <p:nvPicPr>
            <p:cNvPr id="29706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0200" y="5410200"/>
              <a:ext cx="2124075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78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8200" y="2895600"/>
              <a:ext cx="4210050" cy="2124075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</p:pic>
      </p:grp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143000" y="413657"/>
            <a:ext cx="7010400" cy="609600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Continuous Distributions</a:t>
            </a:r>
            <a:endParaRPr lang="en-US" sz="3200" kern="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9642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7-</a:t>
            </a:r>
            <a:fld id="{1F160587-3BD3-4FC5-A4E1-FC6BBC5CD041}" type="slidenum">
              <a:rPr lang="en-US"/>
              <a:pPr/>
              <a:t>7</a:t>
            </a:fld>
            <a:endParaRPr lang="en-US"/>
          </a:p>
        </p:txBody>
      </p:sp>
      <p:sp>
        <p:nvSpPr>
          <p:cNvPr id="31745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1746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34950" y="1503363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6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Expected Value and Variance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352800"/>
            <a:ext cx="7725032" cy="236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31752" name="Rectangle 17"/>
          <p:cNvSpPr>
            <a:spLocks noChangeArrowheads="1"/>
          </p:cNvSpPr>
          <p:nvPr/>
        </p:nvSpPr>
        <p:spPr bwMode="auto">
          <a:xfrm>
            <a:off x="609600" y="2209800"/>
            <a:ext cx="7924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002060"/>
                </a:solidFill>
              </a:rPr>
              <a:t>The mean and variance of a continuous random variable are analogous to </a:t>
            </a:r>
            <a:r>
              <a:rPr lang="en-US" i="1">
                <a:solidFill>
                  <a:srgbClr val="002060"/>
                </a:solidFill>
              </a:rPr>
              <a:t>E(X) </a:t>
            </a:r>
            <a:r>
              <a:rPr lang="en-US">
                <a:solidFill>
                  <a:srgbClr val="002060"/>
                </a:solidFill>
              </a:rPr>
              <a:t>and</a:t>
            </a:r>
            <a:r>
              <a:rPr lang="en-US" i="1">
                <a:solidFill>
                  <a:srgbClr val="002060"/>
                </a:solidFill>
              </a:rPr>
              <a:t> </a:t>
            </a:r>
            <a:r>
              <a:rPr lang="en-US">
                <a:solidFill>
                  <a:srgbClr val="002060"/>
                </a:solidFill>
              </a:rPr>
              <a:t>Var(</a:t>
            </a:r>
            <a:r>
              <a:rPr lang="en-US" i="1">
                <a:solidFill>
                  <a:srgbClr val="002060"/>
                </a:solidFill>
              </a:rPr>
              <a:t>X ) </a:t>
            </a:r>
            <a:r>
              <a:rPr lang="en-US">
                <a:solidFill>
                  <a:srgbClr val="002060"/>
                </a:solidFill>
              </a:rPr>
              <a:t>for a discrete random variable.</a:t>
            </a:r>
            <a:r>
              <a:rPr lang="en-US" i="1">
                <a:solidFill>
                  <a:srgbClr val="002060"/>
                </a:solidFill>
              </a:rPr>
              <a:t>  </a:t>
            </a:r>
            <a:r>
              <a:rPr lang="en-US">
                <a:solidFill>
                  <a:srgbClr val="002060"/>
                </a:solidFill>
              </a:rPr>
              <a:t>Here the integral sign replaces the summation sign.  Calculus is required to compute the integrals. 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143000" y="413657"/>
            <a:ext cx="7010400" cy="609600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Continuous Distributions</a:t>
            </a:r>
            <a:endParaRPr lang="en-US" sz="3200" kern="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5813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DAF47F6A-570D-4391-BD32-82A0659956F4}" type="slidenum">
              <a:rPr lang="en-US"/>
              <a:pPr/>
              <a:t>8</a:t>
            </a:fld>
            <a:endParaRPr lang="en-US"/>
          </a:p>
        </p:txBody>
      </p:sp>
      <p:sp>
        <p:nvSpPr>
          <p:cNvPr id="41985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41986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234950" y="1827212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of the Normal Distribution</a:t>
            </a: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746125" y="2817812"/>
            <a:ext cx="8123238" cy="282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ts val="6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</a:rPr>
              <a:t>Normal or Gaussian (or bell-shaped) distribution was named for German mathematician Karl Gauss (1777 – 1855).</a:t>
            </a:r>
          </a:p>
          <a:p>
            <a:pPr marL="515938" indent="-515938" eaLnBrk="0" hangingPunct="0">
              <a:spcBef>
                <a:spcPts val="6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</a:rPr>
              <a:t>Defined by two parameters, </a:t>
            </a:r>
            <a:r>
              <a:rPr lang="en-US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µ</a:t>
            </a:r>
            <a:r>
              <a:rPr lang="en-US" dirty="0">
                <a:solidFill>
                  <a:srgbClr val="002060"/>
                </a:solidFill>
              </a:rPr>
              <a:t> and </a:t>
            </a:r>
            <a:r>
              <a:rPr lang="en-US" i="1" dirty="0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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.</a:t>
            </a:r>
          </a:p>
          <a:p>
            <a:pPr marL="515938" indent="-515938" eaLnBrk="0" hangingPunct="0">
              <a:spcBef>
                <a:spcPts val="6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</a:rPr>
              <a:t>Denoted </a:t>
            </a:r>
            <a:r>
              <a:rPr lang="en-US" i="1" dirty="0">
                <a:solidFill>
                  <a:srgbClr val="002060"/>
                </a:solidFill>
              </a:rPr>
              <a:t>N</a:t>
            </a:r>
            <a:r>
              <a:rPr lang="en-US" dirty="0">
                <a:solidFill>
                  <a:srgbClr val="002060"/>
                </a:solidFill>
              </a:rPr>
              <a:t>(</a:t>
            </a:r>
            <a:r>
              <a:rPr lang="en-US" i="1" dirty="0">
                <a:solidFill>
                  <a:srgbClr val="002060"/>
                </a:solidFill>
                <a:cs typeface="Arial" charset="0"/>
              </a:rPr>
              <a:t>µ</a:t>
            </a:r>
            <a:r>
              <a:rPr lang="en-US" dirty="0">
                <a:solidFill>
                  <a:srgbClr val="002060"/>
                </a:solidFill>
              </a:rPr>
              <a:t>, </a:t>
            </a:r>
            <a:r>
              <a:rPr lang="en-US" i="1" dirty="0">
                <a:solidFill>
                  <a:srgbClr val="002060"/>
                </a:solidFill>
                <a:sym typeface="Symbol" pitchFamily="18" charset="2"/>
              </a:rPr>
              <a:t></a:t>
            </a:r>
            <a:r>
              <a:rPr lang="en-US" dirty="0">
                <a:solidFill>
                  <a:srgbClr val="002060"/>
                </a:solidFill>
              </a:rPr>
              <a:t>).</a:t>
            </a:r>
          </a:p>
          <a:p>
            <a:pPr marL="515938" indent="-515938" eaLnBrk="0" hangingPunct="0">
              <a:spcBef>
                <a:spcPts val="6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</a:rPr>
              <a:t>Domain is – </a:t>
            </a:r>
            <a:r>
              <a:rPr lang="en-US" dirty="0">
                <a:solidFill>
                  <a:srgbClr val="002060"/>
                </a:solidFill>
                <a:sym typeface="Symbol" pitchFamily="18" charset="2"/>
              </a:rPr>
              <a:t> </a:t>
            </a:r>
            <a:r>
              <a:rPr lang="en-US" dirty="0">
                <a:solidFill>
                  <a:srgbClr val="002060"/>
                </a:solidFill>
                <a:sym typeface="Times New Roman" pitchFamily="18" charset="0"/>
              </a:rPr>
              <a:t>&lt; </a:t>
            </a:r>
            <a:r>
              <a:rPr lang="en-US" i="1" dirty="0">
                <a:solidFill>
                  <a:srgbClr val="002060"/>
                </a:solidFill>
                <a:sym typeface="Times New Roman" pitchFamily="18" charset="0"/>
              </a:rPr>
              <a:t>X</a:t>
            </a:r>
            <a:r>
              <a:rPr lang="en-US" dirty="0">
                <a:solidFill>
                  <a:srgbClr val="002060"/>
                </a:solidFill>
                <a:sym typeface="Times New Roman" pitchFamily="18" charset="0"/>
              </a:rPr>
              <a:t> &lt; + </a:t>
            </a:r>
            <a:r>
              <a:rPr lang="en-US" dirty="0">
                <a:solidFill>
                  <a:srgbClr val="002060"/>
                </a:solidFill>
                <a:sym typeface="Symbol" pitchFamily="18" charset="2"/>
              </a:rPr>
              <a:t> (continuous scale).</a:t>
            </a:r>
            <a:endParaRPr lang="en-US" dirty="0">
              <a:solidFill>
                <a:srgbClr val="002060"/>
              </a:solidFill>
              <a:sym typeface="Times New Roman" pitchFamily="18" charset="0"/>
            </a:endParaRPr>
          </a:p>
          <a:p>
            <a:pPr marL="515938" indent="-515938" eaLnBrk="0" hangingPunct="0">
              <a:spcBef>
                <a:spcPts val="6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  <a:sym typeface="Times New Roman" pitchFamily="18" charset="0"/>
              </a:rPr>
              <a:t>Almost all (99.7%) of the area under the normal curve is included in the range </a:t>
            </a:r>
            <a:r>
              <a:rPr lang="en-US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µ</a:t>
            </a:r>
            <a:r>
              <a:rPr lang="en-US" dirty="0">
                <a:solidFill>
                  <a:srgbClr val="002060"/>
                </a:solidFill>
                <a:sym typeface="Times New Roman" pitchFamily="18" charset="0"/>
              </a:rPr>
              <a:t> – 3</a:t>
            </a:r>
            <a:r>
              <a:rPr lang="en-US" i="1" dirty="0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</a:t>
            </a:r>
            <a:r>
              <a:rPr lang="en-US" dirty="0">
                <a:solidFill>
                  <a:srgbClr val="002060"/>
                </a:solidFill>
                <a:sym typeface="Times New Roman" pitchFamily="18" charset="0"/>
              </a:rPr>
              <a:t> &lt; </a:t>
            </a:r>
            <a:r>
              <a:rPr lang="en-US" i="1" dirty="0">
                <a:solidFill>
                  <a:srgbClr val="002060"/>
                </a:solidFill>
                <a:sym typeface="Times New Roman" pitchFamily="18" charset="0"/>
              </a:rPr>
              <a:t>X</a:t>
            </a:r>
            <a:r>
              <a:rPr lang="en-US" dirty="0">
                <a:solidFill>
                  <a:srgbClr val="002060"/>
                </a:solidFill>
                <a:sym typeface="Times New Roman" pitchFamily="18" charset="0"/>
              </a:rPr>
              <a:t> &lt; </a:t>
            </a:r>
            <a:r>
              <a:rPr lang="en-US" i="1" dirty="0">
                <a:solidFill>
                  <a:srgbClr val="002060"/>
                </a:solidFill>
                <a:sym typeface="Times New Roman" pitchFamily="18" charset="0"/>
              </a:rPr>
              <a:t>µ</a:t>
            </a:r>
            <a:r>
              <a:rPr lang="en-US" dirty="0">
                <a:solidFill>
                  <a:srgbClr val="002060"/>
                </a:solidFill>
                <a:sym typeface="Times New Roman" pitchFamily="18" charset="0"/>
              </a:rPr>
              <a:t> + 3</a:t>
            </a:r>
            <a:r>
              <a:rPr lang="en-US" i="1" dirty="0">
                <a:solidFill>
                  <a:srgbClr val="002060"/>
                </a:solidFill>
                <a:sym typeface="Symbol" pitchFamily="18" charset="2"/>
              </a:rPr>
              <a:t></a:t>
            </a:r>
            <a:r>
              <a:rPr lang="en-US" dirty="0">
                <a:solidFill>
                  <a:srgbClr val="002060"/>
                </a:solidFill>
                <a:sym typeface="Symbol" pitchFamily="18" charset="2"/>
              </a:rPr>
              <a:t>.</a:t>
            </a:r>
          </a:p>
          <a:p>
            <a:pPr marL="515938" indent="-515938" eaLnBrk="0" hangingPunct="0">
              <a:spcBef>
                <a:spcPts val="6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dirty="0">
                <a:solidFill>
                  <a:srgbClr val="002060"/>
                </a:solidFill>
                <a:sym typeface="Symbol" pitchFamily="18" charset="2"/>
              </a:rPr>
              <a:t>Symmetric and unimodal about the mean.</a:t>
            </a:r>
            <a:endParaRPr lang="en-US" dirty="0">
              <a:solidFill>
                <a:srgbClr val="002060"/>
              </a:solidFill>
              <a:latin typeface="Times New Roman" pitchFamily="18" charset="0"/>
              <a:sym typeface="Times New Roman" pitchFamily="18" charset="0"/>
            </a:endParaRPr>
          </a:p>
          <a:p>
            <a:pPr marL="515938" indent="-515938" eaLnBrk="0" hangingPunct="0">
              <a:spcBef>
                <a:spcPct val="20000"/>
              </a:spcBef>
              <a:buClr>
                <a:srgbClr val="C00000"/>
              </a:buClr>
              <a:buFontTx/>
              <a:buChar char="•"/>
              <a:defRPr/>
            </a:pP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  <a:sym typeface="Times New Roman" pitchFamily="18" charset="0"/>
            </a:endParaRPr>
          </a:p>
        </p:txBody>
      </p:sp>
      <p:sp>
        <p:nvSpPr>
          <p:cNvPr id="41989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954881" y="368134"/>
            <a:ext cx="6700838" cy="546266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Distribution</a:t>
            </a:r>
          </a:p>
        </p:txBody>
      </p:sp>
      <p:pic>
        <p:nvPicPr>
          <p:cNvPr id="3076" name="Picture 4" descr="C:\Users\Blythe\AppData\Local\Microsoft\Windows\Temporary Internet Files\Content.IE5\K4POUWPH\MC90041117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031" y="1209499"/>
            <a:ext cx="2212411" cy="1457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48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7-</a:t>
            </a:r>
            <a:fld id="{C2F74555-EA68-46AD-8067-94F37F58BFB2}" type="slidenum">
              <a:rPr lang="en-US"/>
              <a:pPr/>
              <a:t>9</a:t>
            </a:fld>
            <a:endParaRPr lang="en-US"/>
          </a:p>
        </p:txBody>
      </p:sp>
      <p:sp>
        <p:nvSpPr>
          <p:cNvPr id="44033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44034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152400" y="1600200"/>
            <a:ext cx="67754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of the Normal Distribution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7</a:t>
            </a:r>
          </a:p>
        </p:txBody>
      </p:sp>
      <p:pic>
        <p:nvPicPr>
          <p:cNvPr id="4403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510506"/>
            <a:ext cx="207645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954881" y="368134"/>
            <a:ext cx="6700838" cy="546266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lIns="103236" tIns="51618" rIns="103236" bIns="51618"/>
          <a:lstStyle/>
          <a:p>
            <a:pPr algn="ctr">
              <a:defRPr/>
            </a:pPr>
            <a:r>
              <a:rPr lang="en-US" sz="320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Normal </a:t>
            </a:r>
            <a:r>
              <a:rPr lang="en-US" sz="320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Distribution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59" y="2337696"/>
            <a:ext cx="8056741" cy="3465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806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4785</Words>
  <Application>Microsoft Office PowerPoint</Application>
  <PresentationFormat>On-screen Show (4:3)</PresentationFormat>
  <Paragraphs>662</Paragraphs>
  <Slides>52</Slides>
  <Notes>51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Theme</vt:lpstr>
      <vt:lpstr>Week 5  Sep 29 – Oct 3</vt:lpstr>
      <vt:lpstr>Continuous Probability Distributions   ML 5.1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Inverse Normal                                       ML 5.2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Exponential Distribution                      ML 5.3 </vt:lpstr>
      <vt:lpstr>Exponential Distribution</vt:lpstr>
      <vt:lpstr>Exponential Distribution</vt:lpstr>
      <vt:lpstr>Exponential Distribution</vt:lpstr>
      <vt:lpstr>Inverse Exponential Distribution</vt:lpstr>
      <vt:lpstr>Inverse Exponential Distribution</vt:lpstr>
      <vt:lpstr>Exponential Distribution</vt:lpstr>
      <vt:lpstr>Exponential Distribution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5  Sep 30 - Oct 4</dc:title>
  <dc:subject>QMM 510 Stats for Managers</dc:subject>
  <dc:creator>David P. Doane</dc:creator>
  <dc:description>Copyright 2013 by David P. Doane. For use by registered students at Oakland University. Do not distribute without permission.</dc:description>
  <cp:lastModifiedBy>David P. Doane</cp:lastModifiedBy>
  <cp:revision>8</cp:revision>
  <dcterms:created xsi:type="dcterms:W3CDTF">2012-07-19T15:47:44Z</dcterms:created>
  <dcterms:modified xsi:type="dcterms:W3CDTF">2013-10-14T14:37:07Z</dcterms:modified>
</cp:coreProperties>
</file>