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7" r:id="rId2"/>
    <p:sldId id="258" r:id="rId3"/>
    <p:sldId id="259" r:id="rId4"/>
    <p:sldId id="260" r:id="rId5"/>
    <p:sldId id="261" r:id="rId6"/>
    <p:sldId id="262" r:id="rId7"/>
    <p:sldId id="263" r:id="rId8"/>
    <p:sldId id="264" r:id="rId9"/>
    <p:sldId id="265" r:id="rId10"/>
    <p:sldId id="286" r:id="rId11"/>
    <p:sldId id="266" r:id="rId12"/>
    <p:sldId id="267" r:id="rId13"/>
    <p:sldId id="285"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5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7FA85D-6812-42A0-9E6B-680C42353E17}" type="datetimeFigureOut">
              <a:rPr lang="en-US" smtClean="0"/>
              <a:t>10/14/2013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53F998-5130-485E-8DA1-ABBE33334AE4}" type="slidenum">
              <a:rPr lang="en-US" smtClean="0"/>
              <a:t>‹#›</a:t>
            </a:fld>
            <a:endParaRPr lang="en-US"/>
          </a:p>
        </p:txBody>
      </p:sp>
    </p:spTree>
    <p:extLst>
      <p:ext uri="{BB962C8B-B14F-4D97-AF65-F5344CB8AC3E}">
        <p14:creationId xmlns:p14="http://schemas.microsoft.com/office/powerpoint/2010/main" val="2446951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Proportion (</a:t>
            </a:r>
            <a:r>
              <a:rPr lang="en-US" smtClean="0">
                <a:sym typeface="Symbol" pitchFamily="18" charset="2"/>
              </a:rPr>
              <a:t>):</a:t>
            </a:r>
          </a:p>
          <a:p>
            <a:pPr>
              <a:spcBef>
                <a:spcPct val="0"/>
              </a:spcBef>
            </a:pPr>
            <a:endParaRPr lang="en-US" smtClean="0">
              <a:sym typeface="Symbol" pitchFamily="18" charset="2"/>
            </a:endParaRPr>
          </a:p>
          <a:p>
            <a:pPr>
              <a:spcBef>
                <a:spcPct val="0"/>
              </a:spcBef>
            </a:pPr>
            <a:r>
              <a:rPr lang="en-US" smtClean="0">
                <a:sym typeface="Symbol" pitchFamily="18" charset="2"/>
              </a:rPr>
              <a:t>The Central Limit Theorem for a proportion states that as the sample size increases, the distribution of the sample proportion converges to a normal distribution.</a:t>
            </a:r>
          </a:p>
          <a:p>
            <a:pPr>
              <a:spcBef>
                <a:spcPct val="0"/>
              </a:spcBef>
            </a:pPr>
            <a:endParaRPr lang="en-US" smtClean="0">
              <a:sym typeface="Symbol" pitchFamily="18" charset="2"/>
            </a:endParaRPr>
          </a:p>
          <a:p>
            <a:pPr>
              <a:spcBef>
                <a:spcPct val="0"/>
              </a:spcBef>
            </a:pPr>
            <a:r>
              <a:rPr lang="en-US" smtClean="0">
                <a:sym typeface="Symbol" pitchFamily="18" charset="2"/>
              </a:rPr>
              <a:t>The slide gives the mean and standard deviation of this normal distribution.</a:t>
            </a:r>
            <a:endParaRPr lang="en-US" smtClean="0"/>
          </a:p>
        </p:txBody>
      </p:sp>
      <p:sp>
        <p:nvSpPr>
          <p:cNvPr id="901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C787D5D-DB2E-4245-AEE8-690C4096FBF5}"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Size Determination for a Proportion:</a:t>
            </a:r>
          </a:p>
          <a:p>
            <a:pPr>
              <a:spcBef>
                <a:spcPct val="0"/>
              </a:spcBef>
            </a:pPr>
            <a:endParaRPr lang="en-US" smtClean="0"/>
          </a:p>
          <a:p>
            <a:pPr>
              <a:spcBef>
                <a:spcPct val="0"/>
              </a:spcBef>
            </a:pPr>
            <a:r>
              <a:rPr lang="en-US" smtClean="0"/>
              <a:t>This slide presents the formula used to compute the sample size needed to estimate the population proportion with a given margin of error and level of confidence.</a:t>
            </a:r>
          </a:p>
          <a:p>
            <a:pPr>
              <a:spcBef>
                <a:spcPct val="0"/>
              </a:spcBef>
            </a:pPr>
            <a:endParaRPr lang="en-US" smtClean="0"/>
          </a:p>
          <a:p>
            <a:pPr>
              <a:spcBef>
                <a:spcPct val="0"/>
              </a:spcBef>
            </a:pPr>
            <a:r>
              <a:rPr lang="en-US" smtClean="0"/>
              <a:t>Since the margin of error is given, one can set up an equation and solve for the sample size </a:t>
            </a:r>
            <a:r>
              <a:rPr lang="en-US" i="1" smtClean="0"/>
              <a:t>n</a:t>
            </a:r>
            <a:r>
              <a:rPr lang="en-US" smtClean="0"/>
              <a:t>.  This is explained in the slide.</a:t>
            </a:r>
          </a:p>
          <a:p>
            <a:pPr>
              <a:spcBef>
                <a:spcPct val="0"/>
              </a:spcBef>
            </a:pPr>
            <a:endParaRPr lang="en-US" smtClean="0"/>
          </a:p>
          <a:p>
            <a:pPr>
              <a:spcBef>
                <a:spcPct val="0"/>
              </a:spcBef>
            </a:pPr>
            <a:endParaRPr lang="en-US" smtClean="0"/>
          </a:p>
          <a:p>
            <a:pPr>
              <a:spcBef>
                <a:spcPct val="0"/>
              </a:spcBef>
            </a:pPr>
            <a:endParaRPr lang="en-US" smtClean="0"/>
          </a:p>
        </p:txBody>
      </p:sp>
      <p:sp>
        <p:nvSpPr>
          <p:cNvPr id="1064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59C8970-08E1-41E5-906C-24718089C12E}"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Size Determination for a Proportion:</a:t>
            </a:r>
          </a:p>
          <a:p>
            <a:pPr>
              <a:spcBef>
                <a:spcPct val="0"/>
              </a:spcBef>
            </a:pPr>
            <a:endParaRPr lang="en-US" smtClean="0"/>
          </a:p>
          <a:p>
            <a:pPr>
              <a:spcBef>
                <a:spcPct val="0"/>
              </a:spcBef>
            </a:pPr>
            <a:r>
              <a:rPr lang="en-US" smtClean="0"/>
              <a:t>This slide presents three methods for estimating the population proportion. </a:t>
            </a:r>
          </a:p>
        </p:txBody>
      </p:sp>
      <p:sp>
        <p:nvSpPr>
          <p:cNvPr id="10854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57E5E4E-1BCC-4828-8D65-86D577DBD7CE}" type="slidenum">
              <a:rPr lang="en-US" sz="1200"/>
              <a:pPr algn="r"/>
              <a:t>12</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Size Determination for a Proportion:</a:t>
            </a:r>
          </a:p>
          <a:p>
            <a:pPr>
              <a:spcBef>
                <a:spcPct val="0"/>
              </a:spcBef>
            </a:pPr>
            <a:endParaRPr lang="en-US" smtClean="0"/>
          </a:p>
          <a:p>
            <a:pPr>
              <a:spcBef>
                <a:spcPct val="0"/>
              </a:spcBef>
            </a:pPr>
            <a:r>
              <a:rPr lang="en-US" smtClean="0"/>
              <a:t>This slide presents three methods for estimating the population proportion. </a:t>
            </a:r>
          </a:p>
        </p:txBody>
      </p:sp>
      <p:sp>
        <p:nvSpPr>
          <p:cNvPr id="10854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57E5E4E-1BCC-4828-8D65-86D577DBD7CE}" type="slidenum">
              <a:rPr lang="en-US" sz="1200"/>
              <a:pPr algn="r"/>
              <a:t>13</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Contents of the Chapter:</a:t>
            </a:r>
          </a:p>
          <a:p>
            <a:pPr>
              <a:spcBef>
                <a:spcPct val="0"/>
              </a:spcBef>
            </a:pPr>
            <a:endParaRPr lang="en-US" smtClean="0"/>
          </a:p>
          <a:p>
            <a:pPr>
              <a:spcBef>
                <a:spcPct val="0"/>
              </a:spcBef>
            </a:pPr>
            <a:r>
              <a:rPr lang="en-US" smtClean="0"/>
              <a:t>There are seven sections in this chapter.  The topics in each section are listed above.</a:t>
            </a:r>
          </a:p>
          <a:p>
            <a:pPr>
              <a:spcBef>
                <a:spcPct val="0"/>
              </a:spcBef>
            </a:pPr>
            <a:endParaRPr lang="en-US" smtClean="0"/>
          </a:p>
          <a:p>
            <a:pPr>
              <a:spcBef>
                <a:spcPct val="0"/>
              </a:spcBef>
            </a:pPr>
            <a:endParaRPr lang="en-US" smtClean="0"/>
          </a:p>
          <a:p>
            <a:pPr>
              <a:spcBef>
                <a:spcPct val="0"/>
              </a:spcBef>
            </a:pPr>
            <a:endParaRPr lang="en-US" smtClean="0"/>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5F03E01-1502-46B4-9DF1-DDC6BC2C02F9}"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This slide presents the steps involved in hypothesis testing.</a:t>
            </a:r>
          </a:p>
          <a:p>
            <a:pPr>
              <a:spcBef>
                <a:spcPct val="0"/>
              </a:spcBef>
            </a:pPr>
            <a:endParaRPr lang="en-US" smtClean="0"/>
          </a:p>
          <a:p>
            <a:pPr>
              <a:spcBef>
                <a:spcPct val="0"/>
              </a:spcBef>
            </a:pPr>
            <a:endParaRPr lang="en-US" smtClean="0"/>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9490E51-6623-47B6-8A45-491286498865}" type="slidenum">
              <a:rPr lang="en-US"/>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The hypotheses are stated in step 1.  There are two hypotheses, the null hypothesis and the alternative hypothesis.</a:t>
            </a:r>
          </a:p>
          <a:p>
            <a:pPr>
              <a:spcBef>
                <a:spcPct val="0"/>
              </a:spcBef>
            </a:pPr>
            <a:endParaRPr lang="en-US" smtClean="0"/>
          </a:p>
          <a:p>
            <a:pPr>
              <a:spcBef>
                <a:spcPct val="0"/>
              </a:spcBef>
            </a:pPr>
            <a:r>
              <a:rPr lang="en-US" smtClean="0"/>
              <a:t>Whatever you are trying to establish about a parameter of a population is stipulated in the alternative hypothesis. </a:t>
            </a:r>
          </a:p>
          <a:p>
            <a:pPr>
              <a:spcBef>
                <a:spcPct val="0"/>
              </a:spcBef>
            </a:pPr>
            <a:endParaRPr lang="en-US" smtClean="0"/>
          </a:p>
          <a:p>
            <a:pPr>
              <a:spcBef>
                <a:spcPct val="0"/>
              </a:spcBef>
            </a:pPr>
            <a:r>
              <a:rPr lang="en-US" smtClean="0"/>
              <a:t>Observe that the two hypothesis are mutually exclusive, collectively exhaustive statements about some fact about the population.</a:t>
            </a:r>
          </a:p>
          <a:p>
            <a:pPr>
              <a:spcBef>
                <a:spcPct val="0"/>
              </a:spcBef>
            </a:pPr>
            <a:endParaRPr lang="en-US" smtClean="0"/>
          </a:p>
          <a:p>
            <a:pPr>
              <a:spcBef>
                <a:spcPct val="0"/>
              </a:spcBef>
            </a:pPr>
            <a:endParaRPr lang="en-US" smtClean="0"/>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73025C4-42F5-4C87-A5C4-F559A526B687}"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The hypothesis process will try to reject the null hypothesis in order to claim that the alternative hypothesis is true.</a:t>
            </a:r>
          </a:p>
          <a:p>
            <a:pPr>
              <a:spcBef>
                <a:spcPct val="0"/>
              </a:spcBef>
            </a:pPr>
            <a:endParaRPr lang="en-US" smtClean="0"/>
          </a:p>
          <a:p>
            <a:pPr>
              <a:spcBef>
                <a:spcPct val="0"/>
              </a:spcBef>
            </a:pPr>
            <a:r>
              <a:rPr lang="en-US" smtClean="0"/>
              <a:t>If the null hypothesis is not rejected, then we cannot accept the null hypothesis.  What we say is that we fail to reject the null hypothesis.</a:t>
            </a:r>
          </a:p>
          <a:p>
            <a:pPr>
              <a:spcBef>
                <a:spcPct val="0"/>
              </a:spcBef>
            </a:pPr>
            <a:endParaRPr lang="en-US" smtClean="0"/>
          </a:p>
          <a:p>
            <a:pPr>
              <a:spcBef>
                <a:spcPct val="0"/>
              </a:spcBef>
            </a:pPr>
            <a:r>
              <a:rPr lang="en-US" smtClean="0"/>
              <a:t>In the hypothesis testing process, the null hypothesis is assumed to be true and the process seeks to reject it. </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0B19F0C-82F3-44A2-B740-EBA45A06AAE3}"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Since we are dealing with sample data in the hypothesis testing process, there is always room for making an incorrect decision.</a:t>
            </a:r>
          </a:p>
          <a:p>
            <a:pPr>
              <a:spcBef>
                <a:spcPct val="0"/>
              </a:spcBef>
            </a:pPr>
            <a:endParaRPr lang="en-US" smtClean="0"/>
          </a:p>
          <a:p>
            <a:pPr>
              <a:spcBef>
                <a:spcPct val="0"/>
              </a:spcBef>
            </a:pPr>
            <a:r>
              <a:rPr lang="en-US" smtClean="0"/>
              <a:t>The table in the slide shows the possible ways of making a mistake in hypothesis testing.</a:t>
            </a:r>
          </a:p>
          <a:p>
            <a:pPr>
              <a:spcBef>
                <a:spcPct val="0"/>
              </a:spcBef>
            </a:pPr>
            <a:endParaRPr lang="en-US" smtClean="0"/>
          </a:p>
          <a:p>
            <a:pPr>
              <a:spcBef>
                <a:spcPct val="0"/>
              </a:spcBef>
            </a:pPr>
            <a:r>
              <a:rPr lang="en-US" smtClean="0"/>
              <a:t>The two possibilities are called Type I and Type II errors.</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8397AA9-BB1D-46CD-A0B5-4881FDA75EE5}"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The table in the slide summarizes the types of errors and the notations used to represent the probabilities for these errors.</a:t>
            </a:r>
          </a:p>
          <a:p>
            <a:pPr>
              <a:spcBef>
                <a:spcPct val="0"/>
              </a:spcBef>
            </a:pPr>
            <a:endParaRPr lang="en-US" smtClean="0"/>
          </a:p>
          <a:p>
            <a:pPr>
              <a:spcBef>
                <a:spcPct val="0"/>
              </a:spcBef>
            </a:pPr>
            <a:r>
              <a:rPr lang="en-US" smtClean="0"/>
              <a:t>P(Type I error) = </a:t>
            </a:r>
            <a:r>
              <a:rPr lang="en-US" smtClean="0">
                <a:sym typeface="Symbol" pitchFamily="18" charset="2"/>
              </a:rPr>
              <a:t></a:t>
            </a:r>
          </a:p>
          <a:p>
            <a:pPr>
              <a:spcBef>
                <a:spcPct val="0"/>
              </a:spcBef>
            </a:pPr>
            <a:endParaRPr lang="en-US" smtClean="0">
              <a:sym typeface="Symbol" pitchFamily="18" charset="2"/>
            </a:endParaRPr>
          </a:p>
          <a:p>
            <a:pPr>
              <a:spcBef>
                <a:spcPct val="0"/>
              </a:spcBef>
            </a:pPr>
            <a:r>
              <a:rPr lang="en-US" smtClean="0">
                <a:sym typeface="Symbol" pitchFamily="18" charset="2"/>
              </a:rPr>
              <a:t>P(Type II error) = </a:t>
            </a:r>
          </a:p>
          <a:p>
            <a:pPr>
              <a:spcBef>
                <a:spcPct val="0"/>
              </a:spcBef>
            </a:pPr>
            <a:endParaRPr lang="en-US" smtClean="0">
              <a:sym typeface="Symbol" pitchFamily="18" charset="2"/>
            </a:endParaRPr>
          </a:p>
          <a:p>
            <a:pPr>
              <a:spcBef>
                <a:spcPct val="0"/>
              </a:spcBef>
            </a:pPr>
            <a:r>
              <a:rPr lang="en-US" smtClean="0">
                <a:sym typeface="Symbol" pitchFamily="18" charset="2"/>
              </a:rPr>
              <a:t>So if  = 0.05, we would expect 5% of the times to reject the null hypothesis when it is true.</a:t>
            </a:r>
            <a:endParaRPr lang="en-US" smtClean="0"/>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201ED4B-569A-4033-A5D8-A4C2664E656E}"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The power of the test = </a:t>
            </a:r>
            <a:r>
              <a:rPr lang="en-US" i="1" smtClean="0"/>
              <a:t>P</a:t>
            </a:r>
            <a:r>
              <a:rPr lang="en-US" smtClean="0"/>
              <a:t>(rejecting the null hypothesis | null hypothesis is false)</a:t>
            </a:r>
          </a:p>
          <a:p>
            <a:pPr>
              <a:spcBef>
                <a:spcPct val="0"/>
              </a:spcBef>
            </a:pPr>
            <a:r>
              <a:rPr lang="en-US" smtClean="0"/>
              <a:t>                                        = 1 </a:t>
            </a:r>
            <a:r>
              <a:rPr lang="en-US" smtClean="0">
                <a:sym typeface="Symbol" pitchFamily="18" charset="2"/>
              </a:rPr>
              <a:t></a:t>
            </a:r>
            <a:r>
              <a:rPr lang="en-US" smtClean="0"/>
              <a:t> </a:t>
            </a:r>
            <a:r>
              <a:rPr lang="en-US" smtClean="0">
                <a:sym typeface="Symbol" pitchFamily="18" charset="2"/>
              </a:rPr>
              <a:t></a:t>
            </a:r>
          </a:p>
          <a:p>
            <a:pPr>
              <a:spcBef>
                <a:spcPct val="0"/>
              </a:spcBef>
            </a:pPr>
            <a:endParaRPr lang="en-US" smtClean="0">
              <a:sym typeface="Symbol" pitchFamily="18" charset="2"/>
            </a:endParaRPr>
          </a:p>
          <a:p>
            <a:pPr>
              <a:spcBef>
                <a:spcPct val="0"/>
              </a:spcBef>
            </a:pPr>
            <a:r>
              <a:rPr lang="en-US" smtClean="0">
                <a:sym typeface="Symbol" pitchFamily="18" charset="2"/>
              </a:rPr>
              <a:t>The smaller the value of , the larger the power of the test.  Larger samples increase the power.</a:t>
            </a:r>
            <a:endParaRPr lang="en-US" smtClean="0"/>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54416E1-5988-4335-8CC2-788D9FD4CDAC}" type="slidenum">
              <a:rPr lang="en-US"/>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Proportion (</a:t>
            </a:r>
            <a:r>
              <a:rPr lang="en-US" smtClean="0">
                <a:sym typeface="Symbol" pitchFamily="18" charset="2"/>
              </a:rPr>
              <a:t>):</a:t>
            </a:r>
          </a:p>
          <a:p>
            <a:pPr>
              <a:spcBef>
                <a:spcPct val="0"/>
              </a:spcBef>
            </a:pPr>
            <a:endParaRPr lang="en-US" smtClean="0">
              <a:sym typeface="Symbol" pitchFamily="18" charset="2"/>
            </a:endParaRPr>
          </a:p>
          <a:p>
            <a:pPr>
              <a:spcBef>
                <a:spcPct val="0"/>
              </a:spcBef>
            </a:pPr>
            <a:r>
              <a:rPr lang="en-US" smtClean="0">
                <a:sym typeface="Symbol" pitchFamily="18" charset="2"/>
              </a:rPr>
              <a:t>The slide displays graphics of what happens to the distribution of the sample proportion as the sample size increases.</a:t>
            </a:r>
          </a:p>
          <a:p>
            <a:pPr>
              <a:spcBef>
                <a:spcPct val="0"/>
              </a:spcBef>
            </a:pPr>
            <a:endParaRPr lang="en-US" smtClean="0">
              <a:sym typeface="Symbol" pitchFamily="18" charset="2"/>
            </a:endParaRPr>
          </a:p>
          <a:p>
            <a:pPr>
              <a:spcBef>
                <a:spcPct val="0"/>
              </a:spcBef>
            </a:pPr>
            <a:r>
              <a:rPr lang="en-US" smtClean="0">
                <a:sym typeface="Symbol" pitchFamily="18" charset="2"/>
              </a:rPr>
              <a:t>Observe that as the sample size increases, the distribution of the sample proportion is converging to a normal distribution. </a:t>
            </a:r>
          </a:p>
        </p:txBody>
      </p:sp>
      <p:sp>
        <p:nvSpPr>
          <p:cNvPr id="921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F670757-7A07-4B66-ADC9-4D174D6AEBE1}"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Both small </a:t>
            </a:r>
            <a:r>
              <a:rPr lang="en-US" smtClean="0">
                <a:sym typeface="Symbol" pitchFamily="18" charset="2"/>
              </a:rPr>
              <a:t> and  are desirable.  However, a smaller  value makes it harder to reject the null hypothesis, thereby increasing .</a:t>
            </a:r>
          </a:p>
          <a:p>
            <a:pPr>
              <a:spcBef>
                <a:spcPct val="0"/>
              </a:spcBef>
            </a:pPr>
            <a:endParaRPr lang="en-US" smtClean="0">
              <a:sym typeface="Symbol" pitchFamily="18" charset="2"/>
            </a:endParaRPr>
          </a:p>
          <a:p>
            <a:pPr>
              <a:spcBef>
                <a:spcPct val="0"/>
              </a:spcBef>
            </a:pPr>
            <a:r>
              <a:rPr lang="en-US" smtClean="0">
                <a:sym typeface="Symbol" pitchFamily="18" charset="2"/>
              </a:rPr>
              <a:t>Both  and  can be reduced simultaneously only by increasing the sample size.</a:t>
            </a:r>
            <a:endParaRPr lang="en-US" smtClean="0"/>
          </a:p>
          <a:p>
            <a:pPr>
              <a:spcBef>
                <a:spcPct val="0"/>
              </a:spcBef>
            </a:pPr>
            <a:endParaRPr lang="en-US" smtClean="0"/>
          </a:p>
          <a:p>
            <a:pPr>
              <a:spcBef>
                <a:spcPct val="0"/>
              </a:spcBef>
            </a:pPr>
            <a:endParaRPr lang="en-US" smtClean="0"/>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AC90679-BAA7-4022-BE29-76D9110764E6}"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Logic of Hypothesis Testing:</a:t>
            </a:r>
          </a:p>
          <a:p>
            <a:pPr>
              <a:spcBef>
                <a:spcPct val="0"/>
              </a:spcBef>
            </a:pPr>
            <a:endParaRPr lang="en-US" smtClean="0"/>
          </a:p>
          <a:p>
            <a:pPr>
              <a:spcBef>
                <a:spcPct val="0"/>
              </a:spcBef>
            </a:pPr>
            <a:r>
              <a:rPr lang="en-US" smtClean="0"/>
              <a:t>This slide gives an example for the Type I and Type II errors.</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77C097D-144A-42D0-ADF3-F4ED9DFDAA08}" type="slidenum">
              <a:rPr lang="en-US"/>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Statistical Hypothesis Testing:</a:t>
            </a:r>
          </a:p>
          <a:p>
            <a:pPr>
              <a:spcBef>
                <a:spcPct val="0"/>
              </a:spcBef>
            </a:pPr>
            <a:endParaRPr lang="en-US" smtClean="0"/>
          </a:p>
          <a:p>
            <a:pPr>
              <a:spcBef>
                <a:spcPct val="0"/>
              </a:spcBef>
            </a:pPr>
            <a:r>
              <a:rPr lang="en-US" smtClean="0"/>
              <a:t>The slide shows the three possible pairs of hypotheses for testing a population mean.</a:t>
            </a:r>
          </a:p>
          <a:p>
            <a:pPr>
              <a:spcBef>
                <a:spcPct val="0"/>
              </a:spcBef>
            </a:pPr>
            <a:endParaRPr lang="en-US" smtClean="0"/>
          </a:p>
          <a:p>
            <a:pPr>
              <a:spcBef>
                <a:spcPct val="0"/>
              </a:spcBef>
            </a:pPr>
            <a:r>
              <a:rPr lang="en-US" smtClean="0"/>
              <a:t>There are two one-tailed tests and one two-tailed test.</a:t>
            </a:r>
          </a:p>
          <a:p>
            <a:pPr>
              <a:spcBef>
                <a:spcPct val="0"/>
              </a:spcBef>
            </a:pPr>
            <a:endParaRPr lang="en-US" smtClean="0"/>
          </a:p>
          <a:p>
            <a:pPr>
              <a:spcBef>
                <a:spcPct val="0"/>
              </a:spcBef>
            </a:pPr>
            <a:r>
              <a:rPr lang="en-US" i="1" smtClean="0"/>
              <a:t>H</a:t>
            </a:r>
            <a:r>
              <a:rPr lang="en-US" baseline="-25000" smtClean="0"/>
              <a:t>1</a:t>
            </a:r>
            <a:r>
              <a:rPr lang="en-US" smtClean="0"/>
              <a:t>: </a:t>
            </a:r>
            <a:r>
              <a:rPr lang="en-US" smtClean="0">
                <a:sym typeface="Symbol" pitchFamily="18" charset="2"/>
              </a:rPr>
              <a:t> &lt; </a:t>
            </a:r>
            <a:r>
              <a:rPr lang="en-US" baseline="-25000" smtClean="0">
                <a:sym typeface="Symbol" pitchFamily="18" charset="2"/>
              </a:rPr>
              <a:t>0</a:t>
            </a:r>
            <a:r>
              <a:rPr lang="en-US" smtClean="0">
                <a:sym typeface="Symbol" pitchFamily="18" charset="2"/>
              </a:rPr>
              <a:t>  (specified number)  This involves a one-tailed test.  In particular, it is a left- tailed test.</a:t>
            </a:r>
          </a:p>
          <a:p>
            <a:pPr>
              <a:spcBef>
                <a:spcPct val="0"/>
              </a:spcBef>
            </a:pPr>
            <a:endParaRPr lang="en-US" smtClean="0">
              <a:sym typeface="Symbol" pitchFamily="18" charset="2"/>
            </a:endParaRPr>
          </a:p>
          <a:p>
            <a:pPr>
              <a:spcBef>
                <a:spcPct val="0"/>
              </a:spcBef>
            </a:pPr>
            <a:r>
              <a:rPr lang="en-US" i="1" smtClean="0"/>
              <a:t>H</a:t>
            </a:r>
            <a:r>
              <a:rPr lang="en-US" baseline="-25000" smtClean="0"/>
              <a:t>1</a:t>
            </a:r>
            <a:r>
              <a:rPr lang="en-US" smtClean="0"/>
              <a:t>: </a:t>
            </a:r>
            <a:r>
              <a:rPr lang="en-US" smtClean="0">
                <a:sym typeface="Symbol" pitchFamily="18" charset="2"/>
              </a:rPr>
              <a:t> &gt; </a:t>
            </a:r>
            <a:r>
              <a:rPr lang="en-US" baseline="-25000" smtClean="0">
                <a:sym typeface="Symbol" pitchFamily="18" charset="2"/>
              </a:rPr>
              <a:t>0</a:t>
            </a:r>
            <a:r>
              <a:rPr lang="en-US" smtClean="0">
                <a:sym typeface="Symbol" pitchFamily="18" charset="2"/>
              </a:rPr>
              <a:t>  (specified number)  This involves a one-tailed test.  In particular, it is a right-tailed test.</a:t>
            </a:r>
            <a:endParaRPr lang="en-US" smtClean="0"/>
          </a:p>
          <a:p>
            <a:pPr>
              <a:spcBef>
                <a:spcPct val="0"/>
              </a:spcBef>
            </a:pPr>
            <a:endParaRPr lang="en-US" smtClean="0"/>
          </a:p>
          <a:p>
            <a:pPr>
              <a:spcBef>
                <a:spcPct val="0"/>
              </a:spcBef>
            </a:pPr>
            <a:r>
              <a:rPr lang="en-US" i="1" smtClean="0"/>
              <a:t>H</a:t>
            </a:r>
            <a:r>
              <a:rPr lang="en-US" baseline="-25000" smtClean="0"/>
              <a:t>1</a:t>
            </a:r>
            <a:r>
              <a:rPr lang="en-US" smtClean="0"/>
              <a:t>: </a:t>
            </a:r>
            <a:r>
              <a:rPr lang="en-US" smtClean="0">
                <a:sym typeface="Symbol" pitchFamily="18" charset="2"/>
              </a:rPr>
              <a:t>  </a:t>
            </a:r>
            <a:r>
              <a:rPr lang="en-US" baseline="-25000" smtClean="0">
                <a:sym typeface="Symbol" pitchFamily="18" charset="2"/>
              </a:rPr>
              <a:t>0</a:t>
            </a:r>
            <a:r>
              <a:rPr lang="en-US" smtClean="0">
                <a:sym typeface="Symbol" pitchFamily="18" charset="2"/>
              </a:rPr>
              <a:t>  (specified number)  This involves a two-tailed test.  </a:t>
            </a:r>
            <a:endParaRPr lang="en-US" smtClean="0"/>
          </a:p>
          <a:p>
            <a:pPr>
              <a:spcBef>
                <a:spcPct val="0"/>
              </a:spcBef>
            </a:pPr>
            <a:endParaRPr lang="en-US" smtClean="0"/>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C2C3986-6912-4BCB-BA38-E6FC0AA76761}"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Statistical Hypothesis Testing:</a:t>
            </a:r>
          </a:p>
          <a:p>
            <a:pPr>
              <a:spcBef>
                <a:spcPct val="0"/>
              </a:spcBef>
            </a:pPr>
            <a:endParaRPr lang="en-US" smtClean="0"/>
          </a:p>
          <a:p>
            <a:pPr>
              <a:spcBef>
                <a:spcPct val="0"/>
              </a:spcBef>
            </a:pPr>
            <a:r>
              <a:rPr lang="en-US" smtClean="0"/>
              <a:t>The direction of the test is indicated in the alternative hypothesis.</a:t>
            </a:r>
          </a:p>
          <a:p>
            <a:pPr>
              <a:spcBef>
                <a:spcPct val="0"/>
              </a:spcBef>
            </a:pPr>
            <a:endParaRPr lang="en-US" smtClean="0"/>
          </a:p>
          <a:p>
            <a:pPr>
              <a:spcBef>
                <a:spcPct val="0"/>
              </a:spcBef>
            </a:pPr>
            <a:r>
              <a:rPr lang="en-US" smtClean="0"/>
              <a:t>A greater than sign indicates a right-tailed test.</a:t>
            </a:r>
          </a:p>
          <a:p>
            <a:pPr>
              <a:spcBef>
                <a:spcPct val="0"/>
              </a:spcBef>
            </a:pPr>
            <a:endParaRPr lang="en-US" smtClean="0"/>
          </a:p>
          <a:p>
            <a:pPr>
              <a:spcBef>
                <a:spcPct val="0"/>
              </a:spcBef>
            </a:pPr>
            <a:r>
              <a:rPr lang="en-US" smtClean="0"/>
              <a:t>A less than sign indicates a left-tailed test.</a:t>
            </a:r>
          </a:p>
          <a:p>
            <a:pPr>
              <a:spcBef>
                <a:spcPct val="0"/>
              </a:spcBef>
            </a:pPr>
            <a:endParaRPr lang="en-US" smtClean="0"/>
          </a:p>
          <a:p>
            <a:pPr>
              <a:spcBef>
                <a:spcPct val="0"/>
              </a:spcBef>
            </a:pPr>
            <a:r>
              <a:rPr lang="en-US" smtClean="0"/>
              <a:t>A not equal sign indicates a two-tailed test.</a:t>
            </a:r>
          </a:p>
          <a:p>
            <a:pPr>
              <a:spcBef>
                <a:spcPct val="0"/>
              </a:spcBef>
            </a:pPr>
            <a:endParaRPr lang="en-US" smtClean="0"/>
          </a:p>
          <a:p>
            <a:pPr>
              <a:spcBef>
                <a:spcPct val="0"/>
              </a:spcBef>
            </a:pPr>
            <a:r>
              <a:rPr lang="en-US" smtClean="0"/>
              <a:t>Note: The specified value in the null hypothesis does not come from a sample. This value is a benchmark based on past experience.</a:t>
            </a:r>
          </a:p>
          <a:p>
            <a:pPr>
              <a:spcBef>
                <a:spcPct val="0"/>
              </a:spcBef>
            </a:pPr>
            <a:endParaRPr lang="en-US" smtClean="0"/>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23A739A-A4E1-45D3-BB80-27A2985FA532}"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p:txBody>
          <a:bodyPr wrap="square" numCol="1" anchor="t" anchorCtr="0" compatLnSpc="1">
            <a:prstTxWarp prst="textNoShape">
              <a:avLst/>
            </a:prstTxWarp>
          </a:bodyPr>
          <a:lstStyle/>
          <a:p>
            <a:pPr fontAlgn="auto">
              <a:spcBef>
                <a:spcPts val="0"/>
              </a:spcBef>
              <a:spcAft>
                <a:spcPts val="0"/>
              </a:spcAft>
              <a:defRPr/>
            </a:pPr>
            <a:r>
              <a:rPr lang="en-US" dirty="0" smtClean="0"/>
              <a:t>Statistical Hypothesis Testing:</a:t>
            </a:r>
          </a:p>
          <a:p>
            <a:pPr fontAlgn="auto">
              <a:spcBef>
                <a:spcPts val="0"/>
              </a:spcBef>
              <a:spcAft>
                <a:spcPts val="0"/>
              </a:spcAft>
              <a:defRPr/>
            </a:pPr>
            <a:endParaRPr lang="en-US" dirty="0" smtClean="0"/>
          </a:p>
          <a:p>
            <a:pPr marL="516179" indent="-516179" fontAlgn="auto">
              <a:spcBef>
                <a:spcPct val="20000"/>
              </a:spcBef>
              <a:spcAft>
                <a:spcPts val="0"/>
              </a:spcAft>
              <a:buClr>
                <a:schemeClr val="accent1"/>
              </a:buClr>
              <a:defRPr/>
            </a:pPr>
            <a:r>
              <a:rPr lang="en-US" dirty="0" smtClean="0"/>
              <a:t>The decision rule uses the known sampling distribution of the test statistic to</a:t>
            </a:r>
          </a:p>
          <a:p>
            <a:pPr marL="516179" indent="-516179" fontAlgn="auto">
              <a:spcBef>
                <a:spcPct val="20000"/>
              </a:spcBef>
              <a:spcAft>
                <a:spcPts val="0"/>
              </a:spcAft>
              <a:buClr>
                <a:schemeClr val="accent1"/>
              </a:buClr>
              <a:defRPr/>
            </a:pPr>
            <a:r>
              <a:rPr lang="en-US" dirty="0" smtClean="0"/>
              <a:t>establish the critical value that divides the sampling distribution into two regions.</a:t>
            </a:r>
          </a:p>
          <a:p>
            <a:pPr marL="516179" indent="-516179" fontAlgn="auto">
              <a:spcBef>
                <a:spcPct val="20000"/>
              </a:spcBef>
              <a:spcAft>
                <a:spcPts val="0"/>
              </a:spcAft>
              <a:buClr>
                <a:schemeClr val="accent1"/>
              </a:buClr>
              <a:defRPr/>
            </a:pPr>
            <a:r>
              <a:rPr lang="en-US" dirty="0" smtClean="0"/>
              <a:t>The null hypothesis </a:t>
            </a:r>
            <a:r>
              <a:rPr lang="en-US" i="1" dirty="0" smtClean="0"/>
              <a:t>H</a:t>
            </a:r>
            <a:r>
              <a:rPr lang="en-US" baseline="-25000" dirty="0" smtClean="0"/>
              <a:t>0</a:t>
            </a:r>
            <a:r>
              <a:rPr lang="en-US" dirty="0" smtClean="0"/>
              <a:t> is rejected if the test statistic lies in the rejection region</a:t>
            </a:r>
            <a:r>
              <a:rPr lang="en-US" dirty="0" smtClean="0">
                <a:effectLst>
                  <a:outerShdw blurRad="38100" dist="38100" dir="2700000" algn="tl">
                    <a:srgbClr val="FFFFFF"/>
                  </a:outerShdw>
                </a:effectLst>
              </a:rPr>
              <a:t>.</a:t>
            </a:r>
          </a:p>
          <a:p>
            <a:pPr marL="516179" indent="-516179" fontAlgn="auto">
              <a:spcBef>
                <a:spcPct val="20000"/>
              </a:spcBef>
              <a:spcAft>
                <a:spcPts val="0"/>
              </a:spcAft>
              <a:buClr>
                <a:schemeClr val="accent1"/>
              </a:buClr>
              <a:defRPr/>
            </a:pPr>
            <a:endParaRPr lang="en-US" dirty="0" smtClean="0">
              <a:effectLst>
                <a:outerShdw blurRad="38100" dist="38100" dir="2700000" algn="tl">
                  <a:srgbClr val="FFFFFF"/>
                </a:outerShdw>
              </a:effectLst>
            </a:endParaRPr>
          </a:p>
          <a:p>
            <a:pPr marL="516179" indent="-516179" fontAlgn="auto">
              <a:spcBef>
                <a:spcPct val="20000"/>
              </a:spcBef>
              <a:spcAft>
                <a:spcPts val="0"/>
              </a:spcAft>
              <a:buClr>
                <a:schemeClr val="accent1"/>
              </a:buClr>
              <a:defRPr/>
            </a:pPr>
            <a:r>
              <a:rPr lang="en-US" dirty="0" smtClean="0">
                <a:effectLst>
                  <a:outerShdw blurRad="38100" dist="38100" dir="2700000" algn="tl">
                    <a:srgbClr val="FFFFFF"/>
                  </a:outerShdw>
                </a:effectLst>
              </a:rPr>
              <a:t>The test statistic for the test is a number that shows how far away the sample</a:t>
            </a:r>
          </a:p>
          <a:p>
            <a:pPr marL="516179" indent="-516179" fontAlgn="auto">
              <a:spcBef>
                <a:spcPct val="20000"/>
              </a:spcBef>
              <a:spcAft>
                <a:spcPts val="0"/>
              </a:spcAft>
              <a:buClr>
                <a:schemeClr val="accent1"/>
              </a:buClr>
              <a:defRPr/>
            </a:pPr>
            <a:r>
              <a:rPr lang="en-US" dirty="0" smtClean="0">
                <a:effectLst>
                  <a:outerShdw blurRad="38100" dist="38100" dir="2700000" algn="tl">
                    <a:srgbClr val="FFFFFF"/>
                  </a:outerShdw>
                </a:effectLst>
              </a:rPr>
              <a:t> estimate is from its expected value in terms of the standard error for the estimate.</a:t>
            </a:r>
          </a:p>
          <a:p>
            <a:pPr fontAlgn="auto">
              <a:spcBef>
                <a:spcPts val="0"/>
              </a:spcBef>
              <a:spcAft>
                <a:spcPts val="0"/>
              </a:spcAft>
              <a:defRPr/>
            </a:pPr>
            <a:endParaRPr lang="en-US" dirty="0" smtClean="0"/>
          </a:p>
          <a:p>
            <a:pPr fontAlgn="auto">
              <a:spcBef>
                <a:spcPts val="0"/>
              </a:spcBef>
              <a:spcAft>
                <a:spcPts val="0"/>
              </a:spcAft>
              <a:defRPr/>
            </a:pPr>
            <a:endParaRPr lang="en-US" dirty="0" smtClean="0"/>
          </a:p>
          <a:p>
            <a:pPr fontAlgn="auto">
              <a:spcBef>
                <a:spcPts val="0"/>
              </a:spcBef>
              <a:spcAft>
                <a:spcPts val="0"/>
              </a:spcAft>
              <a:defRPr/>
            </a:pPr>
            <a:endParaRPr lang="en-US" dirty="0" smtClean="0"/>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189A35C-34BF-4792-B423-F634DD4DDD29}"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Statistical Hypothesis Testing:</a:t>
            </a:r>
          </a:p>
          <a:p>
            <a:pPr>
              <a:spcBef>
                <a:spcPct val="0"/>
              </a:spcBef>
            </a:pPr>
            <a:endParaRPr lang="en-US" smtClean="0"/>
          </a:p>
          <a:p>
            <a:pPr>
              <a:spcBef>
                <a:spcPct val="0"/>
              </a:spcBef>
            </a:pPr>
            <a:r>
              <a:rPr lang="en-US" smtClean="0"/>
              <a:t>The decision rule for the two-tailed test is different from the one-tailed tests.</a:t>
            </a:r>
          </a:p>
          <a:p>
            <a:pPr>
              <a:spcBef>
                <a:spcPct val="0"/>
              </a:spcBef>
            </a:pPr>
            <a:endParaRPr lang="en-US" smtClean="0"/>
          </a:p>
          <a:p>
            <a:pPr>
              <a:spcBef>
                <a:spcPct val="0"/>
              </a:spcBef>
            </a:pPr>
            <a:r>
              <a:rPr lang="en-US" smtClean="0"/>
              <a:t>The two-tailed test deals with both tails of the distribution.  Because of this, the level of significance will be shared equally in the tails.</a:t>
            </a:r>
          </a:p>
          <a:p>
            <a:pPr>
              <a:spcBef>
                <a:spcPct val="0"/>
              </a:spcBef>
            </a:pPr>
            <a:endParaRPr lang="en-US" smtClean="0"/>
          </a:p>
          <a:p>
            <a:pPr>
              <a:spcBef>
                <a:spcPct val="0"/>
              </a:spcBef>
            </a:pPr>
            <a:r>
              <a:rPr lang="en-US" smtClean="0"/>
              <a:t>The rejection regions will be in both the left and right tails.</a:t>
            </a:r>
          </a:p>
          <a:p>
            <a:pPr>
              <a:spcBef>
                <a:spcPct val="0"/>
              </a:spcBef>
            </a:pPr>
            <a:endParaRPr lang="en-US" smtClean="0"/>
          </a:p>
          <a:p>
            <a:pPr>
              <a:spcBef>
                <a:spcPct val="0"/>
              </a:spcBef>
            </a:pPr>
            <a:r>
              <a:rPr lang="en-US" smtClean="0"/>
              <a:t>The decision rule will be to reject the null hypothesis if the test statistic is greater than the positive critical value or less than the negative critical value.  Refer to the diagram given in the slide.</a:t>
            </a:r>
          </a:p>
          <a:p>
            <a:pPr>
              <a:spcBef>
                <a:spcPct val="0"/>
              </a:spcBef>
            </a:pPr>
            <a:endParaRPr lang="en-US" smtClean="0"/>
          </a:p>
          <a:p>
            <a:pPr>
              <a:spcBef>
                <a:spcPct val="0"/>
              </a:spcBef>
            </a:pPr>
            <a:endParaRPr lang="en-US" smtClean="0"/>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F8E4685-9084-4FDE-ADD4-A237A529DD4E}" type="slidenum">
              <a:rPr lang="en-US"/>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p:txBody>
          <a:bodyPr wrap="square" numCol="1" anchor="t" anchorCtr="0" compatLnSpc="1">
            <a:prstTxWarp prst="textNoShape">
              <a:avLst/>
            </a:prstTxWarp>
          </a:bodyPr>
          <a:lstStyle/>
          <a:p>
            <a:pPr fontAlgn="auto">
              <a:spcBef>
                <a:spcPts val="0"/>
              </a:spcBef>
              <a:spcAft>
                <a:spcPts val="0"/>
              </a:spcAft>
              <a:defRPr/>
            </a:pPr>
            <a:r>
              <a:rPr lang="en-US" dirty="0" smtClean="0"/>
              <a:t>Statistical Hypothesis Testing:</a:t>
            </a:r>
          </a:p>
          <a:p>
            <a:pPr fontAlgn="auto">
              <a:spcBef>
                <a:spcPts val="0"/>
              </a:spcBef>
              <a:spcAft>
                <a:spcPts val="0"/>
              </a:spcAft>
              <a:defRPr/>
            </a:pPr>
            <a:endParaRPr lang="en-US" dirty="0" smtClean="0"/>
          </a:p>
          <a:p>
            <a:pPr fontAlgn="auto">
              <a:spcBef>
                <a:spcPts val="0"/>
              </a:spcBef>
              <a:spcAft>
                <a:spcPts val="0"/>
              </a:spcAft>
              <a:defRPr/>
            </a:pPr>
            <a:r>
              <a:rPr lang="en-US" dirty="0" smtClean="0"/>
              <a:t>Note: </a:t>
            </a:r>
          </a:p>
          <a:p>
            <a:pPr fontAlgn="auto">
              <a:spcBef>
                <a:spcPts val="0"/>
              </a:spcBef>
              <a:spcAft>
                <a:spcPts val="0"/>
              </a:spcAft>
              <a:defRPr/>
            </a:pPr>
            <a:endParaRPr lang="en-US" dirty="0" smtClean="0"/>
          </a:p>
          <a:p>
            <a:pPr marL="228600" indent="-228600" fontAlgn="auto">
              <a:spcBef>
                <a:spcPts val="0"/>
              </a:spcBef>
              <a:spcAft>
                <a:spcPts val="0"/>
              </a:spcAft>
              <a:buFontTx/>
              <a:buAutoNum type="arabicPeriod"/>
              <a:defRPr/>
            </a:pPr>
            <a:r>
              <a:rPr lang="en-US" dirty="0" smtClean="0"/>
              <a:t> A two-sided hypothesis test is used when direction is of no interest to the decision maker.</a:t>
            </a:r>
          </a:p>
          <a:p>
            <a:pPr marL="228600" indent="-228600" fontAlgn="auto">
              <a:spcBef>
                <a:spcPts val="0"/>
              </a:spcBef>
              <a:spcAft>
                <a:spcPts val="0"/>
              </a:spcAft>
              <a:buFontTx/>
              <a:buAutoNum type="arabicPeriod"/>
              <a:defRPr/>
            </a:pPr>
            <a:r>
              <a:rPr lang="en-US" dirty="0" smtClean="0"/>
              <a:t> A one-sided hypothesis test is used when the tail (left or right) of the distribution is important to the researcher.</a:t>
            </a:r>
          </a:p>
          <a:p>
            <a:pPr marL="228600" indent="-228600" fontAlgn="auto">
              <a:spcBef>
                <a:spcPts val="0"/>
              </a:spcBef>
              <a:spcAft>
                <a:spcPts val="0"/>
              </a:spcAft>
              <a:buFontTx/>
              <a:buAutoNum type="arabicPeriod"/>
              <a:defRPr/>
            </a:pPr>
            <a:r>
              <a:rPr lang="en-US" dirty="0" smtClean="0"/>
              <a:t> Rejection in a two-sided test guarantees rejection in a one-sided test.</a:t>
            </a:r>
          </a:p>
        </p:txBody>
      </p:sp>
      <p:sp>
        <p:nvSpPr>
          <p:cNvPr id="51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3FA75EF-0D3E-4BA2-B1B2-CD383E7173A3}" type="slidenum">
              <a:rPr lang="en-US"/>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Statistical Hypothesis Testing:</a:t>
            </a:r>
          </a:p>
          <a:p>
            <a:pPr>
              <a:spcBef>
                <a:spcPct val="0"/>
              </a:spcBef>
            </a:pPr>
            <a:endParaRPr lang="en-US" smtClean="0"/>
          </a:p>
          <a:p>
            <a:pPr>
              <a:spcBef>
                <a:spcPct val="0"/>
              </a:spcBef>
            </a:pPr>
            <a:r>
              <a:rPr lang="en-US" smtClean="0"/>
              <a:t>The decision rule for a left-tailed test is to reject the null hypothesis if the test statistic is less than the left-tail critical value.</a:t>
            </a:r>
          </a:p>
        </p:txBody>
      </p:sp>
      <p:sp>
        <p:nvSpPr>
          <p:cNvPr id="53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42C2B47-8121-4225-AE5C-05138FED8258}" type="slidenum">
              <a:rPr lang="en-US"/>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Statistical Hypothesis Testing:</a:t>
            </a:r>
          </a:p>
          <a:p>
            <a:pPr>
              <a:spcBef>
                <a:spcPct val="0"/>
              </a:spcBef>
            </a:pPr>
            <a:endParaRPr lang="en-US" smtClean="0"/>
          </a:p>
          <a:p>
            <a:pPr>
              <a:spcBef>
                <a:spcPct val="0"/>
              </a:spcBef>
            </a:pPr>
            <a:r>
              <a:rPr lang="en-US" smtClean="0"/>
              <a:t>The decision rule for a right-tailed test is to reject the null hypothesis if the test statistic is greater than the right-tail critical value.</a:t>
            </a: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DE1403-0C66-43A7-9A36-F17823A2E612}" type="slidenum">
              <a:rPr lang="en-US"/>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Statistical Hypothesis Testing:</a:t>
            </a:r>
          </a:p>
          <a:p>
            <a:pPr>
              <a:spcBef>
                <a:spcPct val="0"/>
              </a:spcBef>
            </a:pPr>
            <a:endParaRPr lang="en-US" smtClean="0"/>
          </a:p>
          <a:p>
            <a:pPr>
              <a:spcBef>
                <a:spcPct val="0"/>
              </a:spcBef>
            </a:pPr>
            <a:r>
              <a:rPr lang="en-US" smtClean="0"/>
              <a:t>Recall that a Type I error is the probability of rejecting a null hypothesis that is true.  Thus, one would like to keep this probability as small as possible.  This probability is usually specified before the test is conducted.  Typical values are 0.10, 0.05, 0.025, 0.01, and  0.005.</a:t>
            </a:r>
          </a:p>
        </p:txBody>
      </p:sp>
      <p:sp>
        <p:nvSpPr>
          <p:cNvPr id="57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F6A1DA7-CE46-4B47-BCA6-68E3DFE11266}" type="slidenum">
              <a:rPr lang="en-US"/>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Proportion (</a:t>
            </a:r>
            <a:r>
              <a:rPr lang="en-US" smtClean="0">
                <a:sym typeface="Symbol" pitchFamily="18" charset="2"/>
              </a:rPr>
              <a:t>):</a:t>
            </a:r>
          </a:p>
          <a:p>
            <a:pPr>
              <a:spcBef>
                <a:spcPct val="0"/>
              </a:spcBef>
            </a:pPr>
            <a:endParaRPr lang="en-US" smtClean="0">
              <a:sym typeface="Symbol" pitchFamily="18" charset="2"/>
            </a:endParaRPr>
          </a:p>
          <a:p>
            <a:pPr>
              <a:spcBef>
                <a:spcPct val="0"/>
              </a:spcBef>
            </a:pPr>
            <a:r>
              <a:rPr lang="en-US" smtClean="0">
                <a:sym typeface="Symbol" pitchFamily="18" charset="2"/>
              </a:rPr>
              <a:t>The normality assumption when constructing confidence intervals for a population proportion  is good when </a:t>
            </a:r>
            <a:r>
              <a:rPr lang="en-US" i="1" smtClean="0">
                <a:sym typeface="Symbol" pitchFamily="18" charset="2"/>
              </a:rPr>
              <a:t>n</a:t>
            </a:r>
            <a:r>
              <a:rPr lang="en-US" smtClean="0">
                <a:sym typeface="Symbol" pitchFamily="18" charset="2"/>
              </a:rPr>
              <a:t>  10 and </a:t>
            </a:r>
            <a:r>
              <a:rPr lang="en-US" i="1" smtClean="0">
                <a:sym typeface="Symbol" pitchFamily="18" charset="2"/>
              </a:rPr>
              <a:t>n</a:t>
            </a:r>
            <a:r>
              <a:rPr lang="en-US" smtClean="0">
                <a:sym typeface="Symbol" pitchFamily="18" charset="2"/>
              </a:rPr>
              <a:t>(1  )  10.  </a:t>
            </a:r>
          </a:p>
          <a:p>
            <a:pPr>
              <a:spcBef>
                <a:spcPct val="0"/>
              </a:spcBef>
            </a:pPr>
            <a:endParaRPr lang="en-US" smtClean="0">
              <a:sym typeface="Symbol" pitchFamily="18" charset="2"/>
            </a:endParaRPr>
          </a:p>
        </p:txBody>
      </p:sp>
      <p:sp>
        <p:nvSpPr>
          <p:cNvPr id="942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5853070-657C-4EB7-8B9B-6435C3583725}" type="slidenum">
              <a:rPr lang="en-US"/>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Proportion (</a:t>
            </a:r>
            <a:r>
              <a:rPr lang="en-US" smtClean="0">
                <a:sym typeface="Symbol" pitchFamily="18" charset="2"/>
              </a:rPr>
              <a:t>):</a:t>
            </a:r>
          </a:p>
          <a:p>
            <a:pPr>
              <a:spcBef>
                <a:spcPct val="0"/>
              </a:spcBef>
            </a:pPr>
            <a:endParaRPr lang="en-US" smtClean="0"/>
          </a:p>
          <a:p>
            <a:pPr>
              <a:spcBef>
                <a:spcPct val="0"/>
              </a:spcBef>
            </a:pPr>
            <a:r>
              <a:rPr lang="en-US" smtClean="0"/>
              <a:t>The formula that is used to calculate the confidence interval for a population proportion is given on this slide.</a:t>
            </a:r>
          </a:p>
        </p:txBody>
      </p:sp>
      <p:sp>
        <p:nvSpPr>
          <p:cNvPr id="96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D3D8321-E23C-4658-AD61-11D985B7673E}" type="slidenum">
              <a:rPr lang="en-US"/>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Confidence Interval for a Population Proportion (</a:t>
            </a:r>
            <a:r>
              <a:rPr lang="en-US" smtClean="0">
                <a:sym typeface="Symbol" pitchFamily="18" charset="2"/>
              </a:rPr>
              <a:t>):</a:t>
            </a:r>
          </a:p>
          <a:p>
            <a:pPr>
              <a:spcBef>
                <a:spcPct val="0"/>
              </a:spcBef>
            </a:pPr>
            <a:endParaRPr lang="en-US" smtClean="0"/>
          </a:p>
          <a:p>
            <a:pPr>
              <a:spcBef>
                <a:spcPct val="0"/>
              </a:spcBef>
            </a:pPr>
            <a:r>
              <a:rPr lang="en-US" smtClean="0"/>
              <a:t>An example is presented here to illustrate how the confidence interval for a population proportion is computed.</a:t>
            </a:r>
          </a:p>
        </p:txBody>
      </p:sp>
      <p:sp>
        <p:nvSpPr>
          <p:cNvPr id="983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6B1EA9E-0B64-4217-8E8D-52F4E3D61517}"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Estimating from Finite Populations:</a:t>
            </a:r>
          </a:p>
          <a:p>
            <a:pPr>
              <a:spcBef>
                <a:spcPct val="0"/>
              </a:spcBef>
            </a:pPr>
            <a:endParaRPr lang="en-US" smtClean="0"/>
          </a:p>
          <a:p>
            <a:pPr>
              <a:spcBef>
                <a:spcPct val="0"/>
              </a:spcBef>
            </a:pPr>
            <a:r>
              <a:rPr lang="en-US" smtClean="0"/>
              <a:t>All of the theory so far assumed a nonfinite population.  </a:t>
            </a:r>
          </a:p>
          <a:p>
            <a:pPr>
              <a:spcBef>
                <a:spcPct val="0"/>
              </a:spcBef>
            </a:pPr>
            <a:endParaRPr lang="en-US" smtClean="0"/>
          </a:p>
          <a:p>
            <a:pPr>
              <a:spcBef>
                <a:spcPct val="0"/>
              </a:spcBef>
            </a:pPr>
            <a:r>
              <a:rPr lang="en-US" smtClean="0"/>
              <a:t>How do we deal with finite populations?</a:t>
            </a:r>
          </a:p>
          <a:p>
            <a:pPr>
              <a:spcBef>
                <a:spcPct val="0"/>
              </a:spcBef>
            </a:pPr>
            <a:endParaRPr lang="en-US" smtClean="0"/>
          </a:p>
          <a:p>
            <a:pPr>
              <a:spcBef>
                <a:spcPct val="0"/>
              </a:spcBef>
            </a:pPr>
            <a:r>
              <a:rPr lang="en-US" smtClean="0"/>
              <a:t>We employ a finite population correction factor to the standard error.  </a:t>
            </a:r>
          </a:p>
          <a:p>
            <a:pPr>
              <a:spcBef>
                <a:spcPct val="0"/>
              </a:spcBef>
            </a:pPr>
            <a:endParaRPr lang="en-US" smtClean="0"/>
          </a:p>
          <a:p>
            <a:pPr>
              <a:spcBef>
                <a:spcPct val="0"/>
              </a:spcBef>
            </a:pPr>
            <a:r>
              <a:rPr lang="en-US" smtClean="0"/>
              <a:t>This slide shows the equivalent formulas for confidence intervals when the finite population has a finite size of </a:t>
            </a:r>
            <a:r>
              <a:rPr lang="en-US" i="1" smtClean="0"/>
              <a:t>N.  </a:t>
            </a:r>
            <a:r>
              <a:rPr lang="en-US" smtClean="0"/>
              <a:t>The sample size is represented by </a:t>
            </a:r>
            <a:r>
              <a:rPr lang="en-US" i="1" smtClean="0"/>
              <a:t>n</a:t>
            </a:r>
            <a:r>
              <a:rPr lang="en-US" smtClean="0"/>
              <a:t> in the formulas.   </a:t>
            </a:r>
          </a:p>
        </p:txBody>
      </p:sp>
      <p:sp>
        <p:nvSpPr>
          <p:cNvPr id="1003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D8A0221-47DE-46DC-A31B-D35FC4F3B009}"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Size Determination for a Mean:</a:t>
            </a:r>
          </a:p>
          <a:p>
            <a:pPr>
              <a:spcBef>
                <a:spcPct val="0"/>
              </a:spcBef>
            </a:pPr>
            <a:endParaRPr lang="en-US" smtClean="0"/>
          </a:p>
          <a:p>
            <a:pPr>
              <a:spcBef>
                <a:spcPct val="0"/>
              </a:spcBef>
            </a:pPr>
            <a:r>
              <a:rPr lang="en-US" smtClean="0"/>
              <a:t>This slide presents the formula used to compute the sample size needed to estimate the population mean with a given margin of error and level of confidence.</a:t>
            </a:r>
          </a:p>
          <a:p>
            <a:pPr>
              <a:spcBef>
                <a:spcPct val="0"/>
              </a:spcBef>
            </a:pPr>
            <a:endParaRPr lang="en-US" smtClean="0"/>
          </a:p>
          <a:p>
            <a:pPr>
              <a:spcBef>
                <a:spcPct val="0"/>
              </a:spcBef>
            </a:pPr>
            <a:r>
              <a:rPr lang="en-US" smtClean="0"/>
              <a:t>Since the margin of error is given, one can set up an equation and solve for the sample size </a:t>
            </a:r>
            <a:r>
              <a:rPr lang="en-US" i="1" smtClean="0"/>
              <a:t>n</a:t>
            </a:r>
            <a:r>
              <a:rPr lang="en-US" smtClean="0"/>
              <a:t>.  This is explained in the slide.</a:t>
            </a:r>
          </a:p>
        </p:txBody>
      </p:sp>
      <p:sp>
        <p:nvSpPr>
          <p:cNvPr id="1024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ECE1FF0-5D46-4902-9BBF-12E0186082CA}"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Size Determination for a Mean:</a:t>
            </a:r>
          </a:p>
          <a:p>
            <a:pPr>
              <a:spcBef>
                <a:spcPct val="0"/>
              </a:spcBef>
            </a:pPr>
            <a:endParaRPr lang="en-US" smtClean="0"/>
          </a:p>
          <a:p>
            <a:pPr>
              <a:spcBef>
                <a:spcPct val="0"/>
              </a:spcBef>
            </a:pPr>
            <a:r>
              <a:rPr lang="en-US" smtClean="0"/>
              <a:t>This slide shows different methods for estimating the population standard deviation.  These methods deal with the uniform, normal, and Poisson distributions.</a:t>
            </a:r>
          </a:p>
        </p:txBody>
      </p:sp>
      <p:sp>
        <p:nvSpPr>
          <p:cNvPr id="10445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6D261A7-D8EC-4DCD-AEEA-85473497BF1F}" type="slidenum">
              <a:rPr lang="en-US" sz="1200"/>
              <a:pPr algn="r"/>
              <a:t>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Sample Size Determination for a Proportion:</a:t>
            </a:r>
          </a:p>
          <a:p>
            <a:pPr>
              <a:spcBef>
                <a:spcPct val="0"/>
              </a:spcBef>
            </a:pPr>
            <a:endParaRPr lang="en-US" smtClean="0"/>
          </a:p>
          <a:p>
            <a:pPr>
              <a:spcBef>
                <a:spcPct val="0"/>
              </a:spcBef>
            </a:pPr>
            <a:r>
              <a:rPr lang="en-US" smtClean="0"/>
              <a:t>This slide presents three methods for estimating the population proportion. </a:t>
            </a:r>
          </a:p>
        </p:txBody>
      </p:sp>
      <p:sp>
        <p:nvSpPr>
          <p:cNvPr id="10854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57E5E4E-1BCC-4828-8D65-86D577DBD7CE}" type="slidenum">
              <a:rPr lang="en-US" sz="1200"/>
              <a:pPr algn="r"/>
              <a:t>10</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E5E898-FD53-4C7B-92AB-12E528F020F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3175997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E5E898-FD53-4C7B-92AB-12E528F020F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2501397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E5E898-FD53-4C7B-92AB-12E528F020F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961340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a:lvl1pPr>
          </a:lstStyle>
          <a:p>
            <a:r>
              <a:rPr lang="en-US"/>
              <a:t>8-</a:t>
            </a:r>
            <a:fld id="{70736B80-1523-4364-AD98-AF605FE60F4C}" type="slidenum">
              <a:rPr lang="en-US"/>
              <a:pPr/>
              <a:t>‹#›</a:t>
            </a:fld>
            <a:endParaRPr lang="en-US"/>
          </a:p>
        </p:txBody>
      </p:sp>
    </p:spTree>
    <p:extLst>
      <p:ext uri="{BB962C8B-B14F-4D97-AF65-F5344CB8AC3E}">
        <p14:creationId xmlns:p14="http://schemas.microsoft.com/office/powerpoint/2010/main" val="1726449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sldNum" sz="quarter" idx="10"/>
          </p:nvPr>
        </p:nvSpPr>
        <p:spPr/>
        <p:txBody>
          <a:bodyPr/>
          <a:lstStyle>
            <a:lvl1pPr>
              <a:defRPr/>
            </a:lvl1pPr>
          </a:lstStyle>
          <a:p>
            <a:r>
              <a:rPr lang="en-US"/>
              <a:t>8-</a:t>
            </a:r>
            <a:fld id="{D50AEF32-8E16-4A31-8962-6AAEE2D7B746}" type="slidenum">
              <a:rPr lang="en-US"/>
              <a:pPr/>
              <a:t>‹#›</a:t>
            </a:fld>
            <a:endParaRPr lang="en-US"/>
          </a:p>
        </p:txBody>
      </p:sp>
    </p:spTree>
    <p:extLst>
      <p:ext uri="{BB962C8B-B14F-4D97-AF65-F5344CB8AC3E}">
        <p14:creationId xmlns:p14="http://schemas.microsoft.com/office/powerpoint/2010/main" val="2705207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
          <p:cNvSpPr>
            <a:spLocks noGrp="1" noChangeArrowheads="1"/>
          </p:cNvSpPr>
          <p:nvPr>
            <p:ph type="sldNum" sz="quarter" idx="10"/>
          </p:nvPr>
        </p:nvSpPr>
        <p:spPr/>
        <p:txBody>
          <a:bodyPr/>
          <a:lstStyle>
            <a:lvl1pPr>
              <a:defRPr/>
            </a:lvl1pPr>
          </a:lstStyle>
          <a:p>
            <a:r>
              <a:rPr lang="en-US"/>
              <a:t>9-</a:t>
            </a:r>
            <a:fld id="{45550402-0898-4ABE-977C-080BDFC050EC}" type="slidenum">
              <a:rPr lang="en-US"/>
              <a:pPr/>
              <a:t>‹#›</a:t>
            </a:fld>
            <a:endParaRPr lang="en-US"/>
          </a:p>
        </p:txBody>
      </p:sp>
    </p:spTree>
    <p:extLst>
      <p:ext uri="{BB962C8B-B14F-4D97-AF65-F5344CB8AC3E}">
        <p14:creationId xmlns:p14="http://schemas.microsoft.com/office/powerpoint/2010/main" val="151151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E5E898-FD53-4C7B-92AB-12E528F020F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3531423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E5E898-FD53-4C7B-92AB-12E528F020F3}"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4044815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E5E898-FD53-4C7B-92AB-12E528F020F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2051185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E5E898-FD53-4C7B-92AB-12E528F020F3}"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4270635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E5E898-FD53-4C7B-92AB-12E528F020F3}"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2356659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E5E898-FD53-4C7B-92AB-12E528F020F3}"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3430379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E5E898-FD53-4C7B-92AB-12E528F020F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2567978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E5E898-FD53-4C7B-92AB-12E528F020F3}"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28F0B6-9754-4C71-919A-09902C0E7E86}" type="slidenum">
              <a:rPr lang="en-US" smtClean="0"/>
              <a:t>‹#›</a:t>
            </a:fld>
            <a:endParaRPr lang="en-US"/>
          </a:p>
        </p:txBody>
      </p:sp>
    </p:spTree>
    <p:extLst>
      <p:ext uri="{BB962C8B-B14F-4D97-AF65-F5344CB8AC3E}">
        <p14:creationId xmlns:p14="http://schemas.microsoft.com/office/powerpoint/2010/main" val="4136318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E5E898-FD53-4C7B-92AB-12E528F020F3}"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28F0B6-9754-4C71-919A-09902C0E7E86}" type="slidenum">
              <a:rPr lang="en-US" smtClean="0"/>
              <a:t>‹#›</a:t>
            </a:fld>
            <a:endParaRPr lang="en-US"/>
          </a:p>
        </p:txBody>
      </p:sp>
    </p:spTree>
    <p:extLst>
      <p:ext uri="{BB962C8B-B14F-4D97-AF65-F5344CB8AC3E}">
        <p14:creationId xmlns:p14="http://schemas.microsoft.com/office/powerpoint/2010/main" val="3346967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9.xml"/><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3.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7.wmf"/><Relationship Id="rId5" Type="http://schemas.openxmlformats.org/officeDocument/2006/relationships/oleObject" Target="../embeddings/oleObject3.bin"/><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1"/>
                </a:solidFill>
                <a:effectLst>
                  <a:outerShdw blurRad="38100" dist="38100" dir="2700000" algn="tl">
                    <a:srgbClr val="000000">
                      <a:alpha val="43137"/>
                    </a:srgbClr>
                  </a:outerShdw>
                </a:effectLst>
              </a:rPr>
              <a:t>Week </a:t>
            </a:r>
            <a:r>
              <a:rPr lang="en-US" dirty="0" smtClean="0">
                <a:solidFill>
                  <a:schemeClr val="accent1"/>
                </a:solidFill>
                <a:effectLst>
                  <a:outerShdw blurRad="38100" dist="38100" dir="2700000" algn="tl">
                    <a:srgbClr val="000000">
                      <a:alpha val="43137"/>
                    </a:srgbClr>
                  </a:outerShdw>
                </a:effectLst>
              </a:rPr>
              <a:t>7 </a:t>
            </a:r>
            <a:r>
              <a:rPr lang="en-US" dirty="0">
                <a:solidFill>
                  <a:schemeClr val="accent1"/>
                </a:solidFill>
                <a:effectLst>
                  <a:outerShdw blurRad="38100" dist="38100" dir="2700000" algn="tl">
                    <a:srgbClr val="000000">
                      <a:alpha val="43137"/>
                    </a:srgbClr>
                  </a:outerShdw>
                </a:effectLst>
              </a:rPr>
              <a:t/>
            </a:r>
            <a:br>
              <a:rPr lang="en-US" dirty="0">
                <a:solidFill>
                  <a:schemeClr val="accent1"/>
                </a:solidFill>
                <a:effectLst>
                  <a:outerShdw blurRad="38100" dist="38100" dir="2700000" algn="tl">
                    <a:srgbClr val="000000">
                      <a:alpha val="43137"/>
                    </a:srgbClr>
                  </a:outerShdw>
                </a:effectLst>
              </a:rPr>
            </a:br>
            <a:r>
              <a:rPr lang="en-US" dirty="0" smtClean="0">
                <a:solidFill>
                  <a:schemeClr val="accent1"/>
                </a:solidFill>
                <a:effectLst>
                  <a:outerShdw blurRad="38100" dist="38100" dir="2700000" algn="tl">
                    <a:srgbClr val="000000">
                      <a:alpha val="43137"/>
                    </a:srgbClr>
                  </a:outerShdw>
                </a:effectLst>
              </a:rPr>
              <a:t>October </a:t>
            </a:r>
            <a:r>
              <a:rPr lang="en-US" dirty="0" smtClean="0">
                <a:solidFill>
                  <a:schemeClr val="accent1"/>
                </a:solidFill>
                <a:effectLst>
                  <a:outerShdw blurRad="38100" dist="38100" dir="2700000" algn="tl">
                    <a:srgbClr val="000000">
                      <a:alpha val="43137"/>
                    </a:srgbClr>
                  </a:outerShdw>
                </a:effectLst>
              </a:rPr>
              <a:t>13-17</a:t>
            </a:r>
            <a:endParaRPr lang="en-US" dirty="0">
              <a:solidFill>
                <a:schemeClr val="accent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dirty="0" smtClean="0">
                <a:solidFill>
                  <a:srgbClr val="C00000"/>
                </a:solidFill>
              </a:rPr>
              <a:t>Three Mini-Lectures </a:t>
            </a:r>
          </a:p>
          <a:p>
            <a:r>
              <a:rPr lang="en-US" dirty="0" smtClean="0">
                <a:solidFill>
                  <a:srgbClr val="C00000"/>
                </a:solidFill>
              </a:rPr>
              <a:t>QMM 510</a:t>
            </a:r>
          </a:p>
          <a:p>
            <a:r>
              <a:rPr lang="en-US" dirty="0" smtClean="0">
                <a:solidFill>
                  <a:srgbClr val="C00000"/>
                </a:solidFill>
              </a:rPr>
              <a:t>Fall </a:t>
            </a:r>
            <a:r>
              <a:rPr lang="en-US" dirty="0" smtClean="0">
                <a:solidFill>
                  <a:srgbClr val="C00000"/>
                </a:solidFill>
              </a:rPr>
              <a:t>2014 </a:t>
            </a:r>
            <a:endParaRPr lang="en-US" dirty="0">
              <a:solidFill>
                <a:srgbClr val="C00000"/>
              </a:solidFill>
            </a:endParaRPr>
          </a:p>
        </p:txBody>
      </p:sp>
      <p:pic>
        <p:nvPicPr>
          <p:cNvPr id="1026" name="Picture 2" descr="C:\Users\Blythe\AppData\Local\Microsoft\Windows\Temporary Internet Files\Content.IE5\57E3VQ8D\MC9004418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447800" cy="144545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Blythe\AppData\Local\Microsoft\Windows\Temporary Internet Files\Content.IE5\T28SMCVP\MC900057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572157"/>
            <a:ext cx="1215238" cy="1825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938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8-</a:t>
            </a:r>
            <a:fld id="{890109DD-B404-48E9-BDCC-192FA3DAE354}" type="slidenum">
              <a:rPr lang="en-US"/>
              <a:pPr/>
              <a:t>10</a:t>
            </a:fld>
            <a:endParaRPr lang="en-US"/>
          </a:p>
        </p:txBody>
      </p:sp>
      <p:sp>
        <p:nvSpPr>
          <p:cNvPr id="10752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cs typeface="Arial" charset="0"/>
            </a:endParaRPr>
          </a:p>
        </p:txBody>
      </p:sp>
      <p:sp>
        <p:nvSpPr>
          <p:cNvPr id="10752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191504" name="Rectangle 16"/>
          <p:cNvSpPr>
            <a:spLocks noChangeArrowheads="1"/>
          </p:cNvSpPr>
          <p:nvPr/>
        </p:nvSpPr>
        <p:spPr bwMode="auto">
          <a:xfrm>
            <a:off x="234950" y="1107208"/>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Using </a:t>
            </a:r>
            <a:r>
              <a:rPr lang="en-US" sz="2400" i="1" dirty="0" err="1" smtClean="0">
                <a:solidFill>
                  <a:srgbClr val="C00000"/>
                </a:solidFill>
                <a:effectLst>
                  <a:outerShdw blurRad="38100" dist="38100" dir="2700000" algn="tl">
                    <a:srgbClr val="000000">
                      <a:alpha val="43137"/>
                    </a:srgbClr>
                  </a:outerShdw>
                </a:effectLst>
              </a:rPr>
              <a:t>MegaStat</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075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1377156" y="459179"/>
            <a:ext cx="6624638" cy="6096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Sample </a:t>
            </a:r>
            <a:r>
              <a:rPr lang="en-US" sz="2800" kern="0" dirty="0">
                <a:solidFill>
                  <a:schemeClr val="accent1"/>
                </a:solidFill>
                <a:effectLst>
                  <a:outerShdw blurRad="38100" dist="38100" dir="2700000" algn="tl">
                    <a:srgbClr val="000000">
                      <a:alpha val="43137"/>
                    </a:srgbClr>
                  </a:outerShdw>
                </a:effectLst>
                <a:latin typeface="+mj-lt"/>
                <a:ea typeface="+mj-ea"/>
                <a:cs typeface="+mj-cs"/>
              </a:rPr>
              <a:t>Size Determination for a Mean</a:t>
            </a:r>
          </a:p>
        </p:txBody>
      </p:sp>
      <p:sp>
        <p:nvSpPr>
          <p:cNvPr id="11" name="Rectangle 3"/>
          <p:cNvSpPr txBox="1">
            <a:spLocks noChangeArrowheads="1"/>
          </p:cNvSpPr>
          <p:nvPr/>
        </p:nvSpPr>
        <p:spPr>
          <a:xfrm>
            <a:off x="757052" y="1585913"/>
            <a:ext cx="7539038" cy="700087"/>
          </a:xfrm>
          <a:prstGeom prst="rect">
            <a:avLst/>
          </a:prstGeom>
        </p:spPr>
        <p:txBody>
          <a:bodyPr vert="horz" lIns="103236" tIns="51618" rIns="103236" bIns="51618"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chemeClr val="accent1"/>
              </a:buClr>
              <a:buSzPct val="100000"/>
              <a:buNone/>
            </a:pPr>
            <a:r>
              <a:rPr lang="en-US" sz="1800" dirty="0" smtClean="0">
                <a:solidFill>
                  <a:srgbClr val="002060"/>
                </a:solidFill>
              </a:rPr>
              <a:t>For example, how large a sample is needed to estimate the population mean age of college professors with 95 percent confidence and precision of ± 2 years, assuming a range of 25 to 70 years (i.e., 2 years allowable error)?  To estimate </a:t>
            </a:r>
            <a:r>
              <a:rPr lang="el-GR" sz="1800" i="1" dirty="0" smtClean="0">
                <a:solidFill>
                  <a:srgbClr val="002060"/>
                </a:solidFill>
              </a:rPr>
              <a:t>σ</a:t>
            </a:r>
            <a:r>
              <a:rPr lang="en-US" sz="1800" dirty="0" smtClean="0">
                <a:solidFill>
                  <a:srgbClr val="002060"/>
                </a:solidFill>
              </a:rPr>
              <a:t>, we assume a uniform distribution of ages from 25 to 70:</a:t>
            </a:r>
            <a:endParaRPr lang="en-US" sz="1800" dirty="0">
              <a:solidFill>
                <a:srgbClr val="00206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39695137"/>
              </p:ext>
            </p:extLst>
          </p:nvPr>
        </p:nvGraphicFramePr>
        <p:xfrm>
          <a:off x="1676400" y="2902743"/>
          <a:ext cx="1736330" cy="595313"/>
        </p:xfrm>
        <a:graphic>
          <a:graphicData uri="http://schemas.openxmlformats.org/presentationml/2006/ole">
            <mc:AlternateContent xmlns:mc="http://schemas.openxmlformats.org/markup-compatibility/2006">
              <mc:Choice xmlns:v="urn:schemas-microsoft-com:vml" Requires="v">
                <p:oleObj spid="_x0000_s2064" name="Equation" r:id="rId4" imgW="1333440" imgH="457200" progId="Equation.DSMT4">
                  <p:embed/>
                </p:oleObj>
              </mc:Choice>
              <mc:Fallback>
                <p:oleObj name="Equation" r:id="rId4" imgW="1333440" imgH="457200" progId="Equation.DSMT4">
                  <p:embed/>
                  <p:pic>
                    <p:nvPicPr>
                      <p:cNvPr id="0" name=""/>
                      <p:cNvPicPr/>
                      <p:nvPr/>
                    </p:nvPicPr>
                    <p:blipFill>
                      <a:blip r:embed="rId5"/>
                      <a:stretch>
                        <a:fillRect/>
                      </a:stretch>
                    </p:blipFill>
                    <p:spPr>
                      <a:xfrm>
                        <a:off x="1676400" y="2902743"/>
                        <a:ext cx="1736330" cy="595313"/>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72131982"/>
              </p:ext>
            </p:extLst>
          </p:nvPr>
        </p:nvGraphicFramePr>
        <p:xfrm>
          <a:off x="4282209" y="2876551"/>
          <a:ext cx="2499591" cy="564976"/>
        </p:xfrm>
        <a:graphic>
          <a:graphicData uri="http://schemas.openxmlformats.org/presentationml/2006/ole">
            <mc:AlternateContent xmlns:mc="http://schemas.openxmlformats.org/markup-compatibility/2006">
              <mc:Choice xmlns:v="urn:schemas-microsoft-com:vml" Requires="v">
                <p:oleObj spid="_x0000_s2065" name="Equation" r:id="rId6" imgW="1854000" imgH="419040" progId="Equation.DSMT4">
                  <p:embed/>
                </p:oleObj>
              </mc:Choice>
              <mc:Fallback>
                <p:oleObj name="Equation" r:id="rId6" imgW="1854000" imgH="419040" progId="Equation.DSMT4">
                  <p:embed/>
                  <p:pic>
                    <p:nvPicPr>
                      <p:cNvPr id="0" name=""/>
                      <p:cNvPicPr/>
                      <p:nvPr/>
                    </p:nvPicPr>
                    <p:blipFill>
                      <a:blip r:embed="rId7"/>
                      <a:stretch>
                        <a:fillRect/>
                      </a:stretch>
                    </p:blipFill>
                    <p:spPr>
                      <a:xfrm>
                        <a:off x="4282209" y="2876551"/>
                        <a:ext cx="2499591" cy="564976"/>
                      </a:xfrm>
                      <a:prstGeom prst="rect">
                        <a:avLst/>
                      </a:prstGeom>
                    </p:spPr>
                  </p:pic>
                </p:oleObj>
              </mc:Fallback>
            </mc:AlternateContent>
          </a:graphicData>
        </a:graphic>
      </p:graphicFrame>
      <p:pic>
        <p:nvPicPr>
          <p:cNvPr id="205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3733800"/>
            <a:ext cx="5143500"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Arrow Connector 3"/>
          <p:cNvCxnSpPr/>
          <p:nvPr/>
        </p:nvCxnSpPr>
        <p:spPr>
          <a:xfrm flipH="1">
            <a:off x="4800600" y="3429000"/>
            <a:ext cx="1447800" cy="2362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267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8-</a:t>
            </a:r>
            <a:fld id="{CFB41969-5BC5-4A75-86C0-6E764072654D}" type="slidenum">
              <a:rPr lang="en-US"/>
              <a:pPr/>
              <a:t>11</a:t>
            </a:fld>
            <a:endParaRPr lang="en-US"/>
          </a:p>
        </p:txBody>
      </p:sp>
      <p:sp>
        <p:nvSpPr>
          <p:cNvPr id="190467" name="Rectangle 3"/>
          <p:cNvSpPr>
            <a:spLocks noGrp="1" noChangeArrowheads="1"/>
          </p:cNvSpPr>
          <p:nvPr>
            <p:ph type="body" sz="half" idx="4294967295"/>
          </p:nvPr>
        </p:nvSpPr>
        <p:spPr>
          <a:xfrm>
            <a:off x="788988" y="1585913"/>
            <a:ext cx="8150225" cy="700087"/>
          </a:xfrm>
        </p:spPr>
        <p:txBody>
          <a:bodyPr lIns="103236" tIns="51618" rIns="103236" bIns="51618">
            <a:normAutofit lnSpcReduction="10000"/>
          </a:bodyPr>
          <a:lstStyle/>
          <a:p>
            <a:pPr marL="515938" indent="-515938" eaLnBrk="1" hangingPunct="1">
              <a:buClr>
                <a:schemeClr val="accent1"/>
              </a:buClr>
              <a:buSzPct val="100000"/>
              <a:buFontTx/>
              <a:buChar char="•"/>
            </a:pPr>
            <a:r>
              <a:rPr lang="en-US" sz="2000" dirty="0" smtClean="0">
                <a:solidFill>
                  <a:srgbClr val="002060"/>
                </a:solidFill>
              </a:rPr>
              <a:t>To estimate a population proportion with a precision of ± </a:t>
            </a:r>
            <a:r>
              <a:rPr lang="en-US" sz="2000" i="1" dirty="0" smtClean="0">
                <a:solidFill>
                  <a:srgbClr val="002060"/>
                </a:solidFill>
              </a:rPr>
              <a:t>E </a:t>
            </a:r>
            <a:r>
              <a:rPr lang="en-US" sz="2000" dirty="0" smtClean="0">
                <a:solidFill>
                  <a:srgbClr val="002060"/>
                </a:solidFill>
              </a:rPr>
              <a:t>(allowable error), you would need a sample of size </a:t>
            </a:r>
            <a:r>
              <a:rPr lang="en-US" sz="2000" i="1" dirty="0" smtClean="0">
                <a:solidFill>
                  <a:srgbClr val="002060"/>
                </a:solidFill>
              </a:rPr>
              <a:t>n</a:t>
            </a:r>
            <a:r>
              <a:rPr lang="en-US" sz="2000" dirty="0" smtClean="0">
                <a:solidFill>
                  <a:srgbClr val="002060"/>
                </a:solidFill>
              </a:rPr>
              <a:t>. </a:t>
            </a:r>
          </a:p>
        </p:txBody>
      </p:sp>
      <p:sp>
        <p:nvSpPr>
          <p:cNvPr id="105474"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cs typeface="Arial" charset="0"/>
            </a:endParaRPr>
          </a:p>
        </p:txBody>
      </p:sp>
      <p:sp>
        <p:nvSpPr>
          <p:cNvPr id="105475"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190482" name="Rectangle 18"/>
          <p:cNvSpPr>
            <a:spLocks noChangeArrowheads="1"/>
          </p:cNvSpPr>
          <p:nvPr/>
        </p:nvSpPr>
        <p:spPr bwMode="auto">
          <a:xfrm>
            <a:off x="762000" y="5715000"/>
            <a:ext cx="8150225" cy="9144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rPr>
              <a:t>Since </a:t>
            </a:r>
            <a:r>
              <a:rPr lang="en-US" sz="2000" dirty="0">
                <a:solidFill>
                  <a:srgbClr val="002060"/>
                </a:solidFill>
                <a:latin typeface="Symbol" pitchFamily="18" charset="2"/>
              </a:rPr>
              <a:t>p</a:t>
            </a:r>
            <a:r>
              <a:rPr lang="en-US" sz="2000" dirty="0">
                <a:solidFill>
                  <a:srgbClr val="002060"/>
                </a:solidFill>
              </a:rPr>
              <a:t> is a number between 0 and 1, the allowable error </a:t>
            </a:r>
            <a:r>
              <a:rPr lang="en-US" sz="2000" i="1" dirty="0">
                <a:solidFill>
                  <a:srgbClr val="002060"/>
                </a:solidFill>
              </a:rPr>
              <a:t>E</a:t>
            </a:r>
            <a:r>
              <a:rPr lang="en-US" sz="2000" dirty="0">
                <a:solidFill>
                  <a:srgbClr val="002060"/>
                </a:solidFill>
              </a:rPr>
              <a:t> is also between 0 and 1. </a:t>
            </a:r>
          </a:p>
        </p:txBody>
      </p:sp>
      <p:sp>
        <p:nvSpPr>
          <p:cNvPr id="1054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65891" name="Picture 3"/>
          <p:cNvPicPr>
            <a:picLocks noChangeAspect="1" noChangeArrowheads="1"/>
          </p:cNvPicPr>
          <p:nvPr/>
        </p:nvPicPr>
        <p:blipFill>
          <a:blip r:embed="rId3" cstate="print"/>
          <a:srcRect/>
          <a:stretch>
            <a:fillRect/>
          </a:stretch>
        </p:blipFill>
        <p:spPr bwMode="auto">
          <a:xfrm>
            <a:off x="1600200" y="2438399"/>
            <a:ext cx="6019800" cy="3130355"/>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1377156" y="459179"/>
            <a:ext cx="6624638" cy="6096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Sample </a:t>
            </a:r>
            <a:r>
              <a:rPr lang="en-US" sz="2800" kern="0" dirty="0">
                <a:solidFill>
                  <a:schemeClr val="accent1"/>
                </a:solidFill>
                <a:effectLst>
                  <a:outerShdw blurRad="38100" dist="38100" dir="2700000" algn="tl">
                    <a:srgbClr val="000000">
                      <a:alpha val="43137"/>
                    </a:srgbClr>
                  </a:outerShdw>
                </a:effectLst>
                <a:latin typeface="+mj-lt"/>
                <a:ea typeface="+mj-ea"/>
                <a:cs typeface="+mj-cs"/>
              </a:rPr>
              <a:t>Size Determination for a Mean</a:t>
            </a:r>
          </a:p>
        </p:txBody>
      </p:sp>
    </p:spTree>
    <p:extLst>
      <p:ext uri="{BB962C8B-B14F-4D97-AF65-F5344CB8AC3E}">
        <p14:creationId xmlns:p14="http://schemas.microsoft.com/office/powerpoint/2010/main" val="188755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8-</a:t>
            </a:r>
            <a:fld id="{890109DD-B404-48E9-BDCC-192FA3DAE354}" type="slidenum">
              <a:rPr lang="en-US"/>
              <a:pPr/>
              <a:t>12</a:t>
            </a:fld>
            <a:endParaRPr lang="en-US"/>
          </a:p>
        </p:txBody>
      </p:sp>
      <p:sp>
        <p:nvSpPr>
          <p:cNvPr id="10752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cs typeface="Arial" charset="0"/>
            </a:endParaRPr>
          </a:p>
        </p:txBody>
      </p:sp>
      <p:sp>
        <p:nvSpPr>
          <p:cNvPr id="10752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191503" name="Rectangle 15"/>
          <p:cNvSpPr>
            <a:spLocks noGrp="1" noChangeArrowheads="1"/>
          </p:cNvSpPr>
          <p:nvPr>
            <p:ph type="body" sz="half" idx="4294967295"/>
          </p:nvPr>
        </p:nvSpPr>
        <p:spPr>
          <a:xfrm>
            <a:off x="486085" y="1917865"/>
            <a:ext cx="8477250" cy="3132137"/>
          </a:xfrm>
        </p:spPr>
        <p:txBody>
          <a:bodyPr lIns="103236" tIns="51618" rIns="103236" bIns="51618">
            <a:normAutofit/>
          </a:bodyPr>
          <a:lstStyle/>
          <a:p>
            <a:pPr marL="515938" indent="-515938" eaLnBrk="1" hangingPunct="1">
              <a:lnSpc>
                <a:spcPct val="90000"/>
              </a:lnSpc>
              <a:spcBef>
                <a:spcPts val="1200"/>
              </a:spcBef>
              <a:buClr>
                <a:schemeClr val="accent1"/>
              </a:buClr>
              <a:buSzPct val="100000"/>
              <a:buFontTx/>
              <a:buChar char="•"/>
            </a:pPr>
            <a:r>
              <a:rPr lang="en-US" sz="2000" u="sng" dirty="0" smtClean="0">
                <a:solidFill>
                  <a:srgbClr val="C00000"/>
                </a:solidFill>
              </a:rPr>
              <a:t>Method  1</a:t>
            </a:r>
            <a:r>
              <a:rPr lang="en-US" sz="2000" dirty="0" smtClean="0">
                <a:solidFill>
                  <a:srgbClr val="C00000"/>
                </a:solidFill>
              </a:rPr>
              <a:t>:</a:t>
            </a:r>
            <a:r>
              <a:rPr lang="en-US" sz="2000" dirty="0" smtClean="0">
                <a:solidFill>
                  <a:srgbClr val="002060"/>
                </a:solidFill>
              </a:rPr>
              <a:t>  Assume that </a:t>
            </a:r>
            <a:r>
              <a:rPr lang="en-US" sz="2000" dirty="0" smtClean="0">
                <a:solidFill>
                  <a:srgbClr val="002060"/>
                </a:solidFill>
                <a:latin typeface="Symbol" pitchFamily="18" charset="2"/>
              </a:rPr>
              <a:t>p</a:t>
            </a:r>
            <a:r>
              <a:rPr lang="en-US" sz="2000" dirty="0" smtClean="0">
                <a:solidFill>
                  <a:srgbClr val="002060"/>
                </a:solidFill>
              </a:rPr>
              <a:t> = .50 </a:t>
            </a:r>
            <a:br>
              <a:rPr lang="en-US" sz="2000" dirty="0" smtClean="0">
                <a:solidFill>
                  <a:srgbClr val="002060"/>
                </a:solidFill>
              </a:rPr>
            </a:br>
            <a:r>
              <a:rPr lang="en-US" sz="2000" dirty="0" smtClean="0">
                <a:solidFill>
                  <a:srgbClr val="002060"/>
                </a:solidFill>
              </a:rPr>
              <a:t>This conservative method ensures the desired precision.  However, the sample may end up being larger than necessary.</a:t>
            </a:r>
          </a:p>
          <a:p>
            <a:pPr marL="515938" indent="-515938" eaLnBrk="1" hangingPunct="1">
              <a:lnSpc>
                <a:spcPct val="90000"/>
              </a:lnSpc>
              <a:spcBef>
                <a:spcPts val="1200"/>
              </a:spcBef>
              <a:buClr>
                <a:schemeClr val="accent1"/>
              </a:buClr>
              <a:buSzPct val="100000"/>
              <a:buFontTx/>
              <a:buChar char="•"/>
            </a:pPr>
            <a:r>
              <a:rPr lang="en-US" sz="2000" u="sng" dirty="0" smtClean="0">
                <a:solidFill>
                  <a:srgbClr val="C00000"/>
                </a:solidFill>
              </a:rPr>
              <a:t>Method 2</a:t>
            </a:r>
            <a:r>
              <a:rPr lang="en-US" sz="2000" dirty="0" smtClean="0">
                <a:solidFill>
                  <a:srgbClr val="C00000"/>
                </a:solidFill>
              </a:rPr>
              <a:t>:  </a:t>
            </a:r>
            <a:r>
              <a:rPr lang="en-US" sz="2000" dirty="0" smtClean="0">
                <a:solidFill>
                  <a:srgbClr val="002060"/>
                </a:solidFill>
              </a:rPr>
              <a:t>Take a Preliminary Sample</a:t>
            </a:r>
            <a:br>
              <a:rPr lang="en-US" sz="2000" dirty="0" smtClean="0">
                <a:solidFill>
                  <a:srgbClr val="002060"/>
                </a:solidFill>
              </a:rPr>
            </a:br>
            <a:r>
              <a:rPr lang="en-US" sz="2000" dirty="0" smtClean="0">
                <a:solidFill>
                  <a:srgbClr val="002060"/>
                </a:solidFill>
              </a:rPr>
              <a:t>Take a small preliminary sample and use the sample </a:t>
            </a:r>
            <a:r>
              <a:rPr lang="en-US" sz="2000" i="1" dirty="0" smtClean="0">
                <a:solidFill>
                  <a:srgbClr val="002060"/>
                </a:solidFill>
              </a:rPr>
              <a:t>p</a:t>
            </a:r>
            <a:r>
              <a:rPr lang="en-US" sz="2000" dirty="0" smtClean="0">
                <a:solidFill>
                  <a:srgbClr val="002060"/>
                </a:solidFill>
              </a:rPr>
              <a:t> in place of </a:t>
            </a:r>
            <a:r>
              <a:rPr lang="en-US" sz="2000" dirty="0" smtClean="0">
                <a:solidFill>
                  <a:srgbClr val="002060"/>
                </a:solidFill>
                <a:latin typeface="Symbol" pitchFamily="18" charset="2"/>
              </a:rPr>
              <a:t>p</a:t>
            </a:r>
            <a:r>
              <a:rPr lang="en-US" sz="2000" dirty="0" smtClean="0">
                <a:solidFill>
                  <a:srgbClr val="002060"/>
                </a:solidFill>
              </a:rPr>
              <a:t> in the sample size formula.</a:t>
            </a:r>
          </a:p>
          <a:p>
            <a:pPr marL="515938" indent="-515938" eaLnBrk="1" hangingPunct="1">
              <a:lnSpc>
                <a:spcPct val="90000"/>
              </a:lnSpc>
              <a:spcBef>
                <a:spcPts val="1200"/>
              </a:spcBef>
              <a:buClr>
                <a:schemeClr val="accent1"/>
              </a:buClr>
              <a:buSzPct val="100000"/>
              <a:buFontTx/>
              <a:buChar char="•"/>
            </a:pPr>
            <a:r>
              <a:rPr lang="en-US" sz="2000" u="sng" dirty="0" smtClean="0">
                <a:solidFill>
                  <a:srgbClr val="C00000"/>
                </a:solidFill>
              </a:rPr>
              <a:t>Method 3</a:t>
            </a:r>
            <a:r>
              <a:rPr lang="en-US" sz="2000" dirty="0" smtClean="0">
                <a:solidFill>
                  <a:srgbClr val="C00000"/>
                </a:solidFill>
              </a:rPr>
              <a:t>:  </a:t>
            </a:r>
            <a:r>
              <a:rPr lang="en-US" sz="2000" dirty="0" smtClean="0">
                <a:solidFill>
                  <a:srgbClr val="002060"/>
                </a:solidFill>
              </a:rPr>
              <a:t>Use a Prior Sample or Historical Data</a:t>
            </a:r>
            <a:br>
              <a:rPr lang="en-US" sz="2000" dirty="0" smtClean="0">
                <a:solidFill>
                  <a:srgbClr val="002060"/>
                </a:solidFill>
              </a:rPr>
            </a:br>
            <a:r>
              <a:rPr lang="en-US" sz="2000" dirty="0" smtClean="0">
                <a:solidFill>
                  <a:srgbClr val="002060"/>
                </a:solidFill>
              </a:rPr>
              <a:t>How often are such samples available?   </a:t>
            </a:r>
            <a:r>
              <a:rPr lang="en-US" sz="2000" dirty="0" smtClean="0">
                <a:solidFill>
                  <a:srgbClr val="002060"/>
                </a:solidFill>
                <a:latin typeface="Symbol" pitchFamily="18" charset="2"/>
              </a:rPr>
              <a:t>p</a:t>
            </a:r>
            <a:r>
              <a:rPr lang="en-US" sz="2000" dirty="0" smtClean="0">
                <a:solidFill>
                  <a:srgbClr val="002060"/>
                </a:solidFill>
              </a:rPr>
              <a:t> might be different enough to make it a questionable assumption. </a:t>
            </a:r>
          </a:p>
        </p:txBody>
      </p:sp>
      <p:sp>
        <p:nvSpPr>
          <p:cNvPr id="191504" name="Rectangle 16"/>
          <p:cNvSpPr>
            <a:spLocks noChangeArrowheads="1"/>
          </p:cNvSpPr>
          <p:nvPr/>
        </p:nvSpPr>
        <p:spPr bwMode="auto">
          <a:xfrm>
            <a:off x="270185" y="12954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How to Estimate </a:t>
            </a:r>
            <a:r>
              <a:rPr lang="en-US" sz="2400" i="1" dirty="0">
                <a:solidFill>
                  <a:srgbClr val="C00000"/>
                </a:solidFill>
                <a:effectLst>
                  <a:outerShdw blurRad="38100" dist="38100" dir="2700000" algn="tl">
                    <a:srgbClr val="000000">
                      <a:alpha val="43137"/>
                    </a:srgbClr>
                  </a:outerShdw>
                </a:effectLst>
                <a:latin typeface="Symbol" pitchFamily="18" charset="2"/>
              </a:rPr>
              <a:t>p</a:t>
            </a:r>
            <a:r>
              <a:rPr lang="en-US" sz="2400" i="1" dirty="0">
                <a:solidFill>
                  <a:srgbClr val="C00000"/>
                </a:solidFill>
                <a:effectLst>
                  <a:outerShdw blurRad="38100" dist="38100" dir="2700000" algn="tl">
                    <a:srgbClr val="000000">
                      <a:alpha val="43137"/>
                    </a:srgbClr>
                  </a:outerShdw>
                </a:effectLst>
              </a:rPr>
              <a:t>?</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075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1377156" y="459179"/>
            <a:ext cx="6624638" cy="6096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Sample </a:t>
            </a:r>
            <a:r>
              <a:rPr lang="en-US" sz="2800" kern="0" dirty="0">
                <a:solidFill>
                  <a:schemeClr val="accent1"/>
                </a:solidFill>
                <a:effectLst>
                  <a:outerShdw blurRad="38100" dist="38100" dir="2700000" algn="tl">
                    <a:srgbClr val="000000">
                      <a:alpha val="43137"/>
                    </a:srgbClr>
                  </a:outerShdw>
                </a:effectLst>
                <a:latin typeface="+mj-lt"/>
                <a:ea typeface="+mj-ea"/>
                <a:cs typeface="+mj-cs"/>
              </a:rPr>
              <a:t>Size Determination for a Mean</a:t>
            </a:r>
          </a:p>
        </p:txBody>
      </p:sp>
    </p:spTree>
    <p:extLst>
      <p:ext uri="{BB962C8B-B14F-4D97-AF65-F5344CB8AC3E}">
        <p14:creationId xmlns:p14="http://schemas.microsoft.com/office/powerpoint/2010/main" val="3612198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8-</a:t>
            </a:r>
            <a:fld id="{890109DD-B404-48E9-BDCC-192FA3DAE354}" type="slidenum">
              <a:rPr lang="en-US"/>
              <a:pPr/>
              <a:t>13</a:t>
            </a:fld>
            <a:endParaRPr lang="en-US"/>
          </a:p>
        </p:txBody>
      </p:sp>
      <p:sp>
        <p:nvSpPr>
          <p:cNvPr id="10752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cs typeface="Arial" charset="0"/>
            </a:endParaRPr>
          </a:p>
        </p:txBody>
      </p:sp>
      <p:sp>
        <p:nvSpPr>
          <p:cNvPr id="10752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191504" name="Rectangle 16"/>
          <p:cNvSpPr>
            <a:spLocks noChangeArrowheads="1"/>
          </p:cNvSpPr>
          <p:nvPr/>
        </p:nvSpPr>
        <p:spPr bwMode="auto">
          <a:xfrm>
            <a:off x="234950" y="1107208"/>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alpha val="43137"/>
                    </a:srgbClr>
                  </a:outerShdw>
                </a:effectLst>
              </a:rPr>
              <a:t>Using </a:t>
            </a:r>
            <a:r>
              <a:rPr lang="en-US" sz="2400" i="1" dirty="0" err="1" smtClean="0">
                <a:solidFill>
                  <a:srgbClr val="C00000"/>
                </a:solidFill>
                <a:effectLst>
                  <a:outerShdw blurRad="38100" dist="38100" dir="2700000" algn="tl">
                    <a:srgbClr val="000000">
                      <a:alpha val="43137"/>
                    </a:srgbClr>
                  </a:outerShdw>
                </a:effectLst>
              </a:rPr>
              <a:t>MegaStat</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075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0" name="Rectangle 2"/>
          <p:cNvSpPr txBox="1">
            <a:spLocks noChangeArrowheads="1"/>
          </p:cNvSpPr>
          <p:nvPr/>
        </p:nvSpPr>
        <p:spPr bwMode="auto">
          <a:xfrm>
            <a:off x="1377156" y="459179"/>
            <a:ext cx="6624638" cy="6096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Sample </a:t>
            </a:r>
            <a:r>
              <a:rPr lang="en-US" sz="2800" kern="0" dirty="0">
                <a:solidFill>
                  <a:schemeClr val="accent1"/>
                </a:solidFill>
                <a:effectLst>
                  <a:outerShdw blurRad="38100" dist="38100" dir="2700000" algn="tl">
                    <a:srgbClr val="000000">
                      <a:alpha val="43137"/>
                    </a:srgbClr>
                  </a:outerShdw>
                </a:effectLst>
                <a:latin typeface="+mj-lt"/>
                <a:ea typeface="+mj-ea"/>
                <a:cs typeface="+mj-cs"/>
              </a:rPr>
              <a:t>Size Determination for a Mean</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581400"/>
            <a:ext cx="5143500"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1573850087"/>
              </p:ext>
            </p:extLst>
          </p:nvPr>
        </p:nvGraphicFramePr>
        <p:xfrm>
          <a:off x="2232115" y="2667000"/>
          <a:ext cx="3727269" cy="609600"/>
        </p:xfrm>
        <a:graphic>
          <a:graphicData uri="http://schemas.openxmlformats.org/presentationml/2006/ole">
            <mc:AlternateContent xmlns:mc="http://schemas.openxmlformats.org/markup-compatibility/2006">
              <mc:Choice xmlns:v="urn:schemas-microsoft-com:vml" Requires="v">
                <p:oleObj spid="_x0000_s1034" name="Equation" r:id="rId5" imgW="2717640" imgH="444240" progId="Equation.DSMT4">
                  <p:embed/>
                </p:oleObj>
              </mc:Choice>
              <mc:Fallback>
                <p:oleObj name="Equation" r:id="rId5" imgW="2717640" imgH="444240" progId="Equation.DSMT4">
                  <p:embed/>
                  <p:pic>
                    <p:nvPicPr>
                      <p:cNvPr id="0" name=""/>
                      <p:cNvPicPr/>
                      <p:nvPr/>
                    </p:nvPicPr>
                    <p:blipFill>
                      <a:blip r:embed="rId6"/>
                      <a:stretch>
                        <a:fillRect/>
                      </a:stretch>
                    </p:blipFill>
                    <p:spPr>
                      <a:xfrm>
                        <a:off x="2232115" y="2667000"/>
                        <a:ext cx="3727269" cy="609600"/>
                      </a:xfrm>
                      <a:prstGeom prst="rect">
                        <a:avLst/>
                      </a:prstGeom>
                    </p:spPr>
                  </p:pic>
                </p:oleObj>
              </mc:Fallback>
            </mc:AlternateContent>
          </a:graphicData>
        </a:graphic>
      </p:graphicFrame>
      <p:sp>
        <p:nvSpPr>
          <p:cNvPr id="11" name="Rectangle 3"/>
          <p:cNvSpPr txBox="1">
            <a:spLocks noChangeArrowheads="1"/>
          </p:cNvSpPr>
          <p:nvPr/>
        </p:nvSpPr>
        <p:spPr>
          <a:xfrm>
            <a:off x="762000" y="1828799"/>
            <a:ext cx="7539038" cy="700087"/>
          </a:xfrm>
          <a:prstGeom prst="rect">
            <a:avLst/>
          </a:prstGeom>
        </p:spPr>
        <p:txBody>
          <a:bodyPr vert="horz" lIns="103236" tIns="51618" rIns="103236" bIns="51618"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chemeClr val="accent1"/>
              </a:buClr>
              <a:buSzPct val="100000"/>
              <a:buNone/>
            </a:pPr>
            <a:r>
              <a:rPr lang="en-US" sz="1800" dirty="0" smtClean="0">
                <a:solidFill>
                  <a:srgbClr val="002060"/>
                </a:solidFill>
              </a:rPr>
              <a:t>For example, how large a sample is needed to estimate the population proportion with 95 percent confidence and precision of ± .02</a:t>
            </a:r>
            <a:r>
              <a:rPr lang="en-US" sz="1800" i="1" dirty="0" smtClean="0">
                <a:solidFill>
                  <a:srgbClr val="002060"/>
                </a:solidFill>
              </a:rPr>
              <a:t> </a:t>
            </a:r>
            <a:r>
              <a:rPr lang="en-US" sz="1800" dirty="0" smtClean="0">
                <a:solidFill>
                  <a:srgbClr val="002060"/>
                </a:solidFill>
              </a:rPr>
              <a:t>(i.e., 2% allowable error)?. </a:t>
            </a:r>
            <a:endParaRPr lang="en-US" sz="1800" dirty="0">
              <a:solidFill>
                <a:srgbClr val="002060"/>
              </a:solidFill>
            </a:endParaRPr>
          </a:p>
        </p:txBody>
      </p:sp>
      <p:cxnSp>
        <p:nvCxnSpPr>
          <p:cNvPr id="4" name="Straight Arrow Connector 3"/>
          <p:cNvCxnSpPr/>
          <p:nvPr/>
        </p:nvCxnSpPr>
        <p:spPr>
          <a:xfrm flipH="1">
            <a:off x="4800600" y="3200400"/>
            <a:ext cx="914400" cy="2590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2865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ldNum" sz="quarter" idx="10"/>
          </p:nvPr>
        </p:nvSpPr>
        <p:spPr>
          <a:ln/>
        </p:spPr>
        <p:txBody>
          <a:bodyPr/>
          <a:lstStyle/>
          <a:p>
            <a:r>
              <a:rPr lang="en-US"/>
              <a:t>9-</a:t>
            </a:r>
            <a:fld id="{FB6619A1-F1B5-435E-BCDD-2CFE8E442344}" type="slidenum">
              <a:rPr lang="en-US"/>
              <a:pPr/>
              <a:t>14</a:t>
            </a:fld>
            <a:endParaRPr lang="en-US"/>
          </a:p>
        </p:txBody>
      </p:sp>
      <p:sp>
        <p:nvSpPr>
          <p:cNvPr id="43010" name="Rectangle 2"/>
          <p:cNvSpPr>
            <a:spLocks noGrp="1" noChangeArrowheads="1"/>
          </p:cNvSpPr>
          <p:nvPr>
            <p:ph type="title"/>
          </p:nvPr>
        </p:nvSpPr>
        <p:spPr>
          <a:xfrm>
            <a:off x="762000" y="381000"/>
            <a:ext cx="7315200" cy="533400"/>
          </a:xfrm>
          <a:solidFill>
            <a:schemeClr val="accent1">
              <a:lumMod val="20000"/>
              <a:lumOff val="80000"/>
            </a:schemeClr>
          </a:solidFill>
        </p:spPr>
        <p:txBody>
          <a:bodyPr lIns="103236" tIns="51618" rIns="103236" bIns="51618" anchor="t">
            <a:noAutofit/>
          </a:bodyPr>
          <a:lstStyle/>
          <a:p>
            <a:pPr algn="l" eaLnBrk="1" hangingPunct="1">
              <a:defRPr/>
            </a:pPr>
            <a:r>
              <a:rPr lang="en-US" sz="3200" dirty="0" smtClean="0">
                <a:solidFill>
                  <a:schemeClr val="accent1"/>
                </a:solidFill>
                <a:effectLst>
                  <a:outerShdw blurRad="38100" dist="38100" dir="2700000" algn="tl">
                    <a:srgbClr val="000000">
                      <a:alpha val="43137"/>
                    </a:srgbClr>
                  </a:outerShdw>
                </a:effectLst>
              </a:rPr>
              <a:t>One-Sample Hypothesis Tests           </a:t>
            </a:r>
            <a:r>
              <a:rPr lang="en-US" sz="3200" i="1" kern="0" dirty="0">
                <a:effectLst>
                  <a:outerShdw blurRad="38100" dist="38100" dir="2700000" algn="tl">
                    <a:srgbClr val="000000">
                      <a:alpha val="43137"/>
                    </a:srgbClr>
                  </a:outerShdw>
                </a:effectLst>
                <a:latin typeface="+mn-lt"/>
                <a:ea typeface="+mn-ea"/>
                <a:cs typeface="+mn-cs"/>
              </a:rPr>
              <a:t>ML </a:t>
            </a:r>
            <a:r>
              <a:rPr lang="en-US" sz="3200" i="1" kern="0" dirty="0" smtClean="0">
                <a:effectLst>
                  <a:outerShdw blurRad="38100" dist="38100" dir="2700000" algn="tl">
                    <a:srgbClr val="000000">
                      <a:alpha val="43137"/>
                    </a:srgbClr>
                  </a:outerShdw>
                </a:effectLst>
                <a:latin typeface="+mn-lt"/>
                <a:ea typeface="+mn-ea"/>
                <a:cs typeface="+mn-cs"/>
              </a:rPr>
              <a:t>7-3</a:t>
            </a:r>
            <a:endParaRPr lang="en-US" sz="3200" i="1" kern="0" dirty="0">
              <a:effectLst>
                <a:outerShdw blurRad="38100" dist="38100" dir="2700000" algn="tl">
                  <a:srgbClr val="000000">
                    <a:alpha val="43137"/>
                  </a:srgbClr>
                </a:outerShdw>
              </a:effectLst>
              <a:latin typeface="+mn-lt"/>
              <a:ea typeface="+mn-ea"/>
              <a:cs typeface="+mn-cs"/>
            </a:endParaRPr>
          </a:p>
        </p:txBody>
      </p:sp>
      <p:sp>
        <p:nvSpPr>
          <p:cNvPr id="1945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6" name="Rectangle 3"/>
          <p:cNvSpPr txBox="1">
            <a:spLocks noChangeArrowheads="1"/>
          </p:cNvSpPr>
          <p:nvPr/>
        </p:nvSpPr>
        <p:spPr bwMode="auto">
          <a:xfrm>
            <a:off x="751114" y="1981200"/>
            <a:ext cx="7725568" cy="266700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0" indent="0" eaLnBrk="1" hangingPunct="1">
              <a:buSzPct val="150000"/>
              <a:buFont typeface="Wingdings" pitchFamily="2" charset="2"/>
              <a:buNone/>
              <a:defRPr/>
            </a:pPr>
            <a:r>
              <a:rPr lang="en-US" sz="2400" i="1" dirty="0" smtClean="0">
                <a:solidFill>
                  <a:srgbClr val="C00000"/>
                </a:solidFill>
                <a:effectLst>
                  <a:outerShdw blurRad="38100" dist="38100" dir="2700000" algn="tl">
                    <a:srgbClr val="000000">
                      <a:alpha val="43137"/>
                    </a:srgbClr>
                  </a:outerShdw>
                </a:effectLst>
              </a:rPr>
              <a:t>Learning Objectives </a:t>
            </a:r>
          </a:p>
          <a:p>
            <a:pPr eaLnBrk="1" hangingPunct="1">
              <a:spcBef>
                <a:spcPts val="1200"/>
              </a:spcBef>
              <a:buFont typeface="Wingdings" pitchFamily="2" charset="2"/>
              <a:buNone/>
              <a:defRPr/>
            </a:pPr>
            <a:r>
              <a:rPr lang="en-US" sz="2400" dirty="0" smtClean="0">
                <a:solidFill>
                  <a:srgbClr val="FF9933"/>
                </a:solidFill>
              </a:rPr>
              <a:t>LO9-1:  </a:t>
            </a:r>
            <a:r>
              <a:rPr lang="en-US" sz="2000" dirty="0" smtClean="0">
                <a:solidFill>
                  <a:srgbClr val="002060"/>
                </a:solidFill>
              </a:rPr>
              <a:t>List the steps in testing hypotheses.</a:t>
            </a:r>
          </a:p>
          <a:p>
            <a:pPr eaLnBrk="1" hangingPunct="1">
              <a:spcBef>
                <a:spcPts val="1200"/>
              </a:spcBef>
              <a:buFont typeface="Wingdings" pitchFamily="2" charset="2"/>
              <a:buNone/>
              <a:defRPr/>
            </a:pPr>
            <a:r>
              <a:rPr lang="en-US" sz="2400" dirty="0" smtClean="0">
                <a:solidFill>
                  <a:srgbClr val="FF9933"/>
                </a:solidFill>
              </a:rPr>
              <a:t>LO9-2:  </a:t>
            </a:r>
            <a:r>
              <a:rPr lang="en-US" sz="2000" dirty="0" smtClean="0">
                <a:solidFill>
                  <a:srgbClr val="002060"/>
                </a:solidFill>
              </a:rPr>
              <a:t>Explain the difference between </a:t>
            </a:r>
            <a:r>
              <a:rPr lang="en-US" sz="2000" i="1" dirty="0" smtClean="0">
                <a:solidFill>
                  <a:srgbClr val="002060"/>
                </a:solidFill>
              </a:rPr>
              <a:t>H</a:t>
            </a:r>
            <a:r>
              <a:rPr lang="en-US" sz="2000" i="1" baseline="-25000" dirty="0" smtClean="0">
                <a:solidFill>
                  <a:srgbClr val="002060"/>
                </a:solidFill>
              </a:rPr>
              <a:t>0</a:t>
            </a:r>
            <a:r>
              <a:rPr lang="en-US" sz="2000" i="1" dirty="0" smtClean="0">
                <a:solidFill>
                  <a:srgbClr val="002060"/>
                </a:solidFill>
              </a:rPr>
              <a:t> </a:t>
            </a:r>
            <a:r>
              <a:rPr lang="en-US" sz="2000" dirty="0" smtClean="0">
                <a:solidFill>
                  <a:srgbClr val="002060"/>
                </a:solidFill>
              </a:rPr>
              <a:t>and</a:t>
            </a:r>
            <a:r>
              <a:rPr lang="en-US" sz="2000" i="1" dirty="0" smtClean="0">
                <a:solidFill>
                  <a:srgbClr val="002060"/>
                </a:solidFill>
              </a:rPr>
              <a:t> H</a:t>
            </a:r>
            <a:r>
              <a:rPr lang="en-US" sz="2000" i="1" baseline="-25000" dirty="0" smtClean="0">
                <a:solidFill>
                  <a:srgbClr val="002060"/>
                </a:solidFill>
              </a:rPr>
              <a:t>1</a:t>
            </a:r>
            <a:r>
              <a:rPr lang="en-US" sz="2000" i="1" dirty="0" smtClean="0">
                <a:solidFill>
                  <a:srgbClr val="002060"/>
                </a:solidFill>
              </a:rPr>
              <a:t>.</a:t>
            </a:r>
            <a:endParaRPr lang="en-US" sz="2000" dirty="0" smtClean="0">
              <a:solidFill>
                <a:srgbClr val="002060"/>
              </a:solidFill>
            </a:endParaRPr>
          </a:p>
          <a:p>
            <a:pPr eaLnBrk="1" hangingPunct="1">
              <a:spcBef>
                <a:spcPts val="1200"/>
              </a:spcBef>
              <a:buFont typeface="Wingdings" pitchFamily="2" charset="2"/>
              <a:buNone/>
              <a:defRPr/>
            </a:pPr>
            <a:r>
              <a:rPr lang="en-US" sz="2400" dirty="0" smtClean="0">
                <a:solidFill>
                  <a:srgbClr val="FF9933"/>
                </a:solidFill>
              </a:rPr>
              <a:t>LO9-3:</a:t>
            </a:r>
            <a:r>
              <a:rPr lang="en-US" sz="2000" dirty="0" smtClean="0">
                <a:solidFill>
                  <a:srgbClr val="FF9933"/>
                </a:solidFill>
              </a:rPr>
              <a:t>  </a:t>
            </a:r>
            <a:r>
              <a:rPr lang="en-US" sz="2000" dirty="0" smtClean="0">
                <a:solidFill>
                  <a:srgbClr val="002060"/>
                </a:solidFill>
              </a:rPr>
              <a:t>Define Type I error, Type II error, and power.</a:t>
            </a:r>
          </a:p>
          <a:p>
            <a:pPr eaLnBrk="1" hangingPunct="1">
              <a:spcBef>
                <a:spcPts val="1200"/>
              </a:spcBef>
              <a:buFont typeface="Wingdings" pitchFamily="2" charset="2"/>
              <a:buNone/>
              <a:defRPr/>
            </a:pPr>
            <a:r>
              <a:rPr lang="en-US" sz="2400" dirty="0" smtClean="0">
                <a:solidFill>
                  <a:srgbClr val="FF9933"/>
                </a:solidFill>
              </a:rPr>
              <a:t>LO9-4:  </a:t>
            </a:r>
            <a:r>
              <a:rPr lang="en-US" sz="2000" dirty="0" smtClean="0">
                <a:solidFill>
                  <a:srgbClr val="002060"/>
                </a:solidFill>
              </a:rPr>
              <a:t>Formulate a null and alternative hypothesis for </a:t>
            </a:r>
            <a:r>
              <a:rPr lang="en-US" sz="2000" i="1" dirty="0" smtClean="0">
                <a:solidFill>
                  <a:srgbClr val="002060"/>
                </a:solidFill>
              </a:rPr>
              <a:t>μ or π.</a:t>
            </a:r>
          </a:p>
        </p:txBody>
      </p:sp>
    </p:spTree>
    <p:extLst>
      <p:ext uri="{BB962C8B-B14F-4D97-AF65-F5344CB8AC3E}">
        <p14:creationId xmlns:p14="http://schemas.microsoft.com/office/powerpoint/2010/main" val="3381674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9-</a:t>
            </a:r>
            <a:fld id="{84DFB523-32A2-4989-B7CE-5FDC6E55EF64}" type="slidenum">
              <a:rPr lang="en-US"/>
              <a:pPr/>
              <a:t>15</a:t>
            </a:fld>
            <a:endParaRPr lang="en-US"/>
          </a:p>
        </p:txBody>
      </p:sp>
      <p:sp>
        <p:nvSpPr>
          <p:cNvPr id="2560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560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560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0"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pic>
        <p:nvPicPr>
          <p:cNvPr id="74754" name="Picture 2"/>
          <p:cNvPicPr>
            <a:picLocks noChangeAspect="1" noChangeArrowheads="1"/>
          </p:cNvPicPr>
          <p:nvPr/>
        </p:nvPicPr>
        <p:blipFill>
          <a:blip r:embed="rId3" cstate="print"/>
          <a:srcRect/>
          <a:stretch>
            <a:fillRect/>
          </a:stretch>
        </p:blipFill>
        <p:spPr bwMode="auto">
          <a:xfrm>
            <a:off x="260311" y="1981200"/>
            <a:ext cx="8346970" cy="2895600"/>
          </a:xfrm>
          <a:prstGeom prst="rect">
            <a:avLst/>
          </a:prstGeom>
          <a:noFill/>
          <a:ln w="952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460905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9-</a:t>
            </a:r>
            <a:fld id="{1CE88BDF-DCE3-4FF6-A8DE-617F3791FF97}" type="slidenum">
              <a:rPr lang="en-US"/>
              <a:pPr/>
              <a:t>16</a:t>
            </a:fld>
            <a:endParaRPr lang="en-US"/>
          </a:p>
        </p:txBody>
      </p:sp>
      <p:sp>
        <p:nvSpPr>
          <p:cNvPr id="204803" name="Rectangle 3"/>
          <p:cNvSpPr>
            <a:spLocks noGrp="1" noChangeArrowheads="1"/>
          </p:cNvSpPr>
          <p:nvPr>
            <p:ph type="body" sz="half" idx="1"/>
          </p:nvPr>
        </p:nvSpPr>
        <p:spPr>
          <a:xfrm>
            <a:off x="685800" y="2895600"/>
            <a:ext cx="7724775" cy="3048000"/>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Hypotheses are a pair of mutually exclusive, collectively exhaustive statements about some fact about a population.</a:t>
            </a:r>
          </a:p>
          <a:p>
            <a:pPr marL="515938" indent="-515938" eaLnBrk="1" hangingPunct="1">
              <a:buClr>
                <a:schemeClr val="accent1"/>
              </a:buClr>
              <a:buSzPct val="100000"/>
              <a:buFontTx/>
              <a:buChar char="•"/>
            </a:pPr>
            <a:r>
              <a:rPr lang="en-US" sz="2000" dirty="0" smtClean="0">
                <a:solidFill>
                  <a:srgbClr val="002060"/>
                </a:solidFill>
              </a:rPr>
              <a:t>One statement or the other must be true, but they cannot both be true.</a:t>
            </a:r>
          </a:p>
          <a:p>
            <a:pPr marL="515938" indent="-515938" eaLnBrk="1" hangingPunct="1">
              <a:buClr>
                <a:schemeClr val="accent1"/>
              </a:buClr>
              <a:buSzPct val="100000"/>
              <a:buFontTx/>
              <a:buChar char="•"/>
            </a:pP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Null hypothesis</a:t>
            </a:r>
            <a:br>
              <a:rPr lang="en-US" sz="2000" dirty="0" smtClean="0">
                <a:solidFill>
                  <a:srgbClr val="002060"/>
                </a:solidFill>
              </a:rPr>
            </a:br>
            <a:r>
              <a:rPr lang="en-US" sz="2000" i="1" dirty="0" smtClean="0">
                <a:solidFill>
                  <a:srgbClr val="002060"/>
                </a:solidFill>
              </a:rPr>
              <a:t>H</a:t>
            </a:r>
            <a:r>
              <a:rPr lang="en-US" sz="2000" baseline="-25000" dirty="0" smtClean="0">
                <a:solidFill>
                  <a:srgbClr val="002060"/>
                </a:solidFill>
              </a:rPr>
              <a:t>1</a:t>
            </a:r>
            <a:r>
              <a:rPr lang="en-US" sz="2000" dirty="0" smtClean="0">
                <a:solidFill>
                  <a:srgbClr val="002060"/>
                </a:solidFill>
              </a:rPr>
              <a:t>:  Alternative hypothesis</a:t>
            </a:r>
          </a:p>
          <a:p>
            <a:pPr marL="515938" indent="-515938" eaLnBrk="1" hangingPunct="1">
              <a:buClr>
                <a:schemeClr val="accent1"/>
              </a:buClr>
              <a:buSzPct val="100000"/>
              <a:buFontTx/>
              <a:buChar char="•"/>
            </a:pPr>
            <a:r>
              <a:rPr lang="en-US" sz="2000" dirty="0" smtClean="0">
                <a:solidFill>
                  <a:srgbClr val="002060"/>
                </a:solidFill>
              </a:rPr>
              <a:t>These two statements are hypotheses because the truth is unknown.</a:t>
            </a:r>
            <a:endParaRPr lang="en-US" sz="2000" i="1" dirty="0" smtClean="0">
              <a:solidFill>
                <a:srgbClr val="002060"/>
              </a:solidFill>
            </a:endParaRPr>
          </a:p>
        </p:txBody>
      </p:sp>
      <p:sp>
        <p:nvSpPr>
          <p:cNvPr id="2765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765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04807" name="Rectangle 7"/>
          <p:cNvSpPr>
            <a:spLocks noChangeArrowheads="1"/>
          </p:cNvSpPr>
          <p:nvPr/>
        </p:nvSpPr>
        <p:spPr bwMode="auto">
          <a:xfrm>
            <a:off x="234950" y="22098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State the Hypothesis</a:t>
            </a:r>
          </a:p>
        </p:txBody>
      </p:sp>
      <p:sp>
        <p:nvSpPr>
          <p:cNvPr id="2765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2" name="Rectangle 11"/>
          <p:cNvSpPr/>
          <p:nvPr/>
        </p:nvSpPr>
        <p:spPr>
          <a:xfrm>
            <a:off x="1219200" y="1446004"/>
            <a:ext cx="6385254" cy="461963"/>
          </a:xfrm>
          <a:prstGeom prst="rect">
            <a:avLst/>
          </a:prstGeom>
        </p:spPr>
        <p:txBody>
          <a:bodyPr wrap="square">
            <a:spAutoFit/>
          </a:bodyPr>
          <a:lstStyle/>
          <a:p>
            <a:pPr algn="ctr" eaLnBrk="0" hangingPunct="0">
              <a:defRPr/>
            </a:pPr>
            <a:r>
              <a:rPr lang="en-US" sz="2400" dirty="0">
                <a:solidFill>
                  <a:srgbClr val="FF9933"/>
                </a:solidFill>
                <a:effectLst>
                  <a:outerShdw blurRad="38100" dist="38100" dir="2700000" algn="tl">
                    <a:srgbClr val="000000">
                      <a:alpha val="43137"/>
                    </a:srgbClr>
                  </a:outerShdw>
                </a:effectLst>
              </a:rPr>
              <a:t>LO9-2: </a:t>
            </a:r>
            <a:r>
              <a:rPr lang="en-US" sz="2000" dirty="0">
                <a:solidFill>
                  <a:srgbClr val="00B0F0"/>
                </a:solidFill>
                <a:effectLst>
                  <a:outerShdw blurRad="38100" dist="38100" dir="2700000" algn="tl">
                    <a:srgbClr val="000000">
                      <a:alpha val="43137"/>
                    </a:srgbClr>
                  </a:outerShdw>
                </a:effectLst>
              </a:rPr>
              <a:t>Explain the difference between </a:t>
            </a:r>
            <a:r>
              <a:rPr lang="en-US" sz="2000" i="1" dirty="0">
                <a:solidFill>
                  <a:srgbClr val="00B0F0"/>
                </a:solidFill>
                <a:effectLst>
                  <a:outerShdw blurRad="38100" dist="38100" dir="2700000" algn="tl">
                    <a:srgbClr val="000000">
                      <a:alpha val="43137"/>
                    </a:srgbClr>
                  </a:outerShdw>
                </a:effectLst>
              </a:rPr>
              <a:t>H</a:t>
            </a:r>
            <a:r>
              <a:rPr lang="en-US" sz="2000" i="1" baseline="-25000" dirty="0">
                <a:solidFill>
                  <a:srgbClr val="00B0F0"/>
                </a:solidFill>
                <a:effectLst>
                  <a:outerShdw blurRad="38100" dist="38100" dir="2700000" algn="tl">
                    <a:srgbClr val="000000">
                      <a:alpha val="43137"/>
                    </a:srgbClr>
                  </a:outerShdw>
                </a:effectLst>
              </a:rPr>
              <a:t>0</a:t>
            </a:r>
            <a:r>
              <a:rPr lang="en-US" sz="2000" i="1" dirty="0">
                <a:solidFill>
                  <a:srgbClr val="00B0F0"/>
                </a:solidFill>
                <a:effectLst>
                  <a:outerShdw blurRad="38100" dist="38100" dir="2700000" algn="tl">
                    <a:srgbClr val="000000">
                      <a:alpha val="43137"/>
                    </a:srgbClr>
                  </a:outerShdw>
                </a:effectLst>
              </a:rPr>
              <a:t> and H</a:t>
            </a:r>
            <a:r>
              <a:rPr lang="en-US" sz="2000" i="1" baseline="-25000" dirty="0">
                <a:solidFill>
                  <a:srgbClr val="00B0F0"/>
                </a:solidFill>
                <a:effectLst>
                  <a:outerShdw blurRad="38100" dist="38100" dir="2700000" algn="tl">
                    <a:srgbClr val="000000">
                      <a:alpha val="43137"/>
                    </a:srgbClr>
                  </a:outerShdw>
                </a:effectLst>
              </a:rPr>
              <a:t>1</a:t>
            </a:r>
            <a:r>
              <a:rPr lang="en-US" sz="2000" i="1" dirty="0">
                <a:solidFill>
                  <a:srgbClr val="00B0F0"/>
                </a:solidFill>
                <a:effectLst>
                  <a:outerShdw blurRad="38100" dist="38100" dir="2700000" algn="tl">
                    <a:srgbClr val="000000">
                      <a:alpha val="43137"/>
                    </a:srgbClr>
                  </a:outerShdw>
                </a:effectLst>
              </a:rPr>
              <a:t>.</a:t>
            </a:r>
            <a:endParaRPr lang="en-US" sz="2000" dirty="0">
              <a:solidFill>
                <a:srgbClr val="00B0F0"/>
              </a:solidFill>
              <a:effectLst>
                <a:outerShdw blurRad="38100" dist="38100" dir="2700000" algn="tl">
                  <a:srgbClr val="000000">
                    <a:alpha val="43137"/>
                  </a:srgbClr>
                </a:outerShdw>
              </a:effectLst>
            </a:endParaRPr>
          </a:p>
        </p:txBody>
      </p:sp>
      <p:sp>
        <p:nvSpPr>
          <p:cNvPr id="13"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spTree>
    <p:extLst>
      <p:ext uri="{BB962C8B-B14F-4D97-AF65-F5344CB8AC3E}">
        <p14:creationId xmlns:p14="http://schemas.microsoft.com/office/powerpoint/2010/main" val="80542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p:cNvSpPr>
            <a:spLocks noGrp="1" noChangeArrowheads="1"/>
          </p:cNvSpPr>
          <p:nvPr>
            <p:ph type="sldNum" sz="quarter" idx="10"/>
          </p:nvPr>
        </p:nvSpPr>
        <p:spPr/>
        <p:txBody>
          <a:bodyPr/>
          <a:lstStyle/>
          <a:p>
            <a:r>
              <a:rPr lang="en-US"/>
              <a:t>9-</a:t>
            </a:r>
            <a:fld id="{0107CD9B-70E1-44BE-9D54-E11E0C16180F}" type="slidenum">
              <a:rPr lang="en-US"/>
              <a:pPr/>
              <a:t>17</a:t>
            </a:fld>
            <a:endParaRPr lang="en-US"/>
          </a:p>
        </p:txBody>
      </p:sp>
      <p:sp>
        <p:nvSpPr>
          <p:cNvPr id="205827" name="Rectangle 3"/>
          <p:cNvSpPr>
            <a:spLocks noGrp="1" noChangeArrowheads="1"/>
          </p:cNvSpPr>
          <p:nvPr>
            <p:ph type="body" sz="half" idx="1"/>
          </p:nvPr>
        </p:nvSpPr>
        <p:spPr>
          <a:xfrm>
            <a:off x="685800" y="2133600"/>
            <a:ext cx="8150225" cy="1905000"/>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Efforts will be made to reject the null hypothesis.</a:t>
            </a:r>
          </a:p>
          <a:p>
            <a:pPr marL="515938" indent="-515938" eaLnBrk="1" hangingPunct="1">
              <a:buClr>
                <a:schemeClr val="accent1"/>
              </a:buClr>
              <a:buSzPct val="100000"/>
              <a:buFontTx/>
              <a:buChar char="•"/>
            </a:pPr>
            <a:r>
              <a:rPr lang="en-US" sz="2000" dirty="0" smtClean="0">
                <a:solidFill>
                  <a:srgbClr val="002060"/>
                </a:solidFill>
              </a:rPr>
              <a:t>If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is rejected, we tentatively conclude </a:t>
            </a:r>
            <a:r>
              <a:rPr lang="en-US" sz="2000" i="1" dirty="0" smtClean="0">
                <a:solidFill>
                  <a:srgbClr val="002060"/>
                </a:solidFill>
              </a:rPr>
              <a:t>H</a:t>
            </a:r>
            <a:r>
              <a:rPr lang="en-US" sz="2000" baseline="-25000" dirty="0" smtClean="0">
                <a:solidFill>
                  <a:srgbClr val="002060"/>
                </a:solidFill>
              </a:rPr>
              <a:t>1</a:t>
            </a:r>
            <a:r>
              <a:rPr lang="en-US" sz="2000" dirty="0" smtClean="0">
                <a:solidFill>
                  <a:srgbClr val="002060"/>
                </a:solidFill>
              </a:rPr>
              <a:t> to be the case. </a:t>
            </a:r>
          </a:p>
          <a:p>
            <a:pPr marL="515938" indent="-515938" eaLnBrk="1" hangingPunct="1">
              <a:buClr>
                <a:schemeClr val="accent1"/>
              </a:buClr>
              <a:buSzPct val="100000"/>
              <a:buFontTx/>
              <a:buChar char="•"/>
            </a:pP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is sometimes called the </a:t>
            </a:r>
            <a:r>
              <a:rPr lang="en-US" sz="2000" i="1" dirty="0" smtClean="0">
                <a:solidFill>
                  <a:srgbClr val="002060"/>
                </a:solidFill>
              </a:rPr>
              <a:t>maintained hypothesis.</a:t>
            </a:r>
          </a:p>
          <a:p>
            <a:pPr marL="515938" indent="-515938" eaLnBrk="1" hangingPunct="1">
              <a:buClr>
                <a:schemeClr val="accent1"/>
              </a:buClr>
              <a:buSzPct val="100000"/>
              <a:buFontTx/>
              <a:buChar char="•"/>
            </a:pPr>
            <a:r>
              <a:rPr lang="en-US" sz="2000" i="1" dirty="0" smtClean="0">
                <a:solidFill>
                  <a:srgbClr val="002060"/>
                </a:solidFill>
              </a:rPr>
              <a:t>H</a:t>
            </a:r>
            <a:r>
              <a:rPr lang="en-US" sz="2000" baseline="-25000" dirty="0" smtClean="0">
                <a:solidFill>
                  <a:srgbClr val="002060"/>
                </a:solidFill>
              </a:rPr>
              <a:t>1</a:t>
            </a:r>
            <a:r>
              <a:rPr lang="en-US" sz="2000" dirty="0" smtClean="0">
                <a:solidFill>
                  <a:srgbClr val="002060"/>
                </a:solidFill>
              </a:rPr>
              <a:t> is called the </a:t>
            </a:r>
            <a:r>
              <a:rPr lang="en-US" sz="2000" i="1" dirty="0" smtClean="0">
                <a:solidFill>
                  <a:srgbClr val="002060"/>
                </a:solidFill>
              </a:rPr>
              <a:t>action alternative</a:t>
            </a:r>
            <a:r>
              <a:rPr lang="en-US" sz="2000" dirty="0" smtClean="0">
                <a:solidFill>
                  <a:srgbClr val="002060"/>
                </a:solidFill>
              </a:rPr>
              <a:t> because action may be required if we reject </a:t>
            </a:r>
            <a:r>
              <a:rPr lang="en-US" sz="2000" i="1" dirty="0" smtClean="0">
                <a:solidFill>
                  <a:srgbClr val="002060"/>
                </a:solidFill>
              </a:rPr>
              <a:t>H</a:t>
            </a:r>
            <a:r>
              <a:rPr lang="en-US" sz="2000" baseline="-25000" dirty="0" smtClean="0">
                <a:solidFill>
                  <a:srgbClr val="002060"/>
                </a:solidFill>
              </a:rPr>
              <a:t>0</a:t>
            </a:r>
            <a:r>
              <a:rPr lang="en-US" sz="2000" dirty="0" smtClean="0">
                <a:solidFill>
                  <a:srgbClr val="002060"/>
                </a:solidFill>
              </a:rPr>
              <a:t> in favor of </a:t>
            </a:r>
            <a:r>
              <a:rPr lang="en-US" sz="2000" i="1" dirty="0" smtClean="0">
                <a:solidFill>
                  <a:srgbClr val="002060"/>
                </a:solidFill>
                <a:effectLst>
                  <a:outerShdw blurRad="38100" dist="38100" dir="2700000" algn="tl">
                    <a:srgbClr val="C0C0C0"/>
                  </a:outerShdw>
                </a:effectLst>
              </a:rPr>
              <a:t>H</a:t>
            </a:r>
            <a:r>
              <a:rPr lang="en-US" sz="2000" baseline="-25000" dirty="0" smtClean="0">
                <a:solidFill>
                  <a:srgbClr val="002060"/>
                </a:solidFill>
                <a:effectLst>
                  <a:outerShdw blurRad="38100" dist="38100" dir="2700000" algn="tl">
                    <a:srgbClr val="C0C0C0"/>
                  </a:outerShdw>
                </a:effectLst>
              </a:rPr>
              <a:t>1</a:t>
            </a:r>
            <a:r>
              <a:rPr lang="en-US" sz="2000" dirty="0" smtClean="0">
                <a:solidFill>
                  <a:srgbClr val="002060"/>
                </a:solidFill>
                <a:effectLst>
                  <a:outerShdw blurRad="38100" dist="38100" dir="2700000" algn="tl">
                    <a:srgbClr val="C0C0C0"/>
                  </a:outerShdw>
                </a:effectLst>
              </a:rPr>
              <a:t>.</a:t>
            </a:r>
            <a:endParaRPr lang="en-US" sz="2000" i="1" dirty="0" smtClean="0">
              <a:solidFill>
                <a:srgbClr val="002060"/>
              </a:solidFill>
              <a:effectLst>
                <a:outerShdw blurRad="38100" dist="38100" dir="2700000" algn="tl">
                  <a:srgbClr val="C0C0C0"/>
                </a:outerShdw>
              </a:effectLst>
            </a:endParaRPr>
          </a:p>
        </p:txBody>
      </p:sp>
      <p:sp>
        <p:nvSpPr>
          <p:cNvPr id="2969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2969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05830" name="Rectangle 6"/>
          <p:cNvSpPr>
            <a:spLocks noChangeArrowheads="1"/>
          </p:cNvSpPr>
          <p:nvPr/>
        </p:nvSpPr>
        <p:spPr bwMode="auto">
          <a:xfrm>
            <a:off x="234950" y="15240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State the Hypothesis</a:t>
            </a:r>
          </a:p>
        </p:txBody>
      </p:sp>
      <p:sp>
        <p:nvSpPr>
          <p:cNvPr id="2970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3" name="Rectangle 6"/>
          <p:cNvSpPr>
            <a:spLocks noChangeArrowheads="1"/>
          </p:cNvSpPr>
          <p:nvPr/>
        </p:nvSpPr>
        <p:spPr bwMode="auto">
          <a:xfrm>
            <a:off x="234950" y="40386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Can Hypotheses Be Proved?</a:t>
            </a:r>
          </a:p>
        </p:txBody>
      </p:sp>
      <p:sp>
        <p:nvSpPr>
          <p:cNvPr id="14" name="Rectangle 3"/>
          <p:cNvSpPr txBox="1">
            <a:spLocks noChangeArrowheads="1"/>
          </p:cNvSpPr>
          <p:nvPr/>
        </p:nvSpPr>
        <p:spPr bwMode="auto">
          <a:xfrm>
            <a:off x="685800" y="4724400"/>
            <a:ext cx="8150225" cy="611188"/>
          </a:xfrm>
          <a:prstGeom prst="rect">
            <a:avLst/>
          </a:prstGeom>
          <a:noFill/>
          <a:ln w="9525">
            <a:noFill/>
            <a:miter lim="800000"/>
            <a:headEnd/>
            <a:tailEnd/>
          </a:ln>
          <a:effectLst/>
        </p:spPr>
        <p:txBody>
          <a:bodyPr lIns="103236" tIns="51618" rIns="103236" bIns="51618"/>
          <a:lstStyle/>
          <a:p>
            <a:pPr marL="516179" indent="-516179">
              <a:spcBef>
                <a:spcPct val="20000"/>
              </a:spcBef>
              <a:buClr>
                <a:schemeClr val="accent1"/>
              </a:buClr>
              <a:buSzPct val="100000"/>
              <a:buFontTx/>
              <a:buChar char="•"/>
              <a:defRPr/>
            </a:pPr>
            <a:r>
              <a:rPr lang="en-US" sz="2000" kern="0" dirty="0">
                <a:solidFill>
                  <a:srgbClr val="002060"/>
                </a:solidFill>
                <a:effectLst>
                  <a:outerShdw blurRad="38100" dist="38100" dir="2700000" algn="tl">
                    <a:srgbClr val="FFFFFF"/>
                  </a:outerShdw>
                </a:effectLst>
                <a:latin typeface="+mn-lt"/>
              </a:rPr>
              <a:t>We cannot accept a null hypothesis; we can only </a:t>
            </a:r>
            <a:r>
              <a:rPr lang="en-US" sz="2000" i="1" u="sng" kern="0" dirty="0">
                <a:solidFill>
                  <a:srgbClr val="002060"/>
                </a:solidFill>
                <a:effectLst>
                  <a:outerShdw blurRad="38100" dist="38100" dir="2700000" algn="tl">
                    <a:srgbClr val="FFFFFF"/>
                  </a:outerShdw>
                </a:effectLst>
                <a:latin typeface="+mn-lt"/>
              </a:rPr>
              <a:t>fail to reject</a:t>
            </a:r>
            <a:r>
              <a:rPr lang="en-US" sz="2000" kern="0" dirty="0">
                <a:solidFill>
                  <a:srgbClr val="002060"/>
                </a:solidFill>
                <a:effectLst>
                  <a:outerShdw blurRad="38100" dist="38100" dir="2700000" algn="tl">
                    <a:srgbClr val="FFFFFF"/>
                  </a:outerShdw>
                </a:effectLst>
                <a:latin typeface="+mn-lt"/>
              </a:rPr>
              <a:t> it.</a:t>
            </a:r>
            <a:endParaRPr lang="en-US" sz="2000" i="1" kern="0" dirty="0">
              <a:solidFill>
                <a:srgbClr val="002060"/>
              </a:solidFill>
              <a:effectLst>
                <a:outerShdw blurRad="38100" dist="38100" dir="2700000" algn="tl">
                  <a:srgbClr val="FFFFFF"/>
                </a:outerShdw>
              </a:effectLst>
              <a:latin typeface="+mn-lt"/>
            </a:endParaRPr>
          </a:p>
        </p:txBody>
      </p:sp>
      <p:sp>
        <p:nvSpPr>
          <p:cNvPr id="15" name="Rectangle 8"/>
          <p:cNvSpPr>
            <a:spLocks noChangeArrowheads="1"/>
          </p:cNvSpPr>
          <p:nvPr/>
        </p:nvSpPr>
        <p:spPr bwMode="auto">
          <a:xfrm>
            <a:off x="234950" y="51816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Role of Evidence</a:t>
            </a:r>
          </a:p>
        </p:txBody>
      </p:sp>
      <p:sp>
        <p:nvSpPr>
          <p:cNvPr id="16" name="Rectangle 7"/>
          <p:cNvSpPr>
            <a:spLocks noChangeArrowheads="1"/>
          </p:cNvSpPr>
          <p:nvPr/>
        </p:nvSpPr>
        <p:spPr bwMode="auto">
          <a:xfrm>
            <a:off x="762000" y="5867400"/>
            <a:ext cx="8150225" cy="468313"/>
          </a:xfrm>
          <a:prstGeom prst="rect">
            <a:avLst/>
          </a:prstGeom>
          <a:noFill/>
          <a:ln w="9525">
            <a:noFill/>
            <a:miter lim="800000"/>
            <a:headEnd/>
            <a:tailEnd/>
          </a:ln>
          <a:effectLst/>
        </p:spPr>
        <p:txBody>
          <a:bodyPr lIns="103231" tIns="51616" rIns="103231" bIns="51616"/>
          <a:lstStyle/>
          <a:p>
            <a:pPr marL="457200" indent="-457200" eaLnBrk="0" hangingPunct="0">
              <a:spcBef>
                <a:spcPct val="20000"/>
              </a:spcBef>
              <a:buClr>
                <a:schemeClr val="accent1"/>
              </a:buClr>
              <a:buFontTx/>
              <a:buChar char="•"/>
            </a:pPr>
            <a:r>
              <a:rPr lang="en-US" sz="2000" dirty="0">
                <a:solidFill>
                  <a:srgbClr val="002060"/>
                </a:solidFill>
              </a:rPr>
              <a:t>The null hypothesis is </a:t>
            </a:r>
            <a:r>
              <a:rPr lang="en-US" sz="2000" i="1" dirty="0">
                <a:solidFill>
                  <a:srgbClr val="002060"/>
                </a:solidFill>
              </a:rPr>
              <a:t>assumed true</a:t>
            </a:r>
            <a:r>
              <a:rPr lang="en-US" sz="2000" dirty="0">
                <a:solidFill>
                  <a:srgbClr val="002060"/>
                </a:solidFill>
              </a:rPr>
              <a:t> and a contradiction is sought.</a:t>
            </a:r>
            <a:endParaRPr lang="en-US" sz="2000" i="1" dirty="0">
              <a:solidFill>
                <a:srgbClr val="002060"/>
              </a:solidFill>
            </a:endParaRPr>
          </a:p>
        </p:txBody>
      </p:sp>
      <p:sp>
        <p:nvSpPr>
          <p:cNvPr id="18"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spTree>
    <p:extLst>
      <p:ext uri="{BB962C8B-B14F-4D97-AF65-F5344CB8AC3E}">
        <p14:creationId xmlns:p14="http://schemas.microsoft.com/office/powerpoint/2010/main" val="546817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9-</a:t>
            </a:r>
            <a:fld id="{3C4BB342-CEC1-4B96-BBFD-4FCB4CD5A90E}" type="slidenum">
              <a:rPr lang="en-US"/>
              <a:pPr/>
              <a:t>18</a:t>
            </a:fld>
            <a:endParaRPr lang="en-US"/>
          </a:p>
        </p:txBody>
      </p:sp>
      <p:sp>
        <p:nvSpPr>
          <p:cNvPr id="31745"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174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07882" name="Rectangle 10"/>
          <p:cNvSpPr>
            <a:spLocks noChangeArrowheads="1"/>
          </p:cNvSpPr>
          <p:nvPr/>
        </p:nvSpPr>
        <p:spPr bwMode="auto">
          <a:xfrm>
            <a:off x="298606" y="19812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Types of Error</a:t>
            </a:r>
          </a:p>
        </p:txBody>
      </p:sp>
      <p:sp>
        <p:nvSpPr>
          <p:cNvPr id="207886" name="Rectangle 14"/>
          <p:cNvSpPr>
            <a:spLocks noChangeArrowheads="1"/>
          </p:cNvSpPr>
          <p:nvPr/>
        </p:nvSpPr>
        <p:spPr bwMode="auto">
          <a:xfrm>
            <a:off x="751114" y="2590800"/>
            <a:ext cx="8150225" cy="1677988"/>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i="1" dirty="0">
                <a:solidFill>
                  <a:srgbClr val="C00000"/>
                </a:solidFill>
                <a:effectLst>
                  <a:outerShdw blurRad="38100" dist="38100" dir="2700000" algn="tl">
                    <a:srgbClr val="FFFFFF"/>
                  </a:outerShdw>
                </a:effectLst>
              </a:rPr>
              <a:t>Type I error</a:t>
            </a:r>
            <a:r>
              <a:rPr lang="en-US" sz="2000" dirty="0">
                <a:solidFill>
                  <a:srgbClr val="C0000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Rejecting the null hypothesis when it is true. This occurs with probability </a:t>
            </a:r>
            <a:r>
              <a:rPr lang="en-US" sz="2000" dirty="0">
                <a:solidFill>
                  <a:srgbClr val="002060"/>
                </a:solidFill>
                <a:effectLst>
                  <a:outerShdw blurRad="38100" dist="38100" dir="2700000" algn="tl">
                    <a:srgbClr val="FFFFFF"/>
                  </a:outerShdw>
                </a:effectLst>
                <a:latin typeface="Symbol" pitchFamily="18" charset="2"/>
              </a:rPr>
              <a:t>a </a:t>
            </a:r>
            <a:r>
              <a:rPr lang="en-US" sz="2000" dirty="0">
                <a:solidFill>
                  <a:srgbClr val="002060"/>
                </a:solidFill>
                <a:effectLst>
                  <a:outerShdw blurRad="38100" dist="38100" dir="2700000" algn="tl">
                    <a:srgbClr val="FFFFFF"/>
                  </a:outerShdw>
                </a:effectLst>
                <a:latin typeface="+mn-lt"/>
              </a:rPr>
              <a:t>(level of significance</a:t>
            </a:r>
            <a:r>
              <a:rPr lang="en-US" sz="2000" dirty="0" smtClean="0">
                <a:solidFill>
                  <a:srgbClr val="002060"/>
                </a:solidFill>
                <a:effectLst>
                  <a:outerShdw blurRad="38100" dist="38100" dir="2700000" algn="tl">
                    <a:srgbClr val="FFFFFF"/>
                  </a:outerShdw>
                </a:effectLst>
                <a:latin typeface="+mn-lt"/>
              </a:rPr>
              <a:t>). Also called a </a:t>
            </a:r>
            <a:r>
              <a:rPr lang="en-US" sz="2000" b="1" i="1" dirty="0" smtClean="0">
                <a:solidFill>
                  <a:srgbClr val="C00000"/>
                </a:solidFill>
                <a:effectLst>
                  <a:outerShdw blurRad="38100" dist="38100" dir="2700000" algn="tl">
                    <a:srgbClr val="FFFFFF"/>
                  </a:outerShdw>
                </a:effectLst>
                <a:latin typeface="+mn-lt"/>
              </a:rPr>
              <a:t>false positive</a:t>
            </a:r>
            <a:r>
              <a:rPr lang="en-US" sz="2000" dirty="0" smtClean="0">
                <a:solidFill>
                  <a:srgbClr val="002060"/>
                </a:solidFill>
                <a:effectLst>
                  <a:outerShdw blurRad="38100" dist="38100" dir="2700000" algn="tl">
                    <a:srgbClr val="FFFFFF"/>
                  </a:outerShdw>
                </a:effectLst>
                <a:latin typeface="+mn-lt"/>
              </a:rPr>
              <a:t>.</a:t>
            </a:r>
            <a:endParaRPr lang="en-US" sz="2000" dirty="0">
              <a:solidFill>
                <a:srgbClr val="002060"/>
              </a:solidFill>
              <a:effectLst>
                <a:outerShdw blurRad="38100" dist="38100" dir="2700000" algn="tl">
                  <a:srgbClr val="FFFFFF"/>
                </a:outerShdw>
              </a:effectLst>
              <a:latin typeface="+mn-lt"/>
            </a:endParaRPr>
          </a:p>
          <a:p>
            <a:pPr marL="516179" indent="-516179" eaLnBrk="0" hangingPunct="0">
              <a:spcBef>
                <a:spcPct val="20000"/>
              </a:spcBef>
              <a:buClr>
                <a:schemeClr val="accent1"/>
              </a:buClr>
              <a:buFontTx/>
              <a:buChar char="•"/>
              <a:defRPr/>
            </a:pPr>
            <a:r>
              <a:rPr lang="en-US" sz="2000" i="1" dirty="0">
                <a:solidFill>
                  <a:srgbClr val="C00000"/>
                </a:solidFill>
                <a:effectLst>
                  <a:outerShdw blurRad="38100" dist="38100" dir="2700000" algn="tl">
                    <a:srgbClr val="FFFFFF"/>
                  </a:outerShdw>
                </a:effectLst>
              </a:rPr>
              <a:t>Type II error</a:t>
            </a:r>
            <a:r>
              <a:rPr lang="en-US" sz="2000" dirty="0">
                <a:solidFill>
                  <a:srgbClr val="C0000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Failure to reject the null hypothesis when it is false. This occurs with probability </a:t>
            </a:r>
            <a:r>
              <a:rPr lang="en-US" sz="2000" dirty="0">
                <a:solidFill>
                  <a:srgbClr val="002060"/>
                </a:solidFill>
                <a:effectLst>
                  <a:outerShdw blurRad="38100" dist="38100" dir="2700000" algn="tl">
                    <a:srgbClr val="FFFFFF"/>
                  </a:outerShdw>
                </a:effectLst>
                <a:latin typeface="Symbol" pitchFamily="18" charset="2"/>
              </a:rPr>
              <a:t>b</a:t>
            </a:r>
            <a:r>
              <a:rPr lang="en-US" sz="2000" dirty="0" smtClean="0">
                <a:solidFill>
                  <a:srgbClr val="002060"/>
                </a:solidFill>
                <a:effectLst>
                  <a:outerShdw blurRad="38100" dist="38100" dir="2700000" algn="tl">
                    <a:srgbClr val="FFFFFF"/>
                  </a:outerShdw>
                </a:effectLst>
              </a:rPr>
              <a:t>. Also called a </a:t>
            </a:r>
            <a:r>
              <a:rPr lang="en-US" sz="2000" b="1" i="1" dirty="0">
                <a:solidFill>
                  <a:srgbClr val="C00000"/>
                </a:solidFill>
                <a:effectLst>
                  <a:outerShdw blurRad="38100" dist="38100" dir="2700000" algn="tl">
                    <a:srgbClr val="FFFFFF"/>
                  </a:outerShdw>
                </a:effectLst>
              </a:rPr>
              <a:t>false negative</a:t>
            </a:r>
            <a:r>
              <a:rPr lang="en-US" sz="2000" dirty="0" smtClean="0">
                <a:solidFill>
                  <a:srgbClr val="002060"/>
                </a:solidFill>
                <a:effectLst>
                  <a:outerShdw blurRad="38100" dist="38100" dir="2700000" algn="tl">
                    <a:srgbClr val="FFFFFF"/>
                  </a:outerShdw>
                </a:effectLst>
              </a:rPr>
              <a:t>.</a:t>
            </a:r>
            <a:endParaRPr lang="en-US" sz="2000" dirty="0">
              <a:solidFill>
                <a:srgbClr val="002060"/>
              </a:solidFill>
              <a:effectLst>
                <a:outerShdw blurRad="38100" dist="38100" dir="2700000" algn="tl">
                  <a:srgbClr val="FFFFFF"/>
                </a:outerShdw>
              </a:effectLst>
            </a:endParaRPr>
          </a:p>
        </p:txBody>
      </p:sp>
      <p:sp>
        <p:nvSpPr>
          <p:cNvPr id="31749"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3" name="Rectangle 12"/>
          <p:cNvSpPr/>
          <p:nvPr/>
        </p:nvSpPr>
        <p:spPr>
          <a:xfrm>
            <a:off x="1712912" y="1459273"/>
            <a:ext cx="6248400" cy="461963"/>
          </a:xfrm>
          <a:prstGeom prst="rect">
            <a:avLst/>
          </a:prstGeom>
        </p:spPr>
        <p:txBody>
          <a:bodyPr wrap="square">
            <a:spAutoFit/>
          </a:bodyPr>
          <a:lstStyle/>
          <a:p>
            <a:pPr algn="ctr" eaLnBrk="0" hangingPunct="0">
              <a:defRPr/>
            </a:pPr>
            <a:r>
              <a:rPr lang="en-US" sz="2400" dirty="0">
                <a:solidFill>
                  <a:srgbClr val="FF9933"/>
                </a:solidFill>
                <a:effectLst>
                  <a:outerShdw blurRad="38100" dist="38100" dir="2700000" algn="tl">
                    <a:srgbClr val="000000">
                      <a:alpha val="43137"/>
                    </a:srgbClr>
                  </a:outerShdw>
                </a:effectLst>
              </a:rPr>
              <a:t>LO9-3: </a:t>
            </a:r>
            <a:r>
              <a:rPr lang="en-US" sz="2000" dirty="0">
                <a:solidFill>
                  <a:srgbClr val="00B0F0"/>
                </a:solidFill>
                <a:effectLst>
                  <a:outerShdw blurRad="38100" dist="38100" dir="2700000" algn="tl">
                    <a:srgbClr val="000000">
                      <a:alpha val="43137"/>
                    </a:srgbClr>
                  </a:outerShdw>
                </a:effectLst>
              </a:rPr>
              <a:t>Define Type I error, Type II error, and power.</a:t>
            </a:r>
          </a:p>
        </p:txBody>
      </p:sp>
      <p:pic>
        <p:nvPicPr>
          <p:cNvPr id="75778" name="Picture 2"/>
          <p:cNvPicPr>
            <a:picLocks noChangeAspect="1" noChangeArrowheads="1"/>
          </p:cNvPicPr>
          <p:nvPr/>
        </p:nvPicPr>
        <p:blipFill>
          <a:blip r:embed="rId3" cstate="print"/>
          <a:srcRect/>
          <a:stretch>
            <a:fillRect/>
          </a:stretch>
        </p:blipFill>
        <p:spPr bwMode="auto">
          <a:xfrm>
            <a:off x="762000" y="4267200"/>
            <a:ext cx="7982262" cy="15240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4"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spTree>
    <p:extLst>
      <p:ext uri="{BB962C8B-B14F-4D97-AF65-F5344CB8AC3E}">
        <p14:creationId xmlns:p14="http://schemas.microsoft.com/office/powerpoint/2010/main" val="1656599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9-</a:t>
            </a:r>
            <a:fld id="{9C75499B-E013-48D9-A591-F3B85EB7A533}" type="slidenum">
              <a:rPr lang="en-US"/>
              <a:pPr/>
              <a:t>19</a:t>
            </a:fld>
            <a:endParaRPr lang="en-US"/>
          </a:p>
        </p:txBody>
      </p:sp>
      <p:sp>
        <p:nvSpPr>
          <p:cNvPr id="3379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379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23238" name="Rectangle 6"/>
          <p:cNvSpPr>
            <a:spLocks noChangeArrowheads="1"/>
          </p:cNvSpPr>
          <p:nvPr/>
        </p:nvSpPr>
        <p:spPr bwMode="auto">
          <a:xfrm>
            <a:off x="336550" y="15811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Probability of Type I and Type II Errors</a:t>
            </a:r>
          </a:p>
        </p:txBody>
      </p:sp>
      <p:sp>
        <p:nvSpPr>
          <p:cNvPr id="223241" name="Rectangle 9"/>
          <p:cNvSpPr>
            <a:spLocks noChangeArrowheads="1"/>
          </p:cNvSpPr>
          <p:nvPr/>
        </p:nvSpPr>
        <p:spPr bwMode="auto">
          <a:xfrm>
            <a:off x="685800" y="4519613"/>
            <a:ext cx="7391400" cy="1957387"/>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If we choose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 .05, we expect to commit a Type I error about  5 times in 100.</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 cannot be chosen in advance because it depends on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and the sample size.</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small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 is desirable, other things being equal.</a:t>
            </a:r>
          </a:p>
          <a:p>
            <a:pPr marL="516179" indent="-516179" eaLnBrk="0" hangingPunct="0">
              <a:spcBef>
                <a:spcPct val="20000"/>
              </a:spcBef>
              <a:buClr>
                <a:schemeClr val="accent1"/>
              </a:buClr>
              <a:buFontTx/>
              <a:buChar char="•"/>
              <a:defRPr/>
            </a:pPr>
            <a:endParaRPr lang="en-US" sz="2000" dirty="0">
              <a:solidFill>
                <a:srgbClr val="002060"/>
              </a:solidFill>
              <a:effectLst>
                <a:outerShdw blurRad="38100" dist="38100" dir="2700000" algn="tl">
                  <a:srgbClr val="FFFFFF"/>
                </a:outerShdw>
              </a:effectLst>
            </a:endParaRPr>
          </a:p>
        </p:txBody>
      </p:sp>
      <p:sp>
        <p:nvSpPr>
          <p:cNvPr id="3379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pic>
        <p:nvPicPr>
          <p:cNvPr id="76802" name="Picture 2"/>
          <p:cNvPicPr>
            <a:picLocks noChangeAspect="1" noChangeArrowheads="1"/>
          </p:cNvPicPr>
          <p:nvPr/>
        </p:nvPicPr>
        <p:blipFill>
          <a:blip r:embed="rId3" cstate="print"/>
          <a:srcRect/>
          <a:stretch>
            <a:fillRect/>
          </a:stretch>
        </p:blipFill>
        <p:spPr bwMode="auto">
          <a:xfrm>
            <a:off x="1066800" y="2362200"/>
            <a:ext cx="7136698" cy="1981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spTree>
    <p:extLst>
      <p:ext uri="{BB962C8B-B14F-4D97-AF65-F5344CB8AC3E}">
        <p14:creationId xmlns:p14="http://schemas.microsoft.com/office/powerpoint/2010/main" val="1477982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52B6FDB4-7CD3-4236-AD08-06DAE8C515DA}" type="slidenum">
              <a:rPr lang="en-US"/>
              <a:pPr/>
              <a:t>2</a:t>
            </a:fld>
            <a:endParaRPr lang="en-US"/>
          </a:p>
        </p:txBody>
      </p:sp>
      <p:sp>
        <p:nvSpPr>
          <p:cNvPr id="162819" name="Rectangle 3"/>
          <p:cNvSpPr>
            <a:spLocks noGrp="1" noChangeArrowheads="1"/>
          </p:cNvSpPr>
          <p:nvPr>
            <p:ph type="body" sz="half" idx="1"/>
          </p:nvPr>
        </p:nvSpPr>
        <p:spPr>
          <a:xfrm>
            <a:off x="641794" y="1676400"/>
            <a:ext cx="8150225" cy="685800"/>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A proportion is a mean of data whose only values are 0 or 1.</a:t>
            </a:r>
          </a:p>
        </p:txBody>
      </p:sp>
      <p:sp>
        <p:nvSpPr>
          <p:cNvPr id="89090"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89091"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8909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4" name="Rectangle 2"/>
          <p:cNvSpPr txBox="1">
            <a:spLocks noChangeArrowheads="1"/>
          </p:cNvSpPr>
          <p:nvPr/>
        </p:nvSpPr>
        <p:spPr bwMode="auto">
          <a:xfrm>
            <a:off x="575290" y="381000"/>
            <a:ext cx="8065638" cy="1066800"/>
          </a:xfrm>
          <a:prstGeom prst="rect">
            <a:avLst/>
          </a:prstGeom>
          <a:solidFill>
            <a:schemeClr val="accent1">
              <a:lumMod val="20000"/>
              <a:lumOff val="80000"/>
            </a:schemeClr>
          </a:solidFill>
          <a:ln>
            <a:noFill/>
            <a:miter lim="800000"/>
            <a:headEnd/>
            <a:tailEnd/>
          </a:ln>
        </p:spPr>
        <p:txBody>
          <a:bodyPr lIns="103236" tIns="51618" rIns="103236" bIns="51618"/>
          <a:lstStyle/>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Interval                               </a:t>
            </a:r>
            <a:r>
              <a:rPr lang="en-US" sz="3200" i="1" kern="0" dirty="0" smtClean="0">
                <a:effectLst>
                  <a:outerShdw blurRad="38100" dist="38100" dir="2700000" algn="tl">
                    <a:srgbClr val="000000">
                      <a:alpha val="43137"/>
                    </a:srgbClr>
                  </a:outerShdw>
                </a:effectLst>
                <a:sym typeface="Symbol"/>
              </a:rPr>
              <a:t>ML 7.1</a:t>
            </a:r>
            <a:endParaRPr lang="en-US" sz="3200" kern="0" dirty="0" smtClean="0">
              <a:solidFill>
                <a:schemeClr val="accent1"/>
              </a:solidFill>
              <a:effectLst>
                <a:outerShdw blurRad="38100" dist="38100" dir="2700000" algn="tl">
                  <a:srgbClr val="000000">
                    <a:alpha val="43137"/>
                  </a:srgbClr>
                </a:outerShdw>
              </a:effectLst>
              <a:latin typeface="+mj-lt"/>
              <a:ea typeface="+mj-ea"/>
              <a:cs typeface="+mj-cs"/>
            </a:endParaRPr>
          </a:p>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For a </a:t>
            </a:r>
            <a:r>
              <a:rPr lang="en-US" sz="3200" kern="0" dirty="0">
                <a:solidFill>
                  <a:schemeClr val="accent1"/>
                </a:solidFill>
                <a:effectLst>
                  <a:outerShdw blurRad="38100" dist="38100" dir="2700000" algn="tl">
                    <a:srgbClr val="000000">
                      <a:alpha val="43137"/>
                    </a:srgbClr>
                  </a:outerShdw>
                </a:effectLst>
                <a:latin typeface="+mj-lt"/>
                <a:ea typeface="+mj-ea"/>
                <a:cs typeface="+mj-cs"/>
              </a:rPr>
              <a:t>Proportion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sym typeface="Symbol"/>
              </a:rPr>
              <a:t>)</a:t>
            </a:r>
            <a:endParaRPr lang="en-US" sz="3200" i="1" kern="0" dirty="0">
              <a:effectLst>
                <a:outerShdw blurRad="38100" dist="38100" dir="2700000" algn="tl">
                  <a:srgbClr val="000000">
                    <a:alpha val="43137"/>
                  </a:srgbClr>
                </a:outerShdw>
              </a:effectLst>
              <a:latin typeface="+mj-lt"/>
              <a:ea typeface="+mj-ea"/>
              <a:cs typeface="+mj-cs"/>
            </a:endParaRPr>
          </a:p>
        </p:txBody>
      </p:sp>
      <p:pic>
        <p:nvPicPr>
          <p:cNvPr id="76803" name="Picture 3"/>
          <p:cNvPicPr>
            <a:picLocks noChangeAspect="1" noChangeArrowheads="1"/>
          </p:cNvPicPr>
          <p:nvPr/>
        </p:nvPicPr>
        <p:blipFill>
          <a:blip r:embed="rId3" cstate="print"/>
          <a:srcRect/>
          <a:stretch>
            <a:fillRect/>
          </a:stretch>
        </p:blipFill>
        <p:spPr bwMode="auto">
          <a:xfrm>
            <a:off x="985411" y="4114800"/>
            <a:ext cx="7610819" cy="1828800"/>
          </a:xfrm>
          <a:prstGeom prst="rect">
            <a:avLst/>
          </a:prstGeom>
          <a:noFill/>
          <a:ln w="9525">
            <a:solidFill>
              <a:schemeClr val="tx1"/>
            </a:solidFill>
            <a:miter lim="800000"/>
            <a:headEnd/>
            <a:tailEnd/>
          </a:ln>
          <a:effectLst>
            <a:innerShdw blurRad="63500" dist="50800" dir="2700000">
              <a:prstClr val="black">
                <a:alpha val="50000"/>
              </a:prstClr>
            </a:innerShdw>
          </a:effec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7405" y="2242818"/>
            <a:ext cx="2289225" cy="1676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2128940"/>
            <a:ext cx="18954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2128940"/>
            <a:ext cx="315277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6947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9-</a:t>
            </a:r>
            <a:fld id="{824BFF77-3A18-42E1-A936-9C7D54603B18}" type="slidenum">
              <a:rPr lang="en-US"/>
              <a:pPr/>
              <a:t>20</a:t>
            </a:fld>
            <a:endParaRPr lang="en-US"/>
          </a:p>
        </p:txBody>
      </p:sp>
      <p:sp>
        <p:nvSpPr>
          <p:cNvPr id="3584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584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07882" name="Rectangle 10"/>
          <p:cNvSpPr>
            <a:spLocks noChangeArrowheads="1"/>
          </p:cNvSpPr>
          <p:nvPr/>
        </p:nvSpPr>
        <p:spPr bwMode="auto">
          <a:xfrm>
            <a:off x="234950" y="17526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Power of a Test</a:t>
            </a:r>
          </a:p>
        </p:txBody>
      </p:sp>
      <p:sp>
        <p:nvSpPr>
          <p:cNvPr id="3584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pic>
        <p:nvPicPr>
          <p:cNvPr id="267267" name="Picture 3"/>
          <p:cNvPicPr>
            <a:picLocks noChangeAspect="1" noChangeArrowheads="1"/>
          </p:cNvPicPr>
          <p:nvPr/>
        </p:nvPicPr>
        <p:blipFill>
          <a:blip r:embed="rId3" cstate="print"/>
          <a:srcRect/>
          <a:stretch>
            <a:fillRect/>
          </a:stretch>
        </p:blipFill>
        <p:spPr bwMode="auto">
          <a:xfrm>
            <a:off x="914400" y="2514600"/>
            <a:ext cx="6980237" cy="3028950"/>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6" name="Rectangle 15"/>
          <p:cNvSpPr/>
          <p:nvPr/>
        </p:nvSpPr>
        <p:spPr>
          <a:xfrm>
            <a:off x="990600" y="5715000"/>
            <a:ext cx="4222750" cy="400050"/>
          </a:xfrm>
          <a:prstGeom prst="rect">
            <a:avLst/>
          </a:prstGeom>
        </p:spPr>
        <p:txBody>
          <a:bodyPr wrap="none">
            <a:spAutoFit/>
          </a:bodyPr>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low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 risk means high power.</a:t>
            </a:r>
          </a:p>
        </p:txBody>
      </p:sp>
      <p:sp>
        <p:nvSpPr>
          <p:cNvPr id="17" name="Rectangle 16"/>
          <p:cNvSpPr/>
          <p:nvPr/>
        </p:nvSpPr>
        <p:spPr>
          <a:xfrm>
            <a:off x="990600" y="6096000"/>
            <a:ext cx="5638800" cy="400050"/>
          </a:xfrm>
          <a:prstGeom prst="rect">
            <a:avLst/>
          </a:prstGeom>
        </p:spPr>
        <p:txBody>
          <a:bodyPr>
            <a:spAutoFit/>
          </a:bodyPr>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Larger samples lead to increased power.</a:t>
            </a:r>
          </a:p>
        </p:txBody>
      </p:sp>
      <p:sp>
        <p:nvSpPr>
          <p:cNvPr id="13"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spTree>
    <p:extLst>
      <p:ext uri="{BB962C8B-B14F-4D97-AF65-F5344CB8AC3E}">
        <p14:creationId xmlns:p14="http://schemas.microsoft.com/office/powerpoint/2010/main" val="3610742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9-</a:t>
            </a:r>
            <a:fld id="{65A1DD1D-BA0C-43B7-B4C3-83E7722CBA57}" type="slidenum">
              <a:rPr lang="en-US"/>
              <a:pPr/>
              <a:t>21</a:t>
            </a:fld>
            <a:endParaRPr lang="en-US"/>
          </a:p>
        </p:txBody>
      </p:sp>
      <p:sp>
        <p:nvSpPr>
          <p:cNvPr id="37889"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7890"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27333" name="Rectangle 5"/>
          <p:cNvSpPr>
            <a:spLocks noChangeArrowheads="1"/>
          </p:cNvSpPr>
          <p:nvPr/>
        </p:nvSpPr>
        <p:spPr bwMode="auto">
          <a:xfrm>
            <a:off x="336550" y="15811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Relationship between </a:t>
            </a:r>
            <a:r>
              <a:rPr lang="en-US" sz="2400" i="1" dirty="0">
                <a:solidFill>
                  <a:srgbClr val="C00000"/>
                </a:solidFill>
                <a:effectLst>
                  <a:outerShdw blurRad="38100" dist="38100" dir="2700000" algn="tl">
                    <a:srgbClr val="000000"/>
                  </a:outerShdw>
                </a:effectLst>
                <a:latin typeface="Symbol" pitchFamily="18" charset="2"/>
              </a:rPr>
              <a:t>a</a:t>
            </a:r>
            <a:r>
              <a:rPr lang="en-US" sz="2400" i="1" dirty="0">
                <a:solidFill>
                  <a:srgbClr val="C00000"/>
                </a:solidFill>
                <a:effectLst>
                  <a:outerShdw blurRad="38100" dist="38100" dir="2700000" algn="tl">
                    <a:srgbClr val="000000"/>
                  </a:outerShdw>
                </a:effectLst>
              </a:rPr>
              <a:t> and </a:t>
            </a:r>
            <a:r>
              <a:rPr lang="en-US" sz="2400" i="1" dirty="0">
                <a:solidFill>
                  <a:srgbClr val="C00000"/>
                </a:solidFill>
                <a:effectLst>
                  <a:outerShdw blurRad="38100" dist="38100" dir="2700000" algn="tl">
                    <a:srgbClr val="000000"/>
                  </a:outerShdw>
                </a:effectLst>
                <a:latin typeface="Symbol" pitchFamily="18" charset="2"/>
              </a:rPr>
              <a:t>b</a:t>
            </a:r>
          </a:p>
        </p:txBody>
      </p:sp>
      <p:sp>
        <p:nvSpPr>
          <p:cNvPr id="227334" name="Rectangle 6"/>
          <p:cNvSpPr>
            <a:spLocks noChangeArrowheads="1"/>
          </p:cNvSpPr>
          <p:nvPr/>
        </p:nvSpPr>
        <p:spPr bwMode="auto">
          <a:xfrm>
            <a:off x="762000" y="2438400"/>
            <a:ext cx="8151813" cy="24384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Both a small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and a small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 are desirable.</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For a given type of test and fixed sample size, there is a trade-off between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and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larger critical value needed to reduce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risk makes it harder to 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thereby increasing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 risk.</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Both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and </a:t>
            </a:r>
            <a:r>
              <a:rPr lang="en-US" sz="2000" dirty="0">
                <a:solidFill>
                  <a:srgbClr val="002060"/>
                </a:solidFill>
                <a:effectLst>
                  <a:outerShdw blurRad="38100" dist="38100" dir="2700000" algn="tl">
                    <a:srgbClr val="FFFFFF"/>
                  </a:outerShdw>
                </a:effectLst>
                <a:latin typeface="Symbol" pitchFamily="18" charset="2"/>
              </a:rPr>
              <a:t>b</a:t>
            </a:r>
            <a:r>
              <a:rPr lang="en-US" sz="2000" dirty="0">
                <a:solidFill>
                  <a:srgbClr val="002060"/>
                </a:solidFill>
                <a:effectLst>
                  <a:outerShdw blurRad="38100" dist="38100" dir="2700000" algn="tl">
                    <a:srgbClr val="FFFFFF"/>
                  </a:outerShdw>
                </a:effectLst>
              </a:rPr>
              <a:t> can be reduced simultaneously only by increasing the sample size.</a:t>
            </a:r>
          </a:p>
        </p:txBody>
      </p:sp>
      <p:sp>
        <p:nvSpPr>
          <p:cNvPr id="3789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1"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spTree>
    <p:extLst>
      <p:ext uri="{BB962C8B-B14F-4D97-AF65-F5344CB8AC3E}">
        <p14:creationId xmlns:p14="http://schemas.microsoft.com/office/powerpoint/2010/main" val="3056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9-</a:t>
            </a:r>
            <a:fld id="{AD3CBA5E-887C-48AF-AE8F-ACF7CCDC9AE6}" type="slidenum">
              <a:rPr lang="en-US"/>
              <a:pPr/>
              <a:t>22</a:t>
            </a:fld>
            <a:endParaRPr lang="en-US"/>
          </a:p>
        </p:txBody>
      </p:sp>
      <p:sp>
        <p:nvSpPr>
          <p:cNvPr id="3993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3993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28357" name="Rectangle 5"/>
          <p:cNvSpPr>
            <a:spLocks noChangeArrowheads="1"/>
          </p:cNvSpPr>
          <p:nvPr/>
        </p:nvSpPr>
        <p:spPr bwMode="auto">
          <a:xfrm>
            <a:off x="236538" y="13716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Consequences of  Type I and Type II Errors</a:t>
            </a:r>
            <a:endParaRPr lang="en-US" sz="2400" i="1" dirty="0">
              <a:solidFill>
                <a:srgbClr val="C00000"/>
              </a:solidFill>
              <a:effectLst>
                <a:outerShdw blurRad="38100" dist="38100" dir="2700000" algn="tl">
                  <a:srgbClr val="000000"/>
                </a:outerShdw>
              </a:effectLst>
              <a:latin typeface="Symbol" pitchFamily="18" charset="2"/>
            </a:endParaRPr>
          </a:p>
        </p:txBody>
      </p:sp>
      <p:sp>
        <p:nvSpPr>
          <p:cNvPr id="228358" name="Rectangle 6"/>
          <p:cNvSpPr>
            <a:spLocks noChangeArrowheads="1"/>
          </p:cNvSpPr>
          <p:nvPr/>
        </p:nvSpPr>
        <p:spPr bwMode="auto">
          <a:xfrm>
            <a:off x="615157" y="2179494"/>
            <a:ext cx="8151812"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lstStyle/>
          <a:p>
            <a:pPr marL="342900" indent="-342900" eaLnBrk="0" hangingPunct="0">
              <a:spcBef>
                <a:spcPts val="1200"/>
              </a:spcBef>
              <a:buClr>
                <a:schemeClr val="accent1"/>
              </a:buClr>
              <a:buFont typeface="Arial" pitchFamily="34" charset="0"/>
              <a:buChar char="•"/>
              <a:tabLst>
                <a:tab pos="228600" algn="l"/>
              </a:tabLst>
            </a:pPr>
            <a:r>
              <a:rPr lang="en-US" sz="2000" dirty="0" smtClean="0"/>
              <a:t>The </a:t>
            </a:r>
            <a:r>
              <a:rPr lang="en-US" sz="2000" dirty="0"/>
              <a:t>consequences of these two errors are quite different, and the </a:t>
            </a:r>
            <a:r>
              <a:rPr lang="en-US" sz="2000" dirty="0" smtClean="0"/>
              <a:t>    </a:t>
            </a:r>
            <a:r>
              <a:rPr lang="en-US" sz="2000" dirty="0"/>
              <a:t>costs are borne by different parties.</a:t>
            </a:r>
          </a:p>
          <a:p>
            <a:pPr marL="342900" indent="-342900" eaLnBrk="0" hangingPunct="0">
              <a:spcBef>
                <a:spcPts val="1200"/>
              </a:spcBef>
              <a:buClr>
                <a:schemeClr val="accent1"/>
              </a:buClr>
              <a:buFont typeface="Arial" pitchFamily="34" charset="0"/>
              <a:buChar char="•"/>
              <a:tabLst>
                <a:tab pos="228600" algn="l"/>
              </a:tabLst>
            </a:pPr>
            <a:r>
              <a:rPr lang="en-US" sz="2000" i="1" dirty="0" smtClean="0">
                <a:solidFill>
                  <a:srgbClr val="C00000"/>
                </a:solidFill>
              </a:rPr>
              <a:t>Example</a:t>
            </a:r>
            <a:r>
              <a:rPr lang="en-US" sz="2000" i="1" dirty="0">
                <a:solidFill>
                  <a:srgbClr val="C00000"/>
                </a:solidFill>
              </a:rPr>
              <a:t>:</a:t>
            </a:r>
            <a:r>
              <a:rPr lang="en-US" sz="2000" dirty="0"/>
              <a:t> Type I error is convicting an innocent defendant, so </a:t>
            </a:r>
            <a:r>
              <a:rPr lang="en-US" sz="2000" dirty="0" smtClean="0"/>
              <a:t>the </a:t>
            </a:r>
            <a:r>
              <a:rPr lang="en-US" sz="2000" dirty="0"/>
              <a:t>costs are borne by the defendant. Type II error is failing to convict a </a:t>
            </a:r>
            <a:r>
              <a:rPr lang="en-US" sz="2000" dirty="0" smtClean="0"/>
              <a:t>guilty </a:t>
            </a:r>
            <a:r>
              <a:rPr lang="en-US" sz="2000" dirty="0"/>
              <a:t>defendant, so the costs are borne by society if the guilty </a:t>
            </a:r>
            <a:r>
              <a:rPr lang="en-US" sz="2000" dirty="0" smtClean="0"/>
              <a:t>person </a:t>
            </a:r>
            <a:r>
              <a:rPr lang="en-US" sz="2000" dirty="0"/>
              <a:t>returns to the streets.</a:t>
            </a:r>
          </a:p>
          <a:p>
            <a:pPr marL="342900" indent="-342900" eaLnBrk="0" hangingPunct="0">
              <a:spcBef>
                <a:spcPts val="1200"/>
              </a:spcBef>
              <a:buClr>
                <a:schemeClr val="accent1"/>
              </a:buClr>
              <a:buFont typeface="Arial" pitchFamily="34" charset="0"/>
              <a:buChar char="•"/>
              <a:tabLst>
                <a:tab pos="228600" algn="l"/>
              </a:tabLst>
            </a:pPr>
            <a:r>
              <a:rPr lang="en-US" sz="2000" dirty="0" smtClean="0">
                <a:solidFill>
                  <a:srgbClr val="002060"/>
                </a:solidFill>
              </a:rPr>
              <a:t>Firms </a:t>
            </a:r>
            <a:r>
              <a:rPr lang="en-US" sz="2000" dirty="0">
                <a:solidFill>
                  <a:srgbClr val="002060"/>
                </a:solidFill>
              </a:rPr>
              <a:t>are increasingly wary of Type II error (failing to recall a </a:t>
            </a:r>
            <a:r>
              <a:rPr lang="en-US" sz="2000" dirty="0" smtClean="0">
                <a:solidFill>
                  <a:srgbClr val="002060"/>
                </a:solidFill>
              </a:rPr>
              <a:t>product as  soon </a:t>
            </a:r>
            <a:r>
              <a:rPr lang="en-US" sz="2000" dirty="0">
                <a:solidFill>
                  <a:srgbClr val="002060"/>
                </a:solidFill>
              </a:rPr>
              <a:t>as sample evidence begins to indicate </a:t>
            </a:r>
            <a:r>
              <a:rPr lang="en-US" sz="2000" dirty="0" smtClean="0">
                <a:solidFill>
                  <a:srgbClr val="002060"/>
                </a:solidFill>
              </a:rPr>
              <a:t>potential problems</a:t>
            </a:r>
            <a:r>
              <a:rPr lang="en-US" sz="2000" dirty="0">
                <a:solidFill>
                  <a:srgbClr val="002060"/>
                </a:solidFill>
              </a:rPr>
              <a:t>.)</a:t>
            </a:r>
          </a:p>
        </p:txBody>
      </p:sp>
      <p:sp>
        <p:nvSpPr>
          <p:cNvPr id="3994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1" name="Rectangle 2"/>
          <p:cNvSpPr>
            <a:spLocks noGrp="1" noChangeArrowheads="1"/>
          </p:cNvSpPr>
          <p:nvPr>
            <p:ph type="title"/>
          </p:nvPr>
        </p:nvSpPr>
        <p:spPr>
          <a:xfrm>
            <a:off x="1740725" y="409699"/>
            <a:ext cx="5410200"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Logic of Hypothesis Testing</a:t>
            </a:r>
          </a:p>
        </p:txBody>
      </p:sp>
      <p:pic>
        <p:nvPicPr>
          <p:cNvPr id="3074" name="Picture 2" descr="C:\Users\Blythe\AppData\Local\Microsoft\Windows\Temporary Internet Files\Content.IE5\T28SMCVP\MC90044139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882732"/>
            <a:ext cx="1371600"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143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9-</a:t>
            </a:r>
            <a:fld id="{D55A9F29-236D-41D6-ACA8-222F51DA305A}" type="slidenum">
              <a:rPr lang="en-US"/>
              <a:pPr/>
              <a:t>23</a:t>
            </a:fld>
            <a:endParaRPr lang="en-US"/>
          </a:p>
        </p:txBody>
      </p:sp>
      <p:sp>
        <p:nvSpPr>
          <p:cNvPr id="4198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198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09927" name="Rectangle 7"/>
          <p:cNvSpPr>
            <a:spLocks noChangeArrowheads="1"/>
          </p:cNvSpPr>
          <p:nvPr/>
        </p:nvSpPr>
        <p:spPr bwMode="auto">
          <a:xfrm>
            <a:off x="622300" y="2362200"/>
            <a:ext cx="8299450" cy="18288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dirty="0">
                <a:solidFill>
                  <a:srgbClr val="002060"/>
                </a:solidFill>
                <a:effectLst>
                  <a:outerShdw blurRad="38100" dist="38100" dir="2700000" algn="tl">
                    <a:srgbClr val="FFFFFF"/>
                  </a:outerShdw>
                </a:effectLst>
              </a:rPr>
              <a:t>A </a:t>
            </a:r>
            <a:r>
              <a:rPr lang="en-US" i="1" dirty="0">
                <a:solidFill>
                  <a:srgbClr val="C00000"/>
                </a:solidFill>
                <a:effectLst>
                  <a:outerShdw blurRad="38100" dist="38100" dir="2700000" algn="tl">
                    <a:srgbClr val="FFFFFF"/>
                  </a:outerShdw>
                </a:effectLst>
              </a:rPr>
              <a:t>statistical hypothesis</a:t>
            </a:r>
            <a:r>
              <a:rPr lang="en-US" dirty="0">
                <a:solidFill>
                  <a:srgbClr val="C00000"/>
                </a:solidFill>
                <a:effectLst>
                  <a:outerShdw blurRad="38100" dist="38100" dir="2700000" algn="tl">
                    <a:srgbClr val="FFFFFF"/>
                  </a:outerShdw>
                </a:effectLst>
              </a:rPr>
              <a:t> </a:t>
            </a:r>
            <a:r>
              <a:rPr lang="en-US" dirty="0">
                <a:solidFill>
                  <a:srgbClr val="002060"/>
                </a:solidFill>
                <a:effectLst>
                  <a:outerShdw blurRad="38100" dist="38100" dir="2700000" algn="tl">
                    <a:srgbClr val="FFFFFF"/>
                  </a:outerShdw>
                </a:effectLst>
              </a:rPr>
              <a:t>is a statement about the value of a population parameter.</a:t>
            </a:r>
          </a:p>
          <a:p>
            <a:pPr marL="516179" indent="-516179" eaLnBrk="0" hangingPunct="0">
              <a:spcBef>
                <a:spcPct val="20000"/>
              </a:spcBef>
              <a:buClr>
                <a:schemeClr val="accent1"/>
              </a:buClr>
              <a:buFontTx/>
              <a:buChar char="•"/>
              <a:defRPr/>
            </a:pPr>
            <a:r>
              <a:rPr lang="en-US" dirty="0">
                <a:solidFill>
                  <a:srgbClr val="002060"/>
                </a:solidFill>
                <a:effectLst>
                  <a:outerShdw blurRad="38100" dist="38100" dir="2700000" algn="tl">
                    <a:srgbClr val="FFFFFF"/>
                  </a:outerShdw>
                </a:effectLst>
              </a:rPr>
              <a:t>A </a:t>
            </a:r>
            <a:r>
              <a:rPr lang="en-US" i="1" dirty="0">
                <a:solidFill>
                  <a:srgbClr val="C00000"/>
                </a:solidFill>
                <a:effectLst>
                  <a:outerShdw blurRad="38100" dist="38100" dir="2700000" algn="tl">
                    <a:srgbClr val="FFFFFF"/>
                  </a:outerShdw>
                </a:effectLst>
              </a:rPr>
              <a:t>hypothesis test</a:t>
            </a:r>
            <a:r>
              <a:rPr lang="en-US" dirty="0">
                <a:solidFill>
                  <a:srgbClr val="C00000"/>
                </a:solidFill>
                <a:effectLst>
                  <a:outerShdw blurRad="38100" dist="38100" dir="2700000" algn="tl">
                    <a:srgbClr val="FFFFFF"/>
                  </a:outerShdw>
                </a:effectLst>
              </a:rPr>
              <a:t> </a:t>
            </a:r>
            <a:r>
              <a:rPr lang="en-US" dirty="0">
                <a:solidFill>
                  <a:srgbClr val="002060"/>
                </a:solidFill>
                <a:effectLst>
                  <a:outerShdw blurRad="38100" dist="38100" dir="2700000" algn="tl">
                    <a:srgbClr val="FFFFFF"/>
                  </a:outerShdw>
                </a:effectLst>
              </a:rPr>
              <a:t>is a decision between two competing mutually exclusive and collectively exhaustive hypotheses about the value of the parameter.</a:t>
            </a:r>
          </a:p>
          <a:p>
            <a:pPr marL="516179" indent="-516179" eaLnBrk="0" hangingPunct="0">
              <a:spcBef>
                <a:spcPct val="20000"/>
              </a:spcBef>
              <a:buClr>
                <a:schemeClr val="accent1"/>
              </a:buClr>
              <a:buFontTx/>
              <a:buChar char="•"/>
              <a:defRPr/>
            </a:pPr>
            <a:r>
              <a:rPr lang="en-US" dirty="0">
                <a:solidFill>
                  <a:srgbClr val="002060"/>
                </a:solidFill>
                <a:effectLst>
                  <a:outerShdw blurRad="38100" dist="38100" dir="2700000" algn="tl">
                    <a:srgbClr val="FFFFFF"/>
                  </a:outerShdw>
                </a:effectLst>
              </a:rPr>
              <a:t>When testing a mean we can choose between three tests.</a:t>
            </a:r>
          </a:p>
        </p:txBody>
      </p:sp>
      <p:sp>
        <p:nvSpPr>
          <p:cNvPr id="4198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3" name="Rectangle 2"/>
          <p:cNvSpPr>
            <a:spLocks noGrp="1" noChangeArrowheads="1"/>
          </p:cNvSpPr>
          <p:nvPr>
            <p:ph type="title"/>
          </p:nvPr>
        </p:nvSpPr>
        <p:spPr>
          <a:xfrm>
            <a:off x="12954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
        <p:nvSpPr>
          <p:cNvPr id="14" name="Rectangle 13"/>
          <p:cNvSpPr/>
          <p:nvPr/>
        </p:nvSpPr>
        <p:spPr>
          <a:xfrm>
            <a:off x="912989" y="1524000"/>
            <a:ext cx="7086600" cy="461963"/>
          </a:xfrm>
          <a:prstGeom prst="rect">
            <a:avLst/>
          </a:prstGeom>
        </p:spPr>
        <p:txBody>
          <a:bodyPr wrap="square">
            <a:spAutoFit/>
          </a:bodyPr>
          <a:lstStyle/>
          <a:p>
            <a:pPr eaLnBrk="0" hangingPunct="0">
              <a:defRPr/>
            </a:pPr>
            <a:r>
              <a:rPr lang="en-US" sz="2400" dirty="0">
                <a:solidFill>
                  <a:srgbClr val="FF9933"/>
                </a:solidFill>
                <a:effectLst>
                  <a:outerShdw blurRad="38100" dist="38100" dir="2700000" algn="tl">
                    <a:srgbClr val="000000">
                      <a:alpha val="43137"/>
                    </a:srgbClr>
                  </a:outerShdw>
                </a:effectLst>
              </a:rPr>
              <a:t>LO9-4: </a:t>
            </a:r>
            <a:r>
              <a:rPr lang="en-US" sz="2000" dirty="0">
                <a:solidFill>
                  <a:srgbClr val="00B0F0"/>
                </a:solidFill>
                <a:effectLst>
                  <a:outerShdw blurRad="38100" dist="38100" dir="2700000" algn="tl">
                    <a:srgbClr val="000000">
                      <a:alpha val="43137"/>
                    </a:srgbClr>
                  </a:outerShdw>
                </a:effectLst>
              </a:rPr>
              <a:t>Formulate a null and alternative hypothesis for </a:t>
            </a:r>
            <a:r>
              <a:rPr lang="el-GR" sz="2000" i="1" dirty="0">
                <a:solidFill>
                  <a:srgbClr val="00B0F0"/>
                </a:solidFill>
                <a:effectLst>
                  <a:outerShdw blurRad="38100" dist="38100" dir="2700000" algn="tl">
                    <a:srgbClr val="000000">
                      <a:alpha val="43137"/>
                    </a:srgbClr>
                  </a:outerShdw>
                </a:effectLst>
              </a:rPr>
              <a:t>μ </a:t>
            </a:r>
            <a:r>
              <a:rPr lang="en-US" sz="2000" i="1" dirty="0">
                <a:solidFill>
                  <a:srgbClr val="00B0F0"/>
                </a:solidFill>
                <a:effectLst>
                  <a:outerShdw blurRad="38100" dist="38100" dir="2700000" algn="tl">
                    <a:srgbClr val="000000">
                      <a:alpha val="43137"/>
                    </a:srgbClr>
                  </a:outerShdw>
                </a:effectLst>
              </a:rPr>
              <a:t>or </a:t>
            </a:r>
            <a:r>
              <a:rPr lang="el-GR" sz="2000" i="1" dirty="0">
                <a:solidFill>
                  <a:srgbClr val="00B0F0"/>
                </a:solidFill>
                <a:effectLst>
                  <a:outerShdw blurRad="38100" dist="38100" dir="2700000" algn="tl">
                    <a:srgbClr val="000000">
                      <a:alpha val="43137"/>
                    </a:srgbClr>
                  </a:outerShdw>
                </a:effectLst>
              </a:rPr>
              <a:t>π.</a:t>
            </a:r>
            <a:endParaRPr lang="en-US" sz="2000" dirty="0">
              <a:solidFill>
                <a:srgbClr val="00B0F0"/>
              </a:solidFill>
              <a:effectLst>
                <a:outerShdw blurRad="38100" dist="38100" dir="2700000" algn="tl">
                  <a:srgbClr val="000000">
                    <a:alpha val="43137"/>
                  </a:srgbClr>
                </a:outerShdw>
              </a:effectLst>
            </a:endParaRPr>
          </a:p>
        </p:txBody>
      </p:sp>
      <p:pic>
        <p:nvPicPr>
          <p:cNvPr id="167937" name="Picture 1"/>
          <p:cNvPicPr>
            <a:picLocks noChangeAspect="1" noChangeArrowheads="1"/>
          </p:cNvPicPr>
          <p:nvPr/>
        </p:nvPicPr>
        <p:blipFill>
          <a:blip r:embed="rId3" cstate="print"/>
          <a:srcRect/>
          <a:stretch>
            <a:fillRect/>
          </a:stretch>
        </p:blipFill>
        <p:spPr bwMode="auto">
          <a:xfrm>
            <a:off x="1324099" y="3886200"/>
            <a:ext cx="6321778" cy="2438400"/>
          </a:xfrm>
          <a:prstGeom prst="rect">
            <a:avLst/>
          </a:prstGeom>
          <a:noFill/>
          <a:ln w="3175">
            <a:solidFill>
              <a:schemeClr val="tx1"/>
            </a:solidFill>
            <a:miter lim="800000"/>
            <a:headEnd/>
            <a:tailEnd/>
          </a:ln>
          <a:effectLst>
            <a:innerShdw blurRad="63500" dist="50800" dir="2700000">
              <a:prstClr val="black">
                <a:alpha val="50000"/>
              </a:prstClr>
            </a:innerShdw>
          </a:effectLst>
        </p:spPr>
      </p:pic>
    </p:spTree>
    <p:extLst>
      <p:ext uri="{BB962C8B-B14F-4D97-AF65-F5344CB8AC3E}">
        <p14:creationId xmlns:p14="http://schemas.microsoft.com/office/powerpoint/2010/main" val="1473380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9-</a:t>
            </a:r>
            <a:fld id="{77D117B8-9C2B-4810-91AB-B02D2FEA938F}" type="slidenum">
              <a:rPr lang="en-US"/>
              <a:pPr/>
              <a:t>24</a:t>
            </a:fld>
            <a:endParaRPr lang="en-US"/>
          </a:p>
        </p:txBody>
      </p:sp>
      <p:sp>
        <p:nvSpPr>
          <p:cNvPr id="4403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403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10950" name="Rectangle 6"/>
          <p:cNvSpPr>
            <a:spLocks noChangeArrowheads="1"/>
          </p:cNvSpPr>
          <p:nvPr/>
        </p:nvSpPr>
        <p:spPr bwMode="auto">
          <a:xfrm>
            <a:off x="682625" y="1716088"/>
            <a:ext cx="8150225" cy="563562"/>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direction of the test is indicated by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1</a:t>
            </a:r>
            <a:r>
              <a:rPr lang="en-US" sz="2000" dirty="0">
                <a:solidFill>
                  <a:srgbClr val="002060"/>
                </a:solidFill>
                <a:effectLst>
                  <a:outerShdw blurRad="38100" dist="38100" dir="2700000" algn="tl">
                    <a:srgbClr val="FFFFFF"/>
                  </a:outerShdw>
                </a:effectLst>
              </a:rPr>
              <a:t>:</a:t>
            </a:r>
          </a:p>
        </p:txBody>
      </p:sp>
      <p:sp>
        <p:nvSpPr>
          <p:cNvPr id="44036"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grpSp>
        <p:nvGrpSpPr>
          <p:cNvPr id="44037" name="Group 17"/>
          <p:cNvGrpSpPr>
            <a:grpSpLocks/>
          </p:cNvGrpSpPr>
          <p:nvPr/>
        </p:nvGrpSpPr>
        <p:grpSpPr bwMode="auto">
          <a:xfrm>
            <a:off x="838200" y="2237450"/>
            <a:ext cx="7277100" cy="2459241"/>
            <a:chOff x="838200" y="2265159"/>
            <a:chExt cx="7277652" cy="2459241"/>
          </a:xfrm>
        </p:grpSpPr>
        <p:sp>
          <p:nvSpPr>
            <p:cNvPr id="44042" name="Text Box 9"/>
            <p:cNvSpPr txBox="1">
              <a:spLocks noChangeArrowheads="1"/>
            </p:cNvSpPr>
            <p:nvPr/>
          </p:nvSpPr>
          <p:spPr bwMode="auto">
            <a:xfrm>
              <a:off x="1931144" y="2265159"/>
              <a:ext cx="2870782" cy="93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236" tIns="51618" rIns="103236" bIns="51618">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solidFill>
                    <a:srgbClr val="002060"/>
                  </a:solidFill>
                  <a:latin typeface="+mn-lt"/>
                </a:rPr>
                <a:t>&gt; indicates a right-tailed test</a:t>
              </a:r>
            </a:p>
            <a:p>
              <a:r>
                <a:rPr lang="en-US" dirty="0">
                  <a:solidFill>
                    <a:srgbClr val="002060"/>
                  </a:solidFill>
                  <a:latin typeface="+mn-lt"/>
                </a:rPr>
                <a:t>&lt; indicates a left-tailed test</a:t>
              </a:r>
            </a:p>
            <a:p>
              <a:r>
                <a:rPr lang="en-US" dirty="0">
                  <a:solidFill>
                    <a:srgbClr val="002060"/>
                  </a:solidFill>
                  <a:latin typeface="+mn-lt"/>
                </a:rPr>
                <a:t>≠ indicates a two-tailed test</a:t>
              </a:r>
            </a:p>
          </p:txBody>
        </p:sp>
        <p:pic>
          <p:nvPicPr>
            <p:cNvPr id="165889" name="Picture 1"/>
            <p:cNvPicPr>
              <a:picLocks noChangeAspect="1" noChangeArrowheads="1"/>
            </p:cNvPicPr>
            <p:nvPr/>
          </p:nvPicPr>
          <p:blipFill>
            <a:blip r:embed="rId3" cstate="print"/>
            <a:srcRect/>
            <a:stretch>
              <a:fillRect/>
            </a:stretch>
          </p:blipFill>
          <p:spPr bwMode="auto">
            <a:xfrm>
              <a:off x="838200" y="3200400"/>
              <a:ext cx="7277652" cy="1524000"/>
            </a:xfrm>
            <a:prstGeom prst="rect">
              <a:avLst/>
            </a:prstGeom>
            <a:noFill/>
            <a:ln w="3175">
              <a:solidFill>
                <a:schemeClr val="tx1"/>
              </a:solidFill>
              <a:miter lim="800000"/>
              <a:headEnd/>
              <a:tailEnd/>
            </a:ln>
            <a:effectLst>
              <a:innerShdw blurRad="63500" dist="50800" dir="2700000">
                <a:prstClr val="black">
                  <a:alpha val="50000"/>
                </a:prstClr>
              </a:innerShdw>
            </a:effectLst>
          </p:spPr>
        </p:pic>
      </p:grpSp>
      <p:pic>
        <p:nvPicPr>
          <p:cNvPr id="778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5029200"/>
            <a:ext cx="6532563"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
        <p:nvSpPr>
          <p:cNvPr id="13" name="Rectangle 5"/>
          <p:cNvSpPr>
            <a:spLocks noChangeArrowheads="1"/>
          </p:cNvSpPr>
          <p:nvPr/>
        </p:nvSpPr>
        <p:spPr bwMode="auto">
          <a:xfrm>
            <a:off x="251382" y="10668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smtClean="0">
                <a:solidFill>
                  <a:srgbClr val="C00000"/>
                </a:solidFill>
                <a:effectLst>
                  <a:outerShdw blurRad="38100" dist="38100" dir="2700000" algn="tl">
                    <a:srgbClr val="000000"/>
                  </a:outerShdw>
                </a:effectLst>
              </a:rPr>
              <a:t>One-Tailed and Two-Tailed Tests</a:t>
            </a:r>
            <a:endParaRPr lang="en-US" sz="2400" i="1" dirty="0">
              <a:solidFill>
                <a:srgbClr val="C00000"/>
              </a:solidFill>
              <a:effectLst>
                <a:outerShdw blurRad="38100" dist="38100" dir="2700000" algn="tl">
                  <a:srgbClr val="000000"/>
                </a:outerShdw>
              </a:effectLst>
              <a:latin typeface="Symbol" pitchFamily="18" charset="2"/>
            </a:endParaRPr>
          </a:p>
        </p:txBody>
      </p:sp>
    </p:spTree>
    <p:extLst>
      <p:ext uri="{BB962C8B-B14F-4D97-AF65-F5344CB8AC3E}">
        <p14:creationId xmlns:p14="http://schemas.microsoft.com/office/powerpoint/2010/main" val="1164295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9-</a:t>
            </a:r>
            <a:fld id="{3CE24FE3-E2CD-4869-BD48-D2DE33F43266}" type="slidenum">
              <a:rPr lang="en-US"/>
              <a:pPr/>
              <a:t>25</a:t>
            </a:fld>
            <a:endParaRPr lang="en-US"/>
          </a:p>
        </p:txBody>
      </p:sp>
      <p:sp>
        <p:nvSpPr>
          <p:cNvPr id="46081"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6082"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12997" name="Rectangle 5"/>
          <p:cNvSpPr>
            <a:spLocks noChangeArrowheads="1"/>
          </p:cNvSpPr>
          <p:nvPr/>
        </p:nvSpPr>
        <p:spPr bwMode="auto">
          <a:xfrm>
            <a:off x="336550" y="15811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Decision Rule</a:t>
            </a:r>
          </a:p>
        </p:txBody>
      </p:sp>
      <p:sp>
        <p:nvSpPr>
          <p:cNvPr id="212998" name="Rectangle 6"/>
          <p:cNvSpPr>
            <a:spLocks noChangeArrowheads="1"/>
          </p:cNvSpPr>
          <p:nvPr/>
        </p:nvSpPr>
        <p:spPr bwMode="auto">
          <a:xfrm>
            <a:off x="746125" y="2362200"/>
            <a:ext cx="8150225" cy="25146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a:t>
            </a:r>
            <a:r>
              <a:rPr lang="en-US" sz="2000" i="1" dirty="0">
                <a:solidFill>
                  <a:srgbClr val="002060"/>
                </a:solidFill>
                <a:effectLst>
                  <a:outerShdw blurRad="38100" dist="38100" dir="2700000" algn="tl">
                    <a:srgbClr val="FFFFFF"/>
                  </a:outerShdw>
                </a:effectLst>
              </a:rPr>
              <a:t>test statistic</a:t>
            </a:r>
            <a:r>
              <a:rPr lang="en-US" sz="2000" dirty="0">
                <a:solidFill>
                  <a:srgbClr val="002060"/>
                </a:solidFill>
                <a:effectLst>
                  <a:outerShdw blurRad="38100" dist="38100" dir="2700000" algn="tl">
                    <a:srgbClr val="FFFFFF"/>
                  </a:outerShdw>
                </a:effectLst>
              </a:rPr>
              <a:t> shows how far the sample estimate is from its expected value, in terms of its own standard error.</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i="1" dirty="0">
                <a:solidFill>
                  <a:srgbClr val="C00000"/>
                </a:solidFill>
                <a:effectLst>
                  <a:outerShdw blurRad="38100" dist="38100" dir="2700000" algn="tl">
                    <a:srgbClr val="FFFFFF"/>
                  </a:outerShdw>
                </a:effectLst>
              </a:rPr>
              <a:t>decision rule</a:t>
            </a:r>
            <a:r>
              <a:rPr lang="en-US" sz="2000" dirty="0">
                <a:solidFill>
                  <a:srgbClr val="C0000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uses the known sampling distribution of the test statistic to establish the </a:t>
            </a:r>
            <a:r>
              <a:rPr lang="en-US" sz="2000" i="1" dirty="0">
                <a:solidFill>
                  <a:srgbClr val="C00000"/>
                </a:solidFill>
                <a:effectLst>
                  <a:outerShdw blurRad="38100" dist="38100" dir="2700000" algn="tl">
                    <a:srgbClr val="FFFFFF"/>
                  </a:outerShdw>
                </a:effectLst>
              </a:rPr>
              <a:t>critical value</a:t>
            </a:r>
            <a:r>
              <a:rPr lang="en-US" sz="2000" dirty="0">
                <a:solidFill>
                  <a:srgbClr val="C0000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that divides the sampling distribution into two regions.</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if the test statistic lies in the </a:t>
            </a:r>
            <a:r>
              <a:rPr lang="en-US" sz="2000" i="1" dirty="0">
                <a:solidFill>
                  <a:srgbClr val="C00000"/>
                </a:solidFill>
                <a:effectLst>
                  <a:outerShdw blurRad="38100" dist="38100" dir="2700000" algn="tl">
                    <a:srgbClr val="FFFFFF"/>
                  </a:outerShdw>
                </a:effectLst>
              </a:rPr>
              <a:t>rejection region</a:t>
            </a:r>
            <a:r>
              <a:rPr lang="en-US" sz="2000" dirty="0">
                <a:solidFill>
                  <a:srgbClr val="002060"/>
                </a:solidFill>
                <a:effectLst>
                  <a:outerShdw blurRad="38100" dist="38100" dir="2700000" algn="tl">
                    <a:srgbClr val="FFFFFF"/>
                  </a:outerShdw>
                </a:effectLst>
              </a:rPr>
              <a:t>.</a:t>
            </a:r>
          </a:p>
        </p:txBody>
      </p:sp>
      <p:sp>
        <p:nvSpPr>
          <p:cNvPr id="4608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3"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Tree>
    <p:extLst>
      <p:ext uri="{BB962C8B-B14F-4D97-AF65-F5344CB8AC3E}">
        <p14:creationId xmlns:p14="http://schemas.microsoft.com/office/powerpoint/2010/main" val="2111438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9-</a:t>
            </a:r>
            <a:fld id="{26FB8BF7-3230-45B7-85E6-499513757156}" type="slidenum">
              <a:rPr lang="en-US"/>
              <a:pPr/>
              <a:t>26</a:t>
            </a:fld>
            <a:endParaRPr lang="en-US"/>
          </a:p>
        </p:txBody>
      </p:sp>
      <p:sp>
        <p:nvSpPr>
          <p:cNvPr id="4812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4813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14022" name="Rectangle 6"/>
          <p:cNvSpPr>
            <a:spLocks noChangeArrowheads="1"/>
          </p:cNvSpPr>
          <p:nvPr/>
        </p:nvSpPr>
        <p:spPr bwMode="auto">
          <a:xfrm>
            <a:off x="336550" y="15811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Decision Rule for Two-Tailed Test</a:t>
            </a:r>
          </a:p>
        </p:txBody>
      </p:sp>
      <p:sp>
        <p:nvSpPr>
          <p:cNvPr id="214028" name="Rectangle 12"/>
          <p:cNvSpPr>
            <a:spLocks noChangeArrowheads="1"/>
          </p:cNvSpPr>
          <p:nvPr/>
        </p:nvSpPr>
        <p:spPr bwMode="auto">
          <a:xfrm>
            <a:off x="685801" y="2362200"/>
            <a:ext cx="7239000" cy="563563"/>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if the test statistic &lt; left-tail critical value or if the test statistic &gt; right-tail critical value.</a:t>
            </a:r>
          </a:p>
        </p:txBody>
      </p:sp>
      <p:sp>
        <p:nvSpPr>
          <p:cNvPr id="48133"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pic>
        <p:nvPicPr>
          <p:cNvPr id="3074" name="Picture 2" descr="C:\Users\m0141860\AppData\Local\Temp\SNAGHTML5b628b.PNG"/>
          <p:cNvPicPr>
            <a:picLocks noChangeAspect="1" noChangeArrowheads="1"/>
          </p:cNvPicPr>
          <p:nvPr/>
        </p:nvPicPr>
        <p:blipFill>
          <a:blip r:embed="rId3">
            <a:extLst/>
          </a:blip>
          <a:srcRect/>
          <a:stretch>
            <a:fillRect/>
          </a:stretch>
        </p:blipFill>
        <p:spPr bwMode="auto">
          <a:xfrm>
            <a:off x="2438400" y="3276599"/>
            <a:ext cx="3886200" cy="3090509"/>
          </a:xfrm>
          <a:prstGeom prst="rect">
            <a:avLst/>
          </a:prstGeom>
          <a:noFill/>
          <a:ln>
            <a:solidFill>
              <a:schemeClr val="tx1"/>
            </a:solidFill>
          </a:ln>
          <a:effectLst>
            <a:innerShdw blurRad="63500" dist="50800" dir="2700000">
              <a:prstClr val="black">
                <a:alpha val="50000"/>
              </a:prstClr>
            </a:innerShdw>
          </a:effectLst>
          <a:extLst/>
        </p:spPr>
      </p:pic>
      <p:sp>
        <p:nvSpPr>
          <p:cNvPr id="12"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Tree>
    <p:extLst>
      <p:ext uri="{BB962C8B-B14F-4D97-AF65-F5344CB8AC3E}">
        <p14:creationId xmlns:p14="http://schemas.microsoft.com/office/powerpoint/2010/main" val="1490737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9-</a:t>
            </a:r>
            <a:fld id="{36C0FE13-B2A9-4859-B5B7-A56D1F30A77A}" type="slidenum">
              <a:rPr lang="en-US"/>
              <a:pPr/>
              <a:t>27</a:t>
            </a:fld>
            <a:endParaRPr lang="en-US"/>
          </a:p>
        </p:txBody>
      </p:sp>
      <p:sp>
        <p:nvSpPr>
          <p:cNvPr id="50177"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0178"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11973" name="Rectangle 5"/>
          <p:cNvSpPr>
            <a:spLocks noChangeArrowheads="1"/>
          </p:cNvSpPr>
          <p:nvPr/>
        </p:nvSpPr>
        <p:spPr bwMode="auto">
          <a:xfrm>
            <a:off x="234950" y="1600200"/>
            <a:ext cx="8909050" cy="611188"/>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400" i="1" dirty="0">
                <a:solidFill>
                  <a:srgbClr val="C00000"/>
                </a:solidFill>
                <a:effectLst>
                  <a:outerShdw blurRad="38100" dist="38100" dir="2700000" algn="tl">
                    <a:srgbClr val="000000"/>
                  </a:outerShdw>
                </a:effectLst>
              </a:rPr>
              <a:t> When to use a One- or Two-Sided Test</a:t>
            </a:r>
          </a:p>
        </p:txBody>
      </p:sp>
      <p:sp>
        <p:nvSpPr>
          <p:cNvPr id="211974" name="Rectangle 6"/>
          <p:cNvSpPr>
            <a:spLocks noChangeArrowheads="1"/>
          </p:cNvSpPr>
          <p:nvPr/>
        </p:nvSpPr>
        <p:spPr bwMode="auto">
          <a:xfrm>
            <a:off x="746125" y="2286000"/>
            <a:ext cx="8150225" cy="33528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two-sided hypothesis test (i.e., </a:t>
            </a:r>
            <a:r>
              <a:rPr lang="en-US" sz="2000" dirty="0">
                <a:solidFill>
                  <a:srgbClr val="002060"/>
                </a:solidFill>
                <a:effectLst>
                  <a:outerShdw blurRad="38100" dist="38100" dir="2700000" algn="tl">
                    <a:srgbClr val="FFFFFF"/>
                  </a:outerShdw>
                </a:effectLst>
                <a:latin typeface="Arial"/>
                <a:cs typeface="Arial"/>
              </a:rPr>
              <a:t>µ</a:t>
            </a:r>
            <a:r>
              <a:rPr lang="en-US" sz="2000" dirty="0">
                <a:solidFill>
                  <a:srgbClr val="002060"/>
                </a:solidFill>
                <a:effectLst>
                  <a:outerShdw blurRad="38100" dist="38100" dir="2700000" algn="tl">
                    <a:srgbClr val="FFFFFF"/>
                  </a:outerShdw>
                </a:effectLst>
              </a:rPr>
              <a:t> ≠ </a:t>
            </a:r>
            <a:r>
              <a:rPr lang="en-US" sz="2000" dirty="0">
                <a:solidFill>
                  <a:srgbClr val="002060"/>
                </a:solidFill>
                <a:effectLst>
                  <a:outerShdw blurRad="38100" dist="38100" dir="2700000" algn="tl">
                    <a:srgbClr val="FFFFFF"/>
                  </a:outerShdw>
                </a:effectLst>
                <a:latin typeface="Arial"/>
                <a:cs typeface="Arial"/>
              </a:rPr>
              <a:t>µ</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is used when direction   (&lt; or &gt;) is of no interest to the decision maker.</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one-sided hypothesis test is used when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the consequences of rejecting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are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asymmetric, or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where one tail of the distribution is of special  </a:t>
            </a:r>
            <a:br>
              <a:rPr lang="en-US" sz="2000" dirty="0">
                <a:solidFill>
                  <a:srgbClr val="002060"/>
                </a:solidFill>
                <a:effectLst>
                  <a:outerShdw blurRad="38100" dist="38100" dir="2700000" algn="tl">
                    <a:srgbClr val="FFFFFF"/>
                  </a:outerShdw>
                </a:effectLst>
              </a:rPr>
            </a:br>
            <a:r>
              <a:rPr lang="en-US" sz="2000" dirty="0">
                <a:solidFill>
                  <a:srgbClr val="002060"/>
                </a:solidFill>
                <a:effectLst>
                  <a:outerShdw blurRad="38100" dist="38100" dir="2700000" algn="tl">
                    <a:srgbClr val="FFFFFF"/>
                  </a:outerShdw>
                </a:effectLst>
              </a:rPr>
              <a:t>  importance to the researcher.</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Rejection in a two-sided test guarantees rejection in a one-sided test, other things being equal.</a:t>
            </a:r>
          </a:p>
        </p:txBody>
      </p:sp>
      <p:sp>
        <p:nvSpPr>
          <p:cNvPr id="501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1"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Tree>
    <p:extLst>
      <p:ext uri="{BB962C8B-B14F-4D97-AF65-F5344CB8AC3E}">
        <p14:creationId xmlns:p14="http://schemas.microsoft.com/office/powerpoint/2010/main" val="3958194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p:txBody>
          <a:bodyPr/>
          <a:lstStyle/>
          <a:p>
            <a:r>
              <a:rPr lang="en-US"/>
              <a:t>9-</a:t>
            </a:r>
            <a:fld id="{A8EA3C41-A339-44D5-B5CB-A58418E00B2A}" type="slidenum">
              <a:rPr lang="en-US"/>
              <a:pPr/>
              <a:t>28</a:t>
            </a:fld>
            <a:endParaRPr lang="en-US"/>
          </a:p>
        </p:txBody>
      </p:sp>
      <p:sp>
        <p:nvSpPr>
          <p:cNvPr id="52225"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2226"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15045" name="Rectangle 5"/>
          <p:cNvSpPr>
            <a:spLocks noChangeArrowheads="1"/>
          </p:cNvSpPr>
          <p:nvPr/>
        </p:nvSpPr>
        <p:spPr bwMode="auto">
          <a:xfrm>
            <a:off x="336550" y="15811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Decision Rule for Left-Tailed Test</a:t>
            </a:r>
          </a:p>
        </p:txBody>
      </p:sp>
      <p:sp>
        <p:nvSpPr>
          <p:cNvPr id="215054" name="Rectangle 14"/>
          <p:cNvSpPr>
            <a:spLocks noChangeArrowheads="1"/>
          </p:cNvSpPr>
          <p:nvPr/>
        </p:nvSpPr>
        <p:spPr bwMode="auto">
          <a:xfrm>
            <a:off x="762000" y="2209800"/>
            <a:ext cx="8150225" cy="563563"/>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if the test statistic &lt; left-tail critical value.</a:t>
            </a:r>
          </a:p>
        </p:txBody>
      </p:sp>
      <p:sp>
        <p:nvSpPr>
          <p:cNvPr id="52229" name="Slide Number Placeholder 4"/>
          <p:cNvSpPr txBox="1">
            <a:spLocks/>
          </p:cNvSpPr>
          <p:nvPr/>
        </p:nvSpPr>
        <p:spPr bwMode="auto">
          <a:xfrm>
            <a:off x="7251700" y="4413250"/>
            <a:ext cx="20447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a:solidFill>
                  <a:srgbClr val="FFFFFF"/>
                </a:solidFill>
              </a:rPr>
              <a:t>Figure 9.2</a:t>
            </a:r>
          </a:p>
        </p:txBody>
      </p:sp>
      <p:sp>
        <p:nvSpPr>
          <p:cNvPr id="52230"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pic>
        <p:nvPicPr>
          <p:cNvPr id="1026" name="Picture 2"/>
          <p:cNvPicPr>
            <a:picLocks noChangeAspect="1" noChangeArrowheads="1"/>
          </p:cNvPicPr>
          <p:nvPr/>
        </p:nvPicPr>
        <p:blipFill>
          <a:blip r:embed="rId3">
            <a:extLst/>
          </a:blip>
          <a:srcRect/>
          <a:stretch>
            <a:fillRect/>
          </a:stretch>
        </p:blipFill>
        <p:spPr bwMode="auto">
          <a:xfrm>
            <a:off x="2362200" y="2808027"/>
            <a:ext cx="4191000" cy="3440373"/>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13"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Tree>
    <p:extLst>
      <p:ext uri="{BB962C8B-B14F-4D97-AF65-F5344CB8AC3E}">
        <p14:creationId xmlns:p14="http://schemas.microsoft.com/office/powerpoint/2010/main" val="3613975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9-</a:t>
            </a:r>
            <a:fld id="{D41F94A2-CB8F-4DB4-8F2D-EBDA547F0685}" type="slidenum">
              <a:rPr lang="en-US"/>
              <a:pPr/>
              <a:t>29</a:t>
            </a:fld>
            <a:endParaRPr lang="en-US"/>
          </a:p>
        </p:txBody>
      </p:sp>
      <p:sp>
        <p:nvSpPr>
          <p:cNvPr id="54273" name="Text Box 3"/>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54274" name="Text Box 4"/>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215045" name="Rectangle 5"/>
          <p:cNvSpPr>
            <a:spLocks noChangeArrowheads="1"/>
          </p:cNvSpPr>
          <p:nvPr/>
        </p:nvSpPr>
        <p:spPr bwMode="auto">
          <a:xfrm>
            <a:off x="336550" y="158115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Decision Rule for Right-Tailed Test</a:t>
            </a:r>
          </a:p>
        </p:txBody>
      </p:sp>
      <p:sp>
        <p:nvSpPr>
          <p:cNvPr id="215054" name="Rectangle 14"/>
          <p:cNvSpPr>
            <a:spLocks noChangeArrowheads="1"/>
          </p:cNvSpPr>
          <p:nvPr/>
        </p:nvSpPr>
        <p:spPr bwMode="auto">
          <a:xfrm>
            <a:off x="762000" y="2209800"/>
            <a:ext cx="8150225" cy="563563"/>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 if the test statistic &gt; right-tail critical value.</a:t>
            </a:r>
          </a:p>
        </p:txBody>
      </p:sp>
      <p:sp>
        <p:nvSpPr>
          <p:cNvPr id="5427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pic>
        <p:nvPicPr>
          <p:cNvPr id="2050" name="Picture 2"/>
          <p:cNvPicPr>
            <a:picLocks noChangeAspect="1" noChangeArrowheads="1"/>
          </p:cNvPicPr>
          <p:nvPr/>
        </p:nvPicPr>
        <p:blipFill>
          <a:blip r:embed="rId3">
            <a:extLst/>
          </a:blip>
          <a:srcRect/>
          <a:stretch>
            <a:fillRect/>
          </a:stretch>
        </p:blipFill>
        <p:spPr bwMode="auto">
          <a:xfrm>
            <a:off x="2222813" y="2759074"/>
            <a:ext cx="4487549" cy="3475038"/>
          </a:xfrm>
          <a:prstGeom prst="rect">
            <a:avLst/>
          </a:prstGeom>
          <a:noFill/>
          <a:ln w="9525">
            <a:solidFill>
              <a:schemeClr val="tx1"/>
            </a:solidFill>
            <a:miter lim="800000"/>
            <a:headEnd/>
            <a:tailEnd/>
          </a:ln>
          <a:effectLst>
            <a:innerShdw blurRad="63500" dist="50800" dir="2700000">
              <a:prstClr val="black">
                <a:alpha val="50000"/>
              </a:prstClr>
            </a:innerShdw>
          </a:effectLst>
          <a:extLst/>
        </p:spPr>
      </p:pic>
      <p:sp>
        <p:nvSpPr>
          <p:cNvPr id="12"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Tree>
    <p:extLst>
      <p:ext uri="{BB962C8B-B14F-4D97-AF65-F5344CB8AC3E}">
        <p14:creationId xmlns:p14="http://schemas.microsoft.com/office/powerpoint/2010/main" val="2787437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06A047F1-7C5A-4565-B2E6-50C4000F1C0E}" type="slidenum">
              <a:rPr lang="en-US"/>
              <a:pPr/>
              <a:t>3</a:t>
            </a:fld>
            <a:endParaRPr lang="en-US"/>
          </a:p>
        </p:txBody>
      </p:sp>
      <p:sp>
        <p:nvSpPr>
          <p:cNvPr id="165891" name="Rectangle 3"/>
          <p:cNvSpPr>
            <a:spLocks noGrp="1" noChangeArrowheads="1"/>
          </p:cNvSpPr>
          <p:nvPr>
            <p:ph type="body" sz="half" idx="1"/>
          </p:nvPr>
        </p:nvSpPr>
        <p:spPr>
          <a:xfrm>
            <a:off x="400050" y="1734611"/>
            <a:ext cx="8578850" cy="932389"/>
          </a:xfrm>
        </p:spPr>
        <p:txBody>
          <a:bodyPr lIns="103236" tIns="51618" rIns="103236" bIns="51618"/>
          <a:lstStyle/>
          <a:p>
            <a:pPr eaLnBrk="1" hangingPunct="1">
              <a:spcBef>
                <a:spcPts val="1200"/>
              </a:spcBef>
              <a:buClr>
                <a:schemeClr val="accent1"/>
              </a:buClr>
              <a:buSzPct val="100000"/>
              <a:buFont typeface="Arial" pitchFamily="34" charset="0"/>
              <a:buChar char="•"/>
            </a:pPr>
            <a:r>
              <a:rPr lang="en-US" sz="2000" dirty="0" smtClean="0">
                <a:solidFill>
                  <a:srgbClr val="002060"/>
                </a:solidFill>
              </a:rPr>
              <a:t>The distribution of a sample proportion </a:t>
            </a:r>
            <a:r>
              <a:rPr lang="en-US" sz="2000" i="1" dirty="0" smtClean="0">
                <a:solidFill>
                  <a:srgbClr val="002060"/>
                </a:solidFill>
              </a:rPr>
              <a:t>p</a:t>
            </a:r>
            <a:r>
              <a:rPr lang="en-US" sz="2000" dirty="0" smtClean="0">
                <a:solidFill>
                  <a:srgbClr val="002060"/>
                </a:solidFill>
              </a:rPr>
              <a:t> = </a:t>
            </a:r>
            <a:r>
              <a:rPr lang="en-US" sz="2000" i="1" dirty="0" smtClean="0">
                <a:solidFill>
                  <a:srgbClr val="002060"/>
                </a:solidFill>
              </a:rPr>
              <a:t>x</a:t>
            </a:r>
            <a:r>
              <a:rPr lang="en-US" sz="2000" dirty="0" smtClean="0">
                <a:solidFill>
                  <a:srgbClr val="002060"/>
                </a:solidFill>
              </a:rPr>
              <a:t>/</a:t>
            </a:r>
            <a:r>
              <a:rPr lang="en-US" sz="2000" i="1" dirty="0" smtClean="0">
                <a:solidFill>
                  <a:srgbClr val="002060"/>
                </a:solidFill>
              </a:rPr>
              <a:t>n </a:t>
            </a:r>
            <a:r>
              <a:rPr lang="en-US" sz="2000" dirty="0" smtClean="0">
                <a:solidFill>
                  <a:srgbClr val="002060"/>
                </a:solidFill>
              </a:rPr>
              <a:t>is symmetric if </a:t>
            </a:r>
            <a:r>
              <a:rPr lang="en-US" sz="2000" dirty="0" smtClean="0">
                <a:solidFill>
                  <a:srgbClr val="002060"/>
                </a:solidFill>
                <a:latin typeface="Symbol" pitchFamily="18" charset="2"/>
              </a:rPr>
              <a:t>p</a:t>
            </a:r>
            <a:r>
              <a:rPr lang="en-US" sz="2000" dirty="0" smtClean="0">
                <a:solidFill>
                  <a:srgbClr val="002060"/>
                </a:solidFill>
              </a:rPr>
              <a:t> = .50.</a:t>
            </a:r>
          </a:p>
          <a:p>
            <a:pPr eaLnBrk="1" hangingPunct="1">
              <a:spcBef>
                <a:spcPts val="1200"/>
              </a:spcBef>
              <a:buClr>
                <a:schemeClr val="accent1"/>
              </a:buClr>
              <a:buSzPct val="100000"/>
              <a:buFont typeface="Arial" pitchFamily="34" charset="0"/>
              <a:buChar char="•"/>
            </a:pPr>
            <a:r>
              <a:rPr lang="en-US" sz="2000" dirty="0" smtClean="0">
                <a:solidFill>
                  <a:srgbClr val="002060"/>
                </a:solidFill>
              </a:rPr>
              <a:t>The distribution of </a:t>
            </a:r>
            <a:r>
              <a:rPr lang="en-US" sz="2000" i="1" dirty="0" smtClean="0">
                <a:solidFill>
                  <a:srgbClr val="002060"/>
                </a:solidFill>
              </a:rPr>
              <a:t>p</a:t>
            </a:r>
            <a:r>
              <a:rPr lang="en-US" sz="2000" dirty="0" smtClean="0">
                <a:solidFill>
                  <a:srgbClr val="002060"/>
                </a:solidFill>
              </a:rPr>
              <a:t> approaches normal as </a:t>
            </a:r>
            <a:r>
              <a:rPr lang="en-US" sz="2000" i="1" dirty="0" smtClean="0">
                <a:solidFill>
                  <a:srgbClr val="002060"/>
                </a:solidFill>
              </a:rPr>
              <a:t>n</a:t>
            </a:r>
            <a:r>
              <a:rPr lang="en-US" sz="2000" dirty="0" smtClean="0">
                <a:solidFill>
                  <a:srgbClr val="002060"/>
                </a:solidFill>
              </a:rPr>
              <a:t> </a:t>
            </a:r>
            <a:r>
              <a:rPr lang="en-US" sz="2000" dirty="0">
                <a:solidFill>
                  <a:srgbClr val="002060"/>
                </a:solidFill>
              </a:rPr>
              <a:t>increases, </a:t>
            </a:r>
            <a:r>
              <a:rPr lang="en-US" sz="2000" dirty="0" smtClean="0">
                <a:solidFill>
                  <a:srgbClr val="002060"/>
                </a:solidFill>
              </a:rPr>
              <a:t>for any </a:t>
            </a:r>
            <a:r>
              <a:rPr lang="en-US" sz="2000" dirty="0" smtClean="0">
                <a:solidFill>
                  <a:srgbClr val="002060"/>
                </a:solidFill>
                <a:latin typeface="Symbol" pitchFamily="18" charset="2"/>
              </a:rPr>
              <a:t>p.</a:t>
            </a:r>
            <a:endParaRPr lang="en-US" sz="2000" dirty="0" smtClean="0">
              <a:solidFill>
                <a:srgbClr val="002060"/>
              </a:solidFill>
            </a:endParaRPr>
          </a:p>
        </p:txBody>
      </p:sp>
      <p:sp>
        <p:nvSpPr>
          <p:cNvPr id="9113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113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65894" name="Rectangle 6"/>
          <p:cNvSpPr>
            <a:spLocks noChangeArrowheads="1"/>
          </p:cNvSpPr>
          <p:nvPr/>
        </p:nvSpPr>
        <p:spPr bwMode="auto">
          <a:xfrm>
            <a:off x="234950" y="1173182"/>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20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Applying the CLT</a:t>
            </a:r>
          </a:p>
        </p:txBody>
      </p:sp>
      <p:sp>
        <p:nvSpPr>
          <p:cNvPr id="9114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61794" name="Picture 2"/>
          <p:cNvPicPr>
            <a:picLocks noChangeAspect="1" noChangeArrowheads="1"/>
          </p:cNvPicPr>
          <p:nvPr/>
        </p:nvPicPr>
        <p:blipFill>
          <a:blip r:embed="rId3" cstate="print"/>
          <a:srcRect/>
          <a:stretch>
            <a:fillRect/>
          </a:stretch>
        </p:blipFill>
        <p:spPr bwMode="auto">
          <a:xfrm>
            <a:off x="1211262" y="2895600"/>
            <a:ext cx="6738938" cy="3339207"/>
          </a:xfrm>
          <a:prstGeom prst="rect">
            <a:avLst/>
          </a:prstGeom>
          <a:noFill/>
          <a:ln w="3175">
            <a:solidFill>
              <a:schemeClr val="tx1"/>
            </a:solidFill>
            <a:miter lim="800000"/>
            <a:headEnd/>
            <a:tailEnd/>
          </a:ln>
          <a:effectLst>
            <a:innerShdw blurRad="63500" dist="50800" dir="2700000">
              <a:prstClr val="black">
                <a:alpha val="50000"/>
              </a:prstClr>
            </a:innerShdw>
          </a:effectLst>
        </p:spPr>
      </p:pic>
      <p:sp>
        <p:nvSpPr>
          <p:cNvPr id="13" name="Rectangle 2"/>
          <p:cNvSpPr txBox="1">
            <a:spLocks noChangeArrowheads="1"/>
          </p:cNvSpPr>
          <p:nvPr/>
        </p:nvSpPr>
        <p:spPr bwMode="auto">
          <a:xfrm>
            <a:off x="533400" y="415638"/>
            <a:ext cx="8094663"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for a Proportion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365740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a:ln/>
        </p:spPr>
        <p:txBody>
          <a:bodyPr/>
          <a:lstStyle/>
          <a:p>
            <a:r>
              <a:rPr lang="en-US"/>
              <a:t>9-</a:t>
            </a:r>
            <a:fld id="{ABDA8178-41AF-4178-85B0-68E44C20A636}" type="slidenum">
              <a:rPr lang="en-US"/>
              <a:pPr/>
              <a:t>30</a:t>
            </a:fld>
            <a:endParaRPr lang="en-US"/>
          </a:p>
        </p:txBody>
      </p:sp>
      <p:sp>
        <p:nvSpPr>
          <p:cNvPr id="56321" name="Text Box 4"/>
          <p:cNvSpPr txBox="1">
            <a:spLocks noChangeArrowheads="1"/>
          </p:cNvSpPr>
          <p:nvPr/>
        </p:nvSpPr>
        <p:spPr bwMode="auto">
          <a:xfrm>
            <a:off x="236538" y="6546850"/>
            <a:ext cx="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2600">
              <a:solidFill>
                <a:srgbClr val="FFFFFF"/>
              </a:solidFill>
            </a:endParaRPr>
          </a:p>
        </p:txBody>
      </p:sp>
      <p:sp>
        <p:nvSpPr>
          <p:cNvPr id="56322" name="Text Box 5"/>
          <p:cNvSpPr txBox="1">
            <a:spLocks noChangeArrowheads="1"/>
          </p:cNvSpPr>
          <p:nvPr/>
        </p:nvSpPr>
        <p:spPr bwMode="auto">
          <a:xfrm>
            <a:off x="9048750" y="6546850"/>
            <a:ext cx="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2600">
              <a:solidFill>
                <a:srgbClr val="FFFFFF"/>
              </a:solidFill>
            </a:endParaRPr>
          </a:p>
        </p:txBody>
      </p:sp>
      <p:sp>
        <p:nvSpPr>
          <p:cNvPr id="224262" name="Rectangle 6"/>
          <p:cNvSpPr>
            <a:spLocks noChangeArrowheads="1"/>
          </p:cNvSpPr>
          <p:nvPr/>
        </p:nvSpPr>
        <p:spPr bwMode="auto">
          <a:xfrm>
            <a:off x="457200" y="1581150"/>
            <a:ext cx="220980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outerShdw>
                </a:effectLst>
              </a:rPr>
              <a:t>Type I Error</a:t>
            </a:r>
          </a:p>
        </p:txBody>
      </p:sp>
      <p:sp>
        <p:nvSpPr>
          <p:cNvPr id="224263" name="Rectangle 7"/>
          <p:cNvSpPr>
            <a:spLocks noChangeArrowheads="1"/>
          </p:cNvSpPr>
          <p:nvPr/>
        </p:nvSpPr>
        <p:spPr bwMode="auto">
          <a:xfrm>
            <a:off x="685800" y="2438400"/>
            <a:ext cx="8151813" cy="2733675"/>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A reasonably small level of significance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is desirable, other things being equal.</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Chosen in advance, common choices for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are </a:t>
            </a:r>
            <a:r>
              <a:rPr lang="en-US" sz="2000" dirty="0">
                <a:solidFill>
                  <a:srgbClr val="002060"/>
                </a:solidFill>
              </a:rPr>
              <a:t>.10,  .05,  .025,  .01, and .005 (i.e., 10%, 5%, 2.5%, 1%, and .5%).</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The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risk is the area under the tail(s) of the sampling distribution.</a:t>
            </a:r>
          </a:p>
          <a:p>
            <a:pPr marL="516179" indent="-516179" eaLnBrk="0" hangingPunct="0">
              <a:spcBef>
                <a:spcPct val="20000"/>
              </a:spcBef>
              <a:buClr>
                <a:schemeClr val="accent1"/>
              </a:buClr>
              <a:buFontTx/>
              <a:buChar char="•"/>
              <a:defRPr/>
            </a:pPr>
            <a:r>
              <a:rPr lang="en-US" sz="2000" dirty="0">
                <a:solidFill>
                  <a:srgbClr val="002060"/>
                </a:solidFill>
                <a:effectLst>
                  <a:outerShdw blurRad="38100" dist="38100" dir="2700000" algn="tl">
                    <a:srgbClr val="FFFFFF"/>
                  </a:outerShdw>
                </a:effectLst>
              </a:rPr>
              <a:t>In a two-sided test, the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 risk is split with </a:t>
            </a:r>
            <a:r>
              <a:rPr lang="en-US" sz="2000" dirty="0">
                <a:solidFill>
                  <a:srgbClr val="002060"/>
                </a:solidFill>
                <a:effectLst>
                  <a:outerShdw blurRad="38100" dist="38100" dir="2700000" algn="tl">
                    <a:srgbClr val="FFFFFF"/>
                  </a:outerShdw>
                </a:effectLst>
                <a:latin typeface="Symbol" pitchFamily="18" charset="2"/>
              </a:rPr>
              <a:t>a</a:t>
            </a:r>
            <a:r>
              <a:rPr lang="en-US" sz="2000" dirty="0">
                <a:solidFill>
                  <a:srgbClr val="002060"/>
                </a:solidFill>
                <a:effectLst>
                  <a:outerShdw blurRad="38100" dist="38100" dir="2700000" algn="tl">
                    <a:srgbClr val="FFFFFF"/>
                  </a:outerShdw>
                </a:effectLst>
              </a:rPr>
              <a:t>/2 in each tail since there are two ways to reject </a:t>
            </a:r>
            <a:r>
              <a:rPr lang="en-US" sz="2000" i="1" dirty="0">
                <a:solidFill>
                  <a:srgbClr val="002060"/>
                </a:solidFill>
                <a:effectLst>
                  <a:outerShdw blurRad="38100" dist="38100" dir="2700000" algn="tl">
                    <a:srgbClr val="FFFFFF"/>
                  </a:outerShdw>
                </a:effectLst>
              </a:rPr>
              <a:t>H</a:t>
            </a:r>
            <a:r>
              <a:rPr lang="en-US" sz="2000" baseline="-25000" dirty="0">
                <a:solidFill>
                  <a:srgbClr val="002060"/>
                </a:solidFill>
                <a:effectLst>
                  <a:outerShdw blurRad="38100" dist="38100" dir="2700000" algn="tl">
                    <a:srgbClr val="FFFFFF"/>
                  </a:outerShdw>
                </a:effectLst>
              </a:rPr>
              <a:t>0</a:t>
            </a:r>
            <a:r>
              <a:rPr lang="en-US" sz="2000" dirty="0">
                <a:solidFill>
                  <a:srgbClr val="002060"/>
                </a:solidFill>
                <a:effectLst>
                  <a:outerShdw blurRad="38100" dist="38100" dir="2700000" algn="tl">
                    <a:srgbClr val="FFFFFF"/>
                  </a:outerShdw>
                </a:effectLst>
              </a:rPr>
              <a:t>.</a:t>
            </a:r>
          </a:p>
          <a:p>
            <a:pPr marL="516179" indent="-516179" eaLnBrk="0" hangingPunct="0">
              <a:spcBef>
                <a:spcPct val="20000"/>
              </a:spcBef>
              <a:buClr>
                <a:srgbClr val="C00000"/>
              </a:buClr>
              <a:buFontTx/>
              <a:buChar char="•"/>
              <a:defRPr/>
            </a:pPr>
            <a:endParaRPr lang="en-US" sz="2600" dirty="0">
              <a:effectLst>
                <a:outerShdw blurRad="38100" dist="38100" dir="2700000" algn="tl">
                  <a:srgbClr val="FFFFFF"/>
                </a:outerShdw>
              </a:effectLst>
            </a:endParaRPr>
          </a:p>
        </p:txBody>
      </p:sp>
      <p:sp>
        <p:nvSpPr>
          <p:cNvPr id="56325"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9</a:t>
            </a:r>
          </a:p>
        </p:txBody>
      </p:sp>
      <p:sp>
        <p:nvSpPr>
          <p:cNvPr id="11" name="Rectangle 2"/>
          <p:cNvSpPr>
            <a:spLocks noGrp="1" noChangeArrowheads="1"/>
          </p:cNvSpPr>
          <p:nvPr>
            <p:ph type="title"/>
          </p:nvPr>
        </p:nvSpPr>
        <p:spPr>
          <a:xfrm>
            <a:off x="986600" y="381000"/>
            <a:ext cx="6700838" cy="533399"/>
          </a:xfrm>
        </p:spPr>
        <p:txBody>
          <a:bodyPr lIns="103236" tIns="51618" rIns="103236" bIns="51618" anchor="t">
            <a:normAutofit fontScale="90000"/>
          </a:bodyPr>
          <a:lstStyle/>
          <a:p>
            <a:pPr algn="ctr" eaLnBrk="1" hangingPunct="1">
              <a:defRPr/>
            </a:pPr>
            <a:r>
              <a:rPr lang="en-US" sz="3200" dirty="0" smtClean="0">
                <a:solidFill>
                  <a:schemeClr val="accent1"/>
                </a:solidFill>
                <a:effectLst>
                  <a:outerShdw blurRad="38100" dist="38100" dir="2700000" algn="tl">
                    <a:srgbClr val="000000">
                      <a:alpha val="43137"/>
                    </a:srgbClr>
                  </a:outerShdw>
                </a:effectLst>
              </a:rPr>
              <a:t>Statistical Hypothesis Testing</a:t>
            </a:r>
          </a:p>
        </p:txBody>
      </p:sp>
      <p:sp>
        <p:nvSpPr>
          <p:cNvPr id="2" name="TextBox 1"/>
          <p:cNvSpPr txBox="1"/>
          <p:nvPr/>
        </p:nvSpPr>
        <p:spPr>
          <a:xfrm>
            <a:off x="4073236" y="1701284"/>
            <a:ext cx="2971800" cy="369332"/>
          </a:xfrm>
          <a:prstGeom prst="rect">
            <a:avLst/>
          </a:prstGeom>
          <a:noFill/>
        </p:spPr>
        <p:txBody>
          <a:bodyPr wrap="square" rtlCol="0">
            <a:spAutoFit/>
          </a:bodyPr>
          <a:lstStyle/>
          <a:p>
            <a:r>
              <a:rPr lang="en-US" dirty="0" smtClean="0">
                <a:solidFill>
                  <a:srgbClr val="C00000"/>
                </a:solidFill>
              </a:rPr>
              <a:t>also called a </a:t>
            </a:r>
            <a:r>
              <a:rPr lang="en-US" b="1" i="1" dirty="0" smtClean="0">
                <a:solidFill>
                  <a:srgbClr val="C00000"/>
                </a:solidFill>
                <a:effectLst>
                  <a:outerShdw blurRad="38100" dist="38100" dir="2700000" algn="tl">
                    <a:srgbClr val="000000">
                      <a:alpha val="43137"/>
                    </a:srgbClr>
                  </a:outerShdw>
                </a:effectLst>
              </a:rPr>
              <a:t>false positive</a:t>
            </a:r>
            <a:endParaRPr lang="en-US" b="1" i="1" dirty="0">
              <a:solidFill>
                <a:srgbClr val="C00000"/>
              </a:solidFill>
              <a:effectLst>
                <a:outerShdw blurRad="38100" dist="38100" dir="2700000" algn="tl">
                  <a:srgbClr val="000000">
                    <a:alpha val="43137"/>
                  </a:srgbClr>
                </a:outerShdw>
              </a:effectLst>
            </a:endParaRPr>
          </a:p>
        </p:txBody>
      </p:sp>
      <p:sp>
        <p:nvSpPr>
          <p:cNvPr id="3" name="Left Arrow 2"/>
          <p:cNvSpPr/>
          <p:nvPr/>
        </p:nvSpPr>
        <p:spPr>
          <a:xfrm>
            <a:off x="3276600" y="1701284"/>
            <a:ext cx="609600" cy="3693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5186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p:txBody>
          <a:bodyPr/>
          <a:lstStyle/>
          <a:p>
            <a:r>
              <a:rPr lang="en-US"/>
              <a:t>8-</a:t>
            </a:r>
            <a:fld id="{1EBA3ADE-8251-4198-BBC4-E6DAE94B9316}" type="slidenum">
              <a:rPr lang="en-US"/>
              <a:pPr/>
              <a:t>4</a:t>
            </a:fld>
            <a:endParaRPr lang="en-US"/>
          </a:p>
        </p:txBody>
      </p:sp>
      <p:sp>
        <p:nvSpPr>
          <p:cNvPr id="168963" name="Rectangle 3"/>
          <p:cNvSpPr>
            <a:spLocks noGrp="1" noChangeArrowheads="1"/>
          </p:cNvSpPr>
          <p:nvPr>
            <p:ph type="body" sz="half" idx="1"/>
          </p:nvPr>
        </p:nvSpPr>
        <p:spPr>
          <a:xfrm>
            <a:off x="596900" y="1897063"/>
            <a:ext cx="8328025" cy="998537"/>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C00000"/>
                </a:solidFill>
              </a:rPr>
              <a:t>Rule of Thumb: </a:t>
            </a:r>
            <a:r>
              <a:rPr lang="en-US" sz="2000" dirty="0" smtClean="0">
                <a:solidFill>
                  <a:srgbClr val="002060"/>
                </a:solidFill>
              </a:rPr>
              <a:t>The sample proportion </a:t>
            </a:r>
            <a:r>
              <a:rPr lang="en-US" sz="2000" i="1" dirty="0" smtClean="0">
                <a:solidFill>
                  <a:srgbClr val="002060"/>
                </a:solidFill>
              </a:rPr>
              <a:t>p</a:t>
            </a:r>
            <a:r>
              <a:rPr lang="en-US" sz="2000" dirty="0" smtClean="0">
                <a:solidFill>
                  <a:srgbClr val="002060"/>
                </a:solidFill>
              </a:rPr>
              <a:t> = </a:t>
            </a:r>
            <a:r>
              <a:rPr lang="en-US" sz="2000" i="1" dirty="0" smtClean="0">
                <a:solidFill>
                  <a:srgbClr val="002060"/>
                </a:solidFill>
              </a:rPr>
              <a:t>x</a:t>
            </a:r>
            <a:r>
              <a:rPr lang="en-US" sz="2000" dirty="0" smtClean="0">
                <a:solidFill>
                  <a:srgbClr val="002060"/>
                </a:solidFill>
              </a:rPr>
              <a:t>/</a:t>
            </a:r>
            <a:r>
              <a:rPr lang="en-US" sz="2000" i="1" dirty="0" smtClean="0">
                <a:solidFill>
                  <a:srgbClr val="002060"/>
                </a:solidFill>
              </a:rPr>
              <a:t>n</a:t>
            </a:r>
            <a:r>
              <a:rPr lang="en-US" sz="2000" dirty="0" smtClean="0">
                <a:solidFill>
                  <a:srgbClr val="002060"/>
                </a:solidFill>
              </a:rPr>
              <a:t> may be assumed to be normal if both </a:t>
            </a:r>
            <a:r>
              <a:rPr lang="en-US" sz="2000" i="1" dirty="0" err="1" smtClean="0">
                <a:solidFill>
                  <a:srgbClr val="002060"/>
                </a:solidFill>
              </a:rPr>
              <a:t>n</a:t>
            </a:r>
            <a:r>
              <a:rPr lang="en-US" sz="2000" dirty="0" err="1" smtClean="0">
                <a:solidFill>
                  <a:srgbClr val="002060"/>
                </a:solidFill>
                <a:latin typeface="Symbol" pitchFamily="18" charset="2"/>
              </a:rPr>
              <a:t>p</a:t>
            </a:r>
            <a:r>
              <a:rPr lang="en-US" sz="2000" dirty="0" smtClean="0">
                <a:solidFill>
                  <a:srgbClr val="002060"/>
                </a:solidFill>
              </a:rPr>
              <a:t> </a:t>
            </a:r>
            <a:r>
              <a:rPr lang="en-US" sz="2000" dirty="0" smtClean="0">
                <a:solidFill>
                  <a:srgbClr val="002060"/>
                </a:solidFill>
                <a:sym typeface="Symbol" pitchFamily="18" charset="2"/>
              </a:rPr>
              <a:t> </a:t>
            </a:r>
            <a:r>
              <a:rPr lang="en-US" sz="2000" dirty="0" smtClean="0">
                <a:solidFill>
                  <a:srgbClr val="002060"/>
                </a:solidFill>
              </a:rPr>
              <a:t>10 and </a:t>
            </a:r>
            <a:r>
              <a:rPr lang="en-US" sz="2000" i="1" dirty="0" smtClean="0">
                <a:solidFill>
                  <a:srgbClr val="002060"/>
                </a:solidFill>
              </a:rPr>
              <a:t>n</a:t>
            </a:r>
            <a:r>
              <a:rPr lang="en-US" sz="2000" dirty="0" smtClean="0">
                <a:solidFill>
                  <a:srgbClr val="002060"/>
                </a:solidFill>
              </a:rPr>
              <a:t>(1</a:t>
            </a:r>
            <a:r>
              <a:rPr lang="en-US" sz="2000" dirty="0" smtClean="0">
                <a:solidFill>
                  <a:srgbClr val="002060"/>
                </a:solidFill>
                <a:sym typeface="Symbol" pitchFamily="18" charset="2"/>
              </a:rPr>
              <a:t></a:t>
            </a:r>
            <a:r>
              <a:rPr lang="en-US" sz="2000" dirty="0" smtClean="0">
                <a:solidFill>
                  <a:srgbClr val="002060"/>
                </a:solidFill>
                <a:latin typeface="Symbol" pitchFamily="18" charset="2"/>
              </a:rPr>
              <a:t>p</a:t>
            </a:r>
            <a:r>
              <a:rPr lang="en-US" sz="2000" dirty="0" smtClean="0">
                <a:solidFill>
                  <a:srgbClr val="002060"/>
                </a:solidFill>
              </a:rPr>
              <a:t>) </a:t>
            </a:r>
            <a:r>
              <a:rPr lang="en-US" sz="2000" dirty="0" smtClean="0">
                <a:solidFill>
                  <a:srgbClr val="002060"/>
                </a:solidFill>
                <a:sym typeface="Symbol" pitchFamily="18" charset="2"/>
              </a:rPr>
              <a:t> </a:t>
            </a:r>
            <a:r>
              <a:rPr lang="en-US" sz="2000" dirty="0" smtClean="0">
                <a:solidFill>
                  <a:srgbClr val="002060"/>
                </a:solidFill>
              </a:rPr>
              <a:t>10.  </a:t>
            </a:r>
          </a:p>
        </p:txBody>
      </p:sp>
      <p:sp>
        <p:nvSpPr>
          <p:cNvPr id="93186"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3187"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68966" name="Rectangle 6"/>
          <p:cNvSpPr>
            <a:spLocks noChangeArrowheads="1"/>
          </p:cNvSpPr>
          <p:nvPr/>
        </p:nvSpPr>
        <p:spPr bwMode="auto">
          <a:xfrm>
            <a:off x="234950" y="12573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When Is It Safe to Assume Normality of p?</a:t>
            </a:r>
          </a:p>
        </p:txBody>
      </p:sp>
      <p:sp>
        <p:nvSpPr>
          <p:cNvPr id="168970" name="Text Box 10"/>
          <p:cNvSpPr txBox="1">
            <a:spLocks noChangeArrowheads="1"/>
          </p:cNvSpPr>
          <p:nvPr/>
        </p:nvSpPr>
        <p:spPr bwMode="auto">
          <a:xfrm>
            <a:off x="2111375" y="3134392"/>
            <a:ext cx="3070225"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sz="2000" dirty="0">
                <a:solidFill>
                  <a:srgbClr val="002060"/>
                </a:solidFill>
              </a:rPr>
              <a:t>Sample size to assume normality:</a:t>
            </a:r>
          </a:p>
        </p:txBody>
      </p:sp>
      <p:pic>
        <p:nvPicPr>
          <p:cNvPr id="9319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2618" y="2944298"/>
            <a:ext cx="2392363"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1" name="Slide Number Placeholder 5"/>
          <p:cNvSpPr txBox="1">
            <a:spLocks/>
          </p:cNvSpPr>
          <p:nvPr/>
        </p:nvSpPr>
        <p:spPr bwMode="auto">
          <a:xfrm>
            <a:off x="5499100" y="6381750"/>
            <a:ext cx="14097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6" tIns="51618" rIns="103236" bIns="5161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000">
                <a:solidFill>
                  <a:srgbClr val="FFFFFF"/>
                </a:solidFill>
              </a:rPr>
              <a:t>Table 8.9</a:t>
            </a:r>
          </a:p>
        </p:txBody>
      </p:sp>
      <p:sp>
        <p:nvSpPr>
          <p:cNvPr id="93192"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3" name="Rectangle 2"/>
          <p:cNvSpPr txBox="1">
            <a:spLocks noChangeArrowheads="1"/>
          </p:cNvSpPr>
          <p:nvPr/>
        </p:nvSpPr>
        <p:spPr bwMode="auto">
          <a:xfrm>
            <a:off x="533400" y="415638"/>
            <a:ext cx="8094663"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for a Proportion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
        <p:nvSpPr>
          <p:cNvPr id="14" name="Text Box 10"/>
          <p:cNvSpPr txBox="1">
            <a:spLocks noChangeArrowheads="1"/>
          </p:cNvSpPr>
          <p:nvPr/>
        </p:nvSpPr>
        <p:spPr bwMode="auto">
          <a:xfrm>
            <a:off x="914400" y="4472194"/>
            <a:ext cx="3352800" cy="1119907"/>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a:noFill/>
          </a:ln>
          <a:extLst/>
        </p:spPr>
        <p:txBody>
          <a:bodyPr wrap="square" lIns="103236" tIns="51618" rIns="103236" bIns="51618">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600" b="1" i="1" dirty="0" smtClean="0">
                <a:solidFill>
                  <a:srgbClr val="C00000"/>
                </a:solidFill>
              </a:rPr>
              <a:t>Rule: </a:t>
            </a:r>
            <a:r>
              <a:rPr lang="en-US" sz="1600" dirty="0" smtClean="0">
                <a:solidFill>
                  <a:srgbClr val="002060"/>
                </a:solidFill>
              </a:rPr>
              <a:t>It is safe to assume normality of </a:t>
            </a:r>
            <a:r>
              <a:rPr lang="en-US" sz="1600" i="1" dirty="0" smtClean="0">
                <a:solidFill>
                  <a:srgbClr val="002060"/>
                </a:solidFill>
              </a:rPr>
              <a:t>p</a:t>
            </a:r>
            <a:r>
              <a:rPr lang="en-US" sz="1600" dirty="0" smtClean="0">
                <a:solidFill>
                  <a:srgbClr val="002060"/>
                </a:solidFill>
              </a:rPr>
              <a:t> = </a:t>
            </a:r>
            <a:r>
              <a:rPr lang="en-US" sz="1600" i="1" dirty="0" smtClean="0">
                <a:solidFill>
                  <a:srgbClr val="002060"/>
                </a:solidFill>
              </a:rPr>
              <a:t>x</a:t>
            </a:r>
            <a:r>
              <a:rPr lang="en-US" sz="1600" dirty="0" smtClean="0">
                <a:solidFill>
                  <a:srgbClr val="002060"/>
                </a:solidFill>
              </a:rPr>
              <a:t>/</a:t>
            </a:r>
            <a:r>
              <a:rPr lang="en-US" sz="1600" i="1" dirty="0" smtClean="0">
                <a:solidFill>
                  <a:srgbClr val="002060"/>
                </a:solidFill>
              </a:rPr>
              <a:t>n</a:t>
            </a:r>
            <a:r>
              <a:rPr lang="en-US" sz="1600" dirty="0" smtClean="0">
                <a:solidFill>
                  <a:srgbClr val="002060"/>
                </a:solidFill>
              </a:rPr>
              <a:t> if we have at least 10 “successes” and 10 “failures” in the sample.</a:t>
            </a:r>
            <a:endParaRPr lang="en-US" sz="1600" dirty="0">
              <a:solidFill>
                <a:srgbClr val="002060"/>
              </a:solidFill>
            </a:endParaRPr>
          </a:p>
        </p:txBody>
      </p:sp>
      <p:sp>
        <p:nvSpPr>
          <p:cNvPr id="2" name="Right Arrow 1"/>
          <p:cNvSpPr/>
          <p:nvPr/>
        </p:nvSpPr>
        <p:spPr bwMode="auto">
          <a:xfrm>
            <a:off x="5181600" y="3314177"/>
            <a:ext cx="317500" cy="35956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276367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p:txBody>
          <a:bodyPr/>
          <a:lstStyle/>
          <a:p>
            <a:r>
              <a:rPr lang="en-US"/>
              <a:t>8-</a:t>
            </a:r>
            <a:fld id="{570D684F-5627-4044-A0B5-3483CD07D2B3}" type="slidenum">
              <a:rPr lang="en-US"/>
              <a:pPr/>
              <a:t>5</a:t>
            </a:fld>
            <a:endParaRPr lang="en-US"/>
          </a:p>
        </p:txBody>
      </p:sp>
      <p:sp>
        <p:nvSpPr>
          <p:cNvPr id="95233"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5234"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74086" name="Rectangle 6"/>
          <p:cNvSpPr>
            <a:spLocks noChangeArrowheads="1"/>
          </p:cNvSpPr>
          <p:nvPr/>
        </p:nvSpPr>
        <p:spPr bwMode="auto">
          <a:xfrm>
            <a:off x="234950" y="15621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Confidence Interval for </a:t>
            </a:r>
            <a:r>
              <a:rPr lang="en-US" sz="2400" dirty="0">
                <a:solidFill>
                  <a:srgbClr val="C00000"/>
                </a:solidFill>
                <a:effectLst>
                  <a:outerShdw blurRad="38100" dist="38100" dir="2700000" algn="tl">
                    <a:srgbClr val="000000">
                      <a:alpha val="43137"/>
                    </a:srgbClr>
                  </a:outerShdw>
                </a:effectLst>
                <a:latin typeface="Symbol" pitchFamily="18" charset="2"/>
              </a:rPr>
              <a:t>p</a:t>
            </a:r>
          </a:p>
        </p:txBody>
      </p:sp>
      <p:sp>
        <p:nvSpPr>
          <p:cNvPr id="174094" name="Rectangle 14"/>
          <p:cNvSpPr>
            <a:spLocks noChangeArrowheads="1"/>
          </p:cNvSpPr>
          <p:nvPr/>
        </p:nvSpPr>
        <p:spPr bwMode="auto">
          <a:xfrm>
            <a:off x="685800" y="2286000"/>
            <a:ext cx="8080375" cy="685800"/>
          </a:xfrm>
          <a:prstGeom prst="rect">
            <a:avLst/>
          </a:prstGeom>
          <a:noFill/>
          <a:ln w="9525">
            <a:noFill/>
            <a:miter lim="800000"/>
            <a:headEnd/>
            <a:tailEnd/>
          </a:ln>
          <a:effectLst/>
        </p:spPr>
        <p:txBody>
          <a:bodyPr lIns="103231" tIns="51616" rIns="103231" bIns="51616"/>
          <a:lstStyle/>
          <a:p>
            <a:pPr marL="516179" indent="-516179" eaLnBrk="0" hangingPunct="0">
              <a:spcBef>
                <a:spcPct val="20000"/>
              </a:spcBef>
              <a:buClr>
                <a:schemeClr val="accent1"/>
              </a:buClr>
              <a:buFontTx/>
              <a:buChar char="•"/>
              <a:defRPr/>
            </a:pPr>
            <a:r>
              <a:rPr lang="en-US" sz="2000" dirty="0" smtClean="0">
                <a:solidFill>
                  <a:srgbClr val="002060"/>
                </a:solidFill>
                <a:effectLst>
                  <a:outerShdw blurRad="38100" dist="38100" dir="2700000" algn="tl">
                    <a:srgbClr val="FFFFFF"/>
                  </a:outerShdw>
                </a:effectLst>
              </a:rPr>
              <a:t>The </a:t>
            </a:r>
            <a:r>
              <a:rPr lang="en-US" sz="2000" dirty="0">
                <a:solidFill>
                  <a:srgbClr val="002060"/>
                </a:solidFill>
                <a:effectLst>
                  <a:outerShdw blurRad="38100" dist="38100" dir="2700000" algn="tl">
                    <a:srgbClr val="FFFFFF"/>
                  </a:outerShdw>
                </a:effectLst>
              </a:rPr>
              <a:t>confidence interval for the unknown </a:t>
            </a:r>
            <a:r>
              <a:rPr lang="en-US" sz="2000" i="1" dirty="0" smtClean="0">
                <a:solidFill>
                  <a:srgbClr val="002060"/>
                </a:solidFill>
                <a:effectLst>
                  <a:outerShdw blurRad="38100" dist="38100" dir="2700000" algn="tl">
                    <a:srgbClr val="FFFFFF"/>
                  </a:outerShdw>
                </a:effectLst>
                <a:latin typeface="Symbol" pitchFamily="18" charset="2"/>
              </a:rPr>
              <a:t>p</a:t>
            </a:r>
            <a:r>
              <a:rPr lang="en-US" sz="2000" dirty="0" smtClean="0">
                <a:solidFill>
                  <a:srgbClr val="002060"/>
                </a:solidFill>
                <a:effectLst>
                  <a:outerShdw blurRad="38100" dist="38100" dir="2700000" algn="tl">
                    <a:srgbClr val="FFFFFF"/>
                  </a:outerShdw>
                </a:effectLst>
              </a:rPr>
              <a:t> (</a:t>
            </a:r>
            <a:r>
              <a:rPr lang="en-US" sz="2000" dirty="0">
                <a:solidFill>
                  <a:srgbClr val="002060"/>
                </a:solidFill>
                <a:effectLst>
                  <a:outerShdw blurRad="38100" dist="38100" dir="2700000" algn="tl">
                    <a:srgbClr val="FFFFFF"/>
                  </a:outerShdw>
                </a:effectLst>
              </a:rPr>
              <a:t>assuming a large sample) </a:t>
            </a:r>
            <a:r>
              <a:rPr lang="en-US" sz="2000" dirty="0" smtClean="0">
                <a:solidFill>
                  <a:srgbClr val="002060"/>
                </a:solidFill>
                <a:effectLst>
                  <a:outerShdw blurRad="38100" dist="38100" dir="2700000" algn="tl">
                    <a:srgbClr val="FFFFFF"/>
                  </a:outerShdw>
                </a:effectLst>
              </a:rPr>
              <a:t>is based on the sample </a:t>
            </a:r>
            <a:r>
              <a:rPr lang="en-US" sz="2000" dirty="0">
                <a:solidFill>
                  <a:srgbClr val="002060"/>
                </a:solidFill>
                <a:effectLst>
                  <a:outerShdw blurRad="38100" dist="38100" dir="2700000" algn="tl">
                    <a:srgbClr val="FFFFFF"/>
                  </a:outerShdw>
                </a:effectLst>
              </a:rPr>
              <a:t>proportion </a:t>
            </a:r>
            <a:r>
              <a:rPr lang="en-US" sz="2000" i="1" dirty="0">
                <a:solidFill>
                  <a:srgbClr val="002060"/>
                </a:solidFill>
                <a:effectLst>
                  <a:outerShdw blurRad="38100" dist="38100" dir="2700000" algn="tl">
                    <a:srgbClr val="FFFFFF"/>
                  </a:outerShdw>
                </a:effectLst>
              </a:rPr>
              <a:t>p</a:t>
            </a:r>
            <a:r>
              <a:rPr lang="en-US" sz="2000" dirty="0">
                <a:solidFill>
                  <a:srgbClr val="002060"/>
                </a:solidFill>
                <a:effectLst>
                  <a:outerShdw blurRad="38100" dist="38100" dir="2700000" algn="tl">
                    <a:srgbClr val="FFFFFF"/>
                  </a:outerShdw>
                </a:effectLst>
              </a:rPr>
              <a:t> = </a:t>
            </a:r>
            <a:r>
              <a:rPr lang="en-US" sz="2000" i="1" dirty="0" smtClean="0">
                <a:solidFill>
                  <a:srgbClr val="002060"/>
                </a:solidFill>
                <a:effectLst>
                  <a:outerShdw blurRad="38100" dist="38100" dir="2700000" algn="tl">
                    <a:srgbClr val="FFFFFF"/>
                  </a:outerShdw>
                </a:effectLst>
              </a:rPr>
              <a:t>x</a:t>
            </a:r>
            <a:r>
              <a:rPr lang="en-US" sz="2000" dirty="0" smtClean="0">
                <a:solidFill>
                  <a:srgbClr val="002060"/>
                </a:solidFill>
                <a:effectLst>
                  <a:outerShdw blurRad="38100" dist="38100" dir="2700000" algn="tl">
                    <a:srgbClr val="FFFFFF"/>
                  </a:outerShdw>
                </a:effectLst>
              </a:rPr>
              <a:t>/</a:t>
            </a:r>
            <a:r>
              <a:rPr lang="en-US" sz="2000" i="1" dirty="0" smtClean="0">
                <a:solidFill>
                  <a:srgbClr val="002060"/>
                </a:solidFill>
                <a:effectLst>
                  <a:outerShdw blurRad="38100" dist="38100" dir="2700000" algn="tl">
                    <a:srgbClr val="FFFFFF"/>
                  </a:outerShdw>
                </a:effectLst>
              </a:rPr>
              <a:t>n</a:t>
            </a:r>
            <a:r>
              <a:rPr lang="en-US" sz="2000" dirty="0" smtClean="0">
                <a:solidFill>
                  <a:srgbClr val="002060"/>
                </a:solidFill>
                <a:effectLst>
                  <a:outerShdw blurRad="38100" dist="38100" dir="2700000" algn="tl">
                    <a:srgbClr val="FFFFFF"/>
                  </a:outerShdw>
                </a:effectLst>
              </a:rPr>
              <a:t>.</a:t>
            </a:r>
            <a:endParaRPr lang="en-US" sz="2000" dirty="0">
              <a:solidFill>
                <a:srgbClr val="002060"/>
              </a:solidFill>
              <a:effectLst>
                <a:outerShdw blurRad="38100" dist="38100" dir="2700000" algn="tl">
                  <a:srgbClr val="FFFFFF"/>
                </a:outerShdw>
              </a:effectLst>
            </a:endParaRPr>
          </a:p>
        </p:txBody>
      </p:sp>
      <p:sp>
        <p:nvSpPr>
          <p:cNvPr id="95237"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57698" name="Picture 2"/>
          <p:cNvPicPr>
            <a:picLocks noChangeAspect="1" noChangeArrowheads="1"/>
          </p:cNvPicPr>
          <p:nvPr/>
        </p:nvPicPr>
        <p:blipFill>
          <a:blip r:embed="rId3" cstate="print"/>
          <a:srcRect/>
          <a:stretch>
            <a:fillRect/>
          </a:stretch>
        </p:blipFill>
        <p:spPr bwMode="auto">
          <a:xfrm>
            <a:off x="875029" y="3352800"/>
            <a:ext cx="7701916" cy="16002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2" name="Rectangle 2"/>
          <p:cNvSpPr txBox="1">
            <a:spLocks noChangeArrowheads="1"/>
          </p:cNvSpPr>
          <p:nvPr/>
        </p:nvSpPr>
        <p:spPr bwMode="auto">
          <a:xfrm>
            <a:off x="533400" y="415638"/>
            <a:ext cx="8094663"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for a Proportion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1416559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0"/>
          </p:nvPr>
        </p:nvSpPr>
        <p:spPr/>
        <p:txBody>
          <a:bodyPr/>
          <a:lstStyle/>
          <a:p>
            <a:r>
              <a:rPr lang="en-US"/>
              <a:t>8-</a:t>
            </a:r>
            <a:fld id="{AF5F9062-5632-488A-97B1-050BBC82149D}" type="slidenum">
              <a:rPr lang="en-US"/>
              <a:pPr/>
              <a:t>6</a:t>
            </a:fld>
            <a:endParaRPr lang="en-US"/>
          </a:p>
        </p:txBody>
      </p:sp>
      <p:sp>
        <p:nvSpPr>
          <p:cNvPr id="97281"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endParaRPr>
          </a:p>
        </p:txBody>
      </p:sp>
      <p:sp>
        <p:nvSpPr>
          <p:cNvPr id="97282"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endParaRPr>
          </a:p>
        </p:txBody>
      </p:sp>
      <p:sp>
        <p:nvSpPr>
          <p:cNvPr id="176134" name="Rectangle 6"/>
          <p:cNvSpPr>
            <a:spLocks noChangeArrowheads="1"/>
          </p:cNvSpPr>
          <p:nvPr/>
        </p:nvSpPr>
        <p:spPr bwMode="auto">
          <a:xfrm>
            <a:off x="236538" y="1299358"/>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alpha val="43137"/>
                    </a:srgbClr>
                  </a:outerShdw>
                </a:effectLst>
              </a:rPr>
              <a:t> </a:t>
            </a:r>
            <a:r>
              <a:rPr lang="en-US" sz="2400" i="1" dirty="0">
                <a:solidFill>
                  <a:srgbClr val="C00000"/>
                </a:solidFill>
                <a:effectLst>
                  <a:outerShdw blurRad="38100" dist="38100" dir="2700000" algn="tl">
                    <a:srgbClr val="000000">
                      <a:alpha val="43137"/>
                    </a:srgbClr>
                  </a:outerShdw>
                </a:effectLst>
              </a:rPr>
              <a:t>Example: Auditing</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97284"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pic>
        <p:nvPicPr>
          <p:cNvPr id="158722" name="Picture 2"/>
          <p:cNvPicPr>
            <a:picLocks noChangeAspect="1" noChangeArrowheads="1"/>
          </p:cNvPicPr>
          <p:nvPr/>
        </p:nvPicPr>
        <p:blipFill>
          <a:blip r:embed="rId3" cstate="print"/>
          <a:srcRect/>
          <a:stretch>
            <a:fillRect/>
          </a:stretch>
        </p:blipFill>
        <p:spPr bwMode="auto">
          <a:xfrm>
            <a:off x="792215" y="2133600"/>
            <a:ext cx="7835848" cy="297180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10" name="Rectangle 2"/>
          <p:cNvSpPr txBox="1">
            <a:spLocks noChangeArrowheads="1"/>
          </p:cNvSpPr>
          <p:nvPr/>
        </p:nvSpPr>
        <p:spPr bwMode="auto">
          <a:xfrm>
            <a:off x="533400" y="415638"/>
            <a:ext cx="8094663" cy="5334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Confidence </a:t>
            </a:r>
            <a:r>
              <a:rPr lang="en-US" sz="3200" kern="0" dirty="0">
                <a:solidFill>
                  <a:schemeClr val="accent1"/>
                </a:solidFill>
                <a:effectLst>
                  <a:outerShdw blurRad="38100" dist="38100" dir="2700000" algn="tl">
                    <a:srgbClr val="000000">
                      <a:alpha val="43137"/>
                    </a:srgbClr>
                  </a:outerShdw>
                </a:effectLst>
                <a:latin typeface="+mj-lt"/>
                <a:ea typeface="+mj-ea"/>
                <a:cs typeface="+mj-cs"/>
              </a:rPr>
              <a:t>Interval for a Proportion (</a:t>
            </a:r>
            <a:r>
              <a:rPr lang="en-US" sz="3200" kern="0" dirty="0">
                <a:solidFill>
                  <a:schemeClr val="accent1"/>
                </a:solidFill>
                <a:effectLst>
                  <a:outerShdw blurRad="38100" dist="38100" dir="2700000" algn="tl">
                    <a:srgbClr val="000000">
                      <a:alpha val="43137"/>
                    </a:srgbClr>
                  </a:outerShdw>
                </a:effectLst>
                <a:latin typeface="+mj-lt"/>
                <a:ea typeface="+mj-ea"/>
                <a:cs typeface="+mj-cs"/>
                <a:sym typeface="Symbol"/>
              </a:rPr>
              <a:t>)</a:t>
            </a:r>
            <a:endParaRPr lang="en-US" sz="3200" kern="0" dirty="0">
              <a:solidFill>
                <a:schemeClr val="accent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061685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type="sldNum" sz="quarter" idx="10"/>
          </p:nvPr>
        </p:nvSpPr>
        <p:spPr>
          <a:ln/>
        </p:spPr>
        <p:txBody>
          <a:bodyPr/>
          <a:lstStyle/>
          <a:p>
            <a:r>
              <a:rPr lang="en-US"/>
              <a:t>8-</a:t>
            </a:r>
            <a:fld id="{9E6D5017-D491-4D63-B81C-A1C6E41DE2A3}" type="slidenum">
              <a:rPr lang="en-US"/>
              <a:pPr/>
              <a:t>7</a:t>
            </a:fld>
            <a:endParaRPr lang="en-US"/>
          </a:p>
        </p:txBody>
      </p:sp>
      <p:sp>
        <p:nvSpPr>
          <p:cNvPr id="99329"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cs typeface="Arial" charset="0"/>
            </a:endParaRPr>
          </a:p>
        </p:txBody>
      </p:sp>
      <p:sp>
        <p:nvSpPr>
          <p:cNvPr id="99330"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9933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5" name="Rectangle 2"/>
          <p:cNvSpPr txBox="1">
            <a:spLocks noChangeArrowheads="1"/>
          </p:cNvSpPr>
          <p:nvPr/>
        </p:nvSpPr>
        <p:spPr bwMode="auto">
          <a:xfrm>
            <a:off x="1447800" y="381000"/>
            <a:ext cx="6624638" cy="457200"/>
          </a:xfrm>
          <a:prstGeom prst="rect">
            <a:avLst/>
          </a:prstGeom>
          <a:ln>
            <a:noFill/>
            <a:miter lim="800000"/>
            <a:headEnd/>
            <a:tailEnd/>
          </a:ln>
        </p:spPr>
        <p:txBody>
          <a:bodyPr lIns="103236" tIns="51618" rIns="103236" bIns="51618"/>
          <a:lstStyle/>
          <a:p>
            <a:pPr algn="ct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Estimating </a:t>
            </a:r>
            <a:r>
              <a:rPr lang="en-US" sz="3200" kern="0" dirty="0">
                <a:solidFill>
                  <a:schemeClr val="accent1"/>
                </a:solidFill>
                <a:effectLst>
                  <a:outerShdw blurRad="38100" dist="38100" dir="2700000" algn="tl">
                    <a:srgbClr val="000000">
                      <a:alpha val="43137"/>
                    </a:srgbClr>
                  </a:outerShdw>
                </a:effectLst>
                <a:latin typeface="+mj-lt"/>
                <a:ea typeface="+mj-ea"/>
                <a:cs typeface="+mj-cs"/>
              </a:rPr>
              <a:t>from Finite Population</a:t>
            </a:r>
          </a:p>
        </p:txBody>
      </p:sp>
      <p:pic>
        <p:nvPicPr>
          <p:cNvPr id="159746" name="Picture 2"/>
          <p:cNvPicPr>
            <a:picLocks noChangeAspect="1" noChangeArrowheads="1"/>
          </p:cNvPicPr>
          <p:nvPr/>
        </p:nvPicPr>
        <p:blipFill>
          <a:blip r:embed="rId3" cstate="print"/>
          <a:srcRect/>
          <a:stretch>
            <a:fillRect/>
          </a:stretch>
        </p:blipFill>
        <p:spPr bwMode="auto">
          <a:xfrm>
            <a:off x="1283306" y="1568079"/>
            <a:ext cx="6450499" cy="3286720"/>
          </a:xfrm>
          <a:prstGeom prst="rect">
            <a:avLst/>
          </a:prstGeom>
          <a:noFill/>
          <a:ln w="9525">
            <a:solidFill>
              <a:schemeClr val="tx1"/>
            </a:solidFill>
            <a:miter lim="800000"/>
            <a:headEnd/>
            <a:tailEnd/>
          </a:ln>
          <a:effectLst>
            <a:innerShdw blurRad="63500" dist="50800" dir="2700000">
              <a:prstClr val="black">
                <a:alpha val="50000"/>
              </a:prstClr>
            </a:innerShdw>
          </a:effectLst>
        </p:spPr>
      </p:pic>
      <p:sp>
        <p:nvSpPr>
          <p:cNvPr id="99336" name="TextBox 17"/>
          <p:cNvSpPr txBox="1">
            <a:spLocks noChangeArrowheads="1"/>
          </p:cNvSpPr>
          <p:nvPr/>
        </p:nvSpPr>
        <p:spPr bwMode="auto">
          <a:xfrm>
            <a:off x="2261150" y="1142999"/>
            <a:ext cx="441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i="1" dirty="0"/>
              <a:t>N</a:t>
            </a:r>
            <a:r>
              <a:rPr lang="en-US" dirty="0"/>
              <a:t> = population size; </a:t>
            </a:r>
            <a:r>
              <a:rPr lang="en-US" i="1" dirty="0"/>
              <a:t>n</a:t>
            </a:r>
            <a:r>
              <a:rPr lang="en-US" dirty="0"/>
              <a:t> = sample size</a:t>
            </a:r>
          </a:p>
        </p:txBody>
      </p:sp>
      <p:sp>
        <p:nvSpPr>
          <p:cNvPr id="2" name="TextBox 1"/>
          <p:cNvSpPr txBox="1"/>
          <p:nvPr/>
        </p:nvSpPr>
        <p:spPr>
          <a:xfrm>
            <a:off x="990600" y="5129356"/>
            <a:ext cx="7162800" cy="1000274"/>
          </a:xfrm>
          <a:prstGeom prst="rect">
            <a:avLst/>
          </a:prstGeom>
          <a:noFill/>
        </p:spPr>
        <p:txBody>
          <a:bodyPr wrap="square" rtlCol="0">
            <a:spAutoFit/>
          </a:bodyPr>
          <a:lstStyle/>
          <a:p>
            <a:pPr marL="285750" indent="-285750">
              <a:spcBef>
                <a:spcPts val="600"/>
              </a:spcBef>
              <a:buClr>
                <a:schemeClr val="accent1"/>
              </a:buClr>
              <a:buFont typeface="Arial" pitchFamily="34" charset="0"/>
              <a:buChar char="•"/>
            </a:pPr>
            <a:r>
              <a:rPr lang="en-US" dirty="0" smtClean="0"/>
              <a:t>The FPCF narrows the confidence interval somewhat.</a:t>
            </a:r>
          </a:p>
          <a:p>
            <a:pPr marL="285750" indent="-285750">
              <a:spcBef>
                <a:spcPts val="600"/>
              </a:spcBef>
              <a:buClr>
                <a:schemeClr val="accent1"/>
              </a:buClr>
              <a:buFont typeface="Arial" pitchFamily="34" charset="0"/>
              <a:buChar char="•"/>
            </a:pPr>
            <a:r>
              <a:rPr lang="en-US" dirty="0" smtClean="0"/>
              <a:t>When the sample is small relative to the population, the FPCF has little effect. If </a:t>
            </a:r>
            <a:r>
              <a:rPr lang="en-US" i="1" dirty="0" smtClean="0"/>
              <a:t>n</a:t>
            </a:r>
            <a:r>
              <a:rPr lang="en-US" dirty="0" smtClean="0"/>
              <a:t>/</a:t>
            </a:r>
            <a:r>
              <a:rPr lang="en-US" i="1" dirty="0" smtClean="0"/>
              <a:t>N</a:t>
            </a:r>
            <a:r>
              <a:rPr lang="en-US" dirty="0" smtClean="0"/>
              <a:t> &lt; .05, it is reasonable to omit it (FPCF </a:t>
            </a:r>
            <a:r>
              <a:rPr lang="en-US" dirty="0">
                <a:sym typeface="Symbol"/>
              </a:rPr>
              <a:t></a:t>
            </a:r>
            <a:r>
              <a:rPr lang="en-US" dirty="0"/>
              <a:t> 1 </a:t>
            </a:r>
            <a:r>
              <a:rPr lang="en-US" dirty="0" smtClean="0"/>
              <a:t>).</a:t>
            </a:r>
            <a:endParaRPr lang="en-US" dirty="0"/>
          </a:p>
        </p:txBody>
      </p:sp>
    </p:spTree>
    <p:extLst>
      <p:ext uri="{BB962C8B-B14F-4D97-AF65-F5344CB8AC3E}">
        <p14:creationId xmlns:p14="http://schemas.microsoft.com/office/powerpoint/2010/main" val="1988611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sldNum" sz="quarter" idx="10"/>
          </p:nvPr>
        </p:nvSpPr>
        <p:spPr>
          <a:ln/>
        </p:spPr>
        <p:txBody>
          <a:bodyPr/>
          <a:lstStyle/>
          <a:p>
            <a:r>
              <a:rPr lang="en-US"/>
              <a:t>8-</a:t>
            </a:r>
            <a:fld id="{5575599A-B909-474C-8596-D3B4D8201657}" type="slidenum">
              <a:rPr lang="en-US"/>
              <a:pPr/>
              <a:t>8</a:t>
            </a:fld>
            <a:endParaRPr lang="en-US"/>
          </a:p>
        </p:txBody>
      </p:sp>
      <p:sp>
        <p:nvSpPr>
          <p:cNvPr id="184323" name="Rectangle 3"/>
          <p:cNvSpPr>
            <a:spLocks noGrp="1" noChangeArrowheads="1"/>
          </p:cNvSpPr>
          <p:nvPr>
            <p:ph type="body" sz="half" idx="4294967295"/>
          </p:nvPr>
        </p:nvSpPr>
        <p:spPr>
          <a:xfrm>
            <a:off x="762000" y="2438400"/>
            <a:ext cx="8150225" cy="1414463"/>
          </a:xfrm>
        </p:spPr>
        <p:txBody>
          <a:bodyPr lIns="103236" tIns="51618" rIns="103236" bIns="51618"/>
          <a:lstStyle/>
          <a:p>
            <a:pPr marL="515938" indent="-515938" eaLnBrk="1" hangingPunct="1">
              <a:buClr>
                <a:schemeClr val="accent1"/>
              </a:buClr>
              <a:buSzPct val="100000"/>
              <a:buFontTx/>
              <a:buChar char="•"/>
            </a:pPr>
            <a:r>
              <a:rPr lang="en-US" sz="2000" dirty="0" smtClean="0">
                <a:solidFill>
                  <a:srgbClr val="002060"/>
                </a:solidFill>
              </a:rPr>
              <a:t>To estimate a population mean with a precision of </a:t>
            </a:r>
            <a:r>
              <a:rPr lang="en-US" sz="2000" u="sng" dirty="0" smtClean="0">
                <a:solidFill>
                  <a:srgbClr val="002060"/>
                </a:solidFill>
              </a:rPr>
              <a:t>+</a:t>
            </a:r>
            <a:r>
              <a:rPr lang="en-US" sz="2000" dirty="0" smtClean="0">
                <a:solidFill>
                  <a:srgbClr val="002060"/>
                </a:solidFill>
              </a:rPr>
              <a:t> </a:t>
            </a:r>
            <a:r>
              <a:rPr lang="en-US" sz="2000" i="1" dirty="0" smtClean="0">
                <a:solidFill>
                  <a:srgbClr val="002060"/>
                </a:solidFill>
              </a:rPr>
              <a:t>E </a:t>
            </a:r>
            <a:r>
              <a:rPr lang="en-US" sz="2000" dirty="0" smtClean="0">
                <a:solidFill>
                  <a:srgbClr val="002060"/>
                </a:solidFill>
              </a:rPr>
              <a:t>(allowable error), you would need a sample of size </a:t>
            </a:r>
            <a:r>
              <a:rPr lang="en-US" sz="2000" i="1" dirty="0" smtClean="0">
                <a:solidFill>
                  <a:srgbClr val="002060"/>
                </a:solidFill>
              </a:rPr>
              <a:t>n</a:t>
            </a:r>
            <a:r>
              <a:rPr lang="en-US" sz="2000" dirty="0" smtClean="0">
                <a:solidFill>
                  <a:srgbClr val="002060"/>
                </a:solidFill>
              </a:rPr>
              <a:t>.  Now, </a:t>
            </a:r>
          </a:p>
        </p:txBody>
      </p:sp>
      <p:sp>
        <p:nvSpPr>
          <p:cNvPr id="101378" name="Text Box 4"/>
          <p:cNvSpPr txBox="1">
            <a:spLocks noChangeArrowheads="1"/>
          </p:cNvSpPr>
          <p:nvPr/>
        </p:nvSpPr>
        <p:spPr bwMode="auto">
          <a:xfrm>
            <a:off x="236538"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endParaRPr lang="en-US" sz="1600">
              <a:solidFill>
                <a:srgbClr val="FFFFFF"/>
              </a:solidFill>
              <a:cs typeface="Arial" charset="0"/>
            </a:endParaRPr>
          </a:p>
        </p:txBody>
      </p:sp>
      <p:sp>
        <p:nvSpPr>
          <p:cNvPr id="101379"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184331" name="Rectangle 11"/>
          <p:cNvSpPr>
            <a:spLocks noChangeArrowheads="1"/>
          </p:cNvSpPr>
          <p:nvPr/>
        </p:nvSpPr>
        <p:spPr bwMode="auto">
          <a:xfrm>
            <a:off x="234950" y="18288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Sample Size to Estimate </a:t>
            </a:r>
            <a:r>
              <a:rPr lang="en-US" sz="2400" i="1" dirty="0">
                <a:solidFill>
                  <a:srgbClr val="C00000"/>
                </a:solidFill>
                <a:effectLst>
                  <a:outerShdw blurRad="38100" dist="38100" dir="2700000" algn="tl">
                    <a:srgbClr val="000000">
                      <a:alpha val="43137"/>
                    </a:srgbClr>
                  </a:outerShdw>
                </a:effectLst>
                <a:latin typeface="Symbol" pitchFamily="18" charset="2"/>
              </a:rPr>
              <a:t>m</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01381"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5" name="Rectangle 2"/>
          <p:cNvSpPr txBox="1">
            <a:spLocks noChangeArrowheads="1"/>
          </p:cNvSpPr>
          <p:nvPr/>
        </p:nvSpPr>
        <p:spPr bwMode="auto">
          <a:xfrm>
            <a:off x="685800" y="304800"/>
            <a:ext cx="7772400" cy="609600"/>
          </a:xfrm>
          <a:prstGeom prst="rect">
            <a:avLst/>
          </a:prstGeom>
          <a:solidFill>
            <a:schemeClr val="accent1">
              <a:lumMod val="20000"/>
              <a:lumOff val="80000"/>
            </a:schemeClr>
          </a:solidFill>
          <a:ln>
            <a:noFill/>
            <a:miter lim="800000"/>
            <a:headEnd/>
            <a:tailEnd/>
          </a:ln>
        </p:spPr>
        <p:txBody>
          <a:bodyPr lIns="103236" tIns="51618" rIns="103236" bIns="51618"/>
          <a:lstStyle/>
          <a:p>
            <a:pPr>
              <a:defRPr/>
            </a:pP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Sample </a:t>
            </a:r>
            <a:r>
              <a:rPr lang="en-US" sz="3200" kern="0" dirty="0">
                <a:solidFill>
                  <a:schemeClr val="accent1"/>
                </a:solidFill>
                <a:effectLst>
                  <a:outerShdw blurRad="38100" dist="38100" dir="2700000" algn="tl">
                    <a:srgbClr val="000000">
                      <a:alpha val="43137"/>
                    </a:srgbClr>
                  </a:outerShdw>
                </a:effectLst>
                <a:latin typeface="+mj-lt"/>
                <a:ea typeface="+mj-ea"/>
                <a:cs typeface="+mj-cs"/>
              </a:rPr>
              <a:t>Size </a:t>
            </a:r>
            <a:r>
              <a:rPr lang="en-US" sz="3200" kern="0" dirty="0" smtClean="0">
                <a:solidFill>
                  <a:schemeClr val="accent1"/>
                </a:solidFill>
                <a:effectLst>
                  <a:outerShdw blurRad="38100" dist="38100" dir="2700000" algn="tl">
                    <a:srgbClr val="000000">
                      <a:alpha val="43137"/>
                    </a:srgbClr>
                  </a:outerShdw>
                </a:effectLst>
                <a:latin typeface="+mj-lt"/>
                <a:ea typeface="+mj-ea"/>
                <a:cs typeface="+mj-cs"/>
              </a:rPr>
              <a:t>Determination               </a:t>
            </a:r>
            <a:r>
              <a:rPr lang="en-US" sz="3200" i="1" kern="0" dirty="0" smtClean="0">
                <a:effectLst>
                  <a:outerShdw blurRad="38100" dist="38100" dir="2700000" algn="tl">
                    <a:srgbClr val="000000">
                      <a:alpha val="43137"/>
                    </a:srgbClr>
                  </a:outerShdw>
                </a:effectLst>
              </a:rPr>
              <a:t>ML 7-2</a:t>
            </a:r>
            <a:endParaRPr lang="en-US" sz="3200" i="1" kern="0" dirty="0">
              <a:effectLst>
                <a:outerShdw blurRad="38100" dist="38100" dir="2700000" algn="tl">
                  <a:srgbClr val="000000">
                    <a:alpha val="43137"/>
                  </a:srgbClr>
                </a:outerShdw>
              </a:effectLst>
            </a:endParaRPr>
          </a:p>
        </p:txBody>
      </p:sp>
      <p:pic>
        <p:nvPicPr>
          <p:cNvPr id="10138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495" y="3200400"/>
            <a:ext cx="66992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01728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sldNum" sz="quarter" idx="10"/>
          </p:nvPr>
        </p:nvSpPr>
        <p:spPr>
          <a:ln/>
        </p:spPr>
        <p:txBody>
          <a:bodyPr/>
          <a:lstStyle/>
          <a:p>
            <a:r>
              <a:rPr lang="en-US"/>
              <a:t>8-</a:t>
            </a:r>
            <a:fld id="{DE4F3B00-ABC7-4FAA-B968-A2CE76F12A10}" type="slidenum">
              <a:rPr lang="en-US"/>
              <a:pPr/>
              <a:t>9</a:t>
            </a:fld>
            <a:endParaRPr lang="en-US"/>
          </a:p>
        </p:txBody>
      </p:sp>
      <p:sp>
        <p:nvSpPr>
          <p:cNvPr id="185347" name="Rectangle 3"/>
          <p:cNvSpPr>
            <a:spLocks noGrp="1" noChangeArrowheads="1"/>
          </p:cNvSpPr>
          <p:nvPr>
            <p:ph type="body" sz="half" idx="4294967295"/>
          </p:nvPr>
        </p:nvSpPr>
        <p:spPr>
          <a:xfrm>
            <a:off x="412523" y="2179111"/>
            <a:ext cx="8232797" cy="1987149"/>
          </a:xfrm>
        </p:spPr>
        <p:txBody>
          <a:bodyPr lIns="103236" tIns="51618" rIns="103236" bIns="51618"/>
          <a:lstStyle/>
          <a:p>
            <a:pPr marL="515938" indent="-515938" eaLnBrk="1" hangingPunct="1">
              <a:buClr>
                <a:schemeClr val="accent1"/>
              </a:buClr>
              <a:buSzPct val="100000"/>
              <a:buFontTx/>
              <a:buChar char="•"/>
            </a:pPr>
            <a:r>
              <a:rPr lang="en-US" sz="2000" u="sng" dirty="0" smtClean="0">
                <a:solidFill>
                  <a:srgbClr val="C00000"/>
                </a:solidFill>
              </a:rPr>
              <a:t>Method 1:  </a:t>
            </a:r>
            <a:r>
              <a:rPr lang="en-US" sz="2000" dirty="0" smtClean="0">
                <a:solidFill>
                  <a:srgbClr val="002060"/>
                </a:solidFill>
              </a:rPr>
              <a:t>Take a Preliminary Sample</a:t>
            </a:r>
            <a:br>
              <a:rPr lang="en-US" sz="2000" dirty="0" smtClean="0">
                <a:solidFill>
                  <a:srgbClr val="002060"/>
                </a:solidFill>
              </a:rPr>
            </a:br>
            <a:r>
              <a:rPr lang="en-US" sz="2000" dirty="0" smtClean="0">
                <a:solidFill>
                  <a:srgbClr val="002060"/>
                </a:solidFill>
              </a:rPr>
              <a:t>Take a small preliminary sample and use the sample </a:t>
            </a:r>
            <a:r>
              <a:rPr lang="en-US" sz="2000" i="1" dirty="0" smtClean="0">
                <a:solidFill>
                  <a:srgbClr val="002060"/>
                </a:solidFill>
              </a:rPr>
              <a:t>s</a:t>
            </a:r>
            <a:r>
              <a:rPr lang="en-US" sz="2000" dirty="0" smtClean="0">
                <a:solidFill>
                  <a:srgbClr val="002060"/>
                </a:solidFill>
              </a:rPr>
              <a:t> in place of </a:t>
            </a:r>
            <a:r>
              <a:rPr lang="en-US" sz="2000" dirty="0" smtClean="0">
                <a:solidFill>
                  <a:srgbClr val="002060"/>
                </a:solidFill>
                <a:latin typeface="Symbol" pitchFamily="18" charset="2"/>
              </a:rPr>
              <a:t>s</a:t>
            </a:r>
            <a:r>
              <a:rPr lang="en-US" sz="2000" dirty="0" smtClean="0">
                <a:solidFill>
                  <a:srgbClr val="002060"/>
                </a:solidFill>
              </a:rPr>
              <a:t> in the sample size formula.</a:t>
            </a:r>
          </a:p>
          <a:p>
            <a:pPr marL="515938" indent="-515938" eaLnBrk="1" hangingPunct="1">
              <a:spcBef>
                <a:spcPct val="50000"/>
              </a:spcBef>
              <a:buClr>
                <a:schemeClr val="accent1"/>
              </a:buClr>
              <a:buSzPct val="100000"/>
              <a:buFontTx/>
              <a:buChar char="•"/>
            </a:pPr>
            <a:r>
              <a:rPr lang="en-US" sz="2000" u="sng" dirty="0" smtClean="0">
                <a:solidFill>
                  <a:srgbClr val="C00000"/>
                </a:solidFill>
              </a:rPr>
              <a:t>Method 2:  </a:t>
            </a:r>
            <a:r>
              <a:rPr lang="en-US" sz="2000" dirty="0" smtClean="0">
                <a:solidFill>
                  <a:srgbClr val="002060"/>
                </a:solidFill>
              </a:rPr>
              <a:t>Assume Uniform Population</a:t>
            </a:r>
            <a:br>
              <a:rPr lang="en-US" sz="2000" dirty="0" smtClean="0">
                <a:solidFill>
                  <a:srgbClr val="002060"/>
                </a:solidFill>
              </a:rPr>
            </a:br>
            <a:r>
              <a:rPr lang="en-US" sz="2000" dirty="0" smtClean="0">
                <a:solidFill>
                  <a:srgbClr val="002060"/>
                </a:solidFill>
              </a:rPr>
              <a:t>Estimate rough upper and lower limits </a:t>
            </a:r>
            <a:r>
              <a:rPr lang="en-US" sz="2000" i="1" dirty="0" smtClean="0">
                <a:solidFill>
                  <a:srgbClr val="002060"/>
                </a:solidFill>
              </a:rPr>
              <a:t>a</a:t>
            </a:r>
            <a:r>
              <a:rPr lang="en-US" sz="2000" dirty="0" smtClean="0">
                <a:solidFill>
                  <a:srgbClr val="002060"/>
                </a:solidFill>
              </a:rPr>
              <a:t> and </a:t>
            </a:r>
            <a:r>
              <a:rPr lang="en-US" sz="2000" i="1" dirty="0" smtClean="0">
                <a:solidFill>
                  <a:srgbClr val="002060"/>
                </a:solidFill>
              </a:rPr>
              <a:t>b</a:t>
            </a:r>
            <a:r>
              <a:rPr lang="en-US" sz="2000" dirty="0" smtClean="0">
                <a:solidFill>
                  <a:srgbClr val="002060"/>
                </a:solidFill>
              </a:rPr>
              <a:t> and set  </a:t>
            </a:r>
            <a:r>
              <a:rPr lang="en-US" sz="2000" dirty="0" smtClean="0">
                <a:solidFill>
                  <a:srgbClr val="002060"/>
                </a:solidFill>
                <a:latin typeface="Symbol" pitchFamily="18" charset="2"/>
              </a:rPr>
              <a:t>s</a:t>
            </a:r>
            <a:r>
              <a:rPr lang="en-US" sz="2000" dirty="0" smtClean="0">
                <a:solidFill>
                  <a:srgbClr val="002060"/>
                </a:solidFill>
              </a:rPr>
              <a:t> = [(</a:t>
            </a:r>
            <a:r>
              <a:rPr lang="en-US" sz="2000" i="1" dirty="0" smtClean="0">
                <a:solidFill>
                  <a:srgbClr val="002060"/>
                </a:solidFill>
              </a:rPr>
              <a:t>b </a:t>
            </a:r>
            <a:r>
              <a:rPr lang="en-US" sz="2000" i="1" dirty="0" smtClean="0">
                <a:solidFill>
                  <a:srgbClr val="002060"/>
                </a:solidFill>
                <a:sym typeface="Symbol" pitchFamily="18" charset="2"/>
              </a:rPr>
              <a:t> </a:t>
            </a:r>
            <a:r>
              <a:rPr lang="en-US" sz="2000" i="1" dirty="0" smtClean="0">
                <a:solidFill>
                  <a:srgbClr val="002060"/>
                </a:solidFill>
              </a:rPr>
              <a:t>a</a:t>
            </a:r>
            <a:r>
              <a:rPr lang="en-US" sz="2000" dirty="0" smtClean="0">
                <a:solidFill>
                  <a:srgbClr val="002060"/>
                </a:solidFill>
              </a:rPr>
              <a:t>)/12]</a:t>
            </a:r>
            <a:r>
              <a:rPr lang="en-US" sz="2000" baseline="30000" dirty="0" smtClean="0">
                <a:solidFill>
                  <a:srgbClr val="002060"/>
                </a:solidFill>
              </a:rPr>
              <a:t>½</a:t>
            </a:r>
            <a:r>
              <a:rPr lang="en-US" sz="2000" dirty="0" smtClean="0">
                <a:solidFill>
                  <a:srgbClr val="002060"/>
                </a:solidFill>
              </a:rPr>
              <a:t>.  </a:t>
            </a:r>
          </a:p>
        </p:txBody>
      </p:sp>
      <p:sp>
        <p:nvSpPr>
          <p:cNvPr id="103426" name="Text Box 5"/>
          <p:cNvSpPr txBox="1">
            <a:spLocks noChangeArrowheads="1"/>
          </p:cNvSpPr>
          <p:nvPr/>
        </p:nvSpPr>
        <p:spPr bwMode="auto">
          <a:xfrm>
            <a:off x="9048750" y="6546850"/>
            <a:ext cx="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r"/>
            <a:endParaRPr lang="en-US" sz="1600">
              <a:solidFill>
                <a:srgbClr val="FFFFFF"/>
              </a:solidFill>
              <a:cs typeface="Arial" charset="0"/>
            </a:endParaRPr>
          </a:p>
        </p:txBody>
      </p:sp>
      <p:sp>
        <p:nvSpPr>
          <p:cNvPr id="185351" name="Rectangle 7"/>
          <p:cNvSpPr>
            <a:spLocks noChangeArrowheads="1"/>
          </p:cNvSpPr>
          <p:nvPr/>
        </p:nvSpPr>
        <p:spPr bwMode="auto">
          <a:xfrm>
            <a:off x="234950" y="1562100"/>
            <a:ext cx="8909050" cy="609600"/>
          </a:xfrm>
          <a:prstGeom prst="rect">
            <a:avLst/>
          </a:prstGeom>
          <a:noFill/>
          <a:ln w="9525">
            <a:noFill/>
            <a:miter lim="800000"/>
            <a:headEnd/>
            <a:tailEnd/>
          </a:ln>
          <a:effectLst/>
        </p:spPr>
        <p:txBody>
          <a:bodyPr lIns="91435" tIns="45718" rIns="91435" bIns="45718"/>
          <a:lstStyle/>
          <a:p>
            <a:pPr marL="387134" indent="-387134" eaLnBrk="0" hangingPunct="0">
              <a:spcBef>
                <a:spcPct val="20000"/>
              </a:spcBef>
              <a:buClr>
                <a:schemeClr val="folHlink"/>
              </a:buClr>
              <a:defRPr/>
            </a:pPr>
            <a:r>
              <a:rPr lang="en-US" sz="3200" i="1" dirty="0">
                <a:solidFill>
                  <a:srgbClr val="FFFFFF"/>
                </a:solidFill>
                <a:effectLst>
                  <a:outerShdw blurRad="38100" dist="38100" dir="2700000" algn="tl">
                    <a:srgbClr val="000000"/>
                  </a:outerShdw>
                </a:effectLst>
              </a:rPr>
              <a:t> </a:t>
            </a:r>
            <a:r>
              <a:rPr lang="en-US" sz="2400" i="1" dirty="0">
                <a:solidFill>
                  <a:srgbClr val="C00000"/>
                </a:solidFill>
                <a:effectLst>
                  <a:outerShdw blurRad="38100" dist="38100" dir="2700000" algn="tl">
                    <a:srgbClr val="000000">
                      <a:alpha val="43137"/>
                    </a:srgbClr>
                  </a:outerShdw>
                </a:effectLst>
              </a:rPr>
              <a:t>How to Estimate </a:t>
            </a:r>
            <a:r>
              <a:rPr lang="en-US" sz="2400" i="1" dirty="0">
                <a:solidFill>
                  <a:srgbClr val="C00000"/>
                </a:solidFill>
                <a:effectLst>
                  <a:outerShdw blurRad="38100" dist="38100" dir="2700000" algn="tl">
                    <a:srgbClr val="000000">
                      <a:alpha val="43137"/>
                    </a:srgbClr>
                  </a:outerShdw>
                </a:effectLst>
                <a:latin typeface="Symbol" pitchFamily="18" charset="2"/>
              </a:rPr>
              <a:t>s</a:t>
            </a:r>
            <a:r>
              <a:rPr lang="en-US" sz="2400" i="1" dirty="0">
                <a:solidFill>
                  <a:srgbClr val="C00000"/>
                </a:solidFill>
                <a:effectLst>
                  <a:outerShdw blurRad="38100" dist="38100" dir="2700000" algn="tl">
                    <a:srgbClr val="000000">
                      <a:alpha val="43137"/>
                    </a:srgbClr>
                  </a:outerShdw>
                </a:effectLst>
              </a:rPr>
              <a:t>?</a:t>
            </a:r>
            <a:endParaRPr lang="en-US" sz="2400" dirty="0">
              <a:solidFill>
                <a:srgbClr val="C00000"/>
              </a:solidFill>
              <a:effectLst>
                <a:outerShdw blurRad="38100" dist="38100" dir="2700000" algn="tl">
                  <a:srgbClr val="000000">
                    <a:alpha val="43137"/>
                  </a:srgbClr>
                </a:outerShdw>
              </a:effectLst>
              <a:latin typeface="Symbol" pitchFamily="18" charset="2"/>
            </a:endParaRPr>
          </a:p>
        </p:txBody>
      </p:sp>
      <p:sp>
        <p:nvSpPr>
          <p:cNvPr id="103428" name="Text Box 4"/>
          <p:cNvSpPr txBox="1">
            <a:spLocks noChangeArrowheads="1"/>
          </p:cNvSpPr>
          <p:nvPr/>
        </p:nvSpPr>
        <p:spPr bwMode="auto">
          <a:xfrm rot="5400000">
            <a:off x="7743032" y="885031"/>
            <a:ext cx="22860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31" tIns="51616" rIns="103231" bIns="51616">
            <a:spAutoFit/>
          </a:bodyPr>
          <a:lstStyle>
            <a:lvl1pPr defTabSz="1031875" eaLnBrk="0" hangingPunct="0">
              <a:defRPr>
                <a:solidFill>
                  <a:schemeClr val="tx1"/>
                </a:solidFill>
                <a:latin typeface="Arial" charset="0"/>
              </a:defRPr>
            </a:lvl1pPr>
            <a:lvl2pPr marL="742950" indent="-285750" defTabSz="1031875" eaLnBrk="0" hangingPunct="0">
              <a:defRPr>
                <a:solidFill>
                  <a:schemeClr val="tx1"/>
                </a:solidFill>
                <a:latin typeface="Arial" charset="0"/>
              </a:defRPr>
            </a:lvl2pPr>
            <a:lvl3pPr marL="1143000" indent="-228600" defTabSz="1031875" eaLnBrk="0" hangingPunct="0">
              <a:defRPr>
                <a:solidFill>
                  <a:schemeClr val="tx1"/>
                </a:solidFill>
                <a:latin typeface="Arial" charset="0"/>
              </a:defRPr>
            </a:lvl3pPr>
            <a:lvl4pPr marL="1600200" indent="-228600" defTabSz="1031875" eaLnBrk="0" hangingPunct="0">
              <a:defRPr>
                <a:solidFill>
                  <a:schemeClr val="tx1"/>
                </a:solidFill>
                <a:latin typeface="Arial" charset="0"/>
              </a:defRPr>
            </a:lvl4pPr>
            <a:lvl5pPr marL="2057400" indent="-228600" defTabSz="1031875" eaLnBrk="0" hangingPunct="0">
              <a:defRPr>
                <a:solidFill>
                  <a:schemeClr val="tx1"/>
                </a:solidFill>
                <a:latin typeface="Arial" charset="0"/>
              </a:defRPr>
            </a:lvl5pPr>
            <a:lvl6pPr marL="2514600" indent="-228600" defTabSz="1031875" eaLnBrk="0" fontAlgn="base" hangingPunct="0">
              <a:spcBef>
                <a:spcPct val="0"/>
              </a:spcBef>
              <a:spcAft>
                <a:spcPct val="0"/>
              </a:spcAft>
              <a:defRPr>
                <a:solidFill>
                  <a:schemeClr val="tx1"/>
                </a:solidFill>
                <a:latin typeface="Arial" charset="0"/>
              </a:defRPr>
            </a:lvl6pPr>
            <a:lvl7pPr marL="2971800" indent="-228600" defTabSz="1031875" eaLnBrk="0" fontAlgn="base" hangingPunct="0">
              <a:spcBef>
                <a:spcPct val="0"/>
              </a:spcBef>
              <a:spcAft>
                <a:spcPct val="0"/>
              </a:spcAft>
              <a:defRPr>
                <a:solidFill>
                  <a:schemeClr val="tx1"/>
                </a:solidFill>
                <a:latin typeface="Arial" charset="0"/>
              </a:defRPr>
            </a:lvl7pPr>
            <a:lvl8pPr marL="3429000" indent="-228600" defTabSz="1031875" eaLnBrk="0" fontAlgn="base" hangingPunct="0">
              <a:spcBef>
                <a:spcPct val="0"/>
              </a:spcBef>
              <a:spcAft>
                <a:spcPct val="0"/>
              </a:spcAft>
              <a:defRPr>
                <a:solidFill>
                  <a:schemeClr val="tx1"/>
                </a:solidFill>
                <a:latin typeface="Arial" charset="0"/>
              </a:defRPr>
            </a:lvl8pPr>
            <a:lvl9pPr marL="3886200" indent="-228600" defTabSz="1031875" eaLnBrk="0" fontAlgn="base" hangingPunct="0">
              <a:spcBef>
                <a:spcPct val="0"/>
              </a:spcBef>
              <a:spcAft>
                <a:spcPct val="0"/>
              </a:spcAft>
              <a:defRPr>
                <a:solidFill>
                  <a:schemeClr val="tx1"/>
                </a:solidFill>
                <a:latin typeface="Arial" charset="0"/>
              </a:defRPr>
            </a:lvl9pPr>
          </a:lstStyle>
          <a:p>
            <a:r>
              <a:rPr lang="en-US" sz="2700" b="1">
                <a:solidFill>
                  <a:schemeClr val="accent1"/>
                </a:solidFill>
              </a:rPr>
              <a:t>Chapter  8</a:t>
            </a:r>
          </a:p>
        </p:txBody>
      </p:sp>
      <p:sp>
        <p:nvSpPr>
          <p:cNvPr id="11" name="Rectangle 3"/>
          <p:cNvSpPr txBox="1">
            <a:spLocks noChangeArrowheads="1"/>
          </p:cNvSpPr>
          <p:nvPr/>
        </p:nvSpPr>
        <p:spPr bwMode="auto">
          <a:xfrm>
            <a:off x="498372" y="4166260"/>
            <a:ext cx="8150225" cy="1375804"/>
          </a:xfrm>
          <a:prstGeom prst="rect">
            <a:avLst/>
          </a:prstGeom>
          <a:noFill/>
          <a:ln w="9525">
            <a:noFill/>
            <a:miter lim="800000"/>
            <a:headEnd/>
            <a:tailEnd/>
          </a:ln>
          <a:effectLst/>
        </p:spPr>
        <p:txBody>
          <a:bodyPr lIns="103236" tIns="51618" rIns="103236" bIns="51618"/>
          <a:lstStyle/>
          <a:p>
            <a:pPr marL="516179" indent="-516179">
              <a:spcBef>
                <a:spcPct val="20000"/>
              </a:spcBef>
              <a:buClr>
                <a:schemeClr val="accent1"/>
              </a:buClr>
              <a:buSzPct val="100000"/>
              <a:buFontTx/>
              <a:buChar char="•"/>
              <a:defRPr/>
            </a:pPr>
            <a:r>
              <a:rPr lang="en-US" sz="2000" u="sng" kern="0" dirty="0">
                <a:solidFill>
                  <a:srgbClr val="C00000"/>
                </a:solidFill>
                <a:latin typeface="+mn-lt"/>
              </a:rPr>
              <a:t>Method 3:  </a:t>
            </a:r>
            <a:r>
              <a:rPr lang="en-US" sz="2000" kern="0" dirty="0">
                <a:solidFill>
                  <a:srgbClr val="002060"/>
                </a:solidFill>
                <a:latin typeface="+mn-lt"/>
              </a:rPr>
              <a:t>Assume Normal Population</a:t>
            </a:r>
            <a:br>
              <a:rPr lang="en-US" sz="2000" kern="0" dirty="0">
                <a:solidFill>
                  <a:srgbClr val="002060"/>
                </a:solidFill>
                <a:latin typeface="+mn-lt"/>
              </a:rPr>
            </a:br>
            <a:r>
              <a:rPr lang="en-US" sz="2000" kern="0" dirty="0">
                <a:solidFill>
                  <a:srgbClr val="002060"/>
                </a:solidFill>
                <a:latin typeface="+mn-lt"/>
              </a:rPr>
              <a:t>Estimate rough upper and lower limits </a:t>
            </a:r>
            <a:r>
              <a:rPr lang="en-US" sz="2000" i="1" kern="0" dirty="0">
                <a:solidFill>
                  <a:srgbClr val="002060"/>
                </a:solidFill>
                <a:latin typeface="+mn-lt"/>
              </a:rPr>
              <a:t>a</a:t>
            </a:r>
            <a:r>
              <a:rPr lang="en-US" sz="2000" kern="0" dirty="0">
                <a:solidFill>
                  <a:srgbClr val="002060"/>
                </a:solidFill>
                <a:latin typeface="+mn-lt"/>
              </a:rPr>
              <a:t> and </a:t>
            </a:r>
            <a:r>
              <a:rPr lang="en-US" sz="2000" i="1" kern="0" dirty="0">
                <a:solidFill>
                  <a:srgbClr val="002060"/>
                </a:solidFill>
                <a:latin typeface="+mn-lt"/>
              </a:rPr>
              <a:t>b</a:t>
            </a:r>
            <a:r>
              <a:rPr lang="en-US" sz="2000" kern="0" dirty="0">
                <a:solidFill>
                  <a:srgbClr val="002060"/>
                </a:solidFill>
                <a:latin typeface="+mn-lt"/>
              </a:rPr>
              <a:t> and set  </a:t>
            </a:r>
            <a:r>
              <a:rPr lang="en-US" sz="2000" kern="0" dirty="0" smtClean="0">
                <a:solidFill>
                  <a:srgbClr val="002060"/>
                </a:solidFill>
                <a:latin typeface="Symbol" pitchFamily="18" charset="2"/>
              </a:rPr>
              <a:t>s</a:t>
            </a:r>
            <a:r>
              <a:rPr lang="en-US" sz="2000" kern="0" dirty="0" smtClean="0">
                <a:solidFill>
                  <a:srgbClr val="002060"/>
                </a:solidFill>
                <a:latin typeface="+mn-lt"/>
              </a:rPr>
              <a:t> </a:t>
            </a:r>
            <a:r>
              <a:rPr lang="en-US" sz="2000" kern="0" dirty="0">
                <a:solidFill>
                  <a:srgbClr val="002060"/>
                </a:solidFill>
                <a:latin typeface="+mn-lt"/>
              </a:rPr>
              <a:t>= (</a:t>
            </a:r>
            <a:r>
              <a:rPr lang="en-US" sz="2000" i="1" kern="0" dirty="0">
                <a:solidFill>
                  <a:srgbClr val="002060"/>
                </a:solidFill>
                <a:latin typeface="+mn-lt"/>
              </a:rPr>
              <a:t>b </a:t>
            </a:r>
            <a:r>
              <a:rPr lang="en-US" sz="2000" i="1" kern="0" dirty="0">
                <a:solidFill>
                  <a:srgbClr val="002060"/>
                </a:solidFill>
                <a:latin typeface="+mn-lt"/>
                <a:sym typeface="Symbol"/>
              </a:rPr>
              <a:t> </a:t>
            </a:r>
            <a:r>
              <a:rPr lang="en-US" sz="2000" i="1" kern="0" dirty="0">
                <a:solidFill>
                  <a:srgbClr val="002060"/>
                </a:solidFill>
                <a:latin typeface="+mn-lt"/>
              </a:rPr>
              <a:t>a</a:t>
            </a:r>
            <a:r>
              <a:rPr lang="en-US" sz="2000" kern="0" dirty="0">
                <a:solidFill>
                  <a:srgbClr val="002060"/>
                </a:solidFill>
                <a:latin typeface="+mn-lt"/>
              </a:rPr>
              <a:t>)/4.  This assumes normality with most of the data within  </a:t>
            </a:r>
            <a:r>
              <a:rPr lang="en-US" sz="2000" kern="0" dirty="0">
                <a:solidFill>
                  <a:srgbClr val="002060"/>
                </a:solidFill>
                <a:latin typeface="Symbol" pitchFamily="18" charset="2"/>
              </a:rPr>
              <a:t>m</a:t>
            </a:r>
            <a:r>
              <a:rPr lang="en-US" sz="2000" kern="0" dirty="0">
                <a:solidFill>
                  <a:srgbClr val="002060"/>
                </a:solidFill>
                <a:latin typeface="+mn-lt"/>
              </a:rPr>
              <a:t> ± 2</a:t>
            </a:r>
            <a:r>
              <a:rPr lang="en-US" sz="2000" kern="0" dirty="0">
                <a:solidFill>
                  <a:srgbClr val="002060"/>
                </a:solidFill>
                <a:latin typeface="Symbol" pitchFamily="18" charset="2"/>
              </a:rPr>
              <a:t>s</a:t>
            </a:r>
            <a:r>
              <a:rPr lang="en-US" sz="2000" kern="0" dirty="0">
                <a:solidFill>
                  <a:srgbClr val="002060"/>
                </a:solidFill>
                <a:latin typeface="+mn-lt"/>
              </a:rPr>
              <a:t> so the range is 4</a:t>
            </a:r>
            <a:r>
              <a:rPr lang="en-US" sz="2000" kern="0" dirty="0">
                <a:solidFill>
                  <a:srgbClr val="002060"/>
                </a:solidFill>
                <a:latin typeface="Symbol" pitchFamily="18" charset="2"/>
              </a:rPr>
              <a:t>s</a:t>
            </a:r>
            <a:r>
              <a:rPr lang="en-US" sz="2000" kern="0" dirty="0">
                <a:solidFill>
                  <a:srgbClr val="002060"/>
                </a:solidFill>
                <a:latin typeface="+mn-lt"/>
              </a:rPr>
              <a:t>.</a:t>
            </a:r>
          </a:p>
        </p:txBody>
      </p:sp>
      <p:sp>
        <p:nvSpPr>
          <p:cNvPr id="13" name="Rectangle 8"/>
          <p:cNvSpPr>
            <a:spLocks noChangeArrowheads="1"/>
          </p:cNvSpPr>
          <p:nvPr/>
        </p:nvSpPr>
        <p:spPr bwMode="auto">
          <a:xfrm>
            <a:off x="477838" y="5538351"/>
            <a:ext cx="8150225" cy="960438"/>
          </a:xfrm>
          <a:prstGeom prst="rect">
            <a:avLst/>
          </a:prstGeom>
          <a:noFill/>
          <a:ln w="9525">
            <a:noFill/>
            <a:miter lim="800000"/>
            <a:headEnd/>
            <a:tailEnd/>
          </a:ln>
          <a:effectLst/>
        </p:spPr>
        <p:txBody>
          <a:bodyPr lIns="91436" tIns="45718" rIns="91436" bIns="45718"/>
          <a:lstStyle/>
          <a:p>
            <a:pPr marL="516179" indent="-516179" eaLnBrk="0" hangingPunct="0">
              <a:spcBef>
                <a:spcPct val="20000"/>
              </a:spcBef>
              <a:buClr>
                <a:schemeClr val="accent1"/>
              </a:buClr>
              <a:buFontTx/>
              <a:buChar char="•"/>
              <a:defRPr/>
            </a:pPr>
            <a:r>
              <a:rPr lang="en-US" sz="2000" u="sng" dirty="0">
                <a:solidFill>
                  <a:srgbClr val="C00000"/>
                </a:solidFill>
              </a:rPr>
              <a:t>Method 4:  </a:t>
            </a:r>
            <a:r>
              <a:rPr lang="en-US" sz="2000" dirty="0">
                <a:solidFill>
                  <a:srgbClr val="002060"/>
                </a:solidFill>
              </a:rPr>
              <a:t>Poisson Arrivals</a:t>
            </a:r>
            <a:br>
              <a:rPr lang="en-US" sz="2000" dirty="0">
                <a:solidFill>
                  <a:srgbClr val="002060"/>
                </a:solidFill>
              </a:rPr>
            </a:br>
            <a:r>
              <a:rPr lang="en-US" sz="2000" dirty="0">
                <a:solidFill>
                  <a:srgbClr val="002060"/>
                </a:solidFill>
              </a:rPr>
              <a:t>In the special case when </a:t>
            </a:r>
            <a:r>
              <a:rPr lang="en-US" sz="2000" dirty="0">
                <a:solidFill>
                  <a:srgbClr val="002060"/>
                </a:solidFill>
                <a:latin typeface="Symbol" pitchFamily="18" charset="2"/>
              </a:rPr>
              <a:t>m</a:t>
            </a:r>
            <a:r>
              <a:rPr lang="en-US" sz="2000" dirty="0">
                <a:solidFill>
                  <a:srgbClr val="002060"/>
                </a:solidFill>
              </a:rPr>
              <a:t> is a Poisson arrival rate, then </a:t>
            </a:r>
            <a:r>
              <a:rPr lang="en-US" sz="2000" dirty="0">
                <a:solidFill>
                  <a:srgbClr val="002060"/>
                </a:solidFill>
                <a:latin typeface="Symbol" pitchFamily="18" charset="2"/>
              </a:rPr>
              <a:t>s</a:t>
            </a:r>
            <a:r>
              <a:rPr lang="en-US" sz="2000" dirty="0">
                <a:solidFill>
                  <a:srgbClr val="002060"/>
                </a:solidFill>
              </a:rPr>
              <a:t> =  </a:t>
            </a:r>
            <a:r>
              <a:rPr lang="en-US" sz="2000" dirty="0" smtClean="0">
                <a:solidFill>
                  <a:srgbClr val="002060"/>
                </a:solidFill>
                <a:sym typeface="Symbol"/>
              </a:rPr>
              <a:t></a:t>
            </a:r>
            <a:r>
              <a:rPr lang="en-US" sz="2000" dirty="0" smtClean="0">
                <a:solidFill>
                  <a:srgbClr val="002060"/>
                </a:solidFill>
              </a:rPr>
              <a:t> </a:t>
            </a:r>
            <a:r>
              <a:rPr lang="en-US" sz="2000" dirty="0">
                <a:solidFill>
                  <a:srgbClr val="002060"/>
                </a:solidFill>
                <a:latin typeface="Symbol" pitchFamily="18" charset="2"/>
              </a:rPr>
              <a:t>m </a:t>
            </a:r>
            <a:r>
              <a:rPr lang="en-US" sz="2000" dirty="0" smtClean="0">
                <a:solidFill>
                  <a:srgbClr val="002060"/>
                </a:solidFill>
                <a:latin typeface="Symbol" pitchFamily="18" charset="2"/>
              </a:rPr>
              <a:t>.</a:t>
            </a:r>
            <a:endParaRPr lang="en-US" sz="2000" dirty="0">
              <a:solidFill>
                <a:srgbClr val="002060"/>
              </a:solidFill>
            </a:endParaRPr>
          </a:p>
        </p:txBody>
      </p:sp>
      <p:sp>
        <p:nvSpPr>
          <p:cNvPr id="15" name="Rectangle 2"/>
          <p:cNvSpPr txBox="1">
            <a:spLocks noChangeArrowheads="1"/>
          </p:cNvSpPr>
          <p:nvPr/>
        </p:nvSpPr>
        <p:spPr bwMode="auto">
          <a:xfrm>
            <a:off x="1377156" y="459179"/>
            <a:ext cx="6624638" cy="609600"/>
          </a:xfrm>
          <a:prstGeom prst="rect">
            <a:avLst/>
          </a:prstGeom>
          <a:ln>
            <a:noFill/>
            <a:miter lim="800000"/>
            <a:headEnd/>
            <a:tailEnd/>
          </a:ln>
        </p:spPr>
        <p:txBody>
          <a:bodyPr lIns="103236" tIns="51618" rIns="103236" bIns="51618"/>
          <a:lstStyle/>
          <a:p>
            <a:pPr algn="ctr">
              <a:defRPr/>
            </a:pPr>
            <a:r>
              <a:rPr lang="en-US" sz="2800" kern="0" dirty="0" smtClean="0">
                <a:solidFill>
                  <a:schemeClr val="accent1"/>
                </a:solidFill>
                <a:effectLst>
                  <a:outerShdw blurRad="38100" dist="38100" dir="2700000" algn="tl">
                    <a:srgbClr val="000000">
                      <a:alpha val="43137"/>
                    </a:srgbClr>
                  </a:outerShdw>
                </a:effectLst>
                <a:latin typeface="+mj-lt"/>
                <a:ea typeface="+mj-ea"/>
                <a:cs typeface="+mj-cs"/>
              </a:rPr>
              <a:t>Sample </a:t>
            </a:r>
            <a:r>
              <a:rPr lang="en-US" sz="2800" kern="0" dirty="0">
                <a:solidFill>
                  <a:schemeClr val="accent1"/>
                </a:solidFill>
                <a:effectLst>
                  <a:outerShdw blurRad="38100" dist="38100" dir="2700000" algn="tl">
                    <a:srgbClr val="000000">
                      <a:alpha val="43137"/>
                    </a:srgbClr>
                  </a:outerShdw>
                </a:effectLst>
                <a:latin typeface="+mj-lt"/>
                <a:ea typeface="+mj-ea"/>
                <a:cs typeface="+mj-cs"/>
              </a:rPr>
              <a:t>Size Determination for a Mean</a:t>
            </a:r>
          </a:p>
        </p:txBody>
      </p:sp>
    </p:spTree>
    <p:extLst>
      <p:ext uri="{BB962C8B-B14F-4D97-AF65-F5344CB8AC3E}">
        <p14:creationId xmlns:p14="http://schemas.microsoft.com/office/powerpoint/2010/main" val="3092160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2985</Words>
  <Application>Microsoft Office PowerPoint</Application>
  <PresentationFormat>On-screen Show (4:3)</PresentationFormat>
  <Paragraphs>381</Paragraphs>
  <Slides>30</Slides>
  <Notes>29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Office Theme</vt:lpstr>
      <vt:lpstr>Equation</vt:lpstr>
      <vt:lpstr>Week 7  October 13-17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One-Sample Hypothesis Tests           ML 7-3</vt:lpstr>
      <vt:lpstr>Logic of Hypothesis Testing</vt:lpstr>
      <vt:lpstr>Logic of Hypothesis Testing</vt:lpstr>
      <vt:lpstr>Logic of Hypothesis Testing</vt:lpstr>
      <vt:lpstr>Logic of Hypothesis Testing</vt:lpstr>
      <vt:lpstr>Logic of Hypothesis Testing</vt:lpstr>
      <vt:lpstr>Logic of Hypothesis Testing</vt:lpstr>
      <vt:lpstr>Logic of Hypothesis Testing</vt:lpstr>
      <vt:lpstr>Logic of Hypothesis Testing</vt:lpstr>
      <vt:lpstr>Statistical Hypothesis Testing</vt:lpstr>
      <vt:lpstr>Statistical Hypothesis Testing</vt:lpstr>
      <vt:lpstr>Statistical Hypothesis Testing</vt:lpstr>
      <vt:lpstr>Statistical Hypothesis Testing</vt:lpstr>
      <vt:lpstr>Statistical Hypothesis Testing</vt:lpstr>
      <vt:lpstr>Statistical Hypothesis Testing</vt:lpstr>
      <vt:lpstr>Statistical Hypothesis Testing</vt:lpstr>
      <vt:lpstr>Statistical Hypothesis Testing</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7  October 14-18</dc:title>
  <dc:subject>QMM 510 Stats for Managers</dc:subject>
  <dc:creator>David P. Doane</dc:creator>
  <dc:description>Copyright 2013 by David P. Doane. For use by registered students at Oakland University. Do not distribute without permission.</dc:description>
  <cp:lastModifiedBy>David P. Doane</cp:lastModifiedBy>
  <cp:revision>7</cp:revision>
  <dcterms:created xsi:type="dcterms:W3CDTF">2012-07-19T16:43:43Z</dcterms:created>
  <dcterms:modified xsi:type="dcterms:W3CDTF">2013-10-14T14:38:16Z</dcterms:modified>
</cp:coreProperties>
</file>