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8" r:id="rId49"/>
    <p:sldId id="309" r:id="rId50"/>
    <p:sldId id="304" r:id="rId51"/>
    <p:sldId id="305" r:id="rId52"/>
    <p:sldId id="306" r:id="rId53"/>
    <p:sldId id="307" r:id="rId5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0" d="100"/>
          <a:sy n="80" d="100"/>
        </p:scale>
        <p:origin x="-864" y="-58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F7B6797-8E0A-43C9-B5D9-25303907F95F}" type="datetimeFigureOut">
              <a:rPr lang="en-US" smtClean="0"/>
              <a:t>10/14/2013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C656CD6-2473-4B23-BA89-F8BBD17A1B16}" type="slidenum">
              <a:rPr lang="en-US" smtClean="0"/>
              <a:t>‹#›</a:t>
            </a:fld>
            <a:endParaRPr lang="en-US"/>
          </a:p>
        </p:txBody>
      </p:sp>
    </p:spTree>
    <p:extLst>
      <p:ext uri="{BB962C8B-B14F-4D97-AF65-F5344CB8AC3E}">
        <p14:creationId xmlns:p14="http://schemas.microsoft.com/office/powerpoint/2010/main" val="9422076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Learning Objectives:</a:t>
            </a:r>
          </a:p>
          <a:p>
            <a:pPr>
              <a:spcBef>
                <a:spcPct val="0"/>
              </a:spcBef>
            </a:pPr>
            <a:endParaRPr lang="en-US" smtClean="0"/>
          </a:p>
          <a:p>
            <a:pPr>
              <a:spcBef>
                <a:spcPct val="0"/>
              </a:spcBef>
            </a:pPr>
            <a:r>
              <a:rPr lang="en-US" smtClean="0"/>
              <a:t>Listed are the first six learning objectives for this chapter.  These objectives will be discussed as the chapter progresses.</a:t>
            </a:r>
          </a:p>
          <a:p>
            <a:pPr>
              <a:spcBef>
                <a:spcPct val="0"/>
              </a:spcBef>
            </a:pPr>
            <a:endParaRPr lang="en-US" smtClean="0"/>
          </a:p>
        </p:txBody>
      </p:sp>
      <p:sp>
        <p:nvSpPr>
          <p:cNvPr id="245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7100B85-FDFC-4EDE-BE39-1DCF8983D784}" type="slidenum">
              <a:rPr lang="en-US"/>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Regression Terminology:</a:t>
            </a:r>
          </a:p>
          <a:p>
            <a:pPr>
              <a:spcBef>
                <a:spcPct val="0"/>
              </a:spcBef>
            </a:pPr>
            <a:endParaRPr lang="en-US" smtClean="0"/>
          </a:p>
          <a:p>
            <a:pPr>
              <a:spcBef>
                <a:spcPct val="0"/>
              </a:spcBef>
            </a:pPr>
            <a:r>
              <a:rPr lang="en-US" smtClean="0"/>
              <a:t>This slide presents the population linear regression model with the intercept and slope parameters.  Note the model includes an error term.</a:t>
            </a:r>
          </a:p>
        </p:txBody>
      </p:sp>
      <p:sp>
        <p:nvSpPr>
          <p:cNvPr id="512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E81A5A1B-A492-4D3F-B33C-ACBF1732FE28}" type="slidenum">
              <a:rPr lang="en-US"/>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Regression Terminology:</a:t>
            </a:r>
          </a:p>
          <a:p>
            <a:pPr>
              <a:spcBef>
                <a:spcPct val="0"/>
              </a:spcBef>
            </a:pPr>
            <a:endParaRPr lang="en-US" smtClean="0"/>
          </a:p>
          <a:p>
            <a:pPr>
              <a:spcBef>
                <a:spcPct val="0"/>
              </a:spcBef>
            </a:pPr>
            <a:r>
              <a:rPr lang="en-US" smtClean="0"/>
              <a:t>This slide presents the fitted linear regression model with the estimates for the intercept and slope.  Note the model does include an error term.  We would want the predicted error to be zero.</a:t>
            </a:r>
          </a:p>
          <a:p>
            <a:pPr>
              <a:spcBef>
                <a:spcPct val="0"/>
              </a:spcBef>
            </a:pPr>
            <a:endParaRPr lang="en-US" smtClean="0"/>
          </a:p>
          <a:p>
            <a:pPr>
              <a:spcBef>
                <a:spcPct val="0"/>
              </a:spcBef>
            </a:pPr>
            <a:r>
              <a:rPr lang="en-US" smtClean="0"/>
              <a:t>The error or the residual for a given response value for a given predictor value is the difference between that value and the predicted value for that predictor value.</a:t>
            </a:r>
          </a:p>
          <a:p>
            <a:pPr>
              <a:spcBef>
                <a:spcPct val="0"/>
              </a:spcBef>
            </a:pPr>
            <a:endParaRPr lang="en-US" smtClean="0"/>
          </a:p>
          <a:p>
            <a:pPr>
              <a:spcBef>
                <a:spcPct val="0"/>
              </a:spcBef>
            </a:pPr>
            <a:r>
              <a:rPr lang="en-US" smtClean="0"/>
              <a:t>Each response value used in the model will have an error associated with it.   </a:t>
            </a:r>
          </a:p>
          <a:p>
            <a:pPr>
              <a:spcBef>
                <a:spcPct val="0"/>
              </a:spcBef>
            </a:pPr>
            <a:endParaRPr lang="en-US" smtClean="0"/>
          </a:p>
        </p:txBody>
      </p:sp>
      <p:sp>
        <p:nvSpPr>
          <p:cNvPr id="532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38941BC2-3C2F-40E8-A061-E64C1A06CBB1}" type="slidenum">
              <a:rPr lang="en-US"/>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Regression Terminology:</a:t>
            </a:r>
          </a:p>
          <a:p>
            <a:pPr>
              <a:spcBef>
                <a:spcPct val="0"/>
              </a:spcBef>
            </a:pPr>
            <a:endParaRPr lang="en-US" smtClean="0"/>
          </a:p>
          <a:p>
            <a:pPr>
              <a:spcBef>
                <a:spcPct val="0"/>
              </a:spcBef>
            </a:pPr>
            <a:r>
              <a:rPr lang="en-US" smtClean="0"/>
              <a:t>Figure 12.6 displays the Excel scatter plot with the fitted line for the given data in the example.  Included in the display is the equation or model for the linear regression.</a:t>
            </a:r>
          </a:p>
        </p:txBody>
      </p:sp>
      <p:sp>
        <p:nvSpPr>
          <p:cNvPr id="552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17A9C49-D57E-4B01-8665-77FAF9DD0CCA}" type="slidenum">
              <a:rPr lang="en-US"/>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Regression Terminology:</a:t>
            </a:r>
          </a:p>
          <a:p>
            <a:pPr>
              <a:spcBef>
                <a:spcPct val="0"/>
              </a:spcBef>
            </a:pPr>
            <a:endParaRPr lang="en-US" smtClean="0"/>
          </a:p>
          <a:p>
            <a:pPr>
              <a:spcBef>
                <a:spcPct val="0"/>
              </a:spcBef>
            </a:pPr>
            <a:r>
              <a:rPr lang="en-US" smtClean="0"/>
              <a:t>The discussion of the example from the previous slide is continued on this slide.</a:t>
            </a:r>
          </a:p>
        </p:txBody>
      </p:sp>
      <p:sp>
        <p:nvSpPr>
          <p:cNvPr id="573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7247F5C-ED15-4A80-99CE-14AA5C9934F8}" type="slidenum">
              <a:rPr lang="en-US"/>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Ordinary Least Squares (OLS) Formulas:</a:t>
            </a:r>
          </a:p>
          <a:p>
            <a:pPr>
              <a:spcBef>
                <a:spcPct val="0"/>
              </a:spcBef>
            </a:pPr>
            <a:endParaRPr lang="en-US" smtClean="0"/>
          </a:p>
          <a:p>
            <a:pPr>
              <a:spcBef>
                <a:spcPct val="0"/>
              </a:spcBef>
            </a:pPr>
            <a:r>
              <a:rPr lang="en-US" smtClean="0"/>
              <a:t>The ordinary least squares method allows us to determine estimates for the intercept and the slope such that the error sum of squares is minimized.</a:t>
            </a:r>
          </a:p>
        </p:txBody>
      </p:sp>
      <p:sp>
        <p:nvSpPr>
          <p:cNvPr id="593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B163EEC5-B47F-4613-B45E-F27893F06499}" type="slidenum">
              <a:rPr lang="en-US"/>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Ordinary Least Squares (OLS) Formulas:</a:t>
            </a:r>
          </a:p>
          <a:p>
            <a:pPr>
              <a:spcBef>
                <a:spcPct val="0"/>
              </a:spcBef>
            </a:pPr>
            <a:endParaRPr lang="en-US" smtClean="0"/>
          </a:p>
          <a:p>
            <a:pPr>
              <a:spcBef>
                <a:spcPct val="0"/>
              </a:spcBef>
            </a:pPr>
            <a:r>
              <a:rPr lang="en-US" smtClean="0"/>
              <a:t>The ordinary least squares formulas for the intercept and slope are given on this slide.</a:t>
            </a:r>
          </a:p>
        </p:txBody>
      </p:sp>
      <p:sp>
        <p:nvSpPr>
          <p:cNvPr id="614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E109A414-5B81-4109-A60E-B11CF964DB30}" type="slidenum">
              <a:rPr lang="en-US"/>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Analysis of Variance: Overall Fit:</a:t>
            </a:r>
          </a:p>
          <a:p>
            <a:pPr>
              <a:spcBef>
                <a:spcPct val="0"/>
              </a:spcBef>
            </a:pPr>
            <a:endParaRPr lang="en-US" smtClean="0"/>
          </a:p>
          <a:p>
            <a:pPr>
              <a:spcBef>
                <a:spcPct val="0"/>
              </a:spcBef>
            </a:pPr>
            <a:r>
              <a:rPr lang="en-US" smtClean="0"/>
              <a:t>We can test the overall significance of the regression by using an </a:t>
            </a:r>
            <a:r>
              <a:rPr lang="en-US" i="1" smtClean="0"/>
              <a:t>F</a:t>
            </a:r>
            <a:r>
              <a:rPr lang="en-US" smtClean="0"/>
              <a:t> test to compare the explained and unexplained sum of squares.  The ANOVA table in the slide shows all the components used in the </a:t>
            </a:r>
            <a:r>
              <a:rPr lang="en-US" i="1" smtClean="0"/>
              <a:t>F</a:t>
            </a:r>
            <a:r>
              <a:rPr lang="en-US" smtClean="0"/>
              <a:t> test.</a:t>
            </a:r>
          </a:p>
        </p:txBody>
      </p:sp>
      <p:sp>
        <p:nvSpPr>
          <p:cNvPr id="79875"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0916118F-A21D-4F0B-8AB1-7521A82656B5}" type="slidenum">
              <a:rPr lang="en-US" sz="1200"/>
              <a:pPr algn="r"/>
              <a:t>17</a:t>
            </a:fld>
            <a:endParaRPr 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Ordinary Least Squares (OLS) Formulas:</a:t>
            </a:r>
          </a:p>
          <a:p>
            <a:pPr>
              <a:spcBef>
                <a:spcPct val="0"/>
              </a:spcBef>
            </a:pPr>
            <a:endParaRPr lang="en-US" smtClean="0"/>
          </a:p>
          <a:p>
            <a:pPr>
              <a:spcBef>
                <a:spcPct val="0"/>
              </a:spcBef>
            </a:pPr>
            <a:r>
              <a:rPr lang="en-US" smtClean="0"/>
              <a:t>Figure 12.8 shows that the ordinary least squares regression line always passes through the point where the ordered pair is the mean of the predictor variable and the mean of the response variable.</a:t>
            </a:r>
          </a:p>
        </p:txBody>
      </p:sp>
      <p:sp>
        <p:nvSpPr>
          <p:cNvPr id="634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C54EF2CC-5FD9-4EB3-8CA3-15053F749729}" type="slidenum">
              <a:rPr lang="en-US"/>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Ordinary Least Squares (OLS) Formulas:</a:t>
            </a:r>
          </a:p>
          <a:p>
            <a:pPr>
              <a:spcBef>
                <a:spcPct val="0"/>
              </a:spcBef>
            </a:pPr>
            <a:endParaRPr lang="en-US" smtClean="0"/>
          </a:p>
          <a:p>
            <a:pPr>
              <a:spcBef>
                <a:spcPct val="0"/>
              </a:spcBef>
            </a:pPr>
            <a:r>
              <a:rPr lang="en-US" smtClean="0"/>
              <a:t>How well does the regression model fit the data?  One can assess the fit.  </a:t>
            </a:r>
          </a:p>
        </p:txBody>
      </p:sp>
      <p:sp>
        <p:nvSpPr>
          <p:cNvPr id="655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C659948D-95A5-427D-AF92-CD32DA3596C8}" type="slidenum">
              <a:rPr lang="en-US"/>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Ordinary Least Squares (OLS) Formulas:</a:t>
            </a:r>
          </a:p>
          <a:p>
            <a:pPr>
              <a:spcBef>
                <a:spcPct val="0"/>
              </a:spcBef>
            </a:pPr>
            <a:endParaRPr lang="en-US" smtClean="0"/>
          </a:p>
          <a:p>
            <a:pPr>
              <a:spcBef>
                <a:spcPct val="0"/>
              </a:spcBef>
            </a:pPr>
            <a:r>
              <a:rPr lang="en-US" smtClean="0"/>
              <a:t>How well does the regression model fit the data?  One can assess the fit (continued).</a:t>
            </a:r>
          </a:p>
        </p:txBody>
      </p:sp>
      <p:sp>
        <p:nvSpPr>
          <p:cNvPr id="675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A77BB6DC-364B-4657-A89E-426770D4F9DF}" type="slidenum">
              <a:rPr lang="en-US"/>
              <a:pPr/>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Visual Displays and Correlation Analysis:</a:t>
            </a:r>
          </a:p>
          <a:p>
            <a:pPr>
              <a:spcBef>
                <a:spcPct val="0"/>
              </a:spcBef>
            </a:pPr>
            <a:endParaRPr lang="en-US" smtClean="0"/>
          </a:p>
          <a:p>
            <a:pPr>
              <a:spcBef>
                <a:spcPct val="0"/>
              </a:spcBef>
            </a:pPr>
            <a:r>
              <a:rPr lang="en-US" smtClean="0"/>
              <a:t>One of the first things one should do when dealing with bivariate data is to display the data on a scatter plot.</a:t>
            </a:r>
          </a:p>
          <a:p>
            <a:pPr>
              <a:spcBef>
                <a:spcPct val="0"/>
              </a:spcBef>
            </a:pPr>
            <a:endParaRPr lang="en-US" smtClean="0"/>
          </a:p>
          <a:p>
            <a:pPr>
              <a:spcBef>
                <a:spcPct val="0"/>
              </a:spcBef>
            </a:pPr>
            <a:r>
              <a:rPr lang="en-US" smtClean="0"/>
              <a:t>A scatter plot gives us an idea about the behavior of the relationship between the two variables.  </a:t>
            </a:r>
          </a:p>
          <a:p>
            <a:pPr>
              <a:spcBef>
                <a:spcPct val="0"/>
              </a:spcBef>
            </a:pPr>
            <a:endParaRPr lang="en-US" smtClean="0"/>
          </a:p>
          <a:p>
            <a:pPr>
              <a:spcBef>
                <a:spcPct val="0"/>
              </a:spcBef>
            </a:pPr>
            <a:r>
              <a:rPr lang="en-US" smtClean="0"/>
              <a:t>Figure 12.1 shows an example of a scatter plot.</a:t>
            </a:r>
          </a:p>
        </p:txBody>
      </p:sp>
      <p:sp>
        <p:nvSpPr>
          <p:cNvPr id="286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EBF46F9E-4953-47B5-A769-5F22DF9330A3}" type="slidenum">
              <a:rPr lang="en-US"/>
              <a:pPr/>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Ordinary Least Squares (OLS) Formulas:</a:t>
            </a:r>
          </a:p>
          <a:p>
            <a:pPr>
              <a:spcBef>
                <a:spcPct val="0"/>
              </a:spcBef>
            </a:pPr>
            <a:endParaRPr lang="en-US" smtClean="0"/>
          </a:p>
          <a:p>
            <a:pPr>
              <a:spcBef>
                <a:spcPct val="0"/>
              </a:spcBef>
            </a:pPr>
            <a:r>
              <a:rPr lang="en-US" smtClean="0"/>
              <a:t>How well does the regression model fit the data?  One can assess the fit (continued).</a:t>
            </a:r>
          </a:p>
          <a:p>
            <a:pPr>
              <a:spcBef>
                <a:spcPct val="0"/>
              </a:spcBef>
            </a:pPr>
            <a:endParaRPr lang="en-US" smtClean="0"/>
          </a:p>
          <a:p>
            <a:pPr>
              <a:spcBef>
                <a:spcPct val="0"/>
              </a:spcBef>
            </a:pPr>
            <a:r>
              <a:rPr lang="en-US" smtClean="0"/>
              <a:t>The goodness of the fit is measured through the coefficient of determination.</a:t>
            </a:r>
          </a:p>
          <a:p>
            <a:pPr>
              <a:spcBef>
                <a:spcPct val="0"/>
              </a:spcBef>
            </a:pPr>
            <a:endParaRPr lang="en-US" smtClean="0"/>
          </a:p>
          <a:p>
            <a:pPr>
              <a:spcBef>
                <a:spcPct val="0"/>
              </a:spcBef>
            </a:pPr>
            <a:r>
              <a:rPr lang="en-US" smtClean="0"/>
              <a:t>A coefficient of determination close to 1 or 100% will indicate that the model will be a useful model to help with predictions for the data.</a:t>
            </a:r>
          </a:p>
          <a:p>
            <a:pPr>
              <a:spcBef>
                <a:spcPct val="0"/>
              </a:spcBef>
            </a:pPr>
            <a:endParaRPr lang="en-US" smtClean="0"/>
          </a:p>
          <a:p>
            <a:pPr>
              <a:spcBef>
                <a:spcPct val="0"/>
              </a:spcBef>
            </a:pPr>
            <a:r>
              <a:rPr lang="en-US" smtClean="0"/>
              <a:t>Note that the coefficient of determination can be obtained by just squaring the correlation coefficient.</a:t>
            </a:r>
          </a:p>
        </p:txBody>
      </p:sp>
      <p:sp>
        <p:nvSpPr>
          <p:cNvPr id="696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AA9C9E1C-E8D4-4307-8588-69FEFD11D6D9}" type="slidenum">
              <a:rPr lang="en-US"/>
              <a:pPr/>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Analysis of Variance: Overall Fit:</a:t>
            </a:r>
          </a:p>
          <a:p>
            <a:pPr>
              <a:spcBef>
                <a:spcPct val="0"/>
              </a:spcBef>
            </a:pPr>
            <a:endParaRPr lang="en-US" smtClean="0"/>
          </a:p>
          <a:p>
            <a:pPr>
              <a:spcBef>
                <a:spcPct val="0"/>
              </a:spcBef>
            </a:pPr>
            <a:r>
              <a:rPr lang="en-US" smtClean="0"/>
              <a:t>We can test the overall significance of the regression by using an </a:t>
            </a:r>
            <a:r>
              <a:rPr lang="en-US" i="1" smtClean="0"/>
              <a:t>F</a:t>
            </a:r>
            <a:r>
              <a:rPr lang="en-US" smtClean="0"/>
              <a:t> test to compare the explained and unexplained sum of squares.  The ANOVA table in the slide shows all the components used in the </a:t>
            </a:r>
            <a:r>
              <a:rPr lang="en-US" i="1" smtClean="0"/>
              <a:t>F</a:t>
            </a:r>
            <a:r>
              <a:rPr lang="en-US" smtClean="0"/>
              <a:t> test.</a:t>
            </a:r>
          </a:p>
        </p:txBody>
      </p:sp>
      <p:sp>
        <p:nvSpPr>
          <p:cNvPr id="79875"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0916118F-A21D-4F0B-8AB1-7521A82656B5}" type="slidenum">
              <a:rPr lang="en-US" sz="1200"/>
              <a:pPr algn="r"/>
              <a:t>22</a:t>
            </a:fld>
            <a:endParaRPr 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Tests for Significance:</a:t>
            </a:r>
          </a:p>
          <a:p>
            <a:pPr>
              <a:spcBef>
                <a:spcPct val="0"/>
              </a:spcBef>
            </a:pPr>
            <a:endParaRPr lang="en-US" smtClean="0"/>
          </a:p>
          <a:p>
            <a:pPr>
              <a:spcBef>
                <a:spcPct val="0"/>
              </a:spcBef>
            </a:pPr>
            <a:r>
              <a:rPr lang="en-US" smtClean="0"/>
              <a:t>The standard error is an overall measure of model fit.  A small standard error implies a good fit.</a:t>
            </a:r>
          </a:p>
          <a:p>
            <a:pPr>
              <a:spcBef>
                <a:spcPct val="0"/>
              </a:spcBef>
            </a:pPr>
            <a:endParaRPr lang="en-US" smtClean="0"/>
          </a:p>
          <a:p>
            <a:pPr>
              <a:spcBef>
                <a:spcPct val="0"/>
              </a:spcBef>
            </a:pPr>
            <a:r>
              <a:rPr lang="en-US" smtClean="0"/>
              <a:t>The standard error is used when constructing confidence intervals for the intercept and the slope. </a:t>
            </a:r>
          </a:p>
          <a:p>
            <a:pPr>
              <a:spcBef>
                <a:spcPct val="0"/>
              </a:spcBef>
            </a:pPr>
            <a:endParaRPr lang="en-US" smtClean="0"/>
          </a:p>
          <a:p>
            <a:pPr>
              <a:spcBef>
                <a:spcPct val="0"/>
              </a:spcBef>
            </a:pPr>
            <a:endParaRPr lang="en-US" smtClean="0"/>
          </a:p>
        </p:txBody>
      </p:sp>
      <p:sp>
        <p:nvSpPr>
          <p:cNvPr id="716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36D62596-3A1C-4233-BED5-8A66FA55F1B8}" type="slidenum">
              <a:rPr lang="en-US"/>
              <a:pPr/>
              <a:t>23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Tests for Significance:</a:t>
            </a:r>
          </a:p>
          <a:p>
            <a:pPr>
              <a:spcBef>
                <a:spcPct val="0"/>
              </a:spcBef>
            </a:pPr>
            <a:endParaRPr lang="en-US" smtClean="0"/>
          </a:p>
          <a:p>
            <a:pPr>
              <a:spcBef>
                <a:spcPct val="0"/>
              </a:spcBef>
            </a:pPr>
            <a:r>
              <a:rPr lang="en-US" smtClean="0"/>
              <a:t>This slide gives the standard errors for the intercept and slope.</a:t>
            </a:r>
          </a:p>
        </p:txBody>
      </p:sp>
      <p:sp>
        <p:nvSpPr>
          <p:cNvPr id="737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9A8B91D4-F4DF-4617-9551-0C38A7327123}" type="slidenum">
              <a:rPr lang="en-US"/>
              <a:pPr/>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Tests for Significance:</a:t>
            </a:r>
          </a:p>
          <a:p>
            <a:pPr>
              <a:spcBef>
                <a:spcPct val="0"/>
              </a:spcBef>
            </a:pPr>
            <a:endParaRPr lang="en-US" smtClean="0"/>
          </a:p>
          <a:p>
            <a:pPr>
              <a:spcBef>
                <a:spcPct val="0"/>
              </a:spcBef>
            </a:pPr>
            <a:r>
              <a:rPr lang="en-US" smtClean="0"/>
              <a:t>This slide presents the procedures to test for zero slope and intercept.  Observe that the test statistic has a </a:t>
            </a:r>
            <a:r>
              <a:rPr lang="en-US" i="1" smtClean="0"/>
              <a:t>t</a:t>
            </a:r>
            <a:r>
              <a:rPr lang="en-US" smtClean="0"/>
              <a:t> distribution.</a:t>
            </a:r>
          </a:p>
        </p:txBody>
      </p:sp>
      <p:sp>
        <p:nvSpPr>
          <p:cNvPr id="778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0A1BED84-A4D3-4416-8CE0-7BE729265D33}" type="slidenum">
              <a:rPr lang="en-US"/>
              <a:pPr/>
              <a:t>25</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Analysis of Variance: Overall Fit:</a:t>
            </a:r>
          </a:p>
          <a:p>
            <a:pPr>
              <a:spcBef>
                <a:spcPct val="0"/>
              </a:spcBef>
            </a:pPr>
            <a:endParaRPr lang="en-US" smtClean="0"/>
          </a:p>
          <a:p>
            <a:pPr>
              <a:spcBef>
                <a:spcPct val="0"/>
              </a:spcBef>
            </a:pPr>
            <a:r>
              <a:rPr lang="en-US" smtClean="0"/>
              <a:t>We can test the overall significance of the regression by using an </a:t>
            </a:r>
            <a:r>
              <a:rPr lang="en-US" i="1" smtClean="0"/>
              <a:t>F</a:t>
            </a:r>
            <a:r>
              <a:rPr lang="en-US" smtClean="0"/>
              <a:t> test to compare the explained and unexplained sum of squares.  The ANOVA table in the slide shows all the components used in the </a:t>
            </a:r>
            <a:r>
              <a:rPr lang="en-US" i="1" smtClean="0"/>
              <a:t>F</a:t>
            </a:r>
            <a:r>
              <a:rPr lang="en-US" smtClean="0"/>
              <a:t> test.</a:t>
            </a:r>
          </a:p>
        </p:txBody>
      </p:sp>
      <p:sp>
        <p:nvSpPr>
          <p:cNvPr id="79875"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0916118F-A21D-4F0B-8AB1-7521A82656B5}" type="slidenum">
              <a:rPr lang="en-US" sz="1200"/>
              <a:pPr algn="r"/>
              <a:t>26</a:t>
            </a:fld>
            <a:endParaRPr lang="en-US" sz="12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Analysis of Variance: Overall Fit:</a:t>
            </a:r>
          </a:p>
          <a:p>
            <a:pPr>
              <a:spcBef>
                <a:spcPct val="0"/>
              </a:spcBef>
            </a:pPr>
            <a:endParaRPr lang="en-US" smtClean="0"/>
          </a:p>
          <a:p>
            <a:pPr>
              <a:spcBef>
                <a:spcPct val="0"/>
              </a:spcBef>
            </a:pPr>
            <a:r>
              <a:rPr lang="en-US" smtClean="0"/>
              <a:t>We can test the overall significance of the regression by using an </a:t>
            </a:r>
            <a:r>
              <a:rPr lang="en-US" i="1" smtClean="0"/>
              <a:t>F</a:t>
            </a:r>
            <a:r>
              <a:rPr lang="en-US" smtClean="0"/>
              <a:t> test to compare the explained and unexplained sum of squares.  The ANOVA table in the slide shows all the components used in the </a:t>
            </a:r>
            <a:r>
              <a:rPr lang="en-US" i="1" smtClean="0"/>
              <a:t>F</a:t>
            </a:r>
            <a:r>
              <a:rPr lang="en-US" smtClean="0"/>
              <a:t> test.</a:t>
            </a:r>
          </a:p>
        </p:txBody>
      </p:sp>
      <p:sp>
        <p:nvSpPr>
          <p:cNvPr id="79875"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0916118F-A21D-4F0B-8AB1-7521A82656B5}" type="slidenum">
              <a:rPr lang="en-US" sz="1200"/>
              <a:pPr algn="r"/>
              <a:t>27</a:t>
            </a:fld>
            <a:endParaRPr lang="en-US"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Analysis of Variance: Overall Fit:</a:t>
            </a:r>
          </a:p>
          <a:p>
            <a:pPr>
              <a:spcBef>
                <a:spcPct val="0"/>
              </a:spcBef>
            </a:pPr>
            <a:endParaRPr lang="en-US" smtClean="0"/>
          </a:p>
          <a:p>
            <a:pPr>
              <a:spcBef>
                <a:spcPct val="0"/>
              </a:spcBef>
            </a:pPr>
            <a:r>
              <a:rPr lang="en-US" smtClean="0"/>
              <a:t>We can test the overall significance of the regression by using an </a:t>
            </a:r>
            <a:r>
              <a:rPr lang="en-US" i="1" smtClean="0"/>
              <a:t>F</a:t>
            </a:r>
            <a:r>
              <a:rPr lang="en-US" smtClean="0"/>
              <a:t> test to compare the explained and unexplained sum of squares.  The ANOVA table in the slide shows all the components used in the </a:t>
            </a:r>
            <a:r>
              <a:rPr lang="en-US" i="1" smtClean="0"/>
              <a:t>F</a:t>
            </a:r>
            <a:r>
              <a:rPr lang="en-US" smtClean="0"/>
              <a:t> test.</a:t>
            </a:r>
          </a:p>
        </p:txBody>
      </p:sp>
      <p:sp>
        <p:nvSpPr>
          <p:cNvPr id="79875"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0916118F-A21D-4F0B-8AB1-7521A82656B5}" type="slidenum">
              <a:rPr lang="en-US" sz="1200"/>
              <a:pPr algn="r"/>
              <a:t>28</a:t>
            </a:fld>
            <a:endParaRPr lang="en-US" sz="120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Confidence and Prediction Intervals for </a:t>
            </a:r>
            <a:r>
              <a:rPr lang="en-US" i="1" smtClean="0"/>
              <a:t>Y</a:t>
            </a:r>
            <a:r>
              <a:rPr lang="en-US" smtClean="0"/>
              <a:t>:</a:t>
            </a:r>
          </a:p>
          <a:p>
            <a:pPr>
              <a:spcBef>
                <a:spcPct val="0"/>
              </a:spcBef>
            </a:pPr>
            <a:endParaRPr lang="en-US" smtClean="0"/>
          </a:p>
          <a:p>
            <a:pPr>
              <a:spcBef>
                <a:spcPct val="0"/>
              </a:spcBef>
            </a:pPr>
            <a:r>
              <a:rPr lang="en-US" smtClean="0"/>
              <a:t>The slide presents the relationships used to determine the confidence interval for the mean of the response variable (</a:t>
            </a:r>
            <a:r>
              <a:rPr lang="en-US" i="1" smtClean="0"/>
              <a:t>Y</a:t>
            </a:r>
            <a:r>
              <a:rPr lang="en-US" smtClean="0"/>
              <a:t>) and the prediction interval for an individual </a:t>
            </a:r>
            <a:r>
              <a:rPr lang="en-US" i="1" smtClean="0"/>
              <a:t>Y</a:t>
            </a:r>
            <a:r>
              <a:rPr lang="en-US" smtClean="0"/>
              <a:t> value.</a:t>
            </a:r>
          </a:p>
        </p:txBody>
      </p:sp>
      <p:sp>
        <p:nvSpPr>
          <p:cNvPr id="81923"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9F7019C3-603F-4845-8204-28B285C04DBD}" type="slidenum">
              <a:rPr lang="en-US" sz="1200"/>
              <a:pPr algn="r"/>
              <a:t>29</a:t>
            </a:fld>
            <a:endParaRPr lang="en-US" sz="12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Residual Tests:</a:t>
            </a:r>
          </a:p>
          <a:p>
            <a:pPr>
              <a:spcBef>
                <a:spcPct val="0"/>
              </a:spcBef>
            </a:pPr>
            <a:endParaRPr lang="en-US" smtClean="0"/>
          </a:p>
          <a:p>
            <a:pPr>
              <a:spcBef>
                <a:spcPct val="0"/>
              </a:spcBef>
            </a:pPr>
            <a:endParaRPr lang="en-US" smtClean="0"/>
          </a:p>
          <a:p>
            <a:pPr>
              <a:spcBef>
                <a:spcPct val="0"/>
              </a:spcBef>
            </a:pPr>
            <a:r>
              <a:rPr lang="en-US" smtClean="0"/>
              <a:t>For the true model, the errors are assumed to be independent and normally distributed with constant variance. </a:t>
            </a:r>
          </a:p>
          <a:p>
            <a:pPr>
              <a:spcBef>
                <a:spcPct val="0"/>
              </a:spcBef>
            </a:pPr>
            <a:r>
              <a:rPr lang="en-US" smtClean="0"/>
              <a:t> </a:t>
            </a:r>
          </a:p>
        </p:txBody>
      </p:sp>
      <p:sp>
        <p:nvSpPr>
          <p:cNvPr id="83971"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758583EA-3011-4CCC-A465-BAA148601112}" type="slidenum">
              <a:rPr lang="en-US" sz="1200"/>
              <a:pPr algn="r"/>
              <a:t>30</a:t>
            </a:fld>
            <a:endParaRPr 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Visual Displays and Correlation Analysis:</a:t>
            </a:r>
          </a:p>
          <a:p>
            <a:pPr>
              <a:spcBef>
                <a:spcPct val="0"/>
              </a:spcBef>
            </a:pPr>
            <a:endParaRPr lang="en-US" smtClean="0"/>
          </a:p>
          <a:p>
            <a:pPr>
              <a:spcBef>
                <a:spcPct val="0"/>
              </a:spcBef>
            </a:pPr>
            <a:r>
              <a:rPr lang="en-US" smtClean="0"/>
              <a:t>The slide shows a few possible cases of scatter plots and the correlation coefficient associated with them.</a:t>
            </a:r>
          </a:p>
        </p:txBody>
      </p:sp>
      <p:sp>
        <p:nvSpPr>
          <p:cNvPr id="327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CCD6B587-3E89-409E-84D2-BF717FD9E162}" type="slidenum">
              <a:rPr lang="en-US"/>
              <a:pPr/>
              <a:t>4</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Residual Tests:</a:t>
            </a:r>
          </a:p>
          <a:p>
            <a:pPr>
              <a:spcBef>
                <a:spcPct val="0"/>
              </a:spcBef>
            </a:pPr>
            <a:endParaRPr lang="en-US" smtClean="0"/>
          </a:p>
          <a:p>
            <a:pPr>
              <a:spcBef>
                <a:spcPct val="0"/>
              </a:spcBef>
            </a:pPr>
            <a:r>
              <a:rPr lang="en-US" smtClean="0"/>
              <a:t>We can test to determine whether the normality assumption is violated.  This slide explains one such test called the normality plot test.</a:t>
            </a:r>
          </a:p>
          <a:p>
            <a:pPr>
              <a:spcBef>
                <a:spcPct val="0"/>
              </a:spcBef>
            </a:pPr>
            <a:endParaRPr lang="en-US" smtClean="0"/>
          </a:p>
          <a:p>
            <a:pPr>
              <a:spcBef>
                <a:spcPct val="0"/>
              </a:spcBef>
            </a:pPr>
            <a:r>
              <a:rPr lang="en-US" smtClean="0"/>
              <a:t>If the plot results in an approximate straight line, it would indicate that the normality assumption has not been violated. </a:t>
            </a:r>
          </a:p>
        </p:txBody>
      </p:sp>
      <p:sp>
        <p:nvSpPr>
          <p:cNvPr id="86019"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18E18B40-6B01-4265-8CA2-F55BAD0F3C70}" type="slidenum">
              <a:rPr lang="en-US" sz="1200"/>
              <a:pPr algn="r"/>
              <a:t>31</a:t>
            </a:fld>
            <a:endParaRPr lang="en-US" sz="120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Residual Tests:</a:t>
            </a:r>
          </a:p>
          <a:p>
            <a:pPr>
              <a:spcBef>
                <a:spcPct val="0"/>
              </a:spcBef>
            </a:pPr>
            <a:endParaRPr lang="en-US" smtClean="0"/>
          </a:p>
          <a:p>
            <a:pPr>
              <a:spcBef>
                <a:spcPct val="0"/>
              </a:spcBef>
            </a:pPr>
            <a:r>
              <a:rPr lang="en-US" smtClean="0"/>
              <a:t>If the normality assumption is violated, what are some of the steps to employ to fix the problem.</a:t>
            </a:r>
          </a:p>
          <a:p>
            <a:pPr>
              <a:spcBef>
                <a:spcPct val="0"/>
              </a:spcBef>
            </a:pPr>
            <a:endParaRPr lang="en-US" smtClean="0"/>
          </a:p>
          <a:p>
            <a:pPr>
              <a:spcBef>
                <a:spcPct val="0"/>
              </a:spcBef>
            </a:pPr>
            <a:r>
              <a:rPr lang="en-US" smtClean="0"/>
              <a:t>Three solutions are presented in the slide.</a:t>
            </a:r>
          </a:p>
          <a:p>
            <a:pPr>
              <a:spcBef>
                <a:spcPct val="0"/>
              </a:spcBef>
            </a:pPr>
            <a:endParaRPr lang="en-US" smtClean="0"/>
          </a:p>
        </p:txBody>
      </p:sp>
      <p:sp>
        <p:nvSpPr>
          <p:cNvPr id="88067"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0E51EA7B-FAE5-469E-9BD0-D2054BC61DA8}" type="slidenum">
              <a:rPr lang="en-US" sz="1200"/>
              <a:pPr algn="r"/>
              <a:t>32</a:t>
            </a:fld>
            <a:endParaRPr lang="en-US" sz="120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Residual Tests:</a:t>
            </a:r>
          </a:p>
          <a:p>
            <a:pPr>
              <a:spcBef>
                <a:spcPct val="0"/>
              </a:spcBef>
            </a:pPr>
            <a:endParaRPr lang="en-US" smtClean="0"/>
          </a:p>
          <a:p>
            <a:pPr>
              <a:spcBef>
                <a:spcPct val="0"/>
              </a:spcBef>
            </a:pPr>
            <a:r>
              <a:rPr lang="en-US" smtClean="0"/>
              <a:t>The variance for the residuals is assumed to be constant for the true model.</a:t>
            </a:r>
          </a:p>
          <a:p>
            <a:pPr>
              <a:spcBef>
                <a:spcPct val="0"/>
              </a:spcBef>
            </a:pPr>
            <a:endParaRPr lang="en-US" smtClean="0"/>
          </a:p>
          <a:p>
            <a:pPr>
              <a:spcBef>
                <a:spcPct val="0"/>
              </a:spcBef>
            </a:pPr>
            <a:r>
              <a:rPr lang="en-US" smtClean="0"/>
              <a:t>One can use graphical techniques to help determine whether the constant variance assumption is violated.</a:t>
            </a:r>
          </a:p>
          <a:p>
            <a:pPr>
              <a:spcBef>
                <a:spcPct val="0"/>
              </a:spcBef>
            </a:pPr>
            <a:endParaRPr lang="en-US" smtClean="0"/>
          </a:p>
          <a:p>
            <a:pPr>
              <a:spcBef>
                <a:spcPct val="0"/>
              </a:spcBef>
            </a:pPr>
            <a:r>
              <a:rPr lang="en-US" smtClean="0"/>
              <a:t>If the residual plot versus the predictor variable (</a:t>
            </a:r>
            <a:r>
              <a:rPr lang="en-US" i="1" smtClean="0"/>
              <a:t>X</a:t>
            </a:r>
            <a:r>
              <a:rPr lang="en-US" smtClean="0"/>
              <a:t>) shows no pattern as in the diagram, it would indicate that maybe the constant variance assumption has not been violated. </a:t>
            </a:r>
          </a:p>
        </p:txBody>
      </p:sp>
      <p:sp>
        <p:nvSpPr>
          <p:cNvPr id="90115"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100CAE50-9E89-44F4-995E-AD87AE98C3CC}" type="slidenum">
              <a:rPr lang="en-US" sz="1200"/>
              <a:pPr algn="r"/>
              <a:t>33</a:t>
            </a:fld>
            <a:endParaRPr lang="en-US" sz="120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Residual Tests:</a:t>
            </a:r>
          </a:p>
          <a:p>
            <a:pPr>
              <a:spcBef>
                <a:spcPct val="0"/>
              </a:spcBef>
            </a:pPr>
            <a:endParaRPr lang="en-US" smtClean="0"/>
          </a:p>
          <a:p>
            <a:pPr>
              <a:spcBef>
                <a:spcPct val="0"/>
              </a:spcBef>
            </a:pPr>
            <a:r>
              <a:rPr lang="en-US" smtClean="0"/>
              <a:t>Patterns as shown in this slide would indicate nonconstant variance and would imply a violation of the assumption.</a:t>
            </a:r>
          </a:p>
          <a:p>
            <a:pPr>
              <a:spcBef>
                <a:spcPct val="0"/>
              </a:spcBef>
            </a:pPr>
            <a:endParaRPr lang="en-US" smtClean="0"/>
          </a:p>
        </p:txBody>
      </p:sp>
      <p:sp>
        <p:nvSpPr>
          <p:cNvPr id="92163"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FE73B350-084A-4609-BD26-19DB291BE9CA}" type="slidenum">
              <a:rPr lang="en-US" sz="1200"/>
              <a:pPr algn="r"/>
              <a:t>34</a:t>
            </a:fld>
            <a:endParaRPr lang="en-US" sz="120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Residual Tests:</a:t>
            </a:r>
          </a:p>
          <a:p>
            <a:pPr>
              <a:spcBef>
                <a:spcPct val="0"/>
              </a:spcBef>
            </a:pPr>
            <a:endParaRPr lang="en-US" smtClean="0"/>
          </a:p>
          <a:p>
            <a:pPr>
              <a:spcBef>
                <a:spcPct val="0"/>
              </a:spcBef>
            </a:pPr>
            <a:r>
              <a:rPr lang="en-US" smtClean="0"/>
              <a:t>One can transform both </a:t>
            </a:r>
            <a:r>
              <a:rPr lang="en-US" i="1" smtClean="0"/>
              <a:t>X </a:t>
            </a:r>
            <a:r>
              <a:rPr lang="en-US" smtClean="0"/>
              <a:t>and </a:t>
            </a:r>
            <a:r>
              <a:rPr lang="en-US" i="1" smtClean="0"/>
              <a:t>Y</a:t>
            </a:r>
            <a:r>
              <a:rPr lang="en-US" smtClean="0"/>
              <a:t> to help with the nonconstant variance for the residuals.</a:t>
            </a:r>
          </a:p>
          <a:p>
            <a:pPr>
              <a:spcBef>
                <a:spcPct val="0"/>
              </a:spcBef>
            </a:pPr>
            <a:endParaRPr lang="en-US" smtClean="0"/>
          </a:p>
          <a:p>
            <a:pPr>
              <a:spcBef>
                <a:spcPct val="0"/>
              </a:spcBef>
            </a:pPr>
            <a:r>
              <a:rPr lang="en-US" smtClean="0"/>
              <a:t>We can use the first-order autocorrelation to test for independence.  Most statistical software can perform such a test.</a:t>
            </a:r>
          </a:p>
        </p:txBody>
      </p:sp>
      <p:sp>
        <p:nvSpPr>
          <p:cNvPr id="94211"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0E2C76D1-E9D0-4A23-B004-18AAF2068412}" type="slidenum">
              <a:rPr lang="en-US" sz="1200"/>
              <a:pPr algn="r"/>
              <a:t>35</a:t>
            </a:fld>
            <a:endParaRPr lang="en-US" sz="120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Residual Tests:</a:t>
            </a:r>
          </a:p>
          <a:p>
            <a:pPr>
              <a:spcBef>
                <a:spcPct val="0"/>
              </a:spcBef>
            </a:pPr>
            <a:endParaRPr lang="en-US" smtClean="0"/>
          </a:p>
          <a:p>
            <a:pPr>
              <a:spcBef>
                <a:spcPct val="0"/>
              </a:spcBef>
            </a:pPr>
            <a:r>
              <a:rPr lang="en-US" smtClean="0"/>
              <a:t>This slide presents two tests, which can help to determine whether the residuals are independent of each other or not.</a:t>
            </a:r>
          </a:p>
        </p:txBody>
      </p:sp>
      <p:sp>
        <p:nvSpPr>
          <p:cNvPr id="96259"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056231F9-574D-4DE1-8BFB-7078E6997DF5}" type="slidenum">
              <a:rPr lang="en-US" sz="1200"/>
              <a:pPr algn="r"/>
              <a:t>36</a:t>
            </a:fld>
            <a:endParaRPr lang="en-US" sz="120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Residual Tests:</a:t>
            </a:r>
          </a:p>
          <a:p>
            <a:pPr>
              <a:spcBef>
                <a:spcPct val="0"/>
              </a:spcBef>
            </a:pPr>
            <a:endParaRPr lang="en-US" smtClean="0"/>
          </a:p>
          <a:p>
            <a:pPr>
              <a:spcBef>
                <a:spcPct val="0"/>
              </a:spcBef>
            </a:pPr>
            <a:r>
              <a:rPr lang="en-US" smtClean="0"/>
              <a:t>This slide presents a fix to help with violation of the independence assumption for the residuals.</a:t>
            </a:r>
          </a:p>
        </p:txBody>
      </p:sp>
      <p:sp>
        <p:nvSpPr>
          <p:cNvPr id="98307"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B149F373-0D00-48E2-87E5-687440A73D75}" type="slidenum">
              <a:rPr lang="en-US" sz="1200"/>
              <a:pPr algn="r"/>
              <a:t>37</a:t>
            </a:fld>
            <a:endParaRPr lang="en-US" sz="120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Residual Tests:</a:t>
            </a:r>
          </a:p>
          <a:p>
            <a:pPr>
              <a:spcBef>
                <a:spcPct val="0"/>
              </a:spcBef>
            </a:pPr>
            <a:endParaRPr lang="en-US" smtClean="0"/>
          </a:p>
          <a:p>
            <a:pPr>
              <a:spcBef>
                <a:spcPct val="0"/>
              </a:spcBef>
            </a:pPr>
            <a:r>
              <a:rPr lang="en-US" smtClean="0"/>
              <a:t>This slide presents a fix to help with violation of the independence assumption for the residuals.</a:t>
            </a:r>
          </a:p>
        </p:txBody>
      </p:sp>
      <p:sp>
        <p:nvSpPr>
          <p:cNvPr id="98307"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B149F373-0D00-48E2-87E5-687440A73D75}" type="slidenum">
              <a:rPr lang="en-US" sz="1200"/>
              <a:pPr algn="r"/>
              <a:t>38</a:t>
            </a:fld>
            <a:endParaRPr lang="en-US" sz="120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Residual Tests:</a:t>
            </a:r>
          </a:p>
          <a:p>
            <a:pPr>
              <a:spcBef>
                <a:spcPct val="0"/>
              </a:spcBef>
            </a:pPr>
            <a:endParaRPr lang="en-US" smtClean="0"/>
          </a:p>
          <a:p>
            <a:pPr>
              <a:spcBef>
                <a:spcPct val="0"/>
              </a:spcBef>
            </a:pPr>
            <a:r>
              <a:rPr lang="en-US" smtClean="0"/>
              <a:t>This slide presents a fix to help with violation of the independence assumption for the residuals.</a:t>
            </a:r>
          </a:p>
        </p:txBody>
      </p:sp>
      <p:sp>
        <p:nvSpPr>
          <p:cNvPr id="98307"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B149F373-0D00-48E2-87E5-687440A73D75}" type="slidenum">
              <a:rPr lang="en-US" sz="1200"/>
              <a:pPr algn="r"/>
              <a:t>39</a:t>
            </a:fld>
            <a:endParaRPr lang="en-US" sz="120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Residual Tests:</a:t>
            </a:r>
          </a:p>
          <a:p>
            <a:pPr>
              <a:spcBef>
                <a:spcPct val="0"/>
              </a:spcBef>
            </a:pPr>
            <a:endParaRPr lang="en-US" smtClean="0"/>
          </a:p>
          <a:p>
            <a:pPr>
              <a:spcBef>
                <a:spcPct val="0"/>
              </a:spcBef>
            </a:pPr>
            <a:r>
              <a:rPr lang="en-US" smtClean="0"/>
              <a:t>This slide presents a fix to help with violation of the independence assumption for the residuals.</a:t>
            </a:r>
          </a:p>
        </p:txBody>
      </p:sp>
      <p:sp>
        <p:nvSpPr>
          <p:cNvPr id="98307"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B149F373-0D00-48E2-87E5-687440A73D75}" type="slidenum">
              <a:rPr lang="en-US" sz="1200"/>
              <a:pPr algn="r"/>
              <a:t>40</a:t>
            </a:fld>
            <a:endParaRPr 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Visual Displays and Correlation Analysis:</a:t>
            </a:r>
          </a:p>
          <a:p>
            <a:pPr>
              <a:spcBef>
                <a:spcPct val="0"/>
              </a:spcBef>
            </a:pPr>
            <a:endParaRPr lang="en-US" smtClean="0"/>
          </a:p>
          <a:p>
            <a:pPr>
              <a:spcBef>
                <a:spcPct val="0"/>
              </a:spcBef>
            </a:pPr>
            <a:r>
              <a:rPr lang="en-US" smtClean="0"/>
              <a:t>One can test whether the linear correlation between two variables is significant or not.</a:t>
            </a:r>
          </a:p>
          <a:p>
            <a:pPr>
              <a:spcBef>
                <a:spcPct val="0"/>
              </a:spcBef>
            </a:pPr>
            <a:endParaRPr lang="en-US" smtClean="0"/>
          </a:p>
          <a:p>
            <a:pPr>
              <a:spcBef>
                <a:spcPct val="0"/>
              </a:spcBef>
            </a:pPr>
            <a:r>
              <a:rPr lang="en-US" smtClean="0"/>
              <a:t>This slide shows the process of doing such a test.</a:t>
            </a:r>
          </a:p>
          <a:p>
            <a:pPr>
              <a:spcBef>
                <a:spcPct val="0"/>
              </a:spcBef>
            </a:pPr>
            <a:endParaRPr lang="en-US" smtClean="0"/>
          </a:p>
          <a:p>
            <a:pPr>
              <a:spcBef>
                <a:spcPct val="0"/>
              </a:spcBef>
            </a:pPr>
            <a:endParaRPr lang="en-US" smtClean="0"/>
          </a:p>
          <a:p>
            <a:pPr>
              <a:spcBef>
                <a:spcPct val="0"/>
              </a:spcBef>
            </a:pPr>
            <a:endParaRPr lang="en-US" smtClean="0"/>
          </a:p>
        </p:txBody>
      </p:sp>
      <p:sp>
        <p:nvSpPr>
          <p:cNvPr id="348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AB8B0CEC-D1CE-4D27-A283-B8D8F7E2E21F}" type="slidenum">
              <a:rPr lang="en-US"/>
              <a:pPr/>
              <a:t>5</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Unusual Observations:</a:t>
            </a:r>
          </a:p>
          <a:p>
            <a:pPr>
              <a:spcBef>
                <a:spcPct val="0"/>
              </a:spcBef>
            </a:pPr>
            <a:endParaRPr lang="en-US" smtClean="0"/>
          </a:p>
          <a:p>
            <a:pPr>
              <a:spcBef>
                <a:spcPct val="0"/>
              </a:spcBef>
            </a:pPr>
            <a:r>
              <a:rPr lang="en-US" smtClean="0"/>
              <a:t>One can use appropriate statistical software to help determine whether we have unusual observations in the data.  If we standardize the residuals, a rule of thumb is that if the absolute value of the standardized residual is outside 2 standard deviations, then it may be classified as unusual.</a:t>
            </a:r>
          </a:p>
          <a:p>
            <a:pPr>
              <a:spcBef>
                <a:spcPct val="0"/>
              </a:spcBef>
            </a:pPr>
            <a:endParaRPr lang="en-US" smtClean="0"/>
          </a:p>
          <a:p>
            <a:pPr>
              <a:spcBef>
                <a:spcPct val="0"/>
              </a:spcBef>
            </a:pPr>
            <a:r>
              <a:rPr lang="en-US" smtClean="0"/>
              <a:t> </a:t>
            </a:r>
          </a:p>
        </p:txBody>
      </p:sp>
      <p:sp>
        <p:nvSpPr>
          <p:cNvPr id="100355"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E38D7006-54F3-490C-AF1E-F048E36B6332}" type="slidenum">
              <a:rPr lang="en-US" sz="1200"/>
              <a:pPr algn="r"/>
              <a:t>41</a:t>
            </a:fld>
            <a:endParaRPr lang="en-US" sz="120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Unusual Observations:</a:t>
            </a:r>
          </a:p>
          <a:p>
            <a:pPr>
              <a:spcBef>
                <a:spcPct val="0"/>
              </a:spcBef>
            </a:pPr>
            <a:endParaRPr lang="en-US" smtClean="0"/>
          </a:p>
          <a:p>
            <a:pPr>
              <a:spcBef>
                <a:spcPct val="0"/>
              </a:spcBef>
            </a:pPr>
            <a:r>
              <a:rPr lang="en-US" smtClean="0"/>
              <a:t>A high leverage statistic would indicate that the observation is far from the mean of the predictor variable (</a:t>
            </a:r>
            <a:r>
              <a:rPr lang="en-US" i="1" smtClean="0"/>
              <a:t>X</a:t>
            </a:r>
            <a:r>
              <a:rPr lang="en-US" smtClean="0"/>
              <a:t>). </a:t>
            </a:r>
          </a:p>
        </p:txBody>
      </p:sp>
      <p:sp>
        <p:nvSpPr>
          <p:cNvPr id="102403"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416D347A-639E-4513-B000-3326FA35A60E}" type="slidenum">
              <a:rPr lang="en-US" sz="1200"/>
              <a:pPr algn="r"/>
              <a:t>42</a:t>
            </a:fld>
            <a:endParaRPr lang="en-US" sz="120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Unusual Observations:</a:t>
            </a:r>
          </a:p>
          <a:p>
            <a:pPr>
              <a:spcBef>
                <a:spcPct val="0"/>
              </a:spcBef>
            </a:pPr>
            <a:endParaRPr lang="en-US" smtClean="0"/>
          </a:p>
          <a:p>
            <a:pPr>
              <a:spcBef>
                <a:spcPct val="0"/>
              </a:spcBef>
            </a:pPr>
            <a:r>
              <a:rPr lang="en-US" smtClean="0"/>
              <a:t>A high leverage statistic would indicate that the observation is far from the mean of the predictor variable (</a:t>
            </a:r>
            <a:r>
              <a:rPr lang="en-US" i="1" smtClean="0"/>
              <a:t>X</a:t>
            </a:r>
            <a:r>
              <a:rPr lang="en-US" smtClean="0"/>
              <a:t>). </a:t>
            </a:r>
          </a:p>
        </p:txBody>
      </p:sp>
      <p:sp>
        <p:nvSpPr>
          <p:cNvPr id="102403"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416D347A-639E-4513-B000-3326FA35A60E}" type="slidenum">
              <a:rPr lang="en-US" sz="1200"/>
              <a:pPr algn="r"/>
              <a:t>43</a:t>
            </a:fld>
            <a:endParaRPr lang="en-US" sz="120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Other Regression Problems:</a:t>
            </a:r>
          </a:p>
          <a:p>
            <a:pPr>
              <a:spcBef>
                <a:spcPct val="0"/>
              </a:spcBef>
            </a:pPr>
            <a:endParaRPr lang="en-US" smtClean="0"/>
          </a:p>
          <a:p>
            <a:pPr>
              <a:spcBef>
                <a:spcPct val="0"/>
              </a:spcBef>
            </a:pPr>
            <a:r>
              <a:rPr lang="en-US" smtClean="0"/>
              <a:t>This slide presents what may cause outliers to occur in the data and some possible fixes.  </a:t>
            </a:r>
          </a:p>
        </p:txBody>
      </p:sp>
      <p:sp>
        <p:nvSpPr>
          <p:cNvPr id="104451"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B25D924E-D2C1-49A6-A78E-4AE395500877}" type="slidenum">
              <a:rPr lang="en-US" sz="1200"/>
              <a:pPr algn="r"/>
              <a:t>44</a:t>
            </a:fld>
            <a:endParaRPr lang="en-US" sz="120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Other Regression Problems:</a:t>
            </a:r>
          </a:p>
          <a:p>
            <a:pPr>
              <a:spcBef>
                <a:spcPct val="0"/>
              </a:spcBef>
            </a:pPr>
            <a:endParaRPr lang="en-US" smtClean="0"/>
          </a:p>
          <a:p>
            <a:pPr>
              <a:spcBef>
                <a:spcPct val="0"/>
              </a:spcBef>
            </a:pPr>
            <a:r>
              <a:rPr lang="en-US" smtClean="0"/>
              <a:t>This slide presents two problems one may encounter in regression analysis.   </a:t>
            </a:r>
          </a:p>
          <a:p>
            <a:pPr>
              <a:spcBef>
                <a:spcPct val="0"/>
              </a:spcBef>
            </a:pPr>
            <a:endParaRPr lang="en-US" smtClean="0"/>
          </a:p>
        </p:txBody>
      </p:sp>
      <p:sp>
        <p:nvSpPr>
          <p:cNvPr id="106499"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94A1E5F8-B1CB-4008-8698-6D9D74849B8D}" type="slidenum">
              <a:rPr lang="en-US" sz="1200"/>
              <a:pPr algn="r"/>
              <a:t>45</a:t>
            </a:fld>
            <a:endParaRPr lang="en-US" sz="120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Other Regression Problems:</a:t>
            </a:r>
          </a:p>
          <a:p>
            <a:pPr>
              <a:spcBef>
                <a:spcPct val="0"/>
              </a:spcBef>
            </a:pPr>
            <a:endParaRPr lang="en-US" smtClean="0"/>
          </a:p>
          <a:p>
            <a:pPr>
              <a:spcBef>
                <a:spcPct val="0"/>
              </a:spcBef>
            </a:pPr>
            <a:r>
              <a:rPr lang="en-US" smtClean="0"/>
              <a:t>This slide presents two other problems one may encounter in regression analysis.   </a:t>
            </a:r>
          </a:p>
          <a:p>
            <a:pPr>
              <a:spcBef>
                <a:spcPct val="0"/>
              </a:spcBef>
            </a:pPr>
            <a:endParaRPr lang="en-US" smtClean="0"/>
          </a:p>
        </p:txBody>
      </p:sp>
      <p:sp>
        <p:nvSpPr>
          <p:cNvPr id="108547"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87310A25-D7AD-4C99-BBD3-9AF6B3339A79}" type="slidenum">
              <a:rPr lang="en-US" sz="1200"/>
              <a:pPr algn="r"/>
              <a:t>46</a:t>
            </a:fld>
            <a:endParaRPr lang="en-US" sz="120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Other Regression Problems:</a:t>
            </a:r>
          </a:p>
          <a:p>
            <a:pPr>
              <a:spcBef>
                <a:spcPct val="0"/>
              </a:spcBef>
            </a:pPr>
            <a:endParaRPr lang="en-US" smtClean="0"/>
          </a:p>
          <a:p>
            <a:pPr>
              <a:spcBef>
                <a:spcPct val="0"/>
              </a:spcBef>
            </a:pPr>
            <a:r>
              <a:rPr lang="en-US" smtClean="0"/>
              <a:t>One should try other models to compare in order to get the best fit.</a:t>
            </a:r>
          </a:p>
          <a:p>
            <a:pPr>
              <a:spcBef>
                <a:spcPct val="0"/>
              </a:spcBef>
            </a:pPr>
            <a:endParaRPr lang="en-US" smtClean="0"/>
          </a:p>
          <a:p>
            <a:pPr>
              <a:spcBef>
                <a:spcPct val="0"/>
              </a:spcBef>
            </a:pPr>
            <a:r>
              <a:rPr lang="en-US" smtClean="0"/>
              <a:t>The appropriate technology may be used to help with this.   </a:t>
            </a:r>
          </a:p>
          <a:p>
            <a:pPr>
              <a:spcBef>
                <a:spcPct val="0"/>
              </a:spcBef>
            </a:pPr>
            <a:endParaRPr lang="en-US" smtClean="0"/>
          </a:p>
        </p:txBody>
      </p:sp>
      <p:sp>
        <p:nvSpPr>
          <p:cNvPr id="110595"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74CA68DF-A9F4-4BF7-9724-FF088EFC5C4C}" type="slidenum">
              <a:rPr lang="en-US" sz="1200"/>
              <a:pPr algn="r"/>
              <a:t>47</a:t>
            </a:fld>
            <a:endParaRPr lang="en-US" sz="120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48</a:t>
            </a:fld>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49</a:t>
            </a:fld>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50</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Visual Displays and Correlation Analysis:</a:t>
            </a:r>
          </a:p>
          <a:p>
            <a:pPr>
              <a:spcBef>
                <a:spcPct val="0"/>
              </a:spcBef>
            </a:pPr>
            <a:endParaRPr lang="en-US" smtClean="0"/>
          </a:p>
          <a:p>
            <a:pPr>
              <a:spcBef>
                <a:spcPct val="0"/>
              </a:spcBef>
            </a:pPr>
            <a:r>
              <a:rPr lang="en-US" smtClean="0"/>
              <a:t>One can test whether the linear correlation between two variables is significant or not.</a:t>
            </a:r>
          </a:p>
          <a:p>
            <a:pPr>
              <a:spcBef>
                <a:spcPct val="0"/>
              </a:spcBef>
            </a:pPr>
            <a:endParaRPr lang="en-US" smtClean="0"/>
          </a:p>
          <a:p>
            <a:pPr>
              <a:spcBef>
                <a:spcPct val="0"/>
              </a:spcBef>
            </a:pPr>
            <a:r>
              <a:rPr lang="en-US" smtClean="0"/>
              <a:t>This slide shows the process of doing such a test (continued).</a:t>
            </a:r>
          </a:p>
          <a:p>
            <a:pPr>
              <a:spcBef>
                <a:spcPct val="0"/>
              </a:spcBef>
            </a:pPr>
            <a:endParaRPr lang="en-US" smtClean="0"/>
          </a:p>
          <a:p>
            <a:pPr>
              <a:spcBef>
                <a:spcPct val="0"/>
              </a:spcBef>
            </a:pPr>
            <a:endParaRPr lang="en-US" smtClean="0"/>
          </a:p>
        </p:txBody>
      </p:sp>
      <p:sp>
        <p:nvSpPr>
          <p:cNvPr id="389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10B9D2DB-EE1E-476A-A075-0B2FFA686E06}" type="slidenum">
              <a:rPr lang="en-US"/>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Simple Regression:</a:t>
            </a:r>
          </a:p>
          <a:p>
            <a:pPr>
              <a:spcBef>
                <a:spcPct val="0"/>
              </a:spcBef>
            </a:pPr>
            <a:endParaRPr lang="en-US" smtClean="0"/>
          </a:p>
          <a:p>
            <a:pPr>
              <a:spcBef>
                <a:spcPct val="0"/>
              </a:spcBef>
            </a:pPr>
            <a:r>
              <a:rPr lang="en-US" smtClean="0"/>
              <a:t>Regression analysis helps us model the relationship between the two variables.</a:t>
            </a:r>
          </a:p>
          <a:p>
            <a:pPr>
              <a:spcBef>
                <a:spcPct val="0"/>
              </a:spcBef>
            </a:pPr>
            <a:endParaRPr lang="en-US" smtClean="0"/>
          </a:p>
          <a:p>
            <a:pPr>
              <a:spcBef>
                <a:spcPct val="0"/>
              </a:spcBef>
            </a:pPr>
            <a:r>
              <a:rPr lang="en-US" smtClean="0"/>
              <a:t>Simple regression analysis deals with one dependent (response) variable and one independent (predictor) variable when the relationship is linear.</a:t>
            </a:r>
          </a:p>
        </p:txBody>
      </p:sp>
      <p:sp>
        <p:nvSpPr>
          <p:cNvPr id="430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C9A1A7C6-69AE-40A9-A71F-D35F25451DEC}" type="slidenum">
              <a:rPr lang="en-US"/>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Simple Regression:</a:t>
            </a:r>
          </a:p>
          <a:p>
            <a:pPr>
              <a:spcBef>
                <a:spcPct val="0"/>
              </a:spcBef>
            </a:pPr>
            <a:endParaRPr lang="en-US" smtClean="0"/>
          </a:p>
          <a:p>
            <a:pPr>
              <a:spcBef>
                <a:spcPct val="0"/>
              </a:spcBef>
            </a:pPr>
            <a:r>
              <a:rPr lang="en-US" smtClean="0"/>
              <a:t>The slide shows examples of simple regression models or equations.</a:t>
            </a:r>
          </a:p>
        </p:txBody>
      </p:sp>
      <p:sp>
        <p:nvSpPr>
          <p:cNvPr id="450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509BE3AA-889C-471B-BA1B-5C43CBC24EC5}" type="slidenum">
              <a:rPr lang="en-US"/>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Simple Regression:</a:t>
            </a:r>
          </a:p>
          <a:p>
            <a:pPr>
              <a:spcBef>
                <a:spcPct val="0"/>
              </a:spcBef>
            </a:pPr>
            <a:endParaRPr lang="en-US" smtClean="0"/>
          </a:p>
          <a:p>
            <a:pPr>
              <a:spcBef>
                <a:spcPct val="0"/>
              </a:spcBef>
            </a:pPr>
            <a:r>
              <a:rPr lang="en-US" smtClean="0"/>
              <a:t>The slide shows examples of simple regression models or equations and using these models to make predictions.</a:t>
            </a:r>
          </a:p>
          <a:p>
            <a:pPr>
              <a:spcBef>
                <a:spcPct val="0"/>
              </a:spcBef>
            </a:pPr>
            <a:endParaRPr lang="en-US" smtClean="0"/>
          </a:p>
        </p:txBody>
      </p:sp>
      <p:sp>
        <p:nvSpPr>
          <p:cNvPr id="471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57B282BD-F27A-4304-940E-5B69E8288032}" type="slidenum">
              <a:rPr lang="en-US"/>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Simple Regression:</a:t>
            </a:r>
          </a:p>
          <a:p>
            <a:pPr>
              <a:spcBef>
                <a:spcPct val="0"/>
              </a:spcBef>
            </a:pPr>
            <a:endParaRPr lang="en-US" smtClean="0"/>
          </a:p>
          <a:p>
            <a:pPr>
              <a:spcBef>
                <a:spcPct val="0"/>
              </a:spcBef>
            </a:pPr>
            <a:r>
              <a:rPr lang="en-US" smtClean="0"/>
              <a:t>One of the things you should keep in mind when dealing with regression models is that cause and effect are not proven by simple regression.</a:t>
            </a:r>
          </a:p>
          <a:p>
            <a:pPr>
              <a:spcBef>
                <a:spcPct val="0"/>
              </a:spcBef>
            </a:pPr>
            <a:endParaRPr lang="en-US" smtClean="0"/>
          </a:p>
          <a:p>
            <a:pPr>
              <a:spcBef>
                <a:spcPct val="0"/>
              </a:spcBef>
            </a:pPr>
            <a:r>
              <a:rPr lang="en-US" smtClean="0"/>
              <a:t>Once the regression model is determined, care should be taken when using it to make predictions.  The model captures the behavior of the bivariate data over the range of the predictor variable. Using predictor values outside this range may lead to unreliable predictions because one does not know how the model is behaving outside the range of the predictor variable.       </a:t>
            </a:r>
          </a:p>
        </p:txBody>
      </p:sp>
      <p:sp>
        <p:nvSpPr>
          <p:cNvPr id="491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ADD6E8A2-93C5-4366-889D-CFA5A7899693}" type="slidenum">
              <a:rPr lang="en-US"/>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7ED191F-22C5-4760-AA90-FB6A546DF54C}"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736B33-F63A-4ABC-BBF3-4768BEC6FE9C}" type="slidenum">
              <a:rPr lang="en-US" smtClean="0"/>
              <a:t>‹#›</a:t>
            </a:fld>
            <a:endParaRPr lang="en-US"/>
          </a:p>
        </p:txBody>
      </p:sp>
    </p:spTree>
    <p:extLst>
      <p:ext uri="{BB962C8B-B14F-4D97-AF65-F5344CB8AC3E}">
        <p14:creationId xmlns:p14="http://schemas.microsoft.com/office/powerpoint/2010/main" val="22915122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ED191F-22C5-4760-AA90-FB6A546DF54C}"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736B33-F63A-4ABC-BBF3-4768BEC6FE9C}" type="slidenum">
              <a:rPr lang="en-US" smtClean="0"/>
              <a:t>‹#›</a:t>
            </a:fld>
            <a:endParaRPr lang="en-US"/>
          </a:p>
        </p:txBody>
      </p:sp>
    </p:spTree>
    <p:extLst>
      <p:ext uri="{BB962C8B-B14F-4D97-AF65-F5344CB8AC3E}">
        <p14:creationId xmlns:p14="http://schemas.microsoft.com/office/powerpoint/2010/main" val="17241739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ED191F-22C5-4760-AA90-FB6A546DF54C}"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736B33-F63A-4ABC-BBF3-4768BEC6FE9C}" type="slidenum">
              <a:rPr lang="en-US" smtClean="0"/>
              <a:t>‹#›</a:t>
            </a:fld>
            <a:endParaRPr lang="en-US"/>
          </a:p>
        </p:txBody>
      </p:sp>
    </p:spTree>
    <p:extLst>
      <p:ext uri="{BB962C8B-B14F-4D97-AF65-F5344CB8AC3E}">
        <p14:creationId xmlns:p14="http://schemas.microsoft.com/office/powerpoint/2010/main" val="14284834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noChangeArrowheads="1"/>
          </p:cNvSpPr>
          <p:nvPr>
            <p:ph type="sldNum" sz="quarter" idx="10"/>
          </p:nvPr>
        </p:nvSpPr>
        <p:spPr/>
        <p:txBody>
          <a:bodyPr/>
          <a:lstStyle>
            <a:lvl1pPr>
              <a:defRPr/>
            </a:lvl1pPr>
          </a:lstStyle>
          <a:p>
            <a:r>
              <a:rPr lang="en-US"/>
              <a:t>12-</a:t>
            </a:r>
            <a:fld id="{26D18D15-8B07-4116-875A-E262E48DDC92}" type="slidenum">
              <a:rPr lang="en-US"/>
              <a:pPr/>
              <a:t>‹#›</a:t>
            </a:fld>
            <a:endParaRPr lang="en-US"/>
          </a:p>
        </p:txBody>
      </p:sp>
    </p:spTree>
    <p:extLst>
      <p:ext uri="{BB962C8B-B14F-4D97-AF65-F5344CB8AC3E}">
        <p14:creationId xmlns:p14="http://schemas.microsoft.com/office/powerpoint/2010/main" val="12452458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Rectangle 3"/>
          <p:cNvSpPr>
            <a:spLocks noGrp="1" noChangeArrowheads="1"/>
          </p:cNvSpPr>
          <p:nvPr>
            <p:ph type="sldNum" sz="quarter" idx="10"/>
          </p:nvPr>
        </p:nvSpPr>
        <p:spPr/>
        <p:txBody>
          <a:bodyPr/>
          <a:lstStyle>
            <a:lvl1pPr>
              <a:defRPr/>
            </a:lvl1pPr>
          </a:lstStyle>
          <a:p>
            <a:r>
              <a:rPr lang="en-US"/>
              <a:t>12-</a:t>
            </a:r>
            <a:fld id="{8B390728-DEC2-4022-9554-452503A771F7}" type="slidenum">
              <a:rPr lang="en-US"/>
              <a:pPr/>
              <a:t>‹#›</a:t>
            </a:fld>
            <a:endParaRPr lang="en-US"/>
          </a:p>
        </p:txBody>
      </p:sp>
    </p:spTree>
    <p:extLst>
      <p:ext uri="{BB962C8B-B14F-4D97-AF65-F5344CB8AC3E}">
        <p14:creationId xmlns:p14="http://schemas.microsoft.com/office/powerpoint/2010/main" val="28668604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ED191F-22C5-4760-AA90-FB6A546DF54C}"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736B33-F63A-4ABC-BBF3-4768BEC6FE9C}" type="slidenum">
              <a:rPr lang="en-US" smtClean="0"/>
              <a:t>‹#›</a:t>
            </a:fld>
            <a:endParaRPr lang="en-US"/>
          </a:p>
        </p:txBody>
      </p:sp>
    </p:spTree>
    <p:extLst>
      <p:ext uri="{BB962C8B-B14F-4D97-AF65-F5344CB8AC3E}">
        <p14:creationId xmlns:p14="http://schemas.microsoft.com/office/powerpoint/2010/main" val="22649406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7ED191F-22C5-4760-AA90-FB6A546DF54C}"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736B33-F63A-4ABC-BBF3-4768BEC6FE9C}" type="slidenum">
              <a:rPr lang="en-US" smtClean="0"/>
              <a:t>‹#›</a:t>
            </a:fld>
            <a:endParaRPr lang="en-US"/>
          </a:p>
        </p:txBody>
      </p:sp>
    </p:spTree>
    <p:extLst>
      <p:ext uri="{BB962C8B-B14F-4D97-AF65-F5344CB8AC3E}">
        <p14:creationId xmlns:p14="http://schemas.microsoft.com/office/powerpoint/2010/main" val="17517276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7ED191F-22C5-4760-AA90-FB6A546DF54C}" type="datetimeFigureOut">
              <a:rPr lang="en-US" smtClean="0"/>
              <a:t>10/14/2013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736B33-F63A-4ABC-BBF3-4768BEC6FE9C}" type="slidenum">
              <a:rPr lang="en-US" smtClean="0"/>
              <a:t>‹#›</a:t>
            </a:fld>
            <a:endParaRPr lang="en-US"/>
          </a:p>
        </p:txBody>
      </p:sp>
    </p:spTree>
    <p:extLst>
      <p:ext uri="{BB962C8B-B14F-4D97-AF65-F5344CB8AC3E}">
        <p14:creationId xmlns:p14="http://schemas.microsoft.com/office/powerpoint/2010/main" val="38694726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7ED191F-22C5-4760-AA90-FB6A546DF54C}" type="datetimeFigureOut">
              <a:rPr lang="en-US" smtClean="0"/>
              <a:t>10/14/2013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736B33-F63A-4ABC-BBF3-4768BEC6FE9C}" type="slidenum">
              <a:rPr lang="en-US" smtClean="0"/>
              <a:t>‹#›</a:t>
            </a:fld>
            <a:endParaRPr lang="en-US"/>
          </a:p>
        </p:txBody>
      </p:sp>
    </p:spTree>
    <p:extLst>
      <p:ext uri="{BB962C8B-B14F-4D97-AF65-F5344CB8AC3E}">
        <p14:creationId xmlns:p14="http://schemas.microsoft.com/office/powerpoint/2010/main" val="42800910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7ED191F-22C5-4760-AA90-FB6A546DF54C}" type="datetimeFigureOut">
              <a:rPr lang="en-US" smtClean="0"/>
              <a:t>10/14/2013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736B33-F63A-4ABC-BBF3-4768BEC6FE9C}" type="slidenum">
              <a:rPr lang="en-US" smtClean="0"/>
              <a:t>‹#›</a:t>
            </a:fld>
            <a:endParaRPr lang="en-US"/>
          </a:p>
        </p:txBody>
      </p:sp>
    </p:spTree>
    <p:extLst>
      <p:ext uri="{BB962C8B-B14F-4D97-AF65-F5344CB8AC3E}">
        <p14:creationId xmlns:p14="http://schemas.microsoft.com/office/powerpoint/2010/main" val="9320611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ED191F-22C5-4760-AA90-FB6A546DF54C}" type="datetimeFigureOut">
              <a:rPr lang="en-US" smtClean="0"/>
              <a:t>10/14/2013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736B33-F63A-4ABC-BBF3-4768BEC6FE9C}" type="slidenum">
              <a:rPr lang="en-US" smtClean="0"/>
              <a:t>‹#›</a:t>
            </a:fld>
            <a:endParaRPr lang="en-US"/>
          </a:p>
        </p:txBody>
      </p:sp>
    </p:spTree>
    <p:extLst>
      <p:ext uri="{BB962C8B-B14F-4D97-AF65-F5344CB8AC3E}">
        <p14:creationId xmlns:p14="http://schemas.microsoft.com/office/powerpoint/2010/main" val="24994628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ED191F-22C5-4760-AA90-FB6A546DF54C}" type="datetimeFigureOut">
              <a:rPr lang="en-US" smtClean="0"/>
              <a:t>10/14/2013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736B33-F63A-4ABC-BBF3-4768BEC6FE9C}" type="slidenum">
              <a:rPr lang="en-US" smtClean="0"/>
              <a:t>‹#›</a:t>
            </a:fld>
            <a:endParaRPr lang="en-US"/>
          </a:p>
        </p:txBody>
      </p:sp>
    </p:spTree>
    <p:extLst>
      <p:ext uri="{BB962C8B-B14F-4D97-AF65-F5344CB8AC3E}">
        <p14:creationId xmlns:p14="http://schemas.microsoft.com/office/powerpoint/2010/main" val="30176469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ED191F-22C5-4760-AA90-FB6A546DF54C}" type="datetimeFigureOut">
              <a:rPr lang="en-US" smtClean="0"/>
              <a:t>10/14/2013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736B33-F63A-4ABC-BBF3-4768BEC6FE9C}" type="slidenum">
              <a:rPr lang="en-US" smtClean="0"/>
              <a:t>‹#›</a:t>
            </a:fld>
            <a:endParaRPr lang="en-US"/>
          </a:p>
        </p:txBody>
      </p:sp>
    </p:spTree>
    <p:extLst>
      <p:ext uri="{BB962C8B-B14F-4D97-AF65-F5344CB8AC3E}">
        <p14:creationId xmlns:p14="http://schemas.microsoft.com/office/powerpoint/2010/main" val="13163304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ED191F-22C5-4760-AA90-FB6A546DF54C}" type="datetimeFigureOut">
              <a:rPr lang="en-US" smtClean="0"/>
              <a:t>10/14/2013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736B33-F63A-4ABC-BBF3-4768BEC6FE9C}" type="slidenum">
              <a:rPr lang="en-US" smtClean="0"/>
              <a:t>‹#›</a:t>
            </a:fld>
            <a:endParaRPr lang="en-US"/>
          </a:p>
        </p:txBody>
      </p:sp>
    </p:spTree>
    <p:extLst>
      <p:ext uri="{BB962C8B-B14F-4D97-AF65-F5344CB8AC3E}">
        <p14:creationId xmlns:p14="http://schemas.microsoft.com/office/powerpoint/2010/main" val="877613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xmlns:p14="http://schemas.microsoft.com/office/powerpoint/2010/main">
    <mc:Choice Requires="p14">
      <p:transition p14:dur="0"/>
    </mc:Choice>
    <mc:Fallback xmlns="">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13.xml"/><Relationship Id="rId5" Type="http://schemas.openxmlformats.org/officeDocument/2006/relationships/image" Target="../media/image29.jpeg"/><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31.wmf"/></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37.wmf"/><Relationship Id="rId4" Type="http://schemas.openxmlformats.org/officeDocument/2006/relationships/image" Target="../media/image36.wmf"/></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39.jpeg"/></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3.xml"/><Relationship Id="rId1" Type="http://schemas.openxmlformats.org/officeDocument/2006/relationships/slideLayout" Target="../slideLayouts/slideLayout13.xml"/><Relationship Id="rId5" Type="http://schemas.openxmlformats.org/officeDocument/2006/relationships/image" Target="../media/image41.png"/><Relationship Id="rId4" Type="http://schemas.openxmlformats.org/officeDocument/2006/relationships/image" Target="../media/image29.jpeg"/></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4.xml"/><Relationship Id="rId1" Type="http://schemas.openxmlformats.org/officeDocument/2006/relationships/slideLayout" Target="../slideLayouts/slideLayout13.xml"/><Relationship Id="rId5" Type="http://schemas.openxmlformats.org/officeDocument/2006/relationships/image" Target="../media/image29.jpeg"/><Relationship Id="rId4" Type="http://schemas.openxmlformats.org/officeDocument/2006/relationships/image" Target="../media/image43.png"/></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45.wmf"/><Relationship Id="rId4" Type="http://schemas.openxmlformats.org/officeDocument/2006/relationships/image" Target="../media/image44.wmf"/></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image" Target="../media/image48.wmf"/><Relationship Id="rId4" Type="http://schemas.openxmlformats.org/officeDocument/2006/relationships/image" Target="../media/image47.wmf"/></Relationships>
</file>

<file path=ppt/slides/_rels/slide2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50.wmf"/></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52.png"/></Relationships>
</file>

<file path=ppt/slides/_rels/slide3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57.wmf"/><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58.png"/></Relationships>
</file>

<file path=ppt/slides/_rels/slide3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notesSlide" Target="../notesSlides/notesSlide39.xml"/><Relationship Id="rId1" Type="http://schemas.openxmlformats.org/officeDocument/2006/relationships/slideLayout" Target="../slideLayouts/slideLayout7.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66.png"/></Relationships>
</file>

<file path=ppt/slides/_rels/slide4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67.wmf"/></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68.wmf"/><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hyperlink" Target="https://moodle.oakland.edu/" TargetMode="External"/><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image" Target="../media/image71.jpeg"/><Relationship Id="rId5" Type="http://schemas.openxmlformats.org/officeDocument/2006/relationships/image" Target="../media/image70.png"/><Relationship Id="rId4" Type="http://schemas.openxmlformats.org/officeDocument/2006/relationships/image" Target="../media/image69.gif"/></Relationships>
</file>

<file path=ppt/slides/_rels/slide5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jpeg"/><Relationship Id="rId1" Type="http://schemas.openxmlformats.org/officeDocument/2006/relationships/slideLayout" Target="../slideLayouts/slideLayout7.xml"/><Relationship Id="rId4" Type="http://schemas.openxmlformats.org/officeDocument/2006/relationships/image" Target="../media/image74.png"/></Relationships>
</file>

<file path=ppt/slides/_rels/slide52.xml.rels><?xml version="1.0" encoding="UTF-8" standalone="yes"?>
<Relationships xmlns="http://schemas.openxmlformats.org/package/2006/relationships"><Relationship Id="rId2" Type="http://schemas.openxmlformats.org/officeDocument/2006/relationships/image" Target="../media/image75.wmf"/><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75.w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solidFill>
                  <a:schemeClr val="accent1"/>
                </a:solidFill>
                <a:effectLst>
                  <a:outerShdw blurRad="38100" dist="38100" dir="2700000" algn="tl">
                    <a:srgbClr val="000000">
                      <a:alpha val="43137"/>
                    </a:srgbClr>
                  </a:outerShdw>
                </a:effectLst>
              </a:rPr>
              <a:t>Week </a:t>
            </a:r>
            <a:r>
              <a:rPr lang="en-US" dirty="0" smtClean="0">
                <a:solidFill>
                  <a:schemeClr val="accent1"/>
                </a:solidFill>
                <a:effectLst>
                  <a:outerShdw blurRad="38100" dist="38100" dir="2700000" algn="tl">
                    <a:srgbClr val="000000">
                      <a:alpha val="43137"/>
                    </a:srgbClr>
                  </a:outerShdw>
                </a:effectLst>
              </a:rPr>
              <a:t>11 </a:t>
            </a:r>
            <a:r>
              <a:rPr lang="en-US" dirty="0">
                <a:solidFill>
                  <a:schemeClr val="accent1"/>
                </a:solidFill>
                <a:effectLst>
                  <a:outerShdw blurRad="38100" dist="38100" dir="2700000" algn="tl">
                    <a:srgbClr val="000000">
                      <a:alpha val="43137"/>
                    </a:srgbClr>
                  </a:outerShdw>
                </a:effectLst>
              </a:rPr>
              <a:t/>
            </a:r>
            <a:br>
              <a:rPr lang="en-US" dirty="0">
                <a:solidFill>
                  <a:schemeClr val="accent1"/>
                </a:solidFill>
                <a:effectLst>
                  <a:outerShdw blurRad="38100" dist="38100" dir="2700000" algn="tl">
                    <a:srgbClr val="000000">
                      <a:alpha val="43137"/>
                    </a:srgbClr>
                  </a:outerShdw>
                </a:effectLst>
              </a:rPr>
            </a:br>
            <a:r>
              <a:rPr lang="en-US" dirty="0" smtClean="0">
                <a:solidFill>
                  <a:schemeClr val="accent1"/>
                </a:solidFill>
                <a:effectLst>
                  <a:outerShdw blurRad="38100" dist="38100" dir="2700000" algn="tl">
                    <a:srgbClr val="000000">
                      <a:alpha val="43137"/>
                    </a:srgbClr>
                  </a:outerShdw>
                </a:effectLst>
              </a:rPr>
              <a:t>November </a:t>
            </a:r>
            <a:r>
              <a:rPr lang="en-US" dirty="0" smtClean="0">
                <a:solidFill>
                  <a:schemeClr val="accent1"/>
                </a:solidFill>
                <a:effectLst>
                  <a:outerShdw blurRad="38100" dist="38100" dir="2700000" algn="tl">
                    <a:srgbClr val="000000">
                      <a:alpha val="43137"/>
                    </a:srgbClr>
                  </a:outerShdw>
                </a:effectLst>
              </a:rPr>
              <a:t>10-14</a:t>
            </a:r>
            <a:endParaRPr lang="en-US" dirty="0">
              <a:solidFill>
                <a:schemeClr val="accent1"/>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p:txBody>
          <a:bodyPr>
            <a:normAutofit/>
          </a:bodyPr>
          <a:lstStyle/>
          <a:p>
            <a:r>
              <a:rPr lang="en-US" dirty="0" smtClean="0">
                <a:solidFill>
                  <a:srgbClr val="C00000"/>
                </a:solidFill>
              </a:rPr>
              <a:t>Four Mini-Lectures </a:t>
            </a:r>
          </a:p>
          <a:p>
            <a:r>
              <a:rPr lang="en-US" dirty="0" smtClean="0">
                <a:solidFill>
                  <a:srgbClr val="C00000"/>
                </a:solidFill>
              </a:rPr>
              <a:t>QMM 510</a:t>
            </a:r>
          </a:p>
          <a:p>
            <a:r>
              <a:rPr lang="en-US" dirty="0" smtClean="0">
                <a:solidFill>
                  <a:srgbClr val="C00000"/>
                </a:solidFill>
              </a:rPr>
              <a:t>Fall </a:t>
            </a:r>
            <a:r>
              <a:rPr lang="en-US" dirty="0" smtClean="0">
                <a:solidFill>
                  <a:srgbClr val="C00000"/>
                </a:solidFill>
              </a:rPr>
              <a:t>2014 </a:t>
            </a:r>
            <a:endParaRPr lang="en-US" dirty="0">
              <a:solidFill>
                <a:srgbClr val="C00000"/>
              </a:solidFill>
            </a:endParaRPr>
          </a:p>
        </p:txBody>
      </p:sp>
      <p:pic>
        <p:nvPicPr>
          <p:cNvPr id="1026" name="Picture 2" descr="C:\Users\Blythe\AppData\Local\Microsoft\Windows\Temporary Internet Files\Content.IE5\57E3VQ8D\MC900441834[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81800" y="762000"/>
            <a:ext cx="1447800" cy="1445457"/>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Blythe\AppData\Local\Microsoft\Windows\Temporary Internet Files\Content.IE5\T28SMCVP\MC900057129[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19200" y="572157"/>
            <a:ext cx="1215238" cy="18251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57279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p:txBody>
          <a:bodyPr/>
          <a:lstStyle/>
          <a:p>
            <a:r>
              <a:rPr lang="en-US"/>
              <a:t>12-</a:t>
            </a:r>
            <a:fld id="{6DA6EB80-2418-4BA4-93CC-B1A0D4E39565}" type="slidenum">
              <a:rPr lang="en-US"/>
              <a:pPr/>
              <a:t>10</a:t>
            </a:fld>
            <a:endParaRPr lang="en-US"/>
          </a:p>
        </p:txBody>
      </p:sp>
      <p:sp>
        <p:nvSpPr>
          <p:cNvPr id="48129"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48130"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34183" name="Rectangle 7"/>
          <p:cNvSpPr>
            <a:spLocks noChangeArrowheads="1"/>
          </p:cNvSpPr>
          <p:nvPr/>
        </p:nvSpPr>
        <p:spPr bwMode="auto">
          <a:xfrm>
            <a:off x="266226" y="1142999"/>
            <a:ext cx="2857974" cy="611187"/>
          </a:xfrm>
          <a:prstGeom prst="rect">
            <a:avLst/>
          </a:prstGeom>
          <a:noFill/>
          <a:ln w="9525">
            <a:noFill/>
            <a:miter lim="800000"/>
            <a:headEnd/>
            <a:tailEnd/>
          </a:ln>
          <a:effectLst/>
        </p:spPr>
        <p:txBody>
          <a:bodyPr lIns="91435" tIns="45718" rIns="91435" bIns="45718"/>
          <a:lstStyle/>
          <a:p>
            <a:pPr marL="385763" indent="-385763" eaLnBrk="0" hangingPunct="0">
              <a:spcBef>
                <a:spcPct val="20000"/>
              </a:spcBef>
              <a:buClr>
                <a:schemeClr val="folHlink"/>
              </a:buClr>
              <a:defRPr/>
            </a:pPr>
            <a:r>
              <a:rPr lang="en-US" sz="2400" i="1" dirty="0">
                <a:solidFill>
                  <a:srgbClr val="FFFFFF"/>
                </a:solidFill>
                <a:effectLst>
                  <a:outerShdw blurRad="38100" dist="38100" dir="2700000" algn="tl">
                    <a:srgbClr val="000000"/>
                  </a:outerShdw>
                </a:effectLst>
              </a:rPr>
              <a:t> </a:t>
            </a:r>
            <a:r>
              <a:rPr lang="en-US" sz="2400" i="1" dirty="0" smtClean="0">
                <a:solidFill>
                  <a:srgbClr val="C00000"/>
                </a:solidFill>
                <a:effectLst>
                  <a:outerShdw blurRad="38100" dist="38100" dir="2700000" algn="tl">
                    <a:srgbClr val="000000">
                      <a:alpha val="43137"/>
                    </a:srgbClr>
                  </a:outerShdw>
                </a:effectLst>
              </a:rPr>
              <a:t>Cause-and-Effect? </a:t>
            </a:r>
            <a:endParaRPr lang="en-US" sz="2400" i="1" dirty="0">
              <a:solidFill>
                <a:srgbClr val="C00000"/>
              </a:solidFill>
              <a:effectLst>
                <a:outerShdw blurRad="38100" dist="38100" dir="2700000" algn="tl">
                  <a:srgbClr val="000000">
                    <a:alpha val="43137"/>
                  </a:srgbClr>
                </a:outerShdw>
              </a:effectLst>
            </a:endParaRPr>
          </a:p>
        </p:txBody>
      </p:sp>
      <p:sp>
        <p:nvSpPr>
          <p:cNvPr id="48132"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pic>
        <p:nvPicPr>
          <p:cNvPr id="2050" name="Picture 2"/>
          <p:cNvPicPr>
            <a:picLocks noChangeAspect="1" noChangeArrowheads="1"/>
          </p:cNvPicPr>
          <p:nvPr/>
        </p:nvPicPr>
        <p:blipFill>
          <a:blip r:embed="rId3" cstate="print"/>
          <a:srcRect/>
          <a:stretch>
            <a:fillRect/>
          </a:stretch>
        </p:blipFill>
        <p:spPr bwMode="auto">
          <a:xfrm>
            <a:off x="1088198" y="1754186"/>
            <a:ext cx="6646863" cy="1543050"/>
          </a:xfrm>
          <a:prstGeom prst="rect">
            <a:avLst/>
          </a:prstGeom>
          <a:noFill/>
          <a:ln w="3175">
            <a:solidFill>
              <a:schemeClr val="tx1"/>
            </a:solidFill>
            <a:miter lim="800000"/>
            <a:headEnd/>
            <a:tailEnd/>
          </a:ln>
          <a:effectLst>
            <a:innerShdw blurRad="63500" dist="50800" dir="2700000">
              <a:prstClr val="black">
                <a:alpha val="50000"/>
              </a:prstClr>
            </a:innerShdw>
          </a:effectLst>
        </p:spPr>
      </p:pic>
      <p:pic>
        <p:nvPicPr>
          <p:cNvPr id="2051" name="Picture 3"/>
          <p:cNvPicPr>
            <a:picLocks noChangeAspect="1" noChangeArrowheads="1"/>
          </p:cNvPicPr>
          <p:nvPr/>
        </p:nvPicPr>
        <p:blipFill>
          <a:blip r:embed="rId4" cstate="print"/>
          <a:srcRect/>
          <a:stretch>
            <a:fillRect/>
          </a:stretch>
        </p:blipFill>
        <p:spPr bwMode="auto">
          <a:xfrm>
            <a:off x="1088198" y="4114800"/>
            <a:ext cx="6656387" cy="1800225"/>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1" name="Rectangle 2"/>
          <p:cNvSpPr>
            <a:spLocks noGrp="1" noChangeArrowheads="1"/>
          </p:cNvSpPr>
          <p:nvPr>
            <p:ph type="title"/>
          </p:nvPr>
        </p:nvSpPr>
        <p:spPr>
          <a:xfrm>
            <a:off x="2362200" y="408121"/>
            <a:ext cx="3962400" cy="573974"/>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Simple Regression</a:t>
            </a:r>
            <a:endParaRPr lang="en-US" sz="3200" dirty="0">
              <a:solidFill>
                <a:schemeClr val="accent1"/>
              </a:solidFill>
              <a:effectLst>
                <a:outerShdw blurRad="38100" dist="38100" dir="2700000" algn="tl">
                  <a:srgbClr val="000000">
                    <a:alpha val="43137"/>
                  </a:srgbClr>
                </a:outerShdw>
              </a:effectLst>
            </a:endParaRPr>
          </a:p>
        </p:txBody>
      </p:sp>
      <p:sp>
        <p:nvSpPr>
          <p:cNvPr id="10" name="Rectangle 7"/>
          <p:cNvSpPr>
            <a:spLocks noChangeArrowheads="1"/>
          </p:cNvSpPr>
          <p:nvPr/>
        </p:nvSpPr>
        <p:spPr bwMode="auto">
          <a:xfrm>
            <a:off x="321973" y="3581401"/>
            <a:ext cx="3945227" cy="457200"/>
          </a:xfrm>
          <a:prstGeom prst="rect">
            <a:avLst/>
          </a:prstGeom>
          <a:noFill/>
          <a:ln w="9525">
            <a:noFill/>
            <a:miter lim="800000"/>
            <a:headEnd/>
            <a:tailEnd/>
          </a:ln>
          <a:effectLst/>
        </p:spPr>
        <p:txBody>
          <a:bodyPr lIns="91435" tIns="45718" rIns="91435" bIns="45718"/>
          <a:lstStyle/>
          <a:p>
            <a:pPr marL="385763" indent="-385763" eaLnBrk="0" hangingPunct="0">
              <a:spcBef>
                <a:spcPct val="20000"/>
              </a:spcBef>
              <a:buClr>
                <a:schemeClr val="folHlink"/>
              </a:buClr>
              <a:defRPr/>
            </a:pPr>
            <a:r>
              <a:rPr lang="en-US" sz="2400" i="1" dirty="0" smtClean="0">
                <a:solidFill>
                  <a:srgbClr val="C00000"/>
                </a:solidFill>
                <a:effectLst>
                  <a:outerShdw blurRad="38100" dist="38100" dir="2700000" algn="tl">
                    <a:srgbClr val="000000">
                      <a:alpha val="43137"/>
                    </a:srgbClr>
                  </a:outerShdw>
                </a:effectLst>
              </a:rPr>
              <a:t>Can We Make Predictions?</a:t>
            </a:r>
            <a:endParaRPr lang="en-US" sz="2400" i="1" dirty="0">
              <a:solidFill>
                <a:srgbClr val="C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4081247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p:txBody>
          <a:bodyPr/>
          <a:lstStyle/>
          <a:p>
            <a:r>
              <a:rPr lang="en-US"/>
              <a:t>12-</a:t>
            </a:r>
            <a:fld id="{C5BBA67E-0DDF-4BC7-B2C5-7A7364F729B3}" type="slidenum">
              <a:rPr lang="en-US"/>
              <a:pPr/>
              <a:t>11</a:t>
            </a:fld>
            <a:endParaRPr lang="en-US"/>
          </a:p>
        </p:txBody>
      </p:sp>
      <p:sp>
        <p:nvSpPr>
          <p:cNvPr id="437251" name="Rectangle 3"/>
          <p:cNvSpPr>
            <a:spLocks noGrp="1" noChangeArrowheads="1"/>
          </p:cNvSpPr>
          <p:nvPr>
            <p:ph type="body" sz="half" idx="1"/>
          </p:nvPr>
        </p:nvSpPr>
        <p:spPr>
          <a:xfrm>
            <a:off x="431007" y="1988726"/>
            <a:ext cx="8455025" cy="2895600"/>
          </a:xfrm>
        </p:spPr>
        <p:txBody>
          <a:bodyPr lIns="103236" tIns="51618" rIns="103236" bIns="51618"/>
          <a:lstStyle/>
          <a:p>
            <a:pPr marL="515938" indent="-515938" eaLnBrk="1" hangingPunct="1">
              <a:spcBef>
                <a:spcPts val="1200"/>
              </a:spcBef>
              <a:buClr>
                <a:schemeClr val="accent1"/>
              </a:buClr>
              <a:buSzPct val="100000"/>
              <a:buFontTx/>
              <a:buChar char="•"/>
            </a:pPr>
            <a:r>
              <a:rPr lang="en-US" sz="2000" dirty="0" smtClean="0">
                <a:solidFill>
                  <a:srgbClr val="002060"/>
                </a:solidFill>
              </a:rPr>
              <a:t>The </a:t>
            </a:r>
            <a:r>
              <a:rPr lang="en-US" sz="2000" i="1" dirty="0" smtClean="0">
                <a:solidFill>
                  <a:srgbClr val="002060"/>
                </a:solidFill>
              </a:rPr>
              <a:t>assumed model</a:t>
            </a:r>
            <a:r>
              <a:rPr lang="en-US" sz="2000" dirty="0" smtClean="0">
                <a:solidFill>
                  <a:srgbClr val="002060"/>
                </a:solidFill>
              </a:rPr>
              <a:t> for a linear relationship is</a:t>
            </a:r>
          </a:p>
          <a:p>
            <a:pPr marL="515938" indent="-515938" eaLnBrk="1" hangingPunct="1">
              <a:spcBef>
                <a:spcPts val="1200"/>
              </a:spcBef>
              <a:buClr>
                <a:schemeClr val="accent1"/>
              </a:buClr>
              <a:buSzPct val="100000"/>
              <a:buFont typeface="Wingdings" pitchFamily="2" charset="2"/>
              <a:buNone/>
            </a:pPr>
            <a:r>
              <a:rPr lang="en-US" sz="2000" i="1" dirty="0" smtClean="0">
                <a:solidFill>
                  <a:srgbClr val="002060"/>
                </a:solidFill>
              </a:rPr>
              <a:t>         y</a:t>
            </a:r>
            <a:r>
              <a:rPr lang="en-US" sz="2000" dirty="0" smtClean="0">
                <a:solidFill>
                  <a:srgbClr val="002060"/>
                </a:solidFill>
              </a:rPr>
              <a:t> = </a:t>
            </a:r>
            <a:r>
              <a:rPr lang="en-US" sz="2000" dirty="0" smtClean="0">
                <a:solidFill>
                  <a:srgbClr val="002060"/>
                </a:solidFill>
                <a:latin typeface="Symbol" pitchFamily="18" charset="2"/>
              </a:rPr>
              <a:t>b</a:t>
            </a:r>
            <a:r>
              <a:rPr lang="en-US" sz="2000" baseline="-25000" dirty="0" smtClean="0">
                <a:solidFill>
                  <a:srgbClr val="002060"/>
                </a:solidFill>
              </a:rPr>
              <a:t>0</a:t>
            </a:r>
            <a:r>
              <a:rPr lang="en-US" sz="2000" dirty="0" smtClean="0">
                <a:solidFill>
                  <a:srgbClr val="002060"/>
                </a:solidFill>
              </a:rPr>
              <a:t> + </a:t>
            </a:r>
            <a:r>
              <a:rPr lang="en-US" sz="2000" dirty="0" smtClean="0">
                <a:solidFill>
                  <a:srgbClr val="002060"/>
                </a:solidFill>
                <a:latin typeface="Symbol" pitchFamily="18" charset="2"/>
              </a:rPr>
              <a:t>b</a:t>
            </a:r>
            <a:r>
              <a:rPr lang="en-US" sz="2000" baseline="-25000" dirty="0" smtClean="0">
                <a:solidFill>
                  <a:srgbClr val="002060"/>
                </a:solidFill>
              </a:rPr>
              <a:t>1</a:t>
            </a:r>
            <a:r>
              <a:rPr lang="en-US" sz="2000" i="1" dirty="0" smtClean="0">
                <a:solidFill>
                  <a:srgbClr val="002060"/>
                </a:solidFill>
              </a:rPr>
              <a:t>x </a:t>
            </a:r>
            <a:r>
              <a:rPr lang="en-US" sz="2000" dirty="0" smtClean="0">
                <a:solidFill>
                  <a:srgbClr val="002060"/>
                </a:solidFill>
              </a:rPr>
              <a:t>+ </a:t>
            </a:r>
            <a:r>
              <a:rPr lang="en-US" sz="2000" dirty="0" smtClean="0">
                <a:solidFill>
                  <a:srgbClr val="002060"/>
                </a:solidFill>
                <a:latin typeface="Symbol" pitchFamily="18" charset="2"/>
              </a:rPr>
              <a:t>e</a:t>
            </a:r>
            <a:r>
              <a:rPr lang="en-US" sz="2000" i="1" dirty="0" smtClean="0">
                <a:solidFill>
                  <a:srgbClr val="002060"/>
                </a:solidFill>
              </a:rPr>
              <a:t> .</a:t>
            </a:r>
          </a:p>
          <a:p>
            <a:pPr marL="515938" indent="-515938" eaLnBrk="1" hangingPunct="1">
              <a:spcBef>
                <a:spcPts val="1200"/>
              </a:spcBef>
              <a:buClr>
                <a:schemeClr val="accent1"/>
              </a:buClr>
              <a:buSzPct val="100000"/>
              <a:buFont typeface="Arial" charset="0"/>
              <a:buChar char="•"/>
            </a:pPr>
            <a:r>
              <a:rPr lang="en-US" sz="2000" dirty="0" smtClean="0">
                <a:solidFill>
                  <a:srgbClr val="002060"/>
                </a:solidFill>
              </a:rPr>
              <a:t>The relationship holds for all pairs (</a:t>
            </a:r>
            <a:r>
              <a:rPr lang="en-US" sz="2000" i="1" dirty="0" smtClean="0">
                <a:solidFill>
                  <a:srgbClr val="002060"/>
                </a:solidFill>
              </a:rPr>
              <a:t>x</a:t>
            </a:r>
            <a:r>
              <a:rPr lang="en-US" sz="2000" baseline="-25000" dirty="0" smtClean="0">
                <a:solidFill>
                  <a:srgbClr val="002060"/>
                </a:solidFill>
              </a:rPr>
              <a:t>i</a:t>
            </a:r>
            <a:r>
              <a:rPr lang="en-US" sz="2000" dirty="0" smtClean="0">
                <a:solidFill>
                  <a:srgbClr val="002060"/>
                </a:solidFill>
              </a:rPr>
              <a:t>, </a:t>
            </a:r>
            <a:r>
              <a:rPr lang="en-US" sz="2000" i="1" dirty="0" err="1" smtClean="0">
                <a:solidFill>
                  <a:srgbClr val="002060"/>
                </a:solidFill>
              </a:rPr>
              <a:t>y</a:t>
            </a:r>
            <a:r>
              <a:rPr lang="en-US" sz="2000" baseline="-25000" dirty="0" err="1" smtClean="0">
                <a:solidFill>
                  <a:srgbClr val="002060"/>
                </a:solidFill>
              </a:rPr>
              <a:t>i</a:t>
            </a:r>
            <a:r>
              <a:rPr lang="en-US" sz="2000" dirty="0" smtClean="0">
                <a:solidFill>
                  <a:srgbClr val="002060"/>
                </a:solidFill>
              </a:rPr>
              <a:t>).</a:t>
            </a:r>
          </a:p>
          <a:p>
            <a:pPr marL="515938" indent="-515938" eaLnBrk="1" hangingPunct="1">
              <a:spcBef>
                <a:spcPts val="1200"/>
              </a:spcBef>
              <a:buClr>
                <a:schemeClr val="accent1"/>
              </a:buClr>
              <a:buSzPct val="100000"/>
              <a:buFontTx/>
              <a:buChar char="•"/>
            </a:pPr>
            <a:r>
              <a:rPr lang="en-US" sz="2000" dirty="0" smtClean="0">
                <a:solidFill>
                  <a:srgbClr val="002060"/>
                </a:solidFill>
              </a:rPr>
              <a:t>The error term </a:t>
            </a:r>
            <a:r>
              <a:rPr lang="en-US" sz="2000" dirty="0" smtClean="0">
                <a:solidFill>
                  <a:srgbClr val="002060"/>
                </a:solidFill>
                <a:sym typeface="Symbol" pitchFamily="18" charset="2"/>
              </a:rPr>
              <a:t> </a:t>
            </a:r>
            <a:r>
              <a:rPr lang="en-US" sz="2000" dirty="0" smtClean="0">
                <a:solidFill>
                  <a:srgbClr val="002060"/>
                </a:solidFill>
              </a:rPr>
              <a:t>is not observable; it is assumed to be independently normally distributed with mean of 0 and standard deviation </a:t>
            </a:r>
            <a:r>
              <a:rPr lang="en-US" sz="2000" dirty="0" smtClean="0">
                <a:solidFill>
                  <a:srgbClr val="002060"/>
                </a:solidFill>
                <a:latin typeface="Symbol" pitchFamily="18" charset="2"/>
              </a:rPr>
              <a:t>s</a:t>
            </a:r>
            <a:r>
              <a:rPr lang="en-US" sz="2000" dirty="0" smtClean="0">
                <a:solidFill>
                  <a:srgbClr val="002060"/>
                </a:solidFill>
              </a:rPr>
              <a:t>.</a:t>
            </a:r>
          </a:p>
        </p:txBody>
      </p:sp>
      <p:sp>
        <p:nvSpPr>
          <p:cNvPr id="50178"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50179"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37255" name="Rectangle 7"/>
          <p:cNvSpPr>
            <a:spLocks noChangeArrowheads="1"/>
          </p:cNvSpPr>
          <p:nvPr/>
        </p:nvSpPr>
        <p:spPr bwMode="auto">
          <a:xfrm>
            <a:off x="234950" y="1371600"/>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Model and Parameters</a:t>
            </a:r>
          </a:p>
        </p:txBody>
      </p:sp>
      <p:sp>
        <p:nvSpPr>
          <p:cNvPr id="50181"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sp>
        <p:nvSpPr>
          <p:cNvPr id="11" name="Rectangle 2"/>
          <p:cNvSpPr>
            <a:spLocks noGrp="1" noChangeArrowheads="1"/>
          </p:cNvSpPr>
          <p:nvPr>
            <p:ph type="title"/>
          </p:nvPr>
        </p:nvSpPr>
        <p:spPr>
          <a:xfrm>
            <a:off x="1038225" y="381000"/>
            <a:ext cx="7302500" cy="609600"/>
          </a:xfrm>
        </p:spPr>
        <p:txBody>
          <a:bodyPr lIns="103236" tIns="51618" rIns="103236" bIns="51618"/>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Regression Terminology</a:t>
            </a:r>
            <a:endParaRPr lang="en-US" sz="3200" dirty="0">
              <a:solidFill>
                <a:schemeClr val="accent1"/>
              </a:solidFill>
              <a:effectLst>
                <a:outerShdw blurRad="38100" dist="38100" dir="2700000" algn="tl">
                  <a:srgbClr val="000000">
                    <a:alpha val="43137"/>
                  </a:srgbClr>
                </a:outerShdw>
              </a:effectLst>
            </a:endParaRPr>
          </a:p>
        </p:txBody>
      </p:sp>
      <p:sp>
        <p:nvSpPr>
          <p:cNvPr id="12" name="Rectangle 11"/>
          <p:cNvSpPr>
            <a:spLocks noChangeArrowheads="1"/>
          </p:cNvSpPr>
          <p:nvPr/>
        </p:nvSpPr>
        <p:spPr bwMode="auto">
          <a:xfrm>
            <a:off x="496784" y="4191000"/>
            <a:ext cx="387508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spcBef>
                <a:spcPts val="1200"/>
              </a:spcBef>
              <a:buClr>
                <a:schemeClr val="accent1"/>
              </a:buClr>
              <a:buFontTx/>
              <a:buChar char="•"/>
            </a:pPr>
            <a:r>
              <a:rPr lang="en-US" i="1" dirty="0"/>
              <a:t>   </a:t>
            </a:r>
            <a:r>
              <a:rPr lang="en-US" sz="2000" dirty="0">
                <a:solidFill>
                  <a:srgbClr val="002060"/>
                </a:solidFill>
              </a:rPr>
              <a:t>The unknown parameters are:</a:t>
            </a:r>
            <a:br>
              <a:rPr lang="en-US" sz="2000" dirty="0">
                <a:solidFill>
                  <a:srgbClr val="002060"/>
                </a:solidFill>
              </a:rPr>
            </a:br>
            <a:r>
              <a:rPr lang="en-US" sz="2000" dirty="0">
                <a:solidFill>
                  <a:srgbClr val="002060"/>
                </a:solidFill>
              </a:rPr>
              <a:t>	</a:t>
            </a:r>
            <a:r>
              <a:rPr lang="en-US" sz="2000" dirty="0">
                <a:solidFill>
                  <a:srgbClr val="002060"/>
                </a:solidFill>
                <a:latin typeface="Symbol" pitchFamily="18" charset="2"/>
              </a:rPr>
              <a:t>b</a:t>
            </a:r>
            <a:r>
              <a:rPr lang="en-US" sz="2000" baseline="-25000" dirty="0">
                <a:solidFill>
                  <a:srgbClr val="002060"/>
                </a:solidFill>
              </a:rPr>
              <a:t>0</a:t>
            </a:r>
            <a:r>
              <a:rPr lang="en-US" sz="2000" dirty="0">
                <a:solidFill>
                  <a:srgbClr val="002060"/>
                </a:solidFill>
              </a:rPr>
              <a:t>	Intercept</a:t>
            </a:r>
            <a:br>
              <a:rPr lang="en-US" sz="2000" dirty="0">
                <a:solidFill>
                  <a:srgbClr val="002060"/>
                </a:solidFill>
              </a:rPr>
            </a:br>
            <a:r>
              <a:rPr lang="en-US" sz="2000" dirty="0">
                <a:solidFill>
                  <a:srgbClr val="002060"/>
                </a:solidFill>
              </a:rPr>
              <a:t>	</a:t>
            </a:r>
            <a:r>
              <a:rPr lang="en-US" sz="2000" dirty="0">
                <a:solidFill>
                  <a:srgbClr val="002060"/>
                </a:solidFill>
                <a:latin typeface="Symbol" pitchFamily="18" charset="2"/>
              </a:rPr>
              <a:t>b</a:t>
            </a:r>
            <a:r>
              <a:rPr lang="en-US" sz="2000" baseline="-25000" dirty="0">
                <a:solidFill>
                  <a:srgbClr val="002060"/>
                </a:solidFill>
              </a:rPr>
              <a:t>1</a:t>
            </a:r>
            <a:r>
              <a:rPr lang="en-US" sz="2000" dirty="0">
                <a:solidFill>
                  <a:srgbClr val="002060"/>
                </a:solidFill>
              </a:rPr>
              <a:t> 	Slope</a:t>
            </a:r>
          </a:p>
        </p:txBody>
      </p:sp>
    </p:spTree>
    <p:extLst>
      <p:ext uri="{BB962C8B-B14F-4D97-AF65-F5344CB8AC3E}">
        <p14:creationId xmlns:p14="http://schemas.microsoft.com/office/powerpoint/2010/main" val="28818239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p:txBody>
          <a:bodyPr/>
          <a:lstStyle/>
          <a:p>
            <a:r>
              <a:rPr lang="en-US"/>
              <a:t>12-</a:t>
            </a:r>
            <a:fld id="{EA4772FB-77CA-4D85-8C60-87B03C612420}" type="slidenum">
              <a:rPr lang="en-US"/>
              <a:pPr/>
              <a:t>12</a:t>
            </a:fld>
            <a:endParaRPr lang="en-US"/>
          </a:p>
        </p:txBody>
      </p:sp>
      <p:sp>
        <p:nvSpPr>
          <p:cNvPr id="438275" name="Rectangle 3"/>
          <p:cNvSpPr>
            <a:spLocks noGrp="1" noChangeArrowheads="1"/>
          </p:cNvSpPr>
          <p:nvPr>
            <p:ph type="body" sz="half" idx="1"/>
          </p:nvPr>
        </p:nvSpPr>
        <p:spPr>
          <a:xfrm>
            <a:off x="761999" y="1914525"/>
            <a:ext cx="8150225" cy="1438275"/>
          </a:xfrm>
        </p:spPr>
        <p:txBody>
          <a:bodyPr lIns="103236" tIns="51618" rIns="103236" bIns="51618"/>
          <a:lstStyle/>
          <a:p>
            <a:pPr marL="515938" indent="-515938" eaLnBrk="1" hangingPunct="1">
              <a:buClr>
                <a:schemeClr val="accent1"/>
              </a:buClr>
              <a:buFontTx/>
              <a:buChar char="•"/>
            </a:pPr>
            <a:r>
              <a:rPr lang="en-US" sz="2000" dirty="0" smtClean="0">
                <a:solidFill>
                  <a:srgbClr val="002060"/>
                </a:solidFill>
              </a:rPr>
              <a:t>The </a:t>
            </a:r>
            <a:r>
              <a:rPr lang="en-US" sz="2000" i="1" dirty="0" smtClean="0">
                <a:solidFill>
                  <a:srgbClr val="C00000"/>
                </a:solidFill>
              </a:rPr>
              <a:t>fitted model </a:t>
            </a:r>
            <a:r>
              <a:rPr lang="en-US" sz="2000" dirty="0" smtClean="0">
                <a:solidFill>
                  <a:srgbClr val="002060"/>
                </a:solidFill>
              </a:rPr>
              <a:t>or</a:t>
            </a:r>
            <a:r>
              <a:rPr lang="en-US" sz="2000" i="1" dirty="0" smtClean="0">
                <a:solidFill>
                  <a:srgbClr val="002060"/>
                </a:solidFill>
              </a:rPr>
              <a:t> </a:t>
            </a:r>
            <a:r>
              <a:rPr lang="en-US" sz="2000" i="1" dirty="0" smtClean="0">
                <a:solidFill>
                  <a:srgbClr val="C00000"/>
                </a:solidFill>
              </a:rPr>
              <a:t>regression model </a:t>
            </a:r>
            <a:r>
              <a:rPr lang="en-US" sz="2000" dirty="0" smtClean="0">
                <a:solidFill>
                  <a:srgbClr val="002060"/>
                </a:solidFill>
              </a:rPr>
              <a:t>used to predict the </a:t>
            </a:r>
            <a:r>
              <a:rPr lang="en-US" sz="2000" i="1" dirty="0" smtClean="0">
                <a:solidFill>
                  <a:srgbClr val="C00000"/>
                </a:solidFill>
              </a:rPr>
              <a:t>expected</a:t>
            </a:r>
            <a:r>
              <a:rPr lang="en-US" sz="2000" dirty="0" smtClean="0">
                <a:solidFill>
                  <a:srgbClr val="002060"/>
                </a:solidFill>
              </a:rPr>
              <a:t> value of </a:t>
            </a:r>
            <a:r>
              <a:rPr lang="en-US" sz="2000" i="1" dirty="0" smtClean="0">
                <a:solidFill>
                  <a:srgbClr val="002060"/>
                </a:solidFill>
              </a:rPr>
              <a:t>Y</a:t>
            </a:r>
            <a:r>
              <a:rPr lang="en-US" sz="2000" dirty="0" smtClean="0">
                <a:solidFill>
                  <a:srgbClr val="002060"/>
                </a:solidFill>
              </a:rPr>
              <a:t> for a given value of </a:t>
            </a:r>
            <a:r>
              <a:rPr lang="en-US" sz="2000" i="1" dirty="0" smtClean="0">
                <a:solidFill>
                  <a:srgbClr val="002060"/>
                </a:solidFill>
              </a:rPr>
              <a:t>X</a:t>
            </a:r>
            <a:r>
              <a:rPr lang="en-US" sz="2000" dirty="0" smtClean="0">
                <a:solidFill>
                  <a:srgbClr val="002060"/>
                </a:solidFill>
              </a:rPr>
              <a:t> is</a:t>
            </a:r>
          </a:p>
        </p:txBody>
      </p:sp>
      <p:sp>
        <p:nvSpPr>
          <p:cNvPr id="52226"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52227"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38278" name="Rectangle 6"/>
          <p:cNvSpPr>
            <a:spLocks noChangeArrowheads="1"/>
          </p:cNvSpPr>
          <p:nvPr/>
        </p:nvSpPr>
        <p:spPr bwMode="auto">
          <a:xfrm>
            <a:off x="238517" y="1219200"/>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Model and Parameters</a:t>
            </a:r>
          </a:p>
        </p:txBody>
      </p:sp>
      <p:sp>
        <p:nvSpPr>
          <p:cNvPr id="438280" name="Rectangle 8"/>
          <p:cNvSpPr>
            <a:spLocks noChangeArrowheads="1"/>
          </p:cNvSpPr>
          <p:nvPr/>
        </p:nvSpPr>
        <p:spPr bwMode="auto">
          <a:xfrm>
            <a:off x="734817" y="3352800"/>
            <a:ext cx="8150225" cy="1108075"/>
          </a:xfrm>
          <a:prstGeom prst="rect">
            <a:avLst/>
          </a:prstGeom>
          <a:noFill/>
          <a:ln w="9525">
            <a:noFill/>
            <a:miter lim="800000"/>
            <a:headEnd/>
            <a:tailEnd/>
          </a:ln>
          <a:effectLst/>
        </p:spPr>
        <p:txBody>
          <a:bodyPr lIns="103231" tIns="51616" rIns="103231" bIns="51616"/>
          <a:lstStyle/>
          <a:p>
            <a:pPr marL="516179" indent="-516179" eaLnBrk="0" hangingPunct="0">
              <a:spcBef>
                <a:spcPct val="20000"/>
              </a:spcBef>
              <a:buClr>
                <a:schemeClr val="accent1"/>
              </a:buClr>
              <a:buFontTx/>
              <a:buChar char="•"/>
              <a:defRPr/>
            </a:pPr>
            <a:r>
              <a:rPr lang="en-US" sz="2000" dirty="0">
                <a:solidFill>
                  <a:srgbClr val="002060"/>
                </a:solidFill>
              </a:rPr>
              <a:t>The </a:t>
            </a:r>
            <a:r>
              <a:rPr lang="en-US" sz="2000" i="1" dirty="0">
                <a:solidFill>
                  <a:srgbClr val="002060"/>
                </a:solidFill>
              </a:rPr>
              <a:t>fitted coefficients</a:t>
            </a:r>
            <a:r>
              <a:rPr lang="en-US" sz="2000" dirty="0">
                <a:solidFill>
                  <a:srgbClr val="002060"/>
                </a:solidFill>
              </a:rPr>
              <a:t> are</a:t>
            </a:r>
            <a:br>
              <a:rPr lang="en-US" sz="2000" dirty="0">
                <a:solidFill>
                  <a:srgbClr val="002060"/>
                </a:solidFill>
              </a:rPr>
            </a:br>
            <a:r>
              <a:rPr lang="en-US" sz="2000" dirty="0">
                <a:solidFill>
                  <a:srgbClr val="002060"/>
                </a:solidFill>
              </a:rPr>
              <a:t>	</a:t>
            </a:r>
            <a:r>
              <a:rPr lang="en-US" sz="2000" i="1" dirty="0">
                <a:solidFill>
                  <a:srgbClr val="002060"/>
                </a:solidFill>
                <a:latin typeface="Tahoma" pitchFamily="34" charset="0"/>
              </a:rPr>
              <a:t>b</a:t>
            </a:r>
            <a:r>
              <a:rPr lang="en-US" sz="2000" baseline="-25000" dirty="0">
                <a:solidFill>
                  <a:srgbClr val="002060"/>
                </a:solidFill>
              </a:rPr>
              <a:t>0</a:t>
            </a:r>
            <a:r>
              <a:rPr lang="en-US" sz="2000" dirty="0">
                <a:solidFill>
                  <a:srgbClr val="002060"/>
                </a:solidFill>
              </a:rPr>
              <a:t> 	Estimated intercept</a:t>
            </a:r>
            <a:br>
              <a:rPr lang="en-US" sz="2000" dirty="0">
                <a:solidFill>
                  <a:srgbClr val="002060"/>
                </a:solidFill>
              </a:rPr>
            </a:br>
            <a:r>
              <a:rPr lang="en-US" sz="2000" dirty="0">
                <a:solidFill>
                  <a:srgbClr val="002060"/>
                </a:solidFill>
              </a:rPr>
              <a:t>	</a:t>
            </a:r>
            <a:r>
              <a:rPr lang="en-US" sz="2000" i="1" dirty="0">
                <a:solidFill>
                  <a:srgbClr val="002060"/>
                </a:solidFill>
                <a:latin typeface="Tahoma" pitchFamily="34" charset="0"/>
              </a:rPr>
              <a:t>b</a:t>
            </a:r>
            <a:r>
              <a:rPr lang="en-US" sz="2000" baseline="-25000" dirty="0">
                <a:solidFill>
                  <a:srgbClr val="002060"/>
                </a:solidFill>
              </a:rPr>
              <a:t>1</a:t>
            </a:r>
            <a:r>
              <a:rPr lang="en-US" sz="2000" dirty="0">
                <a:solidFill>
                  <a:srgbClr val="002060"/>
                </a:solidFill>
              </a:rPr>
              <a:t> 	Estimated slope</a:t>
            </a:r>
          </a:p>
        </p:txBody>
      </p:sp>
      <p:sp>
        <p:nvSpPr>
          <p:cNvPr id="52230"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pic>
        <p:nvPicPr>
          <p:cNvPr id="74755" name="Picture 3"/>
          <p:cNvPicPr>
            <a:picLocks noChangeAspect="1" noChangeArrowheads="1"/>
          </p:cNvPicPr>
          <p:nvPr/>
        </p:nvPicPr>
        <p:blipFill>
          <a:blip r:embed="rId3" cstate="print"/>
          <a:srcRect/>
          <a:stretch>
            <a:fillRect/>
          </a:stretch>
        </p:blipFill>
        <p:spPr bwMode="auto">
          <a:xfrm>
            <a:off x="1219200" y="4460875"/>
            <a:ext cx="6780892" cy="1981200"/>
          </a:xfrm>
          <a:prstGeom prst="rect">
            <a:avLst/>
          </a:prstGeom>
          <a:noFill/>
          <a:ln w="3175">
            <a:solidFill>
              <a:schemeClr val="tx1"/>
            </a:solidFill>
            <a:miter lim="800000"/>
            <a:headEnd/>
            <a:tailEnd/>
          </a:ln>
          <a:effectLst>
            <a:innerShdw blurRad="63500" dist="50800" dir="2700000">
              <a:prstClr val="black">
                <a:alpha val="50000"/>
              </a:prstClr>
            </a:innerShdw>
          </a:effectLst>
        </p:spPr>
      </p:pic>
      <p:pic>
        <p:nvPicPr>
          <p:cNvPr id="74757" name="Picture 5"/>
          <p:cNvPicPr>
            <a:picLocks noChangeAspect="1" noChangeArrowheads="1"/>
          </p:cNvPicPr>
          <p:nvPr/>
        </p:nvPicPr>
        <p:blipFill>
          <a:blip r:embed="rId4" cstate="print"/>
          <a:srcRect/>
          <a:stretch>
            <a:fillRect/>
          </a:stretch>
        </p:blipFill>
        <p:spPr bwMode="auto">
          <a:xfrm>
            <a:off x="3720646" y="2684318"/>
            <a:ext cx="1778000" cy="533400"/>
          </a:xfrm>
          <a:prstGeom prst="rect">
            <a:avLst/>
          </a:prstGeom>
          <a:noFill/>
          <a:ln w="9525">
            <a:solidFill>
              <a:schemeClr val="tx1"/>
            </a:solidFill>
            <a:miter lim="800000"/>
            <a:headEnd/>
            <a:tailEnd/>
          </a:ln>
          <a:effectLst>
            <a:innerShdw blurRad="63500" dist="50800" dir="2700000">
              <a:prstClr val="black">
                <a:alpha val="50000"/>
              </a:prstClr>
            </a:innerShdw>
          </a:effectLst>
        </p:spPr>
      </p:pic>
      <p:sp>
        <p:nvSpPr>
          <p:cNvPr id="13" name="Rectangle 2"/>
          <p:cNvSpPr>
            <a:spLocks noGrp="1" noChangeArrowheads="1"/>
          </p:cNvSpPr>
          <p:nvPr>
            <p:ph type="title"/>
          </p:nvPr>
        </p:nvSpPr>
        <p:spPr>
          <a:xfrm>
            <a:off x="1038225" y="381000"/>
            <a:ext cx="7302500" cy="609600"/>
          </a:xfrm>
        </p:spPr>
        <p:txBody>
          <a:bodyPr lIns="103236" tIns="51618" rIns="103236" bIns="51618"/>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Regression Terminology</a:t>
            </a:r>
            <a:endParaRPr lang="en-US" sz="3200" dirty="0">
              <a:solidFill>
                <a:schemeClr val="accent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7196999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
          <p:cNvSpPr>
            <a:spLocks noGrp="1" noChangeArrowheads="1"/>
          </p:cNvSpPr>
          <p:nvPr>
            <p:ph type="sldNum" sz="quarter" idx="10"/>
          </p:nvPr>
        </p:nvSpPr>
        <p:spPr/>
        <p:txBody>
          <a:bodyPr/>
          <a:lstStyle/>
          <a:p>
            <a:r>
              <a:rPr lang="en-US"/>
              <a:t>12-</a:t>
            </a:r>
            <a:fld id="{13E8B5D5-946D-4D3A-BD20-C6E1CDD29EB1}" type="slidenum">
              <a:rPr lang="en-US"/>
              <a:pPr/>
              <a:t>13</a:t>
            </a:fld>
            <a:endParaRPr lang="en-US"/>
          </a:p>
        </p:txBody>
      </p:sp>
      <p:sp>
        <p:nvSpPr>
          <p:cNvPr id="54273"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54274"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5427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grpSp>
        <p:nvGrpSpPr>
          <p:cNvPr id="29" name="Group 28"/>
          <p:cNvGrpSpPr>
            <a:grpSpLocks/>
          </p:cNvGrpSpPr>
          <p:nvPr/>
        </p:nvGrpSpPr>
        <p:grpSpPr bwMode="auto">
          <a:xfrm>
            <a:off x="493837" y="1204726"/>
            <a:ext cx="7964364" cy="4355567"/>
            <a:chOff x="609600" y="2057400"/>
            <a:chExt cx="7964364" cy="4355567"/>
          </a:xfrm>
        </p:grpSpPr>
        <p:pic>
          <p:nvPicPr>
            <p:cNvPr id="5428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2057400"/>
              <a:ext cx="7162800" cy="13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899" name="Picture 3"/>
            <p:cNvPicPr>
              <a:picLocks noChangeAspect="1" noChangeArrowheads="1"/>
            </p:cNvPicPr>
            <p:nvPr/>
          </p:nvPicPr>
          <p:blipFill>
            <a:blip r:embed="rId4" cstate="print"/>
            <a:srcRect/>
            <a:stretch>
              <a:fillRect/>
            </a:stretch>
          </p:blipFill>
          <p:spPr bwMode="auto">
            <a:xfrm>
              <a:off x="774885" y="3545792"/>
              <a:ext cx="4916363" cy="2867175"/>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54284" name="Rectangle 25"/>
            <p:cNvSpPr>
              <a:spLocks noChangeArrowheads="1"/>
            </p:cNvSpPr>
            <p:nvPr/>
          </p:nvSpPr>
          <p:spPr bwMode="auto">
            <a:xfrm>
              <a:off x="5830764" y="3748274"/>
              <a:ext cx="2743200" cy="224676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en-US" sz="1400" dirty="0">
                  <a:solidFill>
                    <a:srgbClr val="FF0000"/>
                  </a:solidFill>
                </a:rPr>
                <a:t>A more precise method is to let Excel calculate the estimates. </a:t>
              </a:r>
              <a:r>
                <a:rPr lang="en-US" sz="1400" dirty="0" smtClean="0">
                  <a:solidFill>
                    <a:srgbClr val="FF0000"/>
                  </a:solidFill>
                </a:rPr>
                <a:t>Enter </a:t>
              </a:r>
              <a:r>
                <a:rPr lang="en-US" sz="1400" dirty="0">
                  <a:solidFill>
                    <a:srgbClr val="FF0000"/>
                  </a:solidFill>
                </a:rPr>
                <a:t>observations on the independent variable </a:t>
              </a:r>
              <a:r>
                <a:rPr lang="en-US" sz="1400" i="1" dirty="0">
                  <a:solidFill>
                    <a:srgbClr val="FF0000"/>
                  </a:solidFill>
                </a:rPr>
                <a:t>x</a:t>
              </a:r>
              <a:r>
                <a:rPr lang="en-US" sz="1400" i="1" baseline="-25000" dirty="0">
                  <a:solidFill>
                    <a:srgbClr val="FF0000"/>
                  </a:solidFill>
                </a:rPr>
                <a:t>1</a:t>
              </a:r>
              <a:r>
                <a:rPr lang="en-US" sz="1400" i="1" dirty="0">
                  <a:solidFill>
                    <a:srgbClr val="FF0000"/>
                  </a:solidFill>
                </a:rPr>
                <a:t>, x</a:t>
              </a:r>
              <a:r>
                <a:rPr lang="en-US" sz="1400" i="1" baseline="-25000" dirty="0">
                  <a:solidFill>
                    <a:srgbClr val="FF0000"/>
                  </a:solidFill>
                </a:rPr>
                <a:t>2</a:t>
              </a:r>
              <a:r>
                <a:rPr lang="en-US" sz="1400" i="1" dirty="0">
                  <a:solidFill>
                    <a:srgbClr val="FF0000"/>
                  </a:solidFill>
                </a:rPr>
                <a:t>, . . ., </a:t>
              </a:r>
              <a:r>
                <a:rPr lang="en-US" sz="1400" i="1" dirty="0" err="1">
                  <a:solidFill>
                    <a:srgbClr val="FF0000"/>
                  </a:solidFill>
                </a:rPr>
                <a:t>x</a:t>
              </a:r>
              <a:r>
                <a:rPr lang="en-US" sz="1400" i="1" baseline="-25000" dirty="0" err="1">
                  <a:solidFill>
                    <a:srgbClr val="FF0000"/>
                  </a:solidFill>
                </a:rPr>
                <a:t>n</a:t>
              </a:r>
              <a:r>
                <a:rPr lang="en-US" sz="1400" i="1" dirty="0">
                  <a:solidFill>
                    <a:srgbClr val="FF0000"/>
                  </a:solidFill>
                </a:rPr>
                <a:t> and the dependent variable y</a:t>
              </a:r>
              <a:r>
                <a:rPr lang="en-US" sz="1400" i="1" baseline="-25000" dirty="0">
                  <a:solidFill>
                    <a:srgbClr val="FF0000"/>
                  </a:solidFill>
                </a:rPr>
                <a:t>1</a:t>
              </a:r>
              <a:r>
                <a:rPr lang="en-US" sz="1400" i="1" dirty="0">
                  <a:solidFill>
                    <a:srgbClr val="FF0000"/>
                  </a:solidFill>
                </a:rPr>
                <a:t>, y</a:t>
              </a:r>
              <a:r>
                <a:rPr lang="en-US" sz="1400" i="1" baseline="-25000" dirty="0">
                  <a:solidFill>
                    <a:srgbClr val="FF0000"/>
                  </a:solidFill>
                </a:rPr>
                <a:t>2</a:t>
              </a:r>
              <a:r>
                <a:rPr lang="en-US" sz="1400" i="1" dirty="0">
                  <a:solidFill>
                    <a:srgbClr val="FF0000"/>
                  </a:solidFill>
                </a:rPr>
                <a:t>, . . ., </a:t>
              </a:r>
              <a:r>
                <a:rPr lang="en-US" sz="1400" i="1" dirty="0" err="1">
                  <a:solidFill>
                    <a:srgbClr val="FF0000"/>
                  </a:solidFill>
                </a:rPr>
                <a:t>y</a:t>
              </a:r>
              <a:r>
                <a:rPr lang="en-US" sz="1400" i="1" baseline="-25000" dirty="0" err="1">
                  <a:solidFill>
                    <a:srgbClr val="FF0000"/>
                  </a:solidFill>
                </a:rPr>
                <a:t>n</a:t>
              </a:r>
              <a:r>
                <a:rPr lang="en-US" sz="1400" i="1" dirty="0">
                  <a:solidFill>
                    <a:srgbClr val="FF0000"/>
                  </a:solidFill>
                </a:rPr>
                <a:t> </a:t>
              </a:r>
              <a:r>
                <a:rPr lang="en-US" sz="1400" i="1" dirty="0" smtClean="0">
                  <a:solidFill>
                    <a:srgbClr val="FF0000"/>
                  </a:solidFill>
                </a:rPr>
                <a:t>into </a:t>
              </a:r>
              <a:r>
                <a:rPr lang="en-US" sz="1400" dirty="0" smtClean="0">
                  <a:solidFill>
                    <a:srgbClr val="FF0000"/>
                  </a:solidFill>
                </a:rPr>
                <a:t>separate </a:t>
              </a:r>
              <a:r>
                <a:rPr lang="en-US" sz="1400" dirty="0">
                  <a:solidFill>
                    <a:srgbClr val="FF0000"/>
                  </a:solidFill>
                </a:rPr>
                <a:t>columns, and let Excel fit the regression </a:t>
              </a:r>
              <a:r>
                <a:rPr lang="en-US" sz="1400" dirty="0" smtClean="0">
                  <a:solidFill>
                    <a:srgbClr val="FF0000"/>
                  </a:solidFill>
                </a:rPr>
                <a:t>equation.  </a:t>
              </a:r>
              <a:r>
                <a:rPr lang="en-US" sz="1400" dirty="0">
                  <a:solidFill>
                    <a:srgbClr val="FF0000"/>
                  </a:solidFill>
                </a:rPr>
                <a:t>Excel will choose the regression coefficients so as to produce a good </a:t>
              </a:r>
              <a:r>
                <a:rPr lang="en-US" sz="1400" dirty="0" smtClean="0">
                  <a:solidFill>
                    <a:srgbClr val="FF0000"/>
                  </a:solidFill>
                </a:rPr>
                <a:t>fit.</a:t>
              </a:r>
              <a:endParaRPr lang="en-US" sz="1400" dirty="0">
                <a:solidFill>
                  <a:srgbClr val="FF0000"/>
                </a:solidFill>
              </a:endParaRPr>
            </a:p>
          </p:txBody>
        </p:sp>
      </p:grpSp>
      <p:sp>
        <p:nvSpPr>
          <p:cNvPr id="16" name="Rectangle 2"/>
          <p:cNvSpPr>
            <a:spLocks noGrp="1" noChangeArrowheads="1"/>
          </p:cNvSpPr>
          <p:nvPr>
            <p:ph type="title"/>
          </p:nvPr>
        </p:nvSpPr>
        <p:spPr>
          <a:xfrm>
            <a:off x="1038225" y="381000"/>
            <a:ext cx="7302500" cy="609600"/>
          </a:xfrm>
        </p:spPr>
        <p:txBody>
          <a:bodyPr lIns="103236" tIns="51618" rIns="103236" bIns="51618"/>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Regression Terminology</a:t>
            </a:r>
            <a:endParaRPr lang="en-US" sz="3200" dirty="0">
              <a:solidFill>
                <a:schemeClr val="accent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0124853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p:txBody>
          <a:bodyPr/>
          <a:lstStyle/>
          <a:p>
            <a:r>
              <a:rPr lang="en-US"/>
              <a:t>12-</a:t>
            </a:r>
            <a:fld id="{F1B0C6A1-9210-48FC-9D04-B3EE0893AF9B}" type="slidenum">
              <a:rPr lang="en-US"/>
              <a:pPr/>
              <a:t>14</a:t>
            </a:fld>
            <a:endParaRPr lang="en-US"/>
          </a:p>
        </p:txBody>
      </p:sp>
      <p:sp>
        <p:nvSpPr>
          <p:cNvPr id="56321"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56322"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5632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sp>
        <p:nvSpPr>
          <p:cNvPr id="18" name="Rectangle 17"/>
          <p:cNvSpPr/>
          <p:nvPr/>
        </p:nvSpPr>
        <p:spPr>
          <a:xfrm>
            <a:off x="604652" y="3657600"/>
            <a:ext cx="7543800" cy="2462213"/>
          </a:xfrm>
          <a:prstGeom prst="rect">
            <a:avLst/>
          </a:prstGeom>
        </p:spPr>
        <p:txBody>
          <a:bodyPr wrap="square">
            <a:spAutoFit/>
          </a:bodyPr>
          <a:lstStyle/>
          <a:p>
            <a:pPr marL="285750" indent="-285750" eaLnBrk="0" hangingPunct="0">
              <a:spcBef>
                <a:spcPts val="600"/>
              </a:spcBef>
              <a:buClr>
                <a:schemeClr val="accent1"/>
              </a:buClr>
              <a:buFont typeface="Arial" charset="0"/>
              <a:buChar char="•"/>
            </a:pPr>
            <a:r>
              <a:rPr lang="en-US" sz="1600" b="1" dirty="0" smtClean="0">
                <a:solidFill>
                  <a:srgbClr val="002060"/>
                </a:solidFill>
              </a:rPr>
              <a:t>Slope </a:t>
            </a:r>
            <a:r>
              <a:rPr lang="en-US" sz="1600" b="1" dirty="0">
                <a:solidFill>
                  <a:srgbClr val="002060"/>
                </a:solidFill>
              </a:rPr>
              <a:t>Interpretation:  </a:t>
            </a:r>
            <a:r>
              <a:rPr lang="en-US" sz="1600" dirty="0">
                <a:solidFill>
                  <a:srgbClr val="002060"/>
                </a:solidFill>
              </a:rPr>
              <a:t>The s</a:t>
            </a:r>
            <a:r>
              <a:rPr lang="en-US" sz="1600" i="1" dirty="0">
                <a:solidFill>
                  <a:srgbClr val="002060"/>
                </a:solidFill>
              </a:rPr>
              <a:t>lope </a:t>
            </a:r>
            <a:r>
              <a:rPr lang="en-US" sz="1600" dirty="0">
                <a:solidFill>
                  <a:srgbClr val="002060"/>
                </a:solidFill>
              </a:rPr>
              <a:t>of</a:t>
            </a:r>
            <a:r>
              <a:rPr lang="en-US" sz="1600" i="1" dirty="0">
                <a:solidFill>
                  <a:srgbClr val="002060"/>
                </a:solidFill>
              </a:rPr>
              <a:t> </a:t>
            </a:r>
            <a:r>
              <a:rPr lang="en-US" sz="1600" i="1" dirty="0">
                <a:solidFill>
                  <a:srgbClr val="002060"/>
                </a:solidFill>
                <a:sym typeface="Symbol" pitchFamily="18" charset="2"/>
              </a:rPr>
              <a:t> </a:t>
            </a:r>
            <a:r>
              <a:rPr lang="en-US" sz="1600" dirty="0">
                <a:solidFill>
                  <a:srgbClr val="002060"/>
                </a:solidFill>
              </a:rPr>
              <a:t>0.0785 says that for each </a:t>
            </a:r>
            <a:r>
              <a:rPr lang="en-US" sz="1600" dirty="0" smtClean="0">
                <a:solidFill>
                  <a:srgbClr val="002060"/>
                </a:solidFill>
              </a:rPr>
              <a:t>additional unit </a:t>
            </a:r>
            <a:r>
              <a:rPr lang="en-US" sz="1600" dirty="0">
                <a:solidFill>
                  <a:srgbClr val="002060"/>
                </a:solidFill>
              </a:rPr>
              <a:t>of engine horsepower, the miles per gallon decreases by 0.0785 mile</a:t>
            </a:r>
            <a:r>
              <a:rPr lang="en-US" sz="1600" dirty="0" smtClean="0">
                <a:solidFill>
                  <a:srgbClr val="002060"/>
                </a:solidFill>
              </a:rPr>
              <a:t>. This </a:t>
            </a:r>
            <a:r>
              <a:rPr lang="en-US" sz="1600" dirty="0">
                <a:solidFill>
                  <a:srgbClr val="002060"/>
                </a:solidFill>
              </a:rPr>
              <a:t>estimated slope is a </a:t>
            </a:r>
            <a:r>
              <a:rPr lang="en-US" sz="1600" i="1" dirty="0">
                <a:solidFill>
                  <a:srgbClr val="002060"/>
                </a:solidFill>
              </a:rPr>
              <a:t>statistic </a:t>
            </a:r>
            <a:r>
              <a:rPr lang="en-US" sz="1600" dirty="0">
                <a:solidFill>
                  <a:srgbClr val="002060"/>
                </a:solidFill>
              </a:rPr>
              <a:t>because a different sample might yield </a:t>
            </a:r>
            <a:r>
              <a:rPr lang="en-US" sz="1600" dirty="0" smtClean="0">
                <a:solidFill>
                  <a:srgbClr val="002060"/>
                </a:solidFill>
              </a:rPr>
              <a:t>a different </a:t>
            </a:r>
            <a:r>
              <a:rPr lang="en-US" sz="1600" dirty="0">
                <a:solidFill>
                  <a:srgbClr val="002060"/>
                </a:solidFill>
              </a:rPr>
              <a:t>estimate of the slope.</a:t>
            </a:r>
          </a:p>
          <a:p>
            <a:pPr marL="285750" indent="-285750" eaLnBrk="0" hangingPunct="0">
              <a:spcBef>
                <a:spcPts val="600"/>
              </a:spcBef>
              <a:buClr>
                <a:schemeClr val="accent1"/>
              </a:buClr>
              <a:buFont typeface="Arial" charset="0"/>
              <a:buChar char="•"/>
            </a:pPr>
            <a:r>
              <a:rPr lang="en-US" sz="1600" b="1" dirty="0">
                <a:solidFill>
                  <a:srgbClr val="002060"/>
                </a:solidFill>
              </a:rPr>
              <a:t>Intercept Interpretation</a:t>
            </a:r>
            <a:r>
              <a:rPr lang="en-US" sz="1600" dirty="0">
                <a:solidFill>
                  <a:srgbClr val="002060"/>
                </a:solidFill>
              </a:rPr>
              <a:t>:  The </a:t>
            </a:r>
            <a:r>
              <a:rPr lang="en-US" sz="1600" i="1" dirty="0">
                <a:solidFill>
                  <a:srgbClr val="002060"/>
                </a:solidFill>
              </a:rPr>
              <a:t>intercept</a:t>
            </a:r>
            <a:r>
              <a:rPr lang="en-US" sz="1600" dirty="0">
                <a:solidFill>
                  <a:srgbClr val="002060"/>
                </a:solidFill>
              </a:rPr>
              <a:t> value of 49.216 suggests that when the engine has no horsepower, the fuel efficiency would be quite high. However, the intercept has little meaning in this case, not only because zero horsepower makes no logical sense, but also because extrapolating to </a:t>
            </a:r>
            <a:r>
              <a:rPr lang="en-US" sz="1600" i="1" dirty="0">
                <a:solidFill>
                  <a:srgbClr val="002060"/>
                </a:solidFill>
              </a:rPr>
              <a:t>x</a:t>
            </a:r>
            <a:r>
              <a:rPr lang="en-US" sz="1600" dirty="0">
                <a:solidFill>
                  <a:srgbClr val="002060"/>
                </a:solidFill>
              </a:rPr>
              <a:t> = 0 is beyond the range of the observed data.</a:t>
            </a:r>
          </a:p>
        </p:txBody>
      </p:sp>
      <p:sp>
        <p:nvSpPr>
          <p:cNvPr id="11" name="Rectangle 2"/>
          <p:cNvSpPr>
            <a:spLocks noGrp="1" noChangeArrowheads="1"/>
          </p:cNvSpPr>
          <p:nvPr>
            <p:ph type="title"/>
          </p:nvPr>
        </p:nvSpPr>
        <p:spPr>
          <a:xfrm>
            <a:off x="1038225" y="381000"/>
            <a:ext cx="7302500" cy="609600"/>
          </a:xfrm>
        </p:spPr>
        <p:txBody>
          <a:bodyPr lIns="103236" tIns="51618" rIns="103236" bIns="51618"/>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Regression Terminology</a:t>
            </a:r>
            <a:endParaRPr lang="en-US" sz="3200" dirty="0">
              <a:solidFill>
                <a:schemeClr val="accent1"/>
              </a:solidFill>
              <a:effectLst>
                <a:outerShdw blurRad="38100" dist="38100" dir="2700000" algn="tl">
                  <a:srgbClr val="000000">
                    <a:alpha val="43137"/>
                  </a:srgbClr>
                </a:outerShdw>
              </a:effectLst>
            </a:endParaRPr>
          </a:p>
        </p:txBody>
      </p:sp>
      <p:sp>
        <p:nvSpPr>
          <p:cNvPr id="3" name="TextBox 2"/>
          <p:cNvSpPr txBox="1"/>
          <p:nvPr/>
        </p:nvSpPr>
        <p:spPr>
          <a:xfrm>
            <a:off x="5410200" y="1916668"/>
            <a:ext cx="2590800" cy="738664"/>
          </a:xfrm>
          <a:prstGeom prst="rect">
            <a:avLst/>
          </a:prstGeom>
          <a:noFill/>
        </p:spPr>
        <p:txBody>
          <a:bodyPr wrap="square" rtlCol="0">
            <a:spAutoFit/>
          </a:bodyPr>
          <a:lstStyle/>
          <a:p>
            <a:pPr eaLnBrk="0" hangingPunct="0">
              <a:spcBef>
                <a:spcPts val="600"/>
              </a:spcBef>
              <a:buClr>
                <a:schemeClr val="accent1"/>
              </a:buClr>
            </a:pPr>
            <a:r>
              <a:rPr lang="en-US" sz="1400" dirty="0" smtClean="0">
                <a:solidFill>
                  <a:srgbClr val="FF0000"/>
                </a:solidFill>
              </a:rPr>
              <a:t>Scatter plot shows a sample of miles per gallon and horsepower for 15 vehicles.</a:t>
            </a:r>
            <a:endParaRPr lang="en-US" sz="1400" dirty="0">
              <a:solidFill>
                <a:srgbClr val="FF0000"/>
              </a:solidFill>
            </a:endParaRPr>
          </a:p>
        </p:txBody>
      </p:sp>
      <p:pic>
        <p:nvPicPr>
          <p:cNvPr id="56330"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55689" y="1536869"/>
            <a:ext cx="2721111" cy="1952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Left Arrow 3"/>
          <p:cNvSpPr/>
          <p:nvPr/>
        </p:nvSpPr>
        <p:spPr bwMode="auto">
          <a:xfrm>
            <a:off x="4987636" y="2096340"/>
            <a:ext cx="304800" cy="379320"/>
          </a:xfrm>
          <a:prstGeom prst="lef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39178055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p:txBody>
          <a:bodyPr/>
          <a:lstStyle/>
          <a:p>
            <a:r>
              <a:rPr lang="en-US"/>
              <a:t>12-</a:t>
            </a:r>
            <a:fld id="{7D43E84C-70D7-4F4F-9593-02EF0444F2B2}" type="slidenum">
              <a:rPr lang="en-US"/>
              <a:pPr/>
              <a:t>15</a:t>
            </a:fld>
            <a:endParaRPr lang="en-US"/>
          </a:p>
        </p:txBody>
      </p:sp>
      <p:sp>
        <p:nvSpPr>
          <p:cNvPr id="444419" name="Rectangle 3"/>
          <p:cNvSpPr>
            <a:spLocks noGrp="1" noChangeArrowheads="1"/>
          </p:cNvSpPr>
          <p:nvPr>
            <p:ph type="body" sz="half" idx="1"/>
          </p:nvPr>
        </p:nvSpPr>
        <p:spPr>
          <a:xfrm>
            <a:off x="832645" y="1981200"/>
            <a:ext cx="7320755" cy="4114800"/>
          </a:xfrm>
        </p:spPr>
        <p:txBody>
          <a:bodyPr lIns="103236" tIns="51618" rIns="103236" bIns="51618"/>
          <a:lstStyle/>
          <a:p>
            <a:pPr marL="515938" indent="-515938" eaLnBrk="1" hangingPunct="1">
              <a:spcBef>
                <a:spcPts val="1200"/>
              </a:spcBef>
              <a:buClr>
                <a:schemeClr val="accent1"/>
              </a:buClr>
              <a:buFontTx/>
              <a:buChar char="•"/>
            </a:pPr>
            <a:r>
              <a:rPr lang="en-US" sz="2000" dirty="0" smtClean="0">
                <a:solidFill>
                  <a:srgbClr val="002060"/>
                </a:solidFill>
              </a:rPr>
              <a:t>The </a:t>
            </a:r>
            <a:r>
              <a:rPr lang="en-US" sz="2000" i="1" dirty="0" smtClean="0">
                <a:solidFill>
                  <a:srgbClr val="002060"/>
                </a:solidFill>
              </a:rPr>
              <a:t>ordinary least squares</a:t>
            </a:r>
            <a:r>
              <a:rPr lang="en-US" sz="2000" dirty="0" smtClean="0">
                <a:solidFill>
                  <a:srgbClr val="002060"/>
                </a:solidFill>
              </a:rPr>
              <a:t> method (</a:t>
            </a:r>
            <a:r>
              <a:rPr lang="en-US" sz="2000" i="1" dirty="0" smtClean="0">
                <a:solidFill>
                  <a:srgbClr val="002060"/>
                </a:solidFill>
              </a:rPr>
              <a:t>OLS</a:t>
            </a:r>
            <a:r>
              <a:rPr lang="en-US" sz="2000" dirty="0" smtClean="0">
                <a:solidFill>
                  <a:srgbClr val="002060"/>
                </a:solidFill>
              </a:rPr>
              <a:t>) estimates the slope and intercept of the regression line so that the sum of squared residuals is minimized.</a:t>
            </a:r>
          </a:p>
          <a:p>
            <a:pPr marL="515938" indent="-515938" eaLnBrk="1" hangingPunct="1">
              <a:spcBef>
                <a:spcPts val="1200"/>
              </a:spcBef>
              <a:buClr>
                <a:schemeClr val="accent1"/>
              </a:buClr>
              <a:buFontTx/>
              <a:buChar char="•"/>
            </a:pPr>
            <a:r>
              <a:rPr lang="en-US" sz="2000" dirty="0" smtClean="0">
                <a:solidFill>
                  <a:srgbClr val="002060"/>
                </a:solidFill>
              </a:rPr>
              <a:t>The sum of the residuals = 0.</a:t>
            </a:r>
          </a:p>
          <a:p>
            <a:pPr marL="515938" indent="-515938" eaLnBrk="1" hangingPunct="1">
              <a:spcBef>
                <a:spcPts val="1200"/>
              </a:spcBef>
              <a:buClr>
                <a:schemeClr val="accent1"/>
              </a:buClr>
              <a:buFontTx/>
              <a:buChar char="•"/>
            </a:pPr>
            <a:endParaRPr lang="en-US" sz="2600" dirty="0" smtClean="0">
              <a:solidFill>
                <a:srgbClr val="002060"/>
              </a:solidFill>
            </a:endParaRPr>
          </a:p>
          <a:p>
            <a:pPr marL="515938" indent="-515938" eaLnBrk="1" hangingPunct="1">
              <a:spcBef>
                <a:spcPts val="1200"/>
              </a:spcBef>
              <a:buClr>
                <a:schemeClr val="accent1"/>
              </a:buClr>
              <a:buFontTx/>
              <a:buChar char="•"/>
            </a:pPr>
            <a:endParaRPr lang="en-US" sz="2600" dirty="0" smtClean="0">
              <a:solidFill>
                <a:srgbClr val="002060"/>
              </a:solidFill>
            </a:endParaRPr>
          </a:p>
          <a:p>
            <a:pPr marL="515938" indent="-515938" eaLnBrk="1" hangingPunct="1">
              <a:spcBef>
                <a:spcPts val="1200"/>
              </a:spcBef>
              <a:buClr>
                <a:schemeClr val="accent1"/>
              </a:buClr>
              <a:buFontTx/>
              <a:buChar char="•"/>
            </a:pPr>
            <a:r>
              <a:rPr lang="en-US" sz="2000" dirty="0" smtClean="0">
                <a:solidFill>
                  <a:srgbClr val="002060"/>
                </a:solidFill>
              </a:rPr>
              <a:t>The sum of the squared residuals is </a:t>
            </a:r>
            <a:r>
              <a:rPr lang="en-US" sz="2000" i="1" dirty="0" smtClean="0">
                <a:solidFill>
                  <a:srgbClr val="002060"/>
                </a:solidFill>
              </a:rPr>
              <a:t>SSE.</a:t>
            </a:r>
            <a:endParaRPr lang="en-US" sz="2000" dirty="0" smtClean="0">
              <a:solidFill>
                <a:srgbClr val="002060"/>
              </a:solidFill>
            </a:endParaRPr>
          </a:p>
          <a:p>
            <a:pPr marL="515938" indent="-515938" eaLnBrk="1" hangingPunct="1">
              <a:buFont typeface="Wingdings" pitchFamily="2" charset="2"/>
              <a:buNone/>
            </a:pPr>
            <a:endParaRPr lang="en-US" sz="2600" dirty="0" smtClean="0"/>
          </a:p>
        </p:txBody>
      </p:sp>
      <p:sp>
        <p:nvSpPr>
          <p:cNvPr id="58370"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58371"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44422" name="Rectangle 6"/>
          <p:cNvSpPr>
            <a:spLocks noChangeArrowheads="1"/>
          </p:cNvSpPr>
          <p:nvPr/>
        </p:nvSpPr>
        <p:spPr bwMode="auto">
          <a:xfrm>
            <a:off x="234950" y="1259527"/>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smtClean="0">
                <a:solidFill>
                  <a:srgbClr val="C00000"/>
                </a:solidFill>
                <a:effectLst>
                  <a:outerShdw blurRad="38100" dist="38100" dir="2700000" algn="tl">
                    <a:srgbClr val="000000">
                      <a:alpha val="43137"/>
                    </a:srgbClr>
                  </a:outerShdw>
                </a:effectLst>
              </a:rPr>
              <a:t>OLS Method</a:t>
            </a:r>
            <a:endParaRPr lang="en-US" sz="2400" i="1" dirty="0">
              <a:solidFill>
                <a:srgbClr val="C00000"/>
              </a:solidFill>
              <a:effectLst>
                <a:outerShdw blurRad="38100" dist="38100" dir="2700000" algn="tl">
                  <a:srgbClr val="000000">
                    <a:alpha val="43137"/>
                  </a:srgbClr>
                </a:outerShdw>
              </a:effectLst>
            </a:endParaRPr>
          </a:p>
        </p:txBody>
      </p:sp>
      <p:sp>
        <p:nvSpPr>
          <p:cNvPr id="5837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sp>
        <p:nvSpPr>
          <p:cNvPr id="13" name="Rectangle 2"/>
          <p:cNvSpPr>
            <a:spLocks noGrp="1" noChangeArrowheads="1"/>
          </p:cNvSpPr>
          <p:nvPr>
            <p:ph type="title"/>
          </p:nvPr>
        </p:nvSpPr>
        <p:spPr>
          <a:xfrm>
            <a:off x="446882" y="439387"/>
            <a:ext cx="8439150" cy="551213"/>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Ordinary Least Squares (OLS) Formulas</a:t>
            </a:r>
            <a:endParaRPr lang="en-US" sz="3200" dirty="0">
              <a:solidFill>
                <a:schemeClr val="accent1"/>
              </a:solidFill>
              <a:effectLst>
                <a:outerShdw blurRad="38100" dist="38100" dir="2700000" algn="tl">
                  <a:srgbClr val="000000">
                    <a:alpha val="43137"/>
                  </a:srgbClr>
                </a:outerShdw>
              </a:effectLst>
            </a:endParaRPr>
          </a:p>
        </p:txBody>
      </p:sp>
      <p:pic>
        <p:nvPicPr>
          <p:cNvPr id="6146" name="Picture 2"/>
          <p:cNvPicPr>
            <a:picLocks noChangeAspect="1" noChangeArrowheads="1"/>
          </p:cNvPicPr>
          <p:nvPr/>
        </p:nvPicPr>
        <p:blipFill>
          <a:blip r:embed="rId3" cstate="print"/>
          <a:srcRect/>
          <a:stretch>
            <a:fillRect/>
          </a:stretch>
        </p:blipFill>
        <p:spPr bwMode="auto">
          <a:xfrm>
            <a:off x="1811976" y="3581400"/>
            <a:ext cx="4554557" cy="838200"/>
          </a:xfrm>
          <a:prstGeom prst="rect">
            <a:avLst/>
          </a:prstGeom>
          <a:noFill/>
          <a:ln w="3175">
            <a:solidFill>
              <a:schemeClr val="tx1"/>
            </a:solidFill>
            <a:miter lim="800000"/>
            <a:headEnd/>
            <a:tailEnd/>
          </a:ln>
          <a:effectLst>
            <a:innerShdw blurRad="63500" dist="50800" dir="2700000">
              <a:prstClr val="black">
                <a:alpha val="50000"/>
              </a:prstClr>
            </a:innerShdw>
          </a:effectLst>
        </p:spPr>
      </p:pic>
      <p:pic>
        <p:nvPicPr>
          <p:cNvPr id="6147" name="Picture 3"/>
          <p:cNvPicPr>
            <a:picLocks noChangeAspect="1" noChangeArrowheads="1"/>
          </p:cNvPicPr>
          <p:nvPr/>
        </p:nvPicPr>
        <p:blipFill>
          <a:blip r:embed="rId4" cstate="print"/>
          <a:srcRect/>
          <a:stretch>
            <a:fillRect/>
          </a:stretch>
        </p:blipFill>
        <p:spPr bwMode="auto">
          <a:xfrm>
            <a:off x="1599393" y="5105400"/>
            <a:ext cx="5667829" cy="838200"/>
          </a:xfrm>
          <a:prstGeom prst="rect">
            <a:avLst/>
          </a:prstGeom>
          <a:noFill/>
          <a:ln w="3175">
            <a:solidFill>
              <a:schemeClr val="tx1"/>
            </a:solidFill>
            <a:miter lim="800000"/>
            <a:headEnd/>
            <a:tailEnd/>
          </a:ln>
          <a:effectLst>
            <a:innerShdw blurRad="63500" dist="50800" dir="2700000">
              <a:prstClr val="black">
                <a:alpha val="50000"/>
              </a:prstClr>
            </a:innerShdw>
          </a:effectLst>
        </p:spPr>
      </p:pic>
    </p:spTree>
    <p:extLst>
      <p:ext uri="{BB962C8B-B14F-4D97-AF65-F5344CB8AC3E}">
        <p14:creationId xmlns:p14="http://schemas.microsoft.com/office/powerpoint/2010/main" val="8576266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
          <p:cNvSpPr>
            <a:spLocks noGrp="1" noChangeArrowheads="1"/>
          </p:cNvSpPr>
          <p:nvPr>
            <p:ph type="sldNum" sz="quarter" idx="10"/>
          </p:nvPr>
        </p:nvSpPr>
        <p:spPr/>
        <p:txBody>
          <a:bodyPr/>
          <a:lstStyle/>
          <a:p>
            <a:r>
              <a:rPr lang="en-US"/>
              <a:t>12-</a:t>
            </a:r>
            <a:fld id="{EF75CED1-6B46-4551-B761-0888E6166964}" type="slidenum">
              <a:rPr lang="en-US"/>
              <a:pPr/>
              <a:t>16</a:t>
            </a:fld>
            <a:endParaRPr lang="en-US"/>
          </a:p>
        </p:txBody>
      </p:sp>
      <p:sp>
        <p:nvSpPr>
          <p:cNvPr id="446467" name="Rectangle 3"/>
          <p:cNvSpPr>
            <a:spLocks noGrp="1" noChangeArrowheads="1"/>
          </p:cNvSpPr>
          <p:nvPr>
            <p:ph type="body" sz="half" idx="1"/>
          </p:nvPr>
        </p:nvSpPr>
        <p:spPr>
          <a:xfrm>
            <a:off x="792152" y="1828039"/>
            <a:ext cx="8135937" cy="3410290"/>
          </a:xfrm>
        </p:spPr>
        <p:txBody>
          <a:bodyPr lIns="103236" tIns="51618" rIns="103236" bIns="51618"/>
          <a:lstStyle/>
          <a:p>
            <a:pPr marL="515938" indent="-515938" eaLnBrk="1" hangingPunct="1">
              <a:buClr>
                <a:schemeClr val="accent1"/>
              </a:buClr>
              <a:buFontTx/>
              <a:buChar char="•"/>
            </a:pPr>
            <a:r>
              <a:rPr lang="en-US" sz="2000" dirty="0" smtClean="0">
                <a:solidFill>
                  <a:srgbClr val="002060"/>
                </a:solidFill>
              </a:rPr>
              <a:t>The </a:t>
            </a:r>
            <a:r>
              <a:rPr lang="en-US" sz="2000" i="1" dirty="0" smtClean="0">
                <a:solidFill>
                  <a:srgbClr val="002060"/>
                </a:solidFill>
              </a:rPr>
              <a:t>OLS</a:t>
            </a:r>
            <a:r>
              <a:rPr lang="en-US" sz="2000" dirty="0" smtClean="0">
                <a:solidFill>
                  <a:srgbClr val="002060"/>
                </a:solidFill>
              </a:rPr>
              <a:t> estimator for the slope is:</a:t>
            </a:r>
          </a:p>
          <a:p>
            <a:pPr marL="515938" indent="-515938" eaLnBrk="1" hangingPunct="1">
              <a:buFontTx/>
              <a:buChar char="•"/>
            </a:pPr>
            <a:endParaRPr lang="en-US" sz="2600" dirty="0" smtClean="0"/>
          </a:p>
          <a:p>
            <a:pPr marL="515938" indent="-515938" eaLnBrk="1" hangingPunct="1">
              <a:buFontTx/>
              <a:buChar char="•"/>
            </a:pPr>
            <a:endParaRPr lang="en-US" sz="2600" dirty="0" smtClean="0"/>
          </a:p>
          <a:p>
            <a:pPr marL="0" indent="0" eaLnBrk="1" hangingPunct="1">
              <a:buNone/>
            </a:pPr>
            <a:endParaRPr lang="en-US" sz="2600" dirty="0" smtClean="0"/>
          </a:p>
          <a:p>
            <a:pPr marL="515938" indent="-515938" eaLnBrk="1" hangingPunct="1">
              <a:buClr>
                <a:schemeClr val="accent1"/>
              </a:buClr>
              <a:buFontTx/>
              <a:buChar char="•"/>
            </a:pPr>
            <a:r>
              <a:rPr lang="en-US" sz="2000" dirty="0" smtClean="0">
                <a:solidFill>
                  <a:srgbClr val="002060"/>
                </a:solidFill>
              </a:rPr>
              <a:t>The </a:t>
            </a:r>
            <a:r>
              <a:rPr lang="en-US" sz="2000" i="1" dirty="0" smtClean="0">
                <a:solidFill>
                  <a:srgbClr val="002060"/>
                </a:solidFill>
              </a:rPr>
              <a:t>OLS</a:t>
            </a:r>
            <a:r>
              <a:rPr lang="en-US" sz="2000" dirty="0" smtClean="0">
                <a:solidFill>
                  <a:srgbClr val="002060"/>
                </a:solidFill>
              </a:rPr>
              <a:t> estimator for the intercept is:</a:t>
            </a:r>
          </a:p>
        </p:txBody>
      </p:sp>
      <p:sp>
        <p:nvSpPr>
          <p:cNvPr id="60418" name="Text Box 5"/>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60419" name="Text Box 6"/>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46471" name="Rectangle 7"/>
          <p:cNvSpPr>
            <a:spLocks noChangeArrowheads="1"/>
          </p:cNvSpPr>
          <p:nvPr/>
        </p:nvSpPr>
        <p:spPr bwMode="auto">
          <a:xfrm>
            <a:off x="227632" y="1258094"/>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Slope and Intercept</a:t>
            </a:r>
          </a:p>
        </p:txBody>
      </p:sp>
      <p:sp>
        <p:nvSpPr>
          <p:cNvPr id="60421"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pic>
        <p:nvPicPr>
          <p:cNvPr id="7170" name="Picture 2"/>
          <p:cNvPicPr>
            <a:picLocks noChangeAspect="1" noChangeArrowheads="1"/>
          </p:cNvPicPr>
          <p:nvPr/>
        </p:nvPicPr>
        <p:blipFill>
          <a:blip r:embed="rId3" cstate="print"/>
          <a:srcRect/>
          <a:stretch>
            <a:fillRect/>
          </a:stretch>
        </p:blipFill>
        <p:spPr bwMode="auto">
          <a:xfrm>
            <a:off x="2514599" y="2352130"/>
            <a:ext cx="2853259" cy="1229270"/>
          </a:xfrm>
          <a:prstGeom prst="rect">
            <a:avLst/>
          </a:prstGeom>
          <a:noFill/>
          <a:ln w="3175">
            <a:solidFill>
              <a:schemeClr val="tx1"/>
            </a:solidFill>
            <a:miter lim="800000"/>
            <a:headEnd/>
            <a:tailEnd/>
          </a:ln>
          <a:effectLst>
            <a:innerShdw blurRad="63500" dist="50800" dir="2700000">
              <a:prstClr val="black">
                <a:alpha val="50000"/>
              </a:prstClr>
            </a:innerShdw>
          </a:effectLst>
        </p:spPr>
      </p:pic>
      <p:pic>
        <p:nvPicPr>
          <p:cNvPr id="7172" name="Picture 4"/>
          <p:cNvPicPr>
            <a:picLocks noChangeAspect="1" noChangeArrowheads="1"/>
          </p:cNvPicPr>
          <p:nvPr/>
        </p:nvPicPr>
        <p:blipFill>
          <a:blip r:embed="rId4" cstate="print"/>
          <a:srcRect/>
          <a:stretch>
            <a:fillRect/>
          </a:stretch>
        </p:blipFill>
        <p:spPr bwMode="auto">
          <a:xfrm>
            <a:off x="2674673" y="4171440"/>
            <a:ext cx="1972848" cy="507979"/>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5" name="Rectangle 2"/>
          <p:cNvSpPr>
            <a:spLocks noGrp="1" noChangeArrowheads="1"/>
          </p:cNvSpPr>
          <p:nvPr>
            <p:ph type="title"/>
          </p:nvPr>
        </p:nvSpPr>
        <p:spPr>
          <a:xfrm>
            <a:off x="446882" y="439387"/>
            <a:ext cx="8439150" cy="551213"/>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Ordinary Least Squares (OLS) Formulas</a:t>
            </a:r>
            <a:endParaRPr lang="en-US" sz="3200" dirty="0">
              <a:solidFill>
                <a:schemeClr val="accent1"/>
              </a:solidFill>
              <a:effectLst>
                <a:outerShdw blurRad="38100" dist="38100" dir="2700000" algn="tl">
                  <a:srgbClr val="000000">
                    <a:alpha val="43137"/>
                  </a:srgbClr>
                </a:outerShdw>
              </a:effectLst>
            </a:endParaRPr>
          </a:p>
        </p:txBody>
      </p:sp>
      <p:sp>
        <p:nvSpPr>
          <p:cNvPr id="4" name="TextBox 3"/>
          <p:cNvSpPr txBox="1"/>
          <p:nvPr/>
        </p:nvSpPr>
        <p:spPr>
          <a:xfrm>
            <a:off x="5877471" y="2731539"/>
            <a:ext cx="2435431" cy="338554"/>
          </a:xfrm>
          <a:prstGeom prst="rect">
            <a:avLst/>
          </a:prstGeom>
          <a:noFill/>
        </p:spPr>
        <p:txBody>
          <a:bodyPr wrap="square" rtlCol="0">
            <a:spAutoFit/>
          </a:bodyPr>
          <a:lstStyle/>
          <a:p>
            <a:r>
              <a:rPr lang="en-US" sz="1600" dirty="0" smtClean="0"/>
              <a:t>=SLOPE(</a:t>
            </a:r>
            <a:r>
              <a:rPr lang="en-US" sz="1600" dirty="0" err="1" smtClean="0"/>
              <a:t>YData</a:t>
            </a:r>
            <a:r>
              <a:rPr lang="en-US" sz="1600" dirty="0" smtClean="0"/>
              <a:t>, </a:t>
            </a:r>
            <a:r>
              <a:rPr lang="en-US" sz="1600" dirty="0" err="1" smtClean="0"/>
              <a:t>XData</a:t>
            </a:r>
            <a:r>
              <a:rPr lang="en-US" sz="1600" dirty="0" smtClean="0"/>
              <a:t>)</a:t>
            </a:r>
            <a:endParaRPr lang="en-US" sz="1600" dirty="0"/>
          </a:p>
        </p:txBody>
      </p:sp>
      <p:sp>
        <p:nvSpPr>
          <p:cNvPr id="5" name="TextBox 4"/>
          <p:cNvSpPr txBox="1"/>
          <p:nvPr/>
        </p:nvSpPr>
        <p:spPr>
          <a:xfrm>
            <a:off x="1880476" y="5356591"/>
            <a:ext cx="1676400" cy="830997"/>
          </a:xfrm>
          <a:prstGeom prst="rect">
            <a:avLst/>
          </a:prstGeom>
          <a:noFill/>
        </p:spPr>
        <p:txBody>
          <a:bodyPr wrap="square" rtlCol="0">
            <a:spAutoFit/>
          </a:bodyPr>
          <a:lstStyle/>
          <a:p>
            <a:pPr algn="ctr"/>
            <a:r>
              <a:rPr lang="en-US" sz="1600" i="1" dirty="0" smtClean="0">
                <a:solidFill>
                  <a:srgbClr val="FF0000"/>
                </a:solidFill>
              </a:rPr>
              <a:t>These formulas are built into Excel.</a:t>
            </a:r>
            <a:endParaRPr lang="en-US" sz="1600" i="1" dirty="0">
              <a:solidFill>
                <a:srgbClr val="FF0000"/>
              </a:solidFill>
            </a:endParaRPr>
          </a:p>
        </p:txBody>
      </p:sp>
      <p:sp>
        <p:nvSpPr>
          <p:cNvPr id="19" name="TextBox 18"/>
          <p:cNvSpPr txBox="1"/>
          <p:nvPr/>
        </p:nvSpPr>
        <p:spPr>
          <a:xfrm>
            <a:off x="5877471" y="4355060"/>
            <a:ext cx="2989263" cy="338554"/>
          </a:xfrm>
          <a:prstGeom prst="rect">
            <a:avLst/>
          </a:prstGeom>
          <a:noFill/>
        </p:spPr>
        <p:txBody>
          <a:bodyPr wrap="square" rtlCol="0">
            <a:spAutoFit/>
          </a:bodyPr>
          <a:lstStyle/>
          <a:p>
            <a:r>
              <a:rPr lang="en-US" sz="1600" dirty="0" smtClean="0"/>
              <a:t>=INTERCEPT(</a:t>
            </a:r>
            <a:r>
              <a:rPr lang="en-US" sz="1600" dirty="0" err="1" smtClean="0"/>
              <a:t>YData</a:t>
            </a:r>
            <a:r>
              <a:rPr lang="en-US" sz="1600" dirty="0" smtClean="0"/>
              <a:t>, </a:t>
            </a:r>
            <a:r>
              <a:rPr lang="en-US" sz="1600" dirty="0" err="1" smtClean="0"/>
              <a:t>XData</a:t>
            </a:r>
            <a:r>
              <a:rPr lang="en-US" sz="1600" dirty="0" smtClean="0"/>
              <a:t>)</a:t>
            </a:r>
            <a:endParaRPr lang="en-US" sz="1600" dirty="0"/>
          </a:p>
        </p:txBody>
      </p:sp>
      <p:sp>
        <p:nvSpPr>
          <p:cNvPr id="20" name="TextBox 19"/>
          <p:cNvSpPr txBox="1"/>
          <p:nvPr/>
        </p:nvSpPr>
        <p:spPr>
          <a:xfrm>
            <a:off x="6484596" y="4086876"/>
            <a:ext cx="1676400" cy="338554"/>
          </a:xfrm>
          <a:prstGeom prst="rect">
            <a:avLst/>
          </a:prstGeom>
          <a:noFill/>
        </p:spPr>
        <p:txBody>
          <a:bodyPr wrap="square" rtlCol="0">
            <a:spAutoFit/>
          </a:bodyPr>
          <a:lstStyle/>
          <a:p>
            <a:r>
              <a:rPr lang="en-US" sz="1600" i="1" dirty="0" smtClean="0">
                <a:solidFill>
                  <a:srgbClr val="FF0000"/>
                </a:solidFill>
              </a:rPr>
              <a:t>Excel function:</a:t>
            </a:r>
            <a:endParaRPr lang="en-US" sz="1600" i="1" dirty="0">
              <a:solidFill>
                <a:srgbClr val="FF0000"/>
              </a:solidFill>
            </a:endParaRPr>
          </a:p>
        </p:txBody>
      </p:sp>
      <p:sp>
        <p:nvSpPr>
          <p:cNvPr id="6" name="Left Arrow 5"/>
          <p:cNvSpPr/>
          <p:nvPr/>
        </p:nvSpPr>
        <p:spPr bwMode="auto">
          <a:xfrm>
            <a:off x="5606529" y="2731539"/>
            <a:ext cx="304800" cy="338554"/>
          </a:xfrm>
          <a:prstGeom prst="lef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1" name="Left Arrow 20"/>
          <p:cNvSpPr/>
          <p:nvPr/>
        </p:nvSpPr>
        <p:spPr bwMode="auto">
          <a:xfrm>
            <a:off x="5572671" y="4355060"/>
            <a:ext cx="304800" cy="338554"/>
          </a:xfrm>
          <a:prstGeom prst="lef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2" name="TextBox 21"/>
          <p:cNvSpPr txBox="1"/>
          <p:nvPr/>
        </p:nvSpPr>
        <p:spPr>
          <a:xfrm>
            <a:off x="6484596" y="2435805"/>
            <a:ext cx="1676400" cy="338554"/>
          </a:xfrm>
          <a:prstGeom prst="rect">
            <a:avLst/>
          </a:prstGeom>
          <a:noFill/>
        </p:spPr>
        <p:txBody>
          <a:bodyPr wrap="square" rtlCol="0">
            <a:spAutoFit/>
          </a:bodyPr>
          <a:lstStyle/>
          <a:p>
            <a:r>
              <a:rPr lang="en-US" sz="1600" i="1" dirty="0" smtClean="0">
                <a:solidFill>
                  <a:srgbClr val="FF0000"/>
                </a:solidFill>
              </a:rPr>
              <a:t>Excel function:</a:t>
            </a:r>
            <a:endParaRPr lang="en-US" sz="1600" i="1" dirty="0">
              <a:solidFill>
                <a:srgbClr val="FF0000"/>
              </a:solidFill>
            </a:endParaRPr>
          </a:p>
        </p:txBody>
      </p:sp>
      <p:pic>
        <p:nvPicPr>
          <p:cNvPr id="60430" name="Picture 14" descr="C:\Users\Blythe\AppData\Local\Microsoft\Windows\Temporary Internet Files\Content.IE5\57E3VQ8D\MP900443451[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61097" y="5253503"/>
            <a:ext cx="1090613" cy="10906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91953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12-</a:t>
            </a:r>
            <a:fld id="{1F642A5F-1819-4098-8468-7E79F421042D}" type="slidenum">
              <a:rPr lang="en-US"/>
              <a:pPr/>
              <a:t>17</a:t>
            </a:fld>
            <a:endParaRPr lang="en-US"/>
          </a:p>
        </p:txBody>
      </p:sp>
      <p:sp>
        <p:nvSpPr>
          <p:cNvPr id="78850" name="Text Box 5"/>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78851" name="Text Box 6"/>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71047" name="Rectangle 7"/>
          <p:cNvSpPr>
            <a:spLocks noChangeArrowheads="1"/>
          </p:cNvSpPr>
          <p:nvPr/>
        </p:nvSpPr>
        <p:spPr bwMode="auto">
          <a:xfrm>
            <a:off x="374461" y="1244866"/>
            <a:ext cx="5788066"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smtClean="0">
                <a:solidFill>
                  <a:srgbClr val="C00000"/>
                </a:solidFill>
                <a:effectLst>
                  <a:outerShdw blurRad="38100" dist="38100" dir="2700000" algn="tl">
                    <a:srgbClr val="000000">
                      <a:alpha val="43137"/>
                    </a:srgbClr>
                  </a:outerShdw>
                </a:effectLst>
              </a:rPr>
              <a:t>Example: Achievement Test Scores</a:t>
            </a:r>
            <a:endParaRPr lang="en-US" sz="2400" i="1" dirty="0">
              <a:solidFill>
                <a:srgbClr val="C00000"/>
              </a:solidFill>
              <a:effectLst>
                <a:outerShdw blurRad="38100" dist="38100" dir="2700000" algn="tl">
                  <a:srgbClr val="000000">
                    <a:alpha val="43137"/>
                  </a:srgbClr>
                </a:outerShdw>
              </a:effectLst>
            </a:endParaRPr>
          </a:p>
        </p:txBody>
      </p:sp>
      <p:sp>
        <p:nvSpPr>
          <p:cNvPr id="7885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pic>
        <p:nvPicPr>
          <p:cNvPr id="1208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2520538"/>
            <a:ext cx="4555789" cy="2737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TextBox 21"/>
          <p:cNvSpPr txBox="1"/>
          <p:nvPr/>
        </p:nvSpPr>
        <p:spPr>
          <a:xfrm>
            <a:off x="1066798" y="2065324"/>
            <a:ext cx="4572000" cy="307777"/>
          </a:xfrm>
          <a:prstGeom prst="rect">
            <a:avLst/>
          </a:prstGeom>
          <a:noFill/>
        </p:spPr>
        <p:txBody>
          <a:bodyPr wrap="square" rtlCol="0">
            <a:spAutoFit/>
          </a:bodyPr>
          <a:lstStyle/>
          <a:p>
            <a:r>
              <a:rPr lang="en-US" sz="1400" dirty="0" smtClean="0">
                <a:solidFill>
                  <a:srgbClr val="FF0000"/>
                </a:solidFill>
              </a:rPr>
              <a:t>20 high school students’ achievement exam scores. </a:t>
            </a:r>
            <a:endParaRPr lang="en-US" sz="1400" dirty="0">
              <a:solidFill>
                <a:srgbClr val="FF0000"/>
              </a:solidFill>
            </a:endParaRPr>
          </a:p>
        </p:txBody>
      </p:sp>
      <p:pic>
        <p:nvPicPr>
          <p:cNvPr id="12288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0800" y="1548513"/>
            <a:ext cx="1419225" cy="424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TextBox 24"/>
          <p:cNvSpPr txBox="1"/>
          <p:nvPr/>
        </p:nvSpPr>
        <p:spPr>
          <a:xfrm>
            <a:off x="841570" y="5727659"/>
            <a:ext cx="4797228" cy="523220"/>
          </a:xfrm>
          <a:prstGeom prst="rect">
            <a:avLst/>
          </a:prstGeom>
          <a:noFill/>
        </p:spPr>
        <p:txBody>
          <a:bodyPr wrap="square" rtlCol="0">
            <a:spAutoFit/>
          </a:bodyPr>
          <a:lstStyle/>
          <a:p>
            <a:r>
              <a:rPr lang="en-US" sz="1400" dirty="0" smtClean="0">
                <a:solidFill>
                  <a:srgbClr val="FF0000"/>
                </a:solidFill>
              </a:rPr>
              <a:t>Note that verbal scores average higher than quant scores (slope exceeds 1 and intercept shifts the line up almost 20 points).</a:t>
            </a:r>
            <a:endParaRPr lang="en-US" sz="1400" dirty="0">
              <a:solidFill>
                <a:srgbClr val="FF0000"/>
              </a:solidFill>
            </a:endParaRPr>
          </a:p>
        </p:txBody>
      </p:sp>
      <p:sp>
        <p:nvSpPr>
          <p:cNvPr id="6" name="Up Arrow 5"/>
          <p:cNvSpPr/>
          <p:nvPr/>
        </p:nvSpPr>
        <p:spPr bwMode="auto">
          <a:xfrm>
            <a:off x="2971800" y="5257800"/>
            <a:ext cx="381000" cy="304800"/>
          </a:xfrm>
          <a:prstGeom prst="up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6" name="Rectangle 2"/>
          <p:cNvSpPr txBox="1">
            <a:spLocks noChangeArrowheads="1"/>
          </p:cNvSpPr>
          <p:nvPr/>
        </p:nvSpPr>
        <p:spPr>
          <a:xfrm>
            <a:off x="446882" y="439387"/>
            <a:ext cx="8439150" cy="551213"/>
          </a:xfrm>
          <a:prstGeom prst="rect">
            <a:avLst/>
          </a:prstGeom>
        </p:spPr>
        <p:txBody>
          <a:bodyPr lIns="103236" tIns="51618" rIns="103236" bIns="51618"/>
          <a:lst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a:lstStyle>
          <a:p>
            <a:pPr algn="ctr" eaLnBrk="1" hangingPunct="1">
              <a:defRPr/>
            </a:pPr>
            <a:r>
              <a:rPr lang="en-US" sz="3200" smtClean="0">
                <a:solidFill>
                  <a:schemeClr val="accent1"/>
                </a:solidFill>
                <a:effectLst>
                  <a:outerShdw blurRad="38100" dist="38100" dir="2700000" algn="tl">
                    <a:srgbClr val="000000">
                      <a:alpha val="43137"/>
                    </a:srgbClr>
                  </a:outerShdw>
                </a:effectLst>
              </a:rPr>
              <a:t>Ordinary Least Squares (OLS) Formulas</a:t>
            </a:r>
            <a:endParaRPr lang="en-US" sz="3200" dirty="0">
              <a:solidFill>
                <a:schemeClr val="accent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3648724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p:txBody>
          <a:bodyPr/>
          <a:lstStyle/>
          <a:p>
            <a:r>
              <a:rPr lang="en-US"/>
              <a:t>12-</a:t>
            </a:r>
            <a:fld id="{BCF5C847-9269-444B-BB4D-44BAFD2D058C}" type="slidenum">
              <a:rPr lang="en-US"/>
              <a:pPr/>
              <a:t>18</a:t>
            </a:fld>
            <a:endParaRPr lang="en-US"/>
          </a:p>
        </p:txBody>
      </p:sp>
      <p:sp>
        <p:nvSpPr>
          <p:cNvPr id="62465" name="Text Box 5"/>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62466" name="Text Box 6"/>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46471" name="Rectangle 7"/>
          <p:cNvSpPr>
            <a:spLocks noChangeArrowheads="1"/>
          </p:cNvSpPr>
          <p:nvPr/>
        </p:nvSpPr>
        <p:spPr bwMode="auto">
          <a:xfrm>
            <a:off x="246434" y="1142999"/>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Slope and Intercept</a:t>
            </a:r>
          </a:p>
        </p:txBody>
      </p:sp>
      <p:sp>
        <p:nvSpPr>
          <p:cNvPr id="6246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pic>
        <p:nvPicPr>
          <p:cNvPr id="8194" name="Picture 2"/>
          <p:cNvPicPr>
            <a:picLocks noChangeAspect="1" noChangeArrowheads="1"/>
          </p:cNvPicPr>
          <p:nvPr/>
        </p:nvPicPr>
        <p:blipFill>
          <a:blip r:embed="rId3" cstate="print"/>
          <a:srcRect/>
          <a:stretch>
            <a:fillRect/>
          </a:stretch>
        </p:blipFill>
        <p:spPr bwMode="auto">
          <a:xfrm>
            <a:off x="990600" y="1905000"/>
            <a:ext cx="6875085" cy="3352800"/>
          </a:xfrm>
          <a:prstGeom prst="rect">
            <a:avLst/>
          </a:prstGeom>
          <a:noFill/>
          <a:ln w="3175">
            <a:solidFill>
              <a:schemeClr val="tx2"/>
            </a:solidFill>
            <a:miter lim="800000"/>
            <a:headEnd/>
            <a:tailEnd/>
          </a:ln>
          <a:effectLst>
            <a:innerShdw blurRad="63500" dist="50800" dir="2700000">
              <a:prstClr val="black">
                <a:alpha val="50000"/>
              </a:prstClr>
            </a:innerShdw>
          </a:effectLst>
        </p:spPr>
      </p:pic>
      <p:sp>
        <p:nvSpPr>
          <p:cNvPr id="11" name="Rectangle 2"/>
          <p:cNvSpPr>
            <a:spLocks noGrp="1" noChangeArrowheads="1"/>
          </p:cNvSpPr>
          <p:nvPr>
            <p:ph type="title"/>
          </p:nvPr>
        </p:nvSpPr>
        <p:spPr>
          <a:xfrm>
            <a:off x="446882" y="439387"/>
            <a:ext cx="8439150" cy="551213"/>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Ordinary Least Squares (OLS) Formulas</a:t>
            </a:r>
            <a:endParaRPr lang="en-US" sz="3200" dirty="0">
              <a:solidFill>
                <a:schemeClr val="accent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9367265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p:txBody>
          <a:bodyPr/>
          <a:lstStyle/>
          <a:p>
            <a:r>
              <a:rPr lang="en-US"/>
              <a:t>12-</a:t>
            </a:r>
            <a:fld id="{C89A2CF3-6B34-43E3-A26C-4239967187AF}" type="slidenum">
              <a:rPr lang="en-US"/>
              <a:pPr/>
              <a:t>19</a:t>
            </a:fld>
            <a:endParaRPr lang="en-US"/>
          </a:p>
        </p:txBody>
      </p:sp>
      <p:sp>
        <p:nvSpPr>
          <p:cNvPr id="450563" name="Rectangle 3"/>
          <p:cNvSpPr>
            <a:spLocks noGrp="1" noChangeArrowheads="1"/>
          </p:cNvSpPr>
          <p:nvPr>
            <p:ph type="body" sz="half" idx="1"/>
          </p:nvPr>
        </p:nvSpPr>
        <p:spPr>
          <a:xfrm>
            <a:off x="450056" y="1819500"/>
            <a:ext cx="8482013" cy="4241800"/>
          </a:xfrm>
        </p:spPr>
        <p:txBody>
          <a:bodyPr lIns="103236" tIns="51618" rIns="103236" bIns="51618"/>
          <a:lstStyle/>
          <a:p>
            <a:pPr marL="515938" indent="-515938" eaLnBrk="1" hangingPunct="1">
              <a:buClr>
                <a:schemeClr val="accent1"/>
              </a:buClr>
              <a:buFontTx/>
              <a:buChar char="•"/>
            </a:pPr>
            <a:r>
              <a:rPr lang="en-US" sz="2000" dirty="0" smtClean="0">
                <a:solidFill>
                  <a:srgbClr val="002060"/>
                </a:solidFill>
              </a:rPr>
              <a:t>We want to explain the total variation in </a:t>
            </a:r>
            <a:r>
              <a:rPr lang="en-US" sz="2000" i="1" dirty="0" smtClean="0">
                <a:solidFill>
                  <a:srgbClr val="002060"/>
                </a:solidFill>
              </a:rPr>
              <a:t>Y</a:t>
            </a:r>
            <a:r>
              <a:rPr lang="en-US" sz="2000" dirty="0" smtClean="0">
                <a:solidFill>
                  <a:srgbClr val="002060"/>
                </a:solidFill>
              </a:rPr>
              <a:t> around its mean (</a:t>
            </a:r>
            <a:r>
              <a:rPr lang="en-US" sz="2000" i="1" dirty="0" smtClean="0">
                <a:solidFill>
                  <a:srgbClr val="002060"/>
                </a:solidFill>
              </a:rPr>
              <a:t>SST</a:t>
            </a:r>
            <a:r>
              <a:rPr lang="en-US" sz="2000" dirty="0" smtClean="0">
                <a:solidFill>
                  <a:srgbClr val="002060"/>
                </a:solidFill>
              </a:rPr>
              <a:t> for t</a:t>
            </a:r>
            <a:r>
              <a:rPr lang="en-US" sz="2000" i="1" dirty="0" smtClean="0">
                <a:solidFill>
                  <a:srgbClr val="002060"/>
                </a:solidFill>
              </a:rPr>
              <a:t>otal sums of squares</a:t>
            </a:r>
            <a:r>
              <a:rPr lang="en-US" sz="2000" dirty="0" smtClean="0">
                <a:solidFill>
                  <a:srgbClr val="002060"/>
                </a:solidFill>
              </a:rPr>
              <a:t>).</a:t>
            </a:r>
          </a:p>
          <a:p>
            <a:pPr marL="515938" indent="-515938" eaLnBrk="1" hangingPunct="1">
              <a:buFontTx/>
              <a:buChar char="•"/>
            </a:pPr>
            <a:endParaRPr lang="en-US" sz="2600" dirty="0" smtClean="0"/>
          </a:p>
          <a:p>
            <a:pPr marL="515938" indent="-515938" eaLnBrk="1" hangingPunct="1">
              <a:buFontTx/>
              <a:buChar char="•"/>
            </a:pPr>
            <a:endParaRPr lang="en-US" sz="2600" dirty="0" smtClean="0"/>
          </a:p>
          <a:p>
            <a:pPr marL="515938" indent="-515938" eaLnBrk="1" hangingPunct="1">
              <a:buFontTx/>
              <a:buChar char="•"/>
            </a:pPr>
            <a:endParaRPr lang="en-US" sz="2000" dirty="0" smtClean="0">
              <a:solidFill>
                <a:srgbClr val="002060"/>
              </a:solidFill>
            </a:endParaRPr>
          </a:p>
          <a:p>
            <a:pPr marL="515938" indent="-515938" eaLnBrk="1" hangingPunct="1">
              <a:buClr>
                <a:schemeClr val="accent1"/>
              </a:buClr>
              <a:buFontTx/>
              <a:buChar char="•"/>
            </a:pPr>
            <a:r>
              <a:rPr lang="en-US" sz="2000" dirty="0" smtClean="0">
                <a:solidFill>
                  <a:srgbClr val="002060"/>
                </a:solidFill>
              </a:rPr>
              <a:t>The regression sum of squares (</a:t>
            </a:r>
            <a:r>
              <a:rPr lang="en-US" sz="2000" i="1" dirty="0" smtClean="0">
                <a:solidFill>
                  <a:srgbClr val="002060"/>
                </a:solidFill>
              </a:rPr>
              <a:t>SSR</a:t>
            </a:r>
            <a:r>
              <a:rPr lang="en-US" sz="2000" dirty="0" smtClean="0">
                <a:solidFill>
                  <a:srgbClr val="002060"/>
                </a:solidFill>
              </a:rPr>
              <a:t>) is the </a:t>
            </a:r>
            <a:r>
              <a:rPr lang="en-US" sz="2000" i="1" dirty="0" smtClean="0">
                <a:solidFill>
                  <a:srgbClr val="002060"/>
                </a:solidFill>
              </a:rPr>
              <a:t>explained variation </a:t>
            </a:r>
            <a:r>
              <a:rPr lang="en-US" sz="2000" dirty="0" smtClean="0">
                <a:solidFill>
                  <a:srgbClr val="002060"/>
                </a:solidFill>
              </a:rPr>
              <a:t>in </a:t>
            </a:r>
            <a:r>
              <a:rPr lang="en-US" sz="2000" i="1" dirty="0" smtClean="0">
                <a:solidFill>
                  <a:srgbClr val="002060"/>
                </a:solidFill>
              </a:rPr>
              <a:t>Y.</a:t>
            </a:r>
            <a:endParaRPr lang="en-US" sz="2000" dirty="0" smtClean="0">
              <a:solidFill>
                <a:srgbClr val="002060"/>
              </a:solidFill>
            </a:endParaRPr>
          </a:p>
        </p:txBody>
      </p:sp>
      <p:pic>
        <p:nvPicPr>
          <p:cNvPr id="450574" name="Picture 14"/>
          <p:cNvPicPr>
            <a:picLocks noGrp="1" noChangeAspect="1" noChangeArrowheads="1"/>
          </p:cNvPicPr>
          <p:nvPr>
            <p:ph sz="quarter" idx="2"/>
          </p:nvPr>
        </p:nvPicPr>
        <p:blipFill>
          <a:blip r:embed="rId3" cstate="print"/>
          <a:srcRect l="21846" t="24004" r="62540" b="69759"/>
          <a:stretch>
            <a:fillRect/>
          </a:stretch>
        </p:blipFill>
        <p:spPr>
          <a:xfrm>
            <a:off x="3048000" y="2743200"/>
            <a:ext cx="2484349" cy="762000"/>
          </a:xfrm>
          <a:ln>
            <a:solidFill>
              <a:schemeClr val="tx1"/>
            </a:solidFill>
          </a:ln>
          <a:effectLst>
            <a:innerShdw blurRad="63500" dist="50800" dir="2700000">
              <a:prstClr val="black">
                <a:alpha val="50000"/>
              </a:prstClr>
            </a:innerShdw>
          </a:effectLst>
        </p:spPr>
      </p:pic>
      <p:sp>
        <p:nvSpPr>
          <p:cNvPr id="64515" name="Text Box 5"/>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64516" name="Text Box 6"/>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50567" name="Rectangle 7"/>
          <p:cNvSpPr>
            <a:spLocks noChangeArrowheads="1"/>
          </p:cNvSpPr>
          <p:nvPr/>
        </p:nvSpPr>
        <p:spPr bwMode="auto">
          <a:xfrm>
            <a:off x="533400" y="1122216"/>
            <a:ext cx="3116262"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Assessing Fit</a:t>
            </a:r>
          </a:p>
        </p:txBody>
      </p:sp>
      <p:pic>
        <p:nvPicPr>
          <p:cNvPr id="450576" name="Picture 16"/>
          <p:cNvPicPr>
            <a:picLocks noGrp="1" noChangeAspect="1" noChangeArrowheads="1"/>
          </p:cNvPicPr>
          <p:nvPr>
            <p:ph sz="quarter" idx="3"/>
          </p:nvPr>
        </p:nvPicPr>
        <p:blipFill>
          <a:blip r:embed="rId3" cstate="print"/>
          <a:srcRect l="32817" t="83385" r="52319" b="9377"/>
          <a:stretch>
            <a:fillRect/>
          </a:stretch>
        </p:blipFill>
        <p:spPr>
          <a:xfrm>
            <a:off x="3124200" y="4495800"/>
            <a:ext cx="2286000" cy="859785"/>
          </a:xfrm>
          <a:ln>
            <a:solidFill>
              <a:schemeClr val="tx1"/>
            </a:solidFill>
          </a:ln>
          <a:effectLst>
            <a:innerShdw blurRad="63500" dist="50800" dir="2700000">
              <a:prstClr val="black">
                <a:alpha val="50000"/>
              </a:prstClr>
            </a:innerShdw>
          </a:effectLst>
        </p:spPr>
      </p:pic>
      <p:sp>
        <p:nvSpPr>
          <p:cNvPr id="64519"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sp>
        <p:nvSpPr>
          <p:cNvPr id="12" name="Rectangle 2"/>
          <p:cNvSpPr>
            <a:spLocks noGrp="1" noChangeArrowheads="1"/>
          </p:cNvSpPr>
          <p:nvPr>
            <p:ph type="title"/>
          </p:nvPr>
        </p:nvSpPr>
        <p:spPr>
          <a:xfrm>
            <a:off x="446882" y="439387"/>
            <a:ext cx="8439150" cy="551213"/>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Assessing Fit</a:t>
            </a:r>
            <a:endParaRPr lang="en-US" sz="3200" dirty="0">
              <a:solidFill>
                <a:schemeClr val="accent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3441492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sldNum" sz="quarter" idx="10"/>
          </p:nvPr>
        </p:nvSpPr>
        <p:spPr>
          <a:ln/>
        </p:spPr>
        <p:txBody>
          <a:bodyPr/>
          <a:lstStyle/>
          <a:p>
            <a:r>
              <a:rPr lang="en-US"/>
              <a:t>12-</a:t>
            </a:r>
            <a:fld id="{7CEFBD97-7436-44FC-888C-D91BA589699A}" type="slidenum">
              <a:rPr lang="en-US"/>
              <a:pPr/>
              <a:t>2</a:t>
            </a:fld>
            <a:endParaRPr lang="en-US"/>
          </a:p>
        </p:txBody>
      </p:sp>
      <p:sp>
        <p:nvSpPr>
          <p:cNvPr id="43011" name="Rectangle 3"/>
          <p:cNvSpPr>
            <a:spLocks noGrp="1" noChangeArrowheads="1"/>
          </p:cNvSpPr>
          <p:nvPr>
            <p:ph type="subTitle" idx="4294967295"/>
          </p:nvPr>
        </p:nvSpPr>
        <p:spPr>
          <a:xfrm>
            <a:off x="351632" y="1295400"/>
            <a:ext cx="8534400" cy="4800600"/>
          </a:xfrm>
          <a:ln>
            <a:noFill/>
          </a:ln>
        </p:spPr>
        <p:txBody>
          <a:bodyPr/>
          <a:lstStyle/>
          <a:p>
            <a:pPr marL="0" indent="0" eaLnBrk="1" hangingPunct="1">
              <a:buSzPct val="150000"/>
              <a:buFont typeface="Wingdings" pitchFamily="2" charset="2"/>
              <a:buNone/>
              <a:defRPr/>
            </a:pPr>
            <a:r>
              <a:rPr lang="en-US" sz="2400" i="1" dirty="0" smtClean="0">
                <a:solidFill>
                  <a:srgbClr val="C00000"/>
                </a:solidFill>
                <a:effectLst>
                  <a:outerShdw blurRad="38100" dist="38100" dir="2700000" algn="tl">
                    <a:srgbClr val="000000">
                      <a:alpha val="43137"/>
                    </a:srgbClr>
                  </a:outerShdw>
                </a:effectLst>
              </a:rPr>
              <a:t>Chapter Learning Objectives </a:t>
            </a:r>
          </a:p>
          <a:p>
            <a:pPr marL="0" indent="0" eaLnBrk="1" hangingPunct="1">
              <a:spcBef>
                <a:spcPts val="600"/>
              </a:spcBef>
              <a:buFont typeface="Wingdings" pitchFamily="2" charset="2"/>
              <a:buNone/>
              <a:defRPr/>
            </a:pPr>
            <a:endParaRPr lang="en-US" sz="1800" dirty="0" smtClean="0">
              <a:solidFill>
                <a:srgbClr val="FF9933"/>
              </a:solidFill>
            </a:endParaRPr>
          </a:p>
          <a:p>
            <a:pPr marL="0" indent="0" eaLnBrk="1" hangingPunct="1">
              <a:spcBef>
                <a:spcPts val="600"/>
              </a:spcBef>
              <a:buFont typeface="Wingdings" pitchFamily="2" charset="2"/>
              <a:buNone/>
              <a:defRPr/>
            </a:pPr>
            <a:r>
              <a:rPr lang="en-US" sz="1800" dirty="0" smtClean="0">
                <a:solidFill>
                  <a:srgbClr val="FF9933"/>
                </a:solidFill>
              </a:rPr>
              <a:t>LO12-1:   </a:t>
            </a:r>
            <a:r>
              <a:rPr lang="en-US" sz="1800" dirty="0" smtClean="0">
                <a:solidFill>
                  <a:srgbClr val="002060"/>
                </a:solidFill>
              </a:rPr>
              <a:t>Calculate </a:t>
            </a:r>
            <a:r>
              <a:rPr lang="en-US" sz="1800" dirty="0">
                <a:solidFill>
                  <a:srgbClr val="002060"/>
                </a:solidFill>
              </a:rPr>
              <a:t>and test a correlation </a:t>
            </a:r>
            <a:r>
              <a:rPr lang="en-US" sz="1800" dirty="0" smtClean="0">
                <a:solidFill>
                  <a:srgbClr val="002060"/>
                </a:solidFill>
              </a:rPr>
              <a:t>coefficient </a:t>
            </a:r>
            <a:r>
              <a:rPr lang="en-US" sz="1800" dirty="0">
                <a:solidFill>
                  <a:srgbClr val="002060"/>
                </a:solidFill>
              </a:rPr>
              <a:t>for </a:t>
            </a:r>
            <a:r>
              <a:rPr lang="en-US" sz="1800" dirty="0" smtClean="0">
                <a:solidFill>
                  <a:srgbClr val="002060"/>
                </a:solidFill>
              </a:rPr>
              <a:t>significance</a:t>
            </a:r>
            <a:r>
              <a:rPr lang="en-US" sz="1800" dirty="0">
                <a:solidFill>
                  <a:srgbClr val="002060"/>
                </a:solidFill>
              </a:rPr>
              <a:t>.</a:t>
            </a:r>
          </a:p>
          <a:p>
            <a:pPr marL="0" indent="0" eaLnBrk="1" hangingPunct="1">
              <a:spcBef>
                <a:spcPts val="600"/>
              </a:spcBef>
              <a:buFont typeface="Wingdings" pitchFamily="2" charset="2"/>
              <a:buNone/>
              <a:defRPr/>
            </a:pPr>
            <a:r>
              <a:rPr lang="en-US" sz="1800" dirty="0" smtClean="0">
                <a:solidFill>
                  <a:srgbClr val="FF9933"/>
                </a:solidFill>
              </a:rPr>
              <a:t>LO12-2:   </a:t>
            </a:r>
            <a:r>
              <a:rPr lang="en-US" sz="1800" dirty="0" smtClean="0">
                <a:solidFill>
                  <a:srgbClr val="002060"/>
                </a:solidFill>
              </a:rPr>
              <a:t>Interpret </a:t>
            </a:r>
            <a:r>
              <a:rPr lang="en-US" sz="1800" dirty="0">
                <a:solidFill>
                  <a:srgbClr val="002060"/>
                </a:solidFill>
              </a:rPr>
              <a:t>the slope and intercept of a regression equation.</a:t>
            </a:r>
          </a:p>
          <a:p>
            <a:pPr marL="0" indent="0" eaLnBrk="1" hangingPunct="1">
              <a:spcBef>
                <a:spcPts val="600"/>
              </a:spcBef>
              <a:buFont typeface="Wingdings" pitchFamily="2" charset="2"/>
              <a:buNone/>
              <a:defRPr/>
            </a:pPr>
            <a:r>
              <a:rPr lang="en-US" sz="1800" dirty="0" smtClean="0">
                <a:solidFill>
                  <a:srgbClr val="FF9933"/>
                </a:solidFill>
              </a:rPr>
              <a:t>LO12-3:   </a:t>
            </a:r>
            <a:r>
              <a:rPr lang="en-US" sz="1800" dirty="0" smtClean="0">
                <a:solidFill>
                  <a:srgbClr val="002060"/>
                </a:solidFill>
              </a:rPr>
              <a:t>Make </a:t>
            </a:r>
            <a:r>
              <a:rPr lang="en-US" sz="1800" dirty="0">
                <a:solidFill>
                  <a:srgbClr val="002060"/>
                </a:solidFill>
              </a:rPr>
              <a:t>a prediction for a given </a:t>
            </a:r>
            <a:r>
              <a:rPr lang="en-US" sz="1800" i="1" dirty="0">
                <a:solidFill>
                  <a:srgbClr val="002060"/>
                </a:solidFill>
              </a:rPr>
              <a:t>x </a:t>
            </a:r>
            <a:r>
              <a:rPr lang="en-US" sz="1800" dirty="0">
                <a:solidFill>
                  <a:srgbClr val="002060"/>
                </a:solidFill>
              </a:rPr>
              <a:t>value using a </a:t>
            </a:r>
            <a:r>
              <a:rPr lang="en-US" sz="1800" dirty="0" smtClean="0">
                <a:solidFill>
                  <a:srgbClr val="002060"/>
                </a:solidFill>
              </a:rPr>
              <a:t>regression  equation</a:t>
            </a:r>
            <a:r>
              <a:rPr lang="en-US" sz="1800" dirty="0">
                <a:solidFill>
                  <a:srgbClr val="002060"/>
                </a:solidFill>
              </a:rPr>
              <a:t>.</a:t>
            </a:r>
          </a:p>
          <a:p>
            <a:pPr marL="0" indent="0" eaLnBrk="1" hangingPunct="1">
              <a:spcBef>
                <a:spcPts val="600"/>
              </a:spcBef>
              <a:buFont typeface="Wingdings" pitchFamily="2" charset="2"/>
              <a:buNone/>
              <a:defRPr/>
            </a:pPr>
            <a:r>
              <a:rPr lang="en-US" sz="1800" dirty="0" smtClean="0">
                <a:solidFill>
                  <a:srgbClr val="FF9933"/>
                </a:solidFill>
              </a:rPr>
              <a:t>LO12-4:   </a:t>
            </a:r>
            <a:r>
              <a:rPr lang="en-US" sz="1800" dirty="0" smtClean="0">
                <a:solidFill>
                  <a:srgbClr val="002060"/>
                </a:solidFill>
              </a:rPr>
              <a:t>Fit </a:t>
            </a:r>
            <a:r>
              <a:rPr lang="en-US" sz="1800" dirty="0">
                <a:solidFill>
                  <a:srgbClr val="002060"/>
                </a:solidFill>
              </a:rPr>
              <a:t>a simple regression on an Excel scatter plot.</a:t>
            </a:r>
          </a:p>
          <a:p>
            <a:pPr marL="0" indent="0" eaLnBrk="1" hangingPunct="1">
              <a:spcBef>
                <a:spcPts val="600"/>
              </a:spcBef>
              <a:buFont typeface="Wingdings" pitchFamily="2" charset="2"/>
              <a:buNone/>
              <a:defRPr/>
            </a:pPr>
            <a:r>
              <a:rPr lang="en-US" sz="1800" dirty="0" smtClean="0">
                <a:solidFill>
                  <a:srgbClr val="FF9933"/>
                </a:solidFill>
              </a:rPr>
              <a:t>LO12-5:   </a:t>
            </a:r>
            <a:r>
              <a:rPr lang="en-US" sz="1800" dirty="0" smtClean="0">
                <a:solidFill>
                  <a:srgbClr val="002060"/>
                </a:solidFill>
              </a:rPr>
              <a:t>Calculate </a:t>
            </a:r>
            <a:r>
              <a:rPr lang="en-US" sz="1800" dirty="0">
                <a:solidFill>
                  <a:srgbClr val="002060"/>
                </a:solidFill>
              </a:rPr>
              <a:t>and interpret </a:t>
            </a:r>
            <a:r>
              <a:rPr lang="en-US" sz="1800" dirty="0" smtClean="0">
                <a:solidFill>
                  <a:srgbClr val="002060"/>
                </a:solidFill>
              </a:rPr>
              <a:t>confidence </a:t>
            </a:r>
            <a:r>
              <a:rPr lang="en-US" sz="1800" dirty="0">
                <a:solidFill>
                  <a:srgbClr val="002060"/>
                </a:solidFill>
              </a:rPr>
              <a:t>intervals for </a:t>
            </a:r>
            <a:r>
              <a:rPr lang="en-US" sz="1800" dirty="0" smtClean="0">
                <a:solidFill>
                  <a:srgbClr val="002060"/>
                </a:solidFill>
              </a:rPr>
              <a:t>regression coefficients</a:t>
            </a:r>
            <a:r>
              <a:rPr lang="en-US" sz="1800" dirty="0">
                <a:solidFill>
                  <a:srgbClr val="002060"/>
                </a:solidFill>
              </a:rPr>
              <a:t>.</a:t>
            </a:r>
          </a:p>
          <a:p>
            <a:pPr marL="0" indent="0" eaLnBrk="1" hangingPunct="1">
              <a:spcBef>
                <a:spcPts val="600"/>
              </a:spcBef>
              <a:buFont typeface="Wingdings" pitchFamily="2" charset="2"/>
              <a:buNone/>
              <a:defRPr/>
            </a:pPr>
            <a:r>
              <a:rPr lang="en-US" sz="1800" dirty="0" smtClean="0">
                <a:solidFill>
                  <a:srgbClr val="FF9933"/>
                </a:solidFill>
              </a:rPr>
              <a:t>LO12-6:   </a:t>
            </a:r>
            <a:r>
              <a:rPr lang="en-US" sz="1800" dirty="0" smtClean="0">
                <a:solidFill>
                  <a:srgbClr val="002060"/>
                </a:solidFill>
              </a:rPr>
              <a:t>Test </a:t>
            </a:r>
            <a:r>
              <a:rPr lang="en-US" sz="1800" dirty="0">
                <a:solidFill>
                  <a:srgbClr val="002060"/>
                </a:solidFill>
              </a:rPr>
              <a:t>hypotheses about the slope and intercept by using </a:t>
            </a:r>
            <a:r>
              <a:rPr lang="en-US" sz="1800" i="1" dirty="0">
                <a:solidFill>
                  <a:srgbClr val="002060"/>
                </a:solidFill>
              </a:rPr>
              <a:t>t </a:t>
            </a:r>
            <a:r>
              <a:rPr lang="en-US" sz="1800" dirty="0">
                <a:solidFill>
                  <a:srgbClr val="002060"/>
                </a:solidFill>
              </a:rPr>
              <a:t>tests</a:t>
            </a:r>
            <a:r>
              <a:rPr lang="en-US" sz="1800" dirty="0" smtClean="0">
                <a:solidFill>
                  <a:srgbClr val="002060"/>
                </a:solidFill>
              </a:rPr>
              <a:t>.</a:t>
            </a:r>
          </a:p>
          <a:p>
            <a:pPr marL="0" indent="0" eaLnBrk="1" hangingPunct="1">
              <a:spcBef>
                <a:spcPts val="600"/>
              </a:spcBef>
              <a:buNone/>
              <a:tabLst>
                <a:tab pos="977900" algn="l"/>
                <a:tab pos="1143000" algn="l"/>
                <a:tab pos="1320800" algn="l"/>
                <a:tab pos="1371600" algn="l"/>
              </a:tabLst>
            </a:pPr>
            <a:r>
              <a:rPr lang="en-US" sz="1800" dirty="0" smtClean="0">
                <a:solidFill>
                  <a:srgbClr val="FF9933"/>
                </a:solidFill>
              </a:rPr>
              <a:t>LO12-7: </a:t>
            </a:r>
            <a:r>
              <a:rPr lang="en-US" sz="1800" dirty="0" smtClean="0"/>
              <a:t>  </a:t>
            </a:r>
            <a:r>
              <a:rPr lang="en-US" sz="1800" dirty="0" smtClean="0">
                <a:solidFill>
                  <a:srgbClr val="002060"/>
                </a:solidFill>
              </a:rPr>
              <a:t>Perform regression analysis with Excel or other software.</a:t>
            </a:r>
          </a:p>
          <a:p>
            <a:pPr marL="0" indent="0" eaLnBrk="1" hangingPunct="1">
              <a:spcBef>
                <a:spcPts val="600"/>
              </a:spcBef>
              <a:buNone/>
              <a:tabLst>
                <a:tab pos="977900" algn="l"/>
                <a:tab pos="1143000" algn="l"/>
                <a:tab pos="1320800" algn="l"/>
                <a:tab pos="1371600" algn="l"/>
              </a:tabLst>
            </a:pPr>
            <a:r>
              <a:rPr lang="en-US" sz="1800" dirty="0" smtClean="0">
                <a:solidFill>
                  <a:srgbClr val="FF9933"/>
                </a:solidFill>
              </a:rPr>
              <a:t>LO12-8:   </a:t>
            </a:r>
            <a:r>
              <a:rPr lang="en-US" sz="1800" dirty="0" smtClean="0">
                <a:solidFill>
                  <a:srgbClr val="002060"/>
                </a:solidFill>
              </a:rPr>
              <a:t>Interpret the standard error, </a:t>
            </a:r>
            <a:r>
              <a:rPr lang="en-US" sz="1800" i="1" dirty="0" smtClean="0">
                <a:solidFill>
                  <a:srgbClr val="002060"/>
                </a:solidFill>
              </a:rPr>
              <a:t>R</a:t>
            </a:r>
            <a:r>
              <a:rPr lang="en-US" sz="1800" i="1" baseline="30000" dirty="0" smtClean="0">
                <a:solidFill>
                  <a:srgbClr val="002060"/>
                </a:solidFill>
              </a:rPr>
              <a:t>2</a:t>
            </a:r>
            <a:r>
              <a:rPr lang="en-US" sz="1800" i="1" dirty="0" smtClean="0">
                <a:solidFill>
                  <a:srgbClr val="002060"/>
                </a:solidFill>
              </a:rPr>
              <a:t>, </a:t>
            </a:r>
            <a:r>
              <a:rPr lang="en-US" sz="1800" dirty="0" smtClean="0">
                <a:solidFill>
                  <a:srgbClr val="002060"/>
                </a:solidFill>
              </a:rPr>
              <a:t>ANOVA table, and </a:t>
            </a:r>
            <a:r>
              <a:rPr lang="en-US" sz="1800" i="1" dirty="0" smtClean="0">
                <a:solidFill>
                  <a:srgbClr val="002060"/>
                </a:solidFill>
              </a:rPr>
              <a:t>F </a:t>
            </a:r>
            <a:r>
              <a:rPr lang="en-US" sz="1800" dirty="0" smtClean="0">
                <a:solidFill>
                  <a:srgbClr val="002060"/>
                </a:solidFill>
              </a:rPr>
              <a:t>test.</a:t>
            </a:r>
          </a:p>
          <a:p>
            <a:pPr marL="0" indent="0" eaLnBrk="1" hangingPunct="1">
              <a:spcBef>
                <a:spcPts val="600"/>
              </a:spcBef>
              <a:buNone/>
              <a:tabLst>
                <a:tab pos="977900" algn="l"/>
                <a:tab pos="1143000" algn="l"/>
                <a:tab pos="1320800" algn="l"/>
                <a:tab pos="1371600" algn="l"/>
              </a:tabLst>
            </a:pPr>
            <a:r>
              <a:rPr lang="en-US" sz="1800" dirty="0" smtClean="0">
                <a:solidFill>
                  <a:srgbClr val="FF9933"/>
                </a:solidFill>
              </a:rPr>
              <a:t>LO12-9:   </a:t>
            </a:r>
            <a:r>
              <a:rPr lang="en-US" sz="1800" dirty="0" smtClean="0">
                <a:solidFill>
                  <a:srgbClr val="002060"/>
                </a:solidFill>
              </a:rPr>
              <a:t>Distinguish between confidence and prediction intervals for </a:t>
            </a:r>
            <a:r>
              <a:rPr lang="en-US" sz="1800" i="1" dirty="0" smtClean="0">
                <a:solidFill>
                  <a:srgbClr val="002060"/>
                </a:solidFill>
              </a:rPr>
              <a:t>Y</a:t>
            </a:r>
            <a:r>
              <a:rPr lang="en-US" sz="1800" dirty="0" smtClean="0">
                <a:solidFill>
                  <a:srgbClr val="002060"/>
                </a:solidFill>
              </a:rPr>
              <a:t>.</a:t>
            </a:r>
          </a:p>
          <a:p>
            <a:pPr marL="0" indent="0" eaLnBrk="1" hangingPunct="1">
              <a:spcBef>
                <a:spcPts val="600"/>
              </a:spcBef>
              <a:buNone/>
              <a:tabLst>
                <a:tab pos="977900" algn="l"/>
                <a:tab pos="1143000" algn="l"/>
                <a:tab pos="1320800" algn="l"/>
                <a:tab pos="1371600" algn="l"/>
              </a:tabLst>
            </a:pPr>
            <a:r>
              <a:rPr lang="en-US" sz="1800" dirty="0" smtClean="0">
                <a:solidFill>
                  <a:srgbClr val="FF9933"/>
                </a:solidFill>
              </a:rPr>
              <a:t>LO12-10:</a:t>
            </a:r>
            <a:r>
              <a:rPr lang="en-US" sz="1800" dirty="0" smtClean="0"/>
              <a:t> </a:t>
            </a:r>
            <a:r>
              <a:rPr lang="en-US" sz="1800" dirty="0" smtClean="0">
                <a:solidFill>
                  <a:srgbClr val="002060"/>
                </a:solidFill>
              </a:rPr>
              <a:t>Test residuals for violations of regression assumptions.</a:t>
            </a:r>
          </a:p>
          <a:p>
            <a:pPr marL="0" indent="0" eaLnBrk="1" hangingPunct="1">
              <a:spcBef>
                <a:spcPts val="600"/>
              </a:spcBef>
              <a:buNone/>
              <a:tabLst>
                <a:tab pos="977900" algn="l"/>
                <a:tab pos="1143000" algn="l"/>
                <a:tab pos="1320800" algn="l"/>
                <a:tab pos="1371600" algn="l"/>
              </a:tabLst>
            </a:pPr>
            <a:r>
              <a:rPr lang="en-US" sz="1800" dirty="0" smtClean="0">
                <a:solidFill>
                  <a:srgbClr val="FF9933"/>
                </a:solidFill>
              </a:rPr>
              <a:t>LO12-11:</a:t>
            </a:r>
            <a:r>
              <a:rPr lang="en-US" sz="1800" dirty="0" smtClean="0"/>
              <a:t> </a:t>
            </a:r>
            <a:r>
              <a:rPr lang="en-US" sz="1800" dirty="0" smtClean="0">
                <a:solidFill>
                  <a:srgbClr val="002060"/>
                </a:solidFill>
              </a:rPr>
              <a:t>Identify unusual residuals and high-leverage observations.</a:t>
            </a:r>
          </a:p>
          <a:p>
            <a:pPr marL="0" indent="0" eaLnBrk="1" hangingPunct="1">
              <a:buFont typeface="Wingdings" pitchFamily="2" charset="2"/>
              <a:buNone/>
              <a:defRPr/>
            </a:pPr>
            <a:endParaRPr lang="en-US" sz="1800" dirty="0" smtClean="0">
              <a:solidFill>
                <a:srgbClr val="002060"/>
              </a:solidFill>
              <a:effectLst>
                <a:outerShdw blurRad="38100" dist="38100" dir="2700000" algn="tl">
                  <a:srgbClr val="000000">
                    <a:alpha val="43137"/>
                  </a:srgbClr>
                </a:outerShdw>
              </a:effectLst>
            </a:endParaRPr>
          </a:p>
        </p:txBody>
      </p:sp>
      <p:sp>
        <p:nvSpPr>
          <p:cNvPr id="23554"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sp>
        <p:nvSpPr>
          <p:cNvPr id="8" name="Rectangle 2"/>
          <p:cNvSpPr>
            <a:spLocks noGrp="1" noChangeArrowheads="1"/>
          </p:cNvSpPr>
          <p:nvPr>
            <p:ph type="title"/>
          </p:nvPr>
        </p:nvSpPr>
        <p:spPr>
          <a:xfrm>
            <a:off x="838200" y="381000"/>
            <a:ext cx="7158038" cy="533400"/>
          </a:xfrm>
        </p:spPr>
        <p:txBody>
          <a:bodyPr lIns="103236" tIns="51618" rIns="103236" bIns="51618" anchor="t">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Chapter 12: Correlation and Regression</a:t>
            </a:r>
          </a:p>
        </p:txBody>
      </p:sp>
      <p:pic>
        <p:nvPicPr>
          <p:cNvPr id="23559" name="Picture 7" descr="C:\Users\Blythe\AppData\Local\Microsoft\Windows\Temporary Internet Files\Content.IE5\T28SMCVP\MC900196298[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15200" y="1524000"/>
            <a:ext cx="980819" cy="990600"/>
          </a:xfrm>
          <a:prstGeom prst="rect">
            <a:avLst/>
          </a:prstGeom>
          <a:noFill/>
          <a:scene3d>
            <a:camera prst="orthographicFront">
              <a:rot lat="0" lon="10800000" rev="0"/>
            </a:camera>
            <a:lightRig rig="threePt" dir="t"/>
          </a:scene3d>
          <a:extLst>
            <a:ext uri="{909E8E84-426E-40DD-AFC4-6F175D3DCCD1}">
              <a14:hiddenFill xmlns:a14="http://schemas.microsoft.com/office/drawing/2010/main">
                <a:solidFill>
                  <a:srgbClr val="FFFFFF"/>
                </a:solidFill>
              </a14:hiddenFill>
            </a:ext>
          </a:extLst>
        </p:spPr>
      </p:pic>
      <p:sp>
        <p:nvSpPr>
          <p:cNvPr id="2" name="Cloud Callout 1"/>
          <p:cNvSpPr/>
          <p:nvPr/>
        </p:nvSpPr>
        <p:spPr>
          <a:xfrm>
            <a:off x="5410200" y="990600"/>
            <a:ext cx="1600200" cy="685800"/>
          </a:xfrm>
          <a:prstGeom prst="cloudCallout">
            <a:avLst>
              <a:gd name="adj1" fmla="val 78487"/>
              <a:gd name="adj2" fmla="val 64087"/>
            </a:avLst>
          </a:prstGeom>
          <a:solidFill>
            <a:schemeClr val="accent1">
              <a:alpha val="9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2">
                    <a:lumMod val="75000"/>
                  </a:schemeClr>
                </a:solidFill>
              </a:rPr>
              <a:t>Too much?</a:t>
            </a:r>
            <a:endParaRPr lang="en-US" dirty="0">
              <a:solidFill>
                <a:schemeClr val="tx2">
                  <a:lumMod val="75000"/>
                </a:schemeClr>
              </a:solidFill>
            </a:endParaRPr>
          </a:p>
        </p:txBody>
      </p:sp>
    </p:spTree>
    <p:extLst>
      <p:ext uri="{BB962C8B-B14F-4D97-AF65-F5344CB8AC3E}">
        <p14:creationId xmlns:p14="http://schemas.microsoft.com/office/powerpoint/2010/main" val="41840001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p:txBody>
          <a:bodyPr/>
          <a:lstStyle/>
          <a:p>
            <a:r>
              <a:rPr lang="en-US"/>
              <a:t>12-</a:t>
            </a:r>
            <a:fld id="{8E20245D-B6A4-4201-BF55-E52F1400E6D3}" type="slidenum">
              <a:rPr lang="en-US"/>
              <a:pPr/>
              <a:t>20</a:t>
            </a:fld>
            <a:endParaRPr lang="en-US"/>
          </a:p>
        </p:txBody>
      </p:sp>
      <p:sp>
        <p:nvSpPr>
          <p:cNvPr id="453635" name="Rectangle 3"/>
          <p:cNvSpPr>
            <a:spLocks noGrp="1" noChangeArrowheads="1"/>
          </p:cNvSpPr>
          <p:nvPr>
            <p:ph type="body" sz="half" idx="1"/>
          </p:nvPr>
        </p:nvSpPr>
        <p:spPr>
          <a:xfrm>
            <a:off x="558140" y="1981200"/>
            <a:ext cx="8164512" cy="4448175"/>
          </a:xfrm>
        </p:spPr>
        <p:txBody>
          <a:bodyPr lIns="103236" tIns="51618" rIns="103236" bIns="51618"/>
          <a:lstStyle/>
          <a:p>
            <a:pPr marL="515938" indent="-515938" eaLnBrk="1" hangingPunct="1">
              <a:spcBef>
                <a:spcPts val="1200"/>
              </a:spcBef>
              <a:buClr>
                <a:schemeClr val="accent1"/>
              </a:buClr>
              <a:buFontTx/>
              <a:buChar char="•"/>
            </a:pPr>
            <a:r>
              <a:rPr lang="en-US" sz="2000" dirty="0" smtClean="0">
                <a:solidFill>
                  <a:srgbClr val="002060"/>
                </a:solidFill>
              </a:rPr>
              <a:t>The error sum of squares (</a:t>
            </a:r>
            <a:r>
              <a:rPr lang="en-US" sz="2000" i="1" dirty="0" smtClean="0">
                <a:solidFill>
                  <a:srgbClr val="002060"/>
                </a:solidFill>
              </a:rPr>
              <a:t>SSE</a:t>
            </a:r>
            <a:r>
              <a:rPr lang="en-US" sz="2000" dirty="0" smtClean="0">
                <a:solidFill>
                  <a:srgbClr val="002060"/>
                </a:solidFill>
              </a:rPr>
              <a:t>) is the </a:t>
            </a:r>
            <a:r>
              <a:rPr lang="en-US" sz="2000" i="1" dirty="0" smtClean="0">
                <a:solidFill>
                  <a:srgbClr val="002060"/>
                </a:solidFill>
              </a:rPr>
              <a:t>unexplained variation</a:t>
            </a:r>
            <a:r>
              <a:rPr lang="en-US" sz="2000" dirty="0" smtClean="0">
                <a:solidFill>
                  <a:srgbClr val="002060"/>
                </a:solidFill>
              </a:rPr>
              <a:t> in </a:t>
            </a:r>
            <a:r>
              <a:rPr lang="en-US" sz="2000" i="1" dirty="0" smtClean="0">
                <a:solidFill>
                  <a:srgbClr val="002060"/>
                </a:solidFill>
              </a:rPr>
              <a:t>Y.</a:t>
            </a:r>
            <a:endParaRPr lang="en-US" sz="2000" dirty="0" smtClean="0">
              <a:solidFill>
                <a:srgbClr val="002060"/>
              </a:solidFill>
            </a:endParaRPr>
          </a:p>
          <a:p>
            <a:pPr marL="515938" indent="-515938" eaLnBrk="1" hangingPunct="1">
              <a:spcBef>
                <a:spcPts val="1200"/>
              </a:spcBef>
              <a:buFontTx/>
              <a:buChar char="•"/>
            </a:pPr>
            <a:endParaRPr lang="en-US" sz="2600" dirty="0" smtClean="0"/>
          </a:p>
          <a:p>
            <a:pPr marL="515938" indent="-515938" eaLnBrk="1" hangingPunct="1">
              <a:spcBef>
                <a:spcPts val="1200"/>
              </a:spcBef>
              <a:buFontTx/>
              <a:buChar char="•"/>
            </a:pPr>
            <a:endParaRPr lang="en-US" sz="2600" dirty="0" smtClean="0"/>
          </a:p>
          <a:p>
            <a:pPr marL="515938" indent="-515938" eaLnBrk="1" hangingPunct="1">
              <a:spcBef>
                <a:spcPts val="1200"/>
              </a:spcBef>
              <a:buFontTx/>
              <a:buChar char="•"/>
            </a:pPr>
            <a:endParaRPr lang="en-US" sz="2000" dirty="0" smtClean="0">
              <a:solidFill>
                <a:srgbClr val="002060"/>
              </a:solidFill>
            </a:endParaRPr>
          </a:p>
          <a:p>
            <a:pPr marL="515938" indent="-515938" eaLnBrk="1" hangingPunct="1">
              <a:spcBef>
                <a:spcPts val="1200"/>
              </a:spcBef>
              <a:buClr>
                <a:schemeClr val="accent1"/>
              </a:buClr>
              <a:buFontTx/>
              <a:buChar char="•"/>
            </a:pPr>
            <a:r>
              <a:rPr lang="en-US" sz="2000" dirty="0" smtClean="0">
                <a:solidFill>
                  <a:srgbClr val="002060"/>
                </a:solidFill>
              </a:rPr>
              <a:t>If the fit is good, </a:t>
            </a:r>
            <a:r>
              <a:rPr lang="en-US" sz="2000" i="1" dirty="0" smtClean="0">
                <a:solidFill>
                  <a:srgbClr val="002060"/>
                </a:solidFill>
              </a:rPr>
              <a:t>SSE</a:t>
            </a:r>
            <a:r>
              <a:rPr lang="en-US" sz="2000" dirty="0" smtClean="0">
                <a:solidFill>
                  <a:srgbClr val="002060"/>
                </a:solidFill>
              </a:rPr>
              <a:t> will be relatively small compared to </a:t>
            </a:r>
            <a:r>
              <a:rPr lang="en-US" sz="2000" i="1" dirty="0" smtClean="0">
                <a:solidFill>
                  <a:srgbClr val="002060"/>
                </a:solidFill>
              </a:rPr>
              <a:t>SST</a:t>
            </a:r>
            <a:r>
              <a:rPr lang="en-US" sz="2000" dirty="0" smtClean="0">
                <a:solidFill>
                  <a:srgbClr val="002060"/>
                </a:solidFill>
              </a:rPr>
              <a:t>.</a:t>
            </a:r>
          </a:p>
          <a:p>
            <a:pPr marL="515938" indent="-515938" eaLnBrk="1" hangingPunct="1">
              <a:spcBef>
                <a:spcPts val="1200"/>
              </a:spcBef>
              <a:buClr>
                <a:schemeClr val="accent1"/>
              </a:buClr>
              <a:buFontTx/>
              <a:buChar char="•"/>
            </a:pPr>
            <a:r>
              <a:rPr lang="en-US" sz="2000" dirty="0" smtClean="0">
                <a:solidFill>
                  <a:srgbClr val="002060"/>
                </a:solidFill>
              </a:rPr>
              <a:t>A perfect fit is indicated by an </a:t>
            </a:r>
            <a:r>
              <a:rPr lang="en-US" sz="2000" i="1" dirty="0" smtClean="0">
                <a:solidFill>
                  <a:srgbClr val="002060"/>
                </a:solidFill>
              </a:rPr>
              <a:t>SSE </a:t>
            </a:r>
            <a:r>
              <a:rPr lang="en-US" sz="2000" dirty="0" smtClean="0">
                <a:solidFill>
                  <a:srgbClr val="002060"/>
                </a:solidFill>
              </a:rPr>
              <a:t>= 0.</a:t>
            </a:r>
          </a:p>
          <a:p>
            <a:pPr marL="515938" indent="-515938" eaLnBrk="1" hangingPunct="1">
              <a:spcBef>
                <a:spcPts val="1200"/>
              </a:spcBef>
              <a:buClr>
                <a:schemeClr val="accent1"/>
              </a:buClr>
              <a:buFontTx/>
              <a:buChar char="•"/>
            </a:pPr>
            <a:r>
              <a:rPr lang="en-US" sz="2000" dirty="0" smtClean="0">
                <a:solidFill>
                  <a:srgbClr val="002060"/>
                </a:solidFill>
              </a:rPr>
              <a:t>The magnitude of </a:t>
            </a:r>
            <a:r>
              <a:rPr lang="en-US" sz="2000" i="1" dirty="0" smtClean="0">
                <a:solidFill>
                  <a:srgbClr val="002060"/>
                </a:solidFill>
              </a:rPr>
              <a:t>SSE</a:t>
            </a:r>
            <a:r>
              <a:rPr lang="en-US" sz="2000" dirty="0" smtClean="0">
                <a:solidFill>
                  <a:srgbClr val="002060"/>
                </a:solidFill>
              </a:rPr>
              <a:t> depends on </a:t>
            </a:r>
            <a:r>
              <a:rPr lang="en-US" sz="2000" i="1" dirty="0" smtClean="0">
                <a:solidFill>
                  <a:srgbClr val="002060"/>
                </a:solidFill>
              </a:rPr>
              <a:t>n</a:t>
            </a:r>
            <a:r>
              <a:rPr lang="en-US" sz="2000" dirty="0" smtClean="0">
                <a:solidFill>
                  <a:srgbClr val="002060"/>
                </a:solidFill>
              </a:rPr>
              <a:t> and on the units of measurement.</a:t>
            </a:r>
          </a:p>
        </p:txBody>
      </p:sp>
      <p:sp>
        <p:nvSpPr>
          <p:cNvPr id="66562" name="Text Box 5"/>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66563" name="Text Box 6"/>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pic>
        <p:nvPicPr>
          <p:cNvPr id="453643" name="Picture 11"/>
          <p:cNvPicPr>
            <a:picLocks noGrp="1" noChangeAspect="1" noChangeArrowheads="1"/>
          </p:cNvPicPr>
          <p:nvPr>
            <p:ph sz="half" idx="2"/>
          </p:nvPr>
        </p:nvPicPr>
        <p:blipFill>
          <a:blip r:embed="rId3" cstate="print"/>
          <a:srcRect l="32817" t="28253" r="51851" b="65508"/>
          <a:stretch>
            <a:fillRect/>
          </a:stretch>
        </p:blipFill>
        <p:spPr>
          <a:xfrm>
            <a:off x="2819400" y="2819400"/>
            <a:ext cx="2590800" cy="810810"/>
          </a:xfrm>
          <a:ln>
            <a:solidFill>
              <a:schemeClr val="tx1"/>
            </a:solidFill>
          </a:ln>
          <a:effectLst>
            <a:innerShdw blurRad="63500" dist="50800" dir="2700000">
              <a:prstClr val="black">
                <a:alpha val="50000"/>
              </a:prstClr>
            </a:innerShdw>
          </a:effectLst>
        </p:spPr>
      </p:pic>
      <p:sp>
        <p:nvSpPr>
          <p:cNvPr id="66566"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sp>
        <p:nvSpPr>
          <p:cNvPr id="13" name="Rectangle 2"/>
          <p:cNvSpPr>
            <a:spLocks noGrp="1" noChangeArrowheads="1"/>
          </p:cNvSpPr>
          <p:nvPr>
            <p:ph type="title"/>
          </p:nvPr>
        </p:nvSpPr>
        <p:spPr>
          <a:xfrm>
            <a:off x="446882" y="439387"/>
            <a:ext cx="8439150" cy="551213"/>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Assessing Fit</a:t>
            </a:r>
            <a:endParaRPr lang="en-US" sz="3200" dirty="0">
              <a:solidFill>
                <a:schemeClr val="accent1"/>
              </a:solidFill>
              <a:effectLst>
                <a:outerShdw blurRad="38100" dist="38100" dir="2700000" algn="tl">
                  <a:srgbClr val="000000">
                    <a:alpha val="43137"/>
                  </a:srgbClr>
                </a:outerShdw>
              </a:effectLst>
            </a:endParaRPr>
          </a:p>
        </p:txBody>
      </p:sp>
      <p:sp>
        <p:nvSpPr>
          <p:cNvPr id="10" name="Rectangle 7"/>
          <p:cNvSpPr>
            <a:spLocks noChangeArrowheads="1"/>
          </p:cNvSpPr>
          <p:nvPr/>
        </p:nvSpPr>
        <p:spPr bwMode="auto">
          <a:xfrm>
            <a:off x="533400" y="1122216"/>
            <a:ext cx="3116262"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Assessing Fit</a:t>
            </a:r>
          </a:p>
        </p:txBody>
      </p:sp>
    </p:spTree>
    <p:extLst>
      <p:ext uri="{BB962C8B-B14F-4D97-AF65-F5344CB8AC3E}">
        <p14:creationId xmlns:p14="http://schemas.microsoft.com/office/powerpoint/2010/main" val="19204446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p:txBody>
          <a:bodyPr/>
          <a:lstStyle/>
          <a:p>
            <a:r>
              <a:rPr lang="en-US"/>
              <a:t>12-</a:t>
            </a:r>
            <a:fld id="{70CFEDE2-EE72-4805-A7BC-95CD685B4D9C}" type="slidenum">
              <a:rPr lang="en-US"/>
              <a:pPr/>
              <a:t>21</a:t>
            </a:fld>
            <a:endParaRPr lang="en-US"/>
          </a:p>
        </p:txBody>
      </p:sp>
      <p:sp>
        <p:nvSpPr>
          <p:cNvPr id="68609"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68610"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55686" name="Rectangle 6"/>
          <p:cNvSpPr>
            <a:spLocks noChangeArrowheads="1"/>
          </p:cNvSpPr>
          <p:nvPr/>
        </p:nvSpPr>
        <p:spPr bwMode="auto">
          <a:xfrm>
            <a:off x="234950" y="1371600"/>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Coefficient of Determination</a:t>
            </a:r>
          </a:p>
        </p:txBody>
      </p:sp>
      <p:sp>
        <p:nvSpPr>
          <p:cNvPr id="455691" name="Text Box 11"/>
          <p:cNvSpPr txBox="1">
            <a:spLocks noChangeArrowheads="1"/>
          </p:cNvSpPr>
          <p:nvPr/>
        </p:nvSpPr>
        <p:spPr bwMode="auto">
          <a:xfrm>
            <a:off x="197432" y="3990645"/>
            <a:ext cx="8650288" cy="412750"/>
          </a:xfrm>
          <a:prstGeom prst="rect">
            <a:avLst/>
          </a:prstGeom>
          <a:noFill/>
          <a:ln w="9525">
            <a:noFill/>
            <a:miter lim="800000"/>
            <a:headEnd/>
            <a:tailEnd/>
          </a:ln>
          <a:effectLst/>
        </p:spPr>
        <p:txBody>
          <a:bodyPr lIns="103236" tIns="51618" rIns="103236" bIns="51618">
            <a:spAutoFit/>
          </a:bodyPr>
          <a:lstStyle/>
          <a:p>
            <a:pPr algn="ctr" eaLnBrk="0" hangingPunct="0">
              <a:defRPr/>
            </a:pPr>
            <a:r>
              <a:rPr lang="en-US" sz="2000" dirty="0">
                <a:solidFill>
                  <a:srgbClr val="002060"/>
                </a:solidFill>
                <a:effectLst>
                  <a:outerShdw blurRad="38100" dist="38100" dir="2700000" algn="tl">
                    <a:srgbClr val="FFFFFF"/>
                  </a:outerShdw>
                </a:effectLst>
              </a:rPr>
              <a:t>0 </a:t>
            </a:r>
            <a:r>
              <a:rPr lang="en-US" sz="2000" dirty="0">
                <a:solidFill>
                  <a:srgbClr val="002060"/>
                </a:solidFill>
                <a:effectLst>
                  <a:outerShdw blurRad="38100" dist="38100" dir="2700000" algn="tl">
                    <a:srgbClr val="FFFFFF"/>
                  </a:outerShdw>
                </a:effectLst>
                <a:sym typeface="Symbol"/>
              </a:rPr>
              <a:t></a:t>
            </a:r>
            <a:r>
              <a:rPr lang="en-US" sz="2000" dirty="0">
                <a:solidFill>
                  <a:srgbClr val="002060"/>
                </a:solidFill>
                <a:effectLst>
                  <a:outerShdw blurRad="38100" dist="38100" dir="2700000" algn="tl">
                    <a:srgbClr val="FFFFFF"/>
                  </a:outerShdw>
                </a:effectLst>
              </a:rPr>
              <a:t> </a:t>
            </a:r>
            <a:r>
              <a:rPr lang="en-US" sz="2000" i="1" dirty="0">
                <a:solidFill>
                  <a:srgbClr val="002060"/>
                </a:solidFill>
                <a:effectLst>
                  <a:outerShdw blurRad="38100" dist="38100" dir="2700000" algn="tl">
                    <a:srgbClr val="FFFFFF"/>
                  </a:outerShdw>
                </a:effectLst>
              </a:rPr>
              <a:t>R</a:t>
            </a:r>
            <a:r>
              <a:rPr lang="en-US" sz="2000" baseline="30000" dirty="0">
                <a:solidFill>
                  <a:srgbClr val="002060"/>
                </a:solidFill>
                <a:effectLst>
                  <a:outerShdw blurRad="38100" dist="38100" dir="2700000" algn="tl">
                    <a:srgbClr val="FFFFFF"/>
                  </a:outerShdw>
                </a:effectLst>
              </a:rPr>
              <a:t>2</a:t>
            </a:r>
            <a:r>
              <a:rPr lang="en-US" sz="2000" dirty="0">
                <a:solidFill>
                  <a:srgbClr val="002060"/>
                </a:solidFill>
                <a:effectLst>
                  <a:outerShdw blurRad="38100" dist="38100" dir="2700000" algn="tl">
                    <a:srgbClr val="FFFFFF"/>
                  </a:outerShdw>
                </a:effectLst>
              </a:rPr>
              <a:t> </a:t>
            </a:r>
            <a:r>
              <a:rPr lang="en-US" sz="2000" dirty="0">
                <a:solidFill>
                  <a:srgbClr val="002060"/>
                </a:solidFill>
                <a:effectLst>
                  <a:outerShdw blurRad="38100" dist="38100" dir="2700000" algn="tl">
                    <a:srgbClr val="FFFFFF"/>
                  </a:outerShdw>
                </a:effectLst>
                <a:sym typeface="Symbol"/>
              </a:rPr>
              <a:t></a:t>
            </a:r>
            <a:r>
              <a:rPr lang="en-US" sz="2000" dirty="0">
                <a:solidFill>
                  <a:srgbClr val="002060"/>
                </a:solidFill>
                <a:effectLst>
                  <a:outerShdw blurRad="38100" dist="38100" dir="2700000" algn="tl">
                    <a:srgbClr val="FFFFFF"/>
                  </a:outerShdw>
                </a:effectLst>
              </a:rPr>
              <a:t> 1</a:t>
            </a:r>
          </a:p>
        </p:txBody>
      </p:sp>
      <p:sp>
        <p:nvSpPr>
          <p:cNvPr id="455692" name="Rectangle 12"/>
          <p:cNvSpPr>
            <a:spLocks noChangeArrowheads="1"/>
          </p:cNvSpPr>
          <p:nvPr/>
        </p:nvSpPr>
        <p:spPr bwMode="auto">
          <a:xfrm>
            <a:off x="979488" y="4572000"/>
            <a:ext cx="7478712" cy="1524000"/>
          </a:xfrm>
          <a:prstGeom prst="rect">
            <a:avLst/>
          </a:prstGeom>
          <a:noFill/>
          <a:ln w="9525">
            <a:noFill/>
            <a:miter lim="800000"/>
            <a:headEnd/>
            <a:tailEnd/>
          </a:ln>
          <a:effectLst/>
        </p:spPr>
        <p:txBody>
          <a:bodyPr lIns="103231" tIns="51616" rIns="103231" bIns="51616"/>
          <a:lstStyle/>
          <a:p>
            <a:pPr marL="516179" indent="-516179" eaLnBrk="0" hangingPunct="0">
              <a:spcBef>
                <a:spcPts val="1200"/>
              </a:spcBef>
              <a:buClr>
                <a:schemeClr val="accent1"/>
              </a:buClr>
              <a:buFontTx/>
              <a:buChar char="•"/>
              <a:defRPr/>
            </a:pPr>
            <a:r>
              <a:rPr lang="en-US" sz="2000" dirty="0">
                <a:solidFill>
                  <a:srgbClr val="002060"/>
                </a:solidFill>
                <a:effectLst>
                  <a:outerShdw blurRad="38100" dist="38100" dir="2700000" algn="tl">
                    <a:srgbClr val="FFFFFF"/>
                  </a:outerShdw>
                </a:effectLst>
              </a:rPr>
              <a:t>Often expressed as a percent, an </a:t>
            </a:r>
            <a:r>
              <a:rPr lang="en-US" sz="2000" i="1" dirty="0">
                <a:solidFill>
                  <a:srgbClr val="002060"/>
                </a:solidFill>
                <a:effectLst>
                  <a:outerShdw blurRad="38100" dist="38100" dir="2700000" algn="tl">
                    <a:srgbClr val="FFFFFF"/>
                  </a:outerShdw>
                </a:effectLst>
              </a:rPr>
              <a:t>R</a:t>
            </a:r>
            <a:r>
              <a:rPr lang="en-US" sz="2000" baseline="30000" dirty="0">
                <a:solidFill>
                  <a:srgbClr val="002060"/>
                </a:solidFill>
                <a:effectLst>
                  <a:outerShdw blurRad="38100" dist="38100" dir="2700000" algn="tl">
                    <a:srgbClr val="FFFFFF"/>
                  </a:outerShdw>
                </a:effectLst>
              </a:rPr>
              <a:t>2</a:t>
            </a:r>
            <a:r>
              <a:rPr lang="en-US" sz="2000" dirty="0">
                <a:solidFill>
                  <a:srgbClr val="002060"/>
                </a:solidFill>
                <a:effectLst>
                  <a:outerShdw blurRad="38100" dist="38100" dir="2700000" algn="tl">
                    <a:srgbClr val="FFFFFF"/>
                  </a:outerShdw>
                </a:effectLst>
              </a:rPr>
              <a:t> = 1 (i.e., 100%) indicates perfect fit.</a:t>
            </a:r>
          </a:p>
          <a:p>
            <a:pPr marL="516179" indent="-516179" eaLnBrk="0" hangingPunct="0">
              <a:spcBef>
                <a:spcPts val="1200"/>
              </a:spcBef>
              <a:buClr>
                <a:schemeClr val="accent1"/>
              </a:buClr>
              <a:buFontTx/>
              <a:buChar char="•"/>
              <a:defRPr/>
            </a:pPr>
            <a:r>
              <a:rPr lang="en-US" sz="2000" dirty="0">
                <a:solidFill>
                  <a:srgbClr val="002060"/>
                </a:solidFill>
                <a:effectLst>
                  <a:outerShdw blurRad="38100" dist="38100" dir="2700000" algn="tl">
                    <a:srgbClr val="FFFFFF"/>
                  </a:outerShdw>
                </a:effectLst>
              </a:rPr>
              <a:t>In simple regression, </a:t>
            </a:r>
            <a:r>
              <a:rPr lang="en-US" sz="2000" i="1" dirty="0">
                <a:solidFill>
                  <a:srgbClr val="002060"/>
                </a:solidFill>
                <a:effectLst>
                  <a:outerShdw blurRad="38100" dist="38100" dir="2700000" algn="tl">
                    <a:srgbClr val="FFFFFF"/>
                  </a:outerShdw>
                </a:effectLst>
              </a:rPr>
              <a:t>R</a:t>
            </a:r>
            <a:r>
              <a:rPr lang="en-US" sz="2000" baseline="30000" dirty="0">
                <a:solidFill>
                  <a:srgbClr val="002060"/>
                </a:solidFill>
                <a:effectLst>
                  <a:outerShdw blurRad="38100" dist="38100" dir="2700000" algn="tl">
                    <a:srgbClr val="FFFFFF"/>
                  </a:outerShdw>
                </a:effectLst>
              </a:rPr>
              <a:t>2 </a:t>
            </a:r>
            <a:r>
              <a:rPr lang="en-US" sz="2000" dirty="0">
                <a:solidFill>
                  <a:srgbClr val="002060"/>
                </a:solidFill>
                <a:effectLst>
                  <a:outerShdw blurRad="38100" dist="38100" dir="2700000" algn="tl">
                    <a:srgbClr val="FFFFFF"/>
                  </a:outerShdw>
                </a:effectLst>
              </a:rPr>
              <a:t>= </a:t>
            </a:r>
            <a:r>
              <a:rPr lang="en-US" sz="2000" i="1" dirty="0" smtClean="0">
                <a:solidFill>
                  <a:srgbClr val="002060"/>
                </a:solidFill>
                <a:effectLst>
                  <a:outerShdw blurRad="38100" dist="38100" dir="2700000" algn="tl">
                    <a:srgbClr val="FFFFFF"/>
                  </a:outerShdw>
                </a:effectLst>
              </a:rPr>
              <a:t>r</a:t>
            </a:r>
            <a:r>
              <a:rPr lang="en-US" sz="2000" baseline="30000" dirty="0" smtClean="0">
                <a:solidFill>
                  <a:srgbClr val="002060"/>
                </a:solidFill>
                <a:effectLst>
                  <a:outerShdw blurRad="38100" dist="38100" dir="2700000" algn="tl">
                    <a:srgbClr val="FFFFFF"/>
                  </a:outerShdw>
                </a:effectLst>
              </a:rPr>
              <a:t>2</a:t>
            </a:r>
            <a:r>
              <a:rPr lang="en-US" sz="2000" dirty="0" smtClean="0">
                <a:solidFill>
                  <a:srgbClr val="002060"/>
                </a:solidFill>
                <a:effectLst>
                  <a:outerShdw blurRad="38100" dist="38100" dir="2700000" algn="tl">
                    <a:srgbClr val="FFFFFF"/>
                  </a:outerShdw>
                </a:effectLst>
              </a:rPr>
              <a:t> where </a:t>
            </a:r>
            <a:r>
              <a:rPr lang="en-US" sz="2000" i="1" dirty="0" smtClean="0">
                <a:solidFill>
                  <a:srgbClr val="002060"/>
                </a:solidFill>
                <a:effectLst>
                  <a:outerShdw blurRad="38100" dist="38100" dir="2700000" algn="tl">
                    <a:srgbClr val="FFFFFF"/>
                  </a:outerShdw>
                </a:effectLst>
              </a:rPr>
              <a:t>r</a:t>
            </a:r>
            <a:r>
              <a:rPr lang="en-US" sz="2000" baseline="30000" dirty="0" smtClean="0">
                <a:solidFill>
                  <a:srgbClr val="002060"/>
                </a:solidFill>
                <a:effectLst>
                  <a:outerShdw blurRad="38100" dist="38100" dir="2700000" algn="tl">
                    <a:srgbClr val="FFFFFF"/>
                  </a:outerShdw>
                </a:effectLst>
              </a:rPr>
              <a:t>2</a:t>
            </a:r>
            <a:r>
              <a:rPr lang="en-US" sz="2000" dirty="0" smtClean="0">
                <a:solidFill>
                  <a:srgbClr val="002060"/>
                </a:solidFill>
                <a:effectLst>
                  <a:outerShdw blurRad="38100" dist="38100" dir="2700000" algn="tl">
                    <a:srgbClr val="FFFFFF"/>
                  </a:outerShdw>
                </a:effectLst>
              </a:rPr>
              <a:t> is the squared correlation coefficient).</a:t>
            </a:r>
            <a:endParaRPr lang="en-US" sz="2000" baseline="30000" dirty="0">
              <a:solidFill>
                <a:srgbClr val="002060"/>
              </a:solidFill>
              <a:effectLst>
                <a:outerShdw blurRad="38100" dist="38100" dir="2700000" algn="tl">
                  <a:srgbClr val="FFFFFF"/>
                </a:outerShdw>
              </a:effectLst>
            </a:endParaRPr>
          </a:p>
        </p:txBody>
      </p:sp>
      <p:sp>
        <p:nvSpPr>
          <p:cNvPr id="455694" name="Rectangle 14"/>
          <p:cNvSpPr>
            <a:spLocks noChangeArrowheads="1"/>
          </p:cNvSpPr>
          <p:nvPr/>
        </p:nvSpPr>
        <p:spPr bwMode="auto">
          <a:xfrm>
            <a:off x="979488" y="2190750"/>
            <a:ext cx="7097712" cy="946150"/>
          </a:xfrm>
          <a:prstGeom prst="rect">
            <a:avLst/>
          </a:prstGeom>
          <a:noFill/>
          <a:ln w="9525">
            <a:noFill/>
            <a:miter lim="800000"/>
            <a:headEnd/>
            <a:tailEnd/>
          </a:ln>
          <a:effectLst/>
        </p:spPr>
        <p:txBody>
          <a:bodyPr lIns="103231" tIns="51616" rIns="103231" bIns="51616"/>
          <a:lstStyle/>
          <a:p>
            <a:pPr marL="516179" indent="-516179" eaLnBrk="0" hangingPunct="0">
              <a:lnSpc>
                <a:spcPct val="90000"/>
              </a:lnSpc>
              <a:spcBef>
                <a:spcPct val="20000"/>
              </a:spcBef>
              <a:buClr>
                <a:schemeClr val="accent1"/>
              </a:buClr>
              <a:buFontTx/>
              <a:buChar char="•"/>
              <a:defRPr/>
            </a:pPr>
            <a:r>
              <a:rPr lang="en-US" sz="2000" i="1" dirty="0">
                <a:solidFill>
                  <a:srgbClr val="002060"/>
                </a:solidFill>
                <a:effectLst>
                  <a:outerShdw blurRad="38100" dist="38100" dir="2700000" algn="tl">
                    <a:srgbClr val="FFFFFF"/>
                  </a:outerShdw>
                </a:effectLst>
              </a:rPr>
              <a:t>R</a:t>
            </a:r>
            <a:r>
              <a:rPr lang="en-US" sz="2000" baseline="30000" dirty="0">
                <a:solidFill>
                  <a:srgbClr val="002060"/>
                </a:solidFill>
                <a:effectLst>
                  <a:outerShdw blurRad="38100" dist="38100" dir="2700000" algn="tl">
                    <a:srgbClr val="FFFFFF"/>
                  </a:outerShdw>
                </a:effectLst>
              </a:rPr>
              <a:t>2</a:t>
            </a:r>
            <a:r>
              <a:rPr lang="en-US" sz="2000" dirty="0">
                <a:solidFill>
                  <a:srgbClr val="002060"/>
                </a:solidFill>
                <a:effectLst>
                  <a:outerShdw blurRad="38100" dist="38100" dir="2700000" algn="tl">
                    <a:srgbClr val="FFFFFF"/>
                  </a:outerShdw>
                </a:effectLst>
              </a:rPr>
              <a:t> is a measure of </a:t>
            </a:r>
            <a:r>
              <a:rPr lang="en-US" sz="2000" i="1" dirty="0">
                <a:solidFill>
                  <a:srgbClr val="002060"/>
                </a:solidFill>
                <a:effectLst>
                  <a:outerShdw blurRad="38100" dist="38100" dir="2700000" algn="tl">
                    <a:srgbClr val="FFFFFF"/>
                  </a:outerShdw>
                </a:effectLst>
              </a:rPr>
              <a:t>relative fit</a:t>
            </a:r>
            <a:r>
              <a:rPr lang="en-US" sz="2000" dirty="0">
                <a:solidFill>
                  <a:srgbClr val="002060"/>
                </a:solidFill>
                <a:effectLst>
                  <a:outerShdw blurRad="38100" dist="38100" dir="2700000" algn="tl">
                    <a:srgbClr val="FFFFFF"/>
                  </a:outerShdw>
                </a:effectLst>
              </a:rPr>
              <a:t> based on a comparison of </a:t>
            </a:r>
            <a:r>
              <a:rPr lang="en-US" sz="2000" i="1" dirty="0">
                <a:solidFill>
                  <a:srgbClr val="002060"/>
                </a:solidFill>
                <a:effectLst>
                  <a:outerShdw blurRad="38100" dist="38100" dir="2700000" algn="tl">
                    <a:srgbClr val="FFFFFF"/>
                  </a:outerShdw>
                </a:effectLst>
              </a:rPr>
              <a:t>SSR</a:t>
            </a:r>
            <a:r>
              <a:rPr lang="en-US" sz="2000" dirty="0">
                <a:solidFill>
                  <a:srgbClr val="002060"/>
                </a:solidFill>
                <a:effectLst>
                  <a:outerShdw blurRad="38100" dist="38100" dir="2700000" algn="tl">
                    <a:srgbClr val="FFFFFF"/>
                  </a:outerShdw>
                </a:effectLst>
              </a:rPr>
              <a:t> </a:t>
            </a:r>
            <a:r>
              <a:rPr lang="en-US" sz="2000" dirty="0" smtClean="0">
                <a:solidFill>
                  <a:srgbClr val="002060"/>
                </a:solidFill>
                <a:effectLst>
                  <a:outerShdw blurRad="38100" dist="38100" dir="2700000" algn="tl">
                    <a:srgbClr val="FFFFFF"/>
                  </a:outerShdw>
                </a:effectLst>
              </a:rPr>
              <a:t>(explained variation) and </a:t>
            </a:r>
            <a:r>
              <a:rPr lang="en-US" sz="2000" i="1" dirty="0" smtClean="0">
                <a:solidFill>
                  <a:srgbClr val="002060"/>
                </a:solidFill>
                <a:effectLst>
                  <a:outerShdw blurRad="38100" dist="38100" dir="2700000" algn="tl">
                    <a:srgbClr val="FFFFFF"/>
                  </a:outerShdw>
                </a:effectLst>
              </a:rPr>
              <a:t>SST</a:t>
            </a:r>
            <a:r>
              <a:rPr lang="en-US" sz="2000" dirty="0" smtClean="0">
                <a:solidFill>
                  <a:srgbClr val="002060"/>
                </a:solidFill>
                <a:effectLst>
                  <a:outerShdw blurRad="38100" dist="38100" dir="2700000" algn="tl">
                    <a:srgbClr val="FFFFFF"/>
                  </a:outerShdw>
                </a:effectLst>
              </a:rPr>
              <a:t> (total variation).</a:t>
            </a:r>
            <a:endParaRPr lang="en-US" sz="2000" i="1" dirty="0">
              <a:solidFill>
                <a:srgbClr val="002060"/>
              </a:solidFill>
              <a:effectLst>
                <a:outerShdw blurRad="38100" dist="38100" dir="2700000" algn="tl">
                  <a:srgbClr val="FFFFFF"/>
                </a:outerShdw>
              </a:effectLst>
            </a:endParaRPr>
          </a:p>
        </p:txBody>
      </p:sp>
      <p:sp>
        <p:nvSpPr>
          <p:cNvPr id="6861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pic>
        <p:nvPicPr>
          <p:cNvPr id="82946" name="Picture 2"/>
          <p:cNvPicPr>
            <a:picLocks noChangeAspect="1" noChangeArrowheads="1"/>
          </p:cNvPicPr>
          <p:nvPr/>
        </p:nvPicPr>
        <p:blipFill>
          <a:blip r:embed="rId3" cstate="print"/>
          <a:srcRect/>
          <a:stretch>
            <a:fillRect/>
          </a:stretch>
        </p:blipFill>
        <p:spPr bwMode="auto">
          <a:xfrm>
            <a:off x="2569029" y="2971800"/>
            <a:ext cx="3907094" cy="838200"/>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5" name="Rectangle 2"/>
          <p:cNvSpPr>
            <a:spLocks noGrp="1" noChangeArrowheads="1"/>
          </p:cNvSpPr>
          <p:nvPr>
            <p:ph type="title"/>
          </p:nvPr>
        </p:nvSpPr>
        <p:spPr>
          <a:xfrm>
            <a:off x="446882" y="439387"/>
            <a:ext cx="8439150" cy="551213"/>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Assessing Fit</a:t>
            </a:r>
            <a:endParaRPr lang="en-US" sz="3200" dirty="0">
              <a:solidFill>
                <a:schemeClr val="accent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015784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12-</a:t>
            </a:r>
            <a:fld id="{1F642A5F-1819-4098-8468-7E79F421042D}" type="slidenum">
              <a:rPr lang="en-US"/>
              <a:pPr/>
              <a:t>22</a:t>
            </a:fld>
            <a:endParaRPr lang="en-US"/>
          </a:p>
        </p:txBody>
      </p:sp>
      <p:sp>
        <p:nvSpPr>
          <p:cNvPr id="78850" name="Text Box 5"/>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78851" name="Text Box 6"/>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71047" name="Rectangle 7"/>
          <p:cNvSpPr>
            <a:spLocks noChangeArrowheads="1"/>
          </p:cNvSpPr>
          <p:nvPr/>
        </p:nvSpPr>
        <p:spPr bwMode="auto">
          <a:xfrm>
            <a:off x="236538" y="992981"/>
            <a:ext cx="5788066"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smtClean="0">
                <a:solidFill>
                  <a:srgbClr val="C00000"/>
                </a:solidFill>
                <a:effectLst>
                  <a:outerShdw blurRad="38100" dist="38100" dir="2700000" algn="tl">
                    <a:srgbClr val="000000">
                      <a:alpha val="43137"/>
                    </a:srgbClr>
                  </a:outerShdw>
                </a:effectLst>
              </a:rPr>
              <a:t>Example: Achievement Test Scores</a:t>
            </a:r>
            <a:endParaRPr lang="en-US" sz="2400" i="1" dirty="0">
              <a:solidFill>
                <a:srgbClr val="C00000"/>
              </a:solidFill>
              <a:effectLst>
                <a:outerShdw blurRad="38100" dist="38100" dir="2700000" algn="tl">
                  <a:srgbClr val="000000">
                    <a:alpha val="43137"/>
                  </a:srgbClr>
                </a:outerShdw>
              </a:effectLst>
            </a:endParaRPr>
          </a:p>
        </p:txBody>
      </p:sp>
      <p:sp>
        <p:nvSpPr>
          <p:cNvPr id="7885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pic>
        <p:nvPicPr>
          <p:cNvPr id="1208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1912" y="1752600"/>
            <a:ext cx="3662362" cy="220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6178126" y="5078738"/>
            <a:ext cx="1998023" cy="523220"/>
          </a:xfrm>
          <a:prstGeom prst="rect">
            <a:avLst/>
          </a:prstGeom>
          <a:noFill/>
        </p:spPr>
        <p:txBody>
          <a:bodyPr wrap="square" rtlCol="0">
            <a:spAutoFit/>
          </a:bodyPr>
          <a:lstStyle/>
          <a:p>
            <a:r>
              <a:rPr lang="en-US" sz="1400" dirty="0" smtClean="0">
                <a:solidFill>
                  <a:srgbClr val="FF0000"/>
                </a:solidFill>
              </a:rPr>
              <a:t>Excel shows the sums needed to calculate </a:t>
            </a:r>
            <a:r>
              <a:rPr lang="en-US" sz="1400" i="1" dirty="0" smtClean="0">
                <a:solidFill>
                  <a:srgbClr val="FF0000"/>
                </a:solidFill>
              </a:rPr>
              <a:t>R</a:t>
            </a:r>
            <a:r>
              <a:rPr lang="en-US" sz="1400" baseline="30000" dirty="0" smtClean="0">
                <a:solidFill>
                  <a:srgbClr val="FF0000"/>
                </a:solidFill>
              </a:rPr>
              <a:t>2</a:t>
            </a:r>
            <a:r>
              <a:rPr lang="en-US" sz="1400" dirty="0" smtClean="0">
                <a:solidFill>
                  <a:srgbClr val="FF0000"/>
                </a:solidFill>
              </a:rPr>
              <a:t>.</a:t>
            </a:r>
            <a:endParaRPr lang="en-US" sz="1400" dirty="0">
              <a:solidFill>
                <a:srgbClr val="FF0000"/>
              </a:solidFill>
            </a:endParaRPr>
          </a:p>
        </p:txBody>
      </p:sp>
      <p:sp>
        <p:nvSpPr>
          <p:cNvPr id="5" name="TextBox 4"/>
          <p:cNvSpPr txBox="1"/>
          <p:nvPr/>
        </p:nvSpPr>
        <p:spPr>
          <a:xfrm>
            <a:off x="6231577" y="1955470"/>
            <a:ext cx="1998023" cy="1169551"/>
          </a:xfrm>
          <a:prstGeom prst="rect">
            <a:avLst/>
          </a:prstGeom>
          <a:noFill/>
        </p:spPr>
        <p:txBody>
          <a:bodyPr wrap="square" rtlCol="0">
            <a:spAutoFit/>
          </a:bodyPr>
          <a:lstStyle/>
          <a:p>
            <a:r>
              <a:rPr lang="en-US" sz="1400" dirty="0" smtClean="0">
                <a:solidFill>
                  <a:srgbClr val="FF0000"/>
                </a:solidFill>
              </a:rPr>
              <a:t>Strong relationship between quant score and verbal score (68 percent of variation explained)</a:t>
            </a:r>
            <a:endParaRPr lang="en-US" sz="1400" dirty="0">
              <a:solidFill>
                <a:srgbClr val="FF0000"/>
              </a:solidFill>
            </a:endParaRPr>
          </a:p>
        </p:txBody>
      </p:sp>
      <p:cxnSp>
        <p:nvCxnSpPr>
          <p:cNvPr id="16" name="Straight Arrow Connector 15"/>
          <p:cNvCxnSpPr/>
          <p:nvPr/>
        </p:nvCxnSpPr>
        <p:spPr bwMode="auto">
          <a:xfrm flipH="1">
            <a:off x="5486400" y="2438400"/>
            <a:ext cx="538204" cy="0"/>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pic>
        <p:nvPicPr>
          <p:cNvPr id="12185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55502" y="3352988"/>
            <a:ext cx="2181225" cy="120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185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7560" y="4925370"/>
            <a:ext cx="4010025"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341912" y="4107106"/>
            <a:ext cx="3861274" cy="307777"/>
          </a:xfrm>
          <a:prstGeom prst="rect">
            <a:avLst/>
          </a:prstGeom>
          <a:noFill/>
        </p:spPr>
        <p:txBody>
          <a:bodyPr wrap="square" rtlCol="0">
            <a:spAutoFit/>
          </a:bodyPr>
          <a:lstStyle/>
          <a:p>
            <a:pPr algn="ctr"/>
            <a:r>
              <a:rPr lang="en-US" sz="1400" i="1" dirty="0" smtClean="0"/>
              <a:t>R</a:t>
            </a:r>
            <a:r>
              <a:rPr lang="en-US" sz="1400" baseline="30000" dirty="0" smtClean="0"/>
              <a:t>2</a:t>
            </a:r>
            <a:r>
              <a:rPr lang="en-US" sz="1400" dirty="0" smtClean="0"/>
              <a:t> = </a:t>
            </a:r>
            <a:r>
              <a:rPr lang="en-US" sz="1400" i="1" dirty="0" smtClean="0"/>
              <a:t>SSR</a:t>
            </a:r>
            <a:r>
              <a:rPr lang="en-US" sz="1400" dirty="0" smtClean="0"/>
              <a:t> / </a:t>
            </a:r>
            <a:r>
              <a:rPr lang="en-US" sz="1400" i="1" dirty="0" smtClean="0"/>
              <a:t>SST</a:t>
            </a:r>
            <a:r>
              <a:rPr lang="en-US" sz="1400" dirty="0" smtClean="0"/>
              <a:t> = 387771 / 567053 = .6838</a:t>
            </a:r>
            <a:endParaRPr lang="en-US" sz="1400" dirty="0"/>
          </a:p>
        </p:txBody>
      </p:sp>
      <p:cxnSp>
        <p:nvCxnSpPr>
          <p:cNvPr id="17" name="Straight Arrow Connector 16"/>
          <p:cNvCxnSpPr/>
          <p:nvPr/>
        </p:nvCxnSpPr>
        <p:spPr bwMode="auto">
          <a:xfrm flipH="1">
            <a:off x="5444764" y="5376862"/>
            <a:ext cx="538204" cy="0"/>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cxnSp>
        <p:nvCxnSpPr>
          <p:cNvPr id="20" name="Straight Arrow Connector 19"/>
          <p:cNvCxnSpPr/>
          <p:nvPr/>
        </p:nvCxnSpPr>
        <p:spPr bwMode="auto">
          <a:xfrm flipH="1" flipV="1">
            <a:off x="3657600" y="5867400"/>
            <a:ext cx="228600" cy="282910"/>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
        <p:nvSpPr>
          <p:cNvPr id="23" name="TextBox 22"/>
          <p:cNvSpPr txBox="1"/>
          <p:nvPr/>
        </p:nvSpPr>
        <p:spPr>
          <a:xfrm>
            <a:off x="3771900" y="6176673"/>
            <a:ext cx="584674" cy="307777"/>
          </a:xfrm>
          <a:prstGeom prst="rect">
            <a:avLst/>
          </a:prstGeom>
          <a:noFill/>
        </p:spPr>
        <p:txBody>
          <a:bodyPr wrap="square" rtlCol="0">
            <a:spAutoFit/>
          </a:bodyPr>
          <a:lstStyle/>
          <a:p>
            <a:r>
              <a:rPr lang="en-US" sz="1400" i="1" dirty="0" smtClean="0">
                <a:solidFill>
                  <a:srgbClr val="FF0000"/>
                </a:solidFill>
              </a:rPr>
              <a:t>SST</a:t>
            </a:r>
            <a:endParaRPr lang="en-US" sz="1400" dirty="0">
              <a:solidFill>
                <a:srgbClr val="FF0000"/>
              </a:solidFill>
            </a:endParaRPr>
          </a:p>
        </p:txBody>
      </p:sp>
      <p:sp>
        <p:nvSpPr>
          <p:cNvPr id="24" name="TextBox 23"/>
          <p:cNvSpPr txBox="1"/>
          <p:nvPr/>
        </p:nvSpPr>
        <p:spPr>
          <a:xfrm>
            <a:off x="3925919" y="4529468"/>
            <a:ext cx="703922" cy="307777"/>
          </a:xfrm>
          <a:prstGeom prst="rect">
            <a:avLst/>
          </a:prstGeom>
          <a:noFill/>
        </p:spPr>
        <p:txBody>
          <a:bodyPr wrap="square" rtlCol="0">
            <a:spAutoFit/>
          </a:bodyPr>
          <a:lstStyle/>
          <a:p>
            <a:r>
              <a:rPr lang="en-US" sz="1400" i="1" dirty="0" smtClean="0">
                <a:solidFill>
                  <a:srgbClr val="FF0000"/>
                </a:solidFill>
              </a:rPr>
              <a:t>SSR</a:t>
            </a:r>
            <a:endParaRPr lang="en-US" sz="1400" dirty="0">
              <a:solidFill>
                <a:srgbClr val="FF0000"/>
              </a:solidFill>
            </a:endParaRPr>
          </a:p>
        </p:txBody>
      </p:sp>
      <p:cxnSp>
        <p:nvCxnSpPr>
          <p:cNvPr id="35" name="Straight Arrow Connector 34"/>
          <p:cNvCxnSpPr/>
          <p:nvPr/>
        </p:nvCxnSpPr>
        <p:spPr bwMode="auto">
          <a:xfrm flipH="1" flipV="1">
            <a:off x="6231577" y="3953063"/>
            <a:ext cx="474023" cy="1125676"/>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
        <p:nvSpPr>
          <p:cNvPr id="42" name="Rectangle 2"/>
          <p:cNvSpPr txBox="1">
            <a:spLocks noChangeArrowheads="1"/>
          </p:cNvSpPr>
          <p:nvPr/>
        </p:nvSpPr>
        <p:spPr>
          <a:xfrm>
            <a:off x="446882" y="439387"/>
            <a:ext cx="8439150" cy="551213"/>
          </a:xfrm>
          <a:prstGeom prst="rect">
            <a:avLst/>
          </a:prstGeom>
        </p:spPr>
        <p:txBody>
          <a:bodyPr lIns="103236" tIns="51618" rIns="103236" bIns="51618"/>
          <a:lst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a:lstStyle>
          <a:p>
            <a:pPr algn="ctr" eaLnBrk="1" hangingPunct="1">
              <a:defRPr/>
            </a:pPr>
            <a:r>
              <a:rPr lang="en-US" sz="3200" smtClean="0">
                <a:solidFill>
                  <a:schemeClr val="accent1"/>
                </a:solidFill>
                <a:effectLst>
                  <a:outerShdw blurRad="38100" dist="38100" dir="2700000" algn="tl">
                    <a:srgbClr val="000000">
                      <a:alpha val="43137"/>
                    </a:srgbClr>
                  </a:outerShdw>
                </a:effectLst>
              </a:rPr>
              <a:t>Assessing Fit</a:t>
            </a:r>
            <a:endParaRPr lang="en-US" sz="3200" dirty="0">
              <a:solidFill>
                <a:schemeClr val="accent1"/>
              </a:solidFill>
              <a:effectLst>
                <a:outerShdw blurRad="38100" dist="38100" dir="2700000" algn="tl">
                  <a:srgbClr val="000000">
                    <a:alpha val="43137"/>
                  </a:srgbClr>
                </a:outerShdw>
              </a:effectLst>
            </a:endParaRPr>
          </a:p>
        </p:txBody>
      </p:sp>
      <p:cxnSp>
        <p:nvCxnSpPr>
          <p:cNvPr id="4" name="Straight Arrow Connector 3"/>
          <p:cNvCxnSpPr/>
          <p:nvPr/>
        </p:nvCxnSpPr>
        <p:spPr bwMode="auto">
          <a:xfrm flipH="1">
            <a:off x="3581400" y="4794368"/>
            <a:ext cx="442758" cy="582494"/>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11707900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a:spLocks noGrp="1" noChangeArrowheads="1"/>
          </p:cNvSpPr>
          <p:nvPr>
            <p:ph type="sldNum" sz="quarter" idx="10"/>
          </p:nvPr>
        </p:nvSpPr>
        <p:spPr/>
        <p:txBody>
          <a:bodyPr/>
          <a:lstStyle/>
          <a:p>
            <a:r>
              <a:rPr lang="en-US"/>
              <a:t>12-</a:t>
            </a:r>
            <a:fld id="{A65E99FC-0147-49D5-A034-17D617CBF4DF}" type="slidenum">
              <a:rPr lang="en-US"/>
              <a:pPr/>
              <a:t>23</a:t>
            </a:fld>
            <a:endParaRPr lang="en-US"/>
          </a:p>
        </p:txBody>
      </p:sp>
      <p:sp>
        <p:nvSpPr>
          <p:cNvPr id="457731" name="Rectangle 3"/>
          <p:cNvSpPr>
            <a:spLocks noGrp="1" noChangeArrowheads="1"/>
          </p:cNvSpPr>
          <p:nvPr>
            <p:ph type="body" sz="half" idx="1"/>
          </p:nvPr>
        </p:nvSpPr>
        <p:spPr>
          <a:xfrm>
            <a:off x="762000" y="1960913"/>
            <a:ext cx="8164513" cy="1033463"/>
          </a:xfrm>
        </p:spPr>
        <p:txBody>
          <a:bodyPr lIns="103236" tIns="51618" rIns="103236" bIns="51618"/>
          <a:lstStyle/>
          <a:p>
            <a:pPr marL="515938" indent="-515938" eaLnBrk="1" hangingPunct="1">
              <a:buClr>
                <a:schemeClr val="accent1"/>
              </a:buClr>
              <a:buFontTx/>
              <a:buChar char="•"/>
            </a:pPr>
            <a:r>
              <a:rPr lang="en-US" sz="2000" dirty="0" smtClean="0">
                <a:solidFill>
                  <a:srgbClr val="002060"/>
                </a:solidFill>
              </a:rPr>
              <a:t>The </a:t>
            </a:r>
            <a:r>
              <a:rPr lang="en-US" sz="2000" i="1" dirty="0" smtClean="0">
                <a:solidFill>
                  <a:srgbClr val="002060"/>
                </a:solidFill>
              </a:rPr>
              <a:t>standard error</a:t>
            </a:r>
            <a:r>
              <a:rPr lang="en-US" sz="2000" dirty="0" smtClean="0">
                <a:solidFill>
                  <a:srgbClr val="002060"/>
                </a:solidFill>
              </a:rPr>
              <a:t> (</a:t>
            </a:r>
            <a:r>
              <a:rPr lang="en-US" sz="2000" i="1" dirty="0" smtClean="0">
                <a:solidFill>
                  <a:srgbClr val="002060"/>
                </a:solidFill>
              </a:rPr>
              <a:t>s</a:t>
            </a:r>
            <a:r>
              <a:rPr lang="en-US" sz="2000" i="1" baseline="-25000" dirty="0" smtClean="0">
                <a:solidFill>
                  <a:srgbClr val="002060"/>
                </a:solidFill>
              </a:rPr>
              <a:t>e</a:t>
            </a:r>
            <a:r>
              <a:rPr lang="en-US" sz="2000" dirty="0" smtClean="0">
                <a:solidFill>
                  <a:srgbClr val="002060"/>
                </a:solidFill>
              </a:rPr>
              <a:t>) is an overall measure of model fit.</a:t>
            </a:r>
            <a:endParaRPr lang="en-US" sz="2000" i="1" dirty="0" smtClean="0">
              <a:solidFill>
                <a:srgbClr val="002060"/>
              </a:solidFill>
            </a:endParaRPr>
          </a:p>
        </p:txBody>
      </p:sp>
      <p:sp>
        <p:nvSpPr>
          <p:cNvPr id="70658"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70659"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57734" name="Rectangle 6"/>
          <p:cNvSpPr>
            <a:spLocks noChangeArrowheads="1"/>
          </p:cNvSpPr>
          <p:nvPr/>
        </p:nvSpPr>
        <p:spPr bwMode="auto">
          <a:xfrm>
            <a:off x="234950" y="1427513"/>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Standard Error of Regression</a:t>
            </a:r>
          </a:p>
        </p:txBody>
      </p:sp>
      <p:sp>
        <p:nvSpPr>
          <p:cNvPr id="457737" name="Rectangle 9"/>
          <p:cNvSpPr>
            <a:spLocks noChangeArrowheads="1"/>
          </p:cNvSpPr>
          <p:nvPr/>
        </p:nvSpPr>
        <p:spPr bwMode="auto">
          <a:xfrm>
            <a:off x="606425" y="3581400"/>
            <a:ext cx="8166100" cy="1981200"/>
          </a:xfrm>
          <a:prstGeom prst="rect">
            <a:avLst/>
          </a:prstGeom>
          <a:noFill/>
          <a:ln w="9525">
            <a:noFill/>
            <a:miter lim="800000"/>
            <a:headEnd/>
            <a:tailEnd/>
          </a:ln>
          <a:effectLst/>
        </p:spPr>
        <p:txBody>
          <a:bodyPr lIns="103231" tIns="51616" rIns="103231" bIns="51616"/>
          <a:lstStyle/>
          <a:p>
            <a:pPr marL="516179" indent="-516179" eaLnBrk="0" hangingPunct="0">
              <a:spcBef>
                <a:spcPts val="1200"/>
              </a:spcBef>
              <a:buClr>
                <a:schemeClr val="accent1"/>
              </a:buClr>
              <a:buFontTx/>
              <a:buChar char="•"/>
              <a:defRPr/>
            </a:pPr>
            <a:r>
              <a:rPr lang="en-US" sz="2000" dirty="0">
                <a:solidFill>
                  <a:srgbClr val="002060"/>
                </a:solidFill>
              </a:rPr>
              <a:t>If the fitted model’s predictions are perfect (</a:t>
            </a:r>
            <a:r>
              <a:rPr lang="en-US" sz="2000" i="1" dirty="0">
                <a:solidFill>
                  <a:srgbClr val="002060"/>
                </a:solidFill>
              </a:rPr>
              <a:t>SSE</a:t>
            </a:r>
            <a:r>
              <a:rPr lang="en-US" sz="2000" dirty="0">
                <a:solidFill>
                  <a:srgbClr val="002060"/>
                </a:solidFill>
              </a:rPr>
              <a:t> = 0), then </a:t>
            </a:r>
            <a:r>
              <a:rPr lang="en-US" sz="2000" i="1" dirty="0" smtClean="0">
                <a:solidFill>
                  <a:srgbClr val="002060"/>
                </a:solidFill>
              </a:rPr>
              <a:t>s</a:t>
            </a:r>
            <a:r>
              <a:rPr lang="en-US" sz="2000" i="1" baseline="-25000" dirty="0" smtClean="0">
                <a:solidFill>
                  <a:srgbClr val="002060"/>
                </a:solidFill>
              </a:rPr>
              <a:t>e</a:t>
            </a:r>
            <a:r>
              <a:rPr lang="en-US" sz="2000" dirty="0" smtClean="0">
                <a:solidFill>
                  <a:srgbClr val="002060"/>
                </a:solidFill>
              </a:rPr>
              <a:t> </a:t>
            </a:r>
            <a:r>
              <a:rPr lang="en-US" sz="2000" dirty="0">
                <a:solidFill>
                  <a:srgbClr val="002060"/>
                </a:solidFill>
              </a:rPr>
              <a:t>= 0.  Thus, a small </a:t>
            </a:r>
            <a:r>
              <a:rPr lang="en-US" sz="2000" i="1" dirty="0" smtClean="0">
                <a:solidFill>
                  <a:srgbClr val="002060"/>
                </a:solidFill>
              </a:rPr>
              <a:t>s</a:t>
            </a:r>
            <a:r>
              <a:rPr lang="en-US" sz="2000" i="1" baseline="-25000" dirty="0" smtClean="0">
                <a:solidFill>
                  <a:srgbClr val="002060"/>
                </a:solidFill>
              </a:rPr>
              <a:t>e</a:t>
            </a:r>
            <a:r>
              <a:rPr lang="en-US" sz="2000" dirty="0" smtClean="0">
                <a:solidFill>
                  <a:srgbClr val="002060"/>
                </a:solidFill>
              </a:rPr>
              <a:t> </a:t>
            </a:r>
            <a:r>
              <a:rPr lang="en-US" sz="2000" dirty="0">
                <a:solidFill>
                  <a:srgbClr val="002060"/>
                </a:solidFill>
              </a:rPr>
              <a:t>indicates a better fit.</a:t>
            </a:r>
          </a:p>
          <a:p>
            <a:pPr marL="516179" indent="-516179" eaLnBrk="0" hangingPunct="0">
              <a:spcBef>
                <a:spcPts val="1200"/>
              </a:spcBef>
              <a:buClr>
                <a:schemeClr val="accent1"/>
              </a:buClr>
              <a:buFontTx/>
              <a:buChar char="•"/>
              <a:defRPr/>
            </a:pPr>
            <a:r>
              <a:rPr lang="en-US" sz="2000" dirty="0">
                <a:solidFill>
                  <a:srgbClr val="002060"/>
                </a:solidFill>
              </a:rPr>
              <a:t>Used to construct confidence intervals. </a:t>
            </a:r>
          </a:p>
          <a:p>
            <a:pPr marL="516179" indent="-516179" eaLnBrk="0" hangingPunct="0">
              <a:spcBef>
                <a:spcPts val="1200"/>
              </a:spcBef>
              <a:buClr>
                <a:schemeClr val="accent1"/>
              </a:buClr>
              <a:buFontTx/>
              <a:buChar char="•"/>
              <a:defRPr/>
            </a:pPr>
            <a:r>
              <a:rPr lang="en-US" sz="2000" dirty="0">
                <a:solidFill>
                  <a:srgbClr val="002060"/>
                </a:solidFill>
              </a:rPr>
              <a:t>Magnitude of </a:t>
            </a:r>
            <a:r>
              <a:rPr lang="en-US" sz="2000" i="1" dirty="0" smtClean="0">
                <a:solidFill>
                  <a:srgbClr val="002060"/>
                </a:solidFill>
              </a:rPr>
              <a:t>s</a:t>
            </a:r>
            <a:r>
              <a:rPr lang="en-US" sz="2000" i="1" baseline="-25000" dirty="0" smtClean="0">
                <a:solidFill>
                  <a:srgbClr val="002060"/>
                </a:solidFill>
              </a:rPr>
              <a:t>e</a:t>
            </a:r>
            <a:r>
              <a:rPr lang="en-US" sz="2000" dirty="0" smtClean="0">
                <a:solidFill>
                  <a:srgbClr val="002060"/>
                </a:solidFill>
              </a:rPr>
              <a:t> </a:t>
            </a:r>
            <a:r>
              <a:rPr lang="en-US" sz="2000" dirty="0">
                <a:solidFill>
                  <a:srgbClr val="002060"/>
                </a:solidFill>
              </a:rPr>
              <a:t>depends on the units of measurement of </a:t>
            </a:r>
            <a:r>
              <a:rPr lang="en-US" sz="2000" i="1" dirty="0">
                <a:solidFill>
                  <a:srgbClr val="002060"/>
                </a:solidFill>
              </a:rPr>
              <a:t>Y</a:t>
            </a:r>
            <a:r>
              <a:rPr lang="en-US" sz="2000" dirty="0">
                <a:solidFill>
                  <a:srgbClr val="002060"/>
                </a:solidFill>
              </a:rPr>
              <a:t> and on data magnitude.</a:t>
            </a:r>
          </a:p>
        </p:txBody>
      </p:sp>
      <p:sp>
        <p:nvSpPr>
          <p:cNvPr id="70662"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sp>
        <p:nvSpPr>
          <p:cNvPr id="13" name="Rectangle 2"/>
          <p:cNvSpPr>
            <a:spLocks noGrp="1" noChangeArrowheads="1"/>
          </p:cNvSpPr>
          <p:nvPr>
            <p:ph type="title"/>
          </p:nvPr>
        </p:nvSpPr>
        <p:spPr>
          <a:xfrm>
            <a:off x="1524000" y="381000"/>
            <a:ext cx="6096000" cy="533400"/>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Tests for Significance</a:t>
            </a:r>
            <a:endParaRPr lang="en-US" sz="3200" dirty="0">
              <a:solidFill>
                <a:schemeClr val="accent1"/>
              </a:solidFill>
              <a:effectLst>
                <a:outerShdw blurRad="38100" dist="38100" dir="2700000" algn="tl">
                  <a:srgbClr val="000000">
                    <a:alpha val="43137"/>
                  </a:srgbClr>
                </a:outerShdw>
              </a:effectLst>
            </a:endParaRPr>
          </a:p>
        </p:txBody>
      </p:sp>
      <p:pic>
        <p:nvPicPr>
          <p:cNvPr id="9218" name="Picture 2"/>
          <p:cNvPicPr>
            <a:picLocks noChangeAspect="1" noChangeArrowheads="1"/>
          </p:cNvPicPr>
          <p:nvPr/>
        </p:nvPicPr>
        <p:blipFill>
          <a:blip r:embed="rId3" cstate="print"/>
          <a:srcRect/>
          <a:stretch>
            <a:fillRect/>
          </a:stretch>
        </p:blipFill>
        <p:spPr bwMode="auto">
          <a:xfrm>
            <a:off x="2135373" y="2652371"/>
            <a:ext cx="2600325" cy="723900"/>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6" name="TextBox 15"/>
          <p:cNvSpPr txBox="1"/>
          <p:nvPr/>
        </p:nvSpPr>
        <p:spPr>
          <a:xfrm>
            <a:off x="5867400" y="2458949"/>
            <a:ext cx="1544891" cy="954107"/>
          </a:xfrm>
          <a:prstGeom prst="rect">
            <a:avLst/>
          </a:prstGeom>
          <a:noFill/>
        </p:spPr>
        <p:txBody>
          <a:bodyPr wrap="square" rtlCol="0">
            <a:spAutoFit/>
          </a:bodyPr>
          <a:lstStyle/>
          <a:p>
            <a:pPr algn="ctr"/>
            <a:r>
              <a:rPr lang="en-US" sz="1400" dirty="0" smtClean="0">
                <a:solidFill>
                  <a:srgbClr val="FF0000"/>
                </a:solidFill>
              </a:rPr>
              <a:t>Excel’s </a:t>
            </a:r>
            <a:r>
              <a:rPr lang="en-US" sz="1400" i="1" dirty="0" smtClean="0">
                <a:solidFill>
                  <a:srgbClr val="FF0000"/>
                </a:solidFill>
              </a:rPr>
              <a:t>Data Analysis &gt; Regression </a:t>
            </a:r>
            <a:r>
              <a:rPr lang="en-US" sz="1400" dirty="0" smtClean="0">
                <a:solidFill>
                  <a:srgbClr val="FF0000"/>
                </a:solidFill>
              </a:rPr>
              <a:t>calculates </a:t>
            </a:r>
            <a:r>
              <a:rPr lang="en-US" sz="1400" i="1" dirty="0" smtClean="0">
                <a:solidFill>
                  <a:srgbClr val="FF0000"/>
                </a:solidFill>
              </a:rPr>
              <a:t>s</a:t>
            </a:r>
            <a:r>
              <a:rPr lang="en-US" sz="1400" i="1" baseline="-25000" dirty="0" smtClean="0">
                <a:solidFill>
                  <a:srgbClr val="FF0000"/>
                </a:solidFill>
              </a:rPr>
              <a:t>e</a:t>
            </a:r>
            <a:r>
              <a:rPr lang="en-US" sz="1400" dirty="0" smtClean="0">
                <a:solidFill>
                  <a:srgbClr val="FF0000"/>
                </a:solidFill>
              </a:rPr>
              <a:t>.</a:t>
            </a:r>
            <a:endParaRPr lang="en-US" sz="1400" dirty="0">
              <a:solidFill>
                <a:srgbClr val="FF0000"/>
              </a:solidFill>
            </a:endParaRPr>
          </a:p>
        </p:txBody>
      </p:sp>
      <p:pic>
        <p:nvPicPr>
          <p:cNvPr id="17" name="Picture 14" descr="C:\Users\Blythe\AppData\Local\Microsoft\Windows\Temporary Internet Files\Content.IE5\57E3VQ8D\MP900443451[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43800" y="2495735"/>
            <a:ext cx="880536" cy="8805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56844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p:txBody>
          <a:bodyPr/>
          <a:lstStyle/>
          <a:p>
            <a:r>
              <a:rPr lang="en-US"/>
              <a:t>12-</a:t>
            </a:r>
            <a:fld id="{6E097BA2-B497-4BFE-BC10-1BF5643588F1}" type="slidenum">
              <a:rPr lang="en-US"/>
              <a:pPr/>
              <a:t>24</a:t>
            </a:fld>
            <a:endParaRPr lang="en-US"/>
          </a:p>
        </p:txBody>
      </p:sp>
      <p:sp>
        <p:nvSpPr>
          <p:cNvPr id="456708" name="Rectangle 4"/>
          <p:cNvSpPr>
            <a:spLocks noGrp="1" noChangeArrowheads="1"/>
          </p:cNvSpPr>
          <p:nvPr>
            <p:ph type="body" sz="half" idx="1"/>
          </p:nvPr>
        </p:nvSpPr>
        <p:spPr>
          <a:xfrm>
            <a:off x="771577" y="1858447"/>
            <a:ext cx="5705423" cy="351353"/>
          </a:xfrm>
        </p:spPr>
        <p:txBody>
          <a:bodyPr lIns="103236" tIns="51618" rIns="103236" bIns="51618">
            <a:normAutofit fontScale="92500" lnSpcReduction="20000"/>
          </a:bodyPr>
          <a:lstStyle/>
          <a:p>
            <a:pPr marL="515938" indent="-515938" eaLnBrk="1" hangingPunct="1">
              <a:buClr>
                <a:schemeClr val="accent1"/>
              </a:buClr>
              <a:buSzPct val="100000"/>
              <a:buFontTx/>
              <a:buChar char="•"/>
            </a:pPr>
            <a:r>
              <a:rPr lang="en-US" sz="2000" dirty="0" smtClean="0">
                <a:solidFill>
                  <a:srgbClr val="002060"/>
                </a:solidFill>
              </a:rPr>
              <a:t>Standard error of the slope and intercept:</a:t>
            </a:r>
            <a:endParaRPr lang="en-US" sz="2000" i="1" dirty="0" smtClean="0">
              <a:solidFill>
                <a:srgbClr val="002060"/>
              </a:solidFill>
            </a:endParaRPr>
          </a:p>
        </p:txBody>
      </p:sp>
      <p:sp>
        <p:nvSpPr>
          <p:cNvPr id="72706" name="Text Box 5"/>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72707" name="Text Box 6"/>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56711" name="Rectangle 7"/>
          <p:cNvSpPr>
            <a:spLocks noChangeArrowheads="1"/>
          </p:cNvSpPr>
          <p:nvPr/>
        </p:nvSpPr>
        <p:spPr bwMode="auto">
          <a:xfrm>
            <a:off x="0" y="1114703"/>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Confidence Intervals for Slope and Intercept</a:t>
            </a:r>
          </a:p>
        </p:txBody>
      </p:sp>
      <p:sp>
        <p:nvSpPr>
          <p:cNvPr id="72709"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pic>
        <p:nvPicPr>
          <p:cNvPr id="83970" name="Picture 2"/>
          <p:cNvPicPr>
            <a:picLocks noChangeAspect="1" noChangeArrowheads="1"/>
          </p:cNvPicPr>
          <p:nvPr/>
        </p:nvPicPr>
        <p:blipFill>
          <a:blip r:embed="rId3" cstate="print"/>
          <a:srcRect/>
          <a:stretch>
            <a:fillRect/>
          </a:stretch>
        </p:blipFill>
        <p:spPr bwMode="auto">
          <a:xfrm>
            <a:off x="1048213" y="2286000"/>
            <a:ext cx="5301997" cy="2133600"/>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1" name="TextBox 10"/>
          <p:cNvSpPr txBox="1"/>
          <p:nvPr/>
        </p:nvSpPr>
        <p:spPr>
          <a:xfrm>
            <a:off x="6827570" y="2971800"/>
            <a:ext cx="1846263" cy="1169551"/>
          </a:xfrm>
          <a:prstGeom prst="rect">
            <a:avLst/>
          </a:prstGeom>
          <a:noFill/>
        </p:spPr>
        <p:txBody>
          <a:bodyPr wrap="square" rtlCol="0">
            <a:spAutoFit/>
          </a:bodyPr>
          <a:lstStyle/>
          <a:p>
            <a:pPr algn="ctr"/>
            <a:r>
              <a:rPr lang="en-US" sz="1400" dirty="0" smtClean="0">
                <a:solidFill>
                  <a:srgbClr val="FF0000"/>
                </a:solidFill>
              </a:rPr>
              <a:t>Excel’s </a:t>
            </a:r>
            <a:r>
              <a:rPr lang="en-US" sz="1400" i="1" dirty="0" smtClean="0">
                <a:solidFill>
                  <a:srgbClr val="FF0000"/>
                </a:solidFill>
              </a:rPr>
              <a:t>Data Analysis &gt; Regression </a:t>
            </a:r>
            <a:r>
              <a:rPr lang="en-US" sz="1400" dirty="0" smtClean="0">
                <a:solidFill>
                  <a:srgbClr val="FF0000"/>
                </a:solidFill>
              </a:rPr>
              <a:t>constructs confidence intervals for the slope and intercept.</a:t>
            </a:r>
            <a:endParaRPr lang="en-US" sz="1400" dirty="0">
              <a:solidFill>
                <a:srgbClr val="FF0000"/>
              </a:solidFill>
            </a:endParaRPr>
          </a:p>
        </p:txBody>
      </p:sp>
      <p:pic>
        <p:nvPicPr>
          <p:cNvPr id="12" name="Picture 14" descr="C:\Users\Blythe\AppData\Local\Microsoft\Windows\Temporary Internet Files\Content.IE5\57E3VQ8D\MP900443451[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05394" y="4192586"/>
            <a:ext cx="1090613" cy="1090613"/>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2"/>
          <p:cNvSpPr>
            <a:spLocks noGrp="1" noChangeArrowheads="1"/>
          </p:cNvSpPr>
          <p:nvPr>
            <p:ph type="title"/>
          </p:nvPr>
        </p:nvSpPr>
        <p:spPr>
          <a:xfrm>
            <a:off x="1524000" y="381000"/>
            <a:ext cx="6096000" cy="533400"/>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Tests for Significance</a:t>
            </a:r>
            <a:endParaRPr lang="en-US" sz="3200" dirty="0">
              <a:solidFill>
                <a:schemeClr val="accent1"/>
              </a:solidFill>
              <a:effectLst>
                <a:outerShdw blurRad="38100" dist="38100" dir="2700000" algn="tl">
                  <a:srgbClr val="000000">
                    <a:alpha val="43137"/>
                  </a:srgbClr>
                </a:outerShdw>
              </a:effectLst>
            </a:endParaRPr>
          </a:p>
        </p:txBody>
      </p:sp>
      <p:sp>
        <p:nvSpPr>
          <p:cNvPr id="15" name="Rectangle 3"/>
          <p:cNvSpPr txBox="1">
            <a:spLocks noChangeArrowheads="1"/>
          </p:cNvSpPr>
          <p:nvPr/>
        </p:nvSpPr>
        <p:spPr bwMode="auto">
          <a:xfrm>
            <a:off x="617033" y="4419600"/>
            <a:ext cx="8135938"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3236" tIns="51618" rIns="103236" bIns="51618" numCol="1" anchor="t" anchorCtr="0" compatLnSpc="1">
            <a:prstTxWarp prst="textNoShape">
              <a:avLst/>
            </a:prstTxWarp>
          </a:bodyPr>
          <a:lst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a:lstStyle>
          <a:p>
            <a:pPr marL="515938" indent="-515938" eaLnBrk="1" hangingPunct="1">
              <a:buClr>
                <a:schemeClr val="accent1"/>
              </a:buClr>
              <a:buSzPct val="100000"/>
              <a:buFontTx/>
              <a:buChar char="•"/>
            </a:pPr>
            <a:r>
              <a:rPr lang="en-US" sz="2000" dirty="0" smtClean="0">
                <a:solidFill>
                  <a:srgbClr val="002060"/>
                </a:solidFill>
              </a:rPr>
              <a:t>Confidence interval for the true slope and intercept:</a:t>
            </a:r>
            <a:endParaRPr lang="en-US" sz="2800" i="1" dirty="0" smtClean="0"/>
          </a:p>
        </p:txBody>
      </p:sp>
      <p:pic>
        <p:nvPicPr>
          <p:cNvPr id="18" name="Picture 2"/>
          <p:cNvPicPr>
            <a:picLocks noChangeAspect="1" noChangeArrowheads="1"/>
          </p:cNvPicPr>
          <p:nvPr/>
        </p:nvPicPr>
        <p:blipFill>
          <a:blip r:embed="rId5" cstate="print"/>
          <a:srcRect/>
          <a:stretch>
            <a:fillRect/>
          </a:stretch>
        </p:blipFill>
        <p:spPr bwMode="auto">
          <a:xfrm>
            <a:off x="1143000" y="5056187"/>
            <a:ext cx="4895386" cy="772956"/>
          </a:xfrm>
          <a:prstGeom prst="rect">
            <a:avLst/>
          </a:prstGeom>
          <a:noFill/>
          <a:ln w="3175">
            <a:solidFill>
              <a:schemeClr val="tx1"/>
            </a:solidFill>
            <a:miter lim="800000"/>
            <a:headEnd/>
            <a:tailEnd/>
          </a:ln>
          <a:effectLst>
            <a:innerShdw blurRad="63500" dist="50800" dir="2700000">
              <a:prstClr val="black">
                <a:alpha val="50000"/>
              </a:prstClr>
            </a:innerShdw>
          </a:effectLst>
        </p:spPr>
      </p:pic>
    </p:spTree>
    <p:extLst>
      <p:ext uri="{BB962C8B-B14F-4D97-AF65-F5344CB8AC3E}">
        <p14:creationId xmlns:p14="http://schemas.microsoft.com/office/powerpoint/2010/main" val="1062639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a:spLocks noGrp="1" noChangeArrowheads="1"/>
          </p:cNvSpPr>
          <p:nvPr>
            <p:ph type="sldNum" sz="quarter" idx="10"/>
          </p:nvPr>
        </p:nvSpPr>
        <p:spPr/>
        <p:txBody>
          <a:bodyPr/>
          <a:lstStyle/>
          <a:p>
            <a:r>
              <a:rPr lang="en-US"/>
              <a:t>12-</a:t>
            </a:r>
            <a:fld id="{DC47239A-BD69-4C6A-979F-5B65754ECB68}" type="slidenum">
              <a:rPr lang="en-US"/>
              <a:pPr/>
              <a:t>25</a:t>
            </a:fld>
            <a:endParaRPr lang="en-US"/>
          </a:p>
        </p:txBody>
      </p:sp>
      <p:sp>
        <p:nvSpPr>
          <p:cNvPr id="462851" name="Rectangle 3"/>
          <p:cNvSpPr>
            <a:spLocks noGrp="1" noChangeArrowheads="1"/>
          </p:cNvSpPr>
          <p:nvPr>
            <p:ph type="body" sz="half" idx="1"/>
          </p:nvPr>
        </p:nvSpPr>
        <p:spPr>
          <a:xfrm>
            <a:off x="731838" y="1828798"/>
            <a:ext cx="6354762" cy="4191001"/>
          </a:xfrm>
        </p:spPr>
        <p:txBody>
          <a:bodyPr lIns="103236" tIns="51618" rIns="103236" bIns="51618"/>
          <a:lstStyle/>
          <a:p>
            <a:pPr marL="515938" indent="-515938" eaLnBrk="1" hangingPunct="1">
              <a:buClr>
                <a:schemeClr val="accent1"/>
              </a:buClr>
              <a:buSzPct val="100000"/>
              <a:buFontTx/>
              <a:buChar char="•"/>
            </a:pPr>
            <a:r>
              <a:rPr lang="en-US" sz="2000" dirty="0" smtClean="0">
                <a:solidFill>
                  <a:srgbClr val="002060"/>
                </a:solidFill>
              </a:rPr>
              <a:t>If </a:t>
            </a:r>
            <a:r>
              <a:rPr lang="en-US" sz="2000" dirty="0" smtClean="0">
                <a:solidFill>
                  <a:srgbClr val="002060"/>
                </a:solidFill>
                <a:latin typeface="Symbol" pitchFamily="18" charset="2"/>
              </a:rPr>
              <a:t>b</a:t>
            </a:r>
            <a:r>
              <a:rPr lang="en-US" sz="2000" baseline="-25000" dirty="0" smtClean="0">
                <a:solidFill>
                  <a:srgbClr val="002060"/>
                </a:solidFill>
              </a:rPr>
              <a:t>1</a:t>
            </a:r>
            <a:r>
              <a:rPr lang="en-US" sz="2000" dirty="0" smtClean="0">
                <a:solidFill>
                  <a:srgbClr val="002060"/>
                </a:solidFill>
              </a:rPr>
              <a:t> = 0, then the regression model collapses to a constant </a:t>
            </a:r>
            <a:r>
              <a:rPr lang="en-US" sz="2000" dirty="0" smtClean="0">
                <a:solidFill>
                  <a:srgbClr val="002060"/>
                </a:solidFill>
                <a:latin typeface="Symbol" pitchFamily="18" charset="2"/>
              </a:rPr>
              <a:t>b</a:t>
            </a:r>
            <a:r>
              <a:rPr lang="en-US" sz="2000" baseline="-25000" dirty="0" smtClean="0">
                <a:solidFill>
                  <a:srgbClr val="002060"/>
                </a:solidFill>
              </a:rPr>
              <a:t>0</a:t>
            </a:r>
            <a:r>
              <a:rPr lang="en-US" sz="2000" dirty="0" smtClean="0">
                <a:solidFill>
                  <a:srgbClr val="002060"/>
                </a:solidFill>
              </a:rPr>
              <a:t> plus random error.</a:t>
            </a:r>
          </a:p>
          <a:p>
            <a:pPr marL="515938" indent="-515938" eaLnBrk="1" hangingPunct="1">
              <a:buFontTx/>
              <a:buChar char="•"/>
            </a:pPr>
            <a:endParaRPr lang="en-US" sz="2600" dirty="0" smtClean="0">
              <a:effectLst>
                <a:outerShdw blurRad="38100" dist="38100" dir="2700000" algn="tl">
                  <a:srgbClr val="C0C0C0"/>
                </a:outerShdw>
              </a:effectLst>
            </a:endParaRPr>
          </a:p>
          <a:p>
            <a:pPr marL="515938" indent="-515938" eaLnBrk="1" hangingPunct="1">
              <a:buFontTx/>
              <a:buChar char="•"/>
            </a:pPr>
            <a:endParaRPr lang="en-US" sz="2600" dirty="0" smtClean="0">
              <a:effectLst>
                <a:outerShdw blurRad="38100" dist="38100" dir="2700000" algn="tl">
                  <a:srgbClr val="C0C0C0"/>
                </a:outerShdw>
              </a:effectLst>
            </a:endParaRPr>
          </a:p>
          <a:p>
            <a:pPr marL="515938" indent="-515938" eaLnBrk="1" hangingPunct="1">
              <a:buClr>
                <a:schemeClr val="accent1"/>
              </a:buClr>
              <a:buSzPct val="100000"/>
              <a:buFontTx/>
              <a:buChar char="•"/>
            </a:pPr>
            <a:r>
              <a:rPr lang="en-US" sz="2000" dirty="0" smtClean="0">
                <a:solidFill>
                  <a:srgbClr val="002060"/>
                </a:solidFill>
              </a:rPr>
              <a:t>The hypotheses to be tested are:</a:t>
            </a:r>
            <a:endParaRPr lang="en-US" sz="2000" i="1" dirty="0" smtClean="0">
              <a:solidFill>
                <a:srgbClr val="002060"/>
              </a:solidFill>
            </a:endParaRPr>
          </a:p>
        </p:txBody>
      </p:sp>
      <p:sp>
        <p:nvSpPr>
          <p:cNvPr id="76802" name="Text Box 5"/>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76803" name="Text Box 6"/>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62855" name="Rectangle 7"/>
          <p:cNvSpPr>
            <a:spLocks noChangeArrowheads="1"/>
          </p:cNvSpPr>
          <p:nvPr/>
        </p:nvSpPr>
        <p:spPr bwMode="auto">
          <a:xfrm>
            <a:off x="234950" y="1142999"/>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Hypothesis Tests</a:t>
            </a:r>
          </a:p>
        </p:txBody>
      </p:sp>
      <p:sp>
        <p:nvSpPr>
          <p:cNvPr id="7680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pic>
        <p:nvPicPr>
          <p:cNvPr id="65539" name="Picture 3"/>
          <p:cNvPicPr>
            <a:picLocks noChangeAspect="1" noChangeArrowheads="1"/>
          </p:cNvPicPr>
          <p:nvPr/>
        </p:nvPicPr>
        <p:blipFill>
          <a:blip r:embed="rId3" cstate="print"/>
          <a:srcRect/>
          <a:stretch>
            <a:fillRect/>
          </a:stretch>
        </p:blipFill>
        <p:spPr bwMode="auto">
          <a:xfrm>
            <a:off x="914400" y="2638299"/>
            <a:ext cx="5514975" cy="609600"/>
          </a:xfrm>
          <a:prstGeom prst="rect">
            <a:avLst/>
          </a:prstGeom>
          <a:noFill/>
          <a:ln w="3175">
            <a:solidFill>
              <a:schemeClr val="tx1"/>
            </a:solidFill>
            <a:miter lim="800000"/>
            <a:headEnd/>
            <a:tailEnd/>
          </a:ln>
          <a:effectLst>
            <a:innerShdw blurRad="63500" dist="50800" dir="2700000">
              <a:prstClr val="black">
                <a:alpha val="50000"/>
              </a:prstClr>
            </a:innerShdw>
          </a:effectLst>
        </p:spPr>
      </p:pic>
      <p:pic>
        <p:nvPicPr>
          <p:cNvPr id="84994" name="Picture 2"/>
          <p:cNvPicPr>
            <a:picLocks noChangeAspect="1" noChangeArrowheads="1"/>
          </p:cNvPicPr>
          <p:nvPr/>
        </p:nvPicPr>
        <p:blipFill>
          <a:blip r:embed="rId4" cstate="print"/>
          <a:srcRect/>
          <a:stretch>
            <a:fillRect/>
          </a:stretch>
        </p:blipFill>
        <p:spPr bwMode="auto">
          <a:xfrm>
            <a:off x="914400" y="3886199"/>
            <a:ext cx="5629275" cy="1933575"/>
          </a:xfrm>
          <a:prstGeom prst="rect">
            <a:avLst/>
          </a:prstGeom>
          <a:noFill/>
          <a:ln w="3175">
            <a:solidFill>
              <a:schemeClr val="tx1"/>
            </a:solidFill>
            <a:miter lim="800000"/>
            <a:headEnd/>
            <a:tailEnd/>
          </a:ln>
          <a:effectLst>
            <a:innerShdw blurRad="63500" dist="50800" dir="2700000">
              <a:prstClr val="black">
                <a:alpha val="50000"/>
              </a:prstClr>
            </a:innerShdw>
          </a:effectLst>
        </p:spPr>
      </p:pic>
      <p:grpSp>
        <p:nvGrpSpPr>
          <p:cNvPr id="21" name="Group 20"/>
          <p:cNvGrpSpPr>
            <a:grpSpLocks/>
          </p:cNvGrpSpPr>
          <p:nvPr/>
        </p:nvGrpSpPr>
        <p:grpSpPr bwMode="auto">
          <a:xfrm>
            <a:off x="6771235" y="4660465"/>
            <a:ext cx="2343150" cy="1082678"/>
            <a:chOff x="6781800" y="4952997"/>
            <a:chExt cx="2343911" cy="1082734"/>
          </a:xfrm>
        </p:grpSpPr>
        <p:sp>
          <p:nvSpPr>
            <p:cNvPr id="16" name="Rectangle 15"/>
            <p:cNvSpPr/>
            <p:nvPr/>
          </p:nvSpPr>
          <p:spPr>
            <a:xfrm>
              <a:off x="6781800" y="5334020"/>
              <a:ext cx="2343911" cy="701711"/>
            </a:xfrm>
            <a:prstGeom prst="rect">
              <a:avLst/>
            </a:prstGeom>
          </p:spPr>
          <p:txBody>
            <a:bodyPr wrap="none">
              <a:spAutoFit/>
            </a:bodyPr>
            <a:lstStyle/>
            <a:p>
              <a:pPr marL="516179" indent="-516179" eaLnBrk="0" hangingPunct="0">
                <a:spcBef>
                  <a:spcPct val="20000"/>
                </a:spcBef>
                <a:buClr>
                  <a:srgbClr val="C00000"/>
                </a:buClr>
                <a:defRPr/>
              </a:pPr>
              <a:r>
                <a:rPr lang="en-US" dirty="0">
                  <a:effectLst>
                    <a:outerShdw blurRad="38100" dist="38100" dir="2700000" algn="tl">
                      <a:srgbClr val="FFFFFF"/>
                    </a:outerShdw>
                  </a:effectLst>
                </a:rPr>
                <a:t>Reject </a:t>
              </a:r>
              <a:r>
                <a:rPr lang="en-US" i="1" dirty="0">
                  <a:effectLst>
                    <a:outerShdw blurRad="38100" dist="38100" dir="2700000" algn="tl">
                      <a:srgbClr val="FFFFFF"/>
                    </a:outerShdw>
                  </a:effectLst>
                </a:rPr>
                <a:t>H</a:t>
              </a:r>
              <a:r>
                <a:rPr lang="en-US" baseline="-25000" dirty="0">
                  <a:effectLst>
                    <a:outerShdw blurRad="38100" dist="38100" dir="2700000" algn="tl">
                      <a:srgbClr val="FFFFFF"/>
                    </a:outerShdw>
                  </a:effectLst>
                </a:rPr>
                <a:t>0</a:t>
              </a:r>
              <a:r>
                <a:rPr lang="en-US" dirty="0">
                  <a:effectLst>
                    <a:outerShdw blurRad="38100" dist="38100" dir="2700000" algn="tl">
                      <a:srgbClr val="FFFFFF"/>
                    </a:outerShdw>
                  </a:effectLst>
                </a:rPr>
                <a:t> if </a:t>
              </a:r>
              <a:r>
                <a:rPr lang="en-US" i="1" dirty="0">
                  <a:effectLst>
                    <a:outerShdw blurRad="38100" dist="38100" dir="2700000" algn="tl">
                      <a:srgbClr val="FFFFFF"/>
                    </a:outerShdw>
                  </a:effectLst>
                </a:rPr>
                <a:t>t</a:t>
              </a:r>
              <a:r>
                <a:rPr lang="en-US" i="1" baseline="-25000" dirty="0">
                  <a:effectLst>
                    <a:outerShdw blurRad="38100" dist="38100" dir="2700000" algn="tl">
                      <a:srgbClr val="FFFFFF"/>
                    </a:outerShdw>
                  </a:effectLst>
                </a:rPr>
                <a:t>calc</a:t>
              </a:r>
              <a:r>
                <a:rPr lang="en-US" dirty="0">
                  <a:effectLst>
                    <a:outerShdw blurRad="38100" dist="38100" dir="2700000" algn="tl">
                      <a:srgbClr val="FFFFFF"/>
                    </a:outerShdw>
                  </a:effectLst>
                </a:rPr>
                <a:t> &gt; </a:t>
              </a:r>
              <a:r>
                <a:rPr lang="en-US" i="1" dirty="0">
                  <a:effectLst>
                    <a:outerShdw blurRad="38100" dist="38100" dir="2700000" algn="tl">
                      <a:srgbClr val="FFFFFF"/>
                    </a:outerShdw>
                  </a:effectLst>
                </a:rPr>
                <a:t>t</a:t>
              </a:r>
              <a:r>
                <a:rPr lang="en-US" baseline="-25000" dirty="0">
                  <a:effectLst>
                    <a:outerShdw blurRad="38100" dist="38100" dir="2700000" algn="tl">
                      <a:srgbClr val="FFFFFF"/>
                    </a:outerShdw>
                  </a:effectLst>
                  <a:latin typeface="Symbol" pitchFamily="18" charset="2"/>
                </a:rPr>
                <a:t>a/2</a:t>
              </a:r>
              <a:r>
                <a:rPr lang="en-US" dirty="0">
                  <a:effectLst>
                    <a:outerShdw blurRad="38100" dist="38100" dir="2700000" algn="tl">
                      <a:srgbClr val="FFFFFF"/>
                    </a:outerShdw>
                  </a:effectLst>
                </a:rPr>
                <a:t> </a:t>
              </a:r>
            </a:p>
            <a:p>
              <a:pPr marL="516179" indent="-516179" eaLnBrk="0" hangingPunct="0">
                <a:spcBef>
                  <a:spcPct val="20000"/>
                </a:spcBef>
                <a:buClr>
                  <a:srgbClr val="C00000"/>
                </a:buClr>
                <a:defRPr/>
              </a:pPr>
              <a:r>
                <a:rPr lang="en-US" dirty="0">
                  <a:effectLst>
                    <a:outerShdw blurRad="38100" dist="38100" dir="2700000" algn="tl">
                      <a:srgbClr val="FFFFFF"/>
                    </a:outerShdw>
                  </a:effectLst>
                </a:rPr>
                <a:t>or if </a:t>
              </a:r>
              <a:r>
                <a:rPr lang="en-US" i="1" dirty="0">
                  <a:effectLst>
                    <a:outerShdw blurRad="38100" dist="38100" dir="2700000" algn="tl">
                      <a:srgbClr val="FFFFFF"/>
                    </a:outerShdw>
                  </a:effectLst>
                </a:rPr>
                <a:t>p</a:t>
              </a:r>
              <a:r>
                <a:rPr lang="en-US" dirty="0">
                  <a:effectLst>
                    <a:outerShdw blurRad="38100" dist="38100" dir="2700000" algn="tl">
                      <a:srgbClr val="FFFFFF"/>
                    </a:outerShdw>
                  </a:effectLst>
                </a:rPr>
                <a:t>-value </a:t>
              </a:r>
              <a:r>
                <a:rPr lang="en-US" dirty="0" smtClean="0">
                  <a:effectLst>
                    <a:outerShdw blurRad="38100" dist="38100" dir="2700000" algn="tl">
                      <a:srgbClr val="FFFFFF"/>
                    </a:outerShdw>
                  </a:effectLst>
                  <a:sym typeface="Symbol"/>
                </a:rPr>
                <a:t> </a:t>
              </a:r>
              <a:r>
                <a:rPr lang="el-GR" i="1" dirty="0" smtClean="0">
                  <a:effectLst>
                    <a:outerShdw blurRad="38100" dist="38100" dir="2700000" algn="tl">
                      <a:srgbClr val="FFFFFF"/>
                    </a:outerShdw>
                  </a:effectLst>
                  <a:sym typeface="Symbol"/>
                </a:rPr>
                <a:t>α</a:t>
              </a:r>
              <a:r>
                <a:rPr lang="en-US" dirty="0" smtClean="0">
                  <a:effectLst>
                    <a:outerShdw blurRad="38100" dist="38100" dir="2700000" algn="tl">
                      <a:srgbClr val="FFFFFF"/>
                    </a:outerShdw>
                  </a:effectLst>
                </a:rPr>
                <a:t>. </a:t>
              </a:r>
              <a:endParaRPr lang="en-US" i="1" dirty="0">
                <a:effectLst>
                  <a:outerShdw blurRad="38100" dist="38100" dir="2700000" algn="tl">
                    <a:srgbClr val="FFFFFF"/>
                  </a:outerShdw>
                </a:effectLst>
              </a:endParaRPr>
            </a:p>
          </p:txBody>
        </p:sp>
        <p:sp>
          <p:nvSpPr>
            <p:cNvPr id="76814" name="TextBox 19"/>
            <p:cNvSpPr txBox="1">
              <a:spLocks noChangeArrowheads="1"/>
            </p:cNvSpPr>
            <p:nvPr/>
          </p:nvSpPr>
          <p:spPr bwMode="auto">
            <a:xfrm>
              <a:off x="6781800" y="4952997"/>
              <a:ext cx="12795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i="1" dirty="0" err="1"/>
                <a:t>d.f.</a:t>
              </a:r>
              <a:r>
                <a:rPr lang="en-US" i="1" dirty="0"/>
                <a:t> </a:t>
              </a:r>
              <a:r>
                <a:rPr lang="en-US" dirty="0"/>
                <a:t>= </a:t>
              </a:r>
              <a:r>
                <a:rPr lang="en-US" i="1" dirty="0"/>
                <a:t>n</a:t>
              </a:r>
              <a:r>
                <a:rPr lang="en-US" dirty="0"/>
                <a:t> </a:t>
              </a:r>
              <a:r>
                <a:rPr lang="en-US" dirty="0">
                  <a:sym typeface="Symbol" pitchFamily="18" charset="2"/>
                </a:rPr>
                <a:t> </a:t>
              </a:r>
              <a:r>
                <a:rPr lang="en-US" dirty="0"/>
                <a:t>2</a:t>
              </a:r>
            </a:p>
          </p:txBody>
        </p:sp>
      </p:grpSp>
      <p:sp>
        <p:nvSpPr>
          <p:cNvPr id="17" name="Rectangle 2"/>
          <p:cNvSpPr>
            <a:spLocks noGrp="1" noChangeArrowheads="1"/>
          </p:cNvSpPr>
          <p:nvPr>
            <p:ph type="title"/>
          </p:nvPr>
        </p:nvSpPr>
        <p:spPr>
          <a:xfrm>
            <a:off x="1524000" y="381000"/>
            <a:ext cx="6096000" cy="533400"/>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Tests for Significance</a:t>
            </a:r>
            <a:endParaRPr lang="en-US" sz="3200" dirty="0">
              <a:solidFill>
                <a:schemeClr val="accent1"/>
              </a:solidFill>
              <a:effectLst>
                <a:outerShdw blurRad="38100" dist="38100" dir="2700000" algn="tl">
                  <a:srgbClr val="000000">
                    <a:alpha val="43137"/>
                  </a:srgbClr>
                </a:outerShdw>
              </a:effectLst>
            </a:endParaRPr>
          </a:p>
        </p:txBody>
      </p:sp>
      <p:sp>
        <p:nvSpPr>
          <p:cNvPr id="20" name="TextBox 19"/>
          <p:cNvSpPr txBox="1"/>
          <p:nvPr/>
        </p:nvSpPr>
        <p:spPr>
          <a:xfrm>
            <a:off x="7212137" y="2285936"/>
            <a:ext cx="1676400" cy="954107"/>
          </a:xfrm>
          <a:prstGeom prst="rect">
            <a:avLst/>
          </a:prstGeom>
          <a:noFill/>
        </p:spPr>
        <p:txBody>
          <a:bodyPr wrap="square" rtlCol="0">
            <a:spAutoFit/>
          </a:bodyPr>
          <a:lstStyle/>
          <a:p>
            <a:pPr algn="ctr"/>
            <a:r>
              <a:rPr lang="en-US" sz="1400" dirty="0" smtClean="0">
                <a:solidFill>
                  <a:srgbClr val="FF0000"/>
                </a:solidFill>
              </a:rPr>
              <a:t>Excel ‘s </a:t>
            </a:r>
            <a:r>
              <a:rPr lang="en-US" sz="1400" i="1" dirty="0" smtClean="0">
                <a:solidFill>
                  <a:srgbClr val="FF0000"/>
                </a:solidFill>
              </a:rPr>
              <a:t>Data Analysis &gt; Regression </a:t>
            </a:r>
            <a:r>
              <a:rPr lang="en-US" sz="1400" dirty="0" smtClean="0">
                <a:solidFill>
                  <a:srgbClr val="FF0000"/>
                </a:solidFill>
              </a:rPr>
              <a:t>performs these tests.</a:t>
            </a:r>
            <a:endParaRPr lang="en-US" sz="1400" dirty="0">
              <a:solidFill>
                <a:srgbClr val="FF0000"/>
              </a:solidFill>
            </a:endParaRPr>
          </a:p>
        </p:txBody>
      </p:sp>
      <p:pic>
        <p:nvPicPr>
          <p:cNvPr id="22" name="Picture 14" descr="C:\Users\Blythe\AppData\Local\Microsoft\Windows\Temporary Internet Files\Content.IE5\57E3VQ8D\MP900443451[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02525" y="3269670"/>
            <a:ext cx="1090613" cy="10906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02736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12-</a:t>
            </a:r>
            <a:fld id="{1F642A5F-1819-4098-8468-7E79F421042D}" type="slidenum">
              <a:rPr lang="en-US"/>
              <a:pPr/>
              <a:t>26</a:t>
            </a:fld>
            <a:endParaRPr lang="en-US"/>
          </a:p>
        </p:txBody>
      </p:sp>
      <p:sp>
        <p:nvSpPr>
          <p:cNvPr id="78850" name="Text Box 5"/>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78851" name="Text Box 6"/>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71047" name="Rectangle 7"/>
          <p:cNvSpPr>
            <a:spLocks noChangeArrowheads="1"/>
          </p:cNvSpPr>
          <p:nvPr/>
        </p:nvSpPr>
        <p:spPr bwMode="auto">
          <a:xfrm>
            <a:off x="236538" y="992981"/>
            <a:ext cx="5788066"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smtClean="0">
                <a:solidFill>
                  <a:srgbClr val="C00000"/>
                </a:solidFill>
                <a:effectLst>
                  <a:outerShdw blurRad="38100" dist="38100" dir="2700000" algn="tl">
                    <a:srgbClr val="000000">
                      <a:alpha val="43137"/>
                    </a:srgbClr>
                  </a:outerShdw>
                </a:effectLst>
              </a:rPr>
              <a:t>Example: Achievement Test Scores</a:t>
            </a:r>
            <a:endParaRPr lang="en-US" sz="2400" i="1" dirty="0">
              <a:solidFill>
                <a:srgbClr val="C00000"/>
              </a:solidFill>
              <a:effectLst>
                <a:outerShdw blurRad="38100" dist="38100" dir="2700000" algn="tl">
                  <a:srgbClr val="000000">
                    <a:alpha val="43137"/>
                  </a:srgbClr>
                </a:outerShdw>
              </a:effectLst>
            </a:endParaRPr>
          </a:p>
        </p:txBody>
      </p:sp>
      <p:sp>
        <p:nvSpPr>
          <p:cNvPr id="7885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sp>
        <p:nvSpPr>
          <p:cNvPr id="13" name="Rectangle 2"/>
          <p:cNvSpPr txBox="1">
            <a:spLocks noChangeArrowheads="1"/>
          </p:cNvSpPr>
          <p:nvPr/>
        </p:nvSpPr>
        <p:spPr>
          <a:xfrm>
            <a:off x="1371600" y="383382"/>
            <a:ext cx="6705600" cy="609599"/>
          </a:xfrm>
          <a:prstGeom prst="rect">
            <a:avLst/>
          </a:prstGeom>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Analysis </a:t>
            </a:r>
            <a:r>
              <a:rPr lang="en-US" sz="3200" kern="0" dirty="0">
                <a:solidFill>
                  <a:schemeClr val="accent1"/>
                </a:solidFill>
                <a:effectLst>
                  <a:outerShdw blurRad="38100" dist="38100" dir="2700000" algn="tl">
                    <a:srgbClr val="000000">
                      <a:alpha val="43137"/>
                    </a:srgbClr>
                  </a:outerShdw>
                </a:effectLst>
                <a:latin typeface="+mj-lt"/>
                <a:ea typeface="+mj-ea"/>
                <a:cs typeface="+mj-cs"/>
              </a:rPr>
              <a:t>of Variance: Overall Fit</a:t>
            </a:r>
          </a:p>
        </p:txBody>
      </p:sp>
      <p:pic>
        <p:nvPicPr>
          <p:cNvPr id="1208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2038" y="1710132"/>
            <a:ext cx="3662362" cy="220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7163470" y="4228981"/>
            <a:ext cx="1646362" cy="1600438"/>
          </a:xfrm>
          <a:prstGeom prst="rect">
            <a:avLst/>
          </a:prstGeom>
          <a:noFill/>
        </p:spPr>
        <p:txBody>
          <a:bodyPr wrap="square" rtlCol="0">
            <a:spAutoFit/>
          </a:bodyPr>
          <a:lstStyle/>
          <a:p>
            <a:r>
              <a:rPr lang="en-US" sz="1400" dirty="0" err="1" smtClean="0">
                <a:solidFill>
                  <a:srgbClr val="FF0000"/>
                </a:solidFill>
              </a:rPr>
              <a:t>MegaStat</a:t>
            </a:r>
            <a:r>
              <a:rPr lang="en-US" sz="1400" dirty="0" smtClean="0">
                <a:solidFill>
                  <a:srgbClr val="FF0000"/>
                </a:solidFill>
              </a:rPr>
              <a:t> is similar but rounds off and highlights </a:t>
            </a:r>
            <a:r>
              <a:rPr lang="en-US" sz="1400" i="1" dirty="0" smtClean="0">
                <a:solidFill>
                  <a:srgbClr val="FF0000"/>
                </a:solidFill>
              </a:rPr>
              <a:t>p</a:t>
            </a:r>
            <a:r>
              <a:rPr lang="en-US" sz="1400" dirty="0" smtClean="0">
                <a:solidFill>
                  <a:srgbClr val="FF0000"/>
                </a:solidFill>
              </a:rPr>
              <a:t>-values to show significance (light yellow .05, bright yellow .01)</a:t>
            </a:r>
            <a:endParaRPr lang="en-US" sz="1400" dirty="0">
              <a:solidFill>
                <a:srgbClr val="FF0000"/>
              </a:solidFill>
            </a:endParaRPr>
          </a:p>
        </p:txBody>
      </p:sp>
      <p:cxnSp>
        <p:nvCxnSpPr>
          <p:cNvPr id="4" name="Straight Arrow Connector 3"/>
          <p:cNvCxnSpPr/>
          <p:nvPr/>
        </p:nvCxnSpPr>
        <p:spPr bwMode="auto">
          <a:xfrm flipH="1">
            <a:off x="6673819" y="4800600"/>
            <a:ext cx="489651" cy="228600"/>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
        <p:nvSpPr>
          <p:cNvPr id="5" name="TextBox 4"/>
          <p:cNvSpPr txBox="1"/>
          <p:nvPr/>
        </p:nvSpPr>
        <p:spPr>
          <a:xfrm>
            <a:off x="5786891" y="1710132"/>
            <a:ext cx="1998023" cy="738664"/>
          </a:xfrm>
          <a:prstGeom prst="rect">
            <a:avLst/>
          </a:prstGeom>
          <a:noFill/>
        </p:spPr>
        <p:txBody>
          <a:bodyPr wrap="square" rtlCol="0">
            <a:spAutoFit/>
          </a:bodyPr>
          <a:lstStyle/>
          <a:p>
            <a:r>
              <a:rPr lang="en-US" sz="1400" dirty="0" smtClean="0">
                <a:solidFill>
                  <a:srgbClr val="FF0000"/>
                </a:solidFill>
              </a:rPr>
              <a:t>20 high school students’ achievement exam scores. </a:t>
            </a:r>
            <a:endParaRPr lang="en-US" sz="1400" dirty="0">
              <a:solidFill>
                <a:srgbClr val="FF0000"/>
              </a:solidFill>
            </a:endParaRPr>
          </a:p>
        </p:txBody>
      </p:sp>
      <p:cxnSp>
        <p:nvCxnSpPr>
          <p:cNvPr id="16" name="Straight Arrow Connector 15"/>
          <p:cNvCxnSpPr/>
          <p:nvPr/>
        </p:nvCxnSpPr>
        <p:spPr bwMode="auto">
          <a:xfrm flipH="1">
            <a:off x="5070764" y="2278083"/>
            <a:ext cx="538204" cy="0"/>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
        <p:nvSpPr>
          <p:cNvPr id="17" name="TextBox 16"/>
          <p:cNvSpPr txBox="1"/>
          <p:nvPr/>
        </p:nvSpPr>
        <p:spPr>
          <a:xfrm>
            <a:off x="5181600" y="2810363"/>
            <a:ext cx="1828800" cy="738664"/>
          </a:xfrm>
          <a:prstGeom prst="rect">
            <a:avLst/>
          </a:prstGeom>
          <a:noFill/>
        </p:spPr>
        <p:txBody>
          <a:bodyPr wrap="square" rtlCol="0">
            <a:spAutoFit/>
          </a:bodyPr>
          <a:lstStyle/>
          <a:p>
            <a:r>
              <a:rPr lang="en-US" sz="1400" dirty="0" smtClean="0">
                <a:solidFill>
                  <a:srgbClr val="FF0000"/>
                </a:solidFill>
              </a:rPr>
              <a:t>Excel shows 95% confidence intervals and </a:t>
            </a:r>
            <a:r>
              <a:rPr lang="en-US" sz="1400" i="1" dirty="0" smtClean="0">
                <a:solidFill>
                  <a:srgbClr val="FF0000"/>
                </a:solidFill>
              </a:rPr>
              <a:t>t</a:t>
            </a:r>
            <a:r>
              <a:rPr lang="en-US" sz="1400" dirty="0" smtClean="0">
                <a:solidFill>
                  <a:srgbClr val="FF0000"/>
                </a:solidFill>
              </a:rPr>
              <a:t> test statistics</a:t>
            </a:r>
            <a:endParaRPr lang="en-US" sz="1400" dirty="0">
              <a:solidFill>
                <a:srgbClr val="FF0000"/>
              </a:solidFill>
            </a:endParaRPr>
          </a:p>
        </p:txBody>
      </p:sp>
      <p:pic>
        <p:nvPicPr>
          <p:cNvPr id="12390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4114800"/>
            <a:ext cx="5895975" cy="59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8" name="Straight Arrow Connector 17"/>
          <p:cNvCxnSpPr/>
          <p:nvPr/>
        </p:nvCxnSpPr>
        <p:spPr bwMode="auto">
          <a:xfrm flipH="1">
            <a:off x="5534026" y="3549027"/>
            <a:ext cx="280986" cy="480536"/>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pic>
        <p:nvPicPr>
          <p:cNvPr id="12390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 y="4937504"/>
            <a:ext cx="5988018" cy="778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611115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12-</a:t>
            </a:r>
            <a:fld id="{1F642A5F-1819-4098-8468-7E79F421042D}" type="slidenum">
              <a:rPr lang="en-US"/>
              <a:pPr/>
              <a:t>27</a:t>
            </a:fld>
            <a:endParaRPr lang="en-US"/>
          </a:p>
        </p:txBody>
      </p:sp>
      <p:sp>
        <p:nvSpPr>
          <p:cNvPr id="471044" name="Rectangle 4"/>
          <p:cNvSpPr>
            <a:spLocks noGrp="1" noChangeArrowheads="1"/>
          </p:cNvSpPr>
          <p:nvPr>
            <p:ph type="body" sz="half" idx="4294967295"/>
          </p:nvPr>
        </p:nvSpPr>
        <p:spPr>
          <a:xfrm>
            <a:off x="614301" y="2132012"/>
            <a:ext cx="7462899" cy="1069975"/>
          </a:xfrm>
        </p:spPr>
        <p:txBody>
          <a:bodyPr lIns="103236" tIns="51618" rIns="103236" bIns="51618"/>
          <a:lstStyle/>
          <a:p>
            <a:pPr eaLnBrk="1" hangingPunct="1">
              <a:buClr>
                <a:schemeClr val="accent1"/>
              </a:buClr>
              <a:buSzPct val="100000"/>
              <a:buFont typeface="Arial" charset="0"/>
              <a:buChar char="•"/>
            </a:pPr>
            <a:r>
              <a:rPr lang="en-US" sz="2000" dirty="0" smtClean="0">
                <a:solidFill>
                  <a:srgbClr val="002060"/>
                </a:solidFill>
              </a:rPr>
              <a:t>To test a regression for overall significance, we use an </a:t>
            </a:r>
            <a:r>
              <a:rPr lang="en-US" sz="2000" i="1" dirty="0" smtClean="0">
                <a:solidFill>
                  <a:srgbClr val="002060"/>
                </a:solidFill>
              </a:rPr>
              <a:t>F </a:t>
            </a:r>
            <a:r>
              <a:rPr lang="en-US" sz="2000" dirty="0" smtClean="0">
                <a:solidFill>
                  <a:srgbClr val="002060"/>
                </a:solidFill>
              </a:rPr>
              <a:t>test to compare the explained </a:t>
            </a:r>
            <a:r>
              <a:rPr lang="en-US" sz="2000" i="1" dirty="0" smtClean="0">
                <a:solidFill>
                  <a:srgbClr val="002060"/>
                </a:solidFill>
              </a:rPr>
              <a:t>(SSR) </a:t>
            </a:r>
            <a:r>
              <a:rPr lang="en-US" sz="2000" dirty="0" smtClean="0">
                <a:solidFill>
                  <a:srgbClr val="002060"/>
                </a:solidFill>
              </a:rPr>
              <a:t>and unexplained (</a:t>
            </a:r>
            <a:r>
              <a:rPr lang="en-US" sz="2000" i="1" dirty="0" smtClean="0">
                <a:solidFill>
                  <a:srgbClr val="002060"/>
                </a:solidFill>
              </a:rPr>
              <a:t>SSE) </a:t>
            </a:r>
            <a:r>
              <a:rPr lang="en-US" sz="2000" dirty="0" smtClean="0">
                <a:solidFill>
                  <a:srgbClr val="002060"/>
                </a:solidFill>
              </a:rPr>
              <a:t>sums of squares.</a:t>
            </a:r>
            <a:endParaRPr lang="en-US" sz="2000" dirty="0" smtClean="0">
              <a:solidFill>
                <a:srgbClr val="002060"/>
              </a:solidFill>
              <a:effectLst>
                <a:outerShdw blurRad="38100" dist="38100" dir="2700000" algn="tl">
                  <a:srgbClr val="C0C0C0"/>
                </a:outerShdw>
              </a:effectLst>
            </a:endParaRPr>
          </a:p>
        </p:txBody>
      </p:sp>
      <p:sp>
        <p:nvSpPr>
          <p:cNvPr id="78850" name="Text Box 5"/>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78851" name="Text Box 6"/>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71047" name="Rectangle 7"/>
          <p:cNvSpPr>
            <a:spLocks noChangeArrowheads="1"/>
          </p:cNvSpPr>
          <p:nvPr/>
        </p:nvSpPr>
        <p:spPr bwMode="auto">
          <a:xfrm>
            <a:off x="163451" y="1522412"/>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F Test for Overall Fit</a:t>
            </a:r>
          </a:p>
        </p:txBody>
      </p:sp>
      <p:sp>
        <p:nvSpPr>
          <p:cNvPr id="7885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sp>
        <p:nvSpPr>
          <p:cNvPr id="13" name="Rectangle 2"/>
          <p:cNvSpPr txBox="1">
            <a:spLocks noChangeArrowheads="1"/>
          </p:cNvSpPr>
          <p:nvPr/>
        </p:nvSpPr>
        <p:spPr>
          <a:xfrm>
            <a:off x="1371600" y="383382"/>
            <a:ext cx="6705600" cy="609599"/>
          </a:xfrm>
          <a:prstGeom prst="rect">
            <a:avLst/>
          </a:prstGeom>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Analysis </a:t>
            </a:r>
            <a:r>
              <a:rPr lang="en-US" sz="3200" kern="0" dirty="0">
                <a:solidFill>
                  <a:schemeClr val="accent1"/>
                </a:solidFill>
                <a:effectLst>
                  <a:outerShdw blurRad="38100" dist="38100" dir="2700000" algn="tl">
                    <a:srgbClr val="000000">
                      <a:alpha val="43137"/>
                    </a:srgbClr>
                  </a:outerShdw>
                </a:effectLst>
                <a:latin typeface="+mj-lt"/>
                <a:ea typeface="+mj-ea"/>
                <a:cs typeface="+mj-cs"/>
              </a:rPr>
              <a:t>of Variance: Overall Fit</a:t>
            </a:r>
          </a:p>
        </p:txBody>
      </p:sp>
      <p:pic>
        <p:nvPicPr>
          <p:cNvPr id="86018" name="Picture 2"/>
          <p:cNvPicPr>
            <a:picLocks noChangeAspect="1" noChangeArrowheads="1"/>
          </p:cNvPicPr>
          <p:nvPr/>
        </p:nvPicPr>
        <p:blipFill>
          <a:blip r:embed="rId3" cstate="print"/>
          <a:srcRect/>
          <a:stretch>
            <a:fillRect/>
          </a:stretch>
        </p:blipFill>
        <p:spPr bwMode="auto">
          <a:xfrm>
            <a:off x="766701" y="3352800"/>
            <a:ext cx="7579028" cy="2590800"/>
          </a:xfrm>
          <a:prstGeom prst="rect">
            <a:avLst/>
          </a:prstGeom>
          <a:noFill/>
          <a:ln w="3175">
            <a:solidFill>
              <a:schemeClr val="tx1"/>
            </a:solidFill>
            <a:miter lim="800000"/>
            <a:headEnd/>
            <a:tailEnd/>
          </a:ln>
          <a:effectLst>
            <a:innerShdw blurRad="63500" dist="50800" dir="2700000">
              <a:prstClr val="black">
                <a:alpha val="50000"/>
              </a:prstClr>
            </a:innerShdw>
          </a:effectLst>
        </p:spPr>
      </p:pic>
    </p:spTree>
    <p:extLst>
      <p:ext uri="{BB962C8B-B14F-4D97-AF65-F5344CB8AC3E}">
        <p14:creationId xmlns:p14="http://schemas.microsoft.com/office/powerpoint/2010/main" val="25570301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12-</a:t>
            </a:r>
            <a:fld id="{1F642A5F-1819-4098-8468-7E79F421042D}" type="slidenum">
              <a:rPr lang="en-US"/>
              <a:pPr/>
              <a:t>28</a:t>
            </a:fld>
            <a:endParaRPr lang="en-US"/>
          </a:p>
        </p:txBody>
      </p:sp>
      <p:sp>
        <p:nvSpPr>
          <p:cNvPr id="78850" name="Text Box 5"/>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78851" name="Text Box 6"/>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71047" name="Rectangle 7"/>
          <p:cNvSpPr>
            <a:spLocks noChangeArrowheads="1"/>
          </p:cNvSpPr>
          <p:nvPr/>
        </p:nvSpPr>
        <p:spPr bwMode="auto">
          <a:xfrm>
            <a:off x="236538" y="992981"/>
            <a:ext cx="5788066"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smtClean="0">
                <a:solidFill>
                  <a:srgbClr val="C00000"/>
                </a:solidFill>
                <a:effectLst>
                  <a:outerShdw blurRad="38100" dist="38100" dir="2700000" algn="tl">
                    <a:srgbClr val="000000">
                      <a:alpha val="43137"/>
                    </a:srgbClr>
                  </a:outerShdw>
                </a:effectLst>
              </a:rPr>
              <a:t>Example: Achievement Test Scores</a:t>
            </a:r>
            <a:endParaRPr lang="en-US" sz="2400" i="1" dirty="0">
              <a:solidFill>
                <a:srgbClr val="C00000"/>
              </a:solidFill>
              <a:effectLst>
                <a:outerShdw blurRad="38100" dist="38100" dir="2700000" algn="tl">
                  <a:srgbClr val="000000">
                    <a:alpha val="43137"/>
                  </a:srgbClr>
                </a:outerShdw>
              </a:effectLst>
            </a:endParaRPr>
          </a:p>
        </p:txBody>
      </p:sp>
      <p:sp>
        <p:nvSpPr>
          <p:cNvPr id="7885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sp>
        <p:nvSpPr>
          <p:cNvPr id="13" name="Rectangle 2"/>
          <p:cNvSpPr txBox="1">
            <a:spLocks noChangeArrowheads="1"/>
          </p:cNvSpPr>
          <p:nvPr/>
        </p:nvSpPr>
        <p:spPr>
          <a:xfrm>
            <a:off x="1371600" y="383382"/>
            <a:ext cx="6705600" cy="609599"/>
          </a:xfrm>
          <a:prstGeom prst="rect">
            <a:avLst/>
          </a:prstGeom>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Analysis </a:t>
            </a:r>
            <a:r>
              <a:rPr lang="en-US" sz="3200" kern="0" dirty="0">
                <a:solidFill>
                  <a:schemeClr val="accent1"/>
                </a:solidFill>
                <a:effectLst>
                  <a:outerShdw blurRad="38100" dist="38100" dir="2700000" algn="tl">
                    <a:srgbClr val="000000">
                      <a:alpha val="43137"/>
                    </a:srgbClr>
                  </a:outerShdw>
                </a:effectLst>
                <a:latin typeface="+mj-lt"/>
                <a:ea typeface="+mj-ea"/>
                <a:cs typeface="+mj-cs"/>
              </a:rPr>
              <a:t>of Variance: Overall Fit</a:t>
            </a:r>
          </a:p>
        </p:txBody>
      </p:sp>
      <p:pic>
        <p:nvPicPr>
          <p:cNvPr id="1208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1912" y="1752600"/>
            <a:ext cx="3662362" cy="220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6553200" y="4879402"/>
            <a:ext cx="1686791" cy="1384995"/>
          </a:xfrm>
          <a:prstGeom prst="rect">
            <a:avLst/>
          </a:prstGeom>
          <a:noFill/>
        </p:spPr>
        <p:txBody>
          <a:bodyPr wrap="square" rtlCol="0">
            <a:spAutoFit/>
          </a:bodyPr>
          <a:lstStyle/>
          <a:p>
            <a:r>
              <a:rPr lang="en-US" sz="1400" dirty="0" err="1" smtClean="0">
                <a:solidFill>
                  <a:srgbClr val="FF0000"/>
                </a:solidFill>
              </a:rPr>
              <a:t>MegaStat</a:t>
            </a:r>
            <a:r>
              <a:rPr lang="en-US" sz="1400" dirty="0" smtClean="0">
                <a:solidFill>
                  <a:srgbClr val="FF0000"/>
                </a:solidFill>
              </a:rPr>
              <a:t> is similar, but also highlights </a:t>
            </a:r>
            <a:r>
              <a:rPr lang="en-US" sz="1400" i="1" dirty="0" smtClean="0">
                <a:solidFill>
                  <a:srgbClr val="FF0000"/>
                </a:solidFill>
              </a:rPr>
              <a:t>p</a:t>
            </a:r>
            <a:r>
              <a:rPr lang="en-US" sz="1400" dirty="0" smtClean="0">
                <a:solidFill>
                  <a:srgbClr val="FF0000"/>
                </a:solidFill>
              </a:rPr>
              <a:t>-values to indicate significance (light yellow .05, bright yellow .01)</a:t>
            </a:r>
            <a:endParaRPr lang="en-US" sz="1400" dirty="0">
              <a:solidFill>
                <a:srgbClr val="FF0000"/>
              </a:solidFill>
            </a:endParaRPr>
          </a:p>
        </p:txBody>
      </p:sp>
      <p:sp>
        <p:nvSpPr>
          <p:cNvPr id="5" name="TextBox 4"/>
          <p:cNvSpPr txBox="1"/>
          <p:nvPr/>
        </p:nvSpPr>
        <p:spPr>
          <a:xfrm>
            <a:off x="6231577" y="1955470"/>
            <a:ext cx="1998023" cy="738664"/>
          </a:xfrm>
          <a:prstGeom prst="rect">
            <a:avLst/>
          </a:prstGeom>
          <a:noFill/>
        </p:spPr>
        <p:txBody>
          <a:bodyPr wrap="square" rtlCol="0">
            <a:spAutoFit/>
          </a:bodyPr>
          <a:lstStyle/>
          <a:p>
            <a:r>
              <a:rPr lang="en-US" sz="1400" dirty="0" smtClean="0">
                <a:solidFill>
                  <a:srgbClr val="FF0000"/>
                </a:solidFill>
              </a:rPr>
              <a:t>20 high school students’ achievement exam scores. </a:t>
            </a:r>
            <a:endParaRPr lang="en-US" sz="1400" dirty="0">
              <a:solidFill>
                <a:srgbClr val="FF0000"/>
              </a:solidFill>
            </a:endParaRPr>
          </a:p>
        </p:txBody>
      </p:sp>
      <p:cxnSp>
        <p:nvCxnSpPr>
          <p:cNvPr id="16" name="Straight Arrow Connector 15"/>
          <p:cNvCxnSpPr/>
          <p:nvPr/>
        </p:nvCxnSpPr>
        <p:spPr bwMode="auto">
          <a:xfrm flipH="1">
            <a:off x="5486400" y="2438400"/>
            <a:ext cx="538204" cy="0"/>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pic>
        <p:nvPicPr>
          <p:cNvPr id="12083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5058" y="4173894"/>
            <a:ext cx="4391025"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083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5058" y="5305425"/>
            <a:ext cx="4781550" cy="81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Box 18"/>
          <p:cNvSpPr txBox="1"/>
          <p:nvPr/>
        </p:nvSpPr>
        <p:spPr>
          <a:xfrm>
            <a:off x="6411191" y="3693226"/>
            <a:ext cx="1828800" cy="954107"/>
          </a:xfrm>
          <a:prstGeom prst="rect">
            <a:avLst/>
          </a:prstGeom>
          <a:noFill/>
        </p:spPr>
        <p:txBody>
          <a:bodyPr wrap="square" rtlCol="0">
            <a:spAutoFit/>
          </a:bodyPr>
          <a:lstStyle/>
          <a:p>
            <a:r>
              <a:rPr lang="en-US" sz="1400" dirty="0" smtClean="0">
                <a:solidFill>
                  <a:srgbClr val="FF0000"/>
                </a:solidFill>
              </a:rPr>
              <a:t>Excel shows the ANOVA sums, the </a:t>
            </a:r>
            <a:r>
              <a:rPr lang="en-US" sz="1400" i="1" dirty="0" smtClean="0">
                <a:solidFill>
                  <a:srgbClr val="FF0000"/>
                </a:solidFill>
              </a:rPr>
              <a:t>F</a:t>
            </a:r>
            <a:r>
              <a:rPr lang="en-US" sz="1400" dirty="0" smtClean="0">
                <a:solidFill>
                  <a:srgbClr val="FF0000"/>
                </a:solidFill>
              </a:rPr>
              <a:t> test statistic , and its </a:t>
            </a:r>
            <a:r>
              <a:rPr lang="en-US" sz="1400" i="1" dirty="0" smtClean="0">
                <a:solidFill>
                  <a:srgbClr val="FF0000"/>
                </a:solidFill>
              </a:rPr>
              <a:t>p</a:t>
            </a:r>
            <a:r>
              <a:rPr lang="en-US" sz="1400" dirty="0" smtClean="0">
                <a:solidFill>
                  <a:srgbClr val="FF0000"/>
                </a:solidFill>
              </a:rPr>
              <a:t>-value.</a:t>
            </a:r>
            <a:endParaRPr lang="en-US" sz="1400" dirty="0">
              <a:solidFill>
                <a:srgbClr val="FF0000"/>
              </a:solidFill>
            </a:endParaRPr>
          </a:p>
        </p:txBody>
      </p:sp>
      <p:cxnSp>
        <p:nvCxnSpPr>
          <p:cNvPr id="21" name="Straight Arrow Connector 20"/>
          <p:cNvCxnSpPr/>
          <p:nvPr/>
        </p:nvCxnSpPr>
        <p:spPr bwMode="auto">
          <a:xfrm flipH="1">
            <a:off x="5344391" y="4456534"/>
            <a:ext cx="1066800" cy="190799"/>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cxnSp>
        <p:nvCxnSpPr>
          <p:cNvPr id="4" name="Straight Arrow Connector 3"/>
          <p:cNvCxnSpPr>
            <a:stCxn id="2" idx="1"/>
          </p:cNvCxnSpPr>
          <p:nvPr/>
        </p:nvCxnSpPr>
        <p:spPr bwMode="auto">
          <a:xfrm flipH="1">
            <a:off x="5877792" y="5571900"/>
            <a:ext cx="675408" cy="95399"/>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21794597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12-</a:t>
            </a:r>
            <a:fld id="{C1BAF6B5-C3C4-4EBF-B5C6-60D22AA40CDA}" type="slidenum">
              <a:rPr lang="en-US"/>
              <a:pPr/>
              <a:t>29</a:t>
            </a:fld>
            <a:endParaRPr lang="en-US"/>
          </a:p>
        </p:txBody>
      </p:sp>
      <p:sp>
        <p:nvSpPr>
          <p:cNvPr id="476163" name="Rectangle 3"/>
          <p:cNvSpPr>
            <a:spLocks noGrp="1" noChangeArrowheads="1"/>
          </p:cNvSpPr>
          <p:nvPr>
            <p:ph type="title" idx="4294967295"/>
          </p:nvPr>
        </p:nvSpPr>
        <p:spPr>
          <a:xfrm>
            <a:off x="533400" y="381000"/>
            <a:ext cx="8153400" cy="609600"/>
          </a:xfrm>
        </p:spPr>
        <p:txBody>
          <a:bodyPr lIns="103236" tIns="51618" rIns="103236" bIns="51618"/>
          <a:lstStyle/>
          <a:p>
            <a:pPr eaLnBrk="1" hangingPunct="1">
              <a:defRPr/>
            </a:pPr>
            <a:r>
              <a:rPr lang="en-US" sz="3200" dirty="0" smtClean="0">
                <a:solidFill>
                  <a:schemeClr val="accent1"/>
                </a:solidFill>
                <a:effectLst>
                  <a:outerShdw blurRad="38100" dist="38100" dir="2700000" algn="tl">
                    <a:srgbClr val="000000">
                      <a:alpha val="43137"/>
                    </a:srgbClr>
                  </a:outerShdw>
                </a:effectLst>
              </a:rPr>
              <a:t>Confidence </a:t>
            </a:r>
            <a:r>
              <a:rPr lang="en-US" sz="3200" dirty="0">
                <a:solidFill>
                  <a:schemeClr val="accent1"/>
                </a:solidFill>
                <a:effectLst>
                  <a:outerShdw blurRad="38100" dist="38100" dir="2700000" algn="tl">
                    <a:srgbClr val="000000">
                      <a:alpha val="43137"/>
                    </a:srgbClr>
                  </a:outerShdw>
                </a:effectLst>
              </a:rPr>
              <a:t>and Prediction </a:t>
            </a:r>
            <a:r>
              <a:rPr lang="en-US" sz="3200" dirty="0" smtClean="0">
                <a:solidFill>
                  <a:schemeClr val="accent1"/>
                </a:solidFill>
                <a:effectLst>
                  <a:outerShdw blurRad="38100" dist="38100" dir="2700000" algn="tl">
                    <a:srgbClr val="000000">
                      <a:alpha val="43137"/>
                    </a:srgbClr>
                  </a:outerShdw>
                </a:effectLst>
              </a:rPr>
              <a:t>Intervals for </a:t>
            </a:r>
            <a:r>
              <a:rPr lang="en-US" sz="3200" i="1" dirty="0" smtClean="0">
                <a:solidFill>
                  <a:schemeClr val="accent1"/>
                </a:solidFill>
                <a:effectLst>
                  <a:outerShdw blurRad="38100" dist="38100" dir="2700000" algn="tl">
                    <a:srgbClr val="000000">
                      <a:alpha val="43137"/>
                    </a:srgbClr>
                  </a:outerShdw>
                </a:effectLst>
              </a:rPr>
              <a:t>Y</a:t>
            </a:r>
            <a:endParaRPr lang="en-US" sz="3200" dirty="0">
              <a:solidFill>
                <a:schemeClr val="accent1"/>
              </a:solidFill>
              <a:effectLst>
                <a:outerShdw blurRad="38100" dist="38100" dir="2700000" algn="tl">
                  <a:srgbClr val="000000">
                    <a:alpha val="43137"/>
                  </a:srgbClr>
                </a:outerShdw>
              </a:effectLst>
            </a:endParaRPr>
          </a:p>
        </p:txBody>
      </p:sp>
      <p:sp>
        <p:nvSpPr>
          <p:cNvPr id="476164" name="Rectangle 4"/>
          <p:cNvSpPr>
            <a:spLocks noGrp="1" noChangeArrowheads="1"/>
          </p:cNvSpPr>
          <p:nvPr>
            <p:ph type="body" sz="half" idx="4294967295"/>
          </p:nvPr>
        </p:nvSpPr>
        <p:spPr>
          <a:xfrm>
            <a:off x="685800" y="2133600"/>
            <a:ext cx="8123238" cy="1143000"/>
          </a:xfrm>
        </p:spPr>
        <p:txBody>
          <a:bodyPr lIns="103236" tIns="51618" rIns="103236" bIns="51618">
            <a:normAutofit lnSpcReduction="10000"/>
          </a:bodyPr>
          <a:lstStyle/>
          <a:p>
            <a:pPr marL="515938" indent="-515938" eaLnBrk="1" hangingPunct="1">
              <a:spcBef>
                <a:spcPts val="1200"/>
              </a:spcBef>
              <a:buClr>
                <a:schemeClr val="accent1"/>
              </a:buClr>
              <a:buSzPct val="100000"/>
              <a:buFontTx/>
              <a:buChar char="•"/>
            </a:pPr>
            <a:r>
              <a:rPr lang="en-US" sz="2000" dirty="0" smtClean="0">
                <a:solidFill>
                  <a:srgbClr val="002060"/>
                </a:solidFill>
              </a:rPr>
              <a:t>Confidence interval for the </a:t>
            </a:r>
            <a:r>
              <a:rPr lang="en-US" sz="2000" i="1" dirty="0" smtClean="0">
                <a:solidFill>
                  <a:srgbClr val="C00000"/>
                </a:solidFill>
                <a:effectLst>
                  <a:outerShdw blurRad="38100" dist="38100" dir="2700000" algn="tl">
                    <a:srgbClr val="C0C0C0"/>
                  </a:outerShdw>
                </a:effectLst>
              </a:rPr>
              <a:t>conditional mean of Y </a:t>
            </a:r>
            <a:r>
              <a:rPr lang="en-US" sz="2000" dirty="0" smtClean="0">
                <a:solidFill>
                  <a:srgbClr val="002060"/>
                </a:solidFill>
                <a:effectLst>
                  <a:outerShdw blurRad="38100" dist="38100" dir="2700000" algn="tl">
                    <a:srgbClr val="C0C0C0"/>
                  </a:outerShdw>
                </a:effectLst>
              </a:rPr>
              <a:t>is shown below</a:t>
            </a:r>
            <a:r>
              <a:rPr lang="en-US" sz="2000" i="1" dirty="0" smtClean="0">
                <a:solidFill>
                  <a:srgbClr val="002060"/>
                </a:solidFill>
                <a:effectLst>
                  <a:outerShdw blurRad="38100" dist="38100" dir="2700000" algn="tl">
                    <a:srgbClr val="C0C0C0"/>
                  </a:outerShdw>
                </a:effectLst>
              </a:rPr>
              <a:t>.</a:t>
            </a:r>
          </a:p>
          <a:p>
            <a:pPr marL="515938" indent="-515938" eaLnBrk="1" hangingPunct="1">
              <a:spcBef>
                <a:spcPts val="1200"/>
              </a:spcBef>
              <a:buClr>
                <a:schemeClr val="accent1"/>
              </a:buClr>
              <a:buSzPct val="100000"/>
              <a:buFontTx/>
              <a:buChar char="•"/>
            </a:pPr>
            <a:r>
              <a:rPr lang="en-US" sz="2000" i="1" dirty="0" smtClean="0">
                <a:solidFill>
                  <a:srgbClr val="C00000"/>
                </a:solidFill>
                <a:effectLst>
                  <a:outerShdw blurRad="38100" dist="38100" dir="2700000" algn="tl">
                    <a:srgbClr val="000000">
                      <a:alpha val="43137"/>
                    </a:srgbClr>
                  </a:outerShdw>
                </a:effectLst>
              </a:rPr>
              <a:t>Prediction intervals </a:t>
            </a:r>
            <a:r>
              <a:rPr lang="en-US" sz="2000" dirty="0" smtClean="0">
                <a:solidFill>
                  <a:srgbClr val="002060"/>
                </a:solidFill>
              </a:rPr>
              <a:t>are wider than confidence intervals for the mean because individual </a:t>
            </a:r>
            <a:r>
              <a:rPr lang="en-US" sz="2000" i="1" dirty="0" smtClean="0">
                <a:solidFill>
                  <a:srgbClr val="002060"/>
                </a:solidFill>
              </a:rPr>
              <a:t>Y</a:t>
            </a:r>
            <a:r>
              <a:rPr lang="en-US" sz="2000" dirty="0" smtClean="0">
                <a:solidFill>
                  <a:srgbClr val="002060"/>
                </a:solidFill>
              </a:rPr>
              <a:t> values vary more than the mean o</a:t>
            </a:r>
            <a:r>
              <a:rPr lang="en-US" sz="2000" dirty="0" smtClean="0">
                <a:solidFill>
                  <a:srgbClr val="002060"/>
                </a:solidFill>
                <a:effectLst>
                  <a:outerShdw blurRad="38100" dist="38100" dir="2700000" algn="tl">
                    <a:srgbClr val="C0C0C0"/>
                  </a:outerShdw>
                </a:effectLst>
              </a:rPr>
              <a:t>f </a:t>
            </a:r>
            <a:r>
              <a:rPr lang="en-US" sz="2000" i="1" dirty="0" smtClean="0">
                <a:solidFill>
                  <a:srgbClr val="002060"/>
                </a:solidFill>
                <a:effectLst>
                  <a:outerShdw blurRad="38100" dist="38100" dir="2700000" algn="tl">
                    <a:srgbClr val="C0C0C0"/>
                  </a:outerShdw>
                </a:effectLst>
              </a:rPr>
              <a:t>Y</a:t>
            </a:r>
            <a:r>
              <a:rPr lang="en-US" sz="2000" dirty="0" smtClean="0">
                <a:solidFill>
                  <a:srgbClr val="002060"/>
                </a:solidFill>
                <a:effectLst>
                  <a:outerShdw blurRad="38100" dist="38100" dir="2700000" algn="tl">
                    <a:srgbClr val="C0C0C0"/>
                  </a:outerShdw>
                </a:effectLst>
              </a:rPr>
              <a:t>.</a:t>
            </a:r>
            <a:endParaRPr lang="en-US" sz="2000" i="1" dirty="0" smtClean="0">
              <a:solidFill>
                <a:srgbClr val="002060"/>
              </a:solidFill>
              <a:effectLst>
                <a:outerShdw blurRad="38100" dist="38100" dir="2700000" algn="tl">
                  <a:srgbClr val="C0C0C0"/>
                </a:outerShdw>
              </a:effectLst>
            </a:endParaRPr>
          </a:p>
          <a:p>
            <a:pPr marL="515938" indent="-515938" eaLnBrk="1" hangingPunct="1">
              <a:buSzPct val="100000"/>
              <a:buFontTx/>
              <a:buChar char="•"/>
            </a:pPr>
            <a:endParaRPr lang="en-US" sz="2000" dirty="0" smtClean="0">
              <a:solidFill>
                <a:srgbClr val="002060"/>
              </a:solidFill>
              <a:effectLst>
                <a:outerShdw blurRad="38100" dist="38100" dir="2700000" algn="tl">
                  <a:srgbClr val="C0C0C0"/>
                </a:outerShdw>
              </a:effectLst>
            </a:endParaRPr>
          </a:p>
        </p:txBody>
      </p:sp>
      <p:sp>
        <p:nvSpPr>
          <p:cNvPr id="80899" name="Text Box 6"/>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80900" name="Text Box 7"/>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76168" name="Rectangle 8"/>
          <p:cNvSpPr>
            <a:spLocks noChangeArrowheads="1"/>
          </p:cNvSpPr>
          <p:nvPr/>
        </p:nvSpPr>
        <p:spPr bwMode="auto">
          <a:xfrm>
            <a:off x="234950" y="1371600"/>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How to Construct an Interval Estimate for Y</a:t>
            </a:r>
          </a:p>
        </p:txBody>
      </p:sp>
      <p:sp>
        <p:nvSpPr>
          <p:cNvPr id="80902"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pic>
        <p:nvPicPr>
          <p:cNvPr id="87042" name="Picture 2"/>
          <p:cNvPicPr>
            <a:picLocks noChangeAspect="1" noChangeArrowheads="1"/>
          </p:cNvPicPr>
          <p:nvPr/>
        </p:nvPicPr>
        <p:blipFill>
          <a:blip r:embed="rId3" cstate="print"/>
          <a:srcRect/>
          <a:stretch>
            <a:fillRect/>
          </a:stretch>
        </p:blipFill>
        <p:spPr bwMode="auto">
          <a:xfrm>
            <a:off x="914400" y="3494314"/>
            <a:ext cx="6114197" cy="2133600"/>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3" name="TextBox 12"/>
          <p:cNvSpPr txBox="1"/>
          <p:nvPr/>
        </p:nvSpPr>
        <p:spPr>
          <a:xfrm>
            <a:off x="7263711" y="3509158"/>
            <a:ext cx="1676400" cy="584775"/>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txBody>
          <a:bodyPr wrap="square" rtlCol="0">
            <a:spAutoFit/>
          </a:bodyPr>
          <a:lstStyle/>
          <a:p>
            <a:pPr algn="ctr"/>
            <a:r>
              <a:rPr lang="en-US" sz="1600" i="1" dirty="0" smtClean="0">
                <a:solidFill>
                  <a:srgbClr val="FF0000"/>
                </a:solidFill>
              </a:rPr>
              <a:t>Excel does </a:t>
            </a:r>
            <a:r>
              <a:rPr lang="en-US" sz="1600" i="1" dirty="0" smtClean="0"/>
              <a:t>not</a:t>
            </a:r>
            <a:r>
              <a:rPr lang="en-US" sz="1600" i="1" dirty="0" smtClean="0">
                <a:solidFill>
                  <a:srgbClr val="FF0000"/>
                </a:solidFill>
              </a:rPr>
              <a:t> do these CIs!</a:t>
            </a:r>
            <a:endParaRPr lang="en-US" sz="1600" i="1" dirty="0">
              <a:solidFill>
                <a:srgbClr val="FF0000"/>
              </a:solidFill>
            </a:endParaRPr>
          </a:p>
        </p:txBody>
      </p:sp>
      <p:pic>
        <p:nvPicPr>
          <p:cNvPr id="80908" name="Picture 12" descr="C:\Users\Blythe\AppData\Local\Microsoft\Windows\Temporary Internet Files\Content.IE5\T28SMCVP\MC900078714[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28729" y="4235841"/>
            <a:ext cx="746363" cy="1402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60924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a:spLocks noGrp="1" noChangeArrowheads="1"/>
          </p:cNvSpPr>
          <p:nvPr>
            <p:ph type="sldNum" sz="quarter" idx="10"/>
          </p:nvPr>
        </p:nvSpPr>
        <p:spPr/>
        <p:txBody>
          <a:bodyPr/>
          <a:lstStyle/>
          <a:p>
            <a:r>
              <a:rPr lang="en-US"/>
              <a:t>12-</a:t>
            </a:r>
            <a:fld id="{432FFECF-D4C0-4BC7-ADB8-1BCABE46C5A9}" type="slidenum">
              <a:rPr lang="en-US"/>
              <a:pPr/>
              <a:t>3</a:t>
            </a:fld>
            <a:endParaRPr lang="en-US"/>
          </a:p>
        </p:txBody>
      </p:sp>
      <p:sp>
        <p:nvSpPr>
          <p:cNvPr id="93186" name="Rectangle 2"/>
          <p:cNvSpPr>
            <a:spLocks noGrp="1" noChangeArrowheads="1"/>
          </p:cNvSpPr>
          <p:nvPr>
            <p:ph type="title"/>
          </p:nvPr>
        </p:nvSpPr>
        <p:spPr>
          <a:xfrm>
            <a:off x="533400" y="381000"/>
            <a:ext cx="8094663" cy="609600"/>
          </a:xfrm>
          <a:solidFill>
            <a:schemeClr val="accent1">
              <a:lumMod val="20000"/>
              <a:lumOff val="80000"/>
            </a:schemeClr>
          </a:solidFill>
        </p:spPr>
        <p:txBody>
          <a:bodyPr lIns="103236" tIns="51618" rIns="103236" bIns="51618"/>
          <a:lstStyle/>
          <a:p>
            <a:pPr algn="l" eaLnBrk="1" hangingPunct="1">
              <a:defRPr/>
            </a:pPr>
            <a:r>
              <a:rPr lang="en-US" sz="3200" dirty="0" smtClean="0">
                <a:solidFill>
                  <a:schemeClr val="accent1"/>
                </a:solidFill>
                <a:effectLst>
                  <a:outerShdw blurRad="38100" dist="38100" dir="2700000" algn="tl">
                    <a:srgbClr val="000000">
                      <a:alpha val="43137"/>
                    </a:srgbClr>
                  </a:outerShdw>
                </a:effectLst>
              </a:rPr>
              <a:t>Correlation Analysis                                  </a:t>
            </a:r>
            <a:r>
              <a:rPr lang="en-US" sz="3200" i="1" dirty="0" smtClean="0">
                <a:effectLst>
                  <a:outerShdw blurRad="38100" dist="38100" dir="2700000" algn="tl">
                    <a:srgbClr val="000000">
                      <a:alpha val="43137"/>
                    </a:srgbClr>
                  </a:outerShdw>
                </a:effectLst>
              </a:rPr>
              <a:t>ML 11.1</a:t>
            </a:r>
            <a:endParaRPr lang="en-US" sz="3200" i="1" dirty="0">
              <a:effectLst>
                <a:outerShdw blurRad="38100" dist="38100" dir="2700000" algn="tl">
                  <a:srgbClr val="000000">
                    <a:alpha val="43137"/>
                  </a:srgbClr>
                </a:outerShdw>
              </a:effectLst>
            </a:endParaRPr>
          </a:p>
        </p:txBody>
      </p:sp>
      <p:sp>
        <p:nvSpPr>
          <p:cNvPr id="93187" name="Rectangle 3"/>
          <p:cNvSpPr>
            <a:spLocks noGrp="1" noChangeArrowheads="1"/>
          </p:cNvSpPr>
          <p:nvPr>
            <p:ph type="body" sz="half" idx="1"/>
          </p:nvPr>
        </p:nvSpPr>
        <p:spPr>
          <a:xfrm>
            <a:off x="523082" y="2035176"/>
            <a:ext cx="8362950" cy="4227512"/>
          </a:xfrm>
        </p:spPr>
        <p:txBody>
          <a:bodyPr lIns="103236" tIns="51618" rIns="103236" bIns="51618"/>
          <a:lstStyle/>
          <a:p>
            <a:pPr>
              <a:buClr>
                <a:schemeClr val="accent1"/>
              </a:buClr>
              <a:buSzPct val="100000"/>
            </a:pPr>
            <a:r>
              <a:rPr lang="en-US" sz="2000" dirty="0" smtClean="0">
                <a:solidFill>
                  <a:srgbClr val="002060"/>
                </a:solidFill>
              </a:rPr>
              <a:t>Begin the analysis of </a:t>
            </a:r>
            <a:r>
              <a:rPr lang="en-US" sz="2000" i="1" dirty="0" smtClean="0">
                <a:solidFill>
                  <a:srgbClr val="002060"/>
                </a:solidFill>
              </a:rPr>
              <a:t>bivariate data</a:t>
            </a:r>
            <a:r>
              <a:rPr lang="en-US" sz="2000" dirty="0" smtClean="0">
                <a:solidFill>
                  <a:srgbClr val="002060"/>
                </a:solidFill>
              </a:rPr>
              <a:t> (i.e., two variables) with a </a:t>
            </a:r>
            <a:r>
              <a:rPr lang="en-US" sz="2000" i="1" dirty="0" smtClean="0">
                <a:solidFill>
                  <a:srgbClr val="002060"/>
                </a:solidFill>
              </a:rPr>
              <a:t>scatter plot</a:t>
            </a:r>
            <a:r>
              <a:rPr lang="en-US" sz="2000" dirty="0" smtClean="0">
                <a:solidFill>
                  <a:srgbClr val="002060"/>
                </a:solidFill>
              </a:rPr>
              <a:t>. </a:t>
            </a:r>
          </a:p>
          <a:p>
            <a:pPr>
              <a:buClr>
                <a:schemeClr val="accent1"/>
              </a:buClr>
              <a:buSzPct val="100000"/>
            </a:pPr>
            <a:r>
              <a:rPr lang="en-US" sz="2000" dirty="0" smtClean="0">
                <a:solidFill>
                  <a:srgbClr val="002060"/>
                </a:solidFill>
              </a:rPr>
              <a:t>A scatter plot: </a:t>
            </a:r>
            <a:br>
              <a:rPr lang="en-US" sz="2000" dirty="0" smtClean="0">
                <a:solidFill>
                  <a:srgbClr val="002060"/>
                </a:solidFill>
              </a:rPr>
            </a:br>
            <a:r>
              <a:rPr lang="en-US" sz="2000" dirty="0" smtClean="0">
                <a:solidFill>
                  <a:srgbClr val="002060"/>
                </a:solidFill>
              </a:rPr>
              <a:t>- displays each observed data pair (</a:t>
            </a:r>
            <a:r>
              <a:rPr lang="en-US" sz="2000" i="1" dirty="0" smtClean="0">
                <a:solidFill>
                  <a:srgbClr val="002060"/>
                </a:solidFill>
              </a:rPr>
              <a:t>x</a:t>
            </a:r>
            <a:r>
              <a:rPr lang="en-US" sz="2000" i="1" baseline="-25000" dirty="0" smtClean="0">
                <a:solidFill>
                  <a:srgbClr val="002060"/>
                </a:solidFill>
              </a:rPr>
              <a:t>i</a:t>
            </a:r>
            <a:r>
              <a:rPr lang="en-US" sz="2000" dirty="0" smtClean="0">
                <a:solidFill>
                  <a:srgbClr val="002060"/>
                </a:solidFill>
              </a:rPr>
              <a:t>, </a:t>
            </a:r>
            <a:r>
              <a:rPr lang="en-US" sz="2000" i="1" dirty="0" err="1" smtClean="0">
                <a:solidFill>
                  <a:srgbClr val="002060"/>
                </a:solidFill>
              </a:rPr>
              <a:t>y</a:t>
            </a:r>
            <a:r>
              <a:rPr lang="en-US" sz="2000" i="1" baseline="-25000" dirty="0" err="1" smtClean="0">
                <a:solidFill>
                  <a:srgbClr val="002060"/>
                </a:solidFill>
              </a:rPr>
              <a:t>i</a:t>
            </a:r>
            <a:r>
              <a:rPr lang="en-US" sz="2000" dirty="0" smtClean="0">
                <a:solidFill>
                  <a:srgbClr val="002060"/>
                </a:solidFill>
              </a:rPr>
              <a:t>) as a dot on an </a:t>
            </a:r>
            <a:r>
              <a:rPr lang="en-US" sz="2000" i="1" dirty="0" smtClean="0">
                <a:solidFill>
                  <a:srgbClr val="002060"/>
                </a:solidFill>
              </a:rPr>
              <a:t>X / Y</a:t>
            </a:r>
            <a:r>
              <a:rPr lang="en-US" sz="2000" dirty="0" smtClean="0">
                <a:solidFill>
                  <a:srgbClr val="002060"/>
                </a:solidFill>
              </a:rPr>
              <a:t> grid.</a:t>
            </a:r>
            <a:br>
              <a:rPr lang="en-US" sz="2000" dirty="0" smtClean="0">
                <a:solidFill>
                  <a:srgbClr val="002060"/>
                </a:solidFill>
              </a:rPr>
            </a:br>
            <a:r>
              <a:rPr lang="en-US" sz="2000" dirty="0" smtClean="0">
                <a:solidFill>
                  <a:srgbClr val="002060"/>
                </a:solidFill>
              </a:rPr>
              <a:t>- indicates visually the strength of the relationship between X and Y</a:t>
            </a:r>
          </a:p>
          <a:p>
            <a:pPr marL="515938" indent="-515938" eaLnBrk="1" hangingPunct="1">
              <a:buFont typeface="Wingdings" pitchFamily="2" charset="2"/>
              <a:buNone/>
            </a:pPr>
            <a:endParaRPr lang="en-US" sz="2800" dirty="0" smtClean="0"/>
          </a:p>
        </p:txBody>
      </p:sp>
      <p:sp>
        <p:nvSpPr>
          <p:cNvPr id="27651"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27652"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93242" name="Rectangle 58"/>
          <p:cNvSpPr>
            <a:spLocks noChangeArrowheads="1"/>
          </p:cNvSpPr>
          <p:nvPr/>
        </p:nvSpPr>
        <p:spPr bwMode="auto">
          <a:xfrm>
            <a:off x="250393" y="1258094"/>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Visual Displays</a:t>
            </a:r>
          </a:p>
        </p:txBody>
      </p:sp>
      <p:sp>
        <p:nvSpPr>
          <p:cNvPr id="27654"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grpSp>
        <p:nvGrpSpPr>
          <p:cNvPr id="14" name="Group 13"/>
          <p:cNvGrpSpPr>
            <a:grpSpLocks/>
          </p:cNvGrpSpPr>
          <p:nvPr/>
        </p:nvGrpSpPr>
        <p:grpSpPr bwMode="auto">
          <a:xfrm>
            <a:off x="685800" y="3810000"/>
            <a:ext cx="6096000" cy="2224088"/>
            <a:chOff x="1905000" y="4038600"/>
            <a:chExt cx="6096000" cy="2224392"/>
          </a:xfrm>
        </p:grpSpPr>
        <p:sp>
          <p:nvSpPr>
            <p:cNvPr id="27657" name="TextBox 10"/>
            <p:cNvSpPr txBox="1">
              <a:spLocks noChangeArrowheads="1"/>
            </p:cNvSpPr>
            <p:nvPr/>
          </p:nvSpPr>
          <p:spPr bwMode="auto">
            <a:xfrm>
              <a:off x="1981200" y="4495800"/>
              <a:ext cx="2223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Sample Scatter Plot</a:t>
              </a:r>
            </a:p>
          </p:txBody>
        </p:sp>
        <p:pic>
          <p:nvPicPr>
            <p:cNvPr id="276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5029200"/>
              <a:ext cx="20288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779" name="Picture 3"/>
            <p:cNvPicPr>
              <a:picLocks noChangeAspect="1" noChangeArrowheads="1"/>
            </p:cNvPicPr>
            <p:nvPr/>
          </p:nvPicPr>
          <p:blipFill>
            <a:blip r:embed="rId4" cstate="print"/>
            <a:srcRect/>
            <a:stretch>
              <a:fillRect/>
            </a:stretch>
          </p:blipFill>
          <p:spPr bwMode="auto">
            <a:xfrm>
              <a:off x="4267200" y="4038600"/>
              <a:ext cx="3733800" cy="2224392"/>
            </a:xfrm>
            <a:prstGeom prst="rect">
              <a:avLst/>
            </a:prstGeom>
            <a:noFill/>
            <a:ln w="3175">
              <a:solidFill>
                <a:schemeClr val="tx1"/>
              </a:solidFill>
              <a:miter lim="800000"/>
              <a:headEnd/>
              <a:tailEnd/>
            </a:ln>
            <a:effectLst>
              <a:innerShdw blurRad="63500" dist="50800" dir="2700000">
                <a:prstClr val="black">
                  <a:alpha val="50000"/>
                </a:prstClr>
              </a:innerShdw>
            </a:effectLst>
          </p:spPr>
        </p:pic>
      </p:grpSp>
    </p:spTree>
    <p:extLst>
      <p:ext uri="{BB962C8B-B14F-4D97-AF65-F5344CB8AC3E}">
        <p14:creationId xmlns:p14="http://schemas.microsoft.com/office/powerpoint/2010/main" val="30354976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a:spLocks noGrp="1" noChangeArrowheads="1"/>
          </p:cNvSpPr>
          <p:nvPr>
            <p:ph type="sldNum" sz="quarter" idx="10"/>
          </p:nvPr>
        </p:nvSpPr>
        <p:spPr>
          <a:ln/>
        </p:spPr>
        <p:txBody>
          <a:bodyPr/>
          <a:lstStyle/>
          <a:p>
            <a:r>
              <a:rPr lang="en-US"/>
              <a:t>12-</a:t>
            </a:r>
            <a:fld id="{656F3832-658B-4CFE-ADEE-ABA7466D013C}" type="slidenum">
              <a:rPr lang="en-US"/>
              <a:pPr/>
              <a:t>30</a:t>
            </a:fld>
            <a:endParaRPr lang="en-US"/>
          </a:p>
        </p:txBody>
      </p:sp>
      <p:sp>
        <p:nvSpPr>
          <p:cNvPr id="483330" name="Rectangle 2"/>
          <p:cNvSpPr>
            <a:spLocks noGrp="1" noChangeArrowheads="1"/>
          </p:cNvSpPr>
          <p:nvPr>
            <p:ph type="title" idx="4294967295"/>
          </p:nvPr>
        </p:nvSpPr>
        <p:spPr>
          <a:xfrm>
            <a:off x="762000" y="396246"/>
            <a:ext cx="7696200" cy="609600"/>
          </a:xfrm>
          <a:solidFill>
            <a:schemeClr val="accent1">
              <a:lumMod val="20000"/>
              <a:lumOff val="80000"/>
            </a:schemeClr>
          </a:solidFill>
        </p:spPr>
        <p:txBody>
          <a:bodyPr lIns="103236" tIns="51618" rIns="103236" bIns="51618">
            <a:normAutofit/>
          </a:bodyPr>
          <a:lstStyle/>
          <a:p>
            <a:pPr algn="l" eaLnBrk="1" hangingPunct="1">
              <a:defRPr/>
            </a:pPr>
            <a:r>
              <a:rPr lang="en-US" sz="3200" dirty="0" smtClean="0">
                <a:solidFill>
                  <a:schemeClr val="accent1"/>
                </a:solidFill>
                <a:effectLst>
                  <a:outerShdw blurRad="38100" dist="38100" dir="2700000" algn="tl">
                    <a:srgbClr val="000000">
                      <a:alpha val="43137"/>
                    </a:srgbClr>
                  </a:outerShdw>
                </a:effectLst>
              </a:rPr>
              <a:t>Tests of Assumptions                                </a:t>
            </a:r>
            <a:r>
              <a:rPr lang="en-US" sz="3200" i="1" dirty="0" smtClean="0">
                <a:effectLst>
                  <a:outerShdw blurRad="38100" dist="38100" dir="2700000" algn="tl">
                    <a:srgbClr val="000000">
                      <a:alpha val="43137"/>
                    </a:srgbClr>
                  </a:outerShdw>
                </a:effectLst>
              </a:rPr>
              <a:t>11.3</a:t>
            </a:r>
            <a:endParaRPr lang="en-US" sz="3200" i="1" dirty="0">
              <a:effectLst>
                <a:outerShdw blurRad="38100" dist="38100" dir="2700000" algn="tl">
                  <a:srgbClr val="000000">
                    <a:alpha val="43137"/>
                  </a:srgbClr>
                </a:outerShdw>
              </a:effectLst>
            </a:endParaRPr>
          </a:p>
        </p:txBody>
      </p:sp>
      <p:sp>
        <p:nvSpPr>
          <p:cNvPr id="82946"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82947"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83333" name="Rectangle 5"/>
          <p:cNvSpPr>
            <a:spLocks noChangeArrowheads="1"/>
          </p:cNvSpPr>
          <p:nvPr/>
        </p:nvSpPr>
        <p:spPr bwMode="auto">
          <a:xfrm>
            <a:off x="304800" y="1295400"/>
            <a:ext cx="61658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Three Important Assumptions</a:t>
            </a:r>
          </a:p>
        </p:txBody>
      </p:sp>
      <p:sp>
        <p:nvSpPr>
          <p:cNvPr id="483334" name="Rectangle 6"/>
          <p:cNvSpPr>
            <a:spLocks noChangeArrowheads="1"/>
          </p:cNvSpPr>
          <p:nvPr/>
        </p:nvSpPr>
        <p:spPr bwMode="auto">
          <a:xfrm>
            <a:off x="609600" y="1981200"/>
            <a:ext cx="8123238" cy="1219200"/>
          </a:xfrm>
          <a:prstGeom prst="rect">
            <a:avLst/>
          </a:prstGeom>
          <a:noFill/>
          <a:ln w="9525">
            <a:noFill/>
            <a:miter lim="800000"/>
            <a:headEnd/>
            <a:tailEnd/>
          </a:ln>
          <a:effectLst/>
        </p:spPr>
        <p:txBody>
          <a:bodyPr lIns="103231" tIns="51616" rIns="103231" bIns="51616"/>
          <a:lstStyle/>
          <a:p>
            <a:pPr marL="516179" indent="-516179" eaLnBrk="0" hangingPunct="0">
              <a:spcBef>
                <a:spcPts val="1200"/>
              </a:spcBef>
              <a:buClr>
                <a:srgbClr val="C00000"/>
              </a:buClr>
              <a:buFontTx/>
              <a:buAutoNum type="arabicPeriod"/>
              <a:defRPr/>
            </a:pPr>
            <a:r>
              <a:rPr lang="en-US" sz="2000" dirty="0">
                <a:solidFill>
                  <a:srgbClr val="002060"/>
                </a:solidFill>
                <a:effectLst>
                  <a:outerShdw blurRad="38100" dist="38100" dir="2700000" algn="tl">
                    <a:srgbClr val="FFFFFF"/>
                  </a:outerShdw>
                </a:effectLst>
              </a:rPr>
              <a:t>The errors are normally distributed.</a:t>
            </a:r>
          </a:p>
          <a:p>
            <a:pPr marL="516179" indent="-516179" eaLnBrk="0" hangingPunct="0">
              <a:spcBef>
                <a:spcPts val="1200"/>
              </a:spcBef>
              <a:buClr>
                <a:srgbClr val="C00000"/>
              </a:buClr>
              <a:buFontTx/>
              <a:buAutoNum type="arabicPeriod"/>
              <a:defRPr/>
            </a:pPr>
            <a:r>
              <a:rPr lang="en-US" sz="2000" dirty="0">
                <a:solidFill>
                  <a:srgbClr val="002060"/>
                </a:solidFill>
                <a:effectLst>
                  <a:outerShdw blurRad="38100" dist="38100" dir="2700000" algn="tl">
                    <a:srgbClr val="FFFFFF"/>
                  </a:outerShdw>
                </a:effectLst>
              </a:rPr>
              <a:t>The errors have constant variance (i.e., they are </a:t>
            </a:r>
            <a:r>
              <a:rPr lang="en-US" sz="2000" i="1" dirty="0">
                <a:solidFill>
                  <a:srgbClr val="002060"/>
                </a:solidFill>
                <a:effectLst>
                  <a:outerShdw blurRad="38100" dist="38100" dir="2700000" algn="tl">
                    <a:srgbClr val="FFFFFF"/>
                  </a:outerShdw>
                </a:effectLst>
              </a:rPr>
              <a:t>homoscedastic</a:t>
            </a:r>
            <a:r>
              <a:rPr lang="en-US" sz="2000" dirty="0">
                <a:solidFill>
                  <a:srgbClr val="002060"/>
                </a:solidFill>
                <a:effectLst>
                  <a:outerShdw blurRad="38100" dist="38100" dir="2700000" algn="tl">
                    <a:srgbClr val="FFFFFF"/>
                  </a:outerShdw>
                </a:effectLst>
              </a:rPr>
              <a:t>).</a:t>
            </a:r>
          </a:p>
          <a:p>
            <a:pPr marL="516179" indent="-516179" eaLnBrk="0" hangingPunct="0">
              <a:spcBef>
                <a:spcPts val="1200"/>
              </a:spcBef>
              <a:buClr>
                <a:srgbClr val="C00000"/>
              </a:buClr>
              <a:buFontTx/>
              <a:buAutoNum type="arabicPeriod"/>
              <a:defRPr/>
            </a:pPr>
            <a:r>
              <a:rPr lang="en-US" sz="2000" dirty="0">
                <a:solidFill>
                  <a:srgbClr val="002060"/>
                </a:solidFill>
                <a:effectLst>
                  <a:outerShdw blurRad="38100" dist="38100" dir="2700000" algn="tl">
                    <a:srgbClr val="FFFFFF"/>
                  </a:outerShdw>
                </a:effectLst>
              </a:rPr>
              <a:t>The errors are independent (i.e., they are </a:t>
            </a:r>
            <a:r>
              <a:rPr lang="en-US" sz="2000" i="1" dirty="0">
                <a:solidFill>
                  <a:srgbClr val="002060"/>
                </a:solidFill>
                <a:effectLst>
                  <a:outerShdw blurRad="38100" dist="38100" dir="2700000" algn="tl">
                    <a:srgbClr val="FFFFFF"/>
                  </a:outerShdw>
                </a:effectLst>
              </a:rPr>
              <a:t>nonautocorrelated</a:t>
            </a:r>
            <a:r>
              <a:rPr lang="en-US" sz="2000" dirty="0">
                <a:solidFill>
                  <a:srgbClr val="002060"/>
                </a:solidFill>
                <a:effectLst>
                  <a:outerShdw blurRad="38100" dist="38100" dir="2700000" algn="tl">
                    <a:srgbClr val="FFFFFF"/>
                  </a:outerShdw>
                </a:effectLst>
              </a:rPr>
              <a:t>).</a:t>
            </a:r>
          </a:p>
        </p:txBody>
      </p:sp>
      <p:sp>
        <p:nvSpPr>
          <p:cNvPr id="82950"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sp>
        <p:nvSpPr>
          <p:cNvPr id="13" name="Rectangle 5"/>
          <p:cNvSpPr>
            <a:spLocks noChangeArrowheads="1"/>
          </p:cNvSpPr>
          <p:nvPr/>
        </p:nvSpPr>
        <p:spPr bwMode="auto">
          <a:xfrm>
            <a:off x="304800" y="3351212"/>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Non-normal Errors</a:t>
            </a:r>
          </a:p>
        </p:txBody>
      </p:sp>
      <p:sp>
        <p:nvSpPr>
          <p:cNvPr id="14" name="Rectangle 13"/>
          <p:cNvSpPr/>
          <p:nvPr/>
        </p:nvSpPr>
        <p:spPr>
          <a:xfrm>
            <a:off x="526473" y="3962400"/>
            <a:ext cx="7696200" cy="2092881"/>
          </a:xfrm>
          <a:prstGeom prst="rect">
            <a:avLst/>
          </a:prstGeom>
        </p:spPr>
        <p:txBody>
          <a:bodyPr>
            <a:spAutoFit/>
          </a:bodyPr>
          <a:lstStyle/>
          <a:p>
            <a:pPr marL="516179" indent="-516179" eaLnBrk="0" hangingPunct="0">
              <a:spcBef>
                <a:spcPts val="1200"/>
              </a:spcBef>
              <a:buClr>
                <a:schemeClr val="accent1"/>
              </a:buClr>
              <a:buFontTx/>
              <a:buChar char="•"/>
              <a:defRPr/>
            </a:pPr>
            <a:r>
              <a:rPr lang="en-US" sz="2000" i="1" dirty="0">
                <a:solidFill>
                  <a:srgbClr val="002060"/>
                </a:solidFill>
                <a:effectLst>
                  <a:outerShdw blurRad="38100" dist="38100" dir="2700000" algn="tl">
                    <a:srgbClr val="FFFFFF"/>
                  </a:outerShdw>
                </a:effectLst>
              </a:rPr>
              <a:t>Non-normality</a:t>
            </a:r>
            <a:r>
              <a:rPr lang="en-US" sz="2000" dirty="0">
                <a:solidFill>
                  <a:srgbClr val="002060"/>
                </a:solidFill>
                <a:effectLst>
                  <a:outerShdw blurRad="38100" dist="38100" dir="2700000" algn="tl">
                    <a:srgbClr val="FFFFFF"/>
                  </a:outerShdw>
                </a:effectLst>
              </a:rPr>
              <a:t> of errors is a mild violation since the regression parameter estimates </a:t>
            </a:r>
            <a:r>
              <a:rPr lang="en-US" sz="2000" i="1" dirty="0">
                <a:solidFill>
                  <a:srgbClr val="002060"/>
                </a:solidFill>
                <a:effectLst>
                  <a:outerShdw blurRad="38100" dist="38100" dir="2700000" algn="tl">
                    <a:srgbClr val="FFFFFF"/>
                  </a:outerShdw>
                </a:effectLst>
              </a:rPr>
              <a:t>b</a:t>
            </a:r>
            <a:r>
              <a:rPr lang="en-US" sz="2000" baseline="-25000" dirty="0">
                <a:solidFill>
                  <a:srgbClr val="002060"/>
                </a:solidFill>
                <a:effectLst>
                  <a:outerShdw blurRad="38100" dist="38100" dir="2700000" algn="tl">
                    <a:srgbClr val="FFFFFF"/>
                  </a:outerShdw>
                </a:effectLst>
              </a:rPr>
              <a:t>0</a:t>
            </a:r>
            <a:r>
              <a:rPr lang="en-US" sz="2000" dirty="0">
                <a:solidFill>
                  <a:srgbClr val="002060"/>
                </a:solidFill>
                <a:effectLst>
                  <a:outerShdw blurRad="38100" dist="38100" dir="2700000" algn="tl">
                    <a:srgbClr val="FFFFFF"/>
                  </a:outerShdw>
                </a:effectLst>
              </a:rPr>
              <a:t> and </a:t>
            </a:r>
            <a:r>
              <a:rPr lang="en-US" sz="2000" i="1" dirty="0">
                <a:solidFill>
                  <a:srgbClr val="002060"/>
                </a:solidFill>
                <a:effectLst>
                  <a:outerShdw blurRad="38100" dist="38100" dir="2700000" algn="tl">
                    <a:srgbClr val="FFFFFF"/>
                  </a:outerShdw>
                </a:effectLst>
              </a:rPr>
              <a:t>b</a:t>
            </a:r>
            <a:r>
              <a:rPr lang="en-US" sz="2000" baseline="-25000" dirty="0">
                <a:solidFill>
                  <a:srgbClr val="002060"/>
                </a:solidFill>
                <a:effectLst>
                  <a:outerShdw blurRad="38100" dist="38100" dir="2700000" algn="tl">
                    <a:srgbClr val="FFFFFF"/>
                  </a:outerShdw>
                </a:effectLst>
              </a:rPr>
              <a:t>1</a:t>
            </a:r>
            <a:r>
              <a:rPr lang="en-US" sz="2000" dirty="0">
                <a:solidFill>
                  <a:srgbClr val="002060"/>
                </a:solidFill>
                <a:effectLst>
                  <a:outerShdw blurRad="38100" dist="38100" dir="2700000" algn="tl">
                    <a:srgbClr val="FFFFFF"/>
                  </a:outerShdw>
                </a:effectLst>
              </a:rPr>
              <a:t> and their variances remain unbiased and consistent.</a:t>
            </a:r>
          </a:p>
          <a:p>
            <a:pPr marL="516179" indent="-516179" eaLnBrk="0" hangingPunct="0">
              <a:spcBef>
                <a:spcPts val="1200"/>
              </a:spcBef>
              <a:buClr>
                <a:schemeClr val="accent1"/>
              </a:buClr>
              <a:buFontTx/>
              <a:buChar char="•"/>
              <a:defRPr/>
            </a:pPr>
            <a:r>
              <a:rPr lang="en-US" sz="2000" dirty="0">
                <a:solidFill>
                  <a:srgbClr val="002060"/>
                </a:solidFill>
                <a:effectLst>
                  <a:outerShdw blurRad="38100" dist="38100" dir="2700000" algn="tl">
                    <a:srgbClr val="FFFFFF"/>
                  </a:outerShdw>
                </a:effectLst>
              </a:rPr>
              <a:t>Confidence intervals for the parameters may be untrustworthy because the normality assumption is used to justify using Student’s </a:t>
            </a:r>
            <a:r>
              <a:rPr lang="en-US" sz="2000" i="1" dirty="0">
                <a:solidFill>
                  <a:srgbClr val="002060"/>
                </a:solidFill>
                <a:effectLst>
                  <a:outerShdw blurRad="38100" dist="38100" dir="2700000" algn="tl">
                    <a:srgbClr val="FFFFFF"/>
                  </a:outerShdw>
                </a:effectLst>
              </a:rPr>
              <a:t>t</a:t>
            </a:r>
            <a:r>
              <a:rPr lang="en-US" sz="2000" dirty="0">
                <a:solidFill>
                  <a:srgbClr val="002060"/>
                </a:solidFill>
                <a:effectLst>
                  <a:outerShdw blurRad="38100" dist="38100" dir="2700000" algn="tl">
                    <a:srgbClr val="FFFFFF"/>
                  </a:outerShdw>
                </a:effectLst>
              </a:rPr>
              <a:t> distribution.</a:t>
            </a:r>
          </a:p>
        </p:txBody>
      </p:sp>
    </p:spTree>
    <p:extLst>
      <p:ext uri="{BB962C8B-B14F-4D97-AF65-F5344CB8AC3E}">
        <p14:creationId xmlns:p14="http://schemas.microsoft.com/office/powerpoint/2010/main" val="6824843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
          <p:cNvSpPr>
            <a:spLocks noGrp="1" noChangeArrowheads="1"/>
          </p:cNvSpPr>
          <p:nvPr>
            <p:ph type="sldNum" sz="quarter" idx="10"/>
          </p:nvPr>
        </p:nvSpPr>
        <p:spPr>
          <a:ln/>
        </p:spPr>
        <p:txBody>
          <a:bodyPr/>
          <a:lstStyle/>
          <a:p>
            <a:r>
              <a:rPr lang="en-US"/>
              <a:t>12-</a:t>
            </a:r>
            <a:fld id="{3E2FCA90-3388-4CDB-B9DD-37163F2DA9D2}" type="slidenum">
              <a:rPr lang="en-US"/>
              <a:pPr/>
              <a:t>31</a:t>
            </a:fld>
            <a:endParaRPr lang="en-US"/>
          </a:p>
        </p:txBody>
      </p:sp>
      <p:sp>
        <p:nvSpPr>
          <p:cNvPr id="84993"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84994"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84357" name="Rectangle 5"/>
          <p:cNvSpPr>
            <a:spLocks noChangeArrowheads="1"/>
          </p:cNvSpPr>
          <p:nvPr/>
        </p:nvSpPr>
        <p:spPr bwMode="auto">
          <a:xfrm>
            <a:off x="236538" y="1258094"/>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Non-normal Errors</a:t>
            </a:r>
          </a:p>
        </p:txBody>
      </p:sp>
      <p:sp>
        <p:nvSpPr>
          <p:cNvPr id="484359" name="Rectangle 7"/>
          <p:cNvSpPr>
            <a:spLocks noChangeArrowheads="1"/>
          </p:cNvSpPr>
          <p:nvPr/>
        </p:nvSpPr>
        <p:spPr bwMode="auto">
          <a:xfrm>
            <a:off x="768351" y="1839119"/>
            <a:ext cx="8123237" cy="1751012"/>
          </a:xfrm>
          <a:prstGeom prst="rect">
            <a:avLst/>
          </a:prstGeom>
          <a:noFill/>
          <a:ln w="9525">
            <a:noFill/>
            <a:miter lim="800000"/>
            <a:headEnd/>
            <a:tailEnd/>
          </a:ln>
          <a:effectLst/>
        </p:spPr>
        <p:txBody>
          <a:bodyPr lIns="103231" tIns="51616" rIns="103231" bIns="51616"/>
          <a:lstStyle/>
          <a:p>
            <a:pPr marL="516179" indent="-516179"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A large sample size would compensate.</a:t>
            </a:r>
          </a:p>
          <a:p>
            <a:pPr marL="516179" indent="-516179"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Outliers could pose serious problems</a:t>
            </a:r>
            <a:r>
              <a:rPr lang="en-US" sz="2600" dirty="0">
                <a:effectLst>
                  <a:outerShdw blurRad="38100" dist="38100" dir="2700000" algn="tl">
                    <a:srgbClr val="FFFFFF"/>
                  </a:outerShdw>
                </a:effectLst>
              </a:rPr>
              <a:t>.</a:t>
            </a:r>
            <a:endParaRPr lang="en-US" sz="2600" i="1" dirty="0">
              <a:effectLst>
                <a:outerShdw blurRad="38100" dist="38100" dir="2700000" algn="tl">
                  <a:srgbClr val="FFFFFF"/>
                </a:outerShdw>
              </a:effectLst>
            </a:endParaRPr>
          </a:p>
        </p:txBody>
      </p:sp>
      <p:sp>
        <p:nvSpPr>
          <p:cNvPr id="8499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sp>
        <p:nvSpPr>
          <p:cNvPr id="11" name="Rectangle 5"/>
          <p:cNvSpPr>
            <a:spLocks noChangeArrowheads="1"/>
          </p:cNvSpPr>
          <p:nvPr/>
        </p:nvSpPr>
        <p:spPr bwMode="auto">
          <a:xfrm>
            <a:off x="236538" y="2742406"/>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Normal Probability Plot</a:t>
            </a:r>
          </a:p>
        </p:txBody>
      </p:sp>
      <p:sp>
        <p:nvSpPr>
          <p:cNvPr id="12" name="Rectangle 11"/>
          <p:cNvSpPr/>
          <p:nvPr/>
        </p:nvSpPr>
        <p:spPr>
          <a:xfrm>
            <a:off x="458788" y="3428206"/>
            <a:ext cx="6858000" cy="2308225"/>
          </a:xfrm>
          <a:prstGeom prst="rect">
            <a:avLst/>
          </a:prstGeom>
        </p:spPr>
        <p:txBody>
          <a:bodyPr>
            <a:spAutoFit/>
          </a:bodyPr>
          <a:lstStyle/>
          <a:p>
            <a:pPr marL="516179" indent="-516179"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The </a:t>
            </a:r>
            <a:r>
              <a:rPr lang="en-US" sz="2000" i="1" dirty="0">
                <a:solidFill>
                  <a:srgbClr val="002060"/>
                </a:solidFill>
                <a:effectLst>
                  <a:outerShdw blurRad="38100" dist="38100" dir="2700000" algn="tl">
                    <a:srgbClr val="FFFFFF"/>
                  </a:outerShdw>
                </a:effectLst>
              </a:rPr>
              <a:t>normal probability plot</a:t>
            </a:r>
            <a:r>
              <a:rPr lang="en-US" sz="2000" dirty="0">
                <a:solidFill>
                  <a:srgbClr val="002060"/>
                </a:solidFill>
                <a:effectLst>
                  <a:outerShdw blurRad="38100" dist="38100" dir="2700000" algn="tl">
                    <a:srgbClr val="FFFFFF"/>
                  </a:outerShdw>
                </a:effectLst>
              </a:rPr>
              <a:t> tests the assumption</a:t>
            </a:r>
            <a:br>
              <a:rPr lang="en-US" sz="2000" dirty="0">
                <a:solidFill>
                  <a:srgbClr val="002060"/>
                </a:solidFill>
                <a:effectLst>
                  <a:outerShdw blurRad="38100" dist="38100" dir="2700000" algn="tl">
                    <a:srgbClr val="FFFFFF"/>
                  </a:outerShdw>
                </a:effectLst>
              </a:rPr>
            </a:br>
            <a:r>
              <a:rPr lang="en-US" sz="2000" dirty="0">
                <a:solidFill>
                  <a:srgbClr val="002060"/>
                </a:solidFill>
                <a:effectLst>
                  <a:outerShdw blurRad="38100" dist="38100" dir="2700000" algn="tl">
                    <a:srgbClr val="FFFFFF"/>
                  </a:outerShdw>
                </a:effectLst>
              </a:rPr>
              <a:t>	</a:t>
            </a:r>
            <a:r>
              <a:rPr lang="en-US" sz="2000" i="1" dirty="0">
                <a:solidFill>
                  <a:srgbClr val="002060"/>
                </a:solidFill>
                <a:effectLst>
                  <a:outerShdw blurRad="38100" dist="38100" dir="2700000" algn="tl">
                    <a:srgbClr val="FFFFFF"/>
                  </a:outerShdw>
                </a:effectLst>
              </a:rPr>
              <a:t>H</a:t>
            </a:r>
            <a:r>
              <a:rPr lang="en-US" sz="2000" baseline="-25000" dirty="0">
                <a:solidFill>
                  <a:srgbClr val="002060"/>
                </a:solidFill>
                <a:effectLst>
                  <a:outerShdw blurRad="38100" dist="38100" dir="2700000" algn="tl">
                    <a:srgbClr val="FFFFFF"/>
                  </a:outerShdw>
                </a:effectLst>
              </a:rPr>
              <a:t>0</a:t>
            </a:r>
            <a:r>
              <a:rPr lang="en-US" sz="2000" dirty="0">
                <a:solidFill>
                  <a:srgbClr val="002060"/>
                </a:solidFill>
                <a:effectLst>
                  <a:outerShdw blurRad="38100" dist="38100" dir="2700000" algn="tl">
                    <a:srgbClr val="FFFFFF"/>
                  </a:outerShdw>
                </a:effectLst>
              </a:rPr>
              <a:t>:  Errors are normally distributed</a:t>
            </a:r>
            <a:br>
              <a:rPr lang="en-US" sz="2000" dirty="0">
                <a:solidFill>
                  <a:srgbClr val="002060"/>
                </a:solidFill>
                <a:effectLst>
                  <a:outerShdw blurRad="38100" dist="38100" dir="2700000" algn="tl">
                    <a:srgbClr val="FFFFFF"/>
                  </a:outerShdw>
                </a:effectLst>
              </a:rPr>
            </a:br>
            <a:r>
              <a:rPr lang="en-US" sz="2000" dirty="0">
                <a:solidFill>
                  <a:srgbClr val="002060"/>
                </a:solidFill>
                <a:effectLst>
                  <a:outerShdw blurRad="38100" dist="38100" dir="2700000" algn="tl">
                    <a:srgbClr val="FFFFFF"/>
                  </a:outerShdw>
                </a:effectLst>
              </a:rPr>
              <a:t>	</a:t>
            </a:r>
            <a:r>
              <a:rPr lang="en-US" sz="2000" i="1" dirty="0">
                <a:solidFill>
                  <a:srgbClr val="002060"/>
                </a:solidFill>
                <a:effectLst>
                  <a:outerShdw blurRad="38100" dist="38100" dir="2700000" algn="tl">
                    <a:srgbClr val="FFFFFF"/>
                  </a:outerShdw>
                </a:effectLst>
              </a:rPr>
              <a:t>H</a:t>
            </a:r>
            <a:r>
              <a:rPr lang="en-US" sz="2000" baseline="-25000" dirty="0">
                <a:solidFill>
                  <a:srgbClr val="002060"/>
                </a:solidFill>
                <a:effectLst>
                  <a:outerShdw blurRad="38100" dist="38100" dir="2700000" algn="tl">
                    <a:srgbClr val="FFFFFF"/>
                  </a:outerShdw>
                </a:effectLst>
              </a:rPr>
              <a:t>1</a:t>
            </a:r>
            <a:r>
              <a:rPr lang="en-US" sz="2000" dirty="0">
                <a:solidFill>
                  <a:srgbClr val="002060"/>
                </a:solidFill>
                <a:effectLst>
                  <a:outerShdw blurRad="38100" dist="38100" dir="2700000" algn="tl">
                    <a:srgbClr val="FFFFFF"/>
                  </a:outerShdw>
                </a:effectLst>
              </a:rPr>
              <a:t>:  Errors are not normally distributed</a:t>
            </a:r>
          </a:p>
          <a:p>
            <a:pPr marL="516179" indent="-516179"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If </a:t>
            </a:r>
            <a:r>
              <a:rPr lang="en-US" sz="2000" i="1" dirty="0">
                <a:solidFill>
                  <a:srgbClr val="002060"/>
                </a:solidFill>
                <a:effectLst>
                  <a:outerShdw blurRad="38100" dist="38100" dir="2700000" algn="tl">
                    <a:srgbClr val="FFFFFF"/>
                  </a:outerShdw>
                </a:effectLst>
              </a:rPr>
              <a:t>H</a:t>
            </a:r>
            <a:r>
              <a:rPr lang="en-US" sz="2000" baseline="-25000" dirty="0">
                <a:solidFill>
                  <a:srgbClr val="002060"/>
                </a:solidFill>
                <a:effectLst>
                  <a:outerShdw blurRad="38100" dist="38100" dir="2700000" algn="tl">
                    <a:srgbClr val="FFFFFF"/>
                  </a:outerShdw>
                </a:effectLst>
              </a:rPr>
              <a:t>0</a:t>
            </a:r>
            <a:r>
              <a:rPr lang="en-US" sz="2000" dirty="0">
                <a:solidFill>
                  <a:srgbClr val="002060"/>
                </a:solidFill>
                <a:effectLst>
                  <a:outerShdw blurRad="38100" dist="38100" dir="2700000" algn="tl">
                    <a:srgbClr val="FFFFFF"/>
                  </a:outerShdw>
                </a:effectLst>
              </a:rPr>
              <a:t> is true, the </a:t>
            </a:r>
            <a:br>
              <a:rPr lang="en-US" sz="2000" dirty="0">
                <a:solidFill>
                  <a:srgbClr val="002060"/>
                </a:solidFill>
                <a:effectLst>
                  <a:outerShdw blurRad="38100" dist="38100" dir="2700000" algn="tl">
                    <a:srgbClr val="FFFFFF"/>
                  </a:outerShdw>
                </a:effectLst>
              </a:rPr>
            </a:br>
            <a:r>
              <a:rPr lang="en-US" sz="2000" dirty="0">
                <a:solidFill>
                  <a:srgbClr val="002060"/>
                </a:solidFill>
                <a:effectLst>
                  <a:outerShdw blurRad="38100" dist="38100" dir="2700000" algn="tl">
                    <a:srgbClr val="FFFFFF"/>
                  </a:outerShdw>
                </a:effectLst>
              </a:rPr>
              <a:t>residual probability </a:t>
            </a:r>
            <a:br>
              <a:rPr lang="en-US" sz="2000" dirty="0">
                <a:solidFill>
                  <a:srgbClr val="002060"/>
                </a:solidFill>
                <a:effectLst>
                  <a:outerShdw blurRad="38100" dist="38100" dir="2700000" algn="tl">
                    <a:srgbClr val="FFFFFF"/>
                  </a:outerShdw>
                </a:effectLst>
              </a:rPr>
            </a:br>
            <a:r>
              <a:rPr lang="en-US" sz="2000" dirty="0">
                <a:solidFill>
                  <a:srgbClr val="002060"/>
                </a:solidFill>
                <a:effectLst>
                  <a:outerShdw blurRad="38100" dist="38100" dir="2700000" algn="tl">
                    <a:srgbClr val="FFFFFF"/>
                  </a:outerShdw>
                </a:effectLst>
              </a:rPr>
              <a:t>plot should be linear,                                                    as shown in the </a:t>
            </a:r>
            <a:r>
              <a:rPr lang="en-US" sz="2000" i="1" dirty="0">
                <a:solidFill>
                  <a:srgbClr val="002060"/>
                </a:solidFill>
                <a:effectLst>
                  <a:outerShdw blurRad="38100" dist="38100" dir="2700000" algn="tl">
                    <a:srgbClr val="FFFFFF"/>
                  </a:outerShdw>
                </a:effectLst>
              </a:rPr>
              <a:t>example.</a:t>
            </a:r>
          </a:p>
        </p:txBody>
      </p:sp>
      <p:grpSp>
        <p:nvGrpSpPr>
          <p:cNvPr id="19" name="Group 18"/>
          <p:cNvGrpSpPr>
            <a:grpSpLocks/>
          </p:cNvGrpSpPr>
          <p:nvPr/>
        </p:nvGrpSpPr>
        <p:grpSpPr bwMode="auto">
          <a:xfrm>
            <a:off x="3887788" y="4582318"/>
            <a:ext cx="4953000" cy="1862138"/>
            <a:chOff x="3962400" y="4724400"/>
            <a:chExt cx="4953000" cy="1861530"/>
          </a:xfrm>
        </p:grpSpPr>
        <p:pic>
          <p:nvPicPr>
            <p:cNvPr id="8500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4200" y="5105400"/>
              <a:ext cx="1981200"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67" name="Picture 3"/>
            <p:cNvPicPr>
              <a:picLocks noChangeAspect="1" noChangeArrowheads="1"/>
            </p:cNvPicPr>
            <p:nvPr/>
          </p:nvPicPr>
          <p:blipFill>
            <a:blip r:embed="rId4" cstate="print"/>
            <a:srcRect/>
            <a:stretch>
              <a:fillRect/>
            </a:stretch>
          </p:blipFill>
          <p:spPr bwMode="auto">
            <a:xfrm>
              <a:off x="3962400" y="4724400"/>
              <a:ext cx="2971800" cy="1861530"/>
            </a:xfrm>
            <a:prstGeom prst="rect">
              <a:avLst/>
            </a:prstGeom>
            <a:noFill/>
            <a:ln w="9525">
              <a:solidFill>
                <a:schemeClr val="tx1"/>
              </a:solidFill>
              <a:miter lim="800000"/>
              <a:headEnd/>
              <a:tailEnd/>
            </a:ln>
            <a:effectLst>
              <a:innerShdw blurRad="63500" dist="50800" dir="2700000">
                <a:prstClr val="black">
                  <a:alpha val="50000"/>
                </a:prstClr>
              </a:innerShdw>
            </a:effectLst>
          </p:spPr>
        </p:pic>
      </p:grpSp>
      <p:sp>
        <p:nvSpPr>
          <p:cNvPr id="15" name="Rectangle 2"/>
          <p:cNvSpPr txBox="1">
            <a:spLocks noChangeArrowheads="1"/>
          </p:cNvSpPr>
          <p:nvPr/>
        </p:nvSpPr>
        <p:spPr bwMode="auto">
          <a:xfrm>
            <a:off x="1450769" y="396246"/>
            <a:ext cx="6096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3236" tIns="51618" rIns="103236" bIns="51618" numCol="1" anchor="ctr" anchorCtr="0" compatLnSpc="1">
            <a:prstTxWarp prst="textNoShape">
              <a:avLst/>
            </a:prstTxWarp>
          </a:bodyPr>
          <a:lst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Residual Tests</a:t>
            </a:r>
            <a:endParaRPr lang="en-US" sz="3200" dirty="0">
              <a:solidFill>
                <a:schemeClr val="accent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8751034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
          <p:cNvSpPr>
            <a:spLocks noGrp="1" noChangeArrowheads="1"/>
          </p:cNvSpPr>
          <p:nvPr>
            <p:ph type="sldNum" sz="quarter" idx="10"/>
          </p:nvPr>
        </p:nvSpPr>
        <p:spPr>
          <a:ln/>
        </p:spPr>
        <p:txBody>
          <a:bodyPr/>
          <a:lstStyle/>
          <a:p>
            <a:r>
              <a:rPr lang="en-US"/>
              <a:t>12-</a:t>
            </a:r>
            <a:fld id="{043D9186-E6C5-4002-8566-7FEAFA6794CF}" type="slidenum">
              <a:rPr lang="en-US"/>
              <a:pPr/>
              <a:t>32</a:t>
            </a:fld>
            <a:endParaRPr lang="en-US"/>
          </a:p>
        </p:txBody>
      </p:sp>
      <p:sp>
        <p:nvSpPr>
          <p:cNvPr id="87041"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87042"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87429" name="Rectangle 5"/>
          <p:cNvSpPr>
            <a:spLocks noChangeArrowheads="1"/>
          </p:cNvSpPr>
          <p:nvPr/>
        </p:nvSpPr>
        <p:spPr bwMode="auto">
          <a:xfrm>
            <a:off x="234950" y="1174770"/>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What to Do about Non-normality?</a:t>
            </a:r>
          </a:p>
        </p:txBody>
      </p:sp>
      <p:sp>
        <p:nvSpPr>
          <p:cNvPr id="487430" name="Rectangle 6"/>
          <p:cNvSpPr>
            <a:spLocks noChangeArrowheads="1"/>
          </p:cNvSpPr>
          <p:nvPr/>
        </p:nvSpPr>
        <p:spPr bwMode="auto">
          <a:xfrm>
            <a:off x="555625" y="1827521"/>
            <a:ext cx="8334375" cy="1751012"/>
          </a:xfrm>
          <a:prstGeom prst="rect">
            <a:avLst/>
          </a:prstGeom>
          <a:noFill/>
          <a:ln w="9525">
            <a:noFill/>
            <a:miter lim="800000"/>
            <a:headEnd/>
            <a:tailEnd/>
          </a:ln>
          <a:effectLst/>
        </p:spPr>
        <p:txBody>
          <a:bodyPr lIns="103231" tIns="51616" rIns="103231" bIns="51616"/>
          <a:lstStyle/>
          <a:p>
            <a:pPr marL="516179" indent="-516179" eaLnBrk="0" hangingPunct="0">
              <a:spcBef>
                <a:spcPts val="1200"/>
              </a:spcBef>
              <a:buClr>
                <a:srgbClr val="C00000"/>
              </a:buClr>
              <a:buFontTx/>
              <a:buAutoNum type="arabicPeriod"/>
              <a:defRPr/>
            </a:pPr>
            <a:r>
              <a:rPr lang="en-US" sz="2000" dirty="0">
                <a:solidFill>
                  <a:srgbClr val="002060"/>
                </a:solidFill>
                <a:effectLst>
                  <a:outerShdw blurRad="38100" dist="38100" dir="2700000" algn="tl">
                    <a:srgbClr val="FFFFFF"/>
                  </a:outerShdw>
                </a:effectLst>
              </a:rPr>
              <a:t>Trim outliers </a:t>
            </a:r>
            <a:r>
              <a:rPr lang="en-US" sz="2000" i="1" dirty="0">
                <a:solidFill>
                  <a:srgbClr val="002060"/>
                </a:solidFill>
                <a:effectLst>
                  <a:outerShdw blurRad="38100" dist="38100" dir="2700000" algn="tl">
                    <a:srgbClr val="FFFFFF"/>
                  </a:outerShdw>
                </a:effectLst>
              </a:rPr>
              <a:t>only</a:t>
            </a:r>
            <a:r>
              <a:rPr lang="en-US" sz="2000" dirty="0">
                <a:solidFill>
                  <a:srgbClr val="002060"/>
                </a:solidFill>
                <a:effectLst>
                  <a:outerShdw blurRad="38100" dist="38100" dir="2700000" algn="tl">
                    <a:srgbClr val="FFFFFF"/>
                  </a:outerShdw>
                </a:effectLst>
              </a:rPr>
              <a:t> if they clearly are mistakes.</a:t>
            </a:r>
          </a:p>
          <a:p>
            <a:pPr marL="516179" indent="-516179" eaLnBrk="0" hangingPunct="0">
              <a:spcBef>
                <a:spcPts val="1200"/>
              </a:spcBef>
              <a:buClr>
                <a:srgbClr val="C00000"/>
              </a:buClr>
              <a:buFontTx/>
              <a:buAutoNum type="arabicPeriod"/>
              <a:defRPr/>
            </a:pPr>
            <a:r>
              <a:rPr lang="en-US" sz="2000" dirty="0">
                <a:solidFill>
                  <a:srgbClr val="002060"/>
                </a:solidFill>
                <a:effectLst>
                  <a:outerShdw blurRad="38100" dist="38100" dir="2700000" algn="tl">
                    <a:srgbClr val="FFFFFF"/>
                  </a:outerShdw>
                </a:effectLst>
              </a:rPr>
              <a:t>Increase the sample size if possible.</a:t>
            </a:r>
          </a:p>
          <a:p>
            <a:pPr marL="516179" indent="-516179" eaLnBrk="0" hangingPunct="0">
              <a:spcBef>
                <a:spcPts val="1200"/>
              </a:spcBef>
              <a:buClr>
                <a:srgbClr val="C00000"/>
              </a:buClr>
              <a:buFontTx/>
              <a:buAutoNum type="arabicPeriod"/>
              <a:defRPr/>
            </a:pPr>
            <a:r>
              <a:rPr lang="en-US" sz="2000" dirty="0" smtClean="0">
                <a:solidFill>
                  <a:srgbClr val="002060"/>
                </a:solidFill>
                <a:effectLst>
                  <a:outerShdw blurRad="38100" dist="38100" dir="2700000" algn="tl">
                    <a:srgbClr val="FFFFFF"/>
                  </a:outerShdw>
                </a:effectLst>
              </a:rPr>
              <a:t>If data are totals, try </a:t>
            </a:r>
            <a:r>
              <a:rPr lang="en-US" sz="2000" dirty="0">
                <a:solidFill>
                  <a:srgbClr val="002060"/>
                </a:solidFill>
                <a:effectLst>
                  <a:outerShdw blurRad="38100" dist="38100" dir="2700000" algn="tl">
                    <a:srgbClr val="FFFFFF"/>
                  </a:outerShdw>
                </a:effectLst>
              </a:rPr>
              <a:t>a logarithmic transformation of both </a:t>
            </a:r>
            <a:r>
              <a:rPr lang="en-US" sz="2000" i="1" dirty="0">
                <a:solidFill>
                  <a:srgbClr val="002060"/>
                </a:solidFill>
                <a:effectLst>
                  <a:outerShdw blurRad="38100" dist="38100" dir="2700000" algn="tl">
                    <a:srgbClr val="FFFFFF"/>
                  </a:outerShdw>
                </a:effectLst>
              </a:rPr>
              <a:t>X</a:t>
            </a:r>
            <a:r>
              <a:rPr lang="en-US" sz="2000" dirty="0">
                <a:solidFill>
                  <a:srgbClr val="002060"/>
                </a:solidFill>
                <a:effectLst>
                  <a:outerShdw blurRad="38100" dist="38100" dir="2700000" algn="tl">
                    <a:srgbClr val="FFFFFF"/>
                  </a:outerShdw>
                </a:effectLst>
              </a:rPr>
              <a:t> and </a:t>
            </a:r>
            <a:r>
              <a:rPr lang="en-US" sz="2000" i="1" dirty="0">
                <a:solidFill>
                  <a:srgbClr val="002060"/>
                </a:solidFill>
                <a:effectLst>
                  <a:outerShdw blurRad="38100" dist="38100" dir="2700000" algn="tl">
                    <a:srgbClr val="FFFFFF"/>
                  </a:outerShdw>
                </a:effectLst>
              </a:rPr>
              <a:t>Y</a:t>
            </a:r>
            <a:r>
              <a:rPr lang="en-US" sz="2000" dirty="0">
                <a:solidFill>
                  <a:srgbClr val="002060"/>
                </a:solidFill>
                <a:effectLst>
                  <a:outerShdw blurRad="38100" dist="38100" dir="2700000" algn="tl">
                    <a:srgbClr val="FFFFFF"/>
                  </a:outerShdw>
                </a:effectLst>
              </a:rPr>
              <a:t>.</a:t>
            </a:r>
          </a:p>
        </p:txBody>
      </p:sp>
      <p:sp>
        <p:nvSpPr>
          <p:cNvPr id="8704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pic>
        <p:nvPicPr>
          <p:cNvPr id="69634" name="Picture 2"/>
          <p:cNvPicPr>
            <a:picLocks noChangeAspect="1" noChangeArrowheads="1"/>
          </p:cNvPicPr>
          <p:nvPr/>
        </p:nvPicPr>
        <p:blipFill>
          <a:blip r:embed="rId3" cstate="print"/>
          <a:srcRect/>
          <a:stretch>
            <a:fillRect/>
          </a:stretch>
        </p:blipFill>
        <p:spPr bwMode="auto">
          <a:xfrm>
            <a:off x="765958" y="3733800"/>
            <a:ext cx="6875463" cy="1362075"/>
          </a:xfrm>
          <a:prstGeom prst="rect">
            <a:avLst/>
          </a:prstGeom>
          <a:noFill/>
          <a:ln w="9525">
            <a:solidFill>
              <a:schemeClr val="tx1"/>
            </a:solidFill>
            <a:miter lim="800000"/>
            <a:headEnd/>
            <a:tailEnd/>
          </a:ln>
          <a:effectLst>
            <a:innerShdw blurRad="63500" dist="50800" dir="2700000">
              <a:prstClr val="black">
                <a:alpha val="50000"/>
              </a:prstClr>
            </a:innerShdw>
          </a:effectLst>
        </p:spPr>
      </p:pic>
      <p:sp>
        <p:nvSpPr>
          <p:cNvPr id="15" name="Rectangle 2"/>
          <p:cNvSpPr txBox="1">
            <a:spLocks noChangeArrowheads="1"/>
          </p:cNvSpPr>
          <p:nvPr/>
        </p:nvSpPr>
        <p:spPr bwMode="auto">
          <a:xfrm>
            <a:off x="1450769" y="396246"/>
            <a:ext cx="6096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3236" tIns="51618" rIns="103236" bIns="51618" numCol="1" anchor="ctr" anchorCtr="0" compatLnSpc="1">
            <a:prstTxWarp prst="textNoShape">
              <a:avLst/>
            </a:prstTxWarp>
          </a:bodyPr>
          <a:lst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Residual Tests</a:t>
            </a:r>
            <a:endParaRPr lang="en-US" sz="3200" dirty="0">
              <a:solidFill>
                <a:schemeClr val="accent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6011733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
          <p:cNvSpPr>
            <a:spLocks noGrp="1" noChangeArrowheads="1"/>
          </p:cNvSpPr>
          <p:nvPr>
            <p:ph type="sldNum" sz="quarter" idx="10"/>
          </p:nvPr>
        </p:nvSpPr>
        <p:spPr>
          <a:ln/>
        </p:spPr>
        <p:txBody>
          <a:bodyPr/>
          <a:lstStyle/>
          <a:p>
            <a:r>
              <a:rPr lang="en-US"/>
              <a:t>12-</a:t>
            </a:r>
            <a:fld id="{356C35A7-2140-4FCE-B433-06B15E587E49}" type="slidenum">
              <a:rPr lang="en-US"/>
              <a:pPr/>
              <a:t>33</a:t>
            </a:fld>
            <a:endParaRPr lang="en-US"/>
          </a:p>
        </p:txBody>
      </p:sp>
      <p:sp>
        <p:nvSpPr>
          <p:cNvPr id="89089"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89090"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88453" name="Rectangle 5"/>
          <p:cNvSpPr>
            <a:spLocks noChangeArrowheads="1"/>
          </p:cNvSpPr>
          <p:nvPr/>
        </p:nvSpPr>
        <p:spPr bwMode="auto">
          <a:xfrm>
            <a:off x="163698" y="1142999"/>
            <a:ext cx="8909050" cy="611187"/>
          </a:xfrm>
          <a:prstGeom prst="rect">
            <a:avLst/>
          </a:prstGeom>
          <a:noFill/>
          <a:ln w="9525">
            <a:noFill/>
            <a:miter lim="800000"/>
            <a:headEnd/>
            <a:tailEnd/>
          </a:ln>
          <a:effectLst/>
        </p:spPr>
        <p:txBody>
          <a:bodyPr lIns="91435" tIns="45718" rIns="91435" bIns="45718"/>
          <a:lstStyle/>
          <a:p>
            <a:pPr marL="385763" indent="-385763" eaLnBrk="0" hangingPunct="0">
              <a:spcBef>
                <a:spcPct val="20000"/>
              </a:spcBef>
              <a:buClr>
                <a:schemeClr val="folHlink"/>
              </a:buClr>
              <a:defRPr/>
            </a:pPr>
            <a:r>
              <a:rPr lang="en-US" sz="30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Heteroscedastic Errors (Nonconstant Variance)</a:t>
            </a:r>
          </a:p>
        </p:txBody>
      </p:sp>
      <p:sp>
        <p:nvSpPr>
          <p:cNvPr id="488454" name="Rectangle 6"/>
          <p:cNvSpPr>
            <a:spLocks noChangeArrowheads="1"/>
          </p:cNvSpPr>
          <p:nvPr/>
        </p:nvSpPr>
        <p:spPr bwMode="auto">
          <a:xfrm>
            <a:off x="551658" y="1754186"/>
            <a:ext cx="6995112" cy="2665414"/>
          </a:xfrm>
          <a:prstGeom prst="rect">
            <a:avLst/>
          </a:prstGeom>
          <a:noFill/>
          <a:ln w="9525">
            <a:noFill/>
            <a:miter lim="800000"/>
            <a:headEnd/>
            <a:tailEnd/>
          </a:ln>
          <a:effectLst/>
        </p:spPr>
        <p:txBody>
          <a:bodyPr lIns="103231" tIns="51616" rIns="103231" bIns="51616"/>
          <a:lstStyle/>
          <a:p>
            <a:pPr marL="516179" indent="-516179" eaLnBrk="0" hangingPunct="0">
              <a:spcBef>
                <a:spcPts val="1200"/>
              </a:spcBef>
              <a:buClr>
                <a:schemeClr val="accent1"/>
              </a:buClr>
              <a:buFontTx/>
              <a:buChar char="•"/>
              <a:defRPr/>
            </a:pPr>
            <a:r>
              <a:rPr lang="en-US" sz="2000" dirty="0">
                <a:solidFill>
                  <a:srgbClr val="002060"/>
                </a:solidFill>
                <a:effectLst>
                  <a:outerShdw blurRad="38100" dist="38100" dir="2700000" algn="tl">
                    <a:srgbClr val="FFFFFF"/>
                  </a:outerShdw>
                </a:effectLst>
              </a:rPr>
              <a:t>The ideal condition is if the error magnitude is constant (i.e., errors are </a:t>
            </a:r>
            <a:r>
              <a:rPr lang="en-US" sz="2000" i="1" dirty="0">
                <a:solidFill>
                  <a:srgbClr val="002060"/>
                </a:solidFill>
                <a:effectLst>
                  <a:outerShdw blurRad="38100" dist="38100" dir="2700000" algn="tl">
                    <a:srgbClr val="FFFFFF"/>
                  </a:outerShdw>
                </a:effectLst>
              </a:rPr>
              <a:t>homoscedastic</a:t>
            </a:r>
            <a:r>
              <a:rPr lang="en-US" sz="2000" dirty="0">
                <a:solidFill>
                  <a:srgbClr val="002060"/>
                </a:solidFill>
                <a:effectLst>
                  <a:outerShdw blurRad="38100" dist="38100" dir="2700000" algn="tl">
                    <a:srgbClr val="FFFFFF"/>
                  </a:outerShdw>
                </a:effectLst>
              </a:rPr>
              <a:t>).</a:t>
            </a:r>
          </a:p>
          <a:p>
            <a:pPr marL="516179" indent="-516179" eaLnBrk="0" hangingPunct="0">
              <a:spcBef>
                <a:spcPts val="1200"/>
              </a:spcBef>
              <a:buClr>
                <a:schemeClr val="accent1"/>
              </a:buClr>
              <a:buFontTx/>
              <a:buChar char="•"/>
              <a:defRPr/>
            </a:pPr>
            <a:r>
              <a:rPr lang="en-US" sz="2000" i="1" dirty="0" err="1" smtClean="0">
                <a:solidFill>
                  <a:srgbClr val="002060"/>
                </a:solidFill>
                <a:effectLst>
                  <a:outerShdw blurRad="38100" dist="38100" dir="2700000" algn="tl">
                    <a:srgbClr val="FFFFFF"/>
                  </a:outerShdw>
                </a:effectLst>
              </a:rPr>
              <a:t>Heteroscedastic</a:t>
            </a:r>
            <a:r>
              <a:rPr lang="en-US" sz="2000" dirty="0" smtClean="0">
                <a:solidFill>
                  <a:srgbClr val="002060"/>
                </a:solidFill>
                <a:effectLst>
                  <a:outerShdw blurRad="38100" dist="38100" dir="2700000" algn="tl">
                    <a:srgbClr val="FFFFFF"/>
                  </a:outerShdw>
                </a:effectLst>
              </a:rPr>
              <a:t> </a:t>
            </a:r>
            <a:r>
              <a:rPr lang="en-US" sz="2000" dirty="0">
                <a:solidFill>
                  <a:srgbClr val="002060"/>
                </a:solidFill>
                <a:effectLst>
                  <a:outerShdw blurRad="38100" dist="38100" dir="2700000" algn="tl">
                    <a:srgbClr val="FFFFFF"/>
                  </a:outerShdw>
                </a:effectLst>
              </a:rPr>
              <a:t>errors increase or decrease with </a:t>
            </a:r>
            <a:r>
              <a:rPr lang="en-US" sz="2000" i="1" dirty="0">
                <a:solidFill>
                  <a:srgbClr val="002060"/>
                </a:solidFill>
                <a:effectLst>
                  <a:outerShdw blurRad="38100" dist="38100" dir="2700000" algn="tl">
                    <a:srgbClr val="FFFFFF"/>
                  </a:outerShdw>
                </a:effectLst>
              </a:rPr>
              <a:t>X</a:t>
            </a:r>
            <a:r>
              <a:rPr lang="en-US" sz="2000" dirty="0">
                <a:solidFill>
                  <a:srgbClr val="002060"/>
                </a:solidFill>
                <a:effectLst>
                  <a:outerShdw blurRad="38100" dist="38100" dir="2700000" algn="tl">
                    <a:srgbClr val="FFFFFF"/>
                  </a:outerShdw>
                </a:effectLst>
              </a:rPr>
              <a:t>.</a:t>
            </a:r>
          </a:p>
          <a:p>
            <a:pPr marL="516179" indent="-516179" eaLnBrk="0" hangingPunct="0">
              <a:spcBef>
                <a:spcPts val="1200"/>
              </a:spcBef>
              <a:buClr>
                <a:schemeClr val="accent1"/>
              </a:buClr>
              <a:buFontTx/>
              <a:buChar char="•"/>
              <a:defRPr/>
            </a:pPr>
            <a:r>
              <a:rPr lang="en-US" sz="2000" dirty="0">
                <a:solidFill>
                  <a:srgbClr val="002060"/>
                </a:solidFill>
                <a:effectLst>
                  <a:outerShdw blurRad="38100" dist="38100" dir="2700000" algn="tl">
                    <a:srgbClr val="FFFFFF"/>
                  </a:outerShdw>
                </a:effectLst>
              </a:rPr>
              <a:t>In the most common form of </a:t>
            </a:r>
            <a:r>
              <a:rPr lang="en-US" sz="2000" i="1" dirty="0">
                <a:solidFill>
                  <a:srgbClr val="002060"/>
                </a:solidFill>
                <a:effectLst>
                  <a:outerShdw blurRad="38100" dist="38100" dir="2700000" algn="tl">
                    <a:srgbClr val="FFFFFF"/>
                  </a:outerShdw>
                </a:effectLst>
              </a:rPr>
              <a:t>heteroscedasticity</a:t>
            </a:r>
            <a:r>
              <a:rPr lang="en-US" sz="2000" dirty="0">
                <a:solidFill>
                  <a:srgbClr val="002060"/>
                </a:solidFill>
                <a:effectLst>
                  <a:outerShdw blurRad="38100" dist="38100" dir="2700000" algn="tl">
                    <a:srgbClr val="FFFFFF"/>
                  </a:outerShdw>
                </a:effectLst>
              </a:rPr>
              <a:t>, the variances of the estimators are likely to be understated.</a:t>
            </a:r>
          </a:p>
          <a:p>
            <a:pPr marL="516179" indent="-516179" eaLnBrk="0" hangingPunct="0">
              <a:spcBef>
                <a:spcPts val="1200"/>
              </a:spcBef>
              <a:buClr>
                <a:schemeClr val="accent1"/>
              </a:buClr>
              <a:buFontTx/>
              <a:buChar char="•"/>
              <a:defRPr/>
            </a:pPr>
            <a:r>
              <a:rPr lang="en-US" sz="2000" dirty="0">
                <a:solidFill>
                  <a:srgbClr val="002060"/>
                </a:solidFill>
                <a:effectLst>
                  <a:outerShdw blurRad="38100" dist="38100" dir="2700000" algn="tl">
                    <a:srgbClr val="FFFFFF"/>
                  </a:outerShdw>
                </a:effectLst>
              </a:rPr>
              <a:t>This results in overstated </a:t>
            </a:r>
            <a:r>
              <a:rPr lang="en-US" sz="2000" i="1" dirty="0">
                <a:solidFill>
                  <a:srgbClr val="002060"/>
                </a:solidFill>
                <a:effectLst>
                  <a:outerShdw blurRad="38100" dist="38100" dir="2700000" algn="tl">
                    <a:srgbClr val="FFFFFF"/>
                  </a:outerShdw>
                </a:effectLst>
              </a:rPr>
              <a:t>t</a:t>
            </a:r>
            <a:r>
              <a:rPr lang="en-US" sz="2000" dirty="0">
                <a:solidFill>
                  <a:srgbClr val="002060"/>
                </a:solidFill>
                <a:effectLst>
                  <a:outerShdw blurRad="38100" dist="38100" dir="2700000" algn="tl">
                    <a:srgbClr val="FFFFFF"/>
                  </a:outerShdw>
                </a:effectLst>
              </a:rPr>
              <a:t> statistics and artificially narrow confidence intervals.</a:t>
            </a:r>
            <a:endParaRPr lang="en-US" sz="2000" i="1" dirty="0">
              <a:solidFill>
                <a:srgbClr val="002060"/>
              </a:solidFill>
              <a:effectLst>
                <a:outerShdw blurRad="38100" dist="38100" dir="2700000" algn="tl">
                  <a:srgbClr val="FFFFFF"/>
                </a:outerShdw>
              </a:effectLst>
            </a:endParaRPr>
          </a:p>
        </p:txBody>
      </p:sp>
      <p:sp>
        <p:nvSpPr>
          <p:cNvPr id="8909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sp>
        <p:nvSpPr>
          <p:cNvPr id="11" name="Rectangle 5"/>
          <p:cNvSpPr>
            <a:spLocks noChangeArrowheads="1"/>
          </p:cNvSpPr>
          <p:nvPr/>
        </p:nvSpPr>
        <p:spPr bwMode="auto">
          <a:xfrm>
            <a:off x="163698" y="4445721"/>
            <a:ext cx="61658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Tests for Heteroscedasticity</a:t>
            </a:r>
          </a:p>
        </p:txBody>
      </p:sp>
      <p:sp>
        <p:nvSpPr>
          <p:cNvPr id="12" name="Rectangle 11"/>
          <p:cNvSpPr/>
          <p:nvPr/>
        </p:nvSpPr>
        <p:spPr>
          <a:xfrm>
            <a:off x="609600" y="5029200"/>
            <a:ext cx="4267200" cy="1323975"/>
          </a:xfrm>
          <a:prstGeom prst="rect">
            <a:avLst/>
          </a:prstGeom>
        </p:spPr>
        <p:txBody>
          <a:bodyPr>
            <a:spAutoFit/>
          </a:bodyPr>
          <a:lstStyle/>
          <a:p>
            <a:pPr marL="516179" indent="-516179"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Plot the residuals against </a:t>
            </a:r>
            <a:r>
              <a:rPr lang="en-US" sz="2000" i="1" dirty="0">
                <a:solidFill>
                  <a:srgbClr val="002060"/>
                </a:solidFill>
                <a:effectLst>
                  <a:outerShdw blurRad="38100" dist="38100" dir="2700000" algn="tl">
                    <a:srgbClr val="FFFFFF"/>
                  </a:outerShdw>
                </a:effectLst>
              </a:rPr>
              <a:t>X</a:t>
            </a:r>
            <a:r>
              <a:rPr lang="en-US" sz="2000" dirty="0">
                <a:solidFill>
                  <a:srgbClr val="002060"/>
                </a:solidFill>
                <a:effectLst>
                  <a:outerShdw blurRad="38100" dist="38100" dir="2700000" algn="tl">
                    <a:srgbClr val="FFFFFF"/>
                  </a:outerShdw>
                </a:effectLst>
              </a:rPr>
              <a:t>.  Ideally, there is no pattern in the residuals moving from left to right.</a:t>
            </a:r>
          </a:p>
        </p:txBody>
      </p:sp>
      <p:pic>
        <p:nvPicPr>
          <p:cNvPr id="2" name="Picture 2"/>
          <p:cNvPicPr>
            <a:picLocks noChangeAspect="1" noChangeArrowheads="1"/>
          </p:cNvPicPr>
          <p:nvPr/>
        </p:nvPicPr>
        <p:blipFill>
          <a:blip r:embed="rId3" cstate="print"/>
          <a:srcRect/>
          <a:stretch>
            <a:fillRect/>
          </a:stretch>
        </p:blipFill>
        <p:spPr bwMode="auto">
          <a:xfrm>
            <a:off x="4734643" y="4332102"/>
            <a:ext cx="3856804" cy="2209800"/>
          </a:xfrm>
          <a:prstGeom prst="rect">
            <a:avLst/>
          </a:prstGeom>
          <a:noFill/>
          <a:ln w="9525">
            <a:solidFill>
              <a:schemeClr val="tx1"/>
            </a:solidFill>
            <a:miter lim="800000"/>
            <a:headEnd/>
            <a:tailEnd/>
          </a:ln>
          <a:effectLst>
            <a:innerShdw blurRad="63500" dist="50800" dir="2700000">
              <a:prstClr val="black">
                <a:alpha val="50000"/>
              </a:prstClr>
            </a:innerShdw>
          </a:effectLst>
        </p:spPr>
      </p:pic>
      <p:sp>
        <p:nvSpPr>
          <p:cNvPr id="14" name="Rectangle 2"/>
          <p:cNvSpPr txBox="1">
            <a:spLocks noChangeArrowheads="1"/>
          </p:cNvSpPr>
          <p:nvPr/>
        </p:nvSpPr>
        <p:spPr bwMode="auto">
          <a:xfrm>
            <a:off x="1450769" y="396246"/>
            <a:ext cx="6096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3236" tIns="51618" rIns="103236" bIns="51618" numCol="1" anchor="ctr" anchorCtr="0" compatLnSpc="1">
            <a:prstTxWarp prst="textNoShape">
              <a:avLst/>
            </a:prstTxWarp>
          </a:bodyPr>
          <a:lst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Residual Tests</a:t>
            </a:r>
            <a:endParaRPr lang="en-US" sz="3200" dirty="0">
              <a:solidFill>
                <a:schemeClr val="accent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538387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12-</a:t>
            </a:r>
            <a:fld id="{5B26D92E-A47C-4942-B570-AD37D2D9D238}" type="slidenum">
              <a:rPr lang="en-US"/>
              <a:pPr/>
              <a:t>34</a:t>
            </a:fld>
            <a:endParaRPr lang="en-US"/>
          </a:p>
        </p:txBody>
      </p:sp>
      <p:sp>
        <p:nvSpPr>
          <p:cNvPr id="91137"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91138"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90501" name="Rectangle 5"/>
          <p:cNvSpPr>
            <a:spLocks noChangeArrowheads="1"/>
          </p:cNvSpPr>
          <p:nvPr/>
        </p:nvSpPr>
        <p:spPr bwMode="auto">
          <a:xfrm>
            <a:off x="273154" y="1162895"/>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Tests for Heteroscedasticity</a:t>
            </a:r>
          </a:p>
        </p:txBody>
      </p:sp>
      <p:sp>
        <p:nvSpPr>
          <p:cNvPr id="490502" name="Rectangle 6"/>
          <p:cNvSpPr>
            <a:spLocks noChangeArrowheads="1"/>
          </p:cNvSpPr>
          <p:nvPr/>
        </p:nvSpPr>
        <p:spPr bwMode="auto">
          <a:xfrm>
            <a:off x="555625" y="2144713"/>
            <a:ext cx="8334375" cy="979487"/>
          </a:xfrm>
          <a:prstGeom prst="rect">
            <a:avLst/>
          </a:prstGeom>
          <a:noFill/>
          <a:ln w="9525">
            <a:noFill/>
            <a:miter lim="800000"/>
            <a:headEnd/>
            <a:tailEnd/>
          </a:ln>
          <a:effectLst/>
        </p:spPr>
        <p:txBody>
          <a:bodyPr lIns="103231" tIns="51616" rIns="103231" bIns="51616"/>
          <a:lstStyle/>
          <a:p>
            <a:pPr marL="516179" indent="-516179"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The “fan-out” pattern of increasing residual variance is the most common pattern indicating heteroscedasticity.</a:t>
            </a:r>
          </a:p>
        </p:txBody>
      </p:sp>
      <p:sp>
        <p:nvSpPr>
          <p:cNvPr id="91141"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pic>
        <p:nvPicPr>
          <p:cNvPr id="71682" name="Picture 2"/>
          <p:cNvPicPr>
            <a:picLocks noChangeAspect="1" noChangeArrowheads="1"/>
          </p:cNvPicPr>
          <p:nvPr/>
        </p:nvPicPr>
        <p:blipFill>
          <a:blip r:embed="rId3" cstate="print"/>
          <a:srcRect/>
          <a:stretch>
            <a:fillRect/>
          </a:stretch>
        </p:blipFill>
        <p:spPr bwMode="auto">
          <a:xfrm>
            <a:off x="533400" y="3048000"/>
            <a:ext cx="8151813" cy="2524125"/>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1" name="Rectangle 2"/>
          <p:cNvSpPr txBox="1">
            <a:spLocks noChangeArrowheads="1"/>
          </p:cNvSpPr>
          <p:nvPr/>
        </p:nvSpPr>
        <p:spPr bwMode="auto">
          <a:xfrm>
            <a:off x="1450769" y="396246"/>
            <a:ext cx="6096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3236" tIns="51618" rIns="103236" bIns="51618" numCol="1" anchor="ctr" anchorCtr="0" compatLnSpc="1">
            <a:prstTxWarp prst="textNoShape">
              <a:avLst/>
            </a:prstTxWarp>
          </a:bodyPr>
          <a:lst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Residual Tests</a:t>
            </a:r>
            <a:endParaRPr lang="en-US" sz="3200" dirty="0">
              <a:solidFill>
                <a:schemeClr val="accent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113263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a:spLocks noGrp="1" noChangeArrowheads="1"/>
          </p:cNvSpPr>
          <p:nvPr>
            <p:ph type="sldNum" sz="quarter" idx="10"/>
          </p:nvPr>
        </p:nvSpPr>
        <p:spPr>
          <a:ln/>
        </p:spPr>
        <p:txBody>
          <a:bodyPr/>
          <a:lstStyle/>
          <a:p>
            <a:r>
              <a:rPr lang="en-US"/>
              <a:t>12-</a:t>
            </a:r>
            <a:fld id="{BA2219F0-87C5-46CC-99E8-7CCF18CAAD07}" type="slidenum">
              <a:rPr lang="en-US"/>
              <a:pPr/>
              <a:t>35</a:t>
            </a:fld>
            <a:endParaRPr lang="en-US"/>
          </a:p>
        </p:txBody>
      </p:sp>
      <p:sp>
        <p:nvSpPr>
          <p:cNvPr id="93185"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93186"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91525" name="Rectangle 5"/>
          <p:cNvSpPr>
            <a:spLocks noChangeArrowheads="1"/>
          </p:cNvSpPr>
          <p:nvPr/>
        </p:nvSpPr>
        <p:spPr bwMode="auto">
          <a:xfrm>
            <a:off x="155534" y="1266114"/>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What to Do about Heteroscedasticity?</a:t>
            </a:r>
          </a:p>
        </p:txBody>
      </p:sp>
      <p:sp>
        <p:nvSpPr>
          <p:cNvPr id="491526" name="Rectangle 6"/>
          <p:cNvSpPr>
            <a:spLocks noChangeArrowheads="1"/>
          </p:cNvSpPr>
          <p:nvPr/>
        </p:nvSpPr>
        <p:spPr bwMode="auto">
          <a:xfrm>
            <a:off x="555624" y="2057400"/>
            <a:ext cx="7673975" cy="1309687"/>
          </a:xfrm>
          <a:prstGeom prst="rect">
            <a:avLst/>
          </a:prstGeom>
          <a:noFill/>
          <a:ln w="9525">
            <a:noFill/>
            <a:miter lim="800000"/>
            <a:headEnd/>
            <a:tailEnd/>
          </a:ln>
          <a:effectLst/>
        </p:spPr>
        <p:txBody>
          <a:bodyPr lIns="103231" tIns="51616" rIns="103231" bIns="51616"/>
          <a:lstStyle/>
          <a:p>
            <a:pPr marL="516179" indent="-516179" eaLnBrk="0" hangingPunct="0">
              <a:spcBef>
                <a:spcPts val="1200"/>
              </a:spcBef>
              <a:buClr>
                <a:schemeClr val="accent1"/>
              </a:buClr>
              <a:buFontTx/>
              <a:buChar char="•"/>
              <a:defRPr/>
            </a:pPr>
            <a:r>
              <a:rPr lang="en-US" sz="2000" dirty="0" smtClean="0">
                <a:solidFill>
                  <a:srgbClr val="002060"/>
                </a:solidFill>
                <a:effectLst>
                  <a:outerShdw blurRad="38100" dist="38100" dir="2700000" algn="tl">
                    <a:srgbClr val="FFFFFF"/>
                  </a:outerShdw>
                </a:effectLst>
              </a:rPr>
              <a:t>Transform </a:t>
            </a:r>
            <a:r>
              <a:rPr lang="en-US" sz="2000" dirty="0">
                <a:solidFill>
                  <a:srgbClr val="002060"/>
                </a:solidFill>
                <a:effectLst>
                  <a:outerShdw blurRad="38100" dist="38100" dir="2700000" algn="tl">
                    <a:srgbClr val="FFFFFF"/>
                  </a:outerShdw>
                </a:effectLst>
              </a:rPr>
              <a:t>both </a:t>
            </a:r>
            <a:r>
              <a:rPr lang="en-US" sz="2000" i="1" dirty="0">
                <a:solidFill>
                  <a:srgbClr val="002060"/>
                </a:solidFill>
                <a:effectLst>
                  <a:outerShdw blurRad="38100" dist="38100" dir="2700000" algn="tl">
                    <a:srgbClr val="FFFFFF"/>
                  </a:outerShdw>
                </a:effectLst>
              </a:rPr>
              <a:t>X</a:t>
            </a:r>
            <a:r>
              <a:rPr lang="en-US" sz="2000" dirty="0">
                <a:solidFill>
                  <a:srgbClr val="002060"/>
                </a:solidFill>
                <a:effectLst>
                  <a:outerShdw blurRad="38100" dist="38100" dir="2700000" algn="tl">
                    <a:srgbClr val="FFFFFF"/>
                  </a:outerShdw>
                </a:effectLst>
              </a:rPr>
              <a:t> and </a:t>
            </a:r>
            <a:r>
              <a:rPr lang="en-US" sz="2000" i="1" dirty="0">
                <a:solidFill>
                  <a:srgbClr val="002060"/>
                </a:solidFill>
                <a:effectLst>
                  <a:outerShdw blurRad="38100" dist="38100" dir="2700000" algn="tl">
                    <a:srgbClr val="FFFFFF"/>
                  </a:outerShdw>
                </a:effectLst>
              </a:rPr>
              <a:t>Y</a:t>
            </a:r>
            <a:r>
              <a:rPr lang="en-US" sz="2000" dirty="0">
                <a:solidFill>
                  <a:srgbClr val="002060"/>
                </a:solidFill>
                <a:effectLst>
                  <a:outerShdw blurRad="38100" dist="38100" dir="2700000" algn="tl">
                    <a:srgbClr val="FFFFFF"/>
                  </a:outerShdw>
                </a:effectLst>
              </a:rPr>
              <a:t>, for example, by taking logs.</a:t>
            </a:r>
          </a:p>
          <a:p>
            <a:pPr marL="516179" indent="-516179" eaLnBrk="0" hangingPunct="0">
              <a:spcBef>
                <a:spcPts val="1200"/>
              </a:spcBef>
              <a:buClr>
                <a:schemeClr val="accent1"/>
              </a:buClr>
              <a:buFontTx/>
              <a:buChar char="•"/>
              <a:defRPr/>
            </a:pPr>
            <a:r>
              <a:rPr lang="en-US" sz="2000" dirty="0">
                <a:solidFill>
                  <a:srgbClr val="002060"/>
                </a:solidFill>
                <a:effectLst>
                  <a:outerShdw blurRad="38100" dist="38100" dir="2700000" algn="tl">
                    <a:srgbClr val="FFFFFF"/>
                  </a:outerShdw>
                </a:effectLst>
              </a:rPr>
              <a:t>Although it can widen the confidence intervals for the coefficients, heteroscedasticity does not bias </a:t>
            </a:r>
            <a:r>
              <a:rPr lang="en-US" sz="2000" dirty="0" smtClean="0">
                <a:solidFill>
                  <a:srgbClr val="002060"/>
                </a:solidFill>
                <a:effectLst>
                  <a:outerShdw blurRad="38100" dist="38100" dir="2700000" algn="tl">
                    <a:srgbClr val="FFFFFF"/>
                  </a:outerShdw>
                </a:effectLst>
              </a:rPr>
              <a:t>the estimates</a:t>
            </a:r>
            <a:r>
              <a:rPr lang="en-US" sz="2000" dirty="0">
                <a:solidFill>
                  <a:srgbClr val="002060"/>
                </a:solidFill>
                <a:effectLst>
                  <a:outerShdw blurRad="38100" dist="38100" dir="2700000" algn="tl">
                    <a:srgbClr val="FFFFFF"/>
                  </a:outerShdw>
                </a:effectLst>
              </a:rPr>
              <a:t>.</a:t>
            </a:r>
          </a:p>
        </p:txBody>
      </p:sp>
      <p:sp>
        <p:nvSpPr>
          <p:cNvPr id="93189"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sp>
        <p:nvSpPr>
          <p:cNvPr id="11" name="Rectangle 5"/>
          <p:cNvSpPr>
            <a:spLocks noChangeArrowheads="1"/>
          </p:cNvSpPr>
          <p:nvPr/>
        </p:nvSpPr>
        <p:spPr bwMode="auto">
          <a:xfrm>
            <a:off x="228600" y="3367087"/>
            <a:ext cx="6775450" cy="611188"/>
          </a:xfrm>
          <a:prstGeom prst="rect">
            <a:avLst/>
          </a:prstGeom>
          <a:noFill/>
          <a:ln w="9525">
            <a:noFill/>
            <a:miter lim="800000"/>
            <a:headEnd/>
            <a:tailEnd/>
          </a:ln>
          <a:effectLst/>
        </p:spPr>
        <p:txBody>
          <a:bodyPr lIns="91435" tIns="45718" rIns="91435" bIns="45718"/>
          <a:lstStyle/>
          <a:p>
            <a:pPr marL="385763" indent="-385763" eaLnBrk="0" hangingPunct="0">
              <a:spcBef>
                <a:spcPct val="20000"/>
              </a:spcBef>
              <a:buClr>
                <a:schemeClr val="folHlink"/>
              </a:buClr>
              <a:defRPr/>
            </a:pPr>
            <a:r>
              <a:rPr lang="en-US" sz="2000" i="1" dirty="0">
                <a:solidFill>
                  <a:srgbClr val="C00000"/>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Autocorrelated Errors</a:t>
            </a:r>
          </a:p>
        </p:txBody>
      </p:sp>
      <p:sp>
        <p:nvSpPr>
          <p:cNvPr id="13" name="Rectangle 6"/>
          <p:cNvSpPr>
            <a:spLocks noChangeArrowheads="1"/>
          </p:cNvSpPr>
          <p:nvPr/>
        </p:nvSpPr>
        <p:spPr bwMode="auto">
          <a:xfrm>
            <a:off x="331581" y="3978274"/>
            <a:ext cx="8334375" cy="204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lstStyle/>
          <a:p>
            <a:pPr marL="685800" indent="-508000" eaLnBrk="0" hangingPunct="0">
              <a:spcBef>
                <a:spcPts val="1200"/>
              </a:spcBef>
              <a:buClr>
                <a:schemeClr val="accent1"/>
              </a:buClr>
              <a:buFontTx/>
              <a:buChar char="•"/>
            </a:pPr>
            <a:r>
              <a:rPr lang="en-US" sz="2000" i="1" dirty="0">
                <a:solidFill>
                  <a:srgbClr val="002060"/>
                </a:solidFill>
              </a:rPr>
              <a:t>Autocorrelation</a:t>
            </a:r>
            <a:r>
              <a:rPr lang="en-US" sz="2000" dirty="0">
                <a:solidFill>
                  <a:srgbClr val="002060"/>
                </a:solidFill>
              </a:rPr>
              <a:t> is a pattern of </a:t>
            </a:r>
            <a:r>
              <a:rPr lang="en-US" sz="2000" dirty="0" smtClean="0">
                <a:solidFill>
                  <a:srgbClr val="002060"/>
                </a:solidFill>
              </a:rPr>
              <a:t>non-independent </a:t>
            </a:r>
            <a:r>
              <a:rPr lang="en-US" sz="2000" dirty="0">
                <a:solidFill>
                  <a:srgbClr val="002060"/>
                </a:solidFill>
              </a:rPr>
              <a:t>errors.</a:t>
            </a:r>
          </a:p>
          <a:p>
            <a:pPr marL="685800" indent="-508000" eaLnBrk="0" hangingPunct="0">
              <a:spcBef>
                <a:spcPts val="1200"/>
              </a:spcBef>
              <a:buClr>
                <a:schemeClr val="accent1"/>
              </a:buClr>
              <a:buFontTx/>
              <a:buChar char="•"/>
            </a:pPr>
            <a:r>
              <a:rPr lang="en-US" sz="2000" dirty="0">
                <a:solidFill>
                  <a:srgbClr val="002060"/>
                </a:solidFill>
              </a:rPr>
              <a:t>In a </a:t>
            </a:r>
            <a:r>
              <a:rPr lang="en-US" sz="2000" i="1" dirty="0">
                <a:solidFill>
                  <a:srgbClr val="002060"/>
                </a:solidFill>
              </a:rPr>
              <a:t>first-order autocorrelation</a:t>
            </a:r>
            <a:r>
              <a:rPr lang="en-US" sz="2000" dirty="0">
                <a:solidFill>
                  <a:srgbClr val="002060"/>
                </a:solidFill>
              </a:rPr>
              <a:t>, </a:t>
            </a:r>
            <a:r>
              <a:rPr lang="en-US" sz="2000" i="1" dirty="0">
                <a:solidFill>
                  <a:srgbClr val="002060"/>
                </a:solidFill>
              </a:rPr>
              <a:t>e</a:t>
            </a:r>
            <a:r>
              <a:rPr lang="en-US" sz="2000" i="1" baseline="-25000" dirty="0">
                <a:solidFill>
                  <a:srgbClr val="002060"/>
                </a:solidFill>
              </a:rPr>
              <a:t>t</a:t>
            </a:r>
            <a:r>
              <a:rPr lang="en-US" sz="2000" dirty="0">
                <a:solidFill>
                  <a:srgbClr val="002060"/>
                </a:solidFill>
              </a:rPr>
              <a:t> is correlated with </a:t>
            </a:r>
            <a:r>
              <a:rPr lang="en-US" sz="2000" i="1" dirty="0">
                <a:solidFill>
                  <a:srgbClr val="002060"/>
                </a:solidFill>
              </a:rPr>
              <a:t>e</a:t>
            </a:r>
            <a:r>
              <a:rPr lang="en-US" sz="2000" i="1" baseline="-25000" dirty="0">
                <a:solidFill>
                  <a:srgbClr val="002060"/>
                </a:solidFill>
              </a:rPr>
              <a:t>t </a:t>
            </a:r>
            <a:r>
              <a:rPr lang="en-US" sz="2000" i="1" baseline="-25000" dirty="0">
                <a:solidFill>
                  <a:srgbClr val="002060"/>
                </a:solidFill>
                <a:sym typeface="Symbol" pitchFamily="18" charset="2"/>
              </a:rPr>
              <a:t> </a:t>
            </a:r>
            <a:r>
              <a:rPr lang="en-US" sz="2000" i="1" baseline="-25000" dirty="0">
                <a:solidFill>
                  <a:srgbClr val="002060"/>
                </a:solidFill>
              </a:rPr>
              <a:t>1</a:t>
            </a:r>
            <a:r>
              <a:rPr lang="en-US" sz="2000" dirty="0">
                <a:solidFill>
                  <a:srgbClr val="002060"/>
                </a:solidFill>
              </a:rPr>
              <a:t>.</a:t>
            </a:r>
          </a:p>
          <a:p>
            <a:pPr marL="685800" indent="-508000" eaLnBrk="0" hangingPunct="0">
              <a:spcBef>
                <a:spcPts val="1200"/>
              </a:spcBef>
              <a:buClr>
                <a:schemeClr val="accent1"/>
              </a:buClr>
              <a:buFontTx/>
              <a:buChar char="•"/>
            </a:pPr>
            <a:r>
              <a:rPr lang="en-US" sz="2000" dirty="0">
                <a:solidFill>
                  <a:srgbClr val="002060"/>
                </a:solidFill>
              </a:rPr>
              <a:t>The estimated variances of the </a:t>
            </a:r>
            <a:r>
              <a:rPr lang="en-US" sz="2000" i="1" dirty="0">
                <a:solidFill>
                  <a:srgbClr val="002060"/>
                </a:solidFill>
              </a:rPr>
              <a:t>OLS </a:t>
            </a:r>
            <a:r>
              <a:rPr lang="en-US" sz="2000" dirty="0">
                <a:solidFill>
                  <a:srgbClr val="002060"/>
                </a:solidFill>
              </a:rPr>
              <a:t>estimators are biased, resulting in confidence intervals that are too narrow, overstating the model’s fit.</a:t>
            </a:r>
          </a:p>
        </p:txBody>
      </p:sp>
      <p:sp>
        <p:nvSpPr>
          <p:cNvPr id="14" name="Rectangle 2"/>
          <p:cNvSpPr txBox="1">
            <a:spLocks noChangeArrowheads="1"/>
          </p:cNvSpPr>
          <p:nvPr/>
        </p:nvSpPr>
        <p:spPr bwMode="auto">
          <a:xfrm>
            <a:off x="1450769" y="396246"/>
            <a:ext cx="6096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3236" tIns="51618" rIns="103236" bIns="51618" numCol="1" anchor="ctr" anchorCtr="0" compatLnSpc="1">
            <a:prstTxWarp prst="textNoShape">
              <a:avLst/>
            </a:prstTxWarp>
          </a:bodyPr>
          <a:lst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Residual Tests</a:t>
            </a:r>
            <a:endParaRPr lang="en-US" sz="3200" dirty="0">
              <a:solidFill>
                <a:schemeClr val="accent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7611986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
          <p:cNvSpPr>
            <a:spLocks noGrp="1" noChangeArrowheads="1"/>
          </p:cNvSpPr>
          <p:nvPr>
            <p:ph type="sldNum" sz="quarter" idx="10"/>
          </p:nvPr>
        </p:nvSpPr>
        <p:spPr>
          <a:ln/>
        </p:spPr>
        <p:txBody>
          <a:bodyPr/>
          <a:lstStyle/>
          <a:p>
            <a:r>
              <a:rPr lang="en-US"/>
              <a:t>12-</a:t>
            </a:r>
            <a:fld id="{93969B59-3EF9-4F5E-BBEF-4276725933D2}" type="slidenum">
              <a:rPr lang="en-US"/>
              <a:pPr/>
              <a:t>36</a:t>
            </a:fld>
            <a:endParaRPr lang="en-US"/>
          </a:p>
        </p:txBody>
      </p:sp>
      <p:sp>
        <p:nvSpPr>
          <p:cNvPr id="95233"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95234"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95622" name="Rectangle 6"/>
          <p:cNvSpPr>
            <a:spLocks noChangeArrowheads="1"/>
          </p:cNvSpPr>
          <p:nvPr/>
        </p:nvSpPr>
        <p:spPr bwMode="auto">
          <a:xfrm>
            <a:off x="257299" y="1142999"/>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Runs Test for Autocorrelation</a:t>
            </a:r>
          </a:p>
        </p:txBody>
      </p:sp>
      <p:sp>
        <p:nvSpPr>
          <p:cNvPr id="495623" name="Rectangle 7"/>
          <p:cNvSpPr>
            <a:spLocks noChangeArrowheads="1"/>
          </p:cNvSpPr>
          <p:nvPr/>
        </p:nvSpPr>
        <p:spPr bwMode="auto">
          <a:xfrm>
            <a:off x="479095" y="1761341"/>
            <a:ext cx="8334375" cy="1751012"/>
          </a:xfrm>
          <a:prstGeom prst="rect">
            <a:avLst/>
          </a:prstGeom>
          <a:noFill/>
          <a:ln w="9525">
            <a:noFill/>
            <a:miter lim="800000"/>
            <a:headEnd/>
            <a:tailEnd/>
          </a:ln>
          <a:effectLst/>
        </p:spPr>
        <p:txBody>
          <a:bodyPr lIns="103231" tIns="51616" rIns="103231" bIns="51616"/>
          <a:lstStyle/>
          <a:p>
            <a:pPr marL="516179" indent="-516179" eaLnBrk="0" hangingPunct="0">
              <a:spcBef>
                <a:spcPts val="1200"/>
              </a:spcBef>
              <a:buClr>
                <a:schemeClr val="accent1"/>
              </a:buClr>
              <a:buFontTx/>
              <a:buChar char="•"/>
              <a:defRPr/>
            </a:pPr>
            <a:r>
              <a:rPr lang="en-US" dirty="0">
                <a:solidFill>
                  <a:srgbClr val="002060"/>
                </a:solidFill>
                <a:effectLst>
                  <a:outerShdw blurRad="38100" dist="38100" dir="2700000" algn="tl">
                    <a:srgbClr val="FFFFFF"/>
                  </a:outerShdw>
                </a:effectLst>
              </a:rPr>
              <a:t>In the </a:t>
            </a:r>
            <a:r>
              <a:rPr lang="en-US" i="1" dirty="0">
                <a:solidFill>
                  <a:srgbClr val="002060"/>
                </a:solidFill>
                <a:effectLst>
                  <a:outerShdw blurRad="38100" dist="38100" dir="2700000" algn="tl">
                    <a:srgbClr val="FFFFFF"/>
                  </a:outerShdw>
                </a:effectLst>
              </a:rPr>
              <a:t>runs test</a:t>
            </a:r>
            <a:r>
              <a:rPr lang="en-US" dirty="0">
                <a:solidFill>
                  <a:srgbClr val="002060"/>
                </a:solidFill>
                <a:effectLst>
                  <a:outerShdw blurRad="38100" dist="38100" dir="2700000" algn="tl">
                    <a:srgbClr val="FFFFFF"/>
                  </a:outerShdw>
                </a:effectLst>
              </a:rPr>
              <a:t>, count the number of the residuals’ sign reversals (i.e., how often does the residual cross the zero centerline?).</a:t>
            </a:r>
          </a:p>
          <a:p>
            <a:pPr marL="516179" indent="-516179" eaLnBrk="0" hangingPunct="0">
              <a:spcBef>
                <a:spcPts val="1200"/>
              </a:spcBef>
              <a:buClr>
                <a:schemeClr val="accent1"/>
              </a:buClr>
              <a:buFontTx/>
              <a:buChar char="•"/>
              <a:defRPr/>
            </a:pPr>
            <a:r>
              <a:rPr lang="en-US" dirty="0">
                <a:solidFill>
                  <a:srgbClr val="002060"/>
                </a:solidFill>
                <a:effectLst>
                  <a:outerShdw blurRad="38100" dist="38100" dir="2700000" algn="tl">
                    <a:srgbClr val="FFFFFF"/>
                  </a:outerShdw>
                </a:effectLst>
              </a:rPr>
              <a:t>If the pattern is random, the number of sign changes should be </a:t>
            </a:r>
            <a:r>
              <a:rPr lang="en-US" i="1" dirty="0">
                <a:solidFill>
                  <a:srgbClr val="002060"/>
                </a:solidFill>
                <a:effectLst>
                  <a:outerShdw blurRad="38100" dist="38100" dir="2700000" algn="tl">
                    <a:srgbClr val="FFFFFF"/>
                  </a:outerShdw>
                </a:effectLst>
              </a:rPr>
              <a:t>n/</a:t>
            </a:r>
            <a:r>
              <a:rPr lang="en-US" dirty="0">
                <a:solidFill>
                  <a:srgbClr val="002060"/>
                </a:solidFill>
                <a:effectLst>
                  <a:outerShdw blurRad="38100" dist="38100" dir="2700000" algn="tl">
                    <a:srgbClr val="FFFFFF"/>
                  </a:outerShdw>
                </a:effectLst>
              </a:rPr>
              <a:t>2.  </a:t>
            </a:r>
          </a:p>
          <a:p>
            <a:pPr marL="516179" indent="-516179" eaLnBrk="0" hangingPunct="0">
              <a:spcBef>
                <a:spcPts val="1200"/>
              </a:spcBef>
              <a:buClr>
                <a:schemeClr val="accent1"/>
              </a:buClr>
              <a:buFontTx/>
              <a:buChar char="•"/>
              <a:defRPr/>
            </a:pPr>
            <a:r>
              <a:rPr lang="en-US" dirty="0">
                <a:solidFill>
                  <a:srgbClr val="002060"/>
                </a:solidFill>
                <a:effectLst>
                  <a:outerShdw blurRad="38100" dist="38100" dir="2700000" algn="tl">
                    <a:srgbClr val="FFFFFF"/>
                  </a:outerShdw>
                </a:effectLst>
              </a:rPr>
              <a:t>Fewer than </a:t>
            </a:r>
            <a:r>
              <a:rPr lang="en-US" i="1" dirty="0">
                <a:solidFill>
                  <a:srgbClr val="002060"/>
                </a:solidFill>
                <a:effectLst>
                  <a:outerShdw blurRad="38100" dist="38100" dir="2700000" algn="tl">
                    <a:srgbClr val="FFFFFF"/>
                  </a:outerShdw>
                </a:effectLst>
              </a:rPr>
              <a:t>n/</a:t>
            </a:r>
            <a:r>
              <a:rPr lang="en-US" dirty="0">
                <a:solidFill>
                  <a:srgbClr val="002060"/>
                </a:solidFill>
                <a:effectLst>
                  <a:outerShdw blurRad="38100" dist="38100" dir="2700000" algn="tl">
                    <a:srgbClr val="FFFFFF"/>
                  </a:outerShdw>
                </a:effectLst>
              </a:rPr>
              <a:t>2 would suggest positive autocorrelation.</a:t>
            </a:r>
          </a:p>
          <a:p>
            <a:pPr marL="516179" indent="-516179" eaLnBrk="0" hangingPunct="0">
              <a:spcBef>
                <a:spcPts val="1200"/>
              </a:spcBef>
              <a:buClr>
                <a:schemeClr val="accent1"/>
              </a:buClr>
              <a:buFontTx/>
              <a:buChar char="•"/>
              <a:defRPr/>
            </a:pPr>
            <a:r>
              <a:rPr lang="en-US" dirty="0">
                <a:solidFill>
                  <a:srgbClr val="002060"/>
                </a:solidFill>
                <a:effectLst>
                  <a:outerShdw blurRad="38100" dist="38100" dir="2700000" algn="tl">
                    <a:srgbClr val="FFFFFF"/>
                  </a:outerShdw>
                </a:effectLst>
              </a:rPr>
              <a:t>More than </a:t>
            </a:r>
            <a:r>
              <a:rPr lang="en-US" i="1" dirty="0">
                <a:solidFill>
                  <a:srgbClr val="002060"/>
                </a:solidFill>
                <a:effectLst>
                  <a:outerShdw blurRad="38100" dist="38100" dir="2700000" algn="tl">
                    <a:srgbClr val="FFFFFF"/>
                  </a:outerShdw>
                </a:effectLst>
              </a:rPr>
              <a:t>n/</a:t>
            </a:r>
            <a:r>
              <a:rPr lang="en-US" dirty="0">
                <a:solidFill>
                  <a:srgbClr val="002060"/>
                </a:solidFill>
                <a:effectLst>
                  <a:outerShdw blurRad="38100" dist="38100" dir="2700000" algn="tl">
                    <a:srgbClr val="FFFFFF"/>
                  </a:outerShdw>
                </a:effectLst>
              </a:rPr>
              <a:t>2 would suggest negative autocorrelation.</a:t>
            </a:r>
          </a:p>
        </p:txBody>
      </p:sp>
      <p:sp>
        <p:nvSpPr>
          <p:cNvPr id="9523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sp>
        <p:nvSpPr>
          <p:cNvPr id="11" name="Rectangle 6"/>
          <p:cNvSpPr>
            <a:spLocks noChangeArrowheads="1"/>
          </p:cNvSpPr>
          <p:nvPr/>
        </p:nvSpPr>
        <p:spPr bwMode="auto">
          <a:xfrm>
            <a:off x="266205" y="3733800"/>
            <a:ext cx="67754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Durbin-Watson (DW) Test</a:t>
            </a:r>
          </a:p>
        </p:txBody>
      </p:sp>
      <p:sp>
        <p:nvSpPr>
          <p:cNvPr id="12" name="Rectangle 7"/>
          <p:cNvSpPr>
            <a:spLocks noChangeArrowheads="1"/>
          </p:cNvSpPr>
          <p:nvPr/>
        </p:nvSpPr>
        <p:spPr bwMode="auto">
          <a:xfrm>
            <a:off x="551657" y="4344988"/>
            <a:ext cx="8334375"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lstStyle/>
          <a:p>
            <a:pPr marL="515938" indent="-515938" eaLnBrk="0" hangingPunct="0">
              <a:spcBef>
                <a:spcPct val="20000"/>
              </a:spcBef>
              <a:buClr>
                <a:schemeClr val="accent1"/>
              </a:buClr>
              <a:buFontTx/>
              <a:buChar char="•"/>
            </a:pPr>
            <a:r>
              <a:rPr lang="en-US" dirty="0">
                <a:solidFill>
                  <a:srgbClr val="002060"/>
                </a:solidFill>
              </a:rPr>
              <a:t>Tests for autocorrelation under the hypotheses</a:t>
            </a:r>
            <a:br>
              <a:rPr lang="en-US" dirty="0">
                <a:solidFill>
                  <a:srgbClr val="002060"/>
                </a:solidFill>
              </a:rPr>
            </a:br>
            <a:r>
              <a:rPr lang="en-US" dirty="0">
                <a:solidFill>
                  <a:srgbClr val="002060"/>
                </a:solidFill>
              </a:rPr>
              <a:t>	</a:t>
            </a:r>
            <a:r>
              <a:rPr lang="en-US" i="1" dirty="0">
                <a:solidFill>
                  <a:srgbClr val="002060"/>
                </a:solidFill>
              </a:rPr>
              <a:t>H</a:t>
            </a:r>
            <a:r>
              <a:rPr lang="en-US" baseline="-25000" dirty="0">
                <a:solidFill>
                  <a:srgbClr val="002060"/>
                </a:solidFill>
              </a:rPr>
              <a:t>0</a:t>
            </a:r>
            <a:r>
              <a:rPr lang="en-US" dirty="0">
                <a:solidFill>
                  <a:srgbClr val="002060"/>
                </a:solidFill>
              </a:rPr>
              <a:t>:  Errors are </a:t>
            </a:r>
            <a:r>
              <a:rPr lang="en-US" dirty="0" err="1">
                <a:solidFill>
                  <a:srgbClr val="002060"/>
                </a:solidFill>
              </a:rPr>
              <a:t>nonautocorrelated</a:t>
            </a:r>
            <a:r>
              <a:rPr lang="en-US" dirty="0">
                <a:solidFill>
                  <a:srgbClr val="002060"/>
                </a:solidFill>
              </a:rPr>
              <a:t/>
            </a:r>
            <a:br>
              <a:rPr lang="en-US" dirty="0">
                <a:solidFill>
                  <a:srgbClr val="002060"/>
                </a:solidFill>
              </a:rPr>
            </a:br>
            <a:r>
              <a:rPr lang="en-US" dirty="0">
                <a:solidFill>
                  <a:srgbClr val="002060"/>
                </a:solidFill>
              </a:rPr>
              <a:t>	</a:t>
            </a:r>
            <a:r>
              <a:rPr lang="en-US" i="1" dirty="0">
                <a:solidFill>
                  <a:srgbClr val="002060"/>
                </a:solidFill>
              </a:rPr>
              <a:t>H</a:t>
            </a:r>
            <a:r>
              <a:rPr lang="en-US" baseline="-25000" dirty="0">
                <a:solidFill>
                  <a:srgbClr val="002060"/>
                </a:solidFill>
              </a:rPr>
              <a:t>1</a:t>
            </a:r>
            <a:r>
              <a:rPr lang="en-US" dirty="0">
                <a:solidFill>
                  <a:srgbClr val="002060"/>
                </a:solidFill>
              </a:rPr>
              <a:t>:  Errors are </a:t>
            </a:r>
            <a:r>
              <a:rPr lang="en-US" dirty="0" err="1">
                <a:solidFill>
                  <a:srgbClr val="002060"/>
                </a:solidFill>
              </a:rPr>
              <a:t>autocorrelated</a:t>
            </a:r>
            <a:endParaRPr lang="en-US" dirty="0">
              <a:solidFill>
                <a:srgbClr val="002060"/>
              </a:solidFill>
            </a:endParaRPr>
          </a:p>
          <a:p>
            <a:pPr marL="515938" indent="-515938" eaLnBrk="0" hangingPunct="0">
              <a:spcBef>
                <a:spcPts val="1200"/>
              </a:spcBef>
              <a:buClr>
                <a:schemeClr val="accent1"/>
              </a:buClr>
              <a:buFontTx/>
              <a:buChar char="•"/>
            </a:pPr>
            <a:r>
              <a:rPr lang="en-US" dirty="0">
                <a:solidFill>
                  <a:srgbClr val="002060"/>
                </a:solidFill>
              </a:rPr>
              <a:t>The </a:t>
            </a:r>
            <a:r>
              <a:rPr lang="en-US" i="1" dirty="0">
                <a:solidFill>
                  <a:srgbClr val="002060"/>
                </a:solidFill>
              </a:rPr>
              <a:t>DW</a:t>
            </a:r>
            <a:r>
              <a:rPr lang="en-US" dirty="0">
                <a:solidFill>
                  <a:srgbClr val="002060"/>
                </a:solidFill>
              </a:rPr>
              <a:t> statistic will range from 0 to 4.</a:t>
            </a:r>
            <a:br>
              <a:rPr lang="en-US" dirty="0">
                <a:solidFill>
                  <a:srgbClr val="002060"/>
                </a:solidFill>
              </a:rPr>
            </a:br>
            <a:r>
              <a:rPr lang="en-US" dirty="0">
                <a:solidFill>
                  <a:srgbClr val="002060"/>
                </a:solidFill>
              </a:rPr>
              <a:t>	</a:t>
            </a:r>
            <a:r>
              <a:rPr lang="en-US" i="1" dirty="0">
                <a:solidFill>
                  <a:srgbClr val="002060"/>
                </a:solidFill>
              </a:rPr>
              <a:t>DW</a:t>
            </a:r>
            <a:r>
              <a:rPr lang="en-US" dirty="0">
                <a:solidFill>
                  <a:srgbClr val="002060"/>
                </a:solidFill>
              </a:rPr>
              <a:t> &lt; 2 suggests positive autocorrelation</a:t>
            </a:r>
            <a:br>
              <a:rPr lang="en-US" dirty="0">
                <a:solidFill>
                  <a:srgbClr val="002060"/>
                </a:solidFill>
              </a:rPr>
            </a:br>
            <a:r>
              <a:rPr lang="en-US" dirty="0">
                <a:solidFill>
                  <a:srgbClr val="002060"/>
                </a:solidFill>
              </a:rPr>
              <a:t>	</a:t>
            </a:r>
            <a:r>
              <a:rPr lang="en-US" i="1" dirty="0">
                <a:solidFill>
                  <a:srgbClr val="002060"/>
                </a:solidFill>
              </a:rPr>
              <a:t>DW</a:t>
            </a:r>
            <a:r>
              <a:rPr lang="en-US" dirty="0">
                <a:solidFill>
                  <a:srgbClr val="002060"/>
                </a:solidFill>
              </a:rPr>
              <a:t> = 2 suggests no autocorrelation (ideal)</a:t>
            </a:r>
            <a:br>
              <a:rPr lang="en-US" dirty="0">
                <a:solidFill>
                  <a:srgbClr val="002060"/>
                </a:solidFill>
              </a:rPr>
            </a:br>
            <a:r>
              <a:rPr lang="en-US" dirty="0">
                <a:solidFill>
                  <a:srgbClr val="002060"/>
                </a:solidFill>
              </a:rPr>
              <a:t>	</a:t>
            </a:r>
            <a:r>
              <a:rPr lang="en-US" i="1" dirty="0">
                <a:solidFill>
                  <a:srgbClr val="002060"/>
                </a:solidFill>
              </a:rPr>
              <a:t>DW</a:t>
            </a:r>
            <a:r>
              <a:rPr lang="en-US" dirty="0">
                <a:solidFill>
                  <a:srgbClr val="002060"/>
                </a:solidFill>
              </a:rPr>
              <a:t> &gt; 2 suggests negative autocorrelation</a:t>
            </a:r>
          </a:p>
        </p:txBody>
      </p:sp>
      <p:sp>
        <p:nvSpPr>
          <p:cNvPr id="14" name="Rectangle 2"/>
          <p:cNvSpPr txBox="1">
            <a:spLocks noChangeArrowheads="1"/>
          </p:cNvSpPr>
          <p:nvPr/>
        </p:nvSpPr>
        <p:spPr bwMode="auto">
          <a:xfrm>
            <a:off x="1450769" y="396246"/>
            <a:ext cx="6096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3236" tIns="51618" rIns="103236" bIns="51618" numCol="1" anchor="ctr" anchorCtr="0" compatLnSpc="1">
            <a:prstTxWarp prst="textNoShape">
              <a:avLst/>
            </a:prstTxWarp>
          </a:bodyPr>
          <a:lst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Residual Tests</a:t>
            </a:r>
            <a:endParaRPr lang="en-US" sz="3200" dirty="0">
              <a:solidFill>
                <a:schemeClr val="accent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3402268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12-</a:t>
            </a:r>
            <a:fld id="{D255650E-6574-4663-9A6D-671F1E8C9B18}" type="slidenum">
              <a:rPr lang="en-US"/>
              <a:pPr/>
              <a:t>37</a:t>
            </a:fld>
            <a:endParaRPr lang="en-US"/>
          </a:p>
        </p:txBody>
      </p:sp>
      <p:sp>
        <p:nvSpPr>
          <p:cNvPr id="97281"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97282"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97670" name="Rectangle 6"/>
          <p:cNvSpPr>
            <a:spLocks noChangeArrowheads="1"/>
          </p:cNvSpPr>
          <p:nvPr/>
        </p:nvSpPr>
        <p:spPr bwMode="auto">
          <a:xfrm>
            <a:off x="268287" y="1258094"/>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What to Do about Autocorrelation?</a:t>
            </a:r>
          </a:p>
        </p:txBody>
      </p:sp>
      <p:sp>
        <p:nvSpPr>
          <p:cNvPr id="497671" name="Rectangle 7"/>
          <p:cNvSpPr>
            <a:spLocks noChangeArrowheads="1"/>
          </p:cNvSpPr>
          <p:nvPr/>
        </p:nvSpPr>
        <p:spPr bwMode="auto">
          <a:xfrm>
            <a:off x="555625" y="1888311"/>
            <a:ext cx="8334375" cy="903287"/>
          </a:xfrm>
          <a:prstGeom prst="rect">
            <a:avLst/>
          </a:prstGeom>
          <a:noFill/>
          <a:ln w="9525">
            <a:noFill/>
            <a:miter lim="800000"/>
            <a:headEnd/>
            <a:tailEnd/>
          </a:ln>
          <a:effectLst/>
        </p:spPr>
        <p:txBody>
          <a:bodyPr lIns="103231" tIns="51616" rIns="103231" bIns="51616"/>
          <a:lstStyle/>
          <a:p>
            <a:pPr marL="516179" indent="-516179"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Transform both variables using the </a:t>
            </a:r>
            <a:r>
              <a:rPr lang="en-US" sz="2000" i="1" dirty="0">
                <a:solidFill>
                  <a:srgbClr val="002060"/>
                </a:solidFill>
                <a:effectLst>
                  <a:outerShdw blurRad="38100" dist="38100" dir="2700000" algn="tl">
                    <a:srgbClr val="FFFFFF"/>
                  </a:outerShdw>
                </a:effectLst>
              </a:rPr>
              <a:t>method of first differences</a:t>
            </a:r>
            <a:r>
              <a:rPr lang="en-US" sz="2000" dirty="0">
                <a:solidFill>
                  <a:srgbClr val="002060"/>
                </a:solidFill>
                <a:effectLst>
                  <a:outerShdw blurRad="38100" dist="38100" dir="2700000" algn="tl">
                    <a:srgbClr val="FFFFFF"/>
                  </a:outerShdw>
                </a:effectLst>
              </a:rPr>
              <a:t> in which both variables are redefined as </a:t>
            </a:r>
            <a:r>
              <a:rPr lang="en-US" sz="2000" i="1" dirty="0">
                <a:solidFill>
                  <a:srgbClr val="002060"/>
                </a:solidFill>
                <a:effectLst>
                  <a:outerShdw blurRad="38100" dist="38100" dir="2700000" algn="tl">
                    <a:srgbClr val="FFFFFF"/>
                  </a:outerShdw>
                </a:effectLst>
              </a:rPr>
              <a:t>changes</a:t>
            </a:r>
            <a:r>
              <a:rPr lang="en-US" sz="2000" dirty="0">
                <a:solidFill>
                  <a:srgbClr val="002060"/>
                </a:solidFill>
                <a:effectLst>
                  <a:outerShdw blurRad="38100" dist="38100" dir="2700000" algn="tl">
                    <a:srgbClr val="FFFFFF"/>
                  </a:outerShdw>
                </a:effectLst>
              </a:rPr>
              <a:t>. </a:t>
            </a:r>
            <a:r>
              <a:rPr lang="en-US" sz="2000" dirty="0">
                <a:solidFill>
                  <a:srgbClr val="002060"/>
                </a:solidFill>
              </a:rPr>
              <a:t>Then we regress </a:t>
            </a:r>
            <a:r>
              <a:rPr lang="en-US" sz="2000" i="1" dirty="0">
                <a:solidFill>
                  <a:srgbClr val="002060"/>
                </a:solidFill>
              </a:rPr>
              <a:t>Y against X.</a:t>
            </a:r>
            <a:endParaRPr lang="en-US" sz="2000" dirty="0">
              <a:solidFill>
                <a:srgbClr val="002060"/>
              </a:solidFill>
              <a:effectLst>
                <a:outerShdw blurRad="38100" dist="38100" dir="2700000" algn="tl">
                  <a:srgbClr val="FFFFFF"/>
                </a:outerShdw>
              </a:effectLst>
            </a:endParaRPr>
          </a:p>
        </p:txBody>
      </p:sp>
      <p:sp>
        <p:nvSpPr>
          <p:cNvPr id="497676" name="Rectangle 12"/>
          <p:cNvSpPr>
            <a:spLocks noChangeArrowheads="1"/>
          </p:cNvSpPr>
          <p:nvPr/>
        </p:nvSpPr>
        <p:spPr bwMode="auto">
          <a:xfrm>
            <a:off x="574429" y="3657600"/>
            <a:ext cx="7807572" cy="1524000"/>
          </a:xfrm>
          <a:prstGeom prst="rect">
            <a:avLst/>
          </a:prstGeom>
          <a:noFill/>
          <a:ln w="9525">
            <a:noFill/>
            <a:miter lim="800000"/>
            <a:headEnd/>
            <a:tailEnd/>
          </a:ln>
          <a:effectLst/>
        </p:spPr>
        <p:txBody>
          <a:bodyPr lIns="103231" tIns="51616" rIns="103231" bIns="51616"/>
          <a:lstStyle/>
          <a:p>
            <a:pPr marL="516179" indent="-516179" eaLnBrk="0" hangingPunct="0">
              <a:spcBef>
                <a:spcPts val="1200"/>
              </a:spcBef>
              <a:buClr>
                <a:schemeClr val="accent1"/>
              </a:buClr>
              <a:buFontTx/>
              <a:buChar char="•"/>
              <a:defRPr/>
            </a:pPr>
            <a:r>
              <a:rPr lang="en-US" sz="2000" dirty="0">
                <a:solidFill>
                  <a:srgbClr val="002060"/>
                </a:solidFill>
                <a:effectLst>
                  <a:outerShdw blurRad="38100" dist="38100" dir="2700000" algn="tl">
                    <a:srgbClr val="FFFFFF"/>
                  </a:outerShdw>
                </a:effectLst>
              </a:rPr>
              <a:t>Although it can widen the confidence interval for the coefficients, autocorrelation does not bias the estimates</a:t>
            </a:r>
            <a:r>
              <a:rPr lang="en-US" sz="2000" dirty="0" smtClean="0">
                <a:solidFill>
                  <a:srgbClr val="002060"/>
                </a:solidFill>
                <a:effectLst>
                  <a:outerShdw blurRad="38100" dist="38100" dir="2700000" algn="tl">
                    <a:srgbClr val="FFFFFF"/>
                  </a:outerShdw>
                </a:effectLst>
              </a:rPr>
              <a:t>.</a:t>
            </a:r>
          </a:p>
          <a:p>
            <a:pPr marL="516179" indent="-516179" eaLnBrk="0" hangingPunct="0">
              <a:spcBef>
                <a:spcPts val="1200"/>
              </a:spcBef>
              <a:buClr>
                <a:schemeClr val="accent1"/>
              </a:buClr>
              <a:buFontTx/>
              <a:buChar char="•"/>
              <a:defRPr/>
            </a:pPr>
            <a:r>
              <a:rPr lang="en-US" sz="2000" dirty="0" smtClean="0">
                <a:solidFill>
                  <a:srgbClr val="002060"/>
                </a:solidFill>
                <a:effectLst>
                  <a:outerShdw blurRad="38100" dist="38100" dir="2700000" algn="tl">
                    <a:srgbClr val="FFFFFF"/>
                  </a:outerShdw>
                </a:effectLst>
              </a:rPr>
              <a:t>Don’t worry about it at this stage of your training. Just learn to detect whether it exists.</a:t>
            </a:r>
            <a:endParaRPr lang="en-US" sz="2000" dirty="0">
              <a:solidFill>
                <a:srgbClr val="002060"/>
              </a:solidFill>
              <a:effectLst>
                <a:outerShdw blurRad="38100" dist="38100" dir="2700000" algn="tl">
                  <a:srgbClr val="FFFFFF"/>
                </a:outerShdw>
              </a:effectLst>
            </a:endParaRPr>
          </a:p>
        </p:txBody>
      </p:sp>
      <p:sp>
        <p:nvSpPr>
          <p:cNvPr id="97286"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pic>
        <p:nvPicPr>
          <p:cNvPr id="727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0162" y="2791598"/>
            <a:ext cx="4305300" cy="62865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2" name="Rectangle 2"/>
          <p:cNvSpPr txBox="1">
            <a:spLocks noChangeArrowheads="1"/>
          </p:cNvSpPr>
          <p:nvPr/>
        </p:nvSpPr>
        <p:spPr bwMode="auto">
          <a:xfrm>
            <a:off x="1450769" y="396246"/>
            <a:ext cx="6096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3236" tIns="51618" rIns="103236" bIns="51618" numCol="1" anchor="ctr" anchorCtr="0" compatLnSpc="1">
            <a:prstTxWarp prst="textNoShape">
              <a:avLst/>
            </a:prstTxWarp>
          </a:bodyPr>
          <a:lst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Residual Tests</a:t>
            </a:r>
            <a:endParaRPr lang="en-US" sz="3200" dirty="0">
              <a:solidFill>
                <a:schemeClr val="accent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7145186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12-</a:t>
            </a:r>
            <a:fld id="{D255650E-6574-4663-9A6D-671F1E8C9B18}" type="slidenum">
              <a:rPr lang="en-US"/>
              <a:pPr/>
              <a:t>38</a:t>
            </a:fld>
            <a:endParaRPr lang="en-US"/>
          </a:p>
        </p:txBody>
      </p:sp>
      <p:sp>
        <p:nvSpPr>
          <p:cNvPr id="97281"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97282"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97670" name="Rectangle 6"/>
          <p:cNvSpPr>
            <a:spLocks noChangeArrowheads="1"/>
          </p:cNvSpPr>
          <p:nvPr/>
        </p:nvSpPr>
        <p:spPr bwMode="auto">
          <a:xfrm>
            <a:off x="268287" y="1040782"/>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smtClean="0">
                <a:solidFill>
                  <a:srgbClr val="C00000"/>
                </a:solidFill>
                <a:effectLst>
                  <a:outerShdw blurRad="38100" dist="38100" dir="2700000" algn="tl">
                    <a:srgbClr val="000000">
                      <a:alpha val="43137"/>
                    </a:srgbClr>
                  </a:outerShdw>
                </a:effectLst>
              </a:rPr>
              <a:t>Example: Excel’s Tests of Assumptions</a:t>
            </a:r>
            <a:endParaRPr lang="en-US" sz="2400" i="1" dirty="0">
              <a:solidFill>
                <a:srgbClr val="C00000"/>
              </a:solidFill>
              <a:effectLst>
                <a:outerShdw blurRad="38100" dist="38100" dir="2700000" algn="tl">
                  <a:srgbClr val="000000">
                    <a:alpha val="43137"/>
                  </a:srgbClr>
                </a:outerShdw>
              </a:effectLst>
            </a:endParaRPr>
          </a:p>
        </p:txBody>
      </p:sp>
      <p:sp>
        <p:nvSpPr>
          <p:cNvPr id="97286"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sp>
        <p:nvSpPr>
          <p:cNvPr id="12" name="Rectangle 2"/>
          <p:cNvSpPr txBox="1">
            <a:spLocks noChangeArrowheads="1"/>
          </p:cNvSpPr>
          <p:nvPr/>
        </p:nvSpPr>
        <p:spPr bwMode="auto">
          <a:xfrm>
            <a:off x="1450769" y="396246"/>
            <a:ext cx="6096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3236" tIns="51618" rIns="103236" bIns="51618" numCol="1" anchor="ctr" anchorCtr="0" compatLnSpc="1">
            <a:prstTxWarp prst="textNoShape">
              <a:avLst/>
            </a:prstTxWarp>
          </a:bodyPr>
          <a:lst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Residual Tests</a:t>
            </a:r>
            <a:endParaRPr lang="en-US" sz="3200" dirty="0">
              <a:solidFill>
                <a:schemeClr val="accent1"/>
              </a:solidFill>
              <a:effectLst>
                <a:outerShdw blurRad="38100" dist="38100" dir="2700000" algn="tl">
                  <a:srgbClr val="000000">
                    <a:alpha val="43137"/>
                  </a:srgbClr>
                </a:outerShdw>
              </a:effectLst>
            </a:endParaRPr>
          </a:p>
        </p:txBody>
      </p:sp>
      <p:sp>
        <p:nvSpPr>
          <p:cNvPr id="31" name="TextBox 30"/>
          <p:cNvSpPr txBox="1"/>
          <p:nvPr/>
        </p:nvSpPr>
        <p:spPr>
          <a:xfrm>
            <a:off x="6123061" y="4090305"/>
            <a:ext cx="1752599" cy="830997"/>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txBody>
          <a:bodyPr wrap="square" rtlCol="0">
            <a:spAutoFit/>
          </a:bodyPr>
          <a:lstStyle/>
          <a:p>
            <a:r>
              <a:rPr lang="en-US" sz="1200" b="1" i="1" dirty="0" smtClean="0">
                <a:solidFill>
                  <a:srgbClr val="FF0000"/>
                </a:solidFill>
                <a:effectLst>
                  <a:outerShdw blurRad="38100" dist="38100" dir="2700000" algn="tl">
                    <a:srgbClr val="000000">
                      <a:alpha val="43137"/>
                    </a:srgbClr>
                  </a:outerShdw>
                </a:effectLst>
              </a:rPr>
              <a:t>Warning: </a:t>
            </a:r>
            <a:r>
              <a:rPr lang="en-US" sz="1200" dirty="0" smtClean="0">
                <a:solidFill>
                  <a:srgbClr val="FF0000"/>
                </a:solidFill>
              </a:rPr>
              <a:t>Excel offers normal probability plots for residuals, but they are done incorrectly.</a:t>
            </a:r>
            <a:endParaRPr lang="en-US" sz="1200" dirty="0">
              <a:solidFill>
                <a:srgbClr val="FF0000"/>
              </a:solidFill>
            </a:endParaRPr>
          </a:p>
        </p:txBody>
      </p:sp>
      <p:pic>
        <p:nvPicPr>
          <p:cNvPr id="97300" name="Picture 20" descr="C:\Users\Blythe\AppData\Local\Microsoft\Windows\Temporary Internet Files\Content.IE5\T28SMCVP\MC900104748[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00362" y="4953959"/>
            <a:ext cx="797999" cy="837499"/>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32"/>
          <p:cNvSpPr txBox="1"/>
          <p:nvPr/>
        </p:nvSpPr>
        <p:spPr>
          <a:xfrm>
            <a:off x="6019156" y="1771406"/>
            <a:ext cx="2003276" cy="1815882"/>
          </a:xfrm>
          <a:prstGeom prst="rect">
            <a:avLst/>
          </a:prstGeom>
          <a:noFill/>
        </p:spPr>
        <p:txBody>
          <a:bodyPr wrap="square" rtlCol="0">
            <a:spAutoFit/>
          </a:bodyPr>
          <a:lstStyle/>
          <a:p>
            <a:r>
              <a:rPr lang="en-US" sz="1400" dirty="0" smtClean="0">
                <a:solidFill>
                  <a:srgbClr val="FF0000"/>
                </a:solidFill>
              </a:rPr>
              <a:t>Excel’s Data Analysis &gt; Regression  does residual plots and gives the DW test statistic. Its standardized residuals are done in a strange way, but usually they are not misleading.</a:t>
            </a:r>
          </a:p>
        </p:txBody>
      </p:sp>
      <p:pic>
        <p:nvPicPr>
          <p:cNvPr id="97301" name="Picture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50769" y="1886559"/>
            <a:ext cx="3962400" cy="348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ounded Rectangle 2"/>
          <p:cNvSpPr/>
          <p:nvPr/>
        </p:nvSpPr>
        <p:spPr bwMode="auto">
          <a:xfrm>
            <a:off x="1145970" y="4175441"/>
            <a:ext cx="3050969" cy="1006159"/>
          </a:xfrm>
          <a:prstGeom prst="roundRect">
            <a:avLst/>
          </a:prstGeom>
          <a:solidFill>
            <a:schemeClr val="accent1">
              <a:alpha val="2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cxnSp>
        <p:nvCxnSpPr>
          <p:cNvPr id="5" name="Straight Arrow Connector 4"/>
          <p:cNvCxnSpPr/>
          <p:nvPr/>
        </p:nvCxnSpPr>
        <p:spPr bwMode="auto">
          <a:xfrm flipH="1">
            <a:off x="2971801" y="4505803"/>
            <a:ext cx="3025923" cy="448156"/>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cxnSp>
        <p:nvCxnSpPr>
          <p:cNvPr id="44" name="Straight Arrow Connector 43"/>
          <p:cNvCxnSpPr/>
          <p:nvPr/>
        </p:nvCxnSpPr>
        <p:spPr bwMode="auto">
          <a:xfrm flipH="1">
            <a:off x="3733800" y="2848986"/>
            <a:ext cx="2263924" cy="1494414"/>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10460212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12-</a:t>
            </a:r>
            <a:fld id="{D255650E-6574-4663-9A6D-671F1E8C9B18}" type="slidenum">
              <a:rPr lang="en-US"/>
              <a:pPr/>
              <a:t>39</a:t>
            </a:fld>
            <a:endParaRPr lang="en-US"/>
          </a:p>
        </p:txBody>
      </p:sp>
      <p:sp>
        <p:nvSpPr>
          <p:cNvPr id="97281"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97282"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97670" name="Rectangle 6"/>
          <p:cNvSpPr>
            <a:spLocks noChangeArrowheads="1"/>
          </p:cNvSpPr>
          <p:nvPr/>
        </p:nvSpPr>
        <p:spPr bwMode="auto">
          <a:xfrm>
            <a:off x="268287" y="1040782"/>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smtClean="0">
                <a:solidFill>
                  <a:srgbClr val="C00000"/>
                </a:solidFill>
                <a:effectLst>
                  <a:outerShdw blurRad="38100" dist="38100" dir="2700000" algn="tl">
                    <a:srgbClr val="000000">
                      <a:alpha val="43137"/>
                    </a:srgbClr>
                  </a:outerShdw>
                </a:effectLst>
              </a:rPr>
              <a:t>Example: </a:t>
            </a:r>
            <a:r>
              <a:rPr lang="en-US" sz="2400" i="1" dirty="0" err="1" smtClean="0">
                <a:solidFill>
                  <a:srgbClr val="C00000"/>
                </a:solidFill>
                <a:effectLst>
                  <a:outerShdw blurRad="38100" dist="38100" dir="2700000" algn="tl">
                    <a:srgbClr val="000000">
                      <a:alpha val="43137"/>
                    </a:srgbClr>
                  </a:outerShdw>
                </a:effectLst>
              </a:rPr>
              <a:t>MegaStat’s</a:t>
            </a:r>
            <a:r>
              <a:rPr lang="en-US" sz="2400" i="1" dirty="0" smtClean="0">
                <a:solidFill>
                  <a:srgbClr val="C00000"/>
                </a:solidFill>
                <a:effectLst>
                  <a:outerShdw blurRad="38100" dist="38100" dir="2700000" algn="tl">
                    <a:srgbClr val="000000">
                      <a:alpha val="43137"/>
                    </a:srgbClr>
                  </a:outerShdw>
                </a:effectLst>
              </a:rPr>
              <a:t> Tests of Assumptions</a:t>
            </a:r>
            <a:endParaRPr lang="en-US" sz="2400" i="1" dirty="0">
              <a:solidFill>
                <a:srgbClr val="C00000"/>
              </a:solidFill>
              <a:effectLst>
                <a:outerShdw blurRad="38100" dist="38100" dir="2700000" algn="tl">
                  <a:srgbClr val="000000">
                    <a:alpha val="43137"/>
                  </a:srgbClr>
                </a:outerShdw>
              </a:effectLst>
            </a:endParaRPr>
          </a:p>
        </p:txBody>
      </p:sp>
      <p:sp>
        <p:nvSpPr>
          <p:cNvPr id="97286"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sp>
        <p:nvSpPr>
          <p:cNvPr id="12" name="Rectangle 2"/>
          <p:cNvSpPr txBox="1">
            <a:spLocks noChangeArrowheads="1"/>
          </p:cNvSpPr>
          <p:nvPr/>
        </p:nvSpPr>
        <p:spPr bwMode="auto">
          <a:xfrm>
            <a:off x="1450769" y="396246"/>
            <a:ext cx="6096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3236" tIns="51618" rIns="103236" bIns="51618" numCol="1" anchor="ctr" anchorCtr="0" compatLnSpc="1">
            <a:prstTxWarp prst="textNoShape">
              <a:avLst/>
            </a:prstTxWarp>
          </a:bodyPr>
          <a:lst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Residual Tests</a:t>
            </a:r>
            <a:endParaRPr lang="en-US" sz="3200" dirty="0">
              <a:solidFill>
                <a:schemeClr val="accent1"/>
              </a:solidFill>
              <a:effectLst>
                <a:outerShdw blurRad="38100" dist="38100" dir="2700000" algn="tl">
                  <a:srgbClr val="000000">
                    <a:alpha val="43137"/>
                  </a:srgbClr>
                </a:outerShdw>
              </a:effectLst>
            </a:endParaRPr>
          </a:p>
        </p:txBody>
      </p:sp>
      <p:pic>
        <p:nvPicPr>
          <p:cNvPr id="97299"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924269"/>
            <a:ext cx="5257801" cy="3858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ounded Rectangle 2"/>
          <p:cNvSpPr/>
          <p:nvPr/>
        </p:nvSpPr>
        <p:spPr bwMode="auto">
          <a:xfrm>
            <a:off x="3505201" y="3581400"/>
            <a:ext cx="2743200" cy="2362200"/>
          </a:xfrm>
          <a:prstGeom prst="roundRect">
            <a:avLst/>
          </a:prstGeom>
          <a:solidFill>
            <a:schemeClr val="accent1">
              <a:alpha val="2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6" name="TextBox 25"/>
          <p:cNvSpPr txBox="1"/>
          <p:nvPr/>
        </p:nvSpPr>
        <p:spPr>
          <a:xfrm>
            <a:off x="6850724" y="3606141"/>
            <a:ext cx="1752599" cy="2031325"/>
          </a:xfrm>
          <a:prstGeom prst="rect">
            <a:avLst/>
          </a:prstGeom>
          <a:noFill/>
        </p:spPr>
        <p:txBody>
          <a:bodyPr wrap="square" rtlCol="0">
            <a:spAutoFit/>
          </a:bodyPr>
          <a:lstStyle/>
          <a:p>
            <a:r>
              <a:rPr lang="en-US" sz="1400" dirty="0" err="1" smtClean="0">
                <a:solidFill>
                  <a:srgbClr val="FF0000"/>
                </a:solidFill>
              </a:rPr>
              <a:t>MegaStat</a:t>
            </a:r>
            <a:r>
              <a:rPr lang="en-US" sz="1400" dirty="0" smtClean="0">
                <a:solidFill>
                  <a:srgbClr val="FF0000"/>
                </a:solidFill>
              </a:rPr>
              <a:t> will do all three tests (if you check the boxes). Its runs plot (residuals by observation) is a visual test for autocorrelation, which Excel does not offer. </a:t>
            </a:r>
            <a:endParaRPr lang="en-US" sz="1400" dirty="0">
              <a:solidFill>
                <a:srgbClr val="FF0000"/>
              </a:solidFill>
            </a:endParaRPr>
          </a:p>
        </p:txBody>
      </p:sp>
      <p:cxnSp>
        <p:nvCxnSpPr>
          <p:cNvPr id="5" name="Straight Arrow Connector 4"/>
          <p:cNvCxnSpPr/>
          <p:nvPr/>
        </p:nvCxnSpPr>
        <p:spPr bwMode="auto">
          <a:xfrm flipH="1">
            <a:off x="5943603" y="4038600"/>
            <a:ext cx="907121" cy="723902"/>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12583707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3"/>
          <p:cNvSpPr>
            <a:spLocks noGrp="1" noChangeArrowheads="1"/>
          </p:cNvSpPr>
          <p:nvPr>
            <p:ph type="sldNum" sz="quarter" idx="10"/>
          </p:nvPr>
        </p:nvSpPr>
        <p:spPr>
          <a:ln/>
        </p:spPr>
        <p:txBody>
          <a:bodyPr/>
          <a:lstStyle/>
          <a:p>
            <a:r>
              <a:rPr lang="en-US"/>
              <a:t>12-</a:t>
            </a:r>
            <a:fld id="{2689EAAE-3B30-48D5-B38C-78BD280DB384}" type="slidenum">
              <a:rPr lang="en-US"/>
              <a:pPr/>
              <a:t>4</a:t>
            </a:fld>
            <a:endParaRPr lang="en-US"/>
          </a:p>
        </p:txBody>
      </p:sp>
      <p:sp>
        <p:nvSpPr>
          <p:cNvPr id="31745" name="Text Box 5"/>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31746" name="Text Box 6"/>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31748" name="Text Box 17"/>
          <p:cNvSpPr txBox="1">
            <a:spLocks noChangeArrowheads="1"/>
          </p:cNvSpPr>
          <p:nvPr/>
        </p:nvSpPr>
        <p:spPr bwMode="auto">
          <a:xfrm>
            <a:off x="268339" y="3058021"/>
            <a:ext cx="27642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sz="1600" dirty="0">
                <a:solidFill>
                  <a:srgbClr val="C00000"/>
                </a:solidFill>
              </a:rPr>
              <a:t>Strong Positive Correlation</a:t>
            </a:r>
          </a:p>
        </p:txBody>
      </p:sp>
      <p:sp>
        <p:nvSpPr>
          <p:cNvPr id="31749" name="Rectangle 23"/>
          <p:cNvSpPr>
            <a:spLocks noChangeArrowheads="1"/>
          </p:cNvSpPr>
          <p:nvPr/>
        </p:nvSpPr>
        <p:spPr bwMode="auto">
          <a:xfrm>
            <a:off x="3193394" y="3058021"/>
            <a:ext cx="2654754" cy="350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3236" tIns="51618" rIns="103236" bIns="51618">
            <a:spAutoFit/>
          </a:bodyPr>
          <a:lstStyle/>
          <a:p>
            <a:pPr algn="ctr" eaLnBrk="0" hangingPunct="0"/>
            <a:r>
              <a:rPr lang="en-US" sz="1600" dirty="0">
                <a:solidFill>
                  <a:srgbClr val="C00000"/>
                </a:solidFill>
              </a:rPr>
              <a:t>Weak </a:t>
            </a:r>
            <a:r>
              <a:rPr lang="en-US" sz="1600" dirty="0" smtClean="0">
                <a:solidFill>
                  <a:srgbClr val="C00000"/>
                </a:solidFill>
              </a:rPr>
              <a:t>Positive </a:t>
            </a:r>
            <a:r>
              <a:rPr lang="en-US" sz="1600" dirty="0">
                <a:solidFill>
                  <a:srgbClr val="C00000"/>
                </a:solidFill>
              </a:rPr>
              <a:t>Correlation</a:t>
            </a:r>
          </a:p>
        </p:txBody>
      </p:sp>
      <p:pic>
        <p:nvPicPr>
          <p:cNvPr id="8201" name="Picture 12"/>
          <p:cNvPicPr>
            <a:picLocks noChangeAspect="1" noChangeArrowheads="1"/>
          </p:cNvPicPr>
          <p:nvPr/>
        </p:nvPicPr>
        <p:blipFill>
          <a:blip r:embed="rId3" cstate="print"/>
          <a:srcRect/>
          <a:stretch>
            <a:fillRect/>
          </a:stretch>
        </p:blipFill>
        <p:spPr bwMode="auto">
          <a:xfrm>
            <a:off x="556440" y="1457821"/>
            <a:ext cx="2187999" cy="1600200"/>
          </a:xfrm>
          <a:prstGeom prst="rect">
            <a:avLst/>
          </a:prstGeom>
          <a:noFill/>
          <a:ln w="3175">
            <a:solidFill>
              <a:schemeClr val="tx1"/>
            </a:solidFill>
            <a:miter lim="800000"/>
            <a:headEnd/>
            <a:tailEnd/>
          </a:ln>
          <a:effectLst>
            <a:innerShdw blurRad="63500" dist="50800" dir="2700000">
              <a:prstClr val="black">
                <a:alpha val="50000"/>
              </a:prstClr>
            </a:innerShdw>
          </a:effectLst>
        </p:spPr>
      </p:pic>
      <p:pic>
        <p:nvPicPr>
          <p:cNvPr id="8202" name="Picture 13"/>
          <p:cNvPicPr>
            <a:picLocks noChangeAspect="1" noChangeArrowheads="1"/>
          </p:cNvPicPr>
          <p:nvPr/>
        </p:nvPicPr>
        <p:blipFill>
          <a:blip r:embed="rId4" cstate="print"/>
          <a:srcRect/>
          <a:stretch>
            <a:fillRect/>
          </a:stretch>
        </p:blipFill>
        <p:spPr bwMode="auto">
          <a:xfrm>
            <a:off x="3464739" y="1445121"/>
            <a:ext cx="2077830" cy="1600200"/>
          </a:xfrm>
          <a:prstGeom prst="rect">
            <a:avLst/>
          </a:prstGeom>
          <a:noFill/>
          <a:ln w="3175">
            <a:solidFill>
              <a:schemeClr val="tx1"/>
            </a:solidFill>
            <a:miter lim="800000"/>
            <a:headEnd/>
            <a:tailEnd/>
          </a:ln>
          <a:effectLst>
            <a:innerShdw blurRad="63500" dist="50800" dir="2700000">
              <a:prstClr val="black">
                <a:alpha val="50000"/>
              </a:prstClr>
            </a:innerShdw>
          </a:effectLst>
        </p:spPr>
      </p:pic>
      <p:pic>
        <p:nvPicPr>
          <p:cNvPr id="8204" name="Picture 13"/>
          <p:cNvPicPr>
            <a:picLocks noChangeAspect="1" noChangeArrowheads="1"/>
          </p:cNvPicPr>
          <p:nvPr/>
        </p:nvPicPr>
        <p:blipFill>
          <a:blip r:embed="rId5" cstate="print"/>
          <a:srcRect/>
          <a:stretch>
            <a:fillRect/>
          </a:stretch>
        </p:blipFill>
        <p:spPr bwMode="auto">
          <a:xfrm>
            <a:off x="6284140" y="1445121"/>
            <a:ext cx="2214918" cy="1600200"/>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31753" name="Rectangle 17"/>
          <p:cNvSpPr>
            <a:spLocks noChangeArrowheads="1"/>
          </p:cNvSpPr>
          <p:nvPr/>
        </p:nvSpPr>
        <p:spPr bwMode="auto">
          <a:xfrm>
            <a:off x="6054176" y="3058021"/>
            <a:ext cx="2680783" cy="350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3236" tIns="51618" rIns="103236" bIns="51618">
            <a:spAutoFit/>
          </a:bodyPr>
          <a:lstStyle/>
          <a:p>
            <a:pPr algn="ctr" eaLnBrk="0" hangingPunct="0"/>
            <a:r>
              <a:rPr lang="en-US" sz="1600" dirty="0">
                <a:solidFill>
                  <a:srgbClr val="C00000"/>
                </a:solidFill>
              </a:rPr>
              <a:t>Weak Negative Correlation</a:t>
            </a:r>
          </a:p>
        </p:txBody>
      </p:sp>
      <p:pic>
        <p:nvPicPr>
          <p:cNvPr id="8206" name="Picture 14"/>
          <p:cNvPicPr>
            <a:picLocks noChangeAspect="1" noChangeArrowheads="1"/>
          </p:cNvPicPr>
          <p:nvPr/>
        </p:nvPicPr>
        <p:blipFill>
          <a:blip r:embed="rId6" cstate="print"/>
          <a:srcRect/>
          <a:stretch>
            <a:fillRect/>
          </a:stretch>
        </p:blipFill>
        <p:spPr bwMode="auto">
          <a:xfrm>
            <a:off x="657256" y="3735884"/>
            <a:ext cx="2130211" cy="1600200"/>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31755" name="Rectangle 20"/>
          <p:cNvSpPr>
            <a:spLocks noChangeArrowheads="1"/>
          </p:cNvSpPr>
          <p:nvPr/>
        </p:nvSpPr>
        <p:spPr bwMode="auto">
          <a:xfrm>
            <a:off x="262325" y="5439644"/>
            <a:ext cx="2931069" cy="350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3236" tIns="51618" rIns="103236" bIns="51618">
            <a:spAutoFit/>
          </a:bodyPr>
          <a:lstStyle/>
          <a:p>
            <a:pPr algn="ctr" eaLnBrk="0" hangingPunct="0"/>
            <a:r>
              <a:rPr lang="en-US" sz="1600" dirty="0">
                <a:solidFill>
                  <a:srgbClr val="C00000"/>
                </a:solidFill>
              </a:rPr>
              <a:t>Strong Negative Correlation</a:t>
            </a:r>
          </a:p>
        </p:txBody>
      </p:sp>
      <p:pic>
        <p:nvPicPr>
          <p:cNvPr id="8208" name="Picture 11"/>
          <p:cNvPicPr>
            <a:picLocks noChangeAspect="1" noChangeArrowheads="1"/>
          </p:cNvPicPr>
          <p:nvPr/>
        </p:nvPicPr>
        <p:blipFill>
          <a:blip r:embed="rId7" cstate="print"/>
          <a:srcRect/>
          <a:stretch>
            <a:fillRect/>
          </a:stretch>
        </p:blipFill>
        <p:spPr bwMode="auto">
          <a:xfrm>
            <a:off x="3433876" y="3781921"/>
            <a:ext cx="2151947" cy="1600200"/>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31757" name="Rectangle 14"/>
          <p:cNvSpPr>
            <a:spLocks noChangeArrowheads="1"/>
          </p:cNvSpPr>
          <p:nvPr/>
        </p:nvSpPr>
        <p:spPr bwMode="auto">
          <a:xfrm>
            <a:off x="3413453" y="5460265"/>
            <a:ext cx="2141981" cy="350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3236" tIns="51618" rIns="103236" bIns="51618">
            <a:spAutoFit/>
          </a:bodyPr>
          <a:lstStyle/>
          <a:p>
            <a:pPr algn="ctr" eaLnBrk="0" hangingPunct="0"/>
            <a:r>
              <a:rPr lang="en-US" sz="1600" dirty="0">
                <a:solidFill>
                  <a:srgbClr val="C00000"/>
                </a:solidFill>
              </a:rPr>
              <a:t>No Correlation</a:t>
            </a:r>
          </a:p>
        </p:txBody>
      </p:sp>
      <p:pic>
        <p:nvPicPr>
          <p:cNvPr id="8210" name="Picture 12"/>
          <p:cNvPicPr>
            <a:picLocks noChangeAspect="1" noChangeArrowheads="1"/>
          </p:cNvPicPr>
          <p:nvPr/>
        </p:nvPicPr>
        <p:blipFill>
          <a:blip r:embed="rId8" cstate="print"/>
          <a:srcRect/>
          <a:stretch>
            <a:fillRect/>
          </a:stretch>
        </p:blipFill>
        <p:spPr bwMode="auto">
          <a:xfrm>
            <a:off x="6228576" y="3783509"/>
            <a:ext cx="2121864" cy="1600200"/>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31759" name="Rectangle 15"/>
          <p:cNvSpPr>
            <a:spLocks noChangeArrowheads="1"/>
          </p:cNvSpPr>
          <p:nvPr/>
        </p:nvSpPr>
        <p:spPr bwMode="auto">
          <a:xfrm>
            <a:off x="6284140" y="5439644"/>
            <a:ext cx="1993594" cy="350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3236" tIns="51618" rIns="103236" bIns="51618">
            <a:spAutoFit/>
          </a:bodyPr>
          <a:lstStyle/>
          <a:p>
            <a:pPr algn="ctr" eaLnBrk="0" hangingPunct="0"/>
            <a:r>
              <a:rPr lang="en-US" sz="1600" dirty="0">
                <a:solidFill>
                  <a:srgbClr val="C00000"/>
                </a:solidFill>
              </a:rPr>
              <a:t>Nonlinear Relation</a:t>
            </a:r>
          </a:p>
        </p:txBody>
      </p:sp>
      <p:sp>
        <p:nvSpPr>
          <p:cNvPr id="31760"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sp>
        <p:nvSpPr>
          <p:cNvPr id="22" name="Rectangle 2"/>
          <p:cNvSpPr>
            <a:spLocks noGrp="1" noChangeArrowheads="1"/>
          </p:cNvSpPr>
          <p:nvPr>
            <p:ph type="title"/>
          </p:nvPr>
        </p:nvSpPr>
        <p:spPr>
          <a:xfrm>
            <a:off x="457200" y="381000"/>
            <a:ext cx="8293100" cy="457200"/>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Correlation Analysis</a:t>
            </a:r>
            <a:endParaRPr lang="en-US" sz="3200" dirty="0">
              <a:solidFill>
                <a:schemeClr val="accent1"/>
              </a:solidFill>
              <a:effectLst>
                <a:outerShdw blurRad="38100" dist="38100" dir="2700000" algn="tl">
                  <a:srgbClr val="000000">
                    <a:alpha val="43137"/>
                  </a:srgbClr>
                </a:outerShdw>
              </a:effectLst>
            </a:endParaRPr>
          </a:p>
        </p:txBody>
      </p:sp>
      <p:sp>
        <p:nvSpPr>
          <p:cNvPr id="23" name="Rectangle 9"/>
          <p:cNvSpPr>
            <a:spLocks noChangeArrowheads="1"/>
          </p:cNvSpPr>
          <p:nvPr/>
        </p:nvSpPr>
        <p:spPr bwMode="auto">
          <a:xfrm>
            <a:off x="2482933" y="5962075"/>
            <a:ext cx="3636637" cy="584775"/>
          </a:xfrm>
          <a:prstGeom prst="rect">
            <a:avLst/>
          </a:prstGeom>
          <a:noFill/>
          <a:ln w="9525">
            <a:noFill/>
            <a:miter lim="800000"/>
            <a:headEnd/>
            <a:tailEnd/>
          </a:ln>
          <a:effectLst/>
        </p:spPr>
        <p:txBody>
          <a:bodyPr wrap="none">
            <a:spAutoFit/>
          </a:bodyPr>
          <a:lstStyle/>
          <a:p>
            <a:pPr eaLnBrk="0" hangingPunct="0">
              <a:lnSpc>
                <a:spcPct val="90000"/>
              </a:lnSpc>
              <a:spcBef>
                <a:spcPct val="20000"/>
              </a:spcBef>
              <a:buClr>
                <a:schemeClr val="accent1"/>
              </a:buClr>
              <a:defRPr/>
            </a:pPr>
            <a:r>
              <a:rPr lang="en-US" sz="1600" i="1" dirty="0">
                <a:solidFill>
                  <a:srgbClr val="C00000"/>
                </a:solidFill>
              </a:rPr>
              <a:t>  Note: </a:t>
            </a:r>
            <a:r>
              <a:rPr lang="en-US" sz="1600" i="1" dirty="0">
                <a:solidFill>
                  <a:srgbClr val="002060"/>
                </a:solidFill>
              </a:rPr>
              <a:t>r </a:t>
            </a:r>
            <a:r>
              <a:rPr lang="en-US" sz="1600" dirty="0">
                <a:solidFill>
                  <a:srgbClr val="002060"/>
                </a:solidFill>
              </a:rPr>
              <a:t>is an estimate of the population  </a:t>
            </a:r>
          </a:p>
          <a:p>
            <a:pPr eaLnBrk="0" hangingPunct="0">
              <a:lnSpc>
                <a:spcPct val="90000"/>
              </a:lnSpc>
              <a:spcBef>
                <a:spcPct val="20000"/>
              </a:spcBef>
              <a:buClr>
                <a:srgbClr val="E8004D"/>
              </a:buClr>
              <a:defRPr/>
            </a:pPr>
            <a:r>
              <a:rPr lang="en-US" sz="1600" dirty="0">
                <a:solidFill>
                  <a:srgbClr val="002060"/>
                </a:solidFill>
              </a:rPr>
              <a:t>    correlation coefficient </a:t>
            </a:r>
            <a:r>
              <a:rPr lang="en-US" sz="1600" i="1" dirty="0">
                <a:solidFill>
                  <a:srgbClr val="002060"/>
                </a:solidFill>
                <a:latin typeface="Symbol" pitchFamily="18" charset="2"/>
              </a:rPr>
              <a:t>r</a:t>
            </a:r>
            <a:r>
              <a:rPr lang="en-US" sz="1600" dirty="0">
                <a:solidFill>
                  <a:srgbClr val="002060"/>
                </a:solidFill>
              </a:rPr>
              <a:t> (rho). </a:t>
            </a:r>
          </a:p>
        </p:txBody>
      </p:sp>
    </p:spTree>
    <p:extLst>
      <p:ext uri="{BB962C8B-B14F-4D97-AF65-F5344CB8AC3E}">
        <p14:creationId xmlns:p14="http://schemas.microsoft.com/office/powerpoint/2010/main" val="37670859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12-</a:t>
            </a:r>
            <a:fld id="{D255650E-6574-4663-9A6D-671F1E8C9B18}" type="slidenum">
              <a:rPr lang="en-US"/>
              <a:pPr/>
              <a:t>40</a:t>
            </a:fld>
            <a:endParaRPr lang="en-US"/>
          </a:p>
        </p:txBody>
      </p:sp>
      <p:sp>
        <p:nvSpPr>
          <p:cNvPr id="97281"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97282"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97670" name="Rectangle 6"/>
          <p:cNvSpPr>
            <a:spLocks noChangeArrowheads="1"/>
          </p:cNvSpPr>
          <p:nvPr/>
        </p:nvSpPr>
        <p:spPr bwMode="auto">
          <a:xfrm>
            <a:off x="268287" y="1040782"/>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smtClean="0">
                <a:solidFill>
                  <a:srgbClr val="C00000"/>
                </a:solidFill>
                <a:effectLst>
                  <a:outerShdw blurRad="38100" dist="38100" dir="2700000" algn="tl">
                    <a:srgbClr val="000000">
                      <a:alpha val="43137"/>
                    </a:srgbClr>
                  </a:outerShdw>
                </a:effectLst>
              </a:rPr>
              <a:t>Example: </a:t>
            </a:r>
            <a:r>
              <a:rPr lang="en-US" sz="2400" i="1" dirty="0" err="1" smtClean="0">
                <a:solidFill>
                  <a:srgbClr val="C00000"/>
                </a:solidFill>
                <a:effectLst>
                  <a:outerShdw blurRad="38100" dist="38100" dir="2700000" algn="tl">
                    <a:srgbClr val="000000">
                      <a:alpha val="43137"/>
                    </a:srgbClr>
                  </a:outerShdw>
                </a:effectLst>
              </a:rPr>
              <a:t>MegaStat’s</a:t>
            </a:r>
            <a:r>
              <a:rPr lang="en-US" sz="2400" i="1" dirty="0" smtClean="0">
                <a:solidFill>
                  <a:srgbClr val="C00000"/>
                </a:solidFill>
                <a:effectLst>
                  <a:outerShdw blurRad="38100" dist="38100" dir="2700000" algn="tl">
                    <a:srgbClr val="000000">
                      <a:alpha val="43137"/>
                    </a:srgbClr>
                  </a:outerShdw>
                </a:effectLst>
              </a:rPr>
              <a:t> Tests of Assumptions</a:t>
            </a:r>
            <a:endParaRPr lang="en-US" sz="2400" i="1" dirty="0">
              <a:solidFill>
                <a:srgbClr val="C00000"/>
              </a:solidFill>
              <a:effectLst>
                <a:outerShdw blurRad="38100" dist="38100" dir="2700000" algn="tl">
                  <a:srgbClr val="000000">
                    <a:alpha val="43137"/>
                  </a:srgbClr>
                </a:outerShdw>
              </a:effectLst>
            </a:endParaRPr>
          </a:p>
        </p:txBody>
      </p:sp>
      <p:sp>
        <p:nvSpPr>
          <p:cNvPr id="97286"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sp>
        <p:nvSpPr>
          <p:cNvPr id="12" name="Rectangle 2"/>
          <p:cNvSpPr txBox="1">
            <a:spLocks noChangeArrowheads="1"/>
          </p:cNvSpPr>
          <p:nvPr/>
        </p:nvSpPr>
        <p:spPr bwMode="auto">
          <a:xfrm>
            <a:off x="1450769" y="396246"/>
            <a:ext cx="6096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3236" tIns="51618" rIns="103236" bIns="51618" numCol="1" anchor="ctr" anchorCtr="0" compatLnSpc="1">
            <a:prstTxWarp prst="textNoShape">
              <a:avLst/>
            </a:prstTxWarp>
          </a:bodyPr>
          <a:lst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Residual Tests</a:t>
            </a:r>
            <a:endParaRPr lang="en-US" sz="3200" dirty="0">
              <a:solidFill>
                <a:schemeClr val="accent1"/>
              </a:solidFill>
              <a:effectLst>
                <a:outerShdw blurRad="38100" dist="38100" dir="2700000" algn="tl">
                  <a:srgbClr val="000000">
                    <a:alpha val="43137"/>
                  </a:srgbClr>
                </a:outerShdw>
              </a:effectLst>
            </a:endParaRPr>
          </a:p>
        </p:txBody>
      </p:sp>
      <p:pic>
        <p:nvPicPr>
          <p:cNvPr id="97292"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3820" y="4493247"/>
            <a:ext cx="2436596" cy="183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93"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9600" y="4457339"/>
            <a:ext cx="2478945" cy="1870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94" name="Picture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90556" y="2053912"/>
            <a:ext cx="2489860" cy="1878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95" name="Picture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3975" y="2060840"/>
            <a:ext cx="2514571" cy="1897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97" name="Picture 1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25738" y="4749337"/>
            <a:ext cx="1219200" cy="1567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754489" y="1747225"/>
            <a:ext cx="3112325" cy="276999"/>
          </a:xfrm>
          <a:prstGeom prst="rect">
            <a:avLst/>
          </a:prstGeom>
          <a:noFill/>
        </p:spPr>
        <p:txBody>
          <a:bodyPr wrap="square" rtlCol="0">
            <a:spAutoFit/>
          </a:bodyPr>
          <a:lstStyle/>
          <a:p>
            <a:r>
              <a:rPr lang="en-US" sz="1200" dirty="0" smtClean="0">
                <a:solidFill>
                  <a:srgbClr val="FF0000"/>
                </a:solidFill>
              </a:rPr>
              <a:t>near-linear plot - indicates normal errors</a:t>
            </a:r>
            <a:endParaRPr lang="en-US" sz="1200" dirty="0">
              <a:solidFill>
                <a:srgbClr val="FF0000"/>
              </a:solidFill>
            </a:endParaRPr>
          </a:p>
        </p:txBody>
      </p:sp>
      <p:sp>
        <p:nvSpPr>
          <p:cNvPr id="20" name="TextBox 19"/>
          <p:cNvSpPr txBox="1"/>
          <p:nvPr/>
        </p:nvSpPr>
        <p:spPr>
          <a:xfrm>
            <a:off x="4953000" y="1747225"/>
            <a:ext cx="3112325" cy="276999"/>
          </a:xfrm>
          <a:prstGeom prst="rect">
            <a:avLst/>
          </a:prstGeom>
          <a:noFill/>
        </p:spPr>
        <p:txBody>
          <a:bodyPr wrap="square" rtlCol="0">
            <a:spAutoFit/>
          </a:bodyPr>
          <a:lstStyle/>
          <a:p>
            <a:r>
              <a:rPr lang="en-US" sz="1200" dirty="0" smtClean="0">
                <a:solidFill>
                  <a:srgbClr val="FF0000"/>
                </a:solidFill>
              </a:rPr>
              <a:t>no pattern - suggests homoscedastic errors</a:t>
            </a:r>
            <a:endParaRPr lang="en-US" sz="1200" dirty="0">
              <a:solidFill>
                <a:srgbClr val="FF0000"/>
              </a:solidFill>
            </a:endParaRPr>
          </a:p>
        </p:txBody>
      </p:sp>
      <p:sp>
        <p:nvSpPr>
          <p:cNvPr id="21" name="TextBox 20"/>
          <p:cNvSpPr txBox="1"/>
          <p:nvPr/>
        </p:nvSpPr>
        <p:spPr>
          <a:xfrm>
            <a:off x="665424" y="4180340"/>
            <a:ext cx="3112325" cy="276999"/>
          </a:xfrm>
          <a:prstGeom prst="rect">
            <a:avLst/>
          </a:prstGeom>
          <a:noFill/>
        </p:spPr>
        <p:txBody>
          <a:bodyPr wrap="square" rtlCol="0">
            <a:spAutoFit/>
          </a:bodyPr>
          <a:lstStyle/>
          <a:p>
            <a:r>
              <a:rPr lang="en-US" sz="1200" dirty="0" smtClean="0">
                <a:solidFill>
                  <a:srgbClr val="FF0000"/>
                </a:solidFill>
              </a:rPr>
              <a:t>no pattern - suggests homoscedastic errors</a:t>
            </a:r>
            <a:endParaRPr lang="en-US" sz="1200" dirty="0">
              <a:solidFill>
                <a:srgbClr val="FF0000"/>
              </a:solidFill>
            </a:endParaRPr>
          </a:p>
        </p:txBody>
      </p:sp>
      <p:sp>
        <p:nvSpPr>
          <p:cNvPr id="22" name="TextBox 21"/>
          <p:cNvSpPr txBox="1"/>
          <p:nvPr/>
        </p:nvSpPr>
        <p:spPr>
          <a:xfrm>
            <a:off x="5090556" y="4190326"/>
            <a:ext cx="3112325" cy="276999"/>
          </a:xfrm>
          <a:prstGeom prst="rect">
            <a:avLst/>
          </a:prstGeom>
          <a:noFill/>
        </p:spPr>
        <p:txBody>
          <a:bodyPr wrap="square" rtlCol="0">
            <a:spAutoFit/>
          </a:bodyPr>
          <a:lstStyle/>
          <a:p>
            <a:r>
              <a:rPr lang="en-US" sz="1200" dirty="0" smtClean="0">
                <a:solidFill>
                  <a:srgbClr val="FF0000"/>
                </a:solidFill>
              </a:rPr>
              <a:t>DW near 2 - suggests no autocorrelation</a:t>
            </a:r>
            <a:endParaRPr lang="en-US" sz="1200" dirty="0">
              <a:solidFill>
                <a:srgbClr val="FF0000"/>
              </a:solidFill>
            </a:endParaRPr>
          </a:p>
        </p:txBody>
      </p:sp>
    </p:spTree>
    <p:extLst>
      <p:ext uri="{BB962C8B-B14F-4D97-AF65-F5344CB8AC3E}">
        <p14:creationId xmlns:p14="http://schemas.microsoft.com/office/powerpoint/2010/main" val="26231340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
          <p:cNvSpPr>
            <a:spLocks noGrp="1" noChangeArrowheads="1"/>
          </p:cNvSpPr>
          <p:nvPr>
            <p:ph type="sldNum" sz="quarter" idx="10"/>
          </p:nvPr>
        </p:nvSpPr>
        <p:spPr>
          <a:ln/>
        </p:spPr>
        <p:txBody>
          <a:bodyPr/>
          <a:lstStyle/>
          <a:p>
            <a:r>
              <a:rPr lang="en-US"/>
              <a:t>12-</a:t>
            </a:r>
            <a:fld id="{40E0B537-A85A-4F74-B30F-45B9470726BE}" type="slidenum">
              <a:rPr lang="en-US"/>
              <a:pPr/>
              <a:t>41</a:t>
            </a:fld>
            <a:endParaRPr lang="en-US"/>
          </a:p>
        </p:txBody>
      </p:sp>
      <p:sp>
        <p:nvSpPr>
          <p:cNvPr id="498690" name="Rectangle 2"/>
          <p:cNvSpPr>
            <a:spLocks noGrp="1" noChangeArrowheads="1"/>
          </p:cNvSpPr>
          <p:nvPr>
            <p:ph type="title" idx="4294967295"/>
          </p:nvPr>
        </p:nvSpPr>
        <p:spPr>
          <a:xfrm>
            <a:off x="1600200" y="381000"/>
            <a:ext cx="6324600" cy="611981"/>
          </a:xfrm>
        </p:spPr>
        <p:txBody>
          <a:bodyPr lIns="103236" tIns="51618" rIns="103236" bIns="51618"/>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Unusual </a:t>
            </a:r>
            <a:r>
              <a:rPr lang="en-US" sz="3200" dirty="0">
                <a:solidFill>
                  <a:schemeClr val="accent1"/>
                </a:solidFill>
                <a:effectLst>
                  <a:outerShdw blurRad="38100" dist="38100" dir="2700000" algn="tl">
                    <a:srgbClr val="000000">
                      <a:alpha val="43137"/>
                    </a:srgbClr>
                  </a:outerShdw>
                </a:effectLst>
              </a:rPr>
              <a:t>Observations</a:t>
            </a:r>
          </a:p>
        </p:txBody>
      </p:sp>
      <p:sp>
        <p:nvSpPr>
          <p:cNvPr id="99330"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99331"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98693" name="Rectangle 5"/>
          <p:cNvSpPr>
            <a:spLocks noChangeArrowheads="1"/>
          </p:cNvSpPr>
          <p:nvPr/>
        </p:nvSpPr>
        <p:spPr bwMode="auto">
          <a:xfrm>
            <a:off x="245444" y="1293018"/>
            <a:ext cx="7080250" cy="611188"/>
          </a:xfrm>
          <a:prstGeom prst="rect">
            <a:avLst/>
          </a:prstGeom>
          <a:noFill/>
          <a:ln w="9525">
            <a:noFill/>
            <a:miter lim="800000"/>
            <a:headEnd/>
            <a:tailEnd/>
          </a:ln>
          <a:effectLst/>
        </p:spPr>
        <p:txBody>
          <a:bodyPr lIns="91435" tIns="45718" rIns="91435" bIns="45718"/>
          <a:lstStyle/>
          <a:p>
            <a:pPr marL="385763" indent="-385763"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Standardized Residuals</a:t>
            </a:r>
          </a:p>
        </p:txBody>
      </p:sp>
      <p:sp>
        <p:nvSpPr>
          <p:cNvPr id="498695" name="Rectangle 7"/>
          <p:cNvSpPr>
            <a:spLocks noChangeArrowheads="1"/>
          </p:cNvSpPr>
          <p:nvPr/>
        </p:nvSpPr>
        <p:spPr bwMode="auto">
          <a:xfrm>
            <a:off x="334344" y="1902618"/>
            <a:ext cx="7133256" cy="175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lstStyle/>
          <a:p>
            <a:pPr marL="515938" indent="-287338" eaLnBrk="0" hangingPunct="0">
              <a:spcBef>
                <a:spcPts val="1200"/>
              </a:spcBef>
              <a:buClr>
                <a:schemeClr val="accent1"/>
              </a:buClr>
              <a:buFontTx/>
              <a:buChar char="•"/>
            </a:pPr>
            <a:r>
              <a:rPr lang="en-US" sz="2000" dirty="0" smtClean="0">
                <a:solidFill>
                  <a:srgbClr val="002060"/>
                </a:solidFill>
              </a:rPr>
              <a:t>Use </a:t>
            </a:r>
            <a:r>
              <a:rPr lang="en-US" sz="2000" dirty="0">
                <a:solidFill>
                  <a:srgbClr val="002060"/>
                </a:solidFill>
              </a:rPr>
              <a:t>Excel, MINITAB, </a:t>
            </a:r>
            <a:r>
              <a:rPr lang="en-US" sz="2000" dirty="0" err="1">
                <a:solidFill>
                  <a:srgbClr val="002060"/>
                </a:solidFill>
              </a:rPr>
              <a:t>MegaStat</a:t>
            </a:r>
            <a:r>
              <a:rPr lang="en-US" sz="2000" dirty="0">
                <a:solidFill>
                  <a:srgbClr val="002060"/>
                </a:solidFill>
              </a:rPr>
              <a:t> or other software to compute standardized residuals.</a:t>
            </a:r>
          </a:p>
          <a:p>
            <a:pPr marL="515938" indent="-287338" eaLnBrk="0" hangingPunct="0">
              <a:spcBef>
                <a:spcPts val="1200"/>
              </a:spcBef>
              <a:buClr>
                <a:schemeClr val="accent1"/>
              </a:buClr>
              <a:buFontTx/>
              <a:buChar char="•"/>
            </a:pPr>
            <a:r>
              <a:rPr lang="en-US" sz="2000" dirty="0">
                <a:solidFill>
                  <a:srgbClr val="002060"/>
                </a:solidFill>
              </a:rPr>
              <a:t>If the absolute value of any standardized residual is at least 2, then it is classified as unusual.</a:t>
            </a:r>
          </a:p>
        </p:txBody>
      </p:sp>
      <p:sp>
        <p:nvSpPr>
          <p:cNvPr id="99334"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sp>
        <p:nvSpPr>
          <p:cNvPr id="12" name="Rectangle 5"/>
          <p:cNvSpPr>
            <a:spLocks noChangeArrowheads="1"/>
          </p:cNvSpPr>
          <p:nvPr/>
        </p:nvSpPr>
        <p:spPr bwMode="auto">
          <a:xfrm>
            <a:off x="236538" y="3521425"/>
            <a:ext cx="75374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Leverage and Influence</a:t>
            </a:r>
          </a:p>
        </p:txBody>
      </p:sp>
      <p:sp>
        <p:nvSpPr>
          <p:cNvPr id="13" name="Rectangle 12"/>
          <p:cNvSpPr/>
          <p:nvPr/>
        </p:nvSpPr>
        <p:spPr>
          <a:xfrm>
            <a:off x="627063" y="4132613"/>
            <a:ext cx="7146925" cy="1938992"/>
          </a:xfrm>
          <a:prstGeom prst="rect">
            <a:avLst/>
          </a:prstGeom>
        </p:spPr>
        <p:txBody>
          <a:bodyPr wrap="square">
            <a:spAutoFit/>
          </a:bodyPr>
          <a:lstStyle/>
          <a:p>
            <a:pPr marL="228600" indent="-228600" eaLnBrk="0" hangingPunct="0">
              <a:spcBef>
                <a:spcPts val="1200"/>
              </a:spcBef>
              <a:buClr>
                <a:schemeClr val="accent1"/>
              </a:buClr>
              <a:buFontTx/>
              <a:buChar char="•"/>
            </a:pPr>
            <a:r>
              <a:rPr lang="en-US" sz="2000" dirty="0">
                <a:solidFill>
                  <a:srgbClr val="002060"/>
                </a:solidFill>
              </a:rPr>
              <a:t>A high </a:t>
            </a:r>
            <a:r>
              <a:rPr lang="en-US" sz="2000" i="1" dirty="0">
                <a:solidFill>
                  <a:srgbClr val="002060"/>
                </a:solidFill>
              </a:rPr>
              <a:t>leverage</a:t>
            </a:r>
            <a:r>
              <a:rPr lang="en-US" sz="2000" dirty="0">
                <a:solidFill>
                  <a:srgbClr val="002060"/>
                </a:solidFill>
              </a:rPr>
              <a:t> statistic indicates the observation is far from the mean of </a:t>
            </a:r>
            <a:r>
              <a:rPr lang="en-US" sz="2000" i="1" dirty="0">
                <a:solidFill>
                  <a:srgbClr val="002060"/>
                </a:solidFill>
              </a:rPr>
              <a:t>X</a:t>
            </a:r>
            <a:r>
              <a:rPr lang="en-US" sz="2000" dirty="0">
                <a:solidFill>
                  <a:srgbClr val="002060"/>
                </a:solidFill>
              </a:rPr>
              <a:t>.  </a:t>
            </a:r>
          </a:p>
          <a:p>
            <a:pPr marL="228600" indent="-228600" eaLnBrk="0" hangingPunct="0">
              <a:spcBef>
                <a:spcPts val="1200"/>
              </a:spcBef>
              <a:buClr>
                <a:schemeClr val="accent1"/>
              </a:buClr>
              <a:buFontTx/>
              <a:buChar char="•"/>
            </a:pPr>
            <a:r>
              <a:rPr lang="en-US" sz="2000" dirty="0">
                <a:solidFill>
                  <a:srgbClr val="002060"/>
                </a:solidFill>
              </a:rPr>
              <a:t>These observations are influential because they are at the “end of the lever.”</a:t>
            </a:r>
          </a:p>
          <a:p>
            <a:pPr marL="228600" indent="-228600" eaLnBrk="0" hangingPunct="0">
              <a:spcBef>
                <a:spcPts val="1200"/>
              </a:spcBef>
              <a:buClr>
                <a:schemeClr val="accent1"/>
              </a:buClr>
              <a:buFontTx/>
              <a:buChar char="•"/>
            </a:pPr>
            <a:r>
              <a:rPr lang="en-US" sz="2000" dirty="0">
                <a:solidFill>
                  <a:srgbClr val="002060"/>
                </a:solidFill>
              </a:rPr>
              <a:t>The leverage for observation </a:t>
            </a:r>
            <a:r>
              <a:rPr lang="en-US" sz="2000" i="1" dirty="0" err="1">
                <a:solidFill>
                  <a:srgbClr val="002060"/>
                </a:solidFill>
              </a:rPr>
              <a:t>i</a:t>
            </a:r>
            <a:r>
              <a:rPr lang="en-US" sz="2000" dirty="0">
                <a:solidFill>
                  <a:srgbClr val="002060"/>
                </a:solidFill>
              </a:rPr>
              <a:t> is denoted </a:t>
            </a:r>
            <a:r>
              <a:rPr lang="en-US" sz="2000" i="1" dirty="0">
                <a:solidFill>
                  <a:srgbClr val="002060"/>
                </a:solidFill>
              </a:rPr>
              <a:t>h</a:t>
            </a:r>
            <a:r>
              <a:rPr lang="en-US" sz="2000" i="1" baseline="-25000" dirty="0">
                <a:solidFill>
                  <a:srgbClr val="002060"/>
                </a:solidFill>
              </a:rPr>
              <a:t>i</a:t>
            </a:r>
            <a:r>
              <a:rPr lang="en-US" sz="2000" dirty="0">
                <a:solidFill>
                  <a:srgbClr val="002060"/>
                </a:solidFill>
              </a:rPr>
              <a:t>.</a:t>
            </a:r>
          </a:p>
        </p:txBody>
      </p:sp>
    </p:spTree>
    <p:extLst>
      <p:ext uri="{BB962C8B-B14F-4D97-AF65-F5344CB8AC3E}">
        <p14:creationId xmlns:p14="http://schemas.microsoft.com/office/powerpoint/2010/main" val="16496049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12-</a:t>
            </a:r>
            <a:fld id="{BFF5B768-E9F7-40C3-B1C2-F77B6D8618C3}" type="slidenum">
              <a:rPr lang="en-US"/>
              <a:pPr/>
              <a:t>42</a:t>
            </a:fld>
            <a:endParaRPr lang="en-US"/>
          </a:p>
        </p:txBody>
      </p:sp>
      <p:sp>
        <p:nvSpPr>
          <p:cNvPr id="101377"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101378"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501765" name="Rectangle 5"/>
          <p:cNvSpPr>
            <a:spLocks noChangeArrowheads="1"/>
          </p:cNvSpPr>
          <p:nvPr/>
        </p:nvSpPr>
        <p:spPr bwMode="auto">
          <a:xfrm>
            <a:off x="236538" y="992981"/>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Leverage </a:t>
            </a:r>
          </a:p>
        </p:txBody>
      </p:sp>
      <p:sp>
        <p:nvSpPr>
          <p:cNvPr id="146441" name="Rectangle 9"/>
          <p:cNvSpPr>
            <a:spLocks noChangeArrowheads="1"/>
          </p:cNvSpPr>
          <p:nvPr/>
        </p:nvSpPr>
        <p:spPr bwMode="auto">
          <a:xfrm>
            <a:off x="538348" y="3108325"/>
            <a:ext cx="5105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spcBef>
                <a:spcPct val="20000"/>
              </a:spcBef>
              <a:buClr>
                <a:schemeClr val="accent1"/>
              </a:buClr>
              <a:buFontTx/>
              <a:buChar char="•"/>
            </a:pPr>
            <a:r>
              <a:rPr lang="en-US" sz="2000" dirty="0">
                <a:solidFill>
                  <a:srgbClr val="002060"/>
                </a:solidFill>
              </a:rPr>
              <a:t>  A </a:t>
            </a:r>
            <a:r>
              <a:rPr lang="en-US" sz="2000" i="1" dirty="0">
                <a:solidFill>
                  <a:srgbClr val="002060"/>
                </a:solidFill>
              </a:rPr>
              <a:t>leverage</a:t>
            </a:r>
            <a:r>
              <a:rPr lang="en-US" sz="2000" dirty="0">
                <a:solidFill>
                  <a:srgbClr val="002060"/>
                </a:solidFill>
              </a:rPr>
              <a:t> that exceeds 4/</a:t>
            </a:r>
            <a:r>
              <a:rPr lang="en-US" sz="2000" i="1" dirty="0">
                <a:solidFill>
                  <a:srgbClr val="002060"/>
                </a:solidFill>
              </a:rPr>
              <a:t>n</a:t>
            </a:r>
            <a:r>
              <a:rPr lang="en-US" sz="2000" dirty="0">
                <a:solidFill>
                  <a:srgbClr val="002060"/>
                </a:solidFill>
              </a:rPr>
              <a:t> is unusual</a:t>
            </a:r>
            <a:r>
              <a:rPr lang="en-US" sz="2000" i="1" dirty="0">
                <a:solidFill>
                  <a:srgbClr val="002060"/>
                </a:solidFill>
              </a:rPr>
              <a:t>.</a:t>
            </a:r>
            <a:r>
              <a:rPr lang="en-US" sz="2000" dirty="0">
                <a:solidFill>
                  <a:srgbClr val="002060"/>
                </a:solidFill>
              </a:rPr>
              <a:t>  </a:t>
            </a:r>
          </a:p>
        </p:txBody>
      </p:sp>
      <p:sp>
        <p:nvSpPr>
          <p:cNvPr id="101381"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pic>
        <p:nvPicPr>
          <p:cNvPr id="73730" name="Picture 2"/>
          <p:cNvPicPr>
            <a:picLocks noChangeAspect="1" noChangeArrowheads="1"/>
          </p:cNvPicPr>
          <p:nvPr/>
        </p:nvPicPr>
        <p:blipFill>
          <a:blip r:embed="rId3" cstate="print"/>
          <a:srcRect/>
          <a:stretch>
            <a:fillRect/>
          </a:stretch>
        </p:blipFill>
        <p:spPr bwMode="auto">
          <a:xfrm>
            <a:off x="2056605" y="1604168"/>
            <a:ext cx="4543425" cy="1066800"/>
          </a:xfrm>
          <a:prstGeom prst="rect">
            <a:avLst/>
          </a:prstGeom>
          <a:noFill/>
          <a:ln w="3175">
            <a:solidFill>
              <a:schemeClr val="tx1"/>
            </a:solidFill>
            <a:miter lim="800000"/>
            <a:headEnd/>
            <a:tailEnd/>
          </a:ln>
          <a:effectLst>
            <a:innerShdw blurRad="63500" dist="50800" dir="2700000">
              <a:prstClr val="black">
                <a:alpha val="50000"/>
              </a:prstClr>
            </a:innerShdw>
          </a:effectLst>
        </p:spPr>
      </p:pic>
      <p:pic>
        <p:nvPicPr>
          <p:cNvPr id="90114" name="Picture 2"/>
          <p:cNvPicPr>
            <a:picLocks noChangeAspect="1" noChangeArrowheads="1"/>
          </p:cNvPicPr>
          <p:nvPr/>
        </p:nvPicPr>
        <p:blipFill>
          <a:blip r:embed="rId4" cstate="print"/>
          <a:srcRect/>
          <a:stretch>
            <a:fillRect/>
          </a:stretch>
        </p:blipFill>
        <p:spPr bwMode="auto">
          <a:xfrm>
            <a:off x="838200" y="3810000"/>
            <a:ext cx="6675437" cy="1581150"/>
          </a:xfrm>
          <a:prstGeom prst="rect">
            <a:avLst/>
          </a:prstGeom>
          <a:noFill/>
          <a:ln w="9525">
            <a:solidFill>
              <a:schemeClr val="tx1"/>
            </a:solidFill>
            <a:miter lim="800000"/>
            <a:headEnd/>
            <a:tailEnd/>
          </a:ln>
          <a:effectLst>
            <a:innerShdw blurRad="63500" dist="50800" dir="2700000">
              <a:prstClr val="black">
                <a:alpha val="50000"/>
              </a:prstClr>
            </a:innerShdw>
          </a:effectLst>
        </p:spPr>
      </p:pic>
      <p:sp>
        <p:nvSpPr>
          <p:cNvPr id="12" name="Rectangle 2"/>
          <p:cNvSpPr txBox="1">
            <a:spLocks noChangeArrowheads="1"/>
          </p:cNvSpPr>
          <p:nvPr/>
        </p:nvSpPr>
        <p:spPr bwMode="auto">
          <a:xfrm>
            <a:off x="1600200" y="381000"/>
            <a:ext cx="6324600" cy="611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3236" tIns="51618" rIns="103236" bIns="51618" numCol="1" anchor="ctr" anchorCtr="0" compatLnSpc="1">
            <a:prstTxWarp prst="textNoShape">
              <a:avLst/>
            </a:prstTxWarp>
          </a:bodyPr>
          <a:lst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a:lstStyle>
          <a:p>
            <a:pPr algn="ctr" eaLnBrk="1" hangingPunct="1">
              <a:defRPr/>
            </a:pPr>
            <a:r>
              <a:rPr lang="en-US" sz="3200" smtClean="0">
                <a:solidFill>
                  <a:schemeClr val="accent1"/>
                </a:solidFill>
                <a:effectLst>
                  <a:outerShdw blurRad="38100" dist="38100" dir="2700000" algn="tl">
                    <a:srgbClr val="000000">
                      <a:alpha val="43137"/>
                    </a:srgbClr>
                  </a:outerShdw>
                </a:effectLst>
              </a:rPr>
              <a:t>Unusual Observations</a:t>
            </a:r>
            <a:endParaRPr lang="en-US" sz="3200" dirty="0">
              <a:solidFill>
                <a:schemeClr val="accent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6069867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dirty="0"/>
              <a:t>12-</a:t>
            </a:r>
            <a:fld id="{BFF5B768-E9F7-40C3-B1C2-F77B6D8618C3}" type="slidenum">
              <a:rPr lang="en-US"/>
              <a:pPr/>
              <a:t>43</a:t>
            </a:fld>
            <a:endParaRPr lang="en-US" dirty="0"/>
          </a:p>
        </p:txBody>
      </p:sp>
      <p:sp>
        <p:nvSpPr>
          <p:cNvPr id="101377"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101378"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146441" name="Rectangle 9"/>
          <p:cNvSpPr>
            <a:spLocks noChangeArrowheads="1"/>
          </p:cNvSpPr>
          <p:nvPr/>
        </p:nvSpPr>
        <p:spPr bwMode="auto">
          <a:xfrm>
            <a:off x="571006" y="3962400"/>
            <a:ext cx="3136805"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eaLnBrk="0" hangingPunct="0">
              <a:spcBef>
                <a:spcPct val="20000"/>
              </a:spcBef>
              <a:buClr>
                <a:schemeClr val="accent1"/>
              </a:buClr>
              <a:buFont typeface="Arial" pitchFamily="34" charset="0"/>
              <a:buChar char="•"/>
            </a:pPr>
            <a:r>
              <a:rPr lang="en-US" dirty="0" smtClean="0">
                <a:solidFill>
                  <a:srgbClr val="002060"/>
                </a:solidFill>
              </a:rPr>
              <a:t>If the absolute value of any standardized residual is at least 2, then it is classified as </a:t>
            </a:r>
            <a:r>
              <a:rPr lang="en-US" i="1" dirty="0" smtClean="0">
                <a:solidFill>
                  <a:srgbClr val="C00000"/>
                </a:solidFill>
                <a:effectLst>
                  <a:outerShdw blurRad="38100" dist="38100" dir="2700000" algn="tl">
                    <a:srgbClr val="000000">
                      <a:alpha val="43137"/>
                    </a:srgbClr>
                  </a:outerShdw>
                </a:effectLst>
              </a:rPr>
              <a:t>unusual</a:t>
            </a:r>
            <a:r>
              <a:rPr lang="en-US" dirty="0" smtClean="0">
                <a:solidFill>
                  <a:srgbClr val="002060"/>
                </a:solidFill>
              </a:rPr>
              <a:t>.</a:t>
            </a:r>
          </a:p>
          <a:p>
            <a:pPr marL="342900" indent="-342900" eaLnBrk="0" hangingPunct="0">
              <a:spcBef>
                <a:spcPts val="1200"/>
              </a:spcBef>
              <a:buClr>
                <a:schemeClr val="accent1"/>
              </a:buClr>
              <a:buFont typeface="Arial" pitchFamily="34" charset="0"/>
              <a:buChar char="•"/>
            </a:pPr>
            <a:r>
              <a:rPr lang="en-US" i="1" dirty="0" smtClean="0">
                <a:solidFill>
                  <a:srgbClr val="002060"/>
                </a:solidFill>
              </a:rPr>
              <a:t>Leverage</a:t>
            </a:r>
            <a:r>
              <a:rPr lang="en-US" dirty="0" smtClean="0">
                <a:solidFill>
                  <a:srgbClr val="002060"/>
                </a:solidFill>
              </a:rPr>
              <a:t> </a:t>
            </a:r>
            <a:r>
              <a:rPr lang="en-US" dirty="0">
                <a:solidFill>
                  <a:srgbClr val="002060"/>
                </a:solidFill>
              </a:rPr>
              <a:t>that exceeds 4/</a:t>
            </a:r>
            <a:r>
              <a:rPr lang="en-US" i="1" dirty="0">
                <a:solidFill>
                  <a:srgbClr val="002060"/>
                </a:solidFill>
              </a:rPr>
              <a:t>n</a:t>
            </a:r>
            <a:r>
              <a:rPr lang="en-US" dirty="0">
                <a:solidFill>
                  <a:srgbClr val="002060"/>
                </a:solidFill>
              </a:rPr>
              <a:t> </a:t>
            </a:r>
            <a:r>
              <a:rPr lang="en-US" dirty="0" smtClean="0">
                <a:solidFill>
                  <a:srgbClr val="002060"/>
                </a:solidFill>
              </a:rPr>
              <a:t>indicates an </a:t>
            </a:r>
            <a:r>
              <a:rPr lang="en-US" i="1" dirty="0" smtClean="0">
                <a:solidFill>
                  <a:srgbClr val="C00000"/>
                </a:solidFill>
                <a:effectLst>
                  <a:outerShdw blurRad="38100" dist="38100" dir="2700000" algn="tl">
                    <a:srgbClr val="000000">
                      <a:alpha val="43137"/>
                    </a:srgbClr>
                  </a:outerShdw>
                </a:effectLst>
              </a:rPr>
              <a:t>influential</a:t>
            </a:r>
            <a:r>
              <a:rPr lang="en-US" dirty="0" smtClean="0">
                <a:solidFill>
                  <a:srgbClr val="C00000"/>
                </a:solidFill>
                <a:effectLst>
                  <a:outerShdw blurRad="38100" dist="38100" dir="2700000" algn="tl">
                    <a:srgbClr val="000000">
                      <a:alpha val="43137"/>
                    </a:srgbClr>
                  </a:outerShdw>
                </a:effectLst>
              </a:rPr>
              <a:t> X </a:t>
            </a:r>
            <a:r>
              <a:rPr lang="en-US" dirty="0">
                <a:solidFill>
                  <a:srgbClr val="002060"/>
                </a:solidFill>
              </a:rPr>
              <a:t>value</a:t>
            </a:r>
            <a:r>
              <a:rPr lang="en-US" i="1" dirty="0" smtClean="0">
                <a:solidFill>
                  <a:srgbClr val="002060"/>
                </a:solidFill>
              </a:rPr>
              <a:t> </a:t>
            </a:r>
            <a:r>
              <a:rPr lang="en-US" dirty="0" smtClean="0">
                <a:solidFill>
                  <a:srgbClr val="002060"/>
                </a:solidFill>
              </a:rPr>
              <a:t>(far from mean of </a:t>
            </a:r>
            <a:r>
              <a:rPr lang="en-US" i="1" dirty="0" smtClean="0">
                <a:solidFill>
                  <a:srgbClr val="002060"/>
                </a:solidFill>
              </a:rPr>
              <a:t>X</a:t>
            </a:r>
            <a:r>
              <a:rPr lang="en-US" dirty="0" smtClean="0">
                <a:solidFill>
                  <a:srgbClr val="002060"/>
                </a:solidFill>
              </a:rPr>
              <a:t>).  </a:t>
            </a:r>
            <a:endParaRPr lang="en-US" dirty="0">
              <a:solidFill>
                <a:srgbClr val="002060"/>
              </a:solidFill>
            </a:endParaRPr>
          </a:p>
        </p:txBody>
      </p:sp>
      <p:sp>
        <p:nvSpPr>
          <p:cNvPr id="101381"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sp>
        <p:nvSpPr>
          <p:cNvPr id="12" name="Rectangle 2"/>
          <p:cNvSpPr txBox="1">
            <a:spLocks noChangeArrowheads="1"/>
          </p:cNvSpPr>
          <p:nvPr/>
        </p:nvSpPr>
        <p:spPr bwMode="auto">
          <a:xfrm>
            <a:off x="1600200" y="381000"/>
            <a:ext cx="6324600" cy="611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3236" tIns="51618" rIns="103236" bIns="51618" numCol="1" anchor="ctr" anchorCtr="0" compatLnSpc="1">
            <a:prstTxWarp prst="textNoShape">
              <a:avLst/>
            </a:prstTxWarp>
          </a:bodyPr>
          <a:lst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a:lstStyle>
          <a:p>
            <a:pPr algn="ctr" eaLnBrk="1" hangingPunct="1">
              <a:defRPr/>
            </a:pPr>
            <a:r>
              <a:rPr lang="en-US" sz="3200" smtClean="0">
                <a:solidFill>
                  <a:schemeClr val="accent1"/>
                </a:solidFill>
                <a:effectLst>
                  <a:outerShdw blurRad="38100" dist="38100" dir="2700000" algn="tl">
                    <a:srgbClr val="000000">
                      <a:alpha val="43137"/>
                    </a:srgbClr>
                  </a:outerShdw>
                </a:effectLst>
              </a:rPr>
              <a:t>Unusual Observations</a:t>
            </a:r>
            <a:endParaRPr lang="en-US" sz="3200" dirty="0">
              <a:solidFill>
                <a:schemeClr val="accent1"/>
              </a:solidFill>
              <a:effectLst>
                <a:outerShdw blurRad="38100" dist="38100" dir="2700000" algn="tl">
                  <a:srgbClr val="000000">
                    <a:alpha val="43137"/>
                  </a:srgbClr>
                </a:outerShdw>
              </a:effectLst>
            </a:endParaRPr>
          </a:p>
        </p:txBody>
      </p:sp>
      <p:pic>
        <p:nvPicPr>
          <p:cNvPr id="1198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006" y="1604168"/>
            <a:ext cx="3594004" cy="2159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981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1813" y="1604168"/>
            <a:ext cx="4286250" cy="420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 name="Straight Arrow Connector 3"/>
          <p:cNvCxnSpPr/>
          <p:nvPr/>
        </p:nvCxnSpPr>
        <p:spPr bwMode="auto">
          <a:xfrm flipV="1">
            <a:off x="3505200" y="3810000"/>
            <a:ext cx="4648200" cy="838200"/>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cxnSp>
        <p:nvCxnSpPr>
          <p:cNvPr id="18" name="Straight Arrow Connector 17"/>
          <p:cNvCxnSpPr/>
          <p:nvPr/>
        </p:nvCxnSpPr>
        <p:spPr bwMode="auto">
          <a:xfrm>
            <a:off x="3505200" y="5410200"/>
            <a:ext cx="3886200" cy="304800"/>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
        <p:nvSpPr>
          <p:cNvPr id="28" name="Rectangle 7"/>
          <p:cNvSpPr>
            <a:spLocks noChangeArrowheads="1"/>
          </p:cNvSpPr>
          <p:nvPr/>
        </p:nvSpPr>
        <p:spPr bwMode="auto">
          <a:xfrm>
            <a:off x="166408" y="837405"/>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smtClean="0">
                <a:solidFill>
                  <a:srgbClr val="C00000"/>
                </a:solidFill>
                <a:effectLst>
                  <a:outerShdw blurRad="38100" dist="38100" dir="2700000" algn="tl">
                    <a:srgbClr val="000000">
                      <a:alpha val="43137"/>
                    </a:srgbClr>
                  </a:outerShdw>
                </a:effectLst>
              </a:rPr>
              <a:t>Example: Achievement Test Scores</a:t>
            </a:r>
            <a:endParaRPr lang="en-US" sz="2400" i="1" dirty="0">
              <a:solidFill>
                <a:srgbClr val="C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3111383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12-</a:t>
            </a:r>
            <a:fld id="{4892423A-E6EE-4F11-8DB3-424E13696AED}" type="slidenum">
              <a:rPr lang="en-US"/>
              <a:pPr/>
              <a:t>44</a:t>
            </a:fld>
            <a:endParaRPr lang="en-US"/>
          </a:p>
        </p:txBody>
      </p:sp>
      <p:sp>
        <p:nvSpPr>
          <p:cNvPr id="103425" name="Slide Number Placeholder 3"/>
          <p:cNvSpPr txBox="1">
            <a:spLocks noGrp="1"/>
          </p:cNvSpPr>
          <p:nvPr/>
        </p:nvSpPr>
        <p:spPr bwMode="auto">
          <a:xfrm>
            <a:off x="0" y="6619875"/>
            <a:ext cx="125095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6" tIns="51618" rIns="103236" bIns="51618"/>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1200">
                <a:solidFill>
                  <a:srgbClr val="FFFFFF"/>
                </a:solidFill>
              </a:rPr>
              <a:t>12B-</a:t>
            </a:r>
            <a:fld id="{363DB344-C61B-4C41-8176-16CEF9C7874E}" type="slidenum">
              <a:rPr lang="en-US" sz="1200">
                <a:solidFill>
                  <a:srgbClr val="FFFFFF"/>
                </a:solidFill>
              </a:rPr>
              <a:pPr/>
              <a:t>44</a:t>
            </a:fld>
            <a:endParaRPr lang="en-US" sz="1200">
              <a:solidFill>
                <a:srgbClr val="FFFFFF"/>
              </a:solidFill>
            </a:endParaRPr>
          </a:p>
        </p:txBody>
      </p:sp>
      <p:sp>
        <p:nvSpPr>
          <p:cNvPr id="505858" name="Rectangle 2"/>
          <p:cNvSpPr>
            <a:spLocks noGrp="1" noChangeArrowheads="1"/>
          </p:cNvSpPr>
          <p:nvPr>
            <p:ph type="title" idx="4294967295"/>
          </p:nvPr>
        </p:nvSpPr>
        <p:spPr>
          <a:xfrm>
            <a:off x="304800" y="381000"/>
            <a:ext cx="8323263" cy="533399"/>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Other </a:t>
            </a:r>
            <a:r>
              <a:rPr lang="en-US" sz="3200" dirty="0">
                <a:solidFill>
                  <a:schemeClr val="accent1"/>
                </a:solidFill>
                <a:effectLst>
                  <a:outerShdw blurRad="38100" dist="38100" dir="2700000" algn="tl">
                    <a:srgbClr val="000000">
                      <a:alpha val="43137"/>
                    </a:srgbClr>
                  </a:outerShdw>
                </a:effectLst>
              </a:rPr>
              <a:t>Regression </a:t>
            </a:r>
            <a:r>
              <a:rPr lang="en-US" sz="3200" dirty="0" smtClean="0">
                <a:solidFill>
                  <a:schemeClr val="accent1"/>
                </a:solidFill>
                <a:effectLst>
                  <a:outerShdw blurRad="38100" dist="38100" dir="2700000" algn="tl">
                    <a:srgbClr val="000000">
                      <a:alpha val="43137"/>
                    </a:srgbClr>
                  </a:outerShdw>
                </a:effectLst>
              </a:rPr>
              <a:t>Problems</a:t>
            </a:r>
            <a:endParaRPr lang="en-US" sz="3200" dirty="0">
              <a:solidFill>
                <a:schemeClr val="accent1"/>
              </a:solidFill>
              <a:effectLst>
                <a:outerShdw blurRad="38100" dist="38100" dir="2700000" algn="tl">
                  <a:srgbClr val="000000">
                    <a:alpha val="43137"/>
                  </a:srgbClr>
                </a:outerShdw>
              </a:effectLst>
            </a:endParaRPr>
          </a:p>
        </p:txBody>
      </p:sp>
      <p:sp>
        <p:nvSpPr>
          <p:cNvPr id="103427"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103428"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505861" name="Rectangle 5"/>
          <p:cNvSpPr>
            <a:spLocks noChangeArrowheads="1"/>
          </p:cNvSpPr>
          <p:nvPr/>
        </p:nvSpPr>
        <p:spPr bwMode="auto">
          <a:xfrm>
            <a:off x="338447" y="1295400"/>
            <a:ext cx="71183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Outliers</a:t>
            </a:r>
          </a:p>
        </p:txBody>
      </p:sp>
      <p:sp>
        <p:nvSpPr>
          <p:cNvPr id="505862" name="Rectangle 6"/>
          <p:cNvSpPr>
            <a:spLocks noChangeArrowheads="1"/>
          </p:cNvSpPr>
          <p:nvPr/>
        </p:nvSpPr>
        <p:spPr bwMode="auto">
          <a:xfrm>
            <a:off x="4754429" y="2065317"/>
            <a:ext cx="4256087" cy="3352800"/>
          </a:xfrm>
          <a:prstGeom prst="rect">
            <a:avLst/>
          </a:prstGeom>
          <a:solidFill>
            <a:schemeClr val="bg1"/>
          </a:solidFill>
          <a:ln w="9525">
            <a:solidFill>
              <a:schemeClr val="folHlink"/>
            </a:solidFill>
            <a:miter lim="800000"/>
            <a:headEnd/>
            <a:tailEnd/>
          </a:ln>
          <a:effectLst/>
        </p:spPr>
        <p:txBody>
          <a:bodyPr lIns="103231" tIns="51616" rIns="103231" bIns="51616"/>
          <a:lstStyle/>
          <a:p>
            <a:pPr eaLnBrk="0" hangingPunct="0">
              <a:spcBef>
                <a:spcPct val="20000"/>
              </a:spcBef>
              <a:buClr>
                <a:schemeClr val="accent1"/>
              </a:buClr>
              <a:defRPr/>
            </a:pPr>
            <a:r>
              <a:rPr lang="en-US" sz="2000" b="1" i="1" dirty="0">
                <a:solidFill>
                  <a:srgbClr val="C00000"/>
                </a:solidFill>
              </a:rPr>
              <a:t>To fix the </a:t>
            </a:r>
            <a:r>
              <a:rPr lang="en-US" sz="2000" b="1" i="1" dirty="0" smtClean="0">
                <a:solidFill>
                  <a:srgbClr val="C00000"/>
                </a:solidFill>
              </a:rPr>
              <a:t>problem</a:t>
            </a:r>
          </a:p>
          <a:p>
            <a:pPr marL="342900" indent="-342900" eaLnBrk="0" hangingPunct="0">
              <a:spcBef>
                <a:spcPct val="20000"/>
              </a:spcBef>
              <a:buClr>
                <a:schemeClr val="accent1"/>
              </a:buClr>
              <a:buFont typeface="Arial" pitchFamily="34" charset="0"/>
              <a:buChar char="•"/>
              <a:defRPr/>
            </a:pPr>
            <a:r>
              <a:rPr lang="en-US" sz="2000" dirty="0" smtClean="0">
                <a:solidFill>
                  <a:srgbClr val="002060"/>
                </a:solidFill>
                <a:effectLst>
                  <a:outerShdw blurRad="38100" dist="38100" dir="2700000" algn="tl">
                    <a:srgbClr val="FFFFFF"/>
                  </a:outerShdw>
                </a:effectLst>
              </a:rPr>
              <a:t>delete </a:t>
            </a:r>
            <a:r>
              <a:rPr lang="en-US" sz="2000" dirty="0">
                <a:solidFill>
                  <a:srgbClr val="002060"/>
                </a:solidFill>
                <a:effectLst>
                  <a:outerShdw blurRad="38100" dist="38100" dir="2700000" algn="tl">
                    <a:srgbClr val="FFFFFF"/>
                  </a:outerShdw>
                </a:effectLst>
              </a:rPr>
              <a:t>the observation(s</a:t>
            </a:r>
            <a:r>
              <a:rPr lang="en-US" sz="2000" dirty="0" smtClean="0">
                <a:solidFill>
                  <a:srgbClr val="002060"/>
                </a:solidFill>
                <a:effectLst>
                  <a:outerShdw blurRad="38100" dist="38100" dir="2700000" algn="tl">
                    <a:srgbClr val="FFFFFF"/>
                  </a:outerShdw>
                </a:effectLst>
              </a:rPr>
              <a:t>) if you are </a:t>
            </a:r>
            <a:r>
              <a:rPr lang="en-US" sz="2000" i="1" dirty="0" smtClean="0">
                <a:solidFill>
                  <a:srgbClr val="002060"/>
                </a:solidFill>
                <a:effectLst>
                  <a:outerShdw blurRad="38100" dist="38100" dir="2700000" algn="tl">
                    <a:srgbClr val="FFFFFF"/>
                  </a:outerShdw>
                </a:effectLst>
              </a:rPr>
              <a:t>sure</a:t>
            </a:r>
            <a:r>
              <a:rPr lang="en-US" sz="2000" dirty="0" smtClean="0">
                <a:solidFill>
                  <a:srgbClr val="002060"/>
                </a:solidFill>
                <a:effectLst>
                  <a:outerShdw blurRad="38100" dist="38100" dir="2700000" algn="tl">
                    <a:srgbClr val="FFFFFF"/>
                  </a:outerShdw>
                </a:effectLst>
              </a:rPr>
              <a:t> they are actually wrong.</a:t>
            </a:r>
          </a:p>
          <a:p>
            <a:pPr marL="342900" indent="-342900" eaLnBrk="0" hangingPunct="0">
              <a:spcBef>
                <a:spcPct val="20000"/>
              </a:spcBef>
              <a:buClr>
                <a:schemeClr val="accent1"/>
              </a:buClr>
              <a:buFont typeface="Arial" pitchFamily="34" charset="0"/>
              <a:buChar char="•"/>
              <a:defRPr/>
            </a:pPr>
            <a:r>
              <a:rPr lang="en-US" sz="2000" dirty="0" smtClean="0">
                <a:solidFill>
                  <a:srgbClr val="002060"/>
                </a:solidFill>
                <a:effectLst>
                  <a:outerShdw blurRad="38100" dist="38100" dir="2700000" algn="tl">
                    <a:srgbClr val="FFFFFF"/>
                  </a:outerShdw>
                </a:effectLst>
              </a:rPr>
              <a:t>formulate </a:t>
            </a:r>
            <a:r>
              <a:rPr lang="en-US" sz="2000" dirty="0">
                <a:solidFill>
                  <a:srgbClr val="002060"/>
                </a:solidFill>
                <a:effectLst>
                  <a:outerShdw blurRad="38100" dist="38100" dir="2700000" algn="tl">
                    <a:srgbClr val="FFFFFF"/>
                  </a:outerShdw>
                </a:effectLst>
              </a:rPr>
              <a:t>a multiple regression </a:t>
            </a:r>
            <a:r>
              <a:rPr lang="en-US" sz="2000" dirty="0" smtClean="0">
                <a:solidFill>
                  <a:srgbClr val="002060"/>
                </a:solidFill>
                <a:effectLst>
                  <a:outerShdw blurRad="38100" dist="38100" dir="2700000" algn="tl">
                    <a:srgbClr val="FFFFFF"/>
                  </a:outerShdw>
                </a:effectLst>
              </a:rPr>
              <a:t>model that </a:t>
            </a:r>
            <a:r>
              <a:rPr lang="en-US" sz="2000" dirty="0">
                <a:solidFill>
                  <a:srgbClr val="002060"/>
                </a:solidFill>
                <a:effectLst>
                  <a:outerShdw blurRad="38100" dist="38100" dir="2700000" algn="tl">
                    <a:srgbClr val="FFFFFF"/>
                  </a:outerShdw>
                </a:effectLst>
              </a:rPr>
              <a:t>includes the lurking variable.</a:t>
            </a:r>
          </a:p>
        </p:txBody>
      </p:sp>
      <p:sp>
        <p:nvSpPr>
          <p:cNvPr id="505866" name="Rectangle 10"/>
          <p:cNvSpPr>
            <a:spLocks noChangeArrowheads="1"/>
          </p:cNvSpPr>
          <p:nvPr/>
        </p:nvSpPr>
        <p:spPr bwMode="auto">
          <a:xfrm>
            <a:off x="325438" y="2041566"/>
            <a:ext cx="4467225" cy="3352800"/>
          </a:xfrm>
          <a:prstGeom prst="rect">
            <a:avLst/>
          </a:prstGeom>
          <a:solidFill>
            <a:schemeClr val="bg1"/>
          </a:solidFill>
          <a:ln w="9525">
            <a:solidFill>
              <a:schemeClr val="folHlink"/>
            </a:solidFill>
            <a:miter lim="800000"/>
            <a:headEnd/>
            <a:tailEnd/>
          </a:ln>
          <a:effectLst/>
        </p:spPr>
        <p:txBody>
          <a:bodyPr lIns="103231" tIns="51616" rIns="103231" bIns="51616"/>
          <a:lstStyle/>
          <a:p>
            <a:pPr eaLnBrk="0" hangingPunct="0">
              <a:spcBef>
                <a:spcPts val="1200"/>
              </a:spcBef>
              <a:buClr>
                <a:schemeClr val="accent1"/>
              </a:buClr>
              <a:defRPr/>
            </a:pPr>
            <a:r>
              <a:rPr lang="en-US" sz="2000" b="1" i="1" dirty="0">
                <a:solidFill>
                  <a:srgbClr val="C00000"/>
                </a:solidFill>
                <a:effectLst>
                  <a:outerShdw blurRad="38100" dist="38100" dir="2700000" algn="tl">
                    <a:srgbClr val="FFFFFF"/>
                  </a:outerShdw>
                </a:effectLst>
              </a:rPr>
              <a:t>Outliers may be caused </a:t>
            </a:r>
            <a:r>
              <a:rPr lang="en-US" sz="2000" b="1" i="1" dirty="0" smtClean="0">
                <a:solidFill>
                  <a:srgbClr val="C00000"/>
                </a:solidFill>
                <a:effectLst>
                  <a:outerShdw blurRad="38100" dist="38100" dir="2700000" algn="tl">
                    <a:srgbClr val="FFFFFF"/>
                  </a:outerShdw>
                </a:effectLst>
              </a:rPr>
              <a:t>by</a:t>
            </a:r>
          </a:p>
          <a:p>
            <a:pPr marL="342900" indent="-342900" eaLnBrk="0" hangingPunct="0">
              <a:spcBef>
                <a:spcPts val="1200"/>
              </a:spcBef>
              <a:buClr>
                <a:schemeClr val="accent1"/>
              </a:buClr>
              <a:buFont typeface="Arial" pitchFamily="34" charset="0"/>
              <a:buChar char="•"/>
              <a:defRPr/>
            </a:pPr>
            <a:r>
              <a:rPr lang="en-US" sz="2000" dirty="0" smtClean="0">
                <a:solidFill>
                  <a:srgbClr val="002060"/>
                </a:solidFill>
                <a:effectLst>
                  <a:outerShdw blurRad="38100" dist="38100" dir="2700000" algn="tl">
                    <a:srgbClr val="FFFFFF"/>
                  </a:outerShdw>
                </a:effectLst>
              </a:rPr>
              <a:t>an </a:t>
            </a:r>
            <a:r>
              <a:rPr lang="en-US" sz="2000" dirty="0">
                <a:solidFill>
                  <a:srgbClr val="002060"/>
                </a:solidFill>
                <a:effectLst>
                  <a:outerShdw blurRad="38100" dist="38100" dir="2700000" algn="tl">
                    <a:srgbClr val="FFFFFF"/>
                  </a:outerShdw>
                </a:effectLst>
              </a:rPr>
              <a:t>error in </a:t>
            </a:r>
            <a:r>
              <a:rPr lang="en-US" sz="2000" dirty="0" smtClean="0">
                <a:solidFill>
                  <a:srgbClr val="002060"/>
                </a:solidFill>
                <a:effectLst>
                  <a:outerShdw blurRad="38100" dist="38100" dir="2700000" algn="tl">
                    <a:srgbClr val="FFFFFF"/>
                  </a:outerShdw>
                </a:effectLst>
              </a:rPr>
              <a:t>recording data.</a:t>
            </a:r>
          </a:p>
          <a:p>
            <a:pPr marL="342900" indent="-342900" eaLnBrk="0" hangingPunct="0">
              <a:spcBef>
                <a:spcPts val="1200"/>
              </a:spcBef>
              <a:buClr>
                <a:schemeClr val="accent1"/>
              </a:buClr>
              <a:buFont typeface="Arial" pitchFamily="34" charset="0"/>
              <a:buChar char="•"/>
              <a:defRPr/>
            </a:pPr>
            <a:r>
              <a:rPr lang="en-US" sz="2000" dirty="0" smtClean="0">
                <a:solidFill>
                  <a:srgbClr val="002060"/>
                </a:solidFill>
                <a:effectLst>
                  <a:outerShdw blurRad="38100" dist="38100" dir="2700000" algn="tl">
                    <a:srgbClr val="FFFFFF"/>
                  </a:outerShdw>
                </a:effectLst>
              </a:rPr>
              <a:t>impossible data (can be omitted).</a:t>
            </a:r>
          </a:p>
          <a:p>
            <a:pPr marL="342900" indent="-342900" eaLnBrk="0" hangingPunct="0">
              <a:spcBef>
                <a:spcPts val="1200"/>
              </a:spcBef>
              <a:buClr>
                <a:schemeClr val="accent1"/>
              </a:buClr>
              <a:buFont typeface="Arial" pitchFamily="34" charset="0"/>
              <a:buChar char="•"/>
              <a:defRPr/>
            </a:pPr>
            <a:r>
              <a:rPr lang="en-US" sz="2000" dirty="0" smtClean="0">
                <a:solidFill>
                  <a:srgbClr val="002060"/>
                </a:solidFill>
                <a:effectLst>
                  <a:outerShdw blurRad="38100" dist="38100" dir="2700000" algn="tl">
                    <a:srgbClr val="FFFFFF"/>
                  </a:outerShdw>
                </a:effectLst>
              </a:rPr>
              <a:t>an </a:t>
            </a:r>
            <a:r>
              <a:rPr lang="en-US" sz="2000" dirty="0">
                <a:solidFill>
                  <a:srgbClr val="002060"/>
                </a:solidFill>
                <a:effectLst>
                  <a:outerShdw blurRad="38100" dist="38100" dir="2700000" algn="tl">
                    <a:srgbClr val="FFFFFF"/>
                  </a:outerShdw>
                </a:effectLst>
              </a:rPr>
              <a:t>observation that </a:t>
            </a:r>
            <a:r>
              <a:rPr lang="en-US" sz="2000" dirty="0" smtClean="0">
                <a:solidFill>
                  <a:srgbClr val="002060"/>
                </a:solidFill>
                <a:effectLst>
                  <a:outerShdw blurRad="38100" dist="38100" dir="2700000" algn="tl">
                    <a:srgbClr val="FFFFFF"/>
                  </a:outerShdw>
                </a:effectLst>
              </a:rPr>
              <a:t>has been influenced </a:t>
            </a:r>
            <a:r>
              <a:rPr lang="en-US" sz="2000" dirty="0">
                <a:solidFill>
                  <a:srgbClr val="002060"/>
                </a:solidFill>
                <a:effectLst>
                  <a:outerShdw blurRad="38100" dist="38100" dir="2700000" algn="tl">
                    <a:srgbClr val="FFFFFF"/>
                  </a:outerShdw>
                </a:effectLst>
              </a:rPr>
              <a:t>by an </a:t>
            </a:r>
            <a:r>
              <a:rPr lang="en-US" sz="2000" dirty="0" smtClean="0">
                <a:solidFill>
                  <a:srgbClr val="002060"/>
                </a:solidFill>
                <a:effectLst>
                  <a:outerShdw blurRad="38100" dist="38100" dir="2700000" algn="tl">
                    <a:srgbClr val="FFFFFF"/>
                  </a:outerShdw>
                </a:effectLst>
              </a:rPr>
              <a:t>unspecified “</a:t>
            </a:r>
            <a:r>
              <a:rPr lang="en-US" sz="2000" dirty="0">
                <a:solidFill>
                  <a:srgbClr val="002060"/>
                </a:solidFill>
                <a:effectLst>
                  <a:outerShdw blurRad="38100" dist="38100" dir="2700000" algn="tl">
                    <a:srgbClr val="FFFFFF"/>
                  </a:outerShdw>
                </a:effectLst>
              </a:rPr>
              <a:t>lurking</a:t>
            </a:r>
            <a:r>
              <a:rPr lang="en-US" sz="2000" dirty="0" smtClean="0">
                <a:solidFill>
                  <a:srgbClr val="002060"/>
                </a:solidFill>
                <a:effectLst>
                  <a:outerShdw blurRad="38100" dist="38100" dir="2700000" algn="tl">
                    <a:srgbClr val="FFFFFF"/>
                  </a:outerShdw>
                </a:effectLst>
              </a:rPr>
              <a:t>” variable that should have </a:t>
            </a:r>
            <a:r>
              <a:rPr lang="en-US" sz="2000" dirty="0">
                <a:solidFill>
                  <a:srgbClr val="002060"/>
                </a:solidFill>
                <a:effectLst>
                  <a:outerShdw blurRad="38100" dist="38100" dir="2700000" algn="tl">
                    <a:srgbClr val="FFFFFF"/>
                  </a:outerShdw>
                </a:effectLst>
              </a:rPr>
              <a:t>been </a:t>
            </a:r>
            <a:r>
              <a:rPr lang="en-US" sz="2000" dirty="0" smtClean="0">
                <a:solidFill>
                  <a:srgbClr val="002060"/>
                </a:solidFill>
                <a:effectLst>
                  <a:outerShdw blurRad="38100" dist="38100" dir="2700000" algn="tl">
                    <a:srgbClr val="FFFFFF"/>
                  </a:outerShdw>
                </a:effectLst>
              </a:rPr>
              <a:t>controlled but wasn’t.</a:t>
            </a:r>
            <a:endParaRPr lang="en-US" sz="2000" dirty="0">
              <a:solidFill>
                <a:srgbClr val="002060"/>
              </a:solidFill>
              <a:effectLst>
                <a:outerShdw blurRad="38100" dist="38100" dir="2700000" algn="tl">
                  <a:srgbClr val="FFFFFF"/>
                </a:outerShdw>
              </a:effectLst>
            </a:endParaRPr>
          </a:p>
        </p:txBody>
      </p:sp>
      <p:sp>
        <p:nvSpPr>
          <p:cNvPr id="103432"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spTree>
    <p:extLst>
      <p:ext uri="{BB962C8B-B14F-4D97-AF65-F5344CB8AC3E}">
        <p14:creationId xmlns:p14="http://schemas.microsoft.com/office/powerpoint/2010/main" val="32041969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12-</a:t>
            </a:r>
            <a:fld id="{4CEDA240-6983-47F6-B9FB-1EC5D726A74B}" type="slidenum">
              <a:rPr lang="en-US"/>
              <a:pPr/>
              <a:t>45</a:t>
            </a:fld>
            <a:endParaRPr lang="en-US"/>
          </a:p>
        </p:txBody>
      </p:sp>
      <p:sp>
        <p:nvSpPr>
          <p:cNvPr id="105473"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105474"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506885" name="Rectangle 5"/>
          <p:cNvSpPr>
            <a:spLocks noChangeArrowheads="1"/>
          </p:cNvSpPr>
          <p:nvPr/>
        </p:nvSpPr>
        <p:spPr bwMode="auto">
          <a:xfrm>
            <a:off x="234950" y="1258094"/>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Model Misspecification</a:t>
            </a:r>
          </a:p>
        </p:txBody>
      </p:sp>
      <p:sp>
        <p:nvSpPr>
          <p:cNvPr id="506889" name="Rectangle 9"/>
          <p:cNvSpPr>
            <a:spLocks noChangeArrowheads="1"/>
          </p:cNvSpPr>
          <p:nvPr/>
        </p:nvSpPr>
        <p:spPr bwMode="auto">
          <a:xfrm>
            <a:off x="766763" y="1839119"/>
            <a:ext cx="6700837" cy="1742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lstStyle/>
          <a:p>
            <a:pPr marL="515938" indent="-401638" eaLnBrk="0" hangingPunct="0">
              <a:spcBef>
                <a:spcPts val="1200"/>
              </a:spcBef>
              <a:buClr>
                <a:schemeClr val="accent1"/>
              </a:buClr>
              <a:buFontTx/>
              <a:buChar char="•"/>
            </a:pPr>
            <a:r>
              <a:rPr lang="en-US" sz="2000" dirty="0">
                <a:solidFill>
                  <a:srgbClr val="002060"/>
                </a:solidFill>
              </a:rPr>
              <a:t>If a relevant predictor has been omitted, then the model is </a:t>
            </a:r>
            <a:r>
              <a:rPr lang="en-US" sz="2000" i="1" dirty="0" err="1">
                <a:solidFill>
                  <a:srgbClr val="002060"/>
                </a:solidFill>
              </a:rPr>
              <a:t>misspecified</a:t>
            </a:r>
            <a:r>
              <a:rPr lang="en-US" sz="2000" dirty="0" smtClean="0">
                <a:solidFill>
                  <a:srgbClr val="002060"/>
                </a:solidFill>
              </a:rPr>
              <a:t>.</a:t>
            </a:r>
          </a:p>
          <a:p>
            <a:pPr marL="515938" indent="-401638" eaLnBrk="0" hangingPunct="0">
              <a:spcBef>
                <a:spcPts val="1200"/>
              </a:spcBef>
              <a:buClr>
                <a:schemeClr val="accent1"/>
              </a:buClr>
              <a:buFontTx/>
              <a:buChar char="•"/>
            </a:pPr>
            <a:r>
              <a:rPr lang="en-US" sz="2000" dirty="0" smtClean="0">
                <a:solidFill>
                  <a:srgbClr val="002060"/>
                </a:solidFill>
              </a:rPr>
              <a:t>For example, </a:t>
            </a:r>
            <a:r>
              <a:rPr lang="en-US" sz="2000" i="1" dirty="0" smtClean="0">
                <a:solidFill>
                  <a:srgbClr val="002060"/>
                </a:solidFill>
              </a:rPr>
              <a:t>Height</a:t>
            </a:r>
            <a:r>
              <a:rPr lang="en-US" sz="2000" dirty="0" smtClean="0">
                <a:solidFill>
                  <a:srgbClr val="002060"/>
                </a:solidFill>
              </a:rPr>
              <a:t> depends on </a:t>
            </a:r>
            <a:r>
              <a:rPr lang="en-US" sz="2000" i="1" dirty="0" smtClean="0">
                <a:solidFill>
                  <a:srgbClr val="002060"/>
                </a:solidFill>
              </a:rPr>
              <a:t>Gender</a:t>
            </a:r>
            <a:r>
              <a:rPr lang="en-US" sz="2000" dirty="0" smtClean="0">
                <a:solidFill>
                  <a:srgbClr val="002060"/>
                </a:solidFill>
              </a:rPr>
              <a:t> as well as </a:t>
            </a:r>
            <a:r>
              <a:rPr lang="en-US" sz="2000" i="1" dirty="0" smtClean="0">
                <a:solidFill>
                  <a:srgbClr val="002060"/>
                </a:solidFill>
              </a:rPr>
              <a:t>Age</a:t>
            </a:r>
            <a:r>
              <a:rPr lang="en-US" sz="2000" dirty="0" smtClean="0">
                <a:solidFill>
                  <a:srgbClr val="002060"/>
                </a:solidFill>
              </a:rPr>
              <a:t>.</a:t>
            </a:r>
            <a:endParaRPr lang="en-US" sz="2000" dirty="0">
              <a:solidFill>
                <a:srgbClr val="002060"/>
              </a:solidFill>
            </a:endParaRPr>
          </a:p>
          <a:p>
            <a:pPr marL="515938" indent="-401638" eaLnBrk="0" hangingPunct="0">
              <a:spcBef>
                <a:spcPts val="1200"/>
              </a:spcBef>
              <a:buClr>
                <a:schemeClr val="accent1"/>
              </a:buClr>
              <a:buFontTx/>
              <a:buChar char="•"/>
            </a:pPr>
            <a:r>
              <a:rPr lang="en-US" sz="2000" dirty="0">
                <a:solidFill>
                  <a:srgbClr val="002060"/>
                </a:solidFill>
              </a:rPr>
              <a:t>Use </a:t>
            </a:r>
            <a:r>
              <a:rPr lang="en-US" sz="2000" i="1" dirty="0">
                <a:solidFill>
                  <a:srgbClr val="002060"/>
                </a:solidFill>
              </a:rPr>
              <a:t>multiple regression</a:t>
            </a:r>
            <a:r>
              <a:rPr lang="en-US" sz="2000" dirty="0">
                <a:solidFill>
                  <a:srgbClr val="002060"/>
                </a:solidFill>
              </a:rPr>
              <a:t> instead of bivariate regression.</a:t>
            </a:r>
          </a:p>
        </p:txBody>
      </p:sp>
      <p:sp>
        <p:nvSpPr>
          <p:cNvPr id="507909" name="Rectangle 5"/>
          <p:cNvSpPr>
            <a:spLocks noChangeArrowheads="1"/>
          </p:cNvSpPr>
          <p:nvPr/>
        </p:nvSpPr>
        <p:spPr bwMode="auto">
          <a:xfrm>
            <a:off x="234950" y="3581400"/>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Ill-Conditioned Data</a:t>
            </a:r>
          </a:p>
        </p:txBody>
      </p:sp>
      <p:sp>
        <p:nvSpPr>
          <p:cNvPr id="507910" name="Rectangle 6"/>
          <p:cNvSpPr>
            <a:spLocks noChangeArrowheads="1"/>
          </p:cNvSpPr>
          <p:nvPr/>
        </p:nvSpPr>
        <p:spPr bwMode="auto">
          <a:xfrm>
            <a:off x="914400" y="4192588"/>
            <a:ext cx="6781800" cy="175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lstStyle/>
          <a:p>
            <a:pPr marL="342900" indent="-342900" eaLnBrk="0" hangingPunct="0">
              <a:spcBef>
                <a:spcPts val="1200"/>
              </a:spcBef>
              <a:buClr>
                <a:schemeClr val="accent1"/>
              </a:buClr>
              <a:buFontTx/>
              <a:buChar char="•"/>
            </a:pPr>
            <a:r>
              <a:rPr lang="en-US" sz="2000" i="1" u="sng" dirty="0">
                <a:solidFill>
                  <a:srgbClr val="002060"/>
                </a:solidFill>
              </a:rPr>
              <a:t>Well-conditioned</a:t>
            </a:r>
            <a:r>
              <a:rPr lang="en-US" sz="2000" i="1" dirty="0">
                <a:solidFill>
                  <a:srgbClr val="002060"/>
                </a:solidFill>
              </a:rPr>
              <a:t> data</a:t>
            </a:r>
            <a:r>
              <a:rPr lang="en-US" sz="2000" dirty="0">
                <a:solidFill>
                  <a:srgbClr val="002060"/>
                </a:solidFill>
              </a:rPr>
              <a:t> values are of the same general order of magnitude.</a:t>
            </a:r>
          </a:p>
          <a:p>
            <a:pPr marL="342900" indent="-342900" eaLnBrk="0" hangingPunct="0">
              <a:spcBef>
                <a:spcPts val="1200"/>
              </a:spcBef>
              <a:buClr>
                <a:schemeClr val="accent1"/>
              </a:buClr>
              <a:buFontTx/>
              <a:buChar char="•"/>
            </a:pPr>
            <a:r>
              <a:rPr lang="en-US" sz="2000" i="1" u="sng" dirty="0">
                <a:solidFill>
                  <a:srgbClr val="002060"/>
                </a:solidFill>
              </a:rPr>
              <a:t>Ill-conditioned data </a:t>
            </a:r>
            <a:r>
              <a:rPr lang="en-US" sz="2000" dirty="0">
                <a:solidFill>
                  <a:srgbClr val="002060"/>
                </a:solidFill>
              </a:rPr>
              <a:t>have unusually large or small data values and can cause loss of regression accuracy or awkward estimates.</a:t>
            </a:r>
          </a:p>
        </p:txBody>
      </p:sp>
      <p:sp>
        <p:nvSpPr>
          <p:cNvPr id="105479"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sp>
        <p:nvSpPr>
          <p:cNvPr id="12" name="Rectangle 2"/>
          <p:cNvSpPr txBox="1">
            <a:spLocks noChangeArrowheads="1"/>
          </p:cNvSpPr>
          <p:nvPr/>
        </p:nvSpPr>
        <p:spPr bwMode="auto">
          <a:xfrm>
            <a:off x="304800" y="381000"/>
            <a:ext cx="8323263" cy="533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3236" tIns="51618" rIns="103236" bIns="51618" numCol="1" anchor="ctr" anchorCtr="0" compatLnSpc="1">
            <a:prstTxWarp prst="textNoShape">
              <a:avLst/>
            </a:prstTxWarp>
          </a:bodyPr>
          <a:lst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Other Regression Problems</a:t>
            </a:r>
            <a:endParaRPr lang="en-US" sz="3200" dirty="0">
              <a:solidFill>
                <a:schemeClr val="accent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9674901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12-</a:t>
            </a:r>
            <a:fld id="{614D93DA-8741-48AB-88BA-CE9F790A5326}" type="slidenum">
              <a:rPr lang="en-US"/>
              <a:pPr/>
              <a:t>46</a:t>
            </a:fld>
            <a:endParaRPr lang="en-US"/>
          </a:p>
        </p:txBody>
      </p:sp>
      <p:sp>
        <p:nvSpPr>
          <p:cNvPr id="107521"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107522"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507909" name="Rectangle 5"/>
          <p:cNvSpPr>
            <a:spLocks noChangeArrowheads="1"/>
          </p:cNvSpPr>
          <p:nvPr/>
        </p:nvSpPr>
        <p:spPr bwMode="auto">
          <a:xfrm>
            <a:off x="234950" y="1533526"/>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alpha val="43137"/>
                    </a:srgbClr>
                  </a:outerShdw>
                </a:effectLst>
              </a:rPr>
              <a:t> </a:t>
            </a:r>
            <a:r>
              <a:rPr lang="en-US" sz="2400" i="1" dirty="0">
                <a:solidFill>
                  <a:srgbClr val="C00000"/>
                </a:solidFill>
                <a:effectLst>
                  <a:outerShdw blurRad="38100" dist="38100" dir="2700000" algn="tl">
                    <a:srgbClr val="000000">
                      <a:alpha val="43137"/>
                    </a:srgbClr>
                  </a:outerShdw>
                </a:effectLst>
              </a:rPr>
              <a:t>Ill-Conditioned Data</a:t>
            </a:r>
          </a:p>
        </p:txBody>
      </p:sp>
      <p:sp>
        <p:nvSpPr>
          <p:cNvPr id="507910" name="Rectangle 6"/>
          <p:cNvSpPr>
            <a:spLocks noChangeArrowheads="1"/>
          </p:cNvSpPr>
          <p:nvPr/>
        </p:nvSpPr>
        <p:spPr bwMode="auto">
          <a:xfrm>
            <a:off x="766763" y="2114551"/>
            <a:ext cx="7462837" cy="1162049"/>
          </a:xfrm>
          <a:prstGeom prst="rect">
            <a:avLst/>
          </a:prstGeom>
          <a:noFill/>
          <a:ln w="9525">
            <a:noFill/>
            <a:miter lim="800000"/>
            <a:headEnd/>
            <a:tailEnd/>
          </a:ln>
          <a:effectLst/>
        </p:spPr>
        <p:txBody>
          <a:bodyPr lIns="103231" tIns="51616" rIns="103231" bIns="51616"/>
          <a:lstStyle/>
          <a:p>
            <a:pPr marL="515938" indent="-515938" eaLnBrk="0" hangingPunct="0">
              <a:spcBef>
                <a:spcPts val="1200"/>
              </a:spcBef>
              <a:buClr>
                <a:schemeClr val="accent1"/>
              </a:buClr>
              <a:buFontTx/>
              <a:buChar char="•"/>
              <a:defRPr/>
            </a:pPr>
            <a:r>
              <a:rPr lang="en-US" sz="2000" dirty="0">
                <a:solidFill>
                  <a:srgbClr val="002060"/>
                </a:solidFill>
              </a:rPr>
              <a:t>Avoid mixing magnitudes by adjusting the magnitude of your data </a:t>
            </a:r>
            <a:r>
              <a:rPr lang="en-US" sz="2000" i="1" dirty="0">
                <a:solidFill>
                  <a:srgbClr val="002060"/>
                </a:solidFill>
              </a:rPr>
              <a:t>before</a:t>
            </a:r>
            <a:r>
              <a:rPr lang="en-US" sz="2000" dirty="0">
                <a:solidFill>
                  <a:srgbClr val="002060"/>
                </a:solidFill>
              </a:rPr>
              <a:t> running the </a:t>
            </a:r>
            <a:r>
              <a:rPr lang="en-US" sz="2000" dirty="0" smtClean="0">
                <a:solidFill>
                  <a:srgbClr val="002060"/>
                </a:solidFill>
              </a:rPr>
              <a:t>regression. </a:t>
            </a:r>
          </a:p>
          <a:p>
            <a:pPr marL="515938" indent="-515938" eaLnBrk="0" hangingPunct="0">
              <a:spcBef>
                <a:spcPts val="1200"/>
              </a:spcBef>
              <a:buClr>
                <a:schemeClr val="accent1"/>
              </a:buClr>
              <a:buFontTx/>
              <a:buChar char="•"/>
              <a:defRPr/>
            </a:pPr>
            <a:r>
              <a:rPr lang="en-US" sz="2000" dirty="0" smtClean="0">
                <a:solidFill>
                  <a:srgbClr val="002060"/>
                </a:solidFill>
              </a:rPr>
              <a:t>For example, </a:t>
            </a:r>
            <a:r>
              <a:rPr lang="en-US" sz="2000" i="1" dirty="0" smtClean="0">
                <a:solidFill>
                  <a:srgbClr val="002060"/>
                </a:solidFill>
              </a:rPr>
              <a:t>Revenue</a:t>
            </a:r>
            <a:r>
              <a:rPr lang="en-US" sz="2000" dirty="0" smtClean="0">
                <a:solidFill>
                  <a:srgbClr val="002060"/>
                </a:solidFill>
              </a:rPr>
              <a:t>= 139,405,377 mixed with </a:t>
            </a:r>
            <a:r>
              <a:rPr lang="en-US" sz="2000" i="1" dirty="0" smtClean="0">
                <a:solidFill>
                  <a:srgbClr val="002060"/>
                </a:solidFill>
              </a:rPr>
              <a:t>ROI</a:t>
            </a:r>
            <a:r>
              <a:rPr lang="en-US" sz="2000" dirty="0" smtClean="0">
                <a:solidFill>
                  <a:srgbClr val="002060"/>
                </a:solidFill>
              </a:rPr>
              <a:t> = .037.</a:t>
            </a:r>
            <a:endParaRPr lang="en-US" sz="2400" i="1" dirty="0">
              <a:effectLst>
                <a:outerShdw blurRad="38100" dist="38100" dir="2700000" algn="tl">
                  <a:srgbClr val="000000"/>
                </a:outerShdw>
              </a:effectLst>
            </a:endParaRPr>
          </a:p>
        </p:txBody>
      </p:sp>
      <p:sp>
        <p:nvSpPr>
          <p:cNvPr id="508933" name="Rectangle 5"/>
          <p:cNvSpPr>
            <a:spLocks noChangeArrowheads="1"/>
          </p:cNvSpPr>
          <p:nvPr/>
        </p:nvSpPr>
        <p:spPr bwMode="auto">
          <a:xfrm>
            <a:off x="234950" y="3585556"/>
            <a:ext cx="8440702"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000" i="1" dirty="0">
                <a:solidFill>
                  <a:srgbClr val="C00000"/>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Spurious Correlation</a:t>
            </a:r>
          </a:p>
        </p:txBody>
      </p:sp>
      <p:sp>
        <p:nvSpPr>
          <p:cNvPr id="508934" name="Rectangle 6"/>
          <p:cNvSpPr>
            <a:spLocks noChangeArrowheads="1"/>
          </p:cNvSpPr>
          <p:nvPr/>
        </p:nvSpPr>
        <p:spPr bwMode="auto">
          <a:xfrm>
            <a:off x="685800" y="4195156"/>
            <a:ext cx="7696200" cy="1824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lstStyle/>
          <a:p>
            <a:pPr marL="515938" indent="-515938" eaLnBrk="0" hangingPunct="0">
              <a:spcBef>
                <a:spcPts val="1200"/>
              </a:spcBef>
              <a:buClr>
                <a:schemeClr val="accent1"/>
              </a:buClr>
              <a:buFontTx/>
              <a:buChar char="•"/>
            </a:pPr>
            <a:r>
              <a:rPr lang="en-US" sz="2000" dirty="0">
                <a:solidFill>
                  <a:srgbClr val="002060"/>
                </a:solidFill>
              </a:rPr>
              <a:t>In a </a:t>
            </a:r>
            <a:r>
              <a:rPr lang="en-US" sz="2000" i="1" u="sng" dirty="0">
                <a:solidFill>
                  <a:srgbClr val="002060"/>
                </a:solidFill>
              </a:rPr>
              <a:t>spurious correlation </a:t>
            </a:r>
            <a:r>
              <a:rPr lang="en-US" sz="2000" dirty="0">
                <a:solidFill>
                  <a:srgbClr val="002060"/>
                </a:solidFill>
              </a:rPr>
              <a:t>two variables appear related because of the way they are defined. </a:t>
            </a:r>
          </a:p>
          <a:p>
            <a:pPr marL="515938" indent="-515938" eaLnBrk="0" hangingPunct="0">
              <a:spcBef>
                <a:spcPts val="1200"/>
              </a:spcBef>
              <a:buClr>
                <a:schemeClr val="accent1"/>
              </a:buClr>
              <a:buFontTx/>
              <a:buChar char="•"/>
            </a:pPr>
            <a:r>
              <a:rPr lang="en-US" sz="2000" dirty="0">
                <a:solidFill>
                  <a:srgbClr val="002060"/>
                </a:solidFill>
              </a:rPr>
              <a:t>This problem is called the </a:t>
            </a:r>
            <a:r>
              <a:rPr lang="en-US" sz="2000" i="1" dirty="0">
                <a:solidFill>
                  <a:srgbClr val="002060"/>
                </a:solidFill>
              </a:rPr>
              <a:t>size effect</a:t>
            </a:r>
            <a:r>
              <a:rPr lang="en-US" sz="2000" dirty="0">
                <a:solidFill>
                  <a:srgbClr val="002060"/>
                </a:solidFill>
              </a:rPr>
              <a:t> or </a:t>
            </a:r>
            <a:r>
              <a:rPr lang="en-US" sz="2000" i="1" dirty="0">
                <a:solidFill>
                  <a:srgbClr val="002060"/>
                </a:solidFill>
              </a:rPr>
              <a:t>problem of totals</a:t>
            </a:r>
            <a:r>
              <a:rPr lang="en-US" sz="2000" i="1" dirty="0" smtClean="0">
                <a:solidFill>
                  <a:srgbClr val="002060"/>
                </a:solidFill>
              </a:rPr>
              <a:t>.</a:t>
            </a:r>
          </a:p>
          <a:p>
            <a:pPr marL="515938" indent="-515938" eaLnBrk="0" hangingPunct="0">
              <a:spcBef>
                <a:spcPts val="1200"/>
              </a:spcBef>
              <a:buClr>
                <a:schemeClr val="accent1"/>
              </a:buClr>
              <a:buFontTx/>
              <a:buChar char="•"/>
            </a:pPr>
            <a:r>
              <a:rPr lang="en-US" sz="2000" dirty="0" smtClean="0">
                <a:solidFill>
                  <a:srgbClr val="002060"/>
                </a:solidFill>
              </a:rPr>
              <a:t>Expressing variables as </a:t>
            </a:r>
            <a:r>
              <a:rPr lang="en-US" sz="2000" i="1" dirty="0" smtClean="0">
                <a:solidFill>
                  <a:srgbClr val="002060"/>
                </a:solidFill>
              </a:rPr>
              <a:t>per capita </a:t>
            </a:r>
            <a:r>
              <a:rPr lang="en-US" sz="2000" dirty="0" smtClean="0">
                <a:solidFill>
                  <a:srgbClr val="002060"/>
                </a:solidFill>
              </a:rPr>
              <a:t>or </a:t>
            </a:r>
            <a:r>
              <a:rPr lang="en-US" sz="2000" i="1" dirty="0" smtClean="0">
                <a:solidFill>
                  <a:srgbClr val="002060"/>
                </a:solidFill>
              </a:rPr>
              <a:t>per cent</a:t>
            </a:r>
            <a:r>
              <a:rPr lang="en-US" sz="2000" dirty="0" smtClean="0">
                <a:solidFill>
                  <a:srgbClr val="002060"/>
                </a:solidFill>
              </a:rPr>
              <a:t> may be helpful.</a:t>
            </a:r>
            <a:endParaRPr lang="en-US" sz="2000" dirty="0">
              <a:solidFill>
                <a:srgbClr val="002060"/>
              </a:solidFill>
            </a:endParaRPr>
          </a:p>
        </p:txBody>
      </p:sp>
      <p:sp>
        <p:nvSpPr>
          <p:cNvPr id="10752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sp>
        <p:nvSpPr>
          <p:cNvPr id="12" name="Rectangle 2"/>
          <p:cNvSpPr txBox="1">
            <a:spLocks noChangeArrowheads="1"/>
          </p:cNvSpPr>
          <p:nvPr/>
        </p:nvSpPr>
        <p:spPr bwMode="auto">
          <a:xfrm>
            <a:off x="304800" y="381000"/>
            <a:ext cx="8323263" cy="533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3236" tIns="51618" rIns="103236" bIns="51618" numCol="1" anchor="ctr" anchorCtr="0" compatLnSpc="1">
            <a:prstTxWarp prst="textNoShape">
              <a:avLst/>
            </a:prstTxWarp>
          </a:bodyPr>
          <a:lst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a:lstStyle>
          <a:p>
            <a:pPr algn="ctr" eaLnBrk="1" hangingPunct="1">
              <a:defRPr/>
            </a:pPr>
            <a:r>
              <a:rPr lang="en-US" sz="3200" smtClean="0">
                <a:solidFill>
                  <a:schemeClr val="accent1"/>
                </a:solidFill>
                <a:effectLst>
                  <a:outerShdw blurRad="38100" dist="38100" dir="2700000" algn="tl">
                    <a:srgbClr val="000000">
                      <a:alpha val="43137"/>
                    </a:srgbClr>
                  </a:outerShdw>
                </a:effectLst>
              </a:rPr>
              <a:t>Other Regression Problems</a:t>
            </a:r>
            <a:endParaRPr lang="en-US" sz="3200" dirty="0">
              <a:solidFill>
                <a:schemeClr val="accent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1472696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a:spLocks noGrp="1" noChangeArrowheads="1"/>
          </p:cNvSpPr>
          <p:nvPr>
            <p:ph type="sldNum" sz="quarter" idx="10"/>
          </p:nvPr>
        </p:nvSpPr>
        <p:spPr>
          <a:ln/>
        </p:spPr>
        <p:txBody>
          <a:bodyPr/>
          <a:lstStyle/>
          <a:p>
            <a:r>
              <a:rPr lang="en-US"/>
              <a:t>12-</a:t>
            </a:r>
            <a:fld id="{4BC2AA0D-F890-4BFC-8FDF-F1905A85B0FD}" type="slidenum">
              <a:rPr lang="en-US"/>
              <a:pPr/>
              <a:t>47</a:t>
            </a:fld>
            <a:endParaRPr lang="en-US"/>
          </a:p>
        </p:txBody>
      </p:sp>
      <p:sp>
        <p:nvSpPr>
          <p:cNvPr id="109569"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109570"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509957" name="Rectangle 5"/>
          <p:cNvSpPr>
            <a:spLocks noChangeArrowheads="1"/>
          </p:cNvSpPr>
          <p:nvPr/>
        </p:nvSpPr>
        <p:spPr bwMode="auto">
          <a:xfrm>
            <a:off x="234950" y="1371600"/>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Model Form and Variable Transforms</a:t>
            </a:r>
          </a:p>
        </p:txBody>
      </p:sp>
      <p:sp>
        <p:nvSpPr>
          <p:cNvPr id="509958" name="Rectangle 6"/>
          <p:cNvSpPr>
            <a:spLocks noChangeArrowheads="1"/>
          </p:cNvSpPr>
          <p:nvPr/>
        </p:nvSpPr>
        <p:spPr bwMode="auto">
          <a:xfrm>
            <a:off x="766763" y="2144713"/>
            <a:ext cx="7005637" cy="2884487"/>
          </a:xfrm>
          <a:prstGeom prst="rect">
            <a:avLst/>
          </a:prstGeom>
          <a:noFill/>
          <a:ln w="9525">
            <a:noFill/>
            <a:miter lim="800000"/>
            <a:headEnd/>
            <a:tailEnd/>
          </a:ln>
          <a:effectLst/>
        </p:spPr>
        <p:txBody>
          <a:bodyPr lIns="103231" tIns="51616" rIns="103231" bIns="51616"/>
          <a:lstStyle/>
          <a:p>
            <a:pPr marL="342900" indent="-342900" eaLnBrk="0" hangingPunct="0">
              <a:spcBef>
                <a:spcPts val="1200"/>
              </a:spcBef>
              <a:buClr>
                <a:schemeClr val="accent1"/>
              </a:buClr>
              <a:buFont typeface="Arial" pitchFamily="34" charset="0"/>
              <a:buChar char="•"/>
              <a:defRPr/>
            </a:pPr>
            <a:r>
              <a:rPr lang="en-US" sz="2000" dirty="0">
                <a:solidFill>
                  <a:srgbClr val="002060"/>
                </a:solidFill>
                <a:effectLst>
                  <a:outerShdw blurRad="38100" dist="38100" dir="2700000" algn="tl">
                    <a:srgbClr val="FFFFFF"/>
                  </a:outerShdw>
                </a:effectLst>
              </a:rPr>
              <a:t>Sometimes a nonlinear model is a better fit than a linear model.  </a:t>
            </a:r>
            <a:r>
              <a:rPr lang="en-US" sz="2000" dirty="0" smtClean="0">
                <a:solidFill>
                  <a:srgbClr val="002060"/>
                </a:solidFill>
                <a:effectLst>
                  <a:outerShdw blurRad="38100" dist="38100" dir="2700000" algn="tl">
                    <a:srgbClr val="FFFFFF"/>
                  </a:outerShdw>
                </a:effectLst>
              </a:rPr>
              <a:t>Excel </a:t>
            </a:r>
            <a:r>
              <a:rPr lang="en-US" sz="2000" dirty="0">
                <a:solidFill>
                  <a:srgbClr val="002060"/>
                </a:solidFill>
                <a:effectLst>
                  <a:outerShdw blurRad="38100" dist="38100" dir="2700000" algn="tl">
                    <a:srgbClr val="FFFFFF"/>
                  </a:outerShdw>
                </a:effectLst>
              </a:rPr>
              <a:t>offers </a:t>
            </a:r>
            <a:r>
              <a:rPr lang="en-US" sz="2000" dirty="0" smtClean="0">
                <a:solidFill>
                  <a:srgbClr val="002060"/>
                </a:solidFill>
                <a:effectLst>
                  <a:outerShdw blurRad="38100" dist="38100" dir="2700000" algn="tl">
                    <a:srgbClr val="FFFFFF"/>
                  </a:outerShdw>
                </a:effectLst>
              </a:rPr>
              <a:t>other model forms for simple regression (one </a:t>
            </a:r>
            <a:r>
              <a:rPr lang="en-US" sz="2000" i="1" dirty="0" smtClean="0">
                <a:solidFill>
                  <a:srgbClr val="002060"/>
                </a:solidFill>
                <a:effectLst>
                  <a:outerShdw blurRad="38100" dist="38100" dir="2700000" algn="tl">
                    <a:srgbClr val="FFFFFF"/>
                  </a:outerShdw>
                </a:effectLst>
              </a:rPr>
              <a:t>X</a:t>
            </a:r>
            <a:r>
              <a:rPr lang="en-US" sz="2000" dirty="0" smtClean="0">
                <a:solidFill>
                  <a:srgbClr val="002060"/>
                </a:solidFill>
                <a:effectLst>
                  <a:outerShdw blurRad="38100" dist="38100" dir="2700000" algn="tl">
                    <a:srgbClr val="FFFFFF"/>
                  </a:outerShdw>
                </a:effectLst>
              </a:rPr>
              <a:t> and one </a:t>
            </a:r>
            <a:r>
              <a:rPr lang="en-US" sz="2000" i="1" dirty="0" smtClean="0">
                <a:solidFill>
                  <a:srgbClr val="002060"/>
                </a:solidFill>
                <a:effectLst>
                  <a:outerShdw blurRad="38100" dist="38100" dir="2700000" algn="tl">
                    <a:srgbClr val="FFFFFF"/>
                  </a:outerShdw>
                </a:effectLst>
              </a:rPr>
              <a:t>Y</a:t>
            </a:r>
            <a:r>
              <a:rPr lang="en-US" sz="2000" dirty="0" smtClean="0">
                <a:solidFill>
                  <a:srgbClr val="002060"/>
                </a:solidFill>
                <a:effectLst>
                  <a:outerShdw blurRad="38100" dist="38100" dir="2700000" algn="tl">
                    <a:srgbClr val="FFFFFF"/>
                  </a:outerShdw>
                </a:effectLst>
              </a:rPr>
              <a:t>)</a:t>
            </a:r>
            <a:endParaRPr lang="en-US" sz="2000" dirty="0">
              <a:solidFill>
                <a:srgbClr val="002060"/>
              </a:solidFill>
              <a:effectLst>
                <a:outerShdw blurRad="38100" dist="38100" dir="2700000" algn="tl">
                  <a:srgbClr val="FFFFFF"/>
                </a:outerShdw>
              </a:effectLst>
            </a:endParaRPr>
          </a:p>
          <a:p>
            <a:pPr marL="342900" indent="-342900" eaLnBrk="0" hangingPunct="0">
              <a:spcBef>
                <a:spcPts val="1200"/>
              </a:spcBef>
              <a:buClr>
                <a:schemeClr val="accent1"/>
              </a:buClr>
              <a:buFont typeface="Arial" pitchFamily="34" charset="0"/>
              <a:buChar char="•"/>
              <a:defRPr/>
            </a:pPr>
            <a:r>
              <a:rPr lang="en-US" sz="2000" dirty="0">
                <a:solidFill>
                  <a:srgbClr val="002060"/>
                </a:solidFill>
                <a:effectLst>
                  <a:outerShdw blurRad="38100" dist="38100" dir="2700000" algn="tl">
                    <a:srgbClr val="FFFFFF"/>
                  </a:outerShdw>
                </a:effectLst>
              </a:rPr>
              <a:t>Variables may be transformed (e.g., logarithmic or exponential functions) in order to provide a better fit.</a:t>
            </a:r>
          </a:p>
          <a:p>
            <a:pPr marL="342900" indent="-342900" eaLnBrk="0" hangingPunct="0">
              <a:spcBef>
                <a:spcPts val="1200"/>
              </a:spcBef>
              <a:buClr>
                <a:schemeClr val="accent1"/>
              </a:buClr>
              <a:buFont typeface="Arial" pitchFamily="34" charset="0"/>
              <a:buChar char="•"/>
              <a:defRPr/>
            </a:pPr>
            <a:r>
              <a:rPr lang="en-US" sz="2000" dirty="0">
                <a:solidFill>
                  <a:srgbClr val="002060"/>
                </a:solidFill>
                <a:effectLst>
                  <a:outerShdw blurRad="38100" dist="38100" dir="2700000" algn="tl">
                    <a:srgbClr val="FFFFFF"/>
                  </a:outerShdw>
                </a:effectLst>
              </a:rPr>
              <a:t>Log transformations reduce heteroscedasticity.</a:t>
            </a:r>
          </a:p>
          <a:p>
            <a:pPr marL="342900" indent="-342900" eaLnBrk="0" hangingPunct="0">
              <a:spcBef>
                <a:spcPts val="1200"/>
              </a:spcBef>
              <a:buClr>
                <a:schemeClr val="accent1"/>
              </a:buClr>
              <a:buFont typeface="Arial" pitchFamily="34" charset="0"/>
              <a:buChar char="•"/>
              <a:defRPr/>
            </a:pPr>
            <a:r>
              <a:rPr lang="en-US" sz="2000" dirty="0">
                <a:solidFill>
                  <a:srgbClr val="002060"/>
                </a:solidFill>
                <a:effectLst>
                  <a:outerShdw blurRad="38100" dist="38100" dir="2700000" algn="tl">
                    <a:srgbClr val="FFFFFF"/>
                  </a:outerShdw>
                </a:effectLst>
              </a:rPr>
              <a:t>Nonlinear models may be difficult to </a:t>
            </a:r>
            <a:r>
              <a:rPr lang="en-US" sz="2000" dirty="0" smtClean="0">
                <a:solidFill>
                  <a:srgbClr val="002060"/>
                </a:solidFill>
                <a:effectLst>
                  <a:outerShdw blurRad="38100" dist="38100" dir="2700000" algn="tl">
                    <a:srgbClr val="FFFFFF"/>
                  </a:outerShdw>
                </a:effectLst>
              </a:rPr>
              <a:t>interpret. </a:t>
            </a:r>
          </a:p>
        </p:txBody>
      </p:sp>
      <p:sp>
        <p:nvSpPr>
          <p:cNvPr id="10957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sp>
        <p:nvSpPr>
          <p:cNvPr id="10" name="Rectangle 2"/>
          <p:cNvSpPr txBox="1">
            <a:spLocks noChangeArrowheads="1"/>
          </p:cNvSpPr>
          <p:nvPr/>
        </p:nvSpPr>
        <p:spPr bwMode="auto">
          <a:xfrm>
            <a:off x="304800" y="381000"/>
            <a:ext cx="8323263" cy="533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3236" tIns="51618" rIns="103236" bIns="51618" numCol="1" anchor="ctr" anchorCtr="0" compatLnSpc="1">
            <a:prstTxWarp prst="textNoShape">
              <a:avLst/>
            </a:prstTxWarp>
          </a:bodyPr>
          <a:lst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a:lstStyle>
          <a:p>
            <a:pPr algn="ctr" eaLnBrk="1" hangingPunct="1">
              <a:defRPr/>
            </a:pPr>
            <a:r>
              <a:rPr lang="en-US" sz="3200" smtClean="0">
                <a:solidFill>
                  <a:schemeClr val="accent1"/>
                </a:solidFill>
                <a:effectLst>
                  <a:outerShdw blurRad="38100" dist="38100" dir="2700000" algn="tl">
                    <a:srgbClr val="000000">
                      <a:alpha val="43137"/>
                    </a:srgbClr>
                  </a:outerShdw>
                </a:effectLst>
              </a:rPr>
              <a:t>Other Regression Problems</a:t>
            </a:r>
            <a:endParaRPr lang="en-US" sz="3200" dirty="0">
              <a:solidFill>
                <a:schemeClr val="accent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762960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48</a:t>
            </a:fld>
            <a:endParaRPr lang="en-US" dirty="0">
              <a:latin typeface="Times New Roman" pitchFamily="18" charset="0"/>
            </a:endParaRPr>
          </a:p>
        </p:txBody>
      </p:sp>
      <p:sp>
        <p:nvSpPr>
          <p:cNvPr id="44034" name="Rectangle 2"/>
          <p:cNvSpPr>
            <a:spLocks noGrp="1" noChangeArrowheads="1"/>
          </p:cNvSpPr>
          <p:nvPr>
            <p:ph type="title"/>
          </p:nvPr>
        </p:nvSpPr>
        <p:spPr>
          <a:xfrm>
            <a:off x="685800" y="457200"/>
            <a:ext cx="7543800" cy="533399"/>
          </a:xfrm>
          <a:solidFill>
            <a:schemeClr val="accent1">
              <a:lumMod val="20000"/>
              <a:lumOff val="80000"/>
            </a:schemeClr>
          </a:solidFill>
        </p:spPr>
        <p:txBody>
          <a:bodyPr lIns="103236" tIns="51618" rIns="103236" bIns="51618" anchor="t">
            <a:noAutofit/>
          </a:bodyPr>
          <a:lstStyle/>
          <a:p>
            <a:pPr algn="l" eaLnBrk="1" hangingPunct="1">
              <a:defRPr/>
            </a:pPr>
            <a:r>
              <a:rPr lang="en-US" sz="3200" kern="0" dirty="0">
                <a:solidFill>
                  <a:schemeClr val="accent1"/>
                </a:solidFill>
                <a:effectLst>
                  <a:outerShdw blurRad="38100" dist="38100" dir="2700000" algn="tl">
                    <a:srgbClr val="000000">
                      <a:alpha val="43137"/>
                    </a:srgbClr>
                  </a:outerShdw>
                </a:effectLst>
              </a:rPr>
              <a:t>Assignments</a:t>
            </a:r>
            <a:r>
              <a:rPr lang="en-US" sz="3200" dirty="0" smtClean="0">
                <a:solidFill>
                  <a:srgbClr val="33CCCC"/>
                </a:solidFill>
                <a:effectLst>
                  <a:outerShdw blurRad="38100" dist="38100" dir="2700000" algn="tl">
                    <a:srgbClr val="000000">
                      <a:alpha val="43137"/>
                    </a:srgbClr>
                  </a:outerShdw>
                </a:effectLst>
                <a:latin typeface="+mn-lt"/>
              </a:rPr>
              <a:t>	                                  </a:t>
            </a:r>
            <a:r>
              <a:rPr lang="en-US" sz="3200" b="1" i="1" dirty="0" smtClean="0">
                <a:solidFill>
                  <a:srgbClr val="000000"/>
                </a:solidFill>
                <a:ea typeface="+mn-ea"/>
                <a:cs typeface="+mn-cs"/>
              </a:rPr>
              <a:t>ML 11.4</a:t>
            </a:r>
            <a:endParaRPr lang="en-US" sz="3200" dirty="0" smtClean="0">
              <a:solidFill>
                <a:srgbClr val="33CCCC"/>
              </a:solidFill>
              <a:effectLst>
                <a:outerShdw blurRad="38100" dist="38100" dir="2700000" algn="tl">
                  <a:srgbClr val="000000">
                    <a:alpha val="43137"/>
                  </a:srgbClr>
                </a:outerShdw>
              </a:effectLst>
              <a:latin typeface="+mn-lt"/>
            </a:endParaRPr>
          </a:p>
        </p:txBody>
      </p:sp>
      <p:sp>
        <p:nvSpPr>
          <p:cNvPr id="44035" name="Rectangle 3"/>
          <p:cNvSpPr>
            <a:spLocks noGrp="1" noChangeArrowheads="1"/>
          </p:cNvSpPr>
          <p:nvPr>
            <p:ph type="body" idx="1"/>
          </p:nvPr>
        </p:nvSpPr>
        <p:spPr>
          <a:xfrm>
            <a:off x="381000" y="1752600"/>
            <a:ext cx="8655050" cy="4114800"/>
          </a:xfrm>
        </p:spPr>
        <p:txBody>
          <a:bodyPr lIns="103236" tIns="51618" rIns="103236" bIns="51618"/>
          <a:lstStyle/>
          <a:p>
            <a:pPr lvl="1">
              <a:buClr>
                <a:schemeClr val="accent1">
                  <a:lumMod val="75000"/>
                </a:schemeClr>
              </a:buClr>
              <a:buFont typeface="Arial" pitchFamily="34" charset="0"/>
              <a:buChar char="•"/>
            </a:pPr>
            <a:r>
              <a:rPr lang="en-US" sz="2400" dirty="0">
                <a:effectLst>
                  <a:outerShdw blurRad="38100" dist="38100" dir="2700000" algn="tl">
                    <a:srgbClr val="C0C0C0"/>
                  </a:outerShdw>
                </a:effectLst>
                <a:ea typeface="+mn-ea"/>
                <a:cs typeface="+mn-cs"/>
              </a:rPr>
              <a:t>Connect </a:t>
            </a:r>
            <a:r>
              <a:rPr lang="en-US" sz="2400" dirty="0" smtClean="0">
                <a:effectLst>
                  <a:outerShdw blurRad="38100" dist="38100" dir="2700000" algn="tl">
                    <a:srgbClr val="C0C0C0"/>
                  </a:outerShdw>
                </a:effectLst>
                <a:ea typeface="+mn-ea"/>
                <a:cs typeface="+mn-cs"/>
              </a:rPr>
              <a:t>C-8 </a:t>
            </a:r>
            <a:r>
              <a:rPr lang="en-US" sz="2400" dirty="0">
                <a:effectLst>
                  <a:outerShdw blurRad="38100" dist="38100" dir="2700000" algn="tl">
                    <a:srgbClr val="C0C0C0"/>
                  </a:outerShdw>
                </a:effectLst>
                <a:ea typeface="+mn-ea"/>
                <a:cs typeface="+mn-cs"/>
              </a:rPr>
              <a:t>(covers </a:t>
            </a:r>
            <a:r>
              <a:rPr lang="en-US" sz="2400" dirty="0" smtClean="0">
                <a:effectLst>
                  <a:outerShdw blurRad="38100" dist="38100" dir="2700000" algn="tl">
                    <a:srgbClr val="C0C0C0"/>
                  </a:outerShdw>
                </a:effectLst>
                <a:ea typeface="+mn-ea"/>
                <a:cs typeface="+mn-cs"/>
              </a:rPr>
              <a:t>chapter 12)</a:t>
            </a:r>
          </a:p>
          <a:p>
            <a:pPr lvl="2">
              <a:buClr>
                <a:schemeClr val="accent1">
                  <a:lumMod val="75000"/>
                </a:schemeClr>
              </a:buClr>
              <a:buFont typeface="Arial" pitchFamily="34" charset="0"/>
              <a:buChar char="•"/>
            </a:pPr>
            <a:r>
              <a:rPr lang="en-US" sz="2000" dirty="0" smtClean="0">
                <a:effectLst>
                  <a:outerShdw blurRad="38100" dist="38100" dir="2700000" algn="tl">
                    <a:srgbClr val="C0C0C0"/>
                  </a:outerShdw>
                </a:effectLst>
                <a:ea typeface="+mn-ea"/>
                <a:cs typeface="+mn-cs"/>
              </a:rPr>
              <a:t>You get </a:t>
            </a:r>
            <a:r>
              <a:rPr lang="en-US" sz="2000" i="1" dirty="0" smtClean="0">
                <a:effectLst>
                  <a:outerShdw blurRad="38100" dist="38100" dir="2700000" algn="tl">
                    <a:srgbClr val="C0C0C0"/>
                  </a:outerShdw>
                </a:effectLst>
                <a:ea typeface="+mn-ea"/>
                <a:cs typeface="+mn-cs"/>
              </a:rPr>
              <a:t>three</a:t>
            </a:r>
            <a:r>
              <a:rPr lang="en-US" sz="2000" dirty="0" smtClean="0">
                <a:effectLst>
                  <a:outerShdw blurRad="38100" dist="38100" dir="2700000" algn="tl">
                    <a:srgbClr val="C0C0C0"/>
                  </a:outerShdw>
                </a:effectLst>
                <a:ea typeface="+mn-ea"/>
                <a:cs typeface="+mn-cs"/>
              </a:rPr>
              <a:t> attempts</a:t>
            </a:r>
          </a:p>
          <a:p>
            <a:pPr lvl="2">
              <a:buClr>
                <a:schemeClr val="accent1">
                  <a:lumMod val="75000"/>
                </a:schemeClr>
              </a:buClr>
              <a:buFont typeface="Arial" pitchFamily="34" charset="0"/>
              <a:buChar char="•"/>
            </a:pPr>
            <a:r>
              <a:rPr lang="en-US" sz="2000" dirty="0" smtClean="0">
                <a:effectLst>
                  <a:outerShdw blurRad="38100" dist="38100" dir="2700000" algn="tl">
                    <a:srgbClr val="C0C0C0"/>
                  </a:outerShdw>
                </a:effectLst>
                <a:ea typeface="+mn-ea"/>
                <a:cs typeface="+mn-cs"/>
              </a:rPr>
              <a:t>Feedback is given if requested</a:t>
            </a:r>
          </a:p>
          <a:p>
            <a:pPr lvl="2">
              <a:buClr>
                <a:schemeClr val="accent1">
                  <a:lumMod val="75000"/>
                </a:schemeClr>
              </a:buClr>
              <a:buFont typeface="Arial" pitchFamily="34" charset="0"/>
              <a:buChar char="•"/>
            </a:pPr>
            <a:r>
              <a:rPr lang="en-US" sz="2000" dirty="0" smtClean="0">
                <a:effectLst>
                  <a:outerShdw blurRad="38100" dist="38100" dir="2700000" algn="tl">
                    <a:srgbClr val="C0C0C0"/>
                  </a:outerShdw>
                </a:effectLst>
                <a:ea typeface="+mn-ea"/>
                <a:cs typeface="+mn-cs"/>
              </a:rPr>
              <a:t>Printable if you wish</a:t>
            </a:r>
          </a:p>
          <a:p>
            <a:pPr lvl="2">
              <a:buClr>
                <a:schemeClr val="accent1">
                  <a:lumMod val="75000"/>
                </a:schemeClr>
              </a:buClr>
              <a:buFont typeface="Arial" pitchFamily="34" charset="0"/>
              <a:buChar char="•"/>
            </a:pPr>
            <a:r>
              <a:rPr lang="en-US" sz="2000" dirty="0" smtClean="0">
                <a:effectLst>
                  <a:outerShdw blurRad="38100" dist="38100" dir="2700000" algn="tl">
                    <a:srgbClr val="C0C0C0"/>
                  </a:outerShdw>
                </a:effectLst>
                <a:ea typeface="+mn-ea"/>
                <a:cs typeface="+mn-cs"/>
              </a:rPr>
              <a:t>Deadline is midnight each Monday</a:t>
            </a:r>
          </a:p>
          <a:p>
            <a:pPr lvl="1">
              <a:buClr>
                <a:schemeClr val="accent1">
                  <a:lumMod val="75000"/>
                </a:schemeClr>
              </a:buClr>
              <a:buFont typeface="Arial" pitchFamily="34" charset="0"/>
              <a:buChar char="•"/>
            </a:pPr>
            <a:r>
              <a:rPr lang="en-US" sz="2400" dirty="0" smtClean="0">
                <a:effectLst>
                  <a:outerShdw blurRad="38100" dist="38100" dir="2700000" algn="tl">
                    <a:srgbClr val="C0C0C0"/>
                  </a:outerShdw>
                </a:effectLst>
              </a:rPr>
              <a:t>Project P-3 </a:t>
            </a:r>
            <a:r>
              <a:rPr lang="en-US" sz="2400" dirty="0">
                <a:effectLst>
                  <a:outerShdw blurRad="38100" dist="38100" dir="2700000" algn="tl">
                    <a:srgbClr val="C0C0C0"/>
                  </a:outerShdw>
                </a:effectLst>
              </a:rPr>
              <a:t>(data, tasks, questions</a:t>
            </a:r>
            <a:r>
              <a:rPr lang="en-US" dirty="0" smtClean="0"/>
              <a:t>)</a:t>
            </a:r>
          </a:p>
          <a:p>
            <a:pPr lvl="2">
              <a:buClr>
                <a:schemeClr val="accent1">
                  <a:lumMod val="75000"/>
                </a:schemeClr>
              </a:buClr>
              <a:buFont typeface="Arial" pitchFamily="34" charset="0"/>
              <a:buChar char="•"/>
            </a:pPr>
            <a:r>
              <a:rPr lang="en-US" sz="2000" dirty="0">
                <a:effectLst>
                  <a:outerShdw blurRad="38100" dist="38100" dir="2700000" algn="tl">
                    <a:srgbClr val="C0C0C0"/>
                  </a:outerShdw>
                </a:effectLst>
                <a:ea typeface="+mn-ea"/>
                <a:cs typeface="+mn-cs"/>
              </a:rPr>
              <a:t>Review </a:t>
            </a:r>
            <a:r>
              <a:rPr lang="en-US" sz="2000" dirty="0" smtClean="0">
                <a:effectLst>
                  <a:outerShdw blurRad="38100" dist="38100" dir="2700000" algn="tl">
                    <a:srgbClr val="C0C0C0"/>
                  </a:outerShdw>
                </a:effectLst>
                <a:ea typeface="+mn-ea"/>
                <a:cs typeface="+mn-cs"/>
              </a:rPr>
              <a:t>instructions</a:t>
            </a:r>
          </a:p>
          <a:p>
            <a:pPr lvl="2">
              <a:buClr>
                <a:schemeClr val="accent1">
                  <a:lumMod val="75000"/>
                </a:schemeClr>
              </a:buClr>
              <a:buFont typeface="Arial" pitchFamily="34" charset="0"/>
              <a:buChar char="•"/>
            </a:pPr>
            <a:r>
              <a:rPr lang="en-US" sz="2000" dirty="0" smtClean="0">
                <a:effectLst>
                  <a:outerShdw blurRad="38100" dist="38100" dir="2700000" algn="tl">
                    <a:srgbClr val="C0C0C0"/>
                  </a:outerShdw>
                </a:effectLst>
                <a:ea typeface="+mn-ea"/>
                <a:cs typeface="+mn-cs"/>
              </a:rPr>
              <a:t>Look at the data</a:t>
            </a:r>
          </a:p>
          <a:p>
            <a:pPr lvl="2">
              <a:buClr>
                <a:schemeClr val="accent1">
                  <a:lumMod val="75000"/>
                </a:schemeClr>
              </a:buClr>
              <a:buFont typeface="Arial" pitchFamily="34" charset="0"/>
              <a:buChar char="•"/>
            </a:pPr>
            <a:r>
              <a:rPr lang="en-US" sz="2000" dirty="0" smtClean="0">
                <a:effectLst>
                  <a:outerShdw blurRad="38100" dist="38100" dir="2700000" algn="tl">
                    <a:srgbClr val="C0C0C0"/>
                  </a:outerShdw>
                </a:effectLst>
                <a:ea typeface="+mn-ea"/>
                <a:cs typeface="+mn-cs"/>
              </a:rPr>
              <a:t>Your task is to write a nice, readable </a:t>
            </a:r>
            <a:r>
              <a:rPr lang="en-US" sz="2000" i="1" dirty="0" smtClean="0">
                <a:solidFill>
                  <a:srgbClr val="C00000"/>
                </a:solidFill>
                <a:effectLst>
                  <a:outerShdw blurRad="38100" dist="38100" dir="2700000" algn="tl">
                    <a:srgbClr val="C0C0C0"/>
                  </a:outerShdw>
                </a:effectLst>
                <a:ea typeface="+mn-ea"/>
                <a:cs typeface="+mn-cs"/>
              </a:rPr>
              <a:t>report</a:t>
            </a:r>
            <a:r>
              <a:rPr lang="en-US" sz="2000" dirty="0" smtClean="0">
                <a:effectLst>
                  <a:outerShdw blurRad="38100" dist="38100" dir="2700000" algn="tl">
                    <a:srgbClr val="C0C0C0"/>
                  </a:outerShdw>
                </a:effectLst>
                <a:ea typeface="+mn-ea"/>
                <a:cs typeface="+mn-cs"/>
              </a:rPr>
              <a:t> (not a spreadsheet)</a:t>
            </a:r>
          </a:p>
          <a:p>
            <a:pPr lvl="2">
              <a:buClr>
                <a:schemeClr val="accent1">
                  <a:lumMod val="75000"/>
                </a:schemeClr>
              </a:buClr>
              <a:buFont typeface="Arial" pitchFamily="34" charset="0"/>
              <a:buChar char="•"/>
            </a:pPr>
            <a:r>
              <a:rPr lang="en-US" sz="2000" dirty="0" smtClean="0">
                <a:effectLst>
                  <a:outerShdw blurRad="38100" dist="38100" dir="2700000" algn="tl">
                    <a:srgbClr val="C0C0C0"/>
                  </a:outerShdw>
                </a:effectLst>
                <a:ea typeface="+mn-ea"/>
                <a:cs typeface="+mn-cs"/>
              </a:rPr>
              <a:t>Length is up to you</a:t>
            </a:r>
          </a:p>
          <a:p>
            <a:pPr lvl="2">
              <a:buClr>
                <a:schemeClr val="accent1">
                  <a:lumMod val="75000"/>
                </a:schemeClr>
              </a:buClr>
              <a:buFont typeface="Arial" pitchFamily="34" charset="0"/>
              <a:buChar char="•"/>
            </a:pPr>
            <a:endParaRPr lang="en-US" sz="2000" dirty="0">
              <a:effectLst>
                <a:outerShdw blurRad="38100" dist="38100" dir="2700000" algn="tl">
                  <a:srgbClr val="C0C0C0"/>
                </a:outerShdw>
              </a:effectLst>
              <a:ea typeface="+mn-ea"/>
              <a:cs typeface="+mn-cs"/>
            </a:endParaRPr>
          </a:p>
          <a:p>
            <a:pPr lvl="1">
              <a:buClr>
                <a:schemeClr val="accent1">
                  <a:lumMod val="75000"/>
                </a:schemeClr>
              </a:buClr>
              <a:buFont typeface="Arial" pitchFamily="34" charset="0"/>
              <a:buChar char="•"/>
            </a:pPr>
            <a:endParaRPr lang="en-US" sz="6000" dirty="0" smtClean="0"/>
          </a:p>
        </p:txBody>
      </p:sp>
    </p:spTree>
    <p:extLst>
      <p:ext uri="{BB962C8B-B14F-4D97-AF65-F5344CB8AC3E}">
        <p14:creationId xmlns:p14="http://schemas.microsoft.com/office/powerpoint/2010/main" val="21171869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49</a:t>
            </a:fld>
            <a:endParaRPr lang="en-US" dirty="0">
              <a:latin typeface="Times New Roman" pitchFamily="18" charset="0"/>
            </a:endParaRPr>
          </a:p>
        </p:txBody>
      </p:sp>
      <p:sp>
        <p:nvSpPr>
          <p:cNvPr id="44034" name="Rectangle 2"/>
          <p:cNvSpPr>
            <a:spLocks noGrp="1" noChangeArrowheads="1"/>
          </p:cNvSpPr>
          <p:nvPr>
            <p:ph type="title"/>
          </p:nvPr>
        </p:nvSpPr>
        <p:spPr>
          <a:xfrm>
            <a:off x="732312" y="457200"/>
            <a:ext cx="7543800" cy="533399"/>
          </a:xfrm>
        </p:spPr>
        <p:txBody>
          <a:bodyPr lIns="103236" tIns="51618" rIns="103236" bIns="51618" anchor="t">
            <a:noAutofit/>
          </a:bodyPr>
          <a:lstStyle/>
          <a:p>
            <a:pPr algn="ctr" eaLnBrk="1" hangingPunct="1">
              <a:defRPr/>
            </a:pPr>
            <a:r>
              <a:rPr lang="en-US" sz="3200" kern="0" dirty="0">
                <a:solidFill>
                  <a:schemeClr val="accent1"/>
                </a:solidFill>
                <a:effectLst>
                  <a:outerShdw blurRad="38100" dist="38100" dir="2700000" algn="tl">
                    <a:srgbClr val="000000">
                      <a:alpha val="43137"/>
                    </a:srgbClr>
                  </a:outerShdw>
                </a:effectLst>
              </a:rPr>
              <a:t>Projects: General Instructions</a:t>
            </a:r>
          </a:p>
        </p:txBody>
      </p:sp>
      <p:sp>
        <p:nvSpPr>
          <p:cNvPr id="3" name="TextBox 2"/>
          <p:cNvSpPr txBox="1"/>
          <p:nvPr/>
        </p:nvSpPr>
        <p:spPr>
          <a:xfrm>
            <a:off x="734291" y="1905000"/>
            <a:ext cx="7620000" cy="2769989"/>
          </a:xfrm>
          <a:prstGeom prst="rect">
            <a:avLst/>
          </a:prstGeom>
          <a:noFill/>
        </p:spPr>
        <p:txBody>
          <a:bodyPr wrap="square" rtlCol="0">
            <a:spAutoFit/>
          </a:bodyPr>
          <a:lstStyle/>
          <a:p>
            <a:pPr algn="ctr"/>
            <a:r>
              <a:rPr lang="en-US" sz="2000" kern="0" dirty="0">
                <a:solidFill>
                  <a:schemeClr val="accent1">
                    <a:lumMod val="75000"/>
                  </a:schemeClr>
                </a:solidFill>
                <a:effectLst>
                  <a:outerShdw blurRad="38100" dist="38100" dir="2700000" algn="tl">
                    <a:srgbClr val="000000">
                      <a:alpha val="43137"/>
                    </a:srgbClr>
                  </a:outerShdw>
                </a:effectLst>
                <a:latin typeface="+mj-lt"/>
                <a:ea typeface="+mj-ea"/>
                <a:cs typeface="+mj-cs"/>
              </a:rPr>
              <a:t>General Instructions</a:t>
            </a:r>
          </a:p>
          <a:p>
            <a:pPr>
              <a:spcBef>
                <a:spcPts val="1200"/>
              </a:spcBef>
            </a:pPr>
            <a:r>
              <a:rPr lang="en-US" dirty="0"/>
              <a:t>For each team project, submit a short (5-10 page) report (using Microsoft Word or equivalent) that answers the questions posed. Strive for effective writing (see textbook </a:t>
            </a:r>
            <a:r>
              <a:rPr lang="en-US" i="1" dirty="0"/>
              <a:t>Appendix I</a:t>
            </a:r>
            <a:r>
              <a:rPr lang="en-US" dirty="0"/>
              <a:t>). Creativity and initiative will be rewarded. Avoid careless spelling and grammar. Paste graphs and computer tables or output into your written report (it may be easier to format tables in Excel and then use </a:t>
            </a:r>
            <a:r>
              <a:rPr lang="en-US" kern="0" dirty="0">
                <a:solidFill>
                  <a:schemeClr val="accent1">
                    <a:lumMod val="75000"/>
                  </a:schemeClr>
                </a:solidFill>
              </a:rPr>
              <a:t>Paste Special &gt; Picture</a:t>
            </a:r>
            <a:r>
              <a:rPr lang="en-US" dirty="0"/>
              <a:t> to avoid weird formatting and permit sizing within Word). Allocate tasks among team members as you see fit, but all should review and proofread the report (submit only one report).</a:t>
            </a:r>
          </a:p>
        </p:txBody>
      </p:sp>
      <p:pic>
        <p:nvPicPr>
          <p:cNvPr id="1026" name="Picture 2" descr="C:\Users\doane\AppData\Local\Microsoft\Windows\Temporary Internet Files\Content.IE5\3CB5N1BZ\MC900053284[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7600" y="4953000"/>
            <a:ext cx="1524000" cy="15272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19401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p:txBody>
          <a:bodyPr/>
          <a:lstStyle/>
          <a:p>
            <a:r>
              <a:rPr lang="en-US"/>
              <a:t>12-</a:t>
            </a:r>
            <a:fld id="{8B358C71-8232-4202-831F-37AA49A3D812}" type="slidenum">
              <a:rPr lang="en-US"/>
              <a:pPr/>
              <a:t>5</a:t>
            </a:fld>
            <a:endParaRPr lang="en-US"/>
          </a:p>
        </p:txBody>
      </p:sp>
      <p:sp>
        <p:nvSpPr>
          <p:cNvPr id="430083" name="Rectangle 3"/>
          <p:cNvSpPr>
            <a:spLocks noGrp="1" noChangeArrowheads="1"/>
          </p:cNvSpPr>
          <p:nvPr>
            <p:ph type="body" sz="half" idx="1"/>
          </p:nvPr>
        </p:nvSpPr>
        <p:spPr>
          <a:xfrm>
            <a:off x="600745" y="1676400"/>
            <a:ext cx="8150225" cy="3582987"/>
          </a:xfrm>
        </p:spPr>
        <p:txBody>
          <a:bodyPr lIns="103236" tIns="51618" rIns="103236" bIns="51618"/>
          <a:lstStyle/>
          <a:p>
            <a:pPr marL="515938" indent="-515938" eaLnBrk="1" hangingPunct="1">
              <a:buClr>
                <a:schemeClr val="accent1"/>
              </a:buClr>
              <a:buSzPct val="100000"/>
              <a:buFontTx/>
              <a:buChar char="•"/>
            </a:pPr>
            <a:r>
              <a:rPr lang="en-US" sz="2000" dirty="0" smtClean="0">
                <a:solidFill>
                  <a:srgbClr val="C00000"/>
                </a:solidFill>
              </a:rPr>
              <a:t>Step 1:</a:t>
            </a:r>
            <a:r>
              <a:rPr lang="en-US" sz="2000" dirty="0" smtClean="0">
                <a:solidFill>
                  <a:srgbClr val="002060"/>
                </a:solidFill>
              </a:rPr>
              <a:t>  State the Hypotheses</a:t>
            </a:r>
            <a:br>
              <a:rPr lang="en-US" sz="2000" dirty="0" smtClean="0">
                <a:solidFill>
                  <a:srgbClr val="002060"/>
                </a:solidFill>
              </a:rPr>
            </a:br>
            <a:r>
              <a:rPr lang="en-US" sz="2000" dirty="0" smtClean="0">
                <a:solidFill>
                  <a:srgbClr val="002060"/>
                </a:solidFill>
              </a:rPr>
              <a:t>	 </a:t>
            </a:r>
            <a:r>
              <a:rPr lang="en-US" sz="2000" i="1" dirty="0" smtClean="0">
                <a:solidFill>
                  <a:srgbClr val="002060"/>
                </a:solidFill>
              </a:rPr>
              <a:t>H</a:t>
            </a:r>
            <a:r>
              <a:rPr lang="en-US" sz="2000" baseline="-25000" dirty="0" smtClean="0">
                <a:solidFill>
                  <a:srgbClr val="002060"/>
                </a:solidFill>
              </a:rPr>
              <a:t>0</a:t>
            </a:r>
            <a:r>
              <a:rPr lang="en-US" sz="2000" dirty="0" smtClean="0">
                <a:solidFill>
                  <a:srgbClr val="002060"/>
                </a:solidFill>
              </a:rPr>
              <a:t>: </a:t>
            </a:r>
            <a:r>
              <a:rPr lang="en-US" sz="2000" i="1" dirty="0" smtClean="0">
                <a:solidFill>
                  <a:srgbClr val="002060"/>
                </a:solidFill>
                <a:sym typeface="Symbol"/>
              </a:rPr>
              <a:t></a:t>
            </a:r>
            <a:r>
              <a:rPr lang="en-US" sz="2000" dirty="0" smtClean="0">
                <a:solidFill>
                  <a:srgbClr val="002060"/>
                </a:solidFill>
                <a:sym typeface="Symbol"/>
              </a:rPr>
              <a:t> </a:t>
            </a:r>
            <a:r>
              <a:rPr lang="en-US" sz="2000" dirty="0" smtClean="0">
                <a:solidFill>
                  <a:srgbClr val="002060"/>
                </a:solidFill>
              </a:rPr>
              <a:t>= 0</a:t>
            </a:r>
            <a:br>
              <a:rPr lang="en-US" sz="2000" dirty="0" smtClean="0">
                <a:solidFill>
                  <a:srgbClr val="002060"/>
                </a:solidFill>
              </a:rPr>
            </a:br>
            <a:r>
              <a:rPr lang="en-US" sz="2000" dirty="0" smtClean="0">
                <a:solidFill>
                  <a:srgbClr val="002060"/>
                </a:solidFill>
              </a:rPr>
              <a:t>	 </a:t>
            </a:r>
            <a:r>
              <a:rPr lang="en-US" sz="2000" i="1" dirty="0" smtClean="0">
                <a:solidFill>
                  <a:srgbClr val="002060"/>
                </a:solidFill>
              </a:rPr>
              <a:t>H</a:t>
            </a:r>
            <a:r>
              <a:rPr lang="en-US" sz="2000" baseline="-25000" dirty="0" smtClean="0">
                <a:solidFill>
                  <a:srgbClr val="002060"/>
                </a:solidFill>
              </a:rPr>
              <a:t>1</a:t>
            </a:r>
            <a:r>
              <a:rPr lang="en-US" sz="2000" dirty="0" smtClean="0">
                <a:solidFill>
                  <a:srgbClr val="002060"/>
                </a:solidFill>
              </a:rPr>
              <a:t>: </a:t>
            </a:r>
            <a:r>
              <a:rPr lang="en-US" sz="2000" i="1" dirty="0" smtClean="0">
                <a:solidFill>
                  <a:srgbClr val="002060"/>
                </a:solidFill>
                <a:sym typeface="Symbol"/>
              </a:rPr>
              <a:t></a:t>
            </a:r>
            <a:r>
              <a:rPr lang="en-US" sz="2000" dirty="0" smtClean="0">
                <a:solidFill>
                  <a:srgbClr val="002060"/>
                </a:solidFill>
                <a:sym typeface="Symbol"/>
              </a:rPr>
              <a:t> </a:t>
            </a:r>
            <a:r>
              <a:rPr lang="en-US" sz="2000" dirty="0" smtClean="0">
                <a:solidFill>
                  <a:srgbClr val="002060"/>
                </a:solidFill>
                <a:cs typeface="Arial" charset="0"/>
              </a:rPr>
              <a:t>≠</a:t>
            </a:r>
            <a:r>
              <a:rPr lang="en-US" sz="2000" dirty="0" smtClean="0">
                <a:solidFill>
                  <a:srgbClr val="002060"/>
                </a:solidFill>
              </a:rPr>
              <a:t> 0</a:t>
            </a:r>
          </a:p>
          <a:p>
            <a:pPr marL="515938" indent="-515938" eaLnBrk="1" hangingPunct="1">
              <a:spcBef>
                <a:spcPts val="1200"/>
              </a:spcBef>
              <a:buClr>
                <a:schemeClr val="accent1"/>
              </a:buClr>
              <a:buSzPct val="100000"/>
              <a:buFontTx/>
              <a:buChar char="•"/>
            </a:pPr>
            <a:r>
              <a:rPr lang="en-US" sz="2000" dirty="0" smtClean="0">
                <a:solidFill>
                  <a:srgbClr val="C00000"/>
                </a:solidFill>
              </a:rPr>
              <a:t>Step 2:</a:t>
            </a:r>
            <a:r>
              <a:rPr lang="en-US" sz="2000" dirty="0" smtClean="0">
                <a:solidFill>
                  <a:srgbClr val="002060"/>
                </a:solidFill>
              </a:rPr>
              <a:t>  Specify the Decision Rule</a:t>
            </a:r>
            <a:br>
              <a:rPr lang="en-US" sz="2000" dirty="0" smtClean="0">
                <a:solidFill>
                  <a:srgbClr val="002060"/>
                </a:solidFill>
              </a:rPr>
            </a:br>
            <a:r>
              <a:rPr lang="en-US" sz="2000" dirty="0" smtClean="0">
                <a:solidFill>
                  <a:srgbClr val="002060"/>
                </a:solidFill>
              </a:rPr>
              <a:t>For degrees of freedom </a:t>
            </a:r>
            <a:r>
              <a:rPr lang="en-US" sz="2000" i="1" dirty="0" err="1" smtClean="0">
                <a:solidFill>
                  <a:srgbClr val="002060"/>
                </a:solidFill>
              </a:rPr>
              <a:t>d.f</a:t>
            </a:r>
            <a:r>
              <a:rPr lang="en-US" sz="2000" dirty="0" err="1" smtClean="0">
                <a:solidFill>
                  <a:srgbClr val="002060"/>
                </a:solidFill>
              </a:rPr>
              <a:t>.</a:t>
            </a:r>
            <a:r>
              <a:rPr lang="en-US" sz="2000" dirty="0" smtClean="0">
                <a:solidFill>
                  <a:srgbClr val="002060"/>
                </a:solidFill>
              </a:rPr>
              <a:t> = </a:t>
            </a:r>
            <a:r>
              <a:rPr lang="en-US" sz="2000" i="1" dirty="0" smtClean="0">
                <a:solidFill>
                  <a:srgbClr val="002060"/>
                </a:solidFill>
              </a:rPr>
              <a:t>n</a:t>
            </a:r>
            <a:r>
              <a:rPr lang="en-US" sz="2000" dirty="0" smtClean="0">
                <a:solidFill>
                  <a:srgbClr val="002060"/>
                </a:solidFill>
              </a:rPr>
              <a:t> </a:t>
            </a:r>
            <a:r>
              <a:rPr lang="en-US" sz="2000" dirty="0" smtClean="0">
                <a:solidFill>
                  <a:srgbClr val="002060"/>
                </a:solidFill>
                <a:sym typeface="Symbol" pitchFamily="18" charset="2"/>
              </a:rPr>
              <a:t> </a:t>
            </a:r>
            <a:r>
              <a:rPr lang="en-US" sz="2000" dirty="0" smtClean="0">
                <a:solidFill>
                  <a:srgbClr val="002060"/>
                </a:solidFill>
              </a:rPr>
              <a:t>2, look up the critical value </a:t>
            </a:r>
            <a:r>
              <a:rPr lang="en-US" sz="2000" i="1" dirty="0" smtClean="0">
                <a:solidFill>
                  <a:srgbClr val="002060"/>
                </a:solidFill>
              </a:rPr>
              <a:t>t</a:t>
            </a:r>
            <a:r>
              <a:rPr lang="en-US" sz="2000" baseline="-25000" dirty="0" smtClean="0">
                <a:solidFill>
                  <a:srgbClr val="002060"/>
                </a:solidFill>
                <a:latin typeface="Symbol" pitchFamily="18" charset="2"/>
              </a:rPr>
              <a:t>a</a:t>
            </a:r>
            <a:r>
              <a:rPr lang="en-US" sz="2000" dirty="0" smtClean="0">
                <a:solidFill>
                  <a:srgbClr val="002060"/>
                </a:solidFill>
              </a:rPr>
              <a:t> in Appendix D or Excel =T.INV.2T(</a:t>
            </a:r>
            <a:r>
              <a:rPr lang="el-GR" sz="2000" dirty="0" smtClean="0">
                <a:solidFill>
                  <a:srgbClr val="002060"/>
                </a:solidFill>
              </a:rPr>
              <a:t>α</a:t>
            </a:r>
            <a:r>
              <a:rPr lang="en-US" sz="2000" dirty="0" smtClean="0">
                <a:solidFill>
                  <a:srgbClr val="002060"/>
                </a:solidFill>
              </a:rPr>
              <a:t>,</a:t>
            </a:r>
            <a:r>
              <a:rPr lang="en-US" sz="2000" dirty="0" err="1" smtClean="0">
                <a:solidFill>
                  <a:srgbClr val="002060"/>
                </a:solidFill>
              </a:rPr>
              <a:t>df</a:t>
            </a:r>
            <a:r>
              <a:rPr lang="en-US" sz="2000" dirty="0" smtClean="0">
                <a:solidFill>
                  <a:srgbClr val="002060"/>
                </a:solidFill>
              </a:rPr>
              <a:t>).    </a:t>
            </a:r>
            <a:r>
              <a:rPr lang="en-US" sz="2000" dirty="0" smtClean="0">
                <a:solidFill>
                  <a:srgbClr val="002060"/>
                </a:solidFill>
                <a:sym typeface="Wingdings" pitchFamily="2" charset="2"/>
              </a:rPr>
              <a:t> for a 2-tailed test</a:t>
            </a:r>
            <a:endParaRPr lang="en-US" sz="2000" dirty="0" smtClean="0">
              <a:solidFill>
                <a:srgbClr val="002060"/>
              </a:solidFill>
            </a:endParaRPr>
          </a:p>
        </p:txBody>
      </p:sp>
      <p:sp>
        <p:nvSpPr>
          <p:cNvPr id="33794"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33795"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30086" name="Rectangle 6"/>
          <p:cNvSpPr>
            <a:spLocks noChangeArrowheads="1"/>
          </p:cNvSpPr>
          <p:nvPr/>
        </p:nvSpPr>
        <p:spPr bwMode="auto">
          <a:xfrm>
            <a:off x="260350" y="1142997"/>
            <a:ext cx="8909050" cy="611187"/>
          </a:xfrm>
          <a:prstGeom prst="rect">
            <a:avLst/>
          </a:prstGeom>
          <a:noFill/>
          <a:ln w="9525">
            <a:noFill/>
            <a:miter lim="800000"/>
            <a:headEnd/>
            <a:tailEnd/>
          </a:ln>
          <a:effectLst/>
        </p:spPr>
        <p:txBody>
          <a:bodyPr lIns="91435" tIns="45718" rIns="91435" bIns="45718"/>
          <a:lstStyle/>
          <a:p>
            <a:pPr marL="385763" indent="-385763" eaLnBrk="0" hangingPunct="0">
              <a:spcBef>
                <a:spcPct val="20000"/>
              </a:spcBef>
              <a:buClr>
                <a:schemeClr val="folHlink"/>
              </a:buClr>
              <a:defRPr/>
            </a:pPr>
            <a:r>
              <a:rPr lang="en-US" sz="2400" i="1" dirty="0">
                <a:solidFill>
                  <a:srgbClr val="C00000"/>
                </a:solidFill>
                <a:effectLst>
                  <a:outerShdw blurRad="38100" dist="38100" dir="2700000" algn="tl">
                    <a:srgbClr val="000000">
                      <a:alpha val="43137"/>
                    </a:srgbClr>
                  </a:outerShdw>
                </a:effectLst>
              </a:rPr>
              <a:t>Steps in Testing if </a:t>
            </a:r>
            <a:r>
              <a:rPr lang="en-US" sz="2400" i="1" dirty="0">
                <a:solidFill>
                  <a:srgbClr val="C00000"/>
                </a:solidFill>
                <a:effectLst>
                  <a:outerShdw blurRad="38100" dist="38100" dir="2700000" algn="tl">
                    <a:srgbClr val="000000">
                      <a:alpha val="43137"/>
                    </a:srgbClr>
                  </a:outerShdw>
                </a:effectLst>
                <a:sym typeface="Symbol"/>
              </a:rPr>
              <a:t></a:t>
            </a:r>
            <a:r>
              <a:rPr lang="en-US" sz="2400" i="1" dirty="0">
                <a:solidFill>
                  <a:srgbClr val="C00000"/>
                </a:solidFill>
                <a:effectLst>
                  <a:outerShdw blurRad="38100" dist="38100" dir="2700000" algn="tl">
                    <a:srgbClr val="000000">
                      <a:alpha val="43137"/>
                    </a:srgbClr>
                  </a:outerShdw>
                </a:effectLst>
              </a:rPr>
              <a:t> = 0 (population correlation = 0)</a:t>
            </a:r>
            <a:br>
              <a:rPr lang="en-US" sz="2400" i="1" dirty="0">
                <a:solidFill>
                  <a:srgbClr val="C00000"/>
                </a:solidFill>
                <a:effectLst>
                  <a:outerShdw blurRad="38100" dist="38100" dir="2700000" algn="tl">
                    <a:srgbClr val="000000">
                      <a:alpha val="43137"/>
                    </a:srgbClr>
                  </a:outerShdw>
                </a:effectLst>
              </a:rPr>
            </a:br>
            <a:endParaRPr lang="en-US" sz="2400" i="1" dirty="0">
              <a:solidFill>
                <a:srgbClr val="C00000"/>
              </a:solidFill>
              <a:effectLst>
                <a:outerShdw blurRad="38100" dist="38100" dir="2700000" algn="tl">
                  <a:srgbClr val="000000">
                    <a:alpha val="43137"/>
                  </a:srgbClr>
                </a:outerShdw>
              </a:effectLst>
            </a:endParaRPr>
          </a:p>
        </p:txBody>
      </p:sp>
      <p:sp>
        <p:nvSpPr>
          <p:cNvPr id="3379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sp>
        <p:nvSpPr>
          <p:cNvPr id="12" name="Rectangle 2"/>
          <p:cNvSpPr>
            <a:spLocks noGrp="1" noChangeArrowheads="1"/>
          </p:cNvSpPr>
          <p:nvPr>
            <p:ph type="title"/>
          </p:nvPr>
        </p:nvSpPr>
        <p:spPr>
          <a:xfrm>
            <a:off x="457200" y="381000"/>
            <a:ext cx="8293100" cy="457200"/>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Correlation Analysis</a:t>
            </a:r>
            <a:endParaRPr lang="en-US" sz="3200" dirty="0">
              <a:solidFill>
                <a:schemeClr val="accent1"/>
              </a:solidFill>
              <a:effectLst>
                <a:outerShdw blurRad="38100" dist="38100" dir="2700000" algn="tl">
                  <a:srgbClr val="000000">
                    <a:alpha val="43137"/>
                  </a:srgbClr>
                </a:outerShdw>
              </a:effectLst>
            </a:endParaRPr>
          </a:p>
        </p:txBody>
      </p:sp>
      <p:sp>
        <p:nvSpPr>
          <p:cNvPr id="13" name="Rectangle 3"/>
          <p:cNvSpPr txBox="1">
            <a:spLocks noChangeArrowheads="1"/>
          </p:cNvSpPr>
          <p:nvPr/>
        </p:nvSpPr>
        <p:spPr bwMode="auto">
          <a:xfrm>
            <a:off x="484487" y="3810000"/>
            <a:ext cx="836295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3236" tIns="51618" rIns="103236" bIns="51618" numCol="1" anchor="t" anchorCtr="0" compatLnSpc="1">
            <a:prstTxWarp prst="textNoShape">
              <a:avLst/>
            </a:prstTxWarp>
          </a:bodyPr>
          <a:lst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a:lstStyle>
          <a:p>
            <a:pPr marL="515938" indent="-515938" eaLnBrk="1" hangingPunct="1">
              <a:buClr>
                <a:schemeClr val="accent1"/>
              </a:buClr>
              <a:buSzPct val="100000"/>
              <a:buFontTx/>
              <a:buChar char="•"/>
            </a:pPr>
            <a:r>
              <a:rPr lang="en-US" sz="2000" dirty="0" smtClean="0">
                <a:solidFill>
                  <a:srgbClr val="C00000"/>
                </a:solidFill>
              </a:rPr>
              <a:t>Step 3:</a:t>
            </a:r>
            <a:r>
              <a:rPr lang="en-US" sz="2000" dirty="0" smtClean="0">
                <a:solidFill>
                  <a:srgbClr val="002060"/>
                </a:solidFill>
              </a:rPr>
              <a:t>  Calculate the Test Statistic</a:t>
            </a:r>
          </a:p>
          <a:p>
            <a:pPr marL="515938" indent="-515938" eaLnBrk="1" hangingPunct="1">
              <a:spcBef>
                <a:spcPts val="1200"/>
              </a:spcBef>
              <a:buClr>
                <a:schemeClr val="accent1"/>
              </a:buClr>
              <a:buSzPct val="100000"/>
              <a:buFontTx/>
              <a:buChar char="•"/>
            </a:pPr>
            <a:endParaRPr lang="en-US" sz="2000" dirty="0" smtClean="0">
              <a:solidFill>
                <a:srgbClr val="C00000"/>
              </a:solidFill>
            </a:endParaRPr>
          </a:p>
          <a:p>
            <a:pPr marL="515938" indent="-515938" eaLnBrk="1" hangingPunct="1">
              <a:spcBef>
                <a:spcPts val="1200"/>
              </a:spcBef>
              <a:buClr>
                <a:schemeClr val="accent1"/>
              </a:buClr>
              <a:buSzPct val="100000"/>
              <a:buFontTx/>
              <a:buChar char="•"/>
            </a:pPr>
            <a:endParaRPr lang="en-US" sz="2000" dirty="0" smtClean="0">
              <a:solidFill>
                <a:srgbClr val="C00000"/>
              </a:solidFill>
            </a:endParaRPr>
          </a:p>
          <a:p>
            <a:pPr marL="515938" indent="-515938" eaLnBrk="1" hangingPunct="1">
              <a:spcBef>
                <a:spcPts val="1800"/>
              </a:spcBef>
              <a:buClr>
                <a:schemeClr val="accent1"/>
              </a:buClr>
              <a:buSzPct val="100000"/>
              <a:buFontTx/>
              <a:buChar char="•"/>
            </a:pPr>
            <a:r>
              <a:rPr lang="en-US" sz="2000" dirty="0" smtClean="0">
                <a:solidFill>
                  <a:srgbClr val="C00000"/>
                </a:solidFill>
              </a:rPr>
              <a:t>Step 4:  </a:t>
            </a:r>
            <a:r>
              <a:rPr lang="en-US" sz="2000" dirty="0" smtClean="0">
                <a:solidFill>
                  <a:srgbClr val="002060"/>
                </a:solidFill>
              </a:rPr>
              <a:t>Make the Decision</a:t>
            </a:r>
            <a:br>
              <a:rPr lang="en-US" sz="2000" dirty="0" smtClean="0">
                <a:solidFill>
                  <a:srgbClr val="002060"/>
                </a:solidFill>
              </a:rPr>
            </a:br>
            <a:r>
              <a:rPr lang="en-US" sz="2000" dirty="0" smtClean="0">
                <a:solidFill>
                  <a:srgbClr val="002060"/>
                </a:solidFill>
              </a:rPr>
              <a:t>If using the </a:t>
            </a:r>
            <a:r>
              <a:rPr lang="en-US" sz="2000" i="1" dirty="0" smtClean="0">
                <a:solidFill>
                  <a:srgbClr val="002060"/>
                </a:solidFill>
              </a:rPr>
              <a:t>t</a:t>
            </a:r>
            <a:r>
              <a:rPr lang="en-US" sz="2000" dirty="0" smtClean="0">
                <a:solidFill>
                  <a:srgbClr val="002060"/>
                </a:solidFill>
              </a:rPr>
              <a:t> statistic method, reject </a:t>
            </a:r>
            <a:r>
              <a:rPr lang="en-US" sz="2000" i="1" dirty="0" smtClean="0">
                <a:solidFill>
                  <a:srgbClr val="002060"/>
                </a:solidFill>
              </a:rPr>
              <a:t>H</a:t>
            </a:r>
            <a:r>
              <a:rPr lang="en-US" sz="2000" baseline="-25000" dirty="0" smtClean="0">
                <a:solidFill>
                  <a:srgbClr val="002060"/>
                </a:solidFill>
              </a:rPr>
              <a:t>0</a:t>
            </a:r>
            <a:r>
              <a:rPr lang="en-US" sz="2000" dirty="0" smtClean="0">
                <a:solidFill>
                  <a:srgbClr val="002060"/>
                </a:solidFill>
              </a:rPr>
              <a:t> if </a:t>
            </a:r>
            <a:r>
              <a:rPr lang="en-US" sz="2000" i="1" dirty="0" smtClean="0">
                <a:solidFill>
                  <a:srgbClr val="002060"/>
                </a:solidFill>
              </a:rPr>
              <a:t>t</a:t>
            </a:r>
            <a:r>
              <a:rPr lang="en-US" sz="2000" dirty="0" smtClean="0">
                <a:solidFill>
                  <a:srgbClr val="002060"/>
                </a:solidFill>
              </a:rPr>
              <a:t> &gt; </a:t>
            </a:r>
            <a:r>
              <a:rPr lang="en-US" sz="2000" i="1" dirty="0" smtClean="0">
                <a:solidFill>
                  <a:srgbClr val="002060"/>
                </a:solidFill>
              </a:rPr>
              <a:t>t</a:t>
            </a:r>
            <a:r>
              <a:rPr lang="en-US" sz="2000" baseline="-25000" dirty="0" smtClean="0">
                <a:solidFill>
                  <a:srgbClr val="002060"/>
                </a:solidFill>
                <a:latin typeface="Symbol" pitchFamily="18" charset="2"/>
              </a:rPr>
              <a:t>a</a:t>
            </a:r>
            <a:r>
              <a:rPr lang="en-US" sz="2000" dirty="0" smtClean="0">
                <a:solidFill>
                  <a:srgbClr val="002060"/>
                </a:solidFill>
              </a:rPr>
              <a:t> or if the </a:t>
            </a:r>
            <a:r>
              <a:rPr lang="en-US" sz="2000" i="1" dirty="0" smtClean="0">
                <a:solidFill>
                  <a:srgbClr val="002060"/>
                </a:solidFill>
              </a:rPr>
              <a:t>p</a:t>
            </a:r>
            <a:r>
              <a:rPr lang="en-US" sz="2000" dirty="0" smtClean="0">
                <a:solidFill>
                  <a:srgbClr val="002060"/>
                </a:solidFill>
              </a:rPr>
              <a:t>-value </a:t>
            </a:r>
            <a:r>
              <a:rPr lang="en-US" sz="2000" dirty="0" smtClean="0">
                <a:solidFill>
                  <a:srgbClr val="002060"/>
                </a:solidFill>
                <a:sym typeface="Symbol" pitchFamily="18" charset="2"/>
              </a:rPr>
              <a:t></a:t>
            </a:r>
            <a:r>
              <a:rPr lang="en-US" sz="2000" dirty="0" smtClean="0">
                <a:solidFill>
                  <a:srgbClr val="002060"/>
                </a:solidFill>
              </a:rPr>
              <a:t> </a:t>
            </a:r>
            <a:r>
              <a:rPr lang="en-US" sz="2000" dirty="0" smtClean="0">
                <a:solidFill>
                  <a:srgbClr val="002060"/>
                </a:solidFill>
                <a:latin typeface="Symbol" pitchFamily="18" charset="2"/>
              </a:rPr>
              <a:t>a</a:t>
            </a:r>
            <a:r>
              <a:rPr lang="en-US" sz="2000" dirty="0" smtClean="0">
                <a:solidFill>
                  <a:srgbClr val="002060"/>
                </a:solidFill>
              </a:rPr>
              <a:t>.</a:t>
            </a:r>
          </a:p>
        </p:txBody>
      </p:sp>
      <p:pic>
        <p:nvPicPr>
          <p:cNvPr id="14" name="Picture 2"/>
          <p:cNvPicPr>
            <a:picLocks noChangeAspect="1" noChangeArrowheads="1"/>
          </p:cNvPicPr>
          <p:nvPr/>
        </p:nvPicPr>
        <p:blipFill>
          <a:blip r:embed="rId3" cstate="print"/>
          <a:srcRect/>
          <a:stretch>
            <a:fillRect/>
          </a:stretch>
        </p:blipFill>
        <p:spPr bwMode="auto">
          <a:xfrm>
            <a:off x="2473551" y="4242973"/>
            <a:ext cx="2192411" cy="1019175"/>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5" name="Rectangle 11"/>
          <p:cNvSpPr>
            <a:spLocks noChangeArrowheads="1"/>
          </p:cNvSpPr>
          <p:nvPr/>
        </p:nvSpPr>
        <p:spPr bwMode="auto">
          <a:xfrm>
            <a:off x="5664627" y="4324503"/>
            <a:ext cx="1168910"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lnSpc>
                <a:spcPct val="90000"/>
              </a:lnSpc>
              <a:spcBef>
                <a:spcPct val="20000"/>
              </a:spcBef>
              <a:buClr>
                <a:srgbClr val="E8004D"/>
              </a:buClr>
              <a:buFont typeface="Wingdings" pitchFamily="2" charset="2"/>
              <a:buNone/>
            </a:pPr>
            <a:r>
              <a:rPr lang="en-US" sz="1600" dirty="0">
                <a:solidFill>
                  <a:srgbClr val="FF0000"/>
                </a:solidFill>
                <a:sym typeface="Symbol" pitchFamily="18" charset="2"/>
              </a:rPr>
              <a:t></a:t>
            </a:r>
            <a:r>
              <a:rPr lang="en-US" sz="1600" dirty="0">
                <a:solidFill>
                  <a:srgbClr val="FF0000"/>
                </a:solidFill>
              </a:rPr>
              <a:t>1 ≤ </a:t>
            </a:r>
            <a:r>
              <a:rPr lang="en-US" sz="1600" i="1" dirty="0">
                <a:solidFill>
                  <a:srgbClr val="FF0000"/>
                </a:solidFill>
              </a:rPr>
              <a:t>r</a:t>
            </a:r>
            <a:r>
              <a:rPr lang="en-US" sz="1600" dirty="0">
                <a:solidFill>
                  <a:srgbClr val="FF0000"/>
                </a:solidFill>
              </a:rPr>
              <a:t> ≤ +1</a:t>
            </a:r>
          </a:p>
        </p:txBody>
      </p:sp>
      <p:sp>
        <p:nvSpPr>
          <p:cNvPr id="17" name="Rectangle 13"/>
          <p:cNvSpPr>
            <a:spLocks noChangeArrowheads="1"/>
          </p:cNvSpPr>
          <p:nvPr/>
        </p:nvSpPr>
        <p:spPr bwMode="auto">
          <a:xfrm>
            <a:off x="5664627" y="4686670"/>
            <a:ext cx="1981366"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lnSpc>
                <a:spcPct val="90000"/>
              </a:lnSpc>
              <a:spcBef>
                <a:spcPct val="20000"/>
              </a:spcBef>
              <a:buClr>
                <a:srgbClr val="E8004D"/>
              </a:buClr>
            </a:pPr>
            <a:r>
              <a:rPr lang="en-US" sz="1600" i="1" dirty="0">
                <a:solidFill>
                  <a:srgbClr val="FF0000"/>
                </a:solidFill>
              </a:rPr>
              <a:t>r</a:t>
            </a:r>
            <a:r>
              <a:rPr lang="en-US" sz="1600" dirty="0">
                <a:solidFill>
                  <a:srgbClr val="FF0000"/>
                </a:solidFill>
              </a:rPr>
              <a:t> = 0 indicates no linear </a:t>
            </a:r>
            <a:r>
              <a:rPr lang="en-US" sz="1600" dirty="0" smtClean="0">
                <a:solidFill>
                  <a:srgbClr val="FF0000"/>
                </a:solidFill>
              </a:rPr>
              <a:t>relationship</a:t>
            </a:r>
            <a:endParaRPr lang="en-US" sz="1600" dirty="0">
              <a:solidFill>
                <a:srgbClr val="FF0000"/>
              </a:solidFill>
            </a:endParaRPr>
          </a:p>
        </p:txBody>
      </p:sp>
      <p:sp>
        <p:nvSpPr>
          <p:cNvPr id="3" name="Left Arrow 2"/>
          <p:cNvSpPr/>
          <p:nvPr/>
        </p:nvSpPr>
        <p:spPr bwMode="auto">
          <a:xfrm>
            <a:off x="4953000" y="4481469"/>
            <a:ext cx="304800" cy="433431"/>
          </a:xfrm>
          <a:prstGeom prst="lef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41340788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50</a:t>
            </a:fld>
            <a:endParaRPr lang="en-US" dirty="0">
              <a:latin typeface="Times New Roman" pitchFamily="18" charset="0"/>
            </a:endParaRPr>
          </a:p>
        </p:txBody>
      </p:sp>
      <p:sp>
        <p:nvSpPr>
          <p:cNvPr id="3" name="TextBox 2"/>
          <p:cNvSpPr txBox="1"/>
          <p:nvPr/>
        </p:nvSpPr>
        <p:spPr>
          <a:xfrm>
            <a:off x="588818" y="1371600"/>
            <a:ext cx="7848600" cy="3539430"/>
          </a:xfrm>
          <a:prstGeom prst="rect">
            <a:avLst/>
          </a:prstGeom>
          <a:noFill/>
        </p:spPr>
        <p:txBody>
          <a:bodyPr wrap="square" rtlCol="0">
            <a:spAutoFit/>
          </a:bodyPr>
          <a:lstStyle/>
          <a:p>
            <a:r>
              <a:rPr lang="en-US" sz="1600" dirty="0"/>
              <a:t>You will be assigned team members and a dependent variable (see </a:t>
            </a:r>
            <a:r>
              <a:rPr lang="en-US" sz="1600" u="sng" dirty="0">
                <a:hlinkClick r:id="rId3"/>
              </a:rPr>
              <a:t>Moodle</a:t>
            </a:r>
            <a:r>
              <a:rPr lang="en-US" sz="1600" dirty="0"/>
              <a:t>) from the </a:t>
            </a:r>
            <a:r>
              <a:rPr lang="en-US" sz="1600" dirty="0" smtClean="0"/>
              <a:t>2010 </a:t>
            </a:r>
            <a:r>
              <a:rPr lang="en-US" sz="1600" dirty="0"/>
              <a:t>state database Big Dataset 09 - US States. The team may change the assigned dependent variable (instructor assigned one just to give you a quick start). Delegate tasks and collaborate as seems appropriate, based on your various skills. Submit one report. </a:t>
            </a:r>
            <a:r>
              <a:rPr lang="en-US" sz="1600" i="1" dirty="0">
                <a:solidFill>
                  <a:srgbClr val="FF0000"/>
                </a:solidFill>
              </a:rPr>
              <a:t>Data:</a:t>
            </a:r>
            <a:r>
              <a:rPr lang="en-US" sz="1600" dirty="0">
                <a:solidFill>
                  <a:srgbClr val="FF0000"/>
                </a:solidFill>
              </a:rPr>
              <a:t> </a:t>
            </a:r>
            <a:r>
              <a:rPr lang="en-US" sz="1600" dirty="0"/>
              <a:t>Choose an interesting dependent variable (non-binary) from the </a:t>
            </a:r>
            <a:r>
              <a:rPr lang="en-US" sz="1600" dirty="0" smtClean="0"/>
              <a:t>2010 </a:t>
            </a:r>
            <a:r>
              <a:rPr lang="en-US" sz="1600" dirty="0"/>
              <a:t>state database posted on </a:t>
            </a:r>
            <a:r>
              <a:rPr lang="en-US" sz="1600" u="sng" dirty="0" smtClean="0">
                <a:hlinkClick r:id="rId3"/>
              </a:rPr>
              <a:t>Moodle</a:t>
            </a:r>
            <a:r>
              <a:rPr lang="en-US" sz="1600" i="1" dirty="0" smtClean="0"/>
              <a:t>.</a:t>
            </a:r>
            <a:r>
              <a:rPr lang="en-US" sz="1600" dirty="0" smtClean="0"/>
              <a:t> </a:t>
            </a:r>
            <a:r>
              <a:rPr lang="en-US" sz="1600" i="1" dirty="0">
                <a:solidFill>
                  <a:srgbClr val="FF0000"/>
                </a:solidFill>
              </a:rPr>
              <a:t>Analysis:</a:t>
            </a:r>
            <a:r>
              <a:rPr lang="en-US" sz="1600" dirty="0">
                <a:solidFill>
                  <a:srgbClr val="FF0000"/>
                </a:solidFill>
              </a:rPr>
              <a:t> </a:t>
            </a:r>
            <a:r>
              <a:rPr lang="en-US" sz="1600" dirty="0"/>
              <a:t>(a). Propose a reasonable model of the form </a:t>
            </a:r>
            <a:r>
              <a:rPr lang="en-US" sz="1600" i="1" dirty="0"/>
              <a:t>Y = f(X</a:t>
            </a:r>
            <a:r>
              <a:rPr lang="en-US" sz="1600" baseline="-25000" dirty="0"/>
              <a:t>1</a:t>
            </a:r>
            <a:r>
              <a:rPr lang="en-US" sz="1600" i="1" dirty="0"/>
              <a:t>, X</a:t>
            </a:r>
            <a:r>
              <a:rPr lang="en-US" sz="1600" baseline="-25000" dirty="0"/>
              <a:t>2</a:t>
            </a:r>
            <a:r>
              <a:rPr lang="en-US" sz="1600" i="1" dirty="0"/>
              <a:t>, ... , </a:t>
            </a:r>
            <a:r>
              <a:rPr lang="en-US" sz="1600" i="1" dirty="0" err="1"/>
              <a:t>X</a:t>
            </a:r>
            <a:r>
              <a:rPr lang="en-US" sz="1600" i="1" baseline="-25000" dirty="0" err="1"/>
              <a:t>k</a:t>
            </a:r>
            <a:r>
              <a:rPr lang="en-US" sz="1600" i="1" dirty="0"/>
              <a:t>)</a:t>
            </a:r>
            <a:r>
              <a:rPr lang="en-US" sz="1600" dirty="0"/>
              <a:t> using not more than </a:t>
            </a:r>
            <a:r>
              <a:rPr lang="en-US" sz="1600" dirty="0" smtClean="0"/>
              <a:t>12 </a:t>
            </a:r>
            <a:r>
              <a:rPr lang="en-US" sz="1600" dirty="0"/>
              <a:t>predictors. (b) Use regression to investigate the hypothesized relationship. (c) Try deleting poor predictors until you feel that you have a parsimonious model, based on the </a:t>
            </a:r>
            <a:r>
              <a:rPr lang="en-US" sz="1600" i="1" dirty="0"/>
              <a:t>t</a:t>
            </a:r>
            <a:r>
              <a:rPr lang="en-US" sz="1600" dirty="0"/>
              <a:t>-values, </a:t>
            </a:r>
            <a:r>
              <a:rPr lang="en-US" sz="1600" i="1" dirty="0"/>
              <a:t>p</a:t>
            </a:r>
            <a:r>
              <a:rPr lang="en-US" sz="1600" dirty="0"/>
              <a:t>-values, standard error, and </a:t>
            </a:r>
            <a:r>
              <a:rPr lang="en-US" sz="1600" i="1" dirty="0"/>
              <a:t>R</a:t>
            </a:r>
            <a:r>
              <a:rPr lang="en-US" sz="1600" baseline="30000" dirty="0"/>
              <a:t>2</a:t>
            </a:r>
            <a:r>
              <a:rPr lang="en-US" sz="1600" baseline="-25000" dirty="0"/>
              <a:t>adj</a:t>
            </a:r>
            <a:r>
              <a:rPr lang="en-US" sz="1600" dirty="0"/>
              <a:t>. (d) For the </a:t>
            </a:r>
            <a:r>
              <a:rPr lang="en-US" sz="1600" i="1" dirty="0"/>
              <a:t>preferred model only</a:t>
            </a:r>
            <a:r>
              <a:rPr lang="en-US" sz="1600" dirty="0"/>
              <a:t>, obtain a list of residuals and request residual tests and VIFs. (e) List the states with high leverage and/or unusual residuals. (f) Make a histogram and/or probability plot of the residuals. Are the residuals normal? (g) For the predictors that were retained, analyze the correlation matrix and/or VIFs. Is </a:t>
            </a:r>
            <a:r>
              <a:rPr lang="en-US" sz="1600" dirty="0" err="1"/>
              <a:t>multicollinearity</a:t>
            </a:r>
            <a:r>
              <a:rPr lang="en-US" sz="1600" dirty="0"/>
              <a:t> a problem? If so, what could be done? (h) If you had more time, what might you do?</a:t>
            </a:r>
          </a:p>
        </p:txBody>
      </p:sp>
      <p:pic>
        <p:nvPicPr>
          <p:cNvPr id="2050" name="Picture 2" descr="C:\Users\doane\AppData\Local\Microsoft\Windows\Temporary Internet Files\Content.IE5\3CB5N1BZ\MM900303472[1].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5943600" y="5244283"/>
            <a:ext cx="904875" cy="104775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doane\AppData\Local\Microsoft\Windows\Temporary Internet Files\Content.IE5\4NRDV50F\MC900431538[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86600" y="5309669"/>
            <a:ext cx="1066800" cy="98844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828800" y="5456442"/>
            <a:ext cx="3733800" cy="830997"/>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square" rtlCol="0">
            <a:spAutoFit/>
          </a:bodyPr>
          <a:lstStyle/>
          <a:p>
            <a:r>
              <a:rPr lang="en-US" sz="1600" dirty="0" smtClean="0">
                <a:solidFill>
                  <a:srgbClr val="FF0000"/>
                </a:solidFill>
              </a:rPr>
              <a:t>Watch the instructor’s video walkthrough using </a:t>
            </a:r>
            <a:r>
              <a:rPr lang="en-US" sz="1600" i="1" dirty="0" smtClean="0">
                <a:solidFill>
                  <a:srgbClr val="FF0000"/>
                </a:solidFill>
              </a:rPr>
              <a:t>Assault</a:t>
            </a:r>
            <a:r>
              <a:rPr lang="en-US" sz="1600" dirty="0" smtClean="0">
                <a:solidFill>
                  <a:srgbClr val="FF0000"/>
                </a:solidFill>
              </a:rPr>
              <a:t> as an </a:t>
            </a:r>
            <a:r>
              <a:rPr lang="en-US" sz="1600" dirty="0">
                <a:solidFill>
                  <a:srgbClr val="FF0000"/>
                </a:solidFill>
              </a:rPr>
              <a:t>example (posted on Moodle</a:t>
            </a:r>
            <a:r>
              <a:rPr lang="en-US" sz="1600" dirty="0" smtClean="0">
                <a:solidFill>
                  <a:srgbClr val="FF0000"/>
                </a:solidFill>
              </a:rPr>
              <a:t>)</a:t>
            </a:r>
            <a:endParaRPr lang="en-US" sz="1600" dirty="0">
              <a:solidFill>
                <a:srgbClr val="FF0000"/>
              </a:solidFill>
            </a:endParaRPr>
          </a:p>
        </p:txBody>
      </p:sp>
      <p:pic>
        <p:nvPicPr>
          <p:cNvPr id="1026" name="Picture 2" descr="C:\Users\Blythe\AppData\Local\Microsoft\Windows\Temporary Internet Files\Content.IE5\K4POUWPH\MP900390594[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3454" y="5465043"/>
            <a:ext cx="1066800" cy="760984"/>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2"/>
          <p:cNvSpPr txBox="1">
            <a:spLocks noChangeArrowheads="1"/>
          </p:cNvSpPr>
          <p:nvPr/>
        </p:nvSpPr>
        <p:spPr>
          <a:xfrm>
            <a:off x="463550" y="381000"/>
            <a:ext cx="8216900" cy="609600"/>
          </a:xfrm>
          <a:prstGeom prst="rect">
            <a:avLst/>
          </a:prstGeom>
          <a:noFill/>
        </p:spPr>
        <p:txBody>
          <a:bodyPr lIns="103236" tIns="51618" rIns="103236" bIns="51618"/>
          <a:lst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Project P-3</a:t>
            </a:r>
            <a:endParaRPr lang="en-US" sz="3200" i="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7172754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r>
              <a:rPr lang="en-US" smtClean="0"/>
              <a:t>12-</a:t>
            </a:r>
            <a:fld id="{0B756008-2DDF-43FF-BE79-8F3A52EEC393}" type="slidenum">
              <a:rPr lang="en-US" smtClean="0"/>
              <a:pPr/>
              <a:t>51</a:t>
            </a:fld>
            <a:endParaRPr lang="en-US"/>
          </a:p>
        </p:txBody>
      </p:sp>
      <p:sp>
        <p:nvSpPr>
          <p:cNvPr id="7" name="Rectangle 2"/>
          <p:cNvSpPr txBox="1">
            <a:spLocks noChangeArrowheads="1"/>
          </p:cNvSpPr>
          <p:nvPr/>
        </p:nvSpPr>
        <p:spPr>
          <a:xfrm>
            <a:off x="685800" y="381000"/>
            <a:ext cx="7620000" cy="609600"/>
          </a:xfrm>
          <a:prstGeom prst="rect">
            <a:avLst/>
          </a:prstGeom>
        </p:spPr>
        <p:txBody>
          <a:bodyPr lIns="103236" tIns="51618" rIns="103236" bIns="51618"/>
          <a:lst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Project </a:t>
            </a:r>
            <a:r>
              <a:rPr lang="en-US" sz="3200" dirty="0">
                <a:solidFill>
                  <a:schemeClr val="accent1"/>
                </a:solidFill>
                <a:effectLst>
                  <a:outerShdw blurRad="38100" dist="38100" dir="2700000" algn="tl">
                    <a:srgbClr val="000000">
                      <a:alpha val="43137"/>
                    </a:srgbClr>
                  </a:outerShdw>
                </a:effectLst>
              </a:rPr>
              <a:t>P-3 (preview, data, tasks</a:t>
            </a:r>
            <a:r>
              <a:rPr lang="en-US" sz="3200" dirty="0" smtClean="0">
                <a:solidFill>
                  <a:schemeClr val="accent1"/>
                </a:solidFill>
                <a:effectLst>
                  <a:outerShdw blurRad="38100" dist="38100" dir="2700000" algn="tl">
                    <a:srgbClr val="000000">
                      <a:alpha val="43137"/>
                    </a:srgbClr>
                  </a:outerShdw>
                </a:effectLst>
              </a:rPr>
              <a:t>)</a:t>
            </a:r>
            <a:endParaRPr lang="en-US" sz="3200" dirty="0">
              <a:solidFill>
                <a:schemeClr val="accent1"/>
              </a:solidFill>
              <a:effectLst>
                <a:outerShdw blurRad="38100" dist="38100" dir="2700000" algn="tl">
                  <a:srgbClr val="000000">
                    <a:alpha val="43137"/>
                  </a:srgbClr>
                </a:outerShdw>
              </a:effectLst>
            </a:endParaRPr>
          </a:p>
        </p:txBody>
      </p:sp>
      <p:sp>
        <p:nvSpPr>
          <p:cNvPr id="8" name="Rectangle 6"/>
          <p:cNvSpPr>
            <a:spLocks noChangeArrowheads="1"/>
          </p:cNvSpPr>
          <p:nvPr/>
        </p:nvSpPr>
        <p:spPr bwMode="auto">
          <a:xfrm>
            <a:off x="656112" y="1295400"/>
            <a:ext cx="7162800" cy="3581400"/>
          </a:xfrm>
          <a:prstGeom prst="rect">
            <a:avLst/>
          </a:prstGeom>
          <a:noFill/>
          <a:ln w="9525">
            <a:noFill/>
            <a:miter lim="800000"/>
            <a:headEnd/>
            <a:tailEnd/>
          </a:ln>
          <a:effectLst/>
        </p:spPr>
        <p:txBody>
          <a:bodyPr lIns="103231" tIns="51616" rIns="103231" bIns="51616"/>
          <a:lstStyle/>
          <a:p>
            <a:pPr marL="342900" indent="-342900" eaLnBrk="0" hangingPunct="0">
              <a:spcBef>
                <a:spcPts val="1200"/>
              </a:spcBef>
              <a:buClr>
                <a:schemeClr val="accent1"/>
              </a:buClr>
              <a:buFont typeface="Arial" pitchFamily="34" charset="0"/>
              <a:buChar char="•"/>
              <a:defRPr/>
            </a:pPr>
            <a:r>
              <a:rPr lang="en-US" sz="2000" dirty="0" smtClean="0">
                <a:solidFill>
                  <a:srgbClr val="002060"/>
                </a:solidFill>
                <a:effectLst>
                  <a:outerShdw blurRad="38100" dist="38100" dir="2700000" algn="tl">
                    <a:srgbClr val="FFFFFF"/>
                  </a:outerShdw>
                </a:effectLst>
              </a:rPr>
              <a:t>Example using </a:t>
            </a:r>
            <a:r>
              <a:rPr lang="en-US" sz="2000" dirty="0">
                <a:solidFill>
                  <a:srgbClr val="002060"/>
                </a:solidFill>
                <a:effectLst>
                  <a:outerShdw blurRad="38100" dist="38100" dir="2700000" algn="tl">
                    <a:srgbClr val="FFFFFF"/>
                  </a:outerShdw>
                </a:effectLst>
              </a:rPr>
              <a:t>the </a:t>
            </a:r>
            <a:r>
              <a:rPr lang="en-US" sz="2000" dirty="0" smtClean="0">
                <a:solidFill>
                  <a:srgbClr val="002060"/>
                </a:solidFill>
                <a:effectLst>
                  <a:outerShdw blurRad="38100" dist="38100" dir="2700000" algn="tl">
                    <a:srgbClr val="FFFFFF"/>
                  </a:outerShdw>
                </a:effectLst>
              </a:rPr>
              <a:t>2005 state database:</a:t>
            </a:r>
          </a:p>
          <a:p>
            <a:pPr marL="800100" lvl="1" indent="-342900" eaLnBrk="0" hangingPunct="0">
              <a:spcBef>
                <a:spcPts val="1200"/>
              </a:spcBef>
              <a:buClr>
                <a:schemeClr val="accent1"/>
              </a:buClr>
              <a:buFont typeface="Arial" pitchFamily="34" charset="0"/>
              <a:buChar char="•"/>
              <a:defRPr/>
            </a:pPr>
            <a:r>
              <a:rPr lang="en-US" sz="2000" dirty="0" smtClean="0">
                <a:solidFill>
                  <a:srgbClr val="002060"/>
                </a:solidFill>
                <a:effectLst>
                  <a:outerShdw blurRad="38100" dist="38100" dir="2700000" algn="tl">
                    <a:srgbClr val="FFFFFF"/>
                  </a:outerShdw>
                </a:effectLst>
              </a:rPr>
              <a:t>170 variables on </a:t>
            </a:r>
            <a:r>
              <a:rPr lang="en-US" sz="2000" i="1" dirty="0" smtClean="0">
                <a:solidFill>
                  <a:srgbClr val="002060"/>
                </a:solidFill>
                <a:effectLst>
                  <a:outerShdw blurRad="38100" dist="38100" dir="2700000" algn="tl">
                    <a:srgbClr val="FFFFFF"/>
                  </a:outerShdw>
                </a:effectLst>
              </a:rPr>
              <a:t>n</a:t>
            </a:r>
            <a:r>
              <a:rPr lang="en-US" sz="2000" dirty="0" smtClean="0">
                <a:solidFill>
                  <a:srgbClr val="002060"/>
                </a:solidFill>
                <a:effectLst>
                  <a:outerShdw blurRad="38100" dist="38100" dir="2700000" algn="tl">
                    <a:srgbClr val="FFFFFF"/>
                  </a:outerShdw>
                </a:effectLst>
              </a:rPr>
              <a:t> = 50 states</a:t>
            </a:r>
          </a:p>
          <a:p>
            <a:pPr marL="800100" lvl="1" indent="-342900" eaLnBrk="0" hangingPunct="0">
              <a:spcBef>
                <a:spcPts val="1200"/>
              </a:spcBef>
              <a:buClr>
                <a:schemeClr val="accent1"/>
              </a:buClr>
              <a:buFont typeface="Arial" pitchFamily="34" charset="0"/>
              <a:buChar char="•"/>
              <a:defRPr/>
            </a:pPr>
            <a:r>
              <a:rPr lang="en-US" sz="2000" dirty="0" smtClean="0">
                <a:solidFill>
                  <a:srgbClr val="002060"/>
                </a:solidFill>
                <a:effectLst>
                  <a:outerShdw blurRad="38100" dist="38100" dir="2700000" algn="tl">
                    <a:srgbClr val="FFFFFF"/>
                  </a:outerShdw>
                </a:effectLst>
              </a:rPr>
              <a:t>Choose </a:t>
            </a:r>
            <a:r>
              <a:rPr lang="en-US" sz="2000" i="1" dirty="0" smtClean="0">
                <a:solidFill>
                  <a:srgbClr val="002060"/>
                </a:solidFill>
                <a:effectLst>
                  <a:outerShdw blurRad="38100" dist="38100" dir="2700000" algn="tl">
                    <a:srgbClr val="FFFFFF"/>
                  </a:outerShdw>
                </a:effectLst>
              </a:rPr>
              <a:t>one</a:t>
            </a:r>
            <a:r>
              <a:rPr lang="en-US" sz="2000" dirty="0" smtClean="0">
                <a:solidFill>
                  <a:srgbClr val="002060"/>
                </a:solidFill>
                <a:effectLst>
                  <a:outerShdw blurRad="38100" dist="38100" dir="2700000" algn="tl">
                    <a:srgbClr val="FFFFFF"/>
                  </a:outerShdw>
                </a:effectLst>
              </a:rPr>
              <a:t> variable as </a:t>
            </a:r>
            <a:r>
              <a:rPr lang="en-US" sz="2000" i="1" dirty="0" smtClean="0">
                <a:solidFill>
                  <a:srgbClr val="002060"/>
                </a:solidFill>
                <a:effectLst>
                  <a:outerShdw blurRad="38100" dist="38100" dir="2700000" algn="tl">
                    <a:srgbClr val="FFFFFF"/>
                  </a:outerShdw>
                </a:effectLst>
              </a:rPr>
              <a:t>Y</a:t>
            </a:r>
            <a:r>
              <a:rPr lang="en-US" sz="2000" dirty="0" smtClean="0">
                <a:solidFill>
                  <a:srgbClr val="002060"/>
                </a:solidFill>
                <a:effectLst>
                  <a:outerShdw blurRad="38100" dist="38100" dir="2700000" algn="tl">
                    <a:srgbClr val="FFFFFF"/>
                  </a:outerShdw>
                </a:effectLst>
              </a:rPr>
              <a:t> ( the </a:t>
            </a:r>
            <a:r>
              <a:rPr lang="en-US" sz="2000" i="1" dirty="0" smtClean="0">
                <a:solidFill>
                  <a:srgbClr val="0000FF"/>
                </a:solidFill>
                <a:effectLst>
                  <a:outerShdw blurRad="38100" dist="38100" dir="2700000" algn="tl">
                    <a:srgbClr val="FFFFFF"/>
                  </a:outerShdw>
                </a:effectLst>
              </a:rPr>
              <a:t>response</a:t>
            </a:r>
            <a:r>
              <a:rPr lang="en-US" sz="2000" dirty="0" smtClean="0">
                <a:solidFill>
                  <a:srgbClr val="002060"/>
                </a:solidFill>
                <a:effectLst>
                  <a:outerShdw blurRad="38100" dist="38100" dir="2700000" algn="tl">
                    <a:srgbClr val="FFFFFF"/>
                  </a:outerShdw>
                </a:effectLst>
              </a:rPr>
              <a:t>).</a:t>
            </a:r>
          </a:p>
          <a:p>
            <a:pPr marL="800100" lvl="1" indent="-342900" eaLnBrk="0" hangingPunct="0">
              <a:spcBef>
                <a:spcPts val="1200"/>
              </a:spcBef>
              <a:buClr>
                <a:schemeClr val="accent1"/>
              </a:buClr>
              <a:buFont typeface="Arial" pitchFamily="34" charset="0"/>
              <a:buChar char="•"/>
              <a:defRPr/>
            </a:pPr>
            <a:r>
              <a:rPr lang="en-US" sz="2000" dirty="0" smtClean="0">
                <a:solidFill>
                  <a:srgbClr val="002060"/>
                </a:solidFill>
                <a:effectLst>
                  <a:outerShdw blurRad="38100" dist="38100" dir="2700000" algn="tl">
                    <a:srgbClr val="FFFFFF"/>
                  </a:outerShdw>
                </a:effectLst>
              </a:rPr>
              <a:t>Goal: to explain why </a:t>
            </a:r>
            <a:r>
              <a:rPr lang="en-US" sz="2000" i="1" dirty="0" smtClean="0">
                <a:solidFill>
                  <a:srgbClr val="002060"/>
                </a:solidFill>
                <a:effectLst>
                  <a:outerShdw blurRad="38100" dist="38100" dir="2700000" algn="tl">
                    <a:srgbClr val="FFFFFF"/>
                  </a:outerShdw>
                </a:effectLst>
              </a:rPr>
              <a:t>Y</a:t>
            </a:r>
            <a:r>
              <a:rPr lang="en-US" sz="2000" dirty="0" smtClean="0">
                <a:solidFill>
                  <a:srgbClr val="002060"/>
                </a:solidFill>
                <a:effectLst>
                  <a:outerShdw blurRad="38100" dist="38100" dir="2700000" algn="tl">
                    <a:srgbClr val="FFFFFF"/>
                  </a:outerShdw>
                </a:effectLst>
              </a:rPr>
              <a:t> varies from state to state.</a:t>
            </a:r>
            <a:endParaRPr lang="en-US" sz="2000" dirty="0">
              <a:solidFill>
                <a:srgbClr val="002060"/>
              </a:solidFill>
              <a:effectLst>
                <a:outerShdw blurRad="38100" dist="38100" dir="2700000" algn="tl">
                  <a:srgbClr val="FFFFFF"/>
                </a:outerShdw>
              </a:effectLst>
            </a:endParaRPr>
          </a:p>
          <a:p>
            <a:pPr marL="800100" lvl="1" indent="-342900" eaLnBrk="0" hangingPunct="0">
              <a:spcBef>
                <a:spcPts val="1200"/>
              </a:spcBef>
              <a:buClr>
                <a:schemeClr val="accent1"/>
              </a:buClr>
              <a:buFont typeface="Arial" pitchFamily="34" charset="0"/>
              <a:buChar char="•"/>
              <a:defRPr/>
            </a:pPr>
            <a:r>
              <a:rPr lang="en-US" sz="2000" dirty="0" smtClean="0">
                <a:solidFill>
                  <a:srgbClr val="002060"/>
                </a:solidFill>
                <a:effectLst>
                  <a:outerShdw blurRad="38100" dist="38100" dir="2700000" algn="tl">
                    <a:srgbClr val="FFFFFF"/>
                  </a:outerShdw>
                </a:effectLst>
              </a:rPr>
              <a:t>Start </a:t>
            </a:r>
            <a:r>
              <a:rPr lang="en-US" sz="2000" dirty="0">
                <a:solidFill>
                  <a:srgbClr val="002060"/>
                </a:solidFill>
                <a:effectLst>
                  <a:outerShdw blurRad="38100" dist="38100" dir="2700000" algn="tl">
                    <a:srgbClr val="FFFFFF"/>
                  </a:outerShdw>
                </a:effectLst>
              </a:rPr>
              <a:t>choosing </a:t>
            </a:r>
            <a:r>
              <a:rPr lang="en-US" sz="2000" i="1" dirty="0" smtClean="0">
                <a:solidFill>
                  <a:srgbClr val="002060"/>
                </a:solidFill>
                <a:effectLst>
                  <a:outerShdw blurRad="38100" dist="38100" dir="2700000" algn="tl">
                    <a:srgbClr val="FFFFFF"/>
                  </a:outerShdw>
                </a:effectLst>
              </a:rPr>
              <a:t>X</a:t>
            </a:r>
            <a:r>
              <a:rPr lang="en-US" sz="2000" baseline="-25000" dirty="0" smtClean="0">
                <a:solidFill>
                  <a:srgbClr val="002060"/>
                </a:solidFill>
                <a:effectLst>
                  <a:outerShdw blurRad="38100" dist="38100" dir="2700000" algn="tl">
                    <a:srgbClr val="FFFFFF"/>
                  </a:outerShdw>
                </a:effectLst>
              </a:rPr>
              <a:t>1</a:t>
            </a:r>
            <a:r>
              <a:rPr lang="en-US" sz="2000" dirty="0">
                <a:solidFill>
                  <a:srgbClr val="002060"/>
                </a:solidFill>
                <a:effectLst>
                  <a:outerShdw blurRad="38100" dist="38100" dir="2700000" algn="tl">
                    <a:srgbClr val="FFFFFF"/>
                  </a:outerShdw>
                </a:effectLst>
              </a:rPr>
              <a:t>, </a:t>
            </a:r>
            <a:r>
              <a:rPr lang="en-US" sz="2000" i="1" dirty="0">
                <a:solidFill>
                  <a:srgbClr val="002060"/>
                </a:solidFill>
                <a:effectLst>
                  <a:outerShdw blurRad="38100" dist="38100" dir="2700000" algn="tl">
                    <a:srgbClr val="FFFFFF"/>
                  </a:outerShdw>
                </a:effectLst>
              </a:rPr>
              <a:t>X</a:t>
            </a:r>
            <a:r>
              <a:rPr lang="en-US" sz="2000" baseline="-25000" dirty="0">
                <a:solidFill>
                  <a:srgbClr val="002060"/>
                </a:solidFill>
                <a:effectLst>
                  <a:outerShdw blurRad="38100" dist="38100" dir="2700000" algn="tl">
                    <a:srgbClr val="FFFFFF"/>
                  </a:outerShdw>
                </a:effectLst>
              </a:rPr>
              <a:t>2</a:t>
            </a:r>
            <a:r>
              <a:rPr lang="en-US" sz="2000" dirty="0">
                <a:solidFill>
                  <a:srgbClr val="002060"/>
                </a:solidFill>
                <a:effectLst>
                  <a:outerShdw blurRad="38100" dist="38100" dir="2700000" algn="tl">
                    <a:srgbClr val="FFFFFF"/>
                  </a:outerShdw>
                </a:effectLst>
              </a:rPr>
              <a:t>, </a:t>
            </a:r>
            <a:r>
              <a:rPr lang="en-US" sz="2000" dirty="0" smtClean="0">
                <a:solidFill>
                  <a:srgbClr val="002060"/>
                </a:solidFill>
                <a:effectLst>
                  <a:outerShdw blurRad="38100" dist="38100" dir="2700000" algn="tl">
                    <a:srgbClr val="FFFFFF"/>
                  </a:outerShdw>
                </a:effectLst>
              </a:rPr>
              <a:t>… , </a:t>
            </a:r>
            <a:r>
              <a:rPr lang="en-US" sz="2000" i="1" dirty="0" err="1" smtClean="0">
                <a:solidFill>
                  <a:srgbClr val="002060"/>
                </a:solidFill>
                <a:effectLst>
                  <a:outerShdw blurRad="38100" dist="38100" dir="2700000" algn="tl">
                    <a:srgbClr val="FFFFFF"/>
                  </a:outerShdw>
                </a:effectLst>
              </a:rPr>
              <a:t>X</a:t>
            </a:r>
            <a:r>
              <a:rPr lang="en-US" sz="2000" i="1" baseline="-25000" dirty="0" err="1" smtClean="0">
                <a:solidFill>
                  <a:srgbClr val="002060"/>
                </a:solidFill>
                <a:effectLst>
                  <a:outerShdw blurRad="38100" dist="38100" dir="2700000" algn="tl">
                    <a:srgbClr val="FFFFFF"/>
                  </a:outerShdw>
                </a:effectLst>
              </a:rPr>
              <a:t>k</a:t>
            </a:r>
            <a:r>
              <a:rPr lang="en-US" sz="2000" i="1" baseline="-25000" dirty="0" smtClean="0">
                <a:solidFill>
                  <a:srgbClr val="002060"/>
                </a:solidFill>
                <a:effectLst>
                  <a:outerShdw blurRad="38100" dist="38100" dir="2700000" algn="tl">
                    <a:srgbClr val="FFFFFF"/>
                  </a:outerShdw>
                </a:effectLst>
              </a:rPr>
              <a:t> </a:t>
            </a:r>
            <a:r>
              <a:rPr lang="en-US" sz="2000" dirty="0" smtClean="0">
                <a:solidFill>
                  <a:srgbClr val="002060"/>
                </a:solidFill>
                <a:effectLst>
                  <a:outerShdw blurRad="38100" dist="38100" dir="2700000" algn="tl">
                    <a:srgbClr val="FFFFFF"/>
                  </a:outerShdw>
                </a:effectLst>
              </a:rPr>
              <a:t>(the </a:t>
            </a:r>
            <a:r>
              <a:rPr lang="en-US" sz="2000" i="1" dirty="0">
                <a:solidFill>
                  <a:srgbClr val="0000FF"/>
                </a:solidFill>
                <a:effectLst>
                  <a:outerShdw blurRad="38100" dist="38100" dir="2700000" algn="tl">
                    <a:srgbClr val="FFFFFF"/>
                  </a:outerShdw>
                </a:effectLst>
              </a:rPr>
              <a:t>predictors</a:t>
            </a:r>
            <a:r>
              <a:rPr lang="en-US" sz="2000" dirty="0" smtClean="0">
                <a:solidFill>
                  <a:srgbClr val="002060"/>
                </a:solidFill>
                <a:effectLst>
                  <a:outerShdw blurRad="38100" dist="38100" dir="2700000" algn="tl">
                    <a:srgbClr val="FFFFFF"/>
                  </a:outerShdw>
                </a:effectLst>
              </a:rPr>
              <a:t>).</a:t>
            </a:r>
            <a:endParaRPr lang="en-US" sz="2000" i="1" baseline="-25000" dirty="0" smtClean="0">
              <a:solidFill>
                <a:srgbClr val="002060"/>
              </a:solidFill>
              <a:effectLst>
                <a:outerShdw blurRad="38100" dist="38100" dir="2700000" algn="tl">
                  <a:srgbClr val="FFFFFF"/>
                </a:outerShdw>
              </a:effectLst>
            </a:endParaRPr>
          </a:p>
          <a:p>
            <a:pPr marL="800100" lvl="1" indent="-342900" eaLnBrk="0" hangingPunct="0">
              <a:spcBef>
                <a:spcPts val="1200"/>
              </a:spcBef>
              <a:buClr>
                <a:schemeClr val="accent1"/>
              </a:buClr>
              <a:buFont typeface="Arial" pitchFamily="34" charset="0"/>
              <a:buChar char="•"/>
              <a:defRPr/>
            </a:pPr>
            <a:r>
              <a:rPr lang="en-US" sz="2000" dirty="0" smtClean="0">
                <a:solidFill>
                  <a:srgbClr val="002060"/>
                </a:solidFill>
                <a:effectLst>
                  <a:outerShdw blurRad="38100" dist="38100" dir="2700000" algn="tl">
                    <a:srgbClr val="FFFFFF"/>
                  </a:outerShdw>
                </a:effectLst>
              </a:rPr>
              <a:t>Copy </a:t>
            </a:r>
            <a:r>
              <a:rPr lang="en-US" sz="2000" i="1" dirty="0" smtClean="0">
                <a:solidFill>
                  <a:srgbClr val="002060"/>
                </a:solidFill>
                <a:effectLst>
                  <a:outerShdw blurRad="38100" dist="38100" dir="2700000" algn="tl">
                    <a:srgbClr val="FFFFFF"/>
                  </a:outerShdw>
                </a:effectLst>
              </a:rPr>
              <a:t>Y</a:t>
            </a:r>
            <a:r>
              <a:rPr lang="en-US" sz="2000" dirty="0" smtClean="0">
                <a:solidFill>
                  <a:srgbClr val="002060"/>
                </a:solidFill>
                <a:effectLst>
                  <a:outerShdw blurRad="38100" dist="38100" dir="2700000" algn="tl">
                    <a:srgbClr val="FFFFFF"/>
                  </a:outerShdw>
                </a:effectLst>
              </a:rPr>
              <a:t> and </a:t>
            </a:r>
            <a:r>
              <a:rPr lang="en-US" sz="2000" i="1" dirty="0">
                <a:solidFill>
                  <a:srgbClr val="002060"/>
                </a:solidFill>
                <a:effectLst>
                  <a:outerShdw blurRad="38100" dist="38100" dir="2700000" algn="tl">
                    <a:srgbClr val="FFFFFF"/>
                  </a:outerShdw>
                </a:effectLst>
              </a:rPr>
              <a:t>X</a:t>
            </a:r>
            <a:r>
              <a:rPr lang="en-US" sz="2000" baseline="-25000" dirty="0">
                <a:solidFill>
                  <a:srgbClr val="002060"/>
                </a:solidFill>
                <a:effectLst>
                  <a:outerShdw blurRad="38100" dist="38100" dir="2700000" algn="tl">
                    <a:srgbClr val="FFFFFF"/>
                  </a:outerShdw>
                </a:effectLst>
              </a:rPr>
              <a:t>1</a:t>
            </a:r>
            <a:r>
              <a:rPr lang="en-US" sz="2000" dirty="0">
                <a:solidFill>
                  <a:srgbClr val="002060"/>
                </a:solidFill>
                <a:effectLst>
                  <a:outerShdw blurRad="38100" dist="38100" dir="2700000" algn="tl">
                    <a:srgbClr val="FFFFFF"/>
                  </a:outerShdw>
                </a:effectLst>
              </a:rPr>
              <a:t>, </a:t>
            </a:r>
            <a:r>
              <a:rPr lang="en-US" sz="2000" i="1" dirty="0">
                <a:solidFill>
                  <a:srgbClr val="002060"/>
                </a:solidFill>
                <a:effectLst>
                  <a:outerShdw blurRad="38100" dist="38100" dir="2700000" algn="tl">
                    <a:srgbClr val="FFFFFF"/>
                  </a:outerShdw>
                </a:effectLst>
              </a:rPr>
              <a:t>X</a:t>
            </a:r>
            <a:r>
              <a:rPr lang="en-US" sz="2000" baseline="-25000" dirty="0">
                <a:solidFill>
                  <a:srgbClr val="002060"/>
                </a:solidFill>
                <a:effectLst>
                  <a:outerShdw blurRad="38100" dist="38100" dir="2700000" algn="tl">
                    <a:srgbClr val="FFFFFF"/>
                  </a:outerShdw>
                </a:effectLst>
              </a:rPr>
              <a:t>2</a:t>
            </a:r>
            <a:r>
              <a:rPr lang="en-US" sz="2000" dirty="0">
                <a:solidFill>
                  <a:srgbClr val="002060"/>
                </a:solidFill>
                <a:effectLst>
                  <a:outerShdw blurRad="38100" dist="38100" dir="2700000" algn="tl">
                    <a:srgbClr val="FFFFFF"/>
                  </a:outerShdw>
                </a:effectLst>
              </a:rPr>
              <a:t>, … , </a:t>
            </a:r>
            <a:r>
              <a:rPr lang="en-US" sz="2000" i="1" dirty="0" err="1">
                <a:solidFill>
                  <a:srgbClr val="002060"/>
                </a:solidFill>
                <a:effectLst>
                  <a:outerShdw blurRad="38100" dist="38100" dir="2700000" algn="tl">
                    <a:srgbClr val="FFFFFF"/>
                  </a:outerShdw>
                </a:effectLst>
              </a:rPr>
              <a:t>X</a:t>
            </a:r>
            <a:r>
              <a:rPr lang="en-US" sz="2000" i="1" baseline="-25000" dirty="0" err="1">
                <a:solidFill>
                  <a:srgbClr val="002060"/>
                </a:solidFill>
                <a:effectLst>
                  <a:outerShdw blurRad="38100" dist="38100" dir="2700000" algn="tl">
                    <a:srgbClr val="FFFFFF"/>
                  </a:outerShdw>
                </a:effectLst>
              </a:rPr>
              <a:t>k</a:t>
            </a:r>
            <a:r>
              <a:rPr lang="en-US" sz="2000" dirty="0" smtClean="0">
                <a:solidFill>
                  <a:srgbClr val="002060"/>
                </a:solidFill>
                <a:effectLst>
                  <a:outerShdw blurRad="38100" dist="38100" dir="2700000" algn="tl">
                    <a:srgbClr val="FFFFFF"/>
                  </a:outerShdw>
                </a:effectLst>
              </a:rPr>
              <a:t> to a new spreadsheet.</a:t>
            </a:r>
          </a:p>
          <a:p>
            <a:pPr marL="800100" lvl="1" indent="-342900" eaLnBrk="0" hangingPunct="0">
              <a:spcBef>
                <a:spcPts val="1200"/>
              </a:spcBef>
              <a:buClr>
                <a:schemeClr val="accent1"/>
              </a:buClr>
              <a:buFont typeface="Arial" pitchFamily="34" charset="0"/>
              <a:buChar char="•"/>
              <a:defRPr/>
            </a:pPr>
            <a:r>
              <a:rPr lang="en-US" sz="2000" dirty="0" smtClean="0">
                <a:solidFill>
                  <a:srgbClr val="002060"/>
                </a:solidFill>
                <a:effectLst>
                  <a:outerShdw blurRad="38100" dist="38100" dir="2700000" algn="tl">
                    <a:srgbClr val="FFFFFF"/>
                  </a:outerShdw>
                </a:effectLst>
              </a:rPr>
              <a:t>Study the definitions for each variable (e.g., </a:t>
            </a:r>
            <a:r>
              <a:rPr lang="en-US" sz="2000" i="1" dirty="0" smtClean="0">
                <a:solidFill>
                  <a:srgbClr val="0000FF"/>
                </a:solidFill>
              </a:rPr>
              <a:t>Burglary</a:t>
            </a:r>
            <a:r>
              <a:rPr lang="en-US" sz="2000" dirty="0" smtClean="0">
                <a:solidFill>
                  <a:srgbClr val="0000FF"/>
                </a:solidFill>
              </a:rPr>
              <a:t> </a:t>
            </a:r>
            <a:r>
              <a:rPr lang="en-US" sz="2000" dirty="0" smtClean="0">
                <a:solidFill>
                  <a:srgbClr val="002060"/>
                </a:solidFill>
                <a:effectLst>
                  <a:outerShdw blurRad="38100" dist="38100" dir="2700000" algn="tl">
                    <a:srgbClr val="FFFFFF"/>
                  </a:outerShdw>
                </a:effectLst>
              </a:rPr>
              <a:t>is the </a:t>
            </a:r>
            <a:r>
              <a:rPr lang="en-US" sz="2000" i="1" dirty="0" smtClean="0">
                <a:solidFill>
                  <a:srgbClr val="0000FF"/>
                </a:solidFill>
                <a:effectLst>
                  <a:outerShdw blurRad="38100" dist="38100" dir="2700000" algn="tl">
                    <a:srgbClr val="FFFFFF"/>
                  </a:outerShdw>
                </a:effectLst>
              </a:rPr>
              <a:t>burglary rate per 100,000 population</a:t>
            </a:r>
            <a:r>
              <a:rPr lang="en-US" sz="2000" i="1" dirty="0" smtClean="0">
                <a:solidFill>
                  <a:srgbClr val="002060"/>
                </a:solidFill>
                <a:effectLst>
                  <a:outerShdw blurRad="38100" dist="38100" dir="2700000" algn="tl">
                    <a:srgbClr val="FFFFFF"/>
                  </a:outerShdw>
                </a:effectLst>
              </a:rPr>
              <a:t>.</a:t>
            </a:r>
            <a:endParaRPr lang="en-US" sz="2000" i="1" dirty="0">
              <a:solidFill>
                <a:srgbClr val="002060"/>
              </a:solidFill>
              <a:effectLst>
                <a:outerShdw blurRad="38100" dist="38100" dir="2700000" algn="tl">
                  <a:srgbClr val="FFFFFF"/>
                </a:outerShdw>
              </a:effectLst>
            </a:endParaRPr>
          </a:p>
        </p:txBody>
      </p:sp>
      <p:pic>
        <p:nvPicPr>
          <p:cNvPr id="150535" name="Picture 7" descr="C:\Users\Blythe\AppData\Local\Microsoft\Windows\Temporary Internet Files\Content.IE5\T28SMCVP\MP900438580[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60213" y="1189510"/>
            <a:ext cx="1584652" cy="1054926"/>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7713" y="4855028"/>
            <a:ext cx="2949799" cy="1620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3821" y="4876800"/>
            <a:ext cx="3990852" cy="1404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59126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r>
              <a:rPr lang="en-US" smtClean="0"/>
              <a:t>12-</a:t>
            </a:r>
            <a:fld id="{0B756008-2DDF-43FF-BE79-8F3A52EEC393}" type="slidenum">
              <a:rPr lang="en-US" smtClean="0"/>
              <a:pPr/>
              <a:t>52</a:t>
            </a:fld>
            <a:endParaRPr lang="en-US"/>
          </a:p>
        </p:txBody>
      </p:sp>
      <p:sp>
        <p:nvSpPr>
          <p:cNvPr id="8" name="Rectangle 6"/>
          <p:cNvSpPr>
            <a:spLocks noChangeArrowheads="1"/>
          </p:cNvSpPr>
          <p:nvPr/>
        </p:nvSpPr>
        <p:spPr bwMode="auto">
          <a:xfrm>
            <a:off x="992981" y="1676400"/>
            <a:ext cx="7005637" cy="3657600"/>
          </a:xfrm>
          <a:prstGeom prst="rect">
            <a:avLst/>
          </a:prstGeom>
          <a:noFill/>
          <a:ln w="9525">
            <a:noFill/>
            <a:miter lim="800000"/>
            <a:headEnd/>
            <a:tailEnd/>
          </a:ln>
          <a:effectLst/>
        </p:spPr>
        <p:txBody>
          <a:bodyPr lIns="103231" tIns="51616" rIns="103231" bIns="51616"/>
          <a:lstStyle/>
          <a:p>
            <a:pPr marL="342900" indent="-342900" eaLnBrk="0" hangingPunct="0">
              <a:spcBef>
                <a:spcPts val="1200"/>
              </a:spcBef>
              <a:buClr>
                <a:schemeClr val="accent1"/>
              </a:buClr>
              <a:buFont typeface="Arial" pitchFamily="34" charset="0"/>
              <a:buChar char="•"/>
              <a:defRPr/>
            </a:pPr>
            <a:r>
              <a:rPr lang="en-US" sz="2000" dirty="0" smtClean="0">
                <a:solidFill>
                  <a:srgbClr val="002060"/>
                </a:solidFill>
                <a:effectLst>
                  <a:outerShdw blurRad="38100" dist="38100" dir="2700000" algn="tl">
                    <a:srgbClr val="FFFFFF"/>
                  </a:outerShdw>
                </a:effectLst>
              </a:rPr>
              <a:t>Why </a:t>
            </a:r>
            <a:r>
              <a:rPr lang="en-US" sz="2000" dirty="0">
                <a:solidFill>
                  <a:srgbClr val="002060"/>
                </a:solidFill>
                <a:effectLst>
                  <a:outerShdw blurRad="38100" dist="38100" dir="2700000" algn="tl">
                    <a:srgbClr val="FFFFFF"/>
                  </a:outerShdw>
                </a:effectLst>
              </a:rPr>
              <a:t>multiple predictors</a:t>
            </a:r>
            <a:r>
              <a:rPr lang="en-US" sz="2000" dirty="0" smtClean="0">
                <a:solidFill>
                  <a:srgbClr val="002060"/>
                </a:solidFill>
                <a:effectLst>
                  <a:outerShdw blurRad="38100" dist="38100" dir="2700000" algn="tl">
                    <a:srgbClr val="FFFFFF"/>
                  </a:outerShdw>
                </a:effectLst>
              </a:rPr>
              <a:t>?</a:t>
            </a:r>
          </a:p>
          <a:p>
            <a:pPr marL="800100" lvl="1" indent="-342900" eaLnBrk="0" hangingPunct="0">
              <a:spcBef>
                <a:spcPts val="1200"/>
              </a:spcBef>
              <a:buClr>
                <a:schemeClr val="accent1"/>
              </a:buClr>
              <a:buFont typeface="Arial" pitchFamily="34" charset="0"/>
              <a:buChar char="•"/>
              <a:defRPr/>
            </a:pPr>
            <a:r>
              <a:rPr lang="en-US" sz="2000" dirty="0" smtClean="0">
                <a:solidFill>
                  <a:srgbClr val="002060"/>
                </a:solidFill>
                <a:effectLst>
                  <a:outerShdw blurRad="38100" dist="38100" dir="2700000" algn="tl">
                    <a:srgbClr val="FFFFFF"/>
                  </a:outerShdw>
                </a:effectLst>
              </a:rPr>
              <a:t>One predictor usually is an incorrect specification.</a:t>
            </a:r>
          </a:p>
          <a:p>
            <a:pPr marL="800100" lvl="1" indent="-342900" eaLnBrk="0" hangingPunct="0">
              <a:spcBef>
                <a:spcPts val="1200"/>
              </a:spcBef>
              <a:buClr>
                <a:schemeClr val="accent1"/>
              </a:buClr>
              <a:buFont typeface="Arial" pitchFamily="34" charset="0"/>
              <a:buChar char="•"/>
              <a:defRPr/>
            </a:pPr>
            <a:r>
              <a:rPr lang="en-US" sz="2000" dirty="0" smtClean="0">
                <a:solidFill>
                  <a:srgbClr val="002060"/>
                </a:solidFill>
                <a:effectLst>
                  <a:outerShdw blurRad="38100" dist="38100" dir="2700000" algn="tl">
                    <a:srgbClr val="FFFFFF"/>
                  </a:outerShdw>
                </a:effectLst>
              </a:rPr>
              <a:t>Fit can usually be improved.</a:t>
            </a:r>
            <a:endParaRPr lang="en-US" sz="2000" dirty="0">
              <a:solidFill>
                <a:srgbClr val="002060"/>
              </a:solidFill>
              <a:effectLst>
                <a:outerShdw blurRad="38100" dist="38100" dir="2700000" algn="tl">
                  <a:srgbClr val="FFFFFF"/>
                </a:outerShdw>
              </a:effectLst>
            </a:endParaRPr>
          </a:p>
          <a:p>
            <a:pPr marL="342900" indent="-342900" eaLnBrk="0" hangingPunct="0">
              <a:spcBef>
                <a:spcPts val="1200"/>
              </a:spcBef>
              <a:buClr>
                <a:schemeClr val="accent1"/>
              </a:buClr>
              <a:buFont typeface="Arial" pitchFamily="34" charset="0"/>
              <a:buChar char="•"/>
              <a:defRPr/>
            </a:pPr>
            <a:r>
              <a:rPr lang="en-US" sz="2000" dirty="0">
                <a:solidFill>
                  <a:srgbClr val="002060"/>
                </a:solidFill>
                <a:effectLst>
                  <a:outerShdw blurRad="38100" dist="38100" dir="2700000" algn="tl">
                    <a:srgbClr val="FFFFFF"/>
                  </a:outerShdw>
                </a:effectLst>
              </a:rPr>
              <a:t>How many predictors: Evans’ </a:t>
            </a:r>
            <a:r>
              <a:rPr lang="en-US" sz="2000" dirty="0" smtClean="0">
                <a:solidFill>
                  <a:srgbClr val="002060"/>
                </a:solidFill>
                <a:effectLst>
                  <a:outerShdw blurRad="38100" dist="38100" dir="2700000" algn="tl">
                    <a:srgbClr val="FFFFFF"/>
                  </a:outerShdw>
                </a:effectLst>
              </a:rPr>
              <a:t>Rule (</a:t>
            </a:r>
            <a:r>
              <a:rPr lang="en-US" sz="2000" i="1" dirty="0" smtClean="0">
                <a:solidFill>
                  <a:srgbClr val="002060"/>
                </a:solidFill>
                <a:effectLst>
                  <a:outerShdw blurRad="38100" dist="38100" dir="2700000" algn="tl">
                    <a:srgbClr val="FFFFFF"/>
                  </a:outerShdw>
                </a:effectLst>
              </a:rPr>
              <a:t>k</a:t>
            </a:r>
            <a:r>
              <a:rPr lang="en-US" sz="2000" dirty="0" smtClean="0">
                <a:solidFill>
                  <a:srgbClr val="002060"/>
                </a:solidFill>
                <a:effectLst>
                  <a:outerShdw blurRad="38100" dist="38100" dir="2700000" algn="tl">
                    <a:srgbClr val="FFFFFF"/>
                  </a:outerShdw>
                </a:effectLst>
              </a:rPr>
              <a:t> </a:t>
            </a:r>
            <a:r>
              <a:rPr lang="en-US" sz="2000" dirty="0" smtClean="0">
                <a:solidFill>
                  <a:srgbClr val="002060"/>
                </a:solidFill>
                <a:effectLst>
                  <a:outerShdw blurRad="38100" dist="38100" dir="2700000" algn="tl">
                    <a:srgbClr val="FFFFFF"/>
                  </a:outerShdw>
                </a:effectLst>
                <a:sym typeface="Symbol"/>
              </a:rPr>
              <a:t> </a:t>
            </a:r>
            <a:r>
              <a:rPr lang="en-US" sz="2000" i="1" dirty="0" smtClean="0">
                <a:solidFill>
                  <a:srgbClr val="002060"/>
                </a:solidFill>
                <a:effectLst>
                  <a:outerShdw blurRad="38100" dist="38100" dir="2700000" algn="tl">
                    <a:srgbClr val="FFFFFF"/>
                  </a:outerShdw>
                </a:effectLst>
                <a:sym typeface="Symbol"/>
              </a:rPr>
              <a:t>n</a:t>
            </a:r>
            <a:r>
              <a:rPr lang="en-US" sz="2000" dirty="0" smtClean="0">
                <a:solidFill>
                  <a:srgbClr val="002060"/>
                </a:solidFill>
                <a:effectLst>
                  <a:outerShdw blurRad="38100" dist="38100" dir="2700000" algn="tl">
                    <a:srgbClr val="FFFFFF"/>
                  </a:outerShdw>
                </a:effectLst>
                <a:sym typeface="Symbol"/>
              </a:rPr>
              <a:t>/10)</a:t>
            </a:r>
            <a:endParaRPr lang="en-US" sz="2000" dirty="0" smtClean="0">
              <a:solidFill>
                <a:srgbClr val="002060"/>
              </a:solidFill>
              <a:effectLst>
                <a:outerShdw blurRad="38100" dist="38100" dir="2700000" algn="tl">
                  <a:srgbClr val="FFFFFF"/>
                </a:outerShdw>
              </a:effectLst>
            </a:endParaRPr>
          </a:p>
          <a:p>
            <a:pPr marL="800100" lvl="1" indent="-342900" eaLnBrk="0" hangingPunct="0">
              <a:spcBef>
                <a:spcPts val="1200"/>
              </a:spcBef>
              <a:buClr>
                <a:schemeClr val="accent1"/>
              </a:buClr>
              <a:buFont typeface="Arial" pitchFamily="34" charset="0"/>
              <a:buChar char="•"/>
              <a:defRPr/>
            </a:pPr>
            <a:r>
              <a:rPr lang="en-US" sz="2000" dirty="0" smtClean="0">
                <a:solidFill>
                  <a:srgbClr val="002060"/>
                </a:solidFill>
                <a:effectLst>
                  <a:outerShdw blurRad="38100" dist="38100" dir="2700000" algn="tl">
                    <a:srgbClr val="FFFFFF"/>
                  </a:outerShdw>
                </a:effectLst>
              </a:rPr>
              <a:t>Up to one predictor per 10 observations</a:t>
            </a:r>
          </a:p>
          <a:p>
            <a:pPr marL="800100" lvl="1" indent="-342900" eaLnBrk="0" hangingPunct="0">
              <a:spcBef>
                <a:spcPts val="1200"/>
              </a:spcBef>
              <a:buClr>
                <a:schemeClr val="accent1"/>
              </a:buClr>
              <a:buFont typeface="Arial" pitchFamily="34" charset="0"/>
              <a:buChar char="•"/>
              <a:defRPr/>
            </a:pPr>
            <a:r>
              <a:rPr lang="en-US" sz="2000" dirty="0" smtClean="0">
                <a:solidFill>
                  <a:srgbClr val="002060"/>
                </a:solidFill>
                <a:effectLst>
                  <a:outerShdw blurRad="38100" dist="38100" dir="2700000" algn="tl">
                    <a:srgbClr val="FFFFFF"/>
                  </a:outerShdw>
                </a:effectLst>
              </a:rPr>
              <a:t>For example, </a:t>
            </a:r>
            <a:r>
              <a:rPr lang="en-US" sz="2000" i="1" dirty="0" smtClean="0">
                <a:solidFill>
                  <a:srgbClr val="002060"/>
                </a:solidFill>
                <a:effectLst>
                  <a:outerShdw blurRad="38100" dist="38100" dir="2700000" algn="tl">
                    <a:srgbClr val="FFFFFF"/>
                  </a:outerShdw>
                </a:effectLst>
              </a:rPr>
              <a:t>n</a:t>
            </a:r>
            <a:r>
              <a:rPr lang="en-US" sz="2000" dirty="0" smtClean="0">
                <a:solidFill>
                  <a:srgbClr val="002060"/>
                </a:solidFill>
                <a:effectLst>
                  <a:outerShdw blurRad="38100" dist="38100" dir="2700000" algn="tl">
                    <a:srgbClr val="FFFFFF"/>
                  </a:outerShdw>
                </a:effectLst>
              </a:rPr>
              <a:t> = 50 suggests </a:t>
            </a:r>
            <a:r>
              <a:rPr lang="en-US" sz="2000" i="1" dirty="0" smtClean="0">
                <a:solidFill>
                  <a:srgbClr val="002060"/>
                </a:solidFill>
                <a:effectLst>
                  <a:outerShdw blurRad="38100" dist="38100" dir="2700000" algn="tl">
                    <a:srgbClr val="FFFFFF"/>
                  </a:outerShdw>
                </a:effectLst>
              </a:rPr>
              <a:t>k</a:t>
            </a:r>
            <a:r>
              <a:rPr lang="en-US" sz="2000" dirty="0" smtClean="0">
                <a:solidFill>
                  <a:srgbClr val="002060"/>
                </a:solidFill>
                <a:effectLst>
                  <a:outerShdw blurRad="38100" dist="38100" dir="2700000" algn="tl">
                    <a:srgbClr val="FFFFFF"/>
                  </a:outerShdw>
                </a:effectLst>
              </a:rPr>
              <a:t> = 5 predictors.</a:t>
            </a:r>
          </a:p>
          <a:p>
            <a:pPr marL="800100" lvl="1" indent="-342900" eaLnBrk="0" hangingPunct="0">
              <a:spcBef>
                <a:spcPts val="1200"/>
              </a:spcBef>
              <a:buClr>
                <a:schemeClr val="accent1"/>
              </a:buClr>
              <a:buFont typeface="Arial" pitchFamily="34" charset="0"/>
              <a:buChar char="•"/>
              <a:defRPr/>
            </a:pPr>
            <a:r>
              <a:rPr lang="en-US" sz="2000" dirty="0" smtClean="0">
                <a:solidFill>
                  <a:srgbClr val="002060"/>
                </a:solidFill>
                <a:effectLst>
                  <a:outerShdw blurRad="38100" dist="38100" dir="2700000" algn="tl">
                    <a:srgbClr val="FFFFFF"/>
                  </a:outerShdw>
                </a:effectLst>
              </a:rPr>
              <a:t>Evans’ Rule is conservative. It’s OK to start with more (you will end up with fewer after deleting weak predictors).</a:t>
            </a:r>
            <a:endParaRPr lang="en-US" sz="2000" dirty="0">
              <a:solidFill>
                <a:srgbClr val="002060"/>
              </a:solidFill>
              <a:effectLst>
                <a:outerShdw blurRad="38100" dist="38100" dir="2700000" algn="tl">
                  <a:srgbClr val="FFFFFF"/>
                </a:outerShdw>
              </a:effectLst>
            </a:endParaRPr>
          </a:p>
        </p:txBody>
      </p:sp>
      <p:sp>
        <p:nvSpPr>
          <p:cNvPr id="5" name="Rectangle 2"/>
          <p:cNvSpPr txBox="1">
            <a:spLocks noChangeArrowheads="1"/>
          </p:cNvSpPr>
          <p:nvPr/>
        </p:nvSpPr>
        <p:spPr>
          <a:xfrm>
            <a:off x="685800" y="381000"/>
            <a:ext cx="7620000" cy="609600"/>
          </a:xfrm>
          <a:prstGeom prst="rect">
            <a:avLst/>
          </a:prstGeom>
        </p:spPr>
        <p:txBody>
          <a:bodyPr lIns="103236" tIns="51618" rIns="103236" bIns="51618"/>
          <a:lst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Project </a:t>
            </a:r>
            <a:r>
              <a:rPr lang="en-US" sz="3200" dirty="0">
                <a:solidFill>
                  <a:schemeClr val="accent1"/>
                </a:solidFill>
                <a:effectLst>
                  <a:outerShdw blurRad="38100" dist="38100" dir="2700000" algn="tl">
                    <a:srgbClr val="000000">
                      <a:alpha val="43137"/>
                    </a:srgbClr>
                  </a:outerShdw>
                </a:effectLst>
              </a:rPr>
              <a:t>P-3 (preview, data, tasks</a:t>
            </a:r>
            <a:r>
              <a:rPr lang="en-US" sz="3200" dirty="0" smtClean="0">
                <a:solidFill>
                  <a:schemeClr val="accent1"/>
                </a:solidFill>
                <a:effectLst>
                  <a:outerShdw blurRad="38100" dist="38100" dir="2700000" algn="tl">
                    <a:srgbClr val="000000">
                      <a:alpha val="43137"/>
                    </a:srgbClr>
                  </a:outerShdw>
                </a:effectLst>
              </a:rPr>
              <a:t>)</a:t>
            </a:r>
            <a:endParaRPr lang="en-US" sz="3200" dirty="0">
              <a:solidFill>
                <a:schemeClr val="accent1"/>
              </a:solidFill>
              <a:effectLst>
                <a:outerShdw blurRad="38100" dist="38100" dir="2700000" algn="tl">
                  <a:srgbClr val="000000">
                    <a:alpha val="43137"/>
                  </a:srgbClr>
                </a:outerShdw>
              </a:effectLst>
            </a:endParaRPr>
          </a:p>
        </p:txBody>
      </p:sp>
      <p:pic>
        <p:nvPicPr>
          <p:cNvPr id="6" name="Picture 6" descr="C:\Users\Blythe\AppData\Local\Microsoft\Windows\Temporary Internet Files\Content.IE5\T28SMCVP\MC900070860[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83615" y="2743200"/>
            <a:ext cx="1269029" cy="12442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32040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r>
              <a:rPr lang="en-US" smtClean="0"/>
              <a:t>12-</a:t>
            </a:r>
            <a:fld id="{0B756008-2DDF-43FF-BE79-8F3A52EEC393}" type="slidenum">
              <a:rPr lang="en-US" smtClean="0"/>
              <a:pPr/>
              <a:t>53</a:t>
            </a:fld>
            <a:endParaRPr lang="en-US"/>
          </a:p>
        </p:txBody>
      </p:sp>
      <p:sp>
        <p:nvSpPr>
          <p:cNvPr id="7" name="Rectangle 2"/>
          <p:cNvSpPr txBox="1">
            <a:spLocks noChangeArrowheads="1"/>
          </p:cNvSpPr>
          <p:nvPr/>
        </p:nvSpPr>
        <p:spPr>
          <a:xfrm>
            <a:off x="685800" y="381000"/>
            <a:ext cx="7620000" cy="609600"/>
          </a:xfrm>
          <a:prstGeom prst="rect">
            <a:avLst/>
          </a:prstGeom>
        </p:spPr>
        <p:txBody>
          <a:bodyPr lIns="103236" tIns="51618" rIns="103236" bIns="51618"/>
          <a:lst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Project </a:t>
            </a:r>
            <a:r>
              <a:rPr lang="en-US" sz="3200" dirty="0">
                <a:solidFill>
                  <a:schemeClr val="accent1"/>
                </a:solidFill>
                <a:effectLst>
                  <a:outerShdw blurRad="38100" dist="38100" dir="2700000" algn="tl">
                    <a:srgbClr val="000000">
                      <a:alpha val="43137"/>
                    </a:srgbClr>
                  </a:outerShdw>
                </a:effectLst>
              </a:rPr>
              <a:t>P-3 (preview, data, tasks</a:t>
            </a:r>
            <a:r>
              <a:rPr lang="en-US" sz="3200" dirty="0" smtClean="0">
                <a:solidFill>
                  <a:schemeClr val="accent1"/>
                </a:solidFill>
                <a:effectLst>
                  <a:outerShdw blurRad="38100" dist="38100" dir="2700000" algn="tl">
                    <a:srgbClr val="000000">
                      <a:alpha val="43137"/>
                    </a:srgbClr>
                  </a:outerShdw>
                </a:effectLst>
              </a:rPr>
              <a:t>)</a:t>
            </a:r>
            <a:endParaRPr lang="en-US" sz="3200" dirty="0">
              <a:solidFill>
                <a:schemeClr val="accent1"/>
              </a:solidFill>
              <a:effectLst>
                <a:outerShdw blurRad="38100" dist="38100" dir="2700000" algn="tl">
                  <a:srgbClr val="000000">
                    <a:alpha val="43137"/>
                  </a:srgbClr>
                </a:outerShdw>
              </a:effectLst>
            </a:endParaRPr>
          </a:p>
        </p:txBody>
      </p:sp>
      <p:sp>
        <p:nvSpPr>
          <p:cNvPr id="8" name="Rectangle 6"/>
          <p:cNvSpPr>
            <a:spLocks noChangeArrowheads="1"/>
          </p:cNvSpPr>
          <p:nvPr/>
        </p:nvSpPr>
        <p:spPr bwMode="auto">
          <a:xfrm>
            <a:off x="992981" y="1371600"/>
            <a:ext cx="7005637" cy="3657600"/>
          </a:xfrm>
          <a:prstGeom prst="rect">
            <a:avLst/>
          </a:prstGeom>
          <a:noFill/>
          <a:ln w="9525">
            <a:noFill/>
            <a:miter lim="800000"/>
            <a:headEnd/>
            <a:tailEnd/>
          </a:ln>
          <a:effectLst/>
        </p:spPr>
        <p:txBody>
          <a:bodyPr lIns="103231" tIns="51616" rIns="103231" bIns="51616"/>
          <a:lstStyle/>
          <a:p>
            <a:pPr marL="342900" indent="-342900" eaLnBrk="0" hangingPunct="0">
              <a:spcBef>
                <a:spcPts val="1200"/>
              </a:spcBef>
              <a:buClr>
                <a:schemeClr val="accent1"/>
              </a:buClr>
              <a:buFont typeface="Arial" pitchFamily="34" charset="0"/>
              <a:buChar char="•"/>
              <a:defRPr/>
            </a:pPr>
            <a:r>
              <a:rPr lang="en-US" sz="2000" dirty="0" smtClean="0">
                <a:solidFill>
                  <a:srgbClr val="002060"/>
                </a:solidFill>
                <a:effectLst>
                  <a:outerShdw blurRad="38100" dist="38100" dir="2700000" algn="tl">
                    <a:srgbClr val="FFFFFF"/>
                  </a:outerShdw>
                </a:effectLst>
              </a:rPr>
              <a:t>Work </a:t>
            </a:r>
            <a:r>
              <a:rPr lang="en-US" sz="2000" dirty="0">
                <a:solidFill>
                  <a:srgbClr val="002060"/>
                </a:solidFill>
                <a:effectLst>
                  <a:outerShdw blurRad="38100" dist="38100" dir="2700000" algn="tl">
                    <a:srgbClr val="FFFFFF"/>
                  </a:outerShdw>
                </a:effectLst>
              </a:rPr>
              <a:t>with partners</a:t>
            </a:r>
            <a:r>
              <a:rPr lang="en-US" sz="2000" dirty="0" smtClean="0">
                <a:solidFill>
                  <a:srgbClr val="002060"/>
                </a:solidFill>
                <a:effectLst>
                  <a:outerShdw blurRad="38100" dist="38100" dir="2700000" algn="tl">
                    <a:srgbClr val="FFFFFF"/>
                  </a:outerShdw>
                </a:effectLst>
              </a:rPr>
              <a:t>? Absolutely – it will be more fun.</a:t>
            </a:r>
            <a:endParaRPr lang="en-US" sz="2000" dirty="0">
              <a:solidFill>
                <a:srgbClr val="002060"/>
              </a:solidFill>
              <a:effectLst>
                <a:outerShdw blurRad="38100" dist="38100" dir="2700000" algn="tl">
                  <a:srgbClr val="FFFFFF"/>
                </a:outerShdw>
              </a:effectLst>
            </a:endParaRPr>
          </a:p>
          <a:p>
            <a:pPr marL="342900" indent="-342900" eaLnBrk="0" hangingPunct="0">
              <a:spcBef>
                <a:spcPts val="1200"/>
              </a:spcBef>
              <a:buClr>
                <a:schemeClr val="accent1"/>
              </a:buClr>
              <a:buFont typeface="Arial" pitchFamily="34" charset="0"/>
              <a:buChar char="•"/>
              <a:defRPr/>
            </a:pPr>
            <a:r>
              <a:rPr lang="en-US" sz="2000" dirty="0" smtClean="0">
                <a:solidFill>
                  <a:srgbClr val="002060"/>
                </a:solidFill>
                <a:effectLst>
                  <a:outerShdw blurRad="38100" dist="38100" dir="2700000" algn="tl">
                    <a:srgbClr val="FFFFFF"/>
                  </a:outerShdw>
                </a:effectLst>
              </a:rPr>
              <a:t>Post questions </a:t>
            </a:r>
            <a:r>
              <a:rPr lang="en-US" sz="2000" dirty="0">
                <a:solidFill>
                  <a:srgbClr val="002060"/>
                </a:solidFill>
                <a:effectLst>
                  <a:outerShdw blurRad="38100" dist="38100" dir="2700000" algn="tl">
                    <a:srgbClr val="FFFFFF"/>
                  </a:outerShdw>
                </a:effectLst>
              </a:rPr>
              <a:t>for peers or </a:t>
            </a:r>
            <a:r>
              <a:rPr lang="en-US" sz="2000" dirty="0" smtClean="0">
                <a:solidFill>
                  <a:srgbClr val="002060"/>
                </a:solidFill>
                <a:effectLst>
                  <a:outerShdw blurRad="38100" dist="38100" dir="2700000" algn="tl">
                    <a:srgbClr val="FFFFFF"/>
                  </a:outerShdw>
                </a:effectLst>
              </a:rPr>
              <a:t>instructor on Moodle.</a:t>
            </a:r>
            <a:endParaRPr lang="en-US" sz="2000" dirty="0">
              <a:solidFill>
                <a:srgbClr val="002060"/>
              </a:solidFill>
              <a:effectLst>
                <a:outerShdw blurRad="38100" dist="38100" dir="2700000" algn="tl">
                  <a:srgbClr val="FFFFFF"/>
                </a:outerShdw>
              </a:effectLst>
            </a:endParaRPr>
          </a:p>
          <a:p>
            <a:pPr marL="342900" indent="-342900" eaLnBrk="0" hangingPunct="0">
              <a:spcBef>
                <a:spcPts val="1200"/>
              </a:spcBef>
              <a:buClr>
                <a:schemeClr val="accent1"/>
              </a:buClr>
              <a:buFont typeface="Arial" pitchFamily="34" charset="0"/>
              <a:buChar char="•"/>
              <a:defRPr/>
            </a:pPr>
            <a:r>
              <a:rPr lang="en-US" sz="2000" dirty="0" smtClean="0">
                <a:solidFill>
                  <a:srgbClr val="002060"/>
                </a:solidFill>
                <a:effectLst>
                  <a:outerShdw blurRad="38100" dist="38100" dir="2700000" algn="tl">
                    <a:srgbClr val="FFFFFF"/>
                  </a:outerShdw>
                </a:effectLst>
              </a:rPr>
              <a:t>Get started. But don’t run a bunch of regressions until you have studied Chapter 13.</a:t>
            </a:r>
          </a:p>
          <a:p>
            <a:pPr marL="342900" indent="-342900" eaLnBrk="0" hangingPunct="0">
              <a:spcBef>
                <a:spcPts val="1200"/>
              </a:spcBef>
              <a:buClr>
                <a:schemeClr val="accent1"/>
              </a:buClr>
              <a:buFont typeface="Arial" pitchFamily="34" charset="0"/>
              <a:buChar char="•"/>
              <a:defRPr/>
            </a:pPr>
            <a:r>
              <a:rPr lang="en-US" sz="2000" dirty="0" smtClean="0">
                <a:solidFill>
                  <a:srgbClr val="002060"/>
                </a:solidFill>
                <a:effectLst>
                  <a:outerShdw blurRad="38100" dist="38100" dir="2700000" algn="tl">
                    <a:srgbClr val="FFFFFF"/>
                  </a:outerShdw>
                </a:effectLst>
              </a:rPr>
              <a:t>It’s a good idea to have the instructor look over your list of intended </a:t>
            </a:r>
            <a:r>
              <a:rPr lang="en-US" sz="2000" i="1" dirty="0" smtClean="0">
                <a:solidFill>
                  <a:srgbClr val="002060"/>
                </a:solidFill>
                <a:effectLst>
                  <a:outerShdw blurRad="38100" dist="38100" dir="2700000" algn="tl">
                    <a:srgbClr val="FFFFFF"/>
                  </a:outerShdw>
                </a:effectLst>
              </a:rPr>
              <a:t>Y</a:t>
            </a:r>
            <a:r>
              <a:rPr lang="en-US" sz="2000" dirty="0" smtClean="0">
                <a:solidFill>
                  <a:srgbClr val="002060"/>
                </a:solidFill>
                <a:effectLst>
                  <a:outerShdw blurRad="38100" dist="38100" dir="2700000" algn="tl">
                    <a:srgbClr val="FFFFFF"/>
                  </a:outerShdw>
                </a:effectLst>
              </a:rPr>
              <a:t> and </a:t>
            </a:r>
            <a:r>
              <a:rPr lang="en-US" sz="2000" i="1" dirty="0">
                <a:solidFill>
                  <a:srgbClr val="002060"/>
                </a:solidFill>
                <a:effectLst>
                  <a:outerShdw blurRad="38100" dist="38100" dir="2700000" algn="tl">
                    <a:srgbClr val="FFFFFF"/>
                  </a:outerShdw>
                </a:effectLst>
              </a:rPr>
              <a:t>X</a:t>
            </a:r>
            <a:r>
              <a:rPr lang="en-US" sz="2000" baseline="-25000" dirty="0">
                <a:solidFill>
                  <a:srgbClr val="002060"/>
                </a:solidFill>
                <a:effectLst>
                  <a:outerShdw blurRad="38100" dist="38100" dir="2700000" algn="tl">
                    <a:srgbClr val="FFFFFF"/>
                  </a:outerShdw>
                </a:effectLst>
              </a:rPr>
              <a:t>1</a:t>
            </a:r>
            <a:r>
              <a:rPr lang="en-US" sz="2000" dirty="0">
                <a:solidFill>
                  <a:srgbClr val="002060"/>
                </a:solidFill>
                <a:effectLst>
                  <a:outerShdw blurRad="38100" dist="38100" dir="2700000" algn="tl">
                    <a:srgbClr val="FFFFFF"/>
                  </a:outerShdw>
                </a:effectLst>
              </a:rPr>
              <a:t>, </a:t>
            </a:r>
            <a:r>
              <a:rPr lang="en-US" sz="2000" i="1" dirty="0">
                <a:solidFill>
                  <a:srgbClr val="002060"/>
                </a:solidFill>
                <a:effectLst>
                  <a:outerShdw blurRad="38100" dist="38100" dir="2700000" algn="tl">
                    <a:srgbClr val="FFFFFF"/>
                  </a:outerShdw>
                </a:effectLst>
              </a:rPr>
              <a:t>X</a:t>
            </a:r>
            <a:r>
              <a:rPr lang="en-US" sz="2000" baseline="-25000" dirty="0">
                <a:solidFill>
                  <a:srgbClr val="002060"/>
                </a:solidFill>
                <a:effectLst>
                  <a:outerShdw blurRad="38100" dist="38100" dir="2700000" algn="tl">
                    <a:srgbClr val="FFFFFF"/>
                  </a:outerShdw>
                </a:effectLst>
              </a:rPr>
              <a:t>2</a:t>
            </a:r>
            <a:r>
              <a:rPr lang="en-US" sz="2000" dirty="0">
                <a:solidFill>
                  <a:srgbClr val="002060"/>
                </a:solidFill>
                <a:effectLst>
                  <a:outerShdw blurRad="38100" dist="38100" dir="2700000" algn="tl">
                    <a:srgbClr val="FFFFFF"/>
                  </a:outerShdw>
                </a:effectLst>
              </a:rPr>
              <a:t>, … , </a:t>
            </a:r>
            <a:r>
              <a:rPr lang="en-US" sz="2000" i="1" dirty="0" err="1">
                <a:solidFill>
                  <a:srgbClr val="002060"/>
                </a:solidFill>
                <a:effectLst>
                  <a:outerShdw blurRad="38100" dist="38100" dir="2700000" algn="tl">
                    <a:srgbClr val="FFFFFF"/>
                  </a:outerShdw>
                </a:effectLst>
              </a:rPr>
              <a:t>X</a:t>
            </a:r>
            <a:r>
              <a:rPr lang="en-US" sz="2000" i="1" baseline="-25000" dirty="0" err="1">
                <a:solidFill>
                  <a:srgbClr val="002060"/>
                </a:solidFill>
                <a:effectLst>
                  <a:outerShdw blurRad="38100" dist="38100" dir="2700000" algn="tl">
                    <a:srgbClr val="FFFFFF"/>
                  </a:outerShdw>
                </a:effectLst>
              </a:rPr>
              <a:t>k</a:t>
            </a:r>
            <a:r>
              <a:rPr lang="en-US" sz="2000" dirty="0" smtClean="0">
                <a:solidFill>
                  <a:srgbClr val="002060"/>
                </a:solidFill>
                <a:effectLst>
                  <a:outerShdw blurRad="38100" dist="38100" dir="2700000" algn="tl">
                    <a:srgbClr val="FFFFFF"/>
                  </a:outerShdw>
                </a:effectLst>
              </a:rPr>
              <a:t> in order to avoid unnecessary re-work if there are obvious problems.</a:t>
            </a:r>
          </a:p>
          <a:p>
            <a:pPr marL="342900" indent="-342900" eaLnBrk="0" hangingPunct="0">
              <a:spcBef>
                <a:spcPts val="1200"/>
              </a:spcBef>
              <a:buClr>
                <a:schemeClr val="accent1"/>
              </a:buClr>
              <a:buFont typeface="Arial" pitchFamily="34" charset="0"/>
              <a:buChar char="•"/>
              <a:defRPr/>
            </a:pPr>
            <a:r>
              <a:rPr lang="en-US" sz="2000" dirty="0" smtClean="0">
                <a:solidFill>
                  <a:srgbClr val="002060"/>
                </a:solidFill>
                <a:effectLst>
                  <a:outerShdw blurRad="38100" dist="38100" dir="2700000" algn="tl">
                    <a:srgbClr val="FFFFFF"/>
                  </a:outerShdw>
                </a:effectLst>
              </a:rPr>
              <a:t>Look at all the categories of variables – don’t just grab the first one you see (there are 170 variables). Or just use the one your instructor assigned.</a:t>
            </a:r>
          </a:p>
        </p:txBody>
      </p:sp>
      <p:pic>
        <p:nvPicPr>
          <p:cNvPr id="151558" name="Picture 6" descr="C:\Users\Blythe\AppData\Local\Microsoft\Windows\Temporary Internet Files\Content.IE5\T28SMCVP\MC900070860[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12935" y="5029200"/>
            <a:ext cx="1165730" cy="114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97520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p:txBody>
          <a:bodyPr/>
          <a:lstStyle/>
          <a:p>
            <a:r>
              <a:rPr lang="en-US"/>
              <a:t>12-</a:t>
            </a:r>
            <a:fld id="{67C43476-E76E-4D9D-815C-6A499E54CDD0}" type="slidenum">
              <a:rPr lang="en-US"/>
              <a:pPr/>
              <a:t>6</a:t>
            </a:fld>
            <a:endParaRPr lang="en-US"/>
          </a:p>
        </p:txBody>
      </p:sp>
      <p:sp>
        <p:nvSpPr>
          <p:cNvPr id="429059" name="Rectangle 3"/>
          <p:cNvSpPr>
            <a:spLocks noGrp="1" noChangeArrowheads="1"/>
          </p:cNvSpPr>
          <p:nvPr>
            <p:ph type="body" sz="half" idx="1"/>
          </p:nvPr>
        </p:nvSpPr>
        <p:spPr>
          <a:xfrm>
            <a:off x="735807" y="1957048"/>
            <a:ext cx="7265193" cy="4215152"/>
          </a:xfrm>
        </p:spPr>
        <p:txBody>
          <a:bodyPr lIns="103236" tIns="51618" rIns="103236" bIns="51618">
            <a:normAutofit fontScale="92500" lnSpcReduction="10000"/>
          </a:bodyPr>
          <a:lstStyle/>
          <a:p>
            <a:pPr marL="515938" indent="-515938" eaLnBrk="1" hangingPunct="1">
              <a:spcBef>
                <a:spcPts val="1200"/>
              </a:spcBef>
              <a:buClr>
                <a:schemeClr val="accent1"/>
              </a:buClr>
              <a:buSzPct val="100000"/>
              <a:buFontTx/>
              <a:buChar char="•"/>
            </a:pPr>
            <a:r>
              <a:rPr lang="en-US" sz="2000" dirty="0" smtClean="0">
                <a:solidFill>
                  <a:srgbClr val="002060"/>
                </a:solidFill>
              </a:rPr>
              <a:t>Equivalently, you can calculate the critical value for the correlation coefficient using</a:t>
            </a:r>
          </a:p>
          <a:p>
            <a:pPr marL="515938" indent="-515938" eaLnBrk="1" hangingPunct="1">
              <a:spcBef>
                <a:spcPts val="1200"/>
              </a:spcBef>
              <a:buFontTx/>
              <a:buChar char="•"/>
            </a:pPr>
            <a:endParaRPr lang="en-US" sz="2600" dirty="0" smtClean="0"/>
          </a:p>
          <a:p>
            <a:pPr marL="515938" indent="-515938" eaLnBrk="1" hangingPunct="1">
              <a:spcBef>
                <a:spcPts val="1200"/>
              </a:spcBef>
              <a:buFontTx/>
              <a:buChar char="•"/>
            </a:pPr>
            <a:endParaRPr lang="en-US" sz="2600" dirty="0" smtClean="0"/>
          </a:p>
          <a:p>
            <a:pPr marL="515938" indent="-515938" eaLnBrk="1" hangingPunct="1">
              <a:spcBef>
                <a:spcPts val="1200"/>
              </a:spcBef>
              <a:buSzPct val="100000"/>
              <a:buFontTx/>
              <a:buChar char="•"/>
            </a:pPr>
            <a:endParaRPr lang="en-US" sz="2000" dirty="0" smtClean="0">
              <a:solidFill>
                <a:srgbClr val="002060"/>
              </a:solidFill>
            </a:endParaRPr>
          </a:p>
          <a:p>
            <a:pPr marL="0" indent="0" eaLnBrk="1" hangingPunct="1">
              <a:spcBef>
                <a:spcPts val="1200"/>
              </a:spcBef>
              <a:buClr>
                <a:schemeClr val="accent1"/>
              </a:buClr>
              <a:buSzPct val="100000"/>
              <a:buNone/>
            </a:pPr>
            <a:endParaRPr lang="en-US" sz="2000" dirty="0" smtClean="0">
              <a:solidFill>
                <a:srgbClr val="002060"/>
              </a:solidFill>
            </a:endParaRPr>
          </a:p>
          <a:p>
            <a:pPr marL="515938" indent="-515938" eaLnBrk="1" hangingPunct="1">
              <a:spcBef>
                <a:spcPts val="1200"/>
              </a:spcBef>
              <a:buClr>
                <a:schemeClr val="accent1"/>
              </a:buClr>
              <a:buSzPct val="100000"/>
              <a:buFontTx/>
              <a:buChar char="•"/>
            </a:pPr>
            <a:r>
              <a:rPr lang="en-US" sz="2000" dirty="0" smtClean="0">
                <a:solidFill>
                  <a:srgbClr val="002060"/>
                </a:solidFill>
              </a:rPr>
              <a:t>This method gives a benchmark for the correlation coefficient.</a:t>
            </a:r>
          </a:p>
          <a:p>
            <a:pPr marL="515938" indent="-515938" eaLnBrk="1" hangingPunct="1">
              <a:spcBef>
                <a:spcPts val="1200"/>
              </a:spcBef>
              <a:buClr>
                <a:schemeClr val="accent1"/>
              </a:buClr>
              <a:buSzPct val="100000"/>
              <a:buFontTx/>
              <a:buChar char="•"/>
            </a:pPr>
            <a:r>
              <a:rPr lang="en-US" sz="2000" dirty="0" smtClean="0">
                <a:solidFill>
                  <a:srgbClr val="002060"/>
                </a:solidFill>
              </a:rPr>
              <a:t>However, there is no </a:t>
            </a:r>
            <a:r>
              <a:rPr lang="en-US" sz="2000" i="1" dirty="0" smtClean="0">
                <a:solidFill>
                  <a:srgbClr val="002060"/>
                </a:solidFill>
              </a:rPr>
              <a:t>p</a:t>
            </a:r>
            <a:r>
              <a:rPr lang="en-US" sz="2000" dirty="0" smtClean="0">
                <a:solidFill>
                  <a:srgbClr val="002060"/>
                </a:solidFill>
              </a:rPr>
              <a:t>-value and is inflexible if you change your mind about </a:t>
            </a:r>
            <a:r>
              <a:rPr lang="en-US" sz="2000" dirty="0" smtClean="0">
                <a:solidFill>
                  <a:srgbClr val="002060"/>
                </a:solidFill>
                <a:latin typeface="Symbol" pitchFamily="18" charset="2"/>
              </a:rPr>
              <a:t>a</a:t>
            </a:r>
            <a:r>
              <a:rPr lang="en-US" sz="2000" dirty="0" smtClean="0">
                <a:solidFill>
                  <a:srgbClr val="002060"/>
                </a:solidFill>
              </a:rPr>
              <a:t>.</a:t>
            </a:r>
          </a:p>
          <a:p>
            <a:pPr marL="515938" indent="-515938" eaLnBrk="1" hangingPunct="1">
              <a:spcBef>
                <a:spcPts val="1200"/>
              </a:spcBef>
              <a:buClr>
                <a:schemeClr val="accent1"/>
              </a:buClr>
              <a:buSzPct val="100000"/>
              <a:buFontTx/>
              <a:buChar char="•"/>
            </a:pPr>
            <a:r>
              <a:rPr lang="en-US" sz="2000" dirty="0" err="1" smtClean="0">
                <a:solidFill>
                  <a:srgbClr val="FF0000"/>
                </a:solidFill>
              </a:rPr>
              <a:t>MegaStat</a:t>
            </a:r>
            <a:r>
              <a:rPr lang="en-US" sz="2000" dirty="0" smtClean="0">
                <a:solidFill>
                  <a:srgbClr val="FF0000"/>
                </a:solidFill>
              </a:rPr>
              <a:t> </a:t>
            </a:r>
            <a:r>
              <a:rPr lang="en-US" sz="2000" dirty="0" smtClean="0">
                <a:solidFill>
                  <a:srgbClr val="002060"/>
                </a:solidFill>
              </a:rPr>
              <a:t>uses this method, giving two-tail critical values for </a:t>
            </a:r>
            <a:r>
              <a:rPr lang="en-US" sz="2000" i="1" dirty="0" smtClean="0">
                <a:solidFill>
                  <a:srgbClr val="002060"/>
                </a:solidFill>
                <a:sym typeface="Symbol" pitchFamily="18" charset="2"/>
              </a:rPr>
              <a:t> = </a:t>
            </a:r>
            <a:r>
              <a:rPr lang="en-US" sz="2000" dirty="0" smtClean="0">
                <a:solidFill>
                  <a:srgbClr val="002060"/>
                </a:solidFill>
                <a:sym typeface="Symbol" pitchFamily="18" charset="2"/>
              </a:rPr>
              <a:t>0.05</a:t>
            </a:r>
            <a:r>
              <a:rPr lang="en-US" sz="2000" i="1" dirty="0" smtClean="0">
                <a:solidFill>
                  <a:srgbClr val="002060"/>
                </a:solidFill>
                <a:sym typeface="Symbol" pitchFamily="18" charset="2"/>
              </a:rPr>
              <a:t> </a:t>
            </a:r>
            <a:r>
              <a:rPr lang="en-US" sz="2000" dirty="0" smtClean="0">
                <a:solidFill>
                  <a:srgbClr val="002060"/>
                </a:solidFill>
                <a:sym typeface="Symbol" pitchFamily="18" charset="2"/>
              </a:rPr>
              <a:t>and</a:t>
            </a:r>
            <a:r>
              <a:rPr lang="en-US" sz="2000" i="1" dirty="0" smtClean="0">
                <a:solidFill>
                  <a:srgbClr val="002060"/>
                </a:solidFill>
                <a:sym typeface="Symbol" pitchFamily="18" charset="2"/>
              </a:rPr>
              <a:t>  = </a:t>
            </a:r>
            <a:r>
              <a:rPr lang="en-US" sz="2000" dirty="0" smtClean="0">
                <a:solidFill>
                  <a:srgbClr val="002060"/>
                </a:solidFill>
                <a:sym typeface="Symbol" pitchFamily="18" charset="2"/>
              </a:rPr>
              <a:t>0</a:t>
            </a:r>
            <a:r>
              <a:rPr lang="en-US" sz="2000" dirty="0" smtClean="0">
                <a:solidFill>
                  <a:srgbClr val="002060"/>
                </a:solidFill>
              </a:rPr>
              <a:t>.01.</a:t>
            </a:r>
          </a:p>
        </p:txBody>
      </p:sp>
      <p:sp>
        <p:nvSpPr>
          <p:cNvPr id="37890"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37891"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29062" name="Rectangle 6"/>
          <p:cNvSpPr>
            <a:spLocks noChangeArrowheads="1"/>
          </p:cNvSpPr>
          <p:nvPr/>
        </p:nvSpPr>
        <p:spPr bwMode="auto">
          <a:xfrm>
            <a:off x="304800" y="1345861"/>
            <a:ext cx="815340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smtClean="0">
                <a:solidFill>
                  <a:srgbClr val="C00000"/>
                </a:solidFill>
                <a:effectLst>
                  <a:outerShdw blurRad="38100" dist="38100" dir="2700000" algn="tl">
                    <a:srgbClr val="000000">
                      <a:alpha val="43137"/>
                    </a:srgbClr>
                  </a:outerShdw>
                </a:effectLst>
              </a:rPr>
              <a:t>Alternative Method to Test </a:t>
            </a:r>
            <a:r>
              <a:rPr lang="en-US" sz="2400" i="1" dirty="0">
                <a:solidFill>
                  <a:srgbClr val="C00000"/>
                </a:solidFill>
                <a:effectLst>
                  <a:outerShdw blurRad="38100" dist="38100" dir="2700000" algn="tl">
                    <a:srgbClr val="000000">
                      <a:alpha val="43137"/>
                    </a:srgbClr>
                  </a:outerShdw>
                </a:effectLst>
              </a:rPr>
              <a:t>for </a:t>
            </a:r>
            <a:r>
              <a:rPr lang="en-US" sz="2400" i="1" dirty="0">
                <a:solidFill>
                  <a:srgbClr val="C00000"/>
                </a:solidFill>
                <a:effectLst>
                  <a:outerShdw blurRad="38100" dist="38100" dir="2700000" algn="tl">
                    <a:srgbClr val="000000">
                      <a:alpha val="43137"/>
                    </a:srgbClr>
                  </a:outerShdw>
                </a:effectLst>
                <a:sym typeface="Symbol"/>
              </a:rPr>
              <a:t></a:t>
            </a:r>
            <a:r>
              <a:rPr lang="en-US" sz="2400" i="1" dirty="0" smtClean="0">
                <a:solidFill>
                  <a:srgbClr val="C00000"/>
                </a:solidFill>
                <a:effectLst>
                  <a:outerShdw blurRad="38100" dist="38100" dir="2700000" algn="tl">
                    <a:srgbClr val="000000">
                      <a:alpha val="43137"/>
                    </a:srgbClr>
                  </a:outerShdw>
                </a:effectLst>
                <a:latin typeface="Symbol" pitchFamily="18" charset="2"/>
              </a:rPr>
              <a:t> </a:t>
            </a:r>
            <a:r>
              <a:rPr lang="en-US" sz="2400" i="1" dirty="0">
                <a:solidFill>
                  <a:srgbClr val="C00000"/>
                </a:solidFill>
                <a:effectLst>
                  <a:outerShdw blurRad="38100" dist="38100" dir="2700000" algn="tl">
                    <a:srgbClr val="000000">
                      <a:alpha val="43137"/>
                    </a:srgbClr>
                  </a:outerShdw>
                </a:effectLst>
              </a:rPr>
              <a:t>= </a:t>
            </a:r>
            <a:r>
              <a:rPr lang="en-US" sz="2400" i="1" dirty="0" smtClean="0">
                <a:solidFill>
                  <a:srgbClr val="C00000"/>
                </a:solidFill>
                <a:effectLst>
                  <a:outerShdw blurRad="38100" dist="38100" dir="2700000" algn="tl">
                    <a:srgbClr val="000000">
                      <a:alpha val="43137"/>
                    </a:srgbClr>
                  </a:outerShdw>
                </a:effectLst>
              </a:rPr>
              <a:t>0</a:t>
            </a:r>
            <a:endParaRPr lang="en-US" sz="2400" i="1" dirty="0">
              <a:solidFill>
                <a:srgbClr val="C00000"/>
              </a:solidFill>
              <a:effectLst>
                <a:outerShdw blurRad="38100" dist="38100" dir="2700000" algn="tl">
                  <a:srgbClr val="000000">
                    <a:alpha val="43137"/>
                  </a:srgbClr>
                </a:outerShdw>
              </a:effectLst>
            </a:endParaRPr>
          </a:p>
        </p:txBody>
      </p:sp>
      <p:sp>
        <p:nvSpPr>
          <p:cNvPr id="3789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sp>
        <p:nvSpPr>
          <p:cNvPr id="12" name="Rectangle 2"/>
          <p:cNvSpPr>
            <a:spLocks noGrp="1" noChangeArrowheads="1"/>
          </p:cNvSpPr>
          <p:nvPr>
            <p:ph type="title"/>
          </p:nvPr>
        </p:nvSpPr>
        <p:spPr>
          <a:xfrm>
            <a:off x="457200" y="381000"/>
            <a:ext cx="8293100" cy="457200"/>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Correlation Analysis</a:t>
            </a:r>
            <a:endParaRPr lang="en-US" sz="3200" dirty="0">
              <a:solidFill>
                <a:schemeClr val="accent1"/>
              </a:solidFill>
              <a:effectLst>
                <a:outerShdw blurRad="38100" dist="38100" dir="2700000" algn="tl">
                  <a:srgbClr val="000000">
                    <a:alpha val="43137"/>
                  </a:srgbClr>
                </a:outerShdw>
              </a:effectLst>
            </a:endParaRPr>
          </a:p>
        </p:txBody>
      </p:sp>
      <p:pic>
        <p:nvPicPr>
          <p:cNvPr id="37899"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2744269"/>
            <a:ext cx="2181225" cy="79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44931" y="3024682"/>
            <a:ext cx="2571750" cy="112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5230557" y="2493545"/>
            <a:ext cx="2353467" cy="523220"/>
          </a:xfrm>
          <a:prstGeom prst="rect">
            <a:avLst/>
          </a:prstGeom>
          <a:noFill/>
        </p:spPr>
        <p:txBody>
          <a:bodyPr wrap="square" rtlCol="0">
            <a:spAutoFit/>
          </a:bodyPr>
          <a:lstStyle/>
          <a:p>
            <a:r>
              <a:rPr lang="en-US" sz="1400" dirty="0" smtClean="0">
                <a:solidFill>
                  <a:srgbClr val="C00000"/>
                </a:solidFill>
              </a:rPr>
              <a:t>Critical values of </a:t>
            </a:r>
            <a:r>
              <a:rPr lang="en-US" sz="1400" i="1" dirty="0" smtClean="0">
                <a:solidFill>
                  <a:srgbClr val="C00000"/>
                </a:solidFill>
              </a:rPr>
              <a:t>r</a:t>
            </a:r>
            <a:r>
              <a:rPr lang="en-US" sz="1400" dirty="0" smtClean="0">
                <a:solidFill>
                  <a:srgbClr val="C00000"/>
                </a:solidFill>
              </a:rPr>
              <a:t> for various sample sizes</a:t>
            </a:r>
            <a:endParaRPr lang="en-US" sz="1400" dirty="0">
              <a:solidFill>
                <a:srgbClr val="C00000"/>
              </a:solidFill>
            </a:endParaRPr>
          </a:p>
        </p:txBody>
      </p:sp>
      <p:sp>
        <p:nvSpPr>
          <p:cNvPr id="4" name="Right Arrow 3"/>
          <p:cNvSpPr/>
          <p:nvPr/>
        </p:nvSpPr>
        <p:spPr bwMode="auto">
          <a:xfrm>
            <a:off x="4038600" y="3276600"/>
            <a:ext cx="342900" cy="310057"/>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439702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p:txBody>
          <a:bodyPr/>
          <a:lstStyle/>
          <a:p>
            <a:r>
              <a:rPr lang="en-US"/>
              <a:t>12-</a:t>
            </a:r>
            <a:fld id="{789B9E96-C991-47F6-B3FD-6925A4CD3BDD}" type="slidenum">
              <a:rPr lang="en-US"/>
              <a:pPr/>
              <a:t>7</a:t>
            </a:fld>
            <a:endParaRPr lang="en-US"/>
          </a:p>
        </p:txBody>
      </p:sp>
      <p:sp>
        <p:nvSpPr>
          <p:cNvPr id="434179" name="Rectangle 3"/>
          <p:cNvSpPr>
            <a:spLocks noGrp="1" noChangeArrowheads="1"/>
          </p:cNvSpPr>
          <p:nvPr>
            <p:ph type="body" sz="half" idx="1"/>
          </p:nvPr>
        </p:nvSpPr>
        <p:spPr>
          <a:xfrm>
            <a:off x="762000" y="1877301"/>
            <a:ext cx="7403738" cy="1932699"/>
          </a:xfrm>
        </p:spPr>
        <p:txBody>
          <a:bodyPr lIns="103236" tIns="51618" rIns="103236" bIns="51618"/>
          <a:lstStyle/>
          <a:p>
            <a:pPr marL="515938" indent="-515938" eaLnBrk="1" hangingPunct="1">
              <a:buClr>
                <a:schemeClr val="accent1"/>
              </a:buClr>
              <a:buSzTx/>
              <a:buFontTx/>
              <a:buChar char="•"/>
            </a:pPr>
            <a:r>
              <a:rPr lang="en-US" sz="2000" i="1" dirty="0" smtClean="0">
                <a:solidFill>
                  <a:srgbClr val="C00000"/>
                </a:solidFill>
              </a:rPr>
              <a:t>Simple regression </a:t>
            </a:r>
            <a:r>
              <a:rPr lang="en-US" sz="2000" dirty="0" smtClean="0">
                <a:solidFill>
                  <a:srgbClr val="002060"/>
                </a:solidFill>
              </a:rPr>
              <a:t>analyzes the relationship between two variables.</a:t>
            </a:r>
          </a:p>
          <a:p>
            <a:pPr marL="515938" indent="-515938" eaLnBrk="1" hangingPunct="1">
              <a:buClr>
                <a:schemeClr val="accent1"/>
              </a:buClr>
              <a:buSzTx/>
              <a:buFontTx/>
              <a:buChar char="•"/>
            </a:pPr>
            <a:r>
              <a:rPr lang="en-US" sz="2000" dirty="0" smtClean="0">
                <a:solidFill>
                  <a:srgbClr val="002060"/>
                </a:solidFill>
              </a:rPr>
              <a:t>It specifies one </a:t>
            </a:r>
            <a:r>
              <a:rPr lang="en-US" sz="2000" i="1" dirty="0" smtClean="0">
                <a:solidFill>
                  <a:srgbClr val="002060"/>
                </a:solidFill>
              </a:rPr>
              <a:t>dependent</a:t>
            </a:r>
            <a:r>
              <a:rPr lang="en-US" sz="2000" dirty="0" smtClean="0">
                <a:solidFill>
                  <a:srgbClr val="002060"/>
                </a:solidFill>
              </a:rPr>
              <a:t> (</a:t>
            </a:r>
            <a:r>
              <a:rPr lang="en-US" sz="2000" i="1" dirty="0" smtClean="0">
                <a:solidFill>
                  <a:srgbClr val="002060"/>
                </a:solidFill>
              </a:rPr>
              <a:t>response</a:t>
            </a:r>
            <a:r>
              <a:rPr lang="en-US" sz="2000" dirty="0" smtClean="0">
                <a:solidFill>
                  <a:srgbClr val="002060"/>
                </a:solidFill>
              </a:rPr>
              <a:t>) variable and one </a:t>
            </a:r>
            <a:r>
              <a:rPr lang="en-US" sz="2000" i="1" dirty="0" smtClean="0">
                <a:solidFill>
                  <a:srgbClr val="002060"/>
                </a:solidFill>
              </a:rPr>
              <a:t>independent</a:t>
            </a:r>
            <a:r>
              <a:rPr lang="en-US" sz="2000" dirty="0" smtClean="0">
                <a:solidFill>
                  <a:srgbClr val="002060"/>
                </a:solidFill>
              </a:rPr>
              <a:t> (</a:t>
            </a:r>
            <a:r>
              <a:rPr lang="en-US" sz="2000" i="1" dirty="0" smtClean="0">
                <a:solidFill>
                  <a:srgbClr val="002060"/>
                </a:solidFill>
              </a:rPr>
              <a:t>predictor</a:t>
            </a:r>
            <a:r>
              <a:rPr lang="en-US" sz="2000" dirty="0" smtClean="0">
                <a:solidFill>
                  <a:srgbClr val="002060"/>
                </a:solidFill>
              </a:rPr>
              <a:t>) variable.</a:t>
            </a:r>
          </a:p>
          <a:p>
            <a:pPr marL="515938" indent="-515938" eaLnBrk="1" hangingPunct="1">
              <a:buClr>
                <a:schemeClr val="accent1"/>
              </a:buClr>
              <a:buSzTx/>
              <a:buFontTx/>
              <a:buChar char="•"/>
            </a:pPr>
            <a:r>
              <a:rPr lang="en-US" sz="2000" dirty="0" smtClean="0">
                <a:solidFill>
                  <a:srgbClr val="002060"/>
                </a:solidFill>
              </a:rPr>
              <a:t>This hypothesized relationship (in this chapter) will be linear.</a:t>
            </a:r>
            <a:endParaRPr lang="en-US" sz="2000" i="1" dirty="0" smtClean="0">
              <a:solidFill>
                <a:srgbClr val="002060"/>
              </a:solidFill>
            </a:endParaRPr>
          </a:p>
          <a:p>
            <a:pPr marL="515938" indent="-515938" eaLnBrk="1" hangingPunct="1">
              <a:buClr>
                <a:schemeClr val="accent1"/>
              </a:buClr>
              <a:buSzTx/>
              <a:buFont typeface="Wingdings" pitchFamily="2" charset="2"/>
              <a:buNone/>
            </a:pPr>
            <a:endParaRPr lang="en-US" sz="2400" i="1" dirty="0" smtClean="0"/>
          </a:p>
        </p:txBody>
      </p:sp>
      <p:sp>
        <p:nvSpPr>
          <p:cNvPr id="41986"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41987"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34183" name="Rectangle 7"/>
          <p:cNvSpPr>
            <a:spLocks noChangeArrowheads="1"/>
          </p:cNvSpPr>
          <p:nvPr/>
        </p:nvSpPr>
        <p:spPr bwMode="auto">
          <a:xfrm>
            <a:off x="234950" y="1266114"/>
            <a:ext cx="8909050" cy="611187"/>
          </a:xfrm>
          <a:prstGeom prst="rect">
            <a:avLst/>
          </a:prstGeom>
          <a:noFill/>
          <a:ln w="9525">
            <a:noFill/>
            <a:miter lim="800000"/>
            <a:headEnd/>
            <a:tailEnd/>
          </a:ln>
          <a:effectLst/>
        </p:spPr>
        <p:txBody>
          <a:bodyPr lIns="91435" tIns="45718" rIns="91435" bIns="45718"/>
          <a:lstStyle/>
          <a:p>
            <a:pPr marL="385763" indent="-385763"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What is Simple Regression?</a:t>
            </a:r>
          </a:p>
        </p:txBody>
      </p:sp>
      <p:sp>
        <p:nvSpPr>
          <p:cNvPr id="41989"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sp>
        <p:nvSpPr>
          <p:cNvPr id="13" name="Rectangle 2"/>
          <p:cNvSpPr>
            <a:spLocks noGrp="1" noChangeArrowheads="1"/>
          </p:cNvSpPr>
          <p:nvPr>
            <p:ph type="title"/>
          </p:nvPr>
        </p:nvSpPr>
        <p:spPr>
          <a:xfrm>
            <a:off x="457199" y="381000"/>
            <a:ext cx="8077201" cy="609600"/>
          </a:xfrm>
          <a:solidFill>
            <a:schemeClr val="accent1">
              <a:lumMod val="20000"/>
              <a:lumOff val="80000"/>
            </a:schemeClr>
          </a:solidFill>
        </p:spPr>
        <p:txBody>
          <a:bodyPr lIns="103236" tIns="51618" rIns="103236" bIns="51618"/>
          <a:lstStyle/>
          <a:p>
            <a:pPr algn="l" eaLnBrk="1" hangingPunct="1">
              <a:defRPr/>
            </a:pPr>
            <a:r>
              <a:rPr lang="en-US" sz="3200" dirty="0" smtClean="0">
                <a:solidFill>
                  <a:schemeClr val="accent1"/>
                </a:solidFill>
                <a:effectLst>
                  <a:outerShdw blurRad="38100" dist="38100" dir="2700000" algn="tl">
                    <a:srgbClr val="000000">
                      <a:alpha val="43137"/>
                    </a:srgbClr>
                  </a:outerShdw>
                </a:effectLst>
              </a:rPr>
              <a:t>Simple Regression                                    </a:t>
            </a:r>
            <a:r>
              <a:rPr lang="en-US" sz="3200" i="1" dirty="0" smtClean="0">
                <a:effectLst>
                  <a:outerShdw blurRad="38100" dist="38100" dir="2700000" algn="tl">
                    <a:srgbClr val="000000">
                      <a:alpha val="43137"/>
                    </a:srgbClr>
                  </a:outerShdw>
                </a:effectLst>
              </a:rPr>
              <a:t>ML 11.2</a:t>
            </a:r>
            <a:endParaRPr lang="en-US" sz="3200" i="1" dirty="0">
              <a:effectLst>
                <a:outerShdw blurRad="38100" dist="38100" dir="2700000" algn="tl">
                  <a:srgbClr val="000000">
                    <a:alpha val="43137"/>
                  </a:srgbClr>
                </a:outerShdw>
              </a:effectLst>
            </a:endParaRPr>
          </a:p>
        </p:txBody>
      </p:sp>
      <p:pic>
        <p:nvPicPr>
          <p:cNvPr id="1026" name="Picture 2"/>
          <p:cNvPicPr>
            <a:picLocks noChangeAspect="1" noChangeArrowheads="1"/>
          </p:cNvPicPr>
          <p:nvPr/>
        </p:nvPicPr>
        <p:blipFill>
          <a:blip r:embed="rId3" cstate="print"/>
          <a:srcRect/>
          <a:stretch>
            <a:fillRect/>
          </a:stretch>
        </p:blipFill>
        <p:spPr bwMode="auto">
          <a:xfrm>
            <a:off x="838200" y="4114800"/>
            <a:ext cx="7543800" cy="1925196"/>
          </a:xfrm>
          <a:prstGeom prst="rect">
            <a:avLst/>
          </a:prstGeom>
          <a:noFill/>
          <a:ln w="3175">
            <a:solidFill>
              <a:schemeClr val="tx1"/>
            </a:solidFill>
            <a:miter lim="800000"/>
            <a:headEnd/>
            <a:tailEnd/>
          </a:ln>
          <a:effectLst>
            <a:innerShdw blurRad="63500" dist="50800" dir="2700000">
              <a:prstClr val="black">
                <a:alpha val="50000"/>
              </a:prstClr>
            </a:innerShdw>
          </a:effectLst>
        </p:spPr>
      </p:pic>
    </p:spTree>
    <p:extLst>
      <p:ext uri="{BB962C8B-B14F-4D97-AF65-F5344CB8AC3E}">
        <p14:creationId xmlns:p14="http://schemas.microsoft.com/office/powerpoint/2010/main" val="31710871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p:txBody>
          <a:bodyPr/>
          <a:lstStyle/>
          <a:p>
            <a:r>
              <a:rPr lang="en-US"/>
              <a:t>12-</a:t>
            </a:r>
            <a:fld id="{E53FAA83-F792-44FB-9337-DBCB45629239}" type="slidenum">
              <a:rPr lang="en-US"/>
              <a:pPr/>
              <a:t>8</a:t>
            </a:fld>
            <a:endParaRPr lang="en-US"/>
          </a:p>
        </p:txBody>
      </p:sp>
      <p:sp>
        <p:nvSpPr>
          <p:cNvPr id="44033"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44034"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34183" name="Rectangle 7"/>
          <p:cNvSpPr>
            <a:spLocks noChangeArrowheads="1"/>
          </p:cNvSpPr>
          <p:nvPr/>
        </p:nvSpPr>
        <p:spPr bwMode="auto">
          <a:xfrm>
            <a:off x="139700" y="1142999"/>
            <a:ext cx="8909050" cy="611188"/>
          </a:xfrm>
          <a:prstGeom prst="rect">
            <a:avLst/>
          </a:prstGeom>
          <a:noFill/>
          <a:ln w="9525">
            <a:noFill/>
            <a:miter lim="800000"/>
            <a:headEnd/>
            <a:tailEnd/>
          </a:ln>
          <a:effectLst/>
        </p:spPr>
        <p:txBody>
          <a:bodyPr lIns="91435" tIns="45718" rIns="91435" bIns="45718"/>
          <a:lstStyle/>
          <a:p>
            <a:pPr marL="385763" indent="-385763"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Interpreting an Estimated Regression </a:t>
            </a:r>
            <a:r>
              <a:rPr lang="en-US" sz="2400" i="1" dirty="0" smtClean="0">
                <a:solidFill>
                  <a:srgbClr val="C00000"/>
                </a:solidFill>
                <a:effectLst>
                  <a:outerShdw blurRad="38100" dist="38100" dir="2700000" algn="tl">
                    <a:srgbClr val="000000">
                      <a:alpha val="43137"/>
                    </a:srgbClr>
                  </a:outerShdw>
                </a:effectLst>
              </a:rPr>
              <a:t>Equation</a:t>
            </a:r>
            <a:endParaRPr lang="en-US" sz="2400" i="1" dirty="0">
              <a:solidFill>
                <a:srgbClr val="C00000"/>
              </a:solidFill>
              <a:effectLst>
                <a:outerShdw blurRad="38100" dist="38100" dir="2700000" algn="tl">
                  <a:srgbClr val="000000">
                    <a:alpha val="43137"/>
                  </a:srgbClr>
                </a:outerShdw>
              </a:effectLst>
            </a:endParaRPr>
          </a:p>
        </p:txBody>
      </p:sp>
      <p:sp>
        <p:nvSpPr>
          <p:cNvPr id="44036"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sp>
        <p:nvSpPr>
          <p:cNvPr id="13" name="Rectangle 2"/>
          <p:cNvSpPr>
            <a:spLocks noGrp="1" noChangeArrowheads="1"/>
          </p:cNvSpPr>
          <p:nvPr>
            <p:ph type="title"/>
          </p:nvPr>
        </p:nvSpPr>
        <p:spPr>
          <a:xfrm>
            <a:off x="2362200" y="408121"/>
            <a:ext cx="3962400" cy="573974"/>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Simple Regression</a:t>
            </a:r>
            <a:endParaRPr lang="en-US" sz="3200" dirty="0">
              <a:solidFill>
                <a:schemeClr val="accent1"/>
              </a:solidFill>
              <a:effectLst>
                <a:outerShdw blurRad="38100" dist="38100" dir="2700000" algn="tl">
                  <a:srgbClr val="000000">
                    <a:alpha val="43137"/>
                  </a:srgbClr>
                </a:outerShdw>
              </a:effectLst>
            </a:endParaRPr>
          </a:p>
        </p:txBody>
      </p:sp>
      <p:pic>
        <p:nvPicPr>
          <p:cNvPr id="78850" name="Picture 2"/>
          <p:cNvPicPr>
            <a:picLocks noChangeAspect="1" noChangeArrowheads="1"/>
          </p:cNvPicPr>
          <p:nvPr/>
        </p:nvPicPr>
        <p:blipFill>
          <a:blip r:embed="rId3" cstate="print"/>
          <a:srcRect/>
          <a:stretch>
            <a:fillRect/>
          </a:stretch>
        </p:blipFill>
        <p:spPr bwMode="auto">
          <a:xfrm>
            <a:off x="1341912" y="1981200"/>
            <a:ext cx="5943600" cy="4160665"/>
          </a:xfrm>
          <a:prstGeom prst="rect">
            <a:avLst/>
          </a:prstGeom>
          <a:noFill/>
          <a:ln w="3175">
            <a:solidFill>
              <a:schemeClr val="tx1"/>
            </a:solidFill>
            <a:miter lim="800000"/>
            <a:headEnd/>
            <a:tailEnd/>
          </a:ln>
          <a:effectLst>
            <a:innerShdw blurRad="63500" dist="50800" dir="2700000">
              <a:prstClr val="black">
                <a:alpha val="50000"/>
              </a:prstClr>
            </a:innerShdw>
          </a:effectLst>
        </p:spPr>
      </p:pic>
    </p:spTree>
    <p:extLst>
      <p:ext uri="{BB962C8B-B14F-4D97-AF65-F5344CB8AC3E}">
        <p14:creationId xmlns:p14="http://schemas.microsoft.com/office/powerpoint/2010/main" val="23979863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p:txBody>
          <a:bodyPr/>
          <a:lstStyle/>
          <a:p>
            <a:r>
              <a:rPr lang="en-US"/>
              <a:t>12-</a:t>
            </a:r>
            <a:fld id="{70738BF0-2E8E-463D-A3FC-FA90616095D6}" type="slidenum">
              <a:rPr lang="en-US"/>
              <a:pPr/>
              <a:t>9</a:t>
            </a:fld>
            <a:endParaRPr lang="en-US"/>
          </a:p>
        </p:txBody>
      </p:sp>
      <p:sp>
        <p:nvSpPr>
          <p:cNvPr id="46081"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46082"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34183" name="Rectangle 7"/>
          <p:cNvSpPr>
            <a:spLocks noChangeArrowheads="1"/>
          </p:cNvSpPr>
          <p:nvPr/>
        </p:nvSpPr>
        <p:spPr bwMode="auto">
          <a:xfrm>
            <a:off x="236538" y="1149328"/>
            <a:ext cx="8147050" cy="611188"/>
          </a:xfrm>
          <a:prstGeom prst="rect">
            <a:avLst/>
          </a:prstGeom>
          <a:noFill/>
          <a:ln w="9525">
            <a:noFill/>
            <a:miter lim="800000"/>
            <a:headEnd/>
            <a:tailEnd/>
          </a:ln>
          <a:effectLst/>
        </p:spPr>
        <p:txBody>
          <a:bodyPr lIns="91435" tIns="45718" rIns="91435" bIns="45718"/>
          <a:lstStyle/>
          <a:p>
            <a:pPr marL="385763" indent="-385763"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Prediction Using Regression: Examples</a:t>
            </a:r>
          </a:p>
        </p:txBody>
      </p:sp>
      <p:sp>
        <p:nvSpPr>
          <p:cNvPr id="46084"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12</a:t>
            </a:r>
          </a:p>
        </p:txBody>
      </p:sp>
      <p:pic>
        <p:nvPicPr>
          <p:cNvPr id="79874" name="Picture 2"/>
          <p:cNvPicPr>
            <a:picLocks noChangeAspect="1" noChangeArrowheads="1"/>
          </p:cNvPicPr>
          <p:nvPr/>
        </p:nvPicPr>
        <p:blipFill>
          <a:blip r:embed="rId3" cstate="print"/>
          <a:srcRect/>
          <a:stretch>
            <a:fillRect/>
          </a:stretch>
        </p:blipFill>
        <p:spPr bwMode="auto">
          <a:xfrm>
            <a:off x="993207" y="2057400"/>
            <a:ext cx="6608763" cy="3933825"/>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2" name="Rectangle 2"/>
          <p:cNvSpPr>
            <a:spLocks noGrp="1" noChangeArrowheads="1"/>
          </p:cNvSpPr>
          <p:nvPr>
            <p:ph type="title"/>
          </p:nvPr>
        </p:nvSpPr>
        <p:spPr>
          <a:xfrm>
            <a:off x="2362200" y="408121"/>
            <a:ext cx="3962400" cy="573974"/>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Simple Regression</a:t>
            </a:r>
            <a:endParaRPr lang="en-US" sz="3200" dirty="0">
              <a:solidFill>
                <a:schemeClr val="accent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0219359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308</TotalTime>
  <Words>5278</Words>
  <Application>Microsoft Office PowerPoint</Application>
  <PresentationFormat>On-screen Show (4:3)</PresentationFormat>
  <Paragraphs>658</Paragraphs>
  <Slides>53</Slides>
  <Notes>49</Notes>
  <HiddenSlides>0</HiddenSlides>
  <MMClips>0</MMClips>
  <ScaleCrop>false</ScaleCrop>
  <HeadingPairs>
    <vt:vector size="4" baseType="variant">
      <vt:variant>
        <vt:lpstr>Theme</vt:lpstr>
      </vt:variant>
      <vt:variant>
        <vt:i4>1</vt:i4>
      </vt:variant>
      <vt:variant>
        <vt:lpstr>Slide Titles</vt:lpstr>
      </vt:variant>
      <vt:variant>
        <vt:i4>53</vt:i4>
      </vt:variant>
    </vt:vector>
  </HeadingPairs>
  <TitlesOfParts>
    <vt:vector size="54" baseType="lpstr">
      <vt:lpstr>Office Theme</vt:lpstr>
      <vt:lpstr>Week 11  November 10-14</vt:lpstr>
      <vt:lpstr>Chapter 12: Correlation and Regression</vt:lpstr>
      <vt:lpstr>Correlation Analysis                                  ML 11.1</vt:lpstr>
      <vt:lpstr>Correlation Analysis</vt:lpstr>
      <vt:lpstr>Correlation Analysis</vt:lpstr>
      <vt:lpstr>Correlation Analysis</vt:lpstr>
      <vt:lpstr>Simple Regression                                    ML 11.2</vt:lpstr>
      <vt:lpstr>Simple Regression</vt:lpstr>
      <vt:lpstr>Simple Regression</vt:lpstr>
      <vt:lpstr>Simple Regression</vt:lpstr>
      <vt:lpstr>Regression Terminology</vt:lpstr>
      <vt:lpstr>Regression Terminology</vt:lpstr>
      <vt:lpstr>Regression Terminology</vt:lpstr>
      <vt:lpstr>Regression Terminology</vt:lpstr>
      <vt:lpstr>Ordinary Least Squares (OLS) Formulas</vt:lpstr>
      <vt:lpstr>Ordinary Least Squares (OLS) Formulas</vt:lpstr>
      <vt:lpstr>PowerPoint Presentation</vt:lpstr>
      <vt:lpstr>Ordinary Least Squares (OLS) Formulas</vt:lpstr>
      <vt:lpstr>Assessing Fit</vt:lpstr>
      <vt:lpstr>Assessing Fit</vt:lpstr>
      <vt:lpstr>Assessing Fit</vt:lpstr>
      <vt:lpstr>PowerPoint Presentation</vt:lpstr>
      <vt:lpstr>Tests for Significance</vt:lpstr>
      <vt:lpstr>Tests for Significance</vt:lpstr>
      <vt:lpstr>Tests for Significance</vt:lpstr>
      <vt:lpstr>PowerPoint Presentation</vt:lpstr>
      <vt:lpstr>PowerPoint Presentation</vt:lpstr>
      <vt:lpstr>PowerPoint Presentation</vt:lpstr>
      <vt:lpstr>Confidence and Prediction Intervals for Y</vt:lpstr>
      <vt:lpstr>Tests of Assumptions                                11.3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Unusual Observations</vt:lpstr>
      <vt:lpstr>PowerPoint Presentation</vt:lpstr>
      <vt:lpstr>PowerPoint Presentation</vt:lpstr>
      <vt:lpstr>Other Regression Problems</vt:lpstr>
      <vt:lpstr>PowerPoint Presentation</vt:lpstr>
      <vt:lpstr>PowerPoint Presentation</vt:lpstr>
      <vt:lpstr>PowerPoint Presentation</vt:lpstr>
      <vt:lpstr>Assignments                                   ML 11.4</vt:lpstr>
      <vt:lpstr>Projects: General Instructions</vt:lpstr>
      <vt:lpstr>PowerPoint Presentation</vt:lpstr>
      <vt:lpstr>PowerPoint Presentation</vt:lpstr>
      <vt:lpstr>PowerPoint Presentation</vt:lpstr>
      <vt:lpstr>PowerPoint Presentation</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Week 11  November 11-15</dc:title>
  <dc:subject>QMM 510 Stats for Managers</dc:subject>
  <dc:creator>David P. Doane</dc:creator>
  <dc:description>Copyright 2013 by David P. Doane. For use by registered students at Oakland University. Do not distribute without permission.</dc:description>
  <cp:lastModifiedBy>David P. Doane</cp:lastModifiedBy>
  <cp:revision>15</cp:revision>
  <dcterms:created xsi:type="dcterms:W3CDTF">2012-07-23T17:43:06Z</dcterms:created>
  <dcterms:modified xsi:type="dcterms:W3CDTF">2013-10-14T14:41:06Z</dcterms:modified>
</cp:coreProperties>
</file>