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1" r:id="rId16"/>
    <p:sldId id="272"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BF6F1D-052C-4FE7-9CBB-92F297A1B185}" type="datetimeFigureOut">
              <a:rPr lang="en-US" smtClean="0"/>
              <a:pPr/>
              <a:t>6/4/2009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B37DE7-D610-4218-A699-11BC6D053F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15D0B6-4A19-444C-BF1C-93BE58EAFBD8}" type="datetime1">
              <a:rPr lang="en-US" smtClean="0"/>
              <a:pPr/>
              <a:t>6/4/2009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7F991-4ECA-4693-86ED-52A76615E8D9}" type="datetime1">
              <a:rPr lang="en-US" smtClean="0"/>
              <a:pPr/>
              <a:t>6/4/2009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2B14D-EADB-450C-B2EC-7F1976465A85}" type="datetime1">
              <a:rPr lang="en-US" smtClean="0"/>
              <a:pPr/>
              <a:t>6/4/2009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7EC63-55FD-4B0C-8DA9-863399924D53}" type="datetime1">
              <a:rPr lang="en-US" smtClean="0"/>
              <a:pPr/>
              <a:t>6/4/2009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9B3424-BEE6-444B-9794-E4AD25C831F0}" type="datetime1">
              <a:rPr lang="en-US" smtClean="0"/>
              <a:pPr/>
              <a:t>6/4/2009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26A03B-BBED-4FE5-94AA-56D311B13420}" type="datetime1">
              <a:rPr lang="en-US" smtClean="0"/>
              <a:pPr/>
              <a:t>6/4/2009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0BDF60-45F0-48D1-89DA-58EC47A5C299}" type="datetime1">
              <a:rPr lang="en-US" smtClean="0"/>
              <a:pPr/>
              <a:t>6/4/2009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8726A1-EB68-464C-8B1B-88C8321957FE}" type="datetime1">
              <a:rPr lang="en-US" smtClean="0"/>
              <a:pPr/>
              <a:t>6/4/2009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A6863-6069-4452-8279-E4D71A0264CF}" type="datetime1">
              <a:rPr lang="en-US" smtClean="0"/>
              <a:pPr/>
              <a:t>6/4/2009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53F31-A773-4191-B44D-0BB3D7C1891D}" type="datetime1">
              <a:rPr lang="en-US" smtClean="0"/>
              <a:pPr/>
              <a:t>6/4/2009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67F57-F388-4DF0-A165-7A60FB8C501E}" type="datetime1">
              <a:rPr lang="en-US" smtClean="0"/>
              <a:pPr/>
              <a:t>6/4/2009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822EF-C44C-4118-A1B0-3BF47A69FC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7326D-00D6-4266-95B5-6C800A14E1BC}" type="datetime1">
              <a:rPr lang="en-US" smtClean="0"/>
              <a:pPr/>
              <a:t>6/4/2009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F822EF-C44C-4118-A1B0-3BF47A69FC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Independent </a:t>
            </a:r>
            <a:r>
              <a:rPr lang="en-US" smtClean="0"/>
              <a:t>Demand </a:t>
            </a:r>
            <a:r>
              <a:rPr lang="en-US" smtClean="0"/>
              <a:t>Inventory </a:t>
            </a:r>
            <a:r>
              <a:rPr lang="en-US" dirty="0" smtClean="0"/>
              <a:t>Systems</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FAF822EF-C44C-4118-A1B0-3BF47A69FC0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4000" dirty="0" smtClean="0"/>
              <a:t>Continuous Review</a:t>
            </a:r>
            <a:r>
              <a:rPr lang="en-US" dirty="0" smtClean="0"/>
              <a:t/>
            </a:r>
            <a:br>
              <a:rPr lang="en-US" dirty="0" smtClean="0"/>
            </a:br>
            <a:r>
              <a:rPr lang="en-US" sz="3100" dirty="0" smtClean="0"/>
              <a:t>(Fixed-Order-Quantity Systems , Q-systems)</a:t>
            </a:r>
            <a:endParaRPr lang="en-US" sz="3100" dirty="0"/>
          </a:p>
        </p:txBody>
      </p:sp>
      <p:sp>
        <p:nvSpPr>
          <p:cNvPr id="3" name="Content Placeholder 2"/>
          <p:cNvSpPr>
            <a:spLocks noGrp="1"/>
          </p:cNvSpPr>
          <p:nvPr>
            <p:ph idx="1"/>
          </p:nvPr>
        </p:nvSpPr>
        <p:spPr/>
        <p:txBody>
          <a:bodyPr>
            <a:normAutofit fontScale="55000" lnSpcReduction="20000"/>
          </a:bodyPr>
          <a:lstStyle/>
          <a:p>
            <a:r>
              <a:rPr lang="en-US" dirty="0"/>
              <a:t>How Much to Order (Q</a:t>
            </a:r>
            <a:r>
              <a:rPr lang="en-US" dirty="0" smtClean="0"/>
              <a:t>): order </a:t>
            </a:r>
            <a:r>
              <a:rPr lang="en-US" dirty="0"/>
              <a:t>decisions for infinite length inventory planning  </a:t>
            </a:r>
            <a:r>
              <a:rPr lang="en-US" dirty="0" smtClean="0"/>
              <a:t>horizon, basic  model is the Economic Order Quantity (EOQ)</a:t>
            </a:r>
          </a:p>
          <a:p>
            <a:pPr lvl="0"/>
            <a:r>
              <a:rPr lang="en-US" dirty="0"/>
              <a:t>Goal: to identify an order size </a:t>
            </a:r>
            <a:r>
              <a:rPr lang="en-US" dirty="0" smtClean="0"/>
              <a:t>that </a:t>
            </a:r>
            <a:r>
              <a:rPr lang="en-US" dirty="0"/>
              <a:t>will minimize the sum of the </a:t>
            </a:r>
            <a:r>
              <a:rPr lang="en-US" dirty="0" smtClean="0"/>
              <a:t>relevant costs</a:t>
            </a:r>
          </a:p>
          <a:p>
            <a:pPr lvl="0" hangingPunct="0"/>
            <a:r>
              <a:rPr lang="en-US" dirty="0"/>
              <a:t>Modeling assumptions:  “Saw-Tooth Diagram</a:t>
            </a:r>
            <a:r>
              <a:rPr lang="en-US" dirty="0" smtClean="0"/>
              <a:t>”</a:t>
            </a:r>
          </a:p>
          <a:p>
            <a:pPr lvl="0" hangingPunct="0">
              <a:buNone/>
            </a:pPr>
            <a:endParaRPr lang="en-US" sz="1500" dirty="0"/>
          </a:p>
          <a:p>
            <a:pPr marL="914400" indent="-514350" hangingPunct="0">
              <a:lnSpc>
                <a:spcPct val="120000"/>
              </a:lnSpc>
              <a:spcBef>
                <a:spcPts val="0"/>
              </a:spcBef>
              <a:buFont typeface="+mj-lt"/>
              <a:buAutoNum type="arabicPeriod"/>
            </a:pPr>
            <a:r>
              <a:rPr lang="en-US" sz="2600" dirty="0" smtClean="0"/>
              <a:t>One product</a:t>
            </a:r>
            <a:endParaRPr lang="en-US" sz="2600" dirty="0"/>
          </a:p>
          <a:p>
            <a:pPr marL="914400" indent="-514350" hangingPunct="0">
              <a:lnSpc>
                <a:spcPct val="120000"/>
              </a:lnSpc>
              <a:spcBef>
                <a:spcPts val="0"/>
              </a:spcBef>
              <a:buFont typeface="+mj-lt"/>
              <a:buAutoNum type="arabicPeriod"/>
            </a:pPr>
            <a:r>
              <a:rPr lang="en-US" sz="2600" dirty="0" smtClean="0"/>
              <a:t>Annual </a:t>
            </a:r>
            <a:r>
              <a:rPr lang="en-US" sz="2600" dirty="0"/>
              <a:t>demand (D) known and constant (d)</a:t>
            </a:r>
          </a:p>
          <a:p>
            <a:pPr marL="914400" indent="-514350" hangingPunct="0">
              <a:lnSpc>
                <a:spcPct val="120000"/>
              </a:lnSpc>
              <a:spcBef>
                <a:spcPts val="0"/>
              </a:spcBef>
              <a:buFont typeface="+mj-lt"/>
              <a:buAutoNum type="arabicPeriod"/>
            </a:pPr>
            <a:r>
              <a:rPr lang="en-US" sz="2600" dirty="0" smtClean="0"/>
              <a:t>Known </a:t>
            </a:r>
            <a:r>
              <a:rPr lang="en-US" sz="2600" dirty="0"/>
              <a:t>and constant order lead time (L)</a:t>
            </a:r>
          </a:p>
          <a:p>
            <a:pPr marL="914400" indent="-514350" hangingPunct="0">
              <a:lnSpc>
                <a:spcPct val="120000"/>
              </a:lnSpc>
              <a:spcBef>
                <a:spcPts val="0"/>
              </a:spcBef>
              <a:buFont typeface="+mj-lt"/>
              <a:buAutoNum type="arabicPeriod"/>
            </a:pPr>
            <a:r>
              <a:rPr lang="en-US" sz="2600" dirty="0" smtClean="0"/>
              <a:t>No </a:t>
            </a:r>
            <a:r>
              <a:rPr lang="en-US" sz="2600" dirty="0"/>
              <a:t>stock outs allowed</a:t>
            </a:r>
          </a:p>
          <a:p>
            <a:pPr marL="914400" indent="-514350" hangingPunct="0">
              <a:lnSpc>
                <a:spcPct val="120000"/>
              </a:lnSpc>
              <a:spcBef>
                <a:spcPts val="0"/>
              </a:spcBef>
              <a:buFont typeface="+mj-lt"/>
              <a:buAutoNum type="arabicPeriod"/>
            </a:pPr>
            <a:r>
              <a:rPr lang="en-US" sz="2600" dirty="0" smtClean="0"/>
              <a:t>Instantaneous </a:t>
            </a:r>
            <a:r>
              <a:rPr lang="en-US" sz="2600" dirty="0"/>
              <a:t>resupply (no split deliveries)</a:t>
            </a:r>
          </a:p>
          <a:p>
            <a:pPr marL="914400" indent="-514350" hangingPunct="0">
              <a:lnSpc>
                <a:spcPct val="120000"/>
              </a:lnSpc>
              <a:spcBef>
                <a:spcPts val="0"/>
              </a:spcBef>
              <a:buFont typeface="+mj-lt"/>
              <a:buAutoNum type="arabicPeriod"/>
            </a:pPr>
            <a:r>
              <a:rPr lang="en-US" sz="2600" dirty="0" smtClean="0"/>
              <a:t>No </a:t>
            </a:r>
            <a:r>
              <a:rPr lang="en-US" sz="2600" dirty="0"/>
              <a:t>quantity discounts</a:t>
            </a:r>
          </a:p>
          <a:p>
            <a:pPr marL="914400" indent="-514350" hangingPunct="0">
              <a:lnSpc>
                <a:spcPct val="120000"/>
              </a:lnSpc>
              <a:spcBef>
                <a:spcPts val="0"/>
              </a:spcBef>
              <a:buFont typeface="+mj-lt"/>
              <a:buAutoNum type="arabicPeriod"/>
            </a:pPr>
            <a:r>
              <a:rPr lang="en-US" sz="2600" dirty="0" smtClean="0"/>
              <a:t>All </a:t>
            </a:r>
            <a:r>
              <a:rPr lang="en-US" sz="2600" dirty="0"/>
              <a:t>costs known and </a:t>
            </a:r>
            <a:r>
              <a:rPr lang="en-US" sz="2600" dirty="0" smtClean="0"/>
              <a:t>constant</a:t>
            </a:r>
          </a:p>
          <a:p>
            <a:pPr marL="914400" indent="-514350" hangingPunct="0">
              <a:lnSpc>
                <a:spcPct val="120000"/>
              </a:lnSpc>
              <a:spcBef>
                <a:spcPts val="0"/>
              </a:spcBef>
              <a:buNone/>
            </a:pPr>
            <a:endParaRPr lang="en-US" sz="2600" dirty="0" smtClean="0"/>
          </a:p>
          <a:p>
            <a:pPr marL="0" indent="-514350" hangingPunct="0">
              <a:lnSpc>
                <a:spcPct val="120000"/>
              </a:lnSpc>
              <a:spcBef>
                <a:spcPts val="0"/>
              </a:spcBef>
            </a:pPr>
            <a:r>
              <a:rPr lang="en-US" dirty="0"/>
              <a:t>Total annual cost  = (Q/2)H + (</a:t>
            </a:r>
            <a:r>
              <a:rPr lang="en-US" dirty="0" smtClean="0"/>
              <a:t>D/Q)S + 0 + p(D)</a:t>
            </a:r>
          </a:p>
          <a:p>
            <a:pPr marL="0" indent="-514350" hangingPunct="0">
              <a:lnSpc>
                <a:spcPct val="120000"/>
              </a:lnSpc>
              <a:spcBef>
                <a:spcPts val="0"/>
              </a:spcBef>
              <a:buNone/>
            </a:pPr>
            <a:r>
              <a:rPr lang="en-US" sz="1500" dirty="0"/>
              <a:t>	</a:t>
            </a:r>
            <a:r>
              <a:rPr lang="en-US" dirty="0" smtClean="0"/>
              <a:t>	             _______	</a:t>
            </a:r>
          </a:p>
          <a:p>
            <a:pPr marL="0" indent="-514350" hangingPunct="0">
              <a:lnSpc>
                <a:spcPct val="120000"/>
              </a:lnSpc>
              <a:spcBef>
                <a:spcPts val="0"/>
              </a:spcBef>
            </a:pPr>
            <a:r>
              <a:rPr lang="en-US" dirty="0" smtClean="0"/>
              <a:t>Model:	</a:t>
            </a:r>
            <a:r>
              <a:rPr lang="en-US" dirty="0"/>
              <a:t> Q* = </a:t>
            </a:r>
            <a:r>
              <a:rPr lang="en-US" dirty="0" smtClean="0"/>
              <a:t>√ 2(D)S/H</a:t>
            </a:r>
          </a:p>
          <a:p>
            <a:pPr marL="0" lvl="0" indent="-514350" hangingPunct="0">
              <a:lnSpc>
                <a:spcPct val="120000"/>
              </a:lnSpc>
              <a:spcBef>
                <a:spcPts val="0"/>
              </a:spcBef>
            </a:pPr>
            <a:r>
              <a:rPr lang="en-US" dirty="0"/>
              <a:t>Realism? </a:t>
            </a:r>
          </a:p>
          <a:p>
            <a:pPr marL="0" lvl="0" indent="-514350" hangingPunct="0">
              <a:lnSpc>
                <a:spcPct val="120000"/>
              </a:lnSpc>
              <a:spcBef>
                <a:spcPts val="0"/>
              </a:spcBef>
            </a:pPr>
            <a:r>
              <a:rPr lang="en-US" dirty="0"/>
              <a:t>Reorder Point (R) Quantity under </a:t>
            </a:r>
            <a:r>
              <a:rPr lang="en-US" dirty="0" smtClean="0"/>
              <a:t>Certainty</a:t>
            </a:r>
          </a:p>
          <a:p>
            <a:pPr marL="0" indent="-514350" hangingPunct="0">
              <a:lnSpc>
                <a:spcPct val="120000"/>
              </a:lnSpc>
              <a:spcBef>
                <a:spcPts val="0"/>
              </a:spcBef>
            </a:pPr>
            <a:endParaRPr lang="en-US" dirty="0"/>
          </a:p>
          <a:p>
            <a:pPr lvl="0"/>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 calcmode="lin" valueType="num">
                                      <p:cBhvr additive="base">
                                        <p:cTn id="5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 calcmode="lin" valueType="num">
                                      <p:cBhvr additive="base">
                                        <p:cTn id="5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additive="base">
                                        <p:cTn id="6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15" end="15"/>
                                            </p:txEl>
                                          </p:spTgt>
                                        </p:tgtEl>
                                        <p:attrNameLst>
                                          <p:attrName>style.visibility</p:attrName>
                                        </p:attrNameLst>
                                      </p:cBhvr>
                                      <p:to>
                                        <p:strVal val="visible"/>
                                      </p:to>
                                    </p:set>
                                    <p:anim calcmode="lin" valueType="num">
                                      <p:cBhvr additive="base">
                                        <p:cTn id="6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16" end="16"/>
                                            </p:txEl>
                                          </p:spTgt>
                                        </p:tgtEl>
                                        <p:attrNameLst>
                                          <p:attrName>style.visibility</p:attrName>
                                        </p:attrNameLst>
                                      </p:cBhvr>
                                      <p:to>
                                        <p:strVal val="visible"/>
                                      </p:to>
                                    </p:set>
                                    <p:anim calcmode="lin" valueType="num">
                                      <p:cBhvr additive="base">
                                        <p:cTn id="75"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Continuous Review</a:t>
            </a:r>
            <a:r>
              <a:rPr lang="en-US" dirty="0" smtClean="0"/>
              <a:t/>
            </a:r>
            <a:br>
              <a:rPr lang="en-US" dirty="0" smtClean="0"/>
            </a:br>
            <a:r>
              <a:rPr lang="en-US" sz="3100" dirty="0" smtClean="0"/>
              <a:t>(Fixed-Order-Quantity Systems , Q-systems)</a:t>
            </a:r>
            <a:endParaRPr lang="en-US" sz="3100" dirty="0"/>
          </a:p>
        </p:txBody>
      </p:sp>
      <p:sp>
        <p:nvSpPr>
          <p:cNvPr id="3" name="Content Placeholder 2"/>
          <p:cNvSpPr>
            <a:spLocks noGrp="1"/>
          </p:cNvSpPr>
          <p:nvPr>
            <p:ph idx="1"/>
          </p:nvPr>
        </p:nvSpPr>
        <p:spPr/>
        <p:txBody>
          <a:bodyPr>
            <a:normAutofit fontScale="85000" lnSpcReduction="10000"/>
          </a:bodyPr>
          <a:lstStyle/>
          <a:p>
            <a:r>
              <a:rPr lang="en-US" dirty="0"/>
              <a:t>When to Order (R</a:t>
            </a:r>
            <a:r>
              <a:rPr lang="en-US" dirty="0" smtClean="0"/>
              <a:t>): the reorder quantity, determined </a:t>
            </a:r>
            <a:r>
              <a:rPr lang="en-US" dirty="0"/>
              <a:t>relative to an on-hand </a:t>
            </a:r>
            <a:r>
              <a:rPr lang="en-US" dirty="0" smtClean="0"/>
              <a:t>inventory balance</a:t>
            </a:r>
          </a:p>
          <a:p>
            <a:pPr>
              <a:buNone/>
            </a:pPr>
            <a:endParaRPr lang="en-US" sz="1100" dirty="0"/>
          </a:p>
          <a:p>
            <a:pPr lvl="0" hangingPunct="0"/>
            <a:r>
              <a:rPr lang="en-US" dirty="0"/>
              <a:t>R is </a:t>
            </a:r>
            <a:r>
              <a:rPr lang="en-US" dirty="0" smtClean="0"/>
              <a:t>determined </a:t>
            </a:r>
            <a:r>
              <a:rPr lang="en-US" dirty="0"/>
              <a:t>for a preferred customer service level rather than </a:t>
            </a:r>
            <a:r>
              <a:rPr lang="en-US" dirty="0" smtClean="0"/>
              <a:t>“balancing” holding and stock </a:t>
            </a:r>
            <a:r>
              <a:rPr lang="en-US" dirty="0"/>
              <a:t>out </a:t>
            </a:r>
            <a:r>
              <a:rPr lang="en-US" dirty="0" smtClean="0"/>
              <a:t>costs</a:t>
            </a:r>
          </a:p>
          <a:p>
            <a:pPr lvl="0" hangingPunct="0">
              <a:buNone/>
            </a:pPr>
            <a:endParaRPr lang="en-US" sz="1100" dirty="0" smtClean="0"/>
          </a:p>
          <a:p>
            <a:pPr lvl="0" hangingPunct="0"/>
            <a:r>
              <a:rPr lang="en-US" dirty="0" smtClean="0"/>
              <a:t>Four </a:t>
            </a:r>
            <a:r>
              <a:rPr lang="en-US" dirty="0"/>
              <a:t>Determinants of </a:t>
            </a:r>
            <a:r>
              <a:rPr lang="en-US" dirty="0" smtClean="0"/>
              <a:t>R:</a:t>
            </a:r>
          </a:p>
          <a:p>
            <a:pPr lvl="0" hangingPunct="0">
              <a:buNone/>
            </a:pPr>
            <a:endParaRPr lang="en-US" sz="1100" dirty="0"/>
          </a:p>
          <a:p>
            <a:pPr marL="640080" hangingPunct="0">
              <a:lnSpc>
                <a:spcPct val="110000"/>
              </a:lnSpc>
              <a:spcBef>
                <a:spcPts val="0"/>
              </a:spcBef>
              <a:buNone/>
            </a:pPr>
            <a:r>
              <a:rPr lang="en-US" sz="2600" dirty="0" smtClean="0"/>
              <a:t>1. Rate </a:t>
            </a:r>
            <a:r>
              <a:rPr lang="en-US" sz="2600" dirty="0"/>
              <a:t>of demand</a:t>
            </a:r>
          </a:p>
          <a:p>
            <a:pPr marL="640080" hangingPunct="0">
              <a:lnSpc>
                <a:spcPct val="110000"/>
              </a:lnSpc>
              <a:spcBef>
                <a:spcPts val="0"/>
              </a:spcBef>
              <a:buNone/>
            </a:pPr>
            <a:r>
              <a:rPr lang="en-US" sz="2600" dirty="0" smtClean="0"/>
              <a:t>2. Length </a:t>
            </a:r>
            <a:r>
              <a:rPr lang="en-US" sz="2600" dirty="0"/>
              <a:t>of order </a:t>
            </a:r>
            <a:r>
              <a:rPr lang="en-US" sz="2600" dirty="0" smtClean="0"/>
              <a:t>lead </a:t>
            </a:r>
            <a:r>
              <a:rPr lang="en-US" sz="2600" dirty="0"/>
              <a:t>time, L</a:t>
            </a:r>
          </a:p>
          <a:p>
            <a:pPr marL="640080" hangingPunct="0">
              <a:lnSpc>
                <a:spcPct val="110000"/>
              </a:lnSpc>
              <a:spcBef>
                <a:spcPts val="0"/>
              </a:spcBef>
              <a:buNone/>
            </a:pPr>
            <a:r>
              <a:rPr lang="en-US" sz="2600" dirty="0" smtClean="0"/>
              <a:t>3. Variability </a:t>
            </a:r>
            <a:r>
              <a:rPr lang="en-US" sz="2600" dirty="0"/>
              <a:t>of demand and lead time</a:t>
            </a:r>
          </a:p>
          <a:p>
            <a:pPr marL="640080" hangingPunct="0">
              <a:lnSpc>
                <a:spcPct val="110000"/>
              </a:lnSpc>
              <a:spcBef>
                <a:spcPts val="0"/>
              </a:spcBef>
              <a:buNone/>
            </a:pPr>
            <a:r>
              <a:rPr lang="en-US" sz="2600" dirty="0" smtClean="0"/>
              <a:t>4. Degree </a:t>
            </a:r>
            <a:r>
              <a:rPr lang="en-US" sz="2600" dirty="0"/>
              <a:t>of stock-out risk (preferred service level</a:t>
            </a:r>
            <a:r>
              <a:rPr lang="en-US" sz="2600" dirty="0" smtClean="0"/>
              <a:t>)</a:t>
            </a:r>
          </a:p>
        </p:txBody>
      </p:sp>
      <p:sp>
        <p:nvSpPr>
          <p:cNvPr id="4" name="Slide Number Placeholder 3"/>
          <p:cNvSpPr>
            <a:spLocks noGrp="1"/>
          </p:cNvSpPr>
          <p:nvPr>
            <p:ph type="sldNum" sz="quarter" idx="12"/>
          </p:nvPr>
        </p:nvSpPr>
        <p:spPr/>
        <p:txBody>
          <a:bodyPr/>
          <a:lstStyle/>
          <a:p>
            <a:fld id="{FAF822EF-C44C-4118-A1B0-3BF47A69FC0F}"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Reorder Point (R) Models</a:t>
            </a:r>
            <a:r>
              <a:rPr lang="en-US" dirty="0" smtClean="0"/>
              <a:t/>
            </a:r>
            <a:br>
              <a:rPr lang="en-US" dirty="0" smtClean="0"/>
            </a:br>
            <a:r>
              <a:rPr lang="en-US" sz="3600" dirty="0" smtClean="0"/>
              <a:t>(within the Continuous Review Class)</a:t>
            </a:r>
            <a:endParaRPr lang="en-US" sz="3600" dirty="0"/>
          </a:p>
        </p:txBody>
      </p:sp>
      <p:sp>
        <p:nvSpPr>
          <p:cNvPr id="3" name="Content Placeholder 2"/>
          <p:cNvSpPr>
            <a:spLocks noGrp="1"/>
          </p:cNvSpPr>
          <p:nvPr>
            <p:ph idx="1"/>
          </p:nvPr>
        </p:nvSpPr>
        <p:spPr/>
        <p:txBody>
          <a:bodyPr>
            <a:normAutofit lnSpcReduction="10000"/>
          </a:bodyPr>
          <a:lstStyle/>
          <a:p>
            <a:r>
              <a:rPr lang="en-US" sz="2200" dirty="0" smtClean="0"/>
              <a:t>Continuous Demand Distribution, General Model Form: R </a:t>
            </a:r>
            <a:r>
              <a:rPr lang="en-US" sz="2200" dirty="0"/>
              <a:t>= m + </a:t>
            </a:r>
            <a:r>
              <a:rPr lang="en-US" sz="2200" dirty="0" smtClean="0"/>
              <a:t>s</a:t>
            </a:r>
          </a:p>
          <a:p>
            <a:pPr>
              <a:buNone/>
            </a:pPr>
            <a:endParaRPr lang="en-US" sz="1100" dirty="0" smtClean="0"/>
          </a:p>
          <a:p>
            <a:pPr indent="0">
              <a:spcBef>
                <a:spcPts val="0"/>
              </a:spcBef>
              <a:buNone/>
            </a:pPr>
            <a:r>
              <a:rPr lang="en-US" sz="1800" dirty="0" smtClean="0"/>
              <a:t>Where m is expected demand during lead time (</a:t>
            </a:r>
            <a:r>
              <a:rPr lang="en-US" sz="1800" dirty="0" err="1" smtClean="0"/>
              <a:t>dL</a:t>
            </a:r>
            <a:r>
              <a:rPr lang="en-US" sz="1800" dirty="0" smtClean="0"/>
              <a:t>) and s is safety stock which is used to achieve the desired service level (a.k.a., absorb the variability in demand and/or lead time)</a:t>
            </a:r>
          </a:p>
          <a:p>
            <a:pPr indent="0">
              <a:spcBef>
                <a:spcPts val="0"/>
              </a:spcBef>
              <a:buNone/>
            </a:pPr>
            <a:endParaRPr lang="en-US" sz="1100" dirty="0" smtClean="0"/>
          </a:p>
          <a:p>
            <a:r>
              <a:rPr lang="en-US" sz="2200" dirty="0" smtClean="0"/>
              <a:t>Continuous distribution of demand during lead time may be used given nature of item or if sufficient demand history exists</a:t>
            </a:r>
          </a:p>
          <a:p>
            <a:pPr>
              <a:buNone/>
            </a:pPr>
            <a:endParaRPr lang="en-US" sz="800" dirty="0" smtClean="0"/>
          </a:p>
          <a:p>
            <a:r>
              <a:rPr lang="en-US" sz="2200" dirty="0" smtClean="0"/>
              <a:t>Specific Model Form: R = d(L) + Z(</a:t>
            </a:r>
            <a:r>
              <a:rPr lang="el-GR" sz="2200" dirty="0" smtClean="0"/>
              <a:t>σ</a:t>
            </a:r>
            <a:r>
              <a:rPr lang="en-US" sz="2200" baseline="-25000" dirty="0" err="1" smtClean="0"/>
              <a:t>dL</a:t>
            </a:r>
            <a:r>
              <a:rPr lang="en-US" sz="2200" dirty="0" smtClean="0"/>
              <a:t>)   </a:t>
            </a:r>
            <a:r>
              <a:rPr lang="en-US" sz="2400" dirty="0" smtClean="0"/>
              <a:t> </a:t>
            </a:r>
          </a:p>
          <a:p>
            <a:pPr>
              <a:buNone/>
            </a:pPr>
            <a:r>
              <a:rPr lang="en-US" sz="800" dirty="0" smtClean="0"/>
              <a:t>  </a:t>
            </a:r>
            <a:endParaRPr lang="en-US" sz="800" dirty="0"/>
          </a:p>
          <a:p>
            <a:pPr marL="731520" hangingPunct="0">
              <a:spcBef>
                <a:spcPts val="0"/>
              </a:spcBef>
              <a:buNone/>
            </a:pPr>
            <a:r>
              <a:rPr lang="en-US" sz="1900" dirty="0" smtClean="0"/>
              <a:t>1. Constant </a:t>
            </a:r>
            <a:r>
              <a:rPr lang="en-US" sz="1900" dirty="0"/>
              <a:t>Demand (d), Constant Lead Time (L): </a:t>
            </a:r>
            <a:r>
              <a:rPr lang="el-GR" sz="2000" dirty="0" smtClean="0"/>
              <a:t>σ</a:t>
            </a:r>
            <a:r>
              <a:rPr lang="en-US" sz="1900" baseline="-25000" dirty="0" err="1" smtClean="0"/>
              <a:t>dL</a:t>
            </a:r>
            <a:r>
              <a:rPr lang="en-US" sz="1900" baseline="-25000" dirty="0" smtClean="0"/>
              <a:t> </a:t>
            </a:r>
            <a:r>
              <a:rPr lang="en-US" sz="1900" dirty="0"/>
              <a:t>= </a:t>
            </a:r>
            <a:r>
              <a:rPr lang="en-US" sz="1900" dirty="0" smtClean="0"/>
              <a:t>0</a:t>
            </a:r>
            <a:endParaRPr lang="en-US" sz="1900" dirty="0"/>
          </a:p>
          <a:p>
            <a:pPr hangingPunct="0">
              <a:buNone/>
            </a:pPr>
            <a:r>
              <a:rPr lang="en-US" sz="900" dirty="0" smtClean="0"/>
              <a:t>							                   __</a:t>
            </a:r>
          </a:p>
          <a:p>
            <a:pPr marL="731520" hangingPunct="0">
              <a:spcBef>
                <a:spcPts val="0"/>
              </a:spcBef>
              <a:buNone/>
            </a:pPr>
            <a:r>
              <a:rPr lang="en-US" sz="1900" dirty="0" smtClean="0"/>
              <a:t>2. Variable </a:t>
            </a:r>
            <a:r>
              <a:rPr lang="en-US" sz="1900" dirty="0"/>
              <a:t>Demand (d), Constant Lead Time (L</a:t>
            </a:r>
            <a:r>
              <a:rPr lang="en-US" sz="1900" dirty="0" smtClean="0"/>
              <a:t>): </a:t>
            </a:r>
            <a:r>
              <a:rPr lang="el-GR" sz="1800" dirty="0" smtClean="0"/>
              <a:t>σ</a:t>
            </a:r>
            <a:r>
              <a:rPr lang="en-US" sz="1900" baseline="-25000" dirty="0" err="1" smtClean="0"/>
              <a:t>dL</a:t>
            </a:r>
            <a:r>
              <a:rPr lang="en-US" sz="1900" dirty="0" smtClean="0"/>
              <a:t> </a:t>
            </a:r>
            <a:r>
              <a:rPr lang="en-US" sz="1900" dirty="0"/>
              <a:t>= </a:t>
            </a:r>
            <a:r>
              <a:rPr lang="en-US" sz="1900" dirty="0">
                <a:sym typeface="Symbol"/>
              </a:rPr>
              <a:t></a:t>
            </a:r>
            <a:r>
              <a:rPr lang="en-US" sz="1900" baseline="-25000" dirty="0" err="1"/>
              <a:t>d</a:t>
            </a:r>
            <a:r>
              <a:rPr lang="en-US" sz="1900" dirty="0" err="1">
                <a:sym typeface="Symbol"/>
              </a:rPr>
              <a:t></a:t>
            </a:r>
            <a:r>
              <a:rPr lang="en-US" sz="1900" dirty="0" err="1"/>
              <a:t>L</a:t>
            </a:r>
            <a:endParaRPr lang="en-US" sz="1900" dirty="0"/>
          </a:p>
          <a:p>
            <a:pPr marL="731520" hangingPunct="0">
              <a:spcBef>
                <a:spcPts val="0"/>
              </a:spcBef>
              <a:buNone/>
            </a:pPr>
            <a:endParaRPr lang="en-US" sz="900" dirty="0" smtClean="0"/>
          </a:p>
          <a:p>
            <a:pPr marL="731520" hangingPunct="0">
              <a:spcBef>
                <a:spcPts val="0"/>
              </a:spcBef>
              <a:buNone/>
            </a:pPr>
            <a:r>
              <a:rPr lang="en-US" sz="1900" dirty="0" smtClean="0"/>
              <a:t>3. Constant </a:t>
            </a:r>
            <a:r>
              <a:rPr lang="en-US" sz="1900" dirty="0"/>
              <a:t>Demand (d), Variable Lead Time (L</a:t>
            </a:r>
            <a:r>
              <a:rPr lang="en-US" sz="1900" dirty="0" smtClean="0"/>
              <a:t>):</a:t>
            </a:r>
            <a:r>
              <a:rPr lang="el-GR" sz="1800" dirty="0" smtClean="0"/>
              <a:t> σ</a:t>
            </a:r>
            <a:r>
              <a:rPr lang="en-US" sz="1900" baseline="-25000" dirty="0" err="1" smtClean="0"/>
              <a:t>dL</a:t>
            </a:r>
            <a:r>
              <a:rPr lang="en-US" sz="1900" dirty="0" smtClean="0"/>
              <a:t> </a:t>
            </a:r>
            <a:r>
              <a:rPr lang="en-US" sz="1900" dirty="0"/>
              <a:t>= </a:t>
            </a:r>
            <a:r>
              <a:rPr lang="en-US" sz="1900" dirty="0" smtClean="0"/>
              <a:t>d(</a:t>
            </a:r>
            <a:r>
              <a:rPr lang="el-GR" sz="1800" dirty="0" smtClean="0"/>
              <a:t>σ</a:t>
            </a:r>
            <a:r>
              <a:rPr lang="en-US" sz="1900" baseline="-25000" dirty="0" smtClean="0"/>
              <a:t>L</a:t>
            </a:r>
            <a:r>
              <a:rPr lang="en-US" sz="1900" dirty="0" smtClean="0"/>
              <a:t>)</a:t>
            </a:r>
          </a:p>
          <a:p>
            <a:pPr marL="731520" hangingPunct="0">
              <a:spcBef>
                <a:spcPts val="0"/>
              </a:spcBef>
              <a:buNone/>
            </a:pPr>
            <a:r>
              <a:rPr lang="en-US" sz="900" dirty="0" smtClean="0"/>
              <a:t>						                      _______________________</a:t>
            </a:r>
          </a:p>
          <a:p>
            <a:pPr marL="731520" hangingPunct="0">
              <a:spcBef>
                <a:spcPts val="0"/>
              </a:spcBef>
              <a:buNone/>
            </a:pPr>
            <a:r>
              <a:rPr lang="en-US" sz="1700" dirty="0" smtClean="0"/>
              <a:t>4. Variable </a:t>
            </a:r>
            <a:r>
              <a:rPr lang="en-US" sz="1700" dirty="0"/>
              <a:t>Demand (d), Variable Lead Time (L</a:t>
            </a:r>
            <a:r>
              <a:rPr lang="en-US" sz="1700" dirty="0" smtClean="0"/>
              <a:t>):</a:t>
            </a:r>
            <a:r>
              <a:rPr lang="el-GR" sz="1800" dirty="0" smtClean="0"/>
              <a:t> σ</a:t>
            </a:r>
            <a:r>
              <a:rPr lang="en-US" sz="1700" baseline="-25000" dirty="0" err="1" smtClean="0"/>
              <a:t>dL</a:t>
            </a:r>
            <a:r>
              <a:rPr lang="en-US" sz="1700" dirty="0" smtClean="0"/>
              <a:t> </a:t>
            </a:r>
            <a:r>
              <a:rPr lang="en-US" sz="1700" dirty="0"/>
              <a:t>= </a:t>
            </a:r>
            <a:r>
              <a:rPr lang="en-US" sz="1700" dirty="0" smtClean="0"/>
              <a:t>√L(</a:t>
            </a:r>
            <a:r>
              <a:rPr lang="el-GR" sz="1800" dirty="0" smtClean="0"/>
              <a:t>σ</a:t>
            </a:r>
            <a:r>
              <a:rPr lang="en-US" sz="1700" baseline="-25000" dirty="0" smtClean="0"/>
              <a:t>d</a:t>
            </a:r>
            <a:r>
              <a:rPr lang="en-US" sz="1700" baseline="30000" dirty="0" smtClean="0"/>
              <a:t>2</a:t>
            </a:r>
            <a:r>
              <a:rPr lang="en-US" sz="1700" dirty="0"/>
              <a:t>) + </a:t>
            </a:r>
            <a:r>
              <a:rPr lang="en-US" sz="1700" dirty="0" smtClean="0"/>
              <a:t>d</a:t>
            </a:r>
            <a:r>
              <a:rPr lang="en-US" sz="1700" baseline="30000" dirty="0" smtClean="0"/>
              <a:t>2</a:t>
            </a:r>
            <a:r>
              <a:rPr lang="en-US" sz="1700" dirty="0" smtClean="0"/>
              <a:t>(</a:t>
            </a:r>
            <a:r>
              <a:rPr lang="el-GR" sz="1800" dirty="0" smtClean="0"/>
              <a:t>σ</a:t>
            </a:r>
            <a:r>
              <a:rPr lang="en-US" sz="1700" baseline="-25000" dirty="0" smtClean="0"/>
              <a:t>LT</a:t>
            </a:r>
            <a:r>
              <a:rPr lang="en-US" sz="1700" baseline="30000" dirty="0" smtClean="0"/>
              <a:t>2</a:t>
            </a:r>
            <a:r>
              <a:rPr lang="en-US" sz="1700" dirty="0"/>
              <a:t>)</a:t>
            </a:r>
          </a:p>
          <a:p>
            <a:pPr>
              <a:buNone/>
            </a:pPr>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 calcmode="lin" valueType="num">
                                      <p:cBhvr additive="base">
                                        <p:cTn id="4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 calcmode="lin" valueType="num">
                                      <p:cBhvr additive="base">
                                        <p:cTn id="5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additive="base">
                                        <p:cTn id="5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Reorder Point (R) Models</a:t>
            </a:r>
            <a:r>
              <a:rPr lang="en-US" dirty="0" smtClean="0"/>
              <a:t/>
            </a:r>
            <a:br>
              <a:rPr lang="en-US" dirty="0" smtClean="0"/>
            </a:br>
            <a:r>
              <a:rPr lang="en-US" sz="3600" dirty="0" smtClean="0"/>
              <a:t>(within the Continuous Review Class)</a:t>
            </a:r>
            <a:endParaRPr lang="en-US" sz="3600" dirty="0"/>
          </a:p>
        </p:txBody>
      </p:sp>
      <p:sp>
        <p:nvSpPr>
          <p:cNvPr id="3" name="Content Placeholder 2"/>
          <p:cNvSpPr>
            <a:spLocks noGrp="1"/>
          </p:cNvSpPr>
          <p:nvPr>
            <p:ph idx="1"/>
          </p:nvPr>
        </p:nvSpPr>
        <p:spPr/>
        <p:txBody>
          <a:bodyPr>
            <a:normAutofit fontScale="77500" lnSpcReduction="20000"/>
          </a:bodyPr>
          <a:lstStyle/>
          <a:p>
            <a:pPr hangingPunct="0"/>
            <a:r>
              <a:rPr lang="en-US" dirty="0"/>
              <a:t>Discrete Distribution </a:t>
            </a:r>
            <a:r>
              <a:rPr lang="en-US" dirty="0" smtClean="0"/>
              <a:t>of demand during L may be used given nature of item</a:t>
            </a:r>
            <a:r>
              <a:rPr lang="en-US" dirty="0"/>
              <a:t> </a:t>
            </a:r>
          </a:p>
          <a:p>
            <a:pPr lvl="0" hangingPunct="0"/>
            <a:r>
              <a:rPr lang="en-US" dirty="0"/>
              <a:t>For  a desired </a:t>
            </a:r>
            <a:r>
              <a:rPr lang="en-US" i="1" dirty="0"/>
              <a:t>minimum</a:t>
            </a:r>
            <a:r>
              <a:rPr lang="en-US" dirty="0"/>
              <a:t> service level, R is determined relative to the cumulative demand frequency. For example, </a:t>
            </a:r>
          </a:p>
          <a:p>
            <a:pPr hangingPunct="0">
              <a:buNone/>
            </a:pPr>
            <a:r>
              <a:rPr lang="en-US" dirty="0"/>
              <a:t>                       </a:t>
            </a:r>
            <a:r>
              <a:rPr lang="en-US" dirty="0" smtClean="0"/>
              <a:t> </a:t>
            </a:r>
            <a:r>
              <a:rPr lang="en-US" dirty="0"/>
              <a:t>Number of       </a:t>
            </a:r>
            <a:r>
              <a:rPr lang="en-US" dirty="0" smtClean="0"/>
              <a:t> Frequency    </a:t>
            </a:r>
            <a:r>
              <a:rPr lang="en-US" dirty="0"/>
              <a:t>Cumulative</a:t>
            </a:r>
          </a:p>
          <a:p>
            <a:pPr hangingPunct="0">
              <a:buNone/>
            </a:pPr>
            <a:r>
              <a:rPr lang="en-US" dirty="0"/>
              <a:t>	       </a:t>
            </a:r>
            <a:r>
              <a:rPr lang="en-US" u="sng" dirty="0" err="1" smtClean="0"/>
              <a:t>dL</a:t>
            </a:r>
            <a:r>
              <a:rPr lang="en-US" dirty="0" smtClean="0"/>
              <a:t>      </a:t>
            </a:r>
            <a:r>
              <a:rPr lang="en-US" u="sng" dirty="0"/>
              <a:t>Observations </a:t>
            </a:r>
            <a:r>
              <a:rPr lang="en-US" dirty="0"/>
              <a:t>   </a:t>
            </a:r>
            <a:r>
              <a:rPr lang="en-US" u="sng" dirty="0"/>
              <a:t>(Probability)</a:t>
            </a:r>
            <a:r>
              <a:rPr lang="en-US" dirty="0"/>
              <a:t>   </a:t>
            </a:r>
            <a:r>
              <a:rPr lang="en-US" u="sng" dirty="0"/>
              <a:t>Probability</a:t>
            </a:r>
            <a:endParaRPr lang="en-US" dirty="0"/>
          </a:p>
          <a:p>
            <a:pPr hangingPunct="0">
              <a:buNone/>
            </a:pPr>
            <a:r>
              <a:rPr lang="en-US" dirty="0"/>
              <a:t>             </a:t>
            </a:r>
            <a:r>
              <a:rPr lang="en-US" dirty="0" smtClean="0"/>
              <a:t>3                 </a:t>
            </a:r>
            <a:r>
              <a:rPr lang="en-US" dirty="0"/>
              <a:t>10                    .10                </a:t>
            </a:r>
            <a:r>
              <a:rPr lang="en-US" dirty="0" smtClean="0"/>
              <a:t>  .</a:t>
            </a:r>
            <a:r>
              <a:rPr lang="en-US" dirty="0"/>
              <a:t>10</a:t>
            </a:r>
          </a:p>
          <a:p>
            <a:pPr hangingPunct="0">
              <a:buNone/>
            </a:pPr>
            <a:r>
              <a:rPr lang="en-US" dirty="0"/>
              <a:t>             </a:t>
            </a:r>
            <a:r>
              <a:rPr lang="en-US" dirty="0" smtClean="0"/>
              <a:t>4                 </a:t>
            </a:r>
            <a:r>
              <a:rPr lang="en-US" dirty="0"/>
              <a:t>20                    .20                </a:t>
            </a:r>
            <a:r>
              <a:rPr lang="en-US" dirty="0" smtClean="0"/>
              <a:t>  .</a:t>
            </a:r>
            <a:r>
              <a:rPr lang="en-US" dirty="0"/>
              <a:t>30</a:t>
            </a:r>
          </a:p>
          <a:p>
            <a:pPr hangingPunct="0">
              <a:buNone/>
            </a:pPr>
            <a:r>
              <a:rPr lang="en-US" dirty="0"/>
              <a:t>             </a:t>
            </a:r>
            <a:r>
              <a:rPr lang="en-US" dirty="0" smtClean="0"/>
              <a:t>5                 </a:t>
            </a:r>
            <a:r>
              <a:rPr lang="en-US" dirty="0"/>
              <a:t>40                    .40                </a:t>
            </a:r>
            <a:r>
              <a:rPr lang="en-US" dirty="0" smtClean="0"/>
              <a:t>  .</a:t>
            </a:r>
            <a:r>
              <a:rPr lang="en-US" dirty="0"/>
              <a:t>70</a:t>
            </a:r>
          </a:p>
          <a:p>
            <a:pPr hangingPunct="0">
              <a:buNone/>
            </a:pPr>
            <a:r>
              <a:rPr lang="en-US" dirty="0"/>
              <a:t>             </a:t>
            </a:r>
            <a:r>
              <a:rPr lang="en-US" dirty="0" smtClean="0"/>
              <a:t>6                 </a:t>
            </a:r>
            <a:r>
              <a:rPr lang="en-US" dirty="0"/>
              <a:t>20                    .20                </a:t>
            </a:r>
            <a:r>
              <a:rPr lang="en-US" dirty="0" smtClean="0"/>
              <a:t>  .</a:t>
            </a:r>
            <a:r>
              <a:rPr lang="en-US" dirty="0"/>
              <a:t>90</a:t>
            </a:r>
          </a:p>
          <a:p>
            <a:pPr hangingPunct="0">
              <a:buNone/>
            </a:pPr>
            <a:r>
              <a:rPr lang="en-US" dirty="0"/>
              <a:t>             </a:t>
            </a:r>
            <a:r>
              <a:rPr lang="en-US" dirty="0" smtClean="0"/>
              <a:t>7                 </a:t>
            </a:r>
            <a:r>
              <a:rPr lang="en-US" u="sng" dirty="0"/>
              <a:t>10</a:t>
            </a:r>
            <a:r>
              <a:rPr lang="en-US" dirty="0"/>
              <a:t>                    </a:t>
            </a:r>
            <a:r>
              <a:rPr lang="en-US" u="sng" dirty="0"/>
              <a:t>.10</a:t>
            </a:r>
            <a:r>
              <a:rPr lang="en-US" dirty="0"/>
              <a:t>              </a:t>
            </a:r>
            <a:r>
              <a:rPr lang="en-US" dirty="0" smtClean="0"/>
              <a:t>  1.00 </a:t>
            </a:r>
            <a:endParaRPr lang="en-US" dirty="0"/>
          </a:p>
          <a:p>
            <a:pPr hangingPunct="0">
              <a:buNone/>
            </a:pPr>
            <a:r>
              <a:rPr lang="en-US" dirty="0"/>
              <a:t>                              </a:t>
            </a:r>
            <a:r>
              <a:rPr lang="en-US" dirty="0" smtClean="0"/>
              <a:t>100                  </a:t>
            </a:r>
            <a:r>
              <a:rPr lang="en-US" dirty="0"/>
              <a:t>1.00   </a:t>
            </a:r>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Periodic Review </a:t>
            </a:r>
            <a:r>
              <a:rPr lang="en-US" dirty="0" smtClean="0"/>
              <a:t/>
            </a:r>
            <a:br>
              <a:rPr lang="en-US" dirty="0" smtClean="0"/>
            </a:br>
            <a:r>
              <a:rPr lang="en-US" sz="3600" dirty="0" smtClean="0"/>
              <a:t>(Fixed Order Period, P-Systems)</a:t>
            </a:r>
            <a:endParaRPr lang="en-US" sz="3600" dirty="0"/>
          </a:p>
        </p:txBody>
      </p:sp>
      <p:sp>
        <p:nvSpPr>
          <p:cNvPr id="3" name="Content Placeholder 2"/>
          <p:cNvSpPr>
            <a:spLocks noGrp="1"/>
          </p:cNvSpPr>
          <p:nvPr>
            <p:ph idx="1"/>
          </p:nvPr>
        </p:nvSpPr>
        <p:spPr/>
        <p:txBody>
          <a:bodyPr>
            <a:normAutofit fontScale="62500" lnSpcReduction="20000"/>
          </a:bodyPr>
          <a:lstStyle/>
          <a:p>
            <a:r>
              <a:rPr lang="en-US" dirty="0" smtClean="0"/>
              <a:t>Model developed under demand certainty but acknowledges demand uncertainty and lead time certainty</a:t>
            </a:r>
          </a:p>
          <a:p>
            <a:pPr>
              <a:buNone/>
            </a:pPr>
            <a:endParaRPr lang="en-US" sz="1300" dirty="0" smtClean="0"/>
          </a:p>
          <a:p>
            <a:pPr lvl="0" hangingPunct="0"/>
            <a:r>
              <a:rPr lang="en-US" dirty="0"/>
              <a:t>Orders are placed </a:t>
            </a:r>
            <a:r>
              <a:rPr lang="en-US" dirty="0" smtClean="0"/>
              <a:t>for a variable quantity of units (Q) after </a:t>
            </a:r>
            <a:r>
              <a:rPr lang="en-US" dirty="0"/>
              <a:t>an </a:t>
            </a:r>
            <a:r>
              <a:rPr lang="en-US" dirty="0" smtClean="0"/>
              <a:t>elapsed, fixed period </a:t>
            </a:r>
            <a:r>
              <a:rPr lang="en-US" dirty="0"/>
              <a:t>of time </a:t>
            </a:r>
            <a:r>
              <a:rPr lang="en-US" dirty="0" smtClean="0"/>
              <a:t>(P) has passed</a:t>
            </a:r>
          </a:p>
          <a:p>
            <a:pPr lvl="0" hangingPunct="0">
              <a:buNone/>
            </a:pPr>
            <a:endParaRPr lang="en-US" sz="1500" dirty="0" smtClean="0"/>
          </a:p>
          <a:p>
            <a:pPr lvl="0" hangingPunct="0"/>
            <a:r>
              <a:rPr lang="en-US" dirty="0" smtClean="0"/>
              <a:t>Other </a:t>
            </a:r>
            <a:r>
              <a:rPr lang="en-US" dirty="0"/>
              <a:t>differences between </a:t>
            </a:r>
            <a:r>
              <a:rPr lang="en-US" dirty="0" smtClean="0"/>
              <a:t>P-Systems and Q-systems:</a:t>
            </a:r>
          </a:p>
          <a:p>
            <a:pPr lvl="0" hangingPunct="0">
              <a:buNone/>
            </a:pPr>
            <a:endParaRPr lang="en-US" sz="1300" dirty="0"/>
          </a:p>
          <a:p>
            <a:pPr marL="640080" hangingPunct="0">
              <a:lnSpc>
                <a:spcPct val="120000"/>
              </a:lnSpc>
              <a:spcBef>
                <a:spcPts val="0"/>
              </a:spcBef>
              <a:buNone/>
            </a:pPr>
            <a:r>
              <a:rPr lang="en-US" dirty="0" smtClean="0"/>
              <a:t>1. </a:t>
            </a:r>
            <a:r>
              <a:rPr lang="en-US" dirty="0"/>
              <a:t>P</a:t>
            </a:r>
            <a:r>
              <a:rPr lang="en-US" dirty="0" smtClean="0"/>
              <a:t>eriodic </a:t>
            </a:r>
            <a:r>
              <a:rPr lang="en-US" dirty="0"/>
              <a:t>inventory </a:t>
            </a:r>
            <a:r>
              <a:rPr lang="en-US" dirty="0" smtClean="0"/>
              <a:t>counting versus perpetual </a:t>
            </a:r>
            <a:endParaRPr lang="en-US" dirty="0"/>
          </a:p>
          <a:p>
            <a:pPr marL="640080" hangingPunct="0">
              <a:lnSpc>
                <a:spcPct val="120000"/>
              </a:lnSpc>
              <a:spcBef>
                <a:spcPts val="0"/>
              </a:spcBef>
              <a:buNone/>
            </a:pPr>
            <a:r>
              <a:rPr lang="en-US" dirty="0" smtClean="0"/>
              <a:t>2. Higher </a:t>
            </a:r>
            <a:r>
              <a:rPr lang="en-US" dirty="0"/>
              <a:t>than normal demand during the order cycle leads to </a:t>
            </a:r>
            <a:r>
              <a:rPr lang="en-US" dirty="0" smtClean="0"/>
              <a:t>larger order sizes in P-Systems while in Q-Systems it leads to a </a:t>
            </a:r>
            <a:r>
              <a:rPr lang="en-US" dirty="0"/>
              <a:t>shorter time between </a:t>
            </a:r>
            <a:r>
              <a:rPr lang="en-US" dirty="0" smtClean="0"/>
              <a:t>orders</a:t>
            </a:r>
            <a:endParaRPr lang="en-US" dirty="0"/>
          </a:p>
          <a:p>
            <a:pPr marL="640080" hangingPunct="0">
              <a:lnSpc>
                <a:spcPct val="120000"/>
              </a:lnSpc>
              <a:spcBef>
                <a:spcPts val="0"/>
              </a:spcBef>
              <a:buNone/>
            </a:pPr>
            <a:r>
              <a:rPr lang="en-US" dirty="0" smtClean="0"/>
              <a:t>3. P-Systems </a:t>
            </a:r>
            <a:r>
              <a:rPr lang="en-US" dirty="0"/>
              <a:t>typically require larger safety stocks in order to provide the same level of customer </a:t>
            </a:r>
            <a:r>
              <a:rPr lang="en-US" dirty="0" smtClean="0"/>
              <a:t>service</a:t>
            </a:r>
          </a:p>
          <a:p>
            <a:pPr marL="640080" hangingPunct="0">
              <a:lnSpc>
                <a:spcPct val="120000"/>
              </a:lnSpc>
              <a:spcBef>
                <a:spcPts val="0"/>
              </a:spcBef>
              <a:buNone/>
            </a:pPr>
            <a:endParaRPr lang="en-US" sz="1300" dirty="0"/>
          </a:p>
          <a:p>
            <a:pPr hangingPunct="0"/>
            <a:r>
              <a:rPr lang="en-US" dirty="0" smtClean="0"/>
              <a:t>General </a:t>
            </a:r>
            <a:r>
              <a:rPr lang="en-US" dirty="0"/>
              <a:t>model form with uncertain (variable) demand, constant lead </a:t>
            </a:r>
            <a:r>
              <a:rPr lang="en-US" dirty="0" smtClean="0"/>
              <a:t>time</a:t>
            </a:r>
          </a:p>
          <a:p>
            <a:pPr hangingPunct="0">
              <a:buNone/>
            </a:pPr>
            <a:endParaRPr lang="en-US" sz="1300" dirty="0" smtClean="0"/>
          </a:p>
          <a:p>
            <a:pPr marL="640080" hangingPunct="0">
              <a:lnSpc>
                <a:spcPct val="120000"/>
              </a:lnSpc>
              <a:spcBef>
                <a:spcPts val="0"/>
              </a:spcBef>
              <a:buNone/>
            </a:pPr>
            <a:r>
              <a:rPr lang="en-US" sz="2900" dirty="0" smtClean="0"/>
              <a:t>Q </a:t>
            </a:r>
            <a:r>
              <a:rPr lang="en-US" sz="2900" dirty="0"/>
              <a:t>= Expected Demand During Protection Interval + Safety Stock - On Hand </a:t>
            </a:r>
            <a:r>
              <a:rPr lang="en-US" sz="2900" dirty="0" smtClean="0"/>
              <a:t>Amount</a:t>
            </a:r>
            <a:endParaRPr lang="en-US" sz="2900"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Periodic Review </a:t>
            </a:r>
            <a:r>
              <a:rPr lang="en-US" dirty="0" smtClean="0"/>
              <a:t/>
            </a:r>
            <a:br>
              <a:rPr lang="en-US" dirty="0" smtClean="0"/>
            </a:br>
            <a:r>
              <a:rPr lang="en-US" dirty="0" smtClean="0"/>
              <a:t>(Fixed Order Period, P-Systems)</a:t>
            </a:r>
            <a:endParaRPr lang="en-US" dirty="0"/>
          </a:p>
        </p:txBody>
      </p:sp>
      <p:sp>
        <p:nvSpPr>
          <p:cNvPr id="3" name="Content Placeholder 2"/>
          <p:cNvSpPr>
            <a:spLocks noGrp="1"/>
          </p:cNvSpPr>
          <p:nvPr>
            <p:ph idx="1"/>
          </p:nvPr>
        </p:nvSpPr>
        <p:spPr/>
        <p:txBody>
          <a:bodyPr>
            <a:normAutofit fontScale="62500" lnSpcReduction="20000"/>
          </a:bodyPr>
          <a:lstStyle/>
          <a:p>
            <a:pPr hangingPunct="0"/>
            <a:r>
              <a:rPr lang="en-US" dirty="0" smtClean="0"/>
              <a:t>General model form with uncertain (variable) demand, constant lead time</a:t>
            </a:r>
          </a:p>
          <a:p>
            <a:pPr hangingPunct="0">
              <a:buNone/>
            </a:pPr>
            <a:endParaRPr lang="en-US" sz="1500" dirty="0" smtClean="0"/>
          </a:p>
          <a:p>
            <a:pPr marL="640080" hangingPunct="0">
              <a:lnSpc>
                <a:spcPct val="120000"/>
              </a:lnSpc>
              <a:spcBef>
                <a:spcPts val="0"/>
              </a:spcBef>
              <a:buNone/>
            </a:pPr>
            <a:r>
              <a:rPr lang="en-US" sz="2900" dirty="0" smtClean="0"/>
              <a:t>	</a:t>
            </a:r>
            <a:r>
              <a:rPr lang="en-US" sz="2600" dirty="0" smtClean="0"/>
              <a:t>Q = Expected Demand During </a:t>
            </a:r>
            <a:r>
              <a:rPr lang="en-US" sz="2600" i="1" dirty="0" smtClean="0"/>
              <a:t>Protection Interval </a:t>
            </a:r>
            <a:r>
              <a:rPr lang="en-US" sz="2600" dirty="0" smtClean="0"/>
              <a:t>+ Safety Stock - On Hand Amount</a:t>
            </a:r>
          </a:p>
          <a:p>
            <a:pPr marL="640080" hangingPunct="0">
              <a:lnSpc>
                <a:spcPct val="120000"/>
              </a:lnSpc>
              <a:spcBef>
                <a:spcPts val="0"/>
              </a:spcBef>
              <a:buNone/>
            </a:pPr>
            <a:endParaRPr lang="en-US" sz="1500" dirty="0" smtClean="0"/>
          </a:p>
          <a:p>
            <a:pPr hangingPunct="0"/>
            <a:r>
              <a:rPr lang="en-US" dirty="0"/>
              <a:t>Specific model f</a:t>
            </a:r>
            <a:r>
              <a:rPr lang="en-US" dirty="0" smtClean="0"/>
              <a:t>orm:            </a:t>
            </a:r>
            <a:r>
              <a:rPr lang="en-US" dirty="0"/>
              <a:t>				            		</a:t>
            </a:r>
            <a:r>
              <a:rPr lang="en-US" sz="2500" dirty="0"/>
              <a:t>       </a:t>
            </a:r>
            <a:r>
              <a:rPr lang="en-US" sz="2500" dirty="0" smtClean="0"/>
              <a:t>  _	</a:t>
            </a:r>
            <a:r>
              <a:rPr lang="en-US" sz="2500" dirty="0"/>
              <a:t>	 </a:t>
            </a:r>
            <a:r>
              <a:rPr lang="en-US" sz="2500" dirty="0" smtClean="0"/>
              <a:t>                     ____	            _                           ____</a:t>
            </a:r>
            <a:endParaRPr lang="en-US" sz="2500" dirty="0"/>
          </a:p>
          <a:p>
            <a:pPr hangingPunct="0">
              <a:buNone/>
            </a:pPr>
            <a:r>
              <a:rPr lang="en-US" sz="2900" dirty="0" smtClean="0"/>
              <a:t>		T </a:t>
            </a:r>
            <a:r>
              <a:rPr lang="en-US" sz="2900" dirty="0"/>
              <a:t>=  d(P+L) + s	</a:t>
            </a:r>
            <a:r>
              <a:rPr lang="en-US" sz="2900" dirty="0" smtClean="0"/>
              <a:t>   </a:t>
            </a:r>
            <a:r>
              <a:rPr lang="en-US" sz="2900" dirty="0" err="1" smtClean="0"/>
              <a:t>s</a:t>
            </a:r>
            <a:r>
              <a:rPr lang="en-US" sz="2900" dirty="0" smtClean="0"/>
              <a:t> = Z(</a:t>
            </a:r>
            <a:r>
              <a:rPr lang="el-GR" sz="2900" dirty="0" smtClean="0"/>
              <a:t>σ</a:t>
            </a:r>
            <a:r>
              <a:rPr lang="en-US" sz="2900" baseline="-25000" dirty="0" smtClean="0"/>
              <a:t>d</a:t>
            </a:r>
            <a:r>
              <a:rPr lang="en-US" sz="2900" dirty="0" smtClean="0"/>
              <a:t>)√P + L  </a:t>
            </a:r>
            <a:r>
              <a:rPr lang="en-US" sz="2900" dirty="0"/>
              <a:t>	</a:t>
            </a:r>
            <a:r>
              <a:rPr lang="en-US" sz="2900" dirty="0" smtClean="0"/>
              <a:t>   Q </a:t>
            </a:r>
            <a:r>
              <a:rPr lang="en-US" sz="2900" dirty="0"/>
              <a:t>= </a:t>
            </a:r>
            <a:r>
              <a:rPr lang="en-US" sz="2900" dirty="0" smtClean="0"/>
              <a:t>d(P+L</a:t>
            </a:r>
            <a:r>
              <a:rPr lang="en-US" sz="2900" dirty="0"/>
              <a:t>) </a:t>
            </a:r>
            <a:r>
              <a:rPr lang="en-US" sz="2900" dirty="0" smtClean="0"/>
              <a:t>+ Z(</a:t>
            </a:r>
            <a:r>
              <a:rPr lang="el-GR" sz="2900" dirty="0" smtClean="0"/>
              <a:t>σ</a:t>
            </a:r>
            <a:r>
              <a:rPr lang="en-US" sz="2900" baseline="-25000" dirty="0" smtClean="0"/>
              <a:t>d</a:t>
            </a:r>
            <a:r>
              <a:rPr lang="en-US" sz="2900" dirty="0" smtClean="0"/>
              <a:t>)√P </a:t>
            </a:r>
            <a:r>
              <a:rPr lang="en-US" sz="2900" dirty="0"/>
              <a:t>+ L </a:t>
            </a:r>
            <a:r>
              <a:rPr lang="en-US" sz="2900" dirty="0" smtClean="0"/>
              <a:t>- OH</a:t>
            </a:r>
          </a:p>
          <a:p>
            <a:pPr hangingPunct="0">
              <a:buNone/>
            </a:pPr>
            <a:endParaRPr lang="en-US" sz="1500" dirty="0"/>
          </a:p>
          <a:p>
            <a:pPr hangingPunct="0">
              <a:buNone/>
            </a:pPr>
            <a:r>
              <a:rPr lang="en-US" dirty="0" smtClean="0"/>
              <a:t>	where</a:t>
            </a:r>
            <a:r>
              <a:rPr lang="en-US" dirty="0"/>
              <a:t>, T is </a:t>
            </a:r>
            <a:r>
              <a:rPr lang="en-US" dirty="0" smtClean="0"/>
              <a:t>maximum (target) </a:t>
            </a:r>
            <a:r>
              <a:rPr lang="en-US" dirty="0"/>
              <a:t>inventory, d is demand rate, P is </a:t>
            </a:r>
            <a:r>
              <a:rPr lang="en-US" dirty="0" smtClean="0"/>
              <a:t>fixed order review </a:t>
            </a:r>
            <a:r>
              <a:rPr lang="en-US" dirty="0"/>
              <a:t>period, L is lead time, s is safety stock, and OH is the amount on hand at time of order. </a:t>
            </a:r>
            <a:endParaRPr lang="en-US" dirty="0" smtClean="0"/>
          </a:p>
          <a:p>
            <a:pPr hangingPunct="0">
              <a:buNone/>
            </a:pPr>
            <a:r>
              <a:rPr lang="en-US" sz="1300" dirty="0" smtClean="0"/>
              <a:t>				        			                      </a:t>
            </a:r>
            <a:r>
              <a:rPr lang="en-US" sz="1300" smtClean="0"/>
              <a:t>_____ _</a:t>
            </a:r>
            <a:endParaRPr lang="en-US" sz="1300" dirty="0"/>
          </a:p>
          <a:p>
            <a:pPr hangingPunct="0"/>
            <a:r>
              <a:rPr lang="en-US" dirty="0" smtClean="0"/>
              <a:t>Using author’s notation:  m’ = d(P+L)   and    s’ = Z(</a:t>
            </a:r>
            <a:r>
              <a:rPr lang="el-GR" dirty="0" smtClean="0"/>
              <a:t>σ</a:t>
            </a:r>
            <a:r>
              <a:rPr lang="en-US" baseline="-25000" dirty="0" smtClean="0"/>
              <a:t>d</a:t>
            </a:r>
            <a:r>
              <a:rPr lang="en-US" dirty="0" smtClean="0"/>
              <a:t>) √P+L</a:t>
            </a:r>
          </a:p>
          <a:p>
            <a:pPr lvl="0" hangingPunct="0"/>
            <a:r>
              <a:rPr lang="en-US" dirty="0" smtClean="0"/>
              <a:t>A </a:t>
            </a:r>
            <a:r>
              <a:rPr lang="en-US" dirty="0"/>
              <a:t>reasonable approximation method for determining model parameters </a:t>
            </a:r>
            <a:r>
              <a:rPr lang="en-US" dirty="0" smtClean="0"/>
              <a:t>(T and P) is </a:t>
            </a:r>
            <a:r>
              <a:rPr lang="en-US" dirty="0"/>
              <a:t>to use the EOQ model to solve for the order </a:t>
            </a:r>
            <a:r>
              <a:rPr lang="en-US" dirty="0" smtClean="0"/>
              <a:t>target T which can then be divided by annual demand to determine the </a:t>
            </a:r>
            <a:r>
              <a:rPr lang="en-US" b="1" dirty="0" smtClean="0"/>
              <a:t>annual</a:t>
            </a:r>
            <a:r>
              <a:rPr lang="en-US" dirty="0" smtClean="0"/>
              <a:t> </a:t>
            </a:r>
            <a:r>
              <a:rPr lang="en-US" dirty="0"/>
              <a:t>time between </a:t>
            </a:r>
            <a:r>
              <a:rPr lang="en-US" dirty="0" smtClean="0"/>
              <a:t>orders P. This is approximate because it assumes demand certainty.</a:t>
            </a:r>
          </a:p>
        </p:txBody>
      </p:sp>
      <p:sp>
        <p:nvSpPr>
          <p:cNvPr id="4" name="Slide Number Placeholder 3"/>
          <p:cNvSpPr>
            <a:spLocks noGrp="1"/>
          </p:cNvSpPr>
          <p:nvPr>
            <p:ph type="sldNum" sz="quarter" idx="12"/>
          </p:nvPr>
        </p:nvSpPr>
        <p:spPr/>
        <p:txBody>
          <a:bodyPr/>
          <a:lstStyle/>
          <a:p>
            <a:fld id="{FAF822EF-C44C-4118-A1B0-3BF47A69FC0F}"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 calcmode="lin" valueType="num">
                                      <p:cBhvr additive="base">
                                        <p:cTn id="2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Q- and P-Systems</a:t>
            </a:r>
            <a:endParaRPr lang="en-US" dirty="0"/>
          </a:p>
        </p:txBody>
      </p:sp>
      <p:sp>
        <p:nvSpPr>
          <p:cNvPr id="3" name="Content Placeholder 2"/>
          <p:cNvSpPr>
            <a:spLocks noGrp="1"/>
          </p:cNvSpPr>
          <p:nvPr>
            <p:ph idx="1"/>
          </p:nvPr>
        </p:nvSpPr>
        <p:spPr/>
        <p:txBody>
          <a:bodyPr>
            <a:normAutofit fontScale="92500"/>
          </a:bodyPr>
          <a:lstStyle/>
          <a:p>
            <a:pPr hangingPunct="0"/>
            <a:r>
              <a:rPr lang="en-US" dirty="0" smtClean="0"/>
              <a:t>P-System provides greater on-hand </a:t>
            </a:r>
            <a:r>
              <a:rPr lang="en-US" dirty="0"/>
              <a:t>accuracy resulting from periodic physical inventory counts</a:t>
            </a:r>
          </a:p>
          <a:p>
            <a:pPr hangingPunct="0"/>
            <a:r>
              <a:rPr lang="en-US" dirty="0" smtClean="0"/>
              <a:t>P-System offers an </a:t>
            </a:r>
            <a:r>
              <a:rPr lang="en-US" dirty="0"/>
              <a:t>a</a:t>
            </a:r>
            <a:r>
              <a:rPr lang="en-US" dirty="0" smtClean="0"/>
              <a:t>bility </a:t>
            </a:r>
            <a:r>
              <a:rPr lang="en-US" dirty="0"/>
              <a:t>to group orders from a supplier </a:t>
            </a:r>
            <a:r>
              <a:rPr lang="en-US" dirty="0" smtClean="0"/>
              <a:t>which may result </a:t>
            </a:r>
            <a:r>
              <a:rPr lang="en-US" dirty="0"/>
              <a:t>in potentially lower transportation and </a:t>
            </a:r>
            <a:r>
              <a:rPr lang="en-US" dirty="0" smtClean="0"/>
              <a:t>ordering costs</a:t>
            </a:r>
            <a:endParaRPr lang="en-US" dirty="0"/>
          </a:p>
          <a:p>
            <a:pPr hangingPunct="0"/>
            <a:r>
              <a:rPr lang="en-US" dirty="0" smtClean="0"/>
              <a:t>P-System requires a </a:t>
            </a:r>
            <a:r>
              <a:rPr lang="en-US" dirty="0"/>
              <a:t>l</a:t>
            </a:r>
            <a:r>
              <a:rPr lang="en-US" dirty="0" smtClean="0"/>
              <a:t>arger </a:t>
            </a:r>
            <a:r>
              <a:rPr lang="en-US" dirty="0"/>
              <a:t>amount of safety stock for a given level of customer service</a:t>
            </a:r>
          </a:p>
          <a:p>
            <a:pPr hangingPunct="0"/>
            <a:r>
              <a:rPr lang="en-US" dirty="0" smtClean="0"/>
              <a:t>P-System leads to the </a:t>
            </a:r>
            <a:r>
              <a:rPr lang="en-US" dirty="0"/>
              <a:t>p</a:t>
            </a:r>
            <a:r>
              <a:rPr lang="en-US" dirty="0" smtClean="0"/>
              <a:t>eriodic </a:t>
            </a:r>
            <a:r>
              <a:rPr lang="en-US" dirty="0"/>
              <a:t>physical inventory review cost</a:t>
            </a:r>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Inventory Issues</a:t>
            </a:r>
            <a:endParaRPr lang="en-US" dirty="0"/>
          </a:p>
        </p:txBody>
      </p:sp>
      <p:sp>
        <p:nvSpPr>
          <p:cNvPr id="3" name="Content Placeholder 2"/>
          <p:cNvSpPr>
            <a:spLocks noGrp="1"/>
          </p:cNvSpPr>
          <p:nvPr>
            <p:ph idx="1"/>
          </p:nvPr>
        </p:nvSpPr>
        <p:spPr/>
        <p:txBody>
          <a:bodyPr/>
          <a:lstStyle/>
          <a:p>
            <a:r>
              <a:rPr lang="en-US" dirty="0" smtClean="0"/>
              <a:t>Cycle counting: </a:t>
            </a:r>
            <a:r>
              <a:rPr lang="en-US" dirty="0"/>
              <a:t>H</a:t>
            </a:r>
            <a:r>
              <a:rPr lang="en-US" dirty="0" smtClean="0"/>
              <a:t>ow often?</a:t>
            </a:r>
          </a:p>
          <a:p>
            <a:r>
              <a:rPr lang="en-US" dirty="0" smtClean="0"/>
              <a:t>ABC Inventory Classification Schemes: How many and break points?</a:t>
            </a:r>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a:t>
            </a:r>
            <a:endParaRPr lang="en-US" dirty="0"/>
          </a:p>
        </p:txBody>
      </p:sp>
      <p:sp>
        <p:nvSpPr>
          <p:cNvPr id="3" name="Content Placeholder 2"/>
          <p:cNvSpPr>
            <a:spLocks noGrp="1"/>
          </p:cNvSpPr>
          <p:nvPr>
            <p:ph idx="1"/>
          </p:nvPr>
        </p:nvSpPr>
        <p:spPr/>
        <p:txBody>
          <a:bodyPr/>
          <a:lstStyle/>
          <a:p>
            <a:pPr lvl="0"/>
            <a:r>
              <a:rPr lang="en-US" i="1" dirty="0" smtClean="0"/>
              <a:t>Inventory</a:t>
            </a:r>
            <a:r>
              <a:rPr lang="en-US" dirty="0" smtClean="0"/>
              <a:t>: a </a:t>
            </a:r>
            <a:r>
              <a:rPr lang="en-US" dirty="0"/>
              <a:t>store of goods held for future </a:t>
            </a:r>
            <a:r>
              <a:rPr lang="en-US" dirty="0" smtClean="0"/>
              <a:t>use </a:t>
            </a:r>
          </a:p>
          <a:p>
            <a:pPr lvl="0"/>
            <a:r>
              <a:rPr lang="en-US" dirty="0" smtClean="0"/>
              <a:t>Types </a:t>
            </a:r>
            <a:r>
              <a:rPr lang="en-US" dirty="0"/>
              <a:t>of </a:t>
            </a:r>
            <a:r>
              <a:rPr lang="en-US" dirty="0" smtClean="0"/>
              <a:t>inventory: raw </a:t>
            </a:r>
            <a:r>
              <a:rPr lang="en-US" dirty="0"/>
              <a:t>materials, work-in- process, finished goods, and supplies (MRO</a:t>
            </a:r>
            <a:r>
              <a:rPr lang="en-US" dirty="0" smtClean="0"/>
              <a:t>)</a:t>
            </a:r>
          </a:p>
          <a:p>
            <a:r>
              <a:rPr lang="en-US" dirty="0" smtClean="0"/>
              <a:t>Importance: among </a:t>
            </a:r>
            <a:r>
              <a:rPr lang="en-US" dirty="0"/>
              <a:t>some firms, inventory carrying costs represent from 10 to 40 percent of the cost of goods </a:t>
            </a:r>
            <a:r>
              <a:rPr lang="en-US" dirty="0" smtClean="0"/>
              <a:t>sold</a:t>
            </a:r>
            <a:endParaRPr lang="en-US" dirty="0"/>
          </a:p>
          <a:p>
            <a:pPr lvl="0"/>
            <a:endParaRPr lang="en-US" dirty="0"/>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Hold Inventory?</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hangingPunct="0">
              <a:buFont typeface="+mj-lt"/>
              <a:buAutoNum type="arabicPeriod"/>
            </a:pPr>
            <a:r>
              <a:rPr lang="en-US" dirty="0" smtClean="0"/>
              <a:t>Meet </a:t>
            </a:r>
            <a:r>
              <a:rPr lang="en-US" dirty="0"/>
              <a:t>expected customer demand</a:t>
            </a:r>
          </a:p>
          <a:p>
            <a:pPr marL="514350" indent="-514350" hangingPunct="0">
              <a:buFont typeface="+mj-lt"/>
              <a:buAutoNum type="arabicPeriod"/>
            </a:pPr>
            <a:r>
              <a:rPr lang="en-US" dirty="0" smtClean="0"/>
              <a:t>Improve </a:t>
            </a:r>
            <a:r>
              <a:rPr lang="en-US" dirty="0"/>
              <a:t>customer service</a:t>
            </a:r>
          </a:p>
          <a:p>
            <a:pPr marL="514350" indent="-514350" hangingPunct="0">
              <a:buFont typeface="+mj-lt"/>
              <a:buAutoNum type="arabicPeriod"/>
            </a:pPr>
            <a:r>
              <a:rPr lang="en-US" dirty="0" smtClean="0"/>
              <a:t>Uncertain </a:t>
            </a:r>
            <a:r>
              <a:rPr lang="en-US" dirty="0"/>
              <a:t>sources of supply</a:t>
            </a:r>
          </a:p>
          <a:p>
            <a:pPr marL="514350" indent="-514350" hangingPunct="0">
              <a:buFont typeface="+mj-lt"/>
              <a:buAutoNum type="arabicPeriod"/>
            </a:pPr>
            <a:r>
              <a:rPr lang="en-US" dirty="0" smtClean="0"/>
              <a:t>Economies </a:t>
            </a:r>
            <a:r>
              <a:rPr lang="en-US" dirty="0"/>
              <a:t>of scale</a:t>
            </a:r>
          </a:p>
          <a:p>
            <a:pPr marL="514350" indent="-514350" hangingPunct="0">
              <a:buFont typeface="+mj-lt"/>
              <a:buAutoNum type="arabicPeriod"/>
            </a:pPr>
            <a:r>
              <a:rPr lang="en-US" dirty="0" smtClean="0"/>
              <a:t>Stable </a:t>
            </a:r>
            <a:r>
              <a:rPr lang="en-US" dirty="0"/>
              <a:t>(smooth) rates of production</a:t>
            </a:r>
          </a:p>
          <a:p>
            <a:pPr marL="514350" indent="-514350" hangingPunct="0">
              <a:buFont typeface="+mj-lt"/>
              <a:buAutoNum type="arabicPeriod"/>
            </a:pPr>
            <a:r>
              <a:rPr lang="en-US" dirty="0" smtClean="0"/>
              <a:t>An </a:t>
            </a:r>
            <a:r>
              <a:rPr lang="en-US" dirty="0"/>
              <a:t>inability to backlog demand</a:t>
            </a:r>
          </a:p>
          <a:p>
            <a:pPr marL="514350" indent="-514350" hangingPunct="0">
              <a:buFont typeface="+mj-lt"/>
              <a:buAutoNum type="arabicPeriod"/>
            </a:pPr>
            <a:r>
              <a:rPr lang="en-US" dirty="0" smtClean="0"/>
              <a:t>Decouple </a:t>
            </a:r>
            <a:r>
              <a:rPr lang="en-US" dirty="0"/>
              <a:t>operations </a:t>
            </a:r>
          </a:p>
          <a:p>
            <a:pPr marL="514350" indent="-514350" hangingPunct="0">
              <a:buFont typeface="+mj-lt"/>
              <a:buAutoNum type="arabicPeriod"/>
            </a:pPr>
            <a:r>
              <a:rPr lang="en-US" dirty="0" smtClean="0"/>
              <a:t>Forward </a:t>
            </a:r>
            <a:r>
              <a:rPr lang="en-US" dirty="0"/>
              <a:t>buying </a:t>
            </a:r>
          </a:p>
          <a:p>
            <a:pPr marL="514350" indent="-514350" hangingPunct="0">
              <a:buFont typeface="+mj-lt"/>
              <a:buAutoNum type="arabicPeriod"/>
            </a:pPr>
            <a:r>
              <a:rPr lang="en-US" dirty="0" smtClean="0"/>
              <a:t>Display items</a:t>
            </a:r>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Independent </a:t>
            </a:r>
            <a:r>
              <a:rPr lang="en-US" dirty="0" smtClean="0"/>
              <a:t>Demand Versus Dependent Demand</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An </a:t>
            </a:r>
            <a:r>
              <a:rPr lang="en-US" dirty="0"/>
              <a:t>important distinction </a:t>
            </a:r>
            <a:r>
              <a:rPr lang="en-US" dirty="0" smtClean="0"/>
              <a:t>between </a:t>
            </a:r>
            <a:r>
              <a:rPr lang="en-US" i="1" dirty="0"/>
              <a:t>independent</a:t>
            </a:r>
            <a:r>
              <a:rPr lang="en-US" dirty="0"/>
              <a:t> and </a:t>
            </a:r>
            <a:r>
              <a:rPr lang="en-US" i="1" dirty="0"/>
              <a:t>dependent</a:t>
            </a:r>
            <a:r>
              <a:rPr lang="en-US" dirty="0"/>
              <a:t> </a:t>
            </a:r>
            <a:r>
              <a:rPr lang="en-US" dirty="0" smtClean="0"/>
              <a:t>demand</a:t>
            </a:r>
          </a:p>
          <a:p>
            <a:r>
              <a:rPr lang="en-US" dirty="0"/>
              <a:t>Independent demand inventory control procedures rely upon unbiased forecasts of uncertain demand. Demand and lead times may be treated as random variables. Forecasts are used to develop production and purchase schedules for end items.</a:t>
            </a:r>
          </a:p>
          <a:p>
            <a:r>
              <a:rPr lang="en-US" dirty="0" smtClean="0"/>
              <a:t>Dependent demand inventory control procedures rely upon the certain demand relationship </a:t>
            </a:r>
            <a:r>
              <a:rPr lang="en-US" dirty="0"/>
              <a:t>in order to determine production and purchase </a:t>
            </a:r>
            <a:r>
              <a:rPr lang="en-US" dirty="0" smtClean="0"/>
              <a:t>schedules.</a:t>
            </a:r>
            <a:endParaRPr lang="en-US" dirty="0"/>
          </a:p>
          <a:p>
            <a:pPr lvl="0"/>
            <a:endParaRPr lang="en-US" dirty="0"/>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Planning</a:t>
            </a:r>
            <a:endParaRPr lang="en-US" dirty="0"/>
          </a:p>
        </p:txBody>
      </p:sp>
      <p:sp>
        <p:nvSpPr>
          <p:cNvPr id="3" name="Content Placeholder 2"/>
          <p:cNvSpPr>
            <a:spLocks noGrp="1"/>
          </p:cNvSpPr>
          <p:nvPr>
            <p:ph idx="1"/>
          </p:nvPr>
        </p:nvSpPr>
        <p:spPr/>
        <p:txBody>
          <a:bodyPr>
            <a:normAutofit lnSpcReduction="10000"/>
          </a:bodyPr>
          <a:lstStyle/>
          <a:p>
            <a:pPr lvl="0" hangingPunct="0"/>
            <a:r>
              <a:rPr lang="en-US" dirty="0"/>
              <a:t>Regardless of the nature of demand </a:t>
            </a:r>
            <a:r>
              <a:rPr lang="en-US" dirty="0" smtClean="0"/>
              <a:t>(seasonal, independent</a:t>
            </a:r>
            <a:r>
              <a:rPr lang="en-US" dirty="0"/>
              <a:t>, dependent, </a:t>
            </a:r>
            <a:r>
              <a:rPr lang="en-US" dirty="0" smtClean="0"/>
              <a:t>terminal</a:t>
            </a:r>
            <a:r>
              <a:rPr lang="en-US" dirty="0"/>
              <a:t>, </a:t>
            </a:r>
            <a:r>
              <a:rPr lang="en-US" dirty="0" smtClean="0"/>
              <a:t>lumpy, etc</a:t>
            </a:r>
            <a:r>
              <a:rPr lang="en-US" dirty="0"/>
              <a:t>.) two fundamental issues underlie all inventory planning</a:t>
            </a:r>
            <a:r>
              <a:rPr lang="en-US" dirty="0" smtClean="0"/>
              <a:t>:</a:t>
            </a:r>
            <a:endParaRPr lang="en-US" dirty="0"/>
          </a:p>
          <a:p>
            <a:pPr marL="914400" indent="-514350" hangingPunct="0">
              <a:spcBef>
                <a:spcPts val="0"/>
              </a:spcBef>
              <a:buFont typeface="+mj-lt"/>
              <a:buAutoNum type="arabicPeriod"/>
            </a:pPr>
            <a:r>
              <a:rPr lang="en-US" dirty="0" smtClean="0"/>
              <a:t>How </a:t>
            </a:r>
            <a:r>
              <a:rPr lang="en-US" dirty="0"/>
              <a:t>much to order (Q)</a:t>
            </a:r>
          </a:p>
          <a:p>
            <a:pPr marL="914400" indent="-514350" hangingPunct="0">
              <a:spcBef>
                <a:spcPts val="0"/>
              </a:spcBef>
              <a:buFont typeface="+mj-lt"/>
              <a:buAutoNum type="arabicPeriod"/>
            </a:pPr>
            <a:r>
              <a:rPr lang="en-US" dirty="0" smtClean="0"/>
              <a:t>When </a:t>
            </a:r>
            <a:r>
              <a:rPr lang="en-US" dirty="0"/>
              <a:t>to order </a:t>
            </a:r>
          </a:p>
          <a:p>
            <a:pPr hangingPunct="0"/>
            <a:r>
              <a:rPr lang="en-US" dirty="0" smtClean="0"/>
              <a:t>Inventory </a:t>
            </a:r>
            <a:r>
              <a:rPr lang="en-US" dirty="0"/>
              <a:t>Control </a:t>
            </a:r>
            <a:r>
              <a:rPr lang="en-US" dirty="0" smtClean="0"/>
              <a:t>Objectives</a:t>
            </a:r>
            <a:endParaRPr lang="en-US" dirty="0"/>
          </a:p>
          <a:p>
            <a:pPr marL="914400" lvl="0" indent="-514350" hangingPunct="0">
              <a:lnSpc>
                <a:spcPct val="110000"/>
              </a:lnSpc>
              <a:spcBef>
                <a:spcPts val="0"/>
              </a:spcBef>
              <a:buAutoNum type="arabicPeriod"/>
            </a:pPr>
            <a:r>
              <a:rPr lang="en-US" dirty="0" smtClean="0"/>
              <a:t>Maximize </a:t>
            </a:r>
            <a:r>
              <a:rPr lang="en-US" dirty="0"/>
              <a:t>customer </a:t>
            </a:r>
            <a:r>
              <a:rPr lang="en-US" dirty="0" smtClean="0"/>
              <a:t>service </a:t>
            </a:r>
          </a:p>
          <a:p>
            <a:pPr marL="914400" lvl="0" indent="-514350" hangingPunct="0">
              <a:lnSpc>
                <a:spcPct val="110000"/>
              </a:lnSpc>
              <a:spcBef>
                <a:spcPts val="0"/>
              </a:spcBef>
              <a:buAutoNum type="arabicPeriod"/>
            </a:pPr>
            <a:r>
              <a:rPr lang="en-US" dirty="0" smtClean="0"/>
              <a:t>Minimize </a:t>
            </a:r>
            <a:r>
              <a:rPr lang="en-US" dirty="0"/>
              <a:t>costs</a:t>
            </a:r>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Control Objectives</a:t>
            </a:r>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smtClean="0"/>
              <a:t>Cost </a:t>
            </a:r>
            <a:r>
              <a:rPr lang="en-US" dirty="0"/>
              <a:t>Objective: Minimize sum of relevant </a:t>
            </a:r>
            <a:r>
              <a:rPr lang="en-US" dirty="0" smtClean="0"/>
              <a:t>costs</a:t>
            </a:r>
          </a:p>
          <a:p>
            <a:pPr marL="514350" indent="-514350">
              <a:buNone/>
            </a:pPr>
            <a:endParaRPr lang="en-US" dirty="0" smtClean="0"/>
          </a:p>
          <a:p>
            <a:pPr marL="514350" indent="-514350">
              <a:buFont typeface="+mj-lt"/>
              <a:buAutoNum type="arabicPeriod" startAt="2"/>
            </a:pPr>
            <a:r>
              <a:rPr lang="en-US" dirty="0" smtClean="0"/>
              <a:t>Service </a:t>
            </a:r>
            <a:r>
              <a:rPr lang="en-US" dirty="0"/>
              <a:t>Objective:  desired customer service levels significantly impact inventory levels. </a:t>
            </a:r>
            <a:endParaRPr lang="en-US" dirty="0" smtClean="0"/>
          </a:p>
          <a:p>
            <a:pPr marL="514350" indent="-514350">
              <a:buNone/>
            </a:pPr>
            <a:endParaRPr lang="en-US" dirty="0" smtClean="0"/>
          </a:p>
          <a:p>
            <a:pPr marL="514350" indent="-514350">
              <a:buNone/>
            </a:pPr>
            <a:r>
              <a:rPr lang="en-US" dirty="0" smtClean="0"/>
              <a:t>3.     Service level may be defined in a number of ways, such as: </a:t>
            </a:r>
          </a:p>
          <a:p>
            <a:pPr marL="514350" indent="-514350">
              <a:buNone/>
            </a:pPr>
            <a:endParaRPr lang="en-US" sz="1300" dirty="0"/>
          </a:p>
          <a:p>
            <a:pPr marL="822960" hangingPunct="0">
              <a:lnSpc>
                <a:spcPct val="120000"/>
              </a:lnSpc>
              <a:spcBef>
                <a:spcPts val="0"/>
              </a:spcBef>
              <a:buFont typeface="Wingdings" pitchFamily="2" charset="2"/>
              <a:buChar char="Ø"/>
            </a:pPr>
            <a:r>
              <a:rPr lang="en-US" dirty="0" smtClean="0"/>
              <a:t>The </a:t>
            </a:r>
            <a:r>
              <a:rPr lang="en-US" dirty="0"/>
              <a:t>probability of satisfying all of demand during the lead time period</a:t>
            </a:r>
          </a:p>
          <a:p>
            <a:pPr marL="822960" hangingPunct="0">
              <a:lnSpc>
                <a:spcPct val="120000"/>
              </a:lnSpc>
              <a:spcBef>
                <a:spcPts val="0"/>
              </a:spcBef>
              <a:buFont typeface="Wingdings" pitchFamily="2" charset="2"/>
              <a:buChar char="Ø"/>
            </a:pPr>
            <a:r>
              <a:rPr lang="en-US" dirty="0" smtClean="0"/>
              <a:t>Percentage </a:t>
            </a:r>
            <a:r>
              <a:rPr lang="en-US" dirty="0"/>
              <a:t>of orders shipped on schedule</a:t>
            </a:r>
          </a:p>
          <a:p>
            <a:pPr marL="822960" hangingPunct="0">
              <a:lnSpc>
                <a:spcPct val="120000"/>
              </a:lnSpc>
              <a:spcBef>
                <a:spcPts val="0"/>
              </a:spcBef>
              <a:buFont typeface="Wingdings" pitchFamily="2" charset="2"/>
              <a:buChar char="Ø"/>
            </a:pPr>
            <a:r>
              <a:rPr lang="en-US" dirty="0" smtClean="0"/>
              <a:t>Percentage </a:t>
            </a:r>
            <a:r>
              <a:rPr lang="en-US" dirty="0"/>
              <a:t>of line items shipped on schedule</a:t>
            </a:r>
          </a:p>
          <a:p>
            <a:pPr marL="822960" hangingPunct="0">
              <a:lnSpc>
                <a:spcPct val="120000"/>
              </a:lnSpc>
              <a:spcBef>
                <a:spcPts val="0"/>
              </a:spcBef>
              <a:buFont typeface="Wingdings" pitchFamily="2" charset="2"/>
              <a:buChar char="Ø"/>
            </a:pPr>
            <a:r>
              <a:rPr lang="en-US" dirty="0" smtClean="0"/>
              <a:t>Percentage </a:t>
            </a:r>
            <a:r>
              <a:rPr lang="en-US" dirty="0"/>
              <a:t>of dollar volume shipped on schedule</a:t>
            </a:r>
          </a:p>
          <a:p>
            <a:pPr marL="822960" hangingPunct="0">
              <a:lnSpc>
                <a:spcPct val="120000"/>
              </a:lnSpc>
              <a:spcBef>
                <a:spcPts val="0"/>
              </a:spcBef>
              <a:buFont typeface="Wingdings" pitchFamily="2" charset="2"/>
              <a:buChar char="Ø"/>
            </a:pPr>
            <a:r>
              <a:rPr lang="en-US" dirty="0" smtClean="0"/>
              <a:t>The </a:t>
            </a:r>
            <a:r>
              <a:rPr lang="en-US" dirty="0"/>
              <a:t>number of orders per year that were completely filled </a:t>
            </a:r>
          </a:p>
          <a:p>
            <a:pPr marL="822960" hangingPunct="0">
              <a:lnSpc>
                <a:spcPct val="120000"/>
              </a:lnSpc>
              <a:spcBef>
                <a:spcPts val="0"/>
              </a:spcBef>
              <a:buFont typeface="Wingdings" pitchFamily="2" charset="2"/>
              <a:buChar char="Ø"/>
            </a:pPr>
            <a:r>
              <a:rPr lang="en-US" dirty="0" smtClean="0"/>
              <a:t>The </a:t>
            </a:r>
            <a:r>
              <a:rPr lang="en-US" dirty="0"/>
              <a:t>time between customer order transmittal and order </a:t>
            </a:r>
            <a:r>
              <a:rPr lang="en-US" dirty="0" smtClean="0"/>
              <a:t>receipt</a:t>
            </a:r>
            <a:endParaRPr lang="en-US" dirty="0"/>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Costs of Analysis</a:t>
            </a:r>
            <a:endParaRPr lang="en-US" dirty="0"/>
          </a:p>
        </p:txBody>
      </p:sp>
      <p:sp>
        <p:nvSpPr>
          <p:cNvPr id="3" name="Content Placeholder 2"/>
          <p:cNvSpPr>
            <a:spLocks noGrp="1"/>
          </p:cNvSpPr>
          <p:nvPr>
            <p:ph idx="1"/>
          </p:nvPr>
        </p:nvSpPr>
        <p:spPr/>
        <p:txBody>
          <a:bodyPr>
            <a:normAutofit fontScale="70000" lnSpcReduction="20000"/>
          </a:bodyPr>
          <a:lstStyle/>
          <a:p>
            <a:r>
              <a:rPr lang="en-US" dirty="0"/>
              <a:t>Four Costs: </a:t>
            </a:r>
            <a:r>
              <a:rPr lang="en-US" dirty="0" smtClean="0"/>
              <a:t>holding (carrying), </a:t>
            </a:r>
            <a:r>
              <a:rPr lang="en-US" dirty="0"/>
              <a:t>order, out-of-stock, and </a:t>
            </a:r>
            <a:r>
              <a:rPr lang="en-US" dirty="0" smtClean="0"/>
              <a:t>acquisition (purchase)</a:t>
            </a:r>
          </a:p>
          <a:p>
            <a:pPr>
              <a:buNone/>
            </a:pPr>
            <a:endParaRPr lang="en-US" dirty="0" smtClean="0"/>
          </a:p>
          <a:p>
            <a:pPr marL="514350" indent="-514350" hangingPunct="0">
              <a:buFont typeface="+mj-lt"/>
              <a:buAutoNum type="arabicPeriod"/>
            </a:pPr>
            <a:r>
              <a:rPr lang="en-US" dirty="0"/>
              <a:t>Holding (Carrying) Costs, </a:t>
            </a:r>
            <a:r>
              <a:rPr lang="en-US" dirty="0" smtClean="0"/>
              <a:t>H</a:t>
            </a:r>
          </a:p>
          <a:p>
            <a:pPr marL="514350" indent="-514350" hangingPunct="0">
              <a:buNone/>
            </a:pPr>
            <a:endParaRPr lang="en-US" dirty="0"/>
          </a:p>
          <a:p>
            <a:pPr marL="914400" lvl="0" indent="-514350" hangingPunct="0">
              <a:lnSpc>
                <a:spcPct val="120000"/>
              </a:lnSpc>
              <a:spcBef>
                <a:spcPts val="0"/>
              </a:spcBef>
              <a:buFont typeface="+mj-lt"/>
              <a:buAutoNum type="alphaLcPeriod"/>
            </a:pPr>
            <a:r>
              <a:rPr lang="en-US" dirty="0" smtClean="0"/>
              <a:t>Annual </a:t>
            </a:r>
            <a:r>
              <a:rPr lang="en-US" dirty="0"/>
              <a:t>unit holding cost: H = </a:t>
            </a:r>
            <a:r>
              <a:rPr lang="en-US" dirty="0" smtClean="0"/>
              <a:t>p(</a:t>
            </a:r>
            <a:r>
              <a:rPr lang="en-US" dirty="0" err="1" smtClean="0"/>
              <a:t>i</a:t>
            </a:r>
            <a:r>
              <a:rPr lang="en-US" dirty="0"/>
              <a:t>), where </a:t>
            </a:r>
            <a:r>
              <a:rPr lang="en-US" dirty="0" smtClean="0"/>
              <a:t>p </a:t>
            </a:r>
            <a:r>
              <a:rPr lang="en-US" dirty="0"/>
              <a:t>is the purchase </a:t>
            </a:r>
            <a:r>
              <a:rPr lang="en-US" dirty="0" smtClean="0"/>
              <a:t>price and </a:t>
            </a:r>
            <a:r>
              <a:rPr lang="en-US" dirty="0" err="1"/>
              <a:t>i</a:t>
            </a:r>
            <a:r>
              <a:rPr lang="en-US" dirty="0"/>
              <a:t> is the annual holding cost expressed as a percent of </a:t>
            </a:r>
            <a:r>
              <a:rPr lang="en-US" dirty="0" smtClean="0"/>
              <a:t>p</a:t>
            </a:r>
          </a:p>
          <a:p>
            <a:pPr marL="914400" lvl="0" indent="-514350" hangingPunct="0">
              <a:lnSpc>
                <a:spcPct val="120000"/>
              </a:lnSpc>
              <a:spcBef>
                <a:spcPts val="0"/>
              </a:spcBef>
              <a:buNone/>
            </a:pPr>
            <a:endParaRPr lang="en-US" dirty="0"/>
          </a:p>
          <a:p>
            <a:pPr marL="914400" lvl="0" indent="-514350" hangingPunct="0">
              <a:lnSpc>
                <a:spcPct val="120000"/>
              </a:lnSpc>
              <a:spcBef>
                <a:spcPts val="0"/>
              </a:spcBef>
              <a:buFont typeface="+mj-lt"/>
              <a:buAutoNum type="alphaLcPeriod" startAt="2"/>
            </a:pPr>
            <a:r>
              <a:rPr lang="en-US" dirty="0"/>
              <a:t>Determined for an average inventory level and </a:t>
            </a:r>
            <a:r>
              <a:rPr lang="en-US" dirty="0" smtClean="0"/>
              <a:t>is a </a:t>
            </a:r>
            <a:r>
              <a:rPr lang="en-US" dirty="0"/>
              <a:t>consequence of storage space costs, capital costs, service costs (e.g. insurance and taxes) and risk costs (e.g., shrinkage, damage, obsolescence, deterioration)</a:t>
            </a:r>
          </a:p>
          <a:p>
            <a:endParaRPr lang="en-US" dirty="0"/>
          </a:p>
          <a:p>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Costs of Analysis</a:t>
            </a:r>
            <a:endParaRPr lang="en-US" dirty="0"/>
          </a:p>
        </p:txBody>
      </p:sp>
      <p:sp>
        <p:nvSpPr>
          <p:cNvPr id="3" name="Content Placeholder 2"/>
          <p:cNvSpPr>
            <a:spLocks noGrp="1"/>
          </p:cNvSpPr>
          <p:nvPr>
            <p:ph idx="1"/>
          </p:nvPr>
        </p:nvSpPr>
        <p:spPr/>
        <p:txBody>
          <a:bodyPr>
            <a:noAutofit/>
          </a:bodyPr>
          <a:lstStyle/>
          <a:p>
            <a:pPr marL="514350" indent="-514350" hangingPunct="0">
              <a:buNone/>
            </a:pPr>
            <a:r>
              <a:rPr lang="en-US" sz="1600" dirty="0" smtClean="0"/>
              <a:t>2. Order </a:t>
            </a:r>
            <a:r>
              <a:rPr lang="en-US" sz="1600" dirty="0"/>
              <a:t>(Set-Up), </a:t>
            </a:r>
            <a:r>
              <a:rPr lang="en-US" sz="1600" dirty="0" smtClean="0"/>
              <a:t>S</a:t>
            </a:r>
          </a:p>
          <a:p>
            <a:pPr marL="514350" indent="-514350" hangingPunct="0">
              <a:buNone/>
            </a:pPr>
            <a:endParaRPr lang="en-US" sz="800" dirty="0"/>
          </a:p>
          <a:p>
            <a:pPr marL="914400" lvl="0" indent="-514350" hangingPunct="0">
              <a:lnSpc>
                <a:spcPct val="120000"/>
              </a:lnSpc>
              <a:spcBef>
                <a:spcPts val="0"/>
              </a:spcBef>
              <a:buAutoNum type="alphaLcPeriod"/>
            </a:pPr>
            <a:r>
              <a:rPr lang="en-US" sz="1600" dirty="0" smtClean="0"/>
              <a:t>S </a:t>
            </a:r>
            <a:r>
              <a:rPr lang="en-US" sz="1600" dirty="0"/>
              <a:t>is fixed order </a:t>
            </a:r>
            <a:r>
              <a:rPr lang="en-US" sz="1600" dirty="0" smtClean="0"/>
              <a:t>cost</a:t>
            </a:r>
          </a:p>
          <a:p>
            <a:pPr marL="914400" lvl="0" indent="-514350" hangingPunct="0">
              <a:lnSpc>
                <a:spcPct val="120000"/>
              </a:lnSpc>
              <a:spcBef>
                <a:spcPts val="0"/>
              </a:spcBef>
              <a:buAutoNum type="alphaLcPeriod"/>
            </a:pPr>
            <a:r>
              <a:rPr lang="en-US" sz="1600" dirty="0" smtClean="0"/>
              <a:t>Cost </a:t>
            </a:r>
            <a:r>
              <a:rPr lang="en-US" sz="1600" dirty="0"/>
              <a:t>associated with the acquisition of goods and include </a:t>
            </a:r>
            <a:r>
              <a:rPr lang="en-US" sz="1600" dirty="0" smtClean="0"/>
              <a:t>cost </a:t>
            </a:r>
            <a:r>
              <a:rPr lang="en-US" sz="1600" dirty="0"/>
              <a:t>for processing, transmitting, handling, transportation, receipt, and inspecting </a:t>
            </a:r>
            <a:r>
              <a:rPr lang="en-US" sz="1600" dirty="0" smtClean="0"/>
              <a:t>orders</a:t>
            </a:r>
            <a:endParaRPr lang="en-US" sz="1600" dirty="0"/>
          </a:p>
          <a:p>
            <a:pPr hangingPunct="0">
              <a:buNone/>
            </a:pPr>
            <a:endParaRPr lang="en-US" sz="800" dirty="0"/>
          </a:p>
          <a:p>
            <a:pPr hangingPunct="0">
              <a:buNone/>
            </a:pPr>
            <a:r>
              <a:rPr lang="en-US" sz="1600" dirty="0" smtClean="0"/>
              <a:t>3. Stock-out Costs: costs </a:t>
            </a:r>
            <a:r>
              <a:rPr lang="en-US" sz="1600" dirty="0"/>
              <a:t>incurred when a customer order cannot be filled from the inventory to which the order in assigned. There are two classes</a:t>
            </a:r>
            <a:r>
              <a:rPr lang="en-US" sz="1600" dirty="0" smtClean="0"/>
              <a:t>:</a:t>
            </a:r>
          </a:p>
          <a:p>
            <a:pPr hangingPunct="0">
              <a:buNone/>
            </a:pPr>
            <a:endParaRPr lang="en-US" sz="800" dirty="0"/>
          </a:p>
          <a:p>
            <a:pPr marL="914400" indent="-514350" hangingPunct="0">
              <a:lnSpc>
                <a:spcPct val="120000"/>
              </a:lnSpc>
              <a:spcBef>
                <a:spcPts val="0"/>
              </a:spcBef>
              <a:buAutoNum type="alphaLcPeriod"/>
            </a:pPr>
            <a:r>
              <a:rPr lang="en-US" sz="1600" dirty="0" smtClean="0"/>
              <a:t>Lost sales: customer </a:t>
            </a:r>
            <a:r>
              <a:rPr lang="en-US" sz="1600" dirty="0"/>
              <a:t>withdraws order, </a:t>
            </a:r>
            <a:r>
              <a:rPr lang="en-US" sz="1600" dirty="0" smtClean="0"/>
              <a:t>cost </a:t>
            </a:r>
            <a:r>
              <a:rPr lang="en-US" sz="1600" dirty="0"/>
              <a:t>is the unrealized profit and loss of goodwill, this cost is difficult to </a:t>
            </a:r>
            <a:r>
              <a:rPr lang="en-US" sz="1600" dirty="0" smtClean="0"/>
              <a:t>measure</a:t>
            </a:r>
          </a:p>
          <a:p>
            <a:pPr marL="914400" indent="-514350" hangingPunct="0">
              <a:lnSpc>
                <a:spcPct val="120000"/>
              </a:lnSpc>
              <a:spcBef>
                <a:spcPts val="0"/>
              </a:spcBef>
              <a:buAutoNum type="alphaLcPeriod"/>
            </a:pPr>
            <a:r>
              <a:rPr lang="en-US" sz="1600" dirty="0" smtClean="0"/>
              <a:t>Backorder cost: customer </a:t>
            </a:r>
            <a:r>
              <a:rPr lang="en-US" sz="1600" dirty="0"/>
              <a:t>willing to wait until order is filled, </a:t>
            </a:r>
            <a:r>
              <a:rPr lang="en-US" sz="1600" dirty="0" smtClean="0"/>
              <a:t>cost </a:t>
            </a:r>
            <a:r>
              <a:rPr lang="en-US" sz="1600" dirty="0"/>
              <a:t>may represent shipping from another point in distribution network, additional clerical work, loss of </a:t>
            </a:r>
            <a:r>
              <a:rPr lang="en-US" sz="1600" dirty="0" smtClean="0"/>
              <a:t>goodwill</a:t>
            </a:r>
          </a:p>
          <a:p>
            <a:pPr marL="914400" indent="-514350" hangingPunct="0">
              <a:lnSpc>
                <a:spcPct val="120000"/>
              </a:lnSpc>
              <a:spcBef>
                <a:spcPts val="0"/>
              </a:spcBef>
              <a:buNone/>
            </a:pPr>
            <a:endParaRPr lang="en-US" sz="800" dirty="0"/>
          </a:p>
          <a:p>
            <a:pPr hangingPunct="0">
              <a:buNone/>
            </a:pPr>
            <a:r>
              <a:rPr lang="en-US" sz="1600" dirty="0" smtClean="0"/>
              <a:t>4. Acquisition </a:t>
            </a:r>
            <a:r>
              <a:rPr lang="en-US" sz="1600" dirty="0"/>
              <a:t>Cost (</a:t>
            </a:r>
            <a:r>
              <a:rPr lang="en-US" sz="1600" dirty="0" smtClean="0"/>
              <a:t>Purchase) </a:t>
            </a:r>
            <a:r>
              <a:rPr lang="en-US" sz="1600" dirty="0"/>
              <a:t>– </a:t>
            </a:r>
            <a:r>
              <a:rPr lang="en-US" sz="1600" dirty="0" smtClean="0"/>
              <a:t>p(Q</a:t>
            </a:r>
            <a:r>
              <a:rPr lang="en-US" sz="1600" dirty="0"/>
              <a:t>)  </a:t>
            </a:r>
            <a:endParaRPr lang="en-US" sz="1600" dirty="0" smtClean="0"/>
          </a:p>
          <a:p>
            <a:pPr hangingPunct="0">
              <a:buNone/>
            </a:pPr>
            <a:endParaRPr lang="en-US" sz="800" dirty="0"/>
          </a:p>
          <a:p>
            <a:pPr hangingPunct="0"/>
            <a:r>
              <a:rPr lang="en-US" sz="1600" dirty="0" smtClean="0"/>
              <a:t>Cost Relationships?</a:t>
            </a:r>
            <a:endParaRPr lang="en-US" sz="1600"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Control Models</a:t>
            </a:r>
            <a:endParaRPr lang="en-US" dirty="0"/>
          </a:p>
        </p:txBody>
      </p:sp>
      <p:sp>
        <p:nvSpPr>
          <p:cNvPr id="3" name="Content Placeholder 2"/>
          <p:cNvSpPr>
            <a:spLocks noGrp="1"/>
          </p:cNvSpPr>
          <p:nvPr>
            <p:ph idx="1"/>
          </p:nvPr>
        </p:nvSpPr>
        <p:spPr/>
        <p:txBody>
          <a:bodyPr>
            <a:normAutofit fontScale="40000" lnSpcReduction="20000"/>
          </a:bodyPr>
          <a:lstStyle/>
          <a:p>
            <a:r>
              <a:rPr lang="en-US" sz="3800" dirty="0" smtClean="0"/>
              <a:t>Remember: 2 inventory control issues: order quantity (Q) and order timing</a:t>
            </a:r>
          </a:p>
          <a:p>
            <a:pPr>
              <a:buNone/>
            </a:pPr>
            <a:endParaRPr lang="en-US" sz="1700" dirty="0" smtClean="0"/>
          </a:p>
          <a:p>
            <a:pPr lvl="0"/>
            <a:r>
              <a:rPr lang="en-US" sz="3800" dirty="0" smtClean="0"/>
              <a:t>2 General Classes: </a:t>
            </a:r>
            <a:r>
              <a:rPr lang="en-US" sz="3800" dirty="0"/>
              <a:t>continuous review (fixed-order </a:t>
            </a:r>
            <a:r>
              <a:rPr lang="en-US" sz="3800" dirty="0" smtClean="0"/>
              <a:t>quantity, Q-systems) </a:t>
            </a:r>
            <a:r>
              <a:rPr lang="en-US" sz="3800" dirty="0"/>
              <a:t>and periodic review (</a:t>
            </a:r>
            <a:r>
              <a:rPr lang="en-US" sz="3800" dirty="0" smtClean="0"/>
              <a:t>fixed-order-period, P-systems)</a:t>
            </a:r>
          </a:p>
          <a:p>
            <a:pPr lvl="0">
              <a:buNone/>
            </a:pPr>
            <a:endParaRPr lang="en-US" sz="1700" dirty="0" smtClean="0"/>
          </a:p>
          <a:p>
            <a:pPr marL="731520" lvl="0">
              <a:lnSpc>
                <a:spcPct val="120000"/>
              </a:lnSpc>
              <a:spcBef>
                <a:spcPts val="0"/>
              </a:spcBef>
              <a:buNone/>
            </a:pPr>
            <a:r>
              <a:rPr lang="en-US" dirty="0" smtClean="0"/>
              <a:t>1. Continuous </a:t>
            </a:r>
            <a:r>
              <a:rPr lang="en-US" dirty="0"/>
              <a:t>Review (</a:t>
            </a:r>
            <a:r>
              <a:rPr lang="en-US" dirty="0" smtClean="0"/>
              <a:t>Fixed-Order-Quantity </a:t>
            </a:r>
            <a:r>
              <a:rPr lang="en-US" dirty="0"/>
              <a:t>Systems </a:t>
            </a:r>
            <a:r>
              <a:rPr lang="en-US" dirty="0" smtClean="0"/>
              <a:t>, Q-systems)</a:t>
            </a:r>
          </a:p>
          <a:p>
            <a:pPr marL="731520" lvl="0">
              <a:lnSpc>
                <a:spcPct val="120000"/>
              </a:lnSpc>
              <a:spcBef>
                <a:spcPts val="0"/>
              </a:spcBef>
              <a:buNone/>
            </a:pPr>
            <a:endParaRPr lang="en-US" sz="1700" dirty="0"/>
          </a:p>
          <a:p>
            <a:pPr marL="914400" hangingPunct="0">
              <a:lnSpc>
                <a:spcPct val="120000"/>
              </a:lnSpc>
              <a:spcBef>
                <a:spcPts val="0"/>
              </a:spcBef>
              <a:buNone/>
            </a:pPr>
            <a:r>
              <a:rPr lang="en-US" dirty="0" smtClean="0"/>
              <a:t>a. Fixed </a:t>
            </a:r>
            <a:r>
              <a:rPr lang="en-US" dirty="0"/>
              <a:t>order quantity, variable time between </a:t>
            </a:r>
            <a:r>
              <a:rPr lang="en-US" dirty="0" smtClean="0"/>
              <a:t>orders</a:t>
            </a:r>
          </a:p>
          <a:p>
            <a:pPr marL="914400" hangingPunct="0">
              <a:lnSpc>
                <a:spcPct val="120000"/>
              </a:lnSpc>
              <a:spcBef>
                <a:spcPts val="0"/>
              </a:spcBef>
              <a:buNone/>
            </a:pPr>
            <a:r>
              <a:rPr lang="en-US" dirty="0" smtClean="0"/>
              <a:t>b</a:t>
            </a:r>
            <a:r>
              <a:rPr lang="en-US" dirty="0"/>
              <a:t>. On-hand inventory balance serves as order trigger (R)</a:t>
            </a:r>
          </a:p>
          <a:p>
            <a:pPr marL="914400" hangingPunct="0">
              <a:lnSpc>
                <a:spcPct val="120000"/>
              </a:lnSpc>
              <a:spcBef>
                <a:spcPts val="0"/>
              </a:spcBef>
              <a:buNone/>
            </a:pPr>
            <a:r>
              <a:rPr lang="en-US" dirty="0"/>
              <a:t>c. Perpetual inventory </a:t>
            </a:r>
            <a:r>
              <a:rPr lang="en-US" dirty="0" smtClean="0"/>
              <a:t>count</a:t>
            </a:r>
          </a:p>
          <a:p>
            <a:pPr marL="914400" hangingPunct="0">
              <a:lnSpc>
                <a:spcPct val="120000"/>
              </a:lnSpc>
              <a:spcBef>
                <a:spcPts val="0"/>
              </a:spcBef>
              <a:buNone/>
            </a:pPr>
            <a:r>
              <a:rPr lang="en-US" dirty="0" smtClean="0"/>
              <a:t>d. Process: When inventory drops to a predetermined amount (R), an order is released for a fixed quantity of units (Q)</a:t>
            </a:r>
            <a:endParaRPr lang="en-US" dirty="0"/>
          </a:p>
          <a:p>
            <a:pPr marL="914400" hangingPunct="0">
              <a:lnSpc>
                <a:spcPct val="120000"/>
              </a:lnSpc>
              <a:spcBef>
                <a:spcPts val="0"/>
              </a:spcBef>
              <a:buNone/>
            </a:pPr>
            <a:r>
              <a:rPr lang="en-US" dirty="0" smtClean="0"/>
              <a:t>e. System is frequently electronically automated, but may be maintained with a </a:t>
            </a:r>
            <a:r>
              <a:rPr lang="en-US" i="1" dirty="0" smtClean="0"/>
              <a:t>2-bin</a:t>
            </a:r>
            <a:r>
              <a:rPr lang="en-US" dirty="0" smtClean="0"/>
              <a:t> approach</a:t>
            </a:r>
            <a:endParaRPr lang="en-US" dirty="0"/>
          </a:p>
          <a:p>
            <a:pPr hangingPunct="0">
              <a:buNone/>
            </a:pPr>
            <a:endParaRPr lang="en-US" sz="1700" dirty="0"/>
          </a:p>
          <a:p>
            <a:pPr marL="731520" hangingPunct="0">
              <a:lnSpc>
                <a:spcPct val="120000"/>
              </a:lnSpc>
              <a:spcBef>
                <a:spcPts val="0"/>
              </a:spcBef>
              <a:buNone/>
            </a:pPr>
            <a:r>
              <a:rPr lang="en-US" dirty="0"/>
              <a:t>2. Periodic Review (</a:t>
            </a:r>
            <a:r>
              <a:rPr lang="en-US" dirty="0" smtClean="0"/>
              <a:t>Fixed-Order-Period </a:t>
            </a:r>
            <a:r>
              <a:rPr lang="en-US" dirty="0"/>
              <a:t>Systems </a:t>
            </a:r>
            <a:r>
              <a:rPr lang="en-US" dirty="0" smtClean="0"/>
              <a:t>, P-systems</a:t>
            </a:r>
            <a:r>
              <a:rPr lang="en-US" dirty="0"/>
              <a:t>)</a:t>
            </a:r>
          </a:p>
          <a:p>
            <a:pPr hangingPunct="0">
              <a:buNone/>
            </a:pPr>
            <a:endParaRPr lang="en-US" sz="1700" dirty="0"/>
          </a:p>
          <a:p>
            <a:pPr marL="914400" hangingPunct="0">
              <a:lnSpc>
                <a:spcPct val="120000"/>
              </a:lnSpc>
              <a:spcBef>
                <a:spcPts val="0"/>
              </a:spcBef>
              <a:buNone/>
            </a:pPr>
            <a:r>
              <a:rPr lang="en-US" dirty="0"/>
              <a:t>a. Variable order quantity, fixed time between orders</a:t>
            </a:r>
          </a:p>
          <a:p>
            <a:pPr marL="914400" hangingPunct="0">
              <a:lnSpc>
                <a:spcPct val="120000"/>
              </a:lnSpc>
              <a:spcBef>
                <a:spcPts val="0"/>
              </a:spcBef>
              <a:buNone/>
            </a:pPr>
            <a:r>
              <a:rPr lang="en-US" dirty="0"/>
              <a:t>b. Time serves as order trigger</a:t>
            </a:r>
          </a:p>
          <a:p>
            <a:pPr marL="914400" hangingPunct="0">
              <a:lnSpc>
                <a:spcPct val="120000"/>
              </a:lnSpc>
              <a:spcBef>
                <a:spcPts val="0"/>
              </a:spcBef>
              <a:buNone/>
            </a:pPr>
            <a:r>
              <a:rPr lang="en-US" dirty="0"/>
              <a:t>c. Periodic count</a:t>
            </a:r>
          </a:p>
          <a:p>
            <a:pPr marL="758952" indent="-182880" hangingPunct="0">
              <a:lnSpc>
                <a:spcPct val="120000"/>
              </a:lnSpc>
              <a:spcBef>
                <a:spcPts val="0"/>
              </a:spcBef>
              <a:buNone/>
            </a:pPr>
            <a:r>
              <a:rPr lang="en-US" dirty="0"/>
              <a:t>d. Process: When a predetermined amount of time has elapsed, a physical inventory </a:t>
            </a:r>
            <a:r>
              <a:rPr lang="en-US" dirty="0" smtClean="0"/>
              <a:t>count is taken</a:t>
            </a:r>
            <a:r>
              <a:rPr lang="en-US" dirty="0"/>
              <a:t>. Based upon the number of units in stock at that time, OH, and a target inventory of T units, an order is placed for Q = (T-OH) </a:t>
            </a:r>
            <a:r>
              <a:rPr lang="en-US" dirty="0" smtClean="0"/>
              <a:t>units</a:t>
            </a:r>
            <a:endParaRPr lang="en-US" dirty="0"/>
          </a:p>
        </p:txBody>
      </p:sp>
      <p:sp>
        <p:nvSpPr>
          <p:cNvPr id="4" name="Slide Number Placeholder 3"/>
          <p:cNvSpPr>
            <a:spLocks noGrp="1"/>
          </p:cNvSpPr>
          <p:nvPr>
            <p:ph type="sldNum" sz="quarter" idx="12"/>
          </p:nvPr>
        </p:nvSpPr>
        <p:spPr/>
        <p:txBody>
          <a:bodyPr/>
          <a:lstStyle/>
          <a:p>
            <a:fld id="{FAF822EF-C44C-4118-A1B0-3BF47A69FC0F}"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 calcmode="lin" valueType="num">
                                      <p:cBhvr additive="base">
                                        <p:cTn id="4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 calcmode="lin" valueType="num">
                                      <p:cBhvr additive="base">
                                        <p:cTn id="5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anim calcmode="lin" valueType="num">
                                      <p:cBhvr additive="base">
                                        <p:cTn id="5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7" end="17"/>
                                            </p:txEl>
                                          </p:spTgt>
                                        </p:tgtEl>
                                        <p:attrNameLst>
                                          <p:attrName>style.visibility</p:attrName>
                                        </p:attrNameLst>
                                      </p:cBhvr>
                                      <p:to>
                                        <p:strVal val="visible"/>
                                      </p:to>
                                    </p:set>
                                    <p:anim calcmode="lin" valueType="num">
                                      <p:cBhvr additive="base">
                                        <p:cTn id="61"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1277</Words>
  <Application>Microsoft Office PowerPoint</Application>
  <PresentationFormat>On-screen Show (4:3)</PresentationFormat>
  <Paragraphs>189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Independent Demand Inventory Systems</vt:lpstr>
      <vt:lpstr>Inventory</vt:lpstr>
      <vt:lpstr>Why Hold Inventory?</vt:lpstr>
      <vt:lpstr>Independent Demand Versus Dependent Demand</vt:lpstr>
      <vt:lpstr>Inventory Planning</vt:lpstr>
      <vt:lpstr>Inventory Control Objectives</vt:lpstr>
      <vt:lpstr>Four Costs of Analysis</vt:lpstr>
      <vt:lpstr>Four Costs of Analysis</vt:lpstr>
      <vt:lpstr>Inventory Control Models</vt:lpstr>
      <vt:lpstr>Continuous Review (Fixed-Order-Quantity Systems , Q-systems)</vt:lpstr>
      <vt:lpstr>Continuous Review (Fixed-Order-Quantity Systems , Q-systems)</vt:lpstr>
      <vt:lpstr>Reorder Point (R) Models (within the Continuous Review Class)</vt:lpstr>
      <vt:lpstr>Reorder Point (R) Models (within the Continuous Review Class)</vt:lpstr>
      <vt:lpstr>Periodic Review  (Fixed Order Period, P-Systems)</vt:lpstr>
      <vt:lpstr>Periodic Review  (Fixed Order Period, P-Systems)</vt:lpstr>
      <vt:lpstr>Comparison of Q- and P-Systems</vt:lpstr>
      <vt:lpstr>Additional Inventory Issues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Demand Invenotry Systems</dc:title>
  <dc:creator>Oigenmaster</dc:creator>
  <cp:lastModifiedBy>Fliedner</cp:lastModifiedBy>
  <cp:revision>35</cp:revision>
  <dcterms:created xsi:type="dcterms:W3CDTF">2009-06-04T13:25:02Z</dcterms:created>
  <dcterms:modified xsi:type="dcterms:W3CDTF">2009-06-04T21:28:16Z</dcterms:modified>
</cp:coreProperties>
</file>