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2681-5C2D-4841-BB89-6258C4712395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91995-A565-4953-85EE-38E1E28C1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Facility Location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Interrelated facility planning decisions:</a:t>
            </a:r>
          </a:p>
          <a:p>
            <a:pPr>
              <a:buNone/>
            </a:pPr>
            <a:endParaRPr lang="en-US" dirty="0" smtClean="0"/>
          </a:p>
          <a:p>
            <a:pPr marL="731520" lvl="0" indent="-514350">
              <a:buFont typeface="+mj-lt"/>
              <a:buAutoNum type="arabicPeriod"/>
            </a:pPr>
            <a:r>
              <a:rPr lang="en-US" sz="2400" dirty="0"/>
              <a:t>Location of facilities: geographic placement</a:t>
            </a:r>
          </a:p>
          <a:p>
            <a:pPr marL="731520" lvl="0" indent="-514350">
              <a:buFont typeface="+mj-lt"/>
              <a:buAutoNum type="arabicPeriod"/>
            </a:pPr>
            <a:r>
              <a:rPr lang="en-US" sz="2400" dirty="0"/>
              <a:t>Number of facilities: facility types (manufacturing plants, distribution centers, retail outlets, etc.) which </a:t>
            </a:r>
            <a:r>
              <a:rPr lang="en-US" sz="2400" dirty="0" smtClean="0"/>
              <a:t>make </a:t>
            </a:r>
            <a:r>
              <a:rPr lang="en-US" sz="2400" dirty="0"/>
              <a:t>up distribution </a:t>
            </a:r>
            <a:r>
              <a:rPr lang="en-US" sz="2400" dirty="0" smtClean="0"/>
              <a:t>network</a:t>
            </a:r>
          </a:p>
          <a:p>
            <a:pPr marL="731520" indent="-514350">
              <a:buFont typeface="+mj-lt"/>
              <a:buAutoNum type="arabicPeriod"/>
            </a:pPr>
            <a:r>
              <a:rPr lang="en-US" sz="2400" dirty="0"/>
              <a:t>Size of facilities (capacity): refers to the overall cubic feet and throughput (volume) rate which constrains all future facility operations</a:t>
            </a:r>
            <a:r>
              <a:rPr lang="en-US" sz="2400" dirty="0" smtClean="0"/>
              <a:t>.</a:t>
            </a:r>
          </a:p>
          <a:p>
            <a:pPr marL="731520" indent="-514350">
              <a:buNone/>
            </a:pPr>
            <a:endParaRPr lang="en-US" sz="2400" dirty="0" smtClean="0"/>
          </a:p>
          <a:p>
            <a:pPr marL="731520" indent="-514350">
              <a:buNone/>
            </a:pPr>
            <a:r>
              <a:rPr lang="en-US" sz="2400" dirty="0" smtClean="0"/>
              <a:t>	T</a:t>
            </a:r>
            <a:r>
              <a:rPr lang="en-US" sz="2400" dirty="0" smtClean="0"/>
              <a:t>his must also consider the layout.</a:t>
            </a:r>
            <a:endParaRPr lang="en-US" sz="2400" dirty="0" smtClean="0"/>
          </a:p>
          <a:p>
            <a:pPr marL="731520" indent="-514350">
              <a:buNone/>
            </a:pPr>
            <a:endParaRPr lang="en-US" sz="2400" dirty="0"/>
          </a:p>
          <a:p>
            <a:pPr marL="731520" indent="-514350">
              <a:buNone/>
            </a:pPr>
            <a:r>
              <a:rPr lang="en-US" sz="2400" dirty="0" smtClean="0"/>
              <a:t>4.      Allocation </a:t>
            </a:r>
            <a:r>
              <a:rPr lang="en-US" sz="2400" dirty="0"/>
              <a:t>of customers to facilities: order processing and fulfillment</a:t>
            </a:r>
          </a:p>
          <a:p>
            <a:pPr hangingPunct="0">
              <a:buNone/>
            </a:pPr>
            <a:r>
              <a:rPr lang="en-US" sz="2400" dirty="0"/>
              <a:t> </a:t>
            </a:r>
          </a:p>
          <a:p>
            <a:pPr marL="914400" hangingPunct="0"/>
            <a:r>
              <a:rPr lang="en-US" sz="2400" dirty="0"/>
              <a:t>Important factors affecting the decision include: proximity, facility volume, transportation costs, customer importance, etc. </a:t>
            </a:r>
          </a:p>
          <a:p>
            <a:pPr marL="365760" indent="-514350">
              <a:buNone/>
            </a:pPr>
            <a:endParaRPr lang="en-US" sz="2400" dirty="0"/>
          </a:p>
          <a:p>
            <a:pPr marL="365760" indent="-514350"/>
            <a:r>
              <a:rPr lang="en-US" dirty="0" smtClean="0"/>
              <a:t>Facility location dependent upon objective(s)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Capital investment (machinery, technology, land, buildings,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Long-term commitment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Impact on costs (operating efficiency)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Numerous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Planning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Each problem is unique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Scope </a:t>
            </a:r>
            <a:r>
              <a:rPr lang="en-US" dirty="0" smtClean="0"/>
              <a:t>of </a:t>
            </a:r>
            <a:r>
              <a:rPr lang="en-US" dirty="0"/>
              <a:t>problem: Two levels </a:t>
            </a:r>
            <a:endParaRPr lang="en-US" dirty="0" smtClean="0"/>
          </a:p>
          <a:p>
            <a:pPr marL="731520" hangingPunct="0"/>
            <a:r>
              <a:rPr lang="en-US" sz="2000" dirty="0"/>
              <a:t>Level 1: Macro </a:t>
            </a:r>
            <a:r>
              <a:rPr lang="en-US" sz="2000" dirty="0" smtClean="0"/>
              <a:t>(</a:t>
            </a:r>
            <a:r>
              <a:rPr lang="en-US" sz="2000" dirty="0"/>
              <a:t>national and regional), identifies a general location based upon primary cost, customer service standards, technological constraints, and dominant location factors; many possible locations eliminated at this level</a:t>
            </a:r>
          </a:p>
          <a:p>
            <a:pPr marL="731520" hangingPunct="0"/>
            <a:r>
              <a:rPr lang="en-US" sz="2000" dirty="0"/>
              <a:t>(2) Level 2: Micro </a:t>
            </a:r>
            <a:r>
              <a:rPr lang="en-US" sz="2000" dirty="0" smtClean="0"/>
              <a:t>(</a:t>
            </a:r>
            <a:r>
              <a:rPr lang="en-US" sz="2000" dirty="0"/>
              <a:t>local and specific), identifies an exact site within the general location; incorporates considerations which are not easily quantifiable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dirty="0"/>
              <a:t>“</a:t>
            </a:r>
            <a:r>
              <a:rPr lang="en-US" dirty="0" err="1"/>
              <a:t>Satisficing</a:t>
            </a:r>
            <a:r>
              <a:rPr lang="en-US" dirty="0"/>
              <a:t>” </a:t>
            </a:r>
            <a:r>
              <a:rPr lang="en-US" dirty="0" smtClean="0"/>
              <a:t>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Facility Location Methods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hangingPunct="0">
              <a:buFont typeface="+mj-lt"/>
              <a:buAutoNum type="arabicPeriod"/>
            </a:pPr>
            <a:r>
              <a:rPr lang="en-US" dirty="0"/>
              <a:t>Simple cost formulation combined with a complex optimization </a:t>
            </a:r>
            <a:r>
              <a:rPr lang="en-US" dirty="0" smtClean="0"/>
              <a:t>procedure</a:t>
            </a:r>
          </a:p>
          <a:p>
            <a:pPr marL="514350" indent="-514350" hangingPunct="0">
              <a:buNone/>
            </a:pPr>
            <a:endParaRPr lang="en-US" dirty="0" smtClean="0"/>
          </a:p>
          <a:p>
            <a:pPr marL="514350" indent="-514350" hangingPunct="0">
              <a:buNone/>
            </a:pPr>
            <a:r>
              <a:rPr lang="en-US" dirty="0" smtClean="0"/>
              <a:t>2. Complex </a:t>
            </a:r>
            <a:r>
              <a:rPr lang="en-US" dirty="0"/>
              <a:t>cost model combined with a simple heuristic method to minimize the cost function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Single-Site Facility Location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hangingPunct="0">
              <a:buAutoNum type="arabicPeriod"/>
            </a:pPr>
            <a:r>
              <a:rPr lang="en-US" dirty="0" smtClean="0"/>
              <a:t>Hoover’s </a:t>
            </a:r>
            <a:r>
              <a:rPr lang="en-US" dirty="0"/>
              <a:t>Strategies: e.g., market-oriented, </a:t>
            </a:r>
            <a:r>
              <a:rPr lang="en-US" dirty="0" smtClean="0"/>
              <a:t>production-oriented</a:t>
            </a:r>
          </a:p>
          <a:p>
            <a:pPr marL="514350" indent="-514350" hangingPunct="0">
              <a:buAutoNum type="arabicPeriod"/>
            </a:pPr>
            <a:r>
              <a:rPr lang="en-US" dirty="0" smtClean="0"/>
              <a:t>Cost-Volume-Profit </a:t>
            </a:r>
            <a:r>
              <a:rPr lang="en-US" dirty="0"/>
              <a:t>(Breakeven) </a:t>
            </a:r>
            <a:r>
              <a:rPr lang="en-US" dirty="0" smtClean="0"/>
              <a:t>Analysis</a:t>
            </a:r>
          </a:p>
          <a:p>
            <a:pPr marL="514350" indent="-514350" hangingPunct="0">
              <a:buAutoNum type="arabicPeriod"/>
            </a:pPr>
            <a:r>
              <a:rPr lang="en-US" dirty="0" smtClean="0"/>
              <a:t>Transportation </a:t>
            </a:r>
            <a:r>
              <a:rPr lang="en-US" dirty="0"/>
              <a:t>Method of Linear </a:t>
            </a:r>
            <a:r>
              <a:rPr lang="en-US" dirty="0" smtClean="0"/>
              <a:t>Programming</a:t>
            </a:r>
          </a:p>
          <a:p>
            <a:pPr marL="514350" indent="-514350" hangingPunct="0">
              <a:buAutoNum type="arabicPeriod"/>
            </a:pPr>
            <a:r>
              <a:rPr lang="en-US" dirty="0" smtClean="0"/>
              <a:t>Center </a:t>
            </a:r>
            <a:r>
              <a:rPr lang="en-US" dirty="0"/>
              <a:t>of Gravity </a:t>
            </a:r>
            <a:r>
              <a:rPr lang="en-US" dirty="0" smtClean="0"/>
              <a:t>Approach</a:t>
            </a:r>
          </a:p>
          <a:p>
            <a:pPr marL="514350" indent="-514350" hangingPunct="0">
              <a:buAutoNum type="arabicPeriod"/>
            </a:pPr>
            <a:r>
              <a:rPr lang="en-US" dirty="0" smtClean="0"/>
              <a:t>Others? </a:t>
            </a:r>
            <a:r>
              <a:rPr lang="en-US" dirty="0" smtClean="0"/>
              <a:t>E.g., Payback, NPV, IRR,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Multiple-Site Facility Locations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complex decision-making problem due to its </a:t>
            </a:r>
            <a:r>
              <a:rPr lang="en-US" dirty="0" smtClean="0"/>
              <a:t>interdependence; large </a:t>
            </a:r>
            <a:r>
              <a:rPr lang="en-US" dirty="0"/>
              <a:t>number of potential logistic system </a:t>
            </a:r>
            <a:r>
              <a:rPr lang="en-US" dirty="0" smtClean="0"/>
              <a:t>configurations; yet </a:t>
            </a:r>
            <a:r>
              <a:rPr lang="en-US" dirty="0"/>
              <a:t>more realistic and more common as even many small firms have more than one facility.</a:t>
            </a:r>
          </a:p>
          <a:p>
            <a:pPr lvl="0"/>
            <a:r>
              <a:rPr lang="en-US" dirty="0"/>
              <a:t>Some methods of </a:t>
            </a:r>
            <a:r>
              <a:rPr lang="en-US" dirty="0" smtClean="0"/>
              <a:t>analysis: </a:t>
            </a:r>
            <a:r>
              <a:rPr lang="en-US" dirty="0"/>
              <a:t>optimization </a:t>
            </a:r>
            <a:r>
              <a:rPr lang="en-US" dirty="0" smtClean="0"/>
              <a:t>(e.g., LP), simulation </a:t>
            </a:r>
            <a:r>
              <a:rPr lang="en-US" dirty="0"/>
              <a:t>methods, heuristic methods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Linear Scoring Rule (rating scale or weighted checklist)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Integrates both quantitative and qualitative factors</a:t>
            </a:r>
          </a:p>
          <a:p>
            <a:pPr lvl="0"/>
            <a:r>
              <a:rPr lang="en-US" dirty="0"/>
              <a:t>LSR </a:t>
            </a:r>
            <a:r>
              <a:rPr lang="en-US" dirty="0" smtClean="0"/>
              <a:t>Concerns</a:t>
            </a:r>
          </a:p>
          <a:p>
            <a:pPr marL="914400" lvl="0" indent="-514350">
              <a:buFont typeface="+mj-lt"/>
              <a:buAutoNum type="arabicPeriod"/>
            </a:pPr>
            <a:r>
              <a:rPr lang="en-US" sz="2800" dirty="0" smtClean="0"/>
              <a:t>weights </a:t>
            </a:r>
            <a:r>
              <a:rPr lang="en-US" sz="2800" dirty="0"/>
              <a:t>are subjective and solution </a:t>
            </a:r>
            <a:r>
              <a:rPr lang="en-US" sz="2800" dirty="0" smtClean="0"/>
              <a:t>sensitive</a:t>
            </a:r>
          </a:p>
          <a:p>
            <a:pPr marL="914400" lvl="0" indent="-514350">
              <a:buFont typeface="+mj-lt"/>
              <a:buAutoNum type="arabicPeriod"/>
            </a:pPr>
            <a:r>
              <a:rPr lang="en-US" sz="2800" dirty="0" smtClean="0"/>
              <a:t>scores </a:t>
            </a:r>
            <a:r>
              <a:rPr lang="en-US" sz="2800" dirty="0"/>
              <a:t>are subjective and solution </a:t>
            </a:r>
            <a:r>
              <a:rPr lang="en-US" sz="2800" dirty="0" smtClean="0"/>
              <a:t>sensitive</a:t>
            </a:r>
          </a:p>
          <a:p>
            <a:pPr marL="914400" lvl="0" indent="-514350">
              <a:buFont typeface="+mj-lt"/>
              <a:buAutoNum type="arabicPeriod"/>
            </a:pPr>
            <a:r>
              <a:rPr lang="en-US" sz="2800" dirty="0" smtClean="0"/>
              <a:t>all </a:t>
            </a:r>
            <a:r>
              <a:rPr lang="en-US" sz="2800" dirty="0"/>
              <a:t>factors considered?</a:t>
            </a:r>
          </a:p>
          <a:p>
            <a:pPr lvl="0"/>
            <a:r>
              <a:rPr lang="en-US" dirty="0" smtClean="0"/>
              <a:t>Example</a:t>
            </a:r>
          </a:p>
          <a:p>
            <a:pPr lvl="0">
              <a:buNone/>
            </a:pPr>
            <a:r>
              <a:rPr lang="en-US" sz="2800" dirty="0"/>
              <a:t>	</a:t>
            </a:r>
            <a:r>
              <a:rPr lang="en-US" sz="2400" dirty="0" smtClean="0"/>
              <a:t>A </a:t>
            </a:r>
            <a:r>
              <a:rPr lang="en-US" sz="2400" dirty="0"/>
              <a:t>paint manufacturer would like to locate a retail store. A list of important location factors is presented below. Factor weights are assigned a number from 1 to 10 according to their relative importance of each factor (10 being most important). Each location factor is scored on a scale from 1 to 10 (10 representing the most favorable status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en-US" sz="2200" dirty="0"/>
              <a:t>Factor 					       	   </a:t>
            </a:r>
            <a:r>
              <a:rPr lang="en-US" sz="2200" dirty="0" smtClean="0"/>
              <a:t>   </a:t>
            </a:r>
            <a:r>
              <a:rPr lang="en-US" sz="2200" dirty="0" err="1" smtClean="0"/>
              <a:t>Factor</a:t>
            </a:r>
            <a:r>
              <a:rPr lang="en-US" sz="2200" dirty="0" smtClean="0"/>
              <a:t>   </a:t>
            </a:r>
            <a:r>
              <a:rPr lang="en-US" sz="2200" dirty="0"/>
              <a:t>Weighted</a:t>
            </a:r>
          </a:p>
          <a:p>
            <a:pPr hangingPunct="0">
              <a:buNone/>
            </a:pPr>
            <a:r>
              <a:rPr lang="en-US" sz="2200" u="sng" dirty="0"/>
              <a:t>Weight</a:t>
            </a:r>
            <a:r>
              <a:rPr lang="en-US" sz="2200" dirty="0"/>
              <a:t>                  </a:t>
            </a:r>
            <a:r>
              <a:rPr lang="en-US" sz="2200" u="sng" dirty="0"/>
              <a:t>Location Factors</a:t>
            </a:r>
            <a:r>
              <a:rPr lang="en-US" sz="2200" dirty="0"/>
              <a:t> 		       </a:t>
            </a:r>
            <a:r>
              <a:rPr lang="en-US" sz="2200" u="sng" dirty="0"/>
              <a:t>Score</a:t>
            </a:r>
            <a:r>
              <a:rPr lang="en-US" sz="2200" dirty="0"/>
              <a:t>       </a:t>
            </a:r>
            <a:r>
              <a:rPr lang="en-US" sz="2200" u="sng" dirty="0" err="1"/>
              <a:t>Score</a:t>
            </a:r>
            <a:endParaRPr lang="en-US" sz="2200" dirty="0"/>
          </a:p>
          <a:p>
            <a:pPr hangingPunct="0">
              <a:buNone/>
            </a:pPr>
            <a:r>
              <a:rPr lang="en-US" sz="2200" dirty="0" smtClean="0"/>
              <a:t>     8       </a:t>
            </a:r>
            <a:r>
              <a:rPr lang="en-US" sz="2200" dirty="0"/>
              <a:t>Proximity to competition		        </a:t>
            </a:r>
            <a:r>
              <a:rPr lang="en-US" sz="2200" dirty="0" smtClean="0"/>
              <a:t>   5             40</a:t>
            </a:r>
            <a:endParaRPr lang="en-US" sz="2200" dirty="0"/>
          </a:p>
          <a:p>
            <a:pPr hangingPunct="0">
              <a:buNone/>
            </a:pPr>
            <a:r>
              <a:rPr lang="en-US" sz="2200" dirty="0" smtClean="0"/>
              <a:t>     5       </a:t>
            </a:r>
            <a:r>
              <a:rPr lang="en-US" sz="2200" dirty="0"/>
              <a:t>Rent/lease considerations		        </a:t>
            </a:r>
            <a:r>
              <a:rPr lang="en-US" sz="2200" dirty="0" smtClean="0"/>
              <a:t>   3             15 </a:t>
            </a:r>
            <a:endParaRPr lang="en-US" sz="2200" dirty="0"/>
          </a:p>
          <a:p>
            <a:pPr hangingPunct="0">
              <a:buNone/>
            </a:pPr>
            <a:r>
              <a:rPr lang="en-US" sz="2200" dirty="0" smtClean="0"/>
              <a:t>     8       </a:t>
            </a:r>
            <a:r>
              <a:rPr lang="en-US" sz="2200" dirty="0"/>
              <a:t>Parking Space			          	      </a:t>
            </a:r>
            <a:r>
              <a:rPr lang="en-US" sz="2200" dirty="0" smtClean="0"/>
              <a:t>   10             80</a:t>
            </a:r>
            <a:endParaRPr lang="en-US" sz="2200" dirty="0"/>
          </a:p>
          <a:p>
            <a:pPr hangingPunct="0">
              <a:buNone/>
            </a:pPr>
            <a:r>
              <a:rPr lang="en-US" sz="2200" dirty="0" smtClean="0"/>
              <a:t>     7       </a:t>
            </a:r>
            <a:r>
              <a:rPr lang="en-US" sz="2200" dirty="0"/>
              <a:t>Proximity to complementary stores	      </a:t>
            </a:r>
            <a:r>
              <a:rPr lang="en-US" sz="2200" dirty="0" smtClean="0"/>
              <a:t>     </a:t>
            </a:r>
            <a:r>
              <a:rPr lang="en-US" sz="2200" dirty="0"/>
              <a:t>8             56</a:t>
            </a:r>
          </a:p>
          <a:p>
            <a:pPr hangingPunct="0">
              <a:buNone/>
            </a:pPr>
            <a:r>
              <a:rPr lang="en-US" sz="2200" dirty="0" smtClean="0"/>
              <a:t>     6       </a:t>
            </a:r>
            <a:r>
              <a:rPr lang="en-US" sz="2200" dirty="0"/>
              <a:t>Modernity of store space		       </a:t>
            </a:r>
            <a:r>
              <a:rPr lang="en-US" sz="2200" dirty="0" smtClean="0"/>
              <a:t>    9             </a:t>
            </a:r>
            <a:r>
              <a:rPr lang="en-US" sz="2200" u="sng" dirty="0"/>
              <a:t>54</a:t>
            </a:r>
            <a:endParaRPr lang="en-US" sz="2200" dirty="0"/>
          </a:p>
          <a:p>
            <a:pPr hangingPunct="0">
              <a:buNone/>
            </a:pPr>
            <a:r>
              <a:rPr lang="en-US" sz="2200" dirty="0"/>
              <a:t>                                                                    	       </a:t>
            </a:r>
            <a:r>
              <a:rPr lang="en-US" sz="2200" dirty="0" smtClean="0"/>
              <a:t>     Total </a:t>
            </a:r>
            <a:r>
              <a:rPr lang="en-US" sz="2200" dirty="0"/>
              <a:t>Score:      245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333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Facility Location Planning</vt:lpstr>
      <vt:lpstr>Location Planning</vt:lpstr>
      <vt:lpstr>Strategic Importance</vt:lpstr>
      <vt:lpstr>Location Planning Process</vt:lpstr>
      <vt:lpstr>Facility Location Methods of Analysis</vt:lpstr>
      <vt:lpstr>Single-Site Facility Location Problems</vt:lpstr>
      <vt:lpstr>Multiple-Site Facility Locations </vt:lpstr>
      <vt:lpstr>Linear Scoring Rule (rating scale or weighted checklist)</vt:lpstr>
      <vt:lpstr>LSR Example</vt:lpstr>
    </vt:vector>
  </TitlesOfParts>
  <Company>Oakland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Location Planning</dc:title>
  <dc:creator>Fliedner</dc:creator>
  <cp:lastModifiedBy>Fliedner</cp:lastModifiedBy>
  <cp:revision>7</cp:revision>
  <dcterms:created xsi:type="dcterms:W3CDTF">2009-02-25T20:55:39Z</dcterms:created>
  <dcterms:modified xsi:type="dcterms:W3CDTF">2009-02-25T21:19:01Z</dcterms:modified>
</cp:coreProperties>
</file>