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2" r:id="rId56"/>
    <p:sldId id="333"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0" d="100"/>
          <a:sy n="80" d="100"/>
        </p:scale>
        <p:origin x="-1278" y="-7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E18649-D01F-4667-B09C-89B6DF7EFC92}" type="datetimeFigureOut">
              <a:rPr lang="en-US" smtClean="0"/>
              <a:t>10/14/2013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F9B503-F45F-47FD-983C-8F38F9FBDB7F}" type="slidenum">
              <a:rPr lang="en-US" smtClean="0"/>
              <a:t>‹#›</a:t>
            </a:fld>
            <a:endParaRPr lang="en-US"/>
          </a:p>
        </p:txBody>
      </p:sp>
    </p:spTree>
    <p:extLst>
      <p:ext uri="{BB962C8B-B14F-4D97-AF65-F5344CB8AC3E}">
        <p14:creationId xmlns:p14="http://schemas.microsoft.com/office/powerpoint/2010/main" val="266036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Contents of the Chapter:</a:t>
            </a:r>
          </a:p>
          <a:p>
            <a:pPr>
              <a:spcBef>
                <a:spcPct val="0"/>
              </a:spcBef>
            </a:pPr>
            <a:endParaRPr lang="en-US" smtClean="0"/>
          </a:p>
          <a:p>
            <a:pPr>
              <a:spcBef>
                <a:spcPct val="0"/>
              </a:spcBef>
            </a:pPr>
            <a:r>
              <a:rPr lang="en-US" smtClean="0"/>
              <a:t>There are eight sections in this chapter.  The topics in each section are listed above.</a:t>
            </a:r>
          </a:p>
          <a:p>
            <a:pPr>
              <a:spcBef>
                <a:spcPct val="0"/>
              </a:spcBef>
            </a:pPr>
            <a:endParaRPr lang="en-US" smtClean="0"/>
          </a:p>
          <a:p>
            <a:pPr>
              <a:spcBef>
                <a:spcPct val="0"/>
              </a:spcBef>
            </a:pPr>
            <a:endParaRPr lang="en-US"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94624C4-7830-4BF9-BF71-8F8235741B4F}"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Probability:</a:t>
            </a:r>
          </a:p>
          <a:p>
            <a:pPr>
              <a:spcBef>
                <a:spcPct val="0"/>
              </a:spcBef>
            </a:pPr>
            <a:endParaRPr lang="en-US" smtClean="0"/>
          </a:p>
          <a:p>
            <a:pPr>
              <a:spcBef>
                <a:spcPct val="0"/>
              </a:spcBef>
            </a:pPr>
            <a:r>
              <a:rPr lang="en-US" smtClean="0"/>
              <a:t>Another approach to probability is the subjective approach.  One can assign a probability of an event that is based on that person’s life experiences.  This approach is not uniform since two reasonable people can assign different probabilities to the same event occurring.</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6F19F68-ACB3-468D-81FA-8BBACBBF47C5}"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Rules of Probability:</a:t>
            </a:r>
          </a:p>
          <a:p>
            <a:pPr>
              <a:spcBef>
                <a:spcPct val="0"/>
              </a:spcBef>
            </a:pPr>
            <a:endParaRPr lang="en-US" smtClean="0"/>
          </a:p>
          <a:p>
            <a:pPr>
              <a:spcBef>
                <a:spcPct val="0"/>
              </a:spcBef>
            </a:pPr>
            <a:r>
              <a:rPr lang="en-US" smtClean="0"/>
              <a:t>Sometimes it is better to deal with what is outside an event rather than dealing with the event itself.  By dealing with what is outside the event, we may be able to reduce the problem to a simpler one.</a:t>
            </a:r>
          </a:p>
          <a:p>
            <a:pPr>
              <a:spcBef>
                <a:spcPct val="0"/>
              </a:spcBef>
            </a:pPr>
            <a:endParaRPr lang="en-US" smtClean="0"/>
          </a:p>
          <a:p>
            <a:pPr>
              <a:spcBef>
                <a:spcPct val="0"/>
              </a:spcBef>
            </a:pPr>
            <a:r>
              <a:rPr lang="en-US" smtClean="0"/>
              <a:t>The set outside the event is called the complement of the event. </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78131D0-B789-456B-AE95-CFAF71681831}"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Rules of Probability:</a:t>
            </a:r>
          </a:p>
          <a:p>
            <a:pPr>
              <a:spcBef>
                <a:spcPct val="0"/>
              </a:spcBef>
            </a:pPr>
            <a:endParaRPr lang="en-US" smtClean="0"/>
          </a:p>
          <a:p>
            <a:pPr>
              <a:spcBef>
                <a:spcPct val="0"/>
              </a:spcBef>
            </a:pPr>
            <a:r>
              <a:rPr lang="en-US" smtClean="0"/>
              <a:t>The union of two events is an example of a compound event. </a:t>
            </a:r>
          </a:p>
          <a:p>
            <a:pPr>
              <a:spcBef>
                <a:spcPct val="0"/>
              </a:spcBef>
            </a:pPr>
            <a:endParaRPr lang="en-US" smtClean="0"/>
          </a:p>
          <a:p>
            <a:pPr>
              <a:spcBef>
                <a:spcPct val="0"/>
              </a:spcBef>
            </a:pPr>
            <a:r>
              <a:rPr lang="en-US" smtClean="0"/>
              <a:t>The union of two events involves all the elements within the two events without replicating any elements.</a:t>
            </a:r>
          </a:p>
          <a:p>
            <a:pPr>
              <a:spcBef>
                <a:spcPct val="0"/>
              </a:spcBef>
            </a:pPr>
            <a:endParaRPr lang="en-US" smtClean="0"/>
          </a:p>
          <a:p>
            <a:pPr>
              <a:spcBef>
                <a:spcPct val="0"/>
              </a:spcBef>
            </a:pPr>
            <a:r>
              <a:rPr lang="en-US" smtClean="0"/>
              <a:t>Figure 5.4 shows a Venn diagram demonstrating the union of two events.</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D54B4C-6747-45F8-8C82-08AFABFDC14E}"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Rules of Probability:</a:t>
            </a:r>
          </a:p>
          <a:p>
            <a:pPr>
              <a:spcBef>
                <a:spcPct val="0"/>
              </a:spcBef>
            </a:pPr>
            <a:endParaRPr lang="en-US" smtClean="0"/>
          </a:p>
          <a:p>
            <a:pPr>
              <a:spcBef>
                <a:spcPct val="0"/>
              </a:spcBef>
            </a:pPr>
            <a:r>
              <a:rPr lang="en-US" smtClean="0"/>
              <a:t>Sometimes we are only interested in what is common to the two events.  This common set is called the intersection of the two events.</a:t>
            </a:r>
          </a:p>
          <a:p>
            <a:pPr>
              <a:spcBef>
                <a:spcPct val="0"/>
              </a:spcBef>
            </a:pPr>
            <a:endParaRPr lang="en-US" smtClean="0"/>
          </a:p>
          <a:p>
            <a:pPr>
              <a:spcBef>
                <a:spcPct val="0"/>
              </a:spcBef>
            </a:pPr>
            <a:r>
              <a:rPr lang="en-US" smtClean="0"/>
              <a:t>Figure 5.5 shows a Venn diagram demonstrating the intersection of two events.</a:t>
            </a:r>
          </a:p>
          <a:p>
            <a:pPr>
              <a:spcBef>
                <a:spcPct val="0"/>
              </a:spcBef>
            </a:pPr>
            <a:endParaRPr lang="en-US" smtClean="0"/>
          </a:p>
          <a:p>
            <a:pPr>
              <a:spcBef>
                <a:spcPct val="0"/>
              </a:spcBef>
            </a:pPr>
            <a:endParaRPr lang="en-US" smtClean="0"/>
          </a:p>
          <a:p>
            <a:pPr>
              <a:spcBef>
                <a:spcPct val="0"/>
              </a:spcBef>
            </a:pPr>
            <a:endParaRPr lang="en-US" smtClean="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A713F2C-AA1B-43D2-835F-42E63D810BCB}"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Rules of Probability:</a:t>
            </a:r>
          </a:p>
          <a:p>
            <a:pPr>
              <a:spcBef>
                <a:spcPct val="0"/>
              </a:spcBef>
            </a:pPr>
            <a:endParaRPr lang="en-US" smtClean="0"/>
          </a:p>
          <a:p>
            <a:pPr>
              <a:spcBef>
                <a:spcPct val="0"/>
              </a:spcBef>
            </a:pPr>
            <a:r>
              <a:rPr lang="en-US" smtClean="0"/>
              <a:t>The general law of probability gives the relationship from which we can compute the probability of the union of two events.</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B12EB66-2ADB-4352-BEB6-137A8F0CDE4F}" type="slidenum">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Rules of Probability:</a:t>
            </a:r>
          </a:p>
          <a:p>
            <a:pPr>
              <a:spcBef>
                <a:spcPct val="0"/>
              </a:spcBef>
            </a:pPr>
            <a:endParaRPr lang="en-US" smtClean="0"/>
          </a:p>
          <a:p>
            <a:pPr>
              <a:spcBef>
                <a:spcPct val="0"/>
              </a:spcBef>
            </a:pPr>
            <a:r>
              <a:rPr lang="en-US" smtClean="0"/>
              <a:t>This slide gives an example of the probability for the union of two events.</a:t>
            </a: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F588D9-73A1-49A4-8EED-F87753C861D3}"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Rules of Probability:</a:t>
            </a:r>
          </a:p>
          <a:p>
            <a:pPr>
              <a:spcBef>
                <a:spcPct val="0"/>
              </a:spcBef>
            </a:pPr>
            <a:endParaRPr lang="en-US" smtClean="0"/>
          </a:p>
          <a:p>
            <a:pPr>
              <a:spcBef>
                <a:spcPct val="0"/>
              </a:spcBef>
            </a:pPr>
            <a:r>
              <a:rPr lang="en-US" smtClean="0"/>
              <a:t>Sometimes there is nothing in common to two events.  In this case we say that the two events are mutually exclusive.</a:t>
            </a:r>
          </a:p>
          <a:p>
            <a:pPr>
              <a:spcBef>
                <a:spcPct val="0"/>
              </a:spcBef>
            </a:pPr>
            <a:endParaRPr lang="en-US" smtClean="0"/>
          </a:p>
          <a:p>
            <a:pPr>
              <a:spcBef>
                <a:spcPct val="0"/>
              </a:spcBef>
            </a:pPr>
            <a:r>
              <a:rPr lang="en-US" smtClean="0"/>
              <a:t>Figure 5.6 shows two mutually exclusive events.</a:t>
            </a:r>
          </a:p>
          <a:p>
            <a:pPr>
              <a:spcBef>
                <a:spcPct val="0"/>
              </a:spcBef>
            </a:pPr>
            <a:endParaRPr lang="en-US" smtClean="0"/>
          </a:p>
          <a:p>
            <a:pPr>
              <a:spcBef>
                <a:spcPct val="0"/>
              </a:spcBef>
            </a:pPr>
            <a:r>
              <a:rPr lang="en-US" smtClean="0"/>
              <a:t>Since there is no commonality in two mutually exclusive events, then the probability of the intersection will be zero.  Thus the probability of two mutually exclusive events  is the sum of the individual probabilities of the two events.   </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2C0164D-A485-4CA4-BC4C-3B5F4E79E396}"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Rules of Probability:</a:t>
            </a:r>
          </a:p>
          <a:p>
            <a:pPr>
              <a:spcBef>
                <a:spcPct val="0"/>
              </a:spcBef>
            </a:pPr>
            <a:endParaRPr lang="en-US" smtClean="0"/>
          </a:p>
          <a:p>
            <a:pPr>
              <a:spcBef>
                <a:spcPct val="0"/>
              </a:spcBef>
            </a:pPr>
            <a:r>
              <a:rPr lang="en-US" smtClean="0"/>
              <a:t>If the union of a set of events results in the sample space, then we say that these events are collectively exhaustive.</a:t>
            </a:r>
          </a:p>
          <a:p>
            <a:pPr>
              <a:spcBef>
                <a:spcPct val="0"/>
              </a:spcBef>
            </a:pPr>
            <a:endParaRPr lang="en-US" smtClean="0"/>
          </a:p>
          <a:p>
            <a:pPr>
              <a:spcBef>
                <a:spcPct val="0"/>
              </a:spcBef>
            </a:pPr>
            <a:r>
              <a:rPr lang="en-US" smtClean="0"/>
              <a:t>The diagram shows two collectively exhaustive events.</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6599EA5-2B33-4B64-A95A-261E2B8C3A95}" type="slidenum">
              <a:rPr lang="en-US"/>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xfrm>
            <a:off x="12192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Rules of Probability:</a:t>
            </a:r>
          </a:p>
          <a:p>
            <a:pPr>
              <a:spcBef>
                <a:spcPct val="0"/>
              </a:spcBef>
            </a:pPr>
            <a:endParaRPr lang="en-US" smtClean="0"/>
          </a:p>
          <a:p>
            <a:pPr>
              <a:spcBef>
                <a:spcPct val="0"/>
              </a:spcBef>
            </a:pPr>
            <a:r>
              <a:rPr lang="en-US" smtClean="0"/>
              <a:t>If the union of a set of events results in the sample space, then we say that these events are collectively exhaustive.</a:t>
            </a:r>
          </a:p>
          <a:p>
            <a:pPr>
              <a:spcBef>
                <a:spcPct val="0"/>
              </a:spcBef>
            </a:pPr>
            <a:endParaRPr lang="en-US" smtClean="0"/>
          </a:p>
          <a:p>
            <a:pPr>
              <a:spcBef>
                <a:spcPct val="0"/>
              </a:spcBef>
            </a:pPr>
            <a:r>
              <a:rPr lang="en-US" smtClean="0"/>
              <a:t>The diagram shows four collectively exhaustive events.</a:t>
            </a:r>
          </a:p>
          <a:p>
            <a:pPr>
              <a:spcBef>
                <a:spcPct val="0"/>
              </a:spcBef>
            </a:pPr>
            <a:endParaRPr lang="en-US" smtClean="0"/>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926330C-66E2-41DD-897A-C8B68FEC71A3}" type="slidenum">
              <a:rPr lang="en-US"/>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Rules of Probability:</a:t>
            </a:r>
          </a:p>
          <a:p>
            <a:pPr>
              <a:spcBef>
                <a:spcPct val="0"/>
              </a:spcBef>
            </a:pPr>
            <a:endParaRPr lang="en-US" smtClean="0"/>
          </a:p>
          <a:p>
            <a:pPr>
              <a:spcBef>
                <a:spcPct val="0"/>
              </a:spcBef>
            </a:pPr>
            <a:r>
              <a:rPr lang="en-US" smtClean="0"/>
              <a:t>Sometimes we need to compute the probability of an event given that another event has occurred.  Such probabilities are called conditional probabilities.</a:t>
            </a:r>
          </a:p>
          <a:p>
            <a:pPr>
              <a:spcBef>
                <a:spcPct val="0"/>
              </a:spcBef>
            </a:pPr>
            <a:endParaRPr lang="en-US" smtClean="0"/>
          </a:p>
          <a:p>
            <a:pPr>
              <a:spcBef>
                <a:spcPct val="0"/>
              </a:spcBef>
            </a:pPr>
            <a:r>
              <a:rPr lang="en-US" smtClean="0"/>
              <a:t>The slide shows the formula used to compute the conditional probability of the event </a:t>
            </a:r>
            <a:r>
              <a:rPr lang="en-US" i="1" smtClean="0"/>
              <a:t>A</a:t>
            </a:r>
            <a:r>
              <a:rPr lang="en-US" smtClean="0"/>
              <a:t> given (denoted by the vertical line |) that the event </a:t>
            </a:r>
            <a:r>
              <a:rPr lang="en-US" i="1" smtClean="0"/>
              <a:t>B</a:t>
            </a:r>
            <a:r>
              <a:rPr lang="en-US" smtClean="0"/>
              <a:t> has occurred.</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A6D0F2-73E1-4748-9900-BD0B34D479B2}" type="slidenum">
              <a:rPr lang="en-US"/>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Random Experiments:</a:t>
            </a:r>
          </a:p>
          <a:p>
            <a:pPr>
              <a:spcBef>
                <a:spcPct val="0"/>
              </a:spcBef>
            </a:pPr>
            <a:endParaRPr lang="en-US" smtClean="0"/>
          </a:p>
          <a:p>
            <a:pPr>
              <a:spcBef>
                <a:spcPct val="0"/>
              </a:spcBef>
            </a:pPr>
            <a:r>
              <a:rPr lang="en-US" smtClean="0"/>
              <a:t>In this chapter we will deal with random experiments.  A random experiment is one in which we do not know the outcome in advance.</a:t>
            </a:r>
          </a:p>
          <a:p>
            <a:pPr>
              <a:spcBef>
                <a:spcPct val="0"/>
              </a:spcBef>
            </a:pPr>
            <a:endParaRPr lang="en-US" smtClean="0"/>
          </a:p>
          <a:p>
            <a:pPr>
              <a:spcBef>
                <a:spcPct val="0"/>
              </a:spcBef>
            </a:pPr>
            <a:r>
              <a:rPr lang="en-US" smtClean="0"/>
              <a:t>The set of all possible outcomes for the experiment is called a sample space.</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A29FBAD-0A8C-4A58-8DC6-47F37297E535}" type="slidenum">
              <a:rPr lang="en-US"/>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Rules of Probability:</a:t>
            </a:r>
          </a:p>
          <a:p>
            <a:pPr>
              <a:spcBef>
                <a:spcPct val="0"/>
              </a:spcBef>
            </a:pPr>
            <a:endParaRPr lang="en-US" smtClean="0"/>
          </a:p>
          <a:p>
            <a:pPr>
              <a:spcBef>
                <a:spcPct val="0"/>
              </a:spcBef>
            </a:pPr>
            <a:r>
              <a:rPr lang="en-US" smtClean="0"/>
              <a:t>The sample space is reduced when finding a conditional probability.  The sample space is reduced to the space of the event on which the probability is conditioned.</a:t>
            </a:r>
          </a:p>
          <a:p>
            <a:pPr>
              <a:spcBef>
                <a:spcPct val="0"/>
              </a:spcBef>
            </a:pPr>
            <a:endParaRPr lang="en-US" smtClean="0"/>
          </a:p>
          <a:p>
            <a:pPr>
              <a:spcBef>
                <a:spcPct val="0"/>
              </a:spcBef>
            </a:pPr>
            <a:r>
              <a:rPr lang="en-US" smtClean="0"/>
              <a:t>The figure shows that the sample space is reduced to the event B since we were conditioning on the event B.</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9B6EBB-378F-402C-8D64-C492BE50B1A8}" type="slidenum">
              <a:rPr lang="en-US"/>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Rules of Probability:</a:t>
            </a:r>
          </a:p>
          <a:p>
            <a:pPr>
              <a:spcBef>
                <a:spcPct val="0"/>
              </a:spcBef>
            </a:pPr>
            <a:endParaRPr lang="en-US" smtClean="0"/>
          </a:p>
          <a:p>
            <a:pPr>
              <a:spcBef>
                <a:spcPct val="0"/>
              </a:spcBef>
            </a:pPr>
            <a:r>
              <a:rPr lang="en-US" smtClean="0"/>
              <a:t>Rewriting the equation for the conditional probability without the ratio gives the general law of multiplication.</a:t>
            </a:r>
          </a:p>
          <a:p>
            <a:pPr>
              <a:spcBef>
                <a:spcPct val="0"/>
              </a:spcBef>
            </a:pPr>
            <a:endParaRPr lang="en-US" smtClean="0"/>
          </a:p>
          <a:p>
            <a:pPr>
              <a:spcBef>
                <a:spcPct val="0"/>
              </a:spcBef>
            </a:pPr>
            <a:r>
              <a:rPr lang="en-US" smtClean="0"/>
              <a:t>This slide gives the information needed to compute the probabilities on the next slide.</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CCEBD5-DCAA-4A25-AE68-FD96629653DC}" type="slidenum">
              <a:rPr lang="en-US"/>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Rules of Probability:</a:t>
            </a:r>
          </a:p>
          <a:p>
            <a:pPr>
              <a:spcBef>
                <a:spcPct val="0"/>
              </a:spcBef>
            </a:pPr>
            <a:endParaRPr lang="en-US" smtClean="0"/>
          </a:p>
          <a:p>
            <a:pPr>
              <a:spcBef>
                <a:spcPct val="0"/>
              </a:spcBef>
            </a:pPr>
            <a:r>
              <a:rPr lang="en-US" smtClean="0"/>
              <a:t>This slide gives an example for the conditional probability.</a:t>
            </a: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171D0D2-8D83-4951-8338-3A532A4F5E1E}" type="slidenum">
              <a:rPr lang="en-US"/>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Independent Events:</a:t>
            </a:r>
          </a:p>
          <a:p>
            <a:pPr>
              <a:spcBef>
                <a:spcPct val="0"/>
              </a:spcBef>
            </a:pPr>
            <a:endParaRPr lang="en-US" smtClean="0"/>
          </a:p>
          <a:p>
            <a:pPr>
              <a:spcBef>
                <a:spcPct val="0"/>
              </a:spcBef>
            </a:pPr>
            <a:r>
              <a:rPr lang="en-US" smtClean="0"/>
              <a:t>Two events </a:t>
            </a:r>
            <a:r>
              <a:rPr lang="en-US" i="1" smtClean="0"/>
              <a:t>A</a:t>
            </a:r>
            <a:r>
              <a:rPr lang="en-US" smtClean="0"/>
              <a:t> and</a:t>
            </a:r>
            <a:r>
              <a:rPr lang="en-US" i="1" smtClean="0"/>
              <a:t> B </a:t>
            </a:r>
            <a:r>
              <a:rPr lang="en-US" smtClean="0"/>
              <a:t>are independent if the probability of their intersection is the same as the product of the individual probabilities.</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6C1BFCE-CC1E-4E57-A363-DE7F6EBA05EF}" type="slidenum">
              <a:rPr lang="en-US"/>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Independent Events:</a:t>
            </a:r>
          </a:p>
          <a:p>
            <a:pPr>
              <a:spcBef>
                <a:spcPct val="0"/>
              </a:spcBef>
            </a:pPr>
            <a:endParaRPr lang="en-US" smtClean="0"/>
          </a:p>
          <a:p>
            <a:pPr>
              <a:spcBef>
                <a:spcPct val="0"/>
              </a:spcBef>
            </a:pPr>
            <a:r>
              <a:rPr lang="en-US" smtClean="0"/>
              <a:t>The concept of independence can be extended to several events.</a:t>
            </a: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BF41476-F51D-444E-A790-9C09B065C5A4}" type="slidenum">
              <a:rPr lang="en-US"/>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Independent Events:</a:t>
            </a:r>
          </a:p>
          <a:p>
            <a:pPr>
              <a:spcBef>
                <a:spcPct val="0"/>
              </a:spcBef>
            </a:pPr>
            <a:endParaRPr lang="en-US" smtClean="0"/>
          </a:p>
          <a:p>
            <a:pPr>
              <a:spcBef>
                <a:spcPct val="0"/>
              </a:spcBef>
            </a:pPr>
            <a:r>
              <a:rPr lang="en-US" smtClean="0"/>
              <a:t>This slide presents an example applying the concept of independence.</a:t>
            </a: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FAB7EE-01DF-4533-BE29-6568F90E678C}" type="slidenum">
              <a:rPr lang="en-US"/>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Contingency Table:</a:t>
            </a:r>
          </a:p>
          <a:p>
            <a:pPr>
              <a:spcBef>
                <a:spcPct val="0"/>
              </a:spcBef>
            </a:pPr>
            <a:endParaRPr lang="en-US" smtClean="0"/>
          </a:p>
          <a:p>
            <a:pPr>
              <a:spcBef>
                <a:spcPct val="0"/>
              </a:spcBef>
            </a:pPr>
            <a:r>
              <a:rPr lang="en-US" smtClean="0"/>
              <a:t>A  contingency table for two variables is a cross tabulation for the two variables.  There may be several categories for the variables in the table.  Table 5.3 shows three horizontal and 3 vertical categories for the two variables of tuition and salary gain.  </a:t>
            </a:r>
          </a:p>
        </p:txBody>
      </p:sp>
      <p:sp>
        <p:nvSpPr>
          <p:cNvPr id="911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1F18E2CF-2AD4-46A6-8DD2-0040EF6E2D07}" type="slidenum">
              <a:rPr lang="en-US" sz="1200"/>
              <a:pPr algn="r"/>
              <a:t>27</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Contingency Table:</a:t>
            </a:r>
          </a:p>
          <a:p>
            <a:pPr>
              <a:spcBef>
                <a:spcPct val="0"/>
              </a:spcBef>
            </a:pPr>
            <a:endParaRPr lang="en-US" smtClean="0"/>
          </a:p>
          <a:p>
            <a:pPr>
              <a:spcBef>
                <a:spcPct val="0"/>
              </a:spcBef>
            </a:pPr>
            <a:r>
              <a:rPr lang="en-US" smtClean="0"/>
              <a:t>The table above shows the marginal totals. These can be used to compute the marginal probabilities.  An example of the computation is shown on the slide.</a:t>
            </a:r>
          </a:p>
        </p:txBody>
      </p:sp>
      <p:sp>
        <p:nvSpPr>
          <p:cNvPr id="9728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455DDB49-5B87-4950-A1A0-76DCA1188E7C}" type="slidenum">
              <a:rPr lang="en-US" sz="1200"/>
              <a:pPr algn="r"/>
              <a:t>28</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Contingency Table:</a:t>
            </a:r>
          </a:p>
          <a:p>
            <a:pPr>
              <a:spcBef>
                <a:spcPct val="0"/>
              </a:spcBef>
            </a:pPr>
            <a:endParaRPr lang="en-US" smtClean="0"/>
          </a:p>
          <a:p>
            <a:pPr>
              <a:spcBef>
                <a:spcPct val="0"/>
              </a:spcBef>
            </a:pPr>
            <a:r>
              <a:rPr lang="en-US" smtClean="0"/>
              <a:t>We can also compute joint probabilities.  A joint probability is the probability of the intersection of two events in the table.  </a:t>
            </a:r>
          </a:p>
          <a:p>
            <a:pPr>
              <a:spcBef>
                <a:spcPct val="0"/>
              </a:spcBef>
            </a:pPr>
            <a:endParaRPr lang="en-US" smtClean="0"/>
          </a:p>
          <a:p>
            <a:pPr>
              <a:spcBef>
                <a:spcPct val="0"/>
              </a:spcBef>
            </a:pPr>
            <a:r>
              <a:rPr lang="en-US" smtClean="0"/>
              <a:t>The slide presents an example of a joint probability.</a:t>
            </a:r>
          </a:p>
        </p:txBody>
      </p:sp>
      <p:sp>
        <p:nvSpPr>
          <p:cNvPr id="9933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E5F792C0-B56D-480D-B09B-70004D3B234B}" type="slidenum">
              <a:rPr lang="en-US" sz="1200"/>
              <a:pPr algn="r"/>
              <a:t>29</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Contingency Table:</a:t>
            </a:r>
          </a:p>
          <a:p>
            <a:pPr>
              <a:spcBef>
                <a:spcPct val="0"/>
              </a:spcBef>
            </a:pPr>
            <a:endParaRPr lang="en-US" smtClean="0"/>
          </a:p>
          <a:p>
            <a:pPr>
              <a:spcBef>
                <a:spcPct val="0"/>
              </a:spcBef>
            </a:pPr>
            <a:r>
              <a:rPr lang="en-US" smtClean="0"/>
              <a:t>Also, we can compute conditional probabilities.  </a:t>
            </a:r>
          </a:p>
          <a:p>
            <a:pPr>
              <a:spcBef>
                <a:spcPct val="0"/>
              </a:spcBef>
            </a:pPr>
            <a:endParaRPr lang="en-US" smtClean="0"/>
          </a:p>
          <a:p>
            <a:pPr>
              <a:spcBef>
                <a:spcPct val="0"/>
              </a:spcBef>
            </a:pPr>
            <a:r>
              <a:rPr lang="en-US" smtClean="0"/>
              <a:t>The slide presents an example of a conditional probability.</a:t>
            </a:r>
          </a:p>
          <a:p>
            <a:pPr>
              <a:spcBef>
                <a:spcPct val="0"/>
              </a:spcBef>
            </a:pPr>
            <a:endParaRPr lang="en-US" smtClean="0"/>
          </a:p>
          <a:p>
            <a:pPr>
              <a:spcBef>
                <a:spcPct val="0"/>
              </a:spcBef>
            </a:pPr>
            <a:r>
              <a:rPr lang="en-US" smtClean="0"/>
              <a:t>Also, one can check whether the row variable is independent of the column variable.  An example is presented in the slide.</a:t>
            </a:r>
          </a:p>
          <a:p>
            <a:pPr>
              <a:spcBef>
                <a:spcPct val="0"/>
              </a:spcBef>
            </a:pPr>
            <a:endParaRPr lang="en-US" smtClean="0"/>
          </a:p>
        </p:txBody>
      </p:sp>
      <p:sp>
        <p:nvSpPr>
          <p:cNvPr id="10137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6E4E3610-5AF9-4E15-B92C-C0B566342340}" type="slidenum">
              <a:rPr lang="en-US" sz="1200"/>
              <a:pPr algn="r"/>
              <a:t>30</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Random Experiments:</a:t>
            </a:r>
          </a:p>
          <a:p>
            <a:pPr>
              <a:spcBef>
                <a:spcPct val="0"/>
              </a:spcBef>
            </a:pPr>
            <a:endParaRPr lang="en-US" smtClean="0"/>
          </a:p>
          <a:p>
            <a:pPr>
              <a:spcBef>
                <a:spcPct val="0"/>
              </a:spcBef>
            </a:pPr>
            <a:r>
              <a:rPr lang="en-US" smtClean="0"/>
              <a:t>The slide shows an example of rolling a six-sided die once and twice.  The graphics display the sample spaces for these experiments.</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0EC2895-2839-4601-BC5C-DD40DE5D02CE}" type="slidenum">
              <a:rPr lang="en-US"/>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Tree Diagrams:</a:t>
            </a:r>
          </a:p>
          <a:p>
            <a:pPr>
              <a:spcBef>
                <a:spcPct val="0"/>
              </a:spcBef>
            </a:pPr>
            <a:endParaRPr lang="en-US" smtClean="0"/>
          </a:p>
          <a:p>
            <a:pPr>
              <a:spcBef>
                <a:spcPct val="0"/>
              </a:spcBef>
            </a:pPr>
            <a:r>
              <a:rPr lang="en-US" smtClean="0"/>
              <a:t>A tree diagram or decision tree helps you visualize all possible outcomes in an experiment.</a:t>
            </a:r>
          </a:p>
          <a:p>
            <a:pPr>
              <a:spcBef>
                <a:spcPct val="0"/>
              </a:spcBef>
            </a:pPr>
            <a:endParaRPr lang="en-US" smtClean="0"/>
          </a:p>
          <a:p>
            <a:pPr>
              <a:spcBef>
                <a:spcPct val="0"/>
              </a:spcBef>
            </a:pPr>
            <a:r>
              <a:rPr lang="en-US" smtClean="0"/>
              <a:t>A tree diagram can be used to display all the events with their marginal, conditional, and joint probabilities for a contingency table.</a:t>
            </a:r>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A95AA38-0507-4735-B312-03773810E01E}" type="slidenum">
              <a:rPr lang="en-US"/>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Tree Diagrams:</a:t>
            </a:r>
          </a:p>
          <a:p>
            <a:pPr>
              <a:spcBef>
                <a:spcPct val="0"/>
              </a:spcBef>
            </a:pPr>
            <a:endParaRPr lang="en-US" smtClean="0"/>
          </a:p>
          <a:p>
            <a:pPr>
              <a:spcBef>
                <a:spcPct val="0"/>
              </a:spcBef>
            </a:pPr>
            <a:r>
              <a:rPr lang="en-US" smtClean="0"/>
              <a:t>Figure 5.8 shows the tree diagram for the contingency table on the previous slide.</a:t>
            </a:r>
          </a:p>
          <a:p>
            <a:pPr>
              <a:spcBef>
                <a:spcPct val="0"/>
              </a:spcBef>
            </a:pPr>
            <a:endParaRPr lang="en-US" smtClean="0"/>
          </a:p>
          <a:p>
            <a:pPr>
              <a:spcBef>
                <a:spcPct val="0"/>
              </a:spcBef>
            </a:pPr>
            <a:endParaRPr lang="en-US" smtClean="0"/>
          </a:p>
        </p:txBody>
      </p:sp>
      <p:sp>
        <p:nvSpPr>
          <p:cNvPr id="107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0713DC-EA29-4A97-B6F8-FCDA903255E4}" type="slidenum">
              <a:rPr lang="en-US"/>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Counting Rules:</a:t>
            </a:r>
          </a:p>
          <a:p>
            <a:pPr>
              <a:spcBef>
                <a:spcPct val="0"/>
              </a:spcBef>
            </a:pPr>
            <a:endParaRPr lang="en-US" smtClean="0"/>
          </a:p>
          <a:p>
            <a:pPr>
              <a:spcBef>
                <a:spcPct val="0"/>
              </a:spcBef>
            </a:pPr>
            <a:r>
              <a:rPr lang="en-US" smtClean="0"/>
              <a:t>Here we will consider some rules of counting.</a:t>
            </a:r>
          </a:p>
          <a:p>
            <a:pPr>
              <a:spcBef>
                <a:spcPct val="0"/>
              </a:spcBef>
            </a:pPr>
            <a:endParaRPr lang="en-US" smtClean="0"/>
          </a:p>
          <a:p>
            <a:pPr>
              <a:spcBef>
                <a:spcPct val="0"/>
              </a:spcBef>
            </a:pPr>
            <a:r>
              <a:rPr lang="en-US" smtClean="0"/>
              <a:t>The first such rule is the fundamental rule of counting, which allows us to compute the number of ways a sequence of events can occur.</a:t>
            </a:r>
          </a:p>
          <a:p>
            <a:pPr>
              <a:spcBef>
                <a:spcPct val="0"/>
              </a:spcBef>
            </a:pPr>
            <a:endParaRPr lang="en-US" smtClean="0"/>
          </a:p>
          <a:p>
            <a:pPr>
              <a:spcBef>
                <a:spcPct val="0"/>
              </a:spcBef>
            </a:pPr>
            <a:r>
              <a:rPr lang="en-US" smtClean="0"/>
              <a:t>An example is given to apply the fundamental rule of counting.</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11981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00D7427B-CAC4-4E97-B730-7C66307F3267}" type="slidenum">
              <a:rPr lang="en-US" sz="1200"/>
              <a:pPr algn="r"/>
              <a:t>33</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Counting Rules:</a:t>
            </a:r>
          </a:p>
          <a:p>
            <a:pPr>
              <a:spcBef>
                <a:spcPct val="0"/>
              </a:spcBef>
            </a:pPr>
            <a:endParaRPr lang="en-US" smtClean="0"/>
          </a:p>
          <a:p>
            <a:pPr>
              <a:spcBef>
                <a:spcPct val="0"/>
              </a:spcBef>
            </a:pPr>
            <a:r>
              <a:rPr lang="en-US" smtClean="0"/>
              <a:t>Here we will consider some rules of counting.</a:t>
            </a:r>
          </a:p>
          <a:p>
            <a:pPr>
              <a:spcBef>
                <a:spcPct val="0"/>
              </a:spcBef>
            </a:pPr>
            <a:endParaRPr lang="en-US" smtClean="0"/>
          </a:p>
          <a:p>
            <a:pPr>
              <a:spcBef>
                <a:spcPct val="0"/>
              </a:spcBef>
            </a:pPr>
            <a:r>
              <a:rPr lang="en-US" smtClean="0"/>
              <a:t>The first such rule is the fundamental rule of counting, which allows us to compute the number of ways a sequence of events can occur.</a:t>
            </a:r>
          </a:p>
          <a:p>
            <a:pPr>
              <a:spcBef>
                <a:spcPct val="0"/>
              </a:spcBef>
            </a:pPr>
            <a:endParaRPr lang="en-US" smtClean="0"/>
          </a:p>
          <a:p>
            <a:pPr>
              <a:spcBef>
                <a:spcPct val="0"/>
              </a:spcBef>
            </a:pPr>
            <a:r>
              <a:rPr lang="en-US" smtClean="0"/>
              <a:t>The example applying the fundamental rule of counting is continued on this slide .</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12185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600B141A-AEE4-4BB0-9668-6684E0B5F981}" type="slidenum">
              <a:rPr lang="en-US" sz="1200"/>
              <a:pPr algn="r"/>
              <a:t>34</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Counting Rules:</a:t>
            </a:r>
          </a:p>
          <a:p>
            <a:pPr>
              <a:spcBef>
                <a:spcPct val="0"/>
              </a:spcBef>
            </a:pPr>
            <a:endParaRPr lang="en-US" smtClean="0"/>
          </a:p>
          <a:p>
            <a:pPr>
              <a:spcBef>
                <a:spcPct val="0"/>
              </a:spcBef>
            </a:pPr>
            <a:r>
              <a:rPr lang="en-US" smtClean="0"/>
              <a:t>Another counting rule deals with the number of ways a certain number of items can be arranged in a particular order.  This rule involves factorials.</a:t>
            </a:r>
          </a:p>
          <a:p>
            <a:pPr>
              <a:spcBef>
                <a:spcPct val="0"/>
              </a:spcBef>
            </a:pPr>
            <a:endParaRPr lang="en-US" smtClean="0"/>
          </a:p>
          <a:p>
            <a:pPr>
              <a:spcBef>
                <a:spcPct val="0"/>
              </a:spcBef>
            </a:pPr>
            <a:r>
              <a:rPr lang="en-US" smtClean="0"/>
              <a:t>An example is presented to apply this rule. </a:t>
            </a:r>
          </a:p>
        </p:txBody>
      </p:sp>
      <p:sp>
        <p:nvSpPr>
          <p:cNvPr id="12390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D3E55BD6-DB08-4958-AB77-8CF3D9760A19}" type="slidenum">
              <a:rPr lang="en-US" sz="1200"/>
              <a:pPr algn="r"/>
              <a:t>35</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Counting Rules:</a:t>
            </a:r>
          </a:p>
          <a:p>
            <a:pPr>
              <a:spcBef>
                <a:spcPct val="0"/>
              </a:spcBef>
            </a:pPr>
            <a:endParaRPr lang="en-US" smtClean="0"/>
          </a:p>
          <a:p>
            <a:pPr>
              <a:spcBef>
                <a:spcPct val="0"/>
              </a:spcBef>
            </a:pPr>
            <a:r>
              <a:rPr lang="en-US" smtClean="0"/>
              <a:t>Sometimes we would like to determine the number of ways of selecting a group of items from a larger group.</a:t>
            </a:r>
          </a:p>
          <a:p>
            <a:pPr>
              <a:spcBef>
                <a:spcPct val="0"/>
              </a:spcBef>
            </a:pPr>
            <a:endParaRPr lang="en-US" smtClean="0"/>
          </a:p>
          <a:p>
            <a:pPr>
              <a:spcBef>
                <a:spcPct val="0"/>
              </a:spcBef>
            </a:pPr>
            <a:r>
              <a:rPr lang="en-US" smtClean="0"/>
              <a:t>When order is important in the selected group, this will involve the concept of permutations.</a:t>
            </a:r>
          </a:p>
          <a:p>
            <a:pPr>
              <a:spcBef>
                <a:spcPct val="0"/>
              </a:spcBef>
            </a:pPr>
            <a:endParaRPr lang="en-US" smtClean="0"/>
          </a:p>
          <a:p>
            <a:pPr>
              <a:spcBef>
                <a:spcPct val="0"/>
              </a:spcBef>
            </a:pPr>
            <a:r>
              <a:rPr lang="en-US" smtClean="0"/>
              <a:t>A formula is given to find the number of permutations of selecting</a:t>
            </a:r>
            <a:r>
              <a:rPr lang="en-US" i="1" smtClean="0"/>
              <a:t> r </a:t>
            </a:r>
            <a:r>
              <a:rPr lang="en-US" smtClean="0"/>
              <a:t>objects from</a:t>
            </a:r>
            <a:r>
              <a:rPr lang="en-US" i="1" smtClean="0"/>
              <a:t> n </a:t>
            </a:r>
            <a:r>
              <a:rPr lang="en-US" smtClean="0"/>
              <a:t>objects.</a:t>
            </a:r>
          </a:p>
        </p:txBody>
      </p:sp>
      <p:sp>
        <p:nvSpPr>
          <p:cNvPr id="12595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638D4937-E18B-46ED-8E74-E36659D300A9}" type="slidenum">
              <a:rPr lang="en-US" sz="1200"/>
              <a:pPr algn="r"/>
              <a:t>36</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Counting Rules:</a:t>
            </a:r>
          </a:p>
          <a:p>
            <a:pPr>
              <a:spcBef>
                <a:spcPct val="0"/>
              </a:spcBef>
            </a:pPr>
            <a:endParaRPr lang="en-US" smtClean="0"/>
          </a:p>
          <a:p>
            <a:pPr>
              <a:spcBef>
                <a:spcPct val="0"/>
              </a:spcBef>
            </a:pPr>
            <a:r>
              <a:rPr lang="en-US" smtClean="0"/>
              <a:t>Sometimes we would like to determine the number of ways of selecting a group of items from a larger group.</a:t>
            </a:r>
          </a:p>
          <a:p>
            <a:pPr>
              <a:spcBef>
                <a:spcPct val="0"/>
              </a:spcBef>
            </a:pPr>
            <a:endParaRPr lang="en-US" smtClean="0"/>
          </a:p>
          <a:p>
            <a:pPr>
              <a:spcBef>
                <a:spcPct val="0"/>
              </a:spcBef>
            </a:pPr>
            <a:r>
              <a:rPr lang="en-US" smtClean="0"/>
              <a:t>When order is not important in the selected group, this will involve the concept of computations.</a:t>
            </a:r>
          </a:p>
          <a:p>
            <a:pPr>
              <a:spcBef>
                <a:spcPct val="0"/>
              </a:spcBef>
            </a:pPr>
            <a:endParaRPr lang="en-US" smtClean="0"/>
          </a:p>
          <a:p>
            <a:pPr>
              <a:spcBef>
                <a:spcPct val="0"/>
              </a:spcBef>
            </a:pPr>
            <a:r>
              <a:rPr lang="en-US" smtClean="0"/>
              <a:t>A formula is given to find the number of combinations of selecting r objects from </a:t>
            </a:r>
            <a:r>
              <a:rPr lang="en-US" i="1" smtClean="0"/>
              <a:t>n</a:t>
            </a:r>
            <a:r>
              <a:rPr lang="en-US" smtClean="0"/>
              <a:t> objects.</a:t>
            </a:r>
          </a:p>
          <a:p>
            <a:pPr>
              <a:spcBef>
                <a:spcPct val="0"/>
              </a:spcBef>
            </a:pPr>
            <a:endParaRPr lang="en-US" smtClean="0"/>
          </a:p>
        </p:txBody>
      </p:sp>
      <p:sp>
        <p:nvSpPr>
          <p:cNvPr id="12800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21D92745-5097-42E2-A0D6-D2BB093065B5}" type="slidenum">
              <a:rPr lang="en-US" sz="1200"/>
              <a:pPr algn="r"/>
              <a:t>37</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Learning Objectives:</a:t>
            </a:r>
          </a:p>
          <a:p>
            <a:pPr>
              <a:spcBef>
                <a:spcPct val="0"/>
              </a:spcBef>
            </a:pPr>
            <a:endParaRPr lang="en-US" smtClean="0"/>
          </a:p>
          <a:p>
            <a:pPr>
              <a:spcBef>
                <a:spcPct val="0"/>
              </a:spcBef>
            </a:pPr>
            <a:r>
              <a:rPr lang="en-US" smtClean="0"/>
              <a:t>Listed are the first  five learning objectives for this chapter.  These objectives will be discussed as the chapter progresses.</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7F35F3-938D-472F-A9CD-80C72E17F06C}" type="slidenum">
              <a:rPr lang="en-US"/>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Discrete Distributions:</a:t>
            </a:r>
          </a:p>
          <a:p>
            <a:pPr>
              <a:spcBef>
                <a:spcPct val="0"/>
              </a:spcBef>
            </a:pPr>
            <a:endParaRPr lang="en-US" smtClean="0"/>
          </a:p>
          <a:p>
            <a:pPr>
              <a:spcBef>
                <a:spcPct val="0"/>
              </a:spcBef>
            </a:pPr>
            <a:r>
              <a:rPr lang="en-US" smtClean="0"/>
              <a:t>A random variable is a function that maps points from the sample space to points on the real line.</a:t>
            </a:r>
          </a:p>
          <a:p>
            <a:pPr>
              <a:spcBef>
                <a:spcPct val="0"/>
              </a:spcBef>
            </a:pPr>
            <a:endParaRPr lang="en-US" smtClean="0"/>
          </a:p>
          <a:p>
            <a:pPr>
              <a:spcBef>
                <a:spcPct val="0"/>
              </a:spcBef>
            </a:pPr>
            <a:r>
              <a:rPr lang="en-US" smtClean="0"/>
              <a:t>We usually denote random variables by uppercase letters.  We usually use the letters at the end of the alphabet.  Examples are </a:t>
            </a:r>
            <a:r>
              <a:rPr lang="en-US" i="1" smtClean="0"/>
              <a:t>X</a:t>
            </a:r>
            <a:r>
              <a:rPr lang="en-US" smtClean="0"/>
              <a:t>, </a:t>
            </a:r>
            <a:r>
              <a:rPr lang="en-US" i="1" smtClean="0"/>
              <a:t>Y</a:t>
            </a:r>
            <a:r>
              <a:rPr lang="en-US" smtClean="0"/>
              <a:t>, </a:t>
            </a:r>
            <a:r>
              <a:rPr lang="en-US" i="1" smtClean="0"/>
              <a:t>Z</a:t>
            </a:r>
            <a:r>
              <a:rPr lang="en-US" smtClean="0"/>
              <a:t>.</a:t>
            </a:r>
          </a:p>
          <a:p>
            <a:pPr>
              <a:spcBef>
                <a:spcPct val="0"/>
              </a:spcBef>
            </a:pPr>
            <a:endParaRPr lang="en-US" smtClean="0"/>
          </a:p>
          <a:p>
            <a:pPr>
              <a:spcBef>
                <a:spcPct val="0"/>
              </a:spcBef>
            </a:pPr>
            <a:r>
              <a:rPr lang="en-US" smtClean="0"/>
              <a:t>Lowercase letters are used to represent the values of the random variable.  Examples are </a:t>
            </a:r>
            <a:r>
              <a:rPr lang="en-US" i="1" smtClean="0"/>
              <a:t>x</a:t>
            </a:r>
            <a:r>
              <a:rPr lang="en-US" smtClean="0"/>
              <a:t>, </a:t>
            </a:r>
            <a:r>
              <a:rPr lang="en-US" i="1" smtClean="0"/>
              <a:t>y</a:t>
            </a:r>
            <a:r>
              <a:rPr lang="en-US" smtClean="0"/>
              <a:t>, </a:t>
            </a:r>
            <a:r>
              <a:rPr lang="en-US" i="1" smtClean="0"/>
              <a:t>z</a:t>
            </a:r>
            <a:r>
              <a:rPr lang="en-US" smtClean="0"/>
              <a:t>.</a:t>
            </a:r>
          </a:p>
          <a:p>
            <a:pPr>
              <a:spcBef>
                <a:spcPct val="0"/>
              </a:spcBef>
            </a:pPr>
            <a:endParaRPr lang="en-US" smtClean="0"/>
          </a:p>
          <a:p>
            <a:pPr>
              <a:spcBef>
                <a:spcPct val="0"/>
              </a:spcBef>
            </a:pPr>
            <a:r>
              <a:rPr lang="en-US" smtClean="0"/>
              <a:t>A discrete random variable has a countable number of distinct values.  </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0F354E-E8E4-492D-9A64-8D49046D477A}" type="slidenum">
              <a:rPr lang="en-US"/>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Discrete Distributions:</a:t>
            </a:r>
          </a:p>
          <a:p>
            <a:pPr>
              <a:spcBef>
                <a:spcPct val="0"/>
              </a:spcBef>
            </a:pPr>
            <a:endParaRPr lang="en-US" smtClean="0"/>
          </a:p>
          <a:p>
            <a:pPr>
              <a:spcBef>
                <a:spcPct val="0"/>
              </a:spcBef>
            </a:pPr>
            <a:r>
              <a:rPr lang="en-US" smtClean="0"/>
              <a:t>A discrete distribution assigns a probability to each value of a discrete random variable.</a:t>
            </a:r>
          </a:p>
          <a:p>
            <a:pPr>
              <a:spcBef>
                <a:spcPct val="0"/>
              </a:spcBef>
            </a:pPr>
            <a:endParaRPr lang="en-US" smtClean="0"/>
          </a:p>
          <a:p>
            <a:pPr>
              <a:spcBef>
                <a:spcPct val="0"/>
              </a:spcBef>
            </a:pPr>
            <a:r>
              <a:rPr lang="en-US" smtClean="0"/>
              <a:t>A valid discrete probability distribution is such that the probability for each value lies between 0 and 1 inclusive and the sum of the probabilities will equal to 1. </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A9EA03A-B197-41B0-BDD8-FFCBA72C9D75}" type="slidenum">
              <a:rPr lang="en-US"/>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Probability:</a:t>
            </a:r>
          </a:p>
          <a:p>
            <a:pPr>
              <a:spcBef>
                <a:spcPct val="0"/>
              </a:spcBef>
            </a:pPr>
            <a:endParaRPr lang="en-US" smtClean="0"/>
          </a:p>
          <a:p>
            <a:pPr>
              <a:spcBef>
                <a:spcPct val="0"/>
              </a:spcBef>
            </a:pPr>
            <a:r>
              <a:rPr lang="en-US" smtClean="0"/>
              <a:t>The  probability of an event quantifies the relative likelihood of that event occurring.</a:t>
            </a:r>
          </a:p>
          <a:p>
            <a:pPr>
              <a:spcBef>
                <a:spcPct val="0"/>
              </a:spcBef>
            </a:pPr>
            <a:endParaRPr lang="en-US" smtClean="0"/>
          </a:p>
          <a:p>
            <a:pPr>
              <a:spcBef>
                <a:spcPct val="0"/>
              </a:spcBef>
            </a:pPr>
            <a:r>
              <a:rPr lang="en-US" smtClean="0"/>
              <a:t>The probability of any event lies between 0 and 1 inclusive.</a:t>
            </a:r>
          </a:p>
          <a:p>
            <a:pPr>
              <a:spcBef>
                <a:spcPct val="0"/>
              </a:spcBef>
            </a:pPr>
            <a:endParaRPr lang="en-US" smtClean="0"/>
          </a:p>
          <a:p>
            <a:pPr>
              <a:spcBef>
                <a:spcPct val="0"/>
              </a:spcBef>
            </a:pPr>
            <a:r>
              <a:rPr lang="en-US" smtClean="0"/>
              <a:t>If the probability of the event is zero, then the event will never occur.</a:t>
            </a:r>
          </a:p>
          <a:p>
            <a:pPr>
              <a:spcBef>
                <a:spcPct val="0"/>
              </a:spcBef>
            </a:pPr>
            <a:endParaRPr lang="en-US" smtClean="0"/>
          </a:p>
          <a:p>
            <a:pPr>
              <a:spcBef>
                <a:spcPct val="0"/>
              </a:spcBef>
            </a:pPr>
            <a:r>
              <a:rPr lang="en-US" smtClean="0"/>
              <a:t>If the probability of the event is one, then the event is sure to occur.</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A08A1A0-F307-4B20-919E-8B2E8A48E655}" type="slidenum">
              <a:rPr lang="en-US"/>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Discrete Distributions:</a:t>
            </a:r>
          </a:p>
          <a:p>
            <a:pPr>
              <a:spcBef>
                <a:spcPct val="0"/>
              </a:spcBef>
            </a:pPr>
            <a:endParaRPr lang="en-US" smtClean="0"/>
          </a:p>
          <a:p>
            <a:pPr>
              <a:spcBef>
                <a:spcPct val="0"/>
              </a:spcBef>
            </a:pPr>
            <a:r>
              <a:rPr lang="en-US" smtClean="0"/>
              <a:t>The slide shows an example of a discrete probability distribution.</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A019E7B-C4C4-4417-9E9A-A40572659942}" type="slidenum">
              <a:rPr lang="en-US"/>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Discrete Distributions:</a:t>
            </a:r>
          </a:p>
          <a:p>
            <a:pPr>
              <a:spcBef>
                <a:spcPct val="0"/>
              </a:spcBef>
            </a:pPr>
            <a:endParaRPr lang="en-US" smtClean="0"/>
          </a:p>
          <a:p>
            <a:pPr>
              <a:spcBef>
                <a:spcPct val="0"/>
              </a:spcBef>
            </a:pPr>
            <a:r>
              <a:rPr lang="en-US" smtClean="0"/>
              <a:t>Example continued.</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CD4425E-D2C2-4AFC-BB80-5C8421DA19A5}" type="slidenum">
              <a:rPr lang="en-US"/>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Discrete Distributions:</a:t>
            </a:r>
          </a:p>
          <a:p>
            <a:pPr>
              <a:spcBef>
                <a:spcPct val="0"/>
              </a:spcBef>
            </a:pPr>
            <a:endParaRPr lang="en-US" smtClean="0"/>
          </a:p>
          <a:p>
            <a:pPr>
              <a:spcBef>
                <a:spcPct val="0"/>
              </a:spcBef>
            </a:pPr>
            <a:r>
              <a:rPr lang="en-US" smtClean="0"/>
              <a:t>When we found the mean for a set of values, the weights were the frequency count for the individual value.</a:t>
            </a:r>
          </a:p>
          <a:p>
            <a:pPr>
              <a:spcBef>
                <a:spcPct val="0"/>
              </a:spcBef>
            </a:pPr>
            <a:endParaRPr lang="en-US" smtClean="0"/>
          </a:p>
          <a:p>
            <a:pPr>
              <a:spcBef>
                <a:spcPct val="0"/>
              </a:spcBef>
            </a:pPr>
            <a:r>
              <a:rPr lang="en-US" smtClean="0"/>
              <a:t>When we find the mean for a discrete random variable, the weights will be the probability associated with each value.</a:t>
            </a:r>
          </a:p>
          <a:p>
            <a:pPr>
              <a:spcBef>
                <a:spcPct val="0"/>
              </a:spcBef>
            </a:pPr>
            <a:endParaRPr lang="en-US" smtClean="0"/>
          </a:p>
          <a:p>
            <a:pPr>
              <a:spcBef>
                <a:spcPct val="0"/>
              </a:spcBef>
            </a:pPr>
            <a:r>
              <a:rPr lang="en-US" smtClean="0"/>
              <a:t>The mean for a discrete random variable is called the expected value for the random variable.  It is the long-term average for the variable.</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336412-53AC-4D95-8430-F01E81EC4395}" type="slidenum">
              <a:rPr lang="en-US"/>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Discrete Distributions:</a:t>
            </a:r>
          </a:p>
          <a:p>
            <a:pPr>
              <a:spcBef>
                <a:spcPct val="0"/>
              </a:spcBef>
            </a:pPr>
            <a:endParaRPr lang="en-US" smtClean="0"/>
          </a:p>
          <a:p>
            <a:pPr>
              <a:spcBef>
                <a:spcPct val="0"/>
              </a:spcBef>
            </a:pPr>
            <a:r>
              <a:rPr lang="en-US" smtClean="0"/>
              <a:t>The slide presents an example of how to compute the expected value for a discrete random variable.</a:t>
            </a: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C12F7B9-384A-4EB8-A3CE-A6C6F4B9AAA0}" type="slidenum">
              <a:rPr lang="en-US"/>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Discrete Distributions:</a:t>
            </a:r>
          </a:p>
          <a:p>
            <a:pPr>
              <a:spcBef>
                <a:spcPct val="0"/>
              </a:spcBef>
            </a:pPr>
            <a:endParaRPr lang="en-US" smtClean="0"/>
          </a:p>
          <a:p>
            <a:pPr>
              <a:spcBef>
                <a:spcPct val="0"/>
              </a:spcBef>
            </a:pPr>
            <a:r>
              <a:rPr lang="en-US" smtClean="0"/>
              <a:t>Example continued.</a:t>
            </a: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1E73662-B70B-4238-85F9-6F2389D55010}" type="slidenum">
              <a:rPr lang="en-US"/>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Discrete Distributions:</a:t>
            </a:r>
          </a:p>
          <a:p>
            <a:pPr>
              <a:spcBef>
                <a:spcPct val="0"/>
              </a:spcBef>
            </a:pPr>
            <a:endParaRPr lang="en-US" smtClean="0"/>
          </a:p>
          <a:p>
            <a:pPr>
              <a:spcBef>
                <a:spcPct val="0"/>
              </a:spcBef>
            </a:pPr>
            <a:r>
              <a:rPr lang="en-US" smtClean="0"/>
              <a:t>We can also compute the variance and standard deviation for a discrete random variable.</a:t>
            </a:r>
          </a:p>
          <a:p>
            <a:pPr>
              <a:spcBef>
                <a:spcPct val="0"/>
              </a:spcBef>
            </a:pPr>
            <a:endParaRPr lang="en-US" smtClean="0"/>
          </a:p>
          <a:p>
            <a:pPr>
              <a:spcBef>
                <a:spcPct val="0"/>
              </a:spcBef>
            </a:pPr>
            <a:r>
              <a:rPr lang="en-US" smtClean="0"/>
              <a:t>The slide shows the equations used for these computations.</a:t>
            </a: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A8246A-C801-433C-B450-55954949ACA6}" type="slidenum">
              <a:rPr lang="en-US"/>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Discrete Distributions:</a:t>
            </a:r>
          </a:p>
          <a:p>
            <a:pPr>
              <a:spcBef>
                <a:spcPct val="0"/>
              </a:spcBef>
            </a:pPr>
            <a:endParaRPr lang="en-US" smtClean="0"/>
          </a:p>
          <a:p>
            <a:pPr>
              <a:spcBef>
                <a:spcPct val="0"/>
              </a:spcBef>
            </a:pPr>
            <a:r>
              <a:rPr lang="en-US" smtClean="0"/>
              <a:t>Example used to demonstrate the computations for the variance and standard deviation for a discrete random variable.</a:t>
            </a: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BF0812-E49F-4323-B898-DA430D078EFD}" type="slidenum">
              <a:rPr lang="en-US"/>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Discrete Distributions:</a:t>
            </a:r>
          </a:p>
          <a:p>
            <a:pPr>
              <a:spcBef>
                <a:spcPct val="0"/>
              </a:spcBef>
            </a:pPr>
            <a:endParaRPr lang="en-US" smtClean="0"/>
          </a:p>
          <a:p>
            <a:pPr>
              <a:spcBef>
                <a:spcPct val="0"/>
              </a:spcBef>
            </a:pPr>
            <a:endParaRPr lang="en-US" smtClean="0"/>
          </a:p>
          <a:p>
            <a:pPr>
              <a:spcBef>
                <a:spcPct val="0"/>
              </a:spcBef>
            </a:pPr>
            <a:r>
              <a:rPr lang="en-US" smtClean="0"/>
              <a:t>Example continued.</a:t>
            </a: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04CDA9-50AA-4EE4-B3A4-02A5E668632B}" type="slidenum">
              <a:rPr lang="en-US"/>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Discrete Distributions:</a:t>
            </a:r>
          </a:p>
          <a:p>
            <a:pPr>
              <a:spcBef>
                <a:spcPct val="0"/>
              </a:spcBef>
            </a:pPr>
            <a:endParaRPr lang="en-US" smtClean="0"/>
          </a:p>
          <a:p>
            <a:pPr>
              <a:spcBef>
                <a:spcPct val="0"/>
              </a:spcBef>
            </a:pPr>
            <a:endParaRPr lang="en-US" smtClean="0"/>
          </a:p>
          <a:p>
            <a:pPr>
              <a:spcBef>
                <a:spcPct val="0"/>
              </a:spcBef>
            </a:pPr>
            <a:r>
              <a:rPr lang="en-US" smtClean="0"/>
              <a:t>Sometimes we can use a function to describe the probability distribution for a discrete random variable.  </a:t>
            </a:r>
          </a:p>
          <a:p>
            <a:pPr>
              <a:spcBef>
                <a:spcPct val="0"/>
              </a:spcBef>
            </a:pPr>
            <a:endParaRPr lang="en-US" smtClean="0"/>
          </a:p>
          <a:p>
            <a:pPr>
              <a:spcBef>
                <a:spcPct val="0"/>
              </a:spcBef>
            </a:pPr>
            <a:r>
              <a:rPr lang="en-US" smtClean="0"/>
              <a:t>These functions are used to compute the probability for the values of the random variable.</a:t>
            </a:r>
          </a:p>
          <a:p>
            <a:pPr>
              <a:spcBef>
                <a:spcPct val="0"/>
              </a:spcBef>
            </a:pPr>
            <a:endParaRPr lang="en-US" smtClean="0"/>
          </a:p>
          <a:p>
            <a:pPr>
              <a:spcBef>
                <a:spcPct val="0"/>
              </a:spcBef>
            </a:pPr>
            <a:r>
              <a:rPr lang="en-US" smtClean="0"/>
              <a:t>These functions are called probability distribution functions.</a:t>
            </a:r>
          </a:p>
          <a:p>
            <a:pPr>
              <a:spcBef>
                <a:spcPct val="0"/>
              </a:spcBef>
            </a:pPr>
            <a:endParaRPr lang="en-US" smtClean="0"/>
          </a:p>
          <a:p>
            <a:pPr>
              <a:spcBef>
                <a:spcPct val="0"/>
              </a:spcBef>
            </a:pPr>
            <a:r>
              <a:rPr lang="en-US" smtClean="0"/>
              <a:t>Also, if the probabilities are accumulated, we can use the cumulative distribution function.  This function gives the probability of the variable less than or equal to some number for the random variable. </a:t>
            </a: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1FE1BE-748F-4DAF-80C3-124F13DEABDA}" type="slidenum">
              <a:rPr lang="en-US"/>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Discrete Distributions:</a:t>
            </a:r>
          </a:p>
          <a:p>
            <a:pPr>
              <a:spcBef>
                <a:spcPct val="0"/>
              </a:spcBef>
            </a:pPr>
            <a:endParaRPr lang="en-US" smtClean="0"/>
          </a:p>
          <a:p>
            <a:pPr>
              <a:spcBef>
                <a:spcPct val="0"/>
              </a:spcBef>
            </a:pPr>
            <a:r>
              <a:rPr lang="en-US" smtClean="0"/>
              <a:t>Figure 6.5 shows the graphical representations of a PDF and CDF.</a:t>
            </a: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608AE40-41AF-4D00-B7EA-368ABF8164A5}" type="slidenum">
              <a:rPr lang="en-US"/>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Probability:</a:t>
            </a:r>
          </a:p>
          <a:p>
            <a:pPr>
              <a:spcBef>
                <a:spcPct val="0"/>
              </a:spcBef>
            </a:pPr>
            <a:endParaRPr lang="en-US" smtClean="0"/>
          </a:p>
          <a:p>
            <a:pPr>
              <a:spcBef>
                <a:spcPct val="0"/>
              </a:spcBef>
            </a:pPr>
            <a:r>
              <a:rPr lang="en-US" smtClean="0"/>
              <a:t>When we use the empirical approach to measure probability for a given event,  we are measuring the proportion of times that particular event occurred from a given number of trials.</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2A5AAB1-582E-4E2C-8E52-92949E70DD27}" type="slidenum">
              <a:rPr lang="en-US"/>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Uniform Distribution:</a:t>
            </a:r>
          </a:p>
          <a:p>
            <a:pPr>
              <a:spcBef>
                <a:spcPct val="0"/>
              </a:spcBef>
            </a:pPr>
            <a:endParaRPr lang="en-US" smtClean="0"/>
          </a:p>
          <a:p>
            <a:pPr>
              <a:spcBef>
                <a:spcPct val="0"/>
              </a:spcBef>
            </a:pPr>
            <a:r>
              <a:rPr lang="en-US" smtClean="0"/>
              <a:t>A discrete uniform distribution describes a random variable with a finite number of integer values. </a:t>
            </a:r>
          </a:p>
          <a:p>
            <a:pPr>
              <a:spcBef>
                <a:spcPct val="0"/>
              </a:spcBef>
            </a:pPr>
            <a:endParaRPr lang="en-US" smtClean="0"/>
          </a:p>
          <a:p>
            <a:pPr>
              <a:spcBef>
                <a:spcPct val="0"/>
              </a:spcBef>
            </a:pPr>
            <a:r>
              <a:rPr lang="en-US" smtClean="0"/>
              <a:t>Each value of the random variable is equally likely to occur.</a:t>
            </a: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5420F91-1A5F-4F17-B149-8287B6FF25CD}" type="slidenum">
              <a:rPr lang="en-US"/>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Uniform Distribution:</a:t>
            </a:r>
          </a:p>
          <a:p>
            <a:pPr>
              <a:spcBef>
                <a:spcPct val="0"/>
              </a:spcBef>
            </a:pPr>
            <a:endParaRPr lang="en-US" smtClean="0"/>
          </a:p>
          <a:p>
            <a:pPr>
              <a:spcBef>
                <a:spcPct val="0"/>
              </a:spcBef>
            </a:pPr>
            <a:r>
              <a:rPr lang="en-US" smtClean="0"/>
              <a:t>Table 6.5 lists the properties of a uniform discrete distribution whose values range from </a:t>
            </a:r>
            <a:r>
              <a:rPr lang="en-US" i="1" smtClean="0"/>
              <a:t>a</a:t>
            </a:r>
            <a:r>
              <a:rPr lang="en-US" smtClean="0"/>
              <a:t> to </a:t>
            </a:r>
            <a:r>
              <a:rPr lang="en-US" i="1" smtClean="0"/>
              <a:t>b</a:t>
            </a:r>
            <a:r>
              <a:rPr lang="en-US" smtClean="0"/>
              <a:t>.  These values are called the parameters for the uniform discrete probability distribution.</a:t>
            </a: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1D263F7-D3CE-46C9-B70C-42430B3446E3}" type="slidenum">
              <a:rPr lang="en-US"/>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Uniform Distribution:</a:t>
            </a:r>
          </a:p>
          <a:p>
            <a:pPr>
              <a:spcBef>
                <a:spcPct val="0"/>
              </a:spcBef>
            </a:pPr>
            <a:endParaRPr lang="en-US" smtClean="0"/>
          </a:p>
          <a:p>
            <a:pPr>
              <a:spcBef>
                <a:spcPct val="0"/>
              </a:spcBef>
            </a:pPr>
            <a:r>
              <a:rPr lang="en-US" smtClean="0"/>
              <a:t>Figure 6.6 displays the bar charts that represent the PDF and CDF for the  distribution of the number on the face of a regular six-sided die when rolled once.</a:t>
            </a: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4AA1D2-7682-4EF6-9FDB-3E3A8F457140}" type="slidenum">
              <a:rPr lang="en-US"/>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Uniform Distribution:</a:t>
            </a:r>
          </a:p>
          <a:p>
            <a:pPr>
              <a:spcBef>
                <a:spcPct val="0"/>
              </a:spcBef>
            </a:pPr>
            <a:endParaRPr lang="en-US" smtClean="0"/>
          </a:p>
          <a:p>
            <a:pPr>
              <a:spcBef>
                <a:spcPct val="0"/>
              </a:spcBef>
            </a:pPr>
            <a:r>
              <a:rPr lang="en-US" smtClean="0"/>
              <a:t>Example continued.  The slide shows the computations for the mean and standard deviation.</a:t>
            </a:r>
          </a:p>
          <a:p>
            <a:pPr>
              <a:spcBef>
                <a:spcPct val="0"/>
              </a:spcBef>
            </a:pPr>
            <a:endParaRPr lang="en-US" smtClean="0"/>
          </a:p>
          <a:p>
            <a:pPr>
              <a:spcBef>
                <a:spcPct val="0"/>
              </a:spcBef>
            </a:pPr>
            <a:r>
              <a:rPr lang="en-US" smtClean="0"/>
              <a:t>The mean of 3.5 indicates that if we roll the die a large number of times, then the average of the numbers on the upward face will be 3.5.</a:t>
            </a: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882839-8F83-4CAE-9445-42FCCA1ABB59}" type="slidenum">
              <a:rPr lang="en-US"/>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Contents of the Chapter:</a:t>
            </a:r>
          </a:p>
          <a:p>
            <a:pPr>
              <a:spcBef>
                <a:spcPct val="0"/>
              </a:spcBef>
            </a:pPr>
            <a:endParaRPr lang="en-US" smtClean="0"/>
          </a:p>
          <a:p>
            <a:pPr>
              <a:spcBef>
                <a:spcPct val="0"/>
              </a:spcBef>
            </a:pPr>
            <a:r>
              <a:rPr lang="en-US" smtClean="0"/>
              <a:t>There are eight sections in this chapter.  The topics in each section are listed above.</a:t>
            </a:r>
          </a:p>
          <a:p>
            <a:pPr>
              <a:spcBef>
                <a:spcPct val="0"/>
              </a:spcBef>
            </a:pPr>
            <a:endParaRPr lang="en-US" smtClean="0"/>
          </a:p>
          <a:p>
            <a:pPr>
              <a:spcBef>
                <a:spcPct val="0"/>
              </a:spcBef>
            </a:pPr>
            <a:endParaRPr lang="en-US"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94624C4-7830-4BF9-BF71-8F8235741B4F}" type="slidenum">
              <a:rPr lang="en-US"/>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Bernoulli Distribution:</a:t>
            </a:r>
          </a:p>
          <a:p>
            <a:pPr>
              <a:spcBef>
                <a:spcPct val="0"/>
              </a:spcBef>
            </a:pPr>
            <a:endParaRPr lang="en-US" smtClean="0"/>
          </a:p>
          <a:p>
            <a:pPr>
              <a:spcBef>
                <a:spcPct val="0"/>
              </a:spcBef>
            </a:pPr>
            <a:r>
              <a:rPr lang="en-US" smtClean="0"/>
              <a:t>A random experiment with only two possible outcomes is called a Bernoulli experiment.</a:t>
            </a:r>
          </a:p>
          <a:p>
            <a:pPr>
              <a:spcBef>
                <a:spcPct val="0"/>
              </a:spcBef>
            </a:pPr>
            <a:endParaRPr lang="en-US" smtClean="0"/>
          </a:p>
          <a:p>
            <a:pPr>
              <a:spcBef>
                <a:spcPct val="0"/>
              </a:spcBef>
            </a:pPr>
            <a:r>
              <a:rPr lang="en-US" smtClean="0"/>
              <a:t>We usually label the outcomes as “success” or “failure.”  For example, if we toss a coin once, there are just two possible outcomes for this experiment.  We may label the outcome of a head as a success and the outcome of a tail as the failure.</a:t>
            </a:r>
          </a:p>
          <a:p>
            <a:pPr>
              <a:spcBef>
                <a:spcPct val="0"/>
              </a:spcBef>
            </a:pPr>
            <a:endParaRPr lang="en-US" smtClean="0"/>
          </a:p>
          <a:p>
            <a:pPr>
              <a:spcBef>
                <a:spcPct val="0"/>
              </a:spcBef>
            </a:pPr>
            <a:r>
              <a:rPr lang="en-US" smtClean="0"/>
              <a:t>The slide also gives the function for this distribution along with the mean and variance for the distribution.  </a:t>
            </a:r>
          </a:p>
        </p:txBody>
      </p:sp>
      <p:sp>
        <p:nvSpPr>
          <p:cNvPr id="1003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C800D2-7FD2-4048-9A0F-F684DCB305C5}" type="slidenum">
              <a:rPr lang="en-US"/>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Binomial Distribution:</a:t>
            </a:r>
          </a:p>
          <a:p>
            <a:pPr>
              <a:spcBef>
                <a:spcPct val="0"/>
              </a:spcBef>
            </a:pPr>
            <a:endParaRPr lang="en-US" smtClean="0"/>
          </a:p>
          <a:p>
            <a:pPr>
              <a:spcBef>
                <a:spcPct val="0"/>
              </a:spcBef>
            </a:pPr>
            <a:r>
              <a:rPr lang="en-US" smtClean="0"/>
              <a:t>Table 6.7 shows the characteristics of the binomial distribution.</a:t>
            </a:r>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63589C-6111-43EA-ACD4-3CA27F125178}" type="slidenum">
              <a:rPr lang="en-US"/>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Binomial Distribution:</a:t>
            </a:r>
          </a:p>
          <a:p>
            <a:pPr>
              <a:spcBef>
                <a:spcPct val="0"/>
              </a:spcBef>
            </a:pPr>
            <a:endParaRPr lang="en-US" smtClean="0"/>
          </a:p>
          <a:p>
            <a:pPr>
              <a:spcBef>
                <a:spcPct val="0"/>
              </a:spcBef>
            </a:pPr>
            <a:r>
              <a:rPr lang="en-US" smtClean="0"/>
              <a:t>Table 6.7 shows the characteristics of the binomial distribution.</a:t>
            </a:r>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63589C-6111-43EA-ACD4-3CA27F125178}" type="slidenum">
              <a:rPr lang="en-US"/>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Binomial Distribution:</a:t>
            </a:r>
          </a:p>
          <a:p>
            <a:pPr>
              <a:spcBef>
                <a:spcPct val="0"/>
              </a:spcBef>
            </a:pPr>
            <a:endParaRPr lang="en-US" smtClean="0"/>
          </a:p>
          <a:p>
            <a:pPr>
              <a:spcBef>
                <a:spcPct val="0"/>
              </a:spcBef>
            </a:pPr>
            <a:r>
              <a:rPr lang="en-US" smtClean="0"/>
              <a:t>This gives an example of a binomial experiment.</a:t>
            </a:r>
          </a:p>
        </p:txBody>
      </p:sp>
      <p:sp>
        <p:nvSpPr>
          <p:cNvPr id="1064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12FB3C0-B1A8-43B8-AACF-60F293780DDB}" type="slidenum">
              <a:rPr lang="en-US"/>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Binomial Distribution:</a:t>
            </a:r>
          </a:p>
          <a:p>
            <a:pPr>
              <a:spcBef>
                <a:spcPct val="0"/>
              </a:spcBef>
            </a:pPr>
            <a:endParaRPr lang="en-US" smtClean="0"/>
          </a:p>
          <a:p>
            <a:pPr>
              <a:spcBef>
                <a:spcPct val="0"/>
              </a:spcBef>
            </a:pPr>
            <a:r>
              <a:rPr lang="en-US" smtClean="0"/>
              <a:t>Example continued.  The slide shows the probability function for the experiment.  One can use this function to compute probabilities for the experiment.</a:t>
            </a:r>
          </a:p>
        </p:txBody>
      </p:sp>
      <p:sp>
        <p:nvSpPr>
          <p:cNvPr id="1085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09C95D3-27E4-4E7E-BB30-E72CDACABECF}" type="slidenum">
              <a:rPr lang="en-US"/>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Probability:</a:t>
            </a:r>
          </a:p>
          <a:p>
            <a:pPr>
              <a:spcBef>
                <a:spcPct val="0"/>
              </a:spcBef>
            </a:pPr>
            <a:endParaRPr lang="en-US" smtClean="0"/>
          </a:p>
          <a:p>
            <a:pPr>
              <a:spcBef>
                <a:spcPct val="0"/>
              </a:spcBef>
            </a:pPr>
            <a:r>
              <a:rPr lang="en-US" smtClean="0"/>
              <a:t>The law of large numbers says that as the number of trials increases in an experiment, then the relative frequency probability of an event will approach the theoretical probability of the event.</a:t>
            </a: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6F23850-9D99-44E2-88FB-662BD3B5B318}" type="slidenum">
              <a:rPr lang="en-US"/>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Binomial Distribution:</a:t>
            </a:r>
          </a:p>
          <a:p>
            <a:pPr>
              <a:spcBef>
                <a:spcPct val="0"/>
              </a:spcBef>
            </a:pPr>
            <a:endParaRPr lang="en-US" smtClean="0"/>
          </a:p>
          <a:p>
            <a:pPr>
              <a:spcBef>
                <a:spcPct val="0"/>
              </a:spcBef>
            </a:pPr>
            <a:r>
              <a:rPr lang="en-US" smtClean="0"/>
              <a:t>Figure 6.9 shows some helpful sketches to help solve for the required probabilities in the example.  </a:t>
            </a:r>
          </a:p>
        </p:txBody>
      </p:sp>
      <p:sp>
        <p:nvSpPr>
          <p:cNvPr id="1167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EEF7381-7B80-4B71-ADD9-56EB2A982F49}" type="slidenum">
              <a:rPr lang="en-US"/>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Binomial Distribution:</a:t>
            </a:r>
          </a:p>
          <a:p>
            <a:pPr>
              <a:spcBef>
                <a:spcPct val="0"/>
              </a:spcBef>
            </a:pPr>
            <a:endParaRPr lang="en-US" smtClean="0"/>
          </a:p>
          <a:p>
            <a:pPr>
              <a:spcBef>
                <a:spcPct val="0"/>
              </a:spcBef>
            </a:pPr>
            <a:r>
              <a:rPr lang="en-US" smtClean="0"/>
              <a:t>Example continued.</a:t>
            </a:r>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CD28D0-AF4A-4429-82FB-DE3BF4BBF236}" type="slidenum">
              <a:rPr lang="en-US"/>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Binomial Distribution:</a:t>
            </a:r>
          </a:p>
          <a:p>
            <a:pPr>
              <a:spcBef>
                <a:spcPct val="0"/>
              </a:spcBef>
            </a:pPr>
            <a:endParaRPr lang="en-US" smtClean="0"/>
          </a:p>
          <a:p>
            <a:pPr>
              <a:spcBef>
                <a:spcPct val="0"/>
              </a:spcBef>
            </a:pPr>
            <a:r>
              <a:rPr lang="en-US" smtClean="0"/>
              <a:t>Example continued.</a:t>
            </a:r>
          </a:p>
        </p:txBody>
      </p:sp>
      <p:sp>
        <p:nvSpPr>
          <p:cNvPr id="1146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205CCC5-5FD7-4AFC-BE24-1EF7ACFA807E}" type="slidenum">
              <a:rPr lang="en-US"/>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Poisson Distribution:</a:t>
            </a:r>
          </a:p>
          <a:p>
            <a:pPr>
              <a:spcBef>
                <a:spcPct val="0"/>
              </a:spcBef>
            </a:pPr>
            <a:endParaRPr lang="en-US" smtClean="0"/>
          </a:p>
          <a:p>
            <a:pPr>
              <a:spcBef>
                <a:spcPct val="0"/>
              </a:spcBef>
            </a:pPr>
            <a:r>
              <a:rPr lang="en-US" smtClean="0"/>
              <a:t>Most Poisson applications deal with the number of arrivals or events during a given unit of time.</a:t>
            </a:r>
          </a:p>
        </p:txBody>
      </p:sp>
      <p:sp>
        <p:nvSpPr>
          <p:cNvPr id="1187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537407E-A6B7-4EB6-94F2-545B8A11250B}" type="slidenum">
              <a:rPr lang="en-US"/>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Poisson Distribution:</a:t>
            </a:r>
          </a:p>
          <a:p>
            <a:pPr>
              <a:spcBef>
                <a:spcPct val="0"/>
              </a:spcBef>
            </a:pPr>
            <a:endParaRPr lang="en-US" smtClean="0"/>
          </a:p>
          <a:p>
            <a:pPr>
              <a:spcBef>
                <a:spcPct val="0"/>
              </a:spcBef>
            </a:pPr>
            <a:r>
              <a:rPr lang="en-US" smtClean="0"/>
              <a:t>The mean number of arrivals or events per unit of time (or space) is denoted by the Greek letter </a:t>
            </a:r>
            <a:r>
              <a:rPr lang="en-US" smtClean="0">
                <a:sym typeface="Symbol" pitchFamily="18" charset="2"/>
              </a:rPr>
              <a:t></a:t>
            </a:r>
            <a:r>
              <a:rPr lang="en-US" smtClean="0"/>
              <a:t> (lambda).</a:t>
            </a:r>
          </a:p>
        </p:txBody>
      </p:sp>
      <p:sp>
        <p:nvSpPr>
          <p:cNvPr id="1208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745FB0-089F-4702-8D09-77EAB6BD65BB}" type="slidenum">
              <a:rPr lang="en-US"/>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Poisson Distribution:</a:t>
            </a:r>
          </a:p>
          <a:p>
            <a:pPr>
              <a:spcBef>
                <a:spcPct val="0"/>
              </a:spcBef>
            </a:pPr>
            <a:endParaRPr lang="en-US" smtClean="0"/>
          </a:p>
          <a:p>
            <a:pPr>
              <a:spcBef>
                <a:spcPct val="0"/>
              </a:spcBef>
            </a:pPr>
            <a:r>
              <a:rPr lang="en-US" smtClean="0"/>
              <a:t>Table 6.9 lists the characteristics for the Poisson distribution and some useful Excel functions to help with computations for the distribution. </a:t>
            </a:r>
          </a:p>
        </p:txBody>
      </p:sp>
      <p:sp>
        <p:nvSpPr>
          <p:cNvPr id="1228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6CE8F72-761A-4991-9768-361C3C20D930}" type="slidenum">
              <a:rPr lang="en-US"/>
              <a:pPr/>
              <a:t>66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Binomial Distribution:</a:t>
            </a:r>
          </a:p>
          <a:p>
            <a:pPr>
              <a:spcBef>
                <a:spcPct val="0"/>
              </a:spcBef>
            </a:pPr>
            <a:endParaRPr lang="en-US" smtClean="0"/>
          </a:p>
          <a:p>
            <a:pPr>
              <a:spcBef>
                <a:spcPct val="0"/>
              </a:spcBef>
            </a:pPr>
            <a:r>
              <a:rPr lang="en-US" smtClean="0"/>
              <a:t>Table 6.7 shows the characteristics of the binomial distribution.</a:t>
            </a:r>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63589C-6111-43EA-ACD4-3CA27F125178}" type="slidenum">
              <a:rPr lang="en-US"/>
              <a:pPr/>
              <a:t>67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Poisson Distribution:</a:t>
            </a:r>
          </a:p>
          <a:p>
            <a:pPr>
              <a:spcBef>
                <a:spcPct val="0"/>
              </a:spcBef>
            </a:pPr>
            <a:endParaRPr lang="en-US" smtClean="0"/>
          </a:p>
          <a:p>
            <a:pPr>
              <a:spcBef>
                <a:spcPct val="0"/>
              </a:spcBef>
            </a:pPr>
            <a:r>
              <a:rPr lang="en-US" smtClean="0"/>
              <a:t>This slide presents an example that deals with the Poisson distribution.</a:t>
            </a:r>
          </a:p>
        </p:txBody>
      </p:sp>
      <p:sp>
        <p:nvSpPr>
          <p:cNvPr id="1249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A3BA0F3-B436-4766-809A-7046F92BAE61}" type="slidenum">
              <a:rPr lang="en-US"/>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Poisson Distribution:</a:t>
            </a:r>
          </a:p>
          <a:p>
            <a:pPr>
              <a:spcBef>
                <a:spcPct val="0"/>
              </a:spcBef>
            </a:pPr>
            <a:endParaRPr lang="en-US" smtClean="0"/>
          </a:p>
          <a:p>
            <a:pPr>
              <a:spcBef>
                <a:spcPct val="0"/>
              </a:spcBef>
            </a:pPr>
            <a:r>
              <a:rPr lang="en-US" smtClean="0"/>
              <a:t>Example continued.</a:t>
            </a:r>
          </a:p>
        </p:txBody>
      </p:sp>
      <p:sp>
        <p:nvSpPr>
          <p:cNvPr id="1269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171429-F392-4F3A-BDF1-4515EE2C71DB}" type="slidenum">
              <a:rPr lang="en-US"/>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Poisson Distribution:</a:t>
            </a:r>
          </a:p>
          <a:p>
            <a:pPr>
              <a:spcBef>
                <a:spcPct val="0"/>
              </a:spcBef>
            </a:pPr>
            <a:endParaRPr lang="en-US" smtClean="0"/>
          </a:p>
          <a:p>
            <a:pPr>
              <a:spcBef>
                <a:spcPct val="0"/>
              </a:spcBef>
            </a:pPr>
            <a:r>
              <a:rPr lang="en-US" smtClean="0"/>
              <a:t>Example continued.</a:t>
            </a:r>
          </a:p>
        </p:txBody>
      </p:sp>
      <p:sp>
        <p:nvSpPr>
          <p:cNvPr id="1269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171429-F392-4F3A-BDF1-4515EE2C71DB}" type="slidenum">
              <a:rPr lang="en-US"/>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Probability:</a:t>
            </a:r>
          </a:p>
          <a:p>
            <a:pPr>
              <a:spcBef>
                <a:spcPct val="0"/>
              </a:spcBef>
            </a:pPr>
            <a:endParaRPr lang="en-US" smtClean="0"/>
          </a:p>
          <a:p>
            <a:pPr>
              <a:spcBef>
                <a:spcPct val="0"/>
              </a:spcBef>
            </a:pPr>
            <a:r>
              <a:rPr lang="en-US" smtClean="0"/>
              <a:t>The slide shows four simulations to demonstrate the law of large numbers. </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49251A3-386D-41E9-BC29-5F0FA9556BE8}" type="slidenum">
              <a:rPr lang="en-US"/>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Poisson Distribution:</a:t>
            </a:r>
          </a:p>
          <a:p>
            <a:pPr>
              <a:spcBef>
                <a:spcPct val="0"/>
              </a:spcBef>
            </a:pPr>
            <a:endParaRPr lang="en-US" smtClean="0"/>
          </a:p>
          <a:p>
            <a:pPr>
              <a:spcBef>
                <a:spcPct val="0"/>
              </a:spcBef>
            </a:pPr>
            <a:r>
              <a:rPr lang="en-US" smtClean="0"/>
              <a:t>Example continued.</a:t>
            </a:r>
          </a:p>
        </p:txBody>
      </p:sp>
      <p:sp>
        <p:nvSpPr>
          <p:cNvPr id="1269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171429-F392-4F3A-BDF1-4515EE2C71DB}" type="slidenum">
              <a:rPr lang="en-US"/>
              <a:pPr/>
              <a:t>71</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Poisson Distribution:</a:t>
            </a:r>
          </a:p>
          <a:p>
            <a:pPr>
              <a:spcBef>
                <a:spcPct val="0"/>
              </a:spcBef>
            </a:pPr>
            <a:endParaRPr lang="en-US" smtClean="0"/>
          </a:p>
          <a:p>
            <a:pPr>
              <a:spcBef>
                <a:spcPct val="0"/>
              </a:spcBef>
            </a:pPr>
            <a:r>
              <a:rPr lang="en-US" smtClean="0"/>
              <a:t>Example continued.</a:t>
            </a:r>
          </a:p>
        </p:txBody>
      </p:sp>
      <p:sp>
        <p:nvSpPr>
          <p:cNvPr id="1269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B171429-F392-4F3A-BDF1-4515EE2C71DB}" type="slidenum">
              <a:rPr lang="en-US"/>
              <a:pPr/>
              <a:t>72</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Poisson Distribution:</a:t>
            </a:r>
          </a:p>
          <a:p>
            <a:pPr>
              <a:spcBef>
                <a:spcPct val="0"/>
              </a:spcBef>
            </a:pPr>
            <a:endParaRPr lang="en-US" smtClean="0"/>
          </a:p>
          <a:p>
            <a:pPr>
              <a:spcBef>
                <a:spcPct val="0"/>
              </a:spcBef>
            </a:pPr>
            <a:r>
              <a:rPr lang="en-US" smtClean="0"/>
              <a:t>We can use the Poisson distribution to approximate the binomial distribution by letting </a:t>
            </a:r>
            <a:r>
              <a:rPr lang="en-US" smtClean="0">
                <a:sym typeface="Symbol" pitchFamily="18" charset="2"/>
              </a:rPr>
              <a:t> = </a:t>
            </a:r>
            <a:r>
              <a:rPr lang="en-US" i="1" smtClean="0">
                <a:sym typeface="Symbol" pitchFamily="18" charset="2"/>
              </a:rPr>
              <a:t>n</a:t>
            </a:r>
            <a:r>
              <a:rPr lang="en-US" smtClean="0">
                <a:sym typeface="Symbol" pitchFamily="18" charset="2"/>
              </a:rPr>
              <a:t>.</a:t>
            </a:r>
          </a:p>
          <a:p>
            <a:pPr>
              <a:spcBef>
                <a:spcPct val="0"/>
              </a:spcBef>
            </a:pPr>
            <a:endParaRPr lang="en-US" smtClean="0">
              <a:sym typeface="Symbol" pitchFamily="18" charset="2"/>
            </a:endParaRPr>
          </a:p>
          <a:p>
            <a:pPr>
              <a:spcBef>
                <a:spcPct val="0"/>
              </a:spcBef>
            </a:pPr>
            <a:r>
              <a:rPr lang="en-US" smtClean="0">
                <a:sym typeface="Symbol" pitchFamily="18" charset="2"/>
              </a:rPr>
              <a:t>The general rule for the approximation is that “</a:t>
            </a:r>
            <a:r>
              <a:rPr lang="en-US" i="1" smtClean="0">
                <a:sym typeface="Symbol" pitchFamily="18" charset="2"/>
              </a:rPr>
              <a:t>n</a:t>
            </a:r>
            <a:r>
              <a:rPr lang="en-US" smtClean="0">
                <a:sym typeface="Symbol" pitchFamily="18" charset="2"/>
              </a:rPr>
              <a:t>” should be large and “” should be small.</a:t>
            </a:r>
          </a:p>
          <a:p>
            <a:pPr>
              <a:spcBef>
                <a:spcPct val="0"/>
              </a:spcBef>
            </a:pPr>
            <a:endParaRPr lang="en-US" smtClean="0">
              <a:sym typeface="Symbol" pitchFamily="18" charset="2"/>
            </a:endParaRPr>
          </a:p>
          <a:p>
            <a:pPr>
              <a:spcBef>
                <a:spcPct val="0"/>
              </a:spcBef>
            </a:pPr>
            <a:r>
              <a:rPr lang="en-US" smtClean="0">
                <a:sym typeface="Symbol" pitchFamily="18" charset="2"/>
              </a:rPr>
              <a:t>Also, one can use the common rule of thumb of </a:t>
            </a:r>
            <a:r>
              <a:rPr lang="en-US" i="1" smtClean="0">
                <a:sym typeface="Symbol" pitchFamily="18" charset="2"/>
              </a:rPr>
              <a:t>n </a:t>
            </a:r>
            <a:r>
              <a:rPr lang="en-US" smtClean="0">
                <a:sym typeface="Symbol" pitchFamily="18" charset="2"/>
              </a:rPr>
              <a:t> 20 and   0.05.</a:t>
            </a:r>
            <a:endParaRPr lang="en-US" smtClean="0"/>
          </a:p>
        </p:txBody>
      </p:sp>
      <p:sp>
        <p:nvSpPr>
          <p:cNvPr id="1290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9BC116F-7C1D-40F9-810A-457E6B90A940}" type="slidenum">
              <a:rPr lang="en-US"/>
              <a:pPr/>
              <a:t>73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Learning Objectives:</a:t>
            </a:r>
          </a:p>
          <a:p>
            <a:pPr>
              <a:spcBef>
                <a:spcPct val="0"/>
              </a:spcBef>
            </a:pPr>
            <a:endParaRPr lang="en-US" smtClean="0"/>
          </a:p>
          <a:p>
            <a:pPr>
              <a:spcBef>
                <a:spcPct val="0"/>
              </a:spcBef>
            </a:pPr>
            <a:r>
              <a:rPr lang="en-US" smtClean="0"/>
              <a:t>Listed are the first  five learning objectives for this chapter.  These objectives will be discussed as the chapter progresses.</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7F35F3-938D-472F-A9CD-80C72E17F06C}" type="slidenum">
              <a:rPr lang="en-US"/>
              <a:pPr/>
              <a:t>74</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Hypergeometric Distribution:</a:t>
            </a:r>
          </a:p>
          <a:p>
            <a:pPr>
              <a:spcBef>
                <a:spcPct val="0"/>
              </a:spcBef>
            </a:pPr>
            <a:endParaRPr lang="en-US" smtClean="0"/>
          </a:p>
          <a:p>
            <a:pPr>
              <a:spcBef>
                <a:spcPct val="0"/>
              </a:spcBef>
            </a:pPr>
            <a:r>
              <a:rPr lang="en-US" smtClean="0"/>
              <a:t>This distribution is similar to the binomial distribution.</a:t>
            </a:r>
          </a:p>
          <a:p>
            <a:pPr>
              <a:spcBef>
                <a:spcPct val="0"/>
              </a:spcBef>
            </a:pPr>
            <a:endParaRPr lang="en-US" smtClean="0"/>
          </a:p>
          <a:p>
            <a:pPr>
              <a:spcBef>
                <a:spcPct val="0"/>
              </a:spcBef>
            </a:pPr>
            <a:r>
              <a:rPr lang="en-US" smtClean="0"/>
              <a:t>However, sampling is done without replacement from a finite population of size </a:t>
            </a:r>
            <a:r>
              <a:rPr lang="en-US" i="1" smtClean="0"/>
              <a:t>N</a:t>
            </a:r>
            <a:r>
              <a:rPr lang="en-US" smtClean="0"/>
              <a:t>.</a:t>
            </a:r>
          </a:p>
          <a:p>
            <a:pPr>
              <a:spcBef>
                <a:spcPct val="0"/>
              </a:spcBef>
            </a:pPr>
            <a:endParaRPr lang="en-US" smtClean="0"/>
          </a:p>
          <a:p>
            <a:pPr>
              <a:spcBef>
                <a:spcPct val="0"/>
              </a:spcBef>
            </a:pPr>
            <a:r>
              <a:rPr lang="en-US" smtClean="0"/>
              <a:t>The distribution could be left or right skewed.  It will be symmetric only if the proportion of successes in the population is 0.5.</a:t>
            </a:r>
          </a:p>
          <a:p>
            <a:pPr>
              <a:spcBef>
                <a:spcPct val="0"/>
              </a:spcBef>
            </a:pPr>
            <a:endParaRPr lang="en-US" smtClean="0"/>
          </a:p>
          <a:p>
            <a:pPr>
              <a:spcBef>
                <a:spcPct val="0"/>
              </a:spcBef>
            </a:pPr>
            <a:endParaRPr lang="en-US" smtClean="0"/>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45D2035-E6C9-4BD0-9DFC-54CFE001E34C}" type="slidenum">
              <a:rPr lang="en-US"/>
              <a:pPr/>
              <a:t>75</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Hypergeometric Distribution:</a:t>
            </a:r>
          </a:p>
          <a:p>
            <a:pPr>
              <a:spcBef>
                <a:spcPct val="0"/>
              </a:spcBef>
            </a:pPr>
            <a:endParaRPr lang="en-US" smtClean="0"/>
          </a:p>
          <a:p>
            <a:pPr>
              <a:spcBef>
                <a:spcPct val="0"/>
              </a:spcBef>
            </a:pPr>
            <a:r>
              <a:rPr lang="en-US" smtClean="0"/>
              <a:t>The slide lists the characteristics for the hypergeometric distribution and a useful Excel function to help with computations for the distribution. </a:t>
            </a:r>
          </a:p>
          <a:p>
            <a:pPr>
              <a:spcBef>
                <a:spcPct val="0"/>
              </a:spcBef>
            </a:pPr>
            <a:endParaRPr lang="en-US" smtClean="0"/>
          </a:p>
          <a:p>
            <a:pPr>
              <a:spcBef>
                <a:spcPct val="0"/>
              </a:spcBef>
            </a:pPr>
            <a:endParaRPr lang="en-US" smtClean="0"/>
          </a:p>
          <a:p>
            <a:pPr>
              <a:spcBef>
                <a:spcPct val="0"/>
              </a:spcBef>
            </a:pPr>
            <a:endParaRPr lang="en-US" smtClean="0"/>
          </a:p>
        </p:txBody>
      </p:sp>
      <p:sp>
        <p:nvSpPr>
          <p:cNvPr id="133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22B6E2C-F124-4F7D-8CB8-8E0431DCF899}" type="slidenum">
              <a:rPr lang="en-US"/>
              <a:pPr/>
              <a:t>76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Probability:</a:t>
            </a:r>
          </a:p>
          <a:p>
            <a:pPr>
              <a:spcBef>
                <a:spcPct val="0"/>
              </a:spcBef>
            </a:pPr>
            <a:endParaRPr lang="en-US" smtClean="0"/>
          </a:p>
          <a:p>
            <a:pPr>
              <a:spcBef>
                <a:spcPct val="0"/>
              </a:spcBef>
            </a:pPr>
            <a:r>
              <a:rPr lang="en-US" smtClean="0"/>
              <a:t>The classical approach to probability assumes that each simple event in the sample space has an equal chance of occurring. </a:t>
            </a:r>
          </a:p>
          <a:p>
            <a:pPr>
              <a:spcBef>
                <a:spcPct val="0"/>
              </a:spcBef>
            </a:pPr>
            <a:endParaRPr lang="en-US" smtClean="0"/>
          </a:p>
          <a:p>
            <a:pPr>
              <a:spcBef>
                <a:spcPct val="0"/>
              </a:spcBef>
            </a:pPr>
            <a:endParaRPr lang="en-US"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D4BDCB6-DD43-4BC0-AE6A-D3E5CD01259E}"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Probability:  </a:t>
            </a:r>
          </a:p>
          <a:p>
            <a:pPr>
              <a:spcBef>
                <a:spcPct val="0"/>
              </a:spcBef>
            </a:pPr>
            <a:endParaRPr lang="en-US" smtClean="0"/>
          </a:p>
          <a:p>
            <a:pPr>
              <a:spcBef>
                <a:spcPct val="0"/>
              </a:spcBef>
            </a:pPr>
            <a:r>
              <a:rPr lang="en-US" smtClean="0"/>
              <a:t>This slide gives an example to demonstrate the concept of the classical approach to probability.</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6C7BBA-4244-4CA7-AAE9-F38C914B5B13}"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E81304-215D-4C41-8B87-E36E5CE619A0}" type="datetimeFigureOut">
              <a:rPr lang="en-US" smtClean="0"/>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8024A-3762-4B87-B5B9-8307EE0CAF89}" type="slidenum">
              <a:rPr lang="en-US" smtClean="0"/>
              <a:t>‹#›</a:t>
            </a:fld>
            <a:endParaRPr lang="en-US"/>
          </a:p>
        </p:txBody>
      </p:sp>
    </p:spTree>
    <p:extLst>
      <p:ext uri="{BB962C8B-B14F-4D97-AF65-F5344CB8AC3E}">
        <p14:creationId xmlns:p14="http://schemas.microsoft.com/office/powerpoint/2010/main" val="229043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81304-215D-4C41-8B87-E36E5CE619A0}" type="datetimeFigureOut">
              <a:rPr lang="en-US" smtClean="0"/>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8024A-3762-4B87-B5B9-8307EE0CAF89}" type="slidenum">
              <a:rPr lang="en-US" smtClean="0"/>
              <a:t>‹#›</a:t>
            </a:fld>
            <a:endParaRPr lang="en-US"/>
          </a:p>
        </p:txBody>
      </p:sp>
    </p:spTree>
    <p:extLst>
      <p:ext uri="{BB962C8B-B14F-4D97-AF65-F5344CB8AC3E}">
        <p14:creationId xmlns:p14="http://schemas.microsoft.com/office/powerpoint/2010/main" val="382284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81304-215D-4C41-8B87-E36E5CE619A0}" type="datetimeFigureOut">
              <a:rPr lang="en-US" smtClean="0"/>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8024A-3762-4B87-B5B9-8307EE0CAF89}" type="slidenum">
              <a:rPr lang="en-US" smtClean="0"/>
              <a:t>‹#›</a:t>
            </a:fld>
            <a:endParaRPr lang="en-US"/>
          </a:p>
        </p:txBody>
      </p:sp>
    </p:spTree>
    <p:extLst>
      <p:ext uri="{BB962C8B-B14F-4D97-AF65-F5344CB8AC3E}">
        <p14:creationId xmlns:p14="http://schemas.microsoft.com/office/powerpoint/2010/main" val="348239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81304-215D-4C41-8B87-E36E5CE619A0}" type="datetimeFigureOut">
              <a:rPr lang="en-US" smtClean="0"/>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8024A-3762-4B87-B5B9-8307EE0CAF89}" type="slidenum">
              <a:rPr lang="en-US" smtClean="0"/>
              <a:t>‹#›</a:t>
            </a:fld>
            <a:endParaRPr lang="en-US"/>
          </a:p>
        </p:txBody>
      </p:sp>
    </p:spTree>
    <p:extLst>
      <p:ext uri="{BB962C8B-B14F-4D97-AF65-F5344CB8AC3E}">
        <p14:creationId xmlns:p14="http://schemas.microsoft.com/office/powerpoint/2010/main" val="384809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E81304-215D-4C41-8B87-E36E5CE619A0}" type="datetimeFigureOut">
              <a:rPr lang="en-US" smtClean="0"/>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8024A-3762-4B87-B5B9-8307EE0CAF89}" type="slidenum">
              <a:rPr lang="en-US" smtClean="0"/>
              <a:t>‹#›</a:t>
            </a:fld>
            <a:endParaRPr lang="en-US"/>
          </a:p>
        </p:txBody>
      </p:sp>
    </p:spTree>
    <p:extLst>
      <p:ext uri="{BB962C8B-B14F-4D97-AF65-F5344CB8AC3E}">
        <p14:creationId xmlns:p14="http://schemas.microsoft.com/office/powerpoint/2010/main" val="26777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E81304-215D-4C41-8B87-E36E5CE619A0}" type="datetimeFigureOut">
              <a:rPr lang="en-US" smtClean="0"/>
              <a:t>10/14/2013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8024A-3762-4B87-B5B9-8307EE0CAF89}" type="slidenum">
              <a:rPr lang="en-US" smtClean="0"/>
              <a:t>‹#›</a:t>
            </a:fld>
            <a:endParaRPr lang="en-US"/>
          </a:p>
        </p:txBody>
      </p:sp>
    </p:spTree>
    <p:extLst>
      <p:ext uri="{BB962C8B-B14F-4D97-AF65-F5344CB8AC3E}">
        <p14:creationId xmlns:p14="http://schemas.microsoft.com/office/powerpoint/2010/main" val="332935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E81304-215D-4C41-8B87-E36E5CE619A0}" type="datetimeFigureOut">
              <a:rPr lang="en-US" smtClean="0"/>
              <a:t>10/14/2013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98024A-3762-4B87-B5B9-8307EE0CAF89}" type="slidenum">
              <a:rPr lang="en-US" smtClean="0"/>
              <a:t>‹#›</a:t>
            </a:fld>
            <a:endParaRPr lang="en-US"/>
          </a:p>
        </p:txBody>
      </p:sp>
    </p:spTree>
    <p:extLst>
      <p:ext uri="{BB962C8B-B14F-4D97-AF65-F5344CB8AC3E}">
        <p14:creationId xmlns:p14="http://schemas.microsoft.com/office/powerpoint/2010/main" val="2448780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E81304-215D-4C41-8B87-E36E5CE619A0}" type="datetimeFigureOut">
              <a:rPr lang="en-US" smtClean="0"/>
              <a:t>10/14/2013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98024A-3762-4B87-B5B9-8307EE0CAF89}" type="slidenum">
              <a:rPr lang="en-US" smtClean="0"/>
              <a:t>‹#›</a:t>
            </a:fld>
            <a:endParaRPr lang="en-US"/>
          </a:p>
        </p:txBody>
      </p:sp>
    </p:spTree>
    <p:extLst>
      <p:ext uri="{BB962C8B-B14F-4D97-AF65-F5344CB8AC3E}">
        <p14:creationId xmlns:p14="http://schemas.microsoft.com/office/powerpoint/2010/main" val="2575138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81304-215D-4C41-8B87-E36E5CE619A0}" type="datetimeFigureOut">
              <a:rPr lang="en-US" smtClean="0"/>
              <a:t>10/14/2013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98024A-3762-4B87-B5B9-8307EE0CAF89}" type="slidenum">
              <a:rPr lang="en-US" smtClean="0"/>
              <a:t>‹#›</a:t>
            </a:fld>
            <a:endParaRPr lang="en-US"/>
          </a:p>
        </p:txBody>
      </p:sp>
    </p:spTree>
    <p:extLst>
      <p:ext uri="{BB962C8B-B14F-4D97-AF65-F5344CB8AC3E}">
        <p14:creationId xmlns:p14="http://schemas.microsoft.com/office/powerpoint/2010/main" val="48063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81304-215D-4C41-8B87-E36E5CE619A0}" type="datetimeFigureOut">
              <a:rPr lang="en-US" smtClean="0"/>
              <a:t>10/14/2013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8024A-3762-4B87-B5B9-8307EE0CAF89}" type="slidenum">
              <a:rPr lang="en-US" smtClean="0"/>
              <a:t>‹#›</a:t>
            </a:fld>
            <a:endParaRPr lang="en-US"/>
          </a:p>
        </p:txBody>
      </p:sp>
    </p:spTree>
    <p:extLst>
      <p:ext uri="{BB962C8B-B14F-4D97-AF65-F5344CB8AC3E}">
        <p14:creationId xmlns:p14="http://schemas.microsoft.com/office/powerpoint/2010/main" val="120679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81304-215D-4C41-8B87-E36E5CE619A0}" type="datetimeFigureOut">
              <a:rPr lang="en-US" smtClean="0"/>
              <a:t>10/14/2013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8024A-3762-4B87-B5B9-8307EE0CAF89}" type="slidenum">
              <a:rPr lang="en-US" smtClean="0"/>
              <a:t>‹#›</a:t>
            </a:fld>
            <a:endParaRPr lang="en-US"/>
          </a:p>
        </p:txBody>
      </p:sp>
    </p:spTree>
    <p:extLst>
      <p:ext uri="{BB962C8B-B14F-4D97-AF65-F5344CB8AC3E}">
        <p14:creationId xmlns:p14="http://schemas.microsoft.com/office/powerpoint/2010/main" val="428729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81304-215D-4C41-8B87-E36E5CE619A0}" type="datetimeFigureOut">
              <a:rPr lang="en-US" smtClean="0"/>
              <a:t>10/14/2013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8024A-3762-4B87-B5B9-8307EE0CAF89}" type="slidenum">
              <a:rPr lang="en-US" smtClean="0"/>
              <a:t>‹#›</a:t>
            </a:fld>
            <a:endParaRPr lang="en-US"/>
          </a:p>
        </p:txBody>
      </p:sp>
    </p:spTree>
    <p:extLst>
      <p:ext uri="{BB962C8B-B14F-4D97-AF65-F5344CB8AC3E}">
        <p14:creationId xmlns:p14="http://schemas.microsoft.com/office/powerpoint/2010/main" val="783902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8.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3.png"/><Relationship Id="rId5" Type="http://schemas.openxmlformats.org/officeDocument/2006/relationships/image" Target="../media/image42.w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emf"/></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emf"/></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55.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69.jpg"/></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74.wmf"/></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77.wmf"/><Relationship Id="rId4" Type="http://schemas.openxmlformats.org/officeDocument/2006/relationships/image" Target="../media/image76.png"/></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62.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81.wmf"/></Relationships>
</file>

<file path=ppt/slides/_rels/slide63.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80.wmf"/></Relationships>
</file>

<file path=ppt/slides/_rels/slide6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85.jpg"/></Relationships>
</file>

<file path=ppt/slides/_rels/slide6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6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72.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95.wm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chemeClr val="accent1"/>
                </a:solidFill>
                <a:effectLst>
                  <a:outerShdw blurRad="38100" dist="38100" dir="2700000" algn="tl">
                    <a:srgbClr val="000000">
                      <a:alpha val="43137"/>
                    </a:srgbClr>
                  </a:outerShdw>
                </a:effectLst>
              </a:rPr>
              <a:t>Week </a:t>
            </a:r>
            <a:r>
              <a:rPr lang="en-US" dirty="0" smtClean="0">
                <a:solidFill>
                  <a:schemeClr val="accent1"/>
                </a:solidFill>
                <a:effectLst>
                  <a:outerShdw blurRad="38100" dist="38100" dir="2700000" algn="tl">
                    <a:srgbClr val="000000">
                      <a:alpha val="43137"/>
                    </a:srgbClr>
                  </a:outerShdw>
                </a:effectLst>
              </a:rPr>
              <a:t>4 </a:t>
            </a:r>
            <a:r>
              <a:rPr lang="en-US" dirty="0">
                <a:solidFill>
                  <a:schemeClr val="accent1"/>
                </a:solidFill>
                <a:effectLst>
                  <a:outerShdw blurRad="38100" dist="38100" dir="2700000" algn="tl">
                    <a:srgbClr val="000000">
                      <a:alpha val="43137"/>
                    </a:srgbClr>
                  </a:outerShdw>
                </a:effectLst>
              </a:rPr>
              <a:t/>
            </a:r>
            <a:br>
              <a:rPr lang="en-US" dirty="0">
                <a:solidFill>
                  <a:schemeClr val="accent1"/>
                </a:solidFill>
                <a:effectLst>
                  <a:outerShdw blurRad="38100" dist="38100" dir="2700000" algn="tl">
                    <a:srgbClr val="000000">
                      <a:alpha val="43137"/>
                    </a:srgbClr>
                  </a:outerShdw>
                </a:effectLst>
              </a:rPr>
            </a:br>
            <a:r>
              <a:rPr lang="en-US" dirty="0">
                <a:solidFill>
                  <a:schemeClr val="accent1"/>
                </a:solidFill>
                <a:effectLst>
                  <a:outerShdw blurRad="38100" dist="38100" dir="2700000" algn="tl">
                    <a:srgbClr val="000000">
                      <a:alpha val="43137"/>
                    </a:srgbClr>
                  </a:outerShdw>
                </a:effectLst>
              </a:rPr>
              <a:t>September </a:t>
            </a:r>
            <a:r>
              <a:rPr lang="en-US" dirty="0" smtClean="0">
                <a:solidFill>
                  <a:schemeClr val="accent1"/>
                </a:solidFill>
                <a:effectLst>
                  <a:outerShdw blurRad="38100" dist="38100" dir="2700000" algn="tl">
                    <a:srgbClr val="000000">
                      <a:alpha val="43137"/>
                    </a:srgbClr>
                  </a:outerShdw>
                </a:effectLst>
              </a:rPr>
              <a:t>22-26</a:t>
            </a:r>
            <a:endParaRPr lang="en-US" dirty="0">
              <a:solidFill>
                <a:schemeClr val="accent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dirty="0" smtClean="0">
                <a:solidFill>
                  <a:srgbClr val="C00000"/>
                </a:solidFill>
              </a:rPr>
              <a:t>Five Mini-Lectures </a:t>
            </a:r>
          </a:p>
          <a:p>
            <a:r>
              <a:rPr lang="en-US" dirty="0" smtClean="0">
                <a:solidFill>
                  <a:srgbClr val="C00000"/>
                </a:solidFill>
              </a:rPr>
              <a:t>QMM 510</a:t>
            </a:r>
          </a:p>
          <a:p>
            <a:r>
              <a:rPr lang="en-US" dirty="0" smtClean="0">
                <a:solidFill>
                  <a:srgbClr val="C00000"/>
                </a:solidFill>
              </a:rPr>
              <a:t>Fall </a:t>
            </a:r>
            <a:r>
              <a:rPr lang="en-US" dirty="0" smtClean="0">
                <a:solidFill>
                  <a:srgbClr val="C00000"/>
                </a:solidFill>
              </a:rPr>
              <a:t>2014 </a:t>
            </a:r>
            <a:endParaRPr lang="en-US" dirty="0">
              <a:solidFill>
                <a:srgbClr val="C00000"/>
              </a:solidFill>
            </a:endParaRPr>
          </a:p>
        </p:txBody>
      </p:sp>
      <p:pic>
        <p:nvPicPr>
          <p:cNvPr id="1026" name="Picture 2" descr="C:\Users\Blythe\AppData\Local\Microsoft\Windows\Temporary Internet Files\Content.IE5\57E3VQ8D\MC90044183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762000"/>
            <a:ext cx="1447800" cy="14454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lythe\AppData\Local\Microsoft\Windows\Temporary Internet Files\Content.IE5\T28SMCVP\MC9000571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72157"/>
            <a:ext cx="1215238" cy="1825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402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sldNum" sz="quarter" idx="10"/>
          </p:nvPr>
        </p:nvSpPr>
        <p:spPr>
          <a:ln/>
        </p:spPr>
        <p:txBody>
          <a:bodyPr/>
          <a:lstStyle/>
          <a:p>
            <a:r>
              <a:rPr lang="en-US"/>
              <a:t>5-</a:t>
            </a:r>
            <a:fld id="{6296B8F6-DAAF-4E50-8080-7BC22384C498}" type="slidenum">
              <a:rPr lang="en-US"/>
              <a:pPr/>
              <a:t>10</a:t>
            </a:fld>
            <a:endParaRPr lang="en-US"/>
          </a:p>
        </p:txBody>
      </p:sp>
      <p:sp>
        <p:nvSpPr>
          <p:cNvPr id="45057"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33796"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45059" name="Rectangle 6"/>
          <p:cNvSpPr>
            <a:spLocks noChangeArrowheads="1"/>
          </p:cNvSpPr>
          <p:nvPr/>
        </p:nvSpPr>
        <p:spPr bwMode="auto">
          <a:xfrm>
            <a:off x="685800" y="2133600"/>
            <a:ext cx="823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a:solidFill>
                  <a:srgbClr val="002060"/>
                </a:solidFill>
              </a:rPr>
              <a:t>For example, the two-dice experiment has 36 equally likely simple events.  The </a:t>
            </a:r>
            <a:r>
              <a:rPr lang="en-US" sz="2000" i="1">
                <a:solidFill>
                  <a:srgbClr val="002060"/>
                </a:solidFill>
              </a:rPr>
              <a:t>P</a:t>
            </a:r>
            <a:r>
              <a:rPr lang="en-US" sz="2000">
                <a:solidFill>
                  <a:srgbClr val="002060"/>
                </a:solidFill>
              </a:rPr>
              <a:t>(that the sum of the dots on the two faces equals 7) is</a:t>
            </a:r>
          </a:p>
        </p:txBody>
      </p:sp>
      <p:sp>
        <p:nvSpPr>
          <p:cNvPr id="45060" name="Rectangle 7"/>
          <p:cNvSpPr>
            <a:spLocks noChangeArrowheads="1"/>
          </p:cNvSpPr>
          <p:nvPr/>
        </p:nvSpPr>
        <p:spPr bwMode="auto">
          <a:xfrm>
            <a:off x="1371600" y="2057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pPr>
            <a:endParaRPr lang="en-US" sz="2800"/>
          </a:p>
        </p:txBody>
      </p:sp>
      <p:sp>
        <p:nvSpPr>
          <p:cNvPr id="33800" name="Rectangle 8"/>
          <p:cNvSpPr>
            <a:spLocks noChangeArrowheads="1"/>
          </p:cNvSpPr>
          <p:nvPr/>
        </p:nvSpPr>
        <p:spPr bwMode="auto">
          <a:xfrm>
            <a:off x="400050" y="4446588"/>
            <a:ext cx="370205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682625" indent="-395288" eaLnBrk="0" hangingPunct="0">
              <a:spcBef>
                <a:spcPct val="20000"/>
              </a:spcBef>
              <a:buClr>
                <a:schemeClr val="accent1"/>
              </a:buClr>
              <a:buFontTx/>
              <a:buChar char="•"/>
            </a:pPr>
            <a:r>
              <a:rPr lang="en-US" sz="2000">
                <a:solidFill>
                  <a:srgbClr val="002060"/>
                </a:solidFill>
              </a:rPr>
              <a:t>The probability is obtained </a:t>
            </a:r>
            <a:r>
              <a:rPr lang="en-US" sz="2000" i="1">
                <a:solidFill>
                  <a:srgbClr val="002060"/>
                </a:solidFill>
              </a:rPr>
              <a:t>a priori</a:t>
            </a:r>
            <a:r>
              <a:rPr lang="en-US" sz="2000">
                <a:solidFill>
                  <a:srgbClr val="002060"/>
                </a:solidFill>
              </a:rPr>
              <a:t> using the </a:t>
            </a:r>
            <a:r>
              <a:rPr lang="en-US" sz="2000" i="1" u="sng">
                <a:solidFill>
                  <a:srgbClr val="002060"/>
                </a:solidFill>
              </a:rPr>
              <a:t>classical approach</a:t>
            </a:r>
            <a:r>
              <a:rPr lang="en-US" sz="2000">
                <a:solidFill>
                  <a:srgbClr val="002060"/>
                </a:solidFill>
              </a:rPr>
              <a:t> as shown in this Venn diagram for 2 dice:</a:t>
            </a:r>
            <a:endParaRPr lang="en-US" sz="2000" i="1" u="sng">
              <a:solidFill>
                <a:srgbClr val="002060"/>
              </a:solidFill>
            </a:endParaRPr>
          </a:p>
        </p:txBody>
      </p:sp>
      <p:sp>
        <p:nvSpPr>
          <p:cNvPr id="45062" name="Rectangle 9"/>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33854" name="Rectangle 62"/>
          <p:cNvSpPr>
            <a:spLocks noChangeArrowheads="1"/>
          </p:cNvSpPr>
          <p:nvPr/>
        </p:nvSpPr>
        <p:spPr bwMode="auto">
          <a:xfrm>
            <a:off x="238125" y="1600200"/>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Classical Approach</a:t>
            </a:r>
          </a:p>
        </p:txBody>
      </p:sp>
      <p:sp>
        <p:nvSpPr>
          <p:cNvPr id="45064"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103427" name="Picture 3"/>
          <p:cNvPicPr>
            <a:picLocks noChangeAspect="1" noChangeArrowheads="1"/>
          </p:cNvPicPr>
          <p:nvPr/>
        </p:nvPicPr>
        <p:blipFill>
          <a:blip r:embed="rId3" cstate="print"/>
          <a:srcRect/>
          <a:stretch>
            <a:fillRect/>
          </a:stretch>
        </p:blipFill>
        <p:spPr bwMode="auto">
          <a:xfrm>
            <a:off x="4191000" y="4191000"/>
            <a:ext cx="4572000" cy="1952625"/>
          </a:xfrm>
          <a:prstGeom prst="rect">
            <a:avLst/>
          </a:prstGeom>
          <a:noFill/>
          <a:ln w="3175">
            <a:solidFill>
              <a:schemeClr val="tx1"/>
            </a:solidFill>
            <a:miter lim="800000"/>
            <a:headEnd/>
            <a:tailEnd/>
          </a:ln>
          <a:effectLst>
            <a:innerShdw blurRad="63500" dist="50800" dir="2700000">
              <a:prstClr val="black">
                <a:alpha val="50000"/>
              </a:prstClr>
            </a:innerShdw>
          </a:effectLst>
        </p:spPr>
      </p:pic>
      <p:pic>
        <p:nvPicPr>
          <p:cNvPr id="74755" name="Picture 3"/>
          <p:cNvPicPr>
            <a:picLocks noChangeAspect="1" noChangeArrowheads="1"/>
          </p:cNvPicPr>
          <p:nvPr/>
        </p:nvPicPr>
        <p:blipFill>
          <a:blip r:embed="rId4" cstate="print"/>
          <a:srcRect/>
          <a:stretch>
            <a:fillRect/>
          </a:stretch>
        </p:blipFill>
        <p:spPr bwMode="auto">
          <a:xfrm>
            <a:off x="762000" y="2971800"/>
            <a:ext cx="7772400" cy="971550"/>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16" name="Rectangle 2"/>
          <p:cNvSpPr txBox="1">
            <a:spLocks noChangeArrowheads="1"/>
          </p:cNvSpPr>
          <p:nvPr/>
        </p:nvSpPr>
        <p:spPr bwMode="auto">
          <a:xfrm>
            <a:off x="1356217" y="381000"/>
            <a:ext cx="6548438" cy="474922"/>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Probability</a:t>
            </a:r>
            <a:endParaRPr lang="en-US" sz="3200" kern="0" dirty="0">
              <a:solidFill>
                <a:schemeClr val="accent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645775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Grp="1" noChangeArrowheads="1"/>
          </p:cNvSpPr>
          <p:nvPr>
            <p:ph type="sldNum" sz="quarter" idx="10"/>
          </p:nvPr>
        </p:nvSpPr>
        <p:spPr>
          <a:ln/>
        </p:spPr>
        <p:txBody>
          <a:bodyPr/>
          <a:lstStyle/>
          <a:p>
            <a:r>
              <a:rPr lang="en-US"/>
              <a:t>5-</a:t>
            </a:r>
            <a:fld id="{F4CD84C2-A4F2-48F9-B0C2-61437B25483D}" type="slidenum">
              <a:rPr lang="en-US"/>
              <a:pPr/>
              <a:t>11</a:t>
            </a:fld>
            <a:endParaRPr lang="en-US"/>
          </a:p>
        </p:txBody>
      </p:sp>
      <p:sp>
        <p:nvSpPr>
          <p:cNvPr id="47105"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47106" name="Text Box 4"/>
          <p:cNvSpPr txBox="1">
            <a:spLocks noChangeArrowheads="1"/>
          </p:cNvSpPr>
          <p:nvPr/>
        </p:nvSpPr>
        <p:spPr bwMode="auto">
          <a:xfrm>
            <a:off x="622300" y="41275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buClr>
                <a:srgbClr val="C00000"/>
              </a:buClr>
            </a:pPr>
            <a:endParaRPr lang="en-US"/>
          </a:p>
        </p:txBody>
      </p:sp>
      <p:sp>
        <p:nvSpPr>
          <p:cNvPr id="47107" name="Rectangle 6"/>
          <p:cNvSpPr>
            <a:spLocks noChangeArrowheads="1"/>
          </p:cNvSpPr>
          <p:nvPr/>
        </p:nvSpPr>
        <p:spPr bwMode="auto">
          <a:xfrm>
            <a:off x="622300" y="2255838"/>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a:solidFill>
                  <a:srgbClr val="002060"/>
                </a:solidFill>
              </a:rPr>
              <a:t>A </a:t>
            </a:r>
            <a:r>
              <a:rPr lang="en-US" sz="2000" i="1" u="sng">
                <a:solidFill>
                  <a:srgbClr val="002060"/>
                </a:solidFill>
              </a:rPr>
              <a:t>subjective</a:t>
            </a:r>
            <a:r>
              <a:rPr lang="en-US" sz="2000">
                <a:solidFill>
                  <a:srgbClr val="002060"/>
                </a:solidFill>
              </a:rPr>
              <a:t> probability reflects someone’s informed judgment  about the likelihood of an event.</a:t>
            </a:r>
          </a:p>
        </p:txBody>
      </p:sp>
      <p:sp>
        <p:nvSpPr>
          <p:cNvPr id="47108" name="Rectangle 7"/>
          <p:cNvSpPr>
            <a:spLocks noChangeArrowheads="1"/>
          </p:cNvSpPr>
          <p:nvPr/>
        </p:nvSpPr>
        <p:spPr bwMode="auto">
          <a:xfrm>
            <a:off x="1371600" y="2057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pPr>
            <a:endParaRPr lang="en-US" sz="2800"/>
          </a:p>
        </p:txBody>
      </p:sp>
      <p:sp>
        <p:nvSpPr>
          <p:cNvPr id="34824" name="Rectangle 8"/>
          <p:cNvSpPr>
            <a:spLocks noChangeArrowheads="1"/>
          </p:cNvSpPr>
          <p:nvPr/>
        </p:nvSpPr>
        <p:spPr bwMode="auto">
          <a:xfrm>
            <a:off x="622300" y="307657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a:solidFill>
                  <a:srgbClr val="002060"/>
                </a:solidFill>
              </a:rPr>
              <a:t>Used when there is no repeatable random experiment</a:t>
            </a:r>
            <a:r>
              <a:rPr lang="en-US"/>
              <a:t>.</a:t>
            </a:r>
          </a:p>
        </p:txBody>
      </p:sp>
      <p:sp>
        <p:nvSpPr>
          <p:cNvPr id="47110" name="Rectangle 9"/>
          <p:cNvSpPr>
            <a:spLocks noChangeArrowheads="1"/>
          </p:cNvSpPr>
          <p:nvPr/>
        </p:nvSpPr>
        <p:spPr bwMode="auto">
          <a:xfrm>
            <a:off x="622300" y="3160713"/>
            <a:ext cx="2540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nchor="ctr">
            <a:spAutoFit/>
          </a:bodyPr>
          <a:lstStyle/>
          <a:p>
            <a:pPr eaLnBrk="0" hangingPunct="0"/>
            <a:endParaRPr lang="en-US" sz="2800"/>
          </a:p>
        </p:txBody>
      </p:sp>
      <p:sp>
        <p:nvSpPr>
          <p:cNvPr id="34826" name="Rectangle 10"/>
          <p:cNvSpPr>
            <a:spLocks noChangeArrowheads="1"/>
          </p:cNvSpPr>
          <p:nvPr/>
        </p:nvSpPr>
        <p:spPr bwMode="auto">
          <a:xfrm>
            <a:off x="609600" y="3581400"/>
            <a:ext cx="8229600" cy="218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0" hangingPunct="0">
              <a:spcBef>
                <a:spcPts val="1200"/>
              </a:spcBef>
              <a:buClr>
                <a:schemeClr val="accent1"/>
              </a:buClr>
            </a:pPr>
            <a:r>
              <a:rPr lang="en-US" sz="2000" dirty="0">
                <a:solidFill>
                  <a:srgbClr val="002060"/>
                </a:solidFill>
              </a:rPr>
              <a:t>For </a:t>
            </a:r>
            <a:r>
              <a:rPr lang="en-US" sz="2000" dirty="0" smtClean="0">
                <a:solidFill>
                  <a:srgbClr val="002060"/>
                </a:solidFill>
              </a:rPr>
              <a:t>example:</a:t>
            </a:r>
          </a:p>
          <a:p>
            <a:pPr marL="342900" indent="-342900" eaLnBrk="0" hangingPunct="0">
              <a:spcBef>
                <a:spcPts val="1200"/>
              </a:spcBef>
              <a:buClr>
                <a:schemeClr val="accent1"/>
              </a:buClr>
              <a:buFont typeface="Arial" pitchFamily="34" charset="0"/>
              <a:buChar char="•"/>
            </a:pPr>
            <a:r>
              <a:rPr lang="en-US" sz="2000" dirty="0" smtClean="0">
                <a:solidFill>
                  <a:srgbClr val="002060"/>
                </a:solidFill>
              </a:rPr>
              <a:t> </a:t>
            </a:r>
            <a:r>
              <a:rPr lang="en-US" sz="2000" dirty="0">
                <a:solidFill>
                  <a:srgbClr val="002060"/>
                </a:solidFill>
              </a:rPr>
              <a:t>What is the probability that a new truck </a:t>
            </a:r>
            <a:br>
              <a:rPr lang="en-US" sz="2000" dirty="0">
                <a:solidFill>
                  <a:srgbClr val="002060"/>
                </a:solidFill>
              </a:rPr>
            </a:br>
            <a:r>
              <a:rPr lang="en-US" sz="2000" dirty="0">
                <a:solidFill>
                  <a:srgbClr val="002060"/>
                </a:solidFill>
              </a:rPr>
              <a:t>  product program will show a return on</a:t>
            </a:r>
            <a:br>
              <a:rPr lang="en-US" sz="2000" dirty="0">
                <a:solidFill>
                  <a:srgbClr val="002060"/>
                </a:solidFill>
              </a:rPr>
            </a:br>
            <a:r>
              <a:rPr lang="en-US" sz="2000" dirty="0">
                <a:solidFill>
                  <a:srgbClr val="002060"/>
                </a:solidFill>
              </a:rPr>
              <a:t>  investment of at least 10 percent</a:t>
            </a:r>
            <a:r>
              <a:rPr lang="en-US" sz="2000" dirty="0" smtClean="0">
                <a:solidFill>
                  <a:srgbClr val="002060"/>
                </a:solidFill>
              </a:rPr>
              <a:t>?</a:t>
            </a:r>
          </a:p>
          <a:p>
            <a:pPr marL="342900" indent="-342900" eaLnBrk="0" hangingPunct="0">
              <a:spcBef>
                <a:spcPts val="1200"/>
              </a:spcBef>
              <a:buClr>
                <a:schemeClr val="accent1"/>
              </a:buClr>
              <a:buFont typeface="Arial" pitchFamily="34" charset="0"/>
              <a:buChar char="•"/>
            </a:pPr>
            <a:r>
              <a:rPr lang="en-US" sz="2000" dirty="0" smtClean="0">
                <a:solidFill>
                  <a:srgbClr val="002060"/>
                </a:solidFill>
              </a:rPr>
              <a:t> </a:t>
            </a:r>
            <a:r>
              <a:rPr lang="en-US" sz="2000" dirty="0">
                <a:solidFill>
                  <a:srgbClr val="002060"/>
                </a:solidFill>
              </a:rPr>
              <a:t>What is the probability that the price of Ford’s</a:t>
            </a:r>
            <a:br>
              <a:rPr lang="en-US" sz="2000" dirty="0">
                <a:solidFill>
                  <a:srgbClr val="002060"/>
                </a:solidFill>
              </a:rPr>
            </a:br>
            <a:r>
              <a:rPr lang="en-US" sz="2000" dirty="0">
                <a:solidFill>
                  <a:srgbClr val="002060"/>
                </a:solidFill>
              </a:rPr>
              <a:t>  stock will rise within the next 30 days?</a:t>
            </a:r>
          </a:p>
        </p:txBody>
      </p:sp>
      <p:sp>
        <p:nvSpPr>
          <p:cNvPr id="34828" name="Rectangle 12"/>
          <p:cNvSpPr>
            <a:spLocks noChangeArrowheads="1"/>
          </p:cNvSpPr>
          <p:nvPr/>
        </p:nvSpPr>
        <p:spPr bwMode="auto">
          <a:xfrm>
            <a:off x="238125" y="1600200"/>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Subjective Approach</a:t>
            </a:r>
          </a:p>
        </p:txBody>
      </p:sp>
      <p:sp>
        <p:nvSpPr>
          <p:cNvPr id="47113"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129026" name="Picture 2" descr="C:\Users\Blythe\AppData\Local\Microsoft\Windows\Temporary Internet Files\Content.IE5\K4POUWPH\MC9003887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3573" y="4113323"/>
            <a:ext cx="1826057" cy="667512"/>
          </a:xfrm>
          <a:prstGeom prst="rect">
            <a:avLst/>
          </a:prstGeom>
          <a:noFill/>
          <a:extLst>
            <a:ext uri="{909E8E84-426E-40DD-AFC4-6F175D3DCCD1}">
              <a14:hiddenFill xmlns:a14="http://schemas.microsoft.com/office/drawing/2010/main">
                <a:solidFill>
                  <a:srgbClr val="FFFFFF"/>
                </a:solidFill>
              </a14:hiddenFill>
            </a:ext>
          </a:extLst>
        </p:spPr>
      </p:pic>
      <p:pic>
        <p:nvPicPr>
          <p:cNvPr id="129027" name="Picture 3" descr="C:\Users\Blythe\AppData\Local\Microsoft\Windows\Temporary Internet Files\Content.IE5\57E3VQ8D\MC90043999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10" y="5029200"/>
            <a:ext cx="1497184" cy="88780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bwMode="auto">
          <a:xfrm>
            <a:off x="1356217" y="381000"/>
            <a:ext cx="6548438" cy="474922"/>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Probability</a:t>
            </a:r>
            <a:endParaRPr lang="en-US" sz="3200" kern="0" dirty="0">
              <a:solidFill>
                <a:schemeClr val="accent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843651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Grp="1" noChangeArrowheads="1"/>
          </p:cNvSpPr>
          <p:nvPr>
            <p:ph type="sldNum" sz="quarter" idx="10"/>
          </p:nvPr>
        </p:nvSpPr>
        <p:spPr>
          <a:ln/>
        </p:spPr>
        <p:txBody>
          <a:bodyPr/>
          <a:lstStyle/>
          <a:p>
            <a:r>
              <a:rPr lang="en-US"/>
              <a:t>5-</a:t>
            </a:r>
            <a:fld id="{738498CB-0E80-4F81-9178-94A47487291D}" type="slidenum">
              <a:rPr lang="en-US"/>
              <a:pPr/>
              <a:t>12</a:t>
            </a:fld>
            <a:endParaRPr lang="en-US"/>
          </a:p>
        </p:txBody>
      </p:sp>
      <p:sp>
        <p:nvSpPr>
          <p:cNvPr id="49153"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36868"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36870" name="Rectangle 6"/>
          <p:cNvSpPr>
            <a:spLocks noChangeArrowheads="1"/>
          </p:cNvSpPr>
          <p:nvPr/>
        </p:nvSpPr>
        <p:spPr bwMode="auto">
          <a:xfrm>
            <a:off x="457200" y="2686493"/>
            <a:ext cx="8231188" cy="12192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The </a:t>
            </a:r>
            <a:r>
              <a:rPr lang="en-US" sz="2000" i="1" u="sng" dirty="0">
                <a:solidFill>
                  <a:srgbClr val="002060"/>
                </a:solidFill>
                <a:effectLst>
                  <a:outerShdw blurRad="38100" dist="38100" dir="2700000" algn="tl">
                    <a:srgbClr val="FFFFFF"/>
                  </a:outerShdw>
                </a:effectLst>
              </a:rPr>
              <a:t>complement</a:t>
            </a:r>
            <a:r>
              <a:rPr lang="en-US" sz="2000" dirty="0">
                <a:solidFill>
                  <a:srgbClr val="002060"/>
                </a:solidFill>
                <a:effectLst>
                  <a:outerShdw blurRad="38100" dist="38100" dir="2700000" algn="tl">
                    <a:srgbClr val="FFFFFF"/>
                  </a:outerShdw>
                </a:effectLst>
              </a:rPr>
              <a:t> of an event </a:t>
            </a:r>
            <a:r>
              <a:rPr lang="en-US" sz="2000" i="1" dirty="0">
                <a:solidFill>
                  <a:srgbClr val="002060"/>
                </a:solidFill>
                <a:effectLst>
                  <a:outerShdw blurRad="38100" dist="38100" dir="2700000" algn="tl">
                    <a:srgbClr val="FFFFFF"/>
                  </a:outerShdw>
                </a:effectLst>
              </a:rPr>
              <a:t>A</a:t>
            </a:r>
            <a:r>
              <a:rPr lang="en-US" sz="2000" dirty="0">
                <a:solidFill>
                  <a:srgbClr val="002060"/>
                </a:solidFill>
                <a:effectLst>
                  <a:outerShdw blurRad="38100" dist="38100" dir="2700000" algn="tl">
                    <a:srgbClr val="FFFFFF"/>
                  </a:outerShdw>
                </a:effectLst>
              </a:rPr>
              <a:t> is denoted by </a:t>
            </a:r>
            <a:br>
              <a:rPr lang="en-US" sz="2000" dirty="0">
                <a:solidFill>
                  <a:srgbClr val="002060"/>
                </a:solidFill>
                <a:effectLst>
                  <a:outerShdw blurRad="38100" dist="38100" dir="2700000" algn="tl">
                    <a:srgbClr val="FFFFFF"/>
                  </a:outerShdw>
                </a:effectLst>
              </a:rPr>
            </a:br>
            <a:r>
              <a:rPr lang="en-US" sz="2000" i="1" dirty="0">
                <a:solidFill>
                  <a:srgbClr val="002060"/>
                </a:solidFill>
                <a:effectLst>
                  <a:outerShdw blurRad="38100" dist="38100" dir="2700000" algn="tl">
                    <a:srgbClr val="FFFFFF"/>
                  </a:outerShdw>
                </a:effectLst>
              </a:rPr>
              <a:t>A</a:t>
            </a:r>
            <a:r>
              <a:rPr lang="en-US" sz="2000" i="1" dirty="0">
                <a:solidFill>
                  <a:srgbClr val="002060"/>
                </a:solidFill>
                <a:effectLst>
                  <a:outerShdw blurRad="38100" dist="38100" dir="2700000" algn="tl">
                    <a:srgbClr val="FFFFFF"/>
                  </a:outerShdw>
                </a:effectLst>
                <a:cs typeface="Arial" pitchFamily="34" charset="0"/>
              </a:rPr>
              <a:t>′</a:t>
            </a:r>
            <a:r>
              <a:rPr lang="en-US" sz="2000" dirty="0">
                <a:solidFill>
                  <a:srgbClr val="002060"/>
                </a:solidFill>
                <a:effectLst>
                  <a:outerShdw blurRad="38100" dist="38100" dir="2700000" algn="tl">
                    <a:srgbClr val="FFFFFF"/>
                  </a:outerShdw>
                </a:effectLst>
                <a:cs typeface="Arial" pitchFamily="34" charset="0"/>
              </a:rPr>
              <a:t> and consists of everything in the sample space </a:t>
            </a:r>
            <a:r>
              <a:rPr lang="en-US" sz="2000" i="1" dirty="0">
                <a:solidFill>
                  <a:srgbClr val="002060"/>
                </a:solidFill>
                <a:effectLst>
                  <a:outerShdw blurRad="38100" dist="38100" dir="2700000" algn="tl">
                    <a:srgbClr val="FFFFFF"/>
                  </a:outerShdw>
                </a:effectLst>
                <a:cs typeface="Arial" pitchFamily="34" charset="0"/>
              </a:rPr>
              <a:t>S</a:t>
            </a:r>
            <a:r>
              <a:rPr lang="en-US" sz="2000" dirty="0">
                <a:solidFill>
                  <a:srgbClr val="002060"/>
                </a:solidFill>
                <a:effectLst>
                  <a:outerShdw blurRad="38100" dist="38100" dir="2700000" algn="tl">
                    <a:srgbClr val="FFFFFF"/>
                  </a:outerShdw>
                </a:effectLst>
                <a:cs typeface="Arial" pitchFamily="34" charset="0"/>
              </a:rPr>
              <a:t> except event </a:t>
            </a:r>
            <a:r>
              <a:rPr lang="en-US" sz="2000" i="1" dirty="0">
                <a:solidFill>
                  <a:srgbClr val="002060"/>
                </a:solidFill>
                <a:effectLst>
                  <a:outerShdw blurRad="38100" dist="38100" dir="2700000" algn="tl">
                    <a:srgbClr val="FFFFFF"/>
                  </a:outerShdw>
                </a:effectLst>
                <a:cs typeface="Arial" pitchFamily="34" charset="0"/>
              </a:rPr>
              <a:t>A</a:t>
            </a:r>
            <a:r>
              <a:rPr lang="en-US" sz="2000" dirty="0">
                <a:solidFill>
                  <a:srgbClr val="002060"/>
                </a:solidFill>
                <a:effectLst>
                  <a:outerShdw blurRad="38100" dist="38100" dir="2700000" algn="tl">
                    <a:srgbClr val="FFFFFF"/>
                  </a:outerShdw>
                </a:effectLst>
                <a:cs typeface="Arial" pitchFamily="34" charset="0"/>
              </a:rPr>
              <a:t>.</a:t>
            </a:r>
          </a:p>
        </p:txBody>
      </p:sp>
      <p:sp>
        <p:nvSpPr>
          <p:cNvPr id="49156" name="Rectangle 7"/>
          <p:cNvSpPr>
            <a:spLocks noChangeArrowheads="1"/>
          </p:cNvSpPr>
          <p:nvPr/>
        </p:nvSpPr>
        <p:spPr bwMode="auto">
          <a:xfrm>
            <a:off x="1371600" y="2057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pPr>
            <a:endParaRPr lang="en-US" sz="2800"/>
          </a:p>
        </p:txBody>
      </p:sp>
      <p:sp>
        <p:nvSpPr>
          <p:cNvPr id="49157" name="Rectangle 8"/>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36876" name="Rectangle 12"/>
          <p:cNvSpPr>
            <a:spLocks noChangeArrowheads="1"/>
          </p:cNvSpPr>
          <p:nvPr/>
        </p:nvSpPr>
        <p:spPr bwMode="auto">
          <a:xfrm>
            <a:off x="246931" y="1765152"/>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Complement of an Event</a:t>
            </a:r>
          </a:p>
          <a:p>
            <a:pPr marL="387134" indent="-387134" eaLnBrk="0" hangingPunct="0">
              <a:lnSpc>
                <a:spcPct val="90000"/>
              </a:lnSpc>
              <a:spcBef>
                <a:spcPct val="20000"/>
              </a:spcBef>
              <a:buClr>
                <a:schemeClr val="folHlink"/>
              </a:buClr>
              <a:defRPr/>
            </a:pPr>
            <a:r>
              <a:rPr lang="en-US" sz="2000" dirty="0">
                <a:solidFill>
                  <a:srgbClr val="FFFFFF"/>
                </a:solidFill>
              </a:rPr>
              <a:t>		</a:t>
            </a:r>
          </a:p>
        </p:txBody>
      </p:sp>
      <p:sp>
        <p:nvSpPr>
          <p:cNvPr id="49159" name="Rectangle 7"/>
          <p:cNvSpPr>
            <a:spLocks noChangeArrowheads="1"/>
          </p:cNvSpPr>
          <p:nvPr/>
        </p:nvSpPr>
        <p:spPr bwMode="auto">
          <a:xfrm>
            <a:off x="4876800" y="4058093"/>
            <a:ext cx="36766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a:solidFill>
                  <a:srgbClr val="002060"/>
                </a:solidFill>
              </a:rPr>
              <a:t>Since </a:t>
            </a:r>
            <a:r>
              <a:rPr lang="en-US" sz="2000" i="1">
                <a:solidFill>
                  <a:srgbClr val="002060"/>
                </a:solidFill>
              </a:rPr>
              <a:t>A</a:t>
            </a:r>
            <a:r>
              <a:rPr lang="en-US" sz="2000">
                <a:solidFill>
                  <a:srgbClr val="002060"/>
                </a:solidFill>
              </a:rPr>
              <a:t> and </a:t>
            </a:r>
            <a:r>
              <a:rPr lang="en-US" sz="2000" i="1">
                <a:solidFill>
                  <a:srgbClr val="002060"/>
                </a:solidFill>
              </a:rPr>
              <a:t>A</a:t>
            </a:r>
            <a:r>
              <a:rPr lang="en-US" sz="2000" i="1">
                <a:solidFill>
                  <a:srgbClr val="002060"/>
                </a:solidFill>
                <a:cs typeface="Arial" charset="0"/>
              </a:rPr>
              <a:t>′</a:t>
            </a:r>
            <a:r>
              <a:rPr lang="en-US" sz="2000">
                <a:solidFill>
                  <a:srgbClr val="002060"/>
                </a:solidFill>
                <a:cs typeface="Arial" charset="0"/>
              </a:rPr>
              <a:t> together comprise the entire sample space, </a:t>
            </a:r>
            <a:br>
              <a:rPr lang="en-US" sz="2000">
                <a:solidFill>
                  <a:srgbClr val="002060"/>
                </a:solidFill>
                <a:cs typeface="Arial" charset="0"/>
              </a:rPr>
            </a:br>
            <a:r>
              <a:rPr lang="en-US" sz="2000" i="1">
                <a:solidFill>
                  <a:srgbClr val="002060"/>
                </a:solidFill>
                <a:cs typeface="Arial" charset="0"/>
              </a:rPr>
              <a:t>P</a:t>
            </a:r>
            <a:r>
              <a:rPr lang="en-US" sz="2000">
                <a:solidFill>
                  <a:srgbClr val="002060"/>
                </a:solidFill>
                <a:cs typeface="Arial" charset="0"/>
              </a:rPr>
              <a:t>(</a:t>
            </a:r>
            <a:r>
              <a:rPr lang="en-US" sz="2000" i="1">
                <a:solidFill>
                  <a:srgbClr val="002060"/>
                </a:solidFill>
                <a:cs typeface="Arial" charset="0"/>
              </a:rPr>
              <a:t>A</a:t>
            </a:r>
            <a:r>
              <a:rPr lang="en-US" sz="2000">
                <a:solidFill>
                  <a:srgbClr val="002060"/>
                </a:solidFill>
                <a:cs typeface="Arial" charset="0"/>
              </a:rPr>
              <a:t>) + </a:t>
            </a:r>
            <a:r>
              <a:rPr lang="en-US" sz="2000" i="1">
                <a:solidFill>
                  <a:srgbClr val="002060"/>
                </a:solidFill>
                <a:cs typeface="Arial" charset="0"/>
              </a:rPr>
              <a:t>P</a:t>
            </a:r>
            <a:r>
              <a:rPr lang="en-US" sz="2000">
                <a:solidFill>
                  <a:srgbClr val="002060"/>
                </a:solidFill>
                <a:cs typeface="Arial" charset="0"/>
              </a:rPr>
              <a:t>(</a:t>
            </a:r>
            <a:r>
              <a:rPr lang="en-US" sz="2000" i="1">
                <a:solidFill>
                  <a:srgbClr val="002060"/>
                </a:solidFill>
              </a:rPr>
              <a:t>A</a:t>
            </a:r>
            <a:r>
              <a:rPr lang="en-US" sz="2000" i="1">
                <a:solidFill>
                  <a:srgbClr val="002060"/>
                </a:solidFill>
                <a:cs typeface="Arial" charset="0"/>
              </a:rPr>
              <a:t>′</a:t>
            </a:r>
            <a:r>
              <a:rPr lang="en-US" sz="2000">
                <a:solidFill>
                  <a:srgbClr val="002060"/>
                </a:solidFill>
                <a:cs typeface="Arial" charset="0"/>
              </a:rPr>
              <a:t> ) = 1 or </a:t>
            </a:r>
            <a:r>
              <a:rPr lang="en-US" sz="2000" i="1">
                <a:solidFill>
                  <a:srgbClr val="002060"/>
                </a:solidFill>
              </a:rPr>
              <a:t>P</a:t>
            </a:r>
            <a:r>
              <a:rPr lang="en-US" sz="2000">
                <a:solidFill>
                  <a:srgbClr val="002060"/>
                </a:solidFill>
              </a:rPr>
              <a:t>(</a:t>
            </a:r>
            <a:r>
              <a:rPr lang="en-US" sz="2000" i="1">
                <a:solidFill>
                  <a:srgbClr val="002060"/>
                </a:solidFill>
              </a:rPr>
              <a:t>A′</a:t>
            </a:r>
            <a:r>
              <a:rPr lang="en-US" sz="2000">
                <a:solidFill>
                  <a:srgbClr val="002060"/>
                </a:solidFill>
              </a:rPr>
              <a:t> ) = 1 – </a:t>
            </a:r>
            <a:r>
              <a:rPr lang="en-US" sz="2000" i="1">
                <a:solidFill>
                  <a:srgbClr val="002060"/>
                </a:solidFill>
              </a:rPr>
              <a:t>P</a:t>
            </a:r>
            <a:r>
              <a:rPr lang="en-US" sz="2000">
                <a:solidFill>
                  <a:srgbClr val="002060"/>
                </a:solidFill>
              </a:rPr>
              <a:t>(</a:t>
            </a:r>
            <a:r>
              <a:rPr lang="en-US" sz="2000" i="1">
                <a:solidFill>
                  <a:srgbClr val="002060"/>
                </a:solidFill>
              </a:rPr>
              <a:t>A</a:t>
            </a:r>
            <a:r>
              <a:rPr lang="en-US" sz="2000">
                <a:solidFill>
                  <a:srgbClr val="002060"/>
                </a:solidFill>
              </a:rPr>
              <a:t>)</a:t>
            </a:r>
            <a:endParaRPr lang="en-US" sz="2000">
              <a:solidFill>
                <a:srgbClr val="002060"/>
              </a:solidFill>
              <a:cs typeface="Arial" charset="0"/>
            </a:endParaRPr>
          </a:p>
        </p:txBody>
      </p:sp>
      <p:sp>
        <p:nvSpPr>
          <p:cNvPr id="49160"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sp>
        <p:nvSpPr>
          <p:cNvPr id="15" name="Rectangle 2"/>
          <p:cNvSpPr txBox="1">
            <a:spLocks noChangeArrowheads="1"/>
          </p:cNvSpPr>
          <p:nvPr/>
        </p:nvSpPr>
        <p:spPr bwMode="auto">
          <a:xfrm>
            <a:off x="910400" y="381000"/>
            <a:ext cx="6853238" cy="533401"/>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Rules </a:t>
            </a:r>
            <a:r>
              <a:rPr lang="en-US" sz="3200" kern="0" dirty="0">
                <a:solidFill>
                  <a:schemeClr val="accent1"/>
                </a:solidFill>
                <a:effectLst>
                  <a:outerShdw blurRad="38100" dist="38100" dir="2700000" algn="tl">
                    <a:srgbClr val="000000">
                      <a:alpha val="43137"/>
                    </a:srgbClr>
                  </a:outerShdw>
                </a:effectLst>
                <a:latin typeface="+mj-lt"/>
                <a:ea typeface="+mj-ea"/>
                <a:cs typeface="+mj-cs"/>
              </a:rPr>
              <a:t>of Probability</a:t>
            </a:r>
          </a:p>
        </p:txBody>
      </p:sp>
      <p:pic>
        <p:nvPicPr>
          <p:cNvPr id="113666" name="Picture 2"/>
          <p:cNvPicPr>
            <a:picLocks noChangeAspect="1" noChangeArrowheads="1"/>
          </p:cNvPicPr>
          <p:nvPr/>
        </p:nvPicPr>
        <p:blipFill>
          <a:blip r:embed="rId3" cstate="print"/>
          <a:srcRect/>
          <a:stretch>
            <a:fillRect/>
          </a:stretch>
        </p:blipFill>
        <p:spPr bwMode="auto">
          <a:xfrm>
            <a:off x="1828800" y="3981893"/>
            <a:ext cx="2657475" cy="1409700"/>
          </a:xfrm>
          <a:prstGeom prst="rect">
            <a:avLst/>
          </a:prstGeom>
          <a:noFill/>
          <a:ln w="3175">
            <a:solidFill>
              <a:schemeClr val="tx1"/>
            </a:solidFill>
            <a:miter lim="800000"/>
            <a:headEnd/>
            <a:tailEnd/>
          </a:ln>
          <a:effectLst>
            <a:innerShdw blurRad="63500" dist="50800" dir="2700000">
              <a:prstClr val="black">
                <a:alpha val="50000"/>
              </a:prstClr>
            </a:innerShdw>
          </a:effectLst>
        </p:spPr>
      </p:pic>
      <p:pic>
        <p:nvPicPr>
          <p:cNvPr id="491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505893"/>
            <a:ext cx="1971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335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Grp="1" noChangeArrowheads="1"/>
          </p:cNvSpPr>
          <p:nvPr>
            <p:ph type="sldNum" sz="quarter" idx="10"/>
          </p:nvPr>
        </p:nvSpPr>
        <p:spPr>
          <a:ln/>
        </p:spPr>
        <p:txBody>
          <a:bodyPr/>
          <a:lstStyle/>
          <a:p>
            <a:r>
              <a:rPr lang="en-US"/>
              <a:t>5-</a:t>
            </a:r>
            <a:fld id="{8418F42E-11D2-4DA7-82D4-FBB02B8E3298}" type="slidenum">
              <a:rPr lang="en-US"/>
              <a:pPr/>
              <a:t>13</a:t>
            </a:fld>
            <a:endParaRPr lang="en-US"/>
          </a:p>
        </p:txBody>
      </p:sp>
      <p:sp>
        <p:nvSpPr>
          <p:cNvPr id="51201" name="Rectangle 3"/>
          <p:cNvSpPr>
            <a:spLocks noChangeArrowheads="1"/>
          </p:cNvSpPr>
          <p:nvPr/>
        </p:nvSpPr>
        <p:spPr bwMode="auto">
          <a:xfrm>
            <a:off x="914400" y="1142999"/>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41988"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51203" name="Rectangle 6"/>
          <p:cNvSpPr>
            <a:spLocks noChangeArrowheads="1"/>
          </p:cNvSpPr>
          <p:nvPr/>
        </p:nvSpPr>
        <p:spPr bwMode="auto">
          <a:xfrm>
            <a:off x="1371600" y="2057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pPr>
            <a:endParaRPr lang="en-US" sz="2800"/>
          </a:p>
        </p:txBody>
      </p:sp>
      <p:sp>
        <p:nvSpPr>
          <p:cNvPr id="41991" name="Rectangle 7"/>
          <p:cNvSpPr>
            <a:spLocks noChangeArrowheads="1"/>
          </p:cNvSpPr>
          <p:nvPr/>
        </p:nvSpPr>
        <p:spPr bwMode="auto">
          <a:xfrm>
            <a:off x="712788" y="2414588"/>
            <a:ext cx="8229600" cy="1395412"/>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rPr>
              <a:t>The </a:t>
            </a:r>
            <a:r>
              <a:rPr lang="en-US" sz="2000" i="1" u="sng" dirty="0">
                <a:solidFill>
                  <a:srgbClr val="002060"/>
                </a:solidFill>
              </a:rPr>
              <a:t>union</a:t>
            </a:r>
            <a:r>
              <a:rPr lang="en-US" sz="2000" dirty="0">
                <a:solidFill>
                  <a:srgbClr val="002060"/>
                </a:solidFill>
              </a:rPr>
              <a:t> of two events consists of all outcomes in the sample space </a:t>
            </a:r>
            <a:r>
              <a:rPr lang="en-US" sz="2000" i="1" dirty="0">
                <a:solidFill>
                  <a:srgbClr val="002060"/>
                </a:solidFill>
              </a:rPr>
              <a:t>S</a:t>
            </a:r>
            <a:r>
              <a:rPr lang="en-US" sz="2000" dirty="0">
                <a:solidFill>
                  <a:srgbClr val="002060"/>
                </a:solidFill>
              </a:rPr>
              <a:t> that are contained either in event </a:t>
            </a:r>
            <a:r>
              <a:rPr lang="en-US" sz="2000" i="1" dirty="0">
                <a:solidFill>
                  <a:srgbClr val="002060"/>
                </a:solidFill>
              </a:rPr>
              <a:t>A</a:t>
            </a:r>
            <a:r>
              <a:rPr lang="en-US" sz="2000" dirty="0">
                <a:solidFill>
                  <a:srgbClr val="002060"/>
                </a:solidFill>
              </a:rPr>
              <a:t> </a:t>
            </a:r>
            <a:r>
              <a:rPr lang="en-US" sz="2000" u="sng" dirty="0">
                <a:solidFill>
                  <a:srgbClr val="002060"/>
                </a:solidFill>
              </a:rPr>
              <a:t>or</a:t>
            </a:r>
            <a:r>
              <a:rPr lang="en-US" sz="2000" dirty="0">
                <a:solidFill>
                  <a:srgbClr val="002060"/>
                </a:solidFill>
              </a:rPr>
              <a:t> in event </a:t>
            </a:r>
            <a:r>
              <a:rPr lang="en-US" sz="2000" i="1" dirty="0">
                <a:solidFill>
                  <a:srgbClr val="002060"/>
                </a:solidFill>
              </a:rPr>
              <a:t>B</a:t>
            </a:r>
            <a:r>
              <a:rPr lang="en-US" sz="2000" dirty="0">
                <a:solidFill>
                  <a:srgbClr val="002060"/>
                </a:solidFill>
              </a:rPr>
              <a:t> </a:t>
            </a:r>
            <a:r>
              <a:rPr lang="en-US" sz="2000" u="sng" dirty="0">
                <a:solidFill>
                  <a:srgbClr val="002060"/>
                </a:solidFill>
              </a:rPr>
              <a:t>or</a:t>
            </a:r>
            <a:r>
              <a:rPr lang="en-US" sz="2000" dirty="0">
                <a:solidFill>
                  <a:srgbClr val="002060"/>
                </a:solidFill>
              </a:rPr>
              <a:t> in both (denoted </a:t>
            </a:r>
            <a:r>
              <a:rPr lang="en-US" sz="2000" i="1" dirty="0">
                <a:solidFill>
                  <a:srgbClr val="002060"/>
                </a:solidFill>
              </a:rPr>
              <a:t>A </a:t>
            </a:r>
            <a:r>
              <a:rPr lang="en-US" sz="2000" dirty="0">
                <a:solidFill>
                  <a:srgbClr val="002060"/>
                </a:solidFill>
                <a:sym typeface="Symbol" pitchFamily="18" charset="2"/>
              </a:rPr>
              <a:t> </a:t>
            </a:r>
            <a:r>
              <a:rPr lang="en-US" sz="2000" i="1" dirty="0">
                <a:solidFill>
                  <a:srgbClr val="002060"/>
                </a:solidFill>
              </a:rPr>
              <a:t>B</a:t>
            </a:r>
            <a:r>
              <a:rPr lang="en-US" sz="2000" dirty="0">
                <a:solidFill>
                  <a:srgbClr val="002060"/>
                </a:solidFill>
              </a:rPr>
              <a:t> or “</a:t>
            </a:r>
            <a:r>
              <a:rPr lang="en-US" sz="2000" i="1" dirty="0">
                <a:solidFill>
                  <a:srgbClr val="002060"/>
                </a:solidFill>
              </a:rPr>
              <a:t>A</a:t>
            </a:r>
            <a:r>
              <a:rPr lang="en-US" sz="2000" dirty="0">
                <a:solidFill>
                  <a:srgbClr val="002060"/>
                </a:solidFill>
              </a:rPr>
              <a:t> or </a:t>
            </a:r>
            <a:r>
              <a:rPr lang="en-US" sz="2000" i="1" dirty="0">
                <a:solidFill>
                  <a:srgbClr val="002060"/>
                </a:solidFill>
              </a:rPr>
              <a:t>B</a:t>
            </a:r>
            <a:r>
              <a:rPr lang="en-US" sz="2000" dirty="0">
                <a:solidFill>
                  <a:srgbClr val="002060"/>
                </a:solidFill>
              </a:rPr>
              <a:t>”)</a:t>
            </a:r>
            <a:r>
              <a:rPr lang="en-US" sz="2000" i="1" dirty="0">
                <a:solidFill>
                  <a:srgbClr val="002060"/>
                </a:solidFill>
              </a:rPr>
              <a:t>.</a:t>
            </a:r>
          </a:p>
        </p:txBody>
      </p:sp>
      <p:sp>
        <p:nvSpPr>
          <p:cNvPr id="41994" name="Rectangle 10"/>
          <p:cNvSpPr>
            <a:spLocks noChangeArrowheads="1"/>
          </p:cNvSpPr>
          <p:nvPr/>
        </p:nvSpPr>
        <p:spPr bwMode="auto">
          <a:xfrm>
            <a:off x="381000" y="3886200"/>
            <a:ext cx="2667000" cy="1323435"/>
          </a:xfrm>
          <a:prstGeom prst="rect">
            <a:avLst/>
          </a:prstGeom>
          <a:solidFill>
            <a:srgbClr val="FFFFCC"/>
          </a:solidFill>
          <a:ln w="3175">
            <a:solidFill>
              <a:schemeClr val="tx1"/>
            </a:solidFill>
            <a:miter lim="800000"/>
            <a:headEnd/>
            <a:tailEnd/>
          </a:ln>
          <a:effectLst>
            <a:innerShdw blurRad="63500" dist="50800" dir="2700000">
              <a:prstClr val="black">
                <a:alpha val="50000"/>
              </a:prstClr>
            </a:innerShdw>
          </a:effectLst>
        </p:spPr>
        <p:txBody>
          <a:bodyPr lIns="91435" tIns="45718" rIns="91435" bIns="45718">
            <a:spAutoFit/>
          </a:bodyPr>
          <a:lstStyle/>
          <a:p>
            <a:pPr defTabSz="912813" eaLnBrk="0" hangingPunct="0">
              <a:defRPr/>
            </a:pPr>
            <a:r>
              <a:rPr lang="en-US" sz="2000" dirty="0">
                <a:sym typeface="Symbol" pitchFamily="18" charset="2"/>
              </a:rPr>
              <a:t> may be read as “</a:t>
            </a:r>
            <a:r>
              <a:rPr lang="en-US" sz="2000" dirty="0"/>
              <a:t>or” since one </a:t>
            </a:r>
            <a:r>
              <a:rPr lang="en-US" sz="2000" i="1" dirty="0"/>
              <a:t>or</a:t>
            </a:r>
            <a:r>
              <a:rPr lang="en-US" sz="2000" dirty="0"/>
              <a:t> the other </a:t>
            </a:r>
            <a:r>
              <a:rPr lang="en-US" sz="2000" i="1" dirty="0"/>
              <a:t>or</a:t>
            </a:r>
            <a:r>
              <a:rPr lang="en-US" sz="2000" dirty="0"/>
              <a:t> both events may occur</a:t>
            </a:r>
            <a:r>
              <a:rPr lang="en-US" i="1" dirty="0"/>
              <a:t>.</a:t>
            </a:r>
          </a:p>
        </p:txBody>
      </p:sp>
      <p:sp>
        <p:nvSpPr>
          <p:cNvPr id="41995" name="Rectangle 11"/>
          <p:cNvSpPr>
            <a:spLocks noChangeArrowheads="1"/>
          </p:cNvSpPr>
          <p:nvPr/>
        </p:nvSpPr>
        <p:spPr bwMode="auto">
          <a:xfrm>
            <a:off x="238125" y="1600200"/>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Union of Two Events</a:t>
            </a:r>
          </a:p>
          <a:p>
            <a:pPr marL="387134" indent="-387134" eaLnBrk="0" hangingPunct="0">
              <a:lnSpc>
                <a:spcPct val="90000"/>
              </a:lnSpc>
              <a:spcBef>
                <a:spcPct val="20000"/>
              </a:spcBef>
              <a:buClr>
                <a:schemeClr val="folHlink"/>
              </a:buClr>
              <a:defRPr/>
            </a:pPr>
            <a:r>
              <a:rPr lang="en-US" dirty="0">
                <a:solidFill>
                  <a:srgbClr val="FFFFFF"/>
                </a:solidFill>
              </a:rPr>
              <a:t>	(Figure 5.5)</a:t>
            </a:r>
          </a:p>
        </p:txBody>
      </p:sp>
      <p:sp>
        <p:nvSpPr>
          <p:cNvPr id="51209"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143361" name="Picture 1"/>
          <p:cNvPicPr>
            <a:picLocks noChangeAspect="1" noChangeArrowheads="1"/>
          </p:cNvPicPr>
          <p:nvPr/>
        </p:nvPicPr>
        <p:blipFill>
          <a:blip r:embed="rId3" cstate="print"/>
          <a:srcRect/>
          <a:stretch>
            <a:fillRect/>
          </a:stretch>
        </p:blipFill>
        <p:spPr bwMode="auto">
          <a:xfrm>
            <a:off x="3428999" y="3810000"/>
            <a:ext cx="2981739" cy="1905000"/>
          </a:xfrm>
          <a:prstGeom prst="rect">
            <a:avLst/>
          </a:prstGeom>
          <a:noFill/>
          <a:ln w="3175">
            <a:solidFill>
              <a:schemeClr val="tx1"/>
            </a:solidFill>
            <a:miter lim="800000"/>
            <a:headEnd/>
            <a:tailEnd/>
          </a:ln>
          <a:effectLst>
            <a:innerShdw blurRad="63500" dist="50800" dir="2700000">
              <a:prstClr val="black">
                <a:alpha val="50000"/>
              </a:prstClr>
            </a:innerShdw>
          </a:effectLst>
        </p:spPr>
      </p:pic>
      <p:pic>
        <p:nvPicPr>
          <p:cNvPr id="512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495800"/>
            <a:ext cx="1752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p:cNvSpPr txBox="1">
            <a:spLocks noChangeArrowheads="1"/>
          </p:cNvSpPr>
          <p:nvPr/>
        </p:nvSpPr>
        <p:spPr bwMode="auto">
          <a:xfrm>
            <a:off x="910400" y="381000"/>
            <a:ext cx="6853238" cy="533401"/>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Rules </a:t>
            </a:r>
            <a:r>
              <a:rPr lang="en-US" sz="3200" kern="0" dirty="0">
                <a:solidFill>
                  <a:schemeClr val="accent1"/>
                </a:solidFill>
                <a:effectLst>
                  <a:outerShdw blurRad="38100" dist="38100" dir="2700000" algn="tl">
                    <a:srgbClr val="000000">
                      <a:alpha val="43137"/>
                    </a:srgbClr>
                  </a:outerShdw>
                </a:effectLst>
                <a:latin typeface="+mj-lt"/>
                <a:ea typeface="+mj-ea"/>
                <a:cs typeface="+mj-cs"/>
              </a:rPr>
              <a:t>of Probability</a:t>
            </a:r>
          </a:p>
        </p:txBody>
      </p:sp>
    </p:spTree>
    <p:extLst>
      <p:ext uri="{BB962C8B-B14F-4D97-AF65-F5344CB8AC3E}">
        <p14:creationId xmlns:p14="http://schemas.microsoft.com/office/powerpoint/2010/main" val="3613487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sldNum" sz="quarter" idx="10"/>
          </p:nvPr>
        </p:nvSpPr>
        <p:spPr>
          <a:ln/>
        </p:spPr>
        <p:txBody>
          <a:bodyPr/>
          <a:lstStyle/>
          <a:p>
            <a:r>
              <a:rPr lang="en-US"/>
              <a:t>5-</a:t>
            </a:r>
            <a:fld id="{A83C721E-43CB-4CE1-AC0A-6B9F48B3ABA1}" type="slidenum">
              <a:rPr lang="en-US"/>
              <a:pPr/>
              <a:t>14</a:t>
            </a:fld>
            <a:endParaRPr lang="en-US"/>
          </a:p>
        </p:txBody>
      </p:sp>
      <p:sp>
        <p:nvSpPr>
          <p:cNvPr id="53249"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44036"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53251" name="Rectangle 6"/>
          <p:cNvSpPr>
            <a:spLocks noChangeArrowheads="1"/>
          </p:cNvSpPr>
          <p:nvPr/>
        </p:nvSpPr>
        <p:spPr bwMode="auto">
          <a:xfrm>
            <a:off x="1371600" y="2057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pPr>
            <a:endParaRPr lang="en-US" sz="2800"/>
          </a:p>
        </p:txBody>
      </p:sp>
      <p:sp>
        <p:nvSpPr>
          <p:cNvPr id="44039" name="Rectangle 7"/>
          <p:cNvSpPr>
            <a:spLocks noChangeArrowheads="1"/>
          </p:cNvSpPr>
          <p:nvPr/>
        </p:nvSpPr>
        <p:spPr bwMode="auto">
          <a:xfrm>
            <a:off x="579438" y="2159000"/>
            <a:ext cx="8231187" cy="611188"/>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The </a:t>
            </a:r>
            <a:r>
              <a:rPr lang="en-US" sz="2000" i="1" u="sng" dirty="0">
                <a:solidFill>
                  <a:srgbClr val="002060"/>
                </a:solidFill>
                <a:effectLst>
                  <a:outerShdw blurRad="38100" dist="38100" dir="2700000" algn="tl">
                    <a:srgbClr val="FFFFFF"/>
                  </a:outerShdw>
                </a:effectLst>
              </a:rPr>
              <a:t>intersection</a:t>
            </a:r>
            <a:r>
              <a:rPr lang="en-US" sz="2000" dirty="0">
                <a:solidFill>
                  <a:srgbClr val="002060"/>
                </a:solidFill>
                <a:effectLst>
                  <a:outerShdw blurRad="38100" dist="38100" dir="2700000" algn="tl">
                    <a:srgbClr val="FFFFFF"/>
                  </a:outerShdw>
                </a:effectLst>
              </a:rPr>
              <a:t> of two events </a:t>
            </a:r>
            <a:r>
              <a:rPr lang="en-US" sz="2000" i="1" dirty="0">
                <a:solidFill>
                  <a:srgbClr val="002060"/>
                </a:solidFill>
                <a:effectLst>
                  <a:outerShdw blurRad="38100" dist="38100" dir="2700000" algn="tl">
                    <a:srgbClr val="FFFFFF"/>
                  </a:outerShdw>
                </a:effectLst>
              </a:rPr>
              <a:t>A</a:t>
            </a:r>
            <a:r>
              <a:rPr lang="en-US" sz="2000" dirty="0">
                <a:solidFill>
                  <a:srgbClr val="002060"/>
                </a:solidFill>
                <a:effectLst>
                  <a:outerShdw blurRad="38100" dist="38100" dir="2700000" algn="tl">
                    <a:srgbClr val="FFFFFF"/>
                  </a:outerShdw>
                </a:effectLst>
              </a:rPr>
              <a:t> and </a:t>
            </a:r>
            <a:r>
              <a:rPr lang="en-US" sz="2000" i="1" dirty="0">
                <a:solidFill>
                  <a:srgbClr val="002060"/>
                </a:solidFill>
                <a:effectLst>
                  <a:outerShdw blurRad="38100" dist="38100" dir="2700000" algn="tl">
                    <a:srgbClr val="FFFFFF"/>
                  </a:outerShdw>
                </a:effectLst>
              </a:rPr>
              <a:t>B</a:t>
            </a:r>
            <a:r>
              <a:rPr lang="en-US" sz="2000" dirty="0">
                <a:solidFill>
                  <a:srgbClr val="002060"/>
                </a:solidFill>
                <a:effectLst>
                  <a:outerShdw blurRad="38100" dist="38100" dir="2700000" algn="tl">
                    <a:srgbClr val="FFFFFF"/>
                  </a:outerShdw>
                </a:effectLst>
              </a:rPr>
              <a:t> </a:t>
            </a:r>
            <a:br>
              <a:rPr lang="en-US" sz="2000" dirty="0">
                <a:solidFill>
                  <a:srgbClr val="002060"/>
                </a:solidFill>
                <a:effectLst>
                  <a:outerShdw blurRad="38100" dist="38100" dir="2700000" algn="tl">
                    <a:srgbClr val="FFFFFF"/>
                  </a:outerShdw>
                </a:effectLst>
              </a:rPr>
            </a:br>
            <a:r>
              <a:rPr lang="en-US" sz="2000" dirty="0">
                <a:solidFill>
                  <a:srgbClr val="002060"/>
                </a:solidFill>
                <a:effectLst>
                  <a:outerShdw blurRad="38100" dist="38100" dir="2700000" algn="tl">
                    <a:srgbClr val="FFFFFF"/>
                  </a:outerShdw>
                </a:effectLst>
              </a:rPr>
              <a:t>(denoted by </a:t>
            </a:r>
            <a:r>
              <a:rPr lang="en-US" sz="2000" i="1" dirty="0">
                <a:solidFill>
                  <a:srgbClr val="002060"/>
                </a:solidFill>
                <a:effectLst>
                  <a:outerShdw blurRad="38100" dist="38100" dir="2700000" algn="tl">
                    <a:srgbClr val="FFFFFF"/>
                  </a:outerShdw>
                </a:effectLst>
              </a:rPr>
              <a:t>A </a:t>
            </a:r>
            <a:r>
              <a:rPr lang="en-US" sz="2000" dirty="0">
                <a:solidFill>
                  <a:srgbClr val="002060"/>
                </a:solidFill>
                <a:effectLst>
                  <a:outerShdw blurRad="38100" dist="38100" dir="2700000" algn="tl">
                    <a:srgbClr val="FFFFFF"/>
                  </a:outerShdw>
                </a:effectLst>
                <a:sym typeface="Symbol" pitchFamily="18" charset="2"/>
              </a:rPr>
              <a:t> </a:t>
            </a:r>
            <a:r>
              <a:rPr lang="en-US" sz="2000" i="1" dirty="0">
                <a:solidFill>
                  <a:srgbClr val="002060"/>
                </a:solidFill>
                <a:effectLst>
                  <a:outerShdw blurRad="38100" dist="38100" dir="2700000" algn="tl">
                    <a:srgbClr val="FFFFFF"/>
                  </a:outerShdw>
                </a:effectLst>
              </a:rPr>
              <a:t>B</a:t>
            </a:r>
            <a:r>
              <a:rPr lang="en-US" sz="2000" dirty="0">
                <a:solidFill>
                  <a:srgbClr val="002060"/>
                </a:solidFill>
                <a:effectLst>
                  <a:outerShdw blurRad="38100" dist="38100" dir="2700000" algn="tl">
                    <a:srgbClr val="FFFFFF"/>
                  </a:outerShdw>
                </a:effectLst>
              </a:rPr>
              <a:t> or “</a:t>
            </a:r>
            <a:r>
              <a:rPr lang="en-US" sz="2000" i="1" dirty="0">
                <a:solidFill>
                  <a:srgbClr val="002060"/>
                </a:solidFill>
                <a:effectLst>
                  <a:outerShdw blurRad="38100" dist="38100" dir="2700000" algn="tl">
                    <a:srgbClr val="FFFFFF"/>
                  </a:outerShdw>
                </a:effectLst>
              </a:rPr>
              <a:t>A</a:t>
            </a:r>
            <a:r>
              <a:rPr lang="en-US" sz="2000" dirty="0">
                <a:solidFill>
                  <a:srgbClr val="002060"/>
                </a:solidFill>
                <a:effectLst>
                  <a:outerShdw blurRad="38100" dist="38100" dir="2700000" algn="tl">
                    <a:srgbClr val="FFFFFF"/>
                  </a:outerShdw>
                </a:effectLst>
              </a:rPr>
              <a:t> and </a:t>
            </a:r>
            <a:r>
              <a:rPr lang="en-US" sz="2000" i="1" dirty="0">
                <a:solidFill>
                  <a:srgbClr val="002060"/>
                </a:solidFill>
                <a:effectLst>
                  <a:outerShdw blurRad="38100" dist="38100" dir="2700000" algn="tl">
                    <a:srgbClr val="FFFFFF"/>
                  </a:outerShdw>
                </a:effectLst>
              </a:rPr>
              <a:t>B</a:t>
            </a:r>
            <a:r>
              <a:rPr lang="en-US" sz="2000" dirty="0">
                <a:solidFill>
                  <a:srgbClr val="002060"/>
                </a:solidFill>
                <a:effectLst>
                  <a:outerShdw blurRad="38100" dist="38100" dir="2700000" algn="tl">
                    <a:srgbClr val="FFFFFF"/>
                  </a:outerShdw>
                </a:effectLst>
              </a:rPr>
              <a:t>”) is the event consisting of all outcomes in the sample space </a:t>
            </a:r>
            <a:r>
              <a:rPr lang="en-US" sz="2000" i="1" dirty="0">
                <a:solidFill>
                  <a:srgbClr val="002060"/>
                </a:solidFill>
                <a:effectLst>
                  <a:outerShdw blurRad="38100" dist="38100" dir="2700000" algn="tl">
                    <a:srgbClr val="FFFFFF"/>
                  </a:outerShdw>
                </a:effectLst>
              </a:rPr>
              <a:t>S</a:t>
            </a:r>
            <a:r>
              <a:rPr lang="en-US" sz="2000" dirty="0">
                <a:solidFill>
                  <a:srgbClr val="002060"/>
                </a:solidFill>
                <a:effectLst>
                  <a:outerShdw blurRad="38100" dist="38100" dir="2700000" algn="tl">
                    <a:srgbClr val="FFFFFF"/>
                  </a:outerShdw>
                </a:effectLst>
              </a:rPr>
              <a:t> that are contained in </a:t>
            </a:r>
            <a:r>
              <a:rPr lang="en-US" sz="2000" i="1" u="sng" dirty="0">
                <a:solidFill>
                  <a:srgbClr val="002060"/>
                </a:solidFill>
                <a:effectLst>
                  <a:outerShdw blurRad="38100" dist="38100" dir="2700000" algn="tl">
                    <a:srgbClr val="FFFFFF"/>
                  </a:outerShdw>
                </a:effectLst>
              </a:rPr>
              <a:t>both</a:t>
            </a:r>
            <a:r>
              <a:rPr lang="en-US" sz="2000" dirty="0">
                <a:solidFill>
                  <a:srgbClr val="002060"/>
                </a:solidFill>
                <a:effectLst>
                  <a:outerShdw blurRad="38100" dist="38100" dir="2700000" algn="tl">
                    <a:srgbClr val="FFFFFF"/>
                  </a:outerShdw>
                </a:effectLst>
              </a:rPr>
              <a:t> event </a:t>
            </a:r>
            <a:r>
              <a:rPr lang="en-US" sz="2000" i="1" dirty="0">
                <a:solidFill>
                  <a:srgbClr val="002060"/>
                </a:solidFill>
                <a:effectLst>
                  <a:outerShdw blurRad="38100" dist="38100" dir="2700000" algn="tl">
                    <a:srgbClr val="FFFFFF"/>
                  </a:outerShdw>
                </a:effectLst>
              </a:rPr>
              <a:t>A</a:t>
            </a:r>
            <a:r>
              <a:rPr lang="en-US" sz="2000" dirty="0">
                <a:solidFill>
                  <a:srgbClr val="002060"/>
                </a:solidFill>
                <a:effectLst>
                  <a:outerShdw blurRad="38100" dist="38100" dir="2700000" algn="tl">
                    <a:srgbClr val="FFFFFF"/>
                  </a:outerShdw>
                </a:effectLst>
              </a:rPr>
              <a:t> and event </a:t>
            </a:r>
            <a:r>
              <a:rPr lang="en-US" sz="2000" i="1" dirty="0">
                <a:solidFill>
                  <a:srgbClr val="002060"/>
                </a:solidFill>
                <a:effectLst>
                  <a:outerShdw blurRad="38100" dist="38100" dir="2700000" algn="tl">
                    <a:srgbClr val="FFFFFF"/>
                  </a:outerShdw>
                </a:effectLst>
              </a:rPr>
              <a:t>B</a:t>
            </a:r>
            <a:r>
              <a:rPr lang="en-US" sz="2000" dirty="0">
                <a:solidFill>
                  <a:srgbClr val="002060"/>
                </a:solidFill>
                <a:effectLst>
                  <a:outerShdw blurRad="38100" dist="38100" dir="2700000" algn="tl">
                    <a:srgbClr val="FFFFFF"/>
                  </a:outerShdw>
                </a:effectLst>
              </a:rPr>
              <a:t>.  </a:t>
            </a:r>
            <a:endParaRPr lang="en-US" sz="2000" i="1" dirty="0">
              <a:solidFill>
                <a:srgbClr val="002060"/>
              </a:solidFill>
              <a:effectLst>
                <a:outerShdw blurRad="38100" dist="38100" dir="2700000" algn="tl">
                  <a:srgbClr val="FFFFFF"/>
                </a:outerShdw>
              </a:effectLst>
            </a:endParaRPr>
          </a:p>
        </p:txBody>
      </p:sp>
      <p:sp>
        <p:nvSpPr>
          <p:cNvPr id="53253" name="Rectangle 8"/>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44042" name="Rectangle 10"/>
          <p:cNvSpPr>
            <a:spLocks noChangeArrowheads="1"/>
          </p:cNvSpPr>
          <p:nvPr/>
        </p:nvSpPr>
        <p:spPr bwMode="auto">
          <a:xfrm>
            <a:off x="457200" y="3962400"/>
            <a:ext cx="2581275" cy="1323435"/>
          </a:xfrm>
          <a:prstGeom prst="rect">
            <a:avLst/>
          </a:prstGeom>
          <a:solidFill>
            <a:srgbClr val="FFFFCC"/>
          </a:solidFill>
          <a:ln w="3175">
            <a:solidFill>
              <a:schemeClr val="tx1"/>
            </a:solidFill>
            <a:miter lim="800000"/>
            <a:headEnd/>
            <a:tailEnd/>
          </a:ln>
          <a:effectLst>
            <a:innerShdw blurRad="63500" dist="50800" dir="2700000">
              <a:prstClr val="black">
                <a:alpha val="50000"/>
              </a:prstClr>
            </a:innerShdw>
          </a:effectLst>
        </p:spPr>
        <p:txBody>
          <a:bodyPr lIns="91435" tIns="45718" rIns="91435" bIns="45718">
            <a:spAutoFit/>
          </a:bodyPr>
          <a:lstStyle/>
          <a:p>
            <a:pPr defTabSz="912813" eaLnBrk="0" hangingPunct="0">
              <a:defRPr/>
            </a:pPr>
            <a:r>
              <a:rPr lang="en-US" sz="2000" dirty="0">
                <a:sym typeface="Symbol" pitchFamily="18" charset="2"/>
              </a:rPr>
              <a:t> may be read as “</a:t>
            </a:r>
            <a:r>
              <a:rPr lang="en-US" sz="2000" dirty="0"/>
              <a:t>and” since </a:t>
            </a:r>
            <a:r>
              <a:rPr lang="en-US" sz="2000" i="1" dirty="0"/>
              <a:t>both</a:t>
            </a:r>
            <a:r>
              <a:rPr lang="en-US" sz="2000" dirty="0"/>
              <a:t> events occur.  This is a </a:t>
            </a:r>
            <a:r>
              <a:rPr lang="en-US" sz="2000" i="1" u="sng" dirty="0"/>
              <a:t>joint probability</a:t>
            </a:r>
            <a:r>
              <a:rPr lang="en-US" sz="2000" dirty="0"/>
              <a:t>.</a:t>
            </a:r>
            <a:endParaRPr lang="en-US" sz="2000" i="1" dirty="0"/>
          </a:p>
        </p:txBody>
      </p:sp>
      <p:sp>
        <p:nvSpPr>
          <p:cNvPr id="44043" name="Rectangle 11"/>
          <p:cNvSpPr>
            <a:spLocks noChangeArrowheads="1"/>
          </p:cNvSpPr>
          <p:nvPr/>
        </p:nvSpPr>
        <p:spPr bwMode="auto">
          <a:xfrm>
            <a:off x="238125" y="1600200"/>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Intersection of Two Events</a:t>
            </a:r>
          </a:p>
        </p:txBody>
      </p:sp>
      <p:sp>
        <p:nvSpPr>
          <p:cNvPr id="53258"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141313" name="Picture 1"/>
          <p:cNvPicPr>
            <a:picLocks noChangeAspect="1" noChangeArrowheads="1"/>
          </p:cNvPicPr>
          <p:nvPr/>
        </p:nvPicPr>
        <p:blipFill>
          <a:blip r:embed="rId3" cstate="print"/>
          <a:srcRect/>
          <a:stretch>
            <a:fillRect/>
          </a:stretch>
        </p:blipFill>
        <p:spPr bwMode="auto">
          <a:xfrm>
            <a:off x="3581400" y="3657600"/>
            <a:ext cx="2971800" cy="2105580"/>
          </a:xfrm>
          <a:prstGeom prst="rect">
            <a:avLst/>
          </a:prstGeom>
          <a:noFill/>
          <a:ln w="3175">
            <a:solidFill>
              <a:schemeClr val="tx1"/>
            </a:solidFill>
            <a:miter lim="800000"/>
            <a:headEnd/>
            <a:tailEnd/>
          </a:ln>
          <a:effectLst>
            <a:innerShdw blurRad="63500" dist="50800" dir="2700000">
              <a:prstClr val="black">
                <a:alpha val="50000"/>
              </a:prstClr>
            </a:innerShdw>
          </a:effectLst>
        </p:spPr>
      </p:pic>
      <p:pic>
        <p:nvPicPr>
          <p:cNvPr id="532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267200"/>
            <a:ext cx="1790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bwMode="auto">
          <a:xfrm>
            <a:off x="910400" y="381000"/>
            <a:ext cx="6853238" cy="533401"/>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Rules </a:t>
            </a:r>
            <a:r>
              <a:rPr lang="en-US" sz="3200" kern="0" dirty="0">
                <a:solidFill>
                  <a:schemeClr val="accent1"/>
                </a:solidFill>
                <a:effectLst>
                  <a:outerShdw blurRad="38100" dist="38100" dir="2700000" algn="tl">
                    <a:srgbClr val="000000">
                      <a:alpha val="43137"/>
                    </a:srgbClr>
                  </a:outerShdw>
                </a:effectLst>
                <a:latin typeface="+mj-lt"/>
                <a:ea typeface="+mj-ea"/>
                <a:cs typeface="+mj-cs"/>
              </a:rPr>
              <a:t>of Probability</a:t>
            </a:r>
          </a:p>
        </p:txBody>
      </p:sp>
    </p:spTree>
    <p:extLst>
      <p:ext uri="{BB962C8B-B14F-4D97-AF65-F5344CB8AC3E}">
        <p14:creationId xmlns:p14="http://schemas.microsoft.com/office/powerpoint/2010/main" val="1098776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a:spLocks noGrp="1" noChangeArrowheads="1"/>
          </p:cNvSpPr>
          <p:nvPr>
            <p:ph type="sldNum" sz="quarter" idx="10"/>
          </p:nvPr>
        </p:nvSpPr>
        <p:spPr>
          <a:ln/>
        </p:spPr>
        <p:txBody>
          <a:bodyPr/>
          <a:lstStyle/>
          <a:p>
            <a:r>
              <a:rPr lang="en-US"/>
              <a:t>5-</a:t>
            </a:r>
            <a:fld id="{391F4022-59D9-4928-8ACD-69D3BEE40BEA}" type="slidenum">
              <a:rPr lang="en-US"/>
              <a:pPr/>
              <a:t>15</a:t>
            </a:fld>
            <a:endParaRPr lang="en-US"/>
          </a:p>
        </p:txBody>
      </p:sp>
      <p:sp>
        <p:nvSpPr>
          <p:cNvPr id="55297"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46084"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55299" name="Rectangle 6"/>
          <p:cNvSpPr>
            <a:spLocks noChangeArrowheads="1"/>
          </p:cNvSpPr>
          <p:nvPr/>
        </p:nvSpPr>
        <p:spPr bwMode="auto">
          <a:xfrm>
            <a:off x="1371600" y="2057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pPr>
            <a:endParaRPr lang="en-US" sz="2800"/>
          </a:p>
        </p:txBody>
      </p:sp>
      <p:sp>
        <p:nvSpPr>
          <p:cNvPr id="55300" name="Rectangle 7"/>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46088" name="Rectangle 8"/>
          <p:cNvSpPr>
            <a:spLocks noChangeArrowheads="1"/>
          </p:cNvSpPr>
          <p:nvPr/>
        </p:nvSpPr>
        <p:spPr bwMode="auto">
          <a:xfrm>
            <a:off x="712788" y="2144713"/>
            <a:ext cx="8229600"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The </a:t>
            </a:r>
            <a:r>
              <a:rPr lang="en-US" sz="2000" i="1" u="sng" dirty="0">
                <a:solidFill>
                  <a:srgbClr val="002060"/>
                </a:solidFill>
                <a:effectLst>
                  <a:outerShdw blurRad="38100" dist="38100" dir="2700000" algn="tl">
                    <a:srgbClr val="FFFFFF"/>
                  </a:outerShdw>
                </a:effectLst>
              </a:rPr>
              <a:t>general law of addition</a:t>
            </a:r>
            <a:r>
              <a:rPr lang="en-US" sz="2000" dirty="0">
                <a:solidFill>
                  <a:srgbClr val="002060"/>
                </a:solidFill>
                <a:effectLst>
                  <a:outerShdw blurRad="38100" dist="38100" dir="2700000" algn="tl">
                    <a:srgbClr val="FFFFFF"/>
                  </a:outerShdw>
                </a:effectLst>
              </a:rPr>
              <a:t> states that the probability of the union of two events </a:t>
            </a:r>
            <a:r>
              <a:rPr lang="en-US" sz="2000" i="1" dirty="0">
                <a:solidFill>
                  <a:srgbClr val="002060"/>
                </a:solidFill>
                <a:effectLst>
                  <a:outerShdw blurRad="38100" dist="38100" dir="2700000" algn="tl">
                    <a:srgbClr val="FFFFFF"/>
                  </a:outerShdw>
                </a:effectLst>
              </a:rPr>
              <a:t>A</a:t>
            </a:r>
            <a:r>
              <a:rPr lang="en-US" sz="2000" dirty="0">
                <a:solidFill>
                  <a:srgbClr val="002060"/>
                </a:solidFill>
                <a:effectLst>
                  <a:outerShdw blurRad="38100" dist="38100" dir="2700000" algn="tl">
                    <a:srgbClr val="FFFFFF"/>
                  </a:outerShdw>
                </a:effectLst>
              </a:rPr>
              <a:t> and </a:t>
            </a:r>
            <a:r>
              <a:rPr lang="en-US" sz="2000" i="1" dirty="0">
                <a:solidFill>
                  <a:srgbClr val="002060"/>
                </a:solidFill>
                <a:effectLst>
                  <a:outerShdw blurRad="38100" dist="38100" dir="2700000" algn="tl">
                    <a:srgbClr val="FFFFFF"/>
                  </a:outerShdw>
                </a:effectLst>
              </a:rPr>
              <a:t>B </a:t>
            </a:r>
            <a:r>
              <a:rPr lang="en-US" sz="2000" dirty="0">
                <a:solidFill>
                  <a:srgbClr val="002060"/>
                </a:solidFill>
                <a:effectLst>
                  <a:outerShdw blurRad="38100" dist="38100" dir="2700000" algn="tl">
                    <a:srgbClr val="FFFFFF"/>
                  </a:outerShdw>
                </a:effectLst>
              </a:rPr>
              <a:t>is:</a:t>
            </a:r>
          </a:p>
        </p:txBody>
      </p:sp>
      <p:sp>
        <p:nvSpPr>
          <p:cNvPr id="46089" name="Rectangle 9"/>
          <p:cNvSpPr>
            <a:spLocks noChangeArrowheads="1"/>
          </p:cNvSpPr>
          <p:nvPr/>
        </p:nvSpPr>
        <p:spPr bwMode="auto">
          <a:xfrm>
            <a:off x="2057400" y="3124200"/>
            <a:ext cx="4101049" cy="400105"/>
          </a:xfrm>
          <a:prstGeom prst="rect">
            <a:avLst/>
          </a:prstGeom>
          <a:solidFill>
            <a:schemeClr val="accent1">
              <a:lumMod val="20000"/>
              <a:lumOff val="80000"/>
            </a:schemeClr>
          </a:solidFill>
          <a:ln w="3175">
            <a:solidFill>
              <a:schemeClr val="tx1"/>
            </a:solidFill>
            <a:miter lim="800000"/>
            <a:headEnd/>
            <a:tailEnd/>
          </a:ln>
          <a:effectLst>
            <a:innerShdw blurRad="63500" dist="50800" dir="2700000">
              <a:prstClr val="black">
                <a:alpha val="50000"/>
              </a:prstClr>
            </a:innerShdw>
          </a:effectLst>
        </p:spPr>
        <p:txBody>
          <a:bodyPr wrap="none" lIns="91435" tIns="45718" rIns="91435" bIns="45718" anchor="ctr">
            <a:spAutoFit/>
          </a:bodyPr>
          <a:lstStyle/>
          <a:p>
            <a:pPr defTabSz="912813" eaLnBrk="0" hangingPunct="0">
              <a:defRPr/>
            </a:pPr>
            <a:r>
              <a:rPr lang="en-US" sz="2000" i="1" dirty="0"/>
              <a:t>P</a:t>
            </a:r>
            <a:r>
              <a:rPr lang="en-US" sz="2000" dirty="0"/>
              <a:t>(</a:t>
            </a:r>
            <a:r>
              <a:rPr lang="en-US" sz="2000" i="1" dirty="0"/>
              <a:t>A </a:t>
            </a:r>
            <a:r>
              <a:rPr lang="en-US" sz="2000" dirty="0">
                <a:sym typeface="Symbol" pitchFamily="18" charset="2"/>
              </a:rPr>
              <a:t> </a:t>
            </a:r>
            <a:r>
              <a:rPr lang="en-US" sz="2000" i="1" dirty="0"/>
              <a:t>B</a:t>
            </a:r>
            <a:r>
              <a:rPr lang="en-US" sz="2000" dirty="0">
                <a:sym typeface="Symbol" pitchFamily="18" charset="2"/>
              </a:rPr>
              <a:t>) = </a:t>
            </a:r>
            <a:r>
              <a:rPr lang="en-US" sz="2000" i="1" dirty="0">
                <a:sym typeface="Symbol" pitchFamily="18" charset="2"/>
              </a:rPr>
              <a:t>P</a:t>
            </a:r>
            <a:r>
              <a:rPr lang="en-US" sz="2000" dirty="0">
                <a:sym typeface="Symbol" pitchFamily="18" charset="2"/>
              </a:rPr>
              <a:t>(</a:t>
            </a:r>
            <a:r>
              <a:rPr lang="en-US" sz="2000" i="1" dirty="0">
                <a:sym typeface="Symbol" pitchFamily="18" charset="2"/>
              </a:rPr>
              <a:t>A</a:t>
            </a:r>
            <a:r>
              <a:rPr lang="en-US" sz="2000" dirty="0">
                <a:sym typeface="Symbol" pitchFamily="18" charset="2"/>
              </a:rPr>
              <a:t>) + </a:t>
            </a:r>
            <a:r>
              <a:rPr lang="en-US" sz="2000" i="1" dirty="0">
                <a:sym typeface="Symbol" pitchFamily="18" charset="2"/>
              </a:rPr>
              <a:t>P</a:t>
            </a:r>
            <a:r>
              <a:rPr lang="en-US" sz="2000" dirty="0">
                <a:sym typeface="Symbol" pitchFamily="18" charset="2"/>
              </a:rPr>
              <a:t>(</a:t>
            </a:r>
            <a:r>
              <a:rPr lang="en-US" sz="2000" i="1" dirty="0">
                <a:sym typeface="Symbol" pitchFamily="18" charset="2"/>
              </a:rPr>
              <a:t>B</a:t>
            </a:r>
            <a:r>
              <a:rPr lang="en-US" sz="2000" dirty="0">
                <a:sym typeface="Symbol" pitchFamily="18" charset="2"/>
              </a:rPr>
              <a:t>) – </a:t>
            </a:r>
            <a:r>
              <a:rPr lang="en-US" sz="2000" i="1" dirty="0">
                <a:sym typeface="Symbol" pitchFamily="18" charset="2"/>
              </a:rPr>
              <a:t>P</a:t>
            </a:r>
            <a:r>
              <a:rPr lang="en-US" sz="2000" dirty="0">
                <a:sym typeface="Symbol" pitchFamily="18" charset="2"/>
              </a:rPr>
              <a:t>(</a:t>
            </a:r>
            <a:r>
              <a:rPr lang="en-US" sz="2000" i="1" dirty="0">
                <a:sym typeface="Symbol" pitchFamily="18" charset="2"/>
              </a:rPr>
              <a:t>A </a:t>
            </a:r>
            <a:r>
              <a:rPr lang="en-US" sz="2000" dirty="0">
                <a:sym typeface="Symbol" pitchFamily="18" charset="2"/>
              </a:rPr>
              <a:t> </a:t>
            </a:r>
            <a:r>
              <a:rPr lang="en-US" sz="2000" i="1" dirty="0"/>
              <a:t>B</a:t>
            </a:r>
            <a:r>
              <a:rPr lang="en-US" sz="2000" dirty="0">
                <a:sym typeface="Symbol" pitchFamily="18" charset="2"/>
              </a:rPr>
              <a:t>)</a:t>
            </a:r>
          </a:p>
        </p:txBody>
      </p:sp>
      <p:sp>
        <p:nvSpPr>
          <p:cNvPr id="46090" name="Rectangle 10"/>
          <p:cNvSpPr>
            <a:spLocks noChangeArrowheads="1"/>
          </p:cNvSpPr>
          <p:nvPr/>
        </p:nvSpPr>
        <p:spPr bwMode="auto">
          <a:xfrm>
            <a:off x="434181" y="4191000"/>
            <a:ext cx="2243137" cy="1631212"/>
          </a:xfrm>
          <a:prstGeom prst="rect">
            <a:avLst/>
          </a:prstGeom>
          <a:solidFill>
            <a:srgbClr val="FFFFCC"/>
          </a:solidFill>
          <a:ln w="3175">
            <a:solidFill>
              <a:schemeClr val="tx1"/>
            </a:solidFill>
            <a:miter lim="800000"/>
            <a:headEnd/>
            <a:tailEnd/>
          </a:ln>
          <a:effectLst>
            <a:innerShdw blurRad="63500" dist="50800" dir="2700000">
              <a:prstClr val="black">
                <a:alpha val="50000"/>
              </a:prstClr>
            </a:innerShdw>
          </a:effectLst>
        </p:spPr>
        <p:txBody>
          <a:bodyPr wrap="square" lIns="91435" tIns="45718" rIns="91435" bIns="45718">
            <a:spAutoFit/>
          </a:bodyPr>
          <a:lstStyle/>
          <a:p>
            <a:pPr defTabSz="912813" eaLnBrk="0" hangingPunct="0">
              <a:defRPr/>
            </a:pPr>
            <a:r>
              <a:rPr lang="en-US" sz="2000" dirty="0"/>
              <a:t>When you add </a:t>
            </a:r>
            <a:r>
              <a:rPr lang="en-US" sz="2000" i="1" dirty="0" smtClean="0"/>
              <a:t>P</a:t>
            </a:r>
            <a:r>
              <a:rPr lang="en-US" sz="2000" dirty="0" smtClean="0"/>
              <a:t>(</a:t>
            </a:r>
            <a:r>
              <a:rPr lang="en-US" sz="2000" i="1" dirty="0" smtClean="0"/>
              <a:t>A</a:t>
            </a:r>
            <a:r>
              <a:rPr lang="en-US" sz="2000" dirty="0"/>
              <a:t>) and </a:t>
            </a:r>
            <a:r>
              <a:rPr lang="en-US" sz="2000" i="1" dirty="0"/>
              <a:t>P</a:t>
            </a:r>
            <a:r>
              <a:rPr lang="en-US" sz="2000" dirty="0"/>
              <a:t>(</a:t>
            </a:r>
            <a:r>
              <a:rPr lang="en-US" sz="2000" i="1" dirty="0"/>
              <a:t>B</a:t>
            </a:r>
            <a:r>
              <a:rPr lang="en-US" sz="2000" dirty="0"/>
              <a:t>) together, you count </a:t>
            </a:r>
            <a:r>
              <a:rPr lang="en-US" sz="2000" i="1" dirty="0" smtClean="0"/>
              <a:t>P</a:t>
            </a:r>
            <a:r>
              <a:rPr lang="en-US" sz="2000" dirty="0" smtClean="0"/>
              <a:t>(</a:t>
            </a:r>
            <a:r>
              <a:rPr lang="en-US" sz="2000" i="1" dirty="0" smtClean="0"/>
              <a:t>A</a:t>
            </a:r>
            <a:r>
              <a:rPr lang="en-US" sz="2000" dirty="0" smtClean="0"/>
              <a:t> </a:t>
            </a:r>
            <a:r>
              <a:rPr lang="en-US" sz="2000" dirty="0"/>
              <a:t>and </a:t>
            </a:r>
            <a:r>
              <a:rPr lang="en-US" sz="2000" i="1" dirty="0"/>
              <a:t>B</a:t>
            </a:r>
            <a:r>
              <a:rPr lang="en-US" sz="2000" dirty="0"/>
              <a:t>) twice.</a:t>
            </a:r>
          </a:p>
        </p:txBody>
      </p:sp>
      <p:sp>
        <p:nvSpPr>
          <p:cNvPr id="46091" name="Rectangle 11"/>
          <p:cNvSpPr>
            <a:spLocks noChangeArrowheads="1"/>
          </p:cNvSpPr>
          <p:nvPr/>
        </p:nvSpPr>
        <p:spPr bwMode="auto">
          <a:xfrm>
            <a:off x="6705600" y="4191000"/>
            <a:ext cx="2254250" cy="1631212"/>
          </a:xfrm>
          <a:prstGeom prst="rect">
            <a:avLst/>
          </a:prstGeom>
          <a:solidFill>
            <a:srgbClr val="FFFFCC"/>
          </a:solidFill>
          <a:ln w="3175">
            <a:solidFill>
              <a:schemeClr val="tx1"/>
            </a:solidFill>
            <a:miter lim="800000"/>
            <a:headEnd/>
            <a:tailEnd/>
          </a:ln>
          <a:effectLst>
            <a:innerShdw blurRad="63500" dist="50800" dir="2700000">
              <a:prstClr val="black">
                <a:alpha val="50000"/>
              </a:prstClr>
            </a:innerShdw>
          </a:effectLst>
        </p:spPr>
        <p:txBody>
          <a:bodyPr lIns="91435" tIns="45718" rIns="91435" bIns="45718">
            <a:spAutoFit/>
          </a:bodyPr>
          <a:lstStyle/>
          <a:p>
            <a:pPr defTabSz="912813" eaLnBrk="0" hangingPunct="0">
              <a:defRPr/>
            </a:pPr>
            <a:r>
              <a:rPr lang="en-US" sz="2000" dirty="0"/>
              <a:t>So, you have to subtract </a:t>
            </a:r>
            <a:br>
              <a:rPr lang="en-US" sz="2000" dirty="0"/>
            </a:br>
            <a:r>
              <a:rPr lang="en-US" sz="2000" i="1" dirty="0">
                <a:sym typeface="Symbol" pitchFamily="18" charset="2"/>
              </a:rPr>
              <a:t>P</a:t>
            </a:r>
            <a:r>
              <a:rPr lang="en-US" sz="2000" dirty="0">
                <a:sym typeface="Symbol" pitchFamily="18" charset="2"/>
              </a:rPr>
              <a:t>(</a:t>
            </a:r>
            <a:r>
              <a:rPr lang="en-US" sz="2000" i="1" dirty="0">
                <a:sym typeface="Symbol" pitchFamily="18" charset="2"/>
              </a:rPr>
              <a:t>A </a:t>
            </a:r>
            <a:r>
              <a:rPr lang="en-US" sz="2000" dirty="0">
                <a:sym typeface="Symbol" pitchFamily="18" charset="2"/>
              </a:rPr>
              <a:t> </a:t>
            </a:r>
            <a:r>
              <a:rPr lang="en-US" sz="2000" i="1" dirty="0"/>
              <a:t>B</a:t>
            </a:r>
            <a:r>
              <a:rPr lang="en-US" sz="2000" dirty="0">
                <a:sym typeface="Symbol" pitchFamily="18" charset="2"/>
              </a:rPr>
              <a:t>)</a:t>
            </a:r>
            <a:r>
              <a:rPr lang="en-US" sz="2000" dirty="0"/>
              <a:t> to avoid overstating the probability.</a:t>
            </a:r>
          </a:p>
        </p:txBody>
      </p:sp>
      <p:sp>
        <p:nvSpPr>
          <p:cNvPr id="46092" name="Rectangle 12"/>
          <p:cNvSpPr>
            <a:spLocks noChangeArrowheads="1"/>
          </p:cNvSpPr>
          <p:nvPr/>
        </p:nvSpPr>
        <p:spPr bwMode="auto">
          <a:xfrm>
            <a:off x="3048000" y="4114800"/>
            <a:ext cx="3200400" cy="2209800"/>
          </a:xfrm>
          <a:prstGeom prst="rect">
            <a:avLst/>
          </a:prstGeom>
          <a:solidFill>
            <a:schemeClr val="accent1">
              <a:lumMod val="20000"/>
              <a:lumOff val="80000"/>
            </a:schemeClr>
          </a:solidFill>
          <a:ln w="9525">
            <a:solidFill>
              <a:schemeClr val="tx1"/>
            </a:solidFill>
            <a:miter lim="800000"/>
            <a:headEnd/>
            <a:tailEnd/>
          </a:ln>
          <a:effectLst>
            <a:innerShdw blurRad="63500" dist="50800" dir="2700000">
              <a:prstClr val="black">
                <a:alpha val="50000"/>
              </a:prstClr>
            </a:innerShdw>
          </a:effectLst>
        </p:spPr>
        <p:txBody>
          <a:bodyPr wrap="none" lIns="91435" tIns="45718" rIns="91435" bIns="45718" anchor="ctr"/>
          <a:lstStyle/>
          <a:p>
            <a:pPr algn="ctr" defTabSz="914067" eaLnBrk="0" hangingPunct="0">
              <a:defRPr/>
            </a:pPr>
            <a:endParaRPr lang="en-US" sz="3000" dirty="0">
              <a:effectLst>
                <a:outerShdw blurRad="38100" dist="38100" dir="2700000" algn="tl">
                  <a:srgbClr val="FFFFFF"/>
                </a:outerShdw>
              </a:effectLst>
            </a:endParaRPr>
          </a:p>
        </p:txBody>
      </p:sp>
      <p:sp>
        <p:nvSpPr>
          <p:cNvPr id="46093" name="Oval 13"/>
          <p:cNvSpPr>
            <a:spLocks noChangeArrowheads="1"/>
          </p:cNvSpPr>
          <p:nvPr/>
        </p:nvSpPr>
        <p:spPr bwMode="auto">
          <a:xfrm>
            <a:off x="3711575" y="4889500"/>
            <a:ext cx="1066800" cy="1065213"/>
          </a:xfrm>
          <a:prstGeom prst="ellipse">
            <a:avLst/>
          </a:prstGeom>
          <a:solidFill>
            <a:srgbClr val="952BFF"/>
          </a:solidFill>
          <a:ln w="9525">
            <a:solidFill>
              <a:schemeClr val="tx1"/>
            </a:solidFill>
            <a:round/>
            <a:headEnd/>
            <a:tailEnd/>
          </a:ln>
        </p:spPr>
        <p:txBody>
          <a:bodyPr wrap="none" lIns="91435" tIns="45718" rIns="91435" bIns="45718" anchor="ctr"/>
          <a:lstStyle/>
          <a:p>
            <a:pPr algn="ctr" defTabSz="912813" eaLnBrk="0" hangingPunct="0"/>
            <a:r>
              <a:rPr lang="en-US" sz="1600" i="1"/>
              <a:t>A</a:t>
            </a:r>
          </a:p>
        </p:txBody>
      </p:sp>
      <p:sp>
        <p:nvSpPr>
          <p:cNvPr id="46094" name="Oval 14"/>
          <p:cNvSpPr>
            <a:spLocks noChangeArrowheads="1"/>
          </p:cNvSpPr>
          <p:nvPr/>
        </p:nvSpPr>
        <p:spPr bwMode="auto">
          <a:xfrm>
            <a:off x="4397375" y="4889500"/>
            <a:ext cx="1066800" cy="1065213"/>
          </a:xfrm>
          <a:prstGeom prst="ellipse">
            <a:avLst/>
          </a:prstGeom>
          <a:solidFill>
            <a:srgbClr val="00FF00">
              <a:alpha val="49019"/>
            </a:srgbClr>
          </a:solidFill>
          <a:ln w="9525">
            <a:solidFill>
              <a:schemeClr val="tx1"/>
            </a:solidFill>
            <a:round/>
            <a:headEnd/>
            <a:tailEnd/>
          </a:ln>
        </p:spPr>
        <p:txBody>
          <a:bodyPr wrap="none" lIns="91435" tIns="45718" rIns="91435" bIns="45718" anchor="ctr"/>
          <a:lstStyle/>
          <a:p>
            <a:pPr algn="ctr" defTabSz="912813" eaLnBrk="0" hangingPunct="0"/>
            <a:r>
              <a:rPr lang="en-US" i="1"/>
              <a:t>B</a:t>
            </a:r>
          </a:p>
        </p:txBody>
      </p:sp>
      <p:grpSp>
        <p:nvGrpSpPr>
          <p:cNvPr id="2" name="Group 15"/>
          <p:cNvGrpSpPr>
            <a:grpSpLocks/>
          </p:cNvGrpSpPr>
          <p:nvPr/>
        </p:nvGrpSpPr>
        <p:grpSpPr bwMode="auto">
          <a:xfrm>
            <a:off x="4092575" y="4202113"/>
            <a:ext cx="930275" cy="1143000"/>
            <a:chOff x="2640" y="2592"/>
            <a:chExt cx="587" cy="720"/>
          </a:xfrm>
        </p:grpSpPr>
        <p:sp>
          <p:nvSpPr>
            <p:cNvPr id="55322" name="Text Box 16"/>
            <p:cNvSpPr txBox="1">
              <a:spLocks noChangeArrowheads="1"/>
            </p:cNvSpPr>
            <p:nvPr/>
          </p:nvSpPr>
          <p:spPr bwMode="auto">
            <a:xfrm>
              <a:off x="2640" y="2592"/>
              <a:ext cx="58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988" tIns="40494" rIns="80988" bIns="40494">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r>
                <a:rPr lang="en-US" sz="1600" i="1"/>
                <a:t>A and B</a:t>
              </a:r>
            </a:p>
          </p:txBody>
        </p:sp>
        <p:sp>
          <p:nvSpPr>
            <p:cNvPr id="55323" name="Line 17"/>
            <p:cNvSpPr>
              <a:spLocks noChangeShapeType="1"/>
            </p:cNvSpPr>
            <p:nvPr/>
          </p:nvSpPr>
          <p:spPr bwMode="auto">
            <a:xfrm>
              <a:off x="2928" y="2832"/>
              <a:ext cx="0"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6098" name="Rectangle 18"/>
          <p:cNvSpPr>
            <a:spLocks noChangeArrowheads="1"/>
          </p:cNvSpPr>
          <p:nvPr/>
        </p:nvSpPr>
        <p:spPr bwMode="auto">
          <a:xfrm>
            <a:off x="238125" y="1600200"/>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General Law of Addition</a:t>
            </a:r>
          </a:p>
        </p:txBody>
      </p:sp>
      <p:sp>
        <p:nvSpPr>
          <p:cNvPr id="55318"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sp>
        <p:nvSpPr>
          <p:cNvPr id="22" name="Rectangle 2"/>
          <p:cNvSpPr txBox="1">
            <a:spLocks noChangeArrowheads="1"/>
          </p:cNvSpPr>
          <p:nvPr/>
        </p:nvSpPr>
        <p:spPr bwMode="auto">
          <a:xfrm>
            <a:off x="910400" y="381000"/>
            <a:ext cx="6853238" cy="533401"/>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Rules </a:t>
            </a:r>
            <a:r>
              <a:rPr lang="en-US" sz="3200" kern="0" dirty="0">
                <a:solidFill>
                  <a:schemeClr val="accent1"/>
                </a:solidFill>
                <a:effectLst>
                  <a:outerShdw blurRad="38100" dist="38100" dir="2700000" algn="tl">
                    <a:srgbClr val="000000">
                      <a:alpha val="43137"/>
                    </a:srgbClr>
                  </a:outerShdw>
                </a:effectLst>
                <a:latin typeface="+mj-lt"/>
                <a:ea typeface="+mj-ea"/>
                <a:cs typeface="+mj-cs"/>
              </a:rPr>
              <a:t>of Probability</a:t>
            </a:r>
          </a:p>
        </p:txBody>
      </p:sp>
    </p:spTree>
    <p:extLst>
      <p:ext uri="{BB962C8B-B14F-4D97-AF65-F5344CB8AC3E}">
        <p14:creationId xmlns:p14="http://schemas.microsoft.com/office/powerpoint/2010/main" val="1028107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a:spLocks noGrp="1" noChangeArrowheads="1"/>
          </p:cNvSpPr>
          <p:nvPr>
            <p:ph type="sldNum" sz="quarter" idx="10"/>
          </p:nvPr>
        </p:nvSpPr>
        <p:spPr>
          <a:ln/>
        </p:spPr>
        <p:txBody>
          <a:bodyPr/>
          <a:lstStyle/>
          <a:p>
            <a:r>
              <a:rPr lang="en-US"/>
              <a:t>5-</a:t>
            </a:r>
            <a:fld id="{DDF6EDEA-30D4-4356-9851-A8EE0DA45AAC}" type="slidenum">
              <a:rPr lang="en-US"/>
              <a:pPr/>
              <a:t>16</a:t>
            </a:fld>
            <a:endParaRPr lang="en-US"/>
          </a:p>
        </p:txBody>
      </p:sp>
      <p:sp>
        <p:nvSpPr>
          <p:cNvPr id="57345"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57346" name="Text Box 4"/>
          <p:cNvSpPr txBox="1">
            <a:spLocks noChangeArrowheads="1"/>
          </p:cNvSpPr>
          <p:nvPr/>
        </p:nvSpPr>
        <p:spPr bwMode="auto">
          <a:xfrm>
            <a:off x="1371600" y="4191000"/>
            <a:ext cx="184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endParaRPr lang="en-US" sz="3000"/>
          </a:p>
        </p:txBody>
      </p:sp>
      <p:sp>
        <p:nvSpPr>
          <p:cNvPr id="57347" name="Rectangle 6"/>
          <p:cNvSpPr>
            <a:spLocks noChangeArrowheads="1"/>
          </p:cNvSpPr>
          <p:nvPr/>
        </p:nvSpPr>
        <p:spPr bwMode="auto">
          <a:xfrm>
            <a:off x="1371600" y="2057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pPr>
            <a:endParaRPr lang="en-US" sz="2800"/>
          </a:p>
        </p:txBody>
      </p:sp>
      <p:sp>
        <p:nvSpPr>
          <p:cNvPr id="57348" name="Rectangle 7"/>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57349" name="Rectangle 8"/>
          <p:cNvSpPr>
            <a:spLocks noChangeArrowheads="1"/>
          </p:cNvSpPr>
          <p:nvPr/>
        </p:nvSpPr>
        <p:spPr bwMode="auto">
          <a:xfrm>
            <a:off x="673100" y="2046288"/>
            <a:ext cx="823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a:solidFill>
                  <a:srgbClr val="002060"/>
                </a:solidFill>
              </a:rPr>
              <a:t>For a standard deck of cards:</a:t>
            </a:r>
          </a:p>
        </p:txBody>
      </p:sp>
      <p:sp>
        <p:nvSpPr>
          <p:cNvPr id="47113" name="Rectangle 9"/>
          <p:cNvSpPr>
            <a:spLocks noChangeArrowheads="1"/>
          </p:cNvSpPr>
          <p:nvPr/>
        </p:nvSpPr>
        <p:spPr bwMode="auto">
          <a:xfrm>
            <a:off x="1123950" y="2632075"/>
            <a:ext cx="7770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defTabSz="912813" eaLnBrk="0" hangingPunct="0"/>
            <a:r>
              <a:rPr lang="en-US" sz="2000" i="1">
                <a:solidFill>
                  <a:srgbClr val="002060"/>
                </a:solidFill>
              </a:rPr>
              <a:t>P</a:t>
            </a:r>
            <a:r>
              <a:rPr lang="en-US" sz="2000">
                <a:solidFill>
                  <a:srgbClr val="002060"/>
                </a:solidFill>
              </a:rPr>
              <a:t>(</a:t>
            </a:r>
            <a:r>
              <a:rPr lang="en-US" sz="2000" i="1">
                <a:solidFill>
                  <a:srgbClr val="002060"/>
                </a:solidFill>
              </a:rPr>
              <a:t>Q</a:t>
            </a:r>
            <a:r>
              <a:rPr lang="en-US" sz="2000">
                <a:solidFill>
                  <a:srgbClr val="002060"/>
                </a:solidFill>
              </a:rPr>
              <a:t>) = 4/52 (4 queens in a deck; </a:t>
            </a:r>
            <a:r>
              <a:rPr lang="en-US" sz="2000" i="1">
                <a:solidFill>
                  <a:srgbClr val="002060"/>
                </a:solidFill>
              </a:rPr>
              <a:t>Q</a:t>
            </a:r>
            <a:r>
              <a:rPr lang="en-US" sz="2000">
                <a:solidFill>
                  <a:srgbClr val="002060"/>
                </a:solidFill>
              </a:rPr>
              <a:t> = queen)</a:t>
            </a:r>
          </a:p>
        </p:txBody>
      </p:sp>
      <p:sp>
        <p:nvSpPr>
          <p:cNvPr id="47114" name="Rectangle 10"/>
          <p:cNvSpPr>
            <a:spLocks noChangeArrowheads="1"/>
          </p:cNvSpPr>
          <p:nvPr/>
        </p:nvSpPr>
        <p:spPr bwMode="auto">
          <a:xfrm>
            <a:off x="4065588" y="4792663"/>
            <a:ext cx="487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defTabSz="912813" eaLnBrk="0" hangingPunct="0"/>
            <a:r>
              <a:rPr lang="en-US" sz="2000">
                <a:solidFill>
                  <a:srgbClr val="002060"/>
                </a:solidFill>
                <a:sym typeface="Symbol" pitchFamily="18" charset="2"/>
              </a:rPr>
              <a:t>= 4/52 + 26/52 – 2/52</a:t>
            </a:r>
          </a:p>
        </p:txBody>
      </p:sp>
      <p:sp>
        <p:nvSpPr>
          <p:cNvPr id="47121" name="Rectangle 17"/>
          <p:cNvSpPr>
            <a:spLocks noChangeArrowheads="1"/>
          </p:cNvSpPr>
          <p:nvPr/>
        </p:nvSpPr>
        <p:spPr bwMode="auto">
          <a:xfrm>
            <a:off x="2667000" y="4114800"/>
            <a:ext cx="4257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defTabSz="912813" eaLnBrk="0" hangingPunct="0"/>
            <a:r>
              <a:rPr lang="en-US" sz="2000" i="1">
                <a:solidFill>
                  <a:srgbClr val="C00000"/>
                </a:solidFill>
              </a:rPr>
              <a:t>P</a:t>
            </a:r>
            <a:r>
              <a:rPr lang="en-US" sz="2000">
                <a:solidFill>
                  <a:srgbClr val="C00000"/>
                </a:solidFill>
              </a:rPr>
              <a:t>(</a:t>
            </a:r>
            <a:r>
              <a:rPr lang="en-US" sz="2000" i="1">
                <a:solidFill>
                  <a:srgbClr val="C00000"/>
                </a:solidFill>
              </a:rPr>
              <a:t>Q </a:t>
            </a:r>
            <a:r>
              <a:rPr lang="en-US" sz="2000">
                <a:solidFill>
                  <a:srgbClr val="C00000"/>
                </a:solidFill>
                <a:sym typeface="Symbol" pitchFamily="18" charset="2"/>
              </a:rPr>
              <a:t> </a:t>
            </a:r>
            <a:r>
              <a:rPr lang="en-US" sz="2000" i="1">
                <a:solidFill>
                  <a:srgbClr val="C00000"/>
                </a:solidFill>
              </a:rPr>
              <a:t>R</a:t>
            </a:r>
            <a:r>
              <a:rPr lang="en-US" sz="2000">
                <a:solidFill>
                  <a:srgbClr val="C00000"/>
                </a:solidFill>
                <a:sym typeface="Symbol" pitchFamily="18" charset="2"/>
              </a:rPr>
              <a:t>) = </a:t>
            </a:r>
            <a:r>
              <a:rPr lang="en-US" sz="2000" i="1">
                <a:solidFill>
                  <a:srgbClr val="C00000"/>
                </a:solidFill>
                <a:sym typeface="Symbol" pitchFamily="18" charset="2"/>
              </a:rPr>
              <a:t>P</a:t>
            </a:r>
            <a:r>
              <a:rPr lang="en-US" sz="2000">
                <a:solidFill>
                  <a:srgbClr val="C00000"/>
                </a:solidFill>
                <a:sym typeface="Symbol" pitchFamily="18" charset="2"/>
              </a:rPr>
              <a:t>(</a:t>
            </a:r>
            <a:r>
              <a:rPr lang="en-US" sz="2000" i="1">
                <a:solidFill>
                  <a:srgbClr val="C00000"/>
                </a:solidFill>
                <a:sym typeface="Symbol" pitchFamily="18" charset="2"/>
              </a:rPr>
              <a:t>Q</a:t>
            </a:r>
            <a:r>
              <a:rPr lang="en-US" sz="2000">
                <a:solidFill>
                  <a:srgbClr val="C00000"/>
                </a:solidFill>
                <a:sym typeface="Symbol" pitchFamily="18" charset="2"/>
              </a:rPr>
              <a:t>) + </a:t>
            </a:r>
            <a:r>
              <a:rPr lang="en-US" sz="2000" i="1">
                <a:solidFill>
                  <a:srgbClr val="C00000"/>
                </a:solidFill>
                <a:sym typeface="Symbol" pitchFamily="18" charset="2"/>
              </a:rPr>
              <a:t>P</a:t>
            </a:r>
            <a:r>
              <a:rPr lang="en-US" sz="2000">
                <a:solidFill>
                  <a:srgbClr val="C00000"/>
                </a:solidFill>
                <a:sym typeface="Symbol" pitchFamily="18" charset="2"/>
              </a:rPr>
              <a:t>(</a:t>
            </a:r>
            <a:r>
              <a:rPr lang="en-US" sz="2000" i="1">
                <a:solidFill>
                  <a:srgbClr val="C00000"/>
                </a:solidFill>
                <a:sym typeface="Symbol" pitchFamily="18" charset="2"/>
              </a:rPr>
              <a:t>R</a:t>
            </a:r>
            <a:r>
              <a:rPr lang="en-US" sz="2000">
                <a:solidFill>
                  <a:srgbClr val="C00000"/>
                </a:solidFill>
                <a:sym typeface="Symbol" pitchFamily="18" charset="2"/>
              </a:rPr>
              <a:t>) – </a:t>
            </a:r>
            <a:r>
              <a:rPr lang="en-US" sz="2000" i="1">
                <a:solidFill>
                  <a:srgbClr val="C00000"/>
                </a:solidFill>
                <a:sym typeface="Symbol" pitchFamily="18" charset="2"/>
              </a:rPr>
              <a:t>P</a:t>
            </a:r>
            <a:r>
              <a:rPr lang="en-US" sz="2000">
                <a:solidFill>
                  <a:srgbClr val="C00000"/>
                </a:solidFill>
                <a:sym typeface="Symbol" pitchFamily="18" charset="2"/>
              </a:rPr>
              <a:t>(</a:t>
            </a:r>
            <a:r>
              <a:rPr lang="en-US" sz="2000" i="1">
                <a:solidFill>
                  <a:srgbClr val="C00000"/>
                </a:solidFill>
                <a:sym typeface="Symbol" pitchFamily="18" charset="2"/>
              </a:rPr>
              <a:t>Q </a:t>
            </a:r>
            <a:r>
              <a:rPr lang="en-US" sz="2000">
                <a:solidFill>
                  <a:srgbClr val="C00000"/>
                </a:solidFill>
                <a:sym typeface="Symbol" pitchFamily="18" charset="2"/>
              </a:rPr>
              <a:t> </a:t>
            </a:r>
            <a:r>
              <a:rPr lang="en-US" sz="2000" i="1">
                <a:solidFill>
                  <a:srgbClr val="C00000"/>
                </a:solidFill>
              </a:rPr>
              <a:t>R</a:t>
            </a:r>
            <a:r>
              <a:rPr lang="en-US" sz="2000">
                <a:solidFill>
                  <a:srgbClr val="C00000"/>
                </a:solidFill>
                <a:sym typeface="Symbol" pitchFamily="18" charset="2"/>
              </a:rPr>
              <a:t>)</a:t>
            </a:r>
          </a:p>
        </p:txBody>
      </p:sp>
      <p:sp>
        <p:nvSpPr>
          <p:cNvPr id="47122" name="Rectangle 18"/>
          <p:cNvSpPr>
            <a:spLocks noChangeArrowheads="1"/>
          </p:cNvSpPr>
          <p:nvPr/>
        </p:nvSpPr>
        <p:spPr bwMode="auto">
          <a:xfrm>
            <a:off x="680255" y="4514850"/>
            <a:ext cx="2897187" cy="1790700"/>
          </a:xfrm>
          <a:prstGeom prst="rect">
            <a:avLst/>
          </a:prstGeom>
          <a:solidFill>
            <a:srgbClr val="F0D3A0"/>
          </a:solidFill>
          <a:ln w="9525">
            <a:solidFill>
              <a:schemeClr val="tx1"/>
            </a:solidFill>
            <a:miter lim="800000"/>
            <a:headEnd/>
            <a:tailEnd/>
          </a:ln>
          <a:effectLst>
            <a:innerShdw blurRad="63500" dist="50800" dir="2700000">
              <a:prstClr val="black">
                <a:alpha val="50000"/>
              </a:prstClr>
            </a:innerShdw>
          </a:effectLst>
        </p:spPr>
        <p:txBody>
          <a:bodyPr wrap="none" lIns="91435" tIns="45718" rIns="91435" bIns="45718" anchor="ctr"/>
          <a:lstStyle/>
          <a:p>
            <a:pPr algn="ctr" defTabSz="914067" eaLnBrk="0" hangingPunct="0">
              <a:defRPr/>
            </a:pPr>
            <a:endParaRPr lang="en-US" sz="3000" dirty="0">
              <a:effectLst>
                <a:outerShdw blurRad="38100" dist="38100" dir="2700000" algn="tl">
                  <a:srgbClr val="FFFFFF"/>
                </a:outerShdw>
              </a:effectLst>
            </a:endParaRPr>
          </a:p>
        </p:txBody>
      </p:sp>
      <p:sp>
        <p:nvSpPr>
          <p:cNvPr id="47123" name="Oval 19"/>
          <p:cNvSpPr>
            <a:spLocks noChangeArrowheads="1"/>
          </p:cNvSpPr>
          <p:nvPr/>
        </p:nvSpPr>
        <p:spPr bwMode="auto">
          <a:xfrm>
            <a:off x="1171575" y="5370513"/>
            <a:ext cx="1066800" cy="1066800"/>
          </a:xfrm>
          <a:prstGeom prst="ellipse">
            <a:avLst/>
          </a:prstGeom>
          <a:solidFill>
            <a:srgbClr val="952BFF"/>
          </a:solidFill>
          <a:ln w="9525">
            <a:solidFill>
              <a:schemeClr val="tx1"/>
            </a:solidFill>
            <a:round/>
            <a:headEnd/>
            <a:tailEnd/>
          </a:ln>
        </p:spPr>
        <p:txBody>
          <a:bodyPr wrap="none" lIns="91435" tIns="45718" rIns="91435" bIns="45718" anchor="ctr"/>
          <a:lstStyle/>
          <a:p>
            <a:pPr algn="ctr" defTabSz="912813" eaLnBrk="0" hangingPunct="0"/>
            <a:r>
              <a:rPr lang="en-US" sz="1600" i="1"/>
              <a:t>Q</a:t>
            </a:r>
            <a:r>
              <a:rPr lang="en-US" sz="1600"/>
              <a:t/>
            </a:r>
            <a:br>
              <a:rPr lang="en-US" sz="1600"/>
            </a:br>
            <a:r>
              <a:rPr lang="en-US" sz="1600"/>
              <a:t>4/52</a:t>
            </a:r>
          </a:p>
        </p:txBody>
      </p:sp>
      <p:sp>
        <p:nvSpPr>
          <p:cNvPr id="47124" name="Oval 20"/>
          <p:cNvSpPr>
            <a:spLocks noChangeArrowheads="1"/>
          </p:cNvSpPr>
          <p:nvPr/>
        </p:nvSpPr>
        <p:spPr bwMode="auto">
          <a:xfrm>
            <a:off x="1857375" y="5370513"/>
            <a:ext cx="1066800" cy="1066800"/>
          </a:xfrm>
          <a:prstGeom prst="ellipse">
            <a:avLst/>
          </a:prstGeom>
          <a:solidFill>
            <a:srgbClr val="00FF00">
              <a:alpha val="49019"/>
            </a:srgbClr>
          </a:solidFill>
          <a:ln w="9525">
            <a:solidFill>
              <a:schemeClr val="tx1"/>
            </a:solidFill>
            <a:round/>
            <a:headEnd/>
            <a:tailEnd/>
          </a:ln>
        </p:spPr>
        <p:txBody>
          <a:bodyPr wrap="none" lIns="91435" tIns="45718" rIns="91435" bIns="45718" anchor="ctr"/>
          <a:lstStyle/>
          <a:p>
            <a:pPr algn="ctr" defTabSz="912813" eaLnBrk="0" hangingPunct="0"/>
            <a:r>
              <a:rPr lang="en-US" sz="1600" i="1"/>
              <a:t>R</a:t>
            </a:r>
            <a:r>
              <a:rPr lang="en-US" sz="1600"/>
              <a:t/>
            </a:r>
            <a:br>
              <a:rPr lang="en-US" sz="1600"/>
            </a:br>
            <a:r>
              <a:rPr lang="en-US" sz="1600"/>
              <a:t>26/52</a:t>
            </a:r>
          </a:p>
        </p:txBody>
      </p:sp>
      <p:grpSp>
        <p:nvGrpSpPr>
          <p:cNvPr id="2" name="Group 26"/>
          <p:cNvGrpSpPr>
            <a:grpSpLocks/>
          </p:cNvGrpSpPr>
          <p:nvPr/>
        </p:nvGrpSpPr>
        <p:grpSpPr bwMode="auto">
          <a:xfrm>
            <a:off x="1241425" y="4822825"/>
            <a:ext cx="1570038" cy="1003300"/>
            <a:chOff x="3112" y="2394"/>
            <a:chExt cx="890" cy="548"/>
          </a:xfrm>
        </p:grpSpPr>
        <p:sp>
          <p:nvSpPr>
            <p:cNvPr id="57367" name="Text Box 22"/>
            <p:cNvSpPr txBox="1">
              <a:spLocks noChangeArrowheads="1"/>
            </p:cNvSpPr>
            <p:nvPr/>
          </p:nvSpPr>
          <p:spPr bwMode="auto">
            <a:xfrm>
              <a:off x="3112" y="2394"/>
              <a:ext cx="89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988" tIns="40494" rIns="80988" bIns="40494">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r>
                <a:rPr lang="en-US" sz="1600" i="1"/>
                <a:t>Q and R </a:t>
              </a:r>
              <a:r>
                <a:rPr lang="en-US" sz="1600"/>
                <a:t>= 2/52</a:t>
              </a:r>
              <a:endParaRPr lang="en-US" sz="1600" i="1"/>
            </a:p>
          </p:txBody>
        </p:sp>
        <p:sp>
          <p:nvSpPr>
            <p:cNvPr id="57368" name="Line 25"/>
            <p:cNvSpPr>
              <a:spLocks noChangeShapeType="1"/>
            </p:cNvSpPr>
            <p:nvPr/>
          </p:nvSpPr>
          <p:spPr bwMode="auto">
            <a:xfrm>
              <a:off x="3546" y="2526"/>
              <a:ext cx="0" cy="4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7131" name="Rectangle 27"/>
          <p:cNvSpPr>
            <a:spLocks noChangeArrowheads="1"/>
          </p:cNvSpPr>
          <p:nvPr/>
        </p:nvSpPr>
        <p:spPr bwMode="auto">
          <a:xfrm>
            <a:off x="238125" y="1543050"/>
            <a:ext cx="8655050" cy="563563"/>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General Law of Addition</a:t>
            </a:r>
          </a:p>
        </p:txBody>
      </p:sp>
      <p:sp>
        <p:nvSpPr>
          <p:cNvPr id="47133" name="Rectangle 29"/>
          <p:cNvSpPr>
            <a:spLocks noChangeArrowheads="1"/>
          </p:cNvSpPr>
          <p:nvPr/>
        </p:nvSpPr>
        <p:spPr bwMode="auto">
          <a:xfrm>
            <a:off x="4043363" y="5416550"/>
            <a:ext cx="487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defTabSz="912813" eaLnBrk="0" hangingPunct="0"/>
            <a:r>
              <a:rPr lang="en-US" sz="2000">
                <a:solidFill>
                  <a:srgbClr val="002060"/>
                </a:solidFill>
                <a:sym typeface="Symbol" pitchFamily="18" charset="2"/>
              </a:rPr>
              <a:t>= 28/52 = .5385 or 53.85%</a:t>
            </a:r>
          </a:p>
        </p:txBody>
      </p:sp>
      <p:sp>
        <p:nvSpPr>
          <p:cNvPr id="47134" name="Rectangle 30"/>
          <p:cNvSpPr>
            <a:spLocks noChangeArrowheads="1"/>
          </p:cNvSpPr>
          <p:nvPr/>
        </p:nvSpPr>
        <p:spPr bwMode="auto">
          <a:xfrm>
            <a:off x="1123950" y="3136900"/>
            <a:ext cx="7770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defTabSz="912813" eaLnBrk="0" hangingPunct="0"/>
            <a:r>
              <a:rPr lang="en-US" sz="2000" i="1">
                <a:solidFill>
                  <a:srgbClr val="002060"/>
                </a:solidFill>
              </a:rPr>
              <a:t>P</a:t>
            </a:r>
            <a:r>
              <a:rPr lang="en-US" sz="2000">
                <a:solidFill>
                  <a:srgbClr val="002060"/>
                </a:solidFill>
              </a:rPr>
              <a:t>(</a:t>
            </a:r>
            <a:r>
              <a:rPr lang="en-US" sz="2000" i="1">
                <a:solidFill>
                  <a:srgbClr val="002060"/>
                </a:solidFill>
              </a:rPr>
              <a:t>R</a:t>
            </a:r>
            <a:r>
              <a:rPr lang="en-US" sz="2000">
                <a:solidFill>
                  <a:srgbClr val="002060"/>
                </a:solidFill>
              </a:rPr>
              <a:t>) = 26/52 (26 red cards in a deck;</a:t>
            </a:r>
            <a:r>
              <a:rPr lang="en-US" sz="2000" i="1">
                <a:solidFill>
                  <a:srgbClr val="002060"/>
                </a:solidFill>
              </a:rPr>
              <a:t> R </a:t>
            </a:r>
            <a:r>
              <a:rPr lang="en-US" sz="2000">
                <a:solidFill>
                  <a:srgbClr val="002060"/>
                </a:solidFill>
              </a:rPr>
              <a:t>= red)</a:t>
            </a:r>
            <a:endParaRPr lang="en-US" sz="2000" i="1">
              <a:solidFill>
                <a:srgbClr val="002060"/>
              </a:solidFill>
            </a:endParaRPr>
          </a:p>
        </p:txBody>
      </p:sp>
      <p:sp>
        <p:nvSpPr>
          <p:cNvPr id="47135" name="Rectangle 31"/>
          <p:cNvSpPr>
            <a:spLocks noChangeArrowheads="1"/>
          </p:cNvSpPr>
          <p:nvPr/>
        </p:nvSpPr>
        <p:spPr bwMode="auto">
          <a:xfrm>
            <a:off x="1123950" y="3636963"/>
            <a:ext cx="7770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defTabSz="912813" eaLnBrk="0" hangingPunct="0"/>
            <a:r>
              <a:rPr lang="en-US" sz="2000" i="1">
                <a:solidFill>
                  <a:srgbClr val="002060"/>
                </a:solidFill>
                <a:sym typeface="Symbol" pitchFamily="18" charset="2"/>
              </a:rPr>
              <a:t>P</a:t>
            </a:r>
            <a:r>
              <a:rPr lang="en-US" sz="2000">
                <a:solidFill>
                  <a:srgbClr val="002060"/>
                </a:solidFill>
                <a:sym typeface="Symbol" pitchFamily="18" charset="2"/>
              </a:rPr>
              <a:t>(</a:t>
            </a:r>
            <a:r>
              <a:rPr lang="en-US" sz="2000" i="1">
                <a:solidFill>
                  <a:srgbClr val="002060"/>
                </a:solidFill>
                <a:sym typeface="Symbol" pitchFamily="18" charset="2"/>
              </a:rPr>
              <a:t>Q </a:t>
            </a:r>
            <a:r>
              <a:rPr lang="en-US" sz="2000">
                <a:solidFill>
                  <a:srgbClr val="002060"/>
                </a:solidFill>
                <a:sym typeface="Symbol" pitchFamily="18" charset="2"/>
              </a:rPr>
              <a:t> </a:t>
            </a:r>
            <a:r>
              <a:rPr lang="en-US" sz="2000" i="1">
                <a:solidFill>
                  <a:srgbClr val="002060"/>
                </a:solidFill>
              </a:rPr>
              <a:t>R</a:t>
            </a:r>
            <a:r>
              <a:rPr lang="en-US" sz="2000">
                <a:solidFill>
                  <a:srgbClr val="002060"/>
                </a:solidFill>
                <a:sym typeface="Symbol" pitchFamily="18" charset="2"/>
              </a:rPr>
              <a:t>) = 2/52 (2 red queens in a deck)</a:t>
            </a:r>
          </a:p>
        </p:txBody>
      </p:sp>
      <p:sp>
        <p:nvSpPr>
          <p:cNvPr id="57363"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sp>
        <p:nvSpPr>
          <p:cNvPr id="25" name="Rectangle 2"/>
          <p:cNvSpPr txBox="1">
            <a:spLocks noChangeArrowheads="1"/>
          </p:cNvSpPr>
          <p:nvPr/>
        </p:nvSpPr>
        <p:spPr bwMode="auto">
          <a:xfrm>
            <a:off x="910400" y="381000"/>
            <a:ext cx="6853238" cy="533401"/>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Rules </a:t>
            </a:r>
            <a:r>
              <a:rPr lang="en-US" sz="3200" kern="0" dirty="0">
                <a:solidFill>
                  <a:schemeClr val="accent1"/>
                </a:solidFill>
                <a:effectLst>
                  <a:outerShdw blurRad="38100" dist="38100" dir="2700000" algn="tl">
                    <a:srgbClr val="000000">
                      <a:alpha val="43137"/>
                    </a:srgbClr>
                  </a:outerShdw>
                </a:effectLst>
                <a:latin typeface="+mj-lt"/>
                <a:ea typeface="+mj-ea"/>
                <a:cs typeface="+mj-cs"/>
              </a:rPr>
              <a:t>of Probability</a:t>
            </a:r>
          </a:p>
        </p:txBody>
      </p:sp>
    </p:spTree>
    <p:extLst>
      <p:ext uri="{BB962C8B-B14F-4D97-AF65-F5344CB8AC3E}">
        <p14:creationId xmlns:p14="http://schemas.microsoft.com/office/powerpoint/2010/main" val="2370693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Grp="1" noChangeArrowheads="1"/>
          </p:cNvSpPr>
          <p:nvPr>
            <p:ph type="sldNum" sz="quarter" idx="10"/>
          </p:nvPr>
        </p:nvSpPr>
        <p:spPr>
          <a:ln/>
        </p:spPr>
        <p:txBody>
          <a:bodyPr/>
          <a:lstStyle/>
          <a:p>
            <a:r>
              <a:rPr lang="en-US"/>
              <a:t>5-</a:t>
            </a:r>
            <a:fld id="{9B142453-4594-49DE-908E-A439338F6C76}" type="slidenum">
              <a:rPr lang="en-US"/>
              <a:pPr/>
              <a:t>17</a:t>
            </a:fld>
            <a:endParaRPr lang="en-US"/>
          </a:p>
        </p:txBody>
      </p:sp>
      <p:sp>
        <p:nvSpPr>
          <p:cNvPr id="59393"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48132"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59395" name="Rectangle 6"/>
          <p:cNvSpPr>
            <a:spLocks noChangeArrowheads="1"/>
          </p:cNvSpPr>
          <p:nvPr/>
        </p:nvSpPr>
        <p:spPr bwMode="auto">
          <a:xfrm>
            <a:off x="1371600" y="2057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pPr>
            <a:endParaRPr lang="en-US" sz="2800"/>
          </a:p>
        </p:txBody>
      </p:sp>
      <p:sp>
        <p:nvSpPr>
          <p:cNvPr id="59396" name="Rectangle 7"/>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48136" name="Rectangle 8"/>
          <p:cNvSpPr>
            <a:spLocks noChangeArrowheads="1"/>
          </p:cNvSpPr>
          <p:nvPr/>
        </p:nvSpPr>
        <p:spPr bwMode="auto">
          <a:xfrm>
            <a:off x="609600" y="2133600"/>
            <a:ext cx="8231188"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Events </a:t>
            </a:r>
            <a:r>
              <a:rPr lang="en-US" sz="2000" i="1" dirty="0">
                <a:solidFill>
                  <a:srgbClr val="002060"/>
                </a:solidFill>
                <a:effectLst>
                  <a:outerShdw blurRad="38100" dist="38100" dir="2700000" algn="tl">
                    <a:srgbClr val="FFFFFF"/>
                  </a:outerShdw>
                </a:effectLst>
              </a:rPr>
              <a:t>A</a:t>
            </a:r>
            <a:r>
              <a:rPr lang="en-US" sz="2000" dirty="0">
                <a:solidFill>
                  <a:srgbClr val="002060"/>
                </a:solidFill>
                <a:effectLst>
                  <a:outerShdw blurRad="38100" dist="38100" dir="2700000" algn="tl">
                    <a:srgbClr val="FFFFFF"/>
                  </a:outerShdw>
                </a:effectLst>
              </a:rPr>
              <a:t> and </a:t>
            </a:r>
            <a:r>
              <a:rPr lang="en-US" sz="2000" i="1" dirty="0">
                <a:solidFill>
                  <a:srgbClr val="002060"/>
                </a:solidFill>
                <a:effectLst>
                  <a:outerShdw blurRad="38100" dist="38100" dir="2700000" algn="tl">
                    <a:srgbClr val="FFFFFF"/>
                  </a:outerShdw>
                </a:effectLst>
              </a:rPr>
              <a:t>B</a:t>
            </a:r>
            <a:r>
              <a:rPr lang="en-US" sz="2000" dirty="0">
                <a:solidFill>
                  <a:srgbClr val="002060"/>
                </a:solidFill>
                <a:effectLst>
                  <a:outerShdw blurRad="38100" dist="38100" dir="2700000" algn="tl">
                    <a:srgbClr val="FFFFFF"/>
                  </a:outerShdw>
                </a:effectLst>
              </a:rPr>
              <a:t> are </a:t>
            </a:r>
            <a:r>
              <a:rPr lang="en-US" sz="2000" i="1" u="sng" dirty="0">
                <a:solidFill>
                  <a:srgbClr val="002060"/>
                </a:solidFill>
                <a:effectLst>
                  <a:outerShdw blurRad="38100" dist="38100" dir="2700000" algn="tl">
                    <a:srgbClr val="FFFFFF"/>
                  </a:outerShdw>
                </a:effectLst>
              </a:rPr>
              <a:t>mutually exclusive</a:t>
            </a:r>
            <a:r>
              <a:rPr lang="en-US" sz="2000" dirty="0">
                <a:solidFill>
                  <a:srgbClr val="002060"/>
                </a:solidFill>
                <a:effectLst>
                  <a:outerShdw blurRad="38100" dist="38100" dir="2700000" algn="tl">
                    <a:srgbClr val="FFFFFF"/>
                  </a:outerShdw>
                </a:effectLst>
              </a:rPr>
              <a:t> (or </a:t>
            </a:r>
            <a:r>
              <a:rPr lang="en-US" sz="2000" i="1" u="sng" dirty="0">
                <a:solidFill>
                  <a:srgbClr val="002060"/>
                </a:solidFill>
                <a:effectLst>
                  <a:outerShdw blurRad="38100" dist="38100" dir="2700000" algn="tl">
                    <a:srgbClr val="FFFFFF"/>
                  </a:outerShdw>
                </a:effectLst>
              </a:rPr>
              <a:t>disjoint</a:t>
            </a:r>
            <a:r>
              <a:rPr lang="en-US" sz="2000" dirty="0">
                <a:solidFill>
                  <a:srgbClr val="002060"/>
                </a:solidFill>
                <a:effectLst>
                  <a:outerShdw blurRad="38100" dist="38100" dir="2700000" algn="tl">
                    <a:srgbClr val="FFFFFF"/>
                  </a:outerShdw>
                </a:effectLst>
              </a:rPr>
              <a:t>) if their intersection is the null set (</a:t>
            </a:r>
            <a:r>
              <a:rPr lang="en-US" sz="2000" dirty="0">
                <a:solidFill>
                  <a:srgbClr val="002060"/>
                </a:solidFill>
                <a:effectLst>
                  <a:outerShdw blurRad="38100" dist="38100" dir="2700000" algn="tl">
                    <a:srgbClr val="FFFFFF"/>
                  </a:outerShdw>
                </a:effectLst>
                <a:sym typeface="Symbol" pitchFamily="18" charset="2"/>
              </a:rPr>
              <a:t></a:t>
            </a:r>
            <a:r>
              <a:rPr lang="en-US" sz="2000" dirty="0">
                <a:solidFill>
                  <a:srgbClr val="002060"/>
                </a:solidFill>
                <a:effectLst>
                  <a:outerShdw blurRad="38100" dist="38100" dir="2700000" algn="tl">
                    <a:srgbClr val="FFFFFF"/>
                  </a:outerShdw>
                </a:effectLst>
              </a:rPr>
              <a:t>) which contains no elements.</a:t>
            </a:r>
          </a:p>
        </p:txBody>
      </p:sp>
      <p:sp>
        <p:nvSpPr>
          <p:cNvPr id="48137" name="Rectangle 9"/>
          <p:cNvSpPr>
            <a:spLocks noChangeArrowheads="1"/>
          </p:cNvSpPr>
          <p:nvPr/>
        </p:nvSpPr>
        <p:spPr bwMode="auto">
          <a:xfrm>
            <a:off x="2815856" y="2824163"/>
            <a:ext cx="364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p>
            <a:pPr defTabSz="912813" eaLnBrk="0" hangingPunct="0"/>
            <a:r>
              <a:rPr lang="en-US" sz="2000" dirty="0">
                <a:solidFill>
                  <a:srgbClr val="C00000"/>
                </a:solidFill>
              </a:rPr>
              <a:t>If </a:t>
            </a:r>
            <a:r>
              <a:rPr lang="en-US" sz="2000" i="1" dirty="0">
                <a:solidFill>
                  <a:srgbClr val="C00000"/>
                </a:solidFill>
              </a:rPr>
              <a:t>A </a:t>
            </a:r>
            <a:r>
              <a:rPr lang="en-US" sz="2000" dirty="0">
                <a:solidFill>
                  <a:srgbClr val="C00000"/>
                </a:solidFill>
                <a:sym typeface="Symbol" pitchFamily="18" charset="2"/>
              </a:rPr>
              <a:t> </a:t>
            </a:r>
            <a:r>
              <a:rPr lang="en-US" sz="2000" i="1" dirty="0">
                <a:solidFill>
                  <a:srgbClr val="C00000"/>
                </a:solidFill>
              </a:rPr>
              <a:t>B</a:t>
            </a:r>
            <a:r>
              <a:rPr lang="en-US" sz="2000" dirty="0">
                <a:solidFill>
                  <a:srgbClr val="C00000"/>
                </a:solidFill>
                <a:sym typeface="Symbol" pitchFamily="18" charset="2"/>
              </a:rPr>
              <a:t> = , then </a:t>
            </a:r>
            <a:r>
              <a:rPr lang="en-US" sz="2000" i="1" dirty="0">
                <a:solidFill>
                  <a:srgbClr val="C00000"/>
                </a:solidFill>
              </a:rPr>
              <a:t>P</a:t>
            </a:r>
            <a:r>
              <a:rPr lang="en-US" sz="2000" dirty="0">
                <a:solidFill>
                  <a:srgbClr val="C00000"/>
                </a:solidFill>
              </a:rPr>
              <a:t>(</a:t>
            </a:r>
            <a:r>
              <a:rPr lang="en-US" sz="2000" i="1" dirty="0">
                <a:solidFill>
                  <a:srgbClr val="C00000"/>
                </a:solidFill>
              </a:rPr>
              <a:t>A </a:t>
            </a:r>
            <a:r>
              <a:rPr lang="en-US" sz="2000" dirty="0">
                <a:solidFill>
                  <a:srgbClr val="C00000"/>
                </a:solidFill>
                <a:sym typeface="Symbol" pitchFamily="18" charset="2"/>
              </a:rPr>
              <a:t> </a:t>
            </a:r>
            <a:r>
              <a:rPr lang="en-US" sz="2000" i="1" dirty="0">
                <a:solidFill>
                  <a:srgbClr val="C00000"/>
                </a:solidFill>
              </a:rPr>
              <a:t>B</a:t>
            </a:r>
            <a:r>
              <a:rPr lang="en-US" sz="2000" dirty="0">
                <a:solidFill>
                  <a:srgbClr val="C00000"/>
                </a:solidFill>
                <a:sym typeface="Symbol" pitchFamily="18" charset="2"/>
              </a:rPr>
              <a:t>) = 0</a:t>
            </a:r>
          </a:p>
        </p:txBody>
      </p:sp>
      <p:sp>
        <p:nvSpPr>
          <p:cNvPr id="48140" name="Rectangle 12"/>
          <p:cNvSpPr>
            <a:spLocks noChangeArrowheads="1"/>
          </p:cNvSpPr>
          <p:nvPr/>
        </p:nvSpPr>
        <p:spPr bwMode="auto">
          <a:xfrm>
            <a:off x="239713" y="3938588"/>
            <a:ext cx="4114800" cy="609600"/>
          </a:xfrm>
          <a:prstGeom prst="rect">
            <a:avLst/>
          </a:prstGeom>
          <a:noFill/>
          <a:ln w="9525">
            <a:noFill/>
            <a:miter lim="800000"/>
            <a:headEnd/>
            <a:tailEnd/>
          </a:ln>
          <a:effectLst/>
        </p:spPr>
        <p:txBody>
          <a:bodyPr lIns="91435" tIns="45718" rIns="91435" bIns="45718"/>
          <a:lstStyle/>
          <a:p>
            <a:pPr marL="736600" indent="-395288" eaLnBrk="0" hangingPunct="0">
              <a:spcBef>
                <a:spcPct val="20000"/>
              </a:spcBef>
              <a:buClr>
                <a:schemeClr val="accent1"/>
              </a:buClr>
              <a:buFontTx/>
              <a:buChar char="•"/>
            </a:pPr>
            <a:r>
              <a:rPr lang="en-US" sz="2000">
                <a:solidFill>
                  <a:srgbClr val="002060"/>
                </a:solidFill>
                <a:effectLst>
                  <a:outerShdw blurRad="38100" dist="38100" dir="2700000" algn="tl">
                    <a:srgbClr val="C0C0C0"/>
                  </a:outerShdw>
                </a:effectLst>
              </a:rPr>
              <a:t>In the case of mutually exclusive events,</a:t>
            </a:r>
            <a:r>
              <a:rPr lang="en-US" sz="2000">
                <a:solidFill>
                  <a:srgbClr val="002060"/>
                </a:solidFill>
                <a:effectLst>
                  <a:outerShdw blurRad="38100" dist="38100" dir="2700000" algn="tl">
                    <a:srgbClr val="C0C0C0"/>
                  </a:outerShdw>
                </a:effectLst>
                <a:sym typeface="Symbol" pitchFamily="18" charset="2"/>
              </a:rPr>
              <a:t> the addition law reduces to:</a:t>
            </a:r>
          </a:p>
        </p:txBody>
      </p:sp>
      <p:sp>
        <p:nvSpPr>
          <p:cNvPr id="48141" name="Rectangle 13"/>
          <p:cNvSpPr>
            <a:spLocks noChangeArrowheads="1"/>
          </p:cNvSpPr>
          <p:nvPr/>
        </p:nvSpPr>
        <p:spPr bwMode="auto">
          <a:xfrm>
            <a:off x="762000" y="5240338"/>
            <a:ext cx="28035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p>
            <a:pPr defTabSz="912813" eaLnBrk="0" hangingPunct="0"/>
            <a:r>
              <a:rPr lang="en-US" sz="2000" i="1">
                <a:solidFill>
                  <a:srgbClr val="C00000"/>
                </a:solidFill>
              </a:rPr>
              <a:t>P</a:t>
            </a:r>
            <a:r>
              <a:rPr lang="en-US" sz="2000">
                <a:solidFill>
                  <a:srgbClr val="C00000"/>
                </a:solidFill>
              </a:rPr>
              <a:t>(</a:t>
            </a:r>
            <a:r>
              <a:rPr lang="en-US" sz="2000" i="1">
                <a:solidFill>
                  <a:srgbClr val="C00000"/>
                </a:solidFill>
              </a:rPr>
              <a:t>A </a:t>
            </a:r>
            <a:r>
              <a:rPr lang="en-US" sz="2000">
                <a:solidFill>
                  <a:srgbClr val="C00000"/>
                </a:solidFill>
                <a:sym typeface="Symbol" pitchFamily="18" charset="2"/>
              </a:rPr>
              <a:t> </a:t>
            </a:r>
            <a:r>
              <a:rPr lang="en-US" sz="2000" i="1">
                <a:solidFill>
                  <a:srgbClr val="C00000"/>
                </a:solidFill>
              </a:rPr>
              <a:t>B</a:t>
            </a:r>
            <a:r>
              <a:rPr lang="en-US" sz="2000">
                <a:solidFill>
                  <a:srgbClr val="C00000"/>
                </a:solidFill>
                <a:sym typeface="Symbol" pitchFamily="18" charset="2"/>
              </a:rPr>
              <a:t>) = </a:t>
            </a:r>
            <a:r>
              <a:rPr lang="en-US" sz="2000" i="1">
                <a:solidFill>
                  <a:srgbClr val="C00000"/>
                </a:solidFill>
                <a:sym typeface="Symbol" pitchFamily="18" charset="2"/>
              </a:rPr>
              <a:t>P</a:t>
            </a:r>
            <a:r>
              <a:rPr lang="en-US" sz="2000">
                <a:solidFill>
                  <a:srgbClr val="C00000"/>
                </a:solidFill>
                <a:sym typeface="Symbol" pitchFamily="18" charset="2"/>
              </a:rPr>
              <a:t>(</a:t>
            </a:r>
            <a:r>
              <a:rPr lang="en-US" sz="2000" i="1">
                <a:solidFill>
                  <a:srgbClr val="C00000"/>
                </a:solidFill>
                <a:sym typeface="Symbol" pitchFamily="18" charset="2"/>
              </a:rPr>
              <a:t>A</a:t>
            </a:r>
            <a:r>
              <a:rPr lang="en-US" sz="2000">
                <a:solidFill>
                  <a:srgbClr val="C00000"/>
                </a:solidFill>
                <a:sym typeface="Symbol" pitchFamily="18" charset="2"/>
              </a:rPr>
              <a:t>) + </a:t>
            </a:r>
            <a:r>
              <a:rPr lang="en-US" sz="2000" i="1">
                <a:solidFill>
                  <a:srgbClr val="C00000"/>
                </a:solidFill>
                <a:sym typeface="Symbol" pitchFamily="18" charset="2"/>
              </a:rPr>
              <a:t>P</a:t>
            </a:r>
            <a:r>
              <a:rPr lang="en-US" sz="2000">
                <a:solidFill>
                  <a:srgbClr val="C00000"/>
                </a:solidFill>
                <a:sym typeface="Symbol" pitchFamily="18" charset="2"/>
              </a:rPr>
              <a:t>(</a:t>
            </a:r>
            <a:r>
              <a:rPr lang="en-US" sz="2000" i="1">
                <a:solidFill>
                  <a:srgbClr val="C00000"/>
                </a:solidFill>
                <a:sym typeface="Symbol" pitchFamily="18" charset="2"/>
              </a:rPr>
              <a:t>B</a:t>
            </a:r>
            <a:r>
              <a:rPr lang="en-US" sz="2000">
                <a:solidFill>
                  <a:srgbClr val="C00000"/>
                </a:solidFill>
                <a:sym typeface="Symbol" pitchFamily="18" charset="2"/>
              </a:rPr>
              <a:t>)</a:t>
            </a:r>
          </a:p>
        </p:txBody>
      </p:sp>
      <p:sp>
        <p:nvSpPr>
          <p:cNvPr id="48142" name="Rectangle 14"/>
          <p:cNvSpPr>
            <a:spLocks noChangeArrowheads="1"/>
          </p:cNvSpPr>
          <p:nvPr/>
        </p:nvSpPr>
        <p:spPr bwMode="auto">
          <a:xfrm>
            <a:off x="238125" y="1543050"/>
            <a:ext cx="8655050" cy="563563"/>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Mutually Exclusive Events</a:t>
            </a:r>
          </a:p>
        </p:txBody>
      </p:sp>
      <p:sp>
        <p:nvSpPr>
          <p:cNvPr id="48144" name="Rectangle 16"/>
          <p:cNvSpPr>
            <a:spLocks noChangeArrowheads="1"/>
          </p:cNvSpPr>
          <p:nvPr/>
        </p:nvSpPr>
        <p:spPr bwMode="auto">
          <a:xfrm>
            <a:off x="239713" y="3397250"/>
            <a:ext cx="8655050" cy="563563"/>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20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Special Law of Addition</a:t>
            </a:r>
          </a:p>
        </p:txBody>
      </p:sp>
      <p:sp>
        <p:nvSpPr>
          <p:cNvPr id="59403"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156673" name="Picture 1"/>
          <p:cNvPicPr>
            <a:picLocks noChangeAspect="1" noChangeArrowheads="1"/>
          </p:cNvPicPr>
          <p:nvPr/>
        </p:nvPicPr>
        <p:blipFill>
          <a:blip r:embed="rId3" cstate="print"/>
          <a:srcRect/>
          <a:stretch>
            <a:fillRect/>
          </a:stretch>
        </p:blipFill>
        <p:spPr bwMode="auto">
          <a:xfrm>
            <a:off x="4876800" y="4343400"/>
            <a:ext cx="3832058" cy="1600200"/>
          </a:xfrm>
          <a:prstGeom prst="rect">
            <a:avLst/>
          </a:prstGeom>
          <a:noFill/>
          <a:ln w="3175">
            <a:solidFill>
              <a:schemeClr val="tx1"/>
            </a:solidFill>
            <a:miter lim="800000"/>
            <a:headEnd/>
            <a:tailEnd/>
          </a:ln>
          <a:effectLst>
            <a:innerShdw blurRad="63500" dist="50800" dir="2700000">
              <a:prstClr val="black">
                <a:alpha val="50000"/>
              </a:prstClr>
            </a:innerShdw>
          </a:effectLst>
        </p:spPr>
      </p:pic>
      <p:pic>
        <p:nvPicPr>
          <p:cNvPr id="59407" name="Picture 2" descr="C:\DOCUME~1\MSUUSER\LOCALS~1\Temp\SNAGHTML1652b25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4719" y="3544537"/>
            <a:ext cx="18669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
          <p:cNvSpPr txBox="1">
            <a:spLocks noChangeArrowheads="1"/>
          </p:cNvSpPr>
          <p:nvPr/>
        </p:nvSpPr>
        <p:spPr bwMode="auto">
          <a:xfrm>
            <a:off x="910400" y="381000"/>
            <a:ext cx="6853238" cy="533401"/>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Rules </a:t>
            </a:r>
            <a:r>
              <a:rPr lang="en-US" sz="3200" kern="0" dirty="0">
                <a:solidFill>
                  <a:schemeClr val="accent1"/>
                </a:solidFill>
                <a:effectLst>
                  <a:outerShdw blurRad="38100" dist="38100" dir="2700000" algn="tl">
                    <a:srgbClr val="000000">
                      <a:alpha val="43137"/>
                    </a:srgbClr>
                  </a:outerShdw>
                </a:effectLst>
                <a:latin typeface="+mj-lt"/>
                <a:ea typeface="+mj-ea"/>
                <a:cs typeface="+mj-cs"/>
              </a:rPr>
              <a:t>of Probability</a:t>
            </a:r>
          </a:p>
        </p:txBody>
      </p:sp>
    </p:spTree>
    <p:extLst>
      <p:ext uri="{BB962C8B-B14F-4D97-AF65-F5344CB8AC3E}">
        <p14:creationId xmlns:p14="http://schemas.microsoft.com/office/powerpoint/2010/main" val="3676818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Grp="1" noChangeArrowheads="1"/>
          </p:cNvSpPr>
          <p:nvPr>
            <p:ph type="sldNum" sz="quarter" idx="10"/>
          </p:nvPr>
        </p:nvSpPr>
        <p:spPr>
          <a:ln/>
        </p:spPr>
        <p:txBody>
          <a:bodyPr/>
          <a:lstStyle/>
          <a:p>
            <a:r>
              <a:rPr lang="en-US"/>
              <a:t>5-</a:t>
            </a:r>
            <a:fld id="{ABD3F6C3-23BA-44D3-BB17-95AC855B9117}" type="slidenum">
              <a:rPr lang="en-US"/>
              <a:pPr/>
              <a:t>18</a:t>
            </a:fld>
            <a:endParaRPr lang="en-US"/>
          </a:p>
        </p:txBody>
      </p:sp>
      <p:sp>
        <p:nvSpPr>
          <p:cNvPr id="61441"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49156"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61443" name="Rectangle 5"/>
          <p:cNvSpPr>
            <a:spLocks noChangeArrowheads="1"/>
          </p:cNvSpPr>
          <p:nvPr/>
        </p:nvSpPr>
        <p:spPr bwMode="auto">
          <a:xfrm>
            <a:off x="1371600" y="2057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pPr>
            <a:endParaRPr lang="en-US" sz="2800"/>
          </a:p>
        </p:txBody>
      </p:sp>
      <p:sp>
        <p:nvSpPr>
          <p:cNvPr id="61444" name="Rectangle 6"/>
          <p:cNvSpPr>
            <a:spLocks noChangeArrowheads="1"/>
          </p:cNvSpPr>
          <p:nvPr/>
        </p:nvSpPr>
        <p:spPr bwMode="auto">
          <a:xfrm>
            <a:off x="0" y="3224213"/>
            <a:ext cx="2079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a:p>
        </p:txBody>
      </p:sp>
      <p:sp>
        <p:nvSpPr>
          <p:cNvPr id="49160" name="Rectangle 8"/>
          <p:cNvSpPr>
            <a:spLocks noChangeArrowheads="1"/>
          </p:cNvSpPr>
          <p:nvPr/>
        </p:nvSpPr>
        <p:spPr bwMode="auto">
          <a:xfrm>
            <a:off x="673100" y="2051050"/>
            <a:ext cx="7090538" cy="69215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sym typeface="Symbol" pitchFamily="18" charset="2"/>
              </a:rPr>
              <a:t>Events are </a:t>
            </a:r>
            <a:r>
              <a:rPr lang="en-US" sz="2000" i="1" u="sng" dirty="0">
                <a:solidFill>
                  <a:srgbClr val="002060"/>
                </a:solidFill>
                <a:effectLst>
                  <a:outerShdw blurRad="38100" dist="38100" dir="2700000" algn="tl">
                    <a:srgbClr val="FFFFFF"/>
                  </a:outerShdw>
                </a:effectLst>
                <a:sym typeface="Symbol" pitchFamily="18" charset="2"/>
              </a:rPr>
              <a:t>collectively exhaustive</a:t>
            </a:r>
            <a:r>
              <a:rPr lang="en-US" sz="2000" dirty="0">
                <a:solidFill>
                  <a:srgbClr val="002060"/>
                </a:solidFill>
                <a:effectLst>
                  <a:outerShdw blurRad="38100" dist="38100" dir="2700000" algn="tl">
                    <a:srgbClr val="FFFFFF"/>
                  </a:outerShdw>
                </a:effectLst>
                <a:sym typeface="Symbol" pitchFamily="18" charset="2"/>
              </a:rPr>
              <a:t> if their union is the entire sample space </a:t>
            </a:r>
            <a:r>
              <a:rPr lang="en-US" sz="2000" i="1" dirty="0">
                <a:solidFill>
                  <a:srgbClr val="002060"/>
                </a:solidFill>
                <a:effectLst>
                  <a:outerShdw blurRad="38100" dist="38100" dir="2700000" algn="tl">
                    <a:srgbClr val="FFFFFF"/>
                  </a:outerShdw>
                </a:effectLst>
                <a:sym typeface="Symbol" pitchFamily="18" charset="2"/>
              </a:rPr>
              <a:t>S</a:t>
            </a:r>
            <a:r>
              <a:rPr lang="en-US" sz="2000" dirty="0">
                <a:solidFill>
                  <a:srgbClr val="002060"/>
                </a:solidFill>
                <a:effectLst>
                  <a:outerShdw blurRad="38100" dist="38100" dir="2700000" algn="tl">
                    <a:srgbClr val="FFFFFF"/>
                  </a:outerShdw>
                </a:effectLst>
                <a:sym typeface="Symbol" pitchFamily="18" charset="2"/>
              </a:rPr>
              <a:t>.</a:t>
            </a:r>
          </a:p>
        </p:txBody>
      </p:sp>
      <p:sp>
        <p:nvSpPr>
          <p:cNvPr id="49161" name="Rectangle 9"/>
          <p:cNvSpPr>
            <a:spLocks noChangeArrowheads="1"/>
          </p:cNvSpPr>
          <p:nvPr/>
        </p:nvSpPr>
        <p:spPr bwMode="auto">
          <a:xfrm>
            <a:off x="673100" y="2927350"/>
            <a:ext cx="7291388" cy="769938"/>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sym typeface="Symbol" pitchFamily="18" charset="2"/>
              </a:rPr>
              <a:t>Two mutually exclusive, collectively exhaustive events are </a:t>
            </a:r>
            <a:r>
              <a:rPr lang="en-US" sz="2000" i="1" u="sng" dirty="0">
                <a:solidFill>
                  <a:srgbClr val="002060"/>
                </a:solidFill>
                <a:effectLst>
                  <a:outerShdw blurRad="38100" dist="38100" dir="2700000" algn="tl">
                    <a:srgbClr val="FFFFFF"/>
                  </a:outerShdw>
                </a:effectLst>
                <a:sym typeface="Symbol" pitchFamily="18" charset="2"/>
              </a:rPr>
              <a:t>dichotomous</a:t>
            </a:r>
            <a:r>
              <a:rPr lang="en-US" sz="2000" dirty="0">
                <a:solidFill>
                  <a:srgbClr val="002060"/>
                </a:solidFill>
                <a:effectLst>
                  <a:outerShdw blurRad="38100" dist="38100" dir="2700000" algn="tl">
                    <a:srgbClr val="FFFFFF"/>
                  </a:outerShdw>
                </a:effectLst>
                <a:sym typeface="Symbol" pitchFamily="18" charset="2"/>
              </a:rPr>
              <a:t> (or </a:t>
            </a:r>
            <a:r>
              <a:rPr lang="en-US" sz="2000" i="1" u="sng" dirty="0">
                <a:solidFill>
                  <a:srgbClr val="002060"/>
                </a:solidFill>
                <a:effectLst>
                  <a:outerShdw blurRad="38100" dist="38100" dir="2700000" algn="tl">
                    <a:srgbClr val="FFFFFF"/>
                  </a:outerShdw>
                </a:effectLst>
                <a:sym typeface="Symbol" pitchFamily="18" charset="2"/>
              </a:rPr>
              <a:t>binary</a:t>
            </a:r>
            <a:r>
              <a:rPr lang="en-US" sz="2000" dirty="0">
                <a:solidFill>
                  <a:srgbClr val="002060"/>
                </a:solidFill>
                <a:effectLst>
                  <a:outerShdw blurRad="38100" dist="38100" dir="2700000" algn="tl">
                    <a:srgbClr val="FFFFFF"/>
                  </a:outerShdw>
                </a:effectLst>
                <a:sym typeface="Symbol" pitchFamily="18" charset="2"/>
              </a:rPr>
              <a:t>) </a:t>
            </a:r>
            <a:r>
              <a:rPr lang="en-US" sz="2000" i="1" u="sng" dirty="0">
                <a:solidFill>
                  <a:srgbClr val="002060"/>
                </a:solidFill>
                <a:effectLst>
                  <a:outerShdw blurRad="38100" dist="38100" dir="2700000" algn="tl">
                    <a:srgbClr val="FFFFFF"/>
                  </a:outerShdw>
                </a:effectLst>
                <a:sym typeface="Symbol" pitchFamily="18" charset="2"/>
              </a:rPr>
              <a:t>events</a:t>
            </a:r>
            <a:r>
              <a:rPr lang="en-US" sz="2000" dirty="0">
                <a:solidFill>
                  <a:srgbClr val="002060"/>
                </a:solidFill>
                <a:effectLst>
                  <a:outerShdw blurRad="38100" dist="38100" dir="2700000" algn="tl">
                    <a:srgbClr val="FFFFFF"/>
                  </a:outerShdw>
                </a:effectLst>
                <a:sym typeface="Symbol" pitchFamily="18" charset="2"/>
              </a:rPr>
              <a:t>.</a:t>
            </a:r>
          </a:p>
        </p:txBody>
      </p:sp>
      <p:sp>
        <p:nvSpPr>
          <p:cNvPr id="49163" name="Text Box 11"/>
          <p:cNvSpPr txBox="1">
            <a:spLocks noChangeArrowheads="1"/>
          </p:cNvSpPr>
          <p:nvPr/>
        </p:nvSpPr>
        <p:spPr bwMode="auto">
          <a:xfrm>
            <a:off x="4267200" y="3733800"/>
            <a:ext cx="3697288" cy="1016000"/>
          </a:xfrm>
          <a:prstGeom prst="rect">
            <a:avLst/>
          </a:prstGeom>
          <a:solidFill>
            <a:srgbClr val="FFFFCC"/>
          </a:solidFill>
          <a:ln w="3175">
            <a:solidFill>
              <a:schemeClr val="tx1"/>
            </a:solidFill>
            <a:miter lim="800000"/>
            <a:headEnd/>
            <a:tailEnd/>
          </a:ln>
        </p:spPr>
        <p:txBody>
          <a:bodyPr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r>
              <a:rPr lang="en-US" sz="2000">
                <a:solidFill>
                  <a:srgbClr val="002060"/>
                </a:solidFill>
              </a:rPr>
              <a:t>For example, a car repair is either covered by the warranty (</a:t>
            </a:r>
            <a:r>
              <a:rPr lang="en-US" sz="2000" i="1">
                <a:solidFill>
                  <a:srgbClr val="002060"/>
                </a:solidFill>
              </a:rPr>
              <a:t>A</a:t>
            </a:r>
            <a:r>
              <a:rPr lang="en-US" sz="2000">
                <a:solidFill>
                  <a:srgbClr val="002060"/>
                </a:solidFill>
              </a:rPr>
              <a:t>) or not (</a:t>
            </a:r>
            <a:r>
              <a:rPr lang="en-US" sz="2000" i="1">
                <a:solidFill>
                  <a:srgbClr val="002060"/>
                </a:solidFill>
              </a:rPr>
              <a:t>A’</a:t>
            </a:r>
            <a:r>
              <a:rPr lang="en-US" sz="2000">
                <a:solidFill>
                  <a:srgbClr val="002060"/>
                </a:solidFill>
              </a:rPr>
              <a:t>). </a:t>
            </a:r>
          </a:p>
        </p:txBody>
      </p:sp>
      <p:sp>
        <p:nvSpPr>
          <p:cNvPr id="49166" name="Rectangle 14"/>
          <p:cNvSpPr>
            <a:spLocks noChangeArrowheads="1"/>
          </p:cNvSpPr>
          <p:nvPr/>
        </p:nvSpPr>
        <p:spPr bwMode="auto">
          <a:xfrm>
            <a:off x="238125" y="1543050"/>
            <a:ext cx="8655050" cy="563563"/>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err="1" smtClean="0">
                <a:solidFill>
                  <a:srgbClr val="C00000"/>
                </a:solidFill>
                <a:effectLst>
                  <a:outerShdw blurRad="38100" dist="38100" dir="2700000" algn="tl">
                    <a:srgbClr val="000000">
                      <a:alpha val="43137"/>
                    </a:srgbClr>
                  </a:outerShdw>
                </a:effectLst>
              </a:rPr>
              <a:t>Dicjhotomous</a:t>
            </a:r>
            <a:r>
              <a:rPr lang="en-US" sz="2400" i="1" dirty="0" smtClean="0">
                <a:solidFill>
                  <a:srgbClr val="C00000"/>
                </a:solidFill>
                <a:effectLst>
                  <a:outerShdw blurRad="38100" dist="38100" dir="2700000" algn="tl">
                    <a:srgbClr val="000000">
                      <a:alpha val="43137"/>
                    </a:srgbClr>
                  </a:outerShdw>
                </a:effectLst>
              </a:rPr>
              <a:t> </a:t>
            </a:r>
            <a:r>
              <a:rPr lang="en-US" sz="2400" i="1" dirty="0">
                <a:solidFill>
                  <a:srgbClr val="C00000"/>
                </a:solidFill>
                <a:effectLst>
                  <a:outerShdw blurRad="38100" dist="38100" dir="2700000" algn="tl">
                    <a:srgbClr val="000000">
                      <a:alpha val="43137"/>
                    </a:srgbClr>
                  </a:outerShdw>
                </a:effectLst>
              </a:rPr>
              <a:t>Events</a:t>
            </a:r>
          </a:p>
        </p:txBody>
      </p:sp>
      <p:sp>
        <p:nvSpPr>
          <p:cNvPr id="61449" name="Text Box 17"/>
          <p:cNvSpPr txBox="1">
            <a:spLocks noChangeArrowheads="1"/>
          </p:cNvSpPr>
          <p:nvPr/>
        </p:nvSpPr>
        <p:spPr bwMode="auto">
          <a:xfrm>
            <a:off x="4495800" y="4876800"/>
            <a:ext cx="3429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solidFill>
                  <a:srgbClr val="FF0000"/>
                </a:solidFill>
              </a:rPr>
              <a:t>Note: This concept can be extended to more than two events. See the next slide</a:t>
            </a:r>
          </a:p>
        </p:txBody>
      </p:sp>
      <p:sp>
        <p:nvSpPr>
          <p:cNvPr id="61450"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154625" name="Picture 1"/>
          <p:cNvPicPr>
            <a:picLocks noChangeAspect="1" noChangeArrowheads="1"/>
          </p:cNvPicPr>
          <p:nvPr/>
        </p:nvPicPr>
        <p:blipFill>
          <a:blip r:embed="rId3" cstate="print"/>
          <a:srcRect/>
          <a:stretch>
            <a:fillRect/>
          </a:stretch>
        </p:blipFill>
        <p:spPr bwMode="auto">
          <a:xfrm>
            <a:off x="533400" y="3962400"/>
            <a:ext cx="3571875" cy="2362200"/>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49164" name="Text Box 12"/>
          <p:cNvSpPr txBox="1">
            <a:spLocks noChangeArrowheads="1"/>
          </p:cNvSpPr>
          <p:nvPr/>
        </p:nvSpPr>
        <p:spPr bwMode="auto">
          <a:xfrm>
            <a:off x="685800" y="5638800"/>
            <a:ext cx="1214438" cy="400050"/>
          </a:xfrm>
          <a:prstGeom prst="rect">
            <a:avLst/>
          </a:prstGeom>
          <a:noFill/>
          <a:ln w="9525">
            <a:noFill/>
            <a:miter lim="800000"/>
            <a:headEnd/>
            <a:tailEnd/>
          </a:ln>
          <a:effectLst/>
        </p:spPr>
        <p:txBody>
          <a:bodyPr wrap="none" lIns="91435" tIns="45718" rIns="91435" bIns="45718">
            <a:spAutoFit/>
          </a:bodyPr>
          <a:lstStyle/>
          <a:p>
            <a:pPr defTabSz="914067" eaLnBrk="0" hangingPunct="0">
              <a:defRPr/>
            </a:pPr>
            <a:r>
              <a:rPr lang="en-US" sz="2000" dirty="0">
                <a:solidFill>
                  <a:srgbClr val="002060"/>
                </a:solidFill>
                <a:effectLst>
                  <a:outerShdw blurRad="38100" dist="38100" dir="2700000" algn="tl">
                    <a:srgbClr val="000000"/>
                  </a:outerShdw>
                </a:effectLst>
              </a:rPr>
              <a:t>Warranty</a:t>
            </a:r>
          </a:p>
        </p:txBody>
      </p:sp>
      <p:sp>
        <p:nvSpPr>
          <p:cNvPr id="49165" name="Text Box 13"/>
          <p:cNvSpPr txBox="1">
            <a:spLocks noChangeArrowheads="1"/>
          </p:cNvSpPr>
          <p:nvPr/>
        </p:nvSpPr>
        <p:spPr bwMode="auto">
          <a:xfrm>
            <a:off x="2667000" y="5562600"/>
            <a:ext cx="1214438" cy="708025"/>
          </a:xfrm>
          <a:prstGeom prst="rect">
            <a:avLst/>
          </a:prstGeom>
          <a:noFill/>
          <a:ln w="9525">
            <a:noFill/>
            <a:miter lim="800000"/>
            <a:headEnd/>
            <a:tailEnd/>
          </a:ln>
          <a:effectLst/>
        </p:spPr>
        <p:txBody>
          <a:bodyPr wrap="none" lIns="91435" tIns="45718" rIns="91435" bIns="45718">
            <a:spAutoFit/>
          </a:bodyPr>
          <a:lstStyle/>
          <a:p>
            <a:pPr algn="ctr" defTabSz="914067" eaLnBrk="0" hangingPunct="0">
              <a:defRPr/>
            </a:pPr>
            <a:r>
              <a:rPr lang="en-US" sz="2000" dirty="0">
                <a:solidFill>
                  <a:srgbClr val="002060"/>
                </a:solidFill>
                <a:effectLst>
                  <a:outerShdw blurRad="38100" dist="38100" dir="2700000" algn="tl">
                    <a:srgbClr val="000000"/>
                  </a:outerShdw>
                </a:effectLst>
              </a:rPr>
              <a:t>No</a:t>
            </a:r>
            <a:br>
              <a:rPr lang="en-US" sz="2000" dirty="0">
                <a:solidFill>
                  <a:srgbClr val="002060"/>
                </a:solidFill>
                <a:effectLst>
                  <a:outerShdw blurRad="38100" dist="38100" dir="2700000" algn="tl">
                    <a:srgbClr val="000000"/>
                  </a:outerShdw>
                </a:effectLst>
              </a:rPr>
            </a:br>
            <a:r>
              <a:rPr lang="en-US" sz="2000" dirty="0">
                <a:solidFill>
                  <a:srgbClr val="002060"/>
                </a:solidFill>
                <a:effectLst>
                  <a:outerShdw blurRad="38100" dist="38100" dir="2700000" algn="tl">
                    <a:srgbClr val="000000"/>
                  </a:outerShdw>
                </a:effectLst>
              </a:rPr>
              <a:t>Warranty</a:t>
            </a:r>
          </a:p>
        </p:txBody>
      </p:sp>
      <p:sp>
        <p:nvSpPr>
          <p:cNvPr id="19" name="Rectangle 2"/>
          <p:cNvSpPr txBox="1">
            <a:spLocks noChangeArrowheads="1"/>
          </p:cNvSpPr>
          <p:nvPr/>
        </p:nvSpPr>
        <p:spPr bwMode="auto">
          <a:xfrm>
            <a:off x="910400" y="381000"/>
            <a:ext cx="6853238" cy="533401"/>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Rules </a:t>
            </a:r>
            <a:r>
              <a:rPr lang="en-US" sz="3200" kern="0" dirty="0">
                <a:solidFill>
                  <a:schemeClr val="accent1"/>
                </a:solidFill>
                <a:effectLst>
                  <a:outerShdw blurRad="38100" dist="38100" dir="2700000" algn="tl">
                    <a:srgbClr val="000000">
                      <a:alpha val="43137"/>
                    </a:srgbClr>
                  </a:outerShdw>
                </a:effectLst>
                <a:latin typeface="+mj-lt"/>
                <a:ea typeface="+mj-ea"/>
                <a:cs typeface="+mj-cs"/>
              </a:rPr>
              <a:t>of Probability</a:t>
            </a:r>
          </a:p>
        </p:txBody>
      </p:sp>
    </p:spTree>
    <p:extLst>
      <p:ext uri="{BB962C8B-B14F-4D97-AF65-F5344CB8AC3E}">
        <p14:creationId xmlns:p14="http://schemas.microsoft.com/office/powerpoint/2010/main" val="973866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Grp="1" noChangeArrowheads="1"/>
          </p:cNvSpPr>
          <p:nvPr>
            <p:ph type="sldNum" sz="quarter" idx="10"/>
          </p:nvPr>
        </p:nvSpPr>
        <p:spPr>
          <a:ln/>
        </p:spPr>
        <p:txBody>
          <a:bodyPr/>
          <a:lstStyle/>
          <a:p>
            <a:r>
              <a:rPr lang="en-US"/>
              <a:t>5-</a:t>
            </a:r>
            <a:fld id="{84DDBAE5-07D3-477A-81E2-6F0D918584B5}" type="slidenum">
              <a:rPr lang="en-US"/>
              <a:pPr/>
              <a:t>19</a:t>
            </a:fld>
            <a:endParaRPr lang="en-US"/>
          </a:p>
        </p:txBody>
      </p:sp>
      <p:sp>
        <p:nvSpPr>
          <p:cNvPr id="63489"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49156"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63491" name="Rectangle 5"/>
          <p:cNvSpPr>
            <a:spLocks noChangeArrowheads="1"/>
          </p:cNvSpPr>
          <p:nvPr/>
        </p:nvSpPr>
        <p:spPr bwMode="auto">
          <a:xfrm>
            <a:off x="1371600" y="2057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pPr>
            <a:endParaRPr lang="en-US" sz="2800"/>
          </a:p>
        </p:txBody>
      </p:sp>
      <p:sp>
        <p:nvSpPr>
          <p:cNvPr id="63492" name="Rectangle 6"/>
          <p:cNvSpPr>
            <a:spLocks noChangeArrowheads="1"/>
          </p:cNvSpPr>
          <p:nvPr/>
        </p:nvSpPr>
        <p:spPr bwMode="auto">
          <a:xfrm>
            <a:off x="0" y="3224213"/>
            <a:ext cx="2079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a:p>
        </p:txBody>
      </p:sp>
      <p:sp>
        <p:nvSpPr>
          <p:cNvPr id="49160" name="Rectangle 8"/>
          <p:cNvSpPr>
            <a:spLocks noChangeArrowheads="1"/>
          </p:cNvSpPr>
          <p:nvPr/>
        </p:nvSpPr>
        <p:spPr bwMode="auto">
          <a:xfrm>
            <a:off x="673100" y="2051050"/>
            <a:ext cx="8231188" cy="1377950"/>
          </a:xfrm>
          <a:prstGeom prst="rect">
            <a:avLst/>
          </a:prstGeom>
          <a:noFill/>
          <a:ln w="9525">
            <a:noFill/>
            <a:miter lim="800000"/>
            <a:headEnd/>
            <a:tailEnd/>
          </a:ln>
          <a:effectLst/>
        </p:spPr>
        <p:txBody>
          <a:bodyPr lIns="91435" tIns="45718" rIns="91435" bIns="45718"/>
          <a:lstStyle/>
          <a:p>
            <a:pPr eaLnBrk="0" hangingPunct="0">
              <a:defRPr/>
            </a:pPr>
            <a:r>
              <a:rPr lang="en-US" sz="2000" dirty="0">
                <a:solidFill>
                  <a:srgbClr val="002060"/>
                </a:solidFill>
              </a:rPr>
              <a:t>There can be more than two mutually exclusive, collectively exhaustive events, as illustrated below.  For example, a Walmart customer can pay by credit card (</a:t>
            </a:r>
            <a:r>
              <a:rPr lang="en-US" sz="2000" i="1" dirty="0">
                <a:solidFill>
                  <a:srgbClr val="002060"/>
                </a:solidFill>
              </a:rPr>
              <a:t>A), debit card (B), cash (C), or</a:t>
            </a:r>
          </a:p>
          <a:p>
            <a:pPr eaLnBrk="0" hangingPunct="0">
              <a:defRPr/>
            </a:pPr>
            <a:r>
              <a:rPr lang="en-US" sz="2000" dirty="0">
                <a:solidFill>
                  <a:srgbClr val="002060"/>
                </a:solidFill>
              </a:rPr>
              <a:t>check (</a:t>
            </a:r>
            <a:r>
              <a:rPr lang="en-US" sz="2000" i="1" dirty="0">
                <a:solidFill>
                  <a:srgbClr val="002060"/>
                </a:solidFill>
              </a:rPr>
              <a:t>D).</a:t>
            </a:r>
            <a:endParaRPr lang="en-US" sz="2000" dirty="0">
              <a:solidFill>
                <a:srgbClr val="002060"/>
              </a:solidFill>
              <a:effectLst>
                <a:outerShdw blurRad="38100" dist="38100" dir="2700000" algn="tl">
                  <a:srgbClr val="FFFFFF"/>
                </a:outerShdw>
              </a:effectLst>
              <a:sym typeface="Symbol" pitchFamily="18" charset="2"/>
            </a:endParaRPr>
          </a:p>
        </p:txBody>
      </p:sp>
      <p:sp>
        <p:nvSpPr>
          <p:cNvPr id="49166" name="Rectangle 14"/>
          <p:cNvSpPr>
            <a:spLocks noChangeArrowheads="1"/>
          </p:cNvSpPr>
          <p:nvPr/>
        </p:nvSpPr>
        <p:spPr bwMode="auto">
          <a:xfrm>
            <a:off x="238125" y="1543050"/>
            <a:ext cx="8655050" cy="563563"/>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err="1" smtClean="0">
                <a:solidFill>
                  <a:srgbClr val="C00000"/>
                </a:solidFill>
                <a:effectLst>
                  <a:outerShdw blurRad="38100" dist="38100" dir="2700000" algn="tl">
                    <a:srgbClr val="000000">
                      <a:alpha val="43137"/>
                    </a:srgbClr>
                  </a:outerShdw>
                </a:effectLst>
              </a:rPr>
              <a:t>Polytomous</a:t>
            </a:r>
            <a:r>
              <a:rPr lang="en-US" sz="2400" i="1" dirty="0" smtClean="0">
                <a:solidFill>
                  <a:srgbClr val="C00000"/>
                </a:solidFill>
                <a:effectLst>
                  <a:outerShdw blurRad="38100" dist="38100" dir="2700000" algn="tl">
                    <a:srgbClr val="000000">
                      <a:alpha val="43137"/>
                    </a:srgbClr>
                  </a:outerShdw>
                </a:effectLst>
              </a:rPr>
              <a:t> </a:t>
            </a:r>
            <a:r>
              <a:rPr lang="en-US" sz="2400" i="1" dirty="0">
                <a:solidFill>
                  <a:srgbClr val="C00000"/>
                </a:solidFill>
                <a:effectLst>
                  <a:outerShdw blurRad="38100" dist="38100" dir="2700000" algn="tl">
                    <a:srgbClr val="000000">
                      <a:alpha val="43137"/>
                    </a:srgbClr>
                  </a:outerShdw>
                </a:effectLst>
              </a:rPr>
              <a:t>Events</a:t>
            </a:r>
          </a:p>
        </p:txBody>
      </p:sp>
      <p:sp>
        <p:nvSpPr>
          <p:cNvPr id="63495"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253954" name="Picture 2"/>
          <p:cNvPicPr>
            <a:picLocks noChangeAspect="1" noChangeArrowheads="1"/>
          </p:cNvPicPr>
          <p:nvPr/>
        </p:nvPicPr>
        <p:blipFill>
          <a:blip r:embed="rId3" cstate="print"/>
          <a:srcRect/>
          <a:stretch>
            <a:fillRect/>
          </a:stretch>
        </p:blipFill>
        <p:spPr bwMode="auto">
          <a:xfrm>
            <a:off x="2286000" y="3429000"/>
            <a:ext cx="4267200" cy="2811463"/>
          </a:xfrm>
          <a:prstGeom prst="rect">
            <a:avLst/>
          </a:prstGeom>
          <a:noFill/>
          <a:ln w="9525">
            <a:noFill/>
            <a:miter lim="800000"/>
            <a:headEnd/>
            <a:tailEnd/>
          </a:ln>
          <a:effectLst>
            <a:innerShdw blurRad="63500" dist="50800" dir="2700000">
              <a:prstClr val="black">
                <a:alpha val="50000"/>
              </a:prstClr>
            </a:innerShdw>
          </a:effectLst>
        </p:spPr>
      </p:pic>
      <p:sp>
        <p:nvSpPr>
          <p:cNvPr id="14" name="Rectangle 2"/>
          <p:cNvSpPr txBox="1">
            <a:spLocks noChangeArrowheads="1"/>
          </p:cNvSpPr>
          <p:nvPr/>
        </p:nvSpPr>
        <p:spPr bwMode="auto">
          <a:xfrm>
            <a:off x="910400" y="381000"/>
            <a:ext cx="6853238" cy="533401"/>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Rules </a:t>
            </a:r>
            <a:r>
              <a:rPr lang="en-US" sz="3200" kern="0" dirty="0">
                <a:solidFill>
                  <a:schemeClr val="accent1"/>
                </a:solidFill>
                <a:effectLst>
                  <a:outerShdw blurRad="38100" dist="38100" dir="2700000" algn="tl">
                    <a:srgbClr val="000000">
                      <a:alpha val="43137"/>
                    </a:srgbClr>
                  </a:outerShdw>
                </a:effectLst>
                <a:latin typeface="+mj-lt"/>
                <a:ea typeface="+mj-ea"/>
                <a:cs typeface="+mj-cs"/>
              </a:rPr>
              <a:t>of Probability</a:t>
            </a:r>
          </a:p>
        </p:txBody>
      </p:sp>
    </p:spTree>
    <p:extLst>
      <p:ext uri="{BB962C8B-B14F-4D97-AF65-F5344CB8AC3E}">
        <p14:creationId xmlns:p14="http://schemas.microsoft.com/office/powerpoint/2010/main" val="112221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10"/>
          </p:nvPr>
        </p:nvSpPr>
        <p:spPr>
          <a:ln/>
        </p:spPr>
        <p:txBody>
          <a:bodyPr/>
          <a:lstStyle/>
          <a:p>
            <a:r>
              <a:rPr lang="en-US"/>
              <a:t>5-</a:t>
            </a:r>
            <a:fld id="{1263BB31-1B73-4A59-82E5-2FC1F89CDA56}" type="slidenum">
              <a:rPr lang="en-US"/>
              <a:pPr/>
              <a:t>2</a:t>
            </a:fld>
            <a:endParaRPr lang="en-US"/>
          </a:p>
        </p:txBody>
      </p:sp>
      <p:sp>
        <p:nvSpPr>
          <p:cNvPr id="43011" name="Rectangle 3"/>
          <p:cNvSpPr>
            <a:spLocks noGrp="1" noChangeArrowheads="1"/>
          </p:cNvSpPr>
          <p:nvPr>
            <p:ph type="subTitle" idx="4294967295"/>
          </p:nvPr>
        </p:nvSpPr>
        <p:spPr>
          <a:xfrm>
            <a:off x="685800" y="1447800"/>
            <a:ext cx="7620000" cy="4648200"/>
          </a:xfrm>
          <a:ln>
            <a:noFill/>
          </a:ln>
        </p:spPr>
        <p:txBody>
          <a:bodyPr>
            <a:normAutofit lnSpcReduction="10000"/>
          </a:bodyPr>
          <a:lstStyle/>
          <a:p>
            <a:pPr marL="0" indent="0" eaLnBrk="1" hangingPunct="1">
              <a:buSzPct val="150000"/>
              <a:buFont typeface="Wingdings" pitchFamily="2" charset="2"/>
              <a:buNone/>
              <a:defRPr/>
            </a:pPr>
            <a:r>
              <a:rPr lang="en-US" sz="2800" dirty="0" smtClean="0">
                <a:solidFill>
                  <a:schemeClr val="bg2"/>
                </a:solidFill>
              </a:rPr>
              <a:t> </a:t>
            </a:r>
            <a:r>
              <a:rPr lang="en-US" sz="2800" i="1" dirty="0" smtClean="0">
                <a:solidFill>
                  <a:srgbClr val="C00000"/>
                </a:solidFill>
                <a:effectLst>
                  <a:outerShdw blurRad="38100" dist="38100" dir="2700000" algn="tl">
                    <a:srgbClr val="000000">
                      <a:alpha val="43137"/>
                    </a:srgbClr>
                  </a:outerShdw>
                </a:effectLst>
              </a:rPr>
              <a:t>Chapter Contents</a:t>
            </a:r>
          </a:p>
          <a:p>
            <a:pPr eaLnBrk="1" hangingPunct="1">
              <a:spcBef>
                <a:spcPts val="1200"/>
              </a:spcBef>
              <a:buFont typeface="Arial" charset="0"/>
              <a:buNone/>
              <a:defRPr/>
            </a:pPr>
            <a:r>
              <a:rPr lang="en-US" sz="2400" dirty="0" smtClean="0">
                <a:solidFill>
                  <a:srgbClr val="002060"/>
                </a:solidFill>
                <a:effectLst>
                  <a:outerShdw blurRad="38100" dist="38100" dir="2700000" algn="tl">
                    <a:srgbClr val="000000">
                      <a:alpha val="43137"/>
                    </a:srgbClr>
                  </a:outerShdw>
                </a:effectLst>
              </a:rPr>
              <a:t>5.1  </a:t>
            </a:r>
            <a:r>
              <a:rPr lang="en-US" sz="2400" dirty="0" smtClean="0">
                <a:solidFill>
                  <a:srgbClr val="002060"/>
                </a:solidFill>
              </a:rPr>
              <a:t>Random Experiments</a:t>
            </a:r>
          </a:p>
          <a:p>
            <a:pPr eaLnBrk="1" hangingPunct="1">
              <a:spcBef>
                <a:spcPts val="1200"/>
              </a:spcBef>
              <a:buFont typeface="Wingdings" pitchFamily="2" charset="2"/>
              <a:buNone/>
              <a:defRPr/>
            </a:pPr>
            <a:r>
              <a:rPr lang="en-US" sz="2400" dirty="0" smtClean="0">
                <a:solidFill>
                  <a:srgbClr val="002060"/>
                </a:solidFill>
                <a:effectLst>
                  <a:outerShdw blurRad="38100" dist="38100" dir="2700000" algn="tl">
                    <a:srgbClr val="000000">
                      <a:alpha val="43137"/>
                    </a:srgbClr>
                  </a:outerShdw>
                </a:effectLst>
              </a:rPr>
              <a:t>5.2  </a:t>
            </a:r>
            <a:r>
              <a:rPr lang="en-US" sz="2400" dirty="0" smtClean="0">
                <a:solidFill>
                  <a:srgbClr val="002060"/>
                </a:solidFill>
              </a:rPr>
              <a:t>Probability</a:t>
            </a:r>
          </a:p>
          <a:p>
            <a:pPr eaLnBrk="1" hangingPunct="1">
              <a:spcBef>
                <a:spcPts val="1200"/>
              </a:spcBef>
              <a:buFont typeface="Wingdings" pitchFamily="2" charset="2"/>
              <a:buNone/>
              <a:defRPr/>
            </a:pPr>
            <a:r>
              <a:rPr lang="en-US" sz="2400" b="1" i="1" dirty="0">
                <a:solidFill>
                  <a:schemeClr val="bg1">
                    <a:lumMod val="65000"/>
                  </a:schemeClr>
                </a:solidFill>
                <a:effectLst>
                  <a:outerShdw blurRad="38100" dist="38100" dir="2700000" algn="tl">
                    <a:srgbClr val="000000">
                      <a:alpha val="43137"/>
                    </a:srgbClr>
                  </a:outerShdw>
                </a:effectLst>
              </a:rPr>
              <a:t>5.3  Rules of Probability</a:t>
            </a:r>
          </a:p>
          <a:p>
            <a:pPr eaLnBrk="1" hangingPunct="1">
              <a:spcBef>
                <a:spcPts val="1200"/>
              </a:spcBef>
              <a:buFont typeface="Wingdings" pitchFamily="2" charset="2"/>
              <a:buNone/>
              <a:defRPr/>
            </a:pPr>
            <a:r>
              <a:rPr lang="en-US" sz="2400" dirty="0" smtClean="0">
                <a:solidFill>
                  <a:srgbClr val="002060"/>
                </a:solidFill>
                <a:effectLst>
                  <a:outerShdw blurRad="38100" dist="38100" dir="2700000" algn="tl">
                    <a:srgbClr val="000000">
                      <a:alpha val="43137"/>
                    </a:srgbClr>
                  </a:outerShdw>
                </a:effectLst>
              </a:rPr>
              <a:t>5.4  </a:t>
            </a:r>
            <a:r>
              <a:rPr lang="en-US" sz="2400" dirty="0" smtClean="0">
                <a:solidFill>
                  <a:srgbClr val="002060"/>
                </a:solidFill>
              </a:rPr>
              <a:t>Independent Events</a:t>
            </a:r>
          </a:p>
          <a:p>
            <a:pPr eaLnBrk="1" hangingPunct="1">
              <a:spcBef>
                <a:spcPts val="1200"/>
              </a:spcBef>
              <a:buFont typeface="Wingdings" pitchFamily="2" charset="2"/>
              <a:buNone/>
              <a:defRPr/>
            </a:pPr>
            <a:r>
              <a:rPr lang="en-US" sz="2400" dirty="0" smtClean="0">
                <a:solidFill>
                  <a:srgbClr val="002060"/>
                </a:solidFill>
                <a:effectLst>
                  <a:outerShdw blurRad="38100" dist="38100" dir="2700000" algn="tl">
                    <a:srgbClr val="000000">
                      <a:alpha val="43137"/>
                    </a:srgbClr>
                  </a:outerShdw>
                </a:effectLst>
              </a:rPr>
              <a:t>5.5  </a:t>
            </a:r>
            <a:r>
              <a:rPr lang="en-US" sz="2400" dirty="0" smtClean="0">
                <a:solidFill>
                  <a:srgbClr val="002060"/>
                </a:solidFill>
              </a:rPr>
              <a:t>Contingency Tables</a:t>
            </a:r>
          </a:p>
          <a:p>
            <a:pPr eaLnBrk="1" hangingPunct="1">
              <a:spcBef>
                <a:spcPts val="1200"/>
              </a:spcBef>
              <a:buFont typeface="Wingdings" pitchFamily="2" charset="2"/>
              <a:buNone/>
              <a:defRPr/>
            </a:pPr>
            <a:r>
              <a:rPr lang="en-US" sz="2400" b="1" i="1" dirty="0" smtClean="0">
                <a:solidFill>
                  <a:schemeClr val="bg1">
                    <a:lumMod val="65000"/>
                  </a:schemeClr>
                </a:solidFill>
                <a:effectLst>
                  <a:outerShdw blurRad="38100" dist="38100" dir="2700000" algn="tl">
                    <a:srgbClr val="000000">
                      <a:alpha val="43137"/>
                    </a:srgbClr>
                  </a:outerShdw>
                </a:effectLst>
              </a:rPr>
              <a:t>5.6  Tree Diagrams</a:t>
            </a:r>
          </a:p>
          <a:p>
            <a:pPr eaLnBrk="1" hangingPunct="1">
              <a:spcBef>
                <a:spcPts val="1200"/>
              </a:spcBef>
              <a:buFont typeface="Wingdings" pitchFamily="2" charset="2"/>
              <a:buNone/>
              <a:defRPr/>
            </a:pPr>
            <a:r>
              <a:rPr lang="en-US" sz="2400" b="1" i="1" dirty="0" smtClean="0">
                <a:solidFill>
                  <a:schemeClr val="bg1">
                    <a:lumMod val="65000"/>
                  </a:schemeClr>
                </a:solidFill>
                <a:effectLst>
                  <a:outerShdw blurRad="38100" dist="38100" dir="2700000" algn="tl">
                    <a:srgbClr val="000000">
                      <a:alpha val="43137"/>
                    </a:srgbClr>
                  </a:outerShdw>
                </a:effectLst>
              </a:rPr>
              <a:t>5.7  Bayes’ Theorem</a:t>
            </a:r>
          </a:p>
          <a:p>
            <a:pPr eaLnBrk="1" hangingPunct="1">
              <a:spcBef>
                <a:spcPts val="1200"/>
              </a:spcBef>
              <a:buFont typeface="Wingdings" pitchFamily="2" charset="2"/>
              <a:buNone/>
              <a:defRPr/>
            </a:pPr>
            <a:r>
              <a:rPr lang="en-US" sz="2400" dirty="0" smtClean="0">
                <a:solidFill>
                  <a:srgbClr val="002060"/>
                </a:solidFill>
                <a:effectLst>
                  <a:outerShdw blurRad="38100" dist="38100" dir="2700000" algn="tl">
                    <a:srgbClr val="000000">
                      <a:alpha val="43137"/>
                    </a:srgbClr>
                  </a:outerShdw>
                </a:effectLst>
              </a:rPr>
              <a:t>5.8</a:t>
            </a:r>
            <a:r>
              <a:rPr lang="en-US" sz="2400" dirty="0" smtClean="0">
                <a:solidFill>
                  <a:srgbClr val="002060"/>
                </a:solidFill>
              </a:rPr>
              <a:t>  Counting Rules</a:t>
            </a:r>
          </a:p>
        </p:txBody>
      </p:sp>
      <p:sp>
        <p:nvSpPr>
          <p:cNvPr id="16387"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cxnSp>
        <p:nvCxnSpPr>
          <p:cNvPr id="6" name="Straight Arrow Connector 5"/>
          <p:cNvCxnSpPr/>
          <p:nvPr/>
        </p:nvCxnSpPr>
        <p:spPr bwMode="auto">
          <a:xfrm flipH="1" flipV="1">
            <a:off x="4267200" y="3429000"/>
            <a:ext cx="2126674"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a:stCxn id="8" idx="1"/>
          </p:cNvCxnSpPr>
          <p:nvPr/>
        </p:nvCxnSpPr>
        <p:spPr bwMode="auto">
          <a:xfrm flipH="1">
            <a:off x="3810001" y="4751534"/>
            <a:ext cx="2583872" cy="4300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 name="TextBox 7"/>
          <p:cNvSpPr txBox="1"/>
          <p:nvPr/>
        </p:nvSpPr>
        <p:spPr>
          <a:xfrm>
            <a:off x="6393873" y="4012870"/>
            <a:ext cx="1600200"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dirty="0" smtClean="0"/>
              <a:t>So many topics … but hopefully much of this is review?</a:t>
            </a:r>
            <a:endParaRPr lang="en-US" dirty="0"/>
          </a:p>
        </p:txBody>
      </p:sp>
      <p:pic>
        <p:nvPicPr>
          <p:cNvPr id="9" name="Picture 2" descr="C:\Users\doane\AppData\Local\Microsoft\Windows\Temporary Internet Files\Content.IE5\4NRDV50F\MC90043859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865710"/>
            <a:ext cx="1505712" cy="20063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3044" y="457199"/>
            <a:ext cx="7801356" cy="584775"/>
          </a:xfrm>
          <a:prstGeom prst="rect">
            <a:avLst/>
          </a:prstGeom>
          <a:solidFill>
            <a:schemeClr val="accent1">
              <a:lumMod val="20000"/>
              <a:lumOff val="80000"/>
            </a:schemeClr>
          </a:solidFill>
        </p:spPr>
        <p:txBody>
          <a:bodyPr wrap="square" rtlCol="0">
            <a:spAutoFit/>
          </a:bodyPr>
          <a:lstStyle/>
          <a:p>
            <a:r>
              <a:rPr lang="en-US" sz="3200" dirty="0">
                <a:solidFill>
                  <a:schemeClr val="accent1"/>
                </a:solidFill>
                <a:effectLst>
                  <a:outerShdw blurRad="38100" dist="38100" dir="2700000" algn="tl">
                    <a:srgbClr val="000000">
                      <a:alpha val="43137"/>
                    </a:srgbClr>
                  </a:outerShdw>
                </a:effectLst>
              </a:rPr>
              <a:t>Probability                      </a:t>
            </a:r>
            <a:r>
              <a:rPr lang="en-US" sz="3200" dirty="0" smtClean="0">
                <a:solidFill>
                  <a:schemeClr val="accent1"/>
                </a:solidFill>
                <a:effectLst>
                  <a:outerShdw blurRad="38100" dist="38100" dir="2700000" algn="tl">
                    <a:srgbClr val="000000">
                      <a:alpha val="43137"/>
                    </a:srgbClr>
                  </a:outerShdw>
                </a:effectLst>
              </a:rPr>
              <a:t>                       </a:t>
            </a:r>
            <a:r>
              <a:rPr lang="en-US" sz="3200" b="1" i="1" dirty="0" smtClean="0"/>
              <a:t>ML 4.1</a:t>
            </a:r>
            <a:endParaRPr lang="en-US" sz="3200" dirty="0"/>
          </a:p>
        </p:txBody>
      </p:sp>
    </p:spTree>
    <p:extLst>
      <p:ext uri="{BB962C8B-B14F-4D97-AF65-F5344CB8AC3E}">
        <p14:creationId xmlns:p14="http://schemas.microsoft.com/office/powerpoint/2010/main" val="2692565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sldNum" sz="quarter" idx="10"/>
          </p:nvPr>
        </p:nvSpPr>
        <p:spPr>
          <a:ln/>
        </p:spPr>
        <p:txBody>
          <a:bodyPr/>
          <a:lstStyle/>
          <a:p>
            <a:r>
              <a:rPr lang="en-US"/>
              <a:t>5-</a:t>
            </a:r>
            <a:fld id="{98A3511B-15AA-4329-BE0E-EFBD57DF9B02}" type="slidenum">
              <a:rPr lang="en-US"/>
              <a:pPr/>
              <a:t>20</a:t>
            </a:fld>
            <a:endParaRPr lang="en-US"/>
          </a:p>
        </p:txBody>
      </p:sp>
      <p:sp>
        <p:nvSpPr>
          <p:cNvPr id="65537"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52228"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65539" name="Rectangle 5"/>
          <p:cNvSpPr>
            <a:spLocks noChangeArrowheads="1"/>
          </p:cNvSpPr>
          <p:nvPr/>
        </p:nvSpPr>
        <p:spPr bwMode="auto">
          <a:xfrm>
            <a:off x="1371600" y="2057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pPr>
            <a:endParaRPr lang="en-US" sz="2800"/>
          </a:p>
        </p:txBody>
      </p:sp>
      <p:sp>
        <p:nvSpPr>
          <p:cNvPr id="65540" name="Rectangle 6"/>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52232" name="Rectangle 8"/>
          <p:cNvSpPr>
            <a:spLocks noChangeArrowheads="1"/>
          </p:cNvSpPr>
          <p:nvPr/>
        </p:nvSpPr>
        <p:spPr bwMode="auto">
          <a:xfrm>
            <a:off x="646113" y="2241550"/>
            <a:ext cx="8229600" cy="611188"/>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sym typeface="Symbol" pitchFamily="18" charset="2"/>
              </a:rPr>
              <a:t>The probability of event </a:t>
            </a:r>
            <a:r>
              <a:rPr lang="en-US" sz="2000" i="1" dirty="0">
                <a:solidFill>
                  <a:srgbClr val="002060"/>
                </a:solidFill>
                <a:effectLst>
                  <a:outerShdw blurRad="38100" dist="38100" dir="2700000" algn="tl">
                    <a:srgbClr val="FFFFFF"/>
                  </a:outerShdw>
                </a:effectLst>
                <a:sym typeface="Symbol" pitchFamily="18" charset="2"/>
              </a:rPr>
              <a:t>A</a:t>
            </a:r>
            <a:r>
              <a:rPr lang="en-US" sz="2000" dirty="0">
                <a:solidFill>
                  <a:srgbClr val="002060"/>
                </a:solidFill>
                <a:effectLst>
                  <a:outerShdw blurRad="38100" dist="38100" dir="2700000" algn="tl">
                    <a:srgbClr val="FFFFFF"/>
                  </a:outerShdw>
                </a:effectLst>
                <a:sym typeface="Symbol" pitchFamily="18" charset="2"/>
              </a:rPr>
              <a:t> </a:t>
            </a:r>
            <a:r>
              <a:rPr lang="en-US" sz="2000" i="1" u="sng" dirty="0">
                <a:solidFill>
                  <a:srgbClr val="002060"/>
                </a:solidFill>
                <a:effectLst>
                  <a:outerShdw blurRad="38100" dist="38100" dir="2700000" algn="tl">
                    <a:srgbClr val="FFFFFF"/>
                  </a:outerShdw>
                </a:effectLst>
                <a:sym typeface="Symbol" pitchFamily="18" charset="2"/>
              </a:rPr>
              <a:t>given</a:t>
            </a:r>
            <a:r>
              <a:rPr lang="en-US" sz="2000" dirty="0">
                <a:solidFill>
                  <a:srgbClr val="002060"/>
                </a:solidFill>
                <a:effectLst>
                  <a:outerShdw blurRad="38100" dist="38100" dir="2700000" algn="tl">
                    <a:srgbClr val="FFFFFF"/>
                  </a:outerShdw>
                </a:effectLst>
                <a:sym typeface="Symbol" pitchFamily="18" charset="2"/>
              </a:rPr>
              <a:t> that event </a:t>
            </a:r>
            <a:r>
              <a:rPr lang="en-US" sz="2000" i="1" dirty="0">
                <a:solidFill>
                  <a:srgbClr val="002060"/>
                </a:solidFill>
                <a:effectLst>
                  <a:outerShdw blurRad="38100" dist="38100" dir="2700000" algn="tl">
                    <a:srgbClr val="FFFFFF"/>
                  </a:outerShdw>
                </a:effectLst>
                <a:sym typeface="Symbol" pitchFamily="18" charset="2"/>
              </a:rPr>
              <a:t>B</a:t>
            </a:r>
            <a:r>
              <a:rPr lang="en-US" sz="2000" dirty="0">
                <a:solidFill>
                  <a:srgbClr val="002060"/>
                </a:solidFill>
                <a:effectLst>
                  <a:outerShdw blurRad="38100" dist="38100" dir="2700000" algn="tl">
                    <a:srgbClr val="FFFFFF"/>
                  </a:outerShdw>
                </a:effectLst>
                <a:sym typeface="Symbol" pitchFamily="18" charset="2"/>
              </a:rPr>
              <a:t> has occurred.</a:t>
            </a:r>
          </a:p>
        </p:txBody>
      </p:sp>
      <p:sp>
        <p:nvSpPr>
          <p:cNvPr id="52233" name="Rectangle 9"/>
          <p:cNvSpPr>
            <a:spLocks noChangeArrowheads="1"/>
          </p:cNvSpPr>
          <p:nvPr/>
        </p:nvSpPr>
        <p:spPr bwMode="auto">
          <a:xfrm>
            <a:off x="685800" y="3124200"/>
            <a:ext cx="8229600"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sym typeface="Symbol" pitchFamily="18" charset="2"/>
              </a:rPr>
              <a:t>Denoted </a:t>
            </a:r>
            <a:r>
              <a:rPr lang="en-US" sz="2000" i="1" dirty="0">
                <a:solidFill>
                  <a:srgbClr val="002060"/>
                </a:solidFill>
                <a:effectLst>
                  <a:outerShdw blurRad="38100" dist="38100" dir="2700000" algn="tl">
                    <a:srgbClr val="FFFFFF"/>
                  </a:outerShdw>
                </a:effectLst>
                <a:sym typeface="Symbol" pitchFamily="18" charset="2"/>
              </a:rPr>
              <a:t>P</a:t>
            </a:r>
            <a:r>
              <a:rPr lang="en-US" sz="2000" dirty="0">
                <a:solidFill>
                  <a:srgbClr val="002060"/>
                </a:solidFill>
                <a:effectLst>
                  <a:outerShdw blurRad="38100" dist="38100" dir="2700000" algn="tl">
                    <a:srgbClr val="FFFFFF"/>
                  </a:outerShdw>
                </a:effectLst>
                <a:sym typeface="Symbol" pitchFamily="18" charset="2"/>
              </a:rPr>
              <a:t>(</a:t>
            </a:r>
            <a:r>
              <a:rPr lang="en-US" sz="2000" i="1" dirty="0">
                <a:solidFill>
                  <a:srgbClr val="002060"/>
                </a:solidFill>
                <a:effectLst>
                  <a:outerShdw blurRad="38100" dist="38100" dir="2700000" algn="tl">
                    <a:srgbClr val="FFFFFF"/>
                  </a:outerShdw>
                </a:effectLst>
                <a:sym typeface="Symbol" pitchFamily="18" charset="2"/>
              </a:rPr>
              <a:t>A </a:t>
            </a:r>
            <a:r>
              <a:rPr lang="en-US" sz="2000" dirty="0">
                <a:solidFill>
                  <a:srgbClr val="002060"/>
                </a:solidFill>
                <a:effectLst>
                  <a:outerShdw blurRad="38100" dist="38100" dir="2700000" algn="tl">
                    <a:srgbClr val="FFFFFF"/>
                  </a:outerShdw>
                </a:effectLst>
                <a:sym typeface="Symbol" pitchFamily="18" charset="2"/>
              </a:rPr>
              <a:t>| </a:t>
            </a:r>
            <a:r>
              <a:rPr lang="en-US" sz="2000" i="1" dirty="0">
                <a:solidFill>
                  <a:srgbClr val="002060"/>
                </a:solidFill>
                <a:effectLst>
                  <a:outerShdw blurRad="38100" dist="38100" dir="2700000" algn="tl">
                    <a:srgbClr val="FFFFFF"/>
                  </a:outerShdw>
                </a:effectLst>
                <a:sym typeface="Symbol" pitchFamily="18" charset="2"/>
              </a:rPr>
              <a:t>B</a:t>
            </a:r>
            <a:r>
              <a:rPr lang="en-US" sz="2000" dirty="0">
                <a:solidFill>
                  <a:srgbClr val="002060"/>
                </a:solidFill>
                <a:effectLst>
                  <a:outerShdw blurRad="38100" dist="38100" dir="2700000" algn="tl">
                    <a:srgbClr val="FFFFFF"/>
                  </a:outerShdw>
                </a:effectLst>
                <a:sym typeface="Symbol" pitchFamily="18" charset="2"/>
              </a:rPr>
              <a:t>). </a:t>
            </a:r>
            <a:br>
              <a:rPr lang="en-US" sz="2000" dirty="0">
                <a:solidFill>
                  <a:srgbClr val="002060"/>
                </a:solidFill>
                <a:effectLst>
                  <a:outerShdw blurRad="38100" dist="38100" dir="2700000" algn="tl">
                    <a:srgbClr val="FFFFFF"/>
                  </a:outerShdw>
                </a:effectLst>
                <a:sym typeface="Symbol" pitchFamily="18" charset="2"/>
              </a:rPr>
            </a:br>
            <a:r>
              <a:rPr lang="en-US" sz="2000" dirty="0">
                <a:solidFill>
                  <a:srgbClr val="002060"/>
                </a:solidFill>
                <a:effectLst>
                  <a:outerShdw blurRad="38100" dist="38100" dir="2700000" algn="tl">
                    <a:srgbClr val="FFFFFF"/>
                  </a:outerShdw>
                </a:effectLst>
                <a:sym typeface="Symbol" pitchFamily="18" charset="2"/>
              </a:rPr>
              <a:t>The vertical line “ | ” is read as “given.”</a:t>
            </a:r>
          </a:p>
        </p:txBody>
      </p:sp>
      <p:sp>
        <p:nvSpPr>
          <p:cNvPr id="65543" name="Rectangle 10"/>
          <p:cNvSpPr>
            <a:spLocks noChangeArrowheads="1"/>
          </p:cNvSpPr>
          <p:nvPr/>
        </p:nvSpPr>
        <p:spPr bwMode="auto">
          <a:xfrm>
            <a:off x="0" y="3221038"/>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52237" name="Rectangle 13"/>
          <p:cNvSpPr>
            <a:spLocks noChangeArrowheads="1"/>
          </p:cNvSpPr>
          <p:nvPr/>
        </p:nvSpPr>
        <p:spPr bwMode="auto">
          <a:xfrm>
            <a:off x="238125" y="1543050"/>
            <a:ext cx="8655050" cy="563563"/>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Conditional Probability</a:t>
            </a:r>
          </a:p>
        </p:txBody>
      </p:sp>
      <p:sp>
        <p:nvSpPr>
          <p:cNvPr id="65545"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75779" name="Picture 3"/>
          <p:cNvPicPr>
            <a:picLocks noChangeAspect="1" noChangeArrowheads="1"/>
          </p:cNvPicPr>
          <p:nvPr/>
        </p:nvPicPr>
        <p:blipFill>
          <a:blip r:embed="rId3" cstate="print"/>
          <a:srcRect/>
          <a:stretch>
            <a:fillRect/>
          </a:stretch>
        </p:blipFill>
        <p:spPr bwMode="auto">
          <a:xfrm>
            <a:off x="1600201" y="4267200"/>
            <a:ext cx="5943600" cy="1272384"/>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16" name="Rectangle 2"/>
          <p:cNvSpPr txBox="1">
            <a:spLocks noChangeArrowheads="1"/>
          </p:cNvSpPr>
          <p:nvPr/>
        </p:nvSpPr>
        <p:spPr bwMode="auto">
          <a:xfrm>
            <a:off x="910400" y="381000"/>
            <a:ext cx="6853238" cy="533401"/>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Rules </a:t>
            </a:r>
            <a:r>
              <a:rPr lang="en-US" sz="3200" kern="0" dirty="0">
                <a:solidFill>
                  <a:schemeClr val="accent1"/>
                </a:solidFill>
                <a:effectLst>
                  <a:outerShdw blurRad="38100" dist="38100" dir="2700000" algn="tl">
                    <a:srgbClr val="000000">
                      <a:alpha val="43137"/>
                    </a:srgbClr>
                  </a:outerShdw>
                </a:effectLst>
                <a:latin typeface="+mj-lt"/>
                <a:ea typeface="+mj-ea"/>
                <a:cs typeface="+mj-cs"/>
              </a:rPr>
              <a:t>of Probability</a:t>
            </a:r>
          </a:p>
        </p:txBody>
      </p:sp>
    </p:spTree>
    <p:extLst>
      <p:ext uri="{BB962C8B-B14F-4D97-AF65-F5344CB8AC3E}">
        <p14:creationId xmlns:p14="http://schemas.microsoft.com/office/powerpoint/2010/main" val="1872902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a:spLocks noGrp="1" noChangeArrowheads="1"/>
          </p:cNvSpPr>
          <p:nvPr>
            <p:ph type="sldNum" sz="quarter" idx="10"/>
          </p:nvPr>
        </p:nvSpPr>
        <p:spPr>
          <a:ln/>
        </p:spPr>
        <p:txBody>
          <a:bodyPr/>
          <a:lstStyle/>
          <a:p>
            <a:r>
              <a:rPr lang="en-US"/>
              <a:t>5-</a:t>
            </a:r>
            <a:fld id="{8B29D27E-0147-40BC-A534-DD030CE5A879}" type="slidenum">
              <a:rPr lang="en-US"/>
              <a:pPr/>
              <a:t>21</a:t>
            </a:fld>
            <a:endParaRPr lang="en-US"/>
          </a:p>
        </p:txBody>
      </p:sp>
      <p:sp>
        <p:nvSpPr>
          <p:cNvPr id="67585"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53252"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67587" name="Rectangle 5"/>
          <p:cNvSpPr>
            <a:spLocks noChangeArrowheads="1"/>
          </p:cNvSpPr>
          <p:nvPr/>
        </p:nvSpPr>
        <p:spPr bwMode="auto">
          <a:xfrm>
            <a:off x="1371600" y="2057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pPr>
            <a:endParaRPr lang="en-US" sz="2800"/>
          </a:p>
        </p:txBody>
      </p:sp>
      <p:sp>
        <p:nvSpPr>
          <p:cNvPr id="67588" name="Rectangle 6"/>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67589" name="Rectangle 8"/>
          <p:cNvSpPr>
            <a:spLocks noChangeArrowheads="1"/>
          </p:cNvSpPr>
          <p:nvPr/>
        </p:nvSpPr>
        <p:spPr bwMode="auto">
          <a:xfrm>
            <a:off x="660400" y="2051050"/>
            <a:ext cx="82296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a:solidFill>
                  <a:srgbClr val="002060"/>
                </a:solidFill>
                <a:sym typeface="Symbol" pitchFamily="18" charset="2"/>
              </a:rPr>
              <a:t>Consider the logic of this formula by looking at the Venn diagram.</a:t>
            </a:r>
          </a:p>
        </p:txBody>
      </p:sp>
      <p:sp>
        <p:nvSpPr>
          <p:cNvPr id="67590" name="Rectangle 9"/>
          <p:cNvSpPr>
            <a:spLocks noChangeArrowheads="1"/>
          </p:cNvSpPr>
          <p:nvPr/>
        </p:nvSpPr>
        <p:spPr bwMode="auto">
          <a:xfrm>
            <a:off x="0" y="3221038"/>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53259" name="Rectangle 11"/>
          <p:cNvSpPr>
            <a:spLocks noChangeArrowheads="1"/>
          </p:cNvSpPr>
          <p:nvPr/>
        </p:nvSpPr>
        <p:spPr bwMode="auto">
          <a:xfrm>
            <a:off x="4826000" y="2725738"/>
            <a:ext cx="4117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defTabSz="912813" eaLnBrk="0" hangingPunct="0"/>
            <a:r>
              <a:rPr lang="en-US" sz="2000">
                <a:solidFill>
                  <a:srgbClr val="002060"/>
                </a:solidFill>
              </a:rPr>
              <a:t>The sample space is restricted to </a:t>
            </a:r>
            <a:r>
              <a:rPr lang="en-US" sz="2000" i="1">
                <a:solidFill>
                  <a:srgbClr val="002060"/>
                </a:solidFill>
              </a:rPr>
              <a:t>B</a:t>
            </a:r>
            <a:r>
              <a:rPr lang="en-US" sz="2000">
                <a:solidFill>
                  <a:srgbClr val="002060"/>
                </a:solidFill>
              </a:rPr>
              <a:t>, an event that has occurred. </a:t>
            </a:r>
          </a:p>
        </p:txBody>
      </p:sp>
      <p:sp>
        <p:nvSpPr>
          <p:cNvPr id="53262" name="Rectangle 14"/>
          <p:cNvSpPr>
            <a:spLocks noChangeArrowheads="1"/>
          </p:cNvSpPr>
          <p:nvPr/>
        </p:nvSpPr>
        <p:spPr bwMode="auto">
          <a:xfrm>
            <a:off x="4876800" y="4078288"/>
            <a:ext cx="3998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defTabSz="912813" eaLnBrk="0" hangingPunct="0"/>
            <a:r>
              <a:rPr lang="en-US" sz="2000" i="1">
                <a:solidFill>
                  <a:srgbClr val="002060"/>
                </a:solidFill>
              </a:rPr>
              <a:t>A </a:t>
            </a:r>
            <a:r>
              <a:rPr lang="en-US" sz="2000">
                <a:solidFill>
                  <a:srgbClr val="002060"/>
                </a:solidFill>
                <a:sym typeface="Symbol" pitchFamily="18" charset="2"/>
              </a:rPr>
              <a:t> </a:t>
            </a:r>
            <a:r>
              <a:rPr lang="en-US" sz="2000" i="1">
                <a:solidFill>
                  <a:srgbClr val="002060"/>
                </a:solidFill>
              </a:rPr>
              <a:t>B</a:t>
            </a:r>
            <a:r>
              <a:rPr lang="en-US" sz="2000">
                <a:solidFill>
                  <a:srgbClr val="002060"/>
                </a:solidFill>
              </a:rPr>
              <a:t> is the part of </a:t>
            </a:r>
            <a:r>
              <a:rPr lang="en-US" sz="2000" i="1">
                <a:solidFill>
                  <a:srgbClr val="002060"/>
                </a:solidFill>
              </a:rPr>
              <a:t>B</a:t>
            </a:r>
            <a:r>
              <a:rPr lang="en-US" sz="2000">
                <a:solidFill>
                  <a:srgbClr val="002060"/>
                </a:solidFill>
              </a:rPr>
              <a:t> that is also in </a:t>
            </a:r>
            <a:r>
              <a:rPr lang="en-US" sz="2000" i="1">
                <a:solidFill>
                  <a:srgbClr val="002060"/>
                </a:solidFill>
              </a:rPr>
              <a:t>A</a:t>
            </a:r>
            <a:r>
              <a:rPr lang="en-US" sz="2000">
                <a:solidFill>
                  <a:srgbClr val="002060"/>
                </a:solidFill>
              </a:rPr>
              <a:t>.</a:t>
            </a:r>
            <a:endParaRPr lang="en-US" sz="2000" i="1">
              <a:solidFill>
                <a:srgbClr val="002060"/>
              </a:solidFill>
            </a:endParaRPr>
          </a:p>
        </p:txBody>
      </p:sp>
      <p:sp>
        <p:nvSpPr>
          <p:cNvPr id="53264" name="Rectangle 16"/>
          <p:cNvSpPr>
            <a:spLocks noChangeArrowheads="1"/>
          </p:cNvSpPr>
          <p:nvPr/>
        </p:nvSpPr>
        <p:spPr bwMode="auto">
          <a:xfrm>
            <a:off x="4902200" y="5024438"/>
            <a:ext cx="408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defTabSz="912813" eaLnBrk="0" hangingPunct="0"/>
            <a:r>
              <a:rPr lang="en-US" sz="2000">
                <a:solidFill>
                  <a:srgbClr val="002060"/>
                </a:solidFill>
              </a:rPr>
              <a:t>The ratio of the relative size of     </a:t>
            </a:r>
            <a:r>
              <a:rPr lang="en-US" sz="2000" i="1">
                <a:solidFill>
                  <a:srgbClr val="002060"/>
                </a:solidFill>
              </a:rPr>
              <a:t>A </a:t>
            </a:r>
            <a:r>
              <a:rPr lang="en-US" sz="2000">
                <a:solidFill>
                  <a:srgbClr val="002060"/>
                </a:solidFill>
                <a:sym typeface="Symbol" pitchFamily="18" charset="2"/>
              </a:rPr>
              <a:t> </a:t>
            </a:r>
            <a:r>
              <a:rPr lang="en-US" sz="2000" i="1">
                <a:solidFill>
                  <a:srgbClr val="002060"/>
                </a:solidFill>
              </a:rPr>
              <a:t>B</a:t>
            </a:r>
            <a:r>
              <a:rPr lang="en-US" sz="2000">
                <a:solidFill>
                  <a:srgbClr val="002060"/>
                </a:solidFill>
              </a:rPr>
              <a:t> to </a:t>
            </a:r>
            <a:r>
              <a:rPr lang="en-US" sz="2000" i="1">
                <a:solidFill>
                  <a:srgbClr val="002060"/>
                </a:solidFill>
              </a:rPr>
              <a:t>B</a:t>
            </a:r>
            <a:r>
              <a:rPr lang="en-US" sz="2000">
                <a:solidFill>
                  <a:srgbClr val="002060"/>
                </a:solidFill>
              </a:rPr>
              <a:t> is </a:t>
            </a:r>
            <a:r>
              <a:rPr lang="en-US" sz="2000" i="1">
                <a:solidFill>
                  <a:srgbClr val="002060"/>
                </a:solidFill>
                <a:sym typeface="Symbol" pitchFamily="18" charset="2"/>
              </a:rPr>
              <a:t>P</a:t>
            </a:r>
            <a:r>
              <a:rPr lang="en-US" sz="2000">
                <a:solidFill>
                  <a:srgbClr val="002060"/>
                </a:solidFill>
                <a:sym typeface="Symbol" pitchFamily="18" charset="2"/>
              </a:rPr>
              <a:t>(</a:t>
            </a:r>
            <a:r>
              <a:rPr lang="en-US" sz="2000" i="1">
                <a:solidFill>
                  <a:srgbClr val="002060"/>
                </a:solidFill>
                <a:sym typeface="Symbol" pitchFamily="18" charset="2"/>
              </a:rPr>
              <a:t>A </a:t>
            </a:r>
            <a:r>
              <a:rPr lang="en-US" sz="2000">
                <a:solidFill>
                  <a:srgbClr val="002060"/>
                </a:solidFill>
                <a:sym typeface="Symbol" pitchFamily="18" charset="2"/>
              </a:rPr>
              <a:t>| </a:t>
            </a:r>
            <a:r>
              <a:rPr lang="en-US" sz="2000" i="1">
                <a:solidFill>
                  <a:srgbClr val="002060"/>
                </a:solidFill>
                <a:sym typeface="Symbol" pitchFamily="18" charset="2"/>
              </a:rPr>
              <a:t>B</a:t>
            </a:r>
            <a:r>
              <a:rPr lang="en-US" sz="2000">
                <a:solidFill>
                  <a:srgbClr val="002060"/>
                </a:solidFill>
                <a:sym typeface="Symbol" pitchFamily="18" charset="2"/>
              </a:rPr>
              <a:t>)</a:t>
            </a:r>
            <a:r>
              <a:rPr lang="en-US" sz="2000">
                <a:solidFill>
                  <a:srgbClr val="002060"/>
                </a:solidFill>
              </a:rPr>
              <a:t>.</a:t>
            </a:r>
          </a:p>
        </p:txBody>
      </p:sp>
      <p:sp>
        <p:nvSpPr>
          <p:cNvPr id="53265" name="Rectangle 17"/>
          <p:cNvSpPr>
            <a:spLocks noChangeArrowheads="1"/>
          </p:cNvSpPr>
          <p:nvPr/>
        </p:nvSpPr>
        <p:spPr bwMode="auto">
          <a:xfrm>
            <a:off x="238125" y="1543050"/>
            <a:ext cx="8655050" cy="563563"/>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Conditional Probability</a:t>
            </a:r>
          </a:p>
        </p:txBody>
      </p:sp>
      <p:sp>
        <p:nvSpPr>
          <p:cNvPr id="67595"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105475" name="Picture 3"/>
          <p:cNvPicPr>
            <a:picLocks noChangeAspect="1" noChangeArrowheads="1"/>
          </p:cNvPicPr>
          <p:nvPr/>
        </p:nvPicPr>
        <p:blipFill>
          <a:blip r:embed="rId3" cstate="print"/>
          <a:srcRect/>
          <a:stretch>
            <a:fillRect/>
          </a:stretch>
        </p:blipFill>
        <p:spPr bwMode="auto">
          <a:xfrm>
            <a:off x="533400" y="4419600"/>
            <a:ext cx="2971800" cy="2017059"/>
          </a:xfrm>
          <a:prstGeom prst="rect">
            <a:avLst/>
          </a:prstGeom>
          <a:noFill/>
          <a:ln w="6350">
            <a:solidFill>
              <a:schemeClr val="tx1"/>
            </a:solidFill>
            <a:miter lim="800000"/>
            <a:headEnd/>
            <a:tailEnd/>
          </a:ln>
          <a:effectLst>
            <a:innerShdw blurRad="63500" dist="50800" dir="2700000">
              <a:prstClr val="black">
                <a:alpha val="50000"/>
              </a:prstClr>
            </a:innerShdw>
          </a:effectLst>
        </p:spPr>
      </p:pic>
      <p:sp>
        <p:nvSpPr>
          <p:cNvPr id="53261" name="Line 13"/>
          <p:cNvSpPr>
            <a:spLocks noChangeShapeType="1"/>
          </p:cNvSpPr>
          <p:nvPr/>
        </p:nvSpPr>
        <p:spPr bwMode="auto">
          <a:xfrm flipH="1">
            <a:off x="2362200" y="3429000"/>
            <a:ext cx="2514600" cy="1828800"/>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lIns="103236" tIns="51618" rIns="103236" bIns="51618"/>
          <a:lstStyle/>
          <a:p>
            <a:endParaRPr lang="en-US"/>
          </a:p>
        </p:txBody>
      </p:sp>
      <p:sp>
        <p:nvSpPr>
          <p:cNvPr id="53263" name="Line 15"/>
          <p:cNvSpPr>
            <a:spLocks noChangeShapeType="1"/>
          </p:cNvSpPr>
          <p:nvPr/>
        </p:nvSpPr>
        <p:spPr bwMode="auto">
          <a:xfrm flipH="1">
            <a:off x="1981200" y="4495800"/>
            <a:ext cx="2971800" cy="1219200"/>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lIns="103236" tIns="51618" rIns="103236" bIns="51618"/>
          <a:lstStyle/>
          <a:p>
            <a:endParaRPr lang="en-US"/>
          </a:p>
        </p:txBody>
      </p:sp>
      <p:pic>
        <p:nvPicPr>
          <p:cNvPr id="76803" name="Picture 3"/>
          <p:cNvPicPr>
            <a:picLocks noChangeAspect="1" noChangeArrowheads="1"/>
          </p:cNvPicPr>
          <p:nvPr/>
        </p:nvPicPr>
        <p:blipFill>
          <a:blip r:embed="rId4" cstate="print"/>
          <a:srcRect/>
          <a:stretch>
            <a:fillRect/>
          </a:stretch>
        </p:blipFill>
        <p:spPr bwMode="auto">
          <a:xfrm>
            <a:off x="838200" y="2667000"/>
            <a:ext cx="2514600" cy="862496"/>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21" name="Rectangle 2"/>
          <p:cNvSpPr txBox="1">
            <a:spLocks noChangeArrowheads="1"/>
          </p:cNvSpPr>
          <p:nvPr/>
        </p:nvSpPr>
        <p:spPr bwMode="auto">
          <a:xfrm>
            <a:off x="910400" y="381000"/>
            <a:ext cx="6853238" cy="533401"/>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Rules </a:t>
            </a:r>
            <a:r>
              <a:rPr lang="en-US" sz="3200" kern="0" dirty="0">
                <a:solidFill>
                  <a:schemeClr val="accent1"/>
                </a:solidFill>
                <a:effectLst>
                  <a:outerShdw blurRad="38100" dist="38100" dir="2700000" algn="tl">
                    <a:srgbClr val="000000">
                      <a:alpha val="43137"/>
                    </a:srgbClr>
                  </a:outerShdw>
                </a:effectLst>
                <a:latin typeface="+mj-lt"/>
                <a:ea typeface="+mj-ea"/>
                <a:cs typeface="+mj-cs"/>
              </a:rPr>
              <a:t>of Probability</a:t>
            </a:r>
          </a:p>
        </p:txBody>
      </p:sp>
    </p:spTree>
    <p:extLst>
      <p:ext uri="{BB962C8B-B14F-4D97-AF65-F5344CB8AC3E}">
        <p14:creationId xmlns:p14="http://schemas.microsoft.com/office/powerpoint/2010/main" val="297394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Grp="1" noChangeArrowheads="1"/>
          </p:cNvSpPr>
          <p:nvPr>
            <p:ph type="sldNum" sz="quarter" idx="10"/>
          </p:nvPr>
        </p:nvSpPr>
        <p:spPr>
          <a:ln/>
        </p:spPr>
        <p:txBody>
          <a:bodyPr/>
          <a:lstStyle/>
          <a:p>
            <a:r>
              <a:rPr lang="en-US"/>
              <a:t>5-</a:t>
            </a:r>
            <a:fld id="{6E235E3C-5E32-4AA3-AD2A-CBC7E03BC042}" type="slidenum">
              <a:rPr lang="en-US"/>
              <a:pPr/>
              <a:t>22</a:t>
            </a:fld>
            <a:endParaRPr lang="en-US"/>
          </a:p>
        </p:txBody>
      </p:sp>
      <p:sp>
        <p:nvSpPr>
          <p:cNvPr id="69633"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54276"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69635" name="Rectangle 5"/>
          <p:cNvSpPr>
            <a:spLocks noChangeArrowheads="1"/>
          </p:cNvSpPr>
          <p:nvPr/>
        </p:nvSpPr>
        <p:spPr bwMode="auto">
          <a:xfrm>
            <a:off x="1371600" y="2057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pPr>
            <a:endParaRPr lang="en-US" sz="2800"/>
          </a:p>
        </p:txBody>
      </p:sp>
      <p:sp>
        <p:nvSpPr>
          <p:cNvPr id="69636" name="Rectangle 6"/>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54280" name="Rectangle 8"/>
          <p:cNvSpPr>
            <a:spLocks noChangeArrowheads="1"/>
          </p:cNvSpPr>
          <p:nvPr/>
        </p:nvSpPr>
        <p:spPr bwMode="auto">
          <a:xfrm>
            <a:off x="609600" y="2971800"/>
            <a:ext cx="8229600"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sym typeface="Symbol" pitchFamily="18" charset="2"/>
              </a:rPr>
              <a:t>Of the population aged 16–21 and not in college:</a:t>
            </a:r>
          </a:p>
        </p:txBody>
      </p:sp>
      <p:sp>
        <p:nvSpPr>
          <p:cNvPr id="69638" name="Rectangle 9"/>
          <p:cNvSpPr>
            <a:spLocks noChangeArrowheads="1"/>
          </p:cNvSpPr>
          <p:nvPr/>
        </p:nvSpPr>
        <p:spPr bwMode="auto">
          <a:xfrm>
            <a:off x="0" y="3221038"/>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graphicFrame>
        <p:nvGraphicFramePr>
          <p:cNvPr id="54313" name="Group 41"/>
          <p:cNvGraphicFramePr>
            <a:graphicFrameLocks noGrp="1"/>
          </p:cNvGraphicFramePr>
          <p:nvPr/>
        </p:nvGraphicFramePr>
        <p:xfrm>
          <a:off x="1219200" y="3733800"/>
          <a:ext cx="5880100" cy="1457326"/>
        </p:xfrm>
        <a:graphic>
          <a:graphicData uri="http://schemas.openxmlformats.org/drawingml/2006/table">
            <a:tbl>
              <a:tblPr/>
              <a:tblGrid>
                <a:gridCol w="4696673"/>
                <a:gridCol w="1183427"/>
              </a:tblGrid>
              <a:tr h="3983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Times New Roman" pitchFamily="18" charset="0"/>
                        </a:rPr>
                        <a:t>Unemployed</a:t>
                      </a:r>
                      <a:endParaRPr kumimoji="0" lang="en-US" sz="2000" b="0" i="0" u="none" strike="noStrike" cap="none" normalizeH="0" baseline="0" dirty="0" smtClean="0">
                        <a:ln>
                          <a:noFill/>
                        </a:ln>
                        <a:solidFill>
                          <a:schemeClr val="tx1"/>
                        </a:solidFill>
                        <a:effectLst/>
                        <a:latin typeface="Arial" pitchFamily="34" charset="0"/>
                      </a:endParaRPr>
                    </a:p>
                  </a:txBody>
                  <a:tcPr marL="89976" marR="89976" marT="46735" marB="46735" horzOverflow="overflow">
                    <a:lnL w="12700" cap="flat" cmpd="sng" algn="ctr">
                      <a:solidFill>
                        <a:srgbClr val="B76E25"/>
                      </a:solidFill>
                      <a:prstDash val="solid"/>
                      <a:round/>
                      <a:headEnd type="none" w="med" len="med"/>
                      <a:tailEnd type="none" w="med" len="med"/>
                    </a:lnL>
                    <a:lnR w="12700" cap="flat" cmpd="sng" algn="ctr">
                      <a:solidFill>
                        <a:srgbClr val="B76E25"/>
                      </a:solidFill>
                      <a:prstDash val="solid"/>
                      <a:round/>
                      <a:headEnd type="none" w="med" len="med"/>
                      <a:tailEnd type="none" w="med" len="med"/>
                    </a:lnR>
                    <a:lnT w="12700" cap="flat" cmpd="sng" algn="ctr">
                      <a:solidFill>
                        <a:srgbClr val="B76E25"/>
                      </a:solidFill>
                      <a:prstDash val="solid"/>
                      <a:round/>
                      <a:headEnd type="none" w="med" len="med"/>
                      <a:tailEnd type="none" w="med" len="med"/>
                    </a:lnT>
                    <a:lnB w="12700" cap="flat" cmpd="sng" algn="ctr">
                      <a:solidFill>
                        <a:srgbClr val="B76E25"/>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Times New Roman" pitchFamily="18" charset="0"/>
                        </a:rPr>
                        <a:t>13.5%</a:t>
                      </a:r>
                      <a:endParaRPr kumimoji="0" lang="en-US" sz="2000" b="0" i="0" u="none" strike="noStrike" cap="none" normalizeH="0" baseline="0" dirty="0" smtClean="0">
                        <a:ln>
                          <a:noFill/>
                        </a:ln>
                        <a:solidFill>
                          <a:schemeClr val="tx1"/>
                        </a:solidFill>
                        <a:effectLst/>
                        <a:latin typeface="Arial" pitchFamily="34" charset="0"/>
                      </a:endParaRPr>
                    </a:p>
                  </a:txBody>
                  <a:tcPr marL="89976" marR="89976" marT="46735" marB="46735" horzOverflow="overflow">
                    <a:lnL w="12700" cap="flat" cmpd="sng" algn="ctr">
                      <a:solidFill>
                        <a:srgbClr val="B76E25"/>
                      </a:solidFill>
                      <a:prstDash val="solid"/>
                      <a:round/>
                      <a:headEnd type="none" w="med" len="med"/>
                      <a:tailEnd type="none" w="med" len="med"/>
                    </a:lnL>
                    <a:lnR w="12700" cap="flat" cmpd="sng" algn="ctr">
                      <a:solidFill>
                        <a:srgbClr val="B76E25"/>
                      </a:solidFill>
                      <a:prstDash val="solid"/>
                      <a:round/>
                      <a:headEnd type="none" w="med" len="med"/>
                      <a:tailEnd type="none" w="med" len="med"/>
                    </a:lnR>
                    <a:lnT w="12700" cap="flat" cmpd="sng" algn="ctr">
                      <a:solidFill>
                        <a:srgbClr val="B76E25"/>
                      </a:solidFill>
                      <a:prstDash val="solid"/>
                      <a:round/>
                      <a:headEnd type="none" w="med" len="med"/>
                      <a:tailEnd type="none" w="med" len="med"/>
                    </a:lnT>
                    <a:lnB w="12700" cap="flat" cmpd="sng" algn="ctr">
                      <a:solidFill>
                        <a:srgbClr val="B76E25"/>
                      </a:solidFill>
                      <a:prstDash val="solid"/>
                      <a:round/>
                      <a:headEnd type="none" w="med" len="med"/>
                      <a:tailEnd type="none" w="med" len="med"/>
                    </a:lnB>
                    <a:lnTlToBr>
                      <a:noFill/>
                    </a:lnTlToBr>
                    <a:lnBlToTr>
                      <a:noFill/>
                    </a:lnBlToTr>
                    <a:solidFill>
                      <a:srgbClr val="FFFFFF"/>
                    </a:solidFill>
                  </a:tcPr>
                </a:tc>
              </a:tr>
              <a:tr h="540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Times New Roman" pitchFamily="18" charset="0"/>
                        </a:rPr>
                        <a:t>High school dropouts</a:t>
                      </a:r>
                      <a:endParaRPr kumimoji="0" lang="en-US" sz="2000" b="0" i="0" u="none" strike="noStrike" cap="none" normalizeH="0" baseline="0" dirty="0" smtClean="0">
                        <a:ln>
                          <a:noFill/>
                        </a:ln>
                        <a:solidFill>
                          <a:schemeClr val="tx1"/>
                        </a:solidFill>
                        <a:effectLst/>
                        <a:latin typeface="Arial" pitchFamily="34" charset="0"/>
                      </a:endParaRPr>
                    </a:p>
                  </a:txBody>
                  <a:tcPr marL="89976" marR="89976" marT="46735" marB="46735" horzOverflow="overflow">
                    <a:lnL w="12700" cap="flat" cmpd="sng" algn="ctr">
                      <a:solidFill>
                        <a:srgbClr val="B76E25"/>
                      </a:solidFill>
                      <a:prstDash val="solid"/>
                      <a:round/>
                      <a:headEnd type="none" w="med" len="med"/>
                      <a:tailEnd type="none" w="med" len="med"/>
                    </a:lnL>
                    <a:lnR w="12700" cap="flat" cmpd="sng" algn="ctr">
                      <a:solidFill>
                        <a:srgbClr val="B76E25"/>
                      </a:solidFill>
                      <a:prstDash val="solid"/>
                      <a:round/>
                      <a:headEnd type="none" w="med" len="med"/>
                      <a:tailEnd type="none" w="med" len="med"/>
                    </a:lnR>
                    <a:lnT w="12700" cap="flat" cmpd="sng" algn="ctr">
                      <a:solidFill>
                        <a:srgbClr val="B76E25"/>
                      </a:solidFill>
                      <a:prstDash val="solid"/>
                      <a:round/>
                      <a:headEnd type="none" w="med" len="med"/>
                      <a:tailEnd type="none" w="med" len="med"/>
                    </a:lnT>
                    <a:lnB w="12700" cap="flat" cmpd="sng" algn="ctr">
                      <a:solidFill>
                        <a:srgbClr val="B76E25"/>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Times New Roman" pitchFamily="18" charset="0"/>
                        </a:rPr>
                        <a:t>29.05%</a:t>
                      </a:r>
                      <a:endParaRPr kumimoji="0" lang="en-US" sz="2000" b="0" i="0" u="none" strike="noStrike" cap="none" normalizeH="0" baseline="0" dirty="0" smtClean="0">
                        <a:ln>
                          <a:noFill/>
                        </a:ln>
                        <a:solidFill>
                          <a:schemeClr val="tx1"/>
                        </a:solidFill>
                        <a:effectLst/>
                        <a:latin typeface="Arial" pitchFamily="34" charset="0"/>
                      </a:endParaRPr>
                    </a:p>
                  </a:txBody>
                  <a:tcPr marL="89976" marR="89976" marT="46735" marB="46735" horzOverflow="overflow">
                    <a:lnL w="12700" cap="flat" cmpd="sng" algn="ctr">
                      <a:solidFill>
                        <a:srgbClr val="B76E25"/>
                      </a:solidFill>
                      <a:prstDash val="solid"/>
                      <a:round/>
                      <a:headEnd type="none" w="med" len="med"/>
                      <a:tailEnd type="none" w="med" len="med"/>
                    </a:lnL>
                    <a:lnR w="12700" cap="flat" cmpd="sng" algn="ctr">
                      <a:solidFill>
                        <a:srgbClr val="B76E25"/>
                      </a:solidFill>
                      <a:prstDash val="solid"/>
                      <a:round/>
                      <a:headEnd type="none" w="med" len="med"/>
                      <a:tailEnd type="none" w="med" len="med"/>
                    </a:lnR>
                    <a:lnT w="12700" cap="flat" cmpd="sng" algn="ctr">
                      <a:solidFill>
                        <a:srgbClr val="B76E25"/>
                      </a:solidFill>
                      <a:prstDash val="solid"/>
                      <a:round/>
                      <a:headEnd type="none" w="med" len="med"/>
                      <a:tailEnd type="none" w="med" len="med"/>
                    </a:lnT>
                    <a:lnB w="12700" cap="flat" cmpd="sng" algn="ctr">
                      <a:solidFill>
                        <a:srgbClr val="B76E25"/>
                      </a:solidFill>
                      <a:prstDash val="solid"/>
                      <a:round/>
                      <a:headEnd type="none" w="med" len="med"/>
                      <a:tailEnd type="none" w="med" len="med"/>
                    </a:lnB>
                    <a:lnTlToBr>
                      <a:noFill/>
                    </a:lnTlToBr>
                    <a:lnBlToTr>
                      <a:noFill/>
                    </a:lnBlToTr>
                    <a:solidFill>
                      <a:srgbClr val="FFFFFF"/>
                    </a:solidFill>
                  </a:tcPr>
                </a:tc>
              </a:tr>
              <a:tr h="518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Times New Roman" pitchFamily="18" charset="0"/>
                        </a:rPr>
                        <a:t>Unemployed high school dropouts</a:t>
                      </a:r>
                      <a:endParaRPr kumimoji="0" lang="en-US" sz="2000" b="0" i="0" u="none" strike="noStrike" cap="none" normalizeH="0" baseline="0" dirty="0" smtClean="0">
                        <a:ln>
                          <a:noFill/>
                        </a:ln>
                        <a:solidFill>
                          <a:schemeClr val="tx1"/>
                        </a:solidFill>
                        <a:effectLst/>
                        <a:latin typeface="Arial" pitchFamily="34" charset="0"/>
                      </a:endParaRPr>
                    </a:p>
                  </a:txBody>
                  <a:tcPr marL="89976" marR="89976" marT="46735" marB="46735" horzOverflow="overflow">
                    <a:lnL w="12700" cap="flat" cmpd="sng" algn="ctr">
                      <a:solidFill>
                        <a:srgbClr val="B76E25"/>
                      </a:solidFill>
                      <a:prstDash val="solid"/>
                      <a:round/>
                      <a:headEnd type="none" w="med" len="med"/>
                      <a:tailEnd type="none" w="med" len="med"/>
                    </a:lnL>
                    <a:lnR w="12700" cap="flat" cmpd="sng" algn="ctr">
                      <a:solidFill>
                        <a:srgbClr val="B76E25"/>
                      </a:solidFill>
                      <a:prstDash val="solid"/>
                      <a:round/>
                      <a:headEnd type="none" w="med" len="med"/>
                      <a:tailEnd type="none" w="med" len="med"/>
                    </a:lnR>
                    <a:lnT w="12700" cap="flat" cmpd="sng" algn="ctr">
                      <a:solidFill>
                        <a:srgbClr val="B76E25"/>
                      </a:solidFill>
                      <a:prstDash val="solid"/>
                      <a:round/>
                      <a:headEnd type="none" w="med" len="med"/>
                      <a:tailEnd type="none" w="med" len="med"/>
                    </a:lnT>
                    <a:lnB w="12700" cap="flat" cmpd="sng" algn="ctr">
                      <a:solidFill>
                        <a:srgbClr val="B76E25"/>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Times New Roman" pitchFamily="18" charset="0"/>
                        </a:rPr>
                        <a:t>  5.32%</a:t>
                      </a:r>
                      <a:endParaRPr kumimoji="0" lang="en-US" sz="2000" b="0" i="0" u="none" strike="noStrike" cap="none" normalizeH="0" baseline="0" dirty="0" smtClean="0">
                        <a:ln>
                          <a:noFill/>
                        </a:ln>
                        <a:solidFill>
                          <a:schemeClr val="tx1"/>
                        </a:solidFill>
                        <a:effectLst/>
                        <a:latin typeface="Arial" pitchFamily="34" charset="0"/>
                      </a:endParaRPr>
                    </a:p>
                  </a:txBody>
                  <a:tcPr marL="89976" marR="89976" marT="46735" marB="46735" horzOverflow="overflow">
                    <a:lnL w="12700" cap="flat" cmpd="sng" algn="ctr">
                      <a:solidFill>
                        <a:srgbClr val="B76E25"/>
                      </a:solidFill>
                      <a:prstDash val="solid"/>
                      <a:round/>
                      <a:headEnd type="none" w="med" len="med"/>
                      <a:tailEnd type="none" w="med" len="med"/>
                    </a:lnL>
                    <a:lnR w="12700" cap="flat" cmpd="sng" algn="ctr">
                      <a:solidFill>
                        <a:srgbClr val="B76E25"/>
                      </a:solidFill>
                      <a:prstDash val="solid"/>
                      <a:round/>
                      <a:headEnd type="none" w="med" len="med"/>
                      <a:tailEnd type="none" w="med" len="med"/>
                    </a:lnR>
                    <a:lnT w="12700" cap="flat" cmpd="sng" algn="ctr">
                      <a:solidFill>
                        <a:srgbClr val="B76E25"/>
                      </a:solidFill>
                      <a:prstDash val="solid"/>
                      <a:round/>
                      <a:headEnd type="none" w="med" len="med"/>
                      <a:tailEnd type="none" w="med" len="med"/>
                    </a:lnT>
                    <a:lnB w="12700" cap="flat" cmpd="sng" algn="ctr">
                      <a:solidFill>
                        <a:srgbClr val="B76E25"/>
                      </a:solidFill>
                      <a:prstDash val="solid"/>
                      <a:round/>
                      <a:headEnd type="none" w="med" len="med"/>
                      <a:tailEnd type="none" w="med" len="med"/>
                    </a:lnB>
                    <a:lnTlToBr>
                      <a:noFill/>
                    </a:lnTlToBr>
                    <a:lnBlToTr>
                      <a:noFill/>
                    </a:lnBlToTr>
                    <a:solidFill>
                      <a:srgbClr val="FFFFFF"/>
                    </a:solidFill>
                  </a:tcPr>
                </a:tc>
              </a:tr>
            </a:tbl>
          </a:graphicData>
        </a:graphic>
      </p:graphicFrame>
      <p:sp>
        <p:nvSpPr>
          <p:cNvPr id="54296" name="Rectangle 24"/>
          <p:cNvSpPr>
            <a:spLocks noChangeArrowheads="1"/>
          </p:cNvSpPr>
          <p:nvPr/>
        </p:nvSpPr>
        <p:spPr bwMode="auto">
          <a:xfrm>
            <a:off x="687388" y="5334000"/>
            <a:ext cx="82311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dirty="0">
                <a:solidFill>
                  <a:srgbClr val="002060"/>
                </a:solidFill>
                <a:sym typeface="Symbol" pitchFamily="18" charset="2"/>
              </a:rPr>
              <a:t>What is the conditional probability that a member of this population is unemployed, given that the person is a high school dropout?</a:t>
            </a:r>
          </a:p>
        </p:txBody>
      </p:sp>
      <p:sp>
        <p:nvSpPr>
          <p:cNvPr id="54297" name="Rectangle 25"/>
          <p:cNvSpPr>
            <a:spLocks noChangeArrowheads="1"/>
          </p:cNvSpPr>
          <p:nvPr/>
        </p:nvSpPr>
        <p:spPr bwMode="auto">
          <a:xfrm>
            <a:off x="228600" y="2438400"/>
            <a:ext cx="8655050" cy="563563"/>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000000">
                      <a:alpha val="43137"/>
                    </a:srgbClr>
                  </a:outerShdw>
                </a:effectLst>
              </a:rPr>
              <a:t> </a:t>
            </a:r>
            <a:r>
              <a:rPr lang="en-US" sz="2400" i="1" dirty="0">
                <a:solidFill>
                  <a:srgbClr val="C00000"/>
                </a:solidFill>
                <a:effectLst>
                  <a:outerShdw blurRad="38100" dist="38100" dir="2700000" algn="tl">
                    <a:srgbClr val="000000">
                      <a:alpha val="43137"/>
                    </a:srgbClr>
                  </a:outerShdw>
                </a:effectLst>
              </a:rPr>
              <a:t>Example:  High School Dropouts</a:t>
            </a:r>
          </a:p>
        </p:txBody>
      </p:sp>
      <p:sp>
        <p:nvSpPr>
          <p:cNvPr id="69655"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129025" name="Picture 1"/>
          <p:cNvPicPr>
            <a:picLocks noChangeAspect="1" noChangeArrowheads="1"/>
          </p:cNvPicPr>
          <p:nvPr/>
        </p:nvPicPr>
        <p:blipFill>
          <a:blip r:embed="rId3" cstate="print"/>
          <a:srcRect/>
          <a:stretch>
            <a:fillRect/>
          </a:stretch>
        </p:blipFill>
        <p:spPr bwMode="auto">
          <a:xfrm>
            <a:off x="1676400" y="1219200"/>
            <a:ext cx="4638675" cy="1104900"/>
          </a:xfrm>
          <a:prstGeom prst="rect">
            <a:avLst/>
          </a:prstGeom>
          <a:noFill/>
          <a:ln w="9525">
            <a:solidFill>
              <a:schemeClr val="tx1"/>
            </a:solidFill>
            <a:miter lim="800000"/>
            <a:headEnd/>
            <a:tailEnd/>
          </a:ln>
          <a:effectLst>
            <a:innerShdw blurRad="63500" dist="50800" dir="2700000">
              <a:prstClr val="black">
                <a:alpha val="50000"/>
              </a:prstClr>
            </a:innerShdw>
          </a:effectLst>
        </p:spPr>
      </p:pic>
      <p:sp>
        <p:nvSpPr>
          <p:cNvPr id="17" name="Rectangle 2"/>
          <p:cNvSpPr txBox="1">
            <a:spLocks noChangeArrowheads="1"/>
          </p:cNvSpPr>
          <p:nvPr/>
        </p:nvSpPr>
        <p:spPr bwMode="auto">
          <a:xfrm>
            <a:off x="910400" y="381000"/>
            <a:ext cx="6853238" cy="533401"/>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Rules </a:t>
            </a:r>
            <a:r>
              <a:rPr lang="en-US" sz="3200" kern="0" dirty="0">
                <a:solidFill>
                  <a:schemeClr val="accent1"/>
                </a:solidFill>
                <a:effectLst>
                  <a:outerShdw blurRad="38100" dist="38100" dir="2700000" algn="tl">
                    <a:srgbClr val="000000">
                      <a:alpha val="43137"/>
                    </a:srgbClr>
                  </a:outerShdw>
                </a:effectLst>
                <a:latin typeface="+mj-lt"/>
                <a:ea typeface="+mj-ea"/>
                <a:cs typeface="+mj-cs"/>
              </a:rPr>
              <a:t>of Probability</a:t>
            </a:r>
          </a:p>
        </p:txBody>
      </p:sp>
    </p:spTree>
    <p:extLst>
      <p:ext uri="{BB962C8B-B14F-4D97-AF65-F5344CB8AC3E}">
        <p14:creationId xmlns:p14="http://schemas.microsoft.com/office/powerpoint/2010/main" val="3394603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p:cNvSpPr>
            <a:spLocks noGrp="1" noChangeArrowheads="1"/>
          </p:cNvSpPr>
          <p:nvPr>
            <p:ph type="sldNum" sz="quarter" idx="10"/>
          </p:nvPr>
        </p:nvSpPr>
        <p:spPr>
          <a:ln/>
        </p:spPr>
        <p:txBody>
          <a:bodyPr/>
          <a:lstStyle/>
          <a:p>
            <a:r>
              <a:rPr lang="en-US"/>
              <a:t>5-</a:t>
            </a:r>
            <a:fld id="{D5A6311B-E689-4C33-A090-346EA25A4A2B}" type="slidenum">
              <a:rPr lang="en-US"/>
              <a:pPr/>
              <a:t>23</a:t>
            </a:fld>
            <a:endParaRPr lang="en-US"/>
          </a:p>
        </p:txBody>
      </p:sp>
      <p:sp>
        <p:nvSpPr>
          <p:cNvPr id="71681"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55300" name="Text Box 4"/>
          <p:cNvSpPr txBox="1">
            <a:spLocks noChangeArrowheads="1"/>
          </p:cNvSpPr>
          <p:nvPr/>
        </p:nvSpPr>
        <p:spPr bwMode="auto">
          <a:xfrm>
            <a:off x="1371600" y="4235450"/>
            <a:ext cx="184150" cy="519113"/>
          </a:xfrm>
          <a:prstGeom prst="rect">
            <a:avLst/>
          </a:prstGeom>
          <a:noFill/>
          <a:ln w="9525">
            <a:noFill/>
            <a:miter lim="800000"/>
            <a:headEnd/>
            <a:tailEnd/>
          </a:ln>
          <a:effectLst/>
        </p:spPr>
        <p:txBody>
          <a:bodyPr wrap="none" lIns="91435" tIns="45718" rIns="91435" bIns="45718">
            <a:spAutoFit/>
          </a:bodyPr>
          <a:lstStyle/>
          <a:p>
            <a:pPr defTabSz="914067" eaLnBrk="0" hangingPunct="0">
              <a:buClr>
                <a:srgbClr val="C00000"/>
              </a:buClr>
              <a:defRPr/>
            </a:pPr>
            <a:endParaRPr lang="en-US" sz="2800" dirty="0">
              <a:effectLst>
                <a:outerShdw blurRad="38100" dist="38100" dir="2700000" algn="tl">
                  <a:srgbClr val="FFFFFF"/>
                </a:outerShdw>
              </a:effectLst>
            </a:endParaRPr>
          </a:p>
        </p:txBody>
      </p:sp>
      <p:sp>
        <p:nvSpPr>
          <p:cNvPr id="55301" name="Rectangle 5"/>
          <p:cNvSpPr>
            <a:spLocks noChangeArrowheads="1"/>
          </p:cNvSpPr>
          <p:nvPr/>
        </p:nvSpPr>
        <p:spPr bwMode="auto">
          <a:xfrm>
            <a:off x="1371600" y="2057400"/>
            <a:ext cx="7772400"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folHlink"/>
              </a:buClr>
              <a:defRPr/>
            </a:pPr>
            <a:endParaRPr lang="en-US" sz="2800" dirty="0">
              <a:effectLst>
                <a:outerShdw blurRad="38100" dist="38100" dir="2700000" algn="tl">
                  <a:srgbClr val="FFFFFF"/>
                </a:outerShdw>
              </a:effectLst>
            </a:endParaRPr>
          </a:p>
        </p:txBody>
      </p:sp>
      <p:sp>
        <p:nvSpPr>
          <p:cNvPr id="71684" name="Rectangle 6"/>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sz="2800"/>
          </a:p>
        </p:txBody>
      </p:sp>
      <p:sp>
        <p:nvSpPr>
          <p:cNvPr id="55304" name="Rectangle 8"/>
          <p:cNvSpPr>
            <a:spLocks noChangeArrowheads="1"/>
          </p:cNvSpPr>
          <p:nvPr/>
        </p:nvSpPr>
        <p:spPr bwMode="auto">
          <a:xfrm>
            <a:off x="660400" y="2036763"/>
            <a:ext cx="8229600"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i="1" dirty="0" smtClean="0">
                <a:solidFill>
                  <a:srgbClr val="002060"/>
                </a:solidFill>
                <a:effectLst>
                  <a:outerShdw blurRad="38100" dist="38100" dir="2700000" algn="tl">
                    <a:srgbClr val="FFFFFF"/>
                  </a:outerShdw>
                </a:effectLst>
                <a:sym typeface="Symbol" pitchFamily="18" charset="2"/>
              </a:rPr>
              <a:t>Given:</a:t>
            </a:r>
            <a:endParaRPr lang="en-US" sz="2000" i="1" dirty="0">
              <a:solidFill>
                <a:srgbClr val="002060"/>
              </a:solidFill>
              <a:effectLst>
                <a:outerShdw blurRad="38100" dist="38100" dir="2700000" algn="tl">
                  <a:srgbClr val="FFFFFF"/>
                </a:outerShdw>
              </a:effectLst>
              <a:sym typeface="Symbol" pitchFamily="18" charset="2"/>
            </a:endParaRPr>
          </a:p>
        </p:txBody>
      </p:sp>
      <p:sp>
        <p:nvSpPr>
          <p:cNvPr id="71686" name="Rectangle 9"/>
          <p:cNvSpPr>
            <a:spLocks noChangeArrowheads="1"/>
          </p:cNvSpPr>
          <p:nvPr/>
        </p:nvSpPr>
        <p:spPr bwMode="auto">
          <a:xfrm>
            <a:off x="0" y="3221038"/>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sz="2800"/>
          </a:p>
        </p:txBody>
      </p:sp>
      <p:sp>
        <p:nvSpPr>
          <p:cNvPr id="55306" name="Rectangle 10"/>
          <p:cNvSpPr>
            <a:spLocks noChangeArrowheads="1"/>
          </p:cNvSpPr>
          <p:nvPr/>
        </p:nvSpPr>
        <p:spPr bwMode="auto">
          <a:xfrm>
            <a:off x="1168400" y="2479675"/>
            <a:ext cx="5216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defTabSz="912813" eaLnBrk="0" hangingPunct="0">
              <a:buClr>
                <a:srgbClr val="C00000"/>
              </a:buClr>
            </a:pPr>
            <a:r>
              <a:rPr lang="en-US" sz="2000" i="1" dirty="0">
                <a:solidFill>
                  <a:srgbClr val="002060"/>
                </a:solidFill>
              </a:rPr>
              <a:t>U</a:t>
            </a:r>
            <a:r>
              <a:rPr lang="en-US" sz="2000" dirty="0">
                <a:solidFill>
                  <a:srgbClr val="002060"/>
                </a:solidFill>
              </a:rPr>
              <a:t> = the event that the person is unemployed</a:t>
            </a:r>
          </a:p>
        </p:txBody>
      </p:sp>
      <p:sp>
        <p:nvSpPr>
          <p:cNvPr id="55307" name="Rectangle 11"/>
          <p:cNvSpPr>
            <a:spLocks noChangeArrowheads="1"/>
          </p:cNvSpPr>
          <p:nvPr/>
        </p:nvSpPr>
        <p:spPr bwMode="auto">
          <a:xfrm>
            <a:off x="1181100" y="2940050"/>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marL="744538" indent="-744538" defTabSz="912813" eaLnBrk="0" hangingPunct="0"/>
            <a:r>
              <a:rPr lang="en-US" sz="2000" i="1" dirty="0">
                <a:solidFill>
                  <a:srgbClr val="002060"/>
                </a:solidFill>
              </a:rPr>
              <a:t>D</a:t>
            </a:r>
            <a:r>
              <a:rPr lang="en-US" sz="2000" dirty="0">
                <a:solidFill>
                  <a:srgbClr val="002060"/>
                </a:solidFill>
              </a:rPr>
              <a:t> = the event that the person is a high school dropout</a:t>
            </a:r>
          </a:p>
        </p:txBody>
      </p:sp>
      <p:sp>
        <p:nvSpPr>
          <p:cNvPr id="55308" name="Rectangle 12"/>
          <p:cNvSpPr>
            <a:spLocks noChangeArrowheads="1"/>
          </p:cNvSpPr>
          <p:nvPr/>
        </p:nvSpPr>
        <p:spPr bwMode="auto">
          <a:xfrm>
            <a:off x="1360967" y="3491706"/>
            <a:ext cx="1643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defTabSz="912813" eaLnBrk="0" hangingPunct="0">
              <a:buClr>
                <a:srgbClr val="C00000"/>
              </a:buClr>
            </a:pPr>
            <a:r>
              <a:rPr lang="en-US" sz="2000" i="1" dirty="0">
                <a:solidFill>
                  <a:srgbClr val="002060"/>
                </a:solidFill>
              </a:rPr>
              <a:t>P</a:t>
            </a:r>
            <a:r>
              <a:rPr lang="en-US" sz="2000" dirty="0">
                <a:solidFill>
                  <a:srgbClr val="002060"/>
                </a:solidFill>
              </a:rPr>
              <a:t>(</a:t>
            </a:r>
            <a:r>
              <a:rPr lang="en-US" sz="2000" i="1" dirty="0">
                <a:solidFill>
                  <a:srgbClr val="002060"/>
                </a:solidFill>
              </a:rPr>
              <a:t>U</a:t>
            </a:r>
            <a:r>
              <a:rPr lang="en-US" sz="2000" dirty="0">
                <a:solidFill>
                  <a:srgbClr val="002060"/>
                </a:solidFill>
              </a:rPr>
              <a:t>) = .1350</a:t>
            </a:r>
          </a:p>
        </p:txBody>
      </p:sp>
      <p:sp>
        <p:nvSpPr>
          <p:cNvPr id="55309" name="Rectangle 13"/>
          <p:cNvSpPr>
            <a:spLocks noChangeArrowheads="1"/>
          </p:cNvSpPr>
          <p:nvPr/>
        </p:nvSpPr>
        <p:spPr bwMode="auto">
          <a:xfrm>
            <a:off x="3211512" y="3500566"/>
            <a:ext cx="2351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defTabSz="912813" eaLnBrk="0" hangingPunct="0">
              <a:buClr>
                <a:srgbClr val="C00000"/>
              </a:buClr>
            </a:pPr>
            <a:r>
              <a:rPr lang="en-US" sz="2000" i="1" dirty="0">
                <a:solidFill>
                  <a:srgbClr val="002060"/>
                </a:solidFill>
              </a:rPr>
              <a:t>P</a:t>
            </a:r>
            <a:r>
              <a:rPr lang="en-US" sz="2000" dirty="0">
                <a:solidFill>
                  <a:srgbClr val="002060"/>
                </a:solidFill>
              </a:rPr>
              <a:t>(</a:t>
            </a:r>
            <a:r>
              <a:rPr lang="en-US" sz="2000" i="1" dirty="0">
                <a:solidFill>
                  <a:srgbClr val="002060"/>
                </a:solidFill>
              </a:rPr>
              <a:t>D</a:t>
            </a:r>
            <a:r>
              <a:rPr lang="en-US" sz="2000" dirty="0">
                <a:solidFill>
                  <a:srgbClr val="002060"/>
                </a:solidFill>
              </a:rPr>
              <a:t>) = .2905</a:t>
            </a:r>
          </a:p>
        </p:txBody>
      </p:sp>
      <p:sp>
        <p:nvSpPr>
          <p:cNvPr id="55310" name="Rectangle 14"/>
          <p:cNvSpPr>
            <a:spLocks noChangeArrowheads="1"/>
          </p:cNvSpPr>
          <p:nvPr/>
        </p:nvSpPr>
        <p:spPr bwMode="auto">
          <a:xfrm>
            <a:off x="5186362" y="3486944"/>
            <a:ext cx="2027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defTabSz="912813" eaLnBrk="0" hangingPunct="0">
              <a:buClr>
                <a:srgbClr val="C00000"/>
              </a:buClr>
            </a:pPr>
            <a:r>
              <a:rPr lang="en-US" sz="2000" i="1" dirty="0">
                <a:solidFill>
                  <a:srgbClr val="002060"/>
                </a:solidFill>
              </a:rPr>
              <a:t>P</a:t>
            </a:r>
            <a:r>
              <a:rPr lang="en-US" sz="2000" dirty="0">
                <a:solidFill>
                  <a:srgbClr val="002060"/>
                </a:solidFill>
              </a:rPr>
              <a:t>(</a:t>
            </a:r>
            <a:r>
              <a:rPr lang="en-US" sz="2000" i="1" dirty="0">
                <a:solidFill>
                  <a:srgbClr val="002060"/>
                </a:solidFill>
              </a:rPr>
              <a:t>U</a:t>
            </a:r>
            <a:r>
              <a:rPr lang="en-US" sz="2000" dirty="0">
                <a:solidFill>
                  <a:srgbClr val="002060"/>
                </a:solidFill>
                <a:sym typeface="Symbol" pitchFamily="18" charset="2"/>
              </a:rPr>
              <a:t></a:t>
            </a:r>
            <a:r>
              <a:rPr lang="en-US" sz="2000" i="1" dirty="0">
                <a:solidFill>
                  <a:srgbClr val="002060"/>
                </a:solidFill>
              </a:rPr>
              <a:t>D</a:t>
            </a:r>
            <a:r>
              <a:rPr lang="en-US" sz="2000" dirty="0">
                <a:solidFill>
                  <a:srgbClr val="002060"/>
                </a:solidFill>
                <a:sym typeface="Symbol" pitchFamily="18" charset="2"/>
              </a:rPr>
              <a:t>) = .0532</a:t>
            </a:r>
          </a:p>
        </p:txBody>
      </p:sp>
      <p:sp>
        <p:nvSpPr>
          <p:cNvPr id="71692" name="Rectangle 15"/>
          <p:cNvSpPr>
            <a:spLocks noChangeArrowheads="1"/>
          </p:cNvSpPr>
          <p:nvPr/>
        </p:nvSpPr>
        <p:spPr bwMode="auto">
          <a:xfrm>
            <a:off x="0" y="3082925"/>
            <a:ext cx="20796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sz="2800"/>
          </a:p>
        </p:txBody>
      </p:sp>
      <p:sp>
        <p:nvSpPr>
          <p:cNvPr id="55315" name="Rectangle 19"/>
          <p:cNvSpPr>
            <a:spLocks noChangeArrowheads="1"/>
          </p:cNvSpPr>
          <p:nvPr/>
        </p:nvSpPr>
        <p:spPr bwMode="auto">
          <a:xfrm>
            <a:off x="517525" y="4944362"/>
            <a:ext cx="8229600"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i="1" dirty="0">
                <a:solidFill>
                  <a:srgbClr val="002060"/>
                </a:solidFill>
                <a:effectLst>
                  <a:outerShdw blurRad="38100" dist="38100" dir="2700000" algn="tl">
                    <a:srgbClr val="FFFFFF"/>
                  </a:outerShdw>
                </a:effectLst>
              </a:rPr>
              <a:t>P</a:t>
            </a:r>
            <a:r>
              <a:rPr lang="en-US" sz="2000" dirty="0">
                <a:solidFill>
                  <a:srgbClr val="002060"/>
                </a:solidFill>
                <a:effectLst>
                  <a:outerShdw blurRad="38100" dist="38100" dir="2700000" algn="tl">
                    <a:srgbClr val="FFFFFF"/>
                  </a:outerShdw>
                </a:effectLst>
              </a:rPr>
              <a:t>(</a:t>
            </a:r>
            <a:r>
              <a:rPr lang="en-US" sz="2000" i="1" dirty="0">
                <a:solidFill>
                  <a:srgbClr val="002060"/>
                </a:solidFill>
                <a:effectLst>
                  <a:outerShdw blurRad="38100" dist="38100" dir="2700000" algn="tl">
                    <a:srgbClr val="FFFFFF"/>
                  </a:outerShdw>
                </a:effectLst>
              </a:rPr>
              <a:t>U | D</a:t>
            </a:r>
            <a:r>
              <a:rPr lang="en-US" sz="2000" dirty="0">
                <a:solidFill>
                  <a:srgbClr val="002060"/>
                </a:solidFill>
                <a:effectLst>
                  <a:outerShdw blurRad="38100" dist="38100" dir="2700000" algn="tl">
                    <a:srgbClr val="FFFFFF"/>
                  </a:outerShdw>
                </a:effectLst>
                <a:sym typeface="Symbol" pitchFamily="18" charset="2"/>
              </a:rPr>
              <a:t>) = .1831 &gt; </a:t>
            </a:r>
            <a:r>
              <a:rPr lang="en-US" sz="2000" i="1" dirty="0">
                <a:solidFill>
                  <a:srgbClr val="002060"/>
                </a:solidFill>
                <a:effectLst>
                  <a:outerShdw blurRad="38100" dist="38100" dir="2700000" algn="tl">
                    <a:srgbClr val="FFFFFF"/>
                  </a:outerShdw>
                </a:effectLst>
                <a:sym typeface="Symbol" pitchFamily="18" charset="2"/>
              </a:rPr>
              <a:t>P</a:t>
            </a:r>
            <a:r>
              <a:rPr lang="en-US" sz="2000" dirty="0">
                <a:solidFill>
                  <a:srgbClr val="002060"/>
                </a:solidFill>
                <a:effectLst>
                  <a:outerShdw blurRad="38100" dist="38100" dir="2700000" algn="tl">
                    <a:srgbClr val="FFFFFF"/>
                  </a:outerShdw>
                </a:effectLst>
                <a:sym typeface="Symbol" pitchFamily="18" charset="2"/>
              </a:rPr>
              <a:t>(</a:t>
            </a:r>
            <a:r>
              <a:rPr lang="en-US" sz="2000" i="1" dirty="0">
                <a:solidFill>
                  <a:srgbClr val="002060"/>
                </a:solidFill>
                <a:effectLst>
                  <a:outerShdw blurRad="38100" dist="38100" dir="2700000" algn="tl">
                    <a:srgbClr val="FFFFFF"/>
                  </a:outerShdw>
                </a:effectLst>
                <a:sym typeface="Symbol" pitchFamily="18" charset="2"/>
              </a:rPr>
              <a:t>U</a:t>
            </a:r>
            <a:r>
              <a:rPr lang="en-US" sz="2000" dirty="0">
                <a:solidFill>
                  <a:srgbClr val="002060"/>
                </a:solidFill>
                <a:effectLst>
                  <a:outerShdw blurRad="38100" dist="38100" dir="2700000" algn="tl">
                    <a:srgbClr val="FFFFFF"/>
                  </a:outerShdw>
                </a:effectLst>
                <a:sym typeface="Symbol" pitchFamily="18" charset="2"/>
              </a:rPr>
              <a:t>) = .1350</a:t>
            </a:r>
          </a:p>
        </p:txBody>
      </p:sp>
      <p:sp>
        <p:nvSpPr>
          <p:cNvPr id="55316" name="Rectangle 20"/>
          <p:cNvSpPr>
            <a:spLocks noChangeArrowheads="1"/>
          </p:cNvSpPr>
          <p:nvPr/>
        </p:nvSpPr>
        <p:spPr bwMode="auto">
          <a:xfrm>
            <a:off x="517525" y="5553962"/>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dirty="0">
                <a:solidFill>
                  <a:srgbClr val="002060"/>
                </a:solidFill>
              </a:rPr>
              <a:t>Therefore, being a high school dropout is related to being unemployed.</a:t>
            </a:r>
          </a:p>
        </p:txBody>
      </p:sp>
      <p:sp>
        <p:nvSpPr>
          <p:cNvPr id="55317" name="Rectangle 21"/>
          <p:cNvSpPr>
            <a:spLocks noChangeArrowheads="1"/>
          </p:cNvSpPr>
          <p:nvPr/>
        </p:nvSpPr>
        <p:spPr bwMode="auto">
          <a:xfrm>
            <a:off x="304800" y="1219200"/>
            <a:ext cx="8655050" cy="563563"/>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Example:  High School Dropouts</a:t>
            </a:r>
          </a:p>
        </p:txBody>
      </p:sp>
      <p:sp>
        <p:nvSpPr>
          <p:cNvPr id="71696"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778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828" y="3999706"/>
            <a:ext cx="546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
          <p:cNvPicPr>
            <a:picLocks noChangeAspect="1" noChangeArrowheads="1"/>
          </p:cNvPicPr>
          <p:nvPr/>
        </p:nvPicPr>
        <p:blipFill>
          <a:blip r:embed="rId4" cstate="print"/>
          <a:srcRect/>
          <a:stretch>
            <a:fillRect/>
          </a:stretch>
        </p:blipFill>
        <p:spPr bwMode="auto">
          <a:xfrm>
            <a:off x="5257800" y="1400920"/>
            <a:ext cx="3019276" cy="719170"/>
          </a:xfrm>
          <a:prstGeom prst="rect">
            <a:avLst/>
          </a:prstGeom>
          <a:noFill/>
          <a:ln w="9525">
            <a:solidFill>
              <a:schemeClr val="tx1"/>
            </a:solidFill>
            <a:miter lim="800000"/>
            <a:headEnd/>
            <a:tailEnd/>
          </a:ln>
          <a:effectLst>
            <a:innerShdw blurRad="63500" dist="50800" dir="2700000">
              <a:prstClr val="black">
                <a:alpha val="50000"/>
              </a:prstClr>
            </a:innerShdw>
          </a:effectLst>
        </p:spPr>
      </p:pic>
      <p:sp>
        <p:nvSpPr>
          <p:cNvPr id="24" name="Rectangle 2"/>
          <p:cNvSpPr txBox="1">
            <a:spLocks noChangeArrowheads="1"/>
          </p:cNvSpPr>
          <p:nvPr/>
        </p:nvSpPr>
        <p:spPr bwMode="auto">
          <a:xfrm>
            <a:off x="910400" y="381000"/>
            <a:ext cx="6853238" cy="533401"/>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Rules </a:t>
            </a:r>
            <a:r>
              <a:rPr lang="en-US" sz="3200" kern="0" dirty="0">
                <a:solidFill>
                  <a:schemeClr val="accent1"/>
                </a:solidFill>
                <a:effectLst>
                  <a:outerShdw blurRad="38100" dist="38100" dir="2700000" algn="tl">
                    <a:srgbClr val="000000">
                      <a:alpha val="43137"/>
                    </a:srgbClr>
                  </a:outerShdw>
                </a:effectLst>
                <a:latin typeface="+mj-lt"/>
                <a:ea typeface="+mj-ea"/>
                <a:cs typeface="+mj-cs"/>
              </a:rPr>
              <a:t>of Probability</a:t>
            </a:r>
          </a:p>
        </p:txBody>
      </p:sp>
    </p:spTree>
    <p:extLst>
      <p:ext uri="{BB962C8B-B14F-4D97-AF65-F5344CB8AC3E}">
        <p14:creationId xmlns:p14="http://schemas.microsoft.com/office/powerpoint/2010/main" val="948791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Grp="1" noChangeArrowheads="1"/>
          </p:cNvSpPr>
          <p:nvPr>
            <p:ph type="sldNum" sz="quarter" idx="10"/>
          </p:nvPr>
        </p:nvSpPr>
        <p:spPr>
          <a:ln/>
        </p:spPr>
        <p:txBody>
          <a:bodyPr/>
          <a:lstStyle/>
          <a:p>
            <a:r>
              <a:rPr lang="en-US"/>
              <a:t>5-</a:t>
            </a:r>
            <a:fld id="{0FD30957-4DA6-4177-95A9-355556C84559}" type="slidenum">
              <a:rPr lang="en-US"/>
              <a:pPr/>
              <a:t>24</a:t>
            </a:fld>
            <a:endParaRPr lang="en-US"/>
          </a:p>
        </p:txBody>
      </p:sp>
      <p:sp>
        <p:nvSpPr>
          <p:cNvPr id="79884" name="Rectangle 3"/>
          <p:cNvSpPr>
            <a:spLocks noChangeArrowheads="1"/>
          </p:cNvSpPr>
          <p:nvPr/>
        </p:nvSpPr>
        <p:spPr bwMode="auto">
          <a:xfrm>
            <a:off x="914400" y="838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56324" name="Text Box 4"/>
          <p:cNvSpPr txBox="1">
            <a:spLocks noChangeArrowheads="1"/>
          </p:cNvSpPr>
          <p:nvPr/>
        </p:nvSpPr>
        <p:spPr bwMode="auto">
          <a:xfrm>
            <a:off x="1371600" y="3810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buClr>
                <a:srgbClr val="C00000"/>
              </a:buClr>
              <a:defRPr/>
            </a:pPr>
            <a:endParaRPr lang="en-US" sz="3000" dirty="0">
              <a:effectLst>
                <a:outerShdw blurRad="38100" dist="38100" dir="2700000" algn="tl">
                  <a:srgbClr val="FFFFFF"/>
                </a:outerShdw>
              </a:effectLst>
            </a:endParaRPr>
          </a:p>
        </p:txBody>
      </p:sp>
      <p:sp>
        <p:nvSpPr>
          <p:cNvPr id="79886" name="Rectangle 5"/>
          <p:cNvSpPr>
            <a:spLocks noChangeArrowheads="1"/>
          </p:cNvSpPr>
          <p:nvPr/>
        </p:nvSpPr>
        <p:spPr bwMode="auto">
          <a:xfrm>
            <a:off x="609600" y="1830387"/>
            <a:ext cx="822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dirty="0">
                <a:solidFill>
                  <a:srgbClr val="002060"/>
                </a:solidFill>
                <a:cs typeface="Arial" charset="0"/>
              </a:rPr>
              <a:t>Event </a:t>
            </a:r>
            <a:r>
              <a:rPr lang="en-US" sz="2000" i="1" dirty="0">
                <a:solidFill>
                  <a:srgbClr val="002060"/>
                </a:solidFill>
                <a:cs typeface="Arial" charset="0"/>
              </a:rPr>
              <a:t>A </a:t>
            </a:r>
            <a:r>
              <a:rPr lang="en-US" sz="2000" dirty="0">
                <a:solidFill>
                  <a:srgbClr val="002060"/>
                </a:solidFill>
                <a:cs typeface="Arial" charset="0"/>
              </a:rPr>
              <a:t>is </a:t>
            </a:r>
            <a:r>
              <a:rPr lang="en-US" sz="2000" i="1" u="sng" dirty="0">
                <a:solidFill>
                  <a:srgbClr val="C00000"/>
                </a:solidFill>
                <a:cs typeface="Arial" charset="0"/>
              </a:rPr>
              <a:t>independent</a:t>
            </a:r>
            <a:r>
              <a:rPr lang="en-US" sz="2000" i="1" dirty="0">
                <a:solidFill>
                  <a:srgbClr val="C00000"/>
                </a:solidFill>
                <a:cs typeface="Arial" charset="0"/>
              </a:rPr>
              <a:t> </a:t>
            </a:r>
            <a:r>
              <a:rPr lang="en-US" sz="2000" dirty="0">
                <a:solidFill>
                  <a:srgbClr val="002060"/>
                </a:solidFill>
                <a:cs typeface="Arial" charset="0"/>
              </a:rPr>
              <a:t>of event </a:t>
            </a:r>
            <a:r>
              <a:rPr lang="en-US" sz="2000" i="1" dirty="0">
                <a:solidFill>
                  <a:srgbClr val="002060"/>
                </a:solidFill>
                <a:cs typeface="Arial" charset="0"/>
              </a:rPr>
              <a:t>B</a:t>
            </a:r>
            <a:r>
              <a:rPr lang="en-US" sz="2000" dirty="0">
                <a:solidFill>
                  <a:srgbClr val="002060"/>
                </a:solidFill>
                <a:cs typeface="Arial" charset="0"/>
              </a:rPr>
              <a:t> if the conditional probability    </a:t>
            </a:r>
            <a:r>
              <a:rPr lang="en-US" sz="2000" i="1" dirty="0">
                <a:solidFill>
                  <a:srgbClr val="002060"/>
                </a:solidFill>
                <a:cs typeface="Arial" charset="0"/>
              </a:rPr>
              <a:t>P</a:t>
            </a:r>
            <a:r>
              <a:rPr lang="en-US" sz="2000" dirty="0">
                <a:solidFill>
                  <a:srgbClr val="002060"/>
                </a:solidFill>
                <a:cs typeface="Arial" charset="0"/>
              </a:rPr>
              <a:t>(</a:t>
            </a:r>
            <a:r>
              <a:rPr lang="en-US" sz="2000" i="1" dirty="0">
                <a:solidFill>
                  <a:srgbClr val="002060"/>
                </a:solidFill>
                <a:cs typeface="Arial" charset="0"/>
              </a:rPr>
              <a:t>A</a:t>
            </a:r>
            <a:r>
              <a:rPr lang="en-US" sz="2000" dirty="0">
                <a:solidFill>
                  <a:srgbClr val="002060"/>
                </a:solidFill>
                <a:cs typeface="Arial" charset="0"/>
              </a:rPr>
              <a:t> | </a:t>
            </a:r>
            <a:r>
              <a:rPr lang="en-US" sz="2000" i="1" dirty="0">
                <a:solidFill>
                  <a:srgbClr val="002060"/>
                </a:solidFill>
                <a:cs typeface="Arial" charset="0"/>
              </a:rPr>
              <a:t>B</a:t>
            </a:r>
            <a:r>
              <a:rPr lang="en-US" sz="2000" dirty="0">
                <a:solidFill>
                  <a:srgbClr val="002060"/>
                </a:solidFill>
                <a:cs typeface="Arial" charset="0"/>
              </a:rPr>
              <a:t>) is the same as the marginal probability </a:t>
            </a:r>
            <a:r>
              <a:rPr lang="en-US" sz="2000" i="1" dirty="0">
                <a:solidFill>
                  <a:srgbClr val="002060"/>
                </a:solidFill>
                <a:cs typeface="Arial" charset="0"/>
              </a:rPr>
              <a:t>P</a:t>
            </a:r>
            <a:r>
              <a:rPr lang="en-US" sz="2000" dirty="0">
                <a:solidFill>
                  <a:srgbClr val="002060"/>
                </a:solidFill>
                <a:cs typeface="Arial" charset="0"/>
              </a:rPr>
              <a:t>(</a:t>
            </a:r>
            <a:r>
              <a:rPr lang="en-US" sz="2000" i="1" dirty="0">
                <a:solidFill>
                  <a:srgbClr val="002060"/>
                </a:solidFill>
                <a:cs typeface="Arial" charset="0"/>
              </a:rPr>
              <a:t>A</a:t>
            </a:r>
            <a:r>
              <a:rPr lang="en-US" sz="2000" dirty="0">
                <a:solidFill>
                  <a:srgbClr val="002060"/>
                </a:solidFill>
                <a:cs typeface="Arial" charset="0"/>
              </a:rPr>
              <a:t>).</a:t>
            </a:r>
            <a:endParaRPr lang="en-US" sz="2000" i="1" dirty="0">
              <a:solidFill>
                <a:srgbClr val="002060"/>
              </a:solidFill>
              <a:cs typeface="Arial" charset="0"/>
            </a:endParaRPr>
          </a:p>
        </p:txBody>
      </p:sp>
      <p:sp>
        <p:nvSpPr>
          <p:cNvPr id="79888" name="Rectangle 7"/>
          <p:cNvSpPr>
            <a:spLocks noChangeArrowheads="1"/>
          </p:cNvSpPr>
          <p:nvPr/>
        </p:nvSpPr>
        <p:spPr bwMode="auto">
          <a:xfrm>
            <a:off x="0" y="2843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56331" name="Rectangle 11"/>
          <p:cNvSpPr>
            <a:spLocks noChangeArrowheads="1"/>
          </p:cNvSpPr>
          <p:nvPr/>
        </p:nvSpPr>
        <p:spPr bwMode="auto">
          <a:xfrm>
            <a:off x="673100" y="3500437"/>
            <a:ext cx="8231188"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cs typeface="Arial" pitchFamily="34" charset="0"/>
              </a:rPr>
              <a:t>Another way to check for independence: </a:t>
            </a:r>
            <a:r>
              <a:rPr lang="en-US" sz="2000" i="1" dirty="0">
                <a:solidFill>
                  <a:srgbClr val="C00000"/>
                </a:solidFill>
                <a:effectLst>
                  <a:outerShdw blurRad="38100" dist="38100" dir="2700000" algn="tl">
                    <a:srgbClr val="FFFFFF"/>
                  </a:outerShdw>
                </a:effectLst>
                <a:cs typeface="Arial" pitchFamily="34" charset="0"/>
              </a:rPr>
              <a:t>Multiplication Law</a:t>
            </a:r>
          </a:p>
        </p:txBody>
      </p:sp>
      <p:sp>
        <p:nvSpPr>
          <p:cNvPr id="56332" name="Rectangle 12"/>
          <p:cNvSpPr>
            <a:spLocks noChangeArrowheads="1"/>
          </p:cNvSpPr>
          <p:nvPr/>
        </p:nvSpPr>
        <p:spPr bwMode="auto">
          <a:xfrm>
            <a:off x="990600" y="4154487"/>
            <a:ext cx="76946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defTabSz="912813" eaLnBrk="0" hangingPunct="0">
              <a:buClr>
                <a:srgbClr val="C00000"/>
              </a:buClr>
            </a:pPr>
            <a:r>
              <a:rPr lang="en-US" sz="2000">
                <a:solidFill>
                  <a:srgbClr val="002060"/>
                </a:solidFill>
              </a:rPr>
              <a:t>If </a:t>
            </a:r>
            <a:r>
              <a:rPr lang="en-US" sz="2000" i="1">
                <a:solidFill>
                  <a:srgbClr val="002060"/>
                </a:solidFill>
              </a:rPr>
              <a:t>P</a:t>
            </a:r>
            <a:r>
              <a:rPr lang="en-US" sz="2000">
                <a:solidFill>
                  <a:srgbClr val="002060"/>
                </a:solidFill>
              </a:rPr>
              <a:t>(</a:t>
            </a:r>
            <a:r>
              <a:rPr lang="en-US" sz="2000" i="1">
                <a:solidFill>
                  <a:srgbClr val="002060"/>
                </a:solidFill>
              </a:rPr>
              <a:t>A </a:t>
            </a:r>
            <a:r>
              <a:rPr lang="en-US" sz="2000">
                <a:solidFill>
                  <a:srgbClr val="002060"/>
                </a:solidFill>
                <a:sym typeface="Symbol" pitchFamily="18" charset="2"/>
              </a:rPr>
              <a:t></a:t>
            </a:r>
            <a:r>
              <a:rPr lang="en-US" sz="2000" i="1">
                <a:solidFill>
                  <a:srgbClr val="002060"/>
                </a:solidFill>
              </a:rPr>
              <a:t> B</a:t>
            </a:r>
            <a:r>
              <a:rPr lang="en-US" sz="2000">
                <a:solidFill>
                  <a:srgbClr val="002060"/>
                </a:solidFill>
              </a:rPr>
              <a:t>) = </a:t>
            </a:r>
            <a:r>
              <a:rPr lang="en-US" sz="2000" i="1">
                <a:solidFill>
                  <a:srgbClr val="002060"/>
                </a:solidFill>
              </a:rPr>
              <a:t>P</a:t>
            </a:r>
            <a:r>
              <a:rPr lang="en-US" sz="2000">
                <a:solidFill>
                  <a:srgbClr val="002060"/>
                </a:solidFill>
              </a:rPr>
              <a:t>(</a:t>
            </a:r>
            <a:r>
              <a:rPr lang="en-US" sz="2000" i="1">
                <a:solidFill>
                  <a:srgbClr val="002060"/>
                </a:solidFill>
              </a:rPr>
              <a:t>A</a:t>
            </a:r>
            <a:r>
              <a:rPr lang="en-US" sz="2000">
                <a:solidFill>
                  <a:srgbClr val="002060"/>
                </a:solidFill>
              </a:rPr>
              <a:t>)</a:t>
            </a:r>
            <a:r>
              <a:rPr lang="en-US" sz="2000" i="1">
                <a:solidFill>
                  <a:srgbClr val="002060"/>
                </a:solidFill>
              </a:rPr>
              <a:t>P</a:t>
            </a:r>
            <a:r>
              <a:rPr lang="en-US" sz="2000">
                <a:solidFill>
                  <a:srgbClr val="002060"/>
                </a:solidFill>
              </a:rPr>
              <a:t>(</a:t>
            </a:r>
            <a:r>
              <a:rPr lang="en-US" sz="2000" i="1">
                <a:solidFill>
                  <a:srgbClr val="002060"/>
                </a:solidFill>
              </a:rPr>
              <a:t>B</a:t>
            </a:r>
            <a:r>
              <a:rPr lang="en-US" sz="2000">
                <a:solidFill>
                  <a:srgbClr val="002060"/>
                </a:solidFill>
              </a:rPr>
              <a:t>) then event </a:t>
            </a:r>
            <a:r>
              <a:rPr lang="en-US" sz="2000" i="1">
                <a:solidFill>
                  <a:srgbClr val="002060"/>
                </a:solidFill>
              </a:rPr>
              <a:t>A</a:t>
            </a:r>
            <a:r>
              <a:rPr lang="en-US" sz="2000">
                <a:solidFill>
                  <a:srgbClr val="002060"/>
                </a:solidFill>
              </a:rPr>
              <a:t> is </a:t>
            </a:r>
            <a:r>
              <a:rPr lang="en-US" sz="2000" i="1" u="sng">
                <a:solidFill>
                  <a:srgbClr val="C00000"/>
                </a:solidFill>
              </a:rPr>
              <a:t>independent</a:t>
            </a:r>
            <a:r>
              <a:rPr lang="en-US" sz="2000">
                <a:solidFill>
                  <a:srgbClr val="002060"/>
                </a:solidFill>
              </a:rPr>
              <a:t> of event </a:t>
            </a:r>
            <a:r>
              <a:rPr lang="en-US" sz="2000" i="1">
                <a:solidFill>
                  <a:srgbClr val="002060"/>
                </a:solidFill>
              </a:rPr>
              <a:t>B</a:t>
            </a:r>
            <a:r>
              <a:rPr lang="en-US" sz="2000">
                <a:solidFill>
                  <a:srgbClr val="002060"/>
                </a:solidFill>
              </a:rPr>
              <a:t> since</a:t>
            </a:r>
          </a:p>
        </p:txBody>
      </p:sp>
      <p:sp>
        <p:nvSpPr>
          <p:cNvPr id="55315" name="Rectangle 19"/>
          <p:cNvSpPr>
            <a:spLocks noChangeArrowheads="1"/>
          </p:cNvSpPr>
          <p:nvPr/>
        </p:nvSpPr>
        <p:spPr bwMode="auto">
          <a:xfrm>
            <a:off x="609600" y="2668587"/>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i="1">
                <a:solidFill>
                  <a:srgbClr val="002060"/>
                </a:solidFill>
              </a:rPr>
              <a:t>P</a:t>
            </a:r>
            <a:r>
              <a:rPr lang="en-US" sz="2000">
                <a:solidFill>
                  <a:srgbClr val="002060"/>
                </a:solidFill>
              </a:rPr>
              <a:t>(</a:t>
            </a:r>
            <a:r>
              <a:rPr lang="en-US" sz="2000" i="1">
                <a:solidFill>
                  <a:srgbClr val="002060"/>
                </a:solidFill>
              </a:rPr>
              <a:t>U | D</a:t>
            </a:r>
            <a:r>
              <a:rPr lang="en-US" sz="2000">
                <a:solidFill>
                  <a:srgbClr val="002060"/>
                </a:solidFill>
                <a:sym typeface="Symbol" pitchFamily="18" charset="2"/>
              </a:rPr>
              <a:t>) = .1831 &gt; </a:t>
            </a:r>
            <a:r>
              <a:rPr lang="en-US" sz="2000" i="1">
                <a:solidFill>
                  <a:srgbClr val="002060"/>
                </a:solidFill>
                <a:sym typeface="Symbol" pitchFamily="18" charset="2"/>
              </a:rPr>
              <a:t>P</a:t>
            </a:r>
            <a:r>
              <a:rPr lang="en-US" sz="2000">
                <a:solidFill>
                  <a:srgbClr val="002060"/>
                </a:solidFill>
                <a:sym typeface="Symbol" pitchFamily="18" charset="2"/>
              </a:rPr>
              <a:t>(</a:t>
            </a:r>
            <a:r>
              <a:rPr lang="en-US" sz="2000" i="1">
                <a:solidFill>
                  <a:srgbClr val="002060"/>
                </a:solidFill>
                <a:sym typeface="Symbol" pitchFamily="18" charset="2"/>
              </a:rPr>
              <a:t>U</a:t>
            </a:r>
            <a:r>
              <a:rPr lang="en-US" sz="2000">
                <a:solidFill>
                  <a:srgbClr val="002060"/>
                </a:solidFill>
                <a:sym typeface="Symbol" pitchFamily="18" charset="2"/>
              </a:rPr>
              <a:t>) = .1350, so </a:t>
            </a:r>
            <a:r>
              <a:rPr lang="en-US" sz="2000" i="1">
                <a:solidFill>
                  <a:srgbClr val="002060"/>
                </a:solidFill>
                <a:sym typeface="Symbol" pitchFamily="18" charset="2"/>
              </a:rPr>
              <a:t>U</a:t>
            </a:r>
            <a:r>
              <a:rPr lang="en-US" sz="2000">
                <a:solidFill>
                  <a:srgbClr val="002060"/>
                </a:solidFill>
                <a:sym typeface="Symbol" pitchFamily="18" charset="2"/>
              </a:rPr>
              <a:t> and </a:t>
            </a:r>
            <a:r>
              <a:rPr lang="en-US" sz="2000" i="1">
                <a:solidFill>
                  <a:srgbClr val="002060"/>
                </a:solidFill>
                <a:sym typeface="Symbol" pitchFamily="18" charset="2"/>
              </a:rPr>
              <a:t>D</a:t>
            </a:r>
            <a:r>
              <a:rPr lang="en-US" sz="2000">
                <a:solidFill>
                  <a:srgbClr val="002060"/>
                </a:solidFill>
                <a:sym typeface="Symbol" pitchFamily="18" charset="2"/>
              </a:rPr>
              <a:t> are not independent.  That is, they are dependent.</a:t>
            </a:r>
          </a:p>
        </p:txBody>
      </p:sp>
      <p:sp>
        <p:nvSpPr>
          <p:cNvPr id="79892"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sp>
        <p:nvSpPr>
          <p:cNvPr id="15" name="Rectangle 2"/>
          <p:cNvSpPr txBox="1">
            <a:spLocks noChangeArrowheads="1"/>
          </p:cNvSpPr>
          <p:nvPr/>
        </p:nvSpPr>
        <p:spPr bwMode="auto">
          <a:xfrm>
            <a:off x="1360967" y="381000"/>
            <a:ext cx="6096000" cy="571498"/>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Independent </a:t>
            </a:r>
            <a:r>
              <a:rPr lang="en-US" sz="3200" kern="0" dirty="0">
                <a:solidFill>
                  <a:schemeClr val="accent1"/>
                </a:solidFill>
                <a:effectLst>
                  <a:outerShdw blurRad="38100" dist="38100" dir="2700000" algn="tl">
                    <a:srgbClr val="000000">
                      <a:alpha val="43137"/>
                    </a:srgbClr>
                  </a:outerShdw>
                </a:effectLst>
                <a:latin typeface="+mj-lt"/>
                <a:ea typeface="+mj-ea"/>
                <a:cs typeface="+mj-cs"/>
              </a:rPr>
              <a:t>Events</a:t>
            </a:r>
          </a:p>
        </p:txBody>
      </p:sp>
      <p:graphicFrame>
        <p:nvGraphicFramePr>
          <p:cNvPr id="19" name="Object 11"/>
          <p:cNvGraphicFramePr>
            <a:graphicFrameLocks noChangeAspect="1"/>
          </p:cNvGraphicFramePr>
          <p:nvPr>
            <p:extLst>
              <p:ext uri="{D42A27DB-BD31-4B8C-83A1-F6EECF244321}">
                <p14:modId xmlns:p14="http://schemas.microsoft.com/office/powerpoint/2010/main" val="1631590047"/>
              </p:ext>
            </p:extLst>
          </p:nvPr>
        </p:nvGraphicFramePr>
        <p:xfrm>
          <a:off x="2438400" y="4954587"/>
          <a:ext cx="4114800" cy="642938"/>
        </p:xfrm>
        <a:graphic>
          <a:graphicData uri="http://schemas.openxmlformats.org/presentationml/2006/ole">
            <mc:AlternateContent xmlns:mc="http://schemas.openxmlformats.org/markup-compatibility/2006">
              <mc:Choice xmlns:v="urn:schemas-microsoft-com:vml" Requires="v">
                <p:oleObj spid="_x0000_s1033" name="Equation" r:id="rId4" imgW="2679700" imgH="419100" progId="Equation.3">
                  <p:embed/>
                </p:oleObj>
              </mc:Choice>
              <mc:Fallback>
                <p:oleObj name="Equation" r:id="rId4" imgW="26797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954587"/>
                        <a:ext cx="41148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97725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Grp="1" noChangeArrowheads="1"/>
          </p:cNvSpPr>
          <p:nvPr>
            <p:ph type="sldNum" sz="quarter" idx="10"/>
          </p:nvPr>
        </p:nvSpPr>
        <p:spPr>
          <a:ln/>
        </p:spPr>
        <p:txBody>
          <a:bodyPr/>
          <a:lstStyle/>
          <a:p>
            <a:r>
              <a:rPr lang="en-US"/>
              <a:t>5-</a:t>
            </a:r>
            <a:fld id="{F46624F5-ED26-4154-ADF0-A998312A7712}" type="slidenum">
              <a:rPr lang="en-US"/>
              <a:pPr/>
              <a:t>25</a:t>
            </a:fld>
            <a:endParaRPr lang="en-US"/>
          </a:p>
        </p:txBody>
      </p:sp>
      <p:sp>
        <p:nvSpPr>
          <p:cNvPr id="86017"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86018" name="Text Box 4"/>
          <p:cNvSpPr txBox="1">
            <a:spLocks noChangeArrowheads="1"/>
          </p:cNvSpPr>
          <p:nvPr/>
        </p:nvSpPr>
        <p:spPr bwMode="auto">
          <a:xfrm>
            <a:off x="1371600" y="4191000"/>
            <a:ext cx="18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buClr>
                <a:srgbClr val="C00000"/>
              </a:buClr>
            </a:pPr>
            <a:endParaRPr lang="en-US" sz="2600"/>
          </a:p>
        </p:txBody>
      </p:sp>
      <p:sp>
        <p:nvSpPr>
          <p:cNvPr id="86019" name="Rectangle 5"/>
          <p:cNvSpPr>
            <a:spLocks noChangeArrowheads="1"/>
          </p:cNvSpPr>
          <p:nvPr/>
        </p:nvSpPr>
        <p:spPr bwMode="auto">
          <a:xfrm>
            <a:off x="1371600" y="2057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rgbClr val="C00000"/>
              </a:buClr>
            </a:pPr>
            <a:endParaRPr lang="en-US" sz="2600"/>
          </a:p>
        </p:txBody>
      </p:sp>
      <p:sp>
        <p:nvSpPr>
          <p:cNvPr id="86020" name="Rectangle 6"/>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86021" name="Rectangle 7"/>
          <p:cNvSpPr>
            <a:spLocks noChangeArrowheads="1"/>
          </p:cNvSpPr>
          <p:nvPr/>
        </p:nvSpPr>
        <p:spPr bwMode="auto">
          <a:xfrm>
            <a:off x="609600" y="2133600"/>
            <a:ext cx="822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a:solidFill>
                  <a:srgbClr val="002060"/>
                </a:solidFill>
                <a:cs typeface="Arial" charset="0"/>
              </a:rPr>
              <a:t>The probability of </a:t>
            </a:r>
            <a:r>
              <a:rPr lang="en-US" sz="2000" i="1">
                <a:solidFill>
                  <a:srgbClr val="002060"/>
                </a:solidFill>
                <a:cs typeface="Arial" charset="0"/>
              </a:rPr>
              <a:t>n</a:t>
            </a:r>
            <a:r>
              <a:rPr lang="en-US" sz="2000">
                <a:solidFill>
                  <a:srgbClr val="002060"/>
                </a:solidFill>
                <a:cs typeface="Arial" charset="0"/>
              </a:rPr>
              <a:t> independent events occurring simultaneously is:</a:t>
            </a:r>
          </a:p>
        </p:txBody>
      </p:sp>
      <p:sp>
        <p:nvSpPr>
          <p:cNvPr id="86022" name="Rectangle 9"/>
          <p:cNvSpPr>
            <a:spLocks noChangeArrowheads="1"/>
          </p:cNvSpPr>
          <p:nvPr/>
        </p:nvSpPr>
        <p:spPr bwMode="auto">
          <a:xfrm>
            <a:off x="0" y="3221038"/>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86023" name="Rectangle 10"/>
          <p:cNvSpPr>
            <a:spLocks noChangeArrowheads="1"/>
          </p:cNvSpPr>
          <p:nvPr/>
        </p:nvSpPr>
        <p:spPr bwMode="auto">
          <a:xfrm>
            <a:off x="0" y="3221038"/>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86024" name="Rectangle 11"/>
          <p:cNvSpPr>
            <a:spLocks noChangeArrowheads="1"/>
          </p:cNvSpPr>
          <p:nvPr/>
        </p:nvSpPr>
        <p:spPr bwMode="auto">
          <a:xfrm>
            <a:off x="0" y="3221038"/>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86025" name="Rectangle 12"/>
          <p:cNvSpPr>
            <a:spLocks noChangeArrowheads="1"/>
          </p:cNvSpPr>
          <p:nvPr/>
        </p:nvSpPr>
        <p:spPr bwMode="auto">
          <a:xfrm>
            <a:off x="0" y="3082925"/>
            <a:ext cx="20796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61453" name="Rectangle 13"/>
          <p:cNvSpPr>
            <a:spLocks noChangeArrowheads="1"/>
          </p:cNvSpPr>
          <p:nvPr/>
        </p:nvSpPr>
        <p:spPr bwMode="auto">
          <a:xfrm>
            <a:off x="609600" y="3810000"/>
            <a:ext cx="822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a:solidFill>
                  <a:srgbClr val="002060"/>
                </a:solidFill>
                <a:cs typeface="Arial" charset="0"/>
              </a:rPr>
              <a:t>To illustrate system reliability, suppose a website has 2 independent file servers.  Each server has 99% reliability.  What is the total system reliability?  Let</a:t>
            </a:r>
          </a:p>
        </p:txBody>
      </p:sp>
      <p:sp>
        <p:nvSpPr>
          <p:cNvPr id="86027" name="Rectangle 14"/>
          <p:cNvSpPr>
            <a:spLocks noChangeArrowheads="1"/>
          </p:cNvSpPr>
          <p:nvPr/>
        </p:nvSpPr>
        <p:spPr bwMode="auto">
          <a:xfrm>
            <a:off x="1066800" y="2667000"/>
            <a:ext cx="77708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defTabSz="912813" eaLnBrk="0" hangingPunct="0">
              <a:buClr>
                <a:srgbClr val="C00000"/>
              </a:buClr>
            </a:pPr>
            <a:r>
              <a:rPr lang="en-US" sz="2000" i="1">
                <a:solidFill>
                  <a:srgbClr val="002060"/>
                </a:solidFill>
              </a:rPr>
              <a:t>P</a:t>
            </a:r>
            <a:r>
              <a:rPr lang="en-US" sz="2000">
                <a:solidFill>
                  <a:srgbClr val="002060"/>
                </a:solidFill>
              </a:rPr>
              <a:t>(</a:t>
            </a:r>
            <a:r>
              <a:rPr lang="en-US" sz="2000" i="1">
                <a:solidFill>
                  <a:srgbClr val="002060"/>
                </a:solidFill>
              </a:rPr>
              <a:t>A</a:t>
            </a:r>
            <a:r>
              <a:rPr lang="en-US" sz="2000" i="1" baseline="-25000">
                <a:solidFill>
                  <a:srgbClr val="002060"/>
                </a:solidFill>
              </a:rPr>
              <a:t>1</a:t>
            </a:r>
            <a:r>
              <a:rPr lang="en-US" sz="2000">
                <a:solidFill>
                  <a:srgbClr val="002060"/>
                </a:solidFill>
              </a:rPr>
              <a:t> </a:t>
            </a:r>
            <a:r>
              <a:rPr lang="en-US" sz="2000">
                <a:solidFill>
                  <a:srgbClr val="002060"/>
                </a:solidFill>
                <a:sym typeface="Symbol" pitchFamily="18" charset="2"/>
              </a:rPr>
              <a:t></a:t>
            </a:r>
            <a:r>
              <a:rPr lang="en-US" sz="2000">
                <a:solidFill>
                  <a:srgbClr val="002060"/>
                </a:solidFill>
              </a:rPr>
              <a:t> </a:t>
            </a:r>
            <a:r>
              <a:rPr lang="en-US" sz="2000" i="1">
                <a:solidFill>
                  <a:srgbClr val="002060"/>
                </a:solidFill>
                <a:sym typeface="Symbol" pitchFamily="18" charset="2"/>
              </a:rPr>
              <a:t>A</a:t>
            </a:r>
            <a:r>
              <a:rPr lang="en-US" sz="2000" i="1" baseline="-25000">
                <a:solidFill>
                  <a:srgbClr val="002060"/>
                </a:solidFill>
                <a:sym typeface="Symbol" pitchFamily="18" charset="2"/>
              </a:rPr>
              <a:t>2</a:t>
            </a:r>
            <a:r>
              <a:rPr lang="en-US" sz="2000" i="1">
                <a:solidFill>
                  <a:srgbClr val="002060"/>
                </a:solidFill>
                <a:sym typeface="Symbol" pitchFamily="18" charset="2"/>
              </a:rPr>
              <a:t> </a:t>
            </a:r>
            <a:r>
              <a:rPr lang="en-US" sz="2000">
                <a:solidFill>
                  <a:srgbClr val="002060"/>
                </a:solidFill>
                <a:sym typeface="Symbol" pitchFamily="18" charset="2"/>
              </a:rPr>
              <a:t></a:t>
            </a:r>
            <a:r>
              <a:rPr lang="en-US" sz="2000">
                <a:solidFill>
                  <a:srgbClr val="002060"/>
                </a:solidFill>
              </a:rPr>
              <a:t> </a:t>
            </a:r>
            <a:r>
              <a:rPr lang="en-US" sz="2000" i="1">
                <a:solidFill>
                  <a:srgbClr val="002060"/>
                </a:solidFill>
                <a:sym typeface="Symbol" pitchFamily="18" charset="2"/>
              </a:rPr>
              <a:t>...</a:t>
            </a:r>
            <a:r>
              <a:rPr lang="en-US" sz="2000">
                <a:solidFill>
                  <a:srgbClr val="002060"/>
                </a:solidFill>
                <a:sym typeface="Symbol" pitchFamily="18" charset="2"/>
              </a:rPr>
              <a:t> </a:t>
            </a:r>
            <a:r>
              <a:rPr lang="en-US" sz="2000">
                <a:solidFill>
                  <a:srgbClr val="002060"/>
                </a:solidFill>
              </a:rPr>
              <a:t> </a:t>
            </a:r>
            <a:r>
              <a:rPr lang="en-US" sz="2000" i="1">
                <a:solidFill>
                  <a:srgbClr val="002060"/>
                </a:solidFill>
                <a:sym typeface="Symbol" pitchFamily="18" charset="2"/>
              </a:rPr>
              <a:t>A</a:t>
            </a:r>
            <a:r>
              <a:rPr lang="en-US" sz="2000" i="1" baseline="-25000">
                <a:solidFill>
                  <a:srgbClr val="002060"/>
                </a:solidFill>
                <a:sym typeface="Symbol" pitchFamily="18" charset="2"/>
              </a:rPr>
              <a:t>n</a:t>
            </a:r>
            <a:r>
              <a:rPr lang="en-US" sz="2000">
                <a:solidFill>
                  <a:srgbClr val="002060"/>
                </a:solidFill>
                <a:sym typeface="Symbol" pitchFamily="18" charset="2"/>
              </a:rPr>
              <a:t>) </a:t>
            </a:r>
            <a:r>
              <a:rPr lang="en-US" sz="2000" i="1">
                <a:solidFill>
                  <a:srgbClr val="002060"/>
                </a:solidFill>
                <a:sym typeface="Symbol" pitchFamily="18" charset="2"/>
              </a:rPr>
              <a:t>= P</a:t>
            </a:r>
            <a:r>
              <a:rPr lang="en-US" sz="2000">
                <a:solidFill>
                  <a:srgbClr val="002060"/>
                </a:solidFill>
                <a:sym typeface="Symbol" pitchFamily="18" charset="2"/>
              </a:rPr>
              <a:t>(</a:t>
            </a:r>
            <a:r>
              <a:rPr lang="en-US" sz="2000" i="1">
                <a:solidFill>
                  <a:srgbClr val="002060"/>
                </a:solidFill>
                <a:sym typeface="Symbol" pitchFamily="18" charset="2"/>
              </a:rPr>
              <a:t>A</a:t>
            </a:r>
            <a:r>
              <a:rPr lang="en-US" sz="2000" i="1" baseline="-25000">
                <a:solidFill>
                  <a:srgbClr val="002060"/>
                </a:solidFill>
                <a:sym typeface="Symbol" pitchFamily="18" charset="2"/>
              </a:rPr>
              <a:t>1</a:t>
            </a:r>
            <a:r>
              <a:rPr lang="en-US" sz="2000">
                <a:solidFill>
                  <a:srgbClr val="002060"/>
                </a:solidFill>
                <a:sym typeface="Symbol" pitchFamily="18" charset="2"/>
              </a:rPr>
              <a:t>) </a:t>
            </a:r>
            <a:r>
              <a:rPr lang="en-US" sz="2000" i="1">
                <a:solidFill>
                  <a:srgbClr val="002060"/>
                </a:solidFill>
                <a:sym typeface="Symbol" pitchFamily="18" charset="2"/>
              </a:rPr>
              <a:t>P</a:t>
            </a:r>
            <a:r>
              <a:rPr lang="en-US" sz="2000">
                <a:solidFill>
                  <a:srgbClr val="002060"/>
                </a:solidFill>
                <a:sym typeface="Symbol" pitchFamily="18" charset="2"/>
              </a:rPr>
              <a:t>(</a:t>
            </a:r>
            <a:r>
              <a:rPr lang="en-US" sz="2000" i="1">
                <a:solidFill>
                  <a:srgbClr val="002060"/>
                </a:solidFill>
                <a:sym typeface="Symbol" pitchFamily="18" charset="2"/>
              </a:rPr>
              <a:t>A</a:t>
            </a:r>
            <a:r>
              <a:rPr lang="en-US" sz="2000" i="1" baseline="-25000">
                <a:solidFill>
                  <a:srgbClr val="002060"/>
                </a:solidFill>
                <a:sym typeface="Symbol" pitchFamily="18" charset="2"/>
              </a:rPr>
              <a:t>2</a:t>
            </a:r>
            <a:r>
              <a:rPr lang="en-US" sz="2000">
                <a:solidFill>
                  <a:srgbClr val="002060"/>
                </a:solidFill>
                <a:sym typeface="Symbol" pitchFamily="18" charset="2"/>
              </a:rPr>
              <a:t>)</a:t>
            </a:r>
            <a:r>
              <a:rPr lang="en-US" sz="2000" i="1">
                <a:solidFill>
                  <a:srgbClr val="002060"/>
                </a:solidFill>
                <a:sym typeface="Symbol" pitchFamily="18" charset="2"/>
              </a:rPr>
              <a:t> ... P</a:t>
            </a:r>
            <a:r>
              <a:rPr lang="en-US" sz="2000">
                <a:solidFill>
                  <a:srgbClr val="002060"/>
                </a:solidFill>
                <a:sym typeface="Symbol" pitchFamily="18" charset="2"/>
              </a:rPr>
              <a:t>(</a:t>
            </a:r>
            <a:r>
              <a:rPr lang="en-US" sz="2000" i="1">
                <a:solidFill>
                  <a:srgbClr val="002060"/>
                </a:solidFill>
                <a:sym typeface="Symbol" pitchFamily="18" charset="2"/>
              </a:rPr>
              <a:t>A</a:t>
            </a:r>
            <a:r>
              <a:rPr lang="en-US" sz="2000" i="1" baseline="-25000">
                <a:solidFill>
                  <a:srgbClr val="002060"/>
                </a:solidFill>
                <a:sym typeface="Symbol" pitchFamily="18" charset="2"/>
              </a:rPr>
              <a:t>n</a:t>
            </a:r>
            <a:r>
              <a:rPr lang="en-US" sz="2000">
                <a:solidFill>
                  <a:srgbClr val="002060"/>
                </a:solidFill>
                <a:sym typeface="Symbol" pitchFamily="18" charset="2"/>
              </a:rPr>
              <a:t>)</a:t>
            </a:r>
            <a:r>
              <a:rPr lang="en-US" sz="2000" i="1">
                <a:solidFill>
                  <a:srgbClr val="002060"/>
                </a:solidFill>
                <a:sym typeface="Symbol" pitchFamily="18" charset="2"/>
              </a:rPr>
              <a:t>	</a:t>
            </a:r>
          </a:p>
          <a:p>
            <a:pPr defTabSz="912813" eaLnBrk="0" hangingPunct="0">
              <a:buClr>
                <a:srgbClr val="C00000"/>
              </a:buClr>
            </a:pPr>
            <a:r>
              <a:rPr lang="en-US" sz="2000">
                <a:solidFill>
                  <a:srgbClr val="002060"/>
                </a:solidFill>
                <a:sym typeface="Symbol" pitchFamily="18" charset="2"/>
              </a:rPr>
              <a:t>if the events are independent </a:t>
            </a:r>
          </a:p>
        </p:txBody>
      </p:sp>
      <p:sp>
        <p:nvSpPr>
          <p:cNvPr id="61455" name="Rectangle 15"/>
          <p:cNvSpPr>
            <a:spLocks noChangeArrowheads="1"/>
          </p:cNvSpPr>
          <p:nvPr/>
        </p:nvSpPr>
        <p:spPr bwMode="auto">
          <a:xfrm>
            <a:off x="1897062" y="5029200"/>
            <a:ext cx="5570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defTabSz="912813" eaLnBrk="0" hangingPunct="0">
              <a:buClr>
                <a:srgbClr val="C00000"/>
              </a:buClr>
            </a:pPr>
            <a:r>
              <a:rPr lang="en-US" sz="2000" i="1" dirty="0">
                <a:solidFill>
                  <a:srgbClr val="002060"/>
                </a:solidFill>
              </a:rPr>
              <a:t>F</a:t>
            </a:r>
            <a:r>
              <a:rPr lang="en-US" sz="2000" i="1" baseline="-25000" dirty="0">
                <a:solidFill>
                  <a:srgbClr val="002060"/>
                </a:solidFill>
              </a:rPr>
              <a:t>1</a:t>
            </a:r>
            <a:r>
              <a:rPr lang="en-US" sz="2000" dirty="0">
                <a:solidFill>
                  <a:srgbClr val="002060"/>
                </a:solidFill>
              </a:rPr>
              <a:t> be the event that server 1 fails</a:t>
            </a:r>
          </a:p>
          <a:p>
            <a:pPr defTabSz="912813" eaLnBrk="0" hangingPunct="0">
              <a:buClr>
                <a:srgbClr val="C00000"/>
              </a:buClr>
            </a:pPr>
            <a:r>
              <a:rPr lang="en-US" sz="2000" i="1" dirty="0">
                <a:solidFill>
                  <a:srgbClr val="002060"/>
                </a:solidFill>
              </a:rPr>
              <a:t>F</a:t>
            </a:r>
            <a:r>
              <a:rPr lang="en-US" sz="2000" i="1" baseline="-25000" dirty="0">
                <a:solidFill>
                  <a:srgbClr val="002060"/>
                </a:solidFill>
              </a:rPr>
              <a:t>2</a:t>
            </a:r>
            <a:r>
              <a:rPr lang="en-US" sz="2000" dirty="0">
                <a:solidFill>
                  <a:srgbClr val="002060"/>
                </a:solidFill>
              </a:rPr>
              <a:t> be the event that server 2 fails </a:t>
            </a:r>
          </a:p>
        </p:txBody>
      </p:sp>
      <p:sp>
        <p:nvSpPr>
          <p:cNvPr id="61457" name="Rectangle 17"/>
          <p:cNvSpPr>
            <a:spLocks noChangeArrowheads="1"/>
          </p:cNvSpPr>
          <p:nvPr/>
        </p:nvSpPr>
        <p:spPr bwMode="auto">
          <a:xfrm>
            <a:off x="609601" y="1543050"/>
            <a:ext cx="7543800" cy="563563"/>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2400" i="1" dirty="0" smtClean="0">
                <a:solidFill>
                  <a:srgbClr val="C00000"/>
                </a:solidFill>
                <a:effectLst>
                  <a:outerShdw blurRad="38100" dist="38100" dir="2700000" algn="tl">
                    <a:srgbClr val="000000">
                      <a:alpha val="43137"/>
                    </a:srgbClr>
                  </a:outerShdw>
                </a:effectLst>
              </a:rPr>
              <a:t>Multiplication </a:t>
            </a:r>
            <a:r>
              <a:rPr lang="en-US" sz="2400" i="1" dirty="0">
                <a:solidFill>
                  <a:srgbClr val="C00000"/>
                </a:solidFill>
                <a:effectLst>
                  <a:outerShdw blurRad="38100" dist="38100" dir="2700000" algn="tl">
                    <a:srgbClr val="000000">
                      <a:alpha val="43137"/>
                    </a:srgbClr>
                  </a:outerShdw>
                </a:effectLst>
              </a:rPr>
              <a:t>Law  (for Independent Events)</a:t>
            </a:r>
          </a:p>
        </p:txBody>
      </p:sp>
      <p:sp>
        <p:nvSpPr>
          <p:cNvPr id="86030"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sp>
        <p:nvSpPr>
          <p:cNvPr id="20" name="Rectangle 2"/>
          <p:cNvSpPr txBox="1">
            <a:spLocks noChangeArrowheads="1"/>
          </p:cNvSpPr>
          <p:nvPr/>
        </p:nvSpPr>
        <p:spPr bwMode="auto">
          <a:xfrm>
            <a:off x="1360967" y="381000"/>
            <a:ext cx="6096000" cy="571498"/>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Independent </a:t>
            </a:r>
            <a:r>
              <a:rPr lang="en-US" sz="3200" kern="0" dirty="0">
                <a:solidFill>
                  <a:schemeClr val="accent1"/>
                </a:solidFill>
                <a:effectLst>
                  <a:outerShdw blurRad="38100" dist="38100" dir="2700000" algn="tl">
                    <a:srgbClr val="000000">
                      <a:alpha val="43137"/>
                    </a:srgbClr>
                  </a:outerShdw>
                </a:effectLst>
                <a:latin typeface="+mj-lt"/>
                <a:ea typeface="+mj-ea"/>
                <a:cs typeface="+mj-cs"/>
              </a:rPr>
              <a:t>Events</a:t>
            </a:r>
          </a:p>
        </p:txBody>
      </p:sp>
    </p:spTree>
    <p:extLst>
      <p:ext uri="{BB962C8B-B14F-4D97-AF65-F5344CB8AC3E}">
        <p14:creationId xmlns:p14="http://schemas.microsoft.com/office/powerpoint/2010/main" val="2614798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a:spLocks noGrp="1" noChangeArrowheads="1"/>
          </p:cNvSpPr>
          <p:nvPr>
            <p:ph type="sldNum" sz="quarter" idx="10"/>
          </p:nvPr>
        </p:nvSpPr>
        <p:spPr>
          <a:ln/>
        </p:spPr>
        <p:txBody>
          <a:bodyPr/>
          <a:lstStyle/>
          <a:p>
            <a:r>
              <a:rPr lang="en-US"/>
              <a:t>5-</a:t>
            </a:r>
            <a:fld id="{61418BB7-A277-4925-93F3-7CABC8E89FB1}" type="slidenum">
              <a:rPr lang="en-US"/>
              <a:pPr/>
              <a:t>26</a:t>
            </a:fld>
            <a:endParaRPr lang="en-US"/>
          </a:p>
        </p:txBody>
      </p:sp>
      <p:sp>
        <p:nvSpPr>
          <p:cNvPr id="88065"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62468" name="Text Box 4"/>
          <p:cNvSpPr txBox="1">
            <a:spLocks noChangeArrowheads="1"/>
          </p:cNvSpPr>
          <p:nvPr/>
        </p:nvSpPr>
        <p:spPr bwMode="auto">
          <a:xfrm>
            <a:off x="1371600" y="4322763"/>
            <a:ext cx="184150" cy="550862"/>
          </a:xfrm>
          <a:prstGeom prst="rect">
            <a:avLst/>
          </a:prstGeom>
          <a:noFill/>
          <a:ln w="9525">
            <a:noFill/>
            <a:miter lim="800000"/>
            <a:headEnd/>
            <a:tailEnd/>
          </a:ln>
          <a:effectLst/>
        </p:spPr>
        <p:txBody>
          <a:bodyPr wrap="none" lIns="91435" tIns="45718" rIns="91435" bIns="45718">
            <a:spAutoFit/>
          </a:bodyPr>
          <a:lstStyle/>
          <a:p>
            <a:pPr defTabSz="914067" eaLnBrk="0" hangingPunct="0">
              <a:buClr>
                <a:srgbClr val="C00000"/>
              </a:buClr>
              <a:defRPr/>
            </a:pPr>
            <a:endParaRPr lang="en-US" sz="3000" dirty="0">
              <a:effectLst>
                <a:outerShdw blurRad="38100" dist="38100" dir="2700000" algn="tl">
                  <a:srgbClr val="FFFFFF"/>
                </a:outerShdw>
              </a:effectLst>
            </a:endParaRPr>
          </a:p>
        </p:txBody>
      </p:sp>
      <p:sp>
        <p:nvSpPr>
          <p:cNvPr id="88067" name="Rectangle 5"/>
          <p:cNvSpPr>
            <a:spLocks noChangeArrowheads="1"/>
          </p:cNvSpPr>
          <p:nvPr/>
        </p:nvSpPr>
        <p:spPr bwMode="auto">
          <a:xfrm>
            <a:off x="1371600" y="2189163"/>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rgbClr val="C00000"/>
              </a:buClr>
            </a:pPr>
            <a:endParaRPr lang="en-US" sz="2800"/>
          </a:p>
        </p:txBody>
      </p:sp>
      <p:sp>
        <p:nvSpPr>
          <p:cNvPr id="88068" name="Rectangle 6"/>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62471" name="Rectangle 7"/>
          <p:cNvSpPr>
            <a:spLocks noChangeArrowheads="1"/>
          </p:cNvSpPr>
          <p:nvPr/>
        </p:nvSpPr>
        <p:spPr bwMode="auto">
          <a:xfrm>
            <a:off x="660400" y="2274888"/>
            <a:ext cx="8229600"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000000">
                      <a:alpha val="43137"/>
                    </a:srgbClr>
                  </a:outerShdw>
                </a:effectLst>
                <a:cs typeface="Arial" pitchFamily="34" charset="0"/>
              </a:rPr>
              <a:t>Applying the rule of independence:</a:t>
            </a:r>
          </a:p>
        </p:txBody>
      </p:sp>
      <p:sp>
        <p:nvSpPr>
          <p:cNvPr id="88070" name="Rectangle 9"/>
          <p:cNvSpPr>
            <a:spLocks noChangeArrowheads="1"/>
          </p:cNvSpPr>
          <p:nvPr/>
        </p:nvSpPr>
        <p:spPr bwMode="auto">
          <a:xfrm>
            <a:off x="0" y="3221038"/>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88071" name="Rectangle 10"/>
          <p:cNvSpPr>
            <a:spLocks noChangeArrowheads="1"/>
          </p:cNvSpPr>
          <p:nvPr/>
        </p:nvSpPr>
        <p:spPr bwMode="auto">
          <a:xfrm>
            <a:off x="0" y="3221038"/>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88072" name="Rectangle 11"/>
          <p:cNvSpPr>
            <a:spLocks noChangeArrowheads="1"/>
          </p:cNvSpPr>
          <p:nvPr/>
        </p:nvSpPr>
        <p:spPr bwMode="auto">
          <a:xfrm>
            <a:off x="0" y="3221038"/>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88073" name="Rectangle 12"/>
          <p:cNvSpPr>
            <a:spLocks noChangeArrowheads="1"/>
          </p:cNvSpPr>
          <p:nvPr/>
        </p:nvSpPr>
        <p:spPr bwMode="auto">
          <a:xfrm>
            <a:off x="0" y="3082925"/>
            <a:ext cx="20796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62477" name="Rectangle 13"/>
          <p:cNvSpPr>
            <a:spLocks noChangeArrowheads="1"/>
          </p:cNvSpPr>
          <p:nvPr/>
        </p:nvSpPr>
        <p:spPr bwMode="auto">
          <a:xfrm>
            <a:off x="660400" y="3913745"/>
            <a:ext cx="8229600"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cs typeface="Arial" pitchFamily="34" charset="0"/>
              </a:rPr>
              <a:t>The probability that one or both servers is “up” is</a:t>
            </a:r>
            <a:r>
              <a:rPr lang="en-US" sz="2000" dirty="0" smtClean="0">
                <a:solidFill>
                  <a:srgbClr val="002060"/>
                </a:solidFill>
                <a:effectLst>
                  <a:outerShdw blurRad="38100" dist="38100" dir="2700000" algn="tl">
                    <a:srgbClr val="FFFFFF"/>
                  </a:outerShdw>
                </a:effectLst>
                <a:cs typeface="Arial" pitchFamily="34" charset="0"/>
              </a:rPr>
              <a:t>:</a:t>
            </a:r>
            <a:endParaRPr lang="en-US" sz="2000" dirty="0">
              <a:solidFill>
                <a:srgbClr val="002060"/>
              </a:solidFill>
              <a:effectLst>
                <a:outerShdw blurRad="38100" dist="38100" dir="2700000" algn="tl">
                  <a:srgbClr val="FFFFFF"/>
                </a:outerShdw>
              </a:effectLst>
              <a:cs typeface="Arial" pitchFamily="34" charset="0"/>
            </a:endParaRPr>
          </a:p>
        </p:txBody>
      </p:sp>
      <p:sp>
        <p:nvSpPr>
          <p:cNvPr id="62478" name="Rectangle 14"/>
          <p:cNvSpPr>
            <a:spLocks noChangeArrowheads="1"/>
          </p:cNvSpPr>
          <p:nvPr/>
        </p:nvSpPr>
        <p:spPr bwMode="auto">
          <a:xfrm>
            <a:off x="1555750" y="2798763"/>
            <a:ext cx="5638800"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defTabSz="912813" eaLnBrk="0" hangingPunct="0">
              <a:buClr>
                <a:srgbClr val="C00000"/>
              </a:buClr>
            </a:pPr>
            <a:r>
              <a:rPr lang="en-US" sz="2000" i="1" dirty="0" smtClean="0">
                <a:solidFill>
                  <a:srgbClr val="002060"/>
                </a:solidFill>
              </a:rPr>
              <a:t>P</a:t>
            </a:r>
            <a:r>
              <a:rPr lang="en-US" sz="2000" dirty="0" smtClean="0">
                <a:solidFill>
                  <a:srgbClr val="002060"/>
                </a:solidFill>
              </a:rPr>
              <a:t>(</a:t>
            </a:r>
            <a:r>
              <a:rPr lang="en-US" sz="2000" i="1" dirty="0" smtClean="0">
                <a:solidFill>
                  <a:srgbClr val="002060"/>
                </a:solidFill>
              </a:rPr>
              <a:t>F</a:t>
            </a:r>
            <a:r>
              <a:rPr lang="en-US" sz="2000" i="1" baseline="-25000" dirty="0" smtClean="0">
                <a:solidFill>
                  <a:srgbClr val="002060"/>
                </a:solidFill>
              </a:rPr>
              <a:t>1</a:t>
            </a:r>
            <a:r>
              <a:rPr lang="en-US" sz="2000" dirty="0" smtClean="0">
                <a:solidFill>
                  <a:srgbClr val="002060"/>
                </a:solidFill>
              </a:rPr>
              <a:t> </a:t>
            </a:r>
            <a:r>
              <a:rPr lang="en-US" sz="2000" dirty="0">
                <a:solidFill>
                  <a:srgbClr val="002060"/>
                </a:solidFill>
                <a:sym typeface="Symbol" pitchFamily="18" charset="2"/>
              </a:rPr>
              <a:t></a:t>
            </a:r>
            <a:r>
              <a:rPr lang="en-US" sz="2000" dirty="0">
                <a:solidFill>
                  <a:srgbClr val="002060"/>
                </a:solidFill>
              </a:rPr>
              <a:t> </a:t>
            </a:r>
            <a:r>
              <a:rPr lang="en-US" sz="2000" i="1" dirty="0">
                <a:solidFill>
                  <a:srgbClr val="002060"/>
                </a:solidFill>
                <a:sym typeface="Symbol" pitchFamily="18" charset="2"/>
              </a:rPr>
              <a:t>F</a:t>
            </a:r>
            <a:r>
              <a:rPr lang="en-US" sz="2000" i="1" baseline="-25000" dirty="0">
                <a:solidFill>
                  <a:srgbClr val="002060"/>
                </a:solidFill>
                <a:sym typeface="Symbol" pitchFamily="18" charset="2"/>
              </a:rPr>
              <a:t>2</a:t>
            </a:r>
            <a:r>
              <a:rPr lang="en-US" sz="2000" i="1" dirty="0">
                <a:solidFill>
                  <a:srgbClr val="002060"/>
                </a:solidFill>
                <a:sym typeface="Symbol" pitchFamily="18" charset="2"/>
              </a:rPr>
              <a:t> </a:t>
            </a:r>
            <a:r>
              <a:rPr lang="en-US" sz="2000" dirty="0">
                <a:solidFill>
                  <a:srgbClr val="002060"/>
                </a:solidFill>
                <a:sym typeface="Symbol" pitchFamily="18" charset="2"/>
              </a:rPr>
              <a:t>) </a:t>
            </a:r>
            <a:r>
              <a:rPr lang="en-US" sz="2000" i="1" dirty="0">
                <a:solidFill>
                  <a:srgbClr val="002060"/>
                </a:solidFill>
                <a:sym typeface="Symbol" pitchFamily="18" charset="2"/>
              </a:rPr>
              <a:t>= P</a:t>
            </a:r>
            <a:r>
              <a:rPr lang="en-US" sz="2000" dirty="0">
                <a:solidFill>
                  <a:srgbClr val="002060"/>
                </a:solidFill>
                <a:sym typeface="Symbol" pitchFamily="18" charset="2"/>
              </a:rPr>
              <a:t>(</a:t>
            </a:r>
            <a:r>
              <a:rPr lang="en-US" sz="2000" i="1" dirty="0">
                <a:solidFill>
                  <a:srgbClr val="002060"/>
                </a:solidFill>
                <a:sym typeface="Symbol" pitchFamily="18" charset="2"/>
              </a:rPr>
              <a:t>F</a:t>
            </a:r>
            <a:r>
              <a:rPr lang="en-US" sz="2000" i="1" baseline="-25000" dirty="0">
                <a:solidFill>
                  <a:srgbClr val="002060"/>
                </a:solidFill>
                <a:sym typeface="Symbol" pitchFamily="18" charset="2"/>
              </a:rPr>
              <a:t>1</a:t>
            </a:r>
            <a:r>
              <a:rPr lang="en-US" sz="2000" dirty="0">
                <a:solidFill>
                  <a:srgbClr val="002060"/>
                </a:solidFill>
                <a:sym typeface="Symbol" pitchFamily="18" charset="2"/>
              </a:rPr>
              <a:t>) </a:t>
            </a:r>
            <a:r>
              <a:rPr lang="en-US" sz="2000" i="1" dirty="0">
                <a:solidFill>
                  <a:srgbClr val="002060"/>
                </a:solidFill>
                <a:sym typeface="Symbol" pitchFamily="18" charset="2"/>
              </a:rPr>
              <a:t>P</a:t>
            </a:r>
            <a:r>
              <a:rPr lang="en-US" sz="2000" dirty="0">
                <a:solidFill>
                  <a:srgbClr val="002060"/>
                </a:solidFill>
                <a:sym typeface="Symbol" pitchFamily="18" charset="2"/>
              </a:rPr>
              <a:t>(</a:t>
            </a:r>
            <a:r>
              <a:rPr lang="en-US" sz="2000" i="1" dirty="0">
                <a:solidFill>
                  <a:srgbClr val="002060"/>
                </a:solidFill>
                <a:sym typeface="Symbol" pitchFamily="18" charset="2"/>
              </a:rPr>
              <a:t>F</a:t>
            </a:r>
            <a:r>
              <a:rPr lang="en-US" sz="2000" i="1" baseline="-25000" dirty="0">
                <a:solidFill>
                  <a:srgbClr val="002060"/>
                </a:solidFill>
                <a:sym typeface="Symbol" pitchFamily="18" charset="2"/>
              </a:rPr>
              <a:t>2</a:t>
            </a:r>
            <a:r>
              <a:rPr lang="en-US" sz="2000" dirty="0">
                <a:solidFill>
                  <a:srgbClr val="002060"/>
                </a:solidFill>
                <a:sym typeface="Symbol" pitchFamily="18" charset="2"/>
              </a:rPr>
              <a:t>)</a:t>
            </a:r>
            <a:r>
              <a:rPr lang="en-US" sz="2000" i="1" dirty="0">
                <a:solidFill>
                  <a:srgbClr val="002060"/>
                </a:solidFill>
                <a:sym typeface="Symbol" pitchFamily="18" charset="2"/>
              </a:rPr>
              <a:t> </a:t>
            </a:r>
            <a:r>
              <a:rPr lang="en-US" sz="2000" dirty="0">
                <a:solidFill>
                  <a:srgbClr val="002060"/>
                </a:solidFill>
                <a:sym typeface="Symbol" pitchFamily="18" charset="2"/>
              </a:rPr>
              <a:t>= (.01)(.01) = .</a:t>
            </a:r>
            <a:r>
              <a:rPr lang="en-US" sz="2000" dirty="0" smtClean="0">
                <a:solidFill>
                  <a:srgbClr val="002060"/>
                </a:solidFill>
                <a:sym typeface="Symbol" pitchFamily="18" charset="2"/>
              </a:rPr>
              <a:t>0001</a:t>
            </a:r>
            <a:endParaRPr lang="en-US" sz="2000" dirty="0">
              <a:solidFill>
                <a:srgbClr val="002060"/>
              </a:solidFill>
              <a:sym typeface="Symbol" pitchFamily="18" charset="2"/>
            </a:endParaRPr>
          </a:p>
        </p:txBody>
      </p:sp>
      <p:sp>
        <p:nvSpPr>
          <p:cNvPr id="62481" name="Rectangle 17"/>
          <p:cNvSpPr>
            <a:spLocks noChangeArrowheads="1"/>
          </p:cNvSpPr>
          <p:nvPr/>
        </p:nvSpPr>
        <p:spPr bwMode="auto">
          <a:xfrm>
            <a:off x="1790701" y="4473575"/>
            <a:ext cx="510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defTabSz="912813" eaLnBrk="0" hangingPunct="0">
              <a:buClr>
                <a:srgbClr val="C00000"/>
              </a:buClr>
            </a:pPr>
            <a:r>
              <a:rPr lang="en-US" sz="2000">
                <a:solidFill>
                  <a:srgbClr val="002060"/>
                </a:solidFill>
                <a:sym typeface="Symbol" pitchFamily="18" charset="2"/>
              </a:rPr>
              <a:t>1 - .0001 = .9999 or 99.99%</a:t>
            </a:r>
          </a:p>
        </p:txBody>
      </p:sp>
      <p:sp>
        <p:nvSpPr>
          <p:cNvPr id="62482" name="Rectangle 18"/>
          <p:cNvSpPr>
            <a:spLocks noChangeArrowheads="1"/>
          </p:cNvSpPr>
          <p:nvPr/>
        </p:nvSpPr>
        <p:spPr bwMode="auto">
          <a:xfrm>
            <a:off x="688769" y="3325452"/>
            <a:ext cx="8229600"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cs typeface="Arial" pitchFamily="34" charset="0"/>
              </a:rPr>
              <a:t>So, the probability that both servers are down is .0001.</a:t>
            </a:r>
          </a:p>
        </p:txBody>
      </p:sp>
      <p:sp>
        <p:nvSpPr>
          <p:cNvPr id="88078"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sp>
        <p:nvSpPr>
          <p:cNvPr id="26" name="Rectangle 17"/>
          <p:cNvSpPr>
            <a:spLocks noChangeArrowheads="1"/>
          </p:cNvSpPr>
          <p:nvPr/>
        </p:nvSpPr>
        <p:spPr bwMode="auto">
          <a:xfrm>
            <a:off x="762001" y="1543050"/>
            <a:ext cx="7162800" cy="563563"/>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2400" i="1" dirty="0" smtClean="0">
                <a:solidFill>
                  <a:srgbClr val="C00000"/>
                </a:solidFill>
                <a:effectLst>
                  <a:outerShdw blurRad="38100" dist="38100" dir="2700000" algn="tl">
                    <a:srgbClr val="000000">
                      <a:alpha val="43137"/>
                    </a:srgbClr>
                  </a:outerShdw>
                </a:effectLst>
              </a:rPr>
              <a:t>Multiplication </a:t>
            </a:r>
            <a:r>
              <a:rPr lang="en-US" sz="2400" i="1" dirty="0">
                <a:solidFill>
                  <a:srgbClr val="C00000"/>
                </a:solidFill>
                <a:effectLst>
                  <a:outerShdw blurRad="38100" dist="38100" dir="2700000" algn="tl">
                    <a:srgbClr val="000000">
                      <a:alpha val="43137"/>
                    </a:srgbClr>
                  </a:outerShdw>
                </a:effectLst>
              </a:rPr>
              <a:t>Law (for Independent Events)</a:t>
            </a:r>
          </a:p>
        </p:txBody>
      </p:sp>
      <p:sp>
        <p:nvSpPr>
          <p:cNvPr id="21" name="Rectangle 2"/>
          <p:cNvSpPr txBox="1">
            <a:spLocks noChangeArrowheads="1"/>
          </p:cNvSpPr>
          <p:nvPr/>
        </p:nvSpPr>
        <p:spPr bwMode="auto">
          <a:xfrm>
            <a:off x="1360967" y="381000"/>
            <a:ext cx="6096000" cy="571498"/>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Independent </a:t>
            </a:r>
            <a:r>
              <a:rPr lang="en-US" sz="3200" kern="0" dirty="0">
                <a:solidFill>
                  <a:schemeClr val="accent1"/>
                </a:solidFill>
                <a:effectLst>
                  <a:outerShdw blurRad="38100" dist="38100" dir="2700000" algn="tl">
                    <a:srgbClr val="000000">
                      <a:alpha val="43137"/>
                    </a:srgbClr>
                  </a:outerShdw>
                </a:effectLst>
                <a:latin typeface="+mj-lt"/>
                <a:ea typeface="+mj-ea"/>
                <a:cs typeface="+mj-cs"/>
              </a:rPr>
              <a:t>Events</a:t>
            </a:r>
          </a:p>
        </p:txBody>
      </p:sp>
    </p:spTree>
    <p:extLst>
      <p:ext uri="{BB962C8B-B14F-4D97-AF65-F5344CB8AC3E}">
        <p14:creationId xmlns:p14="http://schemas.microsoft.com/office/powerpoint/2010/main" val="849170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Grp="1" noChangeArrowheads="1"/>
          </p:cNvSpPr>
          <p:nvPr>
            <p:ph type="sldNum" sz="quarter" idx="10"/>
          </p:nvPr>
        </p:nvSpPr>
        <p:spPr>
          <a:ln/>
        </p:spPr>
        <p:txBody>
          <a:bodyPr/>
          <a:lstStyle/>
          <a:p>
            <a:r>
              <a:rPr lang="en-US"/>
              <a:t>5-</a:t>
            </a:r>
            <a:fld id="{75348498-9743-48B0-923A-7C06C9EB512A}" type="slidenum">
              <a:rPr lang="en-US"/>
              <a:pPr/>
              <a:t>27</a:t>
            </a:fld>
            <a:endParaRPr lang="en-US"/>
          </a:p>
        </p:txBody>
      </p:sp>
      <p:sp>
        <p:nvSpPr>
          <p:cNvPr id="70660"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90114" name="Rectangle 5"/>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90115" name="Rectangle 7"/>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90116" name="Rectangle 8"/>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90117" name="Rectangle 9"/>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90118" name="Rectangle 10"/>
          <p:cNvSpPr>
            <a:spLocks noChangeArrowheads="1"/>
          </p:cNvSpPr>
          <p:nvPr/>
        </p:nvSpPr>
        <p:spPr bwMode="auto">
          <a:xfrm>
            <a:off x="381000" y="1936750"/>
            <a:ext cx="82296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a:solidFill>
                  <a:srgbClr val="002060"/>
                </a:solidFill>
                <a:cs typeface="Arial" charset="0"/>
              </a:rPr>
              <a:t>Consider the following cross-tabulation (contingency) table for </a:t>
            </a:r>
            <a:r>
              <a:rPr lang="en-US" sz="2000" i="1">
                <a:solidFill>
                  <a:srgbClr val="002060"/>
                </a:solidFill>
                <a:cs typeface="Arial" charset="0"/>
              </a:rPr>
              <a:t>n</a:t>
            </a:r>
            <a:r>
              <a:rPr lang="en-US" sz="2000">
                <a:solidFill>
                  <a:srgbClr val="002060"/>
                </a:solidFill>
                <a:cs typeface="Arial" charset="0"/>
              </a:rPr>
              <a:t> = 67 top-tier MBA programs:</a:t>
            </a:r>
            <a:endParaRPr lang="en-US">
              <a:solidFill>
                <a:srgbClr val="002060"/>
              </a:solidFill>
              <a:cs typeface="Arial" charset="0"/>
            </a:endParaRPr>
          </a:p>
        </p:txBody>
      </p:sp>
      <p:sp>
        <p:nvSpPr>
          <p:cNvPr id="70710" name="Rectangle 54"/>
          <p:cNvSpPr>
            <a:spLocks noChangeArrowheads="1"/>
          </p:cNvSpPr>
          <p:nvPr/>
        </p:nvSpPr>
        <p:spPr bwMode="auto">
          <a:xfrm>
            <a:off x="228600" y="1479550"/>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2000" dirty="0">
                <a:solidFill>
                  <a:srgbClr val="C00000"/>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Example:  Salary Gains and MBA Tuition</a:t>
            </a:r>
          </a:p>
        </p:txBody>
      </p:sp>
      <p:sp>
        <p:nvSpPr>
          <p:cNvPr id="90120"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sp>
        <p:nvSpPr>
          <p:cNvPr id="15" name="Rectangle 2"/>
          <p:cNvSpPr txBox="1">
            <a:spLocks noChangeArrowheads="1"/>
          </p:cNvSpPr>
          <p:nvPr/>
        </p:nvSpPr>
        <p:spPr bwMode="auto">
          <a:xfrm>
            <a:off x="1391093" y="381000"/>
            <a:ext cx="6019800" cy="533400"/>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Contingency </a:t>
            </a:r>
            <a:r>
              <a:rPr lang="en-US" sz="3200" kern="0" dirty="0">
                <a:solidFill>
                  <a:schemeClr val="accent1"/>
                </a:solidFill>
                <a:effectLst>
                  <a:outerShdw blurRad="38100" dist="38100" dir="2700000" algn="tl">
                    <a:srgbClr val="000000">
                      <a:alpha val="43137"/>
                    </a:srgbClr>
                  </a:outerShdw>
                </a:effectLst>
                <a:latin typeface="+mj-lt"/>
                <a:ea typeface="+mj-ea"/>
                <a:cs typeface="+mj-cs"/>
              </a:rPr>
              <a:t>Table</a:t>
            </a:r>
          </a:p>
        </p:txBody>
      </p:sp>
      <p:pic>
        <p:nvPicPr>
          <p:cNvPr id="199681" name="Picture 1"/>
          <p:cNvPicPr>
            <a:picLocks noChangeAspect="1" noChangeArrowheads="1"/>
          </p:cNvPicPr>
          <p:nvPr/>
        </p:nvPicPr>
        <p:blipFill>
          <a:blip r:embed="rId3" cstate="print"/>
          <a:srcRect/>
          <a:stretch>
            <a:fillRect/>
          </a:stretch>
        </p:blipFill>
        <p:spPr bwMode="auto">
          <a:xfrm>
            <a:off x="304800" y="2774950"/>
            <a:ext cx="6835856" cy="2438400"/>
          </a:xfrm>
          <a:prstGeom prst="rect">
            <a:avLst/>
          </a:prstGeom>
          <a:noFill/>
          <a:ln w="3175">
            <a:solidFill>
              <a:schemeClr val="tx1"/>
            </a:solidFill>
            <a:miter lim="800000"/>
            <a:headEnd/>
            <a:tailEnd/>
          </a:ln>
          <a:effectLst>
            <a:innerShdw blurRad="63500" dist="50800" dir="2700000">
              <a:prstClr val="black">
                <a:alpha val="50000"/>
              </a:prstClr>
            </a:innerShdw>
          </a:effectLst>
        </p:spPr>
      </p:pic>
      <p:pic>
        <p:nvPicPr>
          <p:cNvPr id="9012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25" y="3384550"/>
            <a:ext cx="17049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125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Grp="1" noChangeArrowheads="1"/>
          </p:cNvSpPr>
          <p:nvPr>
            <p:ph type="sldNum" sz="quarter" idx="10"/>
          </p:nvPr>
        </p:nvSpPr>
        <p:spPr>
          <a:ln/>
        </p:spPr>
        <p:txBody>
          <a:bodyPr/>
          <a:lstStyle/>
          <a:p>
            <a:r>
              <a:rPr lang="en-US"/>
              <a:t>5-</a:t>
            </a:r>
            <a:fld id="{8FC09583-4AF8-4149-BA9D-EACC446976BD}" type="slidenum">
              <a:rPr lang="en-US"/>
              <a:pPr/>
              <a:t>28</a:t>
            </a:fld>
            <a:endParaRPr lang="en-US"/>
          </a:p>
        </p:txBody>
      </p:sp>
      <p:sp>
        <p:nvSpPr>
          <p:cNvPr id="96257"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73732"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96259" name="Rectangle 5"/>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96260" name="Rectangle 7"/>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96261" name="Rectangle 8"/>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96262" name="Rectangle 9"/>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73746" name="Rectangle 18"/>
          <p:cNvSpPr>
            <a:spLocks noChangeArrowheads="1"/>
          </p:cNvSpPr>
          <p:nvPr/>
        </p:nvSpPr>
        <p:spPr bwMode="auto">
          <a:xfrm>
            <a:off x="1371600" y="1916112"/>
            <a:ext cx="5710238" cy="739775"/>
          </a:xfrm>
          <a:prstGeom prst="rect">
            <a:avLst/>
          </a:prstGeom>
          <a:noFill/>
          <a:ln w="9525">
            <a:noFill/>
            <a:miter lim="800000"/>
            <a:headEnd/>
            <a:tailEnd/>
          </a:ln>
          <a:effectLst/>
        </p:spPr>
        <p:txBody>
          <a:bodyPr lIns="103231" tIns="51616" rIns="103231" bIns="51616"/>
          <a:lstStyle/>
          <a:p>
            <a:pPr eaLnBrk="0" hangingPunct="0">
              <a:buClr>
                <a:schemeClr val="accent1"/>
              </a:buClr>
            </a:pPr>
            <a:r>
              <a:rPr lang="en-US" sz="2000" i="1" dirty="0" smtClean="0">
                <a:solidFill>
                  <a:srgbClr val="C00000"/>
                </a:solidFill>
                <a:effectLst>
                  <a:outerShdw blurRad="38100" dist="38100" dir="2700000" algn="tl">
                    <a:srgbClr val="000000">
                      <a:alpha val="43137"/>
                    </a:srgbClr>
                  </a:outerShdw>
                </a:effectLst>
                <a:cs typeface="Arial" charset="0"/>
              </a:rPr>
              <a:t>Example:</a:t>
            </a:r>
            <a:r>
              <a:rPr lang="en-US" sz="2000" dirty="0" smtClean="0">
                <a:solidFill>
                  <a:srgbClr val="002060"/>
                </a:solidFill>
                <a:cs typeface="Arial" charset="0"/>
              </a:rPr>
              <a:t> find </a:t>
            </a:r>
            <a:r>
              <a:rPr lang="en-US" sz="2000" dirty="0">
                <a:solidFill>
                  <a:srgbClr val="002060"/>
                </a:solidFill>
                <a:cs typeface="Arial" charset="0"/>
              </a:rPr>
              <a:t>the </a:t>
            </a:r>
            <a:r>
              <a:rPr lang="en-US" sz="2000" dirty="0" smtClean="0">
                <a:solidFill>
                  <a:srgbClr val="002060"/>
                </a:solidFill>
                <a:cs typeface="Arial" charset="0"/>
              </a:rPr>
              <a:t>marginal probability </a:t>
            </a:r>
            <a:r>
              <a:rPr lang="en-US" sz="2000" dirty="0">
                <a:solidFill>
                  <a:srgbClr val="002060"/>
                </a:solidFill>
                <a:cs typeface="Arial" charset="0"/>
              </a:rPr>
              <a:t>of a medium salary gain (</a:t>
            </a:r>
            <a:r>
              <a:rPr lang="en-US" sz="2000" i="1" dirty="0">
                <a:solidFill>
                  <a:srgbClr val="002060"/>
                </a:solidFill>
                <a:cs typeface="Arial" charset="0"/>
              </a:rPr>
              <a:t>P</a:t>
            </a:r>
            <a:r>
              <a:rPr lang="en-US" sz="2000" dirty="0">
                <a:solidFill>
                  <a:srgbClr val="002060"/>
                </a:solidFill>
                <a:cs typeface="Arial" charset="0"/>
              </a:rPr>
              <a:t>(</a:t>
            </a:r>
            <a:r>
              <a:rPr lang="en-US" sz="2000" i="1" dirty="0">
                <a:solidFill>
                  <a:srgbClr val="002060"/>
                </a:solidFill>
                <a:cs typeface="Arial" charset="0"/>
              </a:rPr>
              <a:t>S</a:t>
            </a:r>
            <a:r>
              <a:rPr lang="en-US" sz="2000" baseline="-25000" dirty="0">
                <a:solidFill>
                  <a:srgbClr val="002060"/>
                </a:solidFill>
                <a:cs typeface="Arial" charset="0"/>
              </a:rPr>
              <a:t>2</a:t>
            </a:r>
            <a:r>
              <a:rPr lang="en-US" sz="2000" dirty="0">
                <a:solidFill>
                  <a:srgbClr val="002060"/>
                </a:solidFill>
                <a:cs typeface="Arial" charset="0"/>
              </a:rPr>
              <a:t>).</a:t>
            </a:r>
          </a:p>
        </p:txBody>
      </p:sp>
      <p:sp>
        <p:nvSpPr>
          <p:cNvPr id="96267"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9626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54768"/>
            <a:ext cx="7248525" cy="1828800"/>
          </a:xfrm>
          <a:prstGeom prst="rect">
            <a:avLst/>
          </a:prstGeom>
          <a:noFill/>
          <a:ln w="31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10"/>
          <p:cNvSpPr>
            <a:spLocks noChangeArrowheads="1"/>
          </p:cNvSpPr>
          <p:nvPr/>
        </p:nvSpPr>
        <p:spPr bwMode="auto">
          <a:xfrm>
            <a:off x="1080293" y="1142999"/>
            <a:ext cx="6764337" cy="762001"/>
          </a:xfrm>
          <a:prstGeom prst="rect">
            <a:avLst/>
          </a:prstGeom>
          <a:noFill/>
          <a:ln w="9525">
            <a:noFill/>
            <a:miter lim="800000"/>
            <a:headEnd/>
            <a:tailEnd/>
          </a:ln>
          <a:effectLst/>
        </p:spPr>
        <p:txBody>
          <a:bodyPr lIns="91435" tIns="45718" rIns="91435" bIns="45718"/>
          <a:lstStyle/>
          <a:p>
            <a:pPr eaLnBrk="0" hangingPunct="0">
              <a:spcBef>
                <a:spcPct val="20000"/>
              </a:spcBef>
              <a:buClr>
                <a:schemeClr val="accent1"/>
              </a:buClr>
              <a:defRPr/>
            </a:pPr>
            <a:r>
              <a:rPr lang="en-US" sz="2000" dirty="0">
                <a:solidFill>
                  <a:srgbClr val="002060"/>
                </a:solidFill>
                <a:effectLst>
                  <a:outerShdw blurRad="38100" dist="38100" dir="2700000" algn="tl">
                    <a:srgbClr val="FFFFFF"/>
                  </a:outerShdw>
                </a:effectLst>
                <a:cs typeface="Arial" pitchFamily="34" charset="0"/>
              </a:rPr>
              <a:t>The </a:t>
            </a:r>
            <a:r>
              <a:rPr lang="en-US" sz="2000" i="1" u="sng" dirty="0">
                <a:solidFill>
                  <a:srgbClr val="C00000"/>
                </a:solidFill>
                <a:effectLst>
                  <a:outerShdw blurRad="38100" dist="38100" dir="2700000" algn="tl">
                    <a:srgbClr val="FFFFFF"/>
                  </a:outerShdw>
                </a:effectLst>
                <a:cs typeface="Arial" pitchFamily="34" charset="0"/>
              </a:rPr>
              <a:t>marginal probability</a:t>
            </a:r>
            <a:r>
              <a:rPr lang="en-US" sz="2000" dirty="0">
                <a:solidFill>
                  <a:srgbClr val="C00000"/>
                </a:solidFill>
                <a:effectLst>
                  <a:outerShdw blurRad="38100" dist="38100" dir="2700000" algn="tl">
                    <a:srgbClr val="FFFFFF"/>
                  </a:outerShdw>
                </a:effectLst>
                <a:cs typeface="Arial" pitchFamily="34" charset="0"/>
              </a:rPr>
              <a:t> </a:t>
            </a:r>
            <a:r>
              <a:rPr lang="en-US" sz="2000" dirty="0">
                <a:solidFill>
                  <a:srgbClr val="002060"/>
                </a:solidFill>
                <a:effectLst>
                  <a:outerShdw blurRad="38100" dist="38100" dir="2700000" algn="tl">
                    <a:srgbClr val="FFFFFF"/>
                  </a:outerShdw>
                </a:effectLst>
                <a:cs typeface="Arial" pitchFamily="34" charset="0"/>
              </a:rPr>
              <a:t>of a single event is found by dividing a row or column total by the total sample size.</a:t>
            </a:r>
          </a:p>
        </p:txBody>
      </p:sp>
      <p:sp>
        <p:nvSpPr>
          <p:cNvPr id="19" name="Rectangle 14"/>
          <p:cNvSpPr>
            <a:spLocks noChangeArrowheads="1"/>
          </p:cNvSpPr>
          <p:nvPr/>
        </p:nvSpPr>
        <p:spPr bwMode="auto">
          <a:xfrm>
            <a:off x="2307265" y="4808201"/>
            <a:ext cx="31130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0" hangingPunct="0">
              <a:spcBef>
                <a:spcPct val="20000"/>
              </a:spcBef>
              <a:buClr>
                <a:srgbClr val="C00000"/>
              </a:buClr>
              <a:buFont typeface="Wingdings" pitchFamily="2" charset="2"/>
              <a:buNone/>
            </a:pPr>
            <a:r>
              <a:rPr lang="en-US" sz="2000" i="1" dirty="0">
                <a:solidFill>
                  <a:srgbClr val="002060"/>
                </a:solidFill>
                <a:cs typeface="Arial" charset="0"/>
              </a:rPr>
              <a:t>P</a:t>
            </a:r>
            <a:r>
              <a:rPr lang="en-US" sz="2000" dirty="0">
                <a:solidFill>
                  <a:srgbClr val="002060"/>
                </a:solidFill>
                <a:cs typeface="Arial" charset="0"/>
              </a:rPr>
              <a:t>(</a:t>
            </a:r>
            <a:r>
              <a:rPr lang="en-US" sz="2000" i="1" dirty="0">
                <a:solidFill>
                  <a:srgbClr val="002060"/>
                </a:solidFill>
                <a:cs typeface="Arial" charset="0"/>
              </a:rPr>
              <a:t>S</a:t>
            </a:r>
            <a:r>
              <a:rPr lang="en-US" sz="2000" baseline="-25000" dirty="0">
                <a:solidFill>
                  <a:srgbClr val="002060"/>
                </a:solidFill>
                <a:cs typeface="Arial" charset="0"/>
              </a:rPr>
              <a:t>2</a:t>
            </a:r>
            <a:r>
              <a:rPr lang="en-US" sz="2000" dirty="0">
                <a:solidFill>
                  <a:srgbClr val="002060"/>
                </a:solidFill>
                <a:cs typeface="Arial" charset="0"/>
              </a:rPr>
              <a:t>) = 33/67 = .4925  </a:t>
            </a:r>
          </a:p>
        </p:txBody>
      </p:sp>
      <p:sp>
        <p:nvSpPr>
          <p:cNvPr id="20" name="Rectangle 17"/>
          <p:cNvSpPr>
            <a:spLocks noChangeArrowheads="1"/>
          </p:cNvSpPr>
          <p:nvPr/>
        </p:nvSpPr>
        <p:spPr bwMode="auto">
          <a:xfrm>
            <a:off x="482600" y="5410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dirty="0" smtClean="0">
                <a:solidFill>
                  <a:srgbClr val="002060"/>
                </a:solidFill>
                <a:cs typeface="Arial" charset="0"/>
              </a:rPr>
              <a:t>About </a:t>
            </a:r>
            <a:r>
              <a:rPr lang="en-US" sz="2000" dirty="0">
                <a:solidFill>
                  <a:srgbClr val="002060"/>
                </a:solidFill>
                <a:cs typeface="Arial" charset="0"/>
              </a:rPr>
              <a:t>49% of salary gains at the top-tier schools were between $50,000 and $100,000 (medium gain).</a:t>
            </a:r>
          </a:p>
        </p:txBody>
      </p:sp>
      <p:sp>
        <p:nvSpPr>
          <p:cNvPr id="21" name="Rectangle 2"/>
          <p:cNvSpPr txBox="1">
            <a:spLocks noChangeArrowheads="1"/>
          </p:cNvSpPr>
          <p:nvPr/>
        </p:nvSpPr>
        <p:spPr bwMode="auto">
          <a:xfrm>
            <a:off x="1391093" y="381000"/>
            <a:ext cx="6019800" cy="533400"/>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Contingency </a:t>
            </a:r>
            <a:r>
              <a:rPr lang="en-US" sz="3200" kern="0" dirty="0">
                <a:solidFill>
                  <a:schemeClr val="accent1"/>
                </a:solidFill>
                <a:effectLst>
                  <a:outerShdw blurRad="38100" dist="38100" dir="2700000" algn="tl">
                    <a:srgbClr val="000000">
                      <a:alpha val="43137"/>
                    </a:srgbClr>
                  </a:outerShdw>
                </a:effectLst>
                <a:latin typeface="+mj-lt"/>
                <a:ea typeface="+mj-ea"/>
                <a:cs typeface="+mj-cs"/>
              </a:rPr>
              <a:t>Table</a:t>
            </a:r>
          </a:p>
        </p:txBody>
      </p:sp>
    </p:spTree>
    <p:extLst>
      <p:ext uri="{BB962C8B-B14F-4D97-AF65-F5344CB8AC3E}">
        <p14:creationId xmlns:p14="http://schemas.microsoft.com/office/powerpoint/2010/main" val="2216012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Grp="1" noChangeArrowheads="1"/>
          </p:cNvSpPr>
          <p:nvPr>
            <p:ph type="sldNum" sz="quarter" idx="10"/>
          </p:nvPr>
        </p:nvSpPr>
        <p:spPr>
          <a:ln/>
        </p:spPr>
        <p:txBody>
          <a:bodyPr/>
          <a:lstStyle/>
          <a:p>
            <a:r>
              <a:rPr lang="en-US"/>
              <a:t>5-</a:t>
            </a:r>
            <a:fld id="{655B8D13-4089-4C5A-985D-0718BFA465B3}" type="slidenum">
              <a:rPr lang="en-US"/>
              <a:pPr/>
              <a:t>29</a:t>
            </a:fld>
            <a:endParaRPr lang="en-US"/>
          </a:p>
        </p:txBody>
      </p:sp>
      <p:sp>
        <p:nvSpPr>
          <p:cNvPr id="98305"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74756"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98307" name="Rectangle 5"/>
          <p:cNvSpPr>
            <a:spLocks noChangeArrowheads="1"/>
          </p:cNvSpPr>
          <p:nvPr/>
        </p:nvSpPr>
        <p:spPr bwMode="auto">
          <a:xfrm>
            <a:off x="482600" y="32369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sz="2800"/>
          </a:p>
        </p:txBody>
      </p:sp>
      <p:sp>
        <p:nvSpPr>
          <p:cNvPr id="98308" name="Rectangle 7"/>
          <p:cNvSpPr>
            <a:spLocks noChangeArrowheads="1"/>
          </p:cNvSpPr>
          <p:nvPr/>
        </p:nvSpPr>
        <p:spPr bwMode="auto">
          <a:xfrm>
            <a:off x="482600" y="32321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sz="2800"/>
          </a:p>
        </p:txBody>
      </p:sp>
      <p:sp>
        <p:nvSpPr>
          <p:cNvPr id="98309" name="Rectangle 8"/>
          <p:cNvSpPr>
            <a:spLocks noChangeArrowheads="1"/>
          </p:cNvSpPr>
          <p:nvPr/>
        </p:nvSpPr>
        <p:spPr bwMode="auto">
          <a:xfrm>
            <a:off x="482600" y="32321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sz="2800"/>
          </a:p>
        </p:txBody>
      </p:sp>
      <p:sp>
        <p:nvSpPr>
          <p:cNvPr id="98310" name="Rectangle 9"/>
          <p:cNvSpPr>
            <a:spLocks noChangeArrowheads="1"/>
          </p:cNvSpPr>
          <p:nvPr/>
        </p:nvSpPr>
        <p:spPr bwMode="auto">
          <a:xfrm>
            <a:off x="482600" y="32321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sz="2800"/>
          </a:p>
        </p:txBody>
      </p:sp>
      <p:sp>
        <p:nvSpPr>
          <p:cNvPr id="74762" name="Rectangle 10"/>
          <p:cNvSpPr>
            <a:spLocks noChangeArrowheads="1"/>
          </p:cNvSpPr>
          <p:nvPr/>
        </p:nvSpPr>
        <p:spPr bwMode="auto">
          <a:xfrm>
            <a:off x="428607" y="1981200"/>
            <a:ext cx="8434388"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cs typeface="Arial" pitchFamily="34" charset="0"/>
              </a:rPr>
              <a:t>A </a:t>
            </a:r>
            <a:r>
              <a:rPr lang="en-US" sz="2000" i="1" u="sng" dirty="0">
                <a:solidFill>
                  <a:srgbClr val="002060"/>
                </a:solidFill>
                <a:effectLst>
                  <a:outerShdw blurRad="38100" dist="38100" dir="2700000" algn="tl">
                    <a:srgbClr val="FFFFFF"/>
                  </a:outerShdw>
                </a:effectLst>
                <a:cs typeface="Arial" pitchFamily="34" charset="0"/>
              </a:rPr>
              <a:t>joint probability</a:t>
            </a:r>
            <a:r>
              <a:rPr lang="en-US" sz="2000" dirty="0">
                <a:solidFill>
                  <a:srgbClr val="002060"/>
                </a:solidFill>
                <a:effectLst>
                  <a:outerShdw blurRad="38100" dist="38100" dir="2700000" algn="tl">
                    <a:srgbClr val="FFFFFF"/>
                  </a:outerShdw>
                </a:effectLst>
                <a:cs typeface="Arial" pitchFamily="34" charset="0"/>
              </a:rPr>
              <a:t> represents the intersection of </a:t>
            </a:r>
            <a:r>
              <a:rPr lang="en-US" sz="2000" i="1" u="sng" dirty="0">
                <a:solidFill>
                  <a:srgbClr val="002060"/>
                </a:solidFill>
                <a:effectLst>
                  <a:outerShdw blurRad="38100" dist="38100" dir="2700000" algn="tl">
                    <a:srgbClr val="FFFFFF"/>
                  </a:outerShdw>
                </a:effectLst>
                <a:cs typeface="Arial" pitchFamily="34" charset="0"/>
              </a:rPr>
              <a:t>two </a:t>
            </a:r>
            <a:r>
              <a:rPr lang="en-US" sz="2000" dirty="0">
                <a:solidFill>
                  <a:srgbClr val="002060"/>
                </a:solidFill>
                <a:effectLst>
                  <a:outerShdw blurRad="38100" dist="38100" dir="2700000" algn="tl">
                    <a:srgbClr val="FFFFFF"/>
                  </a:outerShdw>
                </a:effectLst>
                <a:cs typeface="Arial" pitchFamily="34" charset="0"/>
              </a:rPr>
              <a:t>events in a cross-tabulation table.</a:t>
            </a:r>
          </a:p>
        </p:txBody>
      </p:sp>
      <p:sp>
        <p:nvSpPr>
          <p:cNvPr id="74764" name="Rectangle 12"/>
          <p:cNvSpPr>
            <a:spLocks noChangeArrowheads="1"/>
          </p:cNvSpPr>
          <p:nvPr/>
        </p:nvSpPr>
        <p:spPr bwMode="auto">
          <a:xfrm>
            <a:off x="482600" y="2784475"/>
            <a:ext cx="8229600"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cs typeface="Arial" pitchFamily="34" charset="0"/>
              </a:rPr>
              <a:t>Consider the joint event that the school has </a:t>
            </a:r>
            <a:br>
              <a:rPr lang="en-US" sz="2000" dirty="0">
                <a:solidFill>
                  <a:srgbClr val="002060"/>
                </a:solidFill>
                <a:effectLst>
                  <a:outerShdw blurRad="38100" dist="38100" dir="2700000" algn="tl">
                    <a:srgbClr val="FFFFFF"/>
                  </a:outerShdw>
                </a:effectLst>
                <a:cs typeface="Arial" pitchFamily="34" charset="0"/>
              </a:rPr>
            </a:br>
            <a:r>
              <a:rPr lang="en-US" sz="2000" dirty="0">
                <a:solidFill>
                  <a:srgbClr val="002060"/>
                </a:solidFill>
                <a:effectLst>
                  <a:outerShdw blurRad="38100" dist="38100" dir="2700000" algn="tl">
                    <a:srgbClr val="FFFFFF"/>
                  </a:outerShdw>
                </a:effectLst>
                <a:cs typeface="Arial" pitchFamily="34" charset="0"/>
              </a:rPr>
              <a:t>low tuition </a:t>
            </a:r>
            <a:r>
              <a:rPr lang="en-US" sz="2000" i="1" dirty="0">
                <a:solidFill>
                  <a:srgbClr val="002060"/>
                </a:solidFill>
                <a:effectLst>
                  <a:outerShdw blurRad="38100" dist="38100" dir="2700000" algn="tl">
                    <a:srgbClr val="FFFFFF"/>
                  </a:outerShdw>
                </a:effectLst>
                <a:cs typeface="Arial" pitchFamily="34" charset="0"/>
              </a:rPr>
              <a:t>and</a:t>
            </a:r>
            <a:r>
              <a:rPr lang="en-US" sz="2000" dirty="0">
                <a:solidFill>
                  <a:srgbClr val="002060"/>
                </a:solidFill>
                <a:effectLst>
                  <a:outerShdw blurRad="38100" dist="38100" dir="2700000" algn="tl">
                    <a:srgbClr val="FFFFFF"/>
                  </a:outerShdw>
                </a:effectLst>
                <a:cs typeface="Arial" pitchFamily="34" charset="0"/>
              </a:rPr>
              <a:t> large salary </a:t>
            </a:r>
            <a:r>
              <a:rPr lang="en-US" sz="2000" dirty="0" smtClean="0">
                <a:solidFill>
                  <a:srgbClr val="002060"/>
                </a:solidFill>
                <a:effectLst>
                  <a:outerShdw blurRad="38100" dist="38100" dir="2700000" algn="tl">
                    <a:srgbClr val="FFFFFF"/>
                  </a:outerShdw>
                </a:effectLst>
                <a:cs typeface="Arial" pitchFamily="34" charset="0"/>
              </a:rPr>
              <a:t>gains (</a:t>
            </a:r>
            <a:r>
              <a:rPr lang="en-US" sz="2000" dirty="0">
                <a:solidFill>
                  <a:srgbClr val="002060"/>
                </a:solidFill>
                <a:effectLst>
                  <a:outerShdw blurRad="38100" dist="38100" dir="2700000" algn="tl">
                    <a:srgbClr val="FFFFFF"/>
                  </a:outerShdw>
                </a:effectLst>
                <a:cs typeface="Arial" pitchFamily="34" charset="0"/>
              </a:rPr>
              <a:t>denoted as </a:t>
            </a:r>
            <a:r>
              <a:rPr lang="en-US" sz="2000" i="1" dirty="0">
                <a:solidFill>
                  <a:srgbClr val="002060"/>
                </a:solidFill>
                <a:effectLst>
                  <a:outerShdw blurRad="38100" dist="38100" dir="2700000" algn="tl">
                    <a:srgbClr val="FFFFFF"/>
                  </a:outerShdw>
                </a:effectLst>
                <a:cs typeface="Arial" pitchFamily="34" charset="0"/>
              </a:rPr>
              <a:t>P</a:t>
            </a:r>
            <a:r>
              <a:rPr lang="en-US" sz="2000" dirty="0">
                <a:solidFill>
                  <a:srgbClr val="002060"/>
                </a:solidFill>
                <a:effectLst>
                  <a:outerShdw blurRad="38100" dist="38100" dir="2700000" algn="tl">
                    <a:srgbClr val="FFFFFF"/>
                  </a:outerShdw>
                </a:effectLst>
                <a:cs typeface="Arial" pitchFamily="34" charset="0"/>
              </a:rPr>
              <a:t>(</a:t>
            </a:r>
            <a:r>
              <a:rPr lang="en-US" sz="2000" i="1" dirty="0">
                <a:solidFill>
                  <a:srgbClr val="002060"/>
                </a:solidFill>
                <a:effectLst>
                  <a:outerShdw blurRad="38100" dist="38100" dir="2700000" algn="tl">
                    <a:srgbClr val="FFFFFF"/>
                  </a:outerShdw>
                </a:effectLst>
                <a:cs typeface="Arial" pitchFamily="34" charset="0"/>
              </a:rPr>
              <a:t>T</a:t>
            </a:r>
            <a:r>
              <a:rPr lang="en-US" sz="2000" baseline="-25000" dirty="0">
                <a:solidFill>
                  <a:srgbClr val="002060"/>
                </a:solidFill>
                <a:effectLst>
                  <a:outerShdw blurRad="38100" dist="38100" dir="2700000" algn="tl">
                    <a:srgbClr val="FFFFFF"/>
                  </a:outerShdw>
                </a:effectLst>
                <a:cs typeface="Arial" pitchFamily="34" charset="0"/>
              </a:rPr>
              <a:t>1</a:t>
            </a:r>
            <a:r>
              <a:rPr lang="en-US" sz="2000" dirty="0">
                <a:solidFill>
                  <a:srgbClr val="002060"/>
                </a:solidFill>
                <a:effectLst>
                  <a:outerShdw blurRad="38100" dist="38100" dir="2700000" algn="tl">
                    <a:srgbClr val="FFFFFF"/>
                  </a:outerShdw>
                </a:effectLst>
                <a:cs typeface="Arial" pitchFamily="34" charset="0"/>
              </a:rPr>
              <a:t> </a:t>
            </a:r>
            <a:r>
              <a:rPr lang="en-US" sz="2000" dirty="0">
                <a:solidFill>
                  <a:srgbClr val="002060"/>
                </a:solidFill>
                <a:effectLst>
                  <a:outerShdw blurRad="38100" dist="38100" dir="2700000" algn="tl">
                    <a:srgbClr val="FFFFFF"/>
                  </a:outerShdw>
                </a:effectLst>
                <a:sym typeface="Symbol" pitchFamily="18" charset="2"/>
              </a:rPr>
              <a:t></a:t>
            </a:r>
            <a:r>
              <a:rPr lang="en-US" sz="2000" dirty="0">
                <a:solidFill>
                  <a:srgbClr val="002060"/>
                </a:solidFill>
                <a:effectLst>
                  <a:outerShdw blurRad="38100" dist="38100" dir="2700000" algn="tl">
                    <a:srgbClr val="FFFFFF"/>
                  </a:outerShdw>
                </a:effectLst>
              </a:rPr>
              <a:t> </a:t>
            </a:r>
            <a:r>
              <a:rPr lang="en-US" sz="2000" i="1" dirty="0">
                <a:solidFill>
                  <a:srgbClr val="002060"/>
                </a:solidFill>
                <a:effectLst>
                  <a:outerShdw blurRad="38100" dist="38100" dir="2700000" algn="tl">
                    <a:srgbClr val="FFFFFF"/>
                  </a:outerShdw>
                </a:effectLst>
                <a:cs typeface="Arial" pitchFamily="34" charset="0"/>
              </a:rPr>
              <a:t>S</a:t>
            </a:r>
            <a:r>
              <a:rPr lang="en-US" sz="2000" baseline="-25000" dirty="0">
                <a:solidFill>
                  <a:srgbClr val="002060"/>
                </a:solidFill>
                <a:effectLst>
                  <a:outerShdw blurRad="38100" dist="38100" dir="2700000" algn="tl">
                    <a:srgbClr val="FFFFFF"/>
                  </a:outerShdw>
                </a:effectLst>
                <a:cs typeface="Arial" pitchFamily="34" charset="0"/>
              </a:rPr>
              <a:t>3</a:t>
            </a:r>
            <a:r>
              <a:rPr lang="en-US" sz="2000" dirty="0">
                <a:solidFill>
                  <a:srgbClr val="002060"/>
                </a:solidFill>
                <a:effectLst>
                  <a:outerShdw blurRad="38100" dist="38100" dir="2700000" algn="tl">
                    <a:srgbClr val="FFFFFF"/>
                  </a:outerShdw>
                </a:effectLst>
                <a:cs typeface="Arial" pitchFamily="34" charset="0"/>
              </a:rPr>
              <a:t>)).</a:t>
            </a:r>
          </a:p>
        </p:txBody>
      </p:sp>
      <p:sp>
        <p:nvSpPr>
          <p:cNvPr id="74812" name="Rectangle 60"/>
          <p:cNvSpPr>
            <a:spLocks noChangeArrowheads="1"/>
          </p:cNvSpPr>
          <p:nvPr/>
        </p:nvSpPr>
        <p:spPr bwMode="auto">
          <a:xfrm>
            <a:off x="238125" y="1322941"/>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Joint Probabilities</a:t>
            </a:r>
          </a:p>
        </p:txBody>
      </p:sp>
      <p:sp>
        <p:nvSpPr>
          <p:cNvPr id="75834" name="Rectangle 58"/>
          <p:cNvSpPr>
            <a:spLocks noChangeArrowheads="1"/>
          </p:cNvSpPr>
          <p:nvPr/>
        </p:nvSpPr>
        <p:spPr bwMode="auto">
          <a:xfrm>
            <a:off x="885013" y="3845747"/>
            <a:ext cx="3130550" cy="43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0" hangingPunct="0">
              <a:spcBef>
                <a:spcPct val="20000"/>
              </a:spcBef>
              <a:buClr>
                <a:schemeClr val="folHlink"/>
              </a:buClr>
              <a:buFont typeface="Wingdings" pitchFamily="2" charset="2"/>
              <a:buNone/>
            </a:pPr>
            <a:r>
              <a:rPr lang="en-US" sz="2000" i="1" dirty="0">
                <a:solidFill>
                  <a:srgbClr val="002060"/>
                </a:solidFill>
                <a:cs typeface="Arial" charset="0"/>
              </a:rPr>
              <a:t>P</a:t>
            </a:r>
            <a:r>
              <a:rPr lang="en-US" sz="2000" dirty="0">
                <a:solidFill>
                  <a:srgbClr val="002060"/>
                </a:solidFill>
                <a:cs typeface="Arial" charset="0"/>
              </a:rPr>
              <a:t>(</a:t>
            </a:r>
            <a:r>
              <a:rPr lang="en-US" sz="2000" i="1" dirty="0">
                <a:solidFill>
                  <a:srgbClr val="002060"/>
                </a:solidFill>
                <a:cs typeface="Arial" charset="0"/>
              </a:rPr>
              <a:t>T</a:t>
            </a:r>
            <a:r>
              <a:rPr lang="en-US" sz="2000" baseline="-25000" dirty="0">
                <a:solidFill>
                  <a:srgbClr val="002060"/>
                </a:solidFill>
                <a:cs typeface="Arial" charset="0"/>
              </a:rPr>
              <a:t>1</a:t>
            </a:r>
            <a:r>
              <a:rPr lang="en-US" sz="2000" dirty="0">
                <a:solidFill>
                  <a:srgbClr val="002060"/>
                </a:solidFill>
                <a:cs typeface="Arial" charset="0"/>
              </a:rPr>
              <a:t> </a:t>
            </a:r>
            <a:r>
              <a:rPr lang="en-US" sz="2000" dirty="0">
                <a:solidFill>
                  <a:srgbClr val="002060"/>
                </a:solidFill>
                <a:sym typeface="Symbol" pitchFamily="18" charset="2"/>
              </a:rPr>
              <a:t></a:t>
            </a:r>
            <a:r>
              <a:rPr lang="en-US" sz="2000" dirty="0">
                <a:solidFill>
                  <a:srgbClr val="002060"/>
                </a:solidFill>
              </a:rPr>
              <a:t> </a:t>
            </a:r>
            <a:r>
              <a:rPr lang="en-US" sz="2000" i="1" dirty="0">
                <a:solidFill>
                  <a:srgbClr val="002060"/>
                </a:solidFill>
                <a:cs typeface="Arial" charset="0"/>
              </a:rPr>
              <a:t>S</a:t>
            </a:r>
            <a:r>
              <a:rPr lang="en-US" sz="2000" baseline="-25000" dirty="0">
                <a:solidFill>
                  <a:srgbClr val="002060"/>
                </a:solidFill>
                <a:cs typeface="Arial" charset="0"/>
              </a:rPr>
              <a:t>3</a:t>
            </a:r>
            <a:r>
              <a:rPr lang="en-US" sz="2000" dirty="0">
                <a:solidFill>
                  <a:srgbClr val="002060"/>
                </a:solidFill>
                <a:cs typeface="Arial" charset="0"/>
              </a:rPr>
              <a:t>) = 1/67 = .0149</a:t>
            </a:r>
          </a:p>
        </p:txBody>
      </p:sp>
      <p:sp>
        <p:nvSpPr>
          <p:cNvPr id="75837" name="Rectangle 61"/>
          <p:cNvSpPr>
            <a:spLocks noChangeArrowheads="1"/>
          </p:cNvSpPr>
          <p:nvPr/>
        </p:nvSpPr>
        <p:spPr bwMode="auto">
          <a:xfrm>
            <a:off x="566997" y="5334000"/>
            <a:ext cx="8229600"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cs typeface="Arial" pitchFamily="34" charset="0"/>
              </a:rPr>
              <a:t>There is less than a 2% chance that a top-tier school has </a:t>
            </a:r>
            <a:r>
              <a:rPr lang="en-US" sz="2000" i="1" dirty="0">
                <a:solidFill>
                  <a:srgbClr val="002060"/>
                </a:solidFill>
                <a:effectLst>
                  <a:outerShdw blurRad="38100" dist="38100" dir="2700000" algn="tl">
                    <a:srgbClr val="FFFFFF"/>
                  </a:outerShdw>
                </a:effectLst>
                <a:cs typeface="Arial" pitchFamily="34" charset="0"/>
              </a:rPr>
              <a:t>both</a:t>
            </a:r>
            <a:r>
              <a:rPr lang="en-US" sz="2000" dirty="0">
                <a:solidFill>
                  <a:srgbClr val="002060"/>
                </a:solidFill>
                <a:effectLst>
                  <a:outerShdw blurRad="38100" dist="38100" dir="2700000" algn="tl">
                    <a:srgbClr val="FFFFFF"/>
                  </a:outerShdw>
                </a:effectLst>
                <a:cs typeface="Arial" pitchFamily="34" charset="0"/>
              </a:rPr>
              <a:t> low tuition </a:t>
            </a:r>
            <a:r>
              <a:rPr lang="en-US" sz="2000" i="1" dirty="0">
                <a:solidFill>
                  <a:srgbClr val="002060"/>
                </a:solidFill>
                <a:effectLst>
                  <a:outerShdw blurRad="38100" dist="38100" dir="2700000" algn="tl">
                    <a:srgbClr val="FFFFFF"/>
                  </a:outerShdw>
                </a:effectLst>
                <a:cs typeface="Arial" pitchFamily="34" charset="0"/>
              </a:rPr>
              <a:t>and</a:t>
            </a:r>
            <a:r>
              <a:rPr lang="en-US" sz="2000" dirty="0">
                <a:solidFill>
                  <a:srgbClr val="002060"/>
                </a:solidFill>
                <a:effectLst>
                  <a:outerShdw blurRad="38100" dist="38100" dir="2700000" algn="tl">
                    <a:srgbClr val="FFFFFF"/>
                  </a:outerShdw>
                </a:effectLst>
                <a:cs typeface="Arial" pitchFamily="34" charset="0"/>
              </a:rPr>
              <a:t> large salary gains.</a:t>
            </a:r>
          </a:p>
        </p:txBody>
      </p:sp>
      <p:sp>
        <p:nvSpPr>
          <p:cNvPr id="98316"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19" name="Picture 1"/>
          <p:cNvPicPr>
            <a:picLocks noChangeAspect="1" noChangeArrowheads="1"/>
          </p:cNvPicPr>
          <p:nvPr/>
        </p:nvPicPr>
        <p:blipFill>
          <a:blip r:embed="rId3" cstate="print"/>
          <a:srcRect/>
          <a:stretch>
            <a:fillRect/>
          </a:stretch>
        </p:blipFill>
        <p:spPr bwMode="auto">
          <a:xfrm>
            <a:off x="4097079" y="3565180"/>
            <a:ext cx="4354145" cy="1553156"/>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2" name="Rounded Rectangle 1"/>
          <p:cNvSpPr/>
          <p:nvPr/>
        </p:nvSpPr>
        <p:spPr bwMode="auto">
          <a:xfrm>
            <a:off x="7147737" y="4377495"/>
            <a:ext cx="381000" cy="263087"/>
          </a:xfrm>
          <a:prstGeom prst="roundRect">
            <a:avLst/>
          </a:prstGeom>
          <a:solidFill>
            <a:schemeClr val="accent1">
              <a:lumMod val="60000"/>
              <a:lumOff val="40000"/>
              <a:alpha val="17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ounded Rectangle 17"/>
          <p:cNvSpPr/>
          <p:nvPr/>
        </p:nvSpPr>
        <p:spPr bwMode="auto">
          <a:xfrm>
            <a:off x="7984165" y="4888919"/>
            <a:ext cx="381000" cy="263087"/>
          </a:xfrm>
          <a:prstGeom prst="roundRect">
            <a:avLst/>
          </a:prstGeom>
          <a:solidFill>
            <a:schemeClr val="accent1">
              <a:lumMod val="60000"/>
              <a:lumOff val="40000"/>
              <a:alpha val="17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ectangle 2"/>
          <p:cNvSpPr txBox="1">
            <a:spLocks noChangeArrowheads="1"/>
          </p:cNvSpPr>
          <p:nvPr/>
        </p:nvSpPr>
        <p:spPr bwMode="auto">
          <a:xfrm>
            <a:off x="1391093" y="381000"/>
            <a:ext cx="6019800" cy="533400"/>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Contingency </a:t>
            </a:r>
            <a:r>
              <a:rPr lang="en-US" sz="3200" kern="0" dirty="0">
                <a:solidFill>
                  <a:schemeClr val="accent1"/>
                </a:solidFill>
                <a:effectLst>
                  <a:outerShdw blurRad="38100" dist="38100" dir="2700000" algn="tl">
                    <a:srgbClr val="000000">
                      <a:alpha val="43137"/>
                    </a:srgbClr>
                  </a:outerShdw>
                </a:effectLst>
                <a:latin typeface="+mj-lt"/>
                <a:ea typeface="+mj-ea"/>
                <a:cs typeface="+mj-cs"/>
              </a:rPr>
              <a:t>Table</a:t>
            </a:r>
          </a:p>
        </p:txBody>
      </p:sp>
    </p:spTree>
    <p:extLst>
      <p:ext uri="{BB962C8B-B14F-4D97-AF65-F5344CB8AC3E}">
        <p14:creationId xmlns:p14="http://schemas.microsoft.com/office/powerpoint/2010/main" val="1541510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sldNum" sz="quarter" idx="10"/>
          </p:nvPr>
        </p:nvSpPr>
        <p:spPr>
          <a:ln/>
        </p:spPr>
        <p:txBody>
          <a:bodyPr/>
          <a:lstStyle/>
          <a:p>
            <a:r>
              <a:rPr lang="en-US"/>
              <a:t>5-</a:t>
            </a:r>
            <a:fld id="{7A21273F-DA7B-45D7-B832-38D3D1AC0718}" type="slidenum">
              <a:rPr lang="en-US"/>
              <a:pPr/>
              <a:t>3</a:t>
            </a:fld>
            <a:endParaRPr lang="en-US"/>
          </a:p>
        </p:txBody>
      </p:sp>
      <p:sp>
        <p:nvSpPr>
          <p:cNvPr id="22529"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13318" name="Rectangle 6"/>
          <p:cNvSpPr>
            <a:spLocks noChangeArrowheads="1"/>
          </p:cNvSpPr>
          <p:nvPr/>
        </p:nvSpPr>
        <p:spPr bwMode="auto">
          <a:xfrm>
            <a:off x="545172" y="2172195"/>
            <a:ext cx="8231188" cy="608013"/>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A </a:t>
            </a:r>
            <a:r>
              <a:rPr lang="en-US" sz="2000" i="1" u="sng" dirty="0">
                <a:solidFill>
                  <a:srgbClr val="002060"/>
                </a:solidFill>
                <a:effectLst>
                  <a:outerShdw blurRad="38100" dist="38100" dir="2700000" algn="tl">
                    <a:srgbClr val="FFFFFF"/>
                  </a:outerShdw>
                </a:effectLst>
              </a:rPr>
              <a:t>random experiment</a:t>
            </a:r>
            <a:r>
              <a:rPr lang="en-US" sz="2000" dirty="0">
                <a:solidFill>
                  <a:srgbClr val="002060"/>
                </a:solidFill>
                <a:effectLst>
                  <a:outerShdw blurRad="38100" dist="38100" dir="2700000" algn="tl">
                    <a:srgbClr val="FFFFFF"/>
                  </a:outerShdw>
                </a:effectLst>
              </a:rPr>
              <a:t> is an observational process whose results cannot be known in advance.</a:t>
            </a:r>
          </a:p>
        </p:txBody>
      </p:sp>
      <p:sp>
        <p:nvSpPr>
          <p:cNvPr id="13319" name="Rectangle 7"/>
          <p:cNvSpPr>
            <a:spLocks noChangeArrowheads="1"/>
          </p:cNvSpPr>
          <p:nvPr/>
        </p:nvSpPr>
        <p:spPr bwMode="auto">
          <a:xfrm>
            <a:off x="545172" y="3010395"/>
            <a:ext cx="8229600" cy="608013"/>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The set of all </a:t>
            </a:r>
            <a:r>
              <a:rPr lang="en-US" sz="2000" i="1" u="sng" dirty="0">
                <a:solidFill>
                  <a:srgbClr val="002060"/>
                </a:solidFill>
                <a:effectLst>
                  <a:outerShdw blurRad="38100" dist="38100" dir="2700000" algn="tl">
                    <a:srgbClr val="FFFFFF"/>
                  </a:outerShdw>
                </a:effectLst>
              </a:rPr>
              <a:t>outcomes</a:t>
            </a:r>
            <a:r>
              <a:rPr lang="en-US" sz="2000" dirty="0">
                <a:solidFill>
                  <a:srgbClr val="002060"/>
                </a:solidFill>
                <a:effectLst>
                  <a:outerShdw blurRad="38100" dist="38100" dir="2700000" algn="tl">
                    <a:srgbClr val="FFFFFF"/>
                  </a:outerShdw>
                </a:effectLst>
              </a:rPr>
              <a:t> (</a:t>
            </a:r>
            <a:r>
              <a:rPr lang="en-US" sz="2000" i="1" dirty="0">
                <a:solidFill>
                  <a:srgbClr val="002060"/>
                </a:solidFill>
                <a:effectLst>
                  <a:outerShdw blurRad="38100" dist="38100" dir="2700000" algn="tl">
                    <a:srgbClr val="FFFFFF"/>
                  </a:outerShdw>
                </a:effectLst>
              </a:rPr>
              <a:t>S</a:t>
            </a:r>
            <a:r>
              <a:rPr lang="en-US" sz="2000" dirty="0">
                <a:solidFill>
                  <a:srgbClr val="002060"/>
                </a:solidFill>
                <a:effectLst>
                  <a:outerShdw blurRad="38100" dist="38100" dir="2700000" algn="tl">
                    <a:srgbClr val="FFFFFF"/>
                  </a:outerShdw>
                </a:effectLst>
              </a:rPr>
              <a:t>) is the </a:t>
            </a:r>
            <a:r>
              <a:rPr lang="en-US" sz="2000" i="1" u="sng" dirty="0">
                <a:solidFill>
                  <a:srgbClr val="002060"/>
                </a:solidFill>
                <a:effectLst>
                  <a:outerShdw blurRad="38100" dist="38100" dir="2700000" algn="tl">
                    <a:srgbClr val="FFFFFF"/>
                  </a:outerShdw>
                </a:effectLst>
              </a:rPr>
              <a:t>sample space</a:t>
            </a:r>
            <a:r>
              <a:rPr lang="en-US" sz="2000" dirty="0">
                <a:solidFill>
                  <a:srgbClr val="002060"/>
                </a:solidFill>
                <a:effectLst>
                  <a:outerShdw blurRad="38100" dist="38100" dir="2700000" algn="tl">
                    <a:srgbClr val="FFFFFF"/>
                  </a:outerShdw>
                </a:effectLst>
              </a:rPr>
              <a:t> for the experiment.</a:t>
            </a:r>
          </a:p>
        </p:txBody>
      </p:sp>
      <p:sp>
        <p:nvSpPr>
          <p:cNvPr id="13320" name="Rectangle 8"/>
          <p:cNvSpPr>
            <a:spLocks noChangeArrowheads="1"/>
          </p:cNvSpPr>
          <p:nvPr/>
        </p:nvSpPr>
        <p:spPr bwMode="auto">
          <a:xfrm>
            <a:off x="545172" y="3543795"/>
            <a:ext cx="8231188" cy="6477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A sample space with a countable number of outcomes is </a:t>
            </a:r>
            <a:r>
              <a:rPr lang="en-US" sz="2000" i="1" u="sng" dirty="0">
                <a:solidFill>
                  <a:srgbClr val="002060"/>
                </a:solidFill>
                <a:effectLst>
                  <a:outerShdw blurRad="38100" dist="38100" dir="2700000" algn="tl">
                    <a:srgbClr val="FFFFFF"/>
                  </a:outerShdw>
                </a:effectLst>
              </a:rPr>
              <a:t>discrete</a:t>
            </a:r>
            <a:r>
              <a:rPr lang="en-US" sz="2000" dirty="0">
                <a:solidFill>
                  <a:srgbClr val="002060"/>
                </a:solidFill>
                <a:effectLst>
                  <a:outerShdw blurRad="38100" dist="38100" dir="2700000" algn="tl">
                    <a:srgbClr val="FFFFFF"/>
                  </a:outerShdw>
                </a:effectLst>
              </a:rPr>
              <a:t>.</a:t>
            </a:r>
          </a:p>
        </p:txBody>
      </p:sp>
      <p:sp>
        <p:nvSpPr>
          <p:cNvPr id="13321" name="Rectangle 9"/>
          <p:cNvSpPr>
            <a:spLocks noChangeArrowheads="1"/>
          </p:cNvSpPr>
          <p:nvPr/>
        </p:nvSpPr>
        <p:spPr bwMode="auto">
          <a:xfrm>
            <a:off x="230982" y="1393825"/>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24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Sample Space</a:t>
            </a:r>
          </a:p>
        </p:txBody>
      </p:sp>
      <p:sp>
        <p:nvSpPr>
          <p:cNvPr id="22534"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sp>
        <p:nvSpPr>
          <p:cNvPr id="11" name="Rectangle 2"/>
          <p:cNvSpPr txBox="1">
            <a:spLocks noChangeArrowheads="1"/>
          </p:cNvSpPr>
          <p:nvPr/>
        </p:nvSpPr>
        <p:spPr bwMode="auto">
          <a:xfrm>
            <a:off x="1892002" y="381000"/>
            <a:ext cx="5257800" cy="533400"/>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Random </a:t>
            </a:r>
            <a:r>
              <a:rPr lang="en-US" sz="3200" kern="0" dirty="0">
                <a:solidFill>
                  <a:schemeClr val="accent1"/>
                </a:solidFill>
                <a:effectLst>
                  <a:outerShdw blurRad="38100" dist="38100" dir="2700000" algn="tl">
                    <a:srgbClr val="000000">
                      <a:alpha val="43137"/>
                    </a:srgbClr>
                  </a:outerShdw>
                </a:effectLst>
                <a:latin typeface="+mj-lt"/>
                <a:ea typeface="+mj-ea"/>
                <a:cs typeface="+mj-cs"/>
              </a:rPr>
              <a:t>Experiments</a:t>
            </a:r>
          </a:p>
        </p:txBody>
      </p:sp>
      <p:pic>
        <p:nvPicPr>
          <p:cNvPr id="129026" name="Picture 2" descr="C:\Users\Blythe\AppData\Local\Microsoft\Windows\Temporary Internet Files\Content.IE5\TT6LCHKH\MP9004386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7902" y="4343400"/>
            <a:ext cx="2286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418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Grp="1" noChangeArrowheads="1"/>
          </p:cNvSpPr>
          <p:nvPr>
            <p:ph type="sldNum" sz="quarter" idx="10"/>
          </p:nvPr>
        </p:nvSpPr>
        <p:spPr>
          <a:ln/>
        </p:spPr>
        <p:txBody>
          <a:bodyPr/>
          <a:lstStyle/>
          <a:p>
            <a:r>
              <a:rPr lang="en-US"/>
              <a:t>5-</a:t>
            </a:r>
            <a:fld id="{E7F02BCD-CFBA-4234-A852-395560458ED0}" type="slidenum">
              <a:rPr lang="en-US"/>
              <a:pPr/>
              <a:t>30</a:t>
            </a:fld>
            <a:endParaRPr lang="en-US"/>
          </a:p>
        </p:txBody>
      </p:sp>
      <p:sp>
        <p:nvSpPr>
          <p:cNvPr id="100353"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77828"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100355" name="Rectangle 5"/>
          <p:cNvSpPr>
            <a:spLocks noChangeArrowheads="1"/>
          </p:cNvSpPr>
          <p:nvPr/>
        </p:nvSpPr>
        <p:spPr bwMode="auto">
          <a:xfrm>
            <a:off x="1612900" y="32115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00356" name="Rectangle 7"/>
          <p:cNvSpPr>
            <a:spLocks noChangeArrowheads="1"/>
          </p:cNvSpPr>
          <p:nvPr/>
        </p:nvSpPr>
        <p:spPr bwMode="auto">
          <a:xfrm>
            <a:off x="1612900" y="32067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00357" name="Rectangle 8"/>
          <p:cNvSpPr>
            <a:spLocks noChangeArrowheads="1"/>
          </p:cNvSpPr>
          <p:nvPr/>
        </p:nvSpPr>
        <p:spPr bwMode="auto">
          <a:xfrm>
            <a:off x="1612900" y="32067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00358" name="Rectangle 9"/>
          <p:cNvSpPr>
            <a:spLocks noChangeArrowheads="1"/>
          </p:cNvSpPr>
          <p:nvPr/>
        </p:nvSpPr>
        <p:spPr bwMode="auto">
          <a:xfrm>
            <a:off x="0" y="32067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77835" name="Rectangle 11"/>
          <p:cNvSpPr>
            <a:spLocks noChangeArrowheads="1"/>
          </p:cNvSpPr>
          <p:nvPr/>
        </p:nvSpPr>
        <p:spPr bwMode="auto">
          <a:xfrm>
            <a:off x="546100" y="1829593"/>
            <a:ext cx="8231188" cy="608013"/>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cs typeface="Arial" pitchFamily="34" charset="0"/>
              </a:rPr>
              <a:t>Find the probability that the salary gains are small (</a:t>
            </a:r>
            <a:r>
              <a:rPr lang="en-US" sz="2000" i="1" dirty="0">
                <a:solidFill>
                  <a:srgbClr val="002060"/>
                </a:solidFill>
                <a:effectLst>
                  <a:outerShdw blurRad="38100" dist="38100" dir="2700000" algn="tl">
                    <a:srgbClr val="FFFFFF"/>
                  </a:outerShdw>
                </a:effectLst>
                <a:cs typeface="Arial" pitchFamily="34" charset="0"/>
              </a:rPr>
              <a:t>S</a:t>
            </a:r>
            <a:r>
              <a:rPr lang="en-US" sz="2000" baseline="-25000" dirty="0">
                <a:solidFill>
                  <a:srgbClr val="002060"/>
                </a:solidFill>
                <a:effectLst>
                  <a:outerShdw blurRad="38100" dist="38100" dir="2700000" algn="tl">
                    <a:srgbClr val="FFFFFF"/>
                  </a:outerShdw>
                </a:effectLst>
                <a:cs typeface="Arial" pitchFamily="34" charset="0"/>
              </a:rPr>
              <a:t>1</a:t>
            </a:r>
            <a:r>
              <a:rPr lang="en-US" sz="2000" dirty="0">
                <a:solidFill>
                  <a:srgbClr val="002060"/>
                </a:solidFill>
                <a:effectLst>
                  <a:outerShdw blurRad="38100" dist="38100" dir="2700000" algn="tl">
                    <a:srgbClr val="FFFFFF"/>
                  </a:outerShdw>
                </a:effectLst>
                <a:cs typeface="Arial" pitchFamily="34" charset="0"/>
              </a:rPr>
              <a:t>) </a:t>
            </a:r>
            <a:r>
              <a:rPr lang="en-US" sz="2000" i="1" dirty="0">
                <a:solidFill>
                  <a:srgbClr val="002060"/>
                </a:solidFill>
                <a:effectLst>
                  <a:outerShdw blurRad="38100" dist="38100" dir="2700000" algn="tl">
                    <a:srgbClr val="FFFFFF"/>
                  </a:outerShdw>
                </a:effectLst>
                <a:cs typeface="Arial" pitchFamily="34" charset="0"/>
              </a:rPr>
              <a:t>given</a:t>
            </a:r>
            <a:r>
              <a:rPr lang="en-US" sz="2000" dirty="0">
                <a:solidFill>
                  <a:srgbClr val="002060"/>
                </a:solidFill>
                <a:effectLst>
                  <a:outerShdw blurRad="38100" dist="38100" dir="2700000" algn="tl">
                    <a:srgbClr val="FFFFFF"/>
                  </a:outerShdw>
                </a:effectLst>
                <a:cs typeface="Arial" pitchFamily="34" charset="0"/>
              </a:rPr>
              <a:t> that the MBA tuition is large (</a:t>
            </a:r>
            <a:r>
              <a:rPr lang="en-US" sz="2000" i="1" dirty="0">
                <a:solidFill>
                  <a:srgbClr val="002060"/>
                </a:solidFill>
                <a:effectLst>
                  <a:outerShdw blurRad="38100" dist="38100" dir="2700000" algn="tl">
                    <a:srgbClr val="FFFFFF"/>
                  </a:outerShdw>
                </a:effectLst>
                <a:cs typeface="Arial" pitchFamily="34" charset="0"/>
              </a:rPr>
              <a:t>T</a:t>
            </a:r>
            <a:r>
              <a:rPr lang="en-US" sz="2000" baseline="-25000" dirty="0">
                <a:solidFill>
                  <a:srgbClr val="002060"/>
                </a:solidFill>
                <a:effectLst>
                  <a:outerShdw blurRad="38100" dist="38100" dir="2700000" algn="tl">
                    <a:srgbClr val="FFFFFF"/>
                  </a:outerShdw>
                </a:effectLst>
                <a:cs typeface="Arial" pitchFamily="34" charset="0"/>
              </a:rPr>
              <a:t>3</a:t>
            </a:r>
            <a:r>
              <a:rPr lang="en-US" sz="2000" dirty="0">
                <a:solidFill>
                  <a:srgbClr val="002060"/>
                </a:solidFill>
                <a:effectLst>
                  <a:outerShdw blurRad="38100" dist="38100" dir="2700000" algn="tl">
                    <a:srgbClr val="FFFFFF"/>
                  </a:outerShdw>
                </a:effectLst>
                <a:cs typeface="Arial" pitchFamily="34" charset="0"/>
              </a:rPr>
              <a:t>).</a:t>
            </a:r>
            <a:endParaRPr lang="en-US" sz="2000" i="1" u="sng" dirty="0">
              <a:solidFill>
                <a:srgbClr val="002060"/>
              </a:solidFill>
              <a:effectLst>
                <a:outerShdw blurRad="38100" dist="38100" dir="2700000" algn="tl">
                  <a:srgbClr val="FFFFFF"/>
                </a:outerShdw>
              </a:effectLst>
              <a:cs typeface="Arial" pitchFamily="34" charset="0"/>
            </a:endParaRPr>
          </a:p>
        </p:txBody>
      </p:sp>
      <p:sp>
        <p:nvSpPr>
          <p:cNvPr id="77878" name="Rectangle 54"/>
          <p:cNvSpPr>
            <a:spLocks noChangeArrowheads="1"/>
          </p:cNvSpPr>
          <p:nvPr/>
        </p:nvSpPr>
        <p:spPr bwMode="auto">
          <a:xfrm>
            <a:off x="762000" y="2963862"/>
            <a:ext cx="3124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0" hangingPunct="0">
              <a:spcBef>
                <a:spcPct val="20000"/>
              </a:spcBef>
              <a:buClr>
                <a:schemeClr val="folHlink"/>
              </a:buClr>
              <a:buFont typeface="Wingdings" pitchFamily="2" charset="2"/>
              <a:buNone/>
            </a:pPr>
            <a:r>
              <a:rPr lang="en-US" sz="2000" i="1" dirty="0">
                <a:solidFill>
                  <a:srgbClr val="002060"/>
                </a:solidFill>
                <a:cs typeface="Arial" charset="0"/>
              </a:rPr>
              <a:t>P</a:t>
            </a:r>
            <a:r>
              <a:rPr lang="en-US" sz="2000" dirty="0">
                <a:solidFill>
                  <a:srgbClr val="002060"/>
                </a:solidFill>
                <a:cs typeface="Arial" charset="0"/>
              </a:rPr>
              <a:t>(</a:t>
            </a:r>
            <a:r>
              <a:rPr lang="en-US" sz="2000" i="1" dirty="0">
                <a:solidFill>
                  <a:srgbClr val="002060"/>
                </a:solidFill>
                <a:cs typeface="Arial" charset="0"/>
              </a:rPr>
              <a:t>T</a:t>
            </a:r>
            <a:r>
              <a:rPr lang="en-US" sz="2000" baseline="-25000" dirty="0">
                <a:solidFill>
                  <a:srgbClr val="002060"/>
                </a:solidFill>
                <a:cs typeface="Arial" charset="0"/>
              </a:rPr>
              <a:t>3</a:t>
            </a:r>
            <a:r>
              <a:rPr lang="en-US" sz="2000" dirty="0">
                <a:solidFill>
                  <a:srgbClr val="002060"/>
                </a:solidFill>
                <a:cs typeface="Arial" charset="0"/>
              </a:rPr>
              <a:t> </a:t>
            </a:r>
            <a:r>
              <a:rPr lang="en-US" sz="2000" dirty="0">
                <a:solidFill>
                  <a:srgbClr val="002060"/>
                </a:solidFill>
                <a:sym typeface="Symbol" pitchFamily="18" charset="2"/>
              </a:rPr>
              <a:t>|</a:t>
            </a:r>
            <a:r>
              <a:rPr lang="en-US" sz="2000" dirty="0">
                <a:solidFill>
                  <a:srgbClr val="002060"/>
                </a:solidFill>
              </a:rPr>
              <a:t> </a:t>
            </a:r>
            <a:r>
              <a:rPr lang="en-US" sz="2000" i="1" dirty="0">
                <a:solidFill>
                  <a:srgbClr val="002060"/>
                </a:solidFill>
                <a:cs typeface="Arial" charset="0"/>
              </a:rPr>
              <a:t>S</a:t>
            </a:r>
            <a:r>
              <a:rPr lang="en-US" sz="2000" baseline="-25000" dirty="0">
                <a:solidFill>
                  <a:srgbClr val="002060"/>
                </a:solidFill>
                <a:cs typeface="Arial" charset="0"/>
              </a:rPr>
              <a:t>1</a:t>
            </a:r>
            <a:r>
              <a:rPr lang="en-US" sz="2000" dirty="0">
                <a:solidFill>
                  <a:srgbClr val="002060"/>
                </a:solidFill>
                <a:cs typeface="Arial" charset="0"/>
              </a:rPr>
              <a:t>) = 5/32 = .1563</a:t>
            </a:r>
          </a:p>
        </p:txBody>
      </p:sp>
      <p:sp>
        <p:nvSpPr>
          <p:cNvPr id="77885" name="Rectangle 61"/>
          <p:cNvSpPr>
            <a:spLocks noChangeArrowheads="1"/>
          </p:cNvSpPr>
          <p:nvPr/>
        </p:nvSpPr>
        <p:spPr bwMode="auto">
          <a:xfrm>
            <a:off x="251859" y="1219200"/>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Conditional Probabilities</a:t>
            </a:r>
          </a:p>
        </p:txBody>
      </p:sp>
      <p:sp>
        <p:nvSpPr>
          <p:cNvPr id="80924" name="Rectangle 28"/>
          <p:cNvSpPr>
            <a:spLocks noChangeArrowheads="1"/>
          </p:cNvSpPr>
          <p:nvPr/>
        </p:nvSpPr>
        <p:spPr bwMode="auto">
          <a:xfrm>
            <a:off x="446087" y="4039045"/>
            <a:ext cx="2333625"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Independence</a:t>
            </a:r>
          </a:p>
        </p:txBody>
      </p:sp>
      <p:graphicFrame>
        <p:nvGraphicFramePr>
          <p:cNvPr id="80909" name="Group 13"/>
          <p:cNvGraphicFramePr>
            <a:graphicFrameLocks noGrp="1"/>
          </p:cNvGraphicFramePr>
          <p:nvPr/>
        </p:nvGraphicFramePr>
        <p:xfrm>
          <a:off x="395288" y="4591050"/>
          <a:ext cx="8458200" cy="1050925"/>
        </p:xfrm>
        <a:graphic>
          <a:graphicData uri="http://schemas.openxmlformats.org/drawingml/2006/table">
            <a:tbl>
              <a:tblPr/>
              <a:tblGrid>
                <a:gridCol w="4229100"/>
                <a:gridCol w="4229100"/>
              </a:tblGrid>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sng" strike="noStrike" cap="none" normalizeH="0" baseline="0" dirty="0" smtClean="0">
                          <a:ln>
                            <a:noFill/>
                          </a:ln>
                          <a:solidFill>
                            <a:srgbClr val="002060"/>
                          </a:solidFill>
                          <a:effectLst/>
                          <a:latin typeface="Arial" charset="0"/>
                          <a:cs typeface="Times New Roman" pitchFamily="18" charset="0"/>
                        </a:rPr>
                        <a:t>Conditional</a:t>
                      </a:r>
                      <a:endParaRPr kumimoji="0" lang="en-US" sz="2000" b="1" i="0" u="sng" strike="noStrike" cap="none" normalizeH="0" baseline="0" dirty="0" smtClean="0">
                        <a:ln>
                          <a:noFill/>
                        </a:ln>
                        <a:solidFill>
                          <a:srgbClr val="002060"/>
                        </a:solidFill>
                        <a:effectLst/>
                        <a:latin typeface="Arial" charset="0"/>
                      </a:endParaRPr>
                    </a:p>
                  </a:txBody>
                  <a:tcPr marL="89987" marR="89987" marT="46724" marB="46724" horzOverflow="overflow">
                    <a:lnL>
                      <a:noFill/>
                    </a:lnL>
                    <a:lnR>
                      <a:noFill/>
                    </a:lnR>
                    <a:lnT>
                      <a:noFill/>
                    </a:lnT>
                    <a:lnB>
                      <a:noFill/>
                    </a:lnB>
                    <a:lnTlToBr>
                      <a:noFill/>
                    </a:lnTlToBr>
                    <a:lnBlToTr>
                      <a:noFill/>
                    </a:lnBlToTr>
                    <a:solidFill>
                      <a:srgbClr val="ADEB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sng" strike="noStrike" cap="none" normalizeH="0" baseline="0" dirty="0" smtClean="0">
                          <a:ln>
                            <a:noFill/>
                          </a:ln>
                          <a:solidFill>
                            <a:srgbClr val="002060"/>
                          </a:solidFill>
                          <a:effectLst/>
                          <a:latin typeface="Arial" charset="0"/>
                          <a:cs typeface="Times New Roman" pitchFamily="18" charset="0"/>
                        </a:rPr>
                        <a:t>Marginal</a:t>
                      </a:r>
                      <a:endParaRPr kumimoji="0" lang="en-US" sz="2000" b="1" i="0" u="sng" strike="noStrike" cap="none" normalizeH="0" baseline="0" dirty="0" smtClean="0">
                        <a:ln>
                          <a:noFill/>
                        </a:ln>
                        <a:solidFill>
                          <a:srgbClr val="002060"/>
                        </a:solidFill>
                        <a:effectLst/>
                        <a:latin typeface="Arial" charset="0"/>
                      </a:endParaRPr>
                    </a:p>
                  </a:txBody>
                  <a:tcPr marL="89987" marR="89987" marT="46724" marB="46724" horzOverflow="overflow">
                    <a:lnL>
                      <a:noFill/>
                    </a:lnL>
                    <a:lnR>
                      <a:noFill/>
                    </a:lnR>
                    <a:lnT>
                      <a:noFill/>
                    </a:lnT>
                    <a:lnB>
                      <a:noFill/>
                    </a:lnB>
                    <a:lnTlToBr>
                      <a:noFill/>
                    </a:lnTlToBr>
                    <a:lnBlToTr>
                      <a:noFill/>
                    </a:lnBlToTr>
                    <a:solidFill>
                      <a:srgbClr val="ADEBEB"/>
                    </a:solidFill>
                  </a:tcPr>
                </a:tc>
              </a:tr>
              <a:tr h="517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2060"/>
                          </a:solidFill>
                          <a:effectLst/>
                          <a:latin typeface="Arial" charset="0"/>
                          <a:cs typeface="Times New Roman" pitchFamily="18" charset="0"/>
                        </a:rPr>
                        <a:t>P</a:t>
                      </a:r>
                      <a:r>
                        <a:rPr kumimoji="0" lang="en-US" sz="2000" b="0" i="0" u="none" strike="noStrike" cap="none" normalizeH="0" baseline="0" dirty="0" smtClean="0">
                          <a:ln>
                            <a:noFill/>
                          </a:ln>
                          <a:solidFill>
                            <a:srgbClr val="002060"/>
                          </a:solidFill>
                          <a:effectLst/>
                          <a:latin typeface="Arial" charset="0"/>
                          <a:cs typeface="Times New Roman" pitchFamily="18" charset="0"/>
                        </a:rPr>
                        <a:t>(</a:t>
                      </a:r>
                      <a:r>
                        <a:rPr kumimoji="0" lang="en-US" sz="2000" b="0" i="1" u="none" strike="noStrike" cap="none" normalizeH="0" baseline="0" dirty="0" smtClean="0">
                          <a:ln>
                            <a:noFill/>
                          </a:ln>
                          <a:solidFill>
                            <a:srgbClr val="002060"/>
                          </a:solidFill>
                          <a:effectLst/>
                          <a:latin typeface="Arial" charset="0"/>
                          <a:cs typeface="Times New Roman" pitchFamily="18" charset="0"/>
                        </a:rPr>
                        <a:t>S</a:t>
                      </a:r>
                      <a:r>
                        <a:rPr kumimoji="0" lang="en-US" sz="2000" b="0" i="0" u="none" strike="noStrike" cap="none" normalizeH="0" baseline="-30000" dirty="0" smtClean="0">
                          <a:ln>
                            <a:noFill/>
                          </a:ln>
                          <a:solidFill>
                            <a:srgbClr val="002060"/>
                          </a:solidFill>
                          <a:effectLst/>
                          <a:latin typeface="Arial" charset="0"/>
                          <a:cs typeface="Times New Roman" pitchFamily="18" charset="0"/>
                        </a:rPr>
                        <a:t>3</a:t>
                      </a:r>
                      <a:r>
                        <a:rPr kumimoji="0" lang="en-US" sz="2000" b="0" i="1" u="none" strike="noStrike" cap="none" normalizeH="0" baseline="0" dirty="0" smtClean="0">
                          <a:ln>
                            <a:noFill/>
                          </a:ln>
                          <a:solidFill>
                            <a:srgbClr val="002060"/>
                          </a:solidFill>
                          <a:effectLst/>
                          <a:latin typeface="Arial" charset="0"/>
                          <a:cs typeface="Times New Roman" pitchFamily="18" charset="0"/>
                        </a:rPr>
                        <a:t> </a:t>
                      </a:r>
                      <a:r>
                        <a:rPr kumimoji="0" lang="en-US" sz="2000" b="0" i="0" u="none" strike="noStrike" cap="none" normalizeH="0" baseline="0" dirty="0" smtClean="0">
                          <a:ln>
                            <a:noFill/>
                          </a:ln>
                          <a:solidFill>
                            <a:srgbClr val="002060"/>
                          </a:solidFill>
                          <a:effectLst/>
                          <a:latin typeface="Arial" charset="0"/>
                          <a:cs typeface="Times New Roman" pitchFamily="18" charset="0"/>
                        </a:rPr>
                        <a:t>|</a:t>
                      </a:r>
                      <a:r>
                        <a:rPr kumimoji="0" lang="en-US" sz="2000" b="0" i="1" u="none" strike="noStrike" cap="none" normalizeH="0" baseline="0" dirty="0" smtClean="0">
                          <a:ln>
                            <a:noFill/>
                          </a:ln>
                          <a:solidFill>
                            <a:srgbClr val="002060"/>
                          </a:solidFill>
                          <a:effectLst/>
                          <a:latin typeface="Arial" charset="0"/>
                          <a:cs typeface="Times New Roman" pitchFamily="18" charset="0"/>
                        </a:rPr>
                        <a:t> T</a:t>
                      </a:r>
                      <a:r>
                        <a:rPr kumimoji="0" lang="en-US" sz="2000" b="0" i="0" u="none" strike="noStrike" cap="none" normalizeH="0" baseline="-30000" dirty="0" smtClean="0">
                          <a:ln>
                            <a:noFill/>
                          </a:ln>
                          <a:solidFill>
                            <a:srgbClr val="002060"/>
                          </a:solidFill>
                          <a:effectLst/>
                          <a:latin typeface="Arial" charset="0"/>
                          <a:cs typeface="Times New Roman" pitchFamily="18" charset="0"/>
                        </a:rPr>
                        <a:t>1</a:t>
                      </a:r>
                      <a:r>
                        <a:rPr kumimoji="0" lang="en-US" sz="2000" b="0" i="0" u="none" strike="noStrike" cap="none" normalizeH="0" baseline="0" dirty="0" smtClean="0">
                          <a:ln>
                            <a:noFill/>
                          </a:ln>
                          <a:solidFill>
                            <a:srgbClr val="002060"/>
                          </a:solidFill>
                          <a:effectLst/>
                          <a:latin typeface="Arial" charset="0"/>
                          <a:cs typeface="Times New Roman" pitchFamily="18" charset="0"/>
                        </a:rPr>
                        <a:t>)= 1/16 = .0625</a:t>
                      </a:r>
                      <a:endParaRPr kumimoji="0" lang="en-US" sz="2000" b="0" i="0" u="none" strike="noStrike" cap="none" normalizeH="0" baseline="0" dirty="0" smtClean="0">
                        <a:ln>
                          <a:noFill/>
                        </a:ln>
                        <a:solidFill>
                          <a:srgbClr val="002060"/>
                        </a:solidFill>
                        <a:effectLst/>
                        <a:latin typeface="Arial" charset="0"/>
                      </a:endParaRPr>
                    </a:p>
                  </a:txBody>
                  <a:tcPr marL="89987" marR="89987" marT="46724" marB="46724"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2060"/>
                          </a:solidFill>
                          <a:effectLst/>
                          <a:latin typeface="Arial" charset="0"/>
                          <a:cs typeface="Times New Roman" pitchFamily="18" charset="0"/>
                        </a:rPr>
                        <a:t>P</a:t>
                      </a:r>
                      <a:r>
                        <a:rPr kumimoji="0" lang="en-US" sz="2000" b="0" i="0" u="none" strike="noStrike" cap="none" normalizeH="0" baseline="0" dirty="0" smtClean="0">
                          <a:ln>
                            <a:noFill/>
                          </a:ln>
                          <a:solidFill>
                            <a:srgbClr val="002060"/>
                          </a:solidFill>
                          <a:effectLst/>
                          <a:latin typeface="Arial" charset="0"/>
                          <a:cs typeface="Times New Roman" pitchFamily="18" charset="0"/>
                        </a:rPr>
                        <a:t>(</a:t>
                      </a:r>
                      <a:r>
                        <a:rPr kumimoji="0" lang="en-US" sz="2000" b="0" i="1" u="none" strike="noStrike" cap="none" normalizeH="0" baseline="0" dirty="0" smtClean="0">
                          <a:ln>
                            <a:noFill/>
                          </a:ln>
                          <a:solidFill>
                            <a:srgbClr val="002060"/>
                          </a:solidFill>
                          <a:effectLst/>
                          <a:latin typeface="Arial" charset="0"/>
                          <a:cs typeface="Times New Roman" pitchFamily="18" charset="0"/>
                        </a:rPr>
                        <a:t>S</a:t>
                      </a:r>
                      <a:r>
                        <a:rPr kumimoji="0" lang="en-US" sz="2000" b="0" i="0" u="none" strike="noStrike" cap="none" normalizeH="0" baseline="-30000" dirty="0" smtClean="0">
                          <a:ln>
                            <a:noFill/>
                          </a:ln>
                          <a:solidFill>
                            <a:srgbClr val="002060"/>
                          </a:solidFill>
                          <a:effectLst/>
                          <a:latin typeface="Arial" charset="0"/>
                          <a:cs typeface="Times New Roman" pitchFamily="18" charset="0"/>
                        </a:rPr>
                        <a:t>3</a:t>
                      </a:r>
                      <a:r>
                        <a:rPr kumimoji="0" lang="en-US" sz="2000" b="0" i="0" u="none" strike="noStrike" cap="none" normalizeH="0" baseline="0" dirty="0" smtClean="0">
                          <a:ln>
                            <a:noFill/>
                          </a:ln>
                          <a:solidFill>
                            <a:srgbClr val="002060"/>
                          </a:solidFill>
                          <a:effectLst/>
                          <a:latin typeface="Arial" charset="0"/>
                          <a:cs typeface="Times New Roman" pitchFamily="18" charset="0"/>
                        </a:rPr>
                        <a:t>) = 17/67 = .2537</a:t>
                      </a:r>
                      <a:endParaRPr kumimoji="0" lang="en-US" sz="2000" b="0" i="0" u="none" strike="noStrike" cap="none" normalizeH="0" baseline="0" dirty="0" smtClean="0">
                        <a:ln>
                          <a:noFill/>
                        </a:ln>
                        <a:solidFill>
                          <a:srgbClr val="002060"/>
                        </a:solidFill>
                        <a:effectLst/>
                        <a:latin typeface="Arial" charset="0"/>
                      </a:endParaRPr>
                    </a:p>
                  </a:txBody>
                  <a:tcPr marL="89987" marR="89987" marT="46724" marB="46724" horzOverflow="overflow">
                    <a:lnL>
                      <a:noFill/>
                    </a:lnL>
                    <a:lnR>
                      <a:noFill/>
                    </a:lnR>
                    <a:lnT>
                      <a:noFill/>
                    </a:lnT>
                    <a:lnB>
                      <a:noFill/>
                    </a:lnB>
                    <a:lnTlToBr>
                      <a:noFill/>
                    </a:lnTlToBr>
                    <a:lnBlToTr>
                      <a:noFill/>
                    </a:lnBlToTr>
                    <a:solidFill>
                      <a:srgbClr val="FFFFFF"/>
                    </a:solidFill>
                  </a:tcPr>
                </a:tc>
              </a:tr>
            </a:tbl>
          </a:graphicData>
        </a:graphic>
      </p:graphicFrame>
      <p:sp>
        <p:nvSpPr>
          <p:cNvPr id="149527" name="Rectangle 23"/>
          <p:cNvSpPr>
            <a:spLocks noChangeArrowheads="1"/>
          </p:cNvSpPr>
          <p:nvPr/>
        </p:nvSpPr>
        <p:spPr bwMode="auto">
          <a:xfrm>
            <a:off x="1033241" y="5715000"/>
            <a:ext cx="3613150" cy="400050"/>
          </a:xfrm>
          <a:prstGeom prst="rect">
            <a:avLst/>
          </a:prstGeom>
          <a:noFill/>
          <a:ln w="9525">
            <a:noFill/>
            <a:miter lim="800000"/>
            <a:headEnd/>
            <a:tailEnd/>
          </a:ln>
          <a:effectLst/>
        </p:spPr>
        <p:txBody>
          <a:bodyPr wrap="none">
            <a:spAutoFit/>
          </a:bodyPr>
          <a:lstStyle/>
          <a:p>
            <a:pPr eaLnBrk="0" hangingPunct="0">
              <a:spcBef>
                <a:spcPct val="20000"/>
              </a:spcBef>
              <a:buClr>
                <a:schemeClr val="accent1"/>
              </a:buClr>
              <a:buFontTx/>
              <a:buChar char="•"/>
              <a:defRPr/>
            </a:pPr>
            <a:r>
              <a:rPr lang="en-US" dirty="0">
                <a:solidFill>
                  <a:srgbClr val="002060"/>
                </a:solidFill>
                <a:effectLst>
                  <a:outerShdw blurRad="38100" dist="38100" dir="2700000" algn="tl">
                    <a:srgbClr val="000000"/>
                  </a:outerShdw>
                </a:effectLst>
              </a:rPr>
              <a:t>  </a:t>
            </a:r>
            <a:r>
              <a:rPr lang="en-US" sz="2000" dirty="0">
                <a:solidFill>
                  <a:srgbClr val="002060"/>
                </a:solidFill>
              </a:rPr>
              <a:t>(</a:t>
            </a:r>
            <a:r>
              <a:rPr lang="en-US" sz="2000" i="1" dirty="0">
                <a:solidFill>
                  <a:srgbClr val="002060"/>
                </a:solidFill>
              </a:rPr>
              <a:t>S</a:t>
            </a:r>
            <a:r>
              <a:rPr lang="en-US" sz="2000" i="1" baseline="-25000" dirty="0">
                <a:solidFill>
                  <a:srgbClr val="002060"/>
                </a:solidFill>
              </a:rPr>
              <a:t>3</a:t>
            </a:r>
            <a:r>
              <a:rPr lang="en-US" sz="2000" dirty="0">
                <a:solidFill>
                  <a:srgbClr val="002060"/>
                </a:solidFill>
              </a:rPr>
              <a:t>) and (</a:t>
            </a:r>
            <a:r>
              <a:rPr lang="en-US" sz="2000" i="1" dirty="0">
                <a:solidFill>
                  <a:srgbClr val="002060"/>
                </a:solidFill>
              </a:rPr>
              <a:t>T</a:t>
            </a:r>
            <a:r>
              <a:rPr lang="en-US" sz="2000" i="1" baseline="-25000" dirty="0">
                <a:solidFill>
                  <a:srgbClr val="002060"/>
                </a:solidFill>
              </a:rPr>
              <a:t>1</a:t>
            </a:r>
            <a:r>
              <a:rPr lang="en-US" sz="2000" dirty="0">
                <a:solidFill>
                  <a:srgbClr val="002060"/>
                </a:solidFill>
              </a:rPr>
              <a:t>) are dependent.</a:t>
            </a:r>
          </a:p>
        </p:txBody>
      </p:sp>
      <p:sp>
        <p:nvSpPr>
          <p:cNvPr id="100369"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19" name="Picture 1"/>
          <p:cNvPicPr>
            <a:picLocks noChangeAspect="1" noChangeArrowheads="1"/>
          </p:cNvPicPr>
          <p:nvPr/>
        </p:nvPicPr>
        <p:blipFill>
          <a:blip r:embed="rId3" cstate="print"/>
          <a:srcRect/>
          <a:stretch>
            <a:fillRect/>
          </a:stretch>
        </p:blipFill>
        <p:spPr bwMode="auto">
          <a:xfrm>
            <a:off x="3733800" y="2636392"/>
            <a:ext cx="4724400" cy="1685228"/>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20" name="Rounded Rectangle 19"/>
          <p:cNvSpPr/>
          <p:nvPr/>
        </p:nvSpPr>
        <p:spPr bwMode="auto">
          <a:xfrm>
            <a:off x="5108057" y="3848538"/>
            <a:ext cx="381000" cy="263087"/>
          </a:xfrm>
          <a:prstGeom prst="roundRect">
            <a:avLst/>
          </a:prstGeom>
          <a:solidFill>
            <a:schemeClr val="accent1">
              <a:lumMod val="60000"/>
              <a:lumOff val="40000"/>
              <a:alpha val="17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Rounded Rectangle 20"/>
          <p:cNvSpPr/>
          <p:nvPr/>
        </p:nvSpPr>
        <p:spPr bwMode="auto">
          <a:xfrm>
            <a:off x="7938091" y="3850310"/>
            <a:ext cx="381000" cy="263087"/>
          </a:xfrm>
          <a:prstGeom prst="roundRect">
            <a:avLst/>
          </a:prstGeom>
          <a:solidFill>
            <a:schemeClr val="accent1">
              <a:lumMod val="60000"/>
              <a:lumOff val="40000"/>
              <a:alpha val="17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Rectangle 2"/>
          <p:cNvSpPr txBox="1">
            <a:spLocks noChangeArrowheads="1"/>
          </p:cNvSpPr>
          <p:nvPr/>
        </p:nvSpPr>
        <p:spPr bwMode="auto">
          <a:xfrm>
            <a:off x="1391093" y="381000"/>
            <a:ext cx="6019800" cy="533400"/>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Contingency </a:t>
            </a:r>
            <a:r>
              <a:rPr lang="en-US" sz="3200" kern="0" dirty="0">
                <a:solidFill>
                  <a:schemeClr val="accent1"/>
                </a:solidFill>
                <a:effectLst>
                  <a:outerShdw blurRad="38100" dist="38100" dir="2700000" algn="tl">
                    <a:srgbClr val="000000">
                      <a:alpha val="43137"/>
                    </a:srgbClr>
                  </a:outerShdw>
                </a:effectLst>
                <a:latin typeface="+mj-lt"/>
                <a:ea typeface="+mj-ea"/>
                <a:cs typeface="+mj-cs"/>
              </a:rPr>
              <a:t>Table</a:t>
            </a:r>
          </a:p>
        </p:txBody>
      </p:sp>
    </p:spTree>
    <p:extLst>
      <p:ext uri="{BB962C8B-B14F-4D97-AF65-F5344CB8AC3E}">
        <p14:creationId xmlns:p14="http://schemas.microsoft.com/office/powerpoint/2010/main" val="3825133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a:spLocks noGrp="1" noChangeArrowheads="1"/>
          </p:cNvSpPr>
          <p:nvPr>
            <p:ph type="sldNum" sz="quarter" idx="10"/>
          </p:nvPr>
        </p:nvSpPr>
        <p:spPr>
          <a:ln/>
        </p:spPr>
        <p:txBody>
          <a:bodyPr/>
          <a:lstStyle/>
          <a:p>
            <a:r>
              <a:rPr lang="en-US"/>
              <a:t>5-</a:t>
            </a:r>
            <a:fld id="{9E715A42-6B6F-4298-B8C6-8C1810A283AA}" type="slidenum">
              <a:rPr lang="en-US"/>
              <a:pPr/>
              <a:t>31</a:t>
            </a:fld>
            <a:endParaRPr lang="en-US"/>
          </a:p>
        </p:txBody>
      </p:sp>
      <p:sp>
        <p:nvSpPr>
          <p:cNvPr id="104449"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a:p>
        </p:txBody>
      </p:sp>
      <p:sp>
        <p:nvSpPr>
          <p:cNvPr id="93188"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93189" name="Rectangle 5"/>
          <p:cNvSpPr>
            <a:spLocks noChangeArrowheads="1"/>
          </p:cNvSpPr>
          <p:nvPr/>
        </p:nvSpPr>
        <p:spPr bwMode="auto">
          <a:xfrm>
            <a:off x="254000" y="3313113"/>
            <a:ext cx="219075" cy="473075"/>
          </a:xfrm>
          <a:prstGeom prst="rect">
            <a:avLst/>
          </a:prstGeom>
          <a:noFill/>
          <a:ln w="9525">
            <a:noFill/>
            <a:miter lim="800000"/>
            <a:headEnd/>
            <a:tailEnd/>
          </a:ln>
          <a:effectLst/>
        </p:spPr>
        <p:txBody>
          <a:bodyPr lIns="103236" tIns="51618" rIns="103236" bIns="51618" anchor="ctr">
            <a:spAutoFit/>
          </a:bodyPr>
          <a:lstStyle/>
          <a:p>
            <a:pPr eaLnBrk="0" hangingPunct="0">
              <a:buClr>
                <a:srgbClr val="C00000"/>
              </a:buClr>
              <a:defRPr/>
            </a:pPr>
            <a:endParaRPr lang="en-US" sz="2400" dirty="0">
              <a:effectLst>
                <a:outerShdw blurRad="38100" dist="38100" dir="2700000" algn="tl">
                  <a:srgbClr val="000000">
                    <a:alpha val="43137"/>
                  </a:srgbClr>
                </a:outerShdw>
              </a:effectLst>
            </a:endParaRPr>
          </a:p>
        </p:txBody>
      </p:sp>
      <p:sp>
        <p:nvSpPr>
          <p:cNvPr id="93191" name="Rectangle 7"/>
          <p:cNvSpPr>
            <a:spLocks noChangeArrowheads="1"/>
          </p:cNvSpPr>
          <p:nvPr/>
        </p:nvSpPr>
        <p:spPr bwMode="auto">
          <a:xfrm>
            <a:off x="254000" y="3308350"/>
            <a:ext cx="219075" cy="474663"/>
          </a:xfrm>
          <a:prstGeom prst="rect">
            <a:avLst/>
          </a:prstGeom>
          <a:noFill/>
          <a:ln w="9525">
            <a:noFill/>
            <a:miter lim="800000"/>
            <a:headEnd/>
            <a:tailEnd/>
          </a:ln>
          <a:effectLst/>
        </p:spPr>
        <p:txBody>
          <a:bodyPr lIns="103236" tIns="51618" rIns="103236" bIns="51618" anchor="ctr">
            <a:spAutoFit/>
          </a:bodyPr>
          <a:lstStyle/>
          <a:p>
            <a:pPr eaLnBrk="0" hangingPunct="0">
              <a:buClr>
                <a:srgbClr val="C00000"/>
              </a:buClr>
              <a:defRPr/>
            </a:pPr>
            <a:endParaRPr lang="en-US" sz="2400" dirty="0">
              <a:effectLst>
                <a:outerShdw blurRad="38100" dist="38100" dir="2700000" algn="tl">
                  <a:srgbClr val="000000">
                    <a:alpha val="43137"/>
                  </a:srgbClr>
                </a:outerShdw>
              </a:effectLst>
            </a:endParaRPr>
          </a:p>
        </p:txBody>
      </p:sp>
      <p:sp>
        <p:nvSpPr>
          <p:cNvPr id="93192" name="Rectangle 8"/>
          <p:cNvSpPr>
            <a:spLocks noChangeArrowheads="1"/>
          </p:cNvSpPr>
          <p:nvPr/>
        </p:nvSpPr>
        <p:spPr bwMode="auto">
          <a:xfrm>
            <a:off x="254000" y="3308350"/>
            <a:ext cx="219075" cy="474663"/>
          </a:xfrm>
          <a:prstGeom prst="rect">
            <a:avLst/>
          </a:prstGeom>
          <a:noFill/>
          <a:ln w="9525">
            <a:noFill/>
            <a:miter lim="800000"/>
            <a:headEnd/>
            <a:tailEnd/>
          </a:ln>
          <a:effectLst/>
        </p:spPr>
        <p:txBody>
          <a:bodyPr lIns="103236" tIns="51618" rIns="103236" bIns="51618" anchor="ctr">
            <a:spAutoFit/>
          </a:bodyPr>
          <a:lstStyle/>
          <a:p>
            <a:pPr eaLnBrk="0" hangingPunct="0">
              <a:buClr>
                <a:srgbClr val="C00000"/>
              </a:buClr>
              <a:defRPr/>
            </a:pPr>
            <a:endParaRPr lang="en-US" sz="2400" dirty="0">
              <a:effectLst>
                <a:outerShdw blurRad="38100" dist="38100" dir="2700000" algn="tl">
                  <a:srgbClr val="000000">
                    <a:alpha val="43137"/>
                  </a:srgbClr>
                </a:outerShdw>
              </a:effectLst>
            </a:endParaRPr>
          </a:p>
        </p:txBody>
      </p:sp>
      <p:sp>
        <p:nvSpPr>
          <p:cNvPr id="93193" name="Rectangle 9"/>
          <p:cNvSpPr>
            <a:spLocks noChangeArrowheads="1"/>
          </p:cNvSpPr>
          <p:nvPr/>
        </p:nvSpPr>
        <p:spPr bwMode="auto">
          <a:xfrm>
            <a:off x="254000" y="3308350"/>
            <a:ext cx="219075" cy="474663"/>
          </a:xfrm>
          <a:prstGeom prst="rect">
            <a:avLst/>
          </a:prstGeom>
          <a:noFill/>
          <a:ln w="9525">
            <a:noFill/>
            <a:miter lim="800000"/>
            <a:headEnd/>
            <a:tailEnd/>
          </a:ln>
          <a:effectLst/>
        </p:spPr>
        <p:txBody>
          <a:bodyPr lIns="103236" tIns="51618" rIns="103236" bIns="51618" anchor="ctr">
            <a:spAutoFit/>
          </a:bodyPr>
          <a:lstStyle/>
          <a:p>
            <a:pPr eaLnBrk="0" hangingPunct="0">
              <a:buClr>
                <a:srgbClr val="C00000"/>
              </a:buClr>
              <a:defRPr/>
            </a:pPr>
            <a:endParaRPr lang="en-US" sz="2400" dirty="0">
              <a:effectLst>
                <a:outerShdw blurRad="38100" dist="38100" dir="2700000" algn="tl">
                  <a:srgbClr val="000000">
                    <a:alpha val="43137"/>
                  </a:srgbClr>
                </a:outerShdw>
              </a:effectLst>
            </a:endParaRPr>
          </a:p>
        </p:txBody>
      </p:sp>
      <p:sp>
        <p:nvSpPr>
          <p:cNvPr id="104455" name="Rectangle 10"/>
          <p:cNvSpPr>
            <a:spLocks noChangeArrowheads="1"/>
          </p:cNvSpPr>
          <p:nvPr/>
        </p:nvSpPr>
        <p:spPr bwMode="auto">
          <a:xfrm>
            <a:off x="304800" y="2119423"/>
            <a:ext cx="86248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dirty="0">
                <a:solidFill>
                  <a:srgbClr val="002060"/>
                </a:solidFill>
                <a:cs typeface="Arial" charset="0"/>
              </a:rPr>
              <a:t>A </a:t>
            </a:r>
            <a:r>
              <a:rPr lang="en-US" sz="2000" i="1" u="sng" dirty="0">
                <a:solidFill>
                  <a:srgbClr val="C00000"/>
                </a:solidFill>
                <a:cs typeface="Arial" charset="0"/>
              </a:rPr>
              <a:t>tree diagram</a:t>
            </a:r>
            <a:r>
              <a:rPr lang="en-US" sz="2000" dirty="0">
                <a:solidFill>
                  <a:srgbClr val="C00000"/>
                </a:solidFill>
                <a:cs typeface="Arial" charset="0"/>
              </a:rPr>
              <a:t> </a:t>
            </a:r>
            <a:r>
              <a:rPr lang="en-US" sz="2000" dirty="0">
                <a:solidFill>
                  <a:srgbClr val="002060"/>
                </a:solidFill>
                <a:cs typeface="Arial" charset="0"/>
              </a:rPr>
              <a:t>or </a:t>
            </a:r>
            <a:r>
              <a:rPr lang="en-US" sz="2000" i="1" u="sng" dirty="0">
                <a:solidFill>
                  <a:srgbClr val="C00000"/>
                </a:solidFill>
                <a:cs typeface="Arial" charset="0"/>
              </a:rPr>
              <a:t>decision tree</a:t>
            </a:r>
            <a:r>
              <a:rPr lang="en-US" sz="2000" dirty="0">
                <a:solidFill>
                  <a:srgbClr val="C00000"/>
                </a:solidFill>
                <a:cs typeface="Arial" charset="0"/>
              </a:rPr>
              <a:t> </a:t>
            </a:r>
            <a:r>
              <a:rPr lang="en-US" sz="2000" dirty="0">
                <a:solidFill>
                  <a:srgbClr val="002060"/>
                </a:solidFill>
                <a:cs typeface="Arial" charset="0"/>
              </a:rPr>
              <a:t>helps you visualize all possible outcomes.</a:t>
            </a:r>
          </a:p>
        </p:txBody>
      </p:sp>
      <p:sp>
        <p:nvSpPr>
          <p:cNvPr id="93195" name="Rectangle 11"/>
          <p:cNvSpPr>
            <a:spLocks noChangeArrowheads="1"/>
          </p:cNvSpPr>
          <p:nvPr/>
        </p:nvSpPr>
        <p:spPr bwMode="auto">
          <a:xfrm>
            <a:off x="304800" y="2805223"/>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dirty="0">
                <a:solidFill>
                  <a:srgbClr val="002060"/>
                </a:solidFill>
                <a:cs typeface="Arial" charset="0"/>
              </a:rPr>
              <a:t>Start with a contingency table. For example, this table gives expense ratios by fund type for 21 bond funds and 23 stock funds.</a:t>
            </a:r>
          </a:p>
          <a:p>
            <a:pPr marL="395288" indent="-395288" eaLnBrk="0" hangingPunct="0">
              <a:spcBef>
                <a:spcPct val="20000"/>
              </a:spcBef>
              <a:buClr>
                <a:schemeClr val="accent1"/>
              </a:buClr>
              <a:buFontTx/>
              <a:buChar char="•"/>
            </a:pPr>
            <a:r>
              <a:rPr lang="en-US" sz="2000" dirty="0" smtClean="0">
                <a:solidFill>
                  <a:srgbClr val="002060"/>
                </a:solidFill>
                <a:cs typeface="Arial" charset="0"/>
              </a:rPr>
              <a:t> </a:t>
            </a:r>
            <a:endParaRPr lang="en-US" sz="2000" dirty="0">
              <a:solidFill>
                <a:srgbClr val="002060"/>
              </a:solidFill>
              <a:cs typeface="Arial" charset="0"/>
            </a:endParaRPr>
          </a:p>
        </p:txBody>
      </p:sp>
      <p:sp>
        <p:nvSpPr>
          <p:cNvPr id="93235" name="Rectangle 51"/>
          <p:cNvSpPr>
            <a:spLocks noChangeArrowheads="1"/>
          </p:cNvSpPr>
          <p:nvPr/>
        </p:nvSpPr>
        <p:spPr bwMode="auto">
          <a:xfrm>
            <a:off x="53975" y="1430227"/>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What is a Tree?</a:t>
            </a:r>
          </a:p>
        </p:txBody>
      </p:sp>
      <p:sp>
        <p:nvSpPr>
          <p:cNvPr id="93236" name="Rectangle 52"/>
          <p:cNvSpPr>
            <a:spLocks noChangeArrowheads="1"/>
          </p:cNvSpPr>
          <p:nvPr/>
        </p:nvSpPr>
        <p:spPr bwMode="auto">
          <a:xfrm>
            <a:off x="304800" y="3186223"/>
            <a:ext cx="8624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endParaRPr lang="en-US" sz="2000" dirty="0">
              <a:solidFill>
                <a:srgbClr val="002060"/>
              </a:solidFill>
              <a:cs typeface="Arial" charset="0"/>
            </a:endParaRPr>
          </a:p>
        </p:txBody>
      </p:sp>
      <p:sp>
        <p:nvSpPr>
          <p:cNvPr id="17" name="Rectangle 2"/>
          <p:cNvSpPr txBox="1">
            <a:spLocks noChangeArrowheads="1"/>
          </p:cNvSpPr>
          <p:nvPr/>
        </p:nvSpPr>
        <p:spPr bwMode="auto">
          <a:xfrm>
            <a:off x="1359195" y="457200"/>
            <a:ext cx="6019800" cy="476993"/>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Tree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Diagrams</a:t>
            </a:r>
          </a:p>
        </p:txBody>
      </p:sp>
      <p:sp>
        <p:nvSpPr>
          <p:cNvPr id="21" name="Rectangle 10"/>
          <p:cNvSpPr>
            <a:spLocks noChangeArrowheads="1"/>
          </p:cNvSpPr>
          <p:nvPr/>
        </p:nvSpPr>
        <p:spPr bwMode="auto">
          <a:xfrm>
            <a:off x="502444" y="53340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88" tIns="40494" rIns="80988" bIns="40494"/>
          <a:lstStyle/>
          <a:p>
            <a:pPr marL="395288" indent="-395288" eaLnBrk="0" hangingPunct="0">
              <a:spcBef>
                <a:spcPct val="20000"/>
              </a:spcBef>
              <a:buClr>
                <a:schemeClr val="accent1"/>
              </a:buClr>
              <a:buFontTx/>
              <a:buChar char="•"/>
            </a:pPr>
            <a:r>
              <a:rPr lang="en-US" sz="2000" dirty="0">
                <a:solidFill>
                  <a:srgbClr val="002060"/>
                </a:solidFill>
                <a:cs typeface="Arial" charset="0"/>
              </a:rPr>
              <a:t>The tree diagram shows all events along with their marginal, conditional, and joint probabilities.</a:t>
            </a:r>
          </a:p>
        </p:txBody>
      </p:sp>
      <p:pic>
        <p:nvPicPr>
          <p:cNvPr id="1044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823" y="3755230"/>
            <a:ext cx="5638800" cy="14208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4463"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10446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62" y="3549650"/>
            <a:ext cx="21621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456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sldNum" sz="quarter" idx="10"/>
          </p:nvPr>
        </p:nvSpPr>
        <p:spPr>
          <a:ln/>
        </p:spPr>
        <p:txBody>
          <a:bodyPr/>
          <a:lstStyle/>
          <a:p>
            <a:r>
              <a:rPr lang="en-US"/>
              <a:t>5-</a:t>
            </a:r>
            <a:fld id="{3CCAC442-A867-41EC-8D01-CF06754616F2}" type="slidenum">
              <a:rPr lang="en-US"/>
              <a:pPr/>
              <a:t>32</a:t>
            </a:fld>
            <a:endParaRPr lang="en-US"/>
          </a:p>
        </p:txBody>
      </p:sp>
      <p:sp>
        <p:nvSpPr>
          <p:cNvPr id="96260"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106498" name="Rectangle 5"/>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106499" name="Rectangle 7"/>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106500" name="Rectangle 8"/>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106501" name="Rectangle 9"/>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106502" name="Rectangle 11"/>
          <p:cNvSpPr>
            <a:spLocks noChangeArrowheads="1"/>
          </p:cNvSpPr>
          <p:nvPr/>
        </p:nvSpPr>
        <p:spPr bwMode="auto">
          <a:xfrm>
            <a:off x="0" y="3082925"/>
            <a:ext cx="20796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96271" name="Rectangle 15"/>
          <p:cNvSpPr>
            <a:spLocks noChangeArrowheads="1"/>
          </p:cNvSpPr>
          <p:nvPr/>
        </p:nvSpPr>
        <p:spPr bwMode="auto">
          <a:xfrm>
            <a:off x="238125" y="1317625"/>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dirty="0">
                <a:solidFill>
                  <a:srgbClr val="FFFFFF"/>
                </a:solidFill>
                <a:effectLst>
                  <a:outerShdw blurRad="38100" dist="38100" dir="2700000" algn="tl">
                    <a:srgbClr val="FFFFFF"/>
                  </a:outerShdw>
                </a:effectLst>
              </a:rPr>
              <a:t> </a:t>
            </a:r>
            <a:r>
              <a:rPr lang="en-US" sz="2000" i="1" dirty="0">
                <a:solidFill>
                  <a:srgbClr val="C00000"/>
                </a:solidFill>
                <a:effectLst>
                  <a:outerShdw blurRad="38100" dist="38100" dir="2700000" algn="tl">
                    <a:srgbClr val="000000">
                      <a:alpha val="43137"/>
                    </a:srgbClr>
                  </a:outerShdw>
                </a:effectLst>
              </a:rPr>
              <a:t>Tree Diagram for Fund Type and Expense Ratios</a:t>
            </a:r>
          </a:p>
        </p:txBody>
      </p:sp>
      <p:pic>
        <p:nvPicPr>
          <p:cNvPr id="216066" name="Picture 2"/>
          <p:cNvPicPr>
            <a:picLocks noChangeAspect="1" noChangeArrowheads="1"/>
          </p:cNvPicPr>
          <p:nvPr/>
        </p:nvPicPr>
        <p:blipFill>
          <a:blip r:embed="rId3" cstate="print"/>
          <a:srcRect/>
          <a:stretch>
            <a:fillRect/>
          </a:stretch>
        </p:blipFill>
        <p:spPr bwMode="auto">
          <a:xfrm>
            <a:off x="843516" y="2057400"/>
            <a:ext cx="7123113" cy="3848100"/>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106505"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10650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862" y="5919787"/>
            <a:ext cx="4981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bwMode="auto">
          <a:xfrm>
            <a:off x="1359195" y="457200"/>
            <a:ext cx="6019800" cy="476993"/>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Tree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Diagrams</a:t>
            </a:r>
          </a:p>
        </p:txBody>
      </p:sp>
    </p:spTree>
    <p:extLst>
      <p:ext uri="{BB962C8B-B14F-4D97-AF65-F5344CB8AC3E}">
        <p14:creationId xmlns:p14="http://schemas.microsoft.com/office/powerpoint/2010/main" val="660120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Grp="1" noChangeArrowheads="1"/>
          </p:cNvSpPr>
          <p:nvPr>
            <p:ph type="sldNum" sz="quarter" idx="10"/>
          </p:nvPr>
        </p:nvSpPr>
        <p:spPr>
          <a:ln/>
        </p:spPr>
        <p:txBody>
          <a:bodyPr/>
          <a:lstStyle/>
          <a:p>
            <a:r>
              <a:rPr lang="en-US"/>
              <a:t>5-</a:t>
            </a:r>
            <a:fld id="{3D5773EB-8096-42DC-B8BD-3CD42BAA113C}" type="slidenum">
              <a:rPr lang="en-US"/>
              <a:pPr/>
              <a:t>33</a:t>
            </a:fld>
            <a:endParaRPr lang="en-US"/>
          </a:p>
        </p:txBody>
      </p:sp>
      <p:sp>
        <p:nvSpPr>
          <p:cNvPr id="117764"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buClr>
                <a:srgbClr val="C00000"/>
              </a:buClr>
              <a:defRPr/>
            </a:pPr>
            <a:endParaRPr lang="en-US" sz="3000" dirty="0">
              <a:effectLst>
                <a:outerShdw blurRad="38100" dist="38100" dir="2700000" algn="tl">
                  <a:srgbClr val="FFFFFF"/>
                </a:outerShdw>
              </a:effectLst>
            </a:endParaRPr>
          </a:p>
        </p:txBody>
      </p:sp>
      <p:sp>
        <p:nvSpPr>
          <p:cNvPr id="118786" name="Rectangle 5"/>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sz="2800"/>
          </a:p>
        </p:txBody>
      </p:sp>
      <p:sp>
        <p:nvSpPr>
          <p:cNvPr id="118787" name="Rectangle 6"/>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sz="2800"/>
          </a:p>
        </p:txBody>
      </p:sp>
      <p:sp>
        <p:nvSpPr>
          <p:cNvPr id="118788" name="Rectangle 7"/>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sz="2800"/>
          </a:p>
        </p:txBody>
      </p:sp>
      <p:sp>
        <p:nvSpPr>
          <p:cNvPr id="118789" name="Rectangle 8"/>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sz="2800"/>
          </a:p>
        </p:txBody>
      </p:sp>
      <p:sp>
        <p:nvSpPr>
          <p:cNvPr id="117769" name="Rectangle 9"/>
          <p:cNvSpPr>
            <a:spLocks noChangeArrowheads="1"/>
          </p:cNvSpPr>
          <p:nvPr/>
        </p:nvSpPr>
        <p:spPr bwMode="auto">
          <a:xfrm>
            <a:off x="665163" y="2209800"/>
            <a:ext cx="8231188"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cs typeface="Arial" pitchFamily="34" charset="0"/>
              </a:rPr>
              <a:t>If event </a:t>
            </a:r>
            <a:r>
              <a:rPr lang="en-US" sz="2000" i="1" dirty="0">
                <a:solidFill>
                  <a:srgbClr val="002060"/>
                </a:solidFill>
                <a:effectLst>
                  <a:outerShdw blurRad="38100" dist="38100" dir="2700000" algn="tl">
                    <a:srgbClr val="FFFFFF"/>
                  </a:outerShdw>
                </a:effectLst>
                <a:cs typeface="Arial" pitchFamily="34" charset="0"/>
              </a:rPr>
              <a:t>A</a:t>
            </a:r>
            <a:r>
              <a:rPr lang="en-US" sz="2000" dirty="0">
                <a:solidFill>
                  <a:srgbClr val="002060"/>
                </a:solidFill>
                <a:effectLst>
                  <a:outerShdw blurRad="38100" dist="38100" dir="2700000" algn="tl">
                    <a:srgbClr val="FFFFFF"/>
                  </a:outerShdw>
                </a:effectLst>
                <a:cs typeface="Arial" pitchFamily="34" charset="0"/>
              </a:rPr>
              <a:t> can occur in </a:t>
            </a:r>
            <a:r>
              <a:rPr lang="en-US" sz="2000" i="1" dirty="0">
                <a:solidFill>
                  <a:srgbClr val="002060"/>
                </a:solidFill>
                <a:effectLst>
                  <a:outerShdw blurRad="38100" dist="38100" dir="2700000" algn="tl">
                    <a:srgbClr val="FFFFFF"/>
                  </a:outerShdw>
                </a:effectLst>
                <a:cs typeface="Arial" pitchFamily="34" charset="0"/>
              </a:rPr>
              <a:t>n</a:t>
            </a:r>
            <a:r>
              <a:rPr lang="en-US" sz="2000" baseline="-25000" dirty="0">
                <a:solidFill>
                  <a:srgbClr val="002060"/>
                </a:solidFill>
                <a:effectLst>
                  <a:outerShdw blurRad="38100" dist="38100" dir="2700000" algn="tl">
                    <a:srgbClr val="FFFFFF"/>
                  </a:outerShdw>
                </a:effectLst>
                <a:cs typeface="Arial" pitchFamily="34" charset="0"/>
              </a:rPr>
              <a:t>1</a:t>
            </a:r>
            <a:r>
              <a:rPr lang="en-US" sz="2000" dirty="0">
                <a:solidFill>
                  <a:srgbClr val="002060"/>
                </a:solidFill>
                <a:effectLst>
                  <a:outerShdw blurRad="38100" dist="38100" dir="2700000" algn="tl">
                    <a:srgbClr val="FFFFFF"/>
                  </a:outerShdw>
                </a:effectLst>
                <a:cs typeface="Arial" pitchFamily="34" charset="0"/>
              </a:rPr>
              <a:t> ways and event </a:t>
            </a:r>
            <a:r>
              <a:rPr lang="en-US" sz="2000" i="1" dirty="0">
                <a:solidFill>
                  <a:srgbClr val="002060"/>
                </a:solidFill>
                <a:effectLst>
                  <a:outerShdw blurRad="38100" dist="38100" dir="2700000" algn="tl">
                    <a:srgbClr val="FFFFFF"/>
                  </a:outerShdw>
                </a:effectLst>
                <a:cs typeface="Arial" pitchFamily="34" charset="0"/>
              </a:rPr>
              <a:t>B</a:t>
            </a:r>
            <a:r>
              <a:rPr lang="en-US" sz="2000" dirty="0">
                <a:solidFill>
                  <a:srgbClr val="002060"/>
                </a:solidFill>
                <a:effectLst>
                  <a:outerShdw blurRad="38100" dist="38100" dir="2700000" algn="tl">
                    <a:srgbClr val="FFFFFF"/>
                  </a:outerShdw>
                </a:effectLst>
                <a:cs typeface="Arial" pitchFamily="34" charset="0"/>
              </a:rPr>
              <a:t> can occur in </a:t>
            </a:r>
            <a:r>
              <a:rPr lang="en-US" sz="2000" i="1" dirty="0">
                <a:solidFill>
                  <a:srgbClr val="002060"/>
                </a:solidFill>
                <a:effectLst>
                  <a:outerShdw blurRad="38100" dist="38100" dir="2700000" algn="tl">
                    <a:srgbClr val="FFFFFF"/>
                  </a:outerShdw>
                </a:effectLst>
                <a:cs typeface="Arial" pitchFamily="34" charset="0"/>
              </a:rPr>
              <a:t>n</a:t>
            </a:r>
            <a:r>
              <a:rPr lang="en-US" sz="2000" baseline="-25000" dirty="0">
                <a:solidFill>
                  <a:srgbClr val="002060"/>
                </a:solidFill>
                <a:effectLst>
                  <a:outerShdw blurRad="38100" dist="38100" dir="2700000" algn="tl">
                    <a:srgbClr val="FFFFFF"/>
                  </a:outerShdw>
                </a:effectLst>
                <a:cs typeface="Arial" pitchFamily="34" charset="0"/>
              </a:rPr>
              <a:t>2</a:t>
            </a:r>
            <a:r>
              <a:rPr lang="en-US" sz="2000" dirty="0">
                <a:solidFill>
                  <a:srgbClr val="002060"/>
                </a:solidFill>
                <a:effectLst>
                  <a:outerShdw blurRad="38100" dist="38100" dir="2700000" algn="tl">
                    <a:srgbClr val="FFFFFF"/>
                  </a:outerShdw>
                </a:effectLst>
                <a:cs typeface="Arial" pitchFamily="34" charset="0"/>
              </a:rPr>
              <a:t> ways, then events </a:t>
            </a:r>
            <a:r>
              <a:rPr lang="en-US" sz="2000" i="1" dirty="0">
                <a:solidFill>
                  <a:srgbClr val="002060"/>
                </a:solidFill>
                <a:effectLst>
                  <a:outerShdw blurRad="38100" dist="38100" dir="2700000" algn="tl">
                    <a:srgbClr val="FFFFFF"/>
                  </a:outerShdw>
                </a:effectLst>
                <a:cs typeface="Arial" pitchFamily="34" charset="0"/>
              </a:rPr>
              <a:t>A</a:t>
            </a:r>
            <a:r>
              <a:rPr lang="en-US" sz="2000" dirty="0">
                <a:solidFill>
                  <a:srgbClr val="002060"/>
                </a:solidFill>
                <a:effectLst>
                  <a:outerShdw blurRad="38100" dist="38100" dir="2700000" algn="tl">
                    <a:srgbClr val="FFFFFF"/>
                  </a:outerShdw>
                </a:effectLst>
                <a:cs typeface="Arial" pitchFamily="34" charset="0"/>
              </a:rPr>
              <a:t> and </a:t>
            </a:r>
            <a:r>
              <a:rPr lang="en-US" sz="2000" i="1" dirty="0">
                <a:solidFill>
                  <a:srgbClr val="002060"/>
                </a:solidFill>
                <a:effectLst>
                  <a:outerShdw blurRad="38100" dist="38100" dir="2700000" algn="tl">
                    <a:srgbClr val="FFFFFF"/>
                  </a:outerShdw>
                </a:effectLst>
                <a:cs typeface="Arial" pitchFamily="34" charset="0"/>
              </a:rPr>
              <a:t>B</a:t>
            </a:r>
            <a:r>
              <a:rPr lang="en-US" sz="2000" dirty="0">
                <a:solidFill>
                  <a:srgbClr val="002060"/>
                </a:solidFill>
                <a:effectLst>
                  <a:outerShdw blurRad="38100" dist="38100" dir="2700000" algn="tl">
                    <a:srgbClr val="FFFFFF"/>
                  </a:outerShdw>
                </a:effectLst>
                <a:cs typeface="Arial" pitchFamily="34" charset="0"/>
              </a:rPr>
              <a:t> can occur in </a:t>
            </a:r>
            <a:r>
              <a:rPr lang="en-US" sz="2000" i="1" dirty="0">
                <a:solidFill>
                  <a:srgbClr val="002060"/>
                </a:solidFill>
                <a:effectLst>
                  <a:outerShdw blurRad="38100" dist="38100" dir="2700000" algn="tl">
                    <a:srgbClr val="FFFFFF"/>
                  </a:outerShdw>
                </a:effectLst>
                <a:cs typeface="Arial" pitchFamily="34" charset="0"/>
              </a:rPr>
              <a:t>n</a:t>
            </a:r>
            <a:r>
              <a:rPr lang="en-US" sz="2000" baseline="-25000" dirty="0">
                <a:solidFill>
                  <a:srgbClr val="002060"/>
                </a:solidFill>
                <a:effectLst>
                  <a:outerShdw blurRad="38100" dist="38100" dir="2700000" algn="tl">
                    <a:srgbClr val="FFFFFF"/>
                  </a:outerShdw>
                </a:effectLst>
                <a:cs typeface="Arial" pitchFamily="34" charset="0"/>
              </a:rPr>
              <a:t>1</a:t>
            </a:r>
            <a:r>
              <a:rPr lang="en-US" sz="2000" dirty="0">
                <a:solidFill>
                  <a:srgbClr val="002060"/>
                </a:solidFill>
                <a:effectLst>
                  <a:outerShdw blurRad="38100" dist="38100" dir="2700000" algn="tl">
                    <a:srgbClr val="FFFFFF"/>
                  </a:outerShdw>
                </a:effectLst>
                <a:cs typeface="Arial" pitchFamily="34" charset="0"/>
              </a:rPr>
              <a:t> x </a:t>
            </a:r>
            <a:r>
              <a:rPr lang="en-US" sz="2000" i="1" dirty="0">
                <a:solidFill>
                  <a:srgbClr val="002060"/>
                </a:solidFill>
                <a:effectLst>
                  <a:outerShdw blurRad="38100" dist="38100" dir="2700000" algn="tl">
                    <a:srgbClr val="FFFFFF"/>
                  </a:outerShdw>
                </a:effectLst>
                <a:cs typeface="Arial" pitchFamily="34" charset="0"/>
              </a:rPr>
              <a:t>n</a:t>
            </a:r>
            <a:r>
              <a:rPr lang="en-US" sz="2000" baseline="-25000" dirty="0">
                <a:solidFill>
                  <a:srgbClr val="002060"/>
                </a:solidFill>
                <a:effectLst>
                  <a:outerShdw blurRad="38100" dist="38100" dir="2700000" algn="tl">
                    <a:srgbClr val="FFFFFF"/>
                  </a:outerShdw>
                </a:effectLst>
                <a:cs typeface="Arial" pitchFamily="34" charset="0"/>
              </a:rPr>
              <a:t>2</a:t>
            </a:r>
            <a:r>
              <a:rPr lang="en-US" sz="2000" dirty="0">
                <a:solidFill>
                  <a:srgbClr val="002060"/>
                </a:solidFill>
                <a:effectLst>
                  <a:outerShdw blurRad="38100" dist="38100" dir="2700000" algn="tl">
                    <a:srgbClr val="FFFFFF"/>
                  </a:outerShdw>
                </a:effectLst>
                <a:cs typeface="Arial" pitchFamily="34" charset="0"/>
              </a:rPr>
              <a:t> ways.  </a:t>
            </a:r>
          </a:p>
        </p:txBody>
      </p:sp>
      <p:sp>
        <p:nvSpPr>
          <p:cNvPr id="118791" name="Rectangle 11"/>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sz="2800"/>
          </a:p>
        </p:txBody>
      </p:sp>
      <p:sp>
        <p:nvSpPr>
          <p:cNvPr id="117773" name="Rectangle 13"/>
          <p:cNvSpPr>
            <a:spLocks noChangeArrowheads="1"/>
          </p:cNvSpPr>
          <p:nvPr/>
        </p:nvSpPr>
        <p:spPr bwMode="auto">
          <a:xfrm>
            <a:off x="741363" y="3124200"/>
            <a:ext cx="8231188"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cs typeface="Arial" pitchFamily="34" charset="0"/>
              </a:rPr>
              <a:t>In general, </a:t>
            </a:r>
            <a:r>
              <a:rPr lang="en-US" sz="2000" i="1" dirty="0">
                <a:solidFill>
                  <a:srgbClr val="002060"/>
                </a:solidFill>
                <a:effectLst>
                  <a:outerShdw blurRad="38100" dist="38100" dir="2700000" algn="tl">
                    <a:srgbClr val="FFFFFF"/>
                  </a:outerShdw>
                </a:effectLst>
                <a:cs typeface="Arial" pitchFamily="34" charset="0"/>
              </a:rPr>
              <a:t>m</a:t>
            </a:r>
            <a:r>
              <a:rPr lang="en-US" sz="2000" dirty="0">
                <a:solidFill>
                  <a:srgbClr val="002060"/>
                </a:solidFill>
                <a:effectLst>
                  <a:outerShdw blurRad="38100" dist="38100" dir="2700000" algn="tl">
                    <a:srgbClr val="FFFFFF"/>
                  </a:outerShdw>
                </a:effectLst>
                <a:cs typeface="Arial" pitchFamily="34" charset="0"/>
              </a:rPr>
              <a:t> events can occur</a:t>
            </a:r>
            <a:br>
              <a:rPr lang="en-US" sz="2000" dirty="0">
                <a:solidFill>
                  <a:srgbClr val="002060"/>
                </a:solidFill>
                <a:effectLst>
                  <a:outerShdw blurRad="38100" dist="38100" dir="2700000" algn="tl">
                    <a:srgbClr val="FFFFFF"/>
                  </a:outerShdw>
                </a:effectLst>
                <a:cs typeface="Arial" pitchFamily="34" charset="0"/>
              </a:rPr>
            </a:br>
            <a:r>
              <a:rPr lang="en-US" sz="2000" i="1" dirty="0">
                <a:solidFill>
                  <a:srgbClr val="002060"/>
                </a:solidFill>
                <a:effectLst>
                  <a:outerShdw blurRad="38100" dist="38100" dir="2700000" algn="tl">
                    <a:srgbClr val="FFFFFF"/>
                  </a:outerShdw>
                </a:effectLst>
                <a:cs typeface="Arial" pitchFamily="34" charset="0"/>
              </a:rPr>
              <a:t>n</a:t>
            </a:r>
            <a:r>
              <a:rPr lang="en-US" sz="2000" baseline="-25000" dirty="0">
                <a:solidFill>
                  <a:srgbClr val="002060"/>
                </a:solidFill>
                <a:effectLst>
                  <a:outerShdw blurRad="38100" dist="38100" dir="2700000" algn="tl">
                    <a:srgbClr val="FFFFFF"/>
                  </a:outerShdw>
                </a:effectLst>
                <a:cs typeface="Arial" pitchFamily="34" charset="0"/>
              </a:rPr>
              <a:t>1</a:t>
            </a:r>
            <a:r>
              <a:rPr lang="en-US" sz="2000" dirty="0">
                <a:solidFill>
                  <a:srgbClr val="002060"/>
                </a:solidFill>
                <a:effectLst>
                  <a:outerShdw blurRad="38100" dist="38100" dir="2700000" algn="tl">
                    <a:srgbClr val="FFFFFF"/>
                  </a:outerShdw>
                </a:effectLst>
                <a:cs typeface="Arial" pitchFamily="34" charset="0"/>
              </a:rPr>
              <a:t> x </a:t>
            </a:r>
            <a:r>
              <a:rPr lang="en-US" sz="2000" i="1" dirty="0">
                <a:solidFill>
                  <a:srgbClr val="002060"/>
                </a:solidFill>
                <a:effectLst>
                  <a:outerShdw blurRad="38100" dist="38100" dir="2700000" algn="tl">
                    <a:srgbClr val="FFFFFF"/>
                  </a:outerShdw>
                </a:effectLst>
                <a:cs typeface="Arial" pitchFamily="34" charset="0"/>
              </a:rPr>
              <a:t>n</a:t>
            </a:r>
            <a:r>
              <a:rPr lang="en-US" sz="2000" baseline="-25000" dirty="0">
                <a:solidFill>
                  <a:srgbClr val="002060"/>
                </a:solidFill>
                <a:effectLst>
                  <a:outerShdw blurRad="38100" dist="38100" dir="2700000" algn="tl">
                    <a:srgbClr val="FFFFFF"/>
                  </a:outerShdw>
                </a:effectLst>
                <a:cs typeface="Arial" pitchFamily="34" charset="0"/>
              </a:rPr>
              <a:t>2</a:t>
            </a:r>
            <a:r>
              <a:rPr lang="en-US" sz="2000" dirty="0">
                <a:solidFill>
                  <a:srgbClr val="002060"/>
                </a:solidFill>
                <a:effectLst>
                  <a:outerShdw blurRad="38100" dist="38100" dir="2700000" algn="tl">
                    <a:srgbClr val="FFFFFF"/>
                  </a:outerShdw>
                </a:effectLst>
                <a:cs typeface="Arial" pitchFamily="34" charset="0"/>
              </a:rPr>
              <a:t> x … x </a:t>
            </a:r>
            <a:r>
              <a:rPr lang="en-US" sz="2000" i="1" dirty="0">
                <a:solidFill>
                  <a:srgbClr val="002060"/>
                </a:solidFill>
                <a:effectLst>
                  <a:outerShdw blurRad="38100" dist="38100" dir="2700000" algn="tl">
                    <a:srgbClr val="FFFFFF"/>
                  </a:outerShdw>
                </a:effectLst>
                <a:cs typeface="Arial" pitchFamily="34" charset="0"/>
              </a:rPr>
              <a:t>n</a:t>
            </a:r>
            <a:r>
              <a:rPr lang="en-US" sz="2000" i="1" baseline="-25000" dirty="0">
                <a:solidFill>
                  <a:srgbClr val="002060"/>
                </a:solidFill>
                <a:effectLst>
                  <a:outerShdw blurRad="38100" dist="38100" dir="2700000" algn="tl">
                    <a:srgbClr val="FFFFFF"/>
                  </a:outerShdw>
                </a:effectLst>
                <a:cs typeface="Arial" pitchFamily="34" charset="0"/>
              </a:rPr>
              <a:t>m</a:t>
            </a:r>
            <a:r>
              <a:rPr lang="en-US" sz="2000" dirty="0">
                <a:solidFill>
                  <a:srgbClr val="002060"/>
                </a:solidFill>
                <a:effectLst>
                  <a:outerShdw blurRad="38100" dist="38100" dir="2700000" algn="tl">
                    <a:srgbClr val="FFFFFF"/>
                  </a:outerShdw>
                </a:effectLst>
                <a:cs typeface="Arial" pitchFamily="34" charset="0"/>
              </a:rPr>
              <a:t> ways.  </a:t>
            </a:r>
          </a:p>
        </p:txBody>
      </p:sp>
      <p:sp>
        <p:nvSpPr>
          <p:cNvPr id="117775" name="Rectangle 15"/>
          <p:cNvSpPr>
            <a:spLocks noChangeArrowheads="1"/>
          </p:cNvSpPr>
          <p:nvPr/>
        </p:nvSpPr>
        <p:spPr bwMode="auto">
          <a:xfrm>
            <a:off x="284163" y="1524000"/>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Fundamental Rule of Counting</a:t>
            </a:r>
          </a:p>
        </p:txBody>
      </p:sp>
      <p:sp>
        <p:nvSpPr>
          <p:cNvPr id="118794"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sp>
        <p:nvSpPr>
          <p:cNvPr id="17" name="Rectangle 2"/>
          <p:cNvSpPr txBox="1">
            <a:spLocks noChangeArrowheads="1"/>
          </p:cNvSpPr>
          <p:nvPr/>
        </p:nvSpPr>
        <p:spPr bwMode="auto">
          <a:xfrm>
            <a:off x="1394175" y="381000"/>
            <a:ext cx="6472238" cy="533400"/>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Counting </a:t>
            </a:r>
            <a:r>
              <a:rPr lang="en-US" sz="3200" kern="0" dirty="0">
                <a:solidFill>
                  <a:schemeClr val="accent1"/>
                </a:solidFill>
                <a:effectLst>
                  <a:outerShdw blurRad="38100" dist="38100" dir="2700000" algn="tl">
                    <a:srgbClr val="000000">
                      <a:alpha val="43137"/>
                    </a:srgbClr>
                  </a:outerShdw>
                </a:effectLst>
                <a:latin typeface="+mj-lt"/>
                <a:ea typeface="+mj-ea"/>
                <a:cs typeface="+mj-cs"/>
              </a:rPr>
              <a:t>Rules</a:t>
            </a:r>
          </a:p>
        </p:txBody>
      </p:sp>
      <p:sp>
        <p:nvSpPr>
          <p:cNvPr id="20" name="Rectangle 14"/>
          <p:cNvSpPr>
            <a:spLocks noChangeArrowheads="1"/>
          </p:cNvSpPr>
          <p:nvPr/>
        </p:nvSpPr>
        <p:spPr bwMode="auto">
          <a:xfrm>
            <a:off x="207963" y="3886200"/>
            <a:ext cx="617220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Example: Stockkeeping Labels</a:t>
            </a:r>
          </a:p>
        </p:txBody>
      </p:sp>
      <p:sp>
        <p:nvSpPr>
          <p:cNvPr id="21" name="Rectangle 20"/>
          <p:cNvSpPr/>
          <p:nvPr/>
        </p:nvSpPr>
        <p:spPr>
          <a:xfrm>
            <a:off x="628403" y="4495800"/>
            <a:ext cx="7239000" cy="923925"/>
          </a:xfrm>
          <a:prstGeom prst="rect">
            <a:avLst/>
          </a:prstGeom>
        </p:spPr>
        <p:txBody>
          <a:bodyPr>
            <a:spAutoFit/>
          </a:bodyPr>
          <a:lstStyle/>
          <a:p>
            <a:pPr marL="396096" indent="-396096" eaLnBrk="0" hangingPunct="0">
              <a:spcBef>
                <a:spcPct val="20000"/>
              </a:spcBef>
              <a:buClr>
                <a:schemeClr val="accent1"/>
              </a:buClr>
              <a:buFontTx/>
              <a:buChar char="•"/>
              <a:defRPr/>
            </a:pPr>
            <a:r>
              <a:rPr lang="en-US" dirty="0">
                <a:solidFill>
                  <a:srgbClr val="002060"/>
                </a:solidFill>
                <a:effectLst>
                  <a:outerShdw blurRad="38100" dist="38100" dir="2700000" algn="tl">
                    <a:srgbClr val="FFFFFF"/>
                  </a:outerShdw>
                </a:effectLst>
                <a:cs typeface="Arial" pitchFamily="34" charset="0"/>
              </a:rPr>
              <a:t>How many unique stockkeeping unit (SKU) labels can a hardware store create by using two letters (ranging from </a:t>
            </a:r>
            <a:r>
              <a:rPr lang="en-US" i="1" dirty="0">
                <a:solidFill>
                  <a:srgbClr val="002060"/>
                </a:solidFill>
                <a:effectLst>
                  <a:outerShdw blurRad="38100" dist="38100" dir="2700000" algn="tl">
                    <a:srgbClr val="FFFFFF"/>
                  </a:outerShdw>
                </a:effectLst>
                <a:cs typeface="Arial" pitchFamily="34" charset="0"/>
              </a:rPr>
              <a:t>AA</a:t>
            </a:r>
            <a:r>
              <a:rPr lang="en-US" dirty="0">
                <a:solidFill>
                  <a:srgbClr val="002060"/>
                </a:solidFill>
                <a:effectLst>
                  <a:outerShdw blurRad="38100" dist="38100" dir="2700000" algn="tl">
                    <a:srgbClr val="FFFFFF"/>
                  </a:outerShdw>
                </a:effectLst>
                <a:cs typeface="Arial" pitchFamily="34" charset="0"/>
              </a:rPr>
              <a:t> to </a:t>
            </a:r>
            <a:r>
              <a:rPr lang="en-US" i="1" dirty="0">
                <a:solidFill>
                  <a:srgbClr val="002060"/>
                </a:solidFill>
                <a:effectLst>
                  <a:outerShdw blurRad="38100" dist="38100" dir="2700000" algn="tl">
                    <a:srgbClr val="FFFFFF"/>
                  </a:outerShdw>
                </a:effectLst>
                <a:cs typeface="Arial" pitchFamily="34" charset="0"/>
              </a:rPr>
              <a:t>ZZ</a:t>
            </a:r>
            <a:r>
              <a:rPr lang="en-US" dirty="0">
                <a:solidFill>
                  <a:srgbClr val="002060"/>
                </a:solidFill>
                <a:effectLst>
                  <a:outerShdw blurRad="38100" dist="38100" dir="2700000" algn="tl">
                    <a:srgbClr val="FFFFFF"/>
                  </a:outerShdw>
                </a:effectLst>
                <a:cs typeface="Arial" pitchFamily="34" charset="0"/>
              </a:rPr>
              <a:t>) followed by four numbers (0 through 9)?</a:t>
            </a:r>
          </a:p>
        </p:txBody>
      </p:sp>
    </p:spTree>
    <p:extLst>
      <p:ext uri="{BB962C8B-B14F-4D97-AF65-F5344CB8AC3E}">
        <p14:creationId xmlns:p14="http://schemas.microsoft.com/office/powerpoint/2010/main" val="3864640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Grp="1" noChangeArrowheads="1"/>
          </p:cNvSpPr>
          <p:nvPr>
            <p:ph type="sldNum" sz="quarter" idx="10"/>
          </p:nvPr>
        </p:nvSpPr>
        <p:spPr>
          <a:ln/>
        </p:spPr>
        <p:txBody>
          <a:bodyPr/>
          <a:lstStyle/>
          <a:p>
            <a:r>
              <a:rPr lang="en-US"/>
              <a:t>5-</a:t>
            </a:r>
            <a:fld id="{F72E91EE-EECD-43BB-8D01-DAB8F95C513C}" type="slidenum">
              <a:rPr lang="en-US"/>
              <a:pPr/>
              <a:t>34</a:t>
            </a:fld>
            <a:endParaRPr lang="en-US"/>
          </a:p>
        </p:txBody>
      </p:sp>
      <p:sp>
        <p:nvSpPr>
          <p:cNvPr id="120833"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118788"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120835" name="Rectangle 5"/>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20836" name="Rectangle 6"/>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20837" name="Rectangle 7"/>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20838" name="Rectangle 8"/>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20839" name="Rectangle 9"/>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18796" name="Rectangle 12"/>
          <p:cNvSpPr>
            <a:spLocks noChangeArrowheads="1"/>
          </p:cNvSpPr>
          <p:nvPr/>
        </p:nvSpPr>
        <p:spPr bwMode="auto">
          <a:xfrm>
            <a:off x="533400" y="2132013"/>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i="1">
                <a:solidFill>
                  <a:srgbClr val="002060"/>
                </a:solidFill>
                <a:cs typeface="Arial" charset="0"/>
              </a:rPr>
              <a:t>For example, </a:t>
            </a:r>
            <a:r>
              <a:rPr lang="en-US" sz="2000">
                <a:solidFill>
                  <a:srgbClr val="002060"/>
                </a:solidFill>
                <a:cs typeface="Arial" charset="0"/>
              </a:rPr>
              <a:t>AF1078: hex-head 6 cm bolts – box of 12;</a:t>
            </a:r>
            <a:br>
              <a:rPr lang="en-US" sz="2000">
                <a:solidFill>
                  <a:srgbClr val="002060"/>
                </a:solidFill>
                <a:cs typeface="Arial" charset="0"/>
              </a:rPr>
            </a:br>
            <a:r>
              <a:rPr lang="en-US" sz="2000">
                <a:solidFill>
                  <a:srgbClr val="002060"/>
                </a:solidFill>
                <a:cs typeface="Arial" charset="0"/>
              </a:rPr>
              <a:t>RT4855: Lime-A-Way cleaner – 16 ounce LL3319: Rust-Oleum primer – gray 15 ounce</a:t>
            </a:r>
          </a:p>
        </p:txBody>
      </p:sp>
      <p:sp>
        <p:nvSpPr>
          <p:cNvPr id="118798" name="Rectangle 14"/>
          <p:cNvSpPr>
            <a:spLocks noChangeArrowheads="1"/>
          </p:cNvSpPr>
          <p:nvPr/>
        </p:nvSpPr>
        <p:spPr bwMode="auto">
          <a:xfrm>
            <a:off x="238125" y="1370013"/>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24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Example:  Stockkeeping Labels</a:t>
            </a:r>
          </a:p>
        </p:txBody>
      </p:sp>
      <p:sp>
        <p:nvSpPr>
          <p:cNvPr id="119822" name="Rectangle 14"/>
          <p:cNvSpPr>
            <a:spLocks noChangeArrowheads="1"/>
          </p:cNvSpPr>
          <p:nvPr/>
        </p:nvSpPr>
        <p:spPr bwMode="auto">
          <a:xfrm>
            <a:off x="533400" y="3198813"/>
            <a:ext cx="82296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a:solidFill>
                  <a:srgbClr val="002060"/>
                </a:solidFill>
                <a:cs typeface="Arial" charset="0"/>
              </a:rPr>
              <a:t>There are 26 x 26 x 10 x 10 x 10 x 10 = 6,760,000 unique inventory labels.</a:t>
            </a:r>
          </a:p>
        </p:txBody>
      </p:sp>
      <p:sp>
        <p:nvSpPr>
          <p:cNvPr id="120843"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176129" name="Picture 1"/>
          <p:cNvPicPr>
            <a:picLocks noChangeAspect="1" noChangeArrowheads="1"/>
          </p:cNvPicPr>
          <p:nvPr/>
        </p:nvPicPr>
        <p:blipFill>
          <a:blip r:embed="rId3" cstate="print"/>
          <a:srcRect/>
          <a:stretch>
            <a:fillRect/>
          </a:stretch>
        </p:blipFill>
        <p:spPr bwMode="auto">
          <a:xfrm>
            <a:off x="1524000" y="4037013"/>
            <a:ext cx="6392636" cy="2209800"/>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19" name="Rectangle 2"/>
          <p:cNvSpPr txBox="1">
            <a:spLocks noChangeArrowheads="1"/>
          </p:cNvSpPr>
          <p:nvPr/>
        </p:nvSpPr>
        <p:spPr bwMode="auto">
          <a:xfrm>
            <a:off x="1394175" y="381000"/>
            <a:ext cx="6472238" cy="533400"/>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Counting </a:t>
            </a:r>
            <a:r>
              <a:rPr lang="en-US" sz="3200" kern="0" dirty="0">
                <a:solidFill>
                  <a:schemeClr val="accent1"/>
                </a:solidFill>
                <a:effectLst>
                  <a:outerShdw blurRad="38100" dist="38100" dir="2700000" algn="tl">
                    <a:srgbClr val="000000">
                      <a:alpha val="43137"/>
                    </a:srgbClr>
                  </a:outerShdw>
                </a:effectLst>
                <a:latin typeface="+mj-lt"/>
                <a:ea typeface="+mj-ea"/>
                <a:cs typeface="+mj-cs"/>
              </a:rPr>
              <a:t>Rules</a:t>
            </a:r>
          </a:p>
        </p:txBody>
      </p:sp>
    </p:spTree>
    <p:extLst>
      <p:ext uri="{BB962C8B-B14F-4D97-AF65-F5344CB8AC3E}">
        <p14:creationId xmlns:p14="http://schemas.microsoft.com/office/powerpoint/2010/main" val="3758499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a:spLocks noGrp="1" noChangeArrowheads="1"/>
          </p:cNvSpPr>
          <p:nvPr>
            <p:ph type="sldNum" sz="quarter" idx="10"/>
          </p:nvPr>
        </p:nvSpPr>
        <p:spPr>
          <a:ln/>
        </p:spPr>
        <p:txBody>
          <a:bodyPr/>
          <a:lstStyle/>
          <a:p>
            <a:r>
              <a:rPr lang="en-US"/>
              <a:t>5-</a:t>
            </a:r>
            <a:fld id="{A35B40C2-E566-4E58-9B4D-0475F524E3EA}" type="slidenum">
              <a:rPr lang="en-US"/>
              <a:pPr/>
              <a:t>35</a:t>
            </a:fld>
            <a:endParaRPr lang="en-US"/>
          </a:p>
        </p:txBody>
      </p:sp>
      <p:sp>
        <p:nvSpPr>
          <p:cNvPr id="122881"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121860"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buClr>
                <a:srgbClr val="C00000"/>
              </a:buClr>
              <a:defRPr/>
            </a:pPr>
            <a:endParaRPr lang="en-US" sz="3000" dirty="0">
              <a:effectLst>
                <a:outerShdw blurRad="38100" dist="38100" dir="2700000" algn="tl">
                  <a:srgbClr val="FFFFFF"/>
                </a:outerShdw>
              </a:effectLst>
            </a:endParaRPr>
          </a:p>
        </p:txBody>
      </p:sp>
      <p:sp>
        <p:nvSpPr>
          <p:cNvPr id="122883" name="Rectangle 5"/>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22884" name="Rectangle 6"/>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22885" name="Rectangle 7"/>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22886" name="Rectangle 8"/>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22887" name="Rectangle 9"/>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21867" name="Rectangle 11"/>
          <p:cNvSpPr>
            <a:spLocks noChangeArrowheads="1"/>
          </p:cNvSpPr>
          <p:nvPr/>
        </p:nvSpPr>
        <p:spPr bwMode="auto">
          <a:xfrm>
            <a:off x="673100" y="1928498"/>
            <a:ext cx="7785100" cy="771525"/>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cs typeface="Arial" pitchFamily="34" charset="0"/>
              </a:rPr>
              <a:t>The number of ways that </a:t>
            </a:r>
            <a:r>
              <a:rPr lang="en-US" sz="2000" i="1" dirty="0">
                <a:solidFill>
                  <a:srgbClr val="002060"/>
                </a:solidFill>
                <a:effectLst>
                  <a:outerShdw blurRad="38100" dist="38100" dir="2700000" algn="tl">
                    <a:srgbClr val="FFFFFF"/>
                  </a:outerShdw>
                </a:effectLst>
                <a:cs typeface="Arial" pitchFamily="34" charset="0"/>
              </a:rPr>
              <a:t>n</a:t>
            </a:r>
            <a:r>
              <a:rPr lang="en-US" sz="2000" dirty="0">
                <a:solidFill>
                  <a:srgbClr val="002060"/>
                </a:solidFill>
                <a:effectLst>
                  <a:outerShdw blurRad="38100" dist="38100" dir="2700000" algn="tl">
                    <a:srgbClr val="FFFFFF"/>
                  </a:outerShdw>
                </a:effectLst>
                <a:cs typeface="Arial" pitchFamily="34" charset="0"/>
              </a:rPr>
              <a:t> items can be arranged in a </a:t>
            </a:r>
            <a:r>
              <a:rPr lang="en-US" sz="2000" dirty="0" smtClean="0">
                <a:solidFill>
                  <a:srgbClr val="002060"/>
                </a:solidFill>
                <a:effectLst>
                  <a:outerShdw blurRad="38100" dist="38100" dir="2700000" algn="tl">
                    <a:srgbClr val="FFFFFF"/>
                  </a:outerShdw>
                </a:effectLst>
                <a:cs typeface="Arial" pitchFamily="34" charset="0"/>
              </a:rPr>
              <a:t>particular order </a:t>
            </a:r>
            <a:r>
              <a:rPr lang="en-US" sz="2000" dirty="0">
                <a:solidFill>
                  <a:srgbClr val="002060"/>
                </a:solidFill>
                <a:effectLst>
                  <a:outerShdw blurRad="38100" dist="38100" dir="2700000" algn="tl">
                    <a:srgbClr val="FFFFFF"/>
                  </a:outerShdw>
                </a:effectLst>
                <a:cs typeface="Arial" pitchFamily="34" charset="0"/>
              </a:rPr>
              <a:t>is </a:t>
            </a:r>
            <a:r>
              <a:rPr lang="en-US" sz="2000" i="1" u="sng" dirty="0">
                <a:solidFill>
                  <a:srgbClr val="C00000"/>
                </a:solidFill>
                <a:effectLst>
                  <a:outerShdw blurRad="38100" dist="38100" dir="2700000" algn="tl">
                    <a:srgbClr val="FFFFFF"/>
                  </a:outerShdw>
                </a:effectLst>
                <a:cs typeface="Arial" pitchFamily="34" charset="0"/>
              </a:rPr>
              <a:t>n</a:t>
            </a:r>
            <a:r>
              <a:rPr lang="en-US" sz="2000" u="sng" dirty="0">
                <a:solidFill>
                  <a:srgbClr val="C00000"/>
                </a:solidFill>
                <a:effectLst>
                  <a:outerShdw blurRad="38100" dist="38100" dir="2700000" algn="tl">
                    <a:srgbClr val="FFFFFF"/>
                  </a:outerShdw>
                </a:effectLst>
                <a:cs typeface="Arial" pitchFamily="34" charset="0"/>
              </a:rPr>
              <a:t> </a:t>
            </a:r>
            <a:r>
              <a:rPr lang="en-US" sz="2000" i="1" u="sng" dirty="0">
                <a:solidFill>
                  <a:srgbClr val="C00000"/>
                </a:solidFill>
                <a:effectLst>
                  <a:outerShdw blurRad="38100" dist="38100" dir="2700000" algn="tl">
                    <a:srgbClr val="FFFFFF"/>
                  </a:outerShdw>
                </a:effectLst>
                <a:cs typeface="Arial" pitchFamily="34" charset="0"/>
              </a:rPr>
              <a:t>factorial</a:t>
            </a:r>
            <a:r>
              <a:rPr lang="en-US" sz="2800" dirty="0">
                <a:solidFill>
                  <a:srgbClr val="C00000"/>
                </a:solidFill>
                <a:effectLst>
                  <a:outerShdw blurRad="38100" dist="38100" dir="2700000" algn="tl">
                    <a:srgbClr val="FFFFFF"/>
                  </a:outerShdw>
                </a:effectLst>
                <a:cs typeface="Arial" pitchFamily="34" charset="0"/>
              </a:rPr>
              <a:t>.</a:t>
            </a:r>
          </a:p>
        </p:txBody>
      </p:sp>
      <p:sp>
        <p:nvSpPr>
          <p:cNvPr id="121868" name="Rectangle 12"/>
          <p:cNvSpPr>
            <a:spLocks noChangeArrowheads="1"/>
          </p:cNvSpPr>
          <p:nvPr/>
        </p:nvSpPr>
        <p:spPr bwMode="auto">
          <a:xfrm>
            <a:off x="685800" y="2776223"/>
            <a:ext cx="8231188" cy="611188"/>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i="1" u="sng" dirty="0">
                <a:solidFill>
                  <a:srgbClr val="C00000"/>
                </a:solidFill>
                <a:effectLst>
                  <a:outerShdw blurRad="38100" dist="38100" dir="2700000" algn="tl">
                    <a:srgbClr val="FFFFFF"/>
                  </a:outerShdw>
                </a:effectLst>
                <a:cs typeface="Arial" pitchFamily="34" charset="0"/>
              </a:rPr>
              <a:t>n factorial </a:t>
            </a:r>
            <a:r>
              <a:rPr lang="en-US" sz="2000" dirty="0">
                <a:solidFill>
                  <a:srgbClr val="002060"/>
                </a:solidFill>
                <a:effectLst>
                  <a:outerShdw blurRad="38100" dist="38100" dir="2700000" algn="tl">
                    <a:srgbClr val="FFFFFF"/>
                  </a:outerShdw>
                </a:effectLst>
                <a:cs typeface="Arial" pitchFamily="34" charset="0"/>
              </a:rPr>
              <a:t>is the product of all integers from 1 to </a:t>
            </a:r>
            <a:r>
              <a:rPr lang="en-US" sz="2000" i="1" dirty="0">
                <a:solidFill>
                  <a:srgbClr val="002060"/>
                </a:solidFill>
                <a:effectLst>
                  <a:outerShdw blurRad="38100" dist="38100" dir="2700000" algn="tl">
                    <a:srgbClr val="FFFFFF"/>
                  </a:outerShdw>
                </a:effectLst>
                <a:cs typeface="Arial" pitchFamily="34" charset="0"/>
              </a:rPr>
              <a:t>n</a:t>
            </a:r>
            <a:r>
              <a:rPr lang="en-US" sz="2000" dirty="0">
                <a:solidFill>
                  <a:srgbClr val="002060"/>
                </a:solidFill>
                <a:effectLst>
                  <a:outerShdw blurRad="38100" dist="38100" dir="2700000" algn="tl">
                    <a:srgbClr val="FFFFFF"/>
                  </a:outerShdw>
                </a:effectLst>
                <a:cs typeface="Arial" pitchFamily="34" charset="0"/>
              </a:rPr>
              <a:t>.</a:t>
            </a:r>
            <a:endParaRPr lang="en-US" sz="2000" i="1" dirty="0">
              <a:solidFill>
                <a:srgbClr val="002060"/>
              </a:solidFill>
              <a:effectLst>
                <a:outerShdw blurRad="38100" dist="38100" dir="2700000" algn="tl">
                  <a:srgbClr val="FFFFFF"/>
                </a:outerShdw>
              </a:effectLst>
              <a:cs typeface="Arial" pitchFamily="34" charset="0"/>
            </a:endParaRPr>
          </a:p>
        </p:txBody>
      </p:sp>
      <p:sp>
        <p:nvSpPr>
          <p:cNvPr id="121869" name="Rectangle 13"/>
          <p:cNvSpPr>
            <a:spLocks noChangeArrowheads="1"/>
          </p:cNvSpPr>
          <p:nvPr/>
        </p:nvSpPr>
        <p:spPr bwMode="auto">
          <a:xfrm>
            <a:off x="685800" y="3766823"/>
            <a:ext cx="8231188" cy="608013"/>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cs typeface="Arial" pitchFamily="34" charset="0"/>
              </a:rPr>
              <a:t>Factorials are useful for counting the possible arrangements of any </a:t>
            </a:r>
            <a:r>
              <a:rPr lang="en-US" sz="2000" i="1" dirty="0">
                <a:solidFill>
                  <a:srgbClr val="002060"/>
                </a:solidFill>
                <a:effectLst>
                  <a:outerShdw blurRad="38100" dist="38100" dir="2700000" algn="tl">
                    <a:srgbClr val="FFFFFF"/>
                  </a:outerShdw>
                </a:effectLst>
                <a:cs typeface="Arial" pitchFamily="34" charset="0"/>
              </a:rPr>
              <a:t>n</a:t>
            </a:r>
            <a:r>
              <a:rPr lang="en-US" sz="2000" dirty="0">
                <a:solidFill>
                  <a:srgbClr val="002060"/>
                </a:solidFill>
                <a:effectLst>
                  <a:outerShdw blurRad="38100" dist="38100" dir="2700000" algn="tl">
                    <a:srgbClr val="FFFFFF"/>
                  </a:outerShdw>
                </a:effectLst>
                <a:cs typeface="Arial" pitchFamily="34" charset="0"/>
              </a:rPr>
              <a:t> items.</a:t>
            </a:r>
          </a:p>
        </p:txBody>
      </p:sp>
      <p:sp>
        <p:nvSpPr>
          <p:cNvPr id="121870" name="Rectangle 14"/>
          <p:cNvSpPr>
            <a:spLocks noChangeArrowheads="1"/>
          </p:cNvSpPr>
          <p:nvPr/>
        </p:nvSpPr>
        <p:spPr bwMode="auto">
          <a:xfrm>
            <a:off x="2590800" y="3309623"/>
            <a:ext cx="2381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p>
            <a:pPr defTabSz="912813" eaLnBrk="0" hangingPunct="0">
              <a:buClr>
                <a:srgbClr val="C00000"/>
              </a:buClr>
            </a:pPr>
            <a:r>
              <a:rPr lang="en-US" sz="2000" i="1">
                <a:solidFill>
                  <a:srgbClr val="002060"/>
                </a:solidFill>
              </a:rPr>
              <a:t>n</a:t>
            </a:r>
            <a:r>
              <a:rPr lang="en-US" sz="2000">
                <a:solidFill>
                  <a:srgbClr val="002060"/>
                </a:solidFill>
              </a:rPr>
              <a:t>! = </a:t>
            </a:r>
            <a:r>
              <a:rPr lang="en-US" sz="2000" i="1">
                <a:solidFill>
                  <a:srgbClr val="002060"/>
                </a:solidFill>
              </a:rPr>
              <a:t>n</a:t>
            </a:r>
            <a:r>
              <a:rPr lang="en-US" sz="2000">
                <a:solidFill>
                  <a:srgbClr val="002060"/>
                </a:solidFill>
              </a:rPr>
              <a:t>(</a:t>
            </a:r>
            <a:r>
              <a:rPr lang="en-US" sz="2000" i="1">
                <a:solidFill>
                  <a:srgbClr val="002060"/>
                </a:solidFill>
              </a:rPr>
              <a:t>n</a:t>
            </a:r>
            <a:r>
              <a:rPr lang="en-US" sz="2000">
                <a:solidFill>
                  <a:srgbClr val="002060"/>
                </a:solidFill>
              </a:rPr>
              <a:t>–1)(</a:t>
            </a:r>
            <a:r>
              <a:rPr lang="en-US" sz="2000" i="1">
                <a:solidFill>
                  <a:srgbClr val="002060"/>
                </a:solidFill>
              </a:rPr>
              <a:t>n</a:t>
            </a:r>
            <a:r>
              <a:rPr lang="en-US" sz="2000">
                <a:solidFill>
                  <a:srgbClr val="002060"/>
                </a:solidFill>
              </a:rPr>
              <a:t>–2)...1</a:t>
            </a:r>
          </a:p>
        </p:txBody>
      </p:sp>
      <p:sp>
        <p:nvSpPr>
          <p:cNvPr id="121871" name="Rectangle 15"/>
          <p:cNvSpPr>
            <a:spLocks noChangeArrowheads="1"/>
          </p:cNvSpPr>
          <p:nvPr/>
        </p:nvSpPr>
        <p:spPr bwMode="auto">
          <a:xfrm>
            <a:off x="685800" y="4452623"/>
            <a:ext cx="8229600" cy="608013"/>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cs typeface="Arial" pitchFamily="34" charset="0"/>
              </a:rPr>
              <a:t>There are </a:t>
            </a:r>
            <a:r>
              <a:rPr lang="en-US" sz="2000" i="1" dirty="0">
                <a:solidFill>
                  <a:srgbClr val="002060"/>
                </a:solidFill>
                <a:effectLst>
                  <a:outerShdw blurRad="38100" dist="38100" dir="2700000" algn="tl">
                    <a:srgbClr val="FFFFFF"/>
                  </a:outerShdw>
                </a:effectLst>
                <a:cs typeface="Arial" pitchFamily="34" charset="0"/>
              </a:rPr>
              <a:t>n</a:t>
            </a:r>
            <a:r>
              <a:rPr lang="en-US" sz="2000" dirty="0">
                <a:solidFill>
                  <a:srgbClr val="002060"/>
                </a:solidFill>
                <a:effectLst>
                  <a:outerShdw blurRad="38100" dist="38100" dir="2700000" algn="tl">
                    <a:srgbClr val="FFFFFF"/>
                  </a:outerShdw>
                </a:effectLst>
                <a:cs typeface="Arial" pitchFamily="34" charset="0"/>
              </a:rPr>
              <a:t> ways to choose the first, </a:t>
            </a:r>
            <a:r>
              <a:rPr lang="en-US" sz="2000" i="1" dirty="0">
                <a:solidFill>
                  <a:srgbClr val="002060"/>
                </a:solidFill>
                <a:effectLst>
                  <a:outerShdw blurRad="38100" dist="38100" dir="2700000" algn="tl">
                    <a:srgbClr val="FFFFFF"/>
                  </a:outerShdw>
                </a:effectLst>
                <a:cs typeface="Arial" pitchFamily="34" charset="0"/>
              </a:rPr>
              <a:t>n-1</a:t>
            </a:r>
            <a:r>
              <a:rPr lang="en-US" sz="2000" dirty="0">
                <a:solidFill>
                  <a:srgbClr val="002060"/>
                </a:solidFill>
                <a:effectLst>
                  <a:outerShdw blurRad="38100" dist="38100" dir="2700000" algn="tl">
                    <a:srgbClr val="FFFFFF"/>
                  </a:outerShdw>
                </a:effectLst>
                <a:cs typeface="Arial" pitchFamily="34" charset="0"/>
              </a:rPr>
              <a:t> ways to choose the second, and so on.</a:t>
            </a:r>
          </a:p>
        </p:txBody>
      </p:sp>
      <p:sp>
        <p:nvSpPr>
          <p:cNvPr id="121873" name="Rectangle 17"/>
          <p:cNvSpPr>
            <a:spLocks noChangeArrowheads="1"/>
          </p:cNvSpPr>
          <p:nvPr/>
        </p:nvSpPr>
        <p:spPr bwMode="auto">
          <a:xfrm>
            <a:off x="238125" y="1404623"/>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Factorials</a:t>
            </a:r>
          </a:p>
        </p:txBody>
      </p:sp>
      <p:sp>
        <p:nvSpPr>
          <p:cNvPr id="122894"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sp>
        <p:nvSpPr>
          <p:cNvPr id="21" name="Rectangle 11"/>
          <p:cNvSpPr>
            <a:spLocks noChangeArrowheads="1"/>
          </p:cNvSpPr>
          <p:nvPr/>
        </p:nvSpPr>
        <p:spPr bwMode="auto">
          <a:xfrm>
            <a:off x="663575" y="5181600"/>
            <a:ext cx="8229600"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cs typeface="Arial" pitchFamily="34" charset="0"/>
              </a:rPr>
              <a:t>A home appliance service truck must make 3 stops (</a:t>
            </a:r>
            <a:r>
              <a:rPr lang="en-US" sz="2000" i="1" dirty="0">
                <a:solidFill>
                  <a:srgbClr val="002060"/>
                </a:solidFill>
                <a:effectLst>
                  <a:outerShdw blurRad="38100" dist="38100" dir="2700000" algn="tl">
                    <a:srgbClr val="FFFFFF"/>
                  </a:outerShdw>
                </a:effectLst>
                <a:cs typeface="Arial" pitchFamily="34" charset="0"/>
              </a:rPr>
              <a:t>A</a:t>
            </a:r>
            <a:r>
              <a:rPr lang="en-US" sz="2000" dirty="0">
                <a:solidFill>
                  <a:srgbClr val="002060"/>
                </a:solidFill>
                <a:effectLst>
                  <a:outerShdw blurRad="38100" dist="38100" dir="2700000" algn="tl">
                    <a:srgbClr val="FFFFFF"/>
                  </a:outerShdw>
                </a:effectLst>
                <a:cs typeface="Arial" pitchFamily="34" charset="0"/>
              </a:rPr>
              <a:t>, </a:t>
            </a:r>
            <a:r>
              <a:rPr lang="en-US" sz="2000" i="1" dirty="0">
                <a:solidFill>
                  <a:srgbClr val="002060"/>
                </a:solidFill>
                <a:effectLst>
                  <a:outerShdw blurRad="38100" dist="38100" dir="2700000" algn="tl">
                    <a:srgbClr val="FFFFFF"/>
                  </a:outerShdw>
                </a:effectLst>
                <a:cs typeface="Arial" pitchFamily="34" charset="0"/>
              </a:rPr>
              <a:t>B</a:t>
            </a:r>
            <a:r>
              <a:rPr lang="en-US" sz="2000" dirty="0">
                <a:solidFill>
                  <a:srgbClr val="002060"/>
                </a:solidFill>
                <a:effectLst>
                  <a:outerShdw blurRad="38100" dist="38100" dir="2700000" algn="tl">
                    <a:srgbClr val="FFFFFF"/>
                  </a:outerShdw>
                </a:effectLst>
                <a:cs typeface="Arial" pitchFamily="34" charset="0"/>
              </a:rPr>
              <a:t>, </a:t>
            </a:r>
            <a:r>
              <a:rPr lang="en-US" sz="2000" i="1" dirty="0">
                <a:solidFill>
                  <a:srgbClr val="002060"/>
                </a:solidFill>
                <a:effectLst>
                  <a:outerShdw blurRad="38100" dist="38100" dir="2700000" algn="tl">
                    <a:srgbClr val="FFFFFF"/>
                  </a:outerShdw>
                </a:effectLst>
                <a:cs typeface="Arial" pitchFamily="34" charset="0"/>
              </a:rPr>
              <a:t>C</a:t>
            </a:r>
            <a:r>
              <a:rPr lang="en-US" sz="2000" dirty="0">
                <a:solidFill>
                  <a:srgbClr val="002060"/>
                </a:solidFill>
                <a:effectLst>
                  <a:outerShdw blurRad="38100" dist="38100" dir="2700000" algn="tl">
                    <a:srgbClr val="FFFFFF"/>
                  </a:outerShdw>
                </a:effectLst>
                <a:cs typeface="Arial" pitchFamily="34" charset="0"/>
              </a:rPr>
              <a:t>).  In how many ways could the three stops be arranged?</a:t>
            </a:r>
          </a:p>
        </p:txBody>
      </p:sp>
      <p:sp>
        <p:nvSpPr>
          <p:cNvPr id="22" name="Rectangle 12"/>
          <p:cNvSpPr>
            <a:spLocks noChangeArrowheads="1"/>
          </p:cNvSpPr>
          <p:nvPr/>
        </p:nvSpPr>
        <p:spPr bwMode="auto">
          <a:xfrm>
            <a:off x="2726881" y="5966326"/>
            <a:ext cx="3134822" cy="369328"/>
          </a:xfrm>
          <a:prstGeom prst="rect">
            <a:avLst/>
          </a:prstGeom>
          <a:noFill/>
          <a:ln w="9525">
            <a:noFill/>
            <a:miter lim="800000"/>
            <a:headEnd/>
            <a:tailEnd/>
          </a:ln>
          <a:effectLst/>
        </p:spPr>
        <p:txBody>
          <a:bodyPr wrap="none" lIns="91435" tIns="45718" rIns="91435" bIns="45718" anchor="ctr">
            <a:spAutoFit/>
          </a:bodyPr>
          <a:lstStyle/>
          <a:p>
            <a:pPr defTabSz="914067" eaLnBrk="0" hangingPunct="0">
              <a:buClr>
                <a:srgbClr val="C00000"/>
              </a:buClr>
              <a:defRPr/>
            </a:pPr>
            <a:r>
              <a:rPr lang="en-US" i="1" dirty="0" smtClean="0">
                <a:solidFill>
                  <a:srgbClr val="C00000"/>
                </a:solidFill>
                <a:effectLst>
                  <a:outerShdw blurRad="38100" dist="38100" dir="2700000" algn="tl">
                    <a:srgbClr val="000000">
                      <a:alpha val="43137"/>
                    </a:srgbClr>
                  </a:outerShdw>
                </a:effectLst>
              </a:rPr>
              <a:t>Answer:</a:t>
            </a:r>
            <a:r>
              <a:rPr lang="en-US" dirty="0" smtClean="0">
                <a:solidFill>
                  <a:srgbClr val="002060"/>
                </a:solidFill>
                <a:effectLst>
                  <a:outerShdw blurRad="38100" dist="38100" dir="2700000" algn="tl">
                    <a:srgbClr val="000000">
                      <a:alpha val="43137"/>
                    </a:srgbClr>
                  </a:outerShdw>
                </a:effectLst>
              </a:rPr>
              <a:t>   3</a:t>
            </a:r>
            <a:r>
              <a:rPr lang="en-US" dirty="0">
                <a:solidFill>
                  <a:srgbClr val="002060"/>
                </a:solidFill>
                <a:effectLst>
                  <a:outerShdw blurRad="38100" dist="38100" dir="2700000" algn="tl">
                    <a:srgbClr val="000000">
                      <a:alpha val="43137"/>
                    </a:srgbClr>
                  </a:outerShdw>
                </a:effectLst>
              </a:rPr>
              <a:t>! = 3 x 2 x 1 = </a:t>
            </a:r>
            <a:r>
              <a:rPr lang="en-US" dirty="0" smtClean="0">
                <a:solidFill>
                  <a:srgbClr val="002060"/>
                </a:solidFill>
                <a:effectLst>
                  <a:outerShdw blurRad="38100" dist="38100" dir="2700000" algn="tl">
                    <a:srgbClr val="000000">
                      <a:alpha val="43137"/>
                    </a:srgbClr>
                  </a:outerShdw>
                </a:effectLst>
              </a:rPr>
              <a:t>6 ways</a:t>
            </a:r>
            <a:endParaRPr lang="en-US" dirty="0">
              <a:solidFill>
                <a:srgbClr val="002060"/>
              </a:solidFill>
              <a:effectLst>
                <a:outerShdw blurRad="38100" dist="38100" dir="2700000" algn="tl">
                  <a:srgbClr val="000000">
                    <a:alpha val="43137"/>
                  </a:srgbClr>
                </a:outerShdw>
              </a:effectLst>
            </a:endParaRPr>
          </a:p>
        </p:txBody>
      </p:sp>
      <p:sp>
        <p:nvSpPr>
          <p:cNvPr id="23" name="Rectangle 2"/>
          <p:cNvSpPr txBox="1">
            <a:spLocks noChangeArrowheads="1"/>
          </p:cNvSpPr>
          <p:nvPr/>
        </p:nvSpPr>
        <p:spPr bwMode="auto">
          <a:xfrm>
            <a:off x="1394175" y="381000"/>
            <a:ext cx="6472238" cy="533400"/>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Counting </a:t>
            </a:r>
            <a:r>
              <a:rPr lang="en-US" sz="3200" kern="0" dirty="0">
                <a:solidFill>
                  <a:schemeClr val="accent1"/>
                </a:solidFill>
                <a:effectLst>
                  <a:outerShdw blurRad="38100" dist="38100" dir="2700000" algn="tl">
                    <a:srgbClr val="000000">
                      <a:alpha val="43137"/>
                    </a:srgbClr>
                  </a:outerShdw>
                </a:effectLst>
                <a:latin typeface="+mj-lt"/>
                <a:ea typeface="+mj-ea"/>
                <a:cs typeface="+mj-cs"/>
              </a:rPr>
              <a:t>Rules</a:t>
            </a:r>
          </a:p>
        </p:txBody>
      </p:sp>
    </p:spTree>
    <p:extLst>
      <p:ext uri="{BB962C8B-B14F-4D97-AF65-F5344CB8AC3E}">
        <p14:creationId xmlns:p14="http://schemas.microsoft.com/office/powerpoint/2010/main" val="3733730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Grp="1" noChangeArrowheads="1"/>
          </p:cNvSpPr>
          <p:nvPr>
            <p:ph type="sldNum" sz="quarter" idx="10"/>
          </p:nvPr>
        </p:nvSpPr>
        <p:spPr>
          <a:ln/>
        </p:spPr>
        <p:txBody>
          <a:bodyPr/>
          <a:lstStyle/>
          <a:p>
            <a:r>
              <a:rPr lang="en-US"/>
              <a:t>5-</a:t>
            </a:r>
            <a:fld id="{A6E705F3-5B8A-4232-825B-C7CB06D67541}" type="slidenum">
              <a:rPr lang="en-US"/>
              <a:pPr/>
              <a:t>36</a:t>
            </a:fld>
            <a:endParaRPr lang="en-US"/>
          </a:p>
        </p:txBody>
      </p:sp>
      <p:sp>
        <p:nvSpPr>
          <p:cNvPr id="124929"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124932" name="Text Box 4"/>
          <p:cNvSpPr txBox="1">
            <a:spLocks noChangeArrowheads="1"/>
          </p:cNvSpPr>
          <p:nvPr/>
        </p:nvSpPr>
        <p:spPr bwMode="auto">
          <a:xfrm>
            <a:off x="533400" y="42545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buClr>
                <a:srgbClr val="C00000"/>
              </a:buClr>
              <a:defRPr/>
            </a:pPr>
            <a:endParaRPr lang="en-US" sz="3000" dirty="0">
              <a:effectLst>
                <a:outerShdw blurRad="38100" dist="38100" dir="2700000" algn="tl">
                  <a:srgbClr val="FFFFFF"/>
                </a:outerShdw>
              </a:effectLst>
            </a:endParaRPr>
          </a:p>
        </p:txBody>
      </p:sp>
      <p:sp>
        <p:nvSpPr>
          <p:cNvPr id="124931" name="Rectangle 5"/>
          <p:cNvSpPr>
            <a:spLocks noChangeArrowheads="1"/>
          </p:cNvSpPr>
          <p:nvPr/>
        </p:nvSpPr>
        <p:spPr bwMode="auto">
          <a:xfrm>
            <a:off x="533400" y="32877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sz="2800"/>
          </a:p>
        </p:txBody>
      </p:sp>
      <p:sp>
        <p:nvSpPr>
          <p:cNvPr id="2" name="Rectangle 6"/>
          <p:cNvSpPr>
            <a:spLocks noChangeArrowheads="1"/>
          </p:cNvSpPr>
          <p:nvPr/>
        </p:nvSpPr>
        <p:spPr bwMode="auto">
          <a:xfrm>
            <a:off x="533400" y="32829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sz="2800"/>
          </a:p>
        </p:txBody>
      </p:sp>
      <p:sp>
        <p:nvSpPr>
          <p:cNvPr id="124933" name="Rectangle 7"/>
          <p:cNvSpPr>
            <a:spLocks noChangeArrowheads="1"/>
          </p:cNvSpPr>
          <p:nvPr/>
        </p:nvSpPr>
        <p:spPr bwMode="auto">
          <a:xfrm>
            <a:off x="533400" y="32829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sz="2800"/>
          </a:p>
        </p:txBody>
      </p:sp>
      <p:sp>
        <p:nvSpPr>
          <p:cNvPr id="124934" name="Rectangle 8"/>
          <p:cNvSpPr>
            <a:spLocks noChangeArrowheads="1"/>
          </p:cNvSpPr>
          <p:nvPr/>
        </p:nvSpPr>
        <p:spPr bwMode="auto">
          <a:xfrm>
            <a:off x="533400" y="32829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sz="2800"/>
          </a:p>
        </p:txBody>
      </p:sp>
      <p:sp>
        <p:nvSpPr>
          <p:cNvPr id="124935" name="Rectangle 9"/>
          <p:cNvSpPr>
            <a:spLocks noChangeArrowheads="1"/>
          </p:cNvSpPr>
          <p:nvPr/>
        </p:nvSpPr>
        <p:spPr bwMode="auto">
          <a:xfrm>
            <a:off x="533400" y="32829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sz="2800"/>
          </a:p>
        </p:txBody>
      </p:sp>
      <p:sp>
        <p:nvSpPr>
          <p:cNvPr id="124939" name="Rectangle 11"/>
          <p:cNvSpPr>
            <a:spLocks noChangeArrowheads="1"/>
          </p:cNvSpPr>
          <p:nvPr/>
        </p:nvSpPr>
        <p:spPr bwMode="auto">
          <a:xfrm>
            <a:off x="533400" y="2182813"/>
            <a:ext cx="8416925"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cs typeface="Arial" pitchFamily="34" charset="0"/>
              </a:rPr>
              <a:t>A </a:t>
            </a:r>
            <a:r>
              <a:rPr lang="en-US" sz="2000" i="1" u="sng" dirty="0">
                <a:solidFill>
                  <a:srgbClr val="C00000"/>
                </a:solidFill>
                <a:effectLst>
                  <a:outerShdw blurRad="38100" dist="38100" dir="2700000" algn="tl">
                    <a:srgbClr val="FFFFFF"/>
                  </a:outerShdw>
                </a:effectLst>
                <a:cs typeface="Arial" pitchFamily="34" charset="0"/>
              </a:rPr>
              <a:t>permutation</a:t>
            </a:r>
            <a:r>
              <a:rPr lang="en-US" sz="2000" dirty="0">
                <a:solidFill>
                  <a:srgbClr val="C00000"/>
                </a:solidFill>
                <a:effectLst>
                  <a:outerShdw blurRad="38100" dist="38100" dir="2700000" algn="tl">
                    <a:srgbClr val="FFFFFF"/>
                  </a:outerShdw>
                </a:effectLst>
                <a:cs typeface="Arial" pitchFamily="34" charset="0"/>
              </a:rPr>
              <a:t> </a:t>
            </a:r>
            <a:r>
              <a:rPr lang="en-US" sz="2000" dirty="0">
                <a:solidFill>
                  <a:srgbClr val="002060"/>
                </a:solidFill>
                <a:effectLst>
                  <a:outerShdw blurRad="38100" dist="38100" dir="2700000" algn="tl">
                    <a:srgbClr val="FFFFFF"/>
                  </a:outerShdw>
                </a:effectLst>
                <a:cs typeface="Arial" pitchFamily="34" charset="0"/>
              </a:rPr>
              <a:t>is an arrangement </a:t>
            </a:r>
            <a:r>
              <a:rPr lang="en-US" sz="2000" i="1" u="sng" dirty="0">
                <a:solidFill>
                  <a:srgbClr val="002060"/>
                </a:solidFill>
                <a:effectLst>
                  <a:outerShdw blurRad="38100" dist="38100" dir="2700000" algn="tl">
                    <a:srgbClr val="FFFFFF"/>
                  </a:outerShdw>
                </a:effectLst>
                <a:cs typeface="Arial" pitchFamily="34" charset="0"/>
              </a:rPr>
              <a:t>in a particular order</a:t>
            </a:r>
            <a:r>
              <a:rPr lang="en-US" sz="2000" dirty="0">
                <a:solidFill>
                  <a:srgbClr val="002060"/>
                </a:solidFill>
                <a:effectLst>
                  <a:outerShdw blurRad="38100" dist="38100" dir="2700000" algn="tl">
                    <a:srgbClr val="FFFFFF"/>
                  </a:outerShdw>
                </a:effectLst>
                <a:cs typeface="Arial" pitchFamily="34" charset="0"/>
              </a:rPr>
              <a:t> of </a:t>
            </a:r>
            <a:r>
              <a:rPr lang="en-US" sz="2000" i="1" dirty="0">
                <a:solidFill>
                  <a:srgbClr val="002060"/>
                </a:solidFill>
                <a:effectLst>
                  <a:outerShdw blurRad="38100" dist="38100" dir="2700000" algn="tl">
                    <a:srgbClr val="FFFFFF"/>
                  </a:outerShdw>
                </a:effectLst>
                <a:cs typeface="Arial" pitchFamily="34" charset="0"/>
              </a:rPr>
              <a:t>r</a:t>
            </a:r>
            <a:r>
              <a:rPr lang="en-US" sz="2000" dirty="0">
                <a:solidFill>
                  <a:srgbClr val="002060"/>
                </a:solidFill>
                <a:effectLst>
                  <a:outerShdw blurRad="38100" dist="38100" dir="2700000" algn="tl">
                    <a:srgbClr val="FFFFFF"/>
                  </a:outerShdw>
                </a:effectLst>
                <a:cs typeface="Arial" pitchFamily="34" charset="0"/>
              </a:rPr>
              <a:t> randomly sampled items from a group of </a:t>
            </a:r>
            <a:r>
              <a:rPr lang="en-US" sz="2000" i="1" dirty="0">
                <a:solidFill>
                  <a:srgbClr val="002060"/>
                </a:solidFill>
                <a:effectLst>
                  <a:outerShdw blurRad="38100" dist="38100" dir="2700000" algn="tl">
                    <a:srgbClr val="FFFFFF"/>
                  </a:outerShdw>
                </a:effectLst>
                <a:cs typeface="Arial" pitchFamily="34" charset="0"/>
              </a:rPr>
              <a:t>n</a:t>
            </a:r>
            <a:r>
              <a:rPr lang="en-US" sz="2000" dirty="0">
                <a:solidFill>
                  <a:srgbClr val="002060"/>
                </a:solidFill>
                <a:effectLst>
                  <a:outerShdw blurRad="38100" dist="38100" dir="2700000" algn="tl">
                    <a:srgbClr val="FFFFFF"/>
                  </a:outerShdw>
                </a:effectLst>
                <a:cs typeface="Arial" pitchFamily="34" charset="0"/>
              </a:rPr>
              <a:t> items and is denoted by </a:t>
            </a:r>
            <a:r>
              <a:rPr lang="en-US" sz="2000" i="1" baseline="-25000" dirty="0">
                <a:solidFill>
                  <a:srgbClr val="002060"/>
                </a:solidFill>
                <a:effectLst>
                  <a:outerShdw blurRad="38100" dist="38100" dir="2700000" algn="tl">
                    <a:srgbClr val="FFFFFF"/>
                  </a:outerShdw>
                </a:effectLst>
                <a:cs typeface="Arial" pitchFamily="34" charset="0"/>
              </a:rPr>
              <a:t>n</a:t>
            </a:r>
            <a:r>
              <a:rPr lang="en-US" sz="2000" i="1" dirty="0">
                <a:solidFill>
                  <a:srgbClr val="002060"/>
                </a:solidFill>
                <a:effectLst>
                  <a:outerShdw blurRad="38100" dist="38100" dir="2700000" algn="tl">
                    <a:srgbClr val="FFFFFF"/>
                  </a:outerShdw>
                </a:effectLst>
                <a:cs typeface="Arial" pitchFamily="34" charset="0"/>
              </a:rPr>
              <a:t>P</a:t>
            </a:r>
            <a:r>
              <a:rPr lang="en-US" sz="2000" i="1" baseline="-25000" dirty="0">
                <a:solidFill>
                  <a:srgbClr val="002060"/>
                </a:solidFill>
                <a:effectLst>
                  <a:outerShdw blurRad="38100" dist="38100" dir="2700000" algn="tl">
                    <a:srgbClr val="FFFFFF"/>
                  </a:outerShdw>
                </a:effectLst>
                <a:cs typeface="Arial" pitchFamily="34" charset="0"/>
              </a:rPr>
              <a:t>r</a:t>
            </a:r>
          </a:p>
        </p:txBody>
      </p:sp>
      <p:sp>
        <p:nvSpPr>
          <p:cNvPr id="124940" name="Rectangle 12"/>
          <p:cNvSpPr>
            <a:spLocks noChangeArrowheads="1"/>
          </p:cNvSpPr>
          <p:nvPr/>
        </p:nvSpPr>
        <p:spPr bwMode="auto">
          <a:xfrm>
            <a:off x="533400" y="4038600"/>
            <a:ext cx="8359775" cy="9144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cs typeface="Arial" pitchFamily="34" charset="0"/>
              </a:rPr>
              <a:t>In other words, how many ways can the </a:t>
            </a:r>
            <a:r>
              <a:rPr lang="en-US" sz="2000" i="1" dirty="0">
                <a:solidFill>
                  <a:srgbClr val="002060"/>
                </a:solidFill>
                <a:effectLst>
                  <a:outerShdw blurRad="38100" dist="38100" dir="2700000" algn="tl">
                    <a:srgbClr val="FFFFFF"/>
                  </a:outerShdw>
                </a:effectLst>
                <a:cs typeface="Arial" pitchFamily="34" charset="0"/>
              </a:rPr>
              <a:t>r</a:t>
            </a:r>
            <a:r>
              <a:rPr lang="en-US" sz="2000" dirty="0">
                <a:solidFill>
                  <a:srgbClr val="002060"/>
                </a:solidFill>
                <a:effectLst>
                  <a:outerShdw blurRad="38100" dist="38100" dir="2700000" algn="tl">
                    <a:srgbClr val="FFFFFF"/>
                  </a:outerShdw>
                </a:effectLst>
                <a:cs typeface="Arial" pitchFamily="34" charset="0"/>
              </a:rPr>
              <a:t> items be arranged from </a:t>
            </a:r>
            <a:r>
              <a:rPr lang="en-US" sz="2000" i="1" dirty="0">
                <a:solidFill>
                  <a:srgbClr val="002060"/>
                </a:solidFill>
                <a:effectLst>
                  <a:outerShdw blurRad="38100" dist="38100" dir="2700000" algn="tl">
                    <a:srgbClr val="FFFFFF"/>
                  </a:outerShdw>
                </a:effectLst>
                <a:cs typeface="Arial" pitchFamily="34" charset="0"/>
              </a:rPr>
              <a:t>n items</a:t>
            </a:r>
            <a:r>
              <a:rPr lang="en-US" sz="2000" dirty="0">
                <a:solidFill>
                  <a:srgbClr val="002060"/>
                </a:solidFill>
                <a:effectLst>
                  <a:outerShdw blurRad="38100" dist="38100" dir="2700000" algn="tl">
                    <a:srgbClr val="FFFFFF"/>
                  </a:outerShdw>
                </a:effectLst>
                <a:cs typeface="Arial" pitchFamily="34" charset="0"/>
              </a:rPr>
              <a:t>, treating each arrangement as different (i.e., </a:t>
            </a:r>
            <a:r>
              <a:rPr lang="en-US" sz="2000" i="1" dirty="0">
                <a:solidFill>
                  <a:srgbClr val="002060"/>
                </a:solidFill>
                <a:effectLst>
                  <a:outerShdw blurRad="38100" dist="38100" dir="2700000" algn="tl">
                    <a:srgbClr val="FFFFFF"/>
                  </a:outerShdw>
                </a:effectLst>
                <a:cs typeface="Arial" pitchFamily="34" charset="0"/>
              </a:rPr>
              <a:t>XYZ</a:t>
            </a:r>
            <a:r>
              <a:rPr lang="en-US" sz="2000" dirty="0">
                <a:solidFill>
                  <a:srgbClr val="002060"/>
                </a:solidFill>
                <a:effectLst>
                  <a:outerShdw blurRad="38100" dist="38100" dir="2700000" algn="tl">
                    <a:srgbClr val="FFFFFF"/>
                  </a:outerShdw>
                </a:effectLst>
                <a:cs typeface="Arial" pitchFamily="34" charset="0"/>
              </a:rPr>
              <a:t> is different from </a:t>
            </a:r>
            <a:r>
              <a:rPr lang="en-US" sz="2000" i="1" dirty="0">
                <a:solidFill>
                  <a:srgbClr val="002060"/>
                </a:solidFill>
                <a:effectLst>
                  <a:outerShdw blurRad="38100" dist="38100" dir="2700000" algn="tl">
                    <a:srgbClr val="FFFFFF"/>
                  </a:outerShdw>
                </a:effectLst>
                <a:cs typeface="Arial" pitchFamily="34" charset="0"/>
              </a:rPr>
              <a:t>ZYX</a:t>
            </a:r>
            <a:r>
              <a:rPr lang="en-US" sz="2000" dirty="0">
                <a:solidFill>
                  <a:srgbClr val="002060"/>
                </a:solidFill>
                <a:effectLst>
                  <a:outerShdw blurRad="38100" dist="38100" dir="2700000" algn="tl">
                    <a:srgbClr val="FFFFFF"/>
                  </a:outerShdw>
                </a:effectLst>
                <a:cs typeface="Arial" pitchFamily="34" charset="0"/>
              </a:rPr>
              <a:t>)?</a:t>
            </a:r>
          </a:p>
        </p:txBody>
      </p:sp>
      <p:sp>
        <p:nvSpPr>
          <p:cNvPr id="124938" name="Rectangle 13"/>
          <p:cNvSpPr>
            <a:spLocks noChangeArrowheads="1"/>
          </p:cNvSpPr>
          <p:nvPr/>
        </p:nvSpPr>
        <p:spPr bwMode="auto">
          <a:xfrm>
            <a:off x="533400" y="32877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sz="2800"/>
          </a:p>
        </p:txBody>
      </p:sp>
      <p:sp>
        <p:nvSpPr>
          <p:cNvPr id="124944" name="Rectangle 16"/>
          <p:cNvSpPr>
            <a:spLocks noChangeArrowheads="1"/>
          </p:cNvSpPr>
          <p:nvPr/>
        </p:nvSpPr>
        <p:spPr bwMode="auto">
          <a:xfrm>
            <a:off x="238125" y="1600200"/>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000000">
                      <a:alpha val="43137"/>
                    </a:srgbClr>
                  </a:outerShdw>
                </a:effectLst>
              </a:rPr>
              <a:t> </a:t>
            </a:r>
            <a:r>
              <a:rPr lang="en-US" sz="2400" i="1" dirty="0">
                <a:solidFill>
                  <a:srgbClr val="C00000"/>
                </a:solidFill>
                <a:effectLst>
                  <a:outerShdw blurRad="38100" dist="38100" dir="2700000" algn="tl">
                    <a:srgbClr val="000000">
                      <a:alpha val="43137"/>
                    </a:srgbClr>
                  </a:outerShdw>
                </a:effectLst>
              </a:rPr>
              <a:t>Permutations</a:t>
            </a:r>
          </a:p>
        </p:txBody>
      </p:sp>
      <p:sp>
        <p:nvSpPr>
          <p:cNvPr id="3"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83971" name="Picture 3"/>
          <p:cNvPicPr>
            <a:picLocks noChangeAspect="1" noChangeArrowheads="1"/>
          </p:cNvPicPr>
          <p:nvPr/>
        </p:nvPicPr>
        <p:blipFill>
          <a:blip r:embed="rId3" cstate="print"/>
          <a:srcRect/>
          <a:stretch>
            <a:fillRect/>
          </a:stretch>
        </p:blipFill>
        <p:spPr bwMode="auto">
          <a:xfrm>
            <a:off x="2971800" y="2971800"/>
            <a:ext cx="2514600" cy="977101"/>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19" name="Rectangle 2"/>
          <p:cNvSpPr txBox="1">
            <a:spLocks noChangeArrowheads="1"/>
          </p:cNvSpPr>
          <p:nvPr/>
        </p:nvSpPr>
        <p:spPr bwMode="auto">
          <a:xfrm>
            <a:off x="1394175" y="381000"/>
            <a:ext cx="6472238" cy="533400"/>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Counting </a:t>
            </a:r>
            <a:r>
              <a:rPr lang="en-US" sz="3200" kern="0" dirty="0">
                <a:solidFill>
                  <a:schemeClr val="accent1"/>
                </a:solidFill>
                <a:effectLst>
                  <a:outerShdw blurRad="38100" dist="38100" dir="2700000" algn="tl">
                    <a:srgbClr val="000000">
                      <a:alpha val="43137"/>
                    </a:srgbClr>
                  </a:outerShdw>
                </a:effectLst>
                <a:latin typeface="+mj-lt"/>
                <a:ea typeface="+mj-ea"/>
                <a:cs typeface="+mj-cs"/>
              </a:rPr>
              <a:t>Rules</a:t>
            </a:r>
          </a:p>
        </p:txBody>
      </p:sp>
    </p:spTree>
    <p:extLst>
      <p:ext uri="{BB962C8B-B14F-4D97-AF65-F5344CB8AC3E}">
        <p14:creationId xmlns:p14="http://schemas.microsoft.com/office/powerpoint/2010/main" val="3673290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p:cNvSpPr>
            <a:spLocks noGrp="1" noChangeArrowheads="1"/>
          </p:cNvSpPr>
          <p:nvPr>
            <p:ph type="sldNum" sz="quarter" idx="10"/>
          </p:nvPr>
        </p:nvSpPr>
        <p:spPr>
          <a:ln/>
        </p:spPr>
        <p:txBody>
          <a:bodyPr/>
          <a:lstStyle/>
          <a:p>
            <a:r>
              <a:rPr lang="en-US"/>
              <a:t>5-</a:t>
            </a:r>
            <a:fld id="{9380551A-9404-4086-80B5-CCB61FDF116F}" type="slidenum">
              <a:rPr lang="en-US"/>
              <a:pPr/>
              <a:t>37</a:t>
            </a:fld>
            <a:endParaRPr lang="en-US"/>
          </a:p>
        </p:txBody>
      </p:sp>
      <p:sp>
        <p:nvSpPr>
          <p:cNvPr id="126977"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128004" name="Text Box 4"/>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126979" name="Rectangle 5"/>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26980" name="Rectangle 6"/>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26981" name="Rectangle 7"/>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26982" name="Rectangle 8"/>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26983" name="Rectangle 9"/>
          <p:cNvSpPr>
            <a:spLocks noChangeArrowheads="1"/>
          </p:cNvSpPr>
          <p:nvPr/>
        </p:nvSpPr>
        <p:spPr bwMode="auto">
          <a:xfrm>
            <a:off x="0" y="3219450"/>
            <a:ext cx="207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28011" name="Rectangle 11"/>
          <p:cNvSpPr>
            <a:spLocks noChangeArrowheads="1"/>
          </p:cNvSpPr>
          <p:nvPr/>
        </p:nvSpPr>
        <p:spPr bwMode="auto">
          <a:xfrm>
            <a:off x="617538" y="2222500"/>
            <a:ext cx="8229600"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cs typeface="Arial" pitchFamily="34" charset="0"/>
              </a:rPr>
              <a:t>A </a:t>
            </a:r>
            <a:r>
              <a:rPr lang="en-US" sz="2000" i="1" u="sng" dirty="0">
                <a:solidFill>
                  <a:srgbClr val="C00000"/>
                </a:solidFill>
                <a:effectLst>
                  <a:outerShdw blurRad="38100" dist="38100" dir="2700000" algn="tl">
                    <a:srgbClr val="FFFFFF"/>
                  </a:outerShdw>
                </a:effectLst>
                <a:cs typeface="Arial" pitchFamily="34" charset="0"/>
              </a:rPr>
              <a:t>combination</a:t>
            </a:r>
            <a:r>
              <a:rPr lang="en-US" sz="2000" dirty="0">
                <a:solidFill>
                  <a:srgbClr val="C00000"/>
                </a:solidFill>
                <a:effectLst>
                  <a:outerShdw blurRad="38100" dist="38100" dir="2700000" algn="tl">
                    <a:srgbClr val="FFFFFF"/>
                  </a:outerShdw>
                </a:effectLst>
                <a:cs typeface="Arial" pitchFamily="34" charset="0"/>
              </a:rPr>
              <a:t> </a:t>
            </a:r>
            <a:r>
              <a:rPr lang="en-US" sz="2000" dirty="0">
                <a:solidFill>
                  <a:srgbClr val="002060"/>
                </a:solidFill>
                <a:effectLst>
                  <a:outerShdw blurRad="38100" dist="38100" dir="2700000" algn="tl">
                    <a:srgbClr val="FFFFFF"/>
                  </a:outerShdw>
                </a:effectLst>
                <a:cs typeface="Arial" pitchFamily="34" charset="0"/>
              </a:rPr>
              <a:t>is an arrangement of </a:t>
            </a:r>
            <a:r>
              <a:rPr lang="en-US" sz="2000" i="1" dirty="0">
                <a:solidFill>
                  <a:srgbClr val="002060"/>
                </a:solidFill>
                <a:effectLst>
                  <a:outerShdw blurRad="38100" dist="38100" dir="2700000" algn="tl">
                    <a:srgbClr val="FFFFFF"/>
                  </a:outerShdw>
                </a:effectLst>
                <a:cs typeface="Arial" pitchFamily="34" charset="0"/>
              </a:rPr>
              <a:t>r</a:t>
            </a:r>
            <a:r>
              <a:rPr lang="en-US" sz="2000" dirty="0">
                <a:solidFill>
                  <a:srgbClr val="002060"/>
                </a:solidFill>
                <a:effectLst>
                  <a:outerShdw blurRad="38100" dist="38100" dir="2700000" algn="tl">
                    <a:srgbClr val="FFFFFF"/>
                  </a:outerShdw>
                </a:effectLst>
                <a:cs typeface="Arial" pitchFamily="34" charset="0"/>
              </a:rPr>
              <a:t> items chosen at random from </a:t>
            </a:r>
            <a:r>
              <a:rPr lang="en-US" sz="2000" i="1" dirty="0">
                <a:solidFill>
                  <a:srgbClr val="002060"/>
                </a:solidFill>
                <a:effectLst>
                  <a:outerShdw blurRad="38100" dist="38100" dir="2700000" algn="tl">
                    <a:srgbClr val="FFFFFF"/>
                  </a:outerShdw>
                </a:effectLst>
                <a:cs typeface="Arial" pitchFamily="34" charset="0"/>
              </a:rPr>
              <a:t>n</a:t>
            </a:r>
            <a:r>
              <a:rPr lang="en-US" sz="2000" dirty="0">
                <a:solidFill>
                  <a:srgbClr val="002060"/>
                </a:solidFill>
                <a:effectLst>
                  <a:outerShdw blurRad="38100" dist="38100" dir="2700000" algn="tl">
                    <a:srgbClr val="FFFFFF"/>
                  </a:outerShdw>
                </a:effectLst>
                <a:cs typeface="Arial" pitchFamily="34" charset="0"/>
              </a:rPr>
              <a:t> items where the order of the selected items is not important (i.e., </a:t>
            </a:r>
            <a:r>
              <a:rPr lang="en-US" sz="2000" i="1" dirty="0">
                <a:solidFill>
                  <a:srgbClr val="002060"/>
                </a:solidFill>
                <a:effectLst>
                  <a:outerShdw blurRad="38100" dist="38100" dir="2700000" algn="tl">
                    <a:srgbClr val="FFFFFF"/>
                  </a:outerShdw>
                </a:effectLst>
                <a:cs typeface="Arial" pitchFamily="34" charset="0"/>
              </a:rPr>
              <a:t>XYZ</a:t>
            </a:r>
            <a:r>
              <a:rPr lang="en-US" sz="2000" dirty="0">
                <a:solidFill>
                  <a:srgbClr val="002060"/>
                </a:solidFill>
                <a:effectLst>
                  <a:outerShdw blurRad="38100" dist="38100" dir="2700000" algn="tl">
                    <a:srgbClr val="FFFFFF"/>
                  </a:outerShdw>
                </a:effectLst>
                <a:cs typeface="Arial" pitchFamily="34" charset="0"/>
              </a:rPr>
              <a:t> is the same as </a:t>
            </a:r>
            <a:r>
              <a:rPr lang="en-US" sz="2000" i="1" dirty="0">
                <a:solidFill>
                  <a:srgbClr val="002060"/>
                </a:solidFill>
                <a:effectLst>
                  <a:outerShdw blurRad="38100" dist="38100" dir="2700000" algn="tl">
                    <a:srgbClr val="FFFFFF"/>
                  </a:outerShdw>
                </a:effectLst>
                <a:cs typeface="Arial" pitchFamily="34" charset="0"/>
              </a:rPr>
              <a:t>ZYX</a:t>
            </a:r>
            <a:r>
              <a:rPr lang="en-US" sz="2000" dirty="0">
                <a:solidFill>
                  <a:srgbClr val="002060"/>
                </a:solidFill>
                <a:effectLst>
                  <a:outerShdw blurRad="38100" dist="38100" dir="2700000" algn="tl">
                    <a:srgbClr val="FFFFFF"/>
                  </a:outerShdw>
                </a:effectLst>
                <a:cs typeface="Arial" pitchFamily="34" charset="0"/>
              </a:rPr>
              <a:t>).</a:t>
            </a:r>
          </a:p>
        </p:txBody>
      </p:sp>
      <p:sp>
        <p:nvSpPr>
          <p:cNvPr id="126985" name="Rectangle 12"/>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26986" name="Rectangle 13"/>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28014" name="Text Box 14"/>
          <p:cNvSpPr txBox="1">
            <a:spLocks noChangeArrowheads="1"/>
          </p:cNvSpPr>
          <p:nvPr/>
        </p:nvSpPr>
        <p:spPr bwMode="auto">
          <a:xfrm>
            <a:off x="1295400" y="25146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defRPr/>
            </a:pPr>
            <a:endParaRPr lang="en-US" sz="3000" dirty="0">
              <a:effectLst>
                <a:outerShdw blurRad="38100" dist="38100" dir="2700000" algn="tl">
                  <a:srgbClr val="FFFFFF"/>
                </a:outerShdw>
              </a:effectLst>
            </a:endParaRPr>
          </a:p>
        </p:txBody>
      </p:sp>
      <p:sp>
        <p:nvSpPr>
          <p:cNvPr id="126988" name="Rectangle 16"/>
          <p:cNvSpPr>
            <a:spLocks noChangeArrowheads="1"/>
          </p:cNvSpPr>
          <p:nvPr/>
        </p:nvSpPr>
        <p:spPr bwMode="auto">
          <a:xfrm>
            <a:off x="0" y="322421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sz="2800"/>
          </a:p>
        </p:txBody>
      </p:sp>
      <p:sp>
        <p:nvSpPr>
          <p:cNvPr id="128019" name="Rectangle 19"/>
          <p:cNvSpPr>
            <a:spLocks noChangeArrowheads="1"/>
          </p:cNvSpPr>
          <p:nvPr/>
        </p:nvSpPr>
        <p:spPr bwMode="auto">
          <a:xfrm>
            <a:off x="238125" y="1600200"/>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24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Combinations</a:t>
            </a:r>
          </a:p>
        </p:txBody>
      </p:sp>
      <p:sp>
        <p:nvSpPr>
          <p:cNvPr id="126990"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sp>
        <p:nvSpPr>
          <p:cNvPr id="128015" name="Rectangle 15"/>
          <p:cNvSpPr>
            <a:spLocks noChangeArrowheads="1"/>
          </p:cNvSpPr>
          <p:nvPr/>
        </p:nvSpPr>
        <p:spPr bwMode="auto">
          <a:xfrm>
            <a:off x="663575" y="3276600"/>
            <a:ext cx="8229600" cy="482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cs typeface="Arial" pitchFamily="34" charset="0"/>
              </a:rPr>
              <a:t>A combination is denoted </a:t>
            </a:r>
            <a:r>
              <a:rPr lang="en-US" sz="2000" i="1" baseline="-25000" dirty="0">
                <a:solidFill>
                  <a:srgbClr val="002060"/>
                </a:solidFill>
                <a:effectLst>
                  <a:outerShdw blurRad="38100" dist="38100" dir="2700000" algn="tl">
                    <a:srgbClr val="FFFFFF"/>
                  </a:outerShdw>
                </a:effectLst>
                <a:cs typeface="Arial" pitchFamily="34" charset="0"/>
              </a:rPr>
              <a:t>n</a:t>
            </a:r>
            <a:r>
              <a:rPr lang="en-US" sz="2000" i="1" dirty="0">
                <a:solidFill>
                  <a:srgbClr val="002060"/>
                </a:solidFill>
                <a:effectLst>
                  <a:outerShdw blurRad="38100" dist="38100" dir="2700000" algn="tl">
                    <a:srgbClr val="FFFFFF"/>
                  </a:outerShdw>
                </a:effectLst>
                <a:cs typeface="Arial" pitchFamily="34" charset="0"/>
              </a:rPr>
              <a:t>C</a:t>
            </a:r>
            <a:r>
              <a:rPr lang="en-US" sz="2000" i="1" baseline="-25000" dirty="0">
                <a:solidFill>
                  <a:srgbClr val="002060"/>
                </a:solidFill>
                <a:effectLst>
                  <a:outerShdw blurRad="38100" dist="38100" dir="2700000" algn="tl">
                    <a:srgbClr val="FFFFFF"/>
                  </a:outerShdw>
                </a:effectLst>
                <a:cs typeface="Arial" pitchFamily="34" charset="0"/>
              </a:rPr>
              <a:t>r</a:t>
            </a:r>
          </a:p>
        </p:txBody>
      </p:sp>
      <p:pic>
        <p:nvPicPr>
          <p:cNvPr id="24" name="Picture 3"/>
          <p:cNvPicPr>
            <a:picLocks noChangeAspect="1" noChangeArrowheads="1"/>
          </p:cNvPicPr>
          <p:nvPr/>
        </p:nvPicPr>
        <p:blipFill>
          <a:blip r:embed="rId3" cstate="print"/>
          <a:srcRect/>
          <a:stretch>
            <a:fillRect/>
          </a:stretch>
        </p:blipFill>
        <p:spPr bwMode="auto">
          <a:xfrm>
            <a:off x="3124200" y="3825875"/>
            <a:ext cx="2151529" cy="914400"/>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20" name="Rectangle 2"/>
          <p:cNvSpPr txBox="1">
            <a:spLocks noChangeArrowheads="1"/>
          </p:cNvSpPr>
          <p:nvPr/>
        </p:nvSpPr>
        <p:spPr bwMode="auto">
          <a:xfrm>
            <a:off x="1394175" y="381000"/>
            <a:ext cx="6472238" cy="533400"/>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Counting </a:t>
            </a:r>
            <a:r>
              <a:rPr lang="en-US" sz="3200" kern="0" dirty="0">
                <a:solidFill>
                  <a:schemeClr val="accent1"/>
                </a:solidFill>
                <a:effectLst>
                  <a:outerShdw blurRad="38100" dist="38100" dir="2700000" algn="tl">
                    <a:srgbClr val="000000">
                      <a:alpha val="43137"/>
                    </a:srgbClr>
                  </a:outerShdw>
                </a:effectLst>
                <a:latin typeface="+mj-lt"/>
                <a:ea typeface="+mj-ea"/>
                <a:cs typeface="+mj-cs"/>
              </a:rPr>
              <a:t>Rules</a:t>
            </a:r>
          </a:p>
        </p:txBody>
      </p:sp>
    </p:spTree>
    <p:extLst>
      <p:ext uri="{BB962C8B-B14F-4D97-AF65-F5344CB8AC3E}">
        <p14:creationId xmlns:p14="http://schemas.microsoft.com/office/powerpoint/2010/main" val="2605133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10"/>
          </p:nvPr>
        </p:nvSpPr>
        <p:spPr>
          <a:ln/>
        </p:spPr>
        <p:txBody>
          <a:bodyPr/>
          <a:lstStyle/>
          <a:p>
            <a:r>
              <a:rPr lang="en-US"/>
              <a:t>6-</a:t>
            </a:r>
            <a:fld id="{6DBD0B86-1795-4BCC-923E-12F95DEEA5DC}" type="slidenum">
              <a:rPr lang="en-US"/>
              <a:pPr/>
              <a:t>38</a:t>
            </a:fld>
            <a:endParaRPr lang="en-US"/>
          </a:p>
        </p:txBody>
      </p:sp>
      <p:sp>
        <p:nvSpPr>
          <p:cNvPr id="43011" name="Rectangle 3"/>
          <p:cNvSpPr>
            <a:spLocks noGrp="1" noChangeArrowheads="1"/>
          </p:cNvSpPr>
          <p:nvPr>
            <p:ph type="subTitle" idx="4294967295"/>
          </p:nvPr>
        </p:nvSpPr>
        <p:spPr>
          <a:xfrm>
            <a:off x="494136" y="1600200"/>
            <a:ext cx="8382000" cy="3276600"/>
          </a:xfrm>
          <a:ln>
            <a:noFill/>
          </a:ln>
        </p:spPr>
        <p:txBody>
          <a:bodyPr/>
          <a:lstStyle/>
          <a:p>
            <a:pPr marL="0" indent="0" eaLnBrk="1" hangingPunct="1">
              <a:buSzPct val="150000"/>
              <a:buFont typeface="Wingdings" pitchFamily="2" charset="2"/>
              <a:buNone/>
              <a:defRPr/>
            </a:pPr>
            <a:r>
              <a:rPr lang="en-US" sz="2800" i="1" dirty="0" smtClean="0">
                <a:solidFill>
                  <a:srgbClr val="C00000"/>
                </a:solidFill>
                <a:effectLst>
                  <a:outerShdw blurRad="38100" dist="38100" dir="2700000" algn="tl">
                    <a:srgbClr val="000000">
                      <a:alpha val="43137"/>
                    </a:srgbClr>
                  </a:outerShdw>
                </a:effectLst>
              </a:rPr>
              <a:t>Learning Objectives </a:t>
            </a:r>
          </a:p>
          <a:p>
            <a:pPr eaLnBrk="1" hangingPunct="1">
              <a:spcBef>
                <a:spcPts val="1200"/>
              </a:spcBef>
              <a:buFont typeface="Wingdings" pitchFamily="2" charset="2"/>
              <a:buNone/>
              <a:defRPr/>
            </a:pPr>
            <a:r>
              <a:rPr lang="it-IT" sz="2400" dirty="0" smtClean="0">
                <a:solidFill>
                  <a:srgbClr val="FF9933"/>
                </a:solidFill>
                <a:effectLst>
                  <a:outerShdw blurRad="38100" dist="38100" dir="2700000" algn="tl">
                    <a:srgbClr val="000000">
                      <a:alpha val="43137"/>
                    </a:srgbClr>
                  </a:outerShdw>
                </a:effectLst>
              </a:rPr>
              <a:t>LO6-1:</a:t>
            </a:r>
            <a:r>
              <a:rPr lang="it-IT" sz="2000" b="1" dirty="0" smtClean="0">
                <a:solidFill>
                  <a:srgbClr val="FF9933"/>
                </a:solidFill>
                <a:effectLst>
                  <a:outerShdw blurRad="38100" dist="38100" dir="2700000" algn="tl">
                    <a:srgbClr val="000000">
                      <a:alpha val="43137"/>
                    </a:srgbClr>
                  </a:outerShdw>
                </a:effectLst>
              </a:rPr>
              <a:t>  </a:t>
            </a:r>
            <a:r>
              <a:rPr lang="it-IT" sz="2000" dirty="0" smtClean="0">
                <a:solidFill>
                  <a:srgbClr val="002060"/>
                </a:solidFill>
                <a:effectLst>
                  <a:outerShdw blurRad="38100" dist="38100" dir="2700000" algn="tl">
                    <a:srgbClr val="000000">
                      <a:alpha val="43137"/>
                    </a:srgbClr>
                  </a:outerShdw>
                </a:effectLst>
              </a:rPr>
              <a:t>Define a discrete random variable.</a:t>
            </a:r>
          </a:p>
          <a:p>
            <a:pPr eaLnBrk="1" hangingPunct="1">
              <a:spcBef>
                <a:spcPts val="1200"/>
              </a:spcBef>
              <a:buFont typeface="Wingdings" pitchFamily="2" charset="2"/>
              <a:buNone/>
              <a:defRPr/>
            </a:pPr>
            <a:r>
              <a:rPr lang="en-US" sz="2400" dirty="0" smtClean="0">
                <a:solidFill>
                  <a:srgbClr val="FF9933"/>
                </a:solidFill>
                <a:effectLst>
                  <a:outerShdw blurRad="38100" dist="38100" dir="2700000" algn="tl">
                    <a:srgbClr val="000000">
                      <a:alpha val="43137"/>
                    </a:srgbClr>
                  </a:outerShdw>
                </a:effectLst>
              </a:rPr>
              <a:t>LO6-2:  </a:t>
            </a:r>
            <a:r>
              <a:rPr lang="en-US" sz="2000" dirty="0" smtClean="0">
                <a:solidFill>
                  <a:srgbClr val="002060"/>
                </a:solidFill>
                <a:effectLst>
                  <a:outerShdw blurRad="38100" dist="38100" dir="2700000" algn="tl">
                    <a:srgbClr val="000000">
                      <a:alpha val="43137"/>
                    </a:srgbClr>
                  </a:outerShdw>
                </a:effectLst>
              </a:rPr>
              <a:t>Solve problems using expected value and variance.</a:t>
            </a:r>
          </a:p>
          <a:p>
            <a:pPr eaLnBrk="1" hangingPunct="1">
              <a:spcBef>
                <a:spcPts val="1200"/>
              </a:spcBef>
              <a:buFont typeface="Wingdings" pitchFamily="2" charset="2"/>
              <a:buNone/>
              <a:defRPr/>
            </a:pPr>
            <a:r>
              <a:rPr lang="en-US" sz="2400" dirty="0" smtClean="0">
                <a:solidFill>
                  <a:srgbClr val="FF9933"/>
                </a:solidFill>
                <a:effectLst>
                  <a:outerShdw blurRad="38100" dist="38100" dir="2700000" algn="tl">
                    <a:srgbClr val="000000">
                      <a:alpha val="43137"/>
                    </a:srgbClr>
                  </a:outerShdw>
                </a:effectLst>
              </a:rPr>
              <a:t>LO6-3:</a:t>
            </a:r>
            <a:r>
              <a:rPr lang="en-US" sz="2400" b="1" dirty="0" smtClean="0">
                <a:solidFill>
                  <a:srgbClr val="FF9933"/>
                </a:solidFill>
                <a:effectLst>
                  <a:outerShdw blurRad="38100" dist="38100" dir="2700000" algn="tl">
                    <a:srgbClr val="000000">
                      <a:alpha val="43137"/>
                    </a:srgbClr>
                  </a:outerShdw>
                </a:effectLst>
              </a:rPr>
              <a:t>  </a:t>
            </a:r>
            <a:r>
              <a:rPr lang="en-US" sz="2000" dirty="0" smtClean="0">
                <a:solidFill>
                  <a:srgbClr val="002060"/>
                </a:solidFill>
                <a:effectLst>
                  <a:outerShdw blurRad="38100" dist="38100" dir="2700000" algn="tl">
                    <a:srgbClr val="000000">
                      <a:alpha val="43137"/>
                    </a:srgbClr>
                  </a:outerShdw>
                </a:effectLst>
              </a:rPr>
              <a:t>Define probability distribution, PDF, and CDF.</a:t>
            </a:r>
          </a:p>
          <a:p>
            <a:pPr eaLnBrk="1" hangingPunct="1">
              <a:spcBef>
                <a:spcPts val="1200"/>
              </a:spcBef>
              <a:buFont typeface="Wingdings" pitchFamily="2" charset="2"/>
              <a:buNone/>
              <a:defRPr/>
            </a:pPr>
            <a:r>
              <a:rPr lang="en-US" sz="2400" dirty="0" smtClean="0">
                <a:solidFill>
                  <a:srgbClr val="FF9933"/>
                </a:solidFill>
                <a:effectLst>
                  <a:outerShdw blurRad="38100" dist="38100" dir="2700000" algn="tl">
                    <a:srgbClr val="000000">
                      <a:alpha val="43137"/>
                    </a:srgbClr>
                  </a:outerShdw>
                </a:effectLst>
              </a:rPr>
              <a:t>LO6-4:</a:t>
            </a:r>
            <a:r>
              <a:rPr lang="en-US" sz="2000" dirty="0" smtClean="0">
                <a:effectLst>
                  <a:outerShdw blurRad="38100" dist="38100" dir="2700000" algn="tl">
                    <a:srgbClr val="000000">
                      <a:alpha val="43137"/>
                    </a:srgbClr>
                  </a:outerShdw>
                </a:effectLst>
              </a:rPr>
              <a:t>  </a:t>
            </a:r>
            <a:r>
              <a:rPr lang="en-US" sz="2000" dirty="0" smtClean="0">
                <a:solidFill>
                  <a:srgbClr val="002060"/>
                </a:solidFill>
                <a:effectLst>
                  <a:outerShdw blurRad="38100" dist="38100" dir="2700000" algn="tl">
                    <a:srgbClr val="000000">
                      <a:alpha val="43137"/>
                    </a:srgbClr>
                  </a:outerShdw>
                </a:effectLst>
              </a:rPr>
              <a:t>Know the mean and variance of a uniform discrete model.</a:t>
            </a:r>
          </a:p>
          <a:p>
            <a:pPr eaLnBrk="1" hangingPunct="1">
              <a:spcBef>
                <a:spcPts val="1200"/>
              </a:spcBef>
              <a:buFont typeface="Wingdings" pitchFamily="2" charset="2"/>
              <a:buNone/>
              <a:defRPr/>
            </a:pPr>
            <a:r>
              <a:rPr lang="en-US" sz="2400" dirty="0" smtClean="0">
                <a:solidFill>
                  <a:srgbClr val="FF9933"/>
                </a:solidFill>
                <a:effectLst>
                  <a:outerShdw blurRad="38100" dist="38100" dir="2700000" algn="tl">
                    <a:srgbClr val="000000">
                      <a:alpha val="43137"/>
                    </a:srgbClr>
                  </a:outerShdw>
                </a:effectLst>
              </a:rPr>
              <a:t>LO6-5:</a:t>
            </a:r>
            <a:r>
              <a:rPr lang="en-US" sz="2400" b="1" dirty="0" smtClean="0">
                <a:solidFill>
                  <a:srgbClr val="FF9933"/>
                </a:solidFill>
                <a:effectLst>
                  <a:outerShdw blurRad="38100" dist="38100" dir="2700000" algn="tl">
                    <a:srgbClr val="000000">
                      <a:alpha val="43137"/>
                    </a:srgbClr>
                  </a:outerShdw>
                </a:effectLst>
              </a:rPr>
              <a:t>  </a:t>
            </a:r>
            <a:r>
              <a:rPr lang="en-US" sz="2000" dirty="0" smtClean="0">
                <a:solidFill>
                  <a:srgbClr val="002060"/>
                </a:solidFill>
                <a:effectLst>
                  <a:outerShdw blurRad="38100" dist="38100" dir="2700000" algn="tl">
                    <a:srgbClr val="000000">
                      <a:alpha val="43137"/>
                    </a:srgbClr>
                  </a:outerShdw>
                </a:effectLst>
              </a:rPr>
              <a:t>Find binomial probabilities using tables, formulas, or Excel.</a:t>
            </a:r>
          </a:p>
        </p:txBody>
      </p:sp>
      <p:sp>
        <p:nvSpPr>
          <p:cNvPr id="18434"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7" name="Rectangle 2"/>
          <p:cNvSpPr>
            <a:spLocks noGrp="1" noChangeArrowheads="1"/>
          </p:cNvSpPr>
          <p:nvPr>
            <p:ph type="title"/>
          </p:nvPr>
        </p:nvSpPr>
        <p:spPr>
          <a:xfrm>
            <a:off x="685800" y="381000"/>
            <a:ext cx="7543800" cy="533399"/>
          </a:xfrm>
          <a:solidFill>
            <a:schemeClr val="accent1">
              <a:lumMod val="20000"/>
              <a:lumOff val="80000"/>
            </a:schemeClr>
          </a:solidFill>
        </p:spPr>
        <p:txBody>
          <a:bodyPr lIns="103236" tIns="51618" rIns="103236" bIns="51618" anchor="t">
            <a:noAutofit/>
          </a:bodyPr>
          <a:lstStyle/>
          <a:p>
            <a:pPr algn="l" eaLnBrk="1" hangingPunct="1">
              <a:defRPr/>
            </a:pPr>
            <a:r>
              <a:rPr lang="en-US" sz="3200" dirty="0" smtClean="0">
                <a:solidFill>
                  <a:schemeClr val="accent1"/>
                </a:solidFill>
                <a:effectLst>
                  <a:outerShdw blurRad="38100" dist="38100" dir="2700000" algn="tl">
                    <a:srgbClr val="000000">
                      <a:alpha val="43137"/>
                    </a:srgbClr>
                  </a:outerShdw>
                </a:effectLst>
              </a:rPr>
              <a:t>Discrete </a:t>
            </a:r>
            <a:r>
              <a:rPr lang="en-US" sz="3200" dirty="0">
                <a:solidFill>
                  <a:schemeClr val="accent1"/>
                </a:solidFill>
                <a:effectLst>
                  <a:outerShdw blurRad="38100" dist="38100" dir="2700000" algn="tl">
                    <a:srgbClr val="000000">
                      <a:alpha val="43137"/>
                    </a:srgbClr>
                  </a:outerShdw>
                </a:effectLst>
              </a:rPr>
              <a:t>Probability Distributions   </a:t>
            </a:r>
            <a:r>
              <a:rPr lang="en-US" sz="3200" dirty="0" smtClean="0">
                <a:solidFill>
                  <a:schemeClr val="accent1"/>
                </a:solidFill>
                <a:effectLst>
                  <a:outerShdw blurRad="38100" dist="38100" dir="2700000" algn="tl">
                    <a:srgbClr val="000000">
                      <a:alpha val="43137"/>
                    </a:srgbClr>
                  </a:outerShdw>
                </a:effectLst>
              </a:rPr>
              <a:t>     </a:t>
            </a:r>
            <a:r>
              <a:rPr lang="en-US" sz="3200" b="1" i="1" dirty="0" smtClean="0"/>
              <a:t>ML 4.2</a:t>
            </a:r>
            <a:endParaRPr lang="en-US" sz="3200" b="1" i="1" dirty="0"/>
          </a:p>
        </p:txBody>
      </p:sp>
    </p:spTree>
    <p:extLst>
      <p:ext uri="{BB962C8B-B14F-4D97-AF65-F5344CB8AC3E}">
        <p14:creationId xmlns:p14="http://schemas.microsoft.com/office/powerpoint/2010/main" val="2438008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sldNum" sz="quarter" idx="10"/>
          </p:nvPr>
        </p:nvSpPr>
        <p:spPr>
          <a:ln/>
        </p:spPr>
        <p:txBody>
          <a:bodyPr/>
          <a:lstStyle/>
          <a:p>
            <a:r>
              <a:rPr lang="en-US"/>
              <a:t>6-</a:t>
            </a:r>
            <a:fld id="{AD385744-2678-4755-B186-31ABE5FC2879}" type="slidenum">
              <a:rPr lang="en-US"/>
              <a:pPr/>
              <a:t>39</a:t>
            </a:fld>
            <a:endParaRPr lang="en-US"/>
          </a:p>
        </p:txBody>
      </p:sp>
      <p:sp>
        <p:nvSpPr>
          <p:cNvPr id="15363" name="Rectangle 3"/>
          <p:cNvSpPr>
            <a:spLocks noChangeArrowheads="1"/>
          </p:cNvSpPr>
          <p:nvPr/>
        </p:nvSpPr>
        <p:spPr bwMode="auto">
          <a:xfrm>
            <a:off x="563262" y="2330732"/>
            <a:ext cx="7878763" cy="6858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rPr>
              <a:t>A </a:t>
            </a:r>
            <a:r>
              <a:rPr lang="en-US" sz="2000" i="1" u="sng" dirty="0">
                <a:solidFill>
                  <a:srgbClr val="002060"/>
                </a:solidFill>
                <a:effectLst>
                  <a:outerShdw blurRad="38100" dist="38100" dir="2700000" algn="tl">
                    <a:srgbClr val="000000">
                      <a:alpha val="43137"/>
                    </a:srgbClr>
                  </a:outerShdw>
                </a:effectLst>
              </a:rPr>
              <a:t>random variable</a:t>
            </a:r>
            <a:r>
              <a:rPr lang="en-US" sz="2000" dirty="0">
                <a:solidFill>
                  <a:srgbClr val="002060"/>
                </a:solidFill>
                <a:effectLst>
                  <a:outerShdw blurRad="38100" dist="38100" dir="2700000" algn="tl">
                    <a:srgbClr val="000000">
                      <a:alpha val="43137"/>
                    </a:srgbClr>
                  </a:outerShdw>
                </a:effectLst>
              </a:rPr>
              <a:t> </a:t>
            </a:r>
            <a:r>
              <a:rPr lang="en-US" sz="2000" dirty="0">
                <a:solidFill>
                  <a:srgbClr val="002060"/>
                </a:solidFill>
              </a:rPr>
              <a:t>is a function or rule that assigns a numerical value to each outcome in the sample </a:t>
            </a:r>
            <a:r>
              <a:rPr lang="en-US" sz="2000" dirty="0" smtClean="0">
                <a:solidFill>
                  <a:srgbClr val="002060"/>
                </a:solidFill>
              </a:rPr>
              <a:t>space.</a:t>
            </a:r>
            <a:endParaRPr lang="en-US" sz="2000" dirty="0">
              <a:solidFill>
                <a:srgbClr val="002060"/>
              </a:solidFill>
            </a:endParaRPr>
          </a:p>
        </p:txBody>
      </p:sp>
      <p:sp>
        <p:nvSpPr>
          <p:cNvPr id="15364" name="Rectangle 4"/>
          <p:cNvSpPr>
            <a:spLocks noChangeArrowheads="1"/>
          </p:cNvSpPr>
          <p:nvPr/>
        </p:nvSpPr>
        <p:spPr bwMode="auto">
          <a:xfrm>
            <a:off x="264812" y="1644932"/>
            <a:ext cx="8909050" cy="458391"/>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3200" i="1" dirty="0">
                <a:solidFill>
                  <a:srgbClr val="FFFFFF"/>
                </a:solidFill>
                <a:effectLst>
                  <a:outerShdw blurRad="38100" dist="38100" dir="2700000" algn="tl">
                    <a:srgbClr val="000000"/>
                  </a:outerShdw>
                </a:effectLst>
              </a:rPr>
              <a:t> </a:t>
            </a:r>
            <a:r>
              <a:rPr lang="en-US" sz="2400" i="1" dirty="0">
                <a:solidFill>
                  <a:srgbClr val="C00000"/>
                </a:solidFill>
                <a:effectLst>
                  <a:outerShdw blurRad="38100" dist="38100" dir="2700000" algn="tl">
                    <a:srgbClr val="000000">
                      <a:alpha val="43137"/>
                    </a:srgbClr>
                  </a:outerShdw>
                </a:effectLst>
              </a:rPr>
              <a:t>Random Variables</a:t>
            </a:r>
          </a:p>
        </p:txBody>
      </p:sp>
      <p:sp>
        <p:nvSpPr>
          <p:cNvPr id="15365" name="Rectangle 5"/>
          <p:cNvSpPr>
            <a:spLocks noChangeArrowheads="1"/>
          </p:cNvSpPr>
          <p:nvPr/>
        </p:nvSpPr>
        <p:spPr bwMode="auto">
          <a:xfrm>
            <a:off x="563262" y="3321332"/>
            <a:ext cx="7878763" cy="1555468"/>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smtClean="0">
                <a:solidFill>
                  <a:srgbClr val="002060"/>
                </a:solidFill>
              </a:rPr>
              <a:t>Uppercase </a:t>
            </a:r>
            <a:r>
              <a:rPr lang="en-US" sz="2000" dirty="0">
                <a:solidFill>
                  <a:srgbClr val="002060"/>
                </a:solidFill>
              </a:rPr>
              <a:t>letters are used to represent</a:t>
            </a:r>
            <a:br>
              <a:rPr lang="en-US" sz="2000" dirty="0">
                <a:solidFill>
                  <a:srgbClr val="002060"/>
                </a:solidFill>
              </a:rPr>
            </a:br>
            <a:r>
              <a:rPr lang="en-US" sz="2000" dirty="0">
                <a:solidFill>
                  <a:srgbClr val="002060"/>
                </a:solidFill>
              </a:rPr>
              <a:t>  </a:t>
            </a:r>
            <a:r>
              <a:rPr lang="en-US" sz="2000" i="1" u="sng" dirty="0">
                <a:solidFill>
                  <a:srgbClr val="002060"/>
                </a:solidFill>
                <a:effectLst>
                  <a:outerShdw blurRad="38100" dist="38100" dir="2700000" algn="tl">
                    <a:srgbClr val="000000">
                      <a:alpha val="43137"/>
                    </a:srgbClr>
                  </a:outerShdw>
                </a:effectLst>
              </a:rPr>
              <a:t>random variables</a:t>
            </a:r>
            <a:r>
              <a:rPr lang="en-US" sz="2000" dirty="0">
                <a:solidFill>
                  <a:srgbClr val="002060"/>
                </a:solidFill>
                <a:effectLst>
                  <a:outerShdw blurRad="38100" dist="38100" dir="2700000" algn="tl">
                    <a:srgbClr val="000000">
                      <a:alpha val="43137"/>
                    </a:srgbClr>
                  </a:outerShdw>
                </a:effectLst>
              </a:rPr>
              <a:t> </a:t>
            </a:r>
            <a:r>
              <a:rPr lang="en-US" sz="2000" dirty="0">
                <a:solidFill>
                  <a:srgbClr val="002060"/>
                </a:solidFill>
              </a:rPr>
              <a:t>(e.g., </a:t>
            </a:r>
            <a:r>
              <a:rPr lang="en-US" sz="2000" i="1" dirty="0">
                <a:solidFill>
                  <a:srgbClr val="002060"/>
                </a:solidFill>
              </a:rPr>
              <a:t>X</a:t>
            </a:r>
            <a:r>
              <a:rPr lang="en-US" sz="2000" dirty="0">
                <a:solidFill>
                  <a:srgbClr val="002060"/>
                </a:solidFill>
              </a:rPr>
              <a:t>, </a:t>
            </a:r>
            <a:r>
              <a:rPr lang="en-US" sz="2000" i="1" dirty="0">
                <a:solidFill>
                  <a:srgbClr val="002060"/>
                </a:solidFill>
              </a:rPr>
              <a:t>Y</a:t>
            </a:r>
            <a:r>
              <a:rPr lang="en-US" sz="2000" dirty="0" smtClean="0">
                <a:solidFill>
                  <a:srgbClr val="002060"/>
                </a:solidFill>
              </a:rPr>
              <a:t>).</a:t>
            </a:r>
          </a:p>
          <a:p>
            <a:pPr marL="396096" indent="-396096" eaLnBrk="0" hangingPunct="0">
              <a:spcBef>
                <a:spcPts val="1200"/>
              </a:spcBef>
              <a:buClr>
                <a:schemeClr val="accent1"/>
              </a:buClr>
              <a:buFontTx/>
              <a:buChar char="•"/>
              <a:defRPr/>
            </a:pPr>
            <a:r>
              <a:rPr lang="en-US" sz="2000" dirty="0" smtClean="0">
                <a:solidFill>
                  <a:srgbClr val="002060"/>
                </a:solidFill>
              </a:rPr>
              <a:t>Lowercase </a:t>
            </a:r>
            <a:r>
              <a:rPr lang="en-US" sz="2000" dirty="0">
                <a:solidFill>
                  <a:srgbClr val="002060"/>
                </a:solidFill>
              </a:rPr>
              <a:t>letters are used to represent </a:t>
            </a:r>
            <a:br>
              <a:rPr lang="en-US" sz="2000" dirty="0">
                <a:solidFill>
                  <a:srgbClr val="002060"/>
                </a:solidFill>
              </a:rPr>
            </a:br>
            <a:r>
              <a:rPr lang="en-US" sz="2000" dirty="0">
                <a:solidFill>
                  <a:srgbClr val="002060"/>
                </a:solidFill>
              </a:rPr>
              <a:t>  </a:t>
            </a:r>
            <a:r>
              <a:rPr lang="en-US" sz="2000" i="1" u="sng" dirty="0">
                <a:solidFill>
                  <a:srgbClr val="002060"/>
                </a:solidFill>
              </a:rPr>
              <a:t>values</a:t>
            </a:r>
            <a:r>
              <a:rPr lang="en-US" sz="2000" dirty="0">
                <a:solidFill>
                  <a:srgbClr val="002060"/>
                </a:solidFill>
              </a:rPr>
              <a:t> of the random variable (e.g., </a:t>
            </a:r>
            <a:r>
              <a:rPr lang="en-US" sz="2000" i="1" dirty="0" smtClean="0">
                <a:solidFill>
                  <a:srgbClr val="002060"/>
                </a:solidFill>
              </a:rPr>
              <a:t>x</a:t>
            </a:r>
            <a:r>
              <a:rPr lang="en-US" sz="2000" dirty="0" smtClean="0">
                <a:solidFill>
                  <a:srgbClr val="002060"/>
                </a:solidFill>
              </a:rPr>
              <a:t>, </a:t>
            </a:r>
            <a:r>
              <a:rPr lang="en-US" sz="2000" i="1" dirty="0" smtClean="0">
                <a:solidFill>
                  <a:srgbClr val="002060"/>
                </a:solidFill>
              </a:rPr>
              <a:t>y</a:t>
            </a:r>
            <a:r>
              <a:rPr lang="en-US" sz="2000" dirty="0" smtClean="0">
                <a:solidFill>
                  <a:srgbClr val="002060"/>
                </a:solidFill>
              </a:rPr>
              <a:t>).</a:t>
            </a:r>
            <a:endParaRPr lang="en-US" sz="2000" dirty="0">
              <a:solidFill>
                <a:srgbClr val="002060"/>
              </a:solidFill>
            </a:endParaRPr>
          </a:p>
        </p:txBody>
      </p:sp>
      <p:sp>
        <p:nvSpPr>
          <p:cNvPr id="15367" name="Rectangle 7"/>
          <p:cNvSpPr>
            <a:spLocks noChangeArrowheads="1"/>
          </p:cNvSpPr>
          <p:nvPr/>
        </p:nvSpPr>
        <p:spPr bwMode="auto">
          <a:xfrm>
            <a:off x="639462" y="4997732"/>
            <a:ext cx="7877175" cy="6858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rPr>
              <a:t>A </a:t>
            </a:r>
            <a:r>
              <a:rPr lang="en-US" sz="2000" i="1" u="sng" dirty="0">
                <a:solidFill>
                  <a:srgbClr val="002060"/>
                </a:solidFill>
                <a:effectLst>
                  <a:outerShdw blurRad="38100" dist="38100" dir="2700000" algn="tl">
                    <a:srgbClr val="000000">
                      <a:alpha val="43137"/>
                    </a:srgbClr>
                  </a:outerShdw>
                </a:effectLst>
              </a:rPr>
              <a:t>discrete random variable</a:t>
            </a:r>
            <a:r>
              <a:rPr lang="en-US" sz="2000" dirty="0">
                <a:solidFill>
                  <a:srgbClr val="002060"/>
                </a:solidFill>
                <a:effectLst>
                  <a:outerShdw blurRad="38100" dist="38100" dir="2700000" algn="tl">
                    <a:srgbClr val="000000">
                      <a:alpha val="43137"/>
                    </a:srgbClr>
                  </a:outerShdw>
                </a:effectLst>
              </a:rPr>
              <a:t> </a:t>
            </a:r>
            <a:r>
              <a:rPr lang="en-US" sz="2000" dirty="0">
                <a:solidFill>
                  <a:srgbClr val="002060"/>
                </a:solidFill>
              </a:rPr>
              <a:t>has a countable number of distinct values.</a:t>
            </a:r>
          </a:p>
        </p:txBody>
      </p:sp>
      <p:sp>
        <p:nvSpPr>
          <p:cNvPr id="9" name="Rectangle 2"/>
          <p:cNvSpPr txBox="1">
            <a:spLocks noChangeArrowheads="1"/>
          </p:cNvSpPr>
          <p:nvPr/>
        </p:nvSpPr>
        <p:spPr bwMode="auto">
          <a:xfrm>
            <a:off x="654544" y="381000"/>
            <a:ext cx="7696200" cy="591786"/>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Discrete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Distributions</a:t>
            </a:r>
          </a:p>
        </p:txBody>
      </p:sp>
      <p:sp>
        <p:nvSpPr>
          <p:cNvPr id="22534"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Tree>
    <p:extLst>
      <p:ext uri="{BB962C8B-B14F-4D97-AF65-F5344CB8AC3E}">
        <p14:creationId xmlns:p14="http://schemas.microsoft.com/office/powerpoint/2010/main" val="2310465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Grp="1" noChangeArrowheads="1"/>
          </p:cNvSpPr>
          <p:nvPr>
            <p:ph type="sldNum" sz="quarter" idx="10"/>
          </p:nvPr>
        </p:nvSpPr>
        <p:spPr>
          <a:ln/>
        </p:spPr>
        <p:txBody>
          <a:bodyPr/>
          <a:lstStyle/>
          <a:p>
            <a:pPr algn="r"/>
            <a:r>
              <a:rPr lang="en-US" dirty="0"/>
              <a:t>5-</a:t>
            </a:r>
            <a:fld id="{1C84A68F-5E9A-4FF6-AF0C-415940EB819C}" type="slidenum">
              <a:rPr lang="en-US"/>
              <a:pPr algn="r"/>
              <a:t>4</a:t>
            </a:fld>
            <a:endParaRPr lang="en-US" dirty="0"/>
          </a:p>
        </p:txBody>
      </p:sp>
      <p:sp>
        <p:nvSpPr>
          <p:cNvPr id="24577" name="Rectangle 4"/>
          <p:cNvSpPr>
            <a:spLocks noChangeArrowheads="1"/>
          </p:cNvSpPr>
          <p:nvPr/>
        </p:nvSpPr>
        <p:spPr bwMode="auto">
          <a:xfrm>
            <a:off x="673100" y="2114550"/>
            <a:ext cx="823118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14341" name="Rectangle 6"/>
          <p:cNvSpPr>
            <a:spLocks noChangeArrowheads="1"/>
          </p:cNvSpPr>
          <p:nvPr/>
        </p:nvSpPr>
        <p:spPr bwMode="auto">
          <a:xfrm>
            <a:off x="1230312" y="2011363"/>
            <a:ext cx="80010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a:solidFill>
                  <a:srgbClr val="002060"/>
                </a:solidFill>
              </a:rPr>
              <a:t>For a single roll of a die, the sample space is:</a:t>
            </a:r>
          </a:p>
        </p:txBody>
      </p:sp>
      <p:sp>
        <p:nvSpPr>
          <p:cNvPr id="15368" name="Rectangle 8"/>
          <p:cNvSpPr>
            <a:spLocks noChangeArrowheads="1"/>
          </p:cNvSpPr>
          <p:nvPr/>
        </p:nvSpPr>
        <p:spPr bwMode="auto">
          <a:xfrm>
            <a:off x="1251816" y="2962275"/>
            <a:ext cx="770096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dirty="0">
                <a:solidFill>
                  <a:srgbClr val="002060"/>
                </a:solidFill>
              </a:rPr>
              <a:t>When two dice are rolled, the sample space </a:t>
            </a:r>
            <a:r>
              <a:rPr lang="en-US" sz="2000" dirty="0" smtClean="0">
                <a:solidFill>
                  <a:srgbClr val="002060"/>
                </a:solidFill>
              </a:rPr>
              <a:t>is pairs:</a:t>
            </a:r>
            <a:endParaRPr lang="en-US" sz="2000" dirty="0">
              <a:solidFill>
                <a:srgbClr val="002060"/>
              </a:solidFill>
            </a:endParaRPr>
          </a:p>
        </p:txBody>
      </p:sp>
      <p:sp>
        <p:nvSpPr>
          <p:cNvPr id="15370" name="Rectangle 10"/>
          <p:cNvSpPr>
            <a:spLocks noChangeArrowheads="1"/>
          </p:cNvSpPr>
          <p:nvPr/>
        </p:nvSpPr>
        <p:spPr bwMode="auto">
          <a:xfrm>
            <a:off x="325437" y="1447800"/>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Sample Space</a:t>
            </a:r>
          </a:p>
        </p:txBody>
      </p:sp>
      <p:sp>
        <p:nvSpPr>
          <p:cNvPr id="24581" name="Slide Number Placeholder 1"/>
          <p:cNvSpPr txBox="1">
            <a:spLocks noGrp="1"/>
          </p:cNvSpPr>
          <p:nvPr/>
        </p:nvSpPr>
        <p:spPr bwMode="auto">
          <a:xfrm>
            <a:off x="0" y="6619875"/>
            <a:ext cx="1214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6" tIns="51618" rIns="103236" bIns="51618"/>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solidFill>
                  <a:srgbClr val="FFFFFF"/>
                </a:solidFill>
              </a:rPr>
              <a:t>5A-</a:t>
            </a:r>
            <a:fld id="{DF8259D0-4107-4359-BDBF-EC3A5C7FFD77}" type="slidenum">
              <a:rPr lang="en-US" sz="1200">
                <a:solidFill>
                  <a:srgbClr val="FFFFFF"/>
                </a:solidFill>
              </a:rPr>
              <a:pPr/>
              <a:t>4</a:t>
            </a:fld>
            <a:endParaRPr lang="en-US" sz="1200">
              <a:solidFill>
                <a:srgbClr val="FFFFFF"/>
              </a:solidFill>
            </a:endParaRPr>
          </a:p>
        </p:txBody>
      </p:sp>
      <p:sp>
        <p:nvSpPr>
          <p:cNvPr id="24582"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111618" name="Picture 2"/>
          <p:cNvPicPr>
            <a:picLocks noChangeAspect="1" noChangeArrowheads="1"/>
          </p:cNvPicPr>
          <p:nvPr/>
        </p:nvPicPr>
        <p:blipFill>
          <a:blip r:embed="rId3" cstate="print"/>
          <a:srcRect/>
          <a:stretch>
            <a:fillRect/>
          </a:stretch>
        </p:blipFill>
        <p:spPr bwMode="auto">
          <a:xfrm>
            <a:off x="2997994" y="3530475"/>
            <a:ext cx="3581400" cy="2868475"/>
          </a:xfrm>
          <a:prstGeom prst="rect">
            <a:avLst/>
          </a:prstGeom>
          <a:noFill/>
          <a:ln w="3175">
            <a:solidFill>
              <a:schemeClr val="tx1"/>
            </a:solidFill>
            <a:miter lim="800000"/>
            <a:headEnd/>
            <a:tailEnd/>
          </a:ln>
          <a:effectLst>
            <a:innerShdw blurRad="63500" dist="50800" dir="2700000">
              <a:prstClr val="black">
                <a:alpha val="50000"/>
              </a:prstClr>
            </a:innerShdw>
          </a:effectLst>
        </p:spPr>
      </p:pic>
      <p:pic>
        <p:nvPicPr>
          <p:cNvPr id="111619" name="Picture 3"/>
          <p:cNvPicPr>
            <a:picLocks noChangeAspect="1" noChangeArrowheads="1"/>
          </p:cNvPicPr>
          <p:nvPr/>
        </p:nvPicPr>
        <p:blipFill>
          <a:blip r:embed="rId4" cstate="print"/>
          <a:srcRect/>
          <a:stretch>
            <a:fillRect/>
          </a:stretch>
        </p:blipFill>
        <p:spPr bwMode="auto">
          <a:xfrm>
            <a:off x="3287712" y="2514600"/>
            <a:ext cx="2905125" cy="447675"/>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13" name="Rectangle 2"/>
          <p:cNvSpPr txBox="1">
            <a:spLocks noChangeArrowheads="1"/>
          </p:cNvSpPr>
          <p:nvPr/>
        </p:nvSpPr>
        <p:spPr bwMode="auto">
          <a:xfrm>
            <a:off x="1892002" y="381000"/>
            <a:ext cx="5257800" cy="533400"/>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Random </a:t>
            </a:r>
            <a:r>
              <a:rPr lang="en-US" sz="3200" kern="0" dirty="0">
                <a:solidFill>
                  <a:schemeClr val="accent1"/>
                </a:solidFill>
                <a:effectLst>
                  <a:outerShdw blurRad="38100" dist="38100" dir="2700000" algn="tl">
                    <a:srgbClr val="000000">
                      <a:alpha val="43137"/>
                    </a:srgbClr>
                  </a:outerShdw>
                </a:effectLst>
                <a:latin typeface="+mj-lt"/>
                <a:ea typeface="+mj-ea"/>
                <a:cs typeface="+mj-cs"/>
              </a:rPr>
              <a:t>Experiments</a:t>
            </a:r>
          </a:p>
        </p:txBody>
      </p:sp>
    </p:spTree>
    <p:extLst>
      <p:ext uri="{BB962C8B-B14F-4D97-AF65-F5344CB8AC3E}">
        <p14:creationId xmlns:p14="http://schemas.microsoft.com/office/powerpoint/2010/main" val="2301791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sldNum" sz="quarter" idx="10"/>
          </p:nvPr>
        </p:nvSpPr>
        <p:spPr>
          <a:ln/>
        </p:spPr>
        <p:txBody>
          <a:bodyPr/>
          <a:lstStyle/>
          <a:p>
            <a:r>
              <a:rPr lang="en-US"/>
              <a:t>6-</a:t>
            </a:r>
            <a:fld id="{610AD3DC-78A7-4595-A7DE-93F395E2B9A2}" type="slidenum">
              <a:rPr lang="en-US"/>
              <a:pPr/>
              <a:t>40</a:t>
            </a:fld>
            <a:endParaRPr lang="en-US"/>
          </a:p>
        </p:txBody>
      </p:sp>
      <p:sp>
        <p:nvSpPr>
          <p:cNvPr id="17411" name="Rectangle 3"/>
          <p:cNvSpPr>
            <a:spLocks noChangeArrowheads="1"/>
          </p:cNvSpPr>
          <p:nvPr/>
        </p:nvSpPr>
        <p:spPr bwMode="auto">
          <a:xfrm>
            <a:off x="192088" y="1562100"/>
            <a:ext cx="8458200"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Probability Distributions</a:t>
            </a:r>
          </a:p>
        </p:txBody>
      </p:sp>
      <p:sp>
        <p:nvSpPr>
          <p:cNvPr id="17412" name="Rectangle 4"/>
          <p:cNvSpPr>
            <a:spLocks noChangeArrowheads="1"/>
          </p:cNvSpPr>
          <p:nvPr/>
        </p:nvSpPr>
        <p:spPr bwMode="auto">
          <a:xfrm>
            <a:off x="519113" y="2076450"/>
            <a:ext cx="8229600" cy="915988"/>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A </a:t>
            </a:r>
            <a:r>
              <a:rPr lang="en-US" sz="2000" i="1" u="sng" dirty="0">
                <a:solidFill>
                  <a:srgbClr val="002060"/>
                </a:solidFill>
                <a:effectLst>
                  <a:outerShdw blurRad="38100" dist="38100" dir="2700000" algn="tl">
                    <a:srgbClr val="FFFFFF"/>
                  </a:outerShdw>
                </a:effectLst>
              </a:rPr>
              <a:t>discrete probability distribution</a:t>
            </a:r>
            <a:r>
              <a:rPr lang="en-US" sz="2000" dirty="0">
                <a:solidFill>
                  <a:srgbClr val="002060"/>
                </a:solidFill>
                <a:effectLst>
                  <a:outerShdw blurRad="38100" dist="38100" dir="2700000" algn="tl">
                    <a:srgbClr val="FFFFFF"/>
                  </a:outerShdw>
                </a:effectLst>
              </a:rPr>
              <a:t> assigns a probability to each value of a discrete random variable </a:t>
            </a:r>
            <a:r>
              <a:rPr lang="en-US" sz="2000" i="1" dirty="0">
                <a:solidFill>
                  <a:srgbClr val="002060"/>
                </a:solidFill>
                <a:effectLst>
                  <a:outerShdw blurRad="38100" dist="38100" dir="2700000" algn="tl">
                    <a:srgbClr val="FFFFFF"/>
                  </a:outerShdw>
                </a:effectLst>
              </a:rPr>
              <a:t>X</a:t>
            </a:r>
            <a:r>
              <a:rPr lang="en-US" sz="2000" dirty="0">
                <a:solidFill>
                  <a:srgbClr val="002060"/>
                </a:solidFill>
                <a:effectLst>
                  <a:outerShdw blurRad="38100" dist="38100" dir="2700000" algn="tl">
                    <a:srgbClr val="FFFFFF"/>
                  </a:outerShdw>
                </a:effectLst>
              </a:rPr>
              <a:t>.</a:t>
            </a:r>
          </a:p>
        </p:txBody>
      </p:sp>
      <p:sp>
        <p:nvSpPr>
          <p:cNvPr id="17413" name="Rectangle 5"/>
          <p:cNvSpPr>
            <a:spLocks noChangeArrowheads="1"/>
          </p:cNvSpPr>
          <p:nvPr/>
        </p:nvSpPr>
        <p:spPr bwMode="auto">
          <a:xfrm>
            <a:off x="457200" y="2819400"/>
            <a:ext cx="8229600" cy="915988"/>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To be a valid probability distribution, the following must be satisfied.</a:t>
            </a:r>
          </a:p>
        </p:txBody>
      </p:sp>
      <p:sp>
        <p:nvSpPr>
          <p:cNvPr id="24580" name="Text Box 6"/>
          <p:cNvSpPr txBox="1">
            <a:spLocks noChangeArrowheads="1"/>
          </p:cNvSpPr>
          <p:nvPr/>
        </p:nvSpPr>
        <p:spPr bwMode="auto">
          <a:xfrm>
            <a:off x="1508125" y="41513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buClr>
                <a:srgbClr val="C00000"/>
              </a:buClr>
            </a:pPr>
            <a:endParaRPr lang="en-US"/>
          </a:p>
        </p:txBody>
      </p:sp>
      <p:sp>
        <p:nvSpPr>
          <p:cNvPr id="24581"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pic>
        <p:nvPicPr>
          <p:cNvPr id="74755" name="Picture 3"/>
          <p:cNvPicPr>
            <a:picLocks noChangeAspect="1" noChangeArrowheads="1"/>
          </p:cNvPicPr>
          <p:nvPr/>
        </p:nvPicPr>
        <p:blipFill>
          <a:blip r:embed="rId3" cstate="print"/>
          <a:srcRect/>
          <a:stretch>
            <a:fillRect/>
          </a:stretch>
        </p:blipFill>
        <p:spPr bwMode="auto">
          <a:xfrm>
            <a:off x="1143000" y="3581400"/>
            <a:ext cx="6973824" cy="1676400"/>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11" name="Rectangle 2"/>
          <p:cNvSpPr txBox="1">
            <a:spLocks noChangeArrowheads="1"/>
          </p:cNvSpPr>
          <p:nvPr/>
        </p:nvSpPr>
        <p:spPr bwMode="auto">
          <a:xfrm>
            <a:off x="654544" y="381000"/>
            <a:ext cx="7696200" cy="591786"/>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Discrete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Distributions</a:t>
            </a:r>
          </a:p>
        </p:txBody>
      </p:sp>
    </p:spTree>
    <p:extLst>
      <p:ext uri="{BB962C8B-B14F-4D97-AF65-F5344CB8AC3E}">
        <p14:creationId xmlns:p14="http://schemas.microsoft.com/office/powerpoint/2010/main" val="3710747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sldNum" sz="quarter" idx="10"/>
          </p:nvPr>
        </p:nvSpPr>
        <p:spPr>
          <a:ln/>
        </p:spPr>
        <p:txBody>
          <a:bodyPr/>
          <a:lstStyle/>
          <a:p>
            <a:r>
              <a:rPr lang="en-US"/>
              <a:t>6-</a:t>
            </a:r>
            <a:fld id="{CA70573D-912A-4FB9-AD45-3C36264BFA96}" type="slidenum">
              <a:rPr lang="en-US"/>
              <a:pPr/>
              <a:t>41</a:t>
            </a:fld>
            <a:endParaRPr lang="en-US"/>
          </a:p>
        </p:txBody>
      </p:sp>
      <p:sp>
        <p:nvSpPr>
          <p:cNvPr id="19459" name="Rectangle 3"/>
          <p:cNvSpPr>
            <a:spLocks noChangeArrowheads="1"/>
          </p:cNvSpPr>
          <p:nvPr/>
        </p:nvSpPr>
        <p:spPr bwMode="auto">
          <a:xfrm>
            <a:off x="228600" y="3810000"/>
            <a:ext cx="2209800" cy="2438400"/>
          </a:xfrm>
          <a:prstGeom prst="rect">
            <a:avLst/>
          </a:prstGeom>
          <a:noFill/>
          <a:ln w="9525">
            <a:noFill/>
            <a:miter lim="800000"/>
            <a:headEnd/>
            <a:tailEnd/>
          </a:ln>
          <a:effectLst/>
        </p:spPr>
        <p:txBody>
          <a:bodyPr lIns="91435" tIns="45718" rIns="91435" bIns="45718"/>
          <a:lstStyle/>
          <a:p>
            <a:pPr eaLnBrk="0" hangingPunct="0">
              <a:spcBef>
                <a:spcPct val="20000"/>
              </a:spcBef>
              <a:buClr>
                <a:schemeClr val="folHlink"/>
              </a:buClr>
              <a:buFont typeface="Wingdings" pitchFamily="2" charset="2"/>
              <a:buNone/>
              <a:defRPr/>
            </a:pPr>
            <a:r>
              <a:rPr lang="en-US" sz="2000" dirty="0">
                <a:solidFill>
                  <a:srgbClr val="002060"/>
                </a:solidFill>
                <a:effectLst>
                  <a:outerShdw blurRad="38100" dist="38100" dir="2700000" algn="tl">
                    <a:srgbClr val="FFFFFF"/>
                  </a:outerShdw>
                </a:effectLst>
              </a:rPr>
              <a:t>If </a:t>
            </a:r>
            <a:r>
              <a:rPr lang="en-US" sz="2000" i="1" dirty="0">
                <a:solidFill>
                  <a:srgbClr val="002060"/>
                </a:solidFill>
                <a:effectLst>
                  <a:outerShdw blurRad="38100" dist="38100" dir="2700000" algn="tl">
                    <a:srgbClr val="FFFFFF"/>
                  </a:outerShdw>
                </a:effectLst>
              </a:rPr>
              <a:t>X</a:t>
            </a:r>
            <a:r>
              <a:rPr lang="en-US" sz="2000" dirty="0">
                <a:solidFill>
                  <a:srgbClr val="002060"/>
                </a:solidFill>
                <a:effectLst>
                  <a:outerShdw blurRad="38100" dist="38100" dir="2700000" algn="tl">
                    <a:srgbClr val="FFFFFF"/>
                  </a:outerShdw>
                </a:effectLst>
              </a:rPr>
              <a:t> is the number of heads, then </a:t>
            </a:r>
            <a:r>
              <a:rPr lang="en-US" sz="2000" i="1" dirty="0">
                <a:solidFill>
                  <a:srgbClr val="002060"/>
                </a:solidFill>
                <a:effectLst>
                  <a:outerShdw blurRad="38100" dist="38100" dir="2700000" algn="tl">
                    <a:srgbClr val="FFFFFF"/>
                  </a:outerShdw>
                </a:effectLst>
              </a:rPr>
              <a:t>X</a:t>
            </a:r>
            <a:r>
              <a:rPr lang="en-US" sz="2000" dirty="0">
                <a:solidFill>
                  <a:srgbClr val="002060"/>
                </a:solidFill>
                <a:effectLst>
                  <a:outerShdw blurRad="38100" dist="38100" dir="2700000" algn="tl">
                    <a:srgbClr val="FFFFFF"/>
                  </a:outerShdw>
                </a:effectLst>
              </a:rPr>
              <a:t> is a random variable whose probability distribution is as follows:</a:t>
            </a:r>
          </a:p>
        </p:txBody>
      </p:sp>
      <p:sp>
        <p:nvSpPr>
          <p:cNvPr id="26626" name="Text Box 4"/>
          <p:cNvSpPr txBox="1">
            <a:spLocks noChangeArrowheads="1"/>
          </p:cNvSpPr>
          <p:nvPr/>
        </p:nvSpPr>
        <p:spPr bwMode="auto">
          <a:xfrm>
            <a:off x="1508125" y="41513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endParaRPr lang="en-US"/>
          </a:p>
        </p:txBody>
      </p:sp>
      <p:graphicFrame>
        <p:nvGraphicFramePr>
          <p:cNvPr id="31785" name="Group 41"/>
          <p:cNvGraphicFramePr>
            <a:graphicFrameLocks noGrp="1"/>
          </p:cNvGraphicFramePr>
          <p:nvPr/>
        </p:nvGraphicFramePr>
        <p:xfrm>
          <a:off x="2819400" y="3200400"/>
          <a:ext cx="5867400" cy="2940053"/>
        </p:xfrm>
        <a:graphic>
          <a:graphicData uri="http://schemas.openxmlformats.org/drawingml/2006/table">
            <a:tbl>
              <a:tblPr>
                <a:effectLst>
                  <a:innerShdw blurRad="63500" dist="50800" dir="2700000">
                    <a:prstClr val="black">
                      <a:alpha val="50000"/>
                    </a:prstClr>
                  </a:innerShdw>
                </a:effectLst>
              </a:tblPr>
              <a:tblGrid>
                <a:gridCol w="3216275"/>
                <a:gridCol w="1127125"/>
                <a:gridCol w="1524000"/>
              </a:tblGrid>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2060"/>
                          </a:solidFill>
                          <a:effectLst>
                            <a:outerShdw blurRad="38100" dist="38100" dir="2700000" algn="tl">
                              <a:srgbClr val="000000"/>
                            </a:outerShdw>
                          </a:effectLst>
                          <a:latin typeface="Arial" pitchFamily="34" charset="0"/>
                          <a:cs typeface="Times New Roman" pitchFamily="18" charset="0"/>
                        </a:rPr>
                        <a:t>Possible Events</a:t>
                      </a:r>
                      <a:endPar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endParaRPr>
                    </a:p>
                  </a:txBody>
                  <a:tcPr marL="89987" marR="89987" marT="46724" marB="46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2060"/>
                          </a:solidFill>
                          <a:effectLst>
                            <a:outerShdw blurRad="38100" dist="38100" dir="2700000" algn="tl">
                              <a:srgbClr val="000000"/>
                            </a:outerShdw>
                          </a:effectLst>
                          <a:latin typeface="Arial" pitchFamily="34" charset="0"/>
                          <a:cs typeface="Times New Roman" pitchFamily="18" charset="0"/>
                        </a:rPr>
                        <a:t>x</a:t>
                      </a:r>
                      <a:endPar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endParaRPr>
                    </a:p>
                  </a:txBody>
                  <a:tcPr marL="89987" marR="89987" marT="46724" marB="46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002060"/>
                          </a:solidFill>
                          <a:effectLst>
                            <a:outerShdw blurRad="38100" dist="38100" dir="2700000" algn="tl">
                              <a:srgbClr val="000000"/>
                            </a:outerShdw>
                          </a:effectLst>
                          <a:latin typeface="Arial" pitchFamily="34" charset="0"/>
                          <a:cs typeface="Times New Roman" pitchFamily="18" charset="0"/>
                        </a:rPr>
                        <a:t>P</a:t>
                      </a:r>
                      <a:r>
                        <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cs typeface="Times New Roman" pitchFamily="18" charset="0"/>
                        </a:rPr>
                        <a:t>(</a:t>
                      </a:r>
                      <a:r>
                        <a:rPr kumimoji="0" lang="en-US" sz="2000" b="0" i="1" u="none" strike="noStrike" cap="none" normalizeH="0" baseline="0" dirty="0" smtClean="0">
                          <a:ln>
                            <a:noFill/>
                          </a:ln>
                          <a:solidFill>
                            <a:srgbClr val="002060"/>
                          </a:solidFill>
                          <a:effectLst>
                            <a:outerShdw blurRad="38100" dist="38100" dir="2700000" algn="tl">
                              <a:srgbClr val="000000"/>
                            </a:outerShdw>
                          </a:effectLst>
                          <a:latin typeface="Arial" pitchFamily="34" charset="0"/>
                          <a:cs typeface="Times New Roman" pitchFamily="18" charset="0"/>
                        </a:rPr>
                        <a:t>x</a:t>
                      </a:r>
                      <a:r>
                        <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cs typeface="Times New Roman" pitchFamily="18" charset="0"/>
                        </a:rPr>
                        <a:t>)</a:t>
                      </a:r>
                      <a:endPar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endParaRPr>
                    </a:p>
                  </a:txBody>
                  <a:tcPr marL="89987" marR="89987" marT="46724" marB="46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Arial" pitchFamily="34" charset="0"/>
                          <a:cs typeface="Times New Roman" pitchFamily="18" charset="0"/>
                        </a:rPr>
                        <a:t>TTT</a:t>
                      </a:r>
                      <a:endParaRPr kumimoji="0" lang="en-US" sz="2000" b="0" i="0" u="none" strike="noStrike" cap="none" normalizeH="0" baseline="0" dirty="0" smtClean="0">
                        <a:ln>
                          <a:noFill/>
                        </a:ln>
                        <a:solidFill>
                          <a:srgbClr val="002060"/>
                        </a:solidFill>
                        <a:effectLst/>
                        <a:latin typeface="Arial" pitchFamily="34" charset="0"/>
                      </a:endParaRPr>
                    </a:p>
                  </a:txBody>
                  <a:tcPr marL="89987" marR="89987" marT="46724" marB="46724"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cs typeface="Times New Roman" pitchFamily="18" charset="0"/>
                        </a:rPr>
                        <a:t>0</a:t>
                      </a:r>
                      <a:endPar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endParaRPr>
                    </a:p>
                  </a:txBody>
                  <a:tcPr marL="89987" marR="89987" marT="46724" marB="46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cs typeface="Times New Roman" pitchFamily="18" charset="0"/>
                        </a:rPr>
                        <a:t>1/8</a:t>
                      </a:r>
                      <a:endPar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endParaRPr>
                    </a:p>
                  </a:txBody>
                  <a:tcPr marL="89987" marR="89987" marT="46724" marB="4672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Arial" pitchFamily="34" charset="0"/>
                          <a:cs typeface="Times New Roman" pitchFamily="18" charset="0"/>
                        </a:rPr>
                        <a:t>HTT, THT, TTH</a:t>
                      </a:r>
                      <a:endParaRPr kumimoji="0" lang="en-US" sz="2000" b="0" i="0" u="none" strike="noStrike" cap="none" normalizeH="0" baseline="0" dirty="0" smtClean="0">
                        <a:ln>
                          <a:noFill/>
                        </a:ln>
                        <a:solidFill>
                          <a:srgbClr val="002060"/>
                        </a:solidFill>
                        <a:effectLst/>
                        <a:latin typeface="Arial" pitchFamily="34" charset="0"/>
                      </a:endParaRPr>
                    </a:p>
                  </a:txBody>
                  <a:tcPr marL="89987" marR="89987" marT="46724" marB="46724"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cs typeface="Times New Roman" pitchFamily="18" charset="0"/>
                        </a:rPr>
                        <a:t>1</a:t>
                      </a:r>
                      <a:endPar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endParaRPr>
                    </a:p>
                  </a:txBody>
                  <a:tcPr marL="89987" marR="89987" marT="46724" marB="46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cs typeface="Times New Roman" pitchFamily="18" charset="0"/>
                        </a:rPr>
                        <a:t>3/8</a:t>
                      </a:r>
                      <a:endPar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endParaRPr>
                    </a:p>
                  </a:txBody>
                  <a:tcPr marL="89987" marR="89987" marT="46724" marB="4672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Arial" pitchFamily="34" charset="0"/>
                          <a:cs typeface="Times New Roman" pitchFamily="18" charset="0"/>
                        </a:rPr>
                        <a:t>HHT, HTH, THH</a:t>
                      </a:r>
                      <a:endParaRPr kumimoji="0" lang="en-US" sz="2000" b="0" i="0" u="none" strike="noStrike" cap="none" normalizeH="0" baseline="0" dirty="0" smtClean="0">
                        <a:ln>
                          <a:noFill/>
                        </a:ln>
                        <a:solidFill>
                          <a:srgbClr val="002060"/>
                        </a:solidFill>
                        <a:effectLst/>
                        <a:latin typeface="Arial" pitchFamily="34" charset="0"/>
                      </a:endParaRPr>
                    </a:p>
                  </a:txBody>
                  <a:tcPr marL="89987" marR="89987" marT="46724" marB="46724"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cs typeface="Times New Roman" pitchFamily="18" charset="0"/>
                        </a:rPr>
                        <a:t>2</a:t>
                      </a:r>
                      <a:endPar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endParaRPr>
                    </a:p>
                  </a:txBody>
                  <a:tcPr marL="89987" marR="89987" marT="46724" marB="46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cs typeface="Times New Roman" pitchFamily="18" charset="0"/>
                        </a:rPr>
                        <a:t>3/8</a:t>
                      </a:r>
                      <a:endPar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endParaRPr>
                    </a:p>
                  </a:txBody>
                  <a:tcPr marL="89987" marR="89987" marT="46724" marB="4672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r>
              <a:tr h="534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Arial" pitchFamily="34" charset="0"/>
                          <a:cs typeface="Times New Roman" pitchFamily="18" charset="0"/>
                        </a:rPr>
                        <a:t>HHH</a:t>
                      </a:r>
                      <a:endParaRPr kumimoji="0" lang="en-US" sz="2000" b="0" i="0" u="none" strike="noStrike" cap="none" normalizeH="0" baseline="0" dirty="0" smtClean="0">
                        <a:ln>
                          <a:noFill/>
                        </a:ln>
                        <a:solidFill>
                          <a:srgbClr val="002060"/>
                        </a:solidFill>
                        <a:effectLst/>
                        <a:latin typeface="Arial" pitchFamily="34" charset="0"/>
                      </a:endParaRPr>
                    </a:p>
                  </a:txBody>
                  <a:tcPr marL="89987" marR="89987" marT="46724" marB="46724"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cs typeface="Times New Roman" pitchFamily="18" charset="0"/>
                        </a:rPr>
                        <a:t>3</a:t>
                      </a:r>
                      <a:endPar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endParaRPr>
                    </a:p>
                  </a:txBody>
                  <a:tcPr marL="89987" marR="89987" marT="46724" marB="46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cs typeface="Times New Roman" pitchFamily="18" charset="0"/>
                        </a:rPr>
                        <a:t>1/8</a:t>
                      </a:r>
                      <a:endPar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endParaRPr>
                    </a:p>
                  </a:txBody>
                  <a:tcPr marL="89987" marR="89987" marT="46724" marB="4672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CC"/>
                    </a:solidFill>
                  </a:tcPr>
                </a:tc>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Arial" pitchFamily="34" charset="0"/>
                          <a:cs typeface="Times New Roman" pitchFamily="18" charset="0"/>
                        </a:rPr>
                        <a:t>Total</a:t>
                      </a:r>
                      <a:endParaRPr kumimoji="0" lang="en-US" sz="2000" b="0" i="0" u="none" strike="noStrike" cap="none" normalizeH="0" baseline="0" dirty="0" smtClean="0">
                        <a:ln>
                          <a:noFill/>
                        </a:ln>
                        <a:solidFill>
                          <a:srgbClr val="002060"/>
                        </a:solidFill>
                        <a:effectLst/>
                        <a:latin typeface="Arial" pitchFamily="34" charset="0"/>
                      </a:endParaRPr>
                    </a:p>
                  </a:txBody>
                  <a:tcPr marL="89987" marR="89987" marT="46724" marB="46724"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endParaRPr>
                    </a:p>
                  </a:txBody>
                  <a:tcPr marL="89987" marR="89987" marT="46724" marB="4672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cs typeface="Times New Roman" pitchFamily="18" charset="0"/>
                        </a:rPr>
                        <a:t>1</a:t>
                      </a:r>
                      <a:endParaRPr kumimoji="0" lang="en-US" sz="2000" b="0" i="0" u="none" strike="noStrike" cap="none" normalizeH="0" baseline="0" dirty="0" smtClean="0">
                        <a:ln>
                          <a:noFill/>
                        </a:ln>
                        <a:solidFill>
                          <a:srgbClr val="002060"/>
                        </a:solidFill>
                        <a:effectLst>
                          <a:outerShdw blurRad="38100" dist="38100" dir="2700000" algn="tl">
                            <a:srgbClr val="000000"/>
                          </a:outerShdw>
                        </a:effectLst>
                        <a:latin typeface="Arial" pitchFamily="34" charset="0"/>
                      </a:endParaRPr>
                    </a:p>
                  </a:txBody>
                  <a:tcPr marL="89987" marR="89987" marT="46724" marB="46724"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
        <p:nvSpPr>
          <p:cNvPr id="19497" name="Rectangle 41"/>
          <p:cNvSpPr>
            <a:spLocks noChangeArrowheads="1"/>
          </p:cNvSpPr>
          <p:nvPr/>
        </p:nvSpPr>
        <p:spPr bwMode="auto">
          <a:xfrm>
            <a:off x="234950" y="1592263"/>
            <a:ext cx="8909050" cy="465137"/>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Example:  Coin Flips   </a:t>
            </a:r>
            <a:r>
              <a:rPr lang="en-US" sz="2400" dirty="0">
                <a:solidFill>
                  <a:srgbClr val="FFFFFF"/>
                </a:solidFill>
              </a:rPr>
              <a:t>able </a:t>
            </a:r>
            <a:r>
              <a:rPr lang="en-US" sz="2000" dirty="0">
                <a:solidFill>
                  <a:srgbClr val="FFFFFF"/>
                </a:solidFill>
              </a:rPr>
              <a:t>6.1)</a:t>
            </a:r>
          </a:p>
        </p:txBody>
      </p:sp>
      <p:sp>
        <p:nvSpPr>
          <p:cNvPr id="26629"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26630" name="TextBox 11"/>
          <p:cNvSpPr txBox="1">
            <a:spLocks noChangeArrowheads="1"/>
          </p:cNvSpPr>
          <p:nvPr/>
        </p:nvSpPr>
        <p:spPr bwMode="auto">
          <a:xfrm>
            <a:off x="381000" y="2133600"/>
            <a:ext cx="7543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solidFill>
                  <a:srgbClr val="002060"/>
                </a:solidFill>
              </a:rPr>
              <a:t>When a coin is flipped 3 times, the sample space will be</a:t>
            </a:r>
          </a:p>
          <a:p>
            <a:endParaRPr lang="en-US">
              <a:solidFill>
                <a:srgbClr val="002060"/>
              </a:solidFill>
            </a:endParaRPr>
          </a:p>
          <a:p>
            <a:r>
              <a:rPr lang="en-US" i="1">
                <a:solidFill>
                  <a:srgbClr val="002060"/>
                </a:solidFill>
              </a:rPr>
              <a:t>S</a:t>
            </a:r>
            <a:r>
              <a:rPr lang="en-US">
                <a:solidFill>
                  <a:srgbClr val="002060"/>
                </a:solidFill>
              </a:rPr>
              <a:t> = {HHH, HHT, HTH, THH, HTT, THT, TTH, TTT}.</a:t>
            </a:r>
          </a:p>
        </p:txBody>
      </p:sp>
      <p:sp>
        <p:nvSpPr>
          <p:cNvPr id="11" name="Rectangle 2"/>
          <p:cNvSpPr txBox="1">
            <a:spLocks noChangeArrowheads="1"/>
          </p:cNvSpPr>
          <p:nvPr/>
        </p:nvSpPr>
        <p:spPr bwMode="auto">
          <a:xfrm>
            <a:off x="654544" y="381000"/>
            <a:ext cx="7696200" cy="591786"/>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Discrete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Distributions</a:t>
            </a:r>
          </a:p>
        </p:txBody>
      </p:sp>
    </p:spTree>
    <p:extLst>
      <p:ext uri="{BB962C8B-B14F-4D97-AF65-F5344CB8AC3E}">
        <p14:creationId xmlns:p14="http://schemas.microsoft.com/office/powerpoint/2010/main" val="3242365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sldNum" sz="quarter" idx="10"/>
          </p:nvPr>
        </p:nvSpPr>
        <p:spPr>
          <a:ln/>
        </p:spPr>
        <p:txBody>
          <a:bodyPr/>
          <a:lstStyle/>
          <a:p>
            <a:r>
              <a:rPr lang="en-US"/>
              <a:t>6-</a:t>
            </a:r>
            <a:fld id="{17D1989C-4439-4470-A45A-FF3B5D16376C}" type="slidenum">
              <a:rPr lang="en-US"/>
              <a:pPr/>
              <a:t>42</a:t>
            </a:fld>
            <a:endParaRPr lang="en-US"/>
          </a:p>
        </p:txBody>
      </p:sp>
      <p:sp>
        <p:nvSpPr>
          <p:cNvPr id="28673" name="Rectangle 4"/>
          <p:cNvSpPr>
            <a:spLocks noChangeArrowheads="1"/>
          </p:cNvSpPr>
          <p:nvPr/>
        </p:nvSpPr>
        <p:spPr bwMode="auto">
          <a:xfrm>
            <a:off x="419100" y="2260600"/>
            <a:ext cx="3263900" cy="13970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0" hangingPunct="0">
              <a:spcBef>
                <a:spcPct val="20000"/>
              </a:spcBef>
              <a:buClr>
                <a:schemeClr val="folHlink"/>
              </a:buClr>
              <a:buFont typeface="Wingdings" pitchFamily="2" charset="2"/>
              <a:buNone/>
            </a:pPr>
            <a:r>
              <a:rPr lang="en-US" sz="2000"/>
              <a:t>Note that the values of </a:t>
            </a:r>
            <a:r>
              <a:rPr lang="en-US" sz="2000" i="1"/>
              <a:t>X</a:t>
            </a:r>
            <a:r>
              <a:rPr lang="en-US" sz="2000"/>
              <a:t> need not be equally likely.  However, they must sum to unity.</a:t>
            </a:r>
          </a:p>
        </p:txBody>
      </p:sp>
      <p:sp>
        <p:nvSpPr>
          <p:cNvPr id="28674" name="Text Box 5"/>
          <p:cNvSpPr txBox="1">
            <a:spLocks noChangeArrowheads="1"/>
          </p:cNvSpPr>
          <p:nvPr/>
        </p:nvSpPr>
        <p:spPr bwMode="auto">
          <a:xfrm>
            <a:off x="1508125" y="41513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endParaRPr lang="en-US"/>
          </a:p>
        </p:txBody>
      </p:sp>
      <p:sp>
        <p:nvSpPr>
          <p:cNvPr id="28675" name="Rectangle 8"/>
          <p:cNvSpPr>
            <a:spLocks noChangeArrowheads="1"/>
          </p:cNvSpPr>
          <p:nvPr/>
        </p:nvSpPr>
        <p:spPr bwMode="auto">
          <a:xfrm>
            <a:off x="4267200" y="2209800"/>
            <a:ext cx="3276600" cy="1447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0" hangingPunct="0">
              <a:spcBef>
                <a:spcPct val="20000"/>
              </a:spcBef>
              <a:buClr>
                <a:schemeClr val="folHlink"/>
              </a:buClr>
              <a:tabLst>
                <a:tab pos="0" algn="l"/>
              </a:tabLst>
            </a:pPr>
            <a:r>
              <a:rPr lang="en-US" sz="2000"/>
              <a:t>Note also that a discrete probability distribution is defined only at specific points on the </a:t>
            </a:r>
            <a:r>
              <a:rPr lang="en-US" sz="2000" i="1"/>
              <a:t>X</a:t>
            </a:r>
            <a:r>
              <a:rPr lang="en-US" sz="2000"/>
              <a:t>-axis.</a:t>
            </a:r>
          </a:p>
        </p:txBody>
      </p:sp>
      <p:sp>
        <p:nvSpPr>
          <p:cNvPr id="20490" name="Rectangle 10"/>
          <p:cNvSpPr>
            <a:spLocks noChangeArrowheads="1"/>
          </p:cNvSpPr>
          <p:nvPr/>
        </p:nvSpPr>
        <p:spPr bwMode="auto">
          <a:xfrm>
            <a:off x="234950" y="1592263"/>
            <a:ext cx="8909050"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Example:  Coin Flips</a:t>
            </a:r>
            <a:endParaRPr lang="en-US" sz="2400" dirty="0">
              <a:solidFill>
                <a:srgbClr val="C00000"/>
              </a:solidFill>
              <a:effectLst>
                <a:outerShdw blurRad="38100" dist="38100" dir="2700000" algn="tl">
                  <a:srgbClr val="000000">
                    <a:alpha val="43137"/>
                  </a:srgbClr>
                </a:outerShdw>
              </a:effectLst>
            </a:endParaRPr>
          </a:p>
        </p:txBody>
      </p:sp>
      <p:sp>
        <p:nvSpPr>
          <p:cNvPr id="28677"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pic>
        <p:nvPicPr>
          <p:cNvPr id="100353" name="Picture 1"/>
          <p:cNvPicPr>
            <a:picLocks noChangeAspect="1" noChangeArrowheads="1"/>
          </p:cNvPicPr>
          <p:nvPr/>
        </p:nvPicPr>
        <p:blipFill>
          <a:blip r:embed="rId3" cstate="print"/>
          <a:srcRect/>
          <a:stretch>
            <a:fillRect/>
          </a:stretch>
        </p:blipFill>
        <p:spPr bwMode="auto">
          <a:xfrm>
            <a:off x="1676400" y="3886200"/>
            <a:ext cx="5562600" cy="2552048"/>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11" name="Rectangle 2"/>
          <p:cNvSpPr txBox="1">
            <a:spLocks noChangeArrowheads="1"/>
          </p:cNvSpPr>
          <p:nvPr/>
        </p:nvSpPr>
        <p:spPr bwMode="auto">
          <a:xfrm>
            <a:off x="654544" y="381000"/>
            <a:ext cx="7696200" cy="591786"/>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Discrete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Distributions</a:t>
            </a:r>
          </a:p>
        </p:txBody>
      </p:sp>
    </p:spTree>
    <p:extLst>
      <p:ext uri="{BB962C8B-B14F-4D97-AF65-F5344CB8AC3E}">
        <p14:creationId xmlns:p14="http://schemas.microsoft.com/office/powerpoint/2010/main" val="378317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Grp="1" noChangeArrowheads="1"/>
          </p:cNvSpPr>
          <p:nvPr>
            <p:ph type="sldNum" sz="quarter" idx="10"/>
          </p:nvPr>
        </p:nvSpPr>
        <p:spPr>
          <a:ln/>
        </p:spPr>
        <p:txBody>
          <a:bodyPr/>
          <a:lstStyle/>
          <a:p>
            <a:r>
              <a:rPr lang="en-US"/>
              <a:t>6-</a:t>
            </a:r>
            <a:fld id="{81719668-FAC2-454B-A314-2739388EB1A8}" type="slidenum">
              <a:rPr lang="en-US"/>
              <a:pPr/>
              <a:t>43</a:t>
            </a:fld>
            <a:endParaRPr lang="en-US"/>
          </a:p>
        </p:txBody>
      </p:sp>
      <p:sp>
        <p:nvSpPr>
          <p:cNvPr id="21507" name="Rectangle 3"/>
          <p:cNvSpPr>
            <a:spLocks noChangeArrowheads="1"/>
          </p:cNvSpPr>
          <p:nvPr/>
        </p:nvSpPr>
        <p:spPr bwMode="auto">
          <a:xfrm>
            <a:off x="533400" y="2133600"/>
            <a:ext cx="8231188" cy="9144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The </a:t>
            </a:r>
            <a:r>
              <a:rPr lang="en-US" sz="2000" i="1" u="sng" dirty="0">
                <a:solidFill>
                  <a:srgbClr val="002060"/>
                </a:solidFill>
                <a:effectLst>
                  <a:outerShdw blurRad="38100" dist="38100" dir="2700000" algn="tl">
                    <a:srgbClr val="FFFFFF"/>
                  </a:outerShdw>
                </a:effectLst>
              </a:rPr>
              <a:t>expected value</a:t>
            </a:r>
            <a:r>
              <a:rPr lang="en-US" sz="2000" i="1" dirty="0">
                <a:solidFill>
                  <a:srgbClr val="002060"/>
                </a:solidFill>
                <a:effectLst>
                  <a:outerShdw blurRad="38100" dist="38100" dir="2700000" algn="tl">
                    <a:srgbClr val="FFFFFF"/>
                  </a:outerShdw>
                </a:effectLst>
              </a:rPr>
              <a:t> E</a:t>
            </a:r>
            <a:r>
              <a:rPr lang="en-US" sz="2000" dirty="0">
                <a:solidFill>
                  <a:srgbClr val="002060"/>
                </a:solidFill>
                <a:effectLst>
                  <a:outerShdw blurRad="38100" dist="38100" dir="2700000" algn="tl">
                    <a:srgbClr val="FFFFFF"/>
                  </a:outerShdw>
                </a:effectLst>
              </a:rPr>
              <a:t>(</a:t>
            </a:r>
            <a:r>
              <a:rPr lang="en-US" sz="2000" i="1" dirty="0">
                <a:solidFill>
                  <a:srgbClr val="002060"/>
                </a:solidFill>
                <a:effectLst>
                  <a:outerShdw blurRad="38100" dist="38100" dir="2700000" algn="tl">
                    <a:srgbClr val="FFFFFF"/>
                  </a:outerShdw>
                </a:effectLst>
              </a:rPr>
              <a:t>X</a:t>
            </a:r>
            <a:r>
              <a:rPr lang="en-US" sz="2000" dirty="0">
                <a:solidFill>
                  <a:srgbClr val="002060"/>
                </a:solidFill>
                <a:effectLst>
                  <a:outerShdw blurRad="38100" dist="38100" dir="2700000" algn="tl">
                    <a:srgbClr val="FFFFFF"/>
                  </a:outerShdw>
                </a:effectLst>
              </a:rPr>
              <a:t>) of a discrete random variable is the sum of all </a:t>
            </a:r>
            <a:r>
              <a:rPr lang="en-US" sz="2000" i="1" dirty="0">
                <a:solidFill>
                  <a:srgbClr val="002060"/>
                </a:solidFill>
                <a:effectLst>
                  <a:outerShdw blurRad="38100" dist="38100" dir="2700000" algn="tl">
                    <a:srgbClr val="FFFFFF"/>
                  </a:outerShdw>
                </a:effectLst>
              </a:rPr>
              <a:t>X</a:t>
            </a:r>
            <a:r>
              <a:rPr lang="en-US" sz="2000" dirty="0">
                <a:solidFill>
                  <a:srgbClr val="002060"/>
                </a:solidFill>
                <a:effectLst>
                  <a:outerShdw blurRad="38100" dist="38100" dir="2700000" algn="tl">
                    <a:srgbClr val="FFFFFF"/>
                  </a:outerShdw>
                </a:effectLst>
              </a:rPr>
              <a:t>-values </a:t>
            </a:r>
            <a:r>
              <a:rPr lang="en-US" sz="2000" i="1" dirty="0">
                <a:solidFill>
                  <a:srgbClr val="002060"/>
                </a:solidFill>
                <a:effectLst>
                  <a:outerShdw blurRad="38100" dist="38100" dir="2700000" algn="tl">
                    <a:srgbClr val="FFFFFF"/>
                  </a:outerShdw>
                </a:effectLst>
              </a:rPr>
              <a:t>weighted</a:t>
            </a:r>
            <a:r>
              <a:rPr lang="en-US" sz="2000" dirty="0">
                <a:solidFill>
                  <a:srgbClr val="002060"/>
                </a:solidFill>
                <a:effectLst>
                  <a:outerShdw blurRad="38100" dist="38100" dir="2700000" algn="tl">
                    <a:srgbClr val="FFFFFF"/>
                  </a:outerShdw>
                </a:effectLst>
              </a:rPr>
              <a:t> by their respective probabilities.</a:t>
            </a:r>
          </a:p>
        </p:txBody>
      </p:sp>
      <p:sp>
        <p:nvSpPr>
          <p:cNvPr id="30722" name="Text Box 4"/>
          <p:cNvSpPr txBox="1">
            <a:spLocks noChangeArrowheads="1"/>
          </p:cNvSpPr>
          <p:nvPr/>
        </p:nvSpPr>
        <p:spPr bwMode="auto">
          <a:xfrm>
            <a:off x="1508125" y="41513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endParaRPr lang="en-US"/>
          </a:p>
        </p:txBody>
      </p:sp>
      <p:sp>
        <p:nvSpPr>
          <p:cNvPr id="21511" name="Rectangle 7"/>
          <p:cNvSpPr>
            <a:spLocks noChangeArrowheads="1"/>
          </p:cNvSpPr>
          <p:nvPr/>
        </p:nvSpPr>
        <p:spPr bwMode="auto">
          <a:xfrm>
            <a:off x="533400" y="5181600"/>
            <a:ext cx="8231188" cy="611188"/>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i="1" dirty="0">
                <a:solidFill>
                  <a:srgbClr val="002060"/>
                </a:solidFill>
                <a:effectLst>
                  <a:outerShdw blurRad="38100" dist="38100" dir="2700000" algn="tl">
                    <a:srgbClr val="FFFFFF"/>
                  </a:outerShdw>
                </a:effectLst>
              </a:rPr>
              <a:t>E</a:t>
            </a:r>
            <a:r>
              <a:rPr lang="en-US" sz="2000" dirty="0">
                <a:solidFill>
                  <a:srgbClr val="002060"/>
                </a:solidFill>
                <a:effectLst>
                  <a:outerShdw blurRad="38100" dist="38100" dir="2700000" algn="tl">
                    <a:srgbClr val="FFFFFF"/>
                  </a:outerShdw>
                </a:effectLst>
              </a:rPr>
              <a:t>(</a:t>
            </a:r>
            <a:r>
              <a:rPr lang="en-US" sz="2000" i="1" dirty="0">
                <a:solidFill>
                  <a:srgbClr val="002060"/>
                </a:solidFill>
                <a:effectLst>
                  <a:outerShdw blurRad="38100" dist="38100" dir="2700000" algn="tl">
                    <a:srgbClr val="FFFFFF"/>
                  </a:outerShdw>
                </a:effectLst>
              </a:rPr>
              <a:t>X</a:t>
            </a:r>
            <a:r>
              <a:rPr lang="en-US" sz="2000" dirty="0">
                <a:solidFill>
                  <a:srgbClr val="002060"/>
                </a:solidFill>
                <a:effectLst>
                  <a:outerShdw blurRad="38100" dist="38100" dir="2700000" algn="tl">
                    <a:srgbClr val="FFFFFF"/>
                  </a:outerShdw>
                </a:effectLst>
              </a:rPr>
              <a:t>) is a measure of </a:t>
            </a:r>
            <a:r>
              <a:rPr lang="en-US" sz="2000" i="1" u="sng" dirty="0">
                <a:solidFill>
                  <a:srgbClr val="002060"/>
                </a:solidFill>
                <a:effectLst>
                  <a:outerShdw blurRad="38100" dist="38100" dir="2700000" algn="tl">
                    <a:srgbClr val="FFFFFF"/>
                  </a:outerShdw>
                </a:effectLst>
              </a:rPr>
              <a:t>center</a:t>
            </a:r>
            <a:r>
              <a:rPr lang="en-US" sz="2000" dirty="0">
                <a:solidFill>
                  <a:srgbClr val="002060"/>
                </a:solidFill>
                <a:effectLst>
                  <a:outerShdw blurRad="38100" dist="38100" dir="2700000" algn="tl">
                    <a:srgbClr val="FFFFFF"/>
                  </a:outerShdw>
                </a:effectLst>
              </a:rPr>
              <a:t>.</a:t>
            </a:r>
          </a:p>
        </p:txBody>
      </p:sp>
      <p:sp>
        <p:nvSpPr>
          <p:cNvPr id="21516" name="Rectangle 12"/>
          <p:cNvSpPr>
            <a:spLocks noChangeArrowheads="1"/>
          </p:cNvSpPr>
          <p:nvPr/>
        </p:nvSpPr>
        <p:spPr bwMode="auto">
          <a:xfrm>
            <a:off x="234950" y="1600200"/>
            <a:ext cx="8909050"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Expected Value</a:t>
            </a:r>
          </a:p>
        </p:txBody>
      </p:sp>
      <p:sp>
        <p:nvSpPr>
          <p:cNvPr id="30725"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grpSp>
        <p:nvGrpSpPr>
          <p:cNvPr id="21" name="Group 20"/>
          <p:cNvGrpSpPr>
            <a:grpSpLocks/>
          </p:cNvGrpSpPr>
          <p:nvPr/>
        </p:nvGrpSpPr>
        <p:grpSpPr bwMode="auto">
          <a:xfrm>
            <a:off x="533400" y="2971800"/>
            <a:ext cx="8231188" cy="1905000"/>
            <a:chOff x="533400" y="3657600"/>
            <a:chExt cx="8231188" cy="1905000"/>
          </a:xfrm>
        </p:grpSpPr>
        <p:sp>
          <p:nvSpPr>
            <p:cNvPr id="21512" name="Rectangle 8"/>
            <p:cNvSpPr>
              <a:spLocks noChangeArrowheads="1"/>
            </p:cNvSpPr>
            <p:nvPr/>
          </p:nvSpPr>
          <p:spPr bwMode="auto">
            <a:xfrm>
              <a:off x="533400" y="3657600"/>
              <a:ext cx="8231188"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If there are </a:t>
              </a:r>
              <a:r>
                <a:rPr lang="en-US" sz="2000" i="1" dirty="0">
                  <a:solidFill>
                    <a:srgbClr val="002060"/>
                  </a:solidFill>
                  <a:effectLst>
                    <a:outerShdw blurRad="38100" dist="38100" dir="2700000" algn="tl">
                      <a:srgbClr val="FFFFFF"/>
                    </a:outerShdw>
                  </a:effectLst>
                </a:rPr>
                <a:t>n</a:t>
              </a:r>
              <a:r>
                <a:rPr lang="en-US" sz="2000" dirty="0">
                  <a:solidFill>
                    <a:srgbClr val="002060"/>
                  </a:solidFill>
                  <a:effectLst>
                    <a:outerShdw blurRad="38100" dist="38100" dir="2700000" algn="tl">
                      <a:srgbClr val="FFFFFF"/>
                    </a:outerShdw>
                  </a:effectLst>
                </a:rPr>
                <a:t> distinct values of </a:t>
              </a:r>
              <a:r>
                <a:rPr lang="en-US" sz="2000" i="1" dirty="0">
                  <a:solidFill>
                    <a:srgbClr val="002060"/>
                  </a:solidFill>
                  <a:effectLst>
                    <a:outerShdw blurRad="38100" dist="38100" dir="2700000" algn="tl">
                      <a:srgbClr val="FFFFFF"/>
                    </a:outerShdw>
                  </a:effectLst>
                </a:rPr>
                <a:t>X</a:t>
              </a:r>
              <a:r>
                <a:rPr lang="en-US" sz="2000" dirty="0">
                  <a:solidFill>
                    <a:srgbClr val="002060"/>
                  </a:solidFill>
                  <a:effectLst>
                    <a:outerShdw blurRad="38100" dist="38100" dir="2700000" algn="tl">
                      <a:srgbClr val="FFFFFF"/>
                    </a:outerShdw>
                  </a:effectLst>
                </a:rPr>
                <a:t>, then </a:t>
              </a:r>
            </a:p>
          </p:txBody>
        </p:sp>
        <p:pic>
          <p:nvPicPr>
            <p:cNvPr id="75779" name="Picture 3"/>
            <p:cNvPicPr>
              <a:picLocks noChangeAspect="1" noChangeArrowheads="1"/>
            </p:cNvPicPr>
            <p:nvPr/>
          </p:nvPicPr>
          <p:blipFill>
            <a:blip r:embed="rId3" cstate="print"/>
            <a:srcRect/>
            <a:stretch>
              <a:fillRect/>
            </a:stretch>
          </p:blipFill>
          <p:spPr bwMode="auto">
            <a:xfrm>
              <a:off x="2362200" y="4267200"/>
              <a:ext cx="3615732" cy="1295400"/>
            </a:xfrm>
            <a:prstGeom prst="rect">
              <a:avLst/>
            </a:prstGeom>
            <a:noFill/>
            <a:ln w="3175">
              <a:solidFill>
                <a:schemeClr val="tx1"/>
              </a:solidFill>
              <a:miter lim="800000"/>
              <a:headEnd/>
              <a:tailEnd/>
            </a:ln>
            <a:effectLst>
              <a:innerShdw blurRad="63500" dist="50800" dir="2700000">
                <a:prstClr val="black">
                  <a:alpha val="50000"/>
                </a:prstClr>
              </a:innerShdw>
            </a:effectLst>
          </p:spPr>
        </p:pic>
      </p:grpSp>
      <p:sp>
        <p:nvSpPr>
          <p:cNvPr id="14" name="Rectangle 2"/>
          <p:cNvSpPr txBox="1">
            <a:spLocks noChangeArrowheads="1"/>
          </p:cNvSpPr>
          <p:nvPr/>
        </p:nvSpPr>
        <p:spPr bwMode="auto">
          <a:xfrm>
            <a:off x="654544" y="381000"/>
            <a:ext cx="7696200" cy="591786"/>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Discrete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Distributions</a:t>
            </a:r>
          </a:p>
        </p:txBody>
      </p:sp>
    </p:spTree>
    <p:extLst>
      <p:ext uri="{BB962C8B-B14F-4D97-AF65-F5344CB8AC3E}">
        <p14:creationId xmlns:p14="http://schemas.microsoft.com/office/powerpoint/2010/main" val="3512000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type="sldNum" sz="quarter" idx="10"/>
          </p:nvPr>
        </p:nvSpPr>
        <p:spPr>
          <a:ln/>
        </p:spPr>
        <p:txBody>
          <a:bodyPr/>
          <a:lstStyle/>
          <a:p>
            <a:r>
              <a:rPr lang="en-US"/>
              <a:t>6-</a:t>
            </a:r>
            <a:fld id="{C6853283-8175-4BD2-BD31-688827B617AB}" type="slidenum">
              <a:rPr lang="en-US"/>
              <a:pPr/>
              <a:t>44</a:t>
            </a:fld>
            <a:endParaRPr lang="en-US"/>
          </a:p>
        </p:txBody>
      </p:sp>
      <p:sp>
        <p:nvSpPr>
          <p:cNvPr id="76829" name="Text Box 6"/>
          <p:cNvSpPr txBox="1">
            <a:spLocks noChangeArrowheads="1"/>
          </p:cNvSpPr>
          <p:nvPr/>
        </p:nvSpPr>
        <p:spPr bwMode="auto">
          <a:xfrm>
            <a:off x="1508125" y="41513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endParaRPr lang="en-US"/>
          </a:p>
        </p:txBody>
      </p:sp>
      <p:sp>
        <p:nvSpPr>
          <p:cNvPr id="23606" name="Rectangle 54"/>
          <p:cNvSpPr>
            <a:spLocks noChangeArrowheads="1"/>
          </p:cNvSpPr>
          <p:nvPr/>
        </p:nvSpPr>
        <p:spPr bwMode="auto">
          <a:xfrm>
            <a:off x="234950" y="1592263"/>
            <a:ext cx="8909050"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Example:  Service Calls</a:t>
            </a:r>
          </a:p>
        </p:txBody>
      </p:sp>
      <p:sp>
        <p:nvSpPr>
          <p:cNvPr id="76831"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20" name="Rectangle 19"/>
          <p:cNvSpPr/>
          <p:nvPr/>
        </p:nvSpPr>
        <p:spPr>
          <a:xfrm>
            <a:off x="685800" y="5410200"/>
            <a:ext cx="7848600" cy="400050"/>
          </a:xfrm>
          <a:prstGeom prst="rect">
            <a:avLst/>
          </a:prstGeom>
        </p:spPr>
        <p:txBody>
          <a:bodyPr>
            <a:spAutoFit/>
          </a:bodyPr>
          <a:lstStyle/>
          <a:p>
            <a:pPr eaLnBrk="0" hangingPunct="0">
              <a:defRPr/>
            </a:pPr>
            <a:r>
              <a:rPr lang="en-US" sz="2000" i="1" dirty="0">
                <a:solidFill>
                  <a:srgbClr val="002060"/>
                </a:solidFill>
                <a:effectLst>
                  <a:outerShdw blurRad="38100" dist="38100" dir="2700000" algn="tl">
                    <a:srgbClr val="000000">
                      <a:alpha val="43137"/>
                    </a:srgbClr>
                  </a:outerShdw>
                </a:effectLst>
              </a:rPr>
              <a:t>E(X) = </a:t>
            </a:r>
            <a:r>
              <a:rPr lang="el-GR" sz="2000" i="1" dirty="0">
                <a:solidFill>
                  <a:srgbClr val="002060"/>
                </a:solidFill>
                <a:effectLst>
                  <a:outerShdw blurRad="38100" dist="38100" dir="2700000" algn="tl">
                    <a:srgbClr val="000000">
                      <a:alpha val="43137"/>
                    </a:srgbClr>
                  </a:outerShdw>
                </a:effectLst>
              </a:rPr>
              <a:t>μ =</a:t>
            </a:r>
            <a:r>
              <a:rPr lang="en-US" sz="2000" i="1" dirty="0">
                <a:solidFill>
                  <a:srgbClr val="002060"/>
                </a:solidFill>
                <a:effectLst>
                  <a:outerShdw blurRad="38100" dist="38100" dir="2700000" algn="tl">
                    <a:srgbClr val="000000">
                      <a:alpha val="43137"/>
                    </a:srgbClr>
                  </a:outerShdw>
                </a:effectLst>
              </a:rPr>
              <a:t> </a:t>
            </a:r>
            <a:r>
              <a:rPr lang="en-US" sz="2000" dirty="0">
                <a:solidFill>
                  <a:srgbClr val="002060"/>
                </a:solidFill>
                <a:effectLst>
                  <a:outerShdw blurRad="38100" dist="38100" dir="2700000" algn="tl">
                    <a:srgbClr val="000000">
                      <a:alpha val="43137"/>
                    </a:srgbClr>
                  </a:outerShdw>
                </a:effectLst>
              </a:rPr>
              <a:t>0(.05) + 1(.10) + 2(.30) + 3(.25) + 4(.20) + 5(.10) = 2.75</a:t>
            </a:r>
          </a:p>
        </p:txBody>
      </p:sp>
      <p:graphicFrame>
        <p:nvGraphicFramePr>
          <p:cNvPr id="76828" name="Object 2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57" name="Equation" r:id="rId4" imgW="114151" imgH="215619" progId="Equation.3">
                  <p:embed/>
                </p:oleObj>
              </mc:Choice>
              <mc:Fallback>
                <p:oleObj name="Equation" r:id="rId4"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683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981200"/>
            <a:ext cx="6143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7"/>
          <p:cNvPicPr>
            <a:picLocks noChangeAspect="1" noChangeArrowheads="1"/>
          </p:cNvPicPr>
          <p:nvPr/>
        </p:nvPicPr>
        <p:blipFill>
          <a:blip r:embed="rId7" cstate="print"/>
          <a:srcRect/>
          <a:stretch>
            <a:fillRect/>
          </a:stretch>
        </p:blipFill>
        <p:spPr bwMode="auto">
          <a:xfrm>
            <a:off x="1143000" y="2743200"/>
            <a:ext cx="6376569" cy="2438400"/>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12" name="Rectangle 2"/>
          <p:cNvSpPr txBox="1">
            <a:spLocks noChangeArrowheads="1"/>
          </p:cNvSpPr>
          <p:nvPr/>
        </p:nvSpPr>
        <p:spPr bwMode="auto">
          <a:xfrm>
            <a:off x="654544" y="381000"/>
            <a:ext cx="7696200" cy="591786"/>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Discrete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Distributions</a:t>
            </a:r>
          </a:p>
        </p:txBody>
      </p:sp>
    </p:spTree>
    <p:extLst>
      <p:ext uri="{BB962C8B-B14F-4D97-AF65-F5344CB8AC3E}">
        <p14:creationId xmlns:p14="http://schemas.microsoft.com/office/powerpoint/2010/main" val="760450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Grp="1" noChangeArrowheads="1"/>
          </p:cNvSpPr>
          <p:nvPr>
            <p:ph type="sldNum" sz="quarter" idx="10"/>
          </p:nvPr>
        </p:nvSpPr>
        <p:spPr>
          <a:ln/>
        </p:spPr>
        <p:txBody>
          <a:bodyPr/>
          <a:lstStyle/>
          <a:p>
            <a:r>
              <a:rPr lang="en-US"/>
              <a:t>6-</a:t>
            </a:r>
            <a:fld id="{C5F9A73C-A64B-4E1E-B3A7-DF57766CDCC3}" type="slidenum">
              <a:rPr lang="en-US"/>
              <a:pPr/>
              <a:t>45</a:t>
            </a:fld>
            <a:endParaRPr lang="en-US"/>
          </a:p>
        </p:txBody>
      </p:sp>
      <p:pic>
        <p:nvPicPr>
          <p:cNvPr id="34819" name="Picture 2"/>
          <p:cNvPicPr>
            <a:picLocks noChangeAspect="1" noChangeArrowheads="1"/>
          </p:cNvPicPr>
          <p:nvPr/>
        </p:nvPicPr>
        <p:blipFill>
          <a:blip r:embed="rId3" cstate="print"/>
          <a:srcRect/>
          <a:stretch>
            <a:fillRect/>
          </a:stretch>
        </p:blipFill>
        <p:spPr bwMode="auto">
          <a:xfrm>
            <a:off x="338138" y="2314575"/>
            <a:ext cx="5183187" cy="3468688"/>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78850" name="Text Box 4"/>
          <p:cNvSpPr txBox="1">
            <a:spLocks noChangeArrowheads="1"/>
          </p:cNvSpPr>
          <p:nvPr/>
        </p:nvSpPr>
        <p:spPr bwMode="auto">
          <a:xfrm>
            <a:off x="1508125" y="41513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endParaRPr lang="en-US"/>
          </a:p>
        </p:txBody>
      </p:sp>
      <p:sp>
        <p:nvSpPr>
          <p:cNvPr id="24585" name="Rectangle 9"/>
          <p:cNvSpPr>
            <a:spLocks noChangeArrowheads="1"/>
          </p:cNvSpPr>
          <p:nvPr/>
        </p:nvSpPr>
        <p:spPr bwMode="auto">
          <a:xfrm>
            <a:off x="5867400" y="2036763"/>
            <a:ext cx="3048000" cy="1468437"/>
          </a:xfrm>
          <a:prstGeom prst="rect">
            <a:avLst/>
          </a:prstGeom>
          <a:noFill/>
          <a:ln w="9525">
            <a:noFill/>
            <a:miter lim="800000"/>
            <a:headEnd/>
            <a:tailEnd/>
          </a:ln>
          <a:effectLst/>
        </p:spPr>
        <p:txBody>
          <a:bodyPr lIns="91435" tIns="45718" rIns="91435" bIns="45718"/>
          <a:lstStyle/>
          <a:p>
            <a:pPr eaLnBrk="0" hangingPunct="0">
              <a:spcBef>
                <a:spcPct val="20000"/>
              </a:spcBef>
              <a:buClr>
                <a:schemeClr val="folHlink"/>
              </a:buClr>
              <a:buFont typeface="Wingdings" pitchFamily="2" charset="2"/>
              <a:buNone/>
              <a:defRPr/>
            </a:pPr>
            <a:r>
              <a:rPr lang="en-US" sz="2000" dirty="0">
                <a:solidFill>
                  <a:srgbClr val="002060"/>
                </a:solidFill>
                <a:effectLst>
                  <a:outerShdw blurRad="38100" dist="38100" dir="2700000" algn="tl">
                    <a:srgbClr val="FFFFFF"/>
                  </a:outerShdw>
                </a:effectLst>
              </a:rPr>
              <a:t>This particular probability distribution is not symmetric around the mean </a:t>
            </a:r>
            <a:r>
              <a:rPr lang="en-US" sz="2000" dirty="0">
                <a:solidFill>
                  <a:srgbClr val="002060"/>
                </a:solidFill>
                <a:effectLst>
                  <a:outerShdw blurRad="38100" dist="38100" dir="2700000" algn="tl">
                    <a:srgbClr val="FFFFFF"/>
                  </a:outerShdw>
                </a:effectLst>
                <a:latin typeface="Symbol" pitchFamily="18" charset="2"/>
              </a:rPr>
              <a:t>m</a:t>
            </a:r>
            <a:r>
              <a:rPr lang="en-US" sz="2000" dirty="0">
                <a:solidFill>
                  <a:srgbClr val="002060"/>
                </a:solidFill>
                <a:effectLst>
                  <a:outerShdw blurRad="38100" dist="38100" dir="2700000" algn="tl">
                    <a:srgbClr val="FFFFFF"/>
                  </a:outerShdw>
                </a:effectLst>
              </a:rPr>
              <a:t> = 2.75.</a:t>
            </a:r>
          </a:p>
        </p:txBody>
      </p:sp>
      <p:sp>
        <p:nvSpPr>
          <p:cNvPr id="78852" name="Line 12"/>
          <p:cNvSpPr>
            <a:spLocks noChangeShapeType="1"/>
          </p:cNvSpPr>
          <p:nvPr/>
        </p:nvSpPr>
        <p:spPr bwMode="auto">
          <a:xfrm flipV="1">
            <a:off x="3403600" y="4951413"/>
            <a:ext cx="0" cy="303212"/>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lIns="103236" tIns="51618" rIns="103236" bIns="51618"/>
          <a:lstStyle/>
          <a:p>
            <a:endParaRPr lang="en-US"/>
          </a:p>
        </p:txBody>
      </p:sp>
      <p:grpSp>
        <p:nvGrpSpPr>
          <p:cNvPr id="2" name="Group 17"/>
          <p:cNvGrpSpPr>
            <a:grpSpLocks/>
          </p:cNvGrpSpPr>
          <p:nvPr/>
        </p:nvGrpSpPr>
        <p:grpSpPr bwMode="auto">
          <a:xfrm>
            <a:off x="2305050" y="4370388"/>
            <a:ext cx="6443663" cy="1474787"/>
            <a:chOff x="1307" y="2386"/>
            <a:chExt cx="3653" cy="805"/>
          </a:xfrm>
        </p:grpSpPr>
        <p:sp>
          <p:nvSpPr>
            <p:cNvPr id="24587" name="Rectangle 11"/>
            <p:cNvSpPr>
              <a:spLocks noChangeArrowheads="1"/>
            </p:cNvSpPr>
            <p:nvPr/>
          </p:nvSpPr>
          <p:spPr bwMode="auto">
            <a:xfrm>
              <a:off x="3327" y="2386"/>
              <a:ext cx="1633" cy="805"/>
            </a:xfrm>
            <a:prstGeom prst="rect">
              <a:avLst/>
            </a:prstGeom>
            <a:noFill/>
            <a:ln w="9525">
              <a:noFill/>
              <a:miter lim="800000"/>
              <a:headEnd/>
              <a:tailEnd/>
            </a:ln>
            <a:effectLst/>
          </p:spPr>
          <p:txBody>
            <a:bodyPr lIns="80988" tIns="40494" rIns="80988" bIns="40494"/>
            <a:lstStyle/>
            <a:p>
              <a:pPr eaLnBrk="0" hangingPunct="0">
                <a:spcBef>
                  <a:spcPct val="20000"/>
                </a:spcBef>
                <a:buClr>
                  <a:schemeClr val="folHlink"/>
                </a:buClr>
                <a:buFont typeface="Wingdings" pitchFamily="2" charset="2"/>
                <a:buNone/>
                <a:defRPr/>
              </a:pPr>
              <a:r>
                <a:rPr lang="en-US" sz="2000" dirty="0">
                  <a:solidFill>
                    <a:srgbClr val="002060"/>
                  </a:solidFill>
                  <a:effectLst>
                    <a:outerShdw blurRad="38100" dist="38100" dir="2700000" algn="tl">
                      <a:srgbClr val="FFFFFF"/>
                    </a:outerShdw>
                  </a:effectLst>
                </a:rPr>
                <a:t>However, the mean is still the balancing point, or fulcrum.</a:t>
              </a:r>
            </a:p>
          </p:txBody>
        </p:sp>
        <p:sp>
          <p:nvSpPr>
            <p:cNvPr id="24589" name="Rectangle 13"/>
            <p:cNvSpPr>
              <a:spLocks noChangeArrowheads="1"/>
            </p:cNvSpPr>
            <p:nvPr/>
          </p:nvSpPr>
          <p:spPr bwMode="auto">
            <a:xfrm>
              <a:off x="1307" y="2869"/>
              <a:ext cx="1166" cy="291"/>
            </a:xfrm>
            <a:prstGeom prst="rect">
              <a:avLst/>
            </a:prstGeom>
            <a:solidFill>
              <a:schemeClr val="accent1">
                <a:lumMod val="40000"/>
                <a:lumOff val="60000"/>
              </a:schemeClr>
            </a:solidFill>
            <a:ln w="25400">
              <a:solidFill>
                <a:srgbClr val="FF0000"/>
              </a:solidFill>
              <a:miter lim="800000"/>
              <a:headEnd/>
              <a:tailEnd/>
            </a:ln>
            <a:effectLst>
              <a:innerShdw blurRad="63500" dist="50800" dir="2700000">
                <a:prstClr val="black">
                  <a:alpha val="50000"/>
                </a:prstClr>
              </a:innerShdw>
            </a:effectLst>
          </p:spPr>
          <p:txBody>
            <a:bodyPr wrap="none" lIns="80988" tIns="40494" rIns="80988" bIns="40494" anchor="ctr"/>
            <a:lstStyle/>
            <a:p>
              <a:pPr algn="ctr" defTabSz="914067" eaLnBrk="0" hangingPunct="0">
                <a:defRPr/>
              </a:pPr>
              <a:r>
                <a:rPr lang="en-US" dirty="0">
                  <a:effectLst>
                    <a:outerShdw blurRad="38100" dist="38100" dir="2700000" algn="tl">
                      <a:srgbClr val="000000">
                        <a:alpha val="43137"/>
                      </a:srgbClr>
                    </a:outerShdw>
                  </a:effectLst>
                  <a:latin typeface="Symbol" pitchFamily="18" charset="2"/>
                </a:rPr>
                <a:t>m</a:t>
              </a:r>
              <a:r>
                <a:rPr lang="en-US" dirty="0">
                  <a:effectLst>
                    <a:outerShdw blurRad="38100" dist="38100" dir="2700000" algn="tl">
                      <a:srgbClr val="000000">
                        <a:alpha val="43137"/>
                      </a:srgbClr>
                    </a:outerShdw>
                  </a:effectLst>
                </a:rPr>
                <a:t> = 2.75</a:t>
              </a:r>
            </a:p>
          </p:txBody>
        </p:sp>
      </p:grpSp>
      <p:sp>
        <p:nvSpPr>
          <p:cNvPr id="24590" name="Rectangle 14"/>
          <p:cNvSpPr>
            <a:spLocks noChangeArrowheads="1"/>
          </p:cNvSpPr>
          <p:nvPr/>
        </p:nvSpPr>
        <p:spPr bwMode="auto">
          <a:xfrm>
            <a:off x="152400" y="5943600"/>
            <a:ext cx="8653463" cy="457200"/>
          </a:xfrm>
          <a:prstGeom prst="rect">
            <a:avLst/>
          </a:prstGeom>
          <a:noFill/>
          <a:ln w="9525">
            <a:noFill/>
            <a:miter lim="800000"/>
            <a:headEnd/>
            <a:tailEnd/>
          </a:ln>
          <a:effectLst/>
        </p:spPr>
        <p:txBody>
          <a:bodyPr lIns="91435" tIns="45718" rIns="91435" bIns="45718"/>
          <a:lstStyle/>
          <a:p>
            <a:pPr algn="ctr" eaLnBrk="0" hangingPunct="0">
              <a:spcBef>
                <a:spcPct val="20000"/>
              </a:spcBef>
              <a:buClr>
                <a:schemeClr val="folHlink"/>
              </a:buClr>
              <a:buFont typeface="Wingdings" pitchFamily="2" charset="2"/>
              <a:buNone/>
              <a:defRPr/>
            </a:pPr>
            <a:r>
              <a:rPr lang="en-US" sz="2000" i="1" dirty="0">
                <a:solidFill>
                  <a:srgbClr val="002060"/>
                </a:solidFill>
                <a:effectLst>
                  <a:outerShdw blurRad="38100" dist="38100" dir="2700000" algn="tl">
                    <a:srgbClr val="000000">
                      <a:alpha val="43137"/>
                    </a:srgbClr>
                  </a:outerShdw>
                </a:effectLst>
              </a:rPr>
              <a:t>E</a:t>
            </a:r>
            <a:r>
              <a:rPr lang="en-US" sz="2000" dirty="0">
                <a:solidFill>
                  <a:srgbClr val="002060"/>
                </a:solidFill>
                <a:effectLst>
                  <a:outerShdw blurRad="38100" dist="38100" dir="2700000" algn="tl">
                    <a:srgbClr val="000000">
                      <a:alpha val="43137"/>
                    </a:srgbClr>
                  </a:outerShdw>
                </a:effectLst>
              </a:rPr>
              <a:t>(</a:t>
            </a:r>
            <a:r>
              <a:rPr lang="en-US" sz="2000" i="1" dirty="0">
                <a:solidFill>
                  <a:srgbClr val="002060"/>
                </a:solidFill>
                <a:effectLst>
                  <a:outerShdw blurRad="38100" dist="38100" dir="2700000" algn="tl">
                    <a:srgbClr val="000000">
                      <a:alpha val="43137"/>
                    </a:srgbClr>
                  </a:outerShdw>
                </a:effectLst>
              </a:rPr>
              <a:t>X</a:t>
            </a:r>
            <a:r>
              <a:rPr lang="en-US" sz="2000" dirty="0">
                <a:solidFill>
                  <a:srgbClr val="002060"/>
                </a:solidFill>
                <a:effectLst>
                  <a:outerShdw blurRad="38100" dist="38100" dir="2700000" algn="tl">
                    <a:srgbClr val="000000">
                      <a:alpha val="43137"/>
                    </a:srgbClr>
                  </a:outerShdw>
                </a:effectLst>
              </a:rPr>
              <a:t>) is an </a:t>
            </a:r>
            <a:r>
              <a:rPr lang="en-US" sz="2000" i="1" dirty="0">
                <a:solidFill>
                  <a:srgbClr val="002060"/>
                </a:solidFill>
                <a:effectLst>
                  <a:outerShdw blurRad="38100" dist="38100" dir="2700000" algn="tl">
                    <a:srgbClr val="000000">
                      <a:alpha val="43137"/>
                    </a:srgbClr>
                  </a:outerShdw>
                </a:effectLst>
              </a:rPr>
              <a:t>average</a:t>
            </a:r>
            <a:r>
              <a:rPr lang="en-US" sz="2000" dirty="0">
                <a:solidFill>
                  <a:srgbClr val="002060"/>
                </a:solidFill>
                <a:effectLst>
                  <a:outerShdw blurRad="38100" dist="38100" dir="2700000" algn="tl">
                    <a:srgbClr val="000000">
                      <a:alpha val="43137"/>
                    </a:srgbClr>
                  </a:outerShdw>
                </a:effectLst>
              </a:rPr>
              <a:t> and it does not have to be an observable point.</a:t>
            </a:r>
          </a:p>
        </p:txBody>
      </p:sp>
      <p:sp>
        <p:nvSpPr>
          <p:cNvPr id="24592" name="Rectangle 16"/>
          <p:cNvSpPr>
            <a:spLocks noChangeArrowheads="1"/>
          </p:cNvSpPr>
          <p:nvPr/>
        </p:nvSpPr>
        <p:spPr bwMode="auto">
          <a:xfrm>
            <a:off x="181099" y="1300308"/>
            <a:ext cx="8909050"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Example:  Service Calls</a:t>
            </a:r>
          </a:p>
        </p:txBody>
      </p:sp>
      <p:pic>
        <p:nvPicPr>
          <p:cNvPr id="7885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057400"/>
            <a:ext cx="33623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7"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17" name="Rectangle 2"/>
          <p:cNvSpPr txBox="1">
            <a:spLocks noChangeArrowheads="1"/>
          </p:cNvSpPr>
          <p:nvPr/>
        </p:nvSpPr>
        <p:spPr bwMode="auto">
          <a:xfrm>
            <a:off x="654544" y="381000"/>
            <a:ext cx="7696200" cy="591786"/>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Discrete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Distributions</a:t>
            </a:r>
          </a:p>
        </p:txBody>
      </p:sp>
    </p:spTree>
    <p:extLst>
      <p:ext uri="{BB962C8B-B14F-4D97-AF65-F5344CB8AC3E}">
        <p14:creationId xmlns:p14="http://schemas.microsoft.com/office/powerpoint/2010/main" val="4158389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Grp="1" noChangeArrowheads="1"/>
          </p:cNvSpPr>
          <p:nvPr>
            <p:ph type="sldNum" sz="quarter" idx="10"/>
          </p:nvPr>
        </p:nvSpPr>
        <p:spPr>
          <a:ln/>
        </p:spPr>
        <p:txBody>
          <a:bodyPr/>
          <a:lstStyle/>
          <a:p>
            <a:r>
              <a:rPr lang="en-US"/>
              <a:t>6-</a:t>
            </a:r>
            <a:fld id="{45B14976-C459-4737-BCA2-EE5E85EA4C18}" type="slidenum">
              <a:rPr lang="en-US"/>
              <a:pPr/>
              <a:t>46</a:t>
            </a:fld>
            <a:endParaRPr lang="en-US"/>
          </a:p>
        </p:txBody>
      </p:sp>
      <p:sp>
        <p:nvSpPr>
          <p:cNvPr id="80897" name="Text Box 3"/>
          <p:cNvSpPr txBox="1">
            <a:spLocks noChangeArrowheads="1"/>
          </p:cNvSpPr>
          <p:nvPr/>
        </p:nvSpPr>
        <p:spPr bwMode="auto">
          <a:xfrm>
            <a:off x="1508125" y="41513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buClr>
                <a:srgbClr val="C00000"/>
              </a:buClr>
            </a:pPr>
            <a:endParaRPr lang="en-US"/>
          </a:p>
        </p:txBody>
      </p:sp>
      <p:sp>
        <p:nvSpPr>
          <p:cNvPr id="30729" name="Rectangle 9"/>
          <p:cNvSpPr>
            <a:spLocks noChangeArrowheads="1"/>
          </p:cNvSpPr>
          <p:nvPr/>
        </p:nvSpPr>
        <p:spPr bwMode="auto">
          <a:xfrm>
            <a:off x="603250" y="3848264"/>
            <a:ext cx="8229600" cy="684212"/>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The variance is a </a:t>
            </a:r>
            <a:r>
              <a:rPr lang="en-US" sz="2000" i="1" dirty="0">
                <a:solidFill>
                  <a:srgbClr val="002060"/>
                </a:solidFill>
                <a:effectLst>
                  <a:outerShdw blurRad="38100" dist="38100" dir="2700000" algn="tl">
                    <a:srgbClr val="FFFFFF"/>
                  </a:outerShdw>
                </a:effectLst>
              </a:rPr>
              <a:t>weighted</a:t>
            </a:r>
            <a:r>
              <a:rPr lang="en-US" sz="2000" dirty="0">
                <a:solidFill>
                  <a:srgbClr val="002060"/>
                </a:solidFill>
                <a:effectLst>
                  <a:outerShdw blurRad="38100" dist="38100" dir="2700000" algn="tl">
                    <a:srgbClr val="FFFFFF"/>
                  </a:outerShdw>
                </a:effectLst>
              </a:rPr>
              <a:t> average of the </a:t>
            </a:r>
            <a:r>
              <a:rPr lang="en-US" sz="2000" i="1" u="sng" dirty="0">
                <a:solidFill>
                  <a:srgbClr val="002060"/>
                </a:solidFill>
                <a:effectLst>
                  <a:outerShdw blurRad="38100" dist="38100" dir="2700000" algn="tl">
                    <a:srgbClr val="FFFFFF"/>
                  </a:outerShdw>
                </a:effectLst>
              </a:rPr>
              <a:t>variability</a:t>
            </a:r>
            <a:r>
              <a:rPr lang="en-US" sz="2000" i="1" dirty="0">
                <a:solidFill>
                  <a:srgbClr val="002060"/>
                </a:solidFill>
                <a:effectLst>
                  <a:outerShdw blurRad="38100" dist="38100" dir="2700000" algn="tl">
                    <a:srgbClr val="FFFFFF"/>
                  </a:outerShdw>
                </a:effectLst>
              </a:rPr>
              <a:t> </a:t>
            </a:r>
            <a:r>
              <a:rPr lang="en-US" sz="2000" dirty="0">
                <a:solidFill>
                  <a:srgbClr val="002060"/>
                </a:solidFill>
                <a:effectLst>
                  <a:outerShdw blurRad="38100" dist="38100" dir="2700000" algn="tl">
                    <a:srgbClr val="FFFFFF"/>
                  </a:outerShdw>
                </a:effectLst>
              </a:rPr>
              <a:t>about the mean and is denoted  either as </a:t>
            </a:r>
            <a:r>
              <a:rPr lang="en-US" sz="2000" dirty="0">
                <a:solidFill>
                  <a:srgbClr val="002060"/>
                </a:solidFill>
                <a:effectLst>
                  <a:outerShdw blurRad="38100" dist="38100" dir="2700000" algn="tl">
                    <a:srgbClr val="FFFFFF"/>
                  </a:outerShdw>
                </a:effectLst>
                <a:latin typeface="Symbol" pitchFamily="18" charset="2"/>
              </a:rPr>
              <a:t>s</a:t>
            </a:r>
            <a:r>
              <a:rPr lang="en-US" sz="2000" baseline="30000" dirty="0">
                <a:solidFill>
                  <a:srgbClr val="002060"/>
                </a:solidFill>
                <a:effectLst>
                  <a:outerShdw blurRad="38100" dist="38100" dir="2700000" algn="tl">
                    <a:srgbClr val="FFFFFF"/>
                  </a:outerShdw>
                </a:effectLst>
              </a:rPr>
              <a:t>2</a:t>
            </a:r>
            <a:r>
              <a:rPr lang="en-US" sz="2000" dirty="0">
                <a:solidFill>
                  <a:srgbClr val="002060"/>
                </a:solidFill>
                <a:effectLst>
                  <a:outerShdw blurRad="38100" dist="38100" dir="2700000" algn="tl">
                    <a:srgbClr val="FFFFFF"/>
                  </a:outerShdw>
                </a:effectLst>
              </a:rPr>
              <a:t> or </a:t>
            </a:r>
            <a:r>
              <a:rPr lang="en-US" sz="2000" i="1" dirty="0">
                <a:solidFill>
                  <a:srgbClr val="002060"/>
                </a:solidFill>
                <a:effectLst>
                  <a:outerShdw blurRad="38100" dist="38100" dir="2700000" algn="tl">
                    <a:srgbClr val="FFFFFF"/>
                  </a:outerShdw>
                </a:effectLst>
              </a:rPr>
              <a:t>V</a:t>
            </a:r>
            <a:r>
              <a:rPr lang="en-US" sz="2000" dirty="0">
                <a:solidFill>
                  <a:srgbClr val="002060"/>
                </a:solidFill>
                <a:effectLst>
                  <a:outerShdw blurRad="38100" dist="38100" dir="2700000" algn="tl">
                    <a:srgbClr val="FFFFFF"/>
                  </a:outerShdw>
                </a:effectLst>
              </a:rPr>
              <a:t>(</a:t>
            </a:r>
            <a:r>
              <a:rPr lang="en-US" sz="2000" i="1" dirty="0">
                <a:solidFill>
                  <a:srgbClr val="002060"/>
                </a:solidFill>
                <a:effectLst>
                  <a:outerShdw blurRad="38100" dist="38100" dir="2700000" algn="tl">
                    <a:srgbClr val="FFFFFF"/>
                  </a:outerShdw>
                </a:effectLst>
              </a:rPr>
              <a:t>X</a:t>
            </a:r>
            <a:r>
              <a:rPr lang="en-US" sz="2000" dirty="0">
                <a:solidFill>
                  <a:srgbClr val="002060"/>
                </a:solidFill>
                <a:effectLst>
                  <a:outerShdw blurRad="38100" dist="38100" dir="2700000" algn="tl">
                    <a:srgbClr val="FFFFFF"/>
                  </a:outerShdw>
                </a:effectLst>
              </a:rPr>
              <a:t>).</a:t>
            </a:r>
          </a:p>
        </p:txBody>
      </p:sp>
      <p:sp>
        <p:nvSpPr>
          <p:cNvPr id="30735" name="Rectangle 15"/>
          <p:cNvSpPr>
            <a:spLocks noChangeArrowheads="1"/>
          </p:cNvSpPr>
          <p:nvPr/>
        </p:nvSpPr>
        <p:spPr bwMode="auto">
          <a:xfrm>
            <a:off x="234950" y="1219364"/>
            <a:ext cx="8909050"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Variance and Standard Deviation</a:t>
            </a:r>
          </a:p>
        </p:txBody>
      </p:sp>
      <p:sp>
        <p:nvSpPr>
          <p:cNvPr id="80900"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grpSp>
        <p:nvGrpSpPr>
          <p:cNvPr id="24" name="Group 23"/>
          <p:cNvGrpSpPr>
            <a:grpSpLocks/>
          </p:cNvGrpSpPr>
          <p:nvPr/>
        </p:nvGrpSpPr>
        <p:grpSpPr bwMode="auto">
          <a:xfrm>
            <a:off x="603250" y="1776576"/>
            <a:ext cx="8229600" cy="1930400"/>
            <a:chOff x="603250" y="2032000"/>
            <a:chExt cx="8229600" cy="1930400"/>
          </a:xfrm>
        </p:grpSpPr>
        <p:sp>
          <p:nvSpPr>
            <p:cNvPr id="30728" name="Rectangle 8"/>
            <p:cNvSpPr>
              <a:spLocks noChangeArrowheads="1"/>
            </p:cNvSpPr>
            <p:nvPr/>
          </p:nvSpPr>
          <p:spPr bwMode="auto">
            <a:xfrm>
              <a:off x="603250" y="2032000"/>
              <a:ext cx="8229600" cy="684213"/>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If there are </a:t>
              </a:r>
              <a:r>
                <a:rPr lang="en-US" sz="2000" i="1" dirty="0">
                  <a:solidFill>
                    <a:srgbClr val="002060"/>
                  </a:solidFill>
                  <a:effectLst>
                    <a:outerShdw blurRad="38100" dist="38100" dir="2700000" algn="tl">
                      <a:srgbClr val="FFFFFF"/>
                    </a:outerShdw>
                  </a:effectLst>
                </a:rPr>
                <a:t>n</a:t>
              </a:r>
              <a:r>
                <a:rPr lang="en-US" sz="2000" dirty="0">
                  <a:solidFill>
                    <a:srgbClr val="002060"/>
                  </a:solidFill>
                  <a:effectLst>
                    <a:outerShdw blurRad="38100" dist="38100" dir="2700000" algn="tl">
                      <a:srgbClr val="FFFFFF"/>
                    </a:outerShdw>
                  </a:effectLst>
                </a:rPr>
                <a:t> distinct values of </a:t>
              </a:r>
              <a:r>
                <a:rPr lang="en-US" sz="2000" i="1" dirty="0">
                  <a:solidFill>
                    <a:srgbClr val="002060"/>
                  </a:solidFill>
                  <a:effectLst>
                    <a:outerShdw blurRad="38100" dist="38100" dir="2700000" algn="tl">
                      <a:srgbClr val="FFFFFF"/>
                    </a:outerShdw>
                  </a:effectLst>
                </a:rPr>
                <a:t>X</a:t>
              </a:r>
              <a:r>
                <a:rPr lang="en-US" sz="2000" dirty="0">
                  <a:solidFill>
                    <a:srgbClr val="002060"/>
                  </a:solidFill>
                  <a:effectLst>
                    <a:outerShdw blurRad="38100" dist="38100" dir="2700000" algn="tl">
                      <a:srgbClr val="FFFFFF"/>
                    </a:outerShdw>
                  </a:effectLst>
                </a:rPr>
                <a:t>, then the </a:t>
              </a:r>
              <a:r>
                <a:rPr lang="en-US" sz="2000" i="1" u="sng" dirty="0">
                  <a:solidFill>
                    <a:srgbClr val="002060"/>
                  </a:solidFill>
                  <a:effectLst>
                    <a:outerShdw blurRad="38100" dist="38100" dir="2700000" algn="tl">
                      <a:srgbClr val="FFFFFF"/>
                    </a:outerShdw>
                  </a:effectLst>
                </a:rPr>
                <a:t>variance</a:t>
              </a:r>
              <a:r>
                <a:rPr lang="en-US" sz="2000" dirty="0">
                  <a:solidFill>
                    <a:srgbClr val="002060"/>
                  </a:solidFill>
                  <a:effectLst>
                    <a:outerShdw blurRad="38100" dist="38100" dir="2700000" algn="tl">
                      <a:srgbClr val="FFFFFF"/>
                    </a:outerShdw>
                  </a:effectLst>
                </a:rPr>
                <a:t> of a discrete random variable is:</a:t>
              </a:r>
            </a:p>
          </p:txBody>
        </p:sp>
        <p:pic>
          <p:nvPicPr>
            <p:cNvPr id="77828" name="Picture 4"/>
            <p:cNvPicPr>
              <a:picLocks noChangeAspect="1" noChangeArrowheads="1"/>
            </p:cNvPicPr>
            <p:nvPr/>
          </p:nvPicPr>
          <p:blipFill>
            <a:blip r:embed="rId3" cstate="print"/>
            <a:srcRect/>
            <a:stretch>
              <a:fillRect/>
            </a:stretch>
          </p:blipFill>
          <p:spPr bwMode="auto">
            <a:xfrm>
              <a:off x="2057400" y="2971800"/>
              <a:ext cx="4570911" cy="990600"/>
            </a:xfrm>
            <a:prstGeom prst="rect">
              <a:avLst/>
            </a:prstGeom>
            <a:noFill/>
            <a:ln w="3175">
              <a:solidFill>
                <a:schemeClr val="tx1"/>
              </a:solidFill>
              <a:miter lim="800000"/>
              <a:headEnd/>
              <a:tailEnd/>
            </a:ln>
            <a:effectLst>
              <a:innerShdw blurRad="63500" dist="50800" dir="2700000">
                <a:prstClr val="black">
                  <a:alpha val="50000"/>
                </a:prstClr>
              </a:innerShdw>
            </a:effectLst>
          </p:spPr>
        </p:pic>
      </p:grpSp>
      <p:grpSp>
        <p:nvGrpSpPr>
          <p:cNvPr id="25" name="Group 24"/>
          <p:cNvGrpSpPr>
            <a:grpSpLocks/>
          </p:cNvGrpSpPr>
          <p:nvPr/>
        </p:nvGrpSpPr>
        <p:grpSpPr bwMode="auto">
          <a:xfrm>
            <a:off x="603250" y="4761076"/>
            <a:ext cx="7747494" cy="1612900"/>
            <a:chOff x="603250" y="5016500"/>
            <a:chExt cx="7747494" cy="1612900"/>
          </a:xfrm>
        </p:grpSpPr>
        <p:sp>
          <p:nvSpPr>
            <p:cNvPr id="30732" name="Rectangle 12"/>
            <p:cNvSpPr>
              <a:spLocks noChangeArrowheads="1"/>
            </p:cNvSpPr>
            <p:nvPr/>
          </p:nvSpPr>
          <p:spPr bwMode="auto">
            <a:xfrm>
              <a:off x="603250" y="5016500"/>
              <a:ext cx="7747494" cy="6858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The </a:t>
              </a:r>
              <a:r>
                <a:rPr lang="en-US" sz="2000" i="1" u="sng" dirty="0">
                  <a:solidFill>
                    <a:srgbClr val="002060"/>
                  </a:solidFill>
                  <a:effectLst>
                    <a:outerShdw blurRad="38100" dist="38100" dir="2700000" algn="tl">
                      <a:srgbClr val="FFFFFF"/>
                    </a:outerShdw>
                  </a:effectLst>
                </a:rPr>
                <a:t>standard deviation</a:t>
              </a:r>
              <a:r>
                <a:rPr lang="en-US" sz="2000" dirty="0">
                  <a:solidFill>
                    <a:srgbClr val="002060"/>
                  </a:solidFill>
                  <a:effectLst>
                    <a:outerShdw blurRad="38100" dist="38100" dir="2700000" algn="tl">
                      <a:srgbClr val="FFFFFF"/>
                    </a:outerShdw>
                  </a:effectLst>
                </a:rPr>
                <a:t> is the square root of the variance and is denoted </a:t>
              </a:r>
              <a:r>
                <a:rPr lang="en-US" sz="2000" dirty="0">
                  <a:solidFill>
                    <a:srgbClr val="002060"/>
                  </a:solidFill>
                  <a:effectLst>
                    <a:outerShdw blurRad="38100" dist="38100" dir="2700000" algn="tl">
                      <a:srgbClr val="FFFFFF"/>
                    </a:outerShdw>
                  </a:effectLst>
                  <a:latin typeface="Symbol" pitchFamily="18" charset="2"/>
                </a:rPr>
                <a:t>s</a:t>
              </a:r>
              <a:r>
                <a:rPr lang="en-US" sz="2000" dirty="0">
                  <a:solidFill>
                    <a:srgbClr val="002060"/>
                  </a:solidFill>
                  <a:effectLst>
                    <a:outerShdw blurRad="38100" dist="38100" dir="2700000" algn="tl">
                      <a:srgbClr val="FFFFFF"/>
                    </a:outerShdw>
                  </a:effectLst>
                </a:rPr>
                <a:t>.</a:t>
              </a:r>
            </a:p>
          </p:txBody>
        </p:sp>
        <p:pic>
          <p:nvPicPr>
            <p:cNvPr id="77829" name="Picture 5"/>
            <p:cNvPicPr>
              <a:picLocks noChangeAspect="1" noChangeArrowheads="1"/>
            </p:cNvPicPr>
            <p:nvPr/>
          </p:nvPicPr>
          <p:blipFill>
            <a:blip r:embed="rId4" cstate="print"/>
            <a:srcRect/>
            <a:stretch>
              <a:fillRect/>
            </a:stretch>
          </p:blipFill>
          <p:spPr bwMode="auto">
            <a:xfrm>
              <a:off x="2819400" y="5791200"/>
              <a:ext cx="3416060" cy="838200"/>
            </a:xfrm>
            <a:prstGeom prst="rect">
              <a:avLst/>
            </a:prstGeom>
            <a:noFill/>
            <a:ln w="3175">
              <a:solidFill>
                <a:schemeClr val="tx1"/>
              </a:solidFill>
              <a:miter lim="800000"/>
              <a:headEnd/>
              <a:tailEnd/>
            </a:ln>
            <a:effectLst>
              <a:innerShdw blurRad="63500" dist="50800" dir="2700000">
                <a:prstClr val="black">
                  <a:alpha val="50000"/>
                </a:prstClr>
              </a:innerShdw>
            </a:effectLst>
          </p:spPr>
        </p:pic>
      </p:grpSp>
      <p:sp>
        <p:nvSpPr>
          <p:cNvPr id="16" name="Rectangle 2"/>
          <p:cNvSpPr txBox="1">
            <a:spLocks noChangeArrowheads="1"/>
          </p:cNvSpPr>
          <p:nvPr/>
        </p:nvSpPr>
        <p:spPr bwMode="auto">
          <a:xfrm>
            <a:off x="654544" y="381000"/>
            <a:ext cx="7696200" cy="591786"/>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Discrete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Distributions</a:t>
            </a:r>
          </a:p>
        </p:txBody>
      </p:sp>
    </p:spTree>
    <p:extLst>
      <p:ext uri="{BB962C8B-B14F-4D97-AF65-F5344CB8AC3E}">
        <p14:creationId xmlns:p14="http://schemas.microsoft.com/office/powerpoint/2010/main" val="2756903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Grp="1" noChangeArrowheads="1"/>
          </p:cNvSpPr>
          <p:nvPr>
            <p:ph type="sldNum" sz="quarter" idx="10"/>
          </p:nvPr>
        </p:nvSpPr>
        <p:spPr>
          <a:ln/>
        </p:spPr>
        <p:txBody>
          <a:bodyPr/>
          <a:lstStyle/>
          <a:p>
            <a:r>
              <a:rPr lang="en-US"/>
              <a:t>6-</a:t>
            </a:r>
            <a:fld id="{FD25DCF4-92E0-465A-82EB-2C09A22FF8EF}" type="slidenum">
              <a:rPr lang="en-US"/>
              <a:pPr/>
              <a:t>47</a:t>
            </a:fld>
            <a:endParaRPr lang="en-US"/>
          </a:p>
        </p:txBody>
      </p:sp>
      <p:sp>
        <p:nvSpPr>
          <p:cNvPr id="82945" name="Text Box 3"/>
          <p:cNvSpPr txBox="1">
            <a:spLocks noChangeArrowheads="1"/>
          </p:cNvSpPr>
          <p:nvPr/>
        </p:nvSpPr>
        <p:spPr bwMode="auto">
          <a:xfrm>
            <a:off x="1508125" y="41513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endParaRPr lang="en-US"/>
          </a:p>
        </p:txBody>
      </p:sp>
      <p:sp>
        <p:nvSpPr>
          <p:cNvPr id="31795" name="Rectangle 51"/>
          <p:cNvSpPr>
            <a:spLocks noChangeArrowheads="1"/>
          </p:cNvSpPr>
          <p:nvPr/>
        </p:nvSpPr>
        <p:spPr bwMode="auto">
          <a:xfrm>
            <a:off x="228600" y="1371600"/>
            <a:ext cx="8223250" cy="541338"/>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Example:  Bed and Breakfast  </a:t>
            </a:r>
          </a:p>
        </p:txBody>
      </p:sp>
      <p:sp>
        <p:nvSpPr>
          <p:cNvPr id="82947"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pic>
        <p:nvPicPr>
          <p:cNvPr id="309249" name="Picture 1"/>
          <p:cNvPicPr>
            <a:picLocks noChangeAspect="1" noChangeArrowheads="1"/>
          </p:cNvPicPr>
          <p:nvPr/>
        </p:nvPicPr>
        <p:blipFill>
          <a:blip r:embed="rId3" cstate="print"/>
          <a:srcRect/>
          <a:stretch>
            <a:fillRect/>
          </a:stretch>
        </p:blipFill>
        <p:spPr bwMode="auto">
          <a:xfrm>
            <a:off x="299233" y="3477084"/>
            <a:ext cx="5953125" cy="2535418"/>
          </a:xfrm>
          <a:prstGeom prst="rect">
            <a:avLst/>
          </a:prstGeom>
          <a:noFill/>
          <a:ln w="3175">
            <a:solidFill>
              <a:schemeClr val="tx1"/>
            </a:solidFill>
            <a:miter lim="800000"/>
            <a:headEnd/>
            <a:tailEnd/>
          </a:ln>
          <a:effectLst>
            <a:innerShdw blurRad="63500" dist="50800" dir="2700000">
              <a:prstClr val="black">
                <a:alpha val="50000"/>
              </a:prstClr>
            </a:innerShdw>
          </a:effectLst>
        </p:spPr>
      </p:pic>
      <p:pic>
        <p:nvPicPr>
          <p:cNvPr id="8295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28800"/>
            <a:ext cx="71961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59" name="Picture 3"/>
          <p:cNvPicPr>
            <a:picLocks noChangeAspect="1" noChangeArrowheads="1"/>
          </p:cNvPicPr>
          <p:nvPr/>
        </p:nvPicPr>
        <p:blipFill>
          <a:blip r:embed="rId5" cstate="print"/>
          <a:srcRect/>
          <a:stretch>
            <a:fillRect/>
          </a:stretch>
        </p:blipFill>
        <p:spPr bwMode="auto">
          <a:xfrm>
            <a:off x="6288974" y="3477084"/>
            <a:ext cx="2685916" cy="1066800"/>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13" name="Rectangle 2"/>
          <p:cNvSpPr txBox="1">
            <a:spLocks noChangeArrowheads="1"/>
          </p:cNvSpPr>
          <p:nvPr/>
        </p:nvSpPr>
        <p:spPr bwMode="auto">
          <a:xfrm>
            <a:off x="654544" y="381000"/>
            <a:ext cx="7696200" cy="591786"/>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Discrete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Distributions</a:t>
            </a:r>
          </a:p>
        </p:txBody>
      </p:sp>
    </p:spTree>
    <p:extLst>
      <p:ext uri="{BB962C8B-B14F-4D97-AF65-F5344CB8AC3E}">
        <p14:creationId xmlns:p14="http://schemas.microsoft.com/office/powerpoint/2010/main" val="2074190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Grp="1" noChangeArrowheads="1"/>
          </p:cNvSpPr>
          <p:nvPr>
            <p:ph type="sldNum" sz="quarter" idx="10"/>
          </p:nvPr>
        </p:nvSpPr>
        <p:spPr>
          <a:ln/>
        </p:spPr>
        <p:txBody>
          <a:bodyPr/>
          <a:lstStyle/>
          <a:p>
            <a:r>
              <a:rPr lang="en-US"/>
              <a:t>6-</a:t>
            </a:r>
            <a:fld id="{0885B094-B55D-45FC-9EFB-383345133296}" type="slidenum">
              <a:rPr lang="en-US"/>
              <a:pPr/>
              <a:t>48</a:t>
            </a:fld>
            <a:endParaRPr lang="en-US"/>
          </a:p>
        </p:txBody>
      </p:sp>
      <p:pic>
        <p:nvPicPr>
          <p:cNvPr id="849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406650"/>
            <a:ext cx="52578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4" name="Text Box 4"/>
          <p:cNvSpPr txBox="1">
            <a:spLocks noChangeArrowheads="1"/>
          </p:cNvSpPr>
          <p:nvPr/>
        </p:nvSpPr>
        <p:spPr bwMode="auto">
          <a:xfrm>
            <a:off x="1508125" y="41513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endParaRPr lang="en-US"/>
          </a:p>
        </p:txBody>
      </p:sp>
      <p:sp>
        <p:nvSpPr>
          <p:cNvPr id="34827" name="Rectangle 11"/>
          <p:cNvSpPr>
            <a:spLocks noChangeArrowheads="1"/>
          </p:cNvSpPr>
          <p:nvPr/>
        </p:nvSpPr>
        <p:spPr bwMode="auto">
          <a:xfrm>
            <a:off x="673100" y="1992313"/>
            <a:ext cx="8231188" cy="522287"/>
          </a:xfrm>
          <a:prstGeom prst="rect">
            <a:avLst/>
          </a:prstGeom>
          <a:noFill/>
          <a:ln w="9525">
            <a:noFill/>
            <a:miter lim="800000"/>
            <a:headEnd/>
            <a:tailEnd/>
          </a:ln>
          <a:effectLst/>
        </p:spPr>
        <p:txBody>
          <a:bodyPr lIns="91435" tIns="45718" rIns="91435" bIns="45718"/>
          <a:lstStyle/>
          <a:p>
            <a:pPr eaLnBrk="0" hangingPunct="0">
              <a:spcBef>
                <a:spcPct val="20000"/>
              </a:spcBef>
              <a:buClr>
                <a:schemeClr val="folHlink"/>
              </a:buClr>
              <a:buFont typeface="Wingdings" pitchFamily="2" charset="2"/>
              <a:buNone/>
              <a:defRPr/>
            </a:pPr>
            <a:r>
              <a:rPr lang="en-US" sz="2000" dirty="0">
                <a:solidFill>
                  <a:srgbClr val="002060"/>
                </a:solidFill>
                <a:effectLst>
                  <a:outerShdw blurRad="38100" dist="38100" dir="2700000" algn="tl">
                    <a:srgbClr val="FFFFFF"/>
                  </a:outerShdw>
                </a:effectLst>
              </a:rPr>
              <a:t>The histogram shows that the distribution is skewed to the </a:t>
            </a:r>
            <a:r>
              <a:rPr lang="en-US" sz="2000" dirty="0" smtClean="0">
                <a:solidFill>
                  <a:srgbClr val="002060"/>
                </a:solidFill>
                <a:effectLst>
                  <a:outerShdw blurRad="38100" dist="38100" dir="2700000" algn="tl">
                    <a:srgbClr val="FFFFFF"/>
                  </a:outerShdw>
                </a:effectLst>
              </a:rPr>
              <a:t>left.</a:t>
            </a:r>
            <a:endParaRPr lang="en-US" sz="2000" dirty="0">
              <a:solidFill>
                <a:srgbClr val="002060"/>
              </a:solidFill>
              <a:effectLst>
                <a:outerShdw blurRad="38100" dist="38100" dir="2700000" algn="tl">
                  <a:srgbClr val="FFFFFF"/>
                </a:outerShdw>
              </a:effectLst>
            </a:endParaRPr>
          </a:p>
        </p:txBody>
      </p:sp>
      <p:sp>
        <p:nvSpPr>
          <p:cNvPr id="34831" name="Rectangle 15"/>
          <p:cNvSpPr>
            <a:spLocks noChangeArrowheads="1"/>
          </p:cNvSpPr>
          <p:nvPr/>
        </p:nvSpPr>
        <p:spPr bwMode="auto">
          <a:xfrm>
            <a:off x="434975" y="5864225"/>
            <a:ext cx="8531225" cy="498475"/>
          </a:xfrm>
          <a:prstGeom prst="rect">
            <a:avLst/>
          </a:prstGeom>
          <a:noFill/>
          <a:ln w="9525">
            <a:noFill/>
            <a:miter lim="800000"/>
            <a:headEnd/>
            <a:tailEnd/>
          </a:ln>
          <a:effectLst/>
        </p:spPr>
        <p:txBody>
          <a:bodyPr lIns="91435" tIns="45718" rIns="91435" bIns="45718"/>
          <a:lstStyle/>
          <a:p>
            <a:pPr algn="ctr" eaLnBrk="0" hangingPunct="0">
              <a:spcBef>
                <a:spcPct val="20000"/>
              </a:spcBef>
              <a:buClr>
                <a:schemeClr val="folHlink"/>
              </a:buClr>
              <a:buFont typeface="Wingdings" pitchFamily="2" charset="2"/>
              <a:buNone/>
              <a:defRPr/>
            </a:pPr>
            <a:r>
              <a:rPr lang="en-US" sz="2000" i="1" dirty="0">
                <a:solidFill>
                  <a:srgbClr val="002060"/>
                </a:solidFill>
                <a:effectLst>
                  <a:outerShdw blurRad="38100" dist="38100" dir="2700000" algn="tl">
                    <a:srgbClr val="000000">
                      <a:alpha val="43137"/>
                    </a:srgbClr>
                  </a:outerShdw>
                </a:effectLst>
                <a:latin typeface="Symbol" pitchFamily="18" charset="2"/>
              </a:rPr>
              <a:t>s</a:t>
            </a:r>
            <a:r>
              <a:rPr lang="en-US" sz="2000" dirty="0">
                <a:solidFill>
                  <a:srgbClr val="002060"/>
                </a:solidFill>
                <a:effectLst>
                  <a:outerShdw blurRad="38100" dist="38100" dir="2700000" algn="tl">
                    <a:srgbClr val="000000">
                      <a:alpha val="43137"/>
                    </a:srgbClr>
                  </a:outerShdw>
                </a:effectLst>
              </a:rPr>
              <a:t> = 2.06 indicates considerable variation around </a:t>
            </a:r>
            <a:r>
              <a:rPr lang="en-US" sz="2000" i="1" dirty="0">
                <a:solidFill>
                  <a:srgbClr val="002060"/>
                </a:solidFill>
                <a:effectLst>
                  <a:outerShdw blurRad="38100" dist="38100" dir="2700000" algn="tl">
                    <a:srgbClr val="000000">
                      <a:alpha val="43137"/>
                    </a:srgbClr>
                  </a:outerShdw>
                </a:effectLst>
                <a:latin typeface="Symbol" pitchFamily="18" charset="2"/>
              </a:rPr>
              <a:t>m</a:t>
            </a:r>
            <a:r>
              <a:rPr lang="en-US" sz="2000" dirty="0">
                <a:solidFill>
                  <a:srgbClr val="002060"/>
                </a:solidFill>
                <a:effectLst>
                  <a:outerShdw blurRad="38100" dist="38100" dir="2700000" algn="tl">
                    <a:srgbClr val="000000">
                      <a:alpha val="43137"/>
                    </a:srgbClr>
                  </a:outerShdw>
                </a:effectLst>
              </a:rPr>
              <a:t>.</a:t>
            </a:r>
          </a:p>
        </p:txBody>
      </p:sp>
      <p:sp>
        <p:nvSpPr>
          <p:cNvPr id="34832" name="Rectangle 16"/>
          <p:cNvSpPr>
            <a:spLocks noChangeArrowheads="1"/>
          </p:cNvSpPr>
          <p:nvPr/>
        </p:nvSpPr>
        <p:spPr bwMode="auto">
          <a:xfrm>
            <a:off x="990600" y="3390900"/>
            <a:ext cx="2446338" cy="153193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0" hangingPunct="0">
              <a:spcBef>
                <a:spcPct val="20000"/>
              </a:spcBef>
              <a:buClr>
                <a:schemeClr val="folHlink"/>
              </a:buClr>
              <a:buFont typeface="Wingdings" pitchFamily="2" charset="2"/>
              <a:buNone/>
            </a:pPr>
            <a:r>
              <a:rPr lang="en-US" sz="2000"/>
              <a:t>The mode is 7 </a:t>
            </a:r>
            <a:br>
              <a:rPr lang="en-US" sz="2000"/>
            </a:br>
            <a:r>
              <a:rPr lang="en-US" sz="2000"/>
              <a:t>rooms rented but </a:t>
            </a:r>
            <a:br>
              <a:rPr lang="en-US" sz="2000"/>
            </a:br>
            <a:r>
              <a:rPr lang="en-US" sz="2000"/>
              <a:t>the average is only 4.71 room rentals.</a:t>
            </a:r>
          </a:p>
        </p:txBody>
      </p:sp>
      <p:sp>
        <p:nvSpPr>
          <p:cNvPr id="34833" name="Freeform 17"/>
          <p:cNvSpPr>
            <a:spLocks/>
          </p:cNvSpPr>
          <p:nvPr/>
        </p:nvSpPr>
        <p:spPr bwMode="auto">
          <a:xfrm>
            <a:off x="2743200" y="2559050"/>
            <a:ext cx="5562600" cy="609600"/>
          </a:xfrm>
          <a:custGeom>
            <a:avLst/>
            <a:gdLst>
              <a:gd name="T0" fmla="*/ 0 w 3456"/>
              <a:gd name="T1" fmla="*/ 967740089 h 384"/>
              <a:gd name="T2" fmla="*/ 0 w 3456"/>
              <a:gd name="T3" fmla="*/ 0 h 384"/>
              <a:gd name="T4" fmla="*/ 2147483647 w 3456"/>
              <a:gd name="T5" fmla="*/ 0 h 384"/>
              <a:gd name="T6" fmla="*/ 2147483647 w 3456"/>
              <a:gd name="T7" fmla="*/ 725804968 h 384"/>
              <a:gd name="T8" fmla="*/ 0 60000 65536"/>
              <a:gd name="T9" fmla="*/ 0 60000 65536"/>
              <a:gd name="T10" fmla="*/ 0 60000 65536"/>
              <a:gd name="T11" fmla="*/ 0 60000 65536"/>
              <a:gd name="T12" fmla="*/ 0 w 3456"/>
              <a:gd name="T13" fmla="*/ 0 h 384"/>
              <a:gd name="T14" fmla="*/ 3456 w 3456"/>
              <a:gd name="T15" fmla="*/ 384 h 384"/>
            </a:gdLst>
            <a:ahLst/>
            <a:cxnLst>
              <a:cxn ang="T8">
                <a:pos x="T0" y="T1"/>
              </a:cxn>
              <a:cxn ang="T9">
                <a:pos x="T2" y="T3"/>
              </a:cxn>
              <a:cxn ang="T10">
                <a:pos x="T4" y="T5"/>
              </a:cxn>
              <a:cxn ang="T11">
                <a:pos x="T6" y="T7"/>
              </a:cxn>
            </a:cxnLst>
            <a:rect l="T12" t="T13" r="T14" b="T15"/>
            <a:pathLst>
              <a:path w="3456" h="384">
                <a:moveTo>
                  <a:pt x="0" y="384"/>
                </a:moveTo>
                <a:lnTo>
                  <a:pt x="0" y="0"/>
                </a:lnTo>
                <a:lnTo>
                  <a:pt x="3456" y="0"/>
                </a:lnTo>
                <a:lnTo>
                  <a:pt x="3456" y="288"/>
                </a:lnTo>
              </a:path>
            </a:pathLst>
          </a:custGeom>
          <a:noFill/>
          <a:ln w="38100">
            <a:solidFill>
              <a:srgbClr val="FF0000"/>
            </a:solidFill>
            <a:round/>
            <a:headEnd/>
            <a:tailEnd type="triangle" w="lg" len="lg"/>
          </a:ln>
          <a:extLst>
            <a:ext uri="{909E8E84-426E-40DD-AFC4-6F175D3DCCD1}">
              <a14:hiddenFill xmlns:a14="http://schemas.microsoft.com/office/drawing/2010/main">
                <a:solidFill>
                  <a:srgbClr val="FFFFFF"/>
                </a:solidFill>
              </a14:hiddenFill>
            </a:ext>
          </a:extLst>
        </p:spPr>
        <p:txBody>
          <a:bodyPr lIns="103236" tIns="51618" rIns="103236" bIns="51618"/>
          <a:lstStyle/>
          <a:p>
            <a:pPr eaLnBrk="0" hangingPunct="0"/>
            <a:endParaRPr lang="en-US"/>
          </a:p>
        </p:txBody>
      </p:sp>
      <p:sp>
        <p:nvSpPr>
          <p:cNvPr id="34834" name="Freeform 18"/>
          <p:cNvSpPr>
            <a:spLocks/>
          </p:cNvSpPr>
          <p:nvPr/>
        </p:nvSpPr>
        <p:spPr bwMode="auto">
          <a:xfrm>
            <a:off x="1752600" y="4991100"/>
            <a:ext cx="5314950" cy="685800"/>
          </a:xfrm>
          <a:custGeom>
            <a:avLst/>
            <a:gdLst>
              <a:gd name="T0" fmla="*/ 0 w 3936"/>
              <a:gd name="T1" fmla="*/ 0 h 432"/>
              <a:gd name="T2" fmla="*/ 0 w 3936"/>
              <a:gd name="T3" fmla="*/ 1088707589 h 432"/>
              <a:gd name="T4" fmla="*/ 2147483647 w 3936"/>
              <a:gd name="T5" fmla="*/ 1088707589 h 432"/>
              <a:gd name="T6" fmla="*/ 2147483647 w 3936"/>
              <a:gd name="T7" fmla="*/ 241935031 h 432"/>
              <a:gd name="T8" fmla="*/ 0 60000 65536"/>
              <a:gd name="T9" fmla="*/ 0 60000 65536"/>
              <a:gd name="T10" fmla="*/ 0 60000 65536"/>
              <a:gd name="T11" fmla="*/ 0 60000 65536"/>
              <a:gd name="T12" fmla="*/ 0 w 3936"/>
              <a:gd name="T13" fmla="*/ 0 h 432"/>
              <a:gd name="T14" fmla="*/ 3936 w 3936"/>
              <a:gd name="T15" fmla="*/ 432 h 432"/>
            </a:gdLst>
            <a:ahLst/>
            <a:cxnLst>
              <a:cxn ang="T8">
                <a:pos x="T0" y="T1"/>
              </a:cxn>
              <a:cxn ang="T9">
                <a:pos x="T2" y="T3"/>
              </a:cxn>
              <a:cxn ang="T10">
                <a:pos x="T4" y="T5"/>
              </a:cxn>
              <a:cxn ang="T11">
                <a:pos x="T6" y="T7"/>
              </a:cxn>
            </a:cxnLst>
            <a:rect l="T12" t="T13" r="T14" b="T15"/>
            <a:pathLst>
              <a:path w="3936" h="432">
                <a:moveTo>
                  <a:pt x="0" y="0"/>
                </a:moveTo>
                <a:lnTo>
                  <a:pt x="0" y="432"/>
                </a:lnTo>
                <a:lnTo>
                  <a:pt x="3936" y="432"/>
                </a:lnTo>
                <a:lnTo>
                  <a:pt x="3936" y="96"/>
                </a:lnTo>
              </a:path>
            </a:pathLst>
          </a:custGeom>
          <a:noFill/>
          <a:ln w="38100">
            <a:solidFill>
              <a:srgbClr val="FF0000"/>
            </a:solidFill>
            <a:round/>
            <a:headEnd/>
            <a:tailEnd type="triangle" w="lg" len="lg"/>
          </a:ln>
          <a:extLst>
            <a:ext uri="{909E8E84-426E-40DD-AFC4-6F175D3DCCD1}">
              <a14:hiddenFill xmlns:a14="http://schemas.microsoft.com/office/drawing/2010/main">
                <a:solidFill>
                  <a:srgbClr val="FFFFFF"/>
                </a:solidFill>
              </a14:hiddenFill>
            </a:ext>
          </a:extLst>
        </p:spPr>
        <p:txBody>
          <a:bodyPr lIns="103236" tIns="51618" rIns="103236" bIns="51618"/>
          <a:lstStyle/>
          <a:p>
            <a:pPr eaLnBrk="0" hangingPunct="0"/>
            <a:endParaRPr lang="en-US"/>
          </a:p>
        </p:txBody>
      </p:sp>
      <p:sp>
        <p:nvSpPr>
          <p:cNvPr id="34836" name="Rectangle 20"/>
          <p:cNvSpPr>
            <a:spLocks noChangeArrowheads="1"/>
          </p:cNvSpPr>
          <p:nvPr/>
        </p:nvSpPr>
        <p:spPr bwMode="auto">
          <a:xfrm>
            <a:off x="234950" y="1460500"/>
            <a:ext cx="8909050"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Example:  Bed and Breakfast</a:t>
            </a:r>
          </a:p>
        </p:txBody>
      </p:sp>
      <p:sp>
        <p:nvSpPr>
          <p:cNvPr id="85001"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16" name="Rectangle 2"/>
          <p:cNvSpPr txBox="1">
            <a:spLocks noChangeArrowheads="1"/>
          </p:cNvSpPr>
          <p:nvPr/>
        </p:nvSpPr>
        <p:spPr bwMode="auto">
          <a:xfrm>
            <a:off x="654544" y="381000"/>
            <a:ext cx="7696200" cy="591786"/>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Discrete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Distributions</a:t>
            </a:r>
          </a:p>
        </p:txBody>
      </p:sp>
    </p:spTree>
    <p:extLst>
      <p:ext uri="{BB962C8B-B14F-4D97-AF65-F5344CB8AC3E}">
        <p14:creationId xmlns:p14="http://schemas.microsoft.com/office/powerpoint/2010/main" val="2816662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sldNum" sz="quarter" idx="10"/>
          </p:nvPr>
        </p:nvSpPr>
        <p:spPr>
          <a:ln/>
        </p:spPr>
        <p:txBody>
          <a:bodyPr/>
          <a:lstStyle/>
          <a:p>
            <a:r>
              <a:rPr lang="en-US"/>
              <a:t>6-</a:t>
            </a:r>
            <a:fld id="{FBE3ADEA-4216-464D-AA5F-059A42B18346}" type="slidenum">
              <a:rPr lang="en-US"/>
              <a:pPr/>
              <a:t>49</a:t>
            </a:fld>
            <a:endParaRPr lang="en-US"/>
          </a:p>
        </p:txBody>
      </p:sp>
      <p:sp>
        <p:nvSpPr>
          <p:cNvPr id="87041" name="Text Box 3"/>
          <p:cNvSpPr txBox="1">
            <a:spLocks noChangeArrowheads="1"/>
          </p:cNvSpPr>
          <p:nvPr/>
        </p:nvSpPr>
        <p:spPr bwMode="auto">
          <a:xfrm>
            <a:off x="1508125" y="41513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buClr>
                <a:srgbClr val="C00000"/>
              </a:buClr>
            </a:pPr>
            <a:endParaRPr lang="en-US"/>
          </a:p>
        </p:txBody>
      </p:sp>
      <p:sp>
        <p:nvSpPr>
          <p:cNvPr id="35850" name="Rectangle 10"/>
          <p:cNvSpPr>
            <a:spLocks noChangeArrowheads="1"/>
          </p:cNvSpPr>
          <p:nvPr/>
        </p:nvSpPr>
        <p:spPr bwMode="auto">
          <a:xfrm>
            <a:off x="721426" y="2436812"/>
            <a:ext cx="8229600" cy="6858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A </a:t>
            </a:r>
            <a:r>
              <a:rPr lang="en-US" sz="2000" i="1" u="sng" dirty="0">
                <a:solidFill>
                  <a:srgbClr val="002060"/>
                </a:solidFill>
                <a:effectLst>
                  <a:outerShdw blurRad="38100" dist="38100" dir="2700000" algn="tl">
                    <a:srgbClr val="FFFFFF"/>
                  </a:outerShdw>
                </a:effectLst>
              </a:rPr>
              <a:t>probability distribution function</a:t>
            </a:r>
            <a:r>
              <a:rPr lang="en-US" sz="2000" dirty="0">
                <a:solidFill>
                  <a:srgbClr val="002060"/>
                </a:solidFill>
                <a:effectLst>
                  <a:outerShdw blurRad="38100" dist="38100" dir="2700000" algn="tl">
                    <a:srgbClr val="FFFFFF"/>
                  </a:outerShdw>
                </a:effectLst>
              </a:rPr>
              <a:t> (PDF) is a mathematical function that shows the probability of each </a:t>
            </a:r>
            <a:r>
              <a:rPr lang="en-US" sz="2000" i="1" dirty="0">
                <a:solidFill>
                  <a:srgbClr val="002060"/>
                </a:solidFill>
                <a:effectLst>
                  <a:outerShdw blurRad="38100" dist="38100" dir="2700000" algn="tl">
                    <a:srgbClr val="FFFFFF"/>
                  </a:outerShdw>
                </a:effectLst>
              </a:rPr>
              <a:t>X</a:t>
            </a:r>
            <a:r>
              <a:rPr lang="en-US" sz="2000" dirty="0">
                <a:solidFill>
                  <a:srgbClr val="002060"/>
                </a:solidFill>
                <a:effectLst>
                  <a:outerShdw blurRad="38100" dist="38100" dir="2700000" algn="tl">
                    <a:srgbClr val="FFFFFF"/>
                  </a:outerShdw>
                </a:effectLst>
              </a:rPr>
              <a:t>-value.</a:t>
            </a:r>
          </a:p>
        </p:txBody>
      </p:sp>
      <p:sp>
        <p:nvSpPr>
          <p:cNvPr id="35854" name="Rectangle 14"/>
          <p:cNvSpPr>
            <a:spLocks noChangeArrowheads="1"/>
          </p:cNvSpPr>
          <p:nvPr/>
        </p:nvSpPr>
        <p:spPr bwMode="auto">
          <a:xfrm>
            <a:off x="762000" y="3503612"/>
            <a:ext cx="8229600" cy="990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A </a:t>
            </a:r>
            <a:r>
              <a:rPr lang="en-US" sz="2000" i="1" u="sng" dirty="0">
                <a:solidFill>
                  <a:srgbClr val="002060"/>
                </a:solidFill>
                <a:effectLst>
                  <a:outerShdw blurRad="38100" dist="38100" dir="2700000" algn="tl">
                    <a:srgbClr val="FFFFFF"/>
                  </a:outerShdw>
                </a:effectLst>
              </a:rPr>
              <a:t>cumulative distribution function</a:t>
            </a:r>
            <a:r>
              <a:rPr lang="en-US" sz="2000" dirty="0">
                <a:solidFill>
                  <a:srgbClr val="002060"/>
                </a:solidFill>
                <a:effectLst>
                  <a:outerShdw blurRad="38100" dist="38100" dir="2700000" algn="tl">
                    <a:srgbClr val="FFFFFF"/>
                  </a:outerShdw>
                </a:effectLst>
              </a:rPr>
              <a:t> (CDF) is a mathematical function that shows the cumulative sum of probabilities, adding from the smallest to the largest </a:t>
            </a:r>
            <a:r>
              <a:rPr lang="en-US" sz="2000" i="1" dirty="0">
                <a:solidFill>
                  <a:srgbClr val="002060"/>
                </a:solidFill>
                <a:effectLst>
                  <a:outerShdw blurRad="38100" dist="38100" dir="2700000" algn="tl">
                    <a:srgbClr val="FFFFFF"/>
                  </a:outerShdw>
                </a:effectLst>
              </a:rPr>
              <a:t>X</a:t>
            </a:r>
            <a:r>
              <a:rPr lang="en-US" sz="2000" dirty="0">
                <a:solidFill>
                  <a:srgbClr val="002060"/>
                </a:solidFill>
                <a:effectLst>
                  <a:outerShdw blurRad="38100" dist="38100" dir="2700000" algn="tl">
                    <a:srgbClr val="FFFFFF"/>
                  </a:outerShdw>
                </a:effectLst>
              </a:rPr>
              <a:t>-value, gradually approaching unity.</a:t>
            </a:r>
          </a:p>
        </p:txBody>
      </p:sp>
      <p:sp>
        <p:nvSpPr>
          <p:cNvPr id="35857" name="Rectangle 17"/>
          <p:cNvSpPr>
            <a:spLocks noChangeArrowheads="1"/>
          </p:cNvSpPr>
          <p:nvPr/>
        </p:nvSpPr>
        <p:spPr bwMode="auto">
          <a:xfrm>
            <a:off x="270576" y="1674812"/>
            <a:ext cx="8909050" cy="611188"/>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What  Is a PDF or CDF?</a:t>
            </a:r>
          </a:p>
        </p:txBody>
      </p:sp>
      <p:sp>
        <p:nvSpPr>
          <p:cNvPr id="87045"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12" name="Rectangle 2"/>
          <p:cNvSpPr txBox="1">
            <a:spLocks noChangeArrowheads="1"/>
          </p:cNvSpPr>
          <p:nvPr/>
        </p:nvSpPr>
        <p:spPr bwMode="auto">
          <a:xfrm>
            <a:off x="654544" y="381000"/>
            <a:ext cx="7696200" cy="591786"/>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Discrete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Distributions</a:t>
            </a:r>
          </a:p>
        </p:txBody>
      </p:sp>
    </p:spTree>
    <p:extLst>
      <p:ext uri="{BB962C8B-B14F-4D97-AF65-F5344CB8AC3E}">
        <p14:creationId xmlns:p14="http://schemas.microsoft.com/office/powerpoint/2010/main" val="3370538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Grp="1" noChangeArrowheads="1"/>
          </p:cNvSpPr>
          <p:nvPr>
            <p:ph type="sldNum" sz="quarter" idx="10"/>
          </p:nvPr>
        </p:nvSpPr>
        <p:spPr>
          <a:ln/>
        </p:spPr>
        <p:txBody>
          <a:bodyPr/>
          <a:lstStyle/>
          <a:p>
            <a:r>
              <a:rPr lang="en-US"/>
              <a:t>5-</a:t>
            </a:r>
            <a:fld id="{C989E048-96A4-471A-877A-38AB337B75CE}" type="slidenum">
              <a:rPr lang="en-US"/>
              <a:pPr/>
              <a:t>5</a:t>
            </a:fld>
            <a:endParaRPr lang="en-US"/>
          </a:p>
        </p:txBody>
      </p:sp>
      <p:sp>
        <p:nvSpPr>
          <p:cNvPr id="32769"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22534" name="Rectangle 6"/>
          <p:cNvSpPr>
            <a:spLocks noChangeArrowheads="1"/>
          </p:cNvSpPr>
          <p:nvPr/>
        </p:nvSpPr>
        <p:spPr bwMode="auto">
          <a:xfrm>
            <a:off x="692945" y="2239357"/>
            <a:ext cx="8229600" cy="609600"/>
          </a:xfrm>
          <a:prstGeom prst="rect">
            <a:avLst/>
          </a:prstGeom>
          <a:noFill/>
          <a:ln w="9525">
            <a:noFill/>
            <a:miter lim="800000"/>
            <a:headEnd/>
            <a:tailEnd/>
          </a:ln>
          <a:effectLst/>
        </p:spPr>
        <p:txBody>
          <a:bodyPr lIns="91435" tIns="45718" rIns="91435" bIns="45718"/>
          <a:lstStyle/>
          <a:p>
            <a:pPr marL="395288" indent="-395288" eaLnBrk="0" hangingPunct="0">
              <a:spcBef>
                <a:spcPct val="20000"/>
              </a:spcBef>
              <a:buClr>
                <a:schemeClr val="accent1"/>
              </a:buClr>
              <a:buFontTx/>
              <a:buChar char="•"/>
            </a:pPr>
            <a:r>
              <a:rPr lang="en-US" sz="2000" dirty="0">
                <a:solidFill>
                  <a:srgbClr val="002060"/>
                </a:solidFill>
              </a:rPr>
              <a:t>The </a:t>
            </a:r>
            <a:r>
              <a:rPr lang="en-US" sz="2000" i="1" u="sng" dirty="0">
                <a:solidFill>
                  <a:srgbClr val="002060"/>
                </a:solidFill>
              </a:rPr>
              <a:t>probability</a:t>
            </a:r>
            <a:r>
              <a:rPr lang="en-US" sz="2000" dirty="0">
                <a:solidFill>
                  <a:srgbClr val="002060"/>
                </a:solidFill>
              </a:rPr>
              <a:t> of an event is a number that measures the relative  likelihood that the event will occur.</a:t>
            </a:r>
          </a:p>
        </p:txBody>
      </p:sp>
      <p:sp>
        <p:nvSpPr>
          <p:cNvPr id="22535" name="Rectangle 7"/>
          <p:cNvSpPr>
            <a:spLocks noChangeArrowheads="1"/>
          </p:cNvSpPr>
          <p:nvPr/>
        </p:nvSpPr>
        <p:spPr bwMode="auto">
          <a:xfrm>
            <a:off x="692945" y="3042962"/>
            <a:ext cx="7211710"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rPr>
              <a:t>The probability of event </a:t>
            </a:r>
            <a:r>
              <a:rPr lang="en-US" sz="2000" i="1" dirty="0">
                <a:solidFill>
                  <a:srgbClr val="002060"/>
                </a:solidFill>
              </a:rPr>
              <a:t>A </a:t>
            </a:r>
            <a:r>
              <a:rPr lang="en-US" sz="2000" dirty="0">
                <a:solidFill>
                  <a:srgbClr val="002060"/>
                </a:solidFill>
              </a:rPr>
              <a:t>[denoted </a:t>
            </a:r>
            <a:r>
              <a:rPr lang="en-US" sz="2000" i="1" dirty="0">
                <a:solidFill>
                  <a:srgbClr val="002060"/>
                </a:solidFill>
              </a:rPr>
              <a:t>P</a:t>
            </a:r>
            <a:r>
              <a:rPr lang="en-US" sz="2000" dirty="0">
                <a:solidFill>
                  <a:srgbClr val="002060"/>
                </a:solidFill>
              </a:rPr>
              <a:t>(</a:t>
            </a:r>
            <a:r>
              <a:rPr lang="en-US" sz="2000" i="1" dirty="0">
                <a:solidFill>
                  <a:srgbClr val="002060"/>
                </a:solidFill>
              </a:rPr>
              <a:t>A</a:t>
            </a:r>
            <a:r>
              <a:rPr lang="en-US" sz="2000" dirty="0">
                <a:solidFill>
                  <a:srgbClr val="002060"/>
                </a:solidFill>
              </a:rPr>
              <a:t>)] must lie within the interval from 0 to 1:</a:t>
            </a:r>
          </a:p>
        </p:txBody>
      </p:sp>
      <p:sp>
        <p:nvSpPr>
          <p:cNvPr id="22536" name="Text Box 8"/>
          <p:cNvSpPr txBox="1">
            <a:spLocks noChangeArrowheads="1"/>
          </p:cNvSpPr>
          <p:nvPr/>
        </p:nvSpPr>
        <p:spPr bwMode="auto">
          <a:xfrm>
            <a:off x="3856832" y="3738246"/>
            <a:ext cx="1547208" cy="400105"/>
          </a:xfrm>
          <a:prstGeom prst="rect">
            <a:avLst/>
          </a:prstGeom>
          <a:solidFill>
            <a:srgbClr val="FFFFCC"/>
          </a:solidFill>
          <a:ln w="38100">
            <a:solidFill>
              <a:srgbClr val="FFC000"/>
            </a:solidFill>
            <a:miter lim="800000"/>
            <a:headEnd/>
            <a:tailEnd/>
          </a:ln>
          <a:effectLst>
            <a:innerShdw blurRad="63500" dist="50800" dir="2700000">
              <a:prstClr val="black">
                <a:alpha val="50000"/>
              </a:prstClr>
            </a:innerShdw>
          </a:effectLst>
        </p:spPr>
        <p:txBody>
          <a:bodyPr wrap="none" lIns="91435" tIns="45718" rIns="91435" bIns="45718">
            <a:spAutoFit/>
          </a:bodyPr>
          <a:lstStyle/>
          <a:p>
            <a:pPr defTabSz="914067" eaLnBrk="0" hangingPunct="0">
              <a:defRPr/>
            </a:pPr>
            <a:r>
              <a:rPr lang="en-US" sz="2000" dirty="0">
                <a:effectLst>
                  <a:outerShdw blurRad="38100" dist="38100" dir="2700000" algn="tl">
                    <a:srgbClr val="FFFFFF"/>
                  </a:outerShdw>
                </a:effectLst>
              </a:rPr>
              <a:t>0 ≤ </a:t>
            </a:r>
            <a:r>
              <a:rPr lang="en-US" sz="2000" i="1" dirty="0">
                <a:effectLst>
                  <a:outerShdw blurRad="38100" dist="38100" dir="2700000" algn="tl">
                    <a:srgbClr val="FFFFFF"/>
                  </a:outerShdw>
                </a:effectLst>
              </a:rPr>
              <a:t>P</a:t>
            </a:r>
            <a:r>
              <a:rPr lang="en-US" sz="2000" dirty="0">
                <a:effectLst>
                  <a:outerShdw blurRad="38100" dist="38100" dir="2700000" algn="tl">
                    <a:srgbClr val="FFFFFF"/>
                  </a:outerShdw>
                </a:effectLst>
              </a:rPr>
              <a:t>(</a:t>
            </a:r>
            <a:r>
              <a:rPr lang="en-US" sz="2000" i="1" dirty="0">
                <a:effectLst>
                  <a:outerShdw blurRad="38100" dist="38100" dir="2700000" algn="tl">
                    <a:srgbClr val="FFFFFF"/>
                  </a:outerShdw>
                </a:effectLst>
              </a:rPr>
              <a:t>A</a:t>
            </a:r>
            <a:r>
              <a:rPr lang="en-US" sz="2000" dirty="0">
                <a:effectLst>
                  <a:outerShdw blurRad="38100" dist="38100" dir="2700000" algn="tl">
                    <a:srgbClr val="FFFFFF"/>
                  </a:outerShdw>
                </a:effectLst>
              </a:rPr>
              <a:t>) ≤ 1</a:t>
            </a:r>
          </a:p>
        </p:txBody>
      </p:sp>
      <p:grpSp>
        <p:nvGrpSpPr>
          <p:cNvPr id="2" name="Group 17"/>
          <p:cNvGrpSpPr>
            <a:grpSpLocks/>
          </p:cNvGrpSpPr>
          <p:nvPr/>
        </p:nvGrpSpPr>
        <p:grpSpPr bwMode="auto">
          <a:xfrm>
            <a:off x="1494632" y="4093887"/>
            <a:ext cx="2932113" cy="1493838"/>
            <a:chOff x="963" y="2762"/>
            <a:chExt cx="1556" cy="765"/>
          </a:xfrm>
        </p:grpSpPr>
        <p:sp>
          <p:nvSpPr>
            <p:cNvPr id="21518" name="Rectangle 10"/>
            <p:cNvSpPr>
              <a:spLocks noChangeArrowheads="1"/>
            </p:cNvSpPr>
            <p:nvPr/>
          </p:nvSpPr>
          <p:spPr bwMode="auto">
            <a:xfrm>
              <a:off x="963" y="3086"/>
              <a:ext cx="1556" cy="441"/>
            </a:xfrm>
            <a:prstGeom prst="rect">
              <a:avLst/>
            </a:prstGeom>
            <a:solidFill>
              <a:srgbClr val="FFFFCC"/>
            </a:solidFill>
            <a:ln w="38100">
              <a:solidFill>
                <a:srgbClr val="FFC000"/>
              </a:solidFill>
              <a:miter lim="800000"/>
              <a:headEnd/>
              <a:tailEnd/>
            </a:ln>
            <a:effectLst>
              <a:innerShdw blurRad="63500" dist="50800" dir="2700000">
                <a:prstClr val="black">
                  <a:alpha val="50000"/>
                </a:prstClr>
              </a:innerShdw>
            </a:effectLst>
          </p:spPr>
          <p:txBody>
            <a:bodyPr lIns="80988" tIns="40494" rIns="80988" bIns="40494"/>
            <a:lstStyle/>
            <a:p>
              <a:pPr algn="ctr" eaLnBrk="0" hangingPunct="0">
                <a:spcBef>
                  <a:spcPct val="20000"/>
                </a:spcBef>
                <a:buClr>
                  <a:schemeClr val="folHlink"/>
                </a:buClr>
                <a:buFont typeface="Wingdings" pitchFamily="2" charset="2"/>
                <a:buNone/>
                <a:defRPr/>
              </a:pPr>
              <a:r>
                <a:rPr lang="en-US" sz="2000" dirty="0"/>
                <a:t>If </a:t>
              </a:r>
              <a:r>
                <a:rPr lang="en-US" sz="2000" i="1" dirty="0"/>
                <a:t>P</a:t>
              </a:r>
              <a:r>
                <a:rPr lang="en-US" sz="2000" dirty="0"/>
                <a:t>(</a:t>
              </a:r>
              <a:r>
                <a:rPr lang="en-US" sz="2000" i="1" dirty="0"/>
                <a:t>A</a:t>
              </a:r>
              <a:r>
                <a:rPr lang="en-US" sz="2000" dirty="0"/>
                <a:t>) = 0, then the event cannot occur.</a:t>
              </a:r>
            </a:p>
          </p:txBody>
        </p:sp>
        <p:sp>
          <p:nvSpPr>
            <p:cNvPr id="21519" name="Line 11"/>
            <p:cNvSpPr>
              <a:spLocks noChangeShapeType="1"/>
            </p:cNvSpPr>
            <p:nvPr/>
          </p:nvSpPr>
          <p:spPr bwMode="auto">
            <a:xfrm flipV="1">
              <a:off x="1711" y="2762"/>
              <a:ext cx="513" cy="323"/>
            </a:xfrm>
            <a:prstGeom prst="line">
              <a:avLst/>
            </a:prstGeom>
            <a:noFill/>
            <a:ln w="38100">
              <a:solidFill>
                <a:srgbClr val="FF0000"/>
              </a:solidFill>
              <a:round/>
              <a:headEnd/>
              <a:tailEnd type="triangle" w="lg" len="lg"/>
            </a:ln>
            <a:effectLst>
              <a:innerShdw blurRad="63500" dist="50800" dir="2700000">
                <a:prstClr val="black">
                  <a:alpha val="50000"/>
                </a:prstClr>
              </a:innerShdw>
            </a:effectLst>
          </p:spPr>
          <p:txBody>
            <a:bodyPr/>
            <a:lstStyle/>
            <a:p>
              <a:pPr eaLnBrk="0" hangingPunct="0">
                <a:defRPr/>
              </a:pPr>
              <a:endParaRPr lang="en-US" dirty="0"/>
            </a:p>
          </p:txBody>
        </p:sp>
      </p:grpSp>
      <p:grpSp>
        <p:nvGrpSpPr>
          <p:cNvPr id="3" name="Group 15"/>
          <p:cNvGrpSpPr>
            <a:grpSpLocks/>
          </p:cNvGrpSpPr>
          <p:nvPr/>
        </p:nvGrpSpPr>
        <p:grpSpPr bwMode="auto">
          <a:xfrm>
            <a:off x="4724400" y="4093887"/>
            <a:ext cx="3429000" cy="1484313"/>
            <a:chOff x="2808" y="2620"/>
            <a:chExt cx="1944" cy="811"/>
          </a:xfrm>
        </p:grpSpPr>
        <p:sp>
          <p:nvSpPr>
            <p:cNvPr id="21516" name="Rectangle 13"/>
            <p:cNvSpPr>
              <a:spLocks noChangeArrowheads="1"/>
            </p:cNvSpPr>
            <p:nvPr/>
          </p:nvSpPr>
          <p:spPr bwMode="auto">
            <a:xfrm>
              <a:off x="2808" y="2953"/>
              <a:ext cx="1944" cy="478"/>
            </a:xfrm>
            <a:prstGeom prst="rect">
              <a:avLst/>
            </a:prstGeom>
            <a:solidFill>
              <a:srgbClr val="FFFFCC"/>
            </a:solidFill>
            <a:ln w="38100">
              <a:solidFill>
                <a:srgbClr val="FFC000"/>
              </a:solidFill>
              <a:miter lim="800000"/>
              <a:headEnd/>
              <a:tailEnd/>
            </a:ln>
            <a:effectLst>
              <a:innerShdw blurRad="63500" dist="50800" dir="2700000">
                <a:prstClr val="black">
                  <a:alpha val="50000"/>
                </a:prstClr>
              </a:innerShdw>
            </a:effectLst>
          </p:spPr>
          <p:txBody>
            <a:bodyPr lIns="80988" tIns="40494" rIns="80988" bIns="40494"/>
            <a:lstStyle/>
            <a:p>
              <a:pPr algn="ctr" eaLnBrk="0" hangingPunct="0">
                <a:spcBef>
                  <a:spcPct val="20000"/>
                </a:spcBef>
                <a:buClr>
                  <a:schemeClr val="folHlink"/>
                </a:buClr>
                <a:buFont typeface="Wingdings" pitchFamily="2" charset="2"/>
                <a:buNone/>
                <a:defRPr/>
              </a:pPr>
              <a:r>
                <a:rPr lang="en-US" sz="2000" dirty="0"/>
                <a:t>If </a:t>
              </a:r>
              <a:r>
                <a:rPr lang="en-US" sz="2000" i="1" dirty="0"/>
                <a:t>P</a:t>
              </a:r>
              <a:r>
                <a:rPr lang="en-US" sz="2000" dirty="0"/>
                <a:t>(</a:t>
              </a:r>
              <a:r>
                <a:rPr lang="en-US" sz="2000" i="1" dirty="0"/>
                <a:t>A</a:t>
              </a:r>
              <a:r>
                <a:rPr lang="en-US" sz="2000" dirty="0"/>
                <a:t>) = 1, then the event </a:t>
              </a:r>
              <a:br>
                <a:rPr lang="en-US" sz="2000" dirty="0"/>
              </a:br>
              <a:r>
                <a:rPr lang="en-US" sz="2000" dirty="0"/>
                <a:t>is certain to occur.</a:t>
              </a:r>
            </a:p>
          </p:txBody>
        </p:sp>
        <p:sp>
          <p:nvSpPr>
            <p:cNvPr id="32786" name="Line 14"/>
            <p:cNvSpPr>
              <a:spLocks noChangeShapeType="1"/>
            </p:cNvSpPr>
            <p:nvPr/>
          </p:nvSpPr>
          <p:spPr bwMode="auto">
            <a:xfrm flipH="1" flipV="1">
              <a:off x="3154" y="2620"/>
              <a:ext cx="598" cy="340"/>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sp>
        <p:nvSpPr>
          <p:cNvPr id="22546" name="Rectangle 18"/>
          <p:cNvSpPr>
            <a:spLocks noChangeArrowheads="1"/>
          </p:cNvSpPr>
          <p:nvPr/>
        </p:nvSpPr>
        <p:spPr bwMode="auto">
          <a:xfrm>
            <a:off x="396875" y="1568450"/>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2000" dirty="0">
                <a:solidFill>
                  <a:srgbClr val="FFFFFF"/>
                </a:solidFill>
                <a:effectLst>
                  <a:outerShdw blurRad="38100" dist="38100" dir="2700000" algn="tl">
                    <a:srgbClr val="000000">
                      <a:alpha val="43137"/>
                    </a:srgbClr>
                  </a:outerShdw>
                </a:effectLst>
              </a:rPr>
              <a:t> </a:t>
            </a:r>
            <a:r>
              <a:rPr lang="en-US" sz="2400" i="1" dirty="0">
                <a:solidFill>
                  <a:srgbClr val="C00000"/>
                </a:solidFill>
                <a:effectLst>
                  <a:outerShdw blurRad="38100" dist="38100" dir="2700000" algn="tl">
                    <a:srgbClr val="000000">
                      <a:alpha val="43137"/>
                    </a:srgbClr>
                  </a:outerShdw>
                </a:effectLst>
              </a:rPr>
              <a:t>Definitions</a:t>
            </a:r>
          </a:p>
        </p:txBody>
      </p:sp>
      <p:sp>
        <p:nvSpPr>
          <p:cNvPr id="32778"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sp>
        <p:nvSpPr>
          <p:cNvPr id="17" name="Rectangle 2"/>
          <p:cNvSpPr txBox="1">
            <a:spLocks noChangeArrowheads="1"/>
          </p:cNvSpPr>
          <p:nvPr/>
        </p:nvSpPr>
        <p:spPr bwMode="auto">
          <a:xfrm>
            <a:off x="1356217" y="381000"/>
            <a:ext cx="6548438" cy="474922"/>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Probability</a:t>
            </a:r>
            <a:endParaRPr lang="en-US" sz="3200" kern="0" dirty="0">
              <a:solidFill>
                <a:schemeClr val="accent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661736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Grp="1" noChangeArrowheads="1"/>
          </p:cNvSpPr>
          <p:nvPr>
            <p:ph type="sldNum" sz="quarter" idx="10"/>
          </p:nvPr>
        </p:nvSpPr>
        <p:spPr>
          <a:ln/>
        </p:spPr>
        <p:txBody>
          <a:bodyPr/>
          <a:lstStyle/>
          <a:p>
            <a:r>
              <a:rPr lang="en-US"/>
              <a:t>6-</a:t>
            </a:r>
            <a:fld id="{49CC591A-D5D7-4051-9F9A-C9963795F3A5}" type="slidenum">
              <a:rPr lang="en-US"/>
              <a:pPr/>
              <a:t>50</a:t>
            </a:fld>
            <a:endParaRPr lang="en-US"/>
          </a:p>
        </p:txBody>
      </p:sp>
      <p:grpSp>
        <p:nvGrpSpPr>
          <p:cNvPr id="89089" name="Group 25"/>
          <p:cNvGrpSpPr>
            <a:grpSpLocks/>
          </p:cNvGrpSpPr>
          <p:nvPr/>
        </p:nvGrpSpPr>
        <p:grpSpPr bwMode="auto">
          <a:xfrm>
            <a:off x="762000" y="2454275"/>
            <a:ext cx="7637463" cy="2740025"/>
            <a:chOff x="432" y="1368"/>
            <a:chExt cx="4330" cy="1495"/>
          </a:xfrm>
        </p:grpSpPr>
        <p:pic>
          <p:nvPicPr>
            <p:cNvPr id="891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 y="1368"/>
              <a:ext cx="1818" cy="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 y="1382"/>
              <a:ext cx="1812" cy="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6"/>
            <p:cNvSpPr txBox="1">
              <a:spLocks noChangeArrowheads="1"/>
            </p:cNvSpPr>
            <p:nvPr/>
          </p:nvSpPr>
          <p:spPr bwMode="auto">
            <a:xfrm>
              <a:off x="432" y="2482"/>
              <a:ext cx="1992" cy="381"/>
            </a:xfrm>
            <a:prstGeom prst="rect">
              <a:avLst/>
            </a:prstGeom>
            <a:noFill/>
            <a:ln w="9525">
              <a:noFill/>
              <a:miter lim="800000"/>
              <a:headEnd/>
              <a:tailEnd/>
            </a:ln>
            <a:effectLst/>
          </p:spPr>
          <p:txBody>
            <a:bodyPr wrap="none" lIns="80988" tIns="40494" rIns="80988" bIns="40494">
              <a:spAutoFit/>
            </a:bodyPr>
            <a:lstStyle/>
            <a:p>
              <a:pPr algn="ctr" defTabSz="914067" eaLnBrk="0" hangingPunct="0">
                <a:defRPr/>
              </a:pPr>
              <a:r>
                <a:rPr lang="en-US" sz="2000" dirty="0">
                  <a:solidFill>
                    <a:srgbClr val="C00000"/>
                  </a:solidFill>
                  <a:effectLst>
                    <a:outerShdw blurRad="38100" dist="38100" dir="2700000" algn="tl">
                      <a:srgbClr val="000000">
                        <a:alpha val="43137"/>
                      </a:srgbClr>
                    </a:outerShdw>
                  </a:effectLst>
                </a:rPr>
                <a:t>Illustrative PDF</a:t>
              </a:r>
              <a:br>
                <a:rPr lang="en-US" sz="2000" dirty="0">
                  <a:solidFill>
                    <a:srgbClr val="C00000"/>
                  </a:solidFill>
                  <a:effectLst>
                    <a:outerShdw blurRad="38100" dist="38100" dir="2700000" algn="tl">
                      <a:srgbClr val="000000">
                        <a:alpha val="43137"/>
                      </a:srgbClr>
                    </a:outerShdw>
                  </a:effectLst>
                </a:rPr>
              </a:br>
              <a:r>
                <a:rPr lang="en-US" sz="2000" dirty="0">
                  <a:solidFill>
                    <a:srgbClr val="C00000"/>
                  </a:solidFill>
                  <a:effectLst>
                    <a:outerShdw blurRad="38100" dist="38100" dir="2700000" algn="tl">
                      <a:srgbClr val="000000">
                        <a:alpha val="43137"/>
                      </a:srgbClr>
                    </a:outerShdw>
                  </a:effectLst>
                </a:rPr>
                <a:t>(Probability Density Function)</a:t>
              </a:r>
            </a:p>
          </p:txBody>
        </p:sp>
        <p:sp>
          <p:nvSpPr>
            <p:cNvPr id="36871" name="Text Box 7"/>
            <p:cNvSpPr txBox="1">
              <a:spLocks noChangeArrowheads="1"/>
            </p:cNvSpPr>
            <p:nvPr/>
          </p:nvSpPr>
          <p:spPr bwMode="auto">
            <a:xfrm>
              <a:off x="2722" y="2482"/>
              <a:ext cx="2040" cy="381"/>
            </a:xfrm>
            <a:prstGeom prst="rect">
              <a:avLst/>
            </a:prstGeom>
            <a:noFill/>
            <a:ln w="9525">
              <a:noFill/>
              <a:miter lim="800000"/>
              <a:headEnd/>
              <a:tailEnd/>
            </a:ln>
            <a:effectLst/>
          </p:spPr>
          <p:txBody>
            <a:bodyPr wrap="none" lIns="80988" tIns="40494" rIns="80988" bIns="40494">
              <a:spAutoFit/>
            </a:bodyPr>
            <a:lstStyle/>
            <a:p>
              <a:pPr algn="ctr" defTabSz="914067" eaLnBrk="0" hangingPunct="0">
                <a:defRPr/>
              </a:pPr>
              <a:r>
                <a:rPr lang="en-US" sz="2000" dirty="0">
                  <a:solidFill>
                    <a:srgbClr val="C00000"/>
                  </a:solidFill>
                  <a:effectLst>
                    <a:outerShdw blurRad="38100" dist="38100" dir="2700000" algn="tl">
                      <a:srgbClr val="000000">
                        <a:alpha val="43137"/>
                      </a:srgbClr>
                    </a:outerShdw>
                  </a:effectLst>
                </a:rPr>
                <a:t>Cumulative CDF</a:t>
              </a:r>
              <a:br>
                <a:rPr lang="en-US" sz="2000" dirty="0">
                  <a:solidFill>
                    <a:srgbClr val="C00000"/>
                  </a:solidFill>
                  <a:effectLst>
                    <a:outerShdw blurRad="38100" dist="38100" dir="2700000" algn="tl">
                      <a:srgbClr val="000000">
                        <a:alpha val="43137"/>
                      </a:srgbClr>
                    </a:outerShdw>
                  </a:effectLst>
                </a:rPr>
              </a:br>
              <a:r>
                <a:rPr lang="en-US" sz="2000" dirty="0">
                  <a:solidFill>
                    <a:srgbClr val="C00000"/>
                  </a:solidFill>
                  <a:effectLst>
                    <a:outerShdw blurRad="38100" dist="38100" dir="2700000" algn="tl">
                      <a:srgbClr val="000000">
                        <a:alpha val="43137"/>
                      </a:srgbClr>
                    </a:outerShdw>
                  </a:effectLst>
                </a:rPr>
                <a:t>(Cumulative Density Function)</a:t>
              </a:r>
            </a:p>
          </p:txBody>
        </p:sp>
      </p:grpSp>
      <p:sp>
        <p:nvSpPr>
          <p:cNvPr id="89090" name="Text Box 9"/>
          <p:cNvSpPr txBox="1">
            <a:spLocks noChangeArrowheads="1"/>
          </p:cNvSpPr>
          <p:nvPr/>
        </p:nvSpPr>
        <p:spPr bwMode="auto">
          <a:xfrm>
            <a:off x="1508125" y="41513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endParaRPr lang="en-US"/>
          </a:p>
        </p:txBody>
      </p:sp>
      <p:sp>
        <p:nvSpPr>
          <p:cNvPr id="36880" name="Rectangle 16"/>
          <p:cNvSpPr>
            <a:spLocks noChangeArrowheads="1"/>
          </p:cNvSpPr>
          <p:nvPr/>
        </p:nvSpPr>
        <p:spPr bwMode="auto">
          <a:xfrm>
            <a:off x="660400" y="1974850"/>
            <a:ext cx="8229600" cy="687388"/>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folHlink"/>
              </a:buClr>
              <a:defRPr/>
            </a:pPr>
            <a:r>
              <a:rPr lang="en-US" sz="2000" dirty="0">
                <a:solidFill>
                  <a:srgbClr val="002060"/>
                </a:solidFill>
                <a:effectLst>
                  <a:outerShdw blurRad="38100" dist="38100" dir="2700000" algn="tl">
                    <a:srgbClr val="FFFFFF"/>
                  </a:outerShdw>
                </a:effectLst>
              </a:rPr>
              <a:t>Consider the following illustrative histograms:</a:t>
            </a:r>
          </a:p>
        </p:txBody>
      </p:sp>
      <p:sp>
        <p:nvSpPr>
          <p:cNvPr id="36886" name="Rectangle 22"/>
          <p:cNvSpPr>
            <a:spLocks noChangeArrowheads="1"/>
          </p:cNvSpPr>
          <p:nvPr/>
        </p:nvSpPr>
        <p:spPr bwMode="auto">
          <a:xfrm>
            <a:off x="234950" y="1460500"/>
            <a:ext cx="8909050"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What  Is a PDF or CDF?</a:t>
            </a:r>
          </a:p>
        </p:txBody>
      </p:sp>
      <p:sp>
        <p:nvSpPr>
          <p:cNvPr id="89093"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pic>
        <p:nvPicPr>
          <p:cNvPr id="89094"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038600"/>
            <a:ext cx="2105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1981200" y="2438400"/>
            <a:ext cx="1749425" cy="369888"/>
          </a:xfrm>
          <a:prstGeom prst="rect">
            <a:avLst/>
          </a:prstGeom>
          <a:noFill/>
        </p:spPr>
        <p:txBody>
          <a:bodyPr wrap="none">
            <a:spAutoFit/>
          </a:bodyPr>
          <a:lstStyle/>
          <a:p>
            <a:pPr eaLnBrk="0" hangingPunct="0">
              <a:defRPr/>
            </a:pPr>
            <a:r>
              <a:rPr lang="en-US" dirty="0">
                <a:solidFill>
                  <a:srgbClr val="C00000"/>
                </a:solidFill>
                <a:effectLst>
                  <a:outerShdw blurRad="38100" dist="38100" dir="2700000" algn="tl">
                    <a:srgbClr val="000000">
                      <a:alpha val="43137"/>
                    </a:srgbClr>
                  </a:outerShdw>
                </a:effectLst>
              </a:rPr>
              <a:t>PDF</a:t>
            </a:r>
            <a:r>
              <a:rPr lang="en-US" dirty="0">
                <a:solidFill>
                  <a:srgbClr val="002060"/>
                </a:solidFill>
                <a:effectLst>
                  <a:outerShdw blurRad="38100" dist="38100" dir="2700000" algn="tl">
                    <a:srgbClr val="000000">
                      <a:alpha val="43137"/>
                    </a:srgbClr>
                  </a:outerShdw>
                </a:effectLst>
              </a:rPr>
              <a:t> </a:t>
            </a:r>
            <a:r>
              <a:rPr lang="en-US" dirty="0">
                <a:solidFill>
                  <a:srgbClr val="C00000"/>
                </a:solidFill>
                <a:effectLst>
                  <a:outerShdw blurRad="38100" dist="38100" dir="2700000" algn="tl">
                    <a:srgbClr val="000000">
                      <a:alpha val="43137"/>
                    </a:srgbClr>
                  </a:outerShdw>
                </a:effectLst>
              </a:rPr>
              <a:t>= </a:t>
            </a:r>
            <a:r>
              <a:rPr lang="en-US" i="1" dirty="0">
                <a:solidFill>
                  <a:srgbClr val="C00000"/>
                </a:solidFill>
                <a:effectLst>
                  <a:outerShdw blurRad="38100" dist="38100" dir="2700000" algn="tl">
                    <a:srgbClr val="000000">
                      <a:alpha val="43137"/>
                    </a:srgbClr>
                  </a:outerShdw>
                </a:effectLst>
              </a:rPr>
              <a:t>P</a:t>
            </a:r>
            <a:r>
              <a:rPr lang="en-US" dirty="0">
                <a:solidFill>
                  <a:srgbClr val="C00000"/>
                </a:solidFill>
                <a:effectLst>
                  <a:outerShdw blurRad="38100" dist="38100" dir="2700000" algn="tl">
                    <a:srgbClr val="000000">
                      <a:alpha val="43137"/>
                    </a:srgbClr>
                  </a:outerShdw>
                </a:effectLst>
              </a:rPr>
              <a:t>(</a:t>
            </a:r>
            <a:r>
              <a:rPr lang="en-US" i="1" dirty="0">
                <a:solidFill>
                  <a:srgbClr val="C00000"/>
                </a:solidFill>
                <a:effectLst>
                  <a:outerShdw blurRad="38100" dist="38100" dir="2700000" algn="tl">
                    <a:srgbClr val="000000">
                      <a:alpha val="43137"/>
                    </a:srgbClr>
                  </a:outerShdw>
                </a:effectLst>
              </a:rPr>
              <a:t>X</a:t>
            </a:r>
            <a:r>
              <a:rPr lang="en-US" dirty="0">
                <a:solidFill>
                  <a:srgbClr val="C00000"/>
                </a:solidFill>
                <a:effectLst>
                  <a:outerShdw blurRad="38100" dist="38100" dir="2700000" algn="tl">
                    <a:srgbClr val="000000">
                      <a:alpha val="43137"/>
                    </a:srgbClr>
                  </a:outerShdw>
                </a:effectLst>
              </a:rPr>
              <a:t> = </a:t>
            </a:r>
            <a:r>
              <a:rPr lang="en-US" i="1" dirty="0">
                <a:solidFill>
                  <a:srgbClr val="C00000"/>
                </a:solidFill>
                <a:effectLst>
                  <a:outerShdw blurRad="38100" dist="38100" dir="2700000" algn="tl">
                    <a:srgbClr val="000000">
                      <a:alpha val="43137"/>
                    </a:srgbClr>
                  </a:outerShdw>
                </a:effectLst>
              </a:rPr>
              <a:t>x</a:t>
            </a:r>
            <a:r>
              <a:rPr lang="en-US" dirty="0">
                <a:solidFill>
                  <a:srgbClr val="C00000"/>
                </a:solidFill>
                <a:effectLst>
                  <a:outerShdw blurRad="38100" dist="38100" dir="2700000" algn="tl">
                    <a:srgbClr val="000000">
                      <a:alpha val="43137"/>
                    </a:srgbClr>
                  </a:outerShdw>
                </a:effectLst>
              </a:rPr>
              <a:t>)</a:t>
            </a:r>
          </a:p>
        </p:txBody>
      </p:sp>
      <p:sp>
        <p:nvSpPr>
          <p:cNvPr id="30" name="TextBox 29"/>
          <p:cNvSpPr txBox="1"/>
          <p:nvPr/>
        </p:nvSpPr>
        <p:spPr>
          <a:xfrm>
            <a:off x="6553200" y="2209800"/>
            <a:ext cx="1762125" cy="369888"/>
          </a:xfrm>
          <a:prstGeom prst="rect">
            <a:avLst/>
          </a:prstGeom>
          <a:noFill/>
        </p:spPr>
        <p:txBody>
          <a:bodyPr wrap="none">
            <a:spAutoFit/>
          </a:bodyPr>
          <a:lstStyle/>
          <a:p>
            <a:pPr eaLnBrk="0" hangingPunct="0">
              <a:defRPr/>
            </a:pPr>
            <a:r>
              <a:rPr lang="en-US" dirty="0">
                <a:solidFill>
                  <a:srgbClr val="C00000"/>
                </a:solidFill>
                <a:effectLst>
                  <a:outerShdw blurRad="38100" dist="38100" dir="2700000" algn="tl">
                    <a:srgbClr val="000000">
                      <a:alpha val="43137"/>
                    </a:srgbClr>
                  </a:outerShdw>
                </a:effectLst>
              </a:rPr>
              <a:t>CDF = </a:t>
            </a:r>
            <a:r>
              <a:rPr lang="en-US" i="1" dirty="0">
                <a:solidFill>
                  <a:srgbClr val="C00000"/>
                </a:solidFill>
                <a:effectLst>
                  <a:outerShdw blurRad="38100" dist="38100" dir="2700000" algn="tl">
                    <a:srgbClr val="000000">
                      <a:alpha val="43137"/>
                    </a:srgbClr>
                  </a:outerShdw>
                </a:effectLst>
              </a:rPr>
              <a:t>P</a:t>
            </a:r>
            <a:r>
              <a:rPr lang="en-US" dirty="0">
                <a:solidFill>
                  <a:srgbClr val="C00000"/>
                </a:solidFill>
                <a:effectLst>
                  <a:outerShdw blurRad="38100" dist="38100" dir="2700000" algn="tl">
                    <a:srgbClr val="000000">
                      <a:alpha val="43137"/>
                    </a:srgbClr>
                  </a:outerShdw>
                </a:effectLst>
              </a:rPr>
              <a:t>(</a:t>
            </a:r>
            <a:r>
              <a:rPr lang="en-US" i="1" dirty="0">
                <a:solidFill>
                  <a:srgbClr val="C00000"/>
                </a:solidFill>
                <a:effectLst>
                  <a:outerShdw blurRad="38100" dist="38100" dir="2700000" algn="tl">
                    <a:srgbClr val="000000">
                      <a:alpha val="43137"/>
                    </a:srgbClr>
                  </a:outerShdw>
                </a:effectLst>
              </a:rPr>
              <a:t>X</a:t>
            </a:r>
            <a:r>
              <a:rPr lang="en-US" dirty="0">
                <a:solidFill>
                  <a:srgbClr val="C00000"/>
                </a:solidFill>
                <a:effectLst>
                  <a:outerShdw blurRad="38100" dist="38100" dir="2700000" algn="tl">
                    <a:srgbClr val="000000">
                      <a:alpha val="43137"/>
                    </a:srgbClr>
                  </a:outerShdw>
                </a:effectLst>
              </a:rPr>
              <a:t> ≤ </a:t>
            </a:r>
            <a:r>
              <a:rPr lang="en-US" i="1" dirty="0">
                <a:solidFill>
                  <a:srgbClr val="C00000"/>
                </a:solidFill>
                <a:effectLst>
                  <a:outerShdw blurRad="38100" dist="38100" dir="2700000" algn="tl">
                    <a:srgbClr val="000000">
                      <a:alpha val="43137"/>
                    </a:srgbClr>
                  </a:outerShdw>
                </a:effectLst>
              </a:rPr>
              <a:t>x</a:t>
            </a:r>
            <a:r>
              <a:rPr lang="en-US" dirty="0">
                <a:solidFill>
                  <a:srgbClr val="C00000"/>
                </a:solidFill>
                <a:effectLst>
                  <a:outerShdw blurRad="38100" dist="38100" dir="2700000" algn="tl">
                    <a:srgbClr val="000000">
                      <a:alpha val="43137"/>
                    </a:srgbClr>
                  </a:outerShdw>
                </a:effectLst>
              </a:rPr>
              <a:t>)</a:t>
            </a:r>
          </a:p>
        </p:txBody>
      </p:sp>
      <p:pic>
        <p:nvPicPr>
          <p:cNvPr id="89097"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939" y="5410200"/>
            <a:ext cx="65706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bwMode="auto">
          <a:xfrm>
            <a:off x="654544" y="381000"/>
            <a:ext cx="7696200" cy="591786"/>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Discrete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Distributions</a:t>
            </a:r>
          </a:p>
        </p:txBody>
      </p:sp>
    </p:spTree>
    <p:extLst>
      <p:ext uri="{BB962C8B-B14F-4D97-AF65-F5344CB8AC3E}">
        <p14:creationId xmlns:p14="http://schemas.microsoft.com/office/powerpoint/2010/main" val="286475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sldNum" sz="quarter" idx="10"/>
          </p:nvPr>
        </p:nvSpPr>
        <p:spPr>
          <a:ln/>
        </p:spPr>
        <p:txBody>
          <a:bodyPr/>
          <a:lstStyle/>
          <a:p>
            <a:r>
              <a:rPr lang="en-US"/>
              <a:t>6-</a:t>
            </a:r>
            <a:fld id="{0C0CD5E8-8B98-470E-8DAB-8E284B0D8679}" type="slidenum">
              <a:rPr lang="en-US"/>
              <a:pPr/>
              <a:t>51</a:t>
            </a:fld>
            <a:endParaRPr lang="en-US"/>
          </a:p>
        </p:txBody>
      </p:sp>
      <p:sp>
        <p:nvSpPr>
          <p:cNvPr id="91137" name="Text Box 3"/>
          <p:cNvSpPr txBox="1">
            <a:spLocks noChangeArrowheads="1"/>
          </p:cNvSpPr>
          <p:nvPr/>
        </p:nvSpPr>
        <p:spPr bwMode="auto">
          <a:xfrm>
            <a:off x="1508125" y="41513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buClr>
                <a:srgbClr val="C00000"/>
              </a:buClr>
            </a:pPr>
            <a:endParaRPr lang="en-US"/>
          </a:p>
        </p:txBody>
      </p:sp>
      <p:sp>
        <p:nvSpPr>
          <p:cNvPr id="37893" name="Rectangle 5"/>
          <p:cNvSpPr>
            <a:spLocks noChangeArrowheads="1"/>
          </p:cNvSpPr>
          <p:nvPr/>
        </p:nvSpPr>
        <p:spPr bwMode="auto">
          <a:xfrm>
            <a:off x="457200" y="1981200"/>
            <a:ext cx="8458200"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Characteristics of the Uniform Discrete Distribution</a:t>
            </a:r>
          </a:p>
        </p:txBody>
      </p:sp>
      <p:sp>
        <p:nvSpPr>
          <p:cNvPr id="37898" name="Rectangle 10"/>
          <p:cNvSpPr>
            <a:spLocks noChangeArrowheads="1"/>
          </p:cNvSpPr>
          <p:nvPr/>
        </p:nvSpPr>
        <p:spPr bwMode="auto">
          <a:xfrm>
            <a:off x="609600" y="2514600"/>
            <a:ext cx="8231188" cy="6858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The </a:t>
            </a:r>
            <a:r>
              <a:rPr lang="en-US" sz="2000" i="1" u="sng" dirty="0">
                <a:solidFill>
                  <a:srgbClr val="002060"/>
                </a:solidFill>
                <a:effectLst>
                  <a:outerShdw blurRad="38100" dist="38100" dir="2700000" algn="tl">
                    <a:srgbClr val="FFFFFF"/>
                  </a:outerShdw>
                </a:effectLst>
              </a:rPr>
              <a:t>uniform distribution</a:t>
            </a:r>
            <a:r>
              <a:rPr lang="en-US" sz="2000" dirty="0">
                <a:solidFill>
                  <a:srgbClr val="002060"/>
                </a:solidFill>
                <a:effectLst>
                  <a:outerShdw blurRad="38100" dist="38100" dir="2700000" algn="tl">
                    <a:srgbClr val="FFFFFF"/>
                  </a:outerShdw>
                </a:effectLst>
              </a:rPr>
              <a:t> describes a random variable with a finite number of integer values from </a:t>
            </a:r>
            <a:r>
              <a:rPr lang="en-US" sz="2000" i="1" dirty="0">
                <a:solidFill>
                  <a:srgbClr val="002060"/>
                </a:solidFill>
                <a:effectLst>
                  <a:outerShdw blurRad="38100" dist="38100" dir="2700000" algn="tl">
                    <a:srgbClr val="FFFFFF"/>
                  </a:outerShdw>
                </a:effectLst>
              </a:rPr>
              <a:t>a</a:t>
            </a:r>
            <a:r>
              <a:rPr lang="en-US" sz="2000" dirty="0">
                <a:solidFill>
                  <a:srgbClr val="002060"/>
                </a:solidFill>
                <a:effectLst>
                  <a:outerShdw blurRad="38100" dist="38100" dir="2700000" algn="tl">
                    <a:srgbClr val="FFFFFF"/>
                  </a:outerShdw>
                </a:effectLst>
              </a:rPr>
              <a:t> to </a:t>
            </a:r>
            <a:r>
              <a:rPr lang="en-US" sz="2000" i="1" dirty="0">
                <a:solidFill>
                  <a:srgbClr val="002060"/>
                </a:solidFill>
                <a:effectLst>
                  <a:outerShdw blurRad="38100" dist="38100" dir="2700000" algn="tl">
                    <a:srgbClr val="FFFFFF"/>
                  </a:outerShdw>
                </a:effectLst>
              </a:rPr>
              <a:t>b</a:t>
            </a:r>
            <a:r>
              <a:rPr lang="en-US" sz="2000" dirty="0">
                <a:solidFill>
                  <a:srgbClr val="002060"/>
                </a:solidFill>
                <a:effectLst>
                  <a:outerShdw blurRad="38100" dist="38100" dir="2700000" algn="tl">
                    <a:srgbClr val="FFFFFF"/>
                  </a:outerShdw>
                </a:effectLst>
              </a:rPr>
              <a:t> (the only two parameters).</a:t>
            </a:r>
          </a:p>
        </p:txBody>
      </p:sp>
      <p:sp>
        <p:nvSpPr>
          <p:cNvPr id="37903" name="Rectangle 15"/>
          <p:cNvSpPr>
            <a:spLocks noChangeArrowheads="1"/>
          </p:cNvSpPr>
          <p:nvPr/>
        </p:nvSpPr>
        <p:spPr bwMode="auto">
          <a:xfrm>
            <a:off x="609600" y="3276600"/>
            <a:ext cx="8231188" cy="1058863"/>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Each value of the random variable is equally likely to occur</a:t>
            </a:r>
            <a:r>
              <a:rPr lang="en-US" sz="2000" dirty="0" smtClean="0">
                <a:solidFill>
                  <a:srgbClr val="002060"/>
                </a:solidFill>
                <a:effectLst>
                  <a:outerShdw blurRad="38100" dist="38100" dir="2700000" algn="tl">
                    <a:srgbClr val="FFFFFF"/>
                  </a:outerShdw>
                </a:effectLst>
              </a:rPr>
              <a:t>.</a:t>
            </a:r>
          </a:p>
          <a:p>
            <a:pPr marL="396096" indent="-396096" eaLnBrk="0" hangingPunct="0">
              <a:spcBef>
                <a:spcPts val="1200"/>
              </a:spcBef>
              <a:buClr>
                <a:schemeClr val="accent1"/>
              </a:buClr>
              <a:buFontTx/>
              <a:buChar char="•"/>
              <a:defRPr/>
            </a:pPr>
            <a:r>
              <a:rPr lang="en-US" sz="2000" dirty="0" smtClean="0">
                <a:solidFill>
                  <a:srgbClr val="002060"/>
                </a:solidFill>
                <a:effectLst>
                  <a:outerShdw blurRad="38100" dist="38100" dir="2700000" algn="tl">
                    <a:srgbClr val="FFFFFF"/>
                  </a:outerShdw>
                </a:effectLst>
              </a:rPr>
              <a:t>For example, in lotteries we have </a:t>
            </a:r>
            <a:r>
              <a:rPr lang="en-US" sz="2000" i="1" dirty="0" smtClean="0">
                <a:solidFill>
                  <a:srgbClr val="002060"/>
                </a:solidFill>
                <a:effectLst>
                  <a:outerShdw blurRad="38100" dist="38100" dir="2700000" algn="tl">
                    <a:srgbClr val="FFFFFF"/>
                  </a:outerShdw>
                </a:effectLst>
              </a:rPr>
              <a:t>n</a:t>
            </a:r>
            <a:r>
              <a:rPr lang="en-US" sz="2000" dirty="0" smtClean="0">
                <a:solidFill>
                  <a:srgbClr val="002060"/>
                </a:solidFill>
                <a:effectLst>
                  <a:outerShdw blurRad="38100" dist="38100" dir="2700000" algn="tl">
                    <a:srgbClr val="FFFFFF"/>
                  </a:outerShdw>
                </a:effectLst>
              </a:rPr>
              <a:t> </a:t>
            </a:r>
            <a:r>
              <a:rPr lang="en-US" sz="2000" dirty="0" err="1" smtClean="0">
                <a:solidFill>
                  <a:srgbClr val="002060"/>
                </a:solidFill>
                <a:effectLst>
                  <a:outerShdw blurRad="38100" dist="38100" dir="2700000" algn="tl">
                    <a:srgbClr val="FFFFFF"/>
                  </a:outerShdw>
                </a:effectLst>
              </a:rPr>
              <a:t>equiprobable</a:t>
            </a:r>
            <a:r>
              <a:rPr lang="en-US" sz="2000" dirty="0" smtClean="0">
                <a:solidFill>
                  <a:srgbClr val="002060"/>
                </a:solidFill>
                <a:effectLst>
                  <a:outerShdw blurRad="38100" dist="38100" dir="2700000" algn="tl">
                    <a:srgbClr val="FFFFFF"/>
                  </a:outerShdw>
                </a:effectLst>
              </a:rPr>
              <a:t> outcomes.</a:t>
            </a:r>
            <a:endParaRPr lang="en-US" sz="2000" dirty="0">
              <a:solidFill>
                <a:srgbClr val="002060"/>
              </a:solidFill>
              <a:effectLst>
                <a:outerShdw blurRad="38100" dist="38100" dir="2700000" algn="tl">
                  <a:srgbClr val="FFFFFF"/>
                </a:outerShdw>
              </a:effectLst>
            </a:endParaRPr>
          </a:p>
        </p:txBody>
      </p:sp>
      <p:sp>
        <p:nvSpPr>
          <p:cNvPr id="91141" name="Rectangle 16"/>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91142" name="Rectangle 17"/>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91143" name="Rectangle 18"/>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91145"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17" name="Rectangle 2"/>
          <p:cNvSpPr txBox="1">
            <a:spLocks noChangeArrowheads="1"/>
          </p:cNvSpPr>
          <p:nvPr/>
        </p:nvSpPr>
        <p:spPr bwMode="auto">
          <a:xfrm>
            <a:off x="1276586" y="358734"/>
            <a:ext cx="6700838" cy="533399"/>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Uniform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724400"/>
            <a:ext cx="7399338" cy="105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062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type="sldNum" sz="quarter" idx="10"/>
          </p:nvPr>
        </p:nvSpPr>
        <p:spPr>
          <a:ln/>
        </p:spPr>
        <p:txBody>
          <a:bodyPr/>
          <a:lstStyle/>
          <a:p>
            <a:r>
              <a:rPr lang="en-US"/>
              <a:t>6-</a:t>
            </a:r>
            <a:fld id="{33CB813C-B4A9-4571-B525-EC7C24FA3AAC}" type="slidenum">
              <a:rPr lang="en-US"/>
              <a:pPr/>
              <a:t>52</a:t>
            </a:fld>
            <a:endParaRPr lang="en-US"/>
          </a:p>
        </p:txBody>
      </p:sp>
      <p:sp>
        <p:nvSpPr>
          <p:cNvPr id="93185" name="Text Box 3"/>
          <p:cNvSpPr txBox="1">
            <a:spLocks noChangeArrowheads="1"/>
          </p:cNvSpPr>
          <p:nvPr/>
        </p:nvSpPr>
        <p:spPr bwMode="auto">
          <a:xfrm>
            <a:off x="1508125" y="41513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endParaRPr lang="en-US"/>
          </a:p>
        </p:txBody>
      </p:sp>
      <p:sp>
        <p:nvSpPr>
          <p:cNvPr id="93186" name="Rectangle 13"/>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93187" name="Rectangle 14"/>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93188"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25" name="TextBox 24"/>
          <p:cNvSpPr txBox="1"/>
          <p:nvPr/>
        </p:nvSpPr>
        <p:spPr>
          <a:xfrm>
            <a:off x="533400" y="1600200"/>
            <a:ext cx="5924550" cy="400050"/>
          </a:xfrm>
          <a:prstGeom prst="rect">
            <a:avLst/>
          </a:prstGeom>
          <a:noFill/>
        </p:spPr>
        <p:txBody>
          <a:bodyPr wrap="none">
            <a:spAutoFit/>
          </a:bodyPr>
          <a:lstStyle/>
          <a:p>
            <a:pPr eaLnBrk="0" hangingPunct="0">
              <a:defRPr/>
            </a:pPr>
            <a:r>
              <a:rPr lang="en-US" sz="2000" i="1" dirty="0">
                <a:solidFill>
                  <a:srgbClr val="C00000"/>
                </a:solidFill>
                <a:effectLst>
                  <a:outerShdw blurRad="38100" dist="38100" dir="2700000" algn="tl">
                    <a:srgbClr val="000000">
                      <a:alpha val="43137"/>
                    </a:srgbClr>
                  </a:outerShdw>
                </a:effectLst>
              </a:rPr>
              <a:t>Characteristics of the Uniform Discrete Distribution</a:t>
            </a:r>
          </a:p>
        </p:txBody>
      </p:sp>
      <p:pic>
        <p:nvPicPr>
          <p:cNvPr id="931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219200"/>
            <a:ext cx="21717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1" name="Picture 1"/>
          <p:cNvPicPr>
            <a:picLocks noChangeAspect="1" noChangeArrowheads="1"/>
          </p:cNvPicPr>
          <p:nvPr/>
        </p:nvPicPr>
        <p:blipFill>
          <a:blip r:embed="rId4" cstate="print"/>
          <a:srcRect/>
          <a:stretch>
            <a:fillRect/>
          </a:stretch>
        </p:blipFill>
        <p:spPr bwMode="auto">
          <a:xfrm>
            <a:off x="1143000" y="2286000"/>
            <a:ext cx="6737888" cy="3581400"/>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15" name="Rectangle 2"/>
          <p:cNvSpPr txBox="1">
            <a:spLocks noChangeArrowheads="1"/>
          </p:cNvSpPr>
          <p:nvPr/>
        </p:nvSpPr>
        <p:spPr bwMode="auto">
          <a:xfrm>
            <a:off x="1276586" y="358734"/>
            <a:ext cx="6700838" cy="533399"/>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Uniform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spTree>
    <p:extLst>
      <p:ext uri="{BB962C8B-B14F-4D97-AF65-F5344CB8AC3E}">
        <p14:creationId xmlns:p14="http://schemas.microsoft.com/office/powerpoint/2010/main" val="2946415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a:spLocks noGrp="1" noChangeArrowheads="1"/>
          </p:cNvSpPr>
          <p:nvPr>
            <p:ph type="sldNum" sz="quarter" idx="10"/>
          </p:nvPr>
        </p:nvSpPr>
        <p:spPr>
          <a:ln/>
        </p:spPr>
        <p:txBody>
          <a:bodyPr/>
          <a:lstStyle/>
          <a:p>
            <a:r>
              <a:rPr lang="en-US"/>
              <a:t>6-</a:t>
            </a:r>
            <a:fld id="{96F55D01-2641-4F1D-A835-F5DA1D03CF4E}" type="slidenum">
              <a:rPr lang="en-US"/>
              <a:pPr/>
              <a:t>53</a:t>
            </a:fld>
            <a:endParaRPr lang="en-US"/>
          </a:p>
        </p:txBody>
      </p:sp>
      <p:sp>
        <p:nvSpPr>
          <p:cNvPr id="95233" name="Text Box 3"/>
          <p:cNvSpPr txBox="1">
            <a:spLocks noChangeArrowheads="1"/>
          </p:cNvSpPr>
          <p:nvPr/>
        </p:nvSpPr>
        <p:spPr bwMode="auto">
          <a:xfrm>
            <a:off x="1508125" y="41513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endParaRPr lang="en-US"/>
          </a:p>
        </p:txBody>
      </p:sp>
      <p:sp>
        <p:nvSpPr>
          <p:cNvPr id="95234" name="Rectangle 13"/>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95235" name="Rectangle 14"/>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95236" name="Rectangle 15"/>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39953" name="Rectangle 17"/>
          <p:cNvSpPr>
            <a:spLocks noChangeArrowheads="1"/>
          </p:cNvSpPr>
          <p:nvPr/>
        </p:nvSpPr>
        <p:spPr bwMode="auto">
          <a:xfrm>
            <a:off x="744538" y="2066925"/>
            <a:ext cx="8229600" cy="684213"/>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The number of dots on the roll of a die forms a uniform random variable with six equally likely integer values:  1,  2,  3,  4,  5,  6</a:t>
            </a:r>
          </a:p>
        </p:txBody>
      </p:sp>
      <p:sp>
        <p:nvSpPr>
          <p:cNvPr id="39961" name="Rectangle 25"/>
          <p:cNvSpPr>
            <a:spLocks noChangeArrowheads="1"/>
          </p:cNvSpPr>
          <p:nvPr/>
        </p:nvSpPr>
        <p:spPr bwMode="auto">
          <a:xfrm>
            <a:off x="762000" y="2743200"/>
            <a:ext cx="8229600" cy="3810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What is the probability of getting any of these on the roll of a die?</a:t>
            </a:r>
          </a:p>
        </p:txBody>
      </p:sp>
      <p:sp>
        <p:nvSpPr>
          <p:cNvPr id="39964" name="Rectangle 28"/>
          <p:cNvSpPr>
            <a:spLocks noChangeArrowheads="1"/>
          </p:cNvSpPr>
          <p:nvPr/>
        </p:nvSpPr>
        <p:spPr bwMode="auto">
          <a:xfrm>
            <a:off x="319088" y="1558925"/>
            <a:ext cx="8458200"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Example:  Rolling a Die</a:t>
            </a:r>
          </a:p>
        </p:txBody>
      </p:sp>
      <p:sp>
        <p:nvSpPr>
          <p:cNvPr id="95240"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grpSp>
        <p:nvGrpSpPr>
          <p:cNvPr id="4" name="Group 3"/>
          <p:cNvGrpSpPr>
            <a:grpSpLocks/>
          </p:cNvGrpSpPr>
          <p:nvPr/>
        </p:nvGrpSpPr>
        <p:grpSpPr bwMode="auto">
          <a:xfrm>
            <a:off x="533400" y="3429000"/>
            <a:ext cx="7924800" cy="3219450"/>
            <a:chOff x="533400" y="3429000"/>
            <a:chExt cx="7924800" cy="3219450"/>
          </a:xfrm>
        </p:grpSpPr>
        <p:grpSp>
          <p:nvGrpSpPr>
            <p:cNvPr id="95245" name="Group 19"/>
            <p:cNvGrpSpPr>
              <a:grpSpLocks/>
            </p:cNvGrpSpPr>
            <p:nvPr/>
          </p:nvGrpSpPr>
          <p:grpSpPr bwMode="auto">
            <a:xfrm>
              <a:off x="533400" y="3429000"/>
              <a:ext cx="7924800" cy="2805441"/>
              <a:chOff x="336" y="2016"/>
              <a:chExt cx="4992" cy="1963"/>
            </a:xfrm>
          </p:grpSpPr>
          <p:grpSp>
            <p:nvGrpSpPr>
              <p:cNvPr id="95247" name="Group 20"/>
              <p:cNvGrpSpPr>
                <a:grpSpLocks/>
              </p:cNvGrpSpPr>
              <p:nvPr/>
            </p:nvGrpSpPr>
            <p:grpSpPr bwMode="auto">
              <a:xfrm>
                <a:off x="336" y="2016"/>
                <a:ext cx="4992" cy="1632"/>
                <a:chOff x="528" y="2304"/>
                <a:chExt cx="3624" cy="1038"/>
              </a:xfrm>
            </p:grpSpPr>
            <p:pic>
              <p:nvPicPr>
                <p:cNvPr id="46104" name="Picture 21"/>
                <p:cNvPicPr>
                  <a:picLocks noChangeAspect="1" noChangeArrowheads="1"/>
                </p:cNvPicPr>
                <p:nvPr/>
              </p:nvPicPr>
              <p:blipFill>
                <a:blip r:embed="rId3" cstate="print"/>
                <a:srcRect/>
                <a:stretch>
                  <a:fillRect/>
                </a:stretch>
              </p:blipFill>
              <p:spPr bwMode="auto">
                <a:xfrm>
                  <a:off x="528" y="2304"/>
                  <a:ext cx="1758" cy="1038"/>
                </a:xfrm>
                <a:prstGeom prst="rect">
                  <a:avLst/>
                </a:prstGeom>
                <a:noFill/>
                <a:ln w="3175">
                  <a:solidFill>
                    <a:schemeClr val="tx1"/>
                  </a:solidFill>
                  <a:miter lim="800000"/>
                  <a:headEnd/>
                  <a:tailEnd/>
                </a:ln>
                <a:effectLst>
                  <a:innerShdw blurRad="63500" dist="50800" dir="2700000">
                    <a:prstClr val="black">
                      <a:alpha val="50000"/>
                    </a:prstClr>
                  </a:innerShdw>
                </a:effectLst>
              </p:spPr>
            </p:pic>
            <p:pic>
              <p:nvPicPr>
                <p:cNvPr id="46105" name="Picture 22"/>
                <p:cNvPicPr>
                  <a:picLocks noChangeAspect="1" noChangeArrowheads="1"/>
                </p:cNvPicPr>
                <p:nvPr/>
              </p:nvPicPr>
              <p:blipFill>
                <a:blip r:embed="rId4" cstate="print"/>
                <a:srcRect/>
                <a:stretch>
                  <a:fillRect/>
                </a:stretch>
              </p:blipFill>
              <p:spPr bwMode="auto">
                <a:xfrm>
                  <a:off x="2400" y="2304"/>
                  <a:ext cx="1752" cy="1038"/>
                </a:xfrm>
                <a:prstGeom prst="rect">
                  <a:avLst/>
                </a:prstGeom>
                <a:noFill/>
                <a:ln w="3175">
                  <a:solidFill>
                    <a:schemeClr val="tx1"/>
                  </a:solidFill>
                  <a:miter lim="800000"/>
                  <a:headEnd/>
                  <a:tailEnd/>
                </a:ln>
                <a:effectLst>
                  <a:innerShdw blurRad="63500" dist="50800" dir="2700000">
                    <a:prstClr val="black">
                      <a:alpha val="50000"/>
                    </a:prstClr>
                  </a:innerShdw>
                </a:effectLst>
              </p:spPr>
            </p:pic>
          </p:grpSp>
          <p:sp>
            <p:nvSpPr>
              <p:cNvPr id="39959" name="Text Box 23"/>
              <p:cNvSpPr txBox="1">
                <a:spLocks noChangeArrowheads="1"/>
              </p:cNvSpPr>
              <p:nvPr/>
            </p:nvSpPr>
            <p:spPr bwMode="auto">
              <a:xfrm>
                <a:off x="528" y="3696"/>
                <a:ext cx="2160" cy="283"/>
              </a:xfrm>
              <a:prstGeom prst="rect">
                <a:avLst/>
              </a:prstGeom>
              <a:noFill/>
              <a:ln w="3175">
                <a:solidFill>
                  <a:schemeClr val="tx1"/>
                </a:solidFill>
                <a:miter lim="800000"/>
                <a:headEnd/>
                <a:tailEnd/>
              </a:ln>
              <a:effectLst/>
            </p:spPr>
            <p:txBody>
              <a:bodyPr lIns="80988" tIns="40494" rIns="80988" bIns="40494">
                <a:spAutoFit/>
              </a:bodyPr>
              <a:lstStyle/>
              <a:p>
                <a:pPr algn="ctr" defTabSz="914067" eaLnBrk="0" hangingPunct="0">
                  <a:defRPr/>
                </a:pPr>
                <a:r>
                  <a:rPr lang="en-US" sz="2100" dirty="0">
                    <a:solidFill>
                      <a:srgbClr val="002060"/>
                    </a:solidFill>
                    <a:effectLst>
                      <a:outerShdw blurRad="38100" dist="38100" dir="2700000" algn="tl">
                        <a:srgbClr val="000000">
                          <a:alpha val="43137"/>
                        </a:srgbClr>
                      </a:outerShdw>
                    </a:effectLst>
                  </a:rPr>
                  <a:t>PDF for one die</a:t>
                </a:r>
              </a:p>
            </p:txBody>
          </p:sp>
          <p:sp>
            <p:nvSpPr>
              <p:cNvPr id="39960" name="Text Box 24"/>
              <p:cNvSpPr txBox="1">
                <a:spLocks noChangeArrowheads="1"/>
              </p:cNvSpPr>
              <p:nvPr/>
            </p:nvSpPr>
            <p:spPr bwMode="auto">
              <a:xfrm>
                <a:off x="3120" y="3696"/>
                <a:ext cx="2160" cy="283"/>
              </a:xfrm>
              <a:prstGeom prst="rect">
                <a:avLst/>
              </a:prstGeom>
              <a:noFill/>
              <a:ln w="3175">
                <a:solidFill>
                  <a:schemeClr val="tx1"/>
                </a:solidFill>
                <a:miter lim="800000"/>
                <a:headEnd/>
                <a:tailEnd/>
              </a:ln>
              <a:effectLst/>
            </p:spPr>
            <p:txBody>
              <a:bodyPr lIns="80988" tIns="40494" rIns="80988" bIns="40494">
                <a:spAutoFit/>
              </a:bodyPr>
              <a:lstStyle/>
              <a:p>
                <a:pPr algn="ctr" defTabSz="914067" eaLnBrk="0" hangingPunct="0">
                  <a:defRPr/>
                </a:pPr>
                <a:r>
                  <a:rPr lang="en-US" sz="2100" dirty="0">
                    <a:solidFill>
                      <a:srgbClr val="002060"/>
                    </a:solidFill>
                    <a:effectLst>
                      <a:outerShdw blurRad="38100" dist="38100" dir="2700000" algn="tl">
                        <a:srgbClr val="000000">
                          <a:alpha val="43137"/>
                        </a:srgbClr>
                      </a:outerShdw>
                    </a:effectLst>
                  </a:rPr>
                  <a:t>CDF for one die</a:t>
                </a:r>
              </a:p>
            </p:txBody>
          </p:sp>
        </p:grpSp>
        <p:pic>
          <p:nvPicPr>
            <p:cNvPr id="9524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6248400"/>
              <a:ext cx="209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2"/>
          <p:cNvSpPr txBox="1">
            <a:spLocks noChangeArrowheads="1"/>
          </p:cNvSpPr>
          <p:nvPr/>
        </p:nvSpPr>
        <p:spPr bwMode="auto">
          <a:xfrm>
            <a:off x="1276586" y="358734"/>
            <a:ext cx="6700838" cy="533399"/>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Uniform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spTree>
    <p:extLst>
      <p:ext uri="{BB962C8B-B14F-4D97-AF65-F5344CB8AC3E}">
        <p14:creationId xmlns:p14="http://schemas.microsoft.com/office/powerpoint/2010/main" val="2253804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Grp="1" noChangeArrowheads="1"/>
          </p:cNvSpPr>
          <p:nvPr>
            <p:ph type="sldNum" sz="quarter" idx="10"/>
          </p:nvPr>
        </p:nvSpPr>
        <p:spPr>
          <a:ln/>
        </p:spPr>
        <p:txBody>
          <a:bodyPr/>
          <a:lstStyle/>
          <a:p>
            <a:r>
              <a:rPr lang="en-US"/>
              <a:t>6-</a:t>
            </a:r>
            <a:fld id="{F4D6B300-9B51-47C6-ABB3-2CE32557E05F}" type="slidenum">
              <a:rPr lang="en-US"/>
              <a:pPr/>
              <a:t>54</a:t>
            </a:fld>
            <a:endParaRPr lang="en-US"/>
          </a:p>
        </p:txBody>
      </p:sp>
      <p:sp>
        <p:nvSpPr>
          <p:cNvPr id="97281" name="Text Box 3"/>
          <p:cNvSpPr txBox="1">
            <a:spLocks noChangeArrowheads="1"/>
          </p:cNvSpPr>
          <p:nvPr/>
        </p:nvSpPr>
        <p:spPr bwMode="auto">
          <a:xfrm>
            <a:off x="1508125" y="41513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endParaRPr lang="en-US"/>
          </a:p>
        </p:txBody>
      </p:sp>
      <p:sp>
        <p:nvSpPr>
          <p:cNvPr id="97282" name="Rectangle 13"/>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97283" name="Rectangle 14"/>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97284" name="Rectangle 15"/>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40976" name="Rectangle 16"/>
          <p:cNvSpPr>
            <a:spLocks noChangeArrowheads="1"/>
          </p:cNvSpPr>
          <p:nvPr/>
        </p:nvSpPr>
        <p:spPr bwMode="auto">
          <a:xfrm>
            <a:off x="715963" y="2257425"/>
            <a:ext cx="8104187" cy="684213"/>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The PDF for all </a:t>
            </a:r>
            <a:r>
              <a:rPr lang="en-US" sz="2000" i="1" dirty="0">
                <a:solidFill>
                  <a:srgbClr val="002060"/>
                </a:solidFill>
                <a:effectLst>
                  <a:outerShdw blurRad="38100" dist="38100" dir="2700000" algn="tl">
                    <a:srgbClr val="FFFFFF"/>
                  </a:outerShdw>
                </a:effectLst>
              </a:rPr>
              <a:t>x</a:t>
            </a:r>
            <a:r>
              <a:rPr lang="en-US" sz="2000" dirty="0">
                <a:solidFill>
                  <a:srgbClr val="002060"/>
                </a:solidFill>
                <a:effectLst>
                  <a:outerShdw blurRad="38100" dist="38100" dir="2700000" algn="tl">
                    <a:srgbClr val="FFFFFF"/>
                  </a:outerShdw>
                </a:effectLst>
              </a:rPr>
              <a:t> is:</a:t>
            </a:r>
          </a:p>
        </p:txBody>
      </p:sp>
      <p:sp>
        <p:nvSpPr>
          <p:cNvPr id="40977" name="Rectangle 17"/>
          <p:cNvSpPr>
            <a:spLocks noChangeArrowheads="1"/>
          </p:cNvSpPr>
          <p:nvPr/>
        </p:nvSpPr>
        <p:spPr bwMode="auto">
          <a:xfrm>
            <a:off x="762000" y="4648200"/>
            <a:ext cx="8229600" cy="6858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Calculate the standard deviation as:</a:t>
            </a:r>
          </a:p>
        </p:txBody>
      </p:sp>
      <p:sp>
        <p:nvSpPr>
          <p:cNvPr id="40978" name="Rectangle 18"/>
          <p:cNvSpPr>
            <a:spLocks noChangeArrowheads="1"/>
          </p:cNvSpPr>
          <p:nvPr/>
        </p:nvSpPr>
        <p:spPr bwMode="auto">
          <a:xfrm>
            <a:off x="762000" y="3352800"/>
            <a:ext cx="8229600" cy="6858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 typeface="Arial" pitchFamily="34" charset="0"/>
              <a:buChar char="•"/>
              <a:defRPr/>
            </a:pPr>
            <a:r>
              <a:rPr lang="en-US" sz="2000" dirty="0">
                <a:solidFill>
                  <a:srgbClr val="002060"/>
                </a:solidFill>
                <a:effectLst>
                  <a:outerShdw blurRad="38100" dist="38100" dir="2700000" algn="tl">
                    <a:srgbClr val="FFFFFF"/>
                  </a:outerShdw>
                </a:effectLst>
              </a:rPr>
              <a:t>Calculate the mean as:</a:t>
            </a:r>
          </a:p>
        </p:txBody>
      </p:sp>
      <p:sp>
        <p:nvSpPr>
          <p:cNvPr id="40986" name="Rectangle 26"/>
          <p:cNvSpPr>
            <a:spLocks noChangeArrowheads="1"/>
          </p:cNvSpPr>
          <p:nvPr/>
        </p:nvSpPr>
        <p:spPr bwMode="auto">
          <a:xfrm>
            <a:off x="319088" y="1558925"/>
            <a:ext cx="8458200"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Example:  Rolling a Die</a:t>
            </a:r>
          </a:p>
        </p:txBody>
      </p:sp>
      <p:sp>
        <p:nvSpPr>
          <p:cNvPr id="97289"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pic>
        <p:nvPicPr>
          <p:cNvPr id="78853" name="Picture 5"/>
          <p:cNvPicPr>
            <a:picLocks noChangeAspect="1" noChangeArrowheads="1"/>
          </p:cNvPicPr>
          <p:nvPr/>
        </p:nvPicPr>
        <p:blipFill>
          <a:blip r:embed="rId3" cstate="print"/>
          <a:srcRect/>
          <a:stretch>
            <a:fillRect/>
          </a:stretch>
        </p:blipFill>
        <p:spPr bwMode="auto">
          <a:xfrm>
            <a:off x="4114800" y="3276600"/>
            <a:ext cx="2835442" cy="1066800"/>
          </a:xfrm>
          <a:prstGeom prst="rect">
            <a:avLst/>
          </a:prstGeom>
          <a:noFill/>
          <a:ln w="3175">
            <a:solidFill>
              <a:schemeClr val="tx1"/>
            </a:solidFill>
            <a:miter lim="800000"/>
            <a:headEnd/>
            <a:tailEnd/>
          </a:ln>
          <a:effectLst>
            <a:innerShdw blurRad="63500" dist="50800" dir="2700000">
              <a:prstClr val="black">
                <a:alpha val="50000"/>
              </a:prstClr>
            </a:innerShdw>
          </a:effectLst>
        </p:spPr>
      </p:pic>
      <p:pic>
        <p:nvPicPr>
          <p:cNvPr id="78854" name="Picture 6"/>
          <p:cNvPicPr>
            <a:picLocks noChangeAspect="1" noChangeArrowheads="1"/>
          </p:cNvPicPr>
          <p:nvPr/>
        </p:nvPicPr>
        <p:blipFill>
          <a:blip r:embed="rId4" cstate="print"/>
          <a:srcRect/>
          <a:stretch>
            <a:fillRect/>
          </a:stretch>
        </p:blipFill>
        <p:spPr bwMode="auto">
          <a:xfrm>
            <a:off x="3886200" y="1981200"/>
            <a:ext cx="3958728" cy="1066800"/>
          </a:xfrm>
          <a:prstGeom prst="rect">
            <a:avLst/>
          </a:prstGeom>
          <a:noFill/>
          <a:ln w="3175">
            <a:solidFill>
              <a:schemeClr val="tx1"/>
            </a:solidFill>
            <a:miter lim="800000"/>
            <a:headEnd/>
            <a:tailEnd/>
          </a:ln>
          <a:effectLst>
            <a:innerShdw blurRad="63500" dist="50800" dir="2700000">
              <a:prstClr val="black">
                <a:alpha val="50000"/>
              </a:prstClr>
            </a:innerShdw>
          </a:effectLst>
        </p:spPr>
      </p:pic>
      <p:pic>
        <p:nvPicPr>
          <p:cNvPr id="78855" name="Picture 7"/>
          <p:cNvPicPr>
            <a:picLocks noChangeAspect="1" noChangeArrowheads="1"/>
          </p:cNvPicPr>
          <p:nvPr/>
        </p:nvPicPr>
        <p:blipFill>
          <a:blip r:embed="rId5" cstate="print"/>
          <a:srcRect/>
          <a:stretch>
            <a:fillRect/>
          </a:stretch>
        </p:blipFill>
        <p:spPr bwMode="auto">
          <a:xfrm>
            <a:off x="2362200" y="5257800"/>
            <a:ext cx="4909458" cy="1066800"/>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17" name="Rectangle 2"/>
          <p:cNvSpPr txBox="1">
            <a:spLocks noChangeArrowheads="1"/>
          </p:cNvSpPr>
          <p:nvPr/>
        </p:nvSpPr>
        <p:spPr bwMode="auto">
          <a:xfrm>
            <a:off x="1276586" y="358734"/>
            <a:ext cx="6700838" cy="533399"/>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Uniform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spTree>
    <p:extLst>
      <p:ext uri="{BB962C8B-B14F-4D97-AF65-F5344CB8AC3E}">
        <p14:creationId xmlns:p14="http://schemas.microsoft.com/office/powerpoint/2010/main" val="787687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10"/>
          </p:nvPr>
        </p:nvSpPr>
        <p:spPr>
          <a:ln/>
        </p:spPr>
        <p:txBody>
          <a:bodyPr/>
          <a:lstStyle/>
          <a:p>
            <a:r>
              <a:rPr lang="en-US"/>
              <a:t>5-</a:t>
            </a:r>
            <a:fld id="{1263BB31-1B73-4A59-82E5-2FC1F89CDA56}" type="slidenum">
              <a:rPr lang="en-US"/>
              <a:pPr/>
              <a:t>55</a:t>
            </a:fld>
            <a:endParaRPr lang="en-US"/>
          </a:p>
        </p:txBody>
      </p:sp>
      <p:sp>
        <p:nvSpPr>
          <p:cNvPr id="16387"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sp>
        <p:nvSpPr>
          <p:cNvPr id="7" name="Rectangle 2"/>
          <p:cNvSpPr>
            <a:spLocks noGrp="1" noChangeArrowheads="1"/>
          </p:cNvSpPr>
          <p:nvPr>
            <p:ph type="title"/>
          </p:nvPr>
        </p:nvSpPr>
        <p:spPr>
          <a:xfrm>
            <a:off x="609600" y="381000"/>
            <a:ext cx="7789862" cy="533399"/>
          </a:xfrm>
          <a:solidFill>
            <a:schemeClr val="accent1">
              <a:lumMod val="20000"/>
              <a:lumOff val="80000"/>
            </a:schemeClr>
          </a:solidFill>
        </p:spPr>
        <p:txBody>
          <a:bodyPr lIns="103236" tIns="51618" rIns="103236" bIns="51618" anchor="t">
            <a:noAutofit/>
          </a:bodyPr>
          <a:lstStyle/>
          <a:p>
            <a:pPr algn="l" eaLnBrk="1" hangingPunct="1">
              <a:defRPr/>
            </a:pPr>
            <a:r>
              <a:rPr lang="en-US" sz="3200" dirty="0" smtClean="0">
                <a:solidFill>
                  <a:schemeClr val="accent1"/>
                </a:solidFill>
                <a:effectLst>
                  <a:outerShdw blurRad="38100" dist="38100" dir="2700000" algn="tl">
                    <a:srgbClr val="000000">
                      <a:alpha val="43137"/>
                    </a:srgbClr>
                  </a:outerShdw>
                </a:effectLst>
              </a:rPr>
              <a:t>Binomial Probability Distribution         </a:t>
            </a:r>
            <a:r>
              <a:rPr lang="en-US" sz="3200" b="1" i="1" dirty="0" smtClean="0"/>
              <a:t>ML 4.3</a:t>
            </a:r>
            <a:endParaRPr lang="en-US" sz="3200" b="1" i="1" dirty="0"/>
          </a:p>
        </p:txBody>
      </p:sp>
      <p:sp>
        <p:nvSpPr>
          <p:cNvPr id="8" name="Rectangle 16"/>
          <p:cNvSpPr>
            <a:spLocks noChangeArrowheads="1"/>
          </p:cNvSpPr>
          <p:nvPr/>
        </p:nvSpPr>
        <p:spPr bwMode="auto">
          <a:xfrm>
            <a:off x="549275" y="1989138"/>
            <a:ext cx="8229600" cy="1020762"/>
          </a:xfrm>
          <a:prstGeom prst="rect">
            <a:avLst/>
          </a:prstGeom>
          <a:solidFill>
            <a:schemeClr val="bg1"/>
          </a:solidFill>
          <a:ln w="9525">
            <a:noFill/>
            <a:miter lim="800000"/>
            <a:headEnd/>
            <a:tailEnd/>
          </a:ln>
          <a:effectLst/>
        </p:spPr>
        <p:txBody>
          <a:bodyPr lIns="91435" tIns="45718" rIns="91435" bIns="45718"/>
          <a:lstStyle/>
          <a:p>
            <a:pPr marL="396096" indent="-396096" eaLnBrk="0" hangingPunct="0">
              <a:spcBef>
                <a:spcPct val="20000"/>
              </a:spcBef>
              <a:buClr>
                <a:srgbClr val="C00000"/>
              </a:buClr>
              <a:buFontTx/>
              <a:buChar char="•"/>
              <a:defRPr/>
            </a:pPr>
            <a:endParaRPr lang="en-US" sz="2000" dirty="0">
              <a:effectLst>
                <a:outerShdw blurRad="38100" dist="38100" dir="2700000" algn="tl">
                  <a:srgbClr val="FFFFFF"/>
                </a:outerShdw>
              </a:effectLst>
            </a:endParaRPr>
          </a:p>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The </a:t>
            </a:r>
            <a:r>
              <a:rPr lang="en-US" sz="2000" i="1" u="sng" dirty="0">
                <a:solidFill>
                  <a:srgbClr val="002060"/>
                </a:solidFill>
                <a:effectLst>
                  <a:outerShdw blurRad="38100" dist="38100" dir="2700000" algn="tl">
                    <a:srgbClr val="FFFFFF"/>
                  </a:outerShdw>
                </a:effectLst>
              </a:rPr>
              <a:t>binomial distribution</a:t>
            </a:r>
            <a:r>
              <a:rPr lang="en-US" sz="2000" dirty="0">
                <a:solidFill>
                  <a:srgbClr val="002060"/>
                </a:solidFill>
                <a:effectLst>
                  <a:outerShdw blurRad="38100" dist="38100" dir="2700000" algn="tl">
                    <a:srgbClr val="FFFFFF"/>
                  </a:outerShdw>
                </a:effectLst>
              </a:rPr>
              <a:t> arises when a Bernoulli experiment </a:t>
            </a:r>
            <a:r>
              <a:rPr lang="en-US" sz="2000" dirty="0" smtClean="0">
                <a:solidFill>
                  <a:srgbClr val="002060"/>
                </a:solidFill>
                <a:effectLst>
                  <a:outerShdw blurRad="38100" dist="38100" dir="2700000" algn="tl">
                    <a:srgbClr val="FFFFFF"/>
                  </a:outerShdw>
                </a:effectLst>
              </a:rPr>
              <a:t>(X = 0 or 1) is </a:t>
            </a:r>
            <a:r>
              <a:rPr lang="en-US" sz="2000" dirty="0">
                <a:solidFill>
                  <a:srgbClr val="002060"/>
                </a:solidFill>
                <a:effectLst>
                  <a:outerShdw blurRad="38100" dist="38100" dir="2700000" algn="tl">
                    <a:srgbClr val="FFFFFF"/>
                  </a:outerShdw>
                </a:effectLst>
              </a:rPr>
              <a:t>repeated </a:t>
            </a:r>
            <a:r>
              <a:rPr lang="en-US" sz="2000" i="1" dirty="0">
                <a:solidFill>
                  <a:srgbClr val="002060"/>
                </a:solidFill>
                <a:effectLst>
                  <a:outerShdw blurRad="38100" dist="38100" dir="2700000" algn="tl">
                    <a:srgbClr val="FFFFFF"/>
                  </a:outerShdw>
                </a:effectLst>
              </a:rPr>
              <a:t>n</a:t>
            </a:r>
            <a:r>
              <a:rPr lang="en-US" sz="2000" dirty="0">
                <a:solidFill>
                  <a:srgbClr val="002060"/>
                </a:solidFill>
                <a:effectLst>
                  <a:outerShdw blurRad="38100" dist="38100" dir="2700000" algn="tl">
                    <a:srgbClr val="FFFFFF"/>
                  </a:outerShdw>
                </a:effectLst>
              </a:rPr>
              <a:t> </a:t>
            </a:r>
            <a:r>
              <a:rPr lang="en-US" sz="2000" dirty="0" smtClean="0">
                <a:solidFill>
                  <a:srgbClr val="002060"/>
                </a:solidFill>
                <a:effectLst>
                  <a:outerShdw blurRad="38100" dist="38100" dir="2700000" algn="tl">
                    <a:srgbClr val="FFFFFF"/>
                  </a:outerShdw>
                </a:effectLst>
              </a:rPr>
              <a:t>times.</a:t>
            </a:r>
            <a:endParaRPr lang="en-US" sz="2000" dirty="0">
              <a:solidFill>
                <a:srgbClr val="002060"/>
              </a:solidFill>
              <a:effectLst>
                <a:outerShdw blurRad="38100" dist="38100" dir="2700000" algn="tl">
                  <a:srgbClr val="FFFFFF"/>
                </a:outerShdw>
              </a:effectLst>
            </a:endParaRPr>
          </a:p>
        </p:txBody>
      </p:sp>
      <p:sp>
        <p:nvSpPr>
          <p:cNvPr id="9" name="Rectangle 24"/>
          <p:cNvSpPr>
            <a:spLocks noChangeArrowheads="1"/>
          </p:cNvSpPr>
          <p:nvPr/>
        </p:nvSpPr>
        <p:spPr bwMode="auto">
          <a:xfrm>
            <a:off x="427832" y="1524000"/>
            <a:ext cx="8458200"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Characteristics of the Binomial Distribution</a:t>
            </a:r>
          </a:p>
        </p:txBody>
      </p:sp>
      <p:sp>
        <p:nvSpPr>
          <p:cNvPr id="10" name="Rectangle 18"/>
          <p:cNvSpPr>
            <a:spLocks noChangeArrowheads="1"/>
          </p:cNvSpPr>
          <p:nvPr/>
        </p:nvSpPr>
        <p:spPr bwMode="auto">
          <a:xfrm>
            <a:off x="427832" y="3657600"/>
            <a:ext cx="8229600" cy="687388"/>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Each trial is independent so the probability of success </a:t>
            </a:r>
            <a:r>
              <a:rPr lang="el-GR" sz="2000" i="1" dirty="0" smtClean="0">
                <a:solidFill>
                  <a:srgbClr val="002060"/>
                </a:solidFill>
                <a:effectLst>
                  <a:outerShdw blurRad="38100" dist="38100" dir="2700000" algn="tl">
                    <a:srgbClr val="FFFFFF"/>
                  </a:outerShdw>
                </a:effectLst>
              </a:rPr>
              <a:t>π</a:t>
            </a:r>
            <a:r>
              <a:rPr lang="en-US" sz="2000" dirty="0" smtClean="0">
                <a:solidFill>
                  <a:srgbClr val="002060"/>
                </a:solidFill>
                <a:effectLst>
                  <a:outerShdw blurRad="38100" dist="38100" dir="2700000" algn="tl">
                    <a:srgbClr val="FFFFFF"/>
                  </a:outerShdw>
                </a:effectLst>
              </a:rPr>
              <a:t> remains </a:t>
            </a:r>
            <a:r>
              <a:rPr lang="en-US" sz="2000" dirty="0">
                <a:solidFill>
                  <a:srgbClr val="002060"/>
                </a:solidFill>
                <a:effectLst>
                  <a:outerShdw blurRad="38100" dist="38100" dir="2700000" algn="tl">
                    <a:srgbClr val="FFFFFF"/>
                  </a:outerShdw>
                </a:effectLst>
              </a:rPr>
              <a:t>constant on each trial.</a:t>
            </a:r>
          </a:p>
        </p:txBody>
      </p:sp>
      <p:sp>
        <p:nvSpPr>
          <p:cNvPr id="11" name="Rectangle 19"/>
          <p:cNvSpPr>
            <a:spLocks noChangeArrowheads="1"/>
          </p:cNvSpPr>
          <p:nvPr/>
        </p:nvSpPr>
        <p:spPr bwMode="auto">
          <a:xfrm>
            <a:off x="427832" y="44196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dirty="0">
                <a:solidFill>
                  <a:srgbClr val="002060"/>
                </a:solidFill>
              </a:rPr>
              <a:t>In a binomial experiment, we are interested in </a:t>
            </a:r>
            <a:r>
              <a:rPr lang="en-US" sz="2000" i="1" dirty="0">
                <a:solidFill>
                  <a:srgbClr val="002060"/>
                </a:solidFill>
              </a:rPr>
              <a:t>X</a:t>
            </a:r>
            <a:r>
              <a:rPr lang="en-US" sz="2000" dirty="0">
                <a:solidFill>
                  <a:srgbClr val="002060"/>
                </a:solidFill>
              </a:rPr>
              <a:t> = number of successes in </a:t>
            </a:r>
            <a:r>
              <a:rPr lang="en-US" sz="2000" i="1" dirty="0">
                <a:solidFill>
                  <a:srgbClr val="002060"/>
                </a:solidFill>
              </a:rPr>
              <a:t>n</a:t>
            </a:r>
            <a:r>
              <a:rPr lang="en-US" sz="2000" dirty="0">
                <a:solidFill>
                  <a:srgbClr val="002060"/>
                </a:solidFill>
              </a:rPr>
              <a:t> trials.  So,</a:t>
            </a:r>
          </a:p>
        </p:txBody>
      </p:sp>
      <p:sp>
        <p:nvSpPr>
          <p:cNvPr id="12" name="Rectangle 21"/>
          <p:cNvSpPr>
            <a:spLocks noChangeArrowheads="1"/>
          </p:cNvSpPr>
          <p:nvPr/>
        </p:nvSpPr>
        <p:spPr bwMode="auto">
          <a:xfrm>
            <a:off x="427832" y="5334000"/>
            <a:ext cx="8413750" cy="684213"/>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The  probability of a particular number of successes </a:t>
            </a:r>
            <a:r>
              <a:rPr lang="en-US" sz="2000" i="1" dirty="0">
                <a:solidFill>
                  <a:srgbClr val="002060"/>
                </a:solidFill>
                <a:effectLst>
                  <a:outerShdw blurRad="38100" dist="38100" dir="2700000" algn="tl">
                    <a:srgbClr val="FFFFFF"/>
                  </a:outerShdw>
                </a:effectLst>
              </a:rPr>
              <a:t>P</a:t>
            </a:r>
            <a:r>
              <a:rPr lang="en-US" sz="2000" dirty="0">
                <a:solidFill>
                  <a:srgbClr val="002060"/>
                </a:solidFill>
                <a:effectLst>
                  <a:outerShdw blurRad="38100" dist="38100" dir="2700000" algn="tl">
                    <a:srgbClr val="FFFFFF"/>
                  </a:outerShdw>
                </a:effectLst>
              </a:rPr>
              <a:t>(</a:t>
            </a:r>
            <a:r>
              <a:rPr lang="en-US" sz="2000" i="1" dirty="0">
                <a:solidFill>
                  <a:srgbClr val="002060"/>
                </a:solidFill>
                <a:effectLst>
                  <a:outerShdw blurRad="38100" dist="38100" dir="2700000" algn="tl">
                    <a:srgbClr val="FFFFFF"/>
                  </a:outerShdw>
                </a:effectLst>
              </a:rPr>
              <a:t>X</a:t>
            </a:r>
            <a:r>
              <a:rPr lang="en-US" sz="2000" dirty="0">
                <a:solidFill>
                  <a:srgbClr val="002060"/>
                </a:solidFill>
                <a:effectLst>
                  <a:outerShdw blurRad="38100" dist="38100" dir="2700000" algn="tl">
                    <a:srgbClr val="FFFFFF"/>
                  </a:outerShdw>
                </a:effectLst>
              </a:rPr>
              <a:t>) is determined by parameters </a:t>
            </a:r>
            <a:r>
              <a:rPr lang="en-US" sz="2000" i="1" dirty="0">
                <a:solidFill>
                  <a:srgbClr val="002060"/>
                </a:solidFill>
                <a:effectLst>
                  <a:outerShdw blurRad="38100" dist="38100" dir="2700000" algn="tl">
                    <a:srgbClr val="FFFFFF"/>
                  </a:outerShdw>
                </a:effectLst>
              </a:rPr>
              <a:t>n</a:t>
            </a:r>
            <a:r>
              <a:rPr lang="en-US" sz="2000" dirty="0">
                <a:solidFill>
                  <a:srgbClr val="002060"/>
                </a:solidFill>
                <a:effectLst>
                  <a:outerShdw blurRad="38100" dist="38100" dir="2700000" algn="tl">
                    <a:srgbClr val="FFFFFF"/>
                  </a:outerShdw>
                </a:effectLst>
              </a:rPr>
              <a:t> and </a:t>
            </a:r>
            <a:r>
              <a:rPr lang="el-GR" sz="2000" i="1" dirty="0">
                <a:solidFill>
                  <a:srgbClr val="002060"/>
                </a:solidFill>
                <a:effectLst>
                  <a:outerShdw blurRad="38100" dist="38100" dir="2700000" algn="tl">
                    <a:srgbClr val="FFFFFF"/>
                  </a:outerShdw>
                </a:effectLst>
              </a:rPr>
              <a:t>π</a:t>
            </a:r>
            <a:r>
              <a:rPr lang="en-US" sz="2000" dirty="0" smtClean="0">
                <a:solidFill>
                  <a:srgbClr val="002060"/>
                </a:solidFill>
                <a:effectLst>
                  <a:outerShdw blurRad="38100" dist="38100" dir="2700000" algn="tl">
                    <a:srgbClr val="FFFFFF"/>
                  </a:outerShdw>
                </a:effectLst>
              </a:rPr>
              <a:t>.</a:t>
            </a:r>
            <a:endParaRPr lang="en-US" sz="2000" i="1" dirty="0">
              <a:solidFill>
                <a:srgbClr val="002060"/>
              </a:solidFill>
              <a:effectLst>
                <a:outerShdw blurRad="38100" dist="38100" dir="2700000" algn="tl">
                  <a:srgbClr val="FFFFFF"/>
                </a:outerShdw>
              </a:effectLst>
            </a:endParaRPr>
          </a:p>
        </p:txBody>
      </p:sp>
      <p:pic>
        <p:nvPicPr>
          <p:cNvPr id="155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992" y="3003468"/>
            <a:ext cx="4114800" cy="57437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extLst/>
        </p:spPr>
      </p:pic>
      <p:sp>
        <p:nvSpPr>
          <p:cNvPr id="13" name="TextBox 12"/>
          <p:cNvSpPr txBox="1"/>
          <p:nvPr/>
        </p:nvSpPr>
        <p:spPr>
          <a:xfrm>
            <a:off x="4784867" y="2705990"/>
            <a:ext cx="1873209" cy="338554"/>
          </a:xfrm>
          <a:prstGeom prst="rect">
            <a:avLst/>
          </a:prstGeom>
          <a:noFill/>
        </p:spPr>
        <p:txBody>
          <a:bodyPr wrap="square" rtlCol="0">
            <a:spAutoFit/>
          </a:bodyPr>
          <a:lstStyle/>
          <a:p>
            <a:pPr algn="ctr"/>
            <a:r>
              <a:rPr lang="en-US" sz="1600" i="1" dirty="0" smtClean="0">
                <a:solidFill>
                  <a:srgbClr val="FF0000"/>
                </a:solidFill>
              </a:rPr>
              <a:t>example</a:t>
            </a:r>
            <a:endParaRPr lang="en-US" sz="1600" i="1" dirty="0">
              <a:solidFill>
                <a:srgbClr val="FF0000"/>
              </a:solidFill>
            </a:endParaRPr>
          </a:p>
        </p:txBody>
      </p:sp>
    </p:spTree>
    <p:extLst>
      <p:ext uri="{BB962C8B-B14F-4D97-AF65-F5344CB8AC3E}">
        <p14:creationId xmlns:p14="http://schemas.microsoft.com/office/powerpoint/2010/main" val="1033903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
          <p:cNvSpPr>
            <a:spLocks noGrp="1" noChangeArrowheads="1"/>
          </p:cNvSpPr>
          <p:nvPr>
            <p:ph type="sldNum" sz="quarter" idx="10"/>
          </p:nvPr>
        </p:nvSpPr>
        <p:spPr>
          <a:ln/>
        </p:spPr>
        <p:txBody>
          <a:bodyPr/>
          <a:lstStyle/>
          <a:p>
            <a:r>
              <a:rPr lang="en-US"/>
              <a:t>6-</a:t>
            </a:r>
            <a:fld id="{2C666561-BCF0-4FBE-889D-DDFD9CDEA32C}" type="slidenum">
              <a:rPr lang="en-US"/>
              <a:pPr/>
              <a:t>56</a:t>
            </a:fld>
            <a:endParaRPr lang="en-US"/>
          </a:p>
        </p:txBody>
      </p:sp>
      <p:sp>
        <p:nvSpPr>
          <p:cNvPr id="99329" name="Text Box 3"/>
          <p:cNvSpPr txBox="1">
            <a:spLocks noChangeArrowheads="1"/>
          </p:cNvSpPr>
          <p:nvPr/>
        </p:nvSpPr>
        <p:spPr bwMode="auto">
          <a:xfrm>
            <a:off x="698500" y="4227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buClr>
                <a:srgbClr val="C00000"/>
              </a:buClr>
            </a:pPr>
            <a:endParaRPr lang="en-US" sz="2400"/>
          </a:p>
        </p:txBody>
      </p:sp>
      <p:sp>
        <p:nvSpPr>
          <p:cNvPr id="99330" name="Rectangle 4"/>
          <p:cNvSpPr>
            <a:spLocks noChangeArrowheads="1"/>
          </p:cNvSpPr>
          <p:nvPr/>
        </p:nvSpPr>
        <p:spPr bwMode="auto">
          <a:xfrm>
            <a:off x="698500" y="3290888"/>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99331" name="Rectangle 6"/>
          <p:cNvSpPr>
            <a:spLocks noChangeArrowheads="1"/>
          </p:cNvSpPr>
          <p:nvPr/>
        </p:nvSpPr>
        <p:spPr bwMode="auto">
          <a:xfrm>
            <a:off x="698500" y="3276600"/>
            <a:ext cx="20796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99332" name="Rectangle 7"/>
          <p:cNvSpPr>
            <a:spLocks noChangeArrowheads="1"/>
          </p:cNvSpPr>
          <p:nvPr/>
        </p:nvSpPr>
        <p:spPr bwMode="auto">
          <a:xfrm>
            <a:off x="698500" y="3276600"/>
            <a:ext cx="20796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99333" name="Rectangle 8"/>
          <p:cNvSpPr>
            <a:spLocks noChangeArrowheads="1"/>
          </p:cNvSpPr>
          <p:nvPr/>
        </p:nvSpPr>
        <p:spPr bwMode="auto">
          <a:xfrm>
            <a:off x="698500" y="3276600"/>
            <a:ext cx="20796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99334" name="Rectangle 9"/>
          <p:cNvSpPr>
            <a:spLocks noChangeArrowheads="1"/>
          </p:cNvSpPr>
          <p:nvPr/>
        </p:nvSpPr>
        <p:spPr bwMode="auto">
          <a:xfrm>
            <a:off x="698500" y="3357563"/>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50186" name="Rectangle 10"/>
          <p:cNvSpPr>
            <a:spLocks noChangeArrowheads="1"/>
          </p:cNvSpPr>
          <p:nvPr/>
        </p:nvSpPr>
        <p:spPr bwMode="auto">
          <a:xfrm>
            <a:off x="758083" y="2100139"/>
            <a:ext cx="8042275" cy="4000500"/>
          </a:xfrm>
          <a:prstGeom prst="rect">
            <a:avLst/>
          </a:prstGeom>
          <a:solidFill>
            <a:schemeClr val="bg1"/>
          </a:solidFill>
          <a:ln w="9525">
            <a:noFill/>
            <a:miter lim="800000"/>
            <a:headEnd/>
            <a:tailEnd/>
          </a:ln>
          <a:effectLst/>
        </p:spPr>
        <p:txBody>
          <a:bodyPr lIns="91435" tIns="45718" rIns="91435" bIns="45718"/>
          <a:lstStyle/>
          <a:p>
            <a:pPr marL="396096" indent="-396096" eaLnBrk="0" hangingPunct="0">
              <a:spcBef>
                <a:spcPts val="1200"/>
              </a:spcBef>
              <a:buClr>
                <a:schemeClr val="accent1"/>
              </a:buClr>
              <a:buFontTx/>
              <a:buChar char="•"/>
              <a:defRPr/>
            </a:pPr>
            <a:r>
              <a:rPr lang="en-US" dirty="0">
                <a:solidFill>
                  <a:srgbClr val="002060"/>
                </a:solidFill>
              </a:rPr>
              <a:t>A random experiment with only 2 outcomes is a </a:t>
            </a:r>
            <a:r>
              <a:rPr lang="en-US" i="1" u="sng" dirty="0">
                <a:solidFill>
                  <a:srgbClr val="002060"/>
                </a:solidFill>
              </a:rPr>
              <a:t>Bernoulli experiment</a:t>
            </a:r>
            <a:r>
              <a:rPr lang="en-US" dirty="0">
                <a:solidFill>
                  <a:srgbClr val="002060"/>
                </a:solidFill>
              </a:rPr>
              <a:t>.</a:t>
            </a:r>
          </a:p>
        </p:txBody>
      </p:sp>
      <p:sp>
        <p:nvSpPr>
          <p:cNvPr id="99336" name="Rectangle 11"/>
          <p:cNvSpPr>
            <a:spLocks noChangeArrowheads="1"/>
          </p:cNvSpPr>
          <p:nvPr/>
        </p:nvSpPr>
        <p:spPr bwMode="auto">
          <a:xfrm>
            <a:off x="698500" y="3140075"/>
            <a:ext cx="20796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99337" name="Rectangle 12"/>
          <p:cNvSpPr>
            <a:spLocks noChangeArrowheads="1"/>
          </p:cNvSpPr>
          <p:nvPr/>
        </p:nvSpPr>
        <p:spPr bwMode="auto">
          <a:xfrm>
            <a:off x="698500" y="3140075"/>
            <a:ext cx="20796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99338" name="Rectangle 13"/>
          <p:cNvSpPr>
            <a:spLocks noChangeArrowheads="1"/>
          </p:cNvSpPr>
          <p:nvPr/>
        </p:nvSpPr>
        <p:spPr bwMode="auto">
          <a:xfrm>
            <a:off x="698500" y="3392488"/>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50191" name="Rectangle 15"/>
          <p:cNvSpPr>
            <a:spLocks noChangeArrowheads="1"/>
          </p:cNvSpPr>
          <p:nvPr/>
        </p:nvSpPr>
        <p:spPr bwMode="auto">
          <a:xfrm>
            <a:off x="685800" y="2524867"/>
            <a:ext cx="8228013" cy="687388"/>
          </a:xfrm>
          <a:prstGeom prst="rect">
            <a:avLst/>
          </a:prstGeom>
          <a:noFill/>
          <a:ln w="9525">
            <a:noFill/>
            <a:miter lim="800000"/>
            <a:headEnd/>
            <a:tailEnd/>
          </a:ln>
          <a:effectLst/>
        </p:spPr>
        <p:txBody>
          <a:bodyPr lIns="91435" tIns="45718" rIns="91435" bIns="45718"/>
          <a:lstStyle/>
          <a:p>
            <a:pPr marL="396096" indent="-396096" eaLnBrk="0" hangingPunct="0">
              <a:spcBef>
                <a:spcPts val="1200"/>
              </a:spcBef>
              <a:buClr>
                <a:schemeClr val="accent1"/>
              </a:buClr>
              <a:buFontTx/>
              <a:buChar char="•"/>
              <a:defRPr/>
            </a:pPr>
            <a:r>
              <a:rPr lang="en-US" dirty="0">
                <a:solidFill>
                  <a:srgbClr val="002060"/>
                </a:solidFill>
              </a:rPr>
              <a:t>One outcome is arbitrarily labeled a “success” (denoted </a:t>
            </a:r>
            <a:r>
              <a:rPr lang="en-US" i="1" dirty="0">
                <a:solidFill>
                  <a:srgbClr val="002060"/>
                </a:solidFill>
              </a:rPr>
              <a:t>X</a:t>
            </a:r>
            <a:r>
              <a:rPr lang="en-US" dirty="0">
                <a:solidFill>
                  <a:srgbClr val="002060"/>
                </a:solidFill>
              </a:rPr>
              <a:t> = 1) and the other a “failure” (denoted </a:t>
            </a:r>
            <a:r>
              <a:rPr lang="en-US" i="1" dirty="0">
                <a:solidFill>
                  <a:srgbClr val="002060"/>
                </a:solidFill>
              </a:rPr>
              <a:t>X</a:t>
            </a:r>
            <a:r>
              <a:rPr lang="en-US" dirty="0">
                <a:solidFill>
                  <a:srgbClr val="002060"/>
                </a:solidFill>
              </a:rPr>
              <a:t> = 0).</a:t>
            </a:r>
          </a:p>
        </p:txBody>
      </p:sp>
      <p:sp>
        <p:nvSpPr>
          <p:cNvPr id="99340" name="Rectangle 16"/>
          <p:cNvSpPr>
            <a:spLocks noChangeArrowheads="1"/>
          </p:cNvSpPr>
          <p:nvPr/>
        </p:nvSpPr>
        <p:spPr bwMode="auto">
          <a:xfrm>
            <a:off x="698500" y="1906588"/>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99341" name="Rectangle 17"/>
          <p:cNvSpPr>
            <a:spLocks noChangeArrowheads="1"/>
          </p:cNvSpPr>
          <p:nvPr/>
        </p:nvSpPr>
        <p:spPr bwMode="auto">
          <a:xfrm>
            <a:off x="698500" y="1906588"/>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99342" name="Rectangle 18"/>
          <p:cNvSpPr>
            <a:spLocks noChangeArrowheads="1"/>
          </p:cNvSpPr>
          <p:nvPr/>
        </p:nvSpPr>
        <p:spPr bwMode="auto">
          <a:xfrm>
            <a:off x="698500" y="1906588"/>
            <a:ext cx="2079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50195" name="Rectangle 19"/>
          <p:cNvSpPr>
            <a:spLocks noChangeArrowheads="1"/>
          </p:cNvSpPr>
          <p:nvPr/>
        </p:nvSpPr>
        <p:spPr bwMode="auto">
          <a:xfrm>
            <a:off x="1447800" y="3210667"/>
            <a:ext cx="693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ts val="1200"/>
              </a:spcBef>
              <a:buClr>
                <a:srgbClr val="C00000"/>
              </a:buClr>
            </a:pPr>
            <a:r>
              <a:rPr lang="en-US" sz="2000">
                <a:solidFill>
                  <a:srgbClr val="002060"/>
                </a:solidFill>
                <a:latin typeface="Symbol" pitchFamily="18" charset="2"/>
              </a:rPr>
              <a:t>p</a:t>
            </a:r>
            <a:r>
              <a:rPr lang="en-US" sz="2000">
                <a:solidFill>
                  <a:srgbClr val="002060"/>
                </a:solidFill>
              </a:rPr>
              <a:t> is the </a:t>
            </a:r>
            <a:r>
              <a:rPr lang="en-US" sz="2000" i="1">
                <a:solidFill>
                  <a:srgbClr val="002060"/>
                </a:solidFill>
              </a:rPr>
              <a:t>P</a:t>
            </a:r>
            <a:r>
              <a:rPr lang="en-US" sz="2000">
                <a:solidFill>
                  <a:srgbClr val="002060"/>
                </a:solidFill>
              </a:rPr>
              <a:t>(success), 1 </a:t>
            </a:r>
            <a:r>
              <a:rPr lang="en-US" sz="2000">
                <a:solidFill>
                  <a:srgbClr val="002060"/>
                </a:solidFill>
                <a:sym typeface="Symbol" pitchFamily="18" charset="2"/>
              </a:rPr>
              <a:t></a:t>
            </a:r>
            <a:r>
              <a:rPr lang="en-US" sz="2000">
                <a:solidFill>
                  <a:srgbClr val="002060"/>
                </a:solidFill>
              </a:rPr>
              <a:t> </a:t>
            </a:r>
            <a:r>
              <a:rPr lang="en-US" sz="2000">
                <a:solidFill>
                  <a:srgbClr val="002060"/>
                </a:solidFill>
                <a:latin typeface="Symbol" pitchFamily="18" charset="2"/>
              </a:rPr>
              <a:t>p</a:t>
            </a:r>
            <a:r>
              <a:rPr lang="en-US" sz="2000">
                <a:solidFill>
                  <a:srgbClr val="002060"/>
                </a:solidFill>
              </a:rPr>
              <a:t> is the </a:t>
            </a:r>
            <a:r>
              <a:rPr lang="en-US" sz="2000" i="1">
                <a:solidFill>
                  <a:srgbClr val="002060"/>
                </a:solidFill>
              </a:rPr>
              <a:t>P</a:t>
            </a:r>
            <a:r>
              <a:rPr lang="en-US" sz="2000">
                <a:solidFill>
                  <a:srgbClr val="002060"/>
                </a:solidFill>
              </a:rPr>
              <a:t>(failure).</a:t>
            </a:r>
          </a:p>
        </p:txBody>
      </p:sp>
      <p:sp>
        <p:nvSpPr>
          <p:cNvPr id="50197" name="Rectangle 21"/>
          <p:cNvSpPr>
            <a:spLocks noChangeArrowheads="1"/>
          </p:cNvSpPr>
          <p:nvPr/>
        </p:nvSpPr>
        <p:spPr bwMode="auto">
          <a:xfrm>
            <a:off x="637186" y="3681702"/>
            <a:ext cx="8153400" cy="685800"/>
          </a:xfrm>
          <a:prstGeom prst="rect">
            <a:avLst/>
          </a:prstGeom>
          <a:noFill/>
          <a:ln w="9525">
            <a:noFill/>
            <a:miter lim="800000"/>
            <a:headEnd/>
            <a:tailEnd/>
          </a:ln>
          <a:effectLst/>
        </p:spPr>
        <p:txBody>
          <a:bodyPr lIns="91435" tIns="45718" rIns="91435" bIns="45718"/>
          <a:lstStyle/>
          <a:p>
            <a:pPr marL="396096" indent="-396096" eaLnBrk="0" hangingPunct="0">
              <a:spcBef>
                <a:spcPts val="1200"/>
              </a:spcBef>
              <a:buClr>
                <a:schemeClr val="accent1"/>
              </a:buClr>
              <a:buFontTx/>
              <a:buChar char="•"/>
              <a:defRPr/>
            </a:pPr>
            <a:r>
              <a:rPr lang="en-US" dirty="0">
                <a:solidFill>
                  <a:srgbClr val="002060"/>
                </a:solidFill>
              </a:rPr>
              <a:t>“Success” is </a:t>
            </a:r>
            <a:r>
              <a:rPr lang="en-US" dirty="0" smtClean="0">
                <a:solidFill>
                  <a:srgbClr val="002060"/>
                </a:solidFill>
              </a:rPr>
              <a:t>usually defined </a:t>
            </a:r>
            <a:r>
              <a:rPr lang="en-US" dirty="0">
                <a:solidFill>
                  <a:srgbClr val="002060"/>
                </a:solidFill>
              </a:rPr>
              <a:t>as the less likely outcome so that </a:t>
            </a:r>
            <a:r>
              <a:rPr lang="en-US" dirty="0">
                <a:solidFill>
                  <a:srgbClr val="002060"/>
                </a:solidFill>
                <a:latin typeface="Symbol" pitchFamily="18" charset="2"/>
              </a:rPr>
              <a:t>p</a:t>
            </a:r>
            <a:r>
              <a:rPr lang="en-US" dirty="0">
                <a:solidFill>
                  <a:srgbClr val="002060"/>
                </a:solidFill>
              </a:rPr>
              <a:t> &lt; .</a:t>
            </a:r>
            <a:r>
              <a:rPr lang="en-US" dirty="0" smtClean="0">
                <a:solidFill>
                  <a:srgbClr val="002060"/>
                </a:solidFill>
              </a:rPr>
              <a:t>5, but this is not necessary.</a:t>
            </a:r>
            <a:endParaRPr lang="en-US" dirty="0">
              <a:solidFill>
                <a:srgbClr val="002060"/>
              </a:solidFill>
            </a:endParaRPr>
          </a:p>
        </p:txBody>
      </p:sp>
      <p:sp>
        <p:nvSpPr>
          <p:cNvPr id="50199" name="Rectangle 23"/>
          <p:cNvSpPr>
            <a:spLocks noChangeArrowheads="1"/>
          </p:cNvSpPr>
          <p:nvPr/>
        </p:nvSpPr>
        <p:spPr bwMode="auto">
          <a:xfrm>
            <a:off x="319088" y="1558925"/>
            <a:ext cx="8458200"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Bernoulli Experiments</a:t>
            </a:r>
          </a:p>
        </p:txBody>
      </p:sp>
      <p:sp>
        <p:nvSpPr>
          <p:cNvPr id="99347"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24" name="Rectangle 2"/>
          <p:cNvSpPr txBox="1">
            <a:spLocks noChangeArrowheads="1"/>
          </p:cNvSpPr>
          <p:nvPr/>
        </p:nvSpPr>
        <p:spPr bwMode="auto">
          <a:xfrm>
            <a:off x="925266" y="457200"/>
            <a:ext cx="7158038" cy="533399"/>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Bernoulli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sp>
        <p:nvSpPr>
          <p:cNvPr id="28" name="Rectangle 21"/>
          <p:cNvSpPr>
            <a:spLocks noChangeArrowheads="1"/>
          </p:cNvSpPr>
          <p:nvPr/>
        </p:nvSpPr>
        <p:spPr bwMode="auto">
          <a:xfrm>
            <a:off x="1346597" y="5648696"/>
            <a:ext cx="6069806" cy="6858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a:effectLst/>
        </p:spPr>
        <p:txBody>
          <a:bodyPr lIns="91435" tIns="45718" rIns="91435" bIns="45718"/>
          <a:lstStyle/>
          <a:p>
            <a:pPr eaLnBrk="0" hangingPunct="0">
              <a:spcBef>
                <a:spcPts val="1200"/>
              </a:spcBef>
              <a:buClr>
                <a:schemeClr val="accent1"/>
              </a:buClr>
              <a:defRPr/>
            </a:pPr>
            <a:r>
              <a:rPr lang="en-US" sz="1600" dirty="0" smtClean="0">
                <a:solidFill>
                  <a:srgbClr val="002060"/>
                </a:solidFill>
              </a:rPr>
              <a:t>The </a:t>
            </a:r>
            <a:r>
              <a:rPr lang="en-US" sz="1600" i="1" dirty="0">
                <a:solidFill>
                  <a:srgbClr val="C00000"/>
                </a:solidFill>
              </a:rPr>
              <a:t>Bernoulli distribution </a:t>
            </a:r>
            <a:r>
              <a:rPr lang="en-US" sz="1600" dirty="0" smtClean="0">
                <a:solidFill>
                  <a:srgbClr val="002060"/>
                </a:solidFill>
              </a:rPr>
              <a:t>is of interest mainly as a gateway to the </a:t>
            </a:r>
            <a:r>
              <a:rPr lang="en-US" sz="1600" i="1" dirty="0">
                <a:solidFill>
                  <a:srgbClr val="C00000"/>
                </a:solidFill>
              </a:rPr>
              <a:t>binomial distribution</a:t>
            </a:r>
            <a:r>
              <a:rPr lang="en-US" sz="1600" dirty="0" smtClean="0">
                <a:solidFill>
                  <a:srgbClr val="002060"/>
                </a:solidFill>
              </a:rPr>
              <a:t> (</a:t>
            </a:r>
            <a:r>
              <a:rPr lang="en-US" sz="1600" i="1" dirty="0" smtClean="0">
                <a:solidFill>
                  <a:srgbClr val="002060"/>
                </a:solidFill>
              </a:rPr>
              <a:t>n</a:t>
            </a:r>
            <a:r>
              <a:rPr lang="en-US" sz="1600" dirty="0" smtClean="0">
                <a:solidFill>
                  <a:srgbClr val="002060"/>
                </a:solidFill>
              </a:rPr>
              <a:t> </a:t>
            </a:r>
            <a:r>
              <a:rPr lang="en-US" sz="1600" dirty="0" err="1" smtClean="0">
                <a:solidFill>
                  <a:srgbClr val="002060"/>
                </a:solidFill>
              </a:rPr>
              <a:t>repated</a:t>
            </a:r>
            <a:r>
              <a:rPr lang="en-US" sz="1600" dirty="0" smtClean="0">
                <a:solidFill>
                  <a:srgbClr val="002060"/>
                </a:solidFill>
              </a:rPr>
              <a:t> Bernoulli experiments).</a:t>
            </a:r>
            <a:endParaRPr lang="en-US" sz="1600" dirty="0">
              <a:solidFill>
                <a:srgbClr val="002060"/>
              </a:solidFill>
            </a:endParaRPr>
          </a:p>
        </p:txBody>
      </p:sp>
      <p:pic>
        <p:nvPicPr>
          <p:cNvPr id="77826" name="Picture 2" descr="C:\Users\Blythe\AppData\Local\Microsoft\Windows\Temporary Internet Files\Content.IE5\57E3VQ8D\MC90044170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1571" y="2868561"/>
            <a:ext cx="758579" cy="7585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77000" y="3131490"/>
            <a:ext cx="1295400" cy="307777"/>
          </a:xfrm>
          <a:prstGeom prst="rect">
            <a:avLst/>
          </a:prstGeom>
          <a:noFill/>
        </p:spPr>
        <p:txBody>
          <a:bodyPr wrap="square" rtlCol="0">
            <a:spAutoFit/>
          </a:bodyPr>
          <a:lstStyle/>
          <a:p>
            <a:r>
              <a:rPr lang="en-US" sz="1400" dirty="0" smtClean="0">
                <a:solidFill>
                  <a:srgbClr val="FF0000"/>
                </a:solidFill>
              </a:rPr>
              <a:t>e.g., coin flip</a:t>
            </a:r>
            <a:endParaRPr lang="en-US" sz="1400" dirty="0">
              <a:solidFill>
                <a:srgbClr val="FF0000"/>
              </a:solidFill>
            </a:endParaRPr>
          </a:p>
        </p:txBody>
      </p:sp>
      <p:sp>
        <p:nvSpPr>
          <p:cNvPr id="3" name="Right Arrow 2"/>
          <p:cNvSpPr/>
          <p:nvPr/>
        </p:nvSpPr>
        <p:spPr bwMode="auto">
          <a:xfrm>
            <a:off x="7924800" y="3210667"/>
            <a:ext cx="158504"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981660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sldNum" sz="quarter" idx="10"/>
          </p:nvPr>
        </p:nvSpPr>
        <p:spPr>
          <a:ln/>
        </p:spPr>
        <p:txBody>
          <a:bodyPr/>
          <a:lstStyle/>
          <a:p>
            <a:r>
              <a:rPr lang="en-US"/>
              <a:t>6-</a:t>
            </a:r>
            <a:fld id="{527E2496-CACB-47F1-B307-60F37166883C}" type="slidenum">
              <a:rPr lang="en-US"/>
              <a:pPr/>
              <a:t>57</a:t>
            </a:fld>
            <a:endParaRPr lang="en-US"/>
          </a:p>
        </p:txBody>
      </p:sp>
      <p:sp>
        <p:nvSpPr>
          <p:cNvPr id="103426" name="Text Box 4"/>
          <p:cNvSpPr txBox="1">
            <a:spLocks noChangeArrowheads="1"/>
          </p:cNvSpPr>
          <p:nvPr/>
        </p:nvSpPr>
        <p:spPr bwMode="auto">
          <a:xfrm>
            <a:off x="1524000" y="41957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endParaRPr lang="en-US"/>
          </a:p>
        </p:txBody>
      </p:sp>
      <p:sp>
        <p:nvSpPr>
          <p:cNvPr id="103427" name="Rectangle 13"/>
          <p:cNvSpPr>
            <a:spLocks noChangeArrowheads="1"/>
          </p:cNvSpPr>
          <p:nvPr/>
        </p:nvSpPr>
        <p:spPr bwMode="auto">
          <a:xfrm>
            <a:off x="1498600" y="187801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103428" name="Rectangle 14"/>
          <p:cNvSpPr>
            <a:spLocks noChangeArrowheads="1"/>
          </p:cNvSpPr>
          <p:nvPr/>
        </p:nvSpPr>
        <p:spPr bwMode="auto">
          <a:xfrm>
            <a:off x="1498600" y="187801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103429" name="Rectangle 15"/>
          <p:cNvSpPr>
            <a:spLocks noChangeArrowheads="1"/>
          </p:cNvSpPr>
          <p:nvPr/>
        </p:nvSpPr>
        <p:spPr bwMode="auto">
          <a:xfrm>
            <a:off x="1498600" y="187801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103430" name="Rectangle 16"/>
          <p:cNvSpPr>
            <a:spLocks noChangeArrowheads="1"/>
          </p:cNvSpPr>
          <p:nvPr/>
        </p:nvSpPr>
        <p:spPr bwMode="auto">
          <a:xfrm>
            <a:off x="1473200" y="20732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03431" name="Rectangle 17"/>
          <p:cNvSpPr>
            <a:spLocks noChangeArrowheads="1"/>
          </p:cNvSpPr>
          <p:nvPr/>
        </p:nvSpPr>
        <p:spPr bwMode="auto">
          <a:xfrm>
            <a:off x="1473200" y="20732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03432"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26" name="TextBox 25"/>
          <p:cNvSpPr txBox="1"/>
          <p:nvPr/>
        </p:nvSpPr>
        <p:spPr>
          <a:xfrm>
            <a:off x="2350293" y="1010649"/>
            <a:ext cx="5001690" cy="400110"/>
          </a:xfrm>
          <a:prstGeom prst="rect">
            <a:avLst/>
          </a:prstGeom>
          <a:noFill/>
        </p:spPr>
        <p:txBody>
          <a:bodyPr wrap="none">
            <a:spAutoFit/>
          </a:bodyPr>
          <a:lstStyle/>
          <a:p>
            <a:pPr eaLnBrk="0" hangingPunct="0">
              <a:defRPr/>
            </a:pPr>
            <a:r>
              <a:rPr lang="en-US" sz="2000" i="1" dirty="0">
                <a:solidFill>
                  <a:srgbClr val="C00000"/>
                </a:solidFill>
                <a:effectLst>
                  <a:outerShdw blurRad="38100" dist="38100" dir="2700000" algn="tl">
                    <a:srgbClr val="000000">
                      <a:alpha val="43137"/>
                    </a:srgbClr>
                  </a:outerShdw>
                </a:effectLst>
              </a:rPr>
              <a:t>Characteristics of the Binomial Distribution</a:t>
            </a:r>
          </a:p>
        </p:txBody>
      </p:sp>
      <p:pic>
        <p:nvPicPr>
          <p:cNvPr id="128001" name="Picture 1"/>
          <p:cNvPicPr>
            <a:picLocks noChangeAspect="1" noChangeArrowheads="1"/>
          </p:cNvPicPr>
          <p:nvPr/>
        </p:nvPicPr>
        <p:blipFill>
          <a:blip r:embed="rId3" cstate="print"/>
          <a:srcRect/>
          <a:stretch>
            <a:fillRect/>
          </a:stretch>
        </p:blipFill>
        <p:spPr bwMode="auto">
          <a:xfrm>
            <a:off x="1576387" y="1478911"/>
            <a:ext cx="6202078" cy="2934649"/>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15" name="Rectangle 2"/>
          <p:cNvSpPr txBox="1">
            <a:spLocks noChangeArrowheads="1"/>
          </p:cNvSpPr>
          <p:nvPr/>
        </p:nvSpPr>
        <p:spPr bwMode="auto">
          <a:xfrm>
            <a:off x="1335881" y="371999"/>
            <a:ext cx="6548438" cy="514502"/>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Binomial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575" y="4564061"/>
            <a:ext cx="5954668" cy="1912937"/>
          </a:xfrm>
          <a:prstGeom prst="rect">
            <a:avLst/>
          </a:prstGeom>
        </p:spPr>
      </p:pic>
    </p:spTree>
    <p:extLst>
      <p:ext uri="{BB962C8B-B14F-4D97-AF65-F5344CB8AC3E}">
        <p14:creationId xmlns:p14="http://schemas.microsoft.com/office/powerpoint/2010/main" val="4142180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sldNum" sz="quarter" idx="10"/>
          </p:nvPr>
        </p:nvSpPr>
        <p:spPr>
          <a:ln/>
        </p:spPr>
        <p:txBody>
          <a:bodyPr/>
          <a:lstStyle/>
          <a:p>
            <a:r>
              <a:rPr lang="en-US"/>
              <a:t>6-</a:t>
            </a:r>
            <a:fld id="{527E2496-CACB-47F1-B307-60F37166883C}" type="slidenum">
              <a:rPr lang="en-US"/>
              <a:pPr/>
              <a:t>58</a:t>
            </a:fld>
            <a:endParaRPr lang="en-US"/>
          </a:p>
        </p:txBody>
      </p:sp>
      <p:sp>
        <p:nvSpPr>
          <p:cNvPr id="103426" name="Text Box 4"/>
          <p:cNvSpPr txBox="1">
            <a:spLocks noChangeArrowheads="1"/>
          </p:cNvSpPr>
          <p:nvPr/>
        </p:nvSpPr>
        <p:spPr bwMode="auto">
          <a:xfrm>
            <a:off x="1524000" y="41957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endParaRPr lang="en-US"/>
          </a:p>
        </p:txBody>
      </p:sp>
      <p:sp>
        <p:nvSpPr>
          <p:cNvPr id="103427" name="Rectangle 13"/>
          <p:cNvSpPr>
            <a:spLocks noChangeArrowheads="1"/>
          </p:cNvSpPr>
          <p:nvPr/>
        </p:nvSpPr>
        <p:spPr bwMode="auto">
          <a:xfrm>
            <a:off x="1498600" y="187801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103428" name="Rectangle 14"/>
          <p:cNvSpPr>
            <a:spLocks noChangeArrowheads="1"/>
          </p:cNvSpPr>
          <p:nvPr/>
        </p:nvSpPr>
        <p:spPr bwMode="auto">
          <a:xfrm>
            <a:off x="1498600" y="187801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103430" name="Rectangle 16"/>
          <p:cNvSpPr>
            <a:spLocks noChangeArrowheads="1"/>
          </p:cNvSpPr>
          <p:nvPr/>
        </p:nvSpPr>
        <p:spPr bwMode="auto">
          <a:xfrm>
            <a:off x="1473200" y="20732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03431" name="Rectangle 17"/>
          <p:cNvSpPr>
            <a:spLocks noChangeArrowheads="1"/>
          </p:cNvSpPr>
          <p:nvPr/>
        </p:nvSpPr>
        <p:spPr bwMode="auto">
          <a:xfrm>
            <a:off x="1473200" y="20732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03432"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26" name="TextBox 25"/>
          <p:cNvSpPr txBox="1"/>
          <p:nvPr/>
        </p:nvSpPr>
        <p:spPr>
          <a:xfrm>
            <a:off x="2209800" y="1113577"/>
            <a:ext cx="5310108" cy="369332"/>
          </a:xfrm>
          <a:prstGeom prst="rect">
            <a:avLst/>
          </a:prstGeom>
          <a:noFill/>
        </p:spPr>
        <p:txBody>
          <a:bodyPr wrap="none">
            <a:spAutoFit/>
          </a:bodyPr>
          <a:lstStyle/>
          <a:p>
            <a:pPr algn="ctr" eaLnBrk="0" hangingPunct="0">
              <a:defRPr/>
            </a:pPr>
            <a:r>
              <a:rPr lang="en-US" i="1" dirty="0" smtClean="0">
                <a:solidFill>
                  <a:srgbClr val="C00000"/>
                </a:solidFill>
                <a:effectLst>
                  <a:outerShdw blurRad="38100" dist="38100" dir="2700000" algn="tl">
                    <a:srgbClr val="000000">
                      <a:alpha val="43137"/>
                    </a:srgbClr>
                  </a:outerShdw>
                </a:effectLst>
              </a:rPr>
              <a:t>Example: </a:t>
            </a:r>
            <a:r>
              <a:rPr lang="en-US" i="1" dirty="0" err="1" smtClean="0">
                <a:solidFill>
                  <a:srgbClr val="C00000"/>
                </a:solidFill>
                <a:effectLst>
                  <a:outerShdw blurRad="38100" dist="38100" dir="2700000" algn="tl">
                    <a:srgbClr val="000000">
                      <a:alpha val="43137"/>
                    </a:srgbClr>
                  </a:outerShdw>
                </a:effectLst>
              </a:rPr>
              <a:t>MegaStat’s</a:t>
            </a:r>
            <a:r>
              <a:rPr lang="en-US" i="1" dirty="0" smtClean="0">
                <a:solidFill>
                  <a:srgbClr val="C00000"/>
                </a:solidFill>
                <a:effectLst>
                  <a:outerShdw blurRad="38100" dist="38100" dir="2700000" algn="tl">
                    <a:srgbClr val="000000">
                      <a:alpha val="43137"/>
                    </a:srgbClr>
                  </a:outerShdw>
                </a:effectLst>
              </a:rPr>
              <a:t> binomial with n = 12, p = .10</a:t>
            </a:r>
            <a:endParaRPr lang="en-US" i="1" dirty="0">
              <a:solidFill>
                <a:srgbClr val="C00000"/>
              </a:solidFill>
              <a:effectLst>
                <a:outerShdw blurRad="38100" dist="38100" dir="2700000" algn="tl">
                  <a:srgbClr val="000000">
                    <a:alpha val="43137"/>
                  </a:srgbClr>
                </a:outerShdw>
              </a:effectLst>
            </a:endParaRPr>
          </a:p>
        </p:txBody>
      </p:sp>
      <p:sp>
        <p:nvSpPr>
          <p:cNvPr id="15" name="Rectangle 2"/>
          <p:cNvSpPr txBox="1">
            <a:spLocks noChangeArrowheads="1"/>
          </p:cNvSpPr>
          <p:nvPr/>
        </p:nvSpPr>
        <p:spPr bwMode="auto">
          <a:xfrm>
            <a:off x="1335881" y="371999"/>
            <a:ext cx="6548438" cy="514502"/>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Binomial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703122"/>
            <a:ext cx="3810000" cy="28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25600"/>
            <a:ext cx="4294347"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676399"/>
            <a:ext cx="2514600" cy="45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966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sldNum" sz="quarter" idx="10"/>
          </p:nvPr>
        </p:nvSpPr>
        <p:spPr>
          <a:ln/>
        </p:spPr>
        <p:txBody>
          <a:bodyPr/>
          <a:lstStyle/>
          <a:p>
            <a:r>
              <a:rPr lang="en-US"/>
              <a:t>6-</a:t>
            </a:r>
            <a:fld id="{398A176D-396A-4D66-91D1-A0C1BA20B890}" type="slidenum">
              <a:rPr lang="en-US"/>
              <a:pPr/>
              <a:t>59</a:t>
            </a:fld>
            <a:endParaRPr lang="en-US"/>
          </a:p>
        </p:txBody>
      </p:sp>
      <p:sp>
        <p:nvSpPr>
          <p:cNvPr id="105473" name="Text Box 3"/>
          <p:cNvSpPr txBox="1">
            <a:spLocks noChangeArrowheads="1"/>
          </p:cNvSpPr>
          <p:nvPr/>
        </p:nvSpPr>
        <p:spPr bwMode="auto">
          <a:xfrm>
            <a:off x="1508125" y="41513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buClr>
                <a:srgbClr val="C00000"/>
              </a:buClr>
            </a:pPr>
            <a:endParaRPr lang="en-US"/>
          </a:p>
        </p:txBody>
      </p:sp>
      <p:sp>
        <p:nvSpPr>
          <p:cNvPr id="105474" name="Rectangle 13"/>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105475" name="Rectangle 14"/>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105476" name="Rectangle 15"/>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56336" name="Rectangle 16"/>
          <p:cNvSpPr>
            <a:spLocks noChangeArrowheads="1"/>
          </p:cNvSpPr>
          <p:nvPr/>
        </p:nvSpPr>
        <p:spPr bwMode="auto">
          <a:xfrm>
            <a:off x="546100" y="1723232"/>
            <a:ext cx="8231188" cy="3560762"/>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dirty="0" smtClean="0">
                <a:effectLst>
                  <a:outerShdw blurRad="38100" dist="38100" dir="2700000" algn="tl">
                    <a:srgbClr val="FFFFFF"/>
                  </a:outerShdw>
                </a:effectLst>
              </a:rPr>
              <a:t>Quick </a:t>
            </a:r>
            <a:r>
              <a:rPr lang="en-US" dirty="0">
                <a:effectLst>
                  <a:outerShdw blurRad="38100" dist="38100" dir="2700000" algn="tl">
                    <a:srgbClr val="FFFFFF"/>
                  </a:outerShdw>
                </a:effectLst>
              </a:rPr>
              <a:t>Oil Change shops </a:t>
            </a:r>
            <a:r>
              <a:rPr lang="en-US" dirty="0" smtClean="0">
                <a:effectLst>
                  <a:outerShdw blurRad="38100" dist="38100" dir="2700000" algn="tl">
                    <a:srgbClr val="FFFFFF"/>
                  </a:outerShdw>
                </a:effectLst>
              </a:rPr>
              <a:t>want to </a:t>
            </a:r>
            <a:r>
              <a:rPr lang="en-US" dirty="0">
                <a:effectLst>
                  <a:outerShdw blurRad="38100" dist="38100" dir="2700000" algn="tl">
                    <a:srgbClr val="FFFFFF"/>
                  </a:outerShdw>
                </a:effectLst>
              </a:rPr>
              <a:t>ensure that a car’s service time is not considered “late” by the customer</a:t>
            </a:r>
            <a:r>
              <a:rPr lang="en-US" dirty="0" smtClean="0">
                <a:effectLst>
                  <a:outerShdw blurRad="38100" dist="38100" dir="2700000" algn="tl">
                    <a:srgbClr val="FFFFFF"/>
                  </a:outerShdw>
                </a:effectLst>
              </a:rPr>
              <a:t>. The recent percent of “late” cars is 10%.</a:t>
            </a:r>
            <a:endParaRPr lang="en-US" dirty="0">
              <a:effectLst>
                <a:outerShdw blurRad="38100" dist="38100" dir="2700000" algn="tl">
                  <a:srgbClr val="FFFFFF"/>
                </a:outerShdw>
              </a:effectLst>
            </a:endParaRPr>
          </a:p>
        </p:txBody>
      </p:sp>
      <p:sp>
        <p:nvSpPr>
          <p:cNvPr id="56337" name="Rectangle 17"/>
          <p:cNvSpPr>
            <a:spLocks noChangeArrowheads="1"/>
          </p:cNvSpPr>
          <p:nvPr/>
        </p:nvSpPr>
        <p:spPr bwMode="auto">
          <a:xfrm>
            <a:off x="533400" y="2388394"/>
            <a:ext cx="8231188" cy="684213"/>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dirty="0">
                <a:effectLst>
                  <a:outerShdw blurRad="38100" dist="38100" dir="2700000" algn="tl">
                    <a:srgbClr val="FFFFFF"/>
                  </a:outerShdw>
                </a:effectLst>
              </a:rPr>
              <a:t>Service times are defined as either </a:t>
            </a:r>
            <a:r>
              <a:rPr lang="en-US" i="1" dirty="0">
                <a:effectLst>
                  <a:outerShdw blurRad="38100" dist="38100" dir="2700000" algn="tl">
                    <a:srgbClr val="FFFFFF"/>
                  </a:outerShdw>
                </a:effectLst>
              </a:rPr>
              <a:t>late</a:t>
            </a:r>
            <a:r>
              <a:rPr lang="en-US" dirty="0">
                <a:effectLst>
                  <a:outerShdw blurRad="38100" dist="38100" dir="2700000" algn="tl">
                    <a:srgbClr val="FFFFFF"/>
                  </a:outerShdw>
                </a:effectLst>
              </a:rPr>
              <a:t> </a:t>
            </a:r>
            <a:r>
              <a:rPr lang="en-US" dirty="0" smtClean="0">
                <a:effectLst>
                  <a:outerShdw blurRad="38100" dist="38100" dir="2700000" algn="tl">
                    <a:srgbClr val="FFFFFF"/>
                  </a:outerShdw>
                </a:effectLst>
              </a:rPr>
              <a:t>(1) or </a:t>
            </a:r>
            <a:r>
              <a:rPr lang="en-US" i="1" dirty="0">
                <a:effectLst>
                  <a:outerShdw blurRad="38100" dist="38100" dir="2700000" algn="tl">
                    <a:srgbClr val="FFFFFF"/>
                  </a:outerShdw>
                </a:effectLst>
              </a:rPr>
              <a:t>not </a:t>
            </a:r>
            <a:r>
              <a:rPr lang="en-US" i="1" dirty="0" smtClean="0">
                <a:effectLst>
                  <a:outerShdw blurRad="38100" dist="38100" dir="2700000" algn="tl">
                    <a:srgbClr val="FFFFFF"/>
                  </a:outerShdw>
                </a:effectLst>
              </a:rPr>
              <a:t>late</a:t>
            </a:r>
            <a:r>
              <a:rPr lang="en-US" dirty="0" smtClean="0">
                <a:effectLst>
                  <a:outerShdw blurRad="38100" dist="38100" dir="2700000" algn="tl">
                    <a:srgbClr val="FFFFFF"/>
                  </a:outerShdw>
                </a:effectLst>
              </a:rPr>
              <a:t> (0).</a:t>
            </a:r>
            <a:endParaRPr lang="en-US" dirty="0">
              <a:effectLst>
                <a:outerShdw blurRad="38100" dist="38100" dir="2700000" algn="tl">
                  <a:srgbClr val="FFFFFF"/>
                </a:outerShdw>
              </a:effectLst>
            </a:endParaRPr>
          </a:p>
        </p:txBody>
      </p:sp>
      <p:sp>
        <p:nvSpPr>
          <p:cNvPr id="56338" name="Rectangle 18"/>
          <p:cNvSpPr>
            <a:spLocks noChangeArrowheads="1"/>
          </p:cNvSpPr>
          <p:nvPr/>
        </p:nvSpPr>
        <p:spPr bwMode="auto">
          <a:xfrm>
            <a:off x="533400" y="2845595"/>
            <a:ext cx="8231188" cy="507206"/>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i="1" dirty="0" smtClean="0">
                <a:effectLst>
                  <a:outerShdw blurRad="38100" dist="38100" dir="2700000" algn="tl">
                    <a:srgbClr val="FFFFFF"/>
                  </a:outerShdw>
                </a:effectLst>
              </a:rPr>
              <a:t>X</a:t>
            </a:r>
            <a:r>
              <a:rPr lang="en-US" dirty="0" smtClean="0">
                <a:effectLst>
                  <a:outerShdw blurRad="38100" dist="38100" dir="2700000" algn="tl">
                    <a:srgbClr val="FFFFFF"/>
                  </a:outerShdw>
                </a:effectLst>
              </a:rPr>
              <a:t> = </a:t>
            </a:r>
            <a:r>
              <a:rPr lang="en-US" dirty="0">
                <a:effectLst>
                  <a:outerShdw blurRad="38100" dist="38100" dir="2700000" algn="tl">
                    <a:srgbClr val="FFFFFF"/>
                  </a:outerShdw>
                </a:effectLst>
              </a:rPr>
              <a:t>the number of cars that are late out of the </a:t>
            </a:r>
            <a:r>
              <a:rPr lang="en-US" dirty="0" smtClean="0">
                <a:effectLst>
                  <a:outerShdw blurRad="38100" dist="38100" dir="2700000" algn="tl">
                    <a:srgbClr val="FFFFFF"/>
                  </a:outerShdw>
                </a:effectLst>
              </a:rPr>
              <a:t>number </a:t>
            </a:r>
            <a:r>
              <a:rPr lang="en-US" dirty="0">
                <a:effectLst>
                  <a:outerShdw blurRad="38100" dist="38100" dir="2700000" algn="tl">
                    <a:srgbClr val="FFFFFF"/>
                  </a:outerShdw>
                </a:effectLst>
              </a:rPr>
              <a:t>of cars serviced.</a:t>
            </a:r>
          </a:p>
        </p:txBody>
      </p:sp>
      <p:sp>
        <p:nvSpPr>
          <p:cNvPr id="56339" name="Rectangle 19"/>
          <p:cNvSpPr>
            <a:spLocks noChangeArrowheads="1"/>
          </p:cNvSpPr>
          <p:nvPr/>
        </p:nvSpPr>
        <p:spPr bwMode="auto">
          <a:xfrm>
            <a:off x="654844" y="4335463"/>
            <a:ext cx="4602956" cy="1143000"/>
          </a:xfrm>
          <a:prstGeom prst="rect">
            <a:avLst/>
          </a:prstGeom>
          <a:noFill/>
          <a:ln w="9525">
            <a:noFill/>
            <a:miter lim="800000"/>
            <a:headEnd/>
            <a:tailEnd/>
          </a:ln>
          <a:effectLst/>
        </p:spPr>
        <p:txBody>
          <a:bodyPr lIns="91435" tIns="45718" rIns="91435" bIns="45718"/>
          <a:lstStyle/>
          <a:p>
            <a:pPr marL="396096" indent="-396096" eaLnBrk="0" hangingPunct="0">
              <a:spcBef>
                <a:spcPts val="1200"/>
              </a:spcBef>
              <a:buClr>
                <a:schemeClr val="accent1"/>
              </a:buClr>
              <a:buFontTx/>
              <a:buChar char="•"/>
              <a:defRPr/>
            </a:pPr>
            <a:r>
              <a:rPr lang="en-US" i="1" dirty="0">
                <a:solidFill>
                  <a:srgbClr val="C00000"/>
                </a:solidFill>
                <a:effectLst>
                  <a:outerShdw blurRad="38100" dist="38100" dir="2700000" algn="tl">
                    <a:srgbClr val="000000">
                      <a:alpha val="43137"/>
                    </a:srgbClr>
                  </a:outerShdw>
                </a:effectLst>
              </a:rPr>
              <a:t>Assumptions:</a:t>
            </a:r>
            <a:r>
              <a:rPr lang="en-US" dirty="0">
                <a:effectLst>
                  <a:outerShdw blurRad="38100" dist="38100" dir="2700000" algn="tl">
                    <a:srgbClr val="FFFFFF"/>
                  </a:outerShdw>
                </a:effectLst>
              </a:rPr>
              <a:t/>
            </a:r>
            <a:br>
              <a:rPr lang="en-US" dirty="0">
                <a:effectLst>
                  <a:outerShdw blurRad="38100" dist="38100" dir="2700000" algn="tl">
                    <a:srgbClr val="FFFFFF"/>
                  </a:outerShdw>
                </a:effectLst>
              </a:rPr>
            </a:br>
            <a:r>
              <a:rPr lang="en-US" dirty="0">
                <a:effectLst>
                  <a:outerShdw blurRad="38100" dist="38100" dir="2700000" algn="tl">
                    <a:srgbClr val="FFFFFF"/>
                  </a:outerShdw>
                </a:effectLst>
              </a:rPr>
              <a:t> - Cars are independent of each other.</a:t>
            </a:r>
            <a:br>
              <a:rPr lang="en-US" dirty="0">
                <a:effectLst>
                  <a:outerShdw blurRad="38100" dist="38100" dir="2700000" algn="tl">
                    <a:srgbClr val="FFFFFF"/>
                  </a:outerShdw>
                </a:effectLst>
              </a:rPr>
            </a:br>
            <a:r>
              <a:rPr lang="en-US" dirty="0">
                <a:effectLst>
                  <a:outerShdw blurRad="38100" dist="38100" dir="2700000" algn="tl">
                    <a:srgbClr val="FFFFFF"/>
                  </a:outerShdw>
                </a:effectLst>
              </a:rPr>
              <a:t> - Probability of a late car is </a:t>
            </a:r>
            <a:r>
              <a:rPr lang="en-US" dirty="0" smtClean="0">
                <a:effectLst>
                  <a:outerShdw blurRad="38100" dist="38100" dir="2700000" algn="tl">
                    <a:srgbClr val="FFFFFF"/>
                  </a:outerShdw>
                </a:effectLst>
              </a:rPr>
              <a:t>constant.</a:t>
            </a:r>
            <a:endParaRPr lang="en-US" dirty="0">
              <a:effectLst>
                <a:outerShdw blurRad="38100" dist="38100" dir="2700000" algn="tl">
                  <a:srgbClr val="FFFFFF"/>
                </a:outerShdw>
              </a:effectLst>
            </a:endParaRPr>
          </a:p>
        </p:txBody>
      </p:sp>
      <p:sp>
        <p:nvSpPr>
          <p:cNvPr id="56341" name="Rectangle 21"/>
          <p:cNvSpPr>
            <a:spLocks noChangeArrowheads="1"/>
          </p:cNvSpPr>
          <p:nvPr/>
        </p:nvSpPr>
        <p:spPr bwMode="auto">
          <a:xfrm>
            <a:off x="319088" y="1002640"/>
            <a:ext cx="8458200"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Example: Quick Oil Change Shop</a:t>
            </a:r>
          </a:p>
        </p:txBody>
      </p:sp>
      <p:sp>
        <p:nvSpPr>
          <p:cNvPr id="105482"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15" name="Rectangle 2"/>
          <p:cNvSpPr txBox="1">
            <a:spLocks noChangeArrowheads="1"/>
          </p:cNvSpPr>
          <p:nvPr/>
        </p:nvSpPr>
        <p:spPr bwMode="auto">
          <a:xfrm>
            <a:off x="1335881" y="371999"/>
            <a:ext cx="6548438" cy="514502"/>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Binomial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sp>
        <p:nvSpPr>
          <p:cNvPr id="18" name="Rectangle 17"/>
          <p:cNvSpPr>
            <a:spLocks noChangeArrowheads="1"/>
          </p:cNvSpPr>
          <p:nvPr/>
        </p:nvSpPr>
        <p:spPr bwMode="auto">
          <a:xfrm>
            <a:off x="562099" y="3265210"/>
            <a:ext cx="3761189" cy="476302"/>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i="1" dirty="0" smtClean="0">
                <a:effectLst>
                  <a:outerShdw blurRad="38100" dist="38100" dir="2700000" algn="tl">
                    <a:srgbClr val="FFFFFF"/>
                  </a:outerShdw>
                </a:effectLst>
              </a:rPr>
              <a:t>P</a:t>
            </a:r>
            <a:r>
              <a:rPr lang="en-US" dirty="0" smtClean="0">
                <a:effectLst>
                  <a:outerShdw blurRad="38100" dist="38100" dir="2700000" algn="tl">
                    <a:srgbClr val="FFFFFF"/>
                  </a:outerShdw>
                </a:effectLst>
              </a:rPr>
              <a:t>(car </a:t>
            </a:r>
            <a:r>
              <a:rPr lang="en-US" dirty="0">
                <a:effectLst>
                  <a:outerShdw blurRad="38100" dist="38100" dir="2700000" algn="tl">
                    <a:srgbClr val="FFFFFF"/>
                  </a:outerShdw>
                </a:effectLst>
              </a:rPr>
              <a:t>is late) = </a:t>
            </a:r>
            <a:r>
              <a:rPr lang="el-GR" i="1" dirty="0" smtClean="0">
                <a:effectLst>
                  <a:outerShdw blurRad="38100" dist="38100" dir="2700000" algn="tl">
                    <a:srgbClr val="FFFFFF"/>
                  </a:outerShdw>
                </a:effectLst>
              </a:rPr>
              <a:t>π</a:t>
            </a:r>
            <a:r>
              <a:rPr lang="en-US" dirty="0" smtClean="0">
                <a:effectLst>
                  <a:outerShdw blurRad="38100" dist="38100" dir="2700000" algn="tl">
                    <a:srgbClr val="FFFFFF"/>
                  </a:outerShdw>
                </a:effectLst>
              </a:rPr>
              <a:t> </a:t>
            </a:r>
            <a:r>
              <a:rPr lang="en-US" dirty="0">
                <a:effectLst>
                  <a:outerShdw blurRad="38100" dist="38100" dir="2700000" algn="tl">
                    <a:srgbClr val="FFFFFF"/>
                  </a:outerShdw>
                </a:effectLst>
              </a:rPr>
              <a:t>= .10</a:t>
            </a:r>
          </a:p>
        </p:txBody>
      </p:sp>
      <p:sp>
        <p:nvSpPr>
          <p:cNvPr id="19" name="Rectangle 18"/>
          <p:cNvSpPr>
            <a:spLocks noChangeArrowheads="1"/>
          </p:cNvSpPr>
          <p:nvPr/>
        </p:nvSpPr>
        <p:spPr bwMode="auto">
          <a:xfrm>
            <a:off x="584860" y="3651251"/>
            <a:ext cx="3812773" cy="500062"/>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i="1" dirty="0">
                <a:effectLst>
                  <a:outerShdw blurRad="38100" dist="38100" dir="2700000" algn="tl">
                    <a:srgbClr val="FFFFFF"/>
                  </a:outerShdw>
                </a:effectLst>
              </a:rPr>
              <a:t>P</a:t>
            </a:r>
            <a:r>
              <a:rPr lang="en-US" dirty="0">
                <a:effectLst>
                  <a:outerShdw blurRad="38100" dist="38100" dir="2700000" algn="tl">
                    <a:srgbClr val="FFFFFF"/>
                  </a:outerShdw>
                </a:effectLst>
              </a:rPr>
              <a:t>(car is not late) = 1 </a:t>
            </a:r>
            <a:r>
              <a:rPr lang="en-US" dirty="0">
                <a:effectLst>
                  <a:outerShdw blurRad="38100" dist="38100" dir="2700000" algn="tl">
                    <a:srgbClr val="FFFFFF"/>
                  </a:outerShdw>
                </a:effectLst>
                <a:sym typeface="Symbol"/>
              </a:rPr>
              <a:t></a:t>
            </a:r>
            <a:r>
              <a:rPr lang="en-US" dirty="0">
                <a:effectLst>
                  <a:outerShdw blurRad="38100" dist="38100" dir="2700000" algn="tl">
                    <a:srgbClr val="FFFFFF"/>
                  </a:outerShdw>
                </a:effectLst>
              </a:rPr>
              <a:t> </a:t>
            </a:r>
            <a:r>
              <a:rPr lang="el-GR" i="1" dirty="0">
                <a:effectLst>
                  <a:outerShdw blurRad="38100" dist="38100" dir="2700000" algn="tl">
                    <a:srgbClr val="FFFFFF"/>
                  </a:outerShdw>
                </a:effectLst>
              </a:rPr>
              <a:t>π</a:t>
            </a:r>
            <a:r>
              <a:rPr lang="en-US" dirty="0" smtClean="0">
                <a:effectLst>
                  <a:outerShdw blurRad="38100" dist="38100" dir="2700000" algn="tl">
                    <a:srgbClr val="FFFFFF"/>
                  </a:outerShdw>
                </a:effectLst>
              </a:rPr>
              <a:t> </a:t>
            </a:r>
            <a:r>
              <a:rPr lang="en-US" dirty="0">
                <a:effectLst>
                  <a:outerShdw blurRad="38100" dist="38100" dir="2700000" algn="tl">
                    <a:srgbClr val="FFFFFF"/>
                  </a:outerShdw>
                </a:effectLst>
              </a:rPr>
              <a:t>= .90</a:t>
            </a:r>
          </a:p>
        </p:txBody>
      </p:sp>
      <p:pic>
        <p:nvPicPr>
          <p:cNvPr id="1026" name="Picture 2" descr="C:\Users\Blythe\AppData\Local\Microsoft\Windows\Temporary Internet Files\Content.IE5\T28SMCVP\MC90044035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787" y="3352801"/>
            <a:ext cx="1918266" cy="10124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lythe\AppData\Local\Microsoft\Windows\Temporary Internet Files\Content.IE5\TT6LCHKH\MC90002003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4458" y="4388966"/>
            <a:ext cx="1034641" cy="103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861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sldNum" sz="quarter" idx="10"/>
          </p:nvPr>
        </p:nvSpPr>
        <p:spPr>
          <a:ln/>
        </p:spPr>
        <p:txBody>
          <a:bodyPr/>
          <a:lstStyle/>
          <a:p>
            <a:r>
              <a:rPr lang="en-US"/>
              <a:t>5-</a:t>
            </a:r>
            <a:fld id="{9D22BC10-C34A-4471-B613-8C2FFB488C9A}" type="slidenum">
              <a:rPr lang="en-US"/>
              <a:pPr/>
              <a:t>6</a:t>
            </a:fld>
            <a:endParaRPr lang="en-US"/>
          </a:p>
        </p:txBody>
      </p:sp>
      <p:sp>
        <p:nvSpPr>
          <p:cNvPr id="36865"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36866" name="Rectangle 4"/>
          <p:cNvSpPr>
            <a:spLocks noChangeArrowheads="1"/>
          </p:cNvSpPr>
          <p:nvPr/>
        </p:nvSpPr>
        <p:spPr bwMode="auto">
          <a:xfrm>
            <a:off x="617538" y="2168525"/>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a:solidFill>
                  <a:srgbClr val="002060"/>
                </a:solidFill>
              </a:rPr>
              <a:t>Use the </a:t>
            </a:r>
            <a:r>
              <a:rPr lang="en-US" sz="2000" i="1" u="sng">
                <a:solidFill>
                  <a:srgbClr val="002060"/>
                </a:solidFill>
              </a:rPr>
              <a:t>empirical</a:t>
            </a:r>
            <a:r>
              <a:rPr lang="en-US" sz="2000">
                <a:solidFill>
                  <a:srgbClr val="002060"/>
                </a:solidFill>
              </a:rPr>
              <a:t> or </a:t>
            </a:r>
            <a:r>
              <a:rPr lang="en-US" sz="2000" i="1" u="sng">
                <a:solidFill>
                  <a:srgbClr val="002060"/>
                </a:solidFill>
              </a:rPr>
              <a:t>relative frequency</a:t>
            </a:r>
            <a:r>
              <a:rPr lang="en-US" sz="2000">
                <a:solidFill>
                  <a:srgbClr val="002060"/>
                </a:solidFill>
              </a:rPr>
              <a:t> approach to assign probabilities by counting the frequency (</a:t>
            </a:r>
            <a:r>
              <a:rPr lang="en-US" sz="2000" i="1">
                <a:solidFill>
                  <a:srgbClr val="002060"/>
                </a:solidFill>
                <a:latin typeface="Times New Roman" pitchFamily="18" charset="0"/>
              </a:rPr>
              <a:t>f</a:t>
            </a:r>
            <a:r>
              <a:rPr lang="en-US" sz="2000" i="1" baseline="-25000">
                <a:solidFill>
                  <a:srgbClr val="002060"/>
                </a:solidFill>
              </a:rPr>
              <a:t>i</a:t>
            </a:r>
            <a:r>
              <a:rPr lang="en-US" sz="2000">
                <a:solidFill>
                  <a:srgbClr val="002060"/>
                </a:solidFill>
              </a:rPr>
              <a:t>) of observed outcomes defined on the experimental sample space.</a:t>
            </a:r>
          </a:p>
        </p:txBody>
      </p:sp>
      <p:sp>
        <p:nvSpPr>
          <p:cNvPr id="26629" name="Text Box 5"/>
          <p:cNvSpPr txBox="1">
            <a:spLocks noChangeArrowheads="1"/>
          </p:cNvSpPr>
          <p:nvPr/>
        </p:nvSpPr>
        <p:spPr bwMode="auto">
          <a:xfrm>
            <a:off x="1371600" y="4191000"/>
            <a:ext cx="184150" cy="549275"/>
          </a:xfrm>
          <a:prstGeom prst="rect">
            <a:avLst/>
          </a:prstGeom>
          <a:noFill/>
          <a:ln w="9525">
            <a:noFill/>
            <a:miter lim="800000"/>
            <a:headEnd/>
            <a:tailEnd/>
          </a:ln>
          <a:effectLst/>
        </p:spPr>
        <p:txBody>
          <a:bodyPr wrap="none" lIns="91435" tIns="45718" rIns="91435" bIns="45718">
            <a:spAutoFit/>
          </a:bodyPr>
          <a:lstStyle/>
          <a:p>
            <a:pPr defTabSz="914067" eaLnBrk="0" hangingPunct="0">
              <a:buClr>
                <a:srgbClr val="C00000"/>
              </a:buClr>
              <a:defRPr/>
            </a:pPr>
            <a:endParaRPr lang="en-US" sz="3000" dirty="0">
              <a:effectLst>
                <a:outerShdw blurRad="38100" dist="38100" dir="2700000" algn="tl">
                  <a:srgbClr val="FFFFFF"/>
                </a:outerShdw>
              </a:effectLst>
            </a:endParaRPr>
          </a:p>
        </p:txBody>
      </p:sp>
      <p:sp>
        <p:nvSpPr>
          <p:cNvPr id="26631" name="Rectangle 7"/>
          <p:cNvSpPr>
            <a:spLocks noChangeArrowheads="1"/>
          </p:cNvSpPr>
          <p:nvPr/>
        </p:nvSpPr>
        <p:spPr bwMode="auto">
          <a:xfrm>
            <a:off x="656432" y="3559217"/>
            <a:ext cx="82296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dirty="0">
                <a:solidFill>
                  <a:srgbClr val="002060"/>
                </a:solidFill>
              </a:rPr>
              <a:t>For example, to estimate the default rate on student loans:</a:t>
            </a:r>
          </a:p>
        </p:txBody>
      </p:sp>
      <p:sp>
        <p:nvSpPr>
          <p:cNvPr id="26633" name="Text Box 9"/>
          <p:cNvSpPr txBox="1">
            <a:spLocks noChangeArrowheads="1"/>
          </p:cNvSpPr>
          <p:nvPr/>
        </p:nvSpPr>
        <p:spPr bwMode="auto">
          <a:xfrm>
            <a:off x="990600" y="4264025"/>
            <a:ext cx="5275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r>
              <a:rPr lang="en-US" sz="2000" i="1" dirty="0">
                <a:solidFill>
                  <a:srgbClr val="002060"/>
                </a:solidFill>
                <a:latin typeface="+mn-lt"/>
              </a:rPr>
              <a:t>P</a:t>
            </a:r>
            <a:r>
              <a:rPr lang="en-US" sz="2000" dirty="0">
                <a:solidFill>
                  <a:srgbClr val="002060"/>
                </a:solidFill>
                <a:latin typeface="+mn-lt"/>
              </a:rPr>
              <a:t>(a student defaults) =  </a:t>
            </a:r>
            <a:r>
              <a:rPr lang="en-US" sz="2000" i="1" dirty="0">
                <a:solidFill>
                  <a:srgbClr val="002060"/>
                </a:solidFill>
                <a:latin typeface="+mn-lt"/>
              </a:rPr>
              <a:t>f</a:t>
            </a:r>
            <a:r>
              <a:rPr lang="en-US" sz="2000" dirty="0">
                <a:solidFill>
                  <a:srgbClr val="002060"/>
                </a:solidFill>
                <a:latin typeface="+mn-lt"/>
              </a:rPr>
              <a:t> /</a:t>
            </a:r>
            <a:r>
              <a:rPr lang="en-US" sz="2000" i="1" dirty="0">
                <a:solidFill>
                  <a:srgbClr val="002060"/>
                </a:solidFill>
                <a:latin typeface="+mn-lt"/>
              </a:rPr>
              <a:t>n</a:t>
            </a:r>
          </a:p>
        </p:txBody>
      </p:sp>
      <p:sp>
        <p:nvSpPr>
          <p:cNvPr id="26638" name="Rectangle 14"/>
          <p:cNvSpPr>
            <a:spLocks noChangeArrowheads="1"/>
          </p:cNvSpPr>
          <p:nvPr/>
        </p:nvSpPr>
        <p:spPr bwMode="auto">
          <a:xfrm>
            <a:off x="268196" y="1416050"/>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Empirical Approach</a:t>
            </a:r>
          </a:p>
        </p:txBody>
      </p:sp>
      <p:grpSp>
        <p:nvGrpSpPr>
          <p:cNvPr id="2" name="Group 17"/>
          <p:cNvGrpSpPr>
            <a:grpSpLocks/>
          </p:cNvGrpSpPr>
          <p:nvPr/>
        </p:nvGrpSpPr>
        <p:grpSpPr bwMode="auto">
          <a:xfrm>
            <a:off x="4127500" y="4191003"/>
            <a:ext cx="2603154" cy="697409"/>
            <a:chOff x="2761" y="3026"/>
            <a:chExt cx="1476" cy="380"/>
          </a:xfrm>
        </p:grpSpPr>
        <p:sp>
          <p:nvSpPr>
            <p:cNvPr id="36876" name="Text Box 10"/>
            <p:cNvSpPr txBox="1">
              <a:spLocks noChangeArrowheads="1"/>
            </p:cNvSpPr>
            <p:nvPr/>
          </p:nvSpPr>
          <p:spPr bwMode="auto">
            <a:xfrm>
              <a:off x="3013" y="3026"/>
              <a:ext cx="1224"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988" tIns="40494" rIns="80988" bIns="40494">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a:r>
                <a:rPr lang="en-US" sz="2000" u="sng" dirty="0">
                  <a:solidFill>
                    <a:srgbClr val="002060"/>
                  </a:solidFill>
                  <a:latin typeface="+mn-lt"/>
                </a:rPr>
                <a:t>number of defaults</a:t>
              </a:r>
            </a:p>
            <a:p>
              <a:pPr algn="ctr"/>
              <a:r>
                <a:rPr lang="en-US" sz="2000" dirty="0">
                  <a:solidFill>
                    <a:srgbClr val="002060"/>
                  </a:solidFill>
                  <a:latin typeface="+mn-lt"/>
                </a:rPr>
                <a:t>number of loans</a:t>
              </a:r>
            </a:p>
          </p:txBody>
        </p:sp>
        <p:sp>
          <p:nvSpPr>
            <p:cNvPr id="26636" name="Text Box 16"/>
            <p:cNvSpPr txBox="1">
              <a:spLocks noChangeArrowheads="1"/>
            </p:cNvSpPr>
            <p:nvPr/>
          </p:nvSpPr>
          <p:spPr bwMode="auto">
            <a:xfrm>
              <a:off x="2761" y="3077"/>
              <a:ext cx="188" cy="217"/>
            </a:xfrm>
            <a:prstGeom prst="rect">
              <a:avLst/>
            </a:prstGeom>
            <a:noFill/>
            <a:ln w="9525">
              <a:noFill/>
              <a:miter lim="800000"/>
              <a:headEnd/>
              <a:tailEnd/>
            </a:ln>
          </p:spPr>
          <p:txBody>
            <a:bodyPr wrap="none">
              <a:spAutoFit/>
            </a:bodyPr>
            <a:lstStyle/>
            <a:p>
              <a:pPr eaLnBrk="0" hangingPunct="0">
                <a:defRPr/>
              </a:pPr>
              <a:r>
                <a:rPr lang="en-US" sz="2000" dirty="0">
                  <a:solidFill>
                    <a:srgbClr val="002060"/>
                  </a:solidFill>
                  <a:effectLst>
                    <a:outerShdw blurRad="38100" dist="38100" dir="2700000" algn="tl">
                      <a:srgbClr val="000000">
                        <a:alpha val="43137"/>
                      </a:srgbClr>
                    </a:outerShdw>
                  </a:effectLst>
                </a:rPr>
                <a:t>=</a:t>
              </a:r>
            </a:p>
          </p:txBody>
        </p:sp>
      </p:grpSp>
      <p:sp>
        <p:nvSpPr>
          <p:cNvPr id="36872"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130050" name="Picture 2" descr="C:\Users\Blythe\AppData\Local\Microsoft\Windows\Temporary Internet Files\Content.IE5\K4POUWPH\MC9000533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063300"/>
            <a:ext cx="903745" cy="13539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p:cNvSpPr txBox="1">
            <a:spLocks noChangeArrowheads="1"/>
          </p:cNvSpPr>
          <p:nvPr/>
        </p:nvSpPr>
        <p:spPr bwMode="auto">
          <a:xfrm>
            <a:off x="1356217" y="381000"/>
            <a:ext cx="6548438" cy="474922"/>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Probability</a:t>
            </a:r>
            <a:endParaRPr lang="en-US" sz="3200" kern="0" dirty="0">
              <a:solidFill>
                <a:schemeClr val="accent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915439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Grp="1" noChangeArrowheads="1"/>
          </p:cNvSpPr>
          <p:nvPr>
            <p:ph type="sldNum" sz="quarter" idx="10"/>
          </p:nvPr>
        </p:nvSpPr>
        <p:spPr>
          <a:ln/>
        </p:spPr>
        <p:txBody>
          <a:bodyPr/>
          <a:lstStyle/>
          <a:p>
            <a:r>
              <a:rPr lang="en-US"/>
              <a:t>6-</a:t>
            </a:r>
            <a:fld id="{F3C544F5-0963-481E-AC3B-06A8BD6D744B}" type="slidenum">
              <a:rPr lang="en-US"/>
              <a:pPr/>
              <a:t>60</a:t>
            </a:fld>
            <a:endParaRPr lang="en-US"/>
          </a:p>
        </p:txBody>
      </p:sp>
      <p:sp>
        <p:nvSpPr>
          <p:cNvPr id="107521" name="Text Box 3"/>
          <p:cNvSpPr txBox="1">
            <a:spLocks noChangeArrowheads="1"/>
          </p:cNvSpPr>
          <p:nvPr/>
        </p:nvSpPr>
        <p:spPr bwMode="auto">
          <a:xfrm>
            <a:off x="1508125" y="41513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endParaRPr lang="en-US"/>
          </a:p>
        </p:txBody>
      </p:sp>
      <p:sp>
        <p:nvSpPr>
          <p:cNvPr id="107522" name="Rectangle 13"/>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a:p>
        </p:txBody>
      </p:sp>
      <p:sp>
        <p:nvSpPr>
          <p:cNvPr id="107523" name="Rectangle 14"/>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a:p>
        </p:txBody>
      </p:sp>
      <p:sp>
        <p:nvSpPr>
          <p:cNvPr id="107524" name="Rectangle 15"/>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buClr>
                <a:srgbClr val="C00000"/>
              </a:buClr>
            </a:pPr>
            <a:endParaRPr lang="en-US"/>
          </a:p>
        </p:txBody>
      </p:sp>
      <p:sp>
        <p:nvSpPr>
          <p:cNvPr id="107529"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16" name="Rectangle 2"/>
          <p:cNvSpPr txBox="1">
            <a:spLocks noChangeArrowheads="1"/>
          </p:cNvSpPr>
          <p:nvPr/>
        </p:nvSpPr>
        <p:spPr bwMode="auto">
          <a:xfrm>
            <a:off x="1335881" y="371999"/>
            <a:ext cx="6548438" cy="514502"/>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Binomial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sp>
        <p:nvSpPr>
          <p:cNvPr id="17" name="Rectangle 16"/>
          <p:cNvSpPr>
            <a:spLocks noChangeArrowheads="1"/>
          </p:cNvSpPr>
          <p:nvPr/>
        </p:nvSpPr>
        <p:spPr bwMode="auto">
          <a:xfrm>
            <a:off x="433389" y="1612240"/>
            <a:ext cx="8229600" cy="646112"/>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dirty="0">
                <a:effectLst>
                  <a:outerShdw blurRad="38100" dist="38100" dir="2700000" algn="tl">
                    <a:srgbClr val="FFFFFF"/>
                  </a:outerShdw>
                </a:effectLst>
              </a:rPr>
              <a:t>What is the probability that exactly 2 of the next </a:t>
            </a:r>
            <a:r>
              <a:rPr lang="en-US" i="1" dirty="0">
                <a:effectLst>
                  <a:outerShdw blurRad="38100" dist="38100" dir="2700000" algn="tl">
                    <a:srgbClr val="FFFFFF"/>
                  </a:outerShdw>
                </a:effectLst>
              </a:rPr>
              <a:t>n</a:t>
            </a:r>
            <a:r>
              <a:rPr lang="en-US" dirty="0">
                <a:effectLst>
                  <a:outerShdw blurRad="38100" dist="38100" dir="2700000" algn="tl">
                    <a:srgbClr val="FFFFFF"/>
                  </a:outerShdw>
                </a:effectLst>
              </a:rPr>
              <a:t> = 12 cars serviced are late (P(X = 2</a:t>
            </a:r>
            <a:r>
              <a:rPr lang="en-US" dirty="0" smtClean="0">
                <a:effectLst>
                  <a:outerShdw blurRad="38100" dist="38100" dir="2700000" algn="tl">
                    <a:srgbClr val="FFFFFF"/>
                  </a:outerShdw>
                </a:effectLst>
              </a:rPr>
              <a:t>))? For a single </a:t>
            </a:r>
            <a:r>
              <a:rPr lang="en-US" i="1" dirty="0" smtClean="0">
                <a:effectLst>
                  <a:outerShdw blurRad="38100" dist="38100" dir="2700000" algn="tl">
                    <a:srgbClr val="FFFFFF"/>
                  </a:outerShdw>
                </a:effectLst>
              </a:rPr>
              <a:t>X</a:t>
            </a:r>
            <a:r>
              <a:rPr lang="en-US" dirty="0" smtClean="0">
                <a:effectLst>
                  <a:outerShdw blurRad="38100" dist="38100" dir="2700000" algn="tl">
                    <a:srgbClr val="FFFFFF"/>
                  </a:outerShdw>
                </a:effectLst>
              </a:rPr>
              <a:t> value, we use the binomial PDF:</a:t>
            </a:r>
          </a:p>
          <a:p>
            <a:pPr marL="396096" indent="-396096" eaLnBrk="0" hangingPunct="0">
              <a:spcBef>
                <a:spcPct val="20000"/>
              </a:spcBef>
              <a:buClr>
                <a:schemeClr val="accent1"/>
              </a:buClr>
              <a:buFontTx/>
              <a:buChar char="•"/>
              <a:defRPr/>
            </a:pPr>
            <a:endParaRPr lang="en-US" dirty="0">
              <a:effectLst>
                <a:outerShdw blurRad="38100" dist="38100" dir="2700000" algn="tl">
                  <a:srgbClr val="FFFFFF"/>
                </a:outerShdw>
              </a:effectLst>
            </a:endParaRPr>
          </a:p>
          <a:p>
            <a:pPr marL="396096" indent="-396096" eaLnBrk="0" hangingPunct="0">
              <a:spcBef>
                <a:spcPct val="20000"/>
              </a:spcBef>
              <a:buClr>
                <a:schemeClr val="accent1"/>
              </a:buClr>
              <a:buFontTx/>
              <a:buChar char="•"/>
              <a:defRPr/>
            </a:pPr>
            <a:endParaRPr lang="en-US" dirty="0" smtClean="0">
              <a:effectLst>
                <a:outerShdw blurRad="38100" dist="38100" dir="2700000" algn="tl">
                  <a:srgbClr val="FFFFFF"/>
                </a:outerShdw>
              </a:effectLst>
            </a:endParaRPr>
          </a:p>
        </p:txBody>
      </p:sp>
      <p:pic>
        <p:nvPicPr>
          <p:cNvPr id="18" name="Picture 3"/>
          <p:cNvPicPr>
            <a:picLocks noChangeAspect="1" noChangeArrowheads="1"/>
          </p:cNvPicPr>
          <p:nvPr/>
        </p:nvPicPr>
        <p:blipFill>
          <a:blip r:embed="rId3" cstate="print"/>
          <a:srcRect/>
          <a:stretch>
            <a:fillRect/>
          </a:stretch>
        </p:blipFill>
        <p:spPr bwMode="auto">
          <a:xfrm>
            <a:off x="914401" y="2422098"/>
            <a:ext cx="3633788" cy="946832"/>
          </a:xfrm>
          <a:prstGeom prst="rect">
            <a:avLst/>
          </a:prstGeom>
          <a:noFill/>
          <a:ln w="3175">
            <a:solidFill>
              <a:schemeClr val="tx1"/>
            </a:solidFill>
            <a:miter lim="800000"/>
            <a:headEnd/>
            <a:tailEnd/>
          </a:ln>
          <a:effectLst>
            <a:innerShdw blurRad="63500" dist="50800" dir="2700000">
              <a:prstClr val="black">
                <a:alpha val="50000"/>
              </a:prstClr>
            </a:innerShdw>
          </a:effectLst>
        </p:spPr>
      </p:pic>
      <p:pic>
        <p:nvPicPr>
          <p:cNvPr id="19" name="Picture 4"/>
          <p:cNvPicPr>
            <a:picLocks noChangeAspect="1" noChangeArrowheads="1"/>
          </p:cNvPicPr>
          <p:nvPr/>
        </p:nvPicPr>
        <p:blipFill>
          <a:blip r:embed="rId4" cstate="print"/>
          <a:srcRect/>
          <a:stretch>
            <a:fillRect/>
          </a:stretch>
        </p:blipFill>
        <p:spPr bwMode="auto">
          <a:xfrm>
            <a:off x="934193" y="3459049"/>
            <a:ext cx="4497881" cy="1017003"/>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22" name="Rectangle 21"/>
          <p:cNvSpPr>
            <a:spLocks noChangeArrowheads="1"/>
          </p:cNvSpPr>
          <p:nvPr/>
        </p:nvSpPr>
        <p:spPr bwMode="auto">
          <a:xfrm>
            <a:off x="407369" y="5257800"/>
            <a:ext cx="8453252" cy="856456"/>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dirty="0" smtClean="0">
                <a:effectLst>
                  <a:outerShdw blurRad="38100" dist="38100" dir="2700000" algn="tl">
                    <a:srgbClr val="FFFFFF"/>
                  </a:outerShdw>
                </a:effectLst>
              </a:rPr>
              <a:t>The </a:t>
            </a:r>
            <a:r>
              <a:rPr lang="en-US" dirty="0">
                <a:effectLst>
                  <a:outerShdw blurRad="38100" dist="38100" dir="2700000" algn="tl">
                    <a:srgbClr val="FFFFFF"/>
                  </a:outerShdw>
                </a:effectLst>
              </a:rPr>
              <a:t>Excel </a:t>
            </a:r>
            <a:r>
              <a:rPr lang="en-US" dirty="0" smtClean="0">
                <a:effectLst>
                  <a:outerShdw blurRad="38100" dist="38100" dir="2700000" algn="tl">
                    <a:srgbClr val="FFFFFF"/>
                  </a:outerShdw>
                </a:effectLst>
              </a:rPr>
              <a:t>PDF syntax is</a:t>
            </a:r>
            <a:r>
              <a:rPr lang="en-US" dirty="0">
                <a:effectLst>
                  <a:outerShdw blurRad="38100" dist="38100" dir="2700000" algn="tl">
                    <a:srgbClr val="FFFFFF"/>
                  </a:outerShdw>
                </a:effectLst>
              </a:rPr>
              <a:t>: =</a:t>
            </a:r>
            <a:r>
              <a:rPr lang="en-US" dirty="0" smtClean="0">
                <a:effectLst>
                  <a:outerShdw blurRad="38100" dist="38100" dir="2700000" algn="tl">
                    <a:srgbClr val="FFFFFF"/>
                  </a:outerShdw>
                </a:effectLst>
              </a:rPr>
              <a:t>BINOM.DIST(</a:t>
            </a:r>
            <a:r>
              <a:rPr lang="en-US" dirty="0" err="1" smtClean="0">
                <a:effectLst>
                  <a:outerShdw blurRad="38100" dist="38100" dir="2700000" algn="tl">
                    <a:srgbClr val="FFFFFF"/>
                  </a:outerShdw>
                </a:effectLst>
              </a:rPr>
              <a:t>x,</a:t>
            </a:r>
            <a:r>
              <a:rPr lang="en-US" i="1" dirty="0" err="1" smtClean="0">
                <a:effectLst>
                  <a:outerShdw blurRad="38100" dist="38100" dir="2700000" algn="tl">
                    <a:srgbClr val="FFFFFF"/>
                  </a:outerShdw>
                </a:effectLst>
              </a:rPr>
              <a:t>n</a:t>
            </a:r>
            <a:r>
              <a:rPr lang="en-US" i="1" dirty="0" smtClean="0">
                <a:effectLst>
                  <a:outerShdw blurRad="38100" dist="38100" dir="2700000" algn="tl">
                    <a:srgbClr val="FFFFFF"/>
                  </a:outerShdw>
                </a:effectLst>
              </a:rPr>
              <a:t>,</a:t>
            </a:r>
            <a:r>
              <a:rPr lang="el-GR" i="1" dirty="0" smtClean="0">
                <a:effectLst>
                  <a:outerShdw blurRad="38100" dist="38100" dir="2700000" algn="tl">
                    <a:srgbClr val="FFFFFF"/>
                  </a:outerShdw>
                </a:effectLst>
              </a:rPr>
              <a:t>π</a:t>
            </a:r>
            <a:r>
              <a:rPr lang="en-US" dirty="0" smtClean="0">
                <a:effectLst>
                  <a:outerShdw blurRad="38100" dist="38100" dir="2700000" algn="tl">
                    <a:srgbClr val="FFFFFF"/>
                  </a:outerShdw>
                </a:effectLst>
              </a:rPr>
              <a:t>,0</a:t>
            </a:r>
            <a:r>
              <a:rPr lang="en-US" dirty="0">
                <a:effectLst>
                  <a:outerShdw blurRad="38100" dist="38100" dir="2700000" algn="tl">
                    <a:srgbClr val="FFFFFF"/>
                  </a:outerShdw>
                </a:effectLst>
              </a:rPr>
              <a:t>)</a:t>
            </a:r>
          </a:p>
          <a:p>
            <a:pPr marL="396096" indent="-396096" eaLnBrk="0" hangingPunct="0">
              <a:spcBef>
                <a:spcPts val="1200"/>
              </a:spcBef>
              <a:buClr>
                <a:schemeClr val="accent1"/>
              </a:buClr>
              <a:buFontTx/>
              <a:buChar char="•"/>
              <a:defRPr/>
            </a:pPr>
            <a:r>
              <a:rPr lang="en-US" dirty="0" smtClean="0">
                <a:effectLst>
                  <a:outerShdw blurRad="38100" dist="38100" dir="2700000" algn="tl">
                    <a:srgbClr val="FFFFFF"/>
                  </a:outerShdw>
                </a:effectLst>
              </a:rPr>
              <a:t>so we get  </a:t>
            </a:r>
            <a:r>
              <a:rPr lang="en-US" dirty="0">
                <a:effectLst>
                  <a:outerShdw blurRad="38100" dist="38100" dir="2700000" algn="tl">
                    <a:srgbClr val="FFFFFF"/>
                  </a:outerShdw>
                </a:effectLst>
              </a:rPr>
              <a:t>=BINOM.DIST(2,12,0.1,0</a:t>
            </a:r>
            <a:r>
              <a:rPr lang="en-US" dirty="0" smtClean="0">
                <a:effectLst>
                  <a:outerShdw blurRad="38100" dist="38100" dir="2700000" algn="tl">
                    <a:srgbClr val="FFFFFF"/>
                  </a:outerShdw>
                </a:effectLst>
              </a:rPr>
              <a:t>) = .2301</a:t>
            </a:r>
            <a:endParaRPr lang="en-US" dirty="0">
              <a:effectLst>
                <a:outerShdw blurRad="38100" dist="38100" dir="2700000" algn="tl">
                  <a:srgbClr val="FFFFFF"/>
                </a:outerShdw>
              </a:effectLst>
            </a:endParaRPr>
          </a:p>
        </p:txBody>
      </p:sp>
      <p:sp>
        <p:nvSpPr>
          <p:cNvPr id="4" name="TextBox 3"/>
          <p:cNvSpPr txBox="1"/>
          <p:nvPr/>
        </p:nvSpPr>
        <p:spPr>
          <a:xfrm>
            <a:off x="4633995" y="4716069"/>
            <a:ext cx="2120859" cy="338554"/>
          </a:xfrm>
          <a:prstGeom prst="rect">
            <a:avLst/>
          </a:prstGeom>
          <a:noFill/>
        </p:spPr>
        <p:txBody>
          <a:bodyPr wrap="square" rtlCol="0">
            <a:spAutoFit/>
          </a:bodyPr>
          <a:lstStyle/>
          <a:p>
            <a:r>
              <a:rPr lang="en-US" sz="1600" dirty="0" smtClean="0">
                <a:solidFill>
                  <a:srgbClr val="FF0000"/>
                </a:solidFill>
              </a:rPr>
              <a:t>0 for PDF, 1 for CDF </a:t>
            </a:r>
            <a:endParaRPr lang="en-US" sz="1600" dirty="0">
              <a:solidFill>
                <a:srgbClr val="FF0000"/>
              </a:solidFill>
            </a:endParaRPr>
          </a:p>
        </p:txBody>
      </p:sp>
      <p:cxnSp>
        <p:nvCxnSpPr>
          <p:cNvPr id="6" name="Straight Arrow Connector 5"/>
          <p:cNvCxnSpPr/>
          <p:nvPr/>
        </p:nvCxnSpPr>
        <p:spPr bwMode="auto">
          <a:xfrm>
            <a:off x="5432074" y="5059778"/>
            <a:ext cx="206726" cy="22711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26" name="Rectangle 21"/>
          <p:cNvSpPr>
            <a:spLocks noChangeArrowheads="1"/>
          </p:cNvSpPr>
          <p:nvPr/>
        </p:nvSpPr>
        <p:spPr bwMode="auto">
          <a:xfrm>
            <a:off x="319088" y="1002640"/>
            <a:ext cx="8458200"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Example: Quick Oil Change Shop</a:t>
            </a:r>
          </a:p>
        </p:txBody>
      </p:sp>
      <p:pic>
        <p:nvPicPr>
          <p:cNvPr id="102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1747" y="2655260"/>
            <a:ext cx="1878719" cy="251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754854" y="2286000"/>
            <a:ext cx="1873209" cy="338554"/>
          </a:xfrm>
          <a:prstGeom prst="rect">
            <a:avLst/>
          </a:prstGeom>
          <a:noFill/>
        </p:spPr>
        <p:txBody>
          <a:bodyPr wrap="square" rtlCol="0">
            <a:spAutoFit/>
          </a:bodyPr>
          <a:lstStyle/>
          <a:p>
            <a:pPr algn="ctr"/>
            <a:r>
              <a:rPr lang="en-US" sz="1600" i="1" dirty="0" smtClean="0">
                <a:solidFill>
                  <a:srgbClr val="FF0000"/>
                </a:solidFill>
              </a:rPr>
              <a:t>from </a:t>
            </a:r>
            <a:r>
              <a:rPr lang="en-US" sz="1600" i="1" dirty="0" err="1" smtClean="0">
                <a:solidFill>
                  <a:srgbClr val="FF0000"/>
                </a:solidFill>
              </a:rPr>
              <a:t>MegaStat</a:t>
            </a:r>
            <a:endParaRPr lang="en-US" sz="1600" i="1" dirty="0">
              <a:solidFill>
                <a:srgbClr val="FF0000"/>
              </a:solidFill>
            </a:endParaRPr>
          </a:p>
        </p:txBody>
      </p:sp>
    </p:spTree>
    <p:extLst>
      <p:ext uri="{BB962C8B-B14F-4D97-AF65-F5344CB8AC3E}">
        <p14:creationId xmlns:p14="http://schemas.microsoft.com/office/powerpoint/2010/main" val="3511633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sldNum" sz="quarter" idx="10"/>
          </p:nvPr>
        </p:nvSpPr>
        <p:spPr>
          <a:ln/>
        </p:spPr>
        <p:txBody>
          <a:bodyPr/>
          <a:lstStyle/>
          <a:p>
            <a:r>
              <a:rPr lang="en-US"/>
              <a:t>6-</a:t>
            </a:r>
            <a:fld id="{7826752B-25C0-4215-9676-525ED4A3C2E9}" type="slidenum">
              <a:rPr lang="en-US"/>
              <a:pPr/>
              <a:t>61</a:t>
            </a:fld>
            <a:endParaRPr lang="en-US"/>
          </a:p>
        </p:txBody>
      </p:sp>
      <p:sp>
        <p:nvSpPr>
          <p:cNvPr id="115713" name="Rectangle 5"/>
          <p:cNvSpPr>
            <a:spLocks noChangeArrowheads="1"/>
          </p:cNvSpPr>
          <p:nvPr/>
        </p:nvSpPr>
        <p:spPr bwMode="auto">
          <a:xfrm>
            <a:off x="533400" y="1759569"/>
            <a:ext cx="5357679" cy="98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0" hangingPunct="0">
              <a:spcBef>
                <a:spcPct val="20000"/>
              </a:spcBef>
              <a:buClr>
                <a:schemeClr val="folHlink"/>
              </a:buClr>
            </a:pPr>
            <a:r>
              <a:rPr lang="en-US" sz="2000" dirty="0" smtClean="0">
                <a:solidFill>
                  <a:srgbClr val="002060"/>
                </a:solidFill>
              </a:rPr>
              <a:t>Individual </a:t>
            </a:r>
            <a:r>
              <a:rPr lang="en-US" sz="2000" i="1" dirty="0" smtClean="0">
                <a:solidFill>
                  <a:srgbClr val="002060"/>
                </a:solidFill>
              </a:rPr>
              <a:t>P</a:t>
            </a:r>
            <a:r>
              <a:rPr lang="en-US" sz="2000" dirty="0" smtClean="0">
                <a:solidFill>
                  <a:srgbClr val="002060"/>
                </a:solidFill>
              </a:rPr>
              <a:t>(</a:t>
            </a:r>
            <a:r>
              <a:rPr lang="en-US" sz="2000" i="1" dirty="0" smtClean="0">
                <a:solidFill>
                  <a:srgbClr val="002060"/>
                </a:solidFill>
              </a:rPr>
              <a:t>X</a:t>
            </a:r>
            <a:r>
              <a:rPr lang="en-US" sz="2000" dirty="0" smtClean="0">
                <a:solidFill>
                  <a:srgbClr val="002060"/>
                </a:solidFill>
              </a:rPr>
              <a:t>) values can be summed. It </a:t>
            </a:r>
            <a:r>
              <a:rPr lang="en-US" sz="2000" dirty="0">
                <a:solidFill>
                  <a:srgbClr val="002060"/>
                </a:solidFill>
              </a:rPr>
              <a:t>is helpful to sketch a </a:t>
            </a:r>
            <a:r>
              <a:rPr lang="en-US" sz="2000" dirty="0" smtClean="0">
                <a:solidFill>
                  <a:srgbClr val="002060"/>
                </a:solidFill>
              </a:rPr>
              <a:t>diagram to guide you when we are using the CDF:</a:t>
            </a:r>
            <a:endParaRPr lang="en-US" sz="2000" dirty="0">
              <a:solidFill>
                <a:srgbClr val="002060"/>
              </a:solidFill>
            </a:endParaRPr>
          </a:p>
        </p:txBody>
      </p:sp>
      <p:sp>
        <p:nvSpPr>
          <p:cNvPr id="71687" name="Rectangle 7"/>
          <p:cNvSpPr>
            <a:spLocks noChangeArrowheads="1"/>
          </p:cNvSpPr>
          <p:nvPr/>
        </p:nvSpPr>
        <p:spPr bwMode="auto">
          <a:xfrm>
            <a:off x="381000" y="1257382"/>
            <a:ext cx="8458200"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Compound Events</a:t>
            </a:r>
          </a:p>
        </p:txBody>
      </p:sp>
      <p:sp>
        <p:nvSpPr>
          <p:cNvPr id="115715"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pic>
        <p:nvPicPr>
          <p:cNvPr id="1157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079" y="1735137"/>
            <a:ext cx="21240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3" name="Picture 1"/>
          <p:cNvPicPr>
            <a:picLocks noChangeAspect="1" noChangeArrowheads="1"/>
          </p:cNvPicPr>
          <p:nvPr/>
        </p:nvPicPr>
        <p:blipFill>
          <a:blip r:embed="rId4" cstate="print"/>
          <a:srcRect/>
          <a:stretch>
            <a:fillRect/>
          </a:stretch>
        </p:blipFill>
        <p:spPr bwMode="auto">
          <a:xfrm>
            <a:off x="1043049" y="3505200"/>
            <a:ext cx="7353105" cy="2362200"/>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10" name="Rectangle 2"/>
          <p:cNvSpPr txBox="1">
            <a:spLocks noChangeArrowheads="1"/>
          </p:cNvSpPr>
          <p:nvPr/>
        </p:nvSpPr>
        <p:spPr bwMode="auto">
          <a:xfrm>
            <a:off x="1335881" y="371999"/>
            <a:ext cx="6548438" cy="514502"/>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Binomial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spTree>
    <p:extLst>
      <p:ext uri="{BB962C8B-B14F-4D97-AF65-F5344CB8AC3E}">
        <p14:creationId xmlns:p14="http://schemas.microsoft.com/office/powerpoint/2010/main" val="3070791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a:spLocks noGrp="1" noChangeArrowheads="1"/>
          </p:cNvSpPr>
          <p:nvPr>
            <p:ph type="sldNum" sz="quarter" idx="10"/>
          </p:nvPr>
        </p:nvSpPr>
        <p:spPr>
          <a:ln/>
        </p:spPr>
        <p:txBody>
          <a:bodyPr/>
          <a:lstStyle/>
          <a:p>
            <a:r>
              <a:rPr lang="en-US"/>
              <a:t>6-</a:t>
            </a:r>
            <a:fld id="{A56E936E-6AAA-4E5F-88BC-73E6BA6111F4}" type="slidenum">
              <a:rPr lang="en-US"/>
              <a:pPr/>
              <a:t>62</a:t>
            </a:fld>
            <a:endParaRPr lang="en-US"/>
          </a:p>
        </p:txBody>
      </p:sp>
      <p:sp>
        <p:nvSpPr>
          <p:cNvPr id="111617" name="Rectangle 11"/>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111618" name="Rectangle 12"/>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111619" name="Rectangle 13"/>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69647" name="Rectangle 15"/>
          <p:cNvSpPr>
            <a:spLocks noChangeArrowheads="1"/>
          </p:cNvSpPr>
          <p:nvPr/>
        </p:nvSpPr>
        <p:spPr bwMode="auto">
          <a:xfrm>
            <a:off x="278621" y="2524930"/>
            <a:ext cx="8229600" cy="1097643"/>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endParaRPr lang="en-US" sz="2000" dirty="0">
              <a:solidFill>
                <a:srgbClr val="002060"/>
              </a:solidFill>
              <a:effectLst>
                <a:outerShdw blurRad="38100" dist="38100" dir="2700000" algn="tl">
                  <a:srgbClr val="FFFFFF"/>
                </a:outerShdw>
              </a:effectLst>
            </a:endParaRPr>
          </a:p>
        </p:txBody>
      </p:sp>
      <p:sp>
        <p:nvSpPr>
          <p:cNvPr id="111621" name="Rectangle 16"/>
          <p:cNvSpPr>
            <a:spLocks noChangeArrowheads="1"/>
          </p:cNvSpPr>
          <p:nvPr/>
        </p:nvSpPr>
        <p:spPr bwMode="auto">
          <a:xfrm>
            <a:off x="2487613" y="181451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11622" name="Rectangle 17"/>
          <p:cNvSpPr>
            <a:spLocks noChangeArrowheads="1"/>
          </p:cNvSpPr>
          <p:nvPr/>
        </p:nvSpPr>
        <p:spPr bwMode="auto">
          <a:xfrm>
            <a:off x="2487613" y="181451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11623" name="Rectangle 18"/>
          <p:cNvSpPr>
            <a:spLocks noChangeArrowheads="1"/>
          </p:cNvSpPr>
          <p:nvPr/>
        </p:nvSpPr>
        <p:spPr bwMode="auto">
          <a:xfrm>
            <a:off x="2487613" y="181451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11624" name="Rectangle 19"/>
          <p:cNvSpPr>
            <a:spLocks noChangeArrowheads="1"/>
          </p:cNvSpPr>
          <p:nvPr/>
        </p:nvSpPr>
        <p:spPr bwMode="auto">
          <a:xfrm>
            <a:off x="2487613" y="181451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11625" name="Rectangle 20"/>
          <p:cNvSpPr>
            <a:spLocks noChangeArrowheads="1"/>
          </p:cNvSpPr>
          <p:nvPr/>
        </p:nvSpPr>
        <p:spPr bwMode="auto">
          <a:xfrm>
            <a:off x="2487613" y="181451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69653" name="Rectangle 21"/>
          <p:cNvSpPr>
            <a:spLocks noChangeArrowheads="1"/>
          </p:cNvSpPr>
          <p:nvPr/>
        </p:nvSpPr>
        <p:spPr bwMode="auto">
          <a:xfrm>
            <a:off x="686121" y="3006049"/>
            <a:ext cx="8229600" cy="687388"/>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endParaRPr lang="en-US" sz="2000" dirty="0">
              <a:solidFill>
                <a:srgbClr val="002060"/>
              </a:solidFill>
              <a:effectLst>
                <a:outerShdw blurRad="38100" dist="38100" dir="2700000" algn="tl">
                  <a:srgbClr val="FFFFFF"/>
                </a:outerShdw>
              </a:effectLst>
            </a:endParaRPr>
          </a:p>
        </p:txBody>
      </p:sp>
      <p:sp>
        <p:nvSpPr>
          <p:cNvPr id="69660" name="Rectangle 28"/>
          <p:cNvSpPr>
            <a:spLocks noChangeArrowheads="1"/>
          </p:cNvSpPr>
          <p:nvPr/>
        </p:nvSpPr>
        <p:spPr bwMode="auto">
          <a:xfrm>
            <a:off x="426843" y="1045482"/>
            <a:ext cx="8458200"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Compound Events</a:t>
            </a:r>
          </a:p>
        </p:txBody>
      </p:sp>
      <p:grpSp>
        <p:nvGrpSpPr>
          <p:cNvPr id="23" name="Group 22"/>
          <p:cNvGrpSpPr>
            <a:grpSpLocks/>
          </p:cNvGrpSpPr>
          <p:nvPr/>
        </p:nvGrpSpPr>
        <p:grpSpPr bwMode="auto">
          <a:xfrm>
            <a:off x="630444" y="3471546"/>
            <a:ext cx="6553200" cy="1938992"/>
            <a:chOff x="1158946" y="2018799"/>
            <a:chExt cx="6553200" cy="1939103"/>
          </a:xfrm>
        </p:grpSpPr>
        <p:sp>
          <p:nvSpPr>
            <p:cNvPr id="111635" name="Rectangle 29"/>
            <p:cNvSpPr>
              <a:spLocks noChangeArrowheads="1"/>
            </p:cNvSpPr>
            <p:nvPr/>
          </p:nvSpPr>
          <p:spPr bwMode="auto">
            <a:xfrm>
              <a:off x="1158946" y="2018799"/>
              <a:ext cx="6553200" cy="193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2000" dirty="0" smtClean="0">
                  <a:solidFill>
                    <a:srgbClr val="002060"/>
                  </a:solidFill>
                  <a:effectLst>
                    <a:outerShdw blurRad="38100" dist="38100" dir="2700000" algn="tl">
                      <a:srgbClr val="FFFFFF"/>
                    </a:outerShdw>
                  </a:effectLst>
                </a:rPr>
                <a:t>Individual </a:t>
              </a:r>
              <a:r>
                <a:rPr lang="en-US" sz="2000" dirty="0">
                  <a:solidFill>
                    <a:srgbClr val="002060"/>
                  </a:solidFill>
                  <a:effectLst>
                    <a:outerShdw blurRad="38100" dist="38100" dir="2700000" algn="tl">
                      <a:srgbClr val="FFFFFF"/>
                    </a:outerShdw>
                  </a:effectLst>
                </a:rPr>
                <a:t>probabilities can be added so:</a:t>
              </a:r>
              <a:r>
                <a:rPr lang="en-US" sz="2000" i="1" dirty="0" smtClean="0">
                  <a:solidFill>
                    <a:srgbClr val="002060"/>
                  </a:solidFill>
                </a:rPr>
                <a:t> </a:t>
              </a:r>
            </a:p>
            <a:p>
              <a:pPr eaLnBrk="0" hangingPunct="0">
                <a:spcBef>
                  <a:spcPts val="600"/>
                </a:spcBef>
              </a:pPr>
              <a:r>
                <a:rPr lang="en-US" sz="2000" i="1" dirty="0" smtClean="0">
                  <a:solidFill>
                    <a:srgbClr val="002060"/>
                  </a:solidFill>
                </a:rPr>
                <a:t>P</a:t>
              </a:r>
              <a:r>
                <a:rPr lang="en-US" sz="2000" dirty="0" smtClean="0">
                  <a:solidFill>
                    <a:srgbClr val="002060"/>
                  </a:solidFill>
                </a:rPr>
                <a:t>(</a:t>
              </a:r>
              <a:r>
                <a:rPr lang="en-US" sz="2000" i="1" dirty="0" smtClean="0">
                  <a:solidFill>
                    <a:srgbClr val="002060"/>
                  </a:solidFill>
                </a:rPr>
                <a:t>X </a:t>
              </a:r>
              <a:r>
                <a:rPr lang="en-US" sz="2000" dirty="0" smtClean="0">
                  <a:solidFill>
                    <a:srgbClr val="002060"/>
                  </a:solidFill>
                </a:rPr>
                <a:t> </a:t>
              </a:r>
              <a:r>
                <a:rPr lang="en-US" sz="2000" dirty="0">
                  <a:solidFill>
                    <a:srgbClr val="002060"/>
                  </a:solidFill>
                  <a:sym typeface="Symbol" pitchFamily="18" charset="2"/>
                </a:rPr>
                <a:t></a:t>
              </a:r>
              <a:r>
                <a:rPr lang="en-US" sz="2000" dirty="0">
                  <a:solidFill>
                    <a:srgbClr val="002060"/>
                  </a:solidFill>
                </a:rPr>
                <a:t> 2) = </a:t>
              </a:r>
              <a:r>
                <a:rPr lang="en-US" sz="2000" i="1" dirty="0">
                  <a:solidFill>
                    <a:srgbClr val="002060"/>
                  </a:solidFill>
                  <a:sym typeface="Symbol" pitchFamily="18" charset="2"/>
                </a:rPr>
                <a:t>P</a:t>
              </a:r>
              <a:r>
                <a:rPr lang="en-US" sz="2000" dirty="0">
                  <a:solidFill>
                    <a:srgbClr val="002060"/>
                  </a:solidFill>
                  <a:sym typeface="Symbol" pitchFamily="18" charset="2"/>
                </a:rPr>
                <a:t>(2) + </a:t>
              </a:r>
              <a:r>
                <a:rPr lang="en-US" sz="2000" i="1" dirty="0">
                  <a:solidFill>
                    <a:srgbClr val="002060"/>
                  </a:solidFill>
                  <a:sym typeface="Symbol" pitchFamily="18" charset="2"/>
                </a:rPr>
                <a:t>P</a:t>
              </a:r>
              <a:r>
                <a:rPr lang="en-US" sz="2000" dirty="0">
                  <a:solidFill>
                    <a:srgbClr val="002060"/>
                  </a:solidFill>
                  <a:sym typeface="Symbol" pitchFamily="18" charset="2"/>
                </a:rPr>
                <a:t>(3) + </a:t>
              </a:r>
              <a:r>
                <a:rPr lang="en-US" sz="2000" i="1" dirty="0" smtClean="0">
                  <a:solidFill>
                    <a:srgbClr val="002060"/>
                  </a:solidFill>
                  <a:sym typeface="Symbol" pitchFamily="18" charset="2"/>
                </a:rPr>
                <a:t>P</a:t>
              </a:r>
              <a:r>
                <a:rPr lang="en-US" sz="2000" dirty="0" smtClean="0">
                  <a:solidFill>
                    <a:srgbClr val="002060"/>
                  </a:solidFill>
                  <a:sym typeface="Symbol" pitchFamily="18" charset="2"/>
                </a:rPr>
                <a:t>(4)</a:t>
              </a:r>
            </a:p>
            <a:p>
              <a:pPr eaLnBrk="0" hangingPunct="0">
                <a:spcBef>
                  <a:spcPts val="600"/>
                </a:spcBef>
              </a:pPr>
              <a:r>
                <a:rPr lang="en-US" sz="2000" dirty="0" smtClean="0">
                  <a:solidFill>
                    <a:srgbClr val="002060"/>
                  </a:solidFill>
                  <a:sym typeface="Symbol" pitchFamily="18" charset="2"/>
                </a:rPr>
                <a:t>  </a:t>
              </a:r>
            </a:p>
            <a:p>
              <a:pPr eaLnBrk="0" hangingPunct="0">
                <a:spcBef>
                  <a:spcPts val="600"/>
                </a:spcBef>
              </a:pPr>
              <a:r>
                <a:rPr lang="en-US" sz="2000" dirty="0" smtClean="0">
                  <a:solidFill>
                    <a:srgbClr val="002060"/>
                  </a:solidFill>
                  <a:sym typeface="Symbol" pitchFamily="18" charset="2"/>
                </a:rPr>
                <a:t>or, alternatively,</a:t>
              </a:r>
            </a:p>
            <a:p>
              <a:pPr eaLnBrk="0" hangingPunct="0">
                <a:spcBef>
                  <a:spcPts val="600"/>
                </a:spcBef>
              </a:pPr>
              <a:r>
                <a:rPr lang="en-US" sz="2000" i="1" dirty="0">
                  <a:solidFill>
                    <a:srgbClr val="002060"/>
                  </a:solidFill>
                </a:rPr>
                <a:t>P</a:t>
              </a:r>
              <a:r>
                <a:rPr lang="en-US" sz="2000" dirty="0">
                  <a:solidFill>
                    <a:srgbClr val="002060"/>
                  </a:solidFill>
                </a:rPr>
                <a:t>(</a:t>
              </a:r>
              <a:r>
                <a:rPr lang="en-US" sz="2000" i="1" dirty="0">
                  <a:solidFill>
                    <a:srgbClr val="002060"/>
                  </a:solidFill>
                </a:rPr>
                <a:t>X </a:t>
              </a:r>
              <a:r>
                <a:rPr lang="en-US" sz="2000" dirty="0">
                  <a:solidFill>
                    <a:srgbClr val="002060"/>
                  </a:solidFill>
                </a:rPr>
                <a:t> </a:t>
              </a:r>
              <a:r>
                <a:rPr lang="en-US" sz="2000" dirty="0">
                  <a:solidFill>
                    <a:srgbClr val="002060"/>
                  </a:solidFill>
                  <a:sym typeface="Symbol" pitchFamily="18" charset="2"/>
                </a:rPr>
                <a:t></a:t>
              </a:r>
              <a:r>
                <a:rPr lang="en-US" sz="2000" dirty="0">
                  <a:solidFill>
                    <a:srgbClr val="002060"/>
                  </a:solidFill>
                </a:rPr>
                <a:t> 2) = </a:t>
              </a:r>
              <a:r>
                <a:rPr lang="en-US" sz="2000" dirty="0" smtClean="0">
                  <a:solidFill>
                    <a:srgbClr val="002060"/>
                  </a:solidFill>
                </a:rPr>
                <a:t>1 – </a:t>
              </a:r>
              <a:r>
                <a:rPr lang="en-US" sz="2000" i="1" dirty="0" smtClean="0">
                  <a:solidFill>
                    <a:srgbClr val="002060"/>
                  </a:solidFill>
                  <a:sym typeface="Symbol" pitchFamily="18" charset="2"/>
                </a:rPr>
                <a:t>P(X </a:t>
              </a:r>
              <a:r>
                <a:rPr lang="en-US" sz="2000" dirty="0" smtClean="0">
                  <a:solidFill>
                    <a:srgbClr val="002060"/>
                  </a:solidFill>
                  <a:sym typeface="Symbol"/>
                </a:rPr>
                <a:t> 1) = 1 - .8192 = .1808</a:t>
              </a:r>
              <a:endParaRPr lang="en-US" sz="2000" dirty="0">
                <a:solidFill>
                  <a:srgbClr val="002060"/>
                </a:solidFill>
                <a:sym typeface="Symbol" pitchFamily="18" charset="2"/>
              </a:endParaRPr>
            </a:p>
          </p:txBody>
        </p:sp>
        <p:sp>
          <p:nvSpPr>
            <p:cNvPr id="69654" name="Rectangle 22"/>
            <p:cNvSpPr>
              <a:spLocks noChangeArrowheads="1"/>
            </p:cNvSpPr>
            <p:nvPr/>
          </p:nvSpPr>
          <p:spPr bwMode="auto">
            <a:xfrm>
              <a:off x="1760300" y="2743781"/>
              <a:ext cx="5097461" cy="400128"/>
            </a:xfrm>
            <a:prstGeom prst="rect">
              <a:avLst/>
            </a:prstGeom>
            <a:noFill/>
            <a:ln w="9525">
              <a:noFill/>
              <a:miter lim="800000"/>
              <a:headEnd/>
              <a:tailEnd/>
            </a:ln>
            <a:effectLst/>
          </p:spPr>
          <p:txBody>
            <a:bodyPr wrap="square" lIns="91435" tIns="45718" rIns="91435" bIns="45718" anchor="ctr">
              <a:spAutoFit/>
            </a:bodyPr>
            <a:lstStyle/>
            <a:p>
              <a:pPr defTabSz="914067" eaLnBrk="0" hangingPunct="0">
                <a:defRPr/>
              </a:pPr>
              <a:r>
                <a:rPr lang="en-US" sz="2000" dirty="0" smtClean="0">
                  <a:solidFill>
                    <a:srgbClr val="002060"/>
                  </a:solidFill>
                  <a:effectLst>
                    <a:outerShdw blurRad="38100" dist="38100" dir="2700000" algn="tl">
                      <a:srgbClr val="FFFFFF"/>
                    </a:outerShdw>
                  </a:effectLst>
                  <a:sym typeface="Symbol" pitchFamily="18" charset="2"/>
                </a:rPr>
                <a:t>       = </a:t>
              </a:r>
              <a:r>
                <a:rPr lang="en-US" sz="2000" dirty="0">
                  <a:solidFill>
                    <a:srgbClr val="002060"/>
                  </a:solidFill>
                  <a:effectLst>
                    <a:outerShdw blurRad="38100" dist="38100" dir="2700000" algn="tl">
                      <a:srgbClr val="FFFFFF"/>
                    </a:outerShdw>
                  </a:effectLst>
                  <a:sym typeface="Symbol" pitchFamily="18" charset="2"/>
                </a:rPr>
                <a:t>.1536 + .0256 + .0016 = .1808 </a:t>
              </a:r>
              <a:r>
                <a:rPr lang="en-US" sz="2000" dirty="0" smtClean="0">
                  <a:solidFill>
                    <a:srgbClr val="002060"/>
                  </a:solidFill>
                  <a:effectLst>
                    <a:outerShdw blurRad="38100" dist="38100" dir="2700000" algn="tl">
                      <a:srgbClr val="FFFFFF"/>
                    </a:outerShdw>
                  </a:effectLst>
                  <a:sym typeface="Symbol" pitchFamily="18" charset="2"/>
                </a:rPr>
                <a:t> </a:t>
              </a:r>
              <a:endParaRPr lang="en-US" sz="2000" dirty="0">
                <a:solidFill>
                  <a:srgbClr val="002060"/>
                </a:solidFill>
                <a:effectLst>
                  <a:outerShdw blurRad="38100" dist="38100" dir="2700000" algn="tl">
                    <a:srgbClr val="FFFFFF"/>
                  </a:outerShdw>
                </a:effectLst>
                <a:sym typeface="Symbol" pitchFamily="18" charset="2"/>
              </a:endParaRPr>
            </a:p>
          </p:txBody>
        </p:sp>
      </p:grpSp>
      <p:sp>
        <p:nvSpPr>
          <p:cNvPr id="111630"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24" name="Rectangle 2"/>
          <p:cNvSpPr txBox="1">
            <a:spLocks noChangeArrowheads="1"/>
          </p:cNvSpPr>
          <p:nvPr/>
        </p:nvSpPr>
        <p:spPr bwMode="auto">
          <a:xfrm>
            <a:off x="1335881" y="371999"/>
            <a:ext cx="6548438" cy="514502"/>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Binomial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sp>
        <p:nvSpPr>
          <p:cNvPr id="21" name="Rectangle 20"/>
          <p:cNvSpPr>
            <a:spLocks noChangeArrowheads="1"/>
          </p:cNvSpPr>
          <p:nvPr/>
        </p:nvSpPr>
        <p:spPr bwMode="auto">
          <a:xfrm>
            <a:off x="541143" y="5410539"/>
            <a:ext cx="8453252" cy="856456"/>
          </a:xfrm>
          <a:prstGeom prst="rect">
            <a:avLst/>
          </a:prstGeom>
          <a:noFill/>
          <a:ln w="9525">
            <a:noFill/>
            <a:miter lim="800000"/>
            <a:headEnd/>
            <a:tailEnd/>
          </a:ln>
          <a:effectLst/>
        </p:spPr>
        <p:txBody>
          <a:bodyPr lIns="91435" tIns="45718" rIns="91435" bIns="45718"/>
          <a:lstStyle/>
          <a:p>
            <a:pPr eaLnBrk="0" hangingPunct="0">
              <a:spcBef>
                <a:spcPct val="20000"/>
              </a:spcBef>
              <a:buClr>
                <a:schemeClr val="accent1"/>
              </a:buClr>
              <a:defRPr/>
            </a:pPr>
            <a:r>
              <a:rPr lang="en-US" sz="2000" dirty="0">
                <a:solidFill>
                  <a:srgbClr val="002060"/>
                </a:solidFill>
                <a:effectLst>
                  <a:outerShdw blurRad="38100" dist="38100" dir="2700000" algn="tl">
                    <a:srgbClr val="FFFFFF"/>
                  </a:outerShdw>
                </a:effectLst>
              </a:rPr>
              <a:t>The </a:t>
            </a:r>
            <a:r>
              <a:rPr lang="en-US" sz="2000" dirty="0" smtClean="0">
                <a:solidFill>
                  <a:srgbClr val="002060"/>
                </a:solidFill>
                <a:effectLst>
                  <a:outerShdw blurRad="38100" dist="38100" dir="2700000" algn="tl">
                    <a:srgbClr val="FFFFFF"/>
                  </a:outerShdw>
                </a:effectLst>
              </a:rPr>
              <a:t>syntax of the Excel </a:t>
            </a:r>
            <a:r>
              <a:rPr lang="en-US" sz="2000" dirty="0">
                <a:solidFill>
                  <a:srgbClr val="002060"/>
                </a:solidFill>
                <a:effectLst>
                  <a:outerShdw blurRad="38100" dist="38100" dir="2700000" algn="tl">
                    <a:srgbClr val="FFFFFF"/>
                  </a:outerShdw>
                </a:effectLst>
              </a:rPr>
              <a:t>formula </a:t>
            </a:r>
            <a:r>
              <a:rPr lang="en-US" sz="2000" dirty="0" smtClean="0">
                <a:solidFill>
                  <a:srgbClr val="002060"/>
                </a:solidFill>
                <a:effectLst>
                  <a:outerShdw blurRad="38100" dist="38100" dir="2700000" algn="tl">
                    <a:srgbClr val="FFFFFF"/>
                  </a:outerShdw>
                </a:effectLst>
              </a:rPr>
              <a:t>for the CDF is</a:t>
            </a:r>
            <a:r>
              <a:rPr lang="en-US" sz="2000" dirty="0">
                <a:solidFill>
                  <a:srgbClr val="002060"/>
                </a:solidFill>
                <a:effectLst>
                  <a:outerShdw blurRad="38100" dist="38100" dir="2700000" algn="tl">
                    <a:srgbClr val="FFFFFF"/>
                  </a:outerShdw>
                </a:effectLst>
              </a:rPr>
              <a:t>: =BINOM.DIST(</a:t>
            </a:r>
            <a:r>
              <a:rPr lang="en-US" sz="2000" i="1" dirty="0" err="1">
                <a:solidFill>
                  <a:srgbClr val="002060"/>
                </a:solidFill>
                <a:effectLst>
                  <a:outerShdw blurRad="38100" dist="38100" dir="2700000" algn="tl">
                    <a:srgbClr val="FFFFFF"/>
                  </a:outerShdw>
                </a:effectLst>
              </a:rPr>
              <a:t>x</a:t>
            </a:r>
            <a:r>
              <a:rPr lang="en-US" sz="2000" dirty="0" err="1">
                <a:solidFill>
                  <a:srgbClr val="002060"/>
                </a:solidFill>
                <a:effectLst>
                  <a:outerShdw blurRad="38100" dist="38100" dir="2700000" algn="tl">
                    <a:srgbClr val="FFFFFF"/>
                  </a:outerShdw>
                </a:effectLst>
              </a:rPr>
              <a:t>,</a:t>
            </a:r>
            <a:r>
              <a:rPr lang="en-US" sz="2000" i="1" dirty="0" err="1">
                <a:solidFill>
                  <a:srgbClr val="002060"/>
                </a:solidFill>
                <a:effectLst>
                  <a:outerShdw blurRad="38100" dist="38100" dir="2700000" algn="tl">
                    <a:srgbClr val="FFFFFF"/>
                  </a:outerShdw>
                </a:effectLst>
              </a:rPr>
              <a:t>n</a:t>
            </a:r>
            <a:r>
              <a:rPr lang="en-US" sz="2000" dirty="0">
                <a:solidFill>
                  <a:srgbClr val="002060"/>
                </a:solidFill>
                <a:effectLst>
                  <a:outerShdw blurRad="38100" dist="38100" dir="2700000" algn="tl">
                    <a:srgbClr val="FFFFFF"/>
                  </a:outerShdw>
                </a:effectLst>
              </a:rPr>
              <a:t>,</a:t>
            </a:r>
            <a:r>
              <a:rPr lang="el-GR" sz="2000" i="1" dirty="0">
                <a:solidFill>
                  <a:srgbClr val="002060"/>
                </a:solidFill>
                <a:effectLst>
                  <a:outerShdw blurRad="38100" dist="38100" dir="2700000" algn="tl">
                    <a:srgbClr val="FFFFFF"/>
                  </a:outerShdw>
                </a:effectLst>
              </a:rPr>
              <a:t>π</a:t>
            </a:r>
            <a:r>
              <a:rPr lang="en-US" sz="2000" dirty="0">
                <a:solidFill>
                  <a:srgbClr val="002060"/>
                </a:solidFill>
                <a:effectLst>
                  <a:outerShdw blurRad="38100" dist="38100" dir="2700000" algn="tl">
                    <a:srgbClr val="FFFFFF"/>
                  </a:outerShdw>
                </a:effectLst>
              </a:rPr>
              <a:t>,1)</a:t>
            </a:r>
          </a:p>
          <a:p>
            <a:pPr eaLnBrk="0" hangingPunct="0">
              <a:spcBef>
                <a:spcPts val="1200"/>
              </a:spcBef>
              <a:buClr>
                <a:schemeClr val="accent1"/>
              </a:buClr>
              <a:defRPr/>
            </a:pPr>
            <a:r>
              <a:rPr lang="en-US" sz="2000" dirty="0">
                <a:solidFill>
                  <a:srgbClr val="002060"/>
                </a:solidFill>
                <a:effectLst>
                  <a:outerShdw blurRad="38100" dist="38100" dir="2700000" algn="tl">
                    <a:srgbClr val="FFFFFF"/>
                  </a:outerShdw>
                </a:effectLst>
              </a:rPr>
              <a:t>so we get  =1-BINOM.DIST(1,4,0.2,1) = .</a:t>
            </a:r>
            <a:r>
              <a:rPr lang="en-US" sz="2000" dirty="0" smtClean="0">
                <a:solidFill>
                  <a:srgbClr val="002060"/>
                </a:solidFill>
                <a:effectLst>
                  <a:outerShdw blurRad="38100" dist="38100" dir="2700000" algn="tl">
                    <a:srgbClr val="FFFFFF"/>
                  </a:outerShdw>
                </a:effectLst>
              </a:rPr>
              <a:t>1808</a:t>
            </a:r>
            <a:endParaRPr lang="en-US" sz="2000" dirty="0">
              <a:solidFill>
                <a:srgbClr val="002060"/>
              </a:solidFill>
              <a:effectLst>
                <a:outerShdw blurRad="38100" dist="38100" dir="2700000" algn="tl">
                  <a:srgbClr val="FFFFFF"/>
                </a:outerShdw>
              </a:effectLst>
            </a:endParaRPr>
          </a:p>
        </p:txBody>
      </p:sp>
      <p:sp>
        <p:nvSpPr>
          <p:cNvPr id="22" name="TextBox 21"/>
          <p:cNvSpPr txBox="1"/>
          <p:nvPr/>
        </p:nvSpPr>
        <p:spPr>
          <a:xfrm>
            <a:off x="6655946" y="5004625"/>
            <a:ext cx="2247900" cy="338554"/>
          </a:xfrm>
          <a:prstGeom prst="rect">
            <a:avLst/>
          </a:prstGeom>
          <a:noFill/>
        </p:spPr>
        <p:txBody>
          <a:bodyPr wrap="square" rtlCol="0">
            <a:spAutoFit/>
          </a:bodyPr>
          <a:lstStyle/>
          <a:p>
            <a:r>
              <a:rPr lang="en-US" sz="1600" dirty="0" smtClean="0">
                <a:solidFill>
                  <a:srgbClr val="FF0000"/>
                </a:solidFill>
              </a:rPr>
              <a:t>0 for PDF, 1 for CDF </a:t>
            </a:r>
            <a:endParaRPr lang="en-US" sz="1600" dirty="0">
              <a:solidFill>
                <a:srgbClr val="FF0000"/>
              </a:solidFill>
            </a:endParaRPr>
          </a:p>
        </p:txBody>
      </p:sp>
      <p:cxnSp>
        <p:nvCxnSpPr>
          <p:cNvPr id="25" name="Straight Arrow Connector 24"/>
          <p:cNvCxnSpPr/>
          <p:nvPr/>
        </p:nvCxnSpPr>
        <p:spPr bwMode="auto">
          <a:xfrm>
            <a:off x="8365129" y="5296982"/>
            <a:ext cx="0" cy="22711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26" name="Rectangle 29"/>
          <p:cNvSpPr>
            <a:spLocks noChangeArrowheads="1"/>
          </p:cNvSpPr>
          <p:nvPr/>
        </p:nvSpPr>
        <p:spPr bwMode="auto">
          <a:xfrm>
            <a:off x="743519" y="2949500"/>
            <a:ext cx="23044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sz="2000" dirty="0" smtClean="0">
                <a:solidFill>
                  <a:srgbClr val="002060"/>
                </a:solidFill>
                <a:sym typeface="Wingdings" pitchFamily="2" charset="2"/>
              </a:rPr>
              <a:t>0  1  2  3  4</a:t>
            </a:r>
            <a:endParaRPr lang="en-US" sz="2000" dirty="0">
              <a:solidFill>
                <a:srgbClr val="002060"/>
              </a:solidFill>
              <a:sym typeface="Symbol" pitchFamily="18" charset="2"/>
            </a:endParaRPr>
          </a:p>
        </p:txBody>
      </p:sp>
      <p:sp>
        <p:nvSpPr>
          <p:cNvPr id="2" name="Rectangle 1"/>
          <p:cNvSpPr/>
          <p:nvPr/>
        </p:nvSpPr>
        <p:spPr bwMode="auto">
          <a:xfrm>
            <a:off x="1752989" y="2949633"/>
            <a:ext cx="877244" cy="400110"/>
          </a:xfrm>
          <a:prstGeom prst="rect">
            <a:avLst/>
          </a:prstGeom>
          <a:solidFill>
            <a:schemeClr val="accent1">
              <a:alpha val="11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3215252" y="2926251"/>
            <a:ext cx="2773862" cy="338554"/>
          </a:xfrm>
          <a:prstGeom prst="rect">
            <a:avLst/>
          </a:prstGeom>
          <a:noFill/>
        </p:spPr>
        <p:txBody>
          <a:bodyPr wrap="square" rtlCol="0">
            <a:spAutoFit/>
          </a:bodyPr>
          <a:lstStyle/>
          <a:p>
            <a:r>
              <a:rPr lang="en-US" sz="1600" dirty="0" smtClean="0">
                <a:solidFill>
                  <a:srgbClr val="FF0000"/>
                </a:solidFill>
              </a:rPr>
              <a:t>compound event of interest</a:t>
            </a:r>
            <a:endParaRPr lang="en-US" sz="1600" dirty="0">
              <a:solidFill>
                <a:srgbClr val="FF0000"/>
              </a:solidFill>
            </a:endParaRPr>
          </a:p>
        </p:txBody>
      </p:sp>
      <p:sp>
        <p:nvSpPr>
          <p:cNvPr id="3" name="Left Arrow 2"/>
          <p:cNvSpPr/>
          <p:nvPr/>
        </p:nvSpPr>
        <p:spPr bwMode="auto">
          <a:xfrm>
            <a:off x="2740344" y="2995452"/>
            <a:ext cx="307656" cy="270077"/>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Rectangle 14"/>
          <p:cNvSpPr>
            <a:spLocks noChangeArrowheads="1"/>
          </p:cNvSpPr>
          <p:nvPr/>
        </p:nvSpPr>
        <p:spPr bwMode="auto">
          <a:xfrm>
            <a:off x="541143" y="1539926"/>
            <a:ext cx="8229600" cy="12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0" hangingPunct="0">
              <a:spcBef>
                <a:spcPct val="20000"/>
              </a:spcBef>
              <a:buClr>
                <a:schemeClr val="accent1"/>
              </a:buClr>
            </a:pPr>
            <a:r>
              <a:rPr lang="en-US" sz="2000" dirty="0">
                <a:solidFill>
                  <a:srgbClr val="002060"/>
                </a:solidFill>
              </a:rPr>
              <a:t>On average, 20% of the emergency room patients at Greenwood General Hospital lack health </a:t>
            </a:r>
            <a:r>
              <a:rPr lang="en-US" sz="2000" dirty="0" smtClean="0">
                <a:solidFill>
                  <a:srgbClr val="002060"/>
                </a:solidFill>
              </a:rPr>
              <a:t>insurance (</a:t>
            </a:r>
            <a:r>
              <a:rPr lang="el-GR" sz="2000" i="1" dirty="0">
                <a:solidFill>
                  <a:srgbClr val="002060"/>
                </a:solidFill>
                <a:effectLst>
                  <a:outerShdw blurRad="38100" dist="38100" dir="2700000" algn="tl">
                    <a:srgbClr val="FFFFFF"/>
                  </a:outerShdw>
                </a:effectLst>
              </a:rPr>
              <a:t>π</a:t>
            </a:r>
            <a:r>
              <a:rPr lang="en-US" sz="2000" dirty="0" smtClean="0">
                <a:solidFill>
                  <a:srgbClr val="002060"/>
                </a:solidFill>
              </a:rPr>
              <a:t> = .20). </a:t>
            </a:r>
            <a:r>
              <a:rPr lang="en-US" sz="2000" dirty="0">
                <a:solidFill>
                  <a:srgbClr val="002060"/>
                </a:solidFill>
              </a:rPr>
              <a:t>In a random sample of four </a:t>
            </a:r>
            <a:r>
              <a:rPr lang="en-US" sz="2000" dirty="0" smtClean="0">
                <a:solidFill>
                  <a:srgbClr val="002060"/>
                </a:solidFill>
              </a:rPr>
              <a:t>patients (</a:t>
            </a:r>
            <a:r>
              <a:rPr lang="en-US" sz="2000" i="1" dirty="0" smtClean="0">
                <a:solidFill>
                  <a:srgbClr val="002060"/>
                </a:solidFill>
              </a:rPr>
              <a:t>n</a:t>
            </a:r>
            <a:r>
              <a:rPr lang="en-US" sz="2000" dirty="0" smtClean="0">
                <a:solidFill>
                  <a:srgbClr val="002060"/>
                </a:solidFill>
              </a:rPr>
              <a:t> = 4), </a:t>
            </a:r>
            <a:r>
              <a:rPr lang="en-US" sz="2000" dirty="0">
                <a:solidFill>
                  <a:srgbClr val="002060"/>
                </a:solidFill>
              </a:rPr>
              <a:t>what is the probability that at least </a:t>
            </a:r>
            <a:r>
              <a:rPr lang="en-US" sz="2000" dirty="0" smtClean="0">
                <a:solidFill>
                  <a:srgbClr val="002060"/>
                </a:solidFill>
              </a:rPr>
              <a:t>two will </a:t>
            </a:r>
            <a:r>
              <a:rPr lang="en-US" sz="2000" dirty="0">
                <a:solidFill>
                  <a:srgbClr val="002060"/>
                </a:solidFill>
              </a:rPr>
              <a:t>be </a:t>
            </a:r>
            <a:r>
              <a:rPr lang="en-US" sz="2000" dirty="0" smtClean="0">
                <a:solidFill>
                  <a:srgbClr val="002060"/>
                </a:solidFill>
              </a:rPr>
              <a:t>uninsured? This is a </a:t>
            </a:r>
            <a:r>
              <a:rPr lang="en-US" sz="2000" i="1" dirty="0">
                <a:solidFill>
                  <a:srgbClr val="C00000"/>
                </a:solidFill>
                <a:effectLst>
                  <a:outerShdw blurRad="38100" dist="38100" dir="2700000" algn="tl">
                    <a:srgbClr val="000000">
                      <a:alpha val="43137"/>
                    </a:srgbClr>
                  </a:outerShdw>
                </a:effectLst>
              </a:rPr>
              <a:t>compound </a:t>
            </a:r>
            <a:r>
              <a:rPr lang="en-US" sz="2000" i="1" dirty="0" smtClean="0">
                <a:solidFill>
                  <a:srgbClr val="C00000"/>
                </a:solidFill>
                <a:effectLst>
                  <a:outerShdw blurRad="38100" dist="38100" dir="2700000" algn="tl">
                    <a:srgbClr val="000000">
                      <a:alpha val="43137"/>
                    </a:srgbClr>
                  </a:outerShdw>
                </a:effectLst>
              </a:rPr>
              <a:t>event</a:t>
            </a:r>
            <a:r>
              <a:rPr lang="en-US" sz="2000" dirty="0" smtClean="0">
                <a:solidFill>
                  <a:srgbClr val="002060"/>
                </a:solidFill>
              </a:rPr>
              <a:t>. </a:t>
            </a:r>
            <a:endParaRPr lang="en-US" sz="2000" dirty="0">
              <a:solidFill>
                <a:srgbClr val="002060"/>
              </a:solidFill>
              <a:effectLst>
                <a:outerShdw blurRad="38100" dist="38100" dir="2700000" algn="tl">
                  <a:srgbClr val="FFFFFF"/>
                </a:outerShdw>
              </a:effectLst>
            </a:endParaRPr>
          </a:p>
          <a:p>
            <a:pPr eaLnBrk="0" hangingPunct="0">
              <a:spcBef>
                <a:spcPct val="20000"/>
              </a:spcBef>
              <a:buClr>
                <a:schemeClr val="accent1"/>
              </a:buClr>
            </a:pPr>
            <a:endParaRPr lang="en-US" sz="2000" dirty="0">
              <a:solidFill>
                <a:srgbClr val="002060"/>
              </a:solidFill>
            </a:endParaRPr>
          </a:p>
        </p:txBody>
      </p:sp>
      <p:pic>
        <p:nvPicPr>
          <p:cNvPr id="29" name="Picture 3" descr="C:\Users\Blythe\AppData\Local\Microsoft\Windows\Temporary Internet Files\Content.IE5\T28SMCVP\MC90029575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842" y="463039"/>
            <a:ext cx="971350" cy="8872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312" y="2939241"/>
            <a:ext cx="1819275" cy="1657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6491920" y="2695799"/>
            <a:ext cx="1873209" cy="338554"/>
          </a:xfrm>
          <a:prstGeom prst="rect">
            <a:avLst/>
          </a:prstGeom>
          <a:noFill/>
        </p:spPr>
        <p:txBody>
          <a:bodyPr wrap="square" rtlCol="0">
            <a:spAutoFit/>
          </a:bodyPr>
          <a:lstStyle/>
          <a:p>
            <a:pPr algn="ctr"/>
            <a:r>
              <a:rPr lang="en-US" sz="1600" i="1" dirty="0" smtClean="0">
                <a:solidFill>
                  <a:srgbClr val="FF0000"/>
                </a:solidFill>
              </a:rPr>
              <a:t>from </a:t>
            </a:r>
            <a:r>
              <a:rPr lang="en-US" sz="1600" i="1" dirty="0" err="1" smtClean="0">
                <a:solidFill>
                  <a:srgbClr val="FF0000"/>
                </a:solidFill>
              </a:rPr>
              <a:t>MegaStat</a:t>
            </a:r>
            <a:endParaRPr lang="en-US" sz="1600" i="1" dirty="0">
              <a:solidFill>
                <a:srgbClr val="FF0000"/>
              </a:solidFill>
            </a:endParaRPr>
          </a:p>
        </p:txBody>
      </p:sp>
    </p:spTree>
    <p:extLst>
      <p:ext uri="{BB962C8B-B14F-4D97-AF65-F5344CB8AC3E}">
        <p14:creationId xmlns:p14="http://schemas.microsoft.com/office/powerpoint/2010/main" val="4228710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a:spLocks noGrp="1" noChangeArrowheads="1"/>
          </p:cNvSpPr>
          <p:nvPr>
            <p:ph type="sldNum" sz="quarter" idx="10"/>
          </p:nvPr>
        </p:nvSpPr>
        <p:spPr>
          <a:ln/>
        </p:spPr>
        <p:txBody>
          <a:bodyPr/>
          <a:lstStyle/>
          <a:p>
            <a:r>
              <a:rPr lang="en-US"/>
              <a:t>6-</a:t>
            </a:r>
            <a:fld id="{885E4D8B-37DE-4BA6-9E09-AF41B6B27AB3}" type="slidenum">
              <a:rPr lang="en-US"/>
              <a:pPr/>
              <a:t>63</a:t>
            </a:fld>
            <a:endParaRPr lang="en-US"/>
          </a:p>
        </p:txBody>
      </p:sp>
      <p:sp>
        <p:nvSpPr>
          <p:cNvPr id="113665" name="Rectangle 11"/>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113666" name="Rectangle 12"/>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113667" name="Rectangle 13"/>
          <p:cNvSpPr>
            <a:spLocks noChangeArrowheads="1"/>
          </p:cNvSpPr>
          <p:nvPr/>
        </p:nvSpPr>
        <p:spPr bwMode="auto">
          <a:xfrm>
            <a:off x="1482725" y="18319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70671" name="Rectangle 15"/>
          <p:cNvSpPr>
            <a:spLocks noChangeArrowheads="1"/>
          </p:cNvSpPr>
          <p:nvPr/>
        </p:nvSpPr>
        <p:spPr bwMode="auto">
          <a:xfrm>
            <a:off x="554677" y="2802223"/>
            <a:ext cx="5753100" cy="685800"/>
          </a:xfrm>
          <a:prstGeom prst="rect">
            <a:avLst/>
          </a:prstGeom>
          <a:noFill/>
          <a:ln w="9525">
            <a:noFill/>
            <a:miter lim="800000"/>
            <a:headEnd/>
            <a:tailEnd/>
          </a:ln>
          <a:effectLst/>
        </p:spPr>
        <p:txBody>
          <a:bodyPr lIns="91435" tIns="45718" rIns="91435" bIns="45718"/>
          <a:lstStyle/>
          <a:p>
            <a:pPr eaLnBrk="0" hangingPunct="0">
              <a:spcBef>
                <a:spcPct val="20000"/>
              </a:spcBef>
              <a:buClr>
                <a:schemeClr val="accent1"/>
              </a:buClr>
              <a:defRPr/>
            </a:pPr>
            <a:r>
              <a:rPr lang="en-US" sz="2000" dirty="0">
                <a:solidFill>
                  <a:srgbClr val="002060"/>
                </a:solidFill>
                <a:effectLst>
                  <a:outerShdw blurRad="38100" dist="38100" dir="2700000" algn="tl">
                    <a:srgbClr val="FFFFFF"/>
                  </a:outerShdw>
                </a:effectLst>
              </a:rPr>
              <a:t>What is the probability that </a:t>
            </a:r>
            <a:r>
              <a:rPr lang="en-US" sz="2000" i="1" u="sng" dirty="0">
                <a:solidFill>
                  <a:srgbClr val="002060"/>
                </a:solidFill>
                <a:effectLst>
                  <a:outerShdw blurRad="38100" dist="38100" dir="2700000" algn="tl">
                    <a:srgbClr val="FFFFFF"/>
                  </a:outerShdw>
                </a:effectLst>
              </a:rPr>
              <a:t>fewer than </a:t>
            </a:r>
            <a:r>
              <a:rPr lang="en-US" sz="2000" u="sng" dirty="0">
                <a:solidFill>
                  <a:srgbClr val="002060"/>
                </a:solidFill>
                <a:effectLst>
                  <a:outerShdw blurRad="38100" dist="38100" dir="2700000" algn="tl">
                    <a:srgbClr val="FFFFFF"/>
                  </a:outerShdw>
                </a:effectLst>
              </a:rPr>
              <a:t>2 </a:t>
            </a:r>
            <a:r>
              <a:rPr lang="en-US" sz="2000" dirty="0">
                <a:solidFill>
                  <a:srgbClr val="002060"/>
                </a:solidFill>
                <a:effectLst>
                  <a:outerShdw blurRad="38100" dist="38100" dir="2700000" algn="tl">
                    <a:srgbClr val="FFFFFF"/>
                  </a:outerShdw>
                </a:effectLst>
              </a:rPr>
              <a:t>patients </a:t>
            </a:r>
            <a:r>
              <a:rPr lang="en-US" sz="2000" dirty="0" smtClean="0">
                <a:solidFill>
                  <a:srgbClr val="002060"/>
                </a:solidFill>
                <a:effectLst>
                  <a:outerShdw blurRad="38100" dist="38100" dir="2700000" algn="tl">
                    <a:srgbClr val="FFFFFF"/>
                  </a:outerShdw>
                </a:effectLst>
              </a:rPr>
              <a:t>lack insurance</a:t>
            </a:r>
            <a:r>
              <a:rPr lang="en-US" sz="2000" dirty="0">
                <a:solidFill>
                  <a:srgbClr val="002060"/>
                </a:solidFill>
                <a:effectLst>
                  <a:outerShdw blurRad="38100" dist="38100" dir="2700000" algn="tl">
                    <a:srgbClr val="FFFFFF"/>
                  </a:outerShdw>
                </a:effectLst>
              </a:rPr>
              <a:t>?</a:t>
            </a:r>
          </a:p>
        </p:txBody>
      </p:sp>
      <p:sp>
        <p:nvSpPr>
          <p:cNvPr id="113669" name="Rectangle 16"/>
          <p:cNvSpPr>
            <a:spLocks noChangeArrowheads="1"/>
          </p:cNvSpPr>
          <p:nvPr/>
        </p:nvSpPr>
        <p:spPr bwMode="auto">
          <a:xfrm>
            <a:off x="2487613" y="181451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13670" name="Rectangle 17"/>
          <p:cNvSpPr>
            <a:spLocks noChangeArrowheads="1"/>
          </p:cNvSpPr>
          <p:nvPr/>
        </p:nvSpPr>
        <p:spPr bwMode="auto">
          <a:xfrm>
            <a:off x="2487613" y="181451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13671" name="Rectangle 18"/>
          <p:cNvSpPr>
            <a:spLocks noChangeArrowheads="1"/>
          </p:cNvSpPr>
          <p:nvPr/>
        </p:nvSpPr>
        <p:spPr bwMode="auto">
          <a:xfrm>
            <a:off x="2487613" y="181451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13672" name="Rectangle 19"/>
          <p:cNvSpPr>
            <a:spLocks noChangeArrowheads="1"/>
          </p:cNvSpPr>
          <p:nvPr/>
        </p:nvSpPr>
        <p:spPr bwMode="auto">
          <a:xfrm>
            <a:off x="2487613" y="181451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13673" name="Rectangle 20"/>
          <p:cNvSpPr>
            <a:spLocks noChangeArrowheads="1"/>
          </p:cNvSpPr>
          <p:nvPr/>
        </p:nvSpPr>
        <p:spPr bwMode="auto">
          <a:xfrm>
            <a:off x="2487613" y="181451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70677" name="Rectangle 21"/>
          <p:cNvSpPr>
            <a:spLocks noChangeArrowheads="1"/>
          </p:cNvSpPr>
          <p:nvPr/>
        </p:nvSpPr>
        <p:spPr bwMode="auto">
          <a:xfrm>
            <a:off x="3211544" y="3765414"/>
            <a:ext cx="419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p>
            <a:pPr defTabSz="912813" eaLnBrk="0" hangingPunct="0">
              <a:buClr>
                <a:srgbClr val="C00000"/>
              </a:buClr>
            </a:pPr>
            <a:r>
              <a:rPr lang="en-US" sz="2000" dirty="0">
                <a:solidFill>
                  <a:srgbClr val="002060"/>
                </a:solidFill>
                <a:sym typeface="Symbol" pitchFamily="18" charset="2"/>
              </a:rPr>
              <a:t>= .4096 + .4096 = .8192</a:t>
            </a:r>
          </a:p>
        </p:txBody>
      </p:sp>
      <p:sp>
        <p:nvSpPr>
          <p:cNvPr id="70678" name="Rectangle 22"/>
          <p:cNvSpPr>
            <a:spLocks noChangeArrowheads="1"/>
          </p:cNvSpPr>
          <p:nvPr/>
        </p:nvSpPr>
        <p:spPr bwMode="auto">
          <a:xfrm>
            <a:off x="533400" y="3398110"/>
            <a:ext cx="8382000" cy="685800"/>
          </a:xfrm>
          <a:prstGeom prst="rect">
            <a:avLst/>
          </a:prstGeom>
          <a:noFill/>
          <a:ln w="9525">
            <a:noFill/>
            <a:miter lim="800000"/>
            <a:headEnd/>
            <a:tailEnd/>
          </a:ln>
          <a:effectLst/>
        </p:spPr>
        <p:txBody>
          <a:bodyPr lIns="91435" tIns="45718" rIns="91435" bIns="45718"/>
          <a:lstStyle/>
          <a:p>
            <a:pPr eaLnBrk="0" hangingPunct="0">
              <a:spcBef>
                <a:spcPct val="20000"/>
              </a:spcBef>
              <a:buClr>
                <a:schemeClr val="accent1"/>
              </a:buClr>
              <a:defRPr/>
            </a:pPr>
            <a:r>
              <a:rPr lang="en-US" sz="2000" dirty="0" smtClean="0">
                <a:solidFill>
                  <a:srgbClr val="002060"/>
                </a:solidFill>
                <a:effectLst>
                  <a:outerShdw blurRad="38100" dist="38100" dir="2700000" algn="tl">
                    <a:srgbClr val="FFFFFF"/>
                  </a:outerShdw>
                </a:effectLst>
              </a:rPr>
              <a:t>HINT</a:t>
            </a:r>
            <a:r>
              <a:rPr lang="en-US" sz="2000" dirty="0">
                <a:solidFill>
                  <a:srgbClr val="002060"/>
                </a:solidFill>
                <a:effectLst>
                  <a:outerShdw blurRad="38100" dist="38100" dir="2700000" algn="tl">
                    <a:srgbClr val="FFFFFF"/>
                  </a:outerShdw>
                </a:effectLst>
              </a:rPr>
              <a:t>:  What inequality means “fewer than”?</a:t>
            </a:r>
          </a:p>
        </p:txBody>
      </p:sp>
      <p:sp>
        <p:nvSpPr>
          <p:cNvPr id="70679" name="Rectangle 23"/>
          <p:cNvSpPr>
            <a:spLocks noChangeArrowheads="1"/>
          </p:cNvSpPr>
          <p:nvPr/>
        </p:nvSpPr>
        <p:spPr bwMode="auto">
          <a:xfrm>
            <a:off x="580159" y="4495799"/>
            <a:ext cx="5366657" cy="741219"/>
          </a:xfrm>
          <a:prstGeom prst="rect">
            <a:avLst/>
          </a:prstGeom>
          <a:noFill/>
          <a:ln w="9525">
            <a:noFill/>
            <a:miter lim="800000"/>
            <a:headEnd/>
            <a:tailEnd/>
          </a:ln>
          <a:effectLst/>
        </p:spPr>
        <p:txBody>
          <a:bodyPr lIns="91435" tIns="45718" rIns="91435" bIns="45718"/>
          <a:lstStyle/>
          <a:p>
            <a:pPr eaLnBrk="0" hangingPunct="0">
              <a:spcBef>
                <a:spcPct val="20000"/>
              </a:spcBef>
              <a:buClr>
                <a:schemeClr val="accent1"/>
              </a:buClr>
              <a:defRPr/>
            </a:pPr>
            <a:r>
              <a:rPr lang="en-US" sz="2000" dirty="0">
                <a:solidFill>
                  <a:srgbClr val="002060"/>
                </a:solidFill>
                <a:effectLst>
                  <a:outerShdw blurRad="38100" dist="38100" dir="2700000" algn="tl">
                    <a:srgbClr val="FFFFFF"/>
                  </a:outerShdw>
                </a:effectLst>
              </a:rPr>
              <a:t>What is the probability that </a:t>
            </a:r>
            <a:r>
              <a:rPr lang="en-US" sz="2000" i="1" u="sng" dirty="0">
                <a:solidFill>
                  <a:srgbClr val="002060"/>
                </a:solidFill>
                <a:effectLst>
                  <a:outerShdw blurRad="38100" dist="38100" dir="2700000" algn="tl">
                    <a:srgbClr val="FFFFFF"/>
                  </a:outerShdw>
                </a:effectLst>
              </a:rPr>
              <a:t>no more than</a:t>
            </a:r>
            <a:r>
              <a:rPr lang="en-US" sz="2000" i="1" dirty="0">
                <a:solidFill>
                  <a:srgbClr val="002060"/>
                </a:solidFill>
                <a:effectLst>
                  <a:outerShdw blurRad="38100" dist="38100" dir="2700000" algn="tl">
                    <a:srgbClr val="FFFFFF"/>
                  </a:outerShdw>
                </a:effectLst>
              </a:rPr>
              <a:t> </a:t>
            </a:r>
            <a:r>
              <a:rPr lang="en-US" sz="2000" dirty="0">
                <a:solidFill>
                  <a:srgbClr val="002060"/>
                </a:solidFill>
                <a:effectLst>
                  <a:outerShdw blurRad="38100" dist="38100" dir="2700000" algn="tl">
                    <a:srgbClr val="FFFFFF"/>
                  </a:outerShdw>
                </a:effectLst>
              </a:rPr>
              <a:t>2</a:t>
            </a:r>
            <a:r>
              <a:rPr lang="en-US" sz="2000" u="sng" dirty="0">
                <a:solidFill>
                  <a:srgbClr val="002060"/>
                </a:solidFill>
                <a:effectLst>
                  <a:outerShdw blurRad="38100" dist="38100" dir="2700000" algn="tl">
                    <a:srgbClr val="FFFFFF"/>
                  </a:outerShdw>
                </a:effectLst>
              </a:rPr>
              <a:t> </a:t>
            </a:r>
            <a:r>
              <a:rPr lang="en-US" sz="2000" dirty="0">
                <a:solidFill>
                  <a:srgbClr val="002060"/>
                </a:solidFill>
                <a:effectLst>
                  <a:outerShdw blurRad="38100" dist="38100" dir="2700000" algn="tl">
                    <a:srgbClr val="FFFFFF"/>
                  </a:outerShdw>
                </a:effectLst>
              </a:rPr>
              <a:t>patients </a:t>
            </a:r>
            <a:r>
              <a:rPr lang="en-US" sz="2000" dirty="0" smtClean="0">
                <a:solidFill>
                  <a:srgbClr val="002060"/>
                </a:solidFill>
                <a:effectLst>
                  <a:outerShdw blurRad="38100" dist="38100" dir="2700000" algn="tl">
                    <a:srgbClr val="FFFFFF"/>
                  </a:outerShdw>
                </a:effectLst>
              </a:rPr>
              <a:t>lack insurance</a:t>
            </a:r>
            <a:r>
              <a:rPr lang="en-US" sz="2000" dirty="0">
                <a:solidFill>
                  <a:srgbClr val="002060"/>
                </a:solidFill>
                <a:effectLst>
                  <a:outerShdw blurRad="38100" dist="38100" dir="2700000" algn="tl">
                    <a:srgbClr val="FFFFFF"/>
                  </a:outerShdw>
                </a:effectLst>
              </a:rPr>
              <a:t>?</a:t>
            </a:r>
          </a:p>
        </p:txBody>
      </p:sp>
      <p:sp>
        <p:nvSpPr>
          <p:cNvPr id="70680" name="Rectangle 24"/>
          <p:cNvSpPr>
            <a:spLocks noChangeArrowheads="1"/>
          </p:cNvSpPr>
          <p:nvPr/>
        </p:nvSpPr>
        <p:spPr bwMode="auto">
          <a:xfrm>
            <a:off x="4013128" y="5487518"/>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nchor="ctr">
            <a:spAutoFit/>
          </a:bodyPr>
          <a:lstStyle/>
          <a:p>
            <a:pPr defTabSz="912813" eaLnBrk="0" hangingPunct="0"/>
            <a:r>
              <a:rPr lang="en-US" sz="2000" dirty="0">
                <a:solidFill>
                  <a:srgbClr val="002060"/>
                </a:solidFill>
                <a:sym typeface="Symbol" pitchFamily="18" charset="2"/>
              </a:rPr>
              <a:t>= .4096 + .4096 + .1536 = .9728</a:t>
            </a:r>
          </a:p>
        </p:txBody>
      </p:sp>
      <p:sp>
        <p:nvSpPr>
          <p:cNvPr id="70681" name="Rectangle 25"/>
          <p:cNvSpPr>
            <a:spLocks noChangeArrowheads="1"/>
          </p:cNvSpPr>
          <p:nvPr/>
        </p:nvSpPr>
        <p:spPr bwMode="auto">
          <a:xfrm>
            <a:off x="580159" y="5106391"/>
            <a:ext cx="8382000" cy="685800"/>
          </a:xfrm>
          <a:prstGeom prst="rect">
            <a:avLst/>
          </a:prstGeom>
          <a:noFill/>
          <a:ln w="9525">
            <a:noFill/>
            <a:miter lim="800000"/>
            <a:headEnd/>
            <a:tailEnd/>
          </a:ln>
          <a:effectLst/>
        </p:spPr>
        <p:txBody>
          <a:bodyPr lIns="91435" tIns="45718" rIns="91435" bIns="45718"/>
          <a:lstStyle/>
          <a:p>
            <a:pPr eaLnBrk="0" hangingPunct="0">
              <a:spcBef>
                <a:spcPct val="20000"/>
              </a:spcBef>
              <a:buClr>
                <a:schemeClr val="accent1"/>
              </a:buClr>
              <a:defRPr/>
            </a:pPr>
            <a:r>
              <a:rPr lang="en-US" sz="2000" dirty="0" smtClean="0">
                <a:solidFill>
                  <a:srgbClr val="002060"/>
                </a:solidFill>
                <a:effectLst>
                  <a:outerShdw blurRad="38100" dist="38100" dir="2700000" algn="tl">
                    <a:srgbClr val="FFFFFF"/>
                  </a:outerShdw>
                </a:effectLst>
              </a:rPr>
              <a:t>HINT</a:t>
            </a:r>
            <a:r>
              <a:rPr lang="en-US" sz="2000" dirty="0">
                <a:solidFill>
                  <a:srgbClr val="002060"/>
                </a:solidFill>
                <a:effectLst>
                  <a:outerShdw blurRad="38100" dist="38100" dir="2700000" algn="tl">
                    <a:srgbClr val="FFFFFF"/>
                  </a:outerShdw>
                </a:effectLst>
              </a:rPr>
              <a:t>: What inequality means “no more than”?</a:t>
            </a:r>
          </a:p>
        </p:txBody>
      </p:sp>
      <p:sp>
        <p:nvSpPr>
          <p:cNvPr id="70689" name="Rectangle 33"/>
          <p:cNvSpPr>
            <a:spLocks noChangeArrowheads="1"/>
          </p:cNvSpPr>
          <p:nvPr/>
        </p:nvSpPr>
        <p:spPr bwMode="auto">
          <a:xfrm>
            <a:off x="495300" y="1142999"/>
            <a:ext cx="8458200"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smtClean="0">
                <a:solidFill>
                  <a:srgbClr val="C00000"/>
                </a:solidFill>
                <a:effectLst>
                  <a:outerShdw blurRad="38100" dist="38100" dir="2700000" algn="tl">
                    <a:srgbClr val="000000">
                      <a:alpha val="43137"/>
                    </a:srgbClr>
                  </a:outerShdw>
                </a:effectLst>
              </a:rPr>
              <a:t>More Compound </a:t>
            </a:r>
            <a:r>
              <a:rPr lang="en-US" sz="2400" i="1" dirty="0">
                <a:solidFill>
                  <a:srgbClr val="C00000"/>
                </a:solidFill>
                <a:effectLst>
                  <a:outerShdw blurRad="38100" dist="38100" dir="2700000" algn="tl">
                    <a:srgbClr val="000000">
                      <a:alpha val="43137"/>
                    </a:srgbClr>
                  </a:outerShdw>
                </a:effectLst>
              </a:rPr>
              <a:t>Events</a:t>
            </a:r>
          </a:p>
        </p:txBody>
      </p:sp>
      <p:sp>
        <p:nvSpPr>
          <p:cNvPr id="69666" name="Rectangle 34"/>
          <p:cNvSpPr>
            <a:spLocks noChangeArrowheads="1"/>
          </p:cNvSpPr>
          <p:nvPr/>
        </p:nvSpPr>
        <p:spPr bwMode="auto">
          <a:xfrm>
            <a:off x="580159" y="3765414"/>
            <a:ext cx="2749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C00000"/>
              </a:buClr>
            </a:pPr>
            <a:r>
              <a:rPr lang="en-US" sz="2000" i="1" dirty="0">
                <a:solidFill>
                  <a:srgbClr val="002060"/>
                </a:solidFill>
              </a:rPr>
              <a:t>P</a:t>
            </a:r>
            <a:r>
              <a:rPr lang="en-US" sz="2000" dirty="0">
                <a:solidFill>
                  <a:srgbClr val="002060"/>
                </a:solidFill>
              </a:rPr>
              <a:t>(</a:t>
            </a:r>
            <a:r>
              <a:rPr lang="en-US" sz="2000" i="1" dirty="0">
                <a:solidFill>
                  <a:srgbClr val="002060"/>
                </a:solidFill>
              </a:rPr>
              <a:t>X</a:t>
            </a:r>
            <a:r>
              <a:rPr lang="en-US" sz="2000" dirty="0">
                <a:solidFill>
                  <a:srgbClr val="002060"/>
                </a:solidFill>
              </a:rPr>
              <a:t> </a:t>
            </a:r>
            <a:r>
              <a:rPr lang="en-US" sz="2000" dirty="0">
                <a:solidFill>
                  <a:srgbClr val="002060"/>
                </a:solidFill>
                <a:sym typeface="Symbol" pitchFamily="18" charset="2"/>
              </a:rPr>
              <a:t>&lt;</a:t>
            </a:r>
            <a:r>
              <a:rPr lang="en-US" sz="2000" dirty="0">
                <a:solidFill>
                  <a:srgbClr val="002060"/>
                </a:solidFill>
              </a:rPr>
              <a:t> 2) = </a:t>
            </a:r>
            <a:r>
              <a:rPr lang="en-US" sz="2000" i="1" dirty="0">
                <a:solidFill>
                  <a:srgbClr val="002060"/>
                </a:solidFill>
                <a:sym typeface="Symbol" pitchFamily="18" charset="2"/>
              </a:rPr>
              <a:t>P</a:t>
            </a:r>
            <a:r>
              <a:rPr lang="en-US" sz="2000" dirty="0">
                <a:solidFill>
                  <a:srgbClr val="002060"/>
                </a:solidFill>
                <a:sym typeface="Symbol" pitchFamily="18" charset="2"/>
              </a:rPr>
              <a:t>(0) + </a:t>
            </a:r>
            <a:r>
              <a:rPr lang="en-US" sz="2000" i="1" dirty="0">
                <a:solidFill>
                  <a:srgbClr val="002060"/>
                </a:solidFill>
                <a:sym typeface="Symbol" pitchFamily="18" charset="2"/>
              </a:rPr>
              <a:t>P</a:t>
            </a:r>
            <a:r>
              <a:rPr lang="en-US" sz="2000" dirty="0">
                <a:solidFill>
                  <a:srgbClr val="002060"/>
                </a:solidFill>
                <a:sym typeface="Symbol" pitchFamily="18" charset="2"/>
              </a:rPr>
              <a:t>(1) </a:t>
            </a:r>
          </a:p>
        </p:txBody>
      </p:sp>
      <p:sp>
        <p:nvSpPr>
          <p:cNvPr id="69667" name="Rectangle 35"/>
          <p:cNvSpPr>
            <a:spLocks noChangeArrowheads="1"/>
          </p:cNvSpPr>
          <p:nvPr/>
        </p:nvSpPr>
        <p:spPr bwMode="auto">
          <a:xfrm>
            <a:off x="580159" y="5458943"/>
            <a:ext cx="3567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000" i="1" dirty="0">
                <a:solidFill>
                  <a:srgbClr val="002060"/>
                </a:solidFill>
              </a:rPr>
              <a:t>P</a:t>
            </a:r>
            <a:r>
              <a:rPr lang="en-US" sz="2000" dirty="0">
                <a:solidFill>
                  <a:srgbClr val="002060"/>
                </a:solidFill>
              </a:rPr>
              <a:t>(</a:t>
            </a:r>
            <a:r>
              <a:rPr lang="en-US" sz="2000" i="1" dirty="0">
                <a:solidFill>
                  <a:srgbClr val="002060"/>
                </a:solidFill>
              </a:rPr>
              <a:t>X</a:t>
            </a:r>
            <a:r>
              <a:rPr lang="en-US" sz="2000" dirty="0">
                <a:solidFill>
                  <a:srgbClr val="002060"/>
                </a:solidFill>
              </a:rPr>
              <a:t>  </a:t>
            </a:r>
            <a:r>
              <a:rPr lang="en-US" sz="2000" dirty="0">
                <a:solidFill>
                  <a:srgbClr val="002060"/>
                </a:solidFill>
                <a:sym typeface="Symbol" pitchFamily="18" charset="2"/>
              </a:rPr>
              <a:t></a:t>
            </a:r>
            <a:r>
              <a:rPr lang="en-US" sz="2000" dirty="0">
                <a:solidFill>
                  <a:srgbClr val="002060"/>
                </a:solidFill>
              </a:rPr>
              <a:t> 2) = </a:t>
            </a:r>
            <a:r>
              <a:rPr lang="en-US" sz="2000" i="1" dirty="0">
                <a:solidFill>
                  <a:srgbClr val="002060"/>
                </a:solidFill>
                <a:sym typeface="Symbol" pitchFamily="18" charset="2"/>
              </a:rPr>
              <a:t>P</a:t>
            </a:r>
            <a:r>
              <a:rPr lang="en-US" sz="2000" dirty="0">
                <a:solidFill>
                  <a:srgbClr val="002060"/>
                </a:solidFill>
                <a:sym typeface="Symbol" pitchFamily="18" charset="2"/>
              </a:rPr>
              <a:t>(0) + </a:t>
            </a:r>
            <a:r>
              <a:rPr lang="en-US" sz="2000" i="1" dirty="0">
                <a:solidFill>
                  <a:srgbClr val="002060"/>
                </a:solidFill>
                <a:sym typeface="Symbol" pitchFamily="18" charset="2"/>
              </a:rPr>
              <a:t>P</a:t>
            </a:r>
            <a:r>
              <a:rPr lang="en-US" sz="2000" dirty="0">
                <a:solidFill>
                  <a:srgbClr val="002060"/>
                </a:solidFill>
                <a:sym typeface="Symbol" pitchFamily="18" charset="2"/>
              </a:rPr>
              <a:t>(1) + </a:t>
            </a:r>
            <a:r>
              <a:rPr lang="en-US" sz="2000" i="1" dirty="0">
                <a:solidFill>
                  <a:srgbClr val="002060"/>
                </a:solidFill>
                <a:sym typeface="Symbol" pitchFamily="18" charset="2"/>
              </a:rPr>
              <a:t>P</a:t>
            </a:r>
            <a:r>
              <a:rPr lang="en-US" sz="2000" dirty="0">
                <a:solidFill>
                  <a:srgbClr val="002060"/>
                </a:solidFill>
                <a:sym typeface="Symbol" pitchFamily="18" charset="2"/>
              </a:rPr>
              <a:t>(2)</a:t>
            </a:r>
          </a:p>
        </p:txBody>
      </p:sp>
      <p:sp>
        <p:nvSpPr>
          <p:cNvPr id="113682"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24" name="Rectangle 2"/>
          <p:cNvSpPr txBox="1">
            <a:spLocks noChangeArrowheads="1"/>
          </p:cNvSpPr>
          <p:nvPr/>
        </p:nvSpPr>
        <p:spPr bwMode="auto">
          <a:xfrm>
            <a:off x="1335881" y="371999"/>
            <a:ext cx="6548438" cy="514502"/>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Binomial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sp>
        <p:nvSpPr>
          <p:cNvPr id="26" name="Rectangle 23"/>
          <p:cNvSpPr>
            <a:spLocks noChangeArrowheads="1"/>
          </p:cNvSpPr>
          <p:nvPr/>
        </p:nvSpPr>
        <p:spPr bwMode="auto">
          <a:xfrm>
            <a:off x="554677" y="1611330"/>
            <a:ext cx="6150923" cy="46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0" hangingPunct="0">
              <a:spcBef>
                <a:spcPct val="20000"/>
              </a:spcBef>
              <a:buClr>
                <a:schemeClr val="accent1"/>
              </a:buClr>
            </a:pPr>
            <a:r>
              <a:rPr lang="en-US" sz="2000" dirty="0" smtClean="0">
                <a:solidFill>
                  <a:srgbClr val="002060"/>
                </a:solidFill>
              </a:rPr>
              <a:t>Given</a:t>
            </a:r>
            <a:r>
              <a:rPr lang="en-US" sz="2000" dirty="0">
                <a:solidFill>
                  <a:srgbClr val="002060"/>
                </a:solidFill>
              </a:rPr>
              <a:t>: On average, 20% of the emergency room patients at Greenwood General Hospital lack health insurance </a:t>
            </a:r>
            <a:r>
              <a:rPr lang="en-US" sz="2000" dirty="0" smtClean="0">
                <a:solidFill>
                  <a:srgbClr val="002060"/>
                </a:solidFill>
              </a:rPr>
              <a:t>(</a:t>
            </a:r>
            <a:r>
              <a:rPr lang="en-US" sz="2000" i="1" dirty="0" smtClean="0">
                <a:solidFill>
                  <a:srgbClr val="002060"/>
                </a:solidFill>
              </a:rPr>
              <a:t>n</a:t>
            </a:r>
            <a:r>
              <a:rPr lang="en-US" sz="2000" dirty="0" smtClean="0">
                <a:solidFill>
                  <a:srgbClr val="002060"/>
                </a:solidFill>
              </a:rPr>
              <a:t> </a:t>
            </a:r>
            <a:r>
              <a:rPr lang="en-US" sz="2000" dirty="0">
                <a:solidFill>
                  <a:srgbClr val="002060"/>
                </a:solidFill>
              </a:rPr>
              <a:t>= </a:t>
            </a:r>
            <a:r>
              <a:rPr lang="en-US" sz="2000" dirty="0" smtClean="0">
                <a:solidFill>
                  <a:srgbClr val="002060"/>
                </a:solidFill>
              </a:rPr>
              <a:t>4 patients, </a:t>
            </a:r>
            <a:r>
              <a:rPr lang="el-GR" sz="2000" i="1" dirty="0">
                <a:solidFill>
                  <a:srgbClr val="002060"/>
                </a:solidFill>
                <a:latin typeface="Arial"/>
                <a:cs typeface="Arial"/>
              </a:rPr>
              <a:t>π</a:t>
            </a:r>
            <a:r>
              <a:rPr lang="en-US" sz="2000" dirty="0">
                <a:solidFill>
                  <a:srgbClr val="002060"/>
                </a:solidFill>
              </a:rPr>
              <a:t> </a:t>
            </a:r>
            <a:r>
              <a:rPr lang="en-US" sz="2000" dirty="0" smtClean="0">
                <a:solidFill>
                  <a:srgbClr val="002060"/>
                </a:solidFill>
              </a:rPr>
              <a:t>= .20 no insurance).</a:t>
            </a:r>
            <a:endParaRPr lang="en-US" sz="2000" i="1" dirty="0">
              <a:solidFill>
                <a:srgbClr val="002060"/>
              </a:solidFill>
            </a:endParaRPr>
          </a:p>
        </p:txBody>
      </p:sp>
      <p:pic>
        <p:nvPicPr>
          <p:cNvPr id="2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1740760"/>
            <a:ext cx="1819275" cy="1657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609330" y="1405174"/>
            <a:ext cx="1873209" cy="338554"/>
          </a:xfrm>
          <a:prstGeom prst="rect">
            <a:avLst/>
          </a:prstGeom>
          <a:noFill/>
        </p:spPr>
        <p:txBody>
          <a:bodyPr wrap="square" rtlCol="0">
            <a:spAutoFit/>
          </a:bodyPr>
          <a:lstStyle/>
          <a:p>
            <a:pPr algn="ctr"/>
            <a:r>
              <a:rPr lang="en-US" sz="1600" i="1" dirty="0" smtClean="0">
                <a:solidFill>
                  <a:srgbClr val="FF0000"/>
                </a:solidFill>
              </a:rPr>
              <a:t>from </a:t>
            </a:r>
            <a:r>
              <a:rPr lang="en-US" sz="1600" i="1" dirty="0" err="1" smtClean="0">
                <a:solidFill>
                  <a:srgbClr val="FF0000"/>
                </a:solidFill>
              </a:rPr>
              <a:t>MegaStat</a:t>
            </a:r>
            <a:endParaRPr lang="en-US" sz="1600" i="1" dirty="0">
              <a:solidFill>
                <a:srgbClr val="FF0000"/>
              </a:solidFill>
            </a:endParaRPr>
          </a:p>
        </p:txBody>
      </p:sp>
      <p:pic>
        <p:nvPicPr>
          <p:cNvPr id="30" name="Picture 3" descr="C:\Users\Blythe\AppData\Local\Microsoft\Windows\Temporary Internet Files\Content.IE5\T28SMCVP\MC90029575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5379" y="454406"/>
            <a:ext cx="971350" cy="887243"/>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23"/>
          <p:cNvSpPr>
            <a:spLocks noChangeArrowheads="1"/>
          </p:cNvSpPr>
          <p:nvPr/>
        </p:nvSpPr>
        <p:spPr bwMode="auto">
          <a:xfrm>
            <a:off x="660359" y="5915778"/>
            <a:ext cx="8458200" cy="533400"/>
          </a:xfrm>
          <a:prstGeom prst="rect">
            <a:avLst/>
          </a:prstGeom>
          <a:noFill/>
          <a:ln w="9525">
            <a:noFill/>
            <a:miter lim="800000"/>
            <a:headEnd/>
            <a:tailEnd/>
          </a:ln>
          <a:effectLst/>
        </p:spPr>
        <p:txBody>
          <a:bodyPr lIns="91435" tIns="45718" rIns="91435" bIns="45718"/>
          <a:lstStyle/>
          <a:p>
            <a:pPr eaLnBrk="0" hangingPunct="0">
              <a:spcBef>
                <a:spcPct val="20000"/>
              </a:spcBef>
              <a:buClr>
                <a:schemeClr val="accent1"/>
              </a:buClr>
              <a:defRPr/>
            </a:pPr>
            <a:r>
              <a:rPr lang="en-US" sz="2000" dirty="0" smtClean="0">
                <a:solidFill>
                  <a:srgbClr val="002060"/>
                </a:solidFill>
                <a:effectLst>
                  <a:outerShdw blurRad="38100" dist="38100" dir="2700000" algn="tl">
                    <a:srgbClr val="FFFFFF"/>
                  </a:outerShdw>
                </a:effectLst>
              </a:rPr>
              <a:t>Excel’s CDF function for </a:t>
            </a:r>
            <a:r>
              <a:rPr lang="en-US" sz="2000" i="1" dirty="0">
                <a:solidFill>
                  <a:srgbClr val="002060"/>
                </a:solidFill>
              </a:rPr>
              <a:t>P</a:t>
            </a:r>
            <a:r>
              <a:rPr lang="en-US" sz="2000" dirty="0">
                <a:solidFill>
                  <a:srgbClr val="002060"/>
                </a:solidFill>
              </a:rPr>
              <a:t>(</a:t>
            </a:r>
            <a:r>
              <a:rPr lang="en-US" sz="2000" i="1" dirty="0">
                <a:solidFill>
                  <a:srgbClr val="002060"/>
                </a:solidFill>
              </a:rPr>
              <a:t>X</a:t>
            </a:r>
            <a:r>
              <a:rPr lang="en-US" sz="2000" dirty="0">
                <a:solidFill>
                  <a:srgbClr val="002060"/>
                </a:solidFill>
              </a:rPr>
              <a:t> </a:t>
            </a:r>
            <a:r>
              <a:rPr lang="en-US" sz="2000" dirty="0" smtClean="0">
                <a:solidFill>
                  <a:srgbClr val="002060"/>
                </a:solidFill>
                <a:sym typeface="Symbol" pitchFamily="18" charset="2"/>
              </a:rPr>
              <a:t></a:t>
            </a:r>
            <a:r>
              <a:rPr lang="en-US" sz="2000" dirty="0" smtClean="0">
                <a:solidFill>
                  <a:srgbClr val="002060"/>
                </a:solidFill>
              </a:rPr>
              <a:t> </a:t>
            </a:r>
            <a:r>
              <a:rPr lang="en-US" sz="2000" dirty="0">
                <a:solidFill>
                  <a:srgbClr val="002060"/>
                </a:solidFill>
              </a:rPr>
              <a:t>2</a:t>
            </a:r>
            <a:r>
              <a:rPr lang="en-US" sz="2000" dirty="0" smtClean="0">
                <a:solidFill>
                  <a:srgbClr val="002060"/>
                </a:solidFill>
              </a:rPr>
              <a:t>) is </a:t>
            </a:r>
            <a:r>
              <a:rPr lang="en-US" sz="2000" dirty="0" smtClean="0">
                <a:solidFill>
                  <a:srgbClr val="002060"/>
                </a:solidFill>
                <a:effectLst>
                  <a:outerShdw blurRad="38100" dist="38100" dir="2700000" algn="tl">
                    <a:srgbClr val="FFFFFF"/>
                  </a:outerShdw>
                </a:effectLst>
              </a:rPr>
              <a:t>=BINOM.DIST(2,4,0.2,1</a:t>
            </a:r>
            <a:r>
              <a:rPr lang="en-US" sz="2000" dirty="0">
                <a:solidFill>
                  <a:srgbClr val="002060"/>
                </a:solidFill>
                <a:effectLst>
                  <a:outerShdw blurRad="38100" dist="38100" dir="2700000" algn="tl">
                    <a:srgbClr val="FFFFFF"/>
                  </a:outerShdw>
                </a:effectLst>
              </a:rPr>
              <a:t>) = </a:t>
            </a:r>
            <a:r>
              <a:rPr lang="en-US" sz="2000" dirty="0" smtClean="0">
                <a:solidFill>
                  <a:srgbClr val="002060"/>
                </a:solidFill>
                <a:effectLst>
                  <a:outerShdw blurRad="38100" dist="38100" dir="2700000" algn="tl">
                    <a:srgbClr val="FFFFFF"/>
                  </a:outerShdw>
                </a:effectLst>
              </a:rPr>
              <a:t>.9728</a:t>
            </a:r>
            <a:endParaRPr lang="en-US" sz="2000" dirty="0">
              <a:solidFill>
                <a:srgbClr val="002060"/>
              </a:solidFill>
              <a:effectLst>
                <a:outerShdw blurRad="38100" dist="38100" dir="2700000" algn="tl">
                  <a:srgbClr val="FFFFFF"/>
                </a:outerShdw>
              </a:effectLst>
            </a:endParaRPr>
          </a:p>
          <a:p>
            <a:pPr eaLnBrk="0" hangingPunct="0">
              <a:spcBef>
                <a:spcPct val="20000"/>
              </a:spcBef>
              <a:buClr>
                <a:schemeClr val="accent1"/>
              </a:buClr>
              <a:defRPr/>
            </a:pPr>
            <a:endParaRPr lang="en-US" sz="2000" dirty="0">
              <a:solidFill>
                <a:srgbClr val="002060"/>
              </a:solidFill>
              <a:effectLst>
                <a:outerShdw blurRad="38100" dist="38100" dir="2700000" algn="tl">
                  <a:srgbClr val="FFFFFF"/>
                </a:outerShdw>
              </a:effectLst>
            </a:endParaRPr>
          </a:p>
        </p:txBody>
      </p:sp>
    </p:spTree>
    <p:extLst>
      <p:ext uri="{BB962C8B-B14F-4D97-AF65-F5344CB8AC3E}">
        <p14:creationId xmlns:p14="http://schemas.microsoft.com/office/powerpoint/2010/main" val="3901866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Grp="1" noChangeArrowheads="1"/>
          </p:cNvSpPr>
          <p:nvPr>
            <p:ph type="sldNum" sz="quarter" idx="10"/>
          </p:nvPr>
        </p:nvSpPr>
        <p:spPr>
          <a:ln/>
        </p:spPr>
        <p:txBody>
          <a:bodyPr/>
          <a:lstStyle/>
          <a:p>
            <a:r>
              <a:rPr lang="en-US"/>
              <a:t>6-</a:t>
            </a:r>
            <a:fld id="{244CE9AB-E8DF-4A90-981B-01A34EACBD81}" type="slidenum">
              <a:rPr lang="en-US"/>
              <a:pPr/>
              <a:t>64</a:t>
            </a:fld>
            <a:endParaRPr lang="en-US"/>
          </a:p>
        </p:txBody>
      </p:sp>
      <p:sp>
        <p:nvSpPr>
          <p:cNvPr id="81924" name="Rectangle 4"/>
          <p:cNvSpPr>
            <a:spLocks noChangeArrowheads="1"/>
          </p:cNvSpPr>
          <p:nvPr/>
        </p:nvSpPr>
        <p:spPr bwMode="auto">
          <a:xfrm>
            <a:off x="628650" y="2743200"/>
            <a:ext cx="8229600" cy="6858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smtClean="0">
                <a:solidFill>
                  <a:srgbClr val="002060"/>
                </a:solidFill>
                <a:effectLst>
                  <a:outerShdw blurRad="38100" dist="38100" dir="2700000" algn="tl">
                    <a:srgbClr val="FFFFFF"/>
                  </a:outerShdw>
                </a:effectLst>
              </a:rPr>
              <a:t>Events are assumed to occur </a:t>
            </a:r>
            <a:r>
              <a:rPr lang="en-US" sz="2000" dirty="0">
                <a:solidFill>
                  <a:srgbClr val="002060"/>
                </a:solidFill>
                <a:effectLst>
                  <a:outerShdw blurRad="38100" dist="38100" dir="2700000" algn="tl">
                    <a:srgbClr val="FFFFFF"/>
                  </a:outerShdw>
                </a:effectLst>
              </a:rPr>
              <a:t>randomly and independently over a continuum of time or space:</a:t>
            </a:r>
            <a:endParaRPr lang="en-US" sz="2000" dirty="0">
              <a:solidFill>
                <a:srgbClr val="002060"/>
              </a:solidFill>
              <a:effectLst>
                <a:outerShdw blurRad="38100" dist="38100" dir="2700000" algn="tl">
                  <a:srgbClr val="FFFFFF"/>
                </a:outerShdw>
              </a:effectLst>
              <a:cs typeface="Arial" pitchFamily="34" charset="0"/>
            </a:endParaRPr>
          </a:p>
        </p:txBody>
      </p:sp>
      <p:sp>
        <p:nvSpPr>
          <p:cNvPr id="81926" name="Rectangle 6"/>
          <p:cNvSpPr>
            <a:spLocks noChangeArrowheads="1"/>
          </p:cNvSpPr>
          <p:nvPr/>
        </p:nvSpPr>
        <p:spPr bwMode="auto">
          <a:xfrm>
            <a:off x="628650" y="1896207"/>
            <a:ext cx="8229600" cy="687388"/>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Called the </a:t>
            </a:r>
            <a:r>
              <a:rPr lang="en-US" sz="2000" i="1" dirty="0">
                <a:solidFill>
                  <a:srgbClr val="002060"/>
                </a:solidFill>
                <a:effectLst>
                  <a:outerShdw blurRad="38100" dist="38100" dir="2700000" algn="tl">
                    <a:srgbClr val="FFFFFF"/>
                  </a:outerShdw>
                </a:effectLst>
              </a:rPr>
              <a:t>model of arrivals</a:t>
            </a:r>
            <a:r>
              <a:rPr lang="en-US" sz="2000" dirty="0">
                <a:solidFill>
                  <a:srgbClr val="002060"/>
                </a:solidFill>
                <a:effectLst>
                  <a:outerShdw blurRad="38100" dist="38100" dir="2700000" algn="tl">
                    <a:srgbClr val="FFFFFF"/>
                  </a:outerShdw>
                </a:effectLst>
              </a:rPr>
              <a:t>, most Poisson applications model </a:t>
            </a:r>
            <a:r>
              <a:rPr lang="en-US" sz="2000" i="1" u="sng" dirty="0">
                <a:solidFill>
                  <a:srgbClr val="002060"/>
                </a:solidFill>
                <a:effectLst>
                  <a:outerShdw blurRad="38100" dist="38100" dir="2700000" algn="tl">
                    <a:srgbClr val="FFFFFF"/>
                  </a:outerShdw>
                </a:effectLst>
              </a:rPr>
              <a:t>arrivals per unit of time</a:t>
            </a:r>
            <a:r>
              <a:rPr lang="en-US" sz="2000" dirty="0">
                <a:solidFill>
                  <a:srgbClr val="002060"/>
                </a:solidFill>
                <a:effectLst>
                  <a:outerShdw blurRad="38100" dist="38100" dir="2700000" algn="tl">
                    <a:srgbClr val="FFFFFF"/>
                  </a:outerShdw>
                </a:effectLst>
              </a:rPr>
              <a:t>.</a:t>
            </a:r>
          </a:p>
        </p:txBody>
      </p:sp>
      <p:sp>
        <p:nvSpPr>
          <p:cNvPr id="81927" name="Rectangle 7"/>
          <p:cNvSpPr>
            <a:spLocks noChangeArrowheads="1"/>
          </p:cNvSpPr>
          <p:nvPr/>
        </p:nvSpPr>
        <p:spPr bwMode="auto">
          <a:xfrm>
            <a:off x="1359578" y="5205464"/>
            <a:ext cx="6400800" cy="596900"/>
          </a:xfrm>
          <a:prstGeom prst="rect">
            <a:avLst/>
          </a:prstGeom>
          <a:noFill/>
          <a:ln w="9525">
            <a:noFill/>
            <a:miter lim="800000"/>
            <a:headEnd/>
            <a:tailEnd/>
          </a:ln>
          <a:effectLst/>
        </p:spPr>
        <p:txBody>
          <a:bodyPr lIns="91435" tIns="45718" rIns="91435" bIns="45718"/>
          <a:lstStyle/>
          <a:p>
            <a:pPr marL="396096" indent="-396096" algn="ctr" eaLnBrk="0" hangingPunct="0">
              <a:spcBef>
                <a:spcPct val="20000"/>
              </a:spcBef>
              <a:buClr>
                <a:schemeClr val="folHlink"/>
              </a:buClr>
              <a:defRPr/>
            </a:pPr>
            <a:r>
              <a:rPr lang="en-US" sz="2000" dirty="0">
                <a:solidFill>
                  <a:srgbClr val="002060"/>
                </a:solidFill>
                <a:effectLst>
                  <a:outerShdw blurRad="38100" dist="38100" dir="2700000" algn="tl">
                    <a:srgbClr val="FFFFFF"/>
                  </a:outerShdw>
                </a:effectLst>
              </a:rPr>
              <a:t>Each dot (</a:t>
            </a:r>
            <a:r>
              <a:rPr lang="en-US" sz="2000" dirty="0">
                <a:solidFill>
                  <a:schemeClr val="accent2">
                    <a:lumMod val="75000"/>
                  </a:schemeClr>
                </a:solidFill>
                <a:effectLst>
                  <a:outerShdw blurRad="38100" dist="38100" dir="2700000" algn="tl">
                    <a:srgbClr val="FFFFFF"/>
                  </a:outerShdw>
                </a:effectLst>
                <a:sym typeface="Symbol" pitchFamily="18" charset="2"/>
              </a:rPr>
              <a:t>•</a:t>
            </a:r>
            <a:r>
              <a:rPr lang="en-US" sz="2000" dirty="0">
                <a:solidFill>
                  <a:srgbClr val="002060"/>
                </a:solidFill>
                <a:effectLst>
                  <a:outerShdw blurRad="38100" dist="38100" dir="2700000" algn="tl">
                    <a:srgbClr val="FFFFFF"/>
                  </a:outerShdw>
                </a:effectLst>
              </a:rPr>
              <a:t>) is an occurrence of the event of interest.</a:t>
            </a:r>
          </a:p>
        </p:txBody>
      </p:sp>
      <p:sp>
        <p:nvSpPr>
          <p:cNvPr id="117764"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pic>
        <p:nvPicPr>
          <p:cNvPr id="337921" name="Picture 1"/>
          <p:cNvPicPr>
            <a:picLocks noChangeAspect="1" noChangeArrowheads="1"/>
          </p:cNvPicPr>
          <p:nvPr/>
        </p:nvPicPr>
        <p:blipFill>
          <a:blip r:embed="rId3" cstate="print"/>
          <a:srcRect/>
          <a:stretch>
            <a:fillRect/>
          </a:stretch>
        </p:blipFill>
        <p:spPr bwMode="auto">
          <a:xfrm>
            <a:off x="1188304" y="3581400"/>
            <a:ext cx="7110292" cy="1346830"/>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2" name="Rectangle 1"/>
          <p:cNvSpPr/>
          <p:nvPr/>
        </p:nvSpPr>
        <p:spPr>
          <a:xfrm>
            <a:off x="914400" y="1099841"/>
            <a:ext cx="5400675" cy="461962"/>
          </a:xfrm>
          <a:prstGeom prst="rect">
            <a:avLst/>
          </a:prstGeom>
        </p:spPr>
        <p:txBody>
          <a:bodyPr wrap="none">
            <a:spAutoFit/>
          </a:bodyPr>
          <a:lstStyle/>
          <a:p>
            <a:pPr eaLnBrk="0" hangingPunct="0">
              <a:defRPr/>
            </a:pPr>
            <a:r>
              <a:rPr lang="en-US" sz="2400" i="1" dirty="0">
                <a:solidFill>
                  <a:srgbClr val="C00000"/>
                </a:solidFill>
                <a:effectLst>
                  <a:outerShdw blurRad="38100" dist="38100" dir="2700000" algn="tl">
                    <a:srgbClr val="000000">
                      <a:alpha val="43137"/>
                    </a:srgbClr>
                  </a:outerShdw>
                </a:effectLst>
              </a:rPr>
              <a:t>Poisson Events Distributed over Time</a:t>
            </a:r>
            <a:r>
              <a:rPr lang="en-US" sz="2400" dirty="0">
                <a:solidFill>
                  <a:srgbClr val="00B0F0"/>
                </a:solidFill>
                <a:effectLst>
                  <a:outerShdw blurRad="38100" dist="38100" dir="2700000" algn="tl">
                    <a:srgbClr val="000000">
                      <a:alpha val="43137"/>
                    </a:srgbClr>
                  </a:outerShdw>
                </a:effectLst>
              </a:rPr>
              <a:t>.</a:t>
            </a:r>
          </a:p>
        </p:txBody>
      </p:sp>
      <p:sp>
        <p:nvSpPr>
          <p:cNvPr id="15" name="Rectangle 2"/>
          <p:cNvSpPr txBox="1">
            <a:spLocks noChangeArrowheads="1"/>
          </p:cNvSpPr>
          <p:nvPr/>
        </p:nvSpPr>
        <p:spPr>
          <a:xfrm>
            <a:off x="838200" y="381000"/>
            <a:ext cx="7561262" cy="533399"/>
          </a:xfrm>
          <a:prstGeom prst="rect">
            <a:avLst/>
          </a:prstGeom>
          <a:solidFill>
            <a:schemeClr val="accent1">
              <a:lumMod val="20000"/>
              <a:lumOff val="80000"/>
            </a:schemeClr>
          </a:solidFill>
        </p:spPr>
        <p:txBody>
          <a:bodyPr lIns="103236" tIns="51618" rIns="103236" bIns="51618" anchor="t"/>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defRPr/>
            </a:pPr>
            <a:r>
              <a:rPr lang="en-US" sz="3200" dirty="0" smtClean="0">
                <a:solidFill>
                  <a:schemeClr val="accent1"/>
                </a:solidFill>
                <a:effectLst>
                  <a:outerShdw blurRad="38100" dist="38100" dir="2700000" algn="tl">
                    <a:srgbClr val="000000">
                      <a:alpha val="43137"/>
                    </a:srgbClr>
                  </a:outerShdw>
                </a:effectLst>
              </a:rPr>
              <a:t>Poisson Probability Distribution       </a:t>
            </a:r>
            <a:r>
              <a:rPr lang="en-US" sz="3200" b="1" i="1" dirty="0" smtClean="0"/>
              <a:t>ML 4.4</a:t>
            </a:r>
            <a:endParaRPr lang="en-US" sz="3200" b="1" i="1" dirty="0"/>
          </a:p>
        </p:txBody>
      </p:sp>
    </p:spTree>
    <p:extLst>
      <p:ext uri="{BB962C8B-B14F-4D97-AF65-F5344CB8AC3E}">
        <p14:creationId xmlns:p14="http://schemas.microsoft.com/office/powerpoint/2010/main" val="3830085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type="sldNum" sz="quarter" idx="10"/>
          </p:nvPr>
        </p:nvSpPr>
        <p:spPr>
          <a:ln/>
        </p:spPr>
        <p:txBody>
          <a:bodyPr/>
          <a:lstStyle/>
          <a:p>
            <a:r>
              <a:rPr lang="en-US"/>
              <a:t>6-</a:t>
            </a:r>
            <a:fld id="{4D813ADE-AA5E-47DF-AED9-1E01B3FB373B}" type="slidenum">
              <a:rPr lang="en-US"/>
              <a:pPr/>
              <a:t>65</a:t>
            </a:fld>
            <a:endParaRPr lang="en-US"/>
          </a:p>
        </p:txBody>
      </p:sp>
      <p:sp>
        <p:nvSpPr>
          <p:cNvPr id="82948" name="Rectangle 4"/>
          <p:cNvSpPr>
            <a:spLocks noChangeArrowheads="1"/>
          </p:cNvSpPr>
          <p:nvPr/>
        </p:nvSpPr>
        <p:spPr bwMode="auto">
          <a:xfrm>
            <a:off x="655638" y="1737961"/>
            <a:ext cx="8229600" cy="684212"/>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Let </a:t>
            </a:r>
            <a:r>
              <a:rPr lang="en-US" sz="2000" i="1" dirty="0">
                <a:solidFill>
                  <a:srgbClr val="002060"/>
                </a:solidFill>
                <a:effectLst>
                  <a:outerShdw blurRad="38100" dist="38100" dir="2700000" algn="tl">
                    <a:srgbClr val="FFFFFF"/>
                  </a:outerShdw>
                </a:effectLst>
              </a:rPr>
              <a:t>X</a:t>
            </a:r>
            <a:r>
              <a:rPr lang="en-US" sz="2000" dirty="0">
                <a:solidFill>
                  <a:srgbClr val="002060"/>
                </a:solidFill>
                <a:effectLst>
                  <a:outerShdw blurRad="38100" dist="38100" dir="2700000" algn="tl">
                    <a:srgbClr val="FFFFFF"/>
                  </a:outerShdw>
                </a:effectLst>
              </a:rPr>
              <a:t> = the number of events per unit of time.</a:t>
            </a:r>
            <a:endParaRPr lang="en-US" sz="2000" dirty="0">
              <a:solidFill>
                <a:srgbClr val="002060"/>
              </a:solidFill>
              <a:effectLst>
                <a:outerShdw blurRad="38100" dist="38100" dir="2700000" algn="tl">
                  <a:srgbClr val="FFFFFF"/>
                </a:outerShdw>
              </a:effectLst>
              <a:cs typeface="Arial" pitchFamily="34" charset="0"/>
            </a:endParaRPr>
          </a:p>
        </p:txBody>
      </p:sp>
      <p:sp>
        <p:nvSpPr>
          <p:cNvPr id="82949" name="Rectangle 5"/>
          <p:cNvSpPr>
            <a:spLocks noChangeArrowheads="1"/>
          </p:cNvSpPr>
          <p:nvPr/>
        </p:nvSpPr>
        <p:spPr bwMode="auto">
          <a:xfrm>
            <a:off x="660833" y="2131453"/>
            <a:ext cx="8229600" cy="687388"/>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i="1" dirty="0">
                <a:solidFill>
                  <a:srgbClr val="002060"/>
                </a:solidFill>
                <a:effectLst>
                  <a:outerShdw blurRad="38100" dist="38100" dir="2700000" algn="tl">
                    <a:srgbClr val="FFFFFF"/>
                  </a:outerShdw>
                </a:effectLst>
              </a:rPr>
              <a:t>X</a:t>
            </a:r>
            <a:r>
              <a:rPr lang="en-US" sz="2000" dirty="0">
                <a:solidFill>
                  <a:srgbClr val="002060"/>
                </a:solidFill>
                <a:effectLst>
                  <a:outerShdw blurRad="38100" dist="38100" dir="2700000" algn="tl">
                    <a:srgbClr val="FFFFFF"/>
                  </a:outerShdw>
                </a:effectLst>
              </a:rPr>
              <a:t> is a random variable that depends on when the unit of time is observed.</a:t>
            </a:r>
            <a:endParaRPr lang="en-US" sz="2000" dirty="0">
              <a:solidFill>
                <a:srgbClr val="002060"/>
              </a:solidFill>
              <a:effectLst>
                <a:outerShdw blurRad="38100" dist="38100" dir="2700000" algn="tl">
                  <a:srgbClr val="FFFFFF"/>
                </a:outerShdw>
              </a:effectLst>
              <a:cs typeface="Arial" pitchFamily="34" charset="0"/>
            </a:endParaRPr>
          </a:p>
        </p:txBody>
      </p:sp>
      <p:sp>
        <p:nvSpPr>
          <p:cNvPr id="82950" name="Rectangle 6"/>
          <p:cNvSpPr>
            <a:spLocks noChangeArrowheads="1"/>
          </p:cNvSpPr>
          <p:nvPr/>
        </p:nvSpPr>
        <p:spPr bwMode="auto">
          <a:xfrm>
            <a:off x="645989" y="2818841"/>
            <a:ext cx="8229600" cy="6858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smtClean="0">
                <a:solidFill>
                  <a:srgbClr val="002060"/>
                </a:solidFill>
                <a:effectLst>
                  <a:outerShdw blurRad="38100" dist="38100" dir="2700000" algn="tl">
                    <a:srgbClr val="FFFFFF"/>
                  </a:outerShdw>
                </a:effectLst>
              </a:rPr>
              <a:t>Example: </a:t>
            </a:r>
            <a:r>
              <a:rPr lang="en-US" sz="2000" dirty="0">
                <a:solidFill>
                  <a:srgbClr val="002060"/>
                </a:solidFill>
                <a:effectLst>
                  <a:outerShdw blurRad="38100" dist="38100" dir="2700000" algn="tl">
                    <a:srgbClr val="FFFFFF"/>
                  </a:outerShdw>
                </a:effectLst>
              </a:rPr>
              <a:t>we could get </a:t>
            </a:r>
            <a:r>
              <a:rPr lang="en-US" sz="2000" i="1" dirty="0">
                <a:solidFill>
                  <a:srgbClr val="002060"/>
                </a:solidFill>
              </a:rPr>
              <a:t>X</a:t>
            </a:r>
            <a:r>
              <a:rPr lang="en-US" sz="2000" dirty="0">
                <a:solidFill>
                  <a:srgbClr val="002060"/>
                </a:solidFill>
              </a:rPr>
              <a:t> = 3 or </a:t>
            </a:r>
            <a:r>
              <a:rPr lang="en-US" sz="2000" i="1" dirty="0">
                <a:solidFill>
                  <a:srgbClr val="002060"/>
                </a:solidFill>
              </a:rPr>
              <a:t>X</a:t>
            </a:r>
            <a:r>
              <a:rPr lang="en-US" sz="2000" dirty="0">
                <a:solidFill>
                  <a:srgbClr val="002060"/>
                </a:solidFill>
              </a:rPr>
              <a:t> = 1 or </a:t>
            </a:r>
            <a:r>
              <a:rPr lang="en-US" sz="2000" i="1" dirty="0">
                <a:solidFill>
                  <a:srgbClr val="002060"/>
                </a:solidFill>
              </a:rPr>
              <a:t>X</a:t>
            </a:r>
            <a:r>
              <a:rPr lang="en-US" sz="2000" dirty="0">
                <a:solidFill>
                  <a:srgbClr val="002060"/>
                </a:solidFill>
              </a:rPr>
              <a:t> = 5 events</a:t>
            </a:r>
            <a:r>
              <a:rPr lang="en-US" sz="2000" dirty="0">
                <a:solidFill>
                  <a:srgbClr val="002060"/>
                </a:solidFill>
                <a:effectLst>
                  <a:outerShdw blurRad="38100" dist="38100" dir="2700000" algn="tl">
                    <a:srgbClr val="FFFFFF"/>
                  </a:outerShdw>
                </a:effectLst>
              </a:rPr>
              <a:t>, depending on where the randomly chosen unit of time happens to fall.</a:t>
            </a:r>
            <a:endParaRPr lang="en-US" sz="2000" dirty="0">
              <a:solidFill>
                <a:srgbClr val="002060"/>
              </a:solidFill>
              <a:effectLst>
                <a:outerShdw blurRad="38100" dist="38100" dir="2700000" algn="tl">
                  <a:srgbClr val="FFFFFF"/>
                </a:outerShdw>
              </a:effectLst>
              <a:cs typeface="Arial" pitchFamily="34" charset="0"/>
            </a:endParaRPr>
          </a:p>
        </p:txBody>
      </p:sp>
      <p:sp>
        <p:nvSpPr>
          <p:cNvPr id="119812"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pic>
        <p:nvPicPr>
          <p:cNvPr id="335874" name="Picture 2"/>
          <p:cNvPicPr>
            <a:picLocks noChangeAspect="1" noChangeArrowheads="1"/>
          </p:cNvPicPr>
          <p:nvPr/>
        </p:nvPicPr>
        <p:blipFill>
          <a:blip r:embed="rId3" cstate="print"/>
          <a:srcRect/>
          <a:stretch>
            <a:fillRect/>
          </a:stretch>
        </p:blipFill>
        <p:spPr bwMode="auto">
          <a:xfrm>
            <a:off x="1981201" y="3733801"/>
            <a:ext cx="4419600" cy="1083329"/>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15" name="Rectangle 14"/>
          <p:cNvSpPr/>
          <p:nvPr/>
        </p:nvSpPr>
        <p:spPr>
          <a:xfrm>
            <a:off x="838200" y="5181600"/>
            <a:ext cx="7620000" cy="707886"/>
          </a:xfrm>
          <a:prstGeom prst="rect">
            <a:avLst/>
          </a:prstGeom>
        </p:spPr>
        <p:txBody>
          <a:bodyPr>
            <a:spAutoFit/>
          </a:bodyPr>
          <a:lstStyle/>
          <a:p>
            <a:pPr eaLnBrk="0" hangingPunct="0">
              <a:spcBef>
                <a:spcPct val="20000"/>
              </a:spcBef>
              <a:buClr>
                <a:srgbClr val="C00000"/>
              </a:buClr>
            </a:pPr>
            <a:r>
              <a:rPr lang="en-US" sz="2000" dirty="0">
                <a:solidFill>
                  <a:srgbClr val="002060"/>
                </a:solidFill>
              </a:rPr>
              <a:t>The Poisson model’s only parameter is </a:t>
            </a:r>
            <a:r>
              <a:rPr lang="en-US" sz="2000" dirty="0">
                <a:solidFill>
                  <a:srgbClr val="002060"/>
                </a:solidFill>
                <a:latin typeface="Symbol" pitchFamily="18" charset="2"/>
              </a:rPr>
              <a:t>l</a:t>
            </a:r>
            <a:r>
              <a:rPr lang="en-US" sz="2000" dirty="0">
                <a:solidFill>
                  <a:srgbClr val="002060"/>
                </a:solidFill>
              </a:rPr>
              <a:t> (Greek letter “lambda”), where</a:t>
            </a:r>
            <a:r>
              <a:rPr lang="en-US" sz="2000" dirty="0">
                <a:solidFill>
                  <a:srgbClr val="002060"/>
                </a:solidFill>
                <a:effectLst>
                  <a:outerShdw blurRad="38100" dist="38100" dir="2700000" algn="tl">
                    <a:srgbClr val="C0C0C0"/>
                  </a:outerShdw>
                </a:effectLst>
                <a:latin typeface="Symbol" pitchFamily="18" charset="2"/>
              </a:rPr>
              <a:t> </a:t>
            </a:r>
            <a:r>
              <a:rPr lang="en-US" sz="2000" dirty="0">
                <a:solidFill>
                  <a:srgbClr val="002060"/>
                </a:solidFill>
                <a:latin typeface="Symbol" pitchFamily="18" charset="2"/>
              </a:rPr>
              <a:t>l</a:t>
            </a:r>
            <a:r>
              <a:rPr lang="en-US" sz="2000" dirty="0">
                <a:solidFill>
                  <a:srgbClr val="002060"/>
                </a:solidFill>
              </a:rPr>
              <a:t> </a:t>
            </a:r>
            <a:r>
              <a:rPr lang="en-US" sz="2000" dirty="0" smtClean="0">
                <a:solidFill>
                  <a:srgbClr val="002060"/>
                </a:solidFill>
              </a:rPr>
              <a:t>is the </a:t>
            </a:r>
            <a:r>
              <a:rPr lang="en-US" sz="2000" i="1" dirty="0">
                <a:solidFill>
                  <a:srgbClr val="002060"/>
                </a:solidFill>
              </a:rPr>
              <a:t>mean number of events per unit of time or space</a:t>
            </a:r>
            <a:r>
              <a:rPr lang="en-US" sz="2000" dirty="0">
                <a:solidFill>
                  <a:srgbClr val="002060"/>
                </a:solidFill>
              </a:rPr>
              <a:t>.</a:t>
            </a:r>
          </a:p>
        </p:txBody>
      </p:sp>
      <p:sp>
        <p:nvSpPr>
          <p:cNvPr id="12" name="Rectangle 2"/>
          <p:cNvSpPr txBox="1">
            <a:spLocks noChangeArrowheads="1"/>
          </p:cNvSpPr>
          <p:nvPr/>
        </p:nvSpPr>
        <p:spPr bwMode="auto">
          <a:xfrm>
            <a:off x="1183482" y="384959"/>
            <a:ext cx="6700838" cy="533399"/>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Poisson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sp>
        <p:nvSpPr>
          <p:cNvPr id="14" name="Rectangle 13"/>
          <p:cNvSpPr/>
          <p:nvPr/>
        </p:nvSpPr>
        <p:spPr>
          <a:xfrm>
            <a:off x="533399" y="1125186"/>
            <a:ext cx="5400675" cy="460375"/>
          </a:xfrm>
          <a:prstGeom prst="rect">
            <a:avLst/>
          </a:prstGeom>
        </p:spPr>
        <p:txBody>
          <a:bodyPr wrap="none">
            <a:spAutoFit/>
          </a:bodyPr>
          <a:lstStyle/>
          <a:p>
            <a:pPr eaLnBrk="0" hangingPunct="0">
              <a:defRPr/>
            </a:pPr>
            <a:r>
              <a:rPr lang="en-US" sz="2400" i="1" dirty="0">
                <a:solidFill>
                  <a:srgbClr val="C00000"/>
                </a:solidFill>
                <a:effectLst>
                  <a:outerShdw blurRad="38100" dist="38100" dir="2700000" algn="tl">
                    <a:srgbClr val="000000">
                      <a:alpha val="43137"/>
                    </a:srgbClr>
                  </a:outerShdw>
                </a:effectLst>
              </a:rPr>
              <a:t>Poisson Events Distributed over Time</a:t>
            </a:r>
            <a:r>
              <a:rPr lang="en-US" sz="2400" dirty="0">
                <a:solidFill>
                  <a:srgbClr val="00B0F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842871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sldNum" sz="quarter" idx="10"/>
          </p:nvPr>
        </p:nvSpPr>
        <p:spPr>
          <a:ln/>
        </p:spPr>
        <p:txBody>
          <a:bodyPr/>
          <a:lstStyle/>
          <a:p>
            <a:r>
              <a:rPr lang="en-US"/>
              <a:t>6-</a:t>
            </a:r>
            <a:fld id="{3B67600A-2F22-47BB-9C6C-97CDAACECA46}" type="slidenum">
              <a:rPr lang="en-US"/>
              <a:pPr/>
              <a:t>66</a:t>
            </a:fld>
            <a:endParaRPr lang="en-US"/>
          </a:p>
        </p:txBody>
      </p:sp>
      <p:sp>
        <p:nvSpPr>
          <p:cNvPr id="121857" name="Rectangle 4"/>
          <p:cNvSpPr>
            <a:spLocks noChangeArrowheads="1"/>
          </p:cNvSpPr>
          <p:nvPr/>
        </p:nvSpPr>
        <p:spPr bwMode="auto">
          <a:xfrm>
            <a:off x="1514475" y="210502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1858" name="Rectangle 5"/>
          <p:cNvSpPr>
            <a:spLocks noChangeArrowheads="1"/>
          </p:cNvSpPr>
          <p:nvPr/>
        </p:nvSpPr>
        <p:spPr bwMode="auto">
          <a:xfrm>
            <a:off x="1514475" y="210502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87078" name="Rectangle 38"/>
          <p:cNvSpPr>
            <a:spLocks noChangeArrowheads="1"/>
          </p:cNvSpPr>
          <p:nvPr/>
        </p:nvSpPr>
        <p:spPr bwMode="auto">
          <a:xfrm>
            <a:off x="1439159" y="990600"/>
            <a:ext cx="6081712" cy="457200"/>
          </a:xfrm>
          <a:prstGeom prst="rect">
            <a:avLst/>
          </a:prstGeom>
          <a:noFill/>
          <a:ln w="9525">
            <a:noFill/>
            <a:miter lim="800000"/>
            <a:headEnd/>
            <a:tailEnd/>
          </a:ln>
          <a:effectLst/>
        </p:spPr>
        <p:txBody>
          <a:bodyPr lIns="91435" tIns="45718" rIns="91435" bIns="45718"/>
          <a:lstStyle/>
          <a:p>
            <a:pPr marL="387134" indent="-387134" algn="ctr"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  </a:t>
            </a:r>
            <a:r>
              <a:rPr lang="en-US" sz="2000" i="1" dirty="0">
                <a:solidFill>
                  <a:srgbClr val="C00000"/>
                </a:solidFill>
                <a:effectLst>
                  <a:outerShdw blurRad="38100" dist="38100" dir="2700000" algn="tl">
                    <a:srgbClr val="000000">
                      <a:alpha val="43137"/>
                    </a:srgbClr>
                  </a:outerShdw>
                </a:effectLst>
              </a:rPr>
              <a:t>Characteristics of the Poisson Distribution</a:t>
            </a:r>
          </a:p>
        </p:txBody>
      </p:sp>
      <p:sp>
        <p:nvSpPr>
          <p:cNvPr id="121860"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pic>
        <p:nvPicPr>
          <p:cNvPr id="140289" name="Picture 1"/>
          <p:cNvPicPr>
            <a:picLocks noChangeAspect="1" noChangeArrowheads="1"/>
          </p:cNvPicPr>
          <p:nvPr/>
        </p:nvPicPr>
        <p:blipFill>
          <a:blip r:embed="rId3" cstate="print"/>
          <a:srcRect/>
          <a:stretch>
            <a:fillRect/>
          </a:stretch>
        </p:blipFill>
        <p:spPr bwMode="auto">
          <a:xfrm>
            <a:off x="1008499" y="1600200"/>
            <a:ext cx="6986746" cy="2514600"/>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11" name="Rectangle 2"/>
          <p:cNvSpPr txBox="1">
            <a:spLocks noChangeArrowheads="1"/>
          </p:cNvSpPr>
          <p:nvPr/>
        </p:nvSpPr>
        <p:spPr bwMode="auto">
          <a:xfrm>
            <a:off x="1183482" y="384959"/>
            <a:ext cx="6700838" cy="533399"/>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Poisson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511" y="4267200"/>
            <a:ext cx="6007008" cy="2057400"/>
          </a:xfrm>
          <a:prstGeom prst="rect">
            <a:avLst/>
          </a:prstGeom>
        </p:spPr>
      </p:pic>
    </p:spTree>
    <p:extLst>
      <p:ext uri="{BB962C8B-B14F-4D97-AF65-F5344CB8AC3E}">
        <p14:creationId xmlns:p14="http://schemas.microsoft.com/office/powerpoint/2010/main" val="1433968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sldNum" sz="quarter" idx="10"/>
          </p:nvPr>
        </p:nvSpPr>
        <p:spPr>
          <a:ln/>
        </p:spPr>
        <p:txBody>
          <a:bodyPr/>
          <a:lstStyle/>
          <a:p>
            <a:r>
              <a:rPr lang="en-US"/>
              <a:t>6-</a:t>
            </a:r>
            <a:fld id="{527E2496-CACB-47F1-B307-60F37166883C}" type="slidenum">
              <a:rPr lang="en-US"/>
              <a:pPr/>
              <a:t>67</a:t>
            </a:fld>
            <a:endParaRPr lang="en-US"/>
          </a:p>
        </p:txBody>
      </p:sp>
      <p:sp>
        <p:nvSpPr>
          <p:cNvPr id="103426" name="Text Box 4"/>
          <p:cNvSpPr txBox="1">
            <a:spLocks noChangeArrowheads="1"/>
          </p:cNvSpPr>
          <p:nvPr/>
        </p:nvSpPr>
        <p:spPr bwMode="auto">
          <a:xfrm>
            <a:off x="1524000" y="41957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endParaRPr lang="en-US"/>
          </a:p>
        </p:txBody>
      </p:sp>
      <p:sp>
        <p:nvSpPr>
          <p:cNvPr id="103427" name="Rectangle 13"/>
          <p:cNvSpPr>
            <a:spLocks noChangeArrowheads="1"/>
          </p:cNvSpPr>
          <p:nvPr/>
        </p:nvSpPr>
        <p:spPr bwMode="auto">
          <a:xfrm>
            <a:off x="1498600" y="187801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103428" name="Rectangle 14"/>
          <p:cNvSpPr>
            <a:spLocks noChangeArrowheads="1"/>
          </p:cNvSpPr>
          <p:nvPr/>
        </p:nvSpPr>
        <p:spPr bwMode="auto">
          <a:xfrm>
            <a:off x="1498600" y="187801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spAutoFit/>
          </a:bodyPr>
          <a:lstStyle/>
          <a:p>
            <a:pPr eaLnBrk="0" hangingPunct="0"/>
            <a:endParaRPr lang="en-US"/>
          </a:p>
        </p:txBody>
      </p:sp>
      <p:sp>
        <p:nvSpPr>
          <p:cNvPr id="103430" name="Rectangle 16"/>
          <p:cNvSpPr>
            <a:spLocks noChangeArrowheads="1"/>
          </p:cNvSpPr>
          <p:nvPr/>
        </p:nvSpPr>
        <p:spPr bwMode="auto">
          <a:xfrm>
            <a:off x="1473200" y="20732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03431" name="Rectangle 17"/>
          <p:cNvSpPr>
            <a:spLocks noChangeArrowheads="1"/>
          </p:cNvSpPr>
          <p:nvPr/>
        </p:nvSpPr>
        <p:spPr bwMode="auto">
          <a:xfrm>
            <a:off x="1473200" y="2073275"/>
            <a:ext cx="2063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03432"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26" name="TextBox 25"/>
          <p:cNvSpPr txBox="1"/>
          <p:nvPr/>
        </p:nvSpPr>
        <p:spPr>
          <a:xfrm>
            <a:off x="2624178" y="1113577"/>
            <a:ext cx="4481356" cy="369332"/>
          </a:xfrm>
          <a:prstGeom prst="rect">
            <a:avLst/>
          </a:prstGeom>
          <a:noFill/>
        </p:spPr>
        <p:txBody>
          <a:bodyPr wrap="none">
            <a:spAutoFit/>
          </a:bodyPr>
          <a:lstStyle/>
          <a:p>
            <a:pPr algn="ctr" eaLnBrk="0" hangingPunct="0">
              <a:defRPr/>
            </a:pPr>
            <a:r>
              <a:rPr lang="en-US" i="1" dirty="0" smtClean="0">
                <a:solidFill>
                  <a:srgbClr val="C00000"/>
                </a:solidFill>
                <a:effectLst>
                  <a:outerShdw blurRad="38100" dist="38100" dir="2700000" algn="tl">
                    <a:srgbClr val="000000">
                      <a:alpha val="43137"/>
                    </a:srgbClr>
                  </a:outerShdw>
                </a:effectLst>
              </a:rPr>
              <a:t>Example: </a:t>
            </a:r>
            <a:r>
              <a:rPr lang="en-US" i="1" dirty="0" err="1" smtClean="0">
                <a:solidFill>
                  <a:srgbClr val="C00000"/>
                </a:solidFill>
                <a:effectLst>
                  <a:outerShdw blurRad="38100" dist="38100" dir="2700000" algn="tl">
                    <a:srgbClr val="000000">
                      <a:alpha val="43137"/>
                    </a:srgbClr>
                  </a:outerShdw>
                </a:effectLst>
              </a:rPr>
              <a:t>MegaStat’s</a:t>
            </a:r>
            <a:r>
              <a:rPr lang="en-US" i="1" dirty="0" smtClean="0">
                <a:solidFill>
                  <a:srgbClr val="C00000"/>
                </a:solidFill>
                <a:effectLst>
                  <a:outerShdw blurRad="38100" dist="38100" dir="2700000" algn="tl">
                    <a:srgbClr val="000000">
                      <a:alpha val="43137"/>
                    </a:srgbClr>
                  </a:outerShdw>
                </a:effectLst>
              </a:rPr>
              <a:t> Poisson with </a:t>
            </a:r>
            <a:r>
              <a:rPr lang="el-GR" i="1" dirty="0" smtClean="0">
                <a:solidFill>
                  <a:srgbClr val="C00000"/>
                </a:solidFill>
                <a:effectLst>
                  <a:outerShdw blurRad="38100" dist="38100" dir="2700000" algn="tl">
                    <a:srgbClr val="000000">
                      <a:alpha val="43137"/>
                    </a:srgbClr>
                  </a:outerShdw>
                </a:effectLst>
              </a:rPr>
              <a:t>λ</a:t>
            </a:r>
            <a:r>
              <a:rPr lang="en-US" i="1" dirty="0" smtClean="0">
                <a:solidFill>
                  <a:srgbClr val="C00000"/>
                </a:solidFill>
                <a:effectLst>
                  <a:outerShdw blurRad="38100" dist="38100" dir="2700000" algn="tl">
                    <a:srgbClr val="000000">
                      <a:alpha val="43137"/>
                    </a:srgbClr>
                  </a:outerShdw>
                </a:effectLst>
              </a:rPr>
              <a:t> = 2.7</a:t>
            </a:r>
            <a:endParaRPr lang="en-US" i="1" dirty="0">
              <a:solidFill>
                <a:srgbClr val="C00000"/>
              </a:solidFill>
              <a:effectLst>
                <a:outerShdw blurRad="38100" dist="38100" dir="2700000" algn="tl">
                  <a:srgbClr val="000000">
                    <a:alpha val="43137"/>
                  </a:srgbClr>
                </a:outerShdw>
              </a:effectLst>
            </a:endParaRPr>
          </a:p>
        </p:txBody>
      </p:sp>
      <p:sp>
        <p:nvSpPr>
          <p:cNvPr id="16" name="Rectangle 2"/>
          <p:cNvSpPr txBox="1">
            <a:spLocks noChangeArrowheads="1"/>
          </p:cNvSpPr>
          <p:nvPr/>
        </p:nvSpPr>
        <p:spPr bwMode="auto">
          <a:xfrm>
            <a:off x="1183482" y="384959"/>
            <a:ext cx="6700838" cy="533399"/>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Poisson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190" y="1666600"/>
            <a:ext cx="3762375" cy="171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845356"/>
            <a:ext cx="2459830" cy="414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190" y="3591318"/>
            <a:ext cx="3734666" cy="281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031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Grp="1" noChangeArrowheads="1"/>
          </p:cNvSpPr>
          <p:nvPr>
            <p:ph type="sldNum" sz="quarter" idx="10"/>
          </p:nvPr>
        </p:nvSpPr>
        <p:spPr>
          <a:ln/>
        </p:spPr>
        <p:txBody>
          <a:bodyPr/>
          <a:lstStyle/>
          <a:p>
            <a:r>
              <a:rPr lang="en-US"/>
              <a:t>6-</a:t>
            </a:r>
            <a:fld id="{1E33D655-BB8B-4D99-9BC8-137590AE76BD}" type="slidenum">
              <a:rPr lang="en-US"/>
              <a:pPr/>
              <a:t>68</a:t>
            </a:fld>
            <a:endParaRPr lang="en-US"/>
          </a:p>
        </p:txBody>
      </p:sp>
      <p:sp>
        <p:nvSpPr>
          <p:cNvPr id="90131" name="Rectangle 19"/>
          <p:cNvSpPr>
            <a:spLocks noChangeArrowheads="1"/>
          </p:cNvSpPr>
          <p:nvPr/>
        </p:nvSpPr>
        <p:spPr bwMode="auto">
          <a:xfrm>
            <a:off x="274637" y="1135082"/>
            <a:ext cx="8640763"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dirty="0">
                <a:solidFill>
                  <a:srgbClr val="C00000"/>
                </a:solidFill>
                <a:effectLst>
                  <a:outerShdw blurRad="38100" dist="38100" dir="2700000" algn="tl">
                    <a:srgbClr val="000000"/>
                  </a:outerShdw>
                </a:effectLst>
              </a:rPr>
              <a:t>Example: Credit Union Customers</a:t>
            </a:r>
          </a:p>
        </p:txBody>
      </p:sp>
      <p:sp>
        <p:nvSpPr>
          <p:cNvPr id="90128" name="Rectangle 16"/>
          <p:cNvSpPr>
            <a:spLocks noChangeArrowheads="1"/>
          </p:cNvSpPr>
          <p:nvPr/>
        </p:nvSpPr>
        <p:spPr bwMode="auto">
          <a:xfrm>
            <a:off x="735410" y="1744682"/>
            <a:ext cx="7596982" cy="1019175"/>
          </a:xfrm>
          <a:prstGeom prst="rect">
            <a:avLst/>
          </a:prstGeom>
          <a:noFill/>
          <a:ln w="9525">
            <a:noFill/>
            <a:miter lim="800000"/>
            <a:headEnd/>
            <a:tailEnd/>
          </a:ln>
          <a:effectLst/>
        </p:spPr>
        <p:txBody>
          <a:bodyPr lIns="80988" tIns="40494" rIns="80988" bIns="40494"/>
          <a:lstStyle/>
          <a:p>
            <a:pPr marL="396096" indent="-396096" eaLnBrk="0" hangingPunct="0">
              <a:spcBef>
                <a:spcPct val="20000"/>
              </a:spcBef>
              <a:buClr>
                <a:schemeClr val="accent1"/>
              </a:buClr>
              <a:buSzPct val="125000"/>
              <a:buFont typeface="Arial" pitchFamily="34" charset="0"/>
              <a:buChar char="•"/>
              <a:defRPr/>
            </a:pPr>
            <a:r>
              <a:rPr lang="en-US" sz="2000" dirty="0">
                <a:solidFill>
                  <a:srgbClr val="002060"/>
                </a:solidFill>
                <a:effectLst>
                  <a:outerShdw blurRad="38100" dist="38100" dir="2700000" algn="tl">
                    <a:srgbClr val="FFFFFF"/>
                  </a:outerShdw>
                </a:effectLst>
              </a:rPr>
              <a:t>On Thursday morning between 9 a.m. and 10 a.m. customers arrive and enter the queue at the Oxnard University Credit Union at a mean rate of 1.7 customers per minute.</a:t>
            </a:r>
          </a:p>
        </p:txBody>
      </p:sp>
      <p:sp>
        <p:nvSpPr>
          <p:cNvPr id="123907"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grpSp>
        <p:nvGrpSpPr>
          <p:cNvPr id="123913" name="Group 23"/>
          <p:cNvGrpSpPr>
            <a:grpSpLocks/>
          </p:cNvGrpSpPr>
          <p:nvPr/>
        </p:nvGrpSpPr>
        <p:grpSpPr bwMode="auto">
          <a:xfrm>
            <a:off x="654844" y="2936771"/>
            <a:ext cx="8231188" cy="2930629"/>
            <a:chOff x="654844" y="2936771"/>
            <a:chExt cx="8231188" cy="2930629"/>
          </a:xfrm>
        </p:grpSpPr>
        <p:sp>
          <p:nvSpPr>
            <p:cNvPr id="90116" name="Rectangle 4"/>
            <p:cNvSpPr>
              <a:spLocks noChangeArrowheads="1"/>
            </p:cNvSpPr>
            <p:nvPr/>
          </p:nvSpPr>
          <p:spPr bwMode="auto">
            <a:xfrm>
              <a:off x="654844" y="2936771"/>
              <a:ext cx="8231188" cy="684213"/>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effectLst>
                    <a:outerShdw blurRad="38100" dist="38100" dir="2700000" algn="tl">
                      <a:srgbClr val="FFFFFF"/>
                    </a:outerShdw>
                  </a:effectLst>
                </a:rPr>
                <a:t>Find the PDF, mean, and standard </a:t>
              </a:r>
              <a:r>
                <a:rPr lang="en-US" sz="2000" dirty="0" smtClean="0">
                  <a:solidFill>
                    <a:srgbClr val="002060"/>
                  </a:solidFill>
                  <a:effectLst>
                    <a:outerShdw blurRad="38100" dist="38100" dir="2700000" algn="tl">
                      <a:srgbClr val="FFFFFF"/>
                    </a:outerShdw>
                  </a:effectLst>
                </a:rPr>
                <a:t>deviation for </a:t>
              </a:r>
              <a:r>
                <a:rPr lang="en-US" sz="2000" i="1" dirty="0">
                  <a:solidFill>
                    <a:srgbClr val="002060"/>
                  </a:solidFill>
                </a:rPr>
                <a:t>X</a:t>
              </a:r>
              <a:r>
                <a:rPr lang="en-US" sz="2000" dirty="0">
                  <a:solidFill>
                    <a:srgbClr val="002060"/>
                  </a:solidFill>
                </a:rPr>
                <a:t> = customers per </a:t>
              </a:r>
              <a:r>
                <a:rPr lang="en-US" sz="2000" dirty="0" smtClean="0">
                  <a:solidFill>
                    <a:srgbClr val="002060"/>
                  </a:solidFill>
                </a:rPr>
                <a:t>minute. </a:t>
              </a:r>
              <a:endParaRPr lang="en-US" sz="2000" dirty="0">
                <a:solidFill>
                  <a:srgbClr val="002060"/>
                </a:solidFill>
              </a:endParaRPr>
            </a:p>
            <a:p>
              <a:pPr marL="396096" indent="-396096" eaLnBrk="0" hangingPunct="0">
                <a:spcBef>
                  <a:spcPct val="20000"/>
                </a:spcBef>
                <a:buClr>
                  <a:schemeClr val="accent1"/>
                </a:buClr>
                <a:buFontTx/>
                <a:buChar char="•"/>
                <a:defRPr/>
              </a:pPr>
              <a:endParaRPr lang="en-US" sz="2000" dirty="0">
                <a:solidFill>
                  <a:srgbClr val="002060"/>
                </a:solidFill>
                <a:effectLst>
                  <a:outerShdw blurRad="38100" dist="38100" dir="2700000" algn="tl">
                    <a:srgbClr val="FFFFFF"/>
                  </a:outerShdw>
                </a:effectLst>
              </a:endParaRPr>
            </a:p>
          </p:txBody>
        </p:sp>
        <p:pic>
          <p:nvPicPr>
            <p:cNvPr id="81923" name="Picture 3"/>
            <p:cNvPicPr>
              <a:picLocks noChangeAspect="1" noChangeArrowheads="1"/>
            </p:cNvPicPr>
            <p:nvPr/>
          </p:nvPicPr>
          <p:blipFill>
            <a:blip r:embed="rId3" cstate="print"/>
            <a:srcRect/>
            <a:stretch>
              <a:fillRect/>
            </a:stretch>
          </p:blipFill>
          <p:spPr bwMode="auto">
            <a:xfrm>
              <a:off x="1470130" y="3810000"/>
              <a:ext cx="6261652" cy="2057400"/>
            </a:xfrm>
            <a:prstGeom prst="rect">
              <a:avLst/>
            </a:prstGeom>
            <a:noFill/>
            <a:ln w="3175">
              <a:solidFill>
                <a:schemeClr val="tx1"/>
              </a:solidFill>
              <a:miter lim="800000"/>
              <a:headEnd/>
              <a:tailEnd/>
            </a:ln>
            <a:effectLst>
              <a:innerShdw blurRad="63500" dist="50800" dir="2700000">
                <a:prstClr val="black">
                  <a:alpha val="50000"/>
                </a:prstClr>
              </a:innerShdw>
            </a:effectLst>
          </p:spPr>
        </p:pic>
      </p:grpSp>
      <p:sp>
        <p:nvSpPr>
          <p:cNvPr id="13" name="Rectangle 2"/>
          <p:cNvSpPr txBox="1">
            <a:spLocks noChangeArrowheads="1"/>
          </p:cNvSpPr>
          <p:nvPr/>
        </p:nvSpPr>
        <p:spPr bwMode="auto">
          <a:xfrm>
            <a:off x="1183482" y="384959"/>
            <a:ext cx="6700838" cy="533399"/>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Poisson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spTree>
    <p:extLst>
      <p:ext uri="{BB962C8B-B14F-4D97-AF65-F5344CB8AC3E}">
        <p14:creationId xmlns:p14="http://schemas.microsoft.com/office/powerpoint/2010/main" val="1781717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a:spLocks noGrp="1" noChangeArrowheads="1"/>
          </p:cNvSpPr>
          <p:nvPr>
            <p:ph type="sldNum" sz="quarter" idx="10"/>
          </p:nvPr>
        </p:nvSpPr>
        <p:spPr>
          <a:ln/>
        </p:spPr>
        <p:txBody>
          <a:bodyPr/>
          <a:lstStyle/>
          <a:p>
            <a:r>
              <a:rPr lang="en-US"/>
              <a:t>6-</a:t>
            </a:r>
            <a:fld id="{29BE9234-656D-4ACE-BFE8-4B9FFF56EB34}" type="slidenum">
              <a:rPr lang="en-US"/>
              <a:pPr/>
              <a:t>69</a:t>
            </a:fld>
            <a:endParaRPr lang="en-US"/>
          </a:p>
        </p:txBody>
      </p:sp>
      <p:sp>
        <p:nvSpPr>
          <p:cNvPr id="125953" name="Rectangle 5"/>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4" name="Rectangle 6"/>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5" name="Rectangle 7"/>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6" name="Rectangle 8"/>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7" name="Rectangle 9"/>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8" name="Rectangle 10"/>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9" name="Rectangle 11"/>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60" name="Rectangle 12"/>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61" name="Rectangle 13"/>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62" name="Rectangle 14"/>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95249" name="Rectangle 17"/>
          <p:cNvSpPr>
            <a:spLocks noChangeArrowheads="1"/>
          </p:cNvSpPr>
          <p:nvPr/>
        </p:nvSpPr>
        <p:spPr bwMode="auto">
          <a:xfrm>
            <a:off x="5699177" y="3899651"/>
            <a:ext cx="3187845" cy="3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nchor="ctr">
            <a:spAutoFit/>
          </a:bodyPr>
          <a:lstStyle/>
          <a:p>
            <a:pPr algn="ctr" defTabSz="912813" eaLnBrk="0" hangingPunct="0"/>
            <a:r>
              <a:rPr lang="en-US" sz="1600" dirty="0">
                <a:solidFill>
                  <a:srgbClr val="002060"/>
                </a:solidFill>
                <a:sym typeface="Symbol" pitchFamily="18" charset="2"/>
              </a:rPr>
              <a:t>= .1827 + .3106 + .2640 </a:t>
            </a:r>
            <a:r>
              <a:rPr lang="en-US" sz="1600" dirty="0" smtClean="0">
                <a:solidFill>
                  <a:srgbClr val="002060"/>
                </a:solidFill>
                <a:sym typeface="Symbol" pitchFamily="18" charset="2"/>
              </a:rPr>
              <a:t>= </a:t>
            </a:r>
            <a:r>
              <a:rPr lang="en-US" sz="1600" dirty="0">
                <a:solidFill>
                  <a:srgbClr val="002060"/>
                </a:solidFill>
                <a:sym typeface="Symbol" pitchFamily="18" charset="2"/>
              </a:rPr>
              <a:t>.7573</a:t>
            </a:r>
          </a:p>
        </p:txBody>
      </p:sp>
      <p:sp>
        <p:nvSpPr>
          <p:cNvPr id="95258" name="Rectangle 26"/>
          <p:cNvSpPr>
            <a:spLocks noChangeArrowheads="1"/>
          </p:cNvSpPr>
          <p:nvPr/>
        </p:nvSpPr>
        <p:spPr bwMode="auto">
          <a:xfrm>
            <a:off x="239342" y="964458"/>
            <a:ext cx="8640762"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smtClean="0">
                <a:solidFill>
                  <a:srgbClr val="C00000"/>
                </a:solidFill>
                <a:effectLst>
                  <a:outerShdw blurRad="38100" dist="38100" dir="2700000" algn="tl">
                    <a:srgbClr val="000000"/>
                  </a:outerShdw>
                </a:effectLst>
              </a:rPr>
              <a:t>Appendix B</a:t>
            </a:r>
            <a:endParaRPr lang="en-US" sz="2400" i="1" dirty="0">
              <a:solidFill>
                <a:srgbClr val="C00000"/>
              </a:solidFill>
              <a:effectLst>
                <a:outerShdw blurRad="38100" dist="38100" dir="2700000" algn="tl">
                  <a:srgbClr val="000000"/>
                </a:outerShdw>
              </a:effectLst>
            </a:endParaRPr>
          </a:p>
        </p:txBody>
      </p:sp>
      <p:sp>
        <p:nvSpPr>
          <p:cNvPr id="90135" name="Rectangle 23"/>
          <p:cNvSpPr>
            <a:spLocks noChangeArrowheads="1"/>
          </p:cNvSpPr>
          <p:nvPr/>
        </p:nvSpPr>
        <p:spPr bwMode="auto">
          <a:xfrm>
            <a:off x="5591970" y="3243001"/>
            <a:ext cx="3294062"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sz="1600" i="1" dirty="0" smtClean="0">
                <a:solidFill>
                  <a:srgbClr val="C00000"/>
                </a:solidFill>
              </a:rPr>
              <a:t>Answer:</a:t>
            </a:r>
          </a:p>
          <a:p>
            <a:pPr algn="ctr" eaLnBrk="0" hangingPunct="0">
              <a:spcBef>
                <a:spcPts val="600"/>
              </a:spcBef>
            </a:pPr>
            <a:r>
              <a:rPr lang="en-US" sz="1600" i="1" dirty="0" smtClean="0">
                <a:solidFill>
                  <a:srgbClr val="002060"/>
                </a:solidFill>
              </a:rPr>
              <a:t>P</a:t>
            </a:r>
            <a:r>
              <a:rPr lang="en-US" sz="1600" dirty="0" smtClean="0">
                <a:solidFill>
                  <a:srgbClr val="002060"/>
                </a:solidFill>
              </a:rPr>
              <a:t>(</a:t>
            </a:r>
            <a:r>
              <a:rPr lang="en-US" sz="1600" i="1" dirty="0" smtClean="0">
                <a:solidFill>
                  <a:srgbClr val="002060"/>
                </a:solidFill>
              </a:rPr>
              <a:t>X</a:t>
            </a:r>
            <a:r>
              <a:rPr lang="en-US" sz="1600" dirty="0" smtClean="0">
                <a:solidFill>
                  <a:srgbClr val="002060"/>
                </a:solidFill>
              </a:rPr>
              <a:t> </a:t>
            </a:r>
            <a:r>
              <a:rPr lang="en-US" sz="1600" dirty="0">
                <a:solidFill>
                  <a:srgbClr val="002060"/>
                </a:solidFill>
                <a:sym typeface="Symbol" pitchFamily="18" charset="2"/>
              </a:rPr>
              <a:t></a:t>
            </a:r>
            <a:r>
              <a:rPr lang="en-US" sz="1600" dirty="0">
                <a:solidFill>
                  <a:srgbClr val="002060"/>
                </a:solidFill>
              </a:rPr>
              <a:t> 2) = </a:t>
            </a:r>
            <a:r>
              <a:rPr lang="en-US" sz="1600" i="1" dirty="0">
                <a:solidFill>
                  <a:srgbClr val="002060"/>
                </a:solidFill>
                <a:sym typeface="Symbol" pitchFamily="18" charset="2"/>
              </a:rPr>
              <a:t>P</a:t>
            </a:r>
            <a:r>
              <a:rPr lang="en-US" sz="1600" dirty="0">
                <a:solidFill>
                  <a:srgbClr val="002060"/>
                </a:solidFill>
                <a:sym typeface="Symbol" pitchFamily="18" charset="2"/>
              </a:rPr>
              <a:t>(0) + </a:t>
            </a:r>
            <a:r>
              <a:rPr lang="en-US" sz="1600" i="1" dirty="0">
                <a:solidFill>
                  <a:srgbClr val="002060"/>
                </a:solidFill>
                <a:sym typeface="Symbol" pitchFamily="18" charset="2"/>
              </a:rPr>
              <a:t>P</a:t>
            </a:r>
            <a:r>
              <a:rPr lang="en-US" sz="1600" dirty="0">
                <a:solidFill>
                  <a:srgbClr val="002060"/>
                </a:solidFill>
                <a:sym typeface="Symbol" pitchFamily="18" charset="2"/>
              </a:rPr>
              <a:t>(1) + </a:t>
            </a:r>
            <a:r>
              <a:rPr lang="en-US" sz="1600" i="1" dirty="0">
                <a:solidFill>
                  <a:srgbClr val="002060"/>
                </a:solidFill>
                <a:sym typeface="Symbol" pitchFamily="18" charset="2"/>
              </a:rPr>
              <a:t>P</a:t>
            </a:r>
            <a:r>
              <a:rPr lang="en-US" sz="1600" dirty="0">
                <a:solidFill>
                  <a:srgbClr val="002060"/>
                </a:solidFill>
                <a:sym typeface="Symbol" pitchFamily="18" charset="2"/>
              </a:rPr>
              <a:t>(2)</a:t>
            </a:r>
          </a:p>
        </p:txBody>
      </p:sp>
      <p:sp>
        <p:nvSpPr>
          <p:cNvPr id="125971"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24" name="Rectangle 2"/>
          <p:cNvSpPr txBox="1">
            <a:spLocks noChangeArrowheads="1"/>
          </p:cNvSpPr>
          <p:nvPr/>
        </p:nvSpPr>
        <p:spPr bwMode="auto">
          <a:xfrm>
            <a:off x="1183482" y="384959"/>
            <a:ext cx="6700838" cy="533399"/>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Poisson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sp>
        <p:nvSpPr>
          <p:cNvPr id="25" name="Rectangle 16"/>
          <p:cNvSpPr>
            <a:spLocks noChangeArrowheads="1"/>
          </p:cNvSpPr>
          <p:nvPr/>
        </p:nvSpPr>
        <p:spPr bwMode="auto">
          <a:xfrm>
            <a:off x="507856" y="1410420"/>
            <a:ext cx="8229600" cy="1256580"/>
          </a:xfrm>
          <a:prstGeom prst="rect">
            <a:avLst/>
          </a:prstGeom>
          <a:noFill/>
          <a:ln w="9525">
            <a:noFill/>
            <a:miter lim="800000"/>
            <a:headEnd/>
            <a:tailEnd/>
          </a:ln>
          <a:effectLst/>
        </p:spPr>
        <p:txBody>
          <a:bodyPr lIns="80988" tIns="40494" rIns="80988" bIns="40494"/>
          <a:lstStyle/>
          <a:p>
            <a:pPr eaLnBrk="0" hangingPunct="0">
              <a:spcBef>
                <a:spcPct val="20000"/>
              </a:spcBef>
              <a:buClr>
                <a:schemeClr val="accent1"/>
              </a:buClr>
              <a:defRPr/>
            </a:pPr>
            <a:r>
              <a:rPr lang="en-US" sz="2000" dirty="0">
                <a:solidFill>
                  <a:srgbClr val="002060"/>
                </a:solidFill>
                <a:effectLst>
                  <a:outerShdw blurRad="38100" dist="38100" dir="2700000" algn="tl">
                    <a:srgbClr val="FFFFFF"/>
                  </a:outerShdw>
                </a:effectLst>
              </a:rPr>
              <a:t>On Thursday morning between 9 a.m. and 10 a.m. customers arrive and enter the queue at the Oxnard University Credit Union at a mean rate of 1.7 customers per minute</a:t>
            </a:r>
            <a:r>
              <a:rPr lang="en-US" sz="2000" dirty="0" smtClean="0">
                <a:solidFill>
                  <a:srgbClr val="002060"/>
                </a:solidFill>
                <a:effectLst>
                  <a:outerShdw blurRad="38100" dist="38100" dir="2700000" algn="tl">
                    <a:srgbClr val="FFFFFF"/>
                  </a:outerShdw>
                </a:effectLst>
              </a:rPr>
              <a:t>. </a:t>
            </a:r>
            <a:r>
              <a:rPr lang="en-US" sz="2000" dirty="0">
                <a:solidFill>
                  <a:srgbClr val="002060"/>
                </a:solidFill>
              </a:rPr>
              <a:t>What is the probability that two or fewer customers will arrive in a given minute?</a:t>
            </a:r>
          </a:p>
          <a:p>
            <a:pPr marL="396096" indent="-396096" eaLnBrk="0" hangingPunct="0">
              <a:spcBef>
                <a:spcPct val="20000"/>
              </a:spcBef>
              <a:buClr>
                <a:schemeClr val="accent1"/>
              </a:buClr>
              <a:buFont typeface="Arial" pitchFamily="34" charset="0"/>
              <a:buChar char="•"/>
              <a:defRPr/>
            </a:pPr>
            <a:endParaRPr lang="en-US" sz="2000" dirty="0">
              <a:solidFill>
                <a:srgbClr val="002060"/>
              </a:solidFill>
              <a:effectLst>
                <a:outerShdw blurRad="38100" dist="38100" dir="2700000" algn="tl">
                  <a:srgbClr val="FFFFFF"/>
                </a:outerShdw>
              </a:effectLst>
            </a:endParaRPr>
          </a:p>
        </p:txBody>
      </p:sp>
      <p:pic>
        <p:nvPicPr>
          <p:cNvPr id="788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03894"/>
            <a:ext cx="5061802" cy="35969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1600200" y="4238201"/>
            <a:ext cx="4343400" cy="4861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5943600" y="3124200"/>
            <a:ext cx="2943422" cy="1478147"/>
          </a:xfrm>
          <a:prstGeom prst="roundRect">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068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Grp="1" noChangeArrowheads="1"/>
          </p:cNvSpPr>
          <p:nvPr>
            <p:ph type="sldNum" sz="quarter" idx="10"/>
          </p:nvPr>
        </p:nvSpPr>
        <p:spPr>
          <a:ln/>
        </p:spPr>
        <p:txBody>
          <a:bodyPr/>
          <a:lstStyle/>
          <a:p>
            <a:r>
              <a:rPr lang="en-US"/>
              <a:t>5-</a:t>
            </a:r>
            <a:fld id="{D505E42C-57DB-4E9B-A9B3-5CF43C910CE0}" type="slidenum">
              <a:rPr lang="en-US"/>
              <a:pPr/>
              <a:t>7</a:t>
            </a:fld>
            <a:endParaRPr lang="en-US"/>
          </a:p>
        </p:txBody>
      </p:sp>
      <p:sp>
        <p:nvSpPr>
          <p:cNvPr id="38913"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28676" name="Rectangle 4"/>
          <p:cNvSpPr>
            <a:spLocks noChangeArrowheads="1"/>
          </p:cNvSpPr>
          <p:nvPr/>
        </p:nvSpPr>
        <p:spPr bwMode="auto">
          <a:xfrm>
            <a:off x="711200" y="2146300"/>
            <a:ext cx="8229600" cy="609600"/>
          </a:xfrm>
          <a:prstGeom prst="rect">
            <a:avLst/>
          </a:prstGeom>
          <a:noFill/>
          <a:ln w="9525">
            <a:noFill/>
            <a:miter lim="800000"/>
            <a:headEnd/>
            <a:tailEnd/>
          </a:ln>
          <a:effectLst/>
        </p:spPr>
        <p:txBody>
          <a:bodyPr lIns="91435" tIns="45718" rIns="91435" bIns="45718"/>
          <a:lstStyle/>
          <a:p>
            <a:pPr eaLnBrk="0" hangingPunct="0">
              <a:defRPr/>
            </a:pPr>
            <a:r>
              <a:rPr lang="en-US" sz="2000" dirty="0">
                <a:solidFill>
                  <a:srgbClr val="002060"/>
                </a:solidFill>
              </a:rPr>
              <a:t>The </a:t>
            </a:r>
            <a:r>
              <a:rPr lang="en-US" sz="2000" i="1" u="sng" dirty="0">
                <a:solidFill>
                  <a:srgbClr val="002060"/>
                </a:solidFill>
              </a:rPr>
              <a:t>law of large numbers</a:t>
            </a:r>
            <a:r>
              <a:rPr lang="en-US" sz="2000" dirty="0">
                <a:solidFill>
                  <a:srgbClr val="002060"/>
                </a:solidFill>
              </a:rPr>
              <a:t>  says that as the number of trials increases, any empirical probability approaches its theoretical limit.</a:t>
            </a:r>
          </a:p>
        </p:txBody>
      </p:sp>
      <p:sp>
        <p:nvSpPr>
          <p:cNvPr id="38915" name="Text Box 5"/>
          <p:cNvSpPr txBox="1">
            <a:spLocks noChangeArrowheads="1"/>
          </p:cNvSpPr>
          <p:nvPr/>
        </p:nvSpPr>
        <p:spPr bwMode="auto">
          <a:xfrm>
            <a:off x="711200" y="4216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buClr>
                <a:srgbClr val="C00000"/>
              </a:buClr>
            </a:pPr>
            <a:endParaRPr lang="en-US"/>
          </a:p>
        </p:txBody>
      </p:sp>
      <p:sp>
        <p:nvSpPr>
          <p:cNvPr id="28679" name="Rectangle 7"/>
          <p:cNvSpPr>
            <a:spLocks noChangeArrowheads="1"/>
          </p:cNvSpPr>
          <p:nvPr/>
        </p:nvSpPr>
        <p:spPr bwMode="auto">
          <a:xfrm>
            <a:off x="711200" y="3341688"/>
            <a:ext cx="8229600" cy="611187"/>
          </a:xfrm>
          <a:prstGeom prst="rect">
            <a:avLst/>
          </a:prstGeom>
          <a:noFill/>
          <a:ln w="9525">
            <a:noFill/>
            <a:miter lim="800000"/>
            <a:headEnd/>
            <a:tailEnd/>
          </a:ln>
        </p:spPr>
        <p:txBody>
          <a:bodyPr lIns="91435" tIns="45718" rIns="91435" bIns="45718"/>
          <a:lstStyle/>
          <a:p>
            <a:pPr marL="395288" indent="-395288" eaLnBrk="0" hangingPunct="0">
              <a:spcBef>
                <a:spcPct val="20000"/>
              </a:spcBef>
              <a:buClr>
                <a:schemeClr val="accent1"/>
              </a:buClr>
              <a:buFontTx/>
              <a:buChar char="•"/>
              <a:defRPr/>
            </a:pPr>
            <a:r>
              <a:rPr lang="en-US" sz="2000" dirty="0">
                <a:solidFill>
                  <a:srgbClr val="002060"/>
                </a:solidFill>
              </a:rPr>
              <a:t>Flip a coin 50 times.  We would expect the proportion of heads to be near .50.  </a:t>
            </a:r>
          </a:p>
        </p:txBody>
      </p:sp>
      <p:sp>
        <p:nvSpPr>
          <p:cNvPr id="28680" name="Rectangle 8"/>
          <p:cNvSpPr>
            <a:spLocks noChangeArrowheads="1"/>
          </p:cNvSpPr>
          <p:nvPr/>
        </p:nvSpPr>
        <p:spPr bwMode="auto">
          <a:xfrm>
            <a:off x="711200" y="5065713"/>
            <a:ext cx="8229600" cy="608012"/>
          </a:xfrm>
          <a:prstGeom prst="rect">
            <a:avLst/>
          </a:prstGeom>
          <a:noFill/>
          <a:ln w="9525">
            <a:noFill/>
            <a:miter lim="800000"/>
            <a:headEnd/>
            <a:tailEnd/>
          </a:ln>
        </p:spPr>
        <p:txBody>
          <a:bodyPr lIns="91435" tIns="45718" rIns="91435" bIns="45718"/>
          <a:lstStyle/>
          <a:p>
            <a:pPr marL="395288" indent="-395288" eaLnBrk="0" hangingPunct="0">
              <a:spcBef>
                <a:spcPct val="20000"/>
              </a:spcBef>
              <a:buClr>
                <a:schemeClr val="accent1"/>
              </a:buClr>
              <a:buFontTx/>
              <a:buChar char="•"/>
              <a:defRPr/>
            </a:pPr>
            <a:r>
              <a:rPr lang="en-US" sz="2000" dirty="0">
                <a:solidFill>
                  <a:srgbClr val="002060"/>
                </a:solidFill>
              </a:rPr>
              <a:t>A large </a:t>
            </a:r>
            <a:r>
              <a:rPr lang="en-US" sz="2000" i="1" dirty="0">
                <a:solidFill>
                  <a:srgbClr val="002060"/>
                </a:solidFill>
              </a:rPr>
              <a:t>n</a:t>
            </a:r>
            <a:r>
              <a:rPr lang="en-US" sz="2000" dirty="0">
                <a:solidFill>
                  <a:srgbClr val="002060"/>
                </a:solidFill>
              </a:rPr>
              <a:t> may be needed to get close to .50.</a:t>
            </a:r>
          </a:p>
        </p:txBody>
      </p:sp>
      <p:sp>
        <p:nvSpPr>
          <p:cNvPr id="28681" name="Rectangle 9"/>
          <p:cNvSpPr>
            <a:spLocks noChangeArrowheads="1"/>
          </p:cNvSpPr>
          <p:nvPr/>
        </p:nvSpPr>
        <p:spPr bwMode="auto">
          <a:xfrm>
            <a:off x="711200" y="4213225"/>
            <a:ext cx="8229600" cy="608013"/>
          </a:xfrm>
          <a:prstGeom prst="rect">
            <a:avLst/>
          </a:prstGeom>
          <a:noFill/>
          <a:ln w="9525">
            <a:noFill/>
            <a:miter lim="800000"/>
            <a:headEnd/>
            <a:tailEnd/>
          </a:ln>
        </p:spPr>
        <p:txBody>
          <a:bodyPr lIns="91435" tIns="45718" rIns="91435" bIns="45718"/>
          <a:lstStyle/>
          <a:p>
            <a:pPr marL="395288" indent="-395288" eaLnBrk="0" hangingPunct="0">
              <a:spcBef>
                <a:spcPct val="20000"/>
              </a:spcBef>
              <a:buClr>
                <a:schemeClr val="accent1"/>
              </a:buClr>
              <a:buFontTx/>
              <a:buChar char="•"/>
              <a:defRPr/>
            </a:pPr>
            <a:r>
              <a:rPr lang="en-US" sz="2000" dirty="0">
                <a:solidFill>
                  <a:srgbClr val="002060"/>
                </a:solidFill>
              </a:rPr>
              <a:t>However, in a small finite sample, any ratio can be obtained (e.g., 1/3, 7/13, 10/22, 28/50, etc.).</a:t>
            </a:r>
          </a:p>
        </p:txBody>
      </p:sp>
      <p:sp>
        <p:nvSpPr>
          <p:cNvPr id="28682" name="Rectangle 10"/>
          <p:cNvSpPr>
            <a:spLocks noChangeArrowheads="1"/>
          </p:cNvSpPr>
          <p:nvPr/>
        </p:nvSpPr>
        <p:spPr bwMode="auto">
          <a:xfrm>
            <a:off x="488950" y="1524000"/>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24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Law of Large Numbers</a:t>
            </a:r>
          </a:p>
        </p:txBody>
      </p:sp>
      <p:sp>
        <p:nvSpPr>
          <p:cNvPr id="38920"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sp>
        <p:nvSpPr>
          <p:cNvPr id="13" name="Rectangle 2"/>
          <p:cNvSpPr txBox="1">
            <a:spLocks noChangeArrowheads="1"/>
          </p:cNvSpPr>
          <p:nvPr/>
        </p:nvSpPr>
        <p:spPr bwMode="auto">
          <a:xfrm>
            <a:off x="1356217" y="381000"/>
            <a:ext cx="6548438" cy="474922"/>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Probability</a:t>
            </a:r>
            <a:endParaRPr lang="en-US" sz="3200" kern="0" dirty="0">
              <a:solidFill>
                <a:schemeClr val="accent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054136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a:spLocks noGrp="1" noChangeArrowheads="1"/>
          </p:cNvSpPr>
          <p:nvPr>
            <p:ph type="sldNum" sz="quarter" idx="10"/>
          </p:nvPr>
        </p:nvSpPr>
        <p:spPr>
          <a:ln/>
        </p:spPr>
        <p:txBody>
          <a:bodyPr/>
          <a:lstStyle/>
          <a:p>
            <a:r>
              <a:rPr lang="en-US"/>
              <a:t>6-</a:t>
            </a:r>
            <a:fld id="{29BE9234-656D-4ACE-BFE8-4B9FFF56EB34}" type="slidenum">
              <a:rPr lang="en-US"/>
              <a:pPr/>
              <a:t>70</a:t>
            </a:fld>
            <a:endParaRPr lang="en-US"/>
          </a:p>
        </p:txBody>
      </p:sp>
      <p:sp>
        <p:nvSpPr>
          <p:cNvPr id="125953" name="Rectangle 5"/>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4" name="Rectangle 6"/>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5" name="Rectangle 7"/>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6" name="Rectangle 8"/>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7" name="Rectangle 9"/>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8" name="Rectangle 10"/>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9" name="Rectangle 11"/>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60" name="Rectangle 12"/>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61" name="Rectangle 13"/>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62" name="Rectangle 14"/>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95249" name="Rectangle 17"/>
          <p:cNvSpPr>
            <a:spLocks noChangeArrowheads="1"/>
          </p:cNvSpPr>
          <p:nvPr/>
        </p:nvSpPr>
        <p:spPr bwMode="auto">
          <a:xfrm>
            <a:off x="1008526" y="3266233"/>
            <a:ext cx="418054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nchor="ctr">
            <a:spAutoFit/>
          </a:bodyPr>
          <a:lstStyle/>
          <a:p>
            <a:pPr defTabSz="912813" eaLnBrk="0" hangingPunct="0"/>
            <a:r>
              <a:rPr lang="en-US" sz="2000" dirty="0">
                <a:solidFill>
                  <a:srgbClr val="002060"/>
                </a:solidFill>
                <a:sym typeface="Symbol" pitchFamily="18" charset="2"/>
              </a:rPr>
              <a:t>= .1827 + .3106 + .2640 = .7573</a:t>
            </a:r>
          </a:p>
        </p:txBody>
      </p:sp>
      <p:sp>
        <p:nvSpPr>
          <p:cNvPr id="95258" name="Rectangle 26"/>
          <p:cNvSpPr>
            <a:spLocks noChangeArrowheads="1"/>
          </p:cNvSpPr>
          <p:nvPr/>
        </p:nvSpPr>
        <p:spPr bwMode="auto">
          <a:xfrm>
            <a:off x="239342" y="964458"/>
            <a:ext cx="8640762"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smtClean="0">
                <a:solidFill>
                  <a:srgbClr val="C00000"/>
                </a:solidFill>
                <a:effectLst>
                  <a:outerShdw blurRad="38100" dist="38100" dir="2700000" algn="tl">
                    <a:srgbClr val="000000"/>
                  </a:outerShdw>
                </a:effectLst>
              </a:rPr>
              <a:t>Excel Function</a:t>
            </a:r>
            <a:endParaRPr lang="en-US" sz="2400" i="1" dirty="0">
              <a:solidFill>
                <a:srgbClr val="C00000"/>
              </a:solidFill>
              <a:effectLst>
                <a:outerShdw blurRad="38100" dist="38100" dir="2700000" algn="tl">
                  <a:srgbClr val="000000"/>
                </a:outerShdw>
              </a:effectLst>
            </a:endParaRPr>
          </a:p>
        </p:txBody>
      </p:sp>
      <p:sp>
        <p:nvSpPr>
          <p:cNvPr id="90135" name="Rectangle 23"/>
          <p:cNvSpPr>
            <a:spLocks noChangeArrowheads="1"/>
          </p:cNvSpPr>
          <p:nvPr/>
        </p:nvSpPr>
        <p:spPr bwMode="auto">
          <a:xfrm>
            <a:off x="910335" y="2860553"/>
            <a:ext cx="39406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000" i="1" dirty="0" smtClean="0">
                <a:solidFill>
                  <a:srgbClr val="C00000"/>
                </a:solidFill>
              </a:rPr>
              <a:t>Answer:</a:t>
            </a:r>
            <a:r>
              <a:rPr lang="en-US" sz="2000" i="1" dirty="0" smtClean="0">
                <a:solidFill>
                  <a:srgbClr val="002060"/>
                </a:solidFill>
              </a:rPr>
              <a:t>  P</a:t>
            </a:r>
            <a:r>
              <a:rPr lang="en-US" sz="2000" dirty="0" smtClean="0">
                <a:solidFill>
                  <a:srgbClr val="002060"/>
                </a:solidFill>
              </a:rPr>
              <a:t>(</a:t>
            </a:r>
            <a:r>
              <a:rPr lang="en-US" sz="2000" i="1" dirty="0" smtClean="0">
                <a:solidFill>
                  <a:srgbClr val="002060"/>
                </a:solidFill>
              </a:rPr>
              <a:t>X</a:t>
            </a:r>
            <a:r>
              <a:rPr lang="en-US" sz="2000" dirty="0" smtClean="0">
                <a:solidFill>
                  <a:srgbClr val="002060"/>
                </a:solidFill>
              </a:rPr>
              <a:t> </a:t>
            </a:r>
            <a:r>
              <a:rPr lang="en-US" sz="2000" dirty="0">
                <a:solidFill>
                  <a:srgbClr val="002060"/>
                </a:solidFill>
                <a:sym typeface="Symbol" pitchFamily="18" charset="2"/>
              </a:rPr>
              <a:t></a:t>
            </a:r>
            <a:r>
              <a:rPr lang="en-US" sz="2000" dirty="0">
                <a:solidFill>
                  <a:srgbClr val="002060"/>
                </a:solidFill>
              </a:rPr>
              <a:t> 2) = </a:t>
            </a:r>
            <a:r>
              <a:rPr lang="en-US" sz="2000" i="1" dirty="0">
                <a:solidFill>
                  <a:srgbClr val="002060"/>
                </a:solidFill>
                <a:sym typeface="Symbol" pitchFamily="18" charset="2"/>
              </a:rPr>
              <a:t>P</a:t>
            </a:r>
            <a:r>
              <a:rPr lang="en-US" sz="2000" dirty="0">
                <a:solidFill>
                  <a:srgbClr val="002060"/>
                </a:solidFill>
                <a:sym typeface="Symbol" pitchFamily="18" charset="2"/>
              </a:rPr>
              <a:t>(0) + </a:t>
            </a:r>
            <a:r>
              <a:rPr lang="en-US" sz="2000" i="1" dirty="0">
                <a:solidFill>
                  <a:srgbClr val="002060"/>
                </a:solidFill>
                <a:sym typeface="Symbol" pitchFamily="18" charset="2"/>
              </a:rPr>
              <a:t>P</a:t>
            </a:r>
            <a:r>
              <a:rPr lang="en-US" sz="2000" dirty="0">
                <a:solidFill>
                  <a:srgbClr val="002060"/>
                </a:solidFill>
                <a:sym typeface="Symbol" pitchFamily="18" charset="2"/>
              </a:rPr>
              <a:t>(1) + </a:t>
            </a:r>
            <a:r>
              <a:rPr lang="en-US" sz="2000" i="1" dirty="0">
                <a:solidFill>
                  <a:srgbClr val="002060"/>
                </a:solidFill>
                <a:sym typeface="Symbol" pitchFamily="18" charset="2"/>
              </a:rPr>
              <a:t>P</a:t>
            </a:r>
            <a:r>
              <a:rPr lang="en-US" sz="2000" dirty="0">
                <a:solidFill>
                  <a:srgbClr val="002060"/>
                </a:solidFill>
                <a:sym typeface="Symbol" pitchFamily="18" charset="2"/>
              </a:rPr>
              <a:t>(2)</a:t>
            </a:r>
          </a:p>
        </p:txBody>
      </p:sp>
      <p:sp>
        <p:nvSpPr>
          <p:cNvPr id="125971"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24" name="Rectangle 2"/>
          <p:cNvSpPr txBox="1">
            <a:spLocks noChangeArrowheads="1"/>
          </p:cNvSpPr>
          <p:nvPr/>
        </p:nvSpPr>
        <p:spPr bwMode="auto">
          <a:xfrm>
            <a:off x="1183482" y="384959"/>
            <a:ext cx="6700838" cy="533399"/>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Poisson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sp>
        <p:nvSpPr>
          <p:cNvPr id="25" name="Rectangle 16"/>
          <p:cNvSpPr>
            <a:spLocks noChangeArrowheads="1"/>
          </p:cNvSpPr>
          <p:nvPr/>
        </p:nvSpPr>
        <p:spPr bwMode="auto">
          <a:xfrm>
            <a:off x="475199" y="1519236"/>
            <a:ext cx="8229600" cy="2253559"/>
          </a:xfrm>
          <a:prstGeom prst="rect">
            <a:avLst/>
          </a:prstGeom>
          <a:noFill/>
          <a:ln w="9525">
            <a:noFill/>
            <a:miter lim="800000"/>
            <a:headEnd/>
            <a:tailEnd/>
          </a:ln>
          <a:effectLst/>
        </p:spPr>
        <p:txBody>
          <a:bodyPr lIns="80988" tIns="40494" rIns="80988" bIns="40494"/>
          <a:lstStyle/>
          <a:p>
            <a:pPr eaLnBrk="0" hangingPunct="0">
              <a:spcBef>
                <a:spcPct val="20000"/>
              </a:spcBef>
              <a:buClr>
                <a:schemeClr val="accent1"/>
              </a:buClr>
              <a:defRPr/>
            </a:pPr>
            <a:r>
              <a:rPr lang="en-US" sz="2000" dirty="0">
                <a:solidFill>
                  <a:srgbClr val="002060"/>
                </a:solidFill>
                <a:effectLst>
                  <a:outerShdw blurRad="38100" dist="38100" dir="2700000" algn="tl">
                    <a:srgbClr val="FFFFFF"/>
                  </a:outerShdw>
                </a:effectLst>
              </a:rPr>
              <a:t>On Thursday morning between 9 a.m. and 10 a.m. customers arrive and enter the queue at the Oxnard University Credit Union at a mean rate of 1.7 customers per minute</a:t>
            </a:r>
            <a:r>
              <a:rPr lang="en-US" sz="2000" dirty="0" smtClean="0">
                <a:solidFill>
                  <a:srgbClr val="002060"/>
                </a:solidFill>
                <a:effectLst>
                  <a:outerShdw blurRad="38100" dist="38100" dir="2700000" algn="tl">
                    <a:srgbClr val="FFFFFF"/>
                  </a:outerShdw>
                </a:effectLst>
              </a:rPr>
              <a:t>. </a:t>
            </a:r>
            <a:r>
              <a:rPr lang="en-US" sz="2000" dirty="0">
                <a:solidFill>
                  <a:srgbClr val="002060"/>
                </a:solidFill>
              </a:rPr>
              <a:t>What is the probability that two or fewer customers will arrive in a given minute?</a:t>
            </a:r>
          </a:p>
          <a:p>
            <a:pPr marL="396096" indent="-396096" eaLnBrk="0" hangingPunct="0">
              <a:spcBef>
                <a:spcPct val="20000"/>
              </a:spcBef>
              <a:buClr>
                <a:schemeClr val="accent1"/>
              </a:buClr>
              <a:buFont typeface="Arial" pitchFamily="34" charset="0"/>
              <a:buChar char="•"/>
              <a:defRPr/>
            </a:pPr>
            <a:endParaRPr lang="en-US" sz="2000" dirty="0">
              <a:solidFill>
                <a:srgbClr val="002060"/>
              </a:solidFill>
              <a:effectLst>
                <a:outerShdw blurRad="38100" dist="38100" dir="2700000" algn="tl">
                  <a:srgbClr val="FFFFFF"/>
                </a:outerShdw>
              </a:effectLst>
            </a:endParaRPr>
          </a:p>
        </p:txBody>
      </p:sp>
      <p:sp>
        <p:nvSpPr>
          <p:cNvPr id="35" name="Rectangle 34"/>
          <p:cNvSpPr>
            <a:spLocks noChangeArrowheads="1"/>
          </p:cNvSpPr>
          <p:nvPr/>
        </p:nvSpPr>
        <p:spPr bwMode="auto">
          <a:xfrm>
            <a:off x="654543" y="3922844"/>
            <a:ext cx="7422657" cy="1578562"/>
          </a:xfrm>
          <a:prstGeom prst="rect">
            <a:avLst/>
          </a:prstGeom>
          <a:noFill/>
          <a:ln w="9525">
            <a:noFill/>
            <a:miter lim="800000"/>
            <a:headEnd/>
            <a:tailEnd/>
          </a:ln>
          <a:effectLst/>
        </p:spPr>
        <p:txBody>
          <a:bodyPr lIns="91435" tIns="45718" rIns="91435" bIns="45718"/>
          <a:lstStyle/>
          <a:p>
            <a:pPr eaLnBrk="0" hangingPunct="0">
              <a:spcBef>
                <a:spcPct val="20000"/>
              </a:spcBef>
              <a:buClr>
                <a:schemeClr val="accent1"/>
              </a:buClr>
              <a:defRPr/>
            </a:pPr>
            <a:r>
              <a:rPr lang="en-US" sz="2000" dirty="0" smtClean="0">
                <a:solidFill>
                  <a:srgbClr val="002060"/>
                </a:solidFill>
              </a:rPr>
              <a:t>Using Excel, we can do this in one step.</a:t>
            </a:r>
          </a:p>
          <a:p>
            <a:pPr eaLnBrk="0" hangingPunct="0">
              <a:spcBef>
                <a:spcPct val="20000"/>
              </a:spcBef>
              <a:buClr>
                <a:schemeClr val="accent1"/>
              </a:buClr>
              <a:defRPr/>
            </a:pPr>
            <a:r>
              <a:rPr lang="en-US" sz="2000" dirty="0" smtClean="0">
                <a:solidFill>
                  <a:srgbClr val="002060"/>
                </a:solidFill>
              </a:rPr>
              <a:t>This is a left-tailed area, so we want the CDF for </a:t>
            </a:r>
            <a:r>
              <a:rPr lang="en-US" sz="2000" i="1" dirty="0" smtClean="0">
                <a:solidFill>
                  <a:srgbClr val="002060"/>
                </a:solidFill>
              </a:rPr>
              <a:t>P</a:t>
            </a:r>
            <a:r>
              <a:rPr lang="en-US" sz="2000" dirty="0" smtClean="0">
                <a:solidFill>
                  <a:srgbClr val="002060"/>
                </a:solidFill>
              </a:rPr>
              <a:t>(</a:t>
            </a:r>
            <a:r>
              <a:rPr lang="en-US" sz="2000" i="1" dirty="0" smtClean="0">
                <a:solidFill>
                  <a:srgbClr val="002060"/>
                </a:solidFill>
              </a:rPr>
              <a:t>X</a:t>
            </a:r>
            <a:r>
              <a:rPr lang="en-US" sz="2000" dirty="0" smtClean="0">
                <a:solidFill>
                  <a:srgbClr val="002060"/>
                </a:solidFill>
              </a:rPr>
              <a:t> </a:t>
            </a:r>
            <a:r>
              <a:rPr lang="en-US" sz="2000" dirty="0" smtClean="0">
                <a:solidFill>
                  <a:srgbClr val="002060"/>
                </a:solidFill>
                <a:sym typeface="Symbol"/>
              </a:rPr>
              <a:t> 2)</a:t>
            </a:r>
            <a:r>
              <a:rPr lang="en-US" sz="2000" dirty="0" smtClean="0">
                <a:solidFill>
                  <a:srgbClr val="002060"/>
                </a:solidFill>
              </a:rPr>
              <a:t>.</a:t>
            </a:r>
          </a:p>
          <a:p>
            <a:pPr eaLnBrk="0" hangingPunct="0">
              <a:spcBef>
                <a:spcPts val="600"/>
              </a:spcBef>
              <a:buClr>
                <a:schemeClr val="accent1"/>
              </a:buClr>
              <a:defRPr/>
            </a:pPr>
            <a:r>
              <a:rPr lang="en-US" sz="2000" dirty="0" smtClean="0">
                <a:solidFill>
                  <a:srgbClr val="002060"/>
                </a:solidFill>
              </a:rPr>
              <a:t>The Excel </a:t>
            </a:r>
            <a:r>
              <a:rPr lang="en-US" sz="2000" dirty="0">
                <a:solidFill>
                  <a:srgbClr val="002060"/>
                </a:solidFill>
              </a:rPr>
              <a:t>formula </a:t>
            </a:r>
            <a:r>
              <a:rPr lang="en-US" sz="2000" dirty="0" smtClean="0">
                <a:solidFill>
                  <a:srgbClr val="002060"/>
                </a:solidFill>
              </a:rPr>
              <a:t>CDF </a:t>
            </a:r>
            <a:r>
              <a:rPr lang="en-US" sz="2000" dirty="0">
                <a:solidFill>
                  <a:srgbClr val="002060"/>
                </a:solidFill>
              </a:rPr>
              <a:t>syntax </a:t>
            </a:r>
            <a:r>
              <a:rPr lang="en-US" sz="2000" dirty="0" smtClean="0">
                <a:solidFill>
                  <a:srgbClr val="002060"/>
                </a:solidFill>
              </a:rPr>
              <a:t>is =</a:t>
            </a:r>
            <a:r>
              <a:rPr lang="en-US" sz="2000" dirty="0">
                <a:solidFill>
                  <a:srgbClr val="002060"/>
                </a:solidFill>
              </a:rPr>
              <a:t>POISSON.DIST(</a:t>
            </a:r>
            <a:r>
              <a:rPr lang="en-US" sz="2000" i="1" dirty="0">
                <a:solidFill>
                  <a:srgbClr val="002060"/>
                </a:solidFill>
              </a:rPr>
              <a:t>x</a:t>
            </a:r>
            <a:r>
              <a:rPr lang="en-US" sz="2000" dirty="0">
                <a:solidFill>
                  <a:srgbClr val="002060"/>
                </a:solidFill>
              </a:rPr>
              <a:t>,</a:t>
            </a:r>
            <a:r>
              <a:rPr lang="el-GR" sz="2000" i="1" dirty="0">
                <a:solidFill>
                  <a:srgbClr val="002060"/>
                </a:solidFill>
              </a:rPr>
              <a:t>λ</a:t>
            </a:r>
            <a:r>
              <a:rPr lang="en-US" sz="2000" dirty="0" smtClean="0">
                <a:solidFill>
                  <a:srgbClr val="002060"/>
                </a:solidFill>
              </a:rPr>
              <a:t>,1)</a:t>
            </a:r>
            <a:endParaRPr lang="en-US" sz="2000" dirty="0">
              <a:solidFill>
                <a:srgbClr val="002060"/>
              </a:solidFill>
            </a:endParaRPr>
          </a:p>
          <a:p>
            <a:pPr eaLnBrk="0" hangingPunct="0">
              <a:spcBef>
                <a:spcPts val="600"/>
              </a:spcBef>
              <a:buClr>
                <a:schemeClr val="accent1"/>
              </a:buClr>
              <a:defRPr/>
            </a:pPr>
            <a:r>
              <a:rPr lang="en-US" sz="2000" dirty="0" smtClean="0">
                <a:solidFill>
                  <a:srgbClr val="002060"/>
                </a:solidFill>
              </a:rPr>
              <a:t>The result is  =POISSON.DIST(2,1.7,1) </a:t>
            </a:r>
            <a:r>
              <a:rPr lang="en-US" sz="2000" dirty="0">
                <a:solidFill>
                  <a:srgbClr val="002060"/>
                </a:solidFill>
              </a:rPr>
              <a:t>= </a:t>
            </a:r>
            <a:r>
              <a:rPr lang="en-US" sz="2000" dirty="0" smtClean="0">
                <a:solidFill>
                  <a:srgbClr val="002060"/>
                </a:solidFill>
              </a:rPr>
              <a:t>.7572</a:t>
            </a:r>
            <a:endParaRPr lang="en-US" sz="2000" dirty="0">
              <a:solidFill>
                <a:srgbClr val="002060"/>
              </a:solidFill>
            </a:endParaRPr>
          </a:p>
          <a:p>
            <a:pPr eaLnBrk="0" hangingPunct="0">
              <a:spcBef>
                <a:spcPts val="1200"/>
              </a:spcBef>
              <a:buClr>
                <a:schemeClr val="accent1"/>
              </a:buClr>
              <a:defRPr/>
            </a:pPr>
            <a:r>
              <a:rPr lang="en-US" sz="2000" dirty="0">
                <a:solidFill>
                  <a:srgbClr val="002060"/>
                </a:solidFill>
              </a:rPr>
              <a:t>,</a:t>
            </a:r>
          </a:p>
        </p:txBody>
      </p:sp>
      <p:sp>
        <p:nvSpPr>
          <p:cNvPr id="26" name="TextBox 25"/>
          <p:cNvSpPr txBox="1"/>
          <p:nvPr/>
        </p:nvSpPr>
        <p:spPr>
          <a:xfrm>
            <a:off x="6019800" y="5670683"/>
            <a:ext cx="2286000" cy="338554"/>
          </a:xfrm>
          <a:prstGeom prst="rect">
            <a:avLst/>
          </a:prstGeom>
          <a:noFill/>
        </p:spPr>
        <p:txBody>
          <a:bodyPr wrap="square" rtlCol="0">
            <a:spAutoFit/>
          </a:bodyPr>
          <a:lstStyle/>
          <a:p>
            <a:r>
              <a:rPr lang="en-US" sz="1600" dirty="0" smtClean="0">
                <a:solidFill>
                  <a:srgbClr val="FF0000"/>
                </a:solidFill>
              </a:rPr>
              <a:t>0 for PDF, 1 for CDF</a:t>
            </a:r>
            <a:endParaRPr lang="en-US" sz="1600" dirty="0">
              <a:solidFill>
                <a:srgbClr val="FF0000"/>
              </a:solidFill>
            </a:endParaRPr>
          </a:p>
        </p:txBody>
      </p:sp>
      <p:cxnSp>
        <p:nvCxnSpPr>
          <p:cNvPr id="27" name="Straight Arrow Connector 26"/>
          <p:cNvCxnSpPr/>
          <p:nvPr/>
        </p:nvCxnSpPr>
        <p:spPr bwMode="auto">
          <a:xfrm flipH="1" flipV="1">
            <a:off x="6971681" y="5000476"/>
            <a:ext cx="119992" cy="66704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347900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a:spLocks noGrp="1" noChangeArrowheads="1"/>
          </p:cNvSpPr>
          <p:nvPr>
            <p:ph type="sldNum" sz="quarter" idx="10"/>
          </p:nvPr>
        </p:nvSpPr>
        <p:spPr>
          <a:ln/>
        </p:spPr>
        <p:txBody>
          <a:bodyPr/>
          <a:lstStyle/>
          <a:p>
            <a:r>
              <a:rPr lang="en-US"/>
              <a:t>6-</a:t>
            </a:r>
            <a:fld id="{29BE9234-656D-4ACE-BFE8-4B9FFF56EB34}" type="slidenum">
              <a:rPr lang="en-US"/>
              <a:pPr/>
              <a:t>71</a:t>
            </a:fld>
            <a:endParaRPr lang="en-US"/>
          </a:p>
        </p:txBody>
      </p:sp>
      <p:sp>
        <p:nvSpPr>
          <p:cNvPr id="125953" name="Rectangle 5"/>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4" name="Rectangle 6"/>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5" name="Rectangle 7"/>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6" name="Rectangle 8"/>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7" name="Rectangle 9"/>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8" name="Rectangle 10"/>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9" name="Rectangle 11"/>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60" name="Rectangle 12"/>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61" name="Rectangle 13"/>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62" name="Rectangle 14"/>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95249" name="Rectangle 17"/>
          <p:cNvSpPr>
            <a:spLocks noChangeArrowheads="1"/>
          </p:cNvSpPr>
          <p:nvPr/>
        </p:nvSpPr>
        <p:spPr bwMode="auto">
          <a:xfrm>
            <a:off x="939374" y="3266233"/>
            <a:ext cx="418054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nchor="ctr">
            <a:spAutoFit/>
          </a:bodyPr>
          <a:lstStyle/>
          <a:p>
            <a:pPr defTabSz="912813" eaLnBrk="0" hangingPunct="0"/>
            <a:r>
              <a:rPr lang="en-US" sz="2000" dirty="0">
                <a:solidFill>
                  <a:srgbClr val="002060"/>
                </a:solidFill>
                <a:sym typeface="Symbol" pitchFamily="18" charset="2"/>
              </a:rPr>
              <a:t>= .1827 + .3106 + .2640 = .7573</a:t>
            </a:r>
          </a:p>
        </p:txBody>
      </p:sp>
      <p:sp>
        <p:nvSpPr>
          <p:cNvPr id="95258" name="Rectangle 26"/>
          <p:cNvSpPr>
            <a:spLocks noChangeArrowheads="1"/>
          </p:cNvSpPr>
          <p:nvPr/>
        </p:nvSpPr>
        <p:spPr bwMode="auto">
          <a:xfrm>
            <a:off x="239342" y="964458"/>
            <a:ext cx="8640762"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err="1" smtClean="0">
                <a:solidFill>
                  <a:srgbClr val="C00000"/>
                </a:solidFill>
                <a:effectLst>
                  <a:outerShdw blurRad="38100" dist="38100" dir="2700000" algn="tl">
                    <a:srgbClr val="000000"/>
                  </a:outerShdw>
                </a:effectLst>
              </a:rPr>
              <a:t>MegaStat</a:t>
            </a:r>
            <a:endParaRPr lang="en-US" sz="2400" i="1" dirty="0">
              <a:solidFill>
                <a:srgbClr val="C00000"/>
              </a:solidFill>
              <a:effectLst>
                <a:outerShdw blurRad="38100" dist="38100" dir="2700000" algn="tl">
                  <a:srgbClr val="000000"/>
                </a:outerShdw>
              </a:effectLst>
            </a:endParaRPr>
          </a:p>
        </p:txBody>
      </p:sp>
      <p:sp>
        <p:nvSpPr>
          <p:cNvPr id="90135" name="Rectangle 23"/>
          <p:cNvSpPr>
            <a:spLocks noChangeArrowheads="1"/>
          </p:cNvSpPr>
          <p:nvPr/>
        </p:nvSpPr>
        <p:spPr bwMode="auto">
          <a:xfrm>
            <a:off x="910335" y="2860553"/>
            <a:ext cx="45833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000" i="1" dirty="0" smtClean="0">
                <a:solidFill>
                  <a:srgbClr val="002060"/>
                </a:solidFill>
              </a:rPr>
              <a:t>Answer:  P</a:t>
            </a:r>
            <a:r>
              <a:rPr lang="en-US" sz="2000" dirty="0" smtClean="0">
                <a:solidFill>
                  <a:srgbClr val="002060"/>
                </a:solidFill>
              </a:rPr>
              <a:t>(</a:t>
            </a:r>
            <a:r>
              <a:rPr lang="en-US" sz="2000" i="1" dirty="0" smtClean="0">
                <a:solidFill>
                  <a:srgbClr val="002060"/>
                </a:solidFill>
              </a:rPr>
              <a:t>X</a:t>
            </a:r>
            <a:r>
              <a:rPr lang="en-US" sz="2000" dirty="0" smtClean="0">
                <a:solidFill>
                  <a:srgbClr val="002060"/>
                </a:solidFill>
              </a:rPr>
              <a:t> </a:t>
            </a:r>
            <a:r>
              <a:rPr lang="en-US" sz="2000" dirty="0">
                <a:solidFill>
                  <a:srgbClr val="002060"/>
                </a:solidFill>
                <a:sym typeface="Symbol" pitchFamily="18" charset="2"/>
              </a:rPr>
              <a:t></a:t>
            </a:r>
            <a:r>
              <a:rPr lang="en-US" sz="2000" dirty="0">
                <a:solidFill>
                  <a:srgbClr val="002060"/>
                </a:solidFill>
              </a:rPr>
              <a:t> 2) = </a:t>
            </a:r>
            <a:r>
              <a:rPr lang="en-US" sz="2000" i="1" dirty="0">
                <a:solidFill>
                  <a:srgbClr val="002060"/>
                </a:solidFill>
                <a:sym typeface="Symbol" pitchFamily="18" charset="2"/>
              </a:rPr>
              <a:t>P</a:t>
            </a:r>
            <a:r>
              <a:rPr lang="en-US" sz="2000" dirty="0">
                <a:solidFill>
                  <a:srgbClr val="002060"/>
                </a:solidFill>
                <a:sym typeface="Symbol" pitchFamily="18" charset="2"/>
              </a:rPr>
              <a:t>(0) + </a:t>
            </a:r>
            <a:r>
              <a:rPr lang="en-US" sz="2000" i="1" dirty="0">
                <a:solidFill>
                  <a:srgbClr val="002060"/>
                </a:solidFill>
                <a:sym typeface="Symbol" pitchFamily="18" charset="2"/>
              </a:rPr>
              <a:t>P</a:t>
            </a:r>
            <a:r>
              <a:rPr lang="en-US" sz="2000" dirty="0">
                <a:solidFill>
                  <a:srgbClr val="002060"/>
                </a:solidFill>
                <a:sym typeface="Symbol" pitchFamily="18" charset="2"/>
              </a:rPr>
              <a:t>(1) + </a:t>
            </a:r>
            <a:r>
              <a:rPr lang="en-US" sz="2000" i="1" dirty="0">
                <a:solidFill>
                  <a:srgbClr val="002060"/>
                </a:solidFill>
                <a:sym typeface="Symbol" pitchFamily="18" charset="2"/>
              </a:rPr>
              <a:t>P</a:t>
            </a:r>
            <a:r>
              <a:rPr lang="en-US" sz="2000" dirty="0">
                <a:solidFill>
                  <a:srgbClr val="002060"/>
                </a:solidFill>
                <a:sym typeface="Symbol" pitchFamily="18" charset="2"/>
              </a:rPr>
              <a:t>(2)</a:t>
            </a:r>
          </a:p>
        </p:txBody>
      </p:sp>
      <p:sp>
        <p:nvSpPr>
          <p:cNvPr id="125971"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24" name="Rectangle 2"/>
          <p:cNvSpPr txBox="1">
            <a:spLocks noChangeArrowheads="1"/>
          </p:cNvSpPr>
          <p:nvPr/>
        </p:nvSpPr>
        <p:spPr bwMode="auto">
          <a:xfrm>
            <a:off x="1183482" y="384959"/>
            <a:ext cx="6700838" cy="533399"/>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Poisson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sp>
        <p:nvSpPr>
          <p:cNvPr id="25" name="Rectangle 16"/>
          <p:cNvSpPr>
            <a:spLocks noChangeArrowheads="1"/>
          </p:cNvSpPr>
          <p:nvPr/>
        </p:nvSpPr>
        <p:spPr bwMode="auto">
          <a:xfrm>
            <a:off x="475199" y="1519236"/>
            <a:ext cx="8229600" cy="1019175"/>
          </a:xfrm>
          <a:prstGeom prst="rect">
            <a:avLst/>
          </a:prstGeom>
          <a:noFill/>
          <a:ln w="9525">
            <a:noFill/>
            <a:miter lim="800000"/>
            <a:headEnd/>
            <a:tailEnd/>
          </a:ln>
          <a:effectLst/>
        </p:spPr>
        <p:txBody>
          <a:bodyPr lIns="80988" tIns="40494" rIns="80988" bIns="40494"/>
          <a:lstStyle/>
          <a:p>
            <a:pPr marL="396096" indent="-396096" eaLnBrk="0" hangingPunct="0">
              <a:spcBef>
                <a:spcPct val="20000"/>
              </a:spcBef>
              <a:buClr>
                <a:schemeClr val="accent1"/>
              </a:buClr>
              <a:buFont typeface="Arial" pitchFamily="34" charset="0"/>
              <a:buChar char="•"/>
              <a:defRPr/>
            </a:pPr>
            <a:r>
              <a:rPr lang="en-US" sz="2000" dirty="0">
                <a:solidFill>
                  <a:srgbClr val="002060"/>
                </a:solidFill>
                <a:effectLst>
                  <a:outerShdw blurRad="38100" dist="38100" dir="2700000" algn="tl">
                    <a:srgbClr val="FFFFFF"/>
                  </a:outerShdw>
                </a:effectLst>
              </a:rPr>
              <a:t>On Thursday morning between 9 a.m. and 10 a.m. customers arrive and enter the queue at the Oxnard University Credit Union at a mean rate of 1.7 customers per minute</a:t>
            </a:r>
            <a:r>
              <a:rPr lang="en-US" sz="2000" dirty="0" smtClean="0">
                <a:solidFill>
                  <a:srgbClr val="002060"/>
                </a:solidFill>
                <a:effectLst>
                  <a:outerShdw blurRad="38100" dist="38100" dir="2700000" algn="tl">
                    <a:srgbClr val="FFFFFF"/>
                  </a:outerShdw>
                </a:effectLst>
              </a:rPr>
              <a:t>. </a:t>
            </a:r>
            <a:r>
              <a:rPr lang="en-US" sz="2000" dirty="0">
                <a:solidFill>
                  <a:srgbClr val="002060"/>
                </a:solidFill>
              </a:rPr>
              <a:t>What is the probability that two or fewer customers will arrive in a given minute?</a:t>
            </a:r>
          </a:p>
          <a:p>
            <a:pPr marL="396096" indent="-396096" eaLnBrk="0" hangingPunct="0">
              <a:spcBef>
                <a:spcPct val="20000"/>
              </a:spcBef>
              <a:buClr>
                <a:schemeClr val="accent1"/>
              </a:buClr>
              <a:buFont typeface="Arial" pitchFamily="34" charset="0"/>
              <a:buChar char="•"/>
              <a:defRPr/>
            </a:pPr>
            <a:endParaRPr lang="en-US" sz="2000" dirty="0">
              <a:solidFill>
                <a:srgbClr val="002060"/>
              </a:solidFill>
              <a:effectLst>
                <a:outerShdw blurRad="38100" dist="38100" dir="2700000" algn="tl">
                  <a:srgbClr val="FFFFFF"/>
                </a:outerShdw>
              </a:effectLst>
            </a:endParaRPr>
          </a:p>
        </p:txBody>
      </p:sp>
      <p:pic>
        <p:nvPicPr>
          <p:cNvPr id="788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038" y="3455990"/>
            <a:ext cx="208597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7664" y="4228952"/>
            <a:ext cx="3893247" cy="177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1600200" y="3810000"/>
            <a:ext cx="2933701" cy="338554"/>
          </a:xfrm>
          <a:prstGeom prst="rect">
            <a:avLst/>
          </a:prstGeom>
          <a:noFill/>
        </p:spPr>
        <p:txBody>
          <a:bodyPr wrap="square" rtlCol="0">
            <a:spAutoFit/>
          </a:bodyPr>
          <a:lstStyle/>
          <a:p>
            <a:pPr algn="ctr"/>
            <a:r>
              <a:rPr lang="en-US" sz="1600" i="1" dirty="0" smtClean="0">
                <a:solidFill>
                  <a:srgbClr val="FF0000"/>
                </a:solidFill>
              </a:rPr>
              <a:t>it’s easy using </a:t>
            </a:r>
            <a:r>
              <a:rPr lang="en-US" sz="1600" i="1" dirty="0" err="1" smtClean="0">
                <a:solidFill>
                  <a:srgbClr val="FF0000"/>
                </a:solidFill>
              </a:rPr>
              <a:t>MegaStat</a:t>
            </a:r>
            <a:endParaRPr lang="en-US" sz="1600" i="1" dirty="0">
              <a:solidFill>
                <a:srgbClr val="FF0000"/>
              </a:solidFill>
            </a:endParaRPr>
          </a:p>
        </p:txBody>
      </p:sp>
      <p:sp>
        <p:nvSpPr>
          <p:cNvPr id="3" name="Right Arrow 2"/>
          <p:cNvSpPr/>
          <p:nvPr/>
        </p:nvSpPr>
        <p:spPr bwMode="auto">
          <a:xfrm>
            <a:off x="5704641" y="4596287"/>
            <a:ext cx="255781"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03236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a:spLocks noGrp="1" noChangeArrowheads="1"/>
          </p:cNvSpPr>
          <p:nvPr>
            <p:ph type="sldNum" sz="quarter" idx="10"/>
          </p:nvPr>
        </p:nvSpPr>
        <p:spPr>
          <a:ln/>
        </p:spPr>
        <p:txBody>
          <a:bodyPr/>
          <a:lstStyle/>
          <a:p>
            <a:r>
              <a:rPr lang="en-US"/>
              <a:t>6-</a:t>
            </a:r>
            <a:fld id="{29BE9234-656D-4ACE-BFE8-4B9FFF56EB34}" type="slidenum">
              <a:rPr lang="en-US"/>
              <a:pPr/>
              <a:t>72</a:t>
            </a:fld>
            <a:endParaRPr lang="en-US"/>
          </a:p>
        </p:txBody>
      </p:sp>
      <p:sp>
        <p:nvSpPr>
          <p:cNvPr id="125953" name="Rectangle 5"/>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4" name="Rectangle 6"/>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5" name="Rectangle 7"/>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6" name="Rectangle 8"/>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7" name="Rectangle 9"/>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8" name="Rectangle 10"/>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59" name="Rectangle 11"/>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60" name="Rectangle 12"/>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61" name="Rectangle 13"/>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5962" name="Rectangle 14"/>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95258" name="Rectangle 26"/>
          <p:cNvSpPr>
            <a:spLocks noChangeArrowheads="1"/>
          </p:cNvSpPr>
          <p:nvPr/>
        </p:nvSpPr>
        <p:spPr bwMode="auto">
          <a:xfrm>
            <a:off x="239342" y="964458"/>
            <a:ext cx="8640762"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a:solidFill>
                  <a:srgbClr val="C00000"/>
                </a:solidFill>
                <a:effectLst>
                  <a:outerShdw blurRad="38100" dist="38100" dir="2700000" algn="tl">
                    <a:srgbClr val="000000"/>
                  </a:outerShdw>
                </a:effectLst>
              </a:rPr>
              <a:t>Compound Events</a:t>
            </a:r>
          </a:p>
        </p:txBody>
      </p:sp>
      <p:sp>
        <p:nvSpPr>
          <p:cNvPr id="125974" name="Rectangle 22"/>
          <p:cNvSpPr>
            <a:spLocks noChangeArrowheads="1"/>
          </p:cNvSpPr>
          <p:nvPr/>
        </p:nvSpPr>
        <p:spPr bwMode="auto">
          <a:xfrm>
            <a:off x="685800" y="2819400"/>
            <a:ext cx="3369437" cy="78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nchor="ctr">
            <a:spAutoFit/>
          </a:bodyPr>
          <a:lstStyle/>
          <a:p>
            <a:pPr defTabSz="912813" eaLnBrk="0" hangingPunct="0"/>
            <a:r>
              <a:rPr lang="en-US" sz="2000" i="1" dirty="0" smtClean="0">
                <a:solidFill>
                  <a:srgbClr val="C00000"/>
                </a:solidFill>
              </a:rPr>
              <a:t>Answer:</a:t>
            </a:r>
          </a:p>
          <a:p>
            <a:pPr defTabSz="912813" eaLnBrk="0" hangingPunct="0">
              <a:spcBef>
                <a:spcPts val="600"/>
              </a:spcBef>
            </a:pPr>
            <a:r>
              <a:rPr lang="en-US" sz="2000" i="1" dirty="0" smtClean="0">
                <a:solidFill>
                  <a:srgbClr val="002060"/>
                </a:solidFill>
              </a:rPr>
              <a:t>P</a:t>
            </a:r>
            <a:r>
              <a:rPr lang="en-US" sz="2000" dirty="0" smtClean="0">
                <a:solidFill>
                  <a:srgbClr val="002060"/>
                </a:solidFill>
              </a:rPr>
              <a:t>(</a:t>
            </a:r>
            <a:r>
              <a:rPr lang="en-US" sz="2000" i="1" dirty="0" smtClean="0">
                <a:solidFill>
                  <a:srgbClr val="002060"/>
                </a:solidFill>
              </a:rPr>
              <a:t>X</a:t>
            </a:r>
            <a:r>
              <a:rPr lang="en-US" sz="2000" dirty="0" smtClean="0">
                <a:solidFill>
                  <a:srgbClr val="002060"/>
                </a:solidFill>
              </a:rPr>
              <a:t> </a:t>
            </a:r>
            <a:r>
              <a:rPr lang="en-US" sz="2000" dirty="0">
                <a:solidFill>
                  <a:srgbClr val="002060"/>
                </a:solidFill>
                <a:sym typeface="Symbol" pitchFamily="18" charset="2"/>
              </a:rPr>
              <a:t></a:t>
            </a:r>
            <a:r>
              <a:rPr lang="en-US" sz="2000" dirty="0">
                <a:solidFill>
                  <a:srgbClr val="002060"/>
                </a:solidFill>
              </a:rPr>
              <a:t> 3) = 1 </a:t>
            </a:r>
            <a:r>
              <a:rPr lang="en-US" sz="2000" dirty="0">
                <a:solidFill>
                  <a:srgbClr val="002060"/>
                </a:solidFill>
                <a:sym typeface="Symbol" pitchFamily="18" charset="2"/>
              </a:rPr>
              <a:t></a:t>
            </a:r>
            <a:r>
              <a:rPr lang="en-US" sz="2000" dirty="0">
                <a:solidFill>
                  <a:srgbClr val="002060"/>
                </a:solidFill>
              </a:rPr>
              <a:t> </a:t>
            </a:r>
            <a:r>
              <a:rPr lang="en-US" sz="2000" i="1" dirty="0">
                <a:solidFill>
                  <a:srgbClr val="002060"/>
                </a:solidFill>
                <a:sym typeface="Symbol" pitchFamily="18" charset="2"/>
              </a:rPr>
              <a:t>P</a:t>
            </a:r>
            <a:r>
              <a:rPr lang="en-US" sz="2000" dirty="0">
                <a:solidFill>
                  <a:srgbClr val="002060"/>
                </a:solidFill>
                <a:sym typeface="Symbol" pitchFamily="18" charset="2"/>
              </a:rPr>
              <a:t>(</a:t>
            </a:r>
            <a:r>
              <a:rPr lang="en-US" sz="2000" i="1" dirty="0">
                <a:solidFill>
                  <a:srgbClr val="002060"/>
                </a:solidFill>
                <a:sym typeface="Symbol" pitchFamily="18" charset="2"/>
              </a:rPr>
              <a:t>X</a:t>
            </a:r>
            <a:r>
              <a:rPr lang="en-US" sz="2000" dirty="0">
                <a:solidFill>
                  <a:srgbClr val="002060"/>
                </a:solidFill>
                <a:sym typeface="Symbol" pitchFamily="18" charset="2"/>
              </a:rPr>
              <a:t>  2) </a:t>
            </a:r>
          </a:p>
        </p:txBody>
      </p:sp>
      <p:sp>
        <p:nvSpPr>
          <p:cNvPr id="125973" name="Rectangle 21"/>
          <p:cNvSpPr>
            <a:spLocks noChangeArrowheads="1"/>
          </p:cNvSpPr>
          <p:nvPr/>
        </p:nvSpPr>
        <p:spPr bwMode="auto">
          <a:xfrm>
            <a:off x="899215" y="3609975"/>
            <a:ext cx="294260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nchor="ctr">
            <a:spAutoFit/>
          </a:bodyPr>
          <a:lstStyle/>
          <a:p>
            <a:pPr defTabSz="912813" eaLnBrk="0" hangingPunct="0"/>
            <a:r>
              <a:rPr lang="en-US" sz="2000" dirty="0">
                <a:solidFill>
                  <a:srgbClr val="002060"/>
                </a:solidFill>
                <a:sym typeface="Symbol" pitchFamily="18" charset="2"/>
              </a:rPr>
              <a:t>= 1  .7573 =.2427 </a:t>
            </a:r>
          </a:p>
        </p:txBody>
      </p:sp>
      <p:sp>
        <p:nvSpPr>
          <p:cNvPr id="125971"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24" name="Rectangle 2"/>
          <p:cNvSpPr txBox="1">
            <a:spLocks noChangeArrowheads="1"/>
          </p:cNvSpPr>
          <p:nvPr/>
        </p:nvSpPr>
        <p:spPr bwMode="auto">
          <a:xfrm>
            <a:off x="1183482" y="384959"/>
            <a:ext cx="6700838" cy="533399"/>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Poisson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sp>
        <p:nvSpPr>
          <p:cNvPr id="25" name="Rectangle 16"/>
          <p:cNvSpPr>
            <a:spLocks noChangeArrowheads="1"/>
          </p:cNvSpPr>
          <p:nvPr/>
        </p:nvSpPr>
        <p:spPr bwMode="auto">
          <a:xfrm>
            <a:off x="475199" y="1519236"/>
            <a:ext cx="8229600" cy="1019175"/>
          </a:xfrm>
          <a:prstGeom prst="rect">
            <a:avLst/>
          </a:prstGeom>
          <a:noFill/>
          <a:ln w="9525">
            <a:noFill/>
            <a:miter lim="800000"/>
            <a:headEnd/>
            <a:tailEnd/>
          </a:ln>
          <a:effectLst/>
        </p:spPr>
        <p:txBody>
          <a:bodyPr lIns="80988" tIns="40494" rIns="80988" bIns="40494"/>
          <a:lstStyle/>
          <a:p>
            <a:pPr eaLnBrk="0" hangingPunct="0">
              <a:spcBef>
                <a:spcPct val="20000"/>
              </a:spcBef>
              <a:buClr>
                <a:schemeClr val="accent1"/>
              </a:buClr>
              <a:defRPr/>
            </a:pPr>
            <a:r>
              <a:rPr lang="en-US" sz="2000" dirty="0">
                <a:solidFill>
                  <a:srgbClr val="002060"/>
                </a:solidFill>
                <a:effectLst>
                  <a:outerShdw blurRad="38100" dist="38100" dir="2700000" algn="tl">
                    <a:srgbClr val="FFFFFF"/>
                  </a:outerShdw>
                </a:effectLst>
              </a:rPr>
              <a:t>On Thursday morning between 9 a.m. and 10 a.m. customers arrive and enter the queue at the Oxnard University Credit Union at a mean rate of 1.7 customers per minute</a:t>
            </a:r>
            <a:r>
              <a:rPr lang="en-US" sz="2000" dirty="0" smtClean="0">
                <a:solidFill>
                  <a:srgbClr val="002060"/>
                </a:solidFill>
                <a:effectLst>
                  <a:outerShdw blurRad="38100" dist="38100" dir="2700000" algn="tl">
                    <a:srgbClr val="FFFFFF"/>
                  </a:outerShdw>
                </a:effectLst>
              </a:rPr>
              <a:t>. </a:t>
            </a:r>
            <a:r>
              <a:rPr lang="en-US" sz="2000" dirty="0">
                <a:solidFill>
                  <a:srgbClr val="002060"/>
                </a:solidFill>
              </a:rPr>
              <a:t>What is the probability of at least three </a:t>
            </a:r>
            <a:r>
              <a:rPr lang="en-US" sz="2000" dirty="0" smtClean="0">
                <a:solidFill>
                  <a:srgbClr val="002060"/>
                </a:solidFill>
              </a:rPr>
              <a:t>customers?</a:t>
            </a:r>
            <a:endParaRPr lang="en-US" sz="2000" dirty="0">
              <a:solidFill>
                <a:srgbClr val="002060"/>
              </a:solidFill>
              <a:effectLst>
                <a:outerShdw blurRad="38100" dist="38100" dir="2700000" algn="tl">
                  <a:srgbClr val="FFFFFF"/>
                </a:outerShdw>
              </a:effectLst>
            </a:endParaRPr>
          </a:p>
        </p:txBody>
      </p:sp>
      <p:pic>
        <p:nvPicPr>
          <p:cNvPr id="798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971800"/>
            <a:ext cx="2085975"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989" y="4526168"/>
            <a:ext cx="3893247" cy="177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617023" y="4148554"/>
            <a:ext cx="2933701" cy="338554"/>
          </a:xfrm>
          <a:prstGeom prst="rect">
            <a:avLst/>
          </a:prstGeom>
          <a:noFill/>
        </p:spPr>
        <p:txBody>
          <a:bodyPr wrap="square" rtlCol="0">
            <a:spAutoFit/>
          </a:bodyPr>
          <a:lstStyle/>
          <a:p>
            <a:pPr algn="ctr"/>
            <a:r>
              <a:rPr lang="en-US" sz="1600" i="1" dirty="0" smtClean="0">
                <a:solidFill>
                  <a:srgbClr val="FF0000"/>
                </a:solidFill>
              </a:rPr>
              <a:t>it’s easy using </a:t>
            </a:r>
            <a:r>
              <a:rPr lang="en-US" sz="1600" i="1" dirty="0" err="1" smtClean="0">
                <a:solidFill>
                  <a:srgbClr val="FF0000"/>
                </a:solidFill>
              </a:rPr>
              <a:t>MegaStat</a:t>
            </a:r>
            <a:endParaRPr lang="en-US" sz="1600" i="1" dirty="0">
              <a:solidFill>
                <a:srgbClr val="FF0000"/>
              </a:solidFill>
            </a:endParaRPr>
          </a:p>
        </p:txBody>
      </p:sp>
      <p:sp>
        <p:nvSpPr>
          <p:cNvPr id="28" name="Right Arrow 27"/>
          <p:cNvSpPr/>
          <p:nvPr/>
        </p:nvSpPr>
        <p:spPr bwMode="auto">
          <a:xfrm>
            <a:off x="5576750" y="4596287"/>
            <a:ext cx="255781"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4786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Grp="1" noChangeArrowheads="1"/>
          </p:cNvSpPr>
          <p:nvPr>
            <p:ph type="sldNum" sz="quarter" idx="10"/>
          </p:nvPr>
        </p:nvSpPr>
        <p:spPr>
          <a:ln/>
        </p:spPr>
        <p:txBody>
          <a:bodyPr/>
          <a:lstStyle/>
          <a:p>
            <a:r>
              <a:rPr lang="en-US"/>
              <a:t>6-</a:t>
            </a:r>
            <a:fld id="{2E697209-3450-422F-9CF4-050FE550E08F}" type="slidenum">
              <a:rPr lang="en-US"/>
              <a:pPr/>
              <a:t>73</a:t>
            </a:fld>
            <a:endParaRPr lang="en-US"/>
          </a:p>
        </p:txBody>
      </p:sp>
      <p:sp>
        <p:nvSpPr>
          <p:cNvPr id="128001" name="Rectangle 5"/>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8002" name="Rectangle 6"/>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8003" name="Rectangle 7"/>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8004" name="Rectangle 8"/>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8005" name="Rectangle 9"/>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8006" name="Rectangle 10"/>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8007" name="Rectangle 11"/>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8008" name="Rectangle 12"/>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8009" name="Rectangle 13"/>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128010" name="Rectangle 14"/>
          <p:cNvSpPr>
            <a:spLocks noChangeArrowheads="1"/>
          </p:cNvSpPr>
          <p:nvPr/>
        </p:nvSpPr>
        <p:spPr bwMode="auto">
          <a:xfrm>
            <a:off x="2995613" y="855663"/>
            <a:ext cx="2063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spAutoFit/>
          </a:bodyPr>
          <a:lstStyle/>
          <a:p>
            <a:pPr eaLnBrk="0" hangingPunct="0"/>
            <a:endParaRPr lang="en-US"/>
          </a:p>
        </p:txBody>
      </p:sp>
      <p:sp>
        <p:nvSpPr>
          <p:cNvPr id="95247" name="Rectangle 15"/>
          <p:cNvSpPr>
            <a:spLocks noChangeArrowheads="1"/>
          </p:cNvSpPr>
          <p:nvPr/>
        </p:nvSpPr>
        <p:spPr bwMode="auto">
          <a:xfrm>
            <a:off x="533400" y="1869539"/>
            <a:ext cx="7696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42900" indent="-342900" eaLnBrk="0" hangingPunct="0">
              <a:spcBef>
                <a:spcPts val="1200"/>
              </a:spcBef>
              <a:buClr>
                <a:schemeClr val="accent1"/>
              </a:buClr>
              <a:buFont typeface="Arial" pitchFamily="34" charset="0"/>
              <a:buChar char="•"/>
            </a:pPr>
            <a:r>
              <a:rPr lang="en-US" sz="2000" dirty="0">
                <a:solidFill>
                  <a:srgbClr val="002060"/>
                </a:solidFill>
              </a:rPr>
              <a:t>The Poisson distribution may be used to approximate a binomial by setting</a:t>
            </a:r>
            <a:r>
              <a:rPr lang="en-US" sz="2000" i="1" dirty="0">
                <a:solidFill>
                  <a:srgbClr val="002060"/>
                </a:solidFill>
              </a:rPr>
              <a:t> </a:t>
            </a:r>
            <a:r>
              <a:rPr lang="en-US" sz="2000" i="1" dirty="0">
                <a:solidFill>
                  <a:srgbClr val="002060"/>
                </a:solidFill>
                <a:sym typeface="Symbol" pitchFamily="18" charset="2"/>
              </a:rPr>
              <a:t> = n</a:t>
            </a:r>
            <a:r>
              <a:rPr lang="en-US" sz="2000" i="1" dirty="0">
                <a:solidFill>
                  <a:srgbClr val="002060"/>
                </a:solidFill>
              </a:rPr>
              <a:t>. </a:t>
            </a:r>
            <a:endParaRPr lang="en-US" sz="2000" i="1" dirty="0" smtClean="0">
              <a:solidFill>
                <a:srgbClr val="002060"/>
              </a:solidFill>
            </a:endParaRPr>
          </a:p>
          <a:p>
            <a:pPr marL="342900" indent="-342900" eaLnBrk="0" hangingPunct="0">
              <a:spcBef>
                <a:spcPts val="1200"/>
              </a:spcBef>
              <a:buClr>
                <a:schemeClr val="accent1"/>
              </a:buClr>
              <a:buFont typeface="Arial" pitchFamily="34" charset="0"/>
              <a:buChar char="•"/>
            </a:pPr>
            <a:r>
              <a:rPr lang="en-US" sz="2000" dirty="0" smtClean="0">
                <a:solidFill>
                  <a:srgbClr val="002060"/>
                </a:solidFill>
              </a:rPr>
              <a:t>This </a:t>
            </a:r>
            <a:r>
              <a:rPr lang="en-US" sz="2000" dirty="0">
                <a:solidFill>
                  <a:srgbClr val="002060"/>
                </a:solidFill>
              </a:rPr>
              <a:t>approximation is helpful when the binomial calculation is difficult (e.g., when </a:t>
            </a:r>
            <a:r>
              <a:rPr lang="en-US" sz="2000" i="1" dirty="0">
                <a:solidFill>
                  <a:srgbClr val="002060"/>
                </a:solidFill>
              </a:rPr>
              <a:t>n </a:t>
            </a:r>
            <a:r>
              <a:rPr lang="en-US" sz="2000" i="1" dirty="0">
                <a:solidFill>
                  <a:srgbClr val="002060"/>
                </a:solidFill>
                <a:latin typeface="Times New Roman" pitchFamily="18" charset="0"/>
                <a:cs typeface="Times New Roman" pitchFamily="18" charset="0"/>
              </a:rPr>
              <a:t>is large</a:t>
            </a:r>
            <a:r>
              <a:rPr lang="en-US" sz="2000" i="1" dirty="0">
                <a:solidFill>
                  <a:srgbClr val="002060"/>
                </a:solidFill>
              </a:rPr>
              <a:t>). </a:t>
            </a:r>
          </a:p>
          <a:p>
            <a:pPr marL="342900" indent="-342900" eaLnBrk="0" hangingPunct="0">
              <a:spcBef>
                <a:spcPts val="1200"/>
              </a:spcBef>
              <a:buClr>
                <a:schemeClr val="accent1"/>
              </a:buClr>
              <a:buFont typeface="Arial" pitchFamily="34" charset="0"/>
              <a:buChar char="•"/>
            </a:pPr>
            <a:r>
              <a:rPr lang="en-US" sz="2000" dirty="0" smtClean="0">
                <a:solidFill>
                  <a:srgbClr val="002060"/>
                </a:solidFill>
              </a:rPr>
              <a:t>The </a:t>
            </a:r>
            <a:r>
              <a:rPr lang="en-US" sz="2000" dirty="0">
                <a:solidFill>
                  <a:srgbClr val="002060"/>
                </a:solidFill>
              </a:rPr>
              <a:t>general rule for a good approximation is that </a:t>
            </a:r>
            <a:r>
              <a:rPr lang="en-US" sz="2000" i="1" dirty="0" smtClean="0">
                <a:solidFill>
                  <a:srgbClr val="002060"/>
                </a:solidFill>
              </a:rPr>
              <a:t>n </a:t>
            </a:r>
            <a:r>
              <a:rPr lang="en-US" sz="2000" dirty="0" smtClean="0">
                <a:solidFill>
                  <a:srgbClr val="002060"/>
                </a:solidFill>
              </a:rPr>
              <a:t>should </a:t>
            </a:r>
            <a:r>
              <a:rPr lang="en-US" sz="2000" dirty="0">
                <a:solidFill>
                  <a:srgbClr val="002060"/>
                </a:solidFill>
              </a:rPr>
              <a:t>be “large” and </a:t>
            </a:r>
            <a:r>
              <a:rPr lang="en-US" sz="2000" i="1" dirty="0">
                <a:solidFill>
                  <a:srgbClr val="002060"/>
                </a:solidFill>
                <a:sym typeface="Symbol" pitchFamily="18" charset="2"/>
              </a:rPr>
              <a:t> </a:t>
            </a:r>
            <a:r>
              <a:rPr lang="en-US" sz="2000" dirty="0">
                <a:solidFill>
                  <a:srgbClr val="002060"/>
                </a:solidFill>
              </a:rPr>
              <a:t>should be “small.”  </a:t>
            </a:r>
          </a:p>
          <a:p>
            <a:pPr marL="342900" indent="-342900" eaLnBrk="0" hangingPunct="0">
              <a:spcBef>
                <a:spcPts val="1200"/>
              </a:spcBef>
              <a:buClr>
                <a:schemeClr val="accent1"/>
              </a:buClr>
              <a:buFont typeface="Arial" pitchFamily="34" charset="0"/>
              <a:buChar char="•"/>
            </a:pPr>
            <a:r>
              <a:rPr lang="en-US" sz="2000" dirty="0">
                <a:solidFill>
                  <a:srgbClr val="002060"/>
                </a:solidFill>
              </a:rPr>
              <a:t>A common rule of thumb says the </a:t>
            </a:r>
            <a:r>
              <a:rPr lang="en-US" sz="2000" dirty="0" smtClean="0">
                <a:solidFill>
                  <a:srgbClr val="002060"/>
                </a:solidFill>
              </a:rPr>
              <a:t>Poisson-Binomial approximation </a:t>
            </a:r>
            <a:r>
              <a:rPr lang="en-US" sz="2000" dirty="0">
                <a:solidFill>
                  <a:srgbClr val="002060"/>
                </a:solidFill>
              </a:rPr>
              <a:t>is adequate if </a:t>
            </a:r>
            <a:r>
              <a:rPr lang="en-US" sz="2000" i="1" dirty="0">
                <a:solidFill>
                  <a:srgbClr val="002060"/>
                </a:solidFill>
              </a:rPr>
              <a:t>n </a:t>
            </a:r>
            <a:r>
              <a:rPr lang="en-US" sz="2000" dirty="0">
                <a:solidFill>
                  <a:srgbClr val="002060"/>
                </a:solidFill>
                <a:sym typeface="Symbol" pitchFamily="18" charset="2"/>
              </a:rPr>
              <a:t></a:t>
            </a:r>
            <a:r>
              <a:rPr lang="en-US" sz="2000" dirty="0">
                <a:solidFill>
                  <a:srgbClr val="002060"/>
                </a:solidFill>
              </a:rPr>
              <a:t> 20 </a:t>
            </a:r>
            <a:r>
              <a:rPr lang="en-US" sz="2000" i="1" dirty="0">
                <a:solidFill>
                  <a:srgbClr val="002060"/>
                </a:solidFill>
              </a:rPr>
              <a:t>and  </a:t>
            </a:r>
            <a:r>
              <a:rPr lang="en-US" sz="2000" i="1" dirty="0" smtClean="0">
                <a:solidFill>
                  <a:srgbClr val="002060"/>
                </a:solidFill>
                <a:sym typeface="Symbol" pitchFamily="18" charset="2"/>
              </a:rPr>
              <a:t>  </a:t>
            </a:r>
            <a:r>
              <a:rPr lang="en-US" sz="2000" dirty="0">
                <a:solidFill>
                  <a:srgbClr val="002060"/>
                </a:solidFill>
                <a:sym typeface="Symbol" pitchFamily="18" charset="2"/>
              </a:rPr>
              <a:t></a:t>
            </a:r>
            <a:r>
              <a:rPr lang="en-US" sz="2000" dirty="0">
                <a:solidFill>
                  <a:srgbClr val="002060"/>
                </a:solidFill>
              </a:rPr>
              <a:t> .05</a:t>
            </a:r>
            <a:r>
              <a:rPr lang="en-US" sz="2000" dirty="0" smtClean="0">
                <a:solidFill>
                  <a:srgbClr val="002060"/>
                </a:solidFill>
              </a:rPr>
              <a:t>.</a:t>
            </a:r>
          </a:p>
          <a:p>
            <a:pPr marL="342900" indent="-342900" eaLnBrk="0" hangingPunct="0">
              <a:spcBef>
                <a:spcPts val="1200"/>
              </a:spcBef>
              <a:buClr>
                <a:schemeClr val="accent1"/>
              </a:buClr>
              <a:buFont typeface="Arial" pitchFamily="34" charset="0"/>
              <a:buChar char="•"/>
            </a:pPr>
            <a:r>
              <a:rPr lang="en-US" sz="2000" dirty="0" smtClean="0">
                <a:solidFill>
                  <a:srgbClr val="002060"/>
                </a:solidFill>
              </a:rPr>
              <a:t>This approximation is rarely taught nowadays because Excel can calculate binomials even for very large </a:t>
            </a:r>
            <a:r>
              <a:rPr lang="en-US" sz="2000" i="1" dirty="0" smtClean="0">
                <a:solidFill>
                  <a:srgbClr val="002060"/>
                </a:solidFill>
              </a:rPr>
              <a:t>n</a:t>
            </a:r>
            <a:r>
              <a:rPr lang="en-US" sz="2000" dirty="0" smtClean="0">
                <a:solidFill>
                  <a:srgbClr val="002060"/>
                </a:solidFill>
              </a:rPr>
              <a:t> or small </a:t>
            </a:r>
            <a:r>
              <a:rPr lang="en-US" sz="2000" i="1" dirty="0">
                <a:solidFill>
                  <a:srgbClr val="002060"/>
                </a:solidFill>
                <a:sym typeface="Symbol" pitchFamily="18" charset="2"/>
              </a:rPr>
              <a:t></a:t>
            </a:r>
            <a:r>
              <a:rPr lang="en-US" sz="2000" dirty="0" smtClean="0">
                <a:solidFill>
                  <a:srgbClr val="002060"/>
                </a:solidFill>
              </a:rPr>
              <a:t>.</a:t>
            </a:r>
            <a:endParaRPr lang="en-US" sz="2000" dirty="0">
              <a:solidFill>
                <a:srgbClr val="002060"/>
              </a:solidFill>
            </a:endParaRPr>
          </a:p>
        </p:txBody>
      </p:sp>
      <p:sp>
        <p:nvSpPr>
          <p:cNvPr id="128012"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18" name="Rectangle 2"/>
          <p:cNvSpPr txBox="1">
            <a:spLocks noChangeArrowheads="1"/>
          </p:cNvSpPr>
          <p:nvPr/>
        </p:nvSpPr>
        <p:spPr bwMode="auto">
          <a:xfrm>
            <a:off x="1183482" y="384959"/>
            <a:ext cx="6700838" cy="533399"/>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Poisson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sp>
        <p:nvSpPr>
          <p:cNvPr id="19" name="Rectangle 26"/>
          <p:cNvSpPr>
            <a:spLocks noChangeArrowheads="1"/>
          </p:cNvSpPr>
          <p:nvPr/>
        </p:nvSpPr>
        <p:spPr bwMode="auto">
          <a:xfrm>
            <a:off x="266052" y="1259939"/>
            <a:ext cx="8640762" cy="609600"/>
          </a:xfrm>
          <a:prstGeom prst="rect">
            <a:avLst/>
          </a:prstGeom>
          <a:noFill/>
          <a:ln w="9525">
            <a:noFill/>
            <a:miter lim="800000"/>
            <a:headEnd/>
            <a:tailEnd/>
          </a:ln>
          <a:effectLst/>
        </p:spPr>
        <p:txBody>
          <a:bodyPr lIns="91435" tIns="45718" rIns="91435" bIns="45718"/>
          <a:lstStyle/>
          <a:p>
            <a:pPr marL="387134" indent="-387134" eaLnBrk="0" hangingPunct="0">
              <a:spcBef>
                <a:spcPct val="20000"/>
              </a:spcBef>
              <a:buClr>
                <a:schemeClr val="folHlink"/>
              </a:buClr>
              <a:defRPr/>
            </a:pPr>
            <a:r>
              <a:rPr lang="en-US" sz="2400" i="1" dirty="0" err="1" smtClean="0">
                <a:solidFill>
                  <a:srgbClr val="C00000"/>
                </a:solidFill>
                <a:effectLst>
                  <a:outerShdw blurRad="38100" dist="38100" dir="2700000" algn="tl">
                    <a:srgbClr val="000000"/>
                  </a:outerShdw>
                </a:effectLst>
              </a:rPr>
              <a:t>Apprioximation</a:t>
            </a:r>
            <a:r>
              <a:rPr lang="en-US" sz="2400" i="1" dirty="0" smtClean="0">
                <a:solidFill>
                  <a:srgbClr val="C00000"/>
                </a:solidFill>
                <a:effectLst>
                  <a:outerShdw blurRad="38100" dist="38100" dir="2700000" algn="tl">
                    <a:srgbClr val="000000"/>
                  </a:outerShdw>
                </a:effectLst>
              </a:rPr>
              <a:t> to Binomial</a:t>
            </a:r>
            <a:endParaRPr lang="en-US" sz="2400" i="1" dirty="0">
              <a:solidFill>
                <a:srgbClr val="C00000"/>
              </a:solidFill>
              <a:effectLst>
                <a:outerShdw blurRad="38100" dist="38100" dir="2700000" algn="tl">
                  <a:srgbClr val="000000"/>
                </a:outerShdw>
              </a:effectLst>
            </a:endParaRPr>
          </a:p>
        </p:txBody>
      </p:sp>
    </p:spTree>
    <p:extLst>
      <p:ext uri="{BB962C8B-B14F-4D97-AF65-F5344CB8AC3E}">
        <p14:creationId xmlns:p14="http://schemas.microsoft.com/office/powerpoint/2010/main" val="368357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sldNum" sz="quarter" idx="10"/>
          </p:nvPr>
        </p:nvSpPr>
        <p:spPr>
          <a:ln/>
        </p:spPr>
        <p:txBody>
          <a:bodyPr/>
          <a:lstStyle/>
          <a:p>
            <a:r>
              <a:rPr lang="en-US"/>
              <a:t>6-</a:t>
            </a:r>
            <a:fld id="{6DBD0B86-1795-4BCC-923E-12F95DEEA5DC}" type="slidenum">
              <a:rPr lang="en-US"/>
              <a:pPr/>
              <a:t>74</a:t>
            </a:fld>
            <a:endParaRPr lang="en-US"/>
          </a:p>
        </p:txBody>
      </p:sp>
      <p:sp>
        <p:nvSpPr>
          <p:cNvPr id="18434"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
        <p:nvSpPr>
          <p:cNvPr id="7" name="Rectangle 2"/>
          <p:cNvSpPr>
            <a:spLocks noGrp="1" noChangeArrowheads="1"/>
          </p:cNvSpPr>
          <p:nvPr>
            <p:ph type="title"/>
          </p:nvPr>
        </p:nvSpPr>
        <p:spPr>
          <a:xfrm>
            <a:off x="685800" y="381000"/>
            <a:ext cx="7720940" cy="533399"/>
          </a:xfrm>
          <a:solidFill>
            <a:schemeClr val="accent1">
              <a:lumMod val="20000"/>
              <a:lumOff val="80000"/>
            </a:schemeClr>
          </a:solidFill>
        </p:spPr>
        <p:txBody>
          <a:bodyPr lIns="103236" tIns="51618" rIns="103236" bIns="51618" anchor="t">
            <a:noAutofit/>
          </a:bodyPr>
          <a:lstStyle/>
          <a:p>
            <a:pPr algn="l" eaLnBrk="1" hangingPunct="1">
              <a:defRPr/>
            </a:pPr>
            <a:r>
              <a:rPr lang="en-US" sz="3200" dirty="0" smtClean="0">
                <a:solidFill>
                  <a:schemeClr val="accent1"/>
                </a:solidFill>
                <a:effectLst>
                  <a:outerShdw blurRad="38100" dist="38100" dir="2700000" algn="tl">
                    <a:srgbClr val="000000">
                      <a:alpha val="43137"/>
                    </a:srgbClr>
                  </a:outerShdw>
                </a:effectLst>
              </a:rPr>
              <a:t>Other Discrete Distributions                   </a:t>
            </a:r>
            <a:r>
              <a:rPr lang="en-US" sz="3200" b="1" i="1" dirty="0" smtClean="0"/>
              <a:t>ML 4.5</a:t>
            </a:r>
            <a:endParaRPr lang="en-US" sz="3200" b="1" i="1" dirty="0"/>
          </a:p>
        </p:txBody>
      </p:sp>
      <p:pic>
        <p:nvPicPr>
          <p:cNvPr id="829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681350"/>
            <a:ext cx="3605644" cy="240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670463"/>
            <a:ext cx="3621974" cy="241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txBox="1">
            <a:spLocks noChangeArrowheads="1"/>
          </p:cNvSpPr>
          <p:nvPr/>
        </p:nvSpPr>
        <p:spPr bwMode="auto">
          <a:xfrm>
            <a:off x="1044039" y="2981693"/>
            <a:ext cx="3657600" cy="688769"/>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ctr" eaLnBrk="1" hangingPunct="1">
              <a:spcBef>
                <a:spcPts val="1800"/>
              </a:spcBef>
              <a:buFont typeface="Wingdings" pitchFamily="2" charset="2"/>
              <a:buNone/>
              <a:defRPr/>
            </a:pPr>
            <a:r>
              <a:rPr lang="en-US" sz="1800" i="1" dirty="0" err="1" smtClean="0">
                <a:solidFill>
                  <a:srgbClr val="C00000"/>
                </a:solidFill>
                <a:effectLst>
                  <a:outerShdw blurRad="38100" dist="38100" dir="2700000" algn="tl">
                    <a:srgbClr val="000000">
                      <a:alpha val="43137"/>
                    </a:srgbClr>
                  </a:outerShdw>
                </a:effectLst>
              </a:rPr>
              <a:t>Hypergeometric</a:t>
            </a:r>
            <a:r>
              <a:rPr lang="en-US" sz="1800" i="1" dirty="0" smtClean="0">
                <a:solidFill>
                  <a:srgbClr val="C00000"/>
                </a:solidFill>
                <a:effectLst>
                  <a:outerShdw blurRad="38100" dist="38100" dir="2700000" algn="tl">
                    <a:srgbClr val="000000">
                      <a:alpha val="43137"/>
                    </a:srgbClr>
                  </a:outerShdw>
                </a:effectLst>
              </a:rPr>
              <a:t> Distribution</a:t>
            </a:r>
          </a:p>
          <a:p>
            <a:pPr algn="ctr" eaLnBrk="1" hangingPunct="1">
              <a:spcBef>
                <a:spcPts val="0"/>
              </a:spcBef>
              <a:buFont typeface="Wingdings" pitchFamily="2" charset="2"/>
              <a:buNone/>
              <a:defRPr/>
            </a:pPr>
            <a:r>
              <a:rPr lang="en-US" sz="1400" i="1" dirty="0" smtClean="0">
                <a:effectLst>
                  <a:outerShdw blurRad="38100" dist="38100" dir="2700000" algn="tl">
                    <a:srgbClr val="000000">
                      <a:alpha val="43137"/>
                    </a:srgbClr>
                  </a:outerShdw>
                </a:effectLst>
              </a:rPr>
              <a:t>(sampling without replacement)</a:t>
            </a:r>
          </a:p>
        </p:txBody>
      </p:sp>
      <p:sp>
        <p:nvSpPr>
          <p:cNvPr id="10" name="Rectangle 3"/>
          <p:cNvSpPr txBox="1">
            <a:spLocks noChangeArrowheads="1"/>
          </p:cNvSpPr>
          <p:nvPr/>
        </p:nvSpPr>
        <p:spPr bwMode="auto">
          <a:xfrm>
            <a:off x="5367646" y="2966358"/>
            <a:ext cx="2792679" cy="662545"/>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ctr" eaLnBrk="1" hangingPunct="1">
              <a:spcBef>
                <a:spcPts val="1800"/>
              </a:spcBef>
              <a:buFont typeface="Wingdings" pitchFamily="2" charset="2"/>
              <a:buNone/>
              <a:defRPr/>
            </a:pPr>
            <a:r>
              <a:rPr lang="en-US" sz="1800" i="1" dirty="0" smtClean="0">
                <a:solidFill>
                  <a:srgbClr val="C00000"/>
                </a:solidFill>
                <a:effectLst>
                  <a:outerShdw blurRad="38100" dist="38100" dir="2700000" algn="tl">
                    <a:srgbClr val="000000">
                      <a:alpha val="43137"/>
                    </a:srgbClr>
                  </a:outerShdw>
                </a:effectLst>
              </a:rPr>
              <a:t>Geometric Distribution</a:t>
            </a:r>
          </a:p>
          <a:p>
            <a:pPr algn="ctr" eaLnBrk="1" hangingPunct="1">
              <a:spcBef>
                <a:spcPts val="0"/>
              </a:spcBef>
              <a:buFont typeface="Wingdings" pitchFamily="2" charset="2"/>
              <a:buNone/>
              <a:defRPr/>
            </a:pPr>
            <a:r>
              <a:rPr lang="en-US" sz="1400" i="1" dirty="0" smtClean="0">
                <a:solidFill>
                  <a:srgbClr val="C00000"/>
                </a:solidFill>
                <a:effectLst>
                  <a:outerShdw blurRad="38100" dist="38100" dir="2700000" algn="tl">
                    <a:srgbClr val="000000">
                      <a:alpha val="43137"/>
                    </a:srgbClr>
                  </a:outerShdw>
                </a:effectLst>
              </a:rPr>
              <a:t> </a:t>
            </a:r>
            <a:r>
              <a:rPr lang="en-US" sz="1400" i="1" dirty="0" smtClean="0">
                <a:effectLst>
                  <a:outerShdw blurRad="38100" dist="38100" dir="2700000" algn="tl">
                    <a:srgbClr val="000000">
                      <a:alpha val="43137"/>
                    </a:srgbClr>
                  </a:outerShdw>
                </a:effectLst>
              </a:rPr>
              <a:t>(trials until first success)</a:t>
            </a:r>
          </a:p>
        </p:txBody>
      </p:sp>
      <p:sp>
        <p:nvSpPr>
          <p:cNvPr id="11" name="Rectangle 6"/>
          <p:cNvSpPr>
            <a:spLocks noChangeArrowheads="1"/>
          </p:cNvSpPr>
          <p:nvPr/>
        </p:nvSpPr>
        <p:spPr bwMode="auto">
          <a:xfrm>
            <a:off x="904504" y="1600200"/>
            <a:ext cx="73211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ts val="1200"/>
              </a:spcBef>
              <a:buClr>
                <a:schemeClr val="accent1"/>
              </a:buClr>
              <a:buFontTx/>
              <a:buChar char="•"/>
            </a:pPr>
            <a:r>
              <a:rPr lang="en-US" sz="2000" dirty="0" smtClean="0">
                <a:solidFill>
                  <a:srgbClr val="002060"/>
                </a:solidFill>
              </a:rPr>
              <a:t>The distributions illustrated below are useful, but less common.</a:t>
            </a:r>
          </a:p>
          <a:p>
            <a:pPr marL="395288" indent="-395288" eaLnBrk="0" hangingPunct="0">
              <a:spcBef>
                <a:spcPts val="1200"/>
              </a:spcBef>
              <a:buClr>
                <a:schemeClr val="accent1"/>
              </a:buClr>
              <a:buFontTx/>
              <a:buChar char="•"/>
            </a:pPr>
            <a:r>
              <a:rPr lang="en-US" sz="2000" dirty="0" smtClean="0">
                <a:solidFill>
                  <a:srgbClr val="002060"/>
                </a:solidFill>
                <a:cs typeface="Arial" charset="0"/>
              </a:rPr>
              <a:t>Their probabilities are easily calculated in Excel</a:t>
            </a:r>
            <a:endParaRPr lang="en-US" sz="2000" dirty="0">
              <a:solidFill>
                <a:srgbClr val="002060"/>
              </a:solidFill>
              <a:cs typeface="Arial" charset="0"/>
            </a:endParaRPr>
          </a:p>
        </p:txBody>
      </p:sp>
    </p:spTree>
    <p:extLst>
      <p:ext uri="{BB962C8B-B14F-4D97-AF65-F5344CB8AC3E}">
        <p14:creationId xmlns:p14="http://schemas.microsoft.com/office/powerpoint/2010/main" val="2264366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type="sldNum" sz="quarter" idx="10"/>
          </p:nvPr>
        </p:nvSpPr>
        <p:spPr>
          <a:ln/>
        </p:spPr>
        <p:txBody>
          <a:bodyPr/>
          <a:lstStyle/>
          <a:p>
            <a:r>
              <a:rPr lang="en-US"/>
              <a:t>6-</a:t>
            </a:r>
            <a:fld id="{A24E0C5E-29AC-4F45-A662-C81C1C1BD110}" type="slidenum">
              <a:rPr lang="en-US"/>
              <a:pPr/>
              <a:t>75</a:t>
            </a:fld>
            <a:endParaRPr lang="en-US"/>
          </a:p>
        </p:txBody>
      </p:sp>
      <p:sp>
        <p:nvSpPr>
          <p:cNvPr id="103427" name="Rectangle 3"/>
          <p:cNvSpPr>
            <a:spLocks noChangeArrowheads="1"/>
          </p:cNvSpPr>
          <p:nvPr/>
        </p:nvSpPr>
        <p:spPr bwMode="auto">
          <a:xfrm>
            <a:off x="533400" y="1981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dirty="0">
                <a:solidFill>
                  <a:srgbClr val="002060"/>
                </a:solidFill>
              </a:rPr>
              <a:t>The </a:t>
            </a:r>
            <a:r>
              <a:rPr lang="en-US" sz="2000" i="1" u="sng" dirty="0" err="1">
                <a:solidFill>
                  <a:srgbClr val="002060"/>
                </a:solidFill>
              </a:rPr>
              <a:t>hypergeometric</a:t>
            </a:r>
            <a:r>
              <a:rPr lang="en-US" sz="2000" i="1" u="sng" dirty="0">
                <a:solidFill>
                  <a:srgbClr val="002060"/>
                </a:solidFill>
              </a:rPr>
              <a:t> distribution</a:t>
            </a:r>
            <a:r>
              <a:rPr lang="en-US" sz="2000" dirty="0">
                <a:solidFill>
                  <a:srgbClr val="002060"/>
                </a:solidFill>
              </a:rPr>
              <a:t> is similar to the binomial distribution.</a:t>
            </a:r>
            <a:endParaRPr lang="en-US" sz="2000" dirty="0">
              <a:solidFill>
                <a:srgbClr val="002060"/>
              </a:solidFill>
              <a:cs typeface="Arial" charset="0"/>
            </a:endParaRPr>
          </a:p>
        </p:txBody>
      </p:sp>
      <p:sp>
        <p:nvSpPr>
          <p:cNvPr id="103429" name="Rectangle 5"/>
          <p:cNvSpPr>
            <a:spLocks noChangeArrowheads="1"/>
          </p:cNvSpPr>
          <p:nvPr/>
        </p:nvSpPr>
        <p:spPr bwMode="auto">
          <a:xfrm>
            <a:off x="533400" y="25908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dirty="0">
                <a:solidFill>
                  <a:srgbClr val="002060"/>
                </a:solidFill>
              </a:rPr>
              <a:t>However, unlike the binomial, sampling is </a:t>
            </a:r>
            <a:r>
              <a:rPr lang="en-US" sz="2000" i="1" u="sng" dirty="0">
                <a:solidFill>
                  <a:srgbClr val="002060"/>
                </a:solidFill>
              </a:rPr>
              <a:t>without replacement</a:t>
            </a:r>
            <a:r>
              <a:rPr lang="en-US" sz="2000" dirty="0">
                <a:solidFill>
                  <a:srgbClr val="002060"/>
                </a:solidFill>
              </a:rPr>
              <a:t> from a finite population of </a:t>
            </a:r>
            <a:r>
              <a:rPr lang="en-US" sz="2000" i="1" dirty="0">
                <a:solidFill>
                  <a:srgbClr val="002060"/>
                </a:solidFill>
              </a:rPr>
              <a:t>N</a:t>
            </a:r>
            <a:r>
              <a:rPr lang="en-US" sz="2000" dirty="0">
                <a:solidFill>
                  <a:srgbClr val="002060"/>
                </a:solidFill>
              </a:rPr>
              <a:t> items.</a:t>
            </a:r>
            <a:endParaRPr lang="en-US" sz="2000" dirty="0">
              <a:solidFill>
                <a:srgbClr val="002060"/>
              </a:solidFill>
              <a:cs typeface="Arial" charset="0"/>
            </a:endParaRPr>
          </a:p>
        </p:txBody>
      </p:sp>
      <p:sp>
        <p:nvSpPr>
          <p:cNvPr id="103430" name="Rectangle 6"/>
          <p:cNvSpPr>
            <a:spLocks noChangeArrowheads="1"/>
          </p:cNvSpPr>
          <p:nvPr/>
        </p:nvSpPr>
        <p:spPr bwMode="auto">
          <a:xfrm>
            <a:off x="533400" y="3429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accent1"/>
              </a:buClr>
              <a:buFontTx/>
              <a:buChar char="•"/>
            </a:pPr>
            <a:r>
              <a:rPr lang="en-US" sz="2000" dirty="0">
                <a:solidFill>
                  <a:srgbClr val="002060"/>
                </a:solidFill>
              </a:rPr>
              <a:t>The </a:t>
            </a:r>
            <a:r>
              <a:rPr lang="en-US" sz="2000" dirty="0" err="1">
                <a:solidFill>
                  <a:srgbClr val="002060"/>
                </a:solidFill>
              </a:rPr>
              <a:t>hypergeometric</a:t>
            </a:r>
            <a:r>
              <a:rPr lang="en-US" sz="2000" dirty="0">
                <a:solidFill>
                  <a:srgbClr val="002060"/>
                </a:solidFill>
              </a:rPr>
              <a:t> distribution may be skewed right or left and is symmetric only if the proportion of successes in the population is 50</a:t>
            </a:r>
            <a:r>
              <a:rPr lang="en-US" sz="2000" dirty="0" smtClean="0">
                <a:solidFill>
                  <a:srgbClr val="002060"/>
                </a:solidFill>
              </a:rPr>
              <a:t>%.</a:t>
            </a:r>
          </a:p>
          <a:p>
            <a:pPr marL="395288" indent="-395288" eaLnBrk="0" hangingPunct="0">
              <a:spcBef>
                <a:spcPts val="1200"/>
              </a:spcBef>
              <a:buClr>
                <a:schemeClr val="accent1"/>
              </a:buClr>
              <a:buFontTx/>
              <a:buChar char="•"/>
            </a:pPr>
            <a:r>
              <a:rPr lang="en-US" sz="2000" dirty="0" smtClean="0">
                <a:solidFill>
                  <a:srgbClr val="002060"/>
                </a:solidFill>
                <a:cs typeface="Arial" charset="0"/>
              </a:rPr>
              <a:t>Probabilities are not easy to calculate by hand, but Excel’s formula =HYPGEOM.DIST(</a:t>
            </a:r>
            <a:r>
              <a:rPr lang="en-US" sz="2000" i="1" dirty="0" err="1" smtClean="0">
                <a:solidFill>
                  <a:srgbClr val="002060"/>
                </a:solidFill>
                <a:cs typeface="Arial" charset="0"/>
              </a:rPr>
              <a:t>x</a:t>
            </a:r>
            <a:r>
              <a:rPr lang="en-US" sz="2000" dirty="0" err="1" smtClean="0">
                <a:solidFill>
                  <a:srgbClr val="002060"/>
                </a:solidFill>
                <a:cs typeface="Arial" charset="0"/>
              </a:rPr>
              <a:t>,</a:t>
            </a:r>
            <a:r>
              <a:rPr lang="en-US" sz="2000" i="1" dirty="0" err="1" smtClean="0">
                <a:solidFill>
                  <a:srgbClr val="002060"/>
                </a:solidFill>
                <a:cs typeface="Arial" charset="0"/>
              </a:rPr>
              <a:t>n</a:t>
            </a:r>
            <a:r>
              <a:rPr lang="en-US" sz="2000" dirty="0" err="1" smtClean="0">
                <a:solidFill>
                  <a:srgbClr val="002060"/>
                </a:solidFill>
                <a:cs typeface="Arial" charset="0"/>
              </a:rPr>
              <a:t>,</a:t>
            </a:r>
            <a:r>
              <a:rPr lang="en-US" sz="2000" i="1" dirty="0" err="1" smtClean="0">
                <a:solidFill>
                  <a:srgbClr val="002060"/>
                </a:solidFill>
                <a:cs typeface="Arial" charset="0"/>
              </a:rPr>
              <a:t>s</a:t>
            </a:r>
            <a:r>
              <a:rPr lang="en-US" sz="2000" dirty="0" err="1" smtClean="0">
                <a:solidFill>
                  <a:srgbClr val="002060"/>
                </a:solidFill>
                <a:cs typeface="Arial" charset="0"/>
              </a:rPr>
              <a:t>,</a:t>
            </a:r>
            <a:r>
              <a:rPr lang="en-US" sz="2000" i="1" dirty="0" err="1" smtClean="0">
                <a:solidFill>
                  <a:srgbClr val="002060"/>
                </a:solidFill>
                <a:cs typeface="Arial" charset="0"/>
              </a:rPr>
              <a:t>N</a:t>
            </a:r>
            <a:r>
              <a:rPr lang="en-US" sz="2000" dirty="0" err="1" smtClean="0">
                <a:solidFill>
                  <a:srgbClr val="002060"/>
                </a:solidFill>
                <a:cs typeface="Arial" charset="0"/>
              </a:rPr>
              <a:t>,TRUE</a:t>
            </a:r>
            <a:r>
              <a:rPr lang="en-US" sz="2000" dirty="0" smtClean="0">
                <a:solidFill>
                  <a:srgbClr val="002060"/>
                </a:solidFill>
                <a:cs typeface="Arial" charset="0"/>
              </a:rPr>
              <a:t>) makes it easy.</a:t>
            </a:r>
            <a:endParaRPr lang="en-US" sz="2000" dirty="0">
              <a:solidFill>
                <a:srgbClr val="002060"/>
              </a:solidFill>
              <a:cs typeface="Arial" charset="0"/>
            </a:endParaRPr>
          </a:p>
        </p:txBody>
      </p:sp>
      <p:sp>
        <p:nvSpPr>
          <p:cNvPr id="103435" name="Rectangle 11"/>
          <p:cNvSpPr>
            <a:spLocks noChangeArrowheads="1"/>
          </p:cNvSpPr>
          <p:nvPr/>
        </p:nvSpPr>
        <p:spPr bwMode="auto">
          <a:xfrm>
            <a:off x="228600" y="1371600"/>
            <a:ext cx="8640763" cy="609600"/>
          </a:xfrm>
          <a:prstGeom prst="rect">
            <a:avLst/>
          </a:prstGeom>
          <a:noFill/>
          <a:ln w="9525">
            <a:noFill/>
            <a:miter lim="800000"/>
            <a:headEnd/>
            <a:tailEnd/>
          </a:ln>
          <a:effectLst/>
        </p:spPr>
        <p:txBody>
          <a:bodyPr lIns="91435" tIns="45718" rIns="91435" bIns="45718"/>
          <a:lstStyle/>
          <a:p>
            <a:pPr marL="385763" indent="-385763" eaLnBrk="0" hangingPunct="0">
              <a:spcBef>
                <a:spcPct val="20000"/>
              </a:spcBef>
              <a:buClr>
                <a:schemeClr val="folHlink"/>
              </a:buClr>
              <a:defRPr/>
            </a:pPr>
            <a:r>
              <a:rPr lang="en-US" sz="2400" i="1" dirty="0">
                <a:solidFill>
                  <a:srgbClr val="C00000"/>
                </a:solidFill>
                <a:effectLst>
                  <a:outerShdw blurRad="38100" dist="38100" dir="2700000" algn="tl">
                    <a:srgbClr val="000000">
                      <a:alpha val="43137"/>
                    </a:srgbClr>
                  </a:outerShdw>
                </a:effectLst>
              </a:rPr>
              <a:t>Characteristics of the Hypergeometric Distribution</a:t>
            </a:r>
          </a:p>
        </p:txBody>
      </p:sp>
      <p:sp>
        <p:nvSpPr>
          <p:cNvPr id="9" name="Rectangle 2"/>
          <p:cNvSpPr txBox="1">
            <a:spLocks noChangeArrowheads="1"/>
          </p:cNvSpPr>
          <p:nvPr/>
        </p:nvSpPr>
        <p:spPr bwMode="auto">
          <a:xfrm>
            <a:off x="1477230" y="457200"/>
            <a:ext cx="5791200" cy="451261"/>
          </a:xfrm>
          <a:prstGeom prst="rect">
            <a:avLst/>
          </a:prstGeom>
          <a:ln>
            <a:noFill/>
            <a:miter lim="800000"/>
            <a:headEnd/>
            <a:tailEnd/>
          </a:ln>
        </p:spPr>
        <p:txBody>
          <a:bodyPr lIns="103236" tIns="51618" rIns="103236" bIns="51618"/>
          <a:lstStyle/>
          <a:p>
            <a:pPr algn="ctr">
              <a:defRPr/>
            </a:pPr>
            <a:r>
              <a:rPr lang="en-US" sz="3200" kern="0" dirty="0" err="1" smtClean="0">
                <a:solidFill>
                  <a:schemeClr val="accent1"/>
                </a:solidFill>
                <a:effectLst>
                  <a:outerShdw blurRad="38100" dist="38100" dir="2700000" algn="tl">
                    <a:srgbClr val="000000">
                      <a:alpha val="43137"/>
                    </a:srgbClr>
                  </a:outerShdw>
                </a:effectLst>
                <a:latin typeface="+mj-lt"/>
                <a:ea typeface="+mj-ea"/>
                <a:cs typeface="+mj-cs"/>
              </a:rPr>
              <a:t>Hypergeometric</a:t>
            </a: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sp>
        <p:nvSpPr>
          <p:cNvPr id="130056"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spTree>
    <p:extLst>
      <p:ext uri="{BB962C8B-B14F-4D97-AF65-F5344CB8AC3E}">
        <p14:creationId xmlns:p14="http://schemas.microsoft.com/office/powerpoint/2010/main" val="2166674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sldNum" sz="quarter" idx="10"/>
          </p:nvPr>
        </p:nvSpPr>
        <p:spPr>
          <a:ln/>
        </p:spPr>
        <p:txBody>
          <a:bodyPr/>
          <a:lstStyle/>
          <a:p>
            <a:r>
              <a:rPr lang="en-US"/>
              <a:t>6-</a:t>
            </a:r>
            <a:fld id="{BA008FE6-61BA-4BC2-B835-F245C3093FF5}" type="slidenum">
              <a:rPr lang="en-US"/>
              <a:pPr/>
              <a:t>76</a:t>
            </a:fld>
            <a:endParaRPr lang="en-US"/>
          </a:p>
        </p:txBody>
      </p:sp>
      <p:sp>
        <p:nvSpPr>
          <p:cNvPr id="103435" name="Rectangle 11"/>
          <p:cNvSpPr>
            <a:spLocks noChangeArrowheads="1"/>
          </p:cNvSpPr>
          <p:nvPr/>
        </p:nvSpPr>
        <p:spPr bwMode="auto">
          <a:xfrm>
            <a:off x="200891" y="1447800"/>
            <a:ext cx="8640763" cy="609600"/>
          </a:xfrm>
          <a:prstGeom prst="rect">
            <a:avLst/>
          </a:prstGeom>
          <a:noFill/>
          <a:ln w="9525">
            <a:noFill/>
            <a:miter lim="800000"/>
            <a:headEnd/>
            <a:tailEnd/>
          </a:ln>
          <a:effectLst/>
        </p:spPr>
        <p:txBody>
          <a:bodyPr lIns="91435" tIns="45718" rIns="91435" bIns="45718"/>
          <a:lstStyle/>
          <a:p>
            <a:pPr marL="385763" indent="-385763" algn="ctr" eaLnBrk="0" hangingPunct="0">
              <a:spcBef>
                <a:spcPct val="20000"/>
              </a:spcBef>
              <a:buClr>
                <a:schemeClr val="folHlink"/>
              </a:buClr>
              <a:defRPr/>
            </a:pPr>
            <a:r>
              <a:rPr lang="en-US" sz="2400" dirty="0">
                <a:solidFill>
                  <a:srgbClr val="C00000"/>
                </a:solidFill>
                <a:effectLst>
                  <a:outerShdw blurRad="38100" dist="38100" dir="2700000" algn="tl">
                    <a:srgbClr val="000000">
                      <a:alpha val="43137"/>
                    </a:srgbClr>
                  </a:outerShdw>
                </a:effectLst>
              </a:rPr>
              <a:t>Characteristics of the Hypergeometric Distribution</a:t>
            </a:r>
          </a:p>
        </p:txBody>
      </p:sp>
      <p:sp>
        <p:nvSpPr>
          <p:cNvPr id="132098"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6</a:t>
            </a:r>
          </a:p>
        </p:txBody>
      </p:sp>
      <p:pic>
        <p:nvPicPr>
          <p:cNvPr id="163841" name="Picture 1"/>
          <p:cNvPicPr>
            <a:picLocks noChangeAspect="1" noChangeArrowheads="1"/>
          </p:cNvPicPr>
          <p:nvPr/>
        </p:nvPicPr>
        <p:blipFill>
          <a:blip r:embed="rId3" cstate="print"/>
          <a:srcRect/>
          <a:stretch>
            <a:fillRect/>
          </a:stretch>
        </p:blipFill>
        <p:spPr bwMode="auto">
          <a:xfrm>
            <a:off x="838200" y="2057400"/>
            <a:ext cx="7573406" cy="3581400"/>
          </a:xfrm>
          <a:prstGeom prst="rect">
            <a:avLst/>
          </a:prstGeom>
          <a:noFill/>
          <a:ln w="3175">
            <a:solidFill>
              <a:schemeClr val="tx1"/>
            </a:solidFill>
            <a:miter lim="800000"/>
            <a:headEnd/>
            <a:tailEnd/>
          </a:ln>
          <a:effectLst>
            <a:innerShdw blurRad="63500" dist="50800" dir="2700000">
              <a:prstClr val="black">
                <a:alpha val="50000"/>
              </a:prstClr>
            </a:innerShdw>
          </a:effectLst>
        </p:spPr>
      </p:pic>
      <p:sp>
        <p:nvSpPr>
          <p:cNvPr id="8" name="Rectangle 2"/>
          <p:cNvSpPr txBox="1">
            <a:spLocks noChangeArrowheads="1"/>
          </p:cNvSpPr>
          <p:nvPr/>
        </p:nvSpPr>
        <p:spPr bwMode="auto">
          <a:xfrm>
            <a:off x="1477230" y="457200"/>
            <a:ext cx="5791200" cy="451261"/>
          </a:xfrm>
          <a:prstGeom prst="rect">
            <a:avLst/>
          </a:prstGeom>
          <a:ln>
            <a:noFill/>
            <a:miter lim="800000"/>
            <a:headEnd/>
            <a:tailEnd/>
          </a:ln>
        </p:spPr>
        <p:txBody>
          <a:bodyPr lIns="103236" tIns="51618" rIns="103236" bIns="51618"/>
          <a:lstStyle/>
          <a:p>
            <a:pPr algn="ctr">
              <a:defRPr/>
            </a:pPr>
            <a:r>
              <a:rPr lang="en-US" sz="3200" kern="0" dirty="0" err="1" smtClean="0">
                <a:solidFill>
                  <a:schemeClr val="accent1"/>
                </a:solidFill>
                <a:effectLst>
                  <a:outerShdw blurRad="38100" dist="38100" dir="2700000" algn="tl">
                    <a:srgbClr val="000000">
                      <a:alpha val="43137"/>
                    </a:srgbClr>
                  </a:outerShdw>
                </a:effectLst>
                <a:latin typeface="+mj-lt"/>
                <a:ea typeface="+mj-ea"/>
                <a:cs typeface="+mj-cs"/>
              </a:rPr>
              <a:t>Hypergeometric</a:t>
            </a: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 </a:t>
            </a:r>
            <a:r>
              <a:rPr lang="en-US" sz="3200" kern="0" dirty="0">
                <a:solidFill>
                  <a:schemeClr val="accent1"/>
                </a:solidFill>
                <a:effectLst>
                  <a:outerShdw blurRad="38100" dist="38100" dir="2700000" algn="tl">
                    <a:srgbClr val="000000">
                      <a:alpha val="43137"/>
                    </a:srgbClr>
                  </a:outerShdw>
                </a:effectLst>
                <a:latin typeface="+mj-lt"/>
                <a:ea typeface="+mj-ea"/>
                <a:cs typeface="+mj-cs"/>
              </a:rPr>
              <a:t>Distribution</a:t>
            </a:r>
          </a:p>
        </p:txBody>
      </p:sp>
    </p:spTree>
    <p:extLst>
      <p:ext uri="{BB962C8B-B14F-4D97-AF65-F5344CB8AC3E}">
        <p14:creationId xmlns:p14="http://schemas.microsoft.com/office/powerpoint/2010/main" val="78751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sldNum" sz="quarter" idx="10"/>
          </p:nvPr>
        </p:nvSpPr>
        <p:spPr>
          <a:ln/>
        </p:spPr>
        <p:txBody>
          <a:bodyPr/>
          <a:lstStyle/>
          <a:p>
            <a:r>
              <a:rPr lang="en-US"/>
              <a:t>5-</a:t>
            </a:r>
            <a:fld id="{F9093E20-6CAF-4393-A101-90846B0E3BC1}" type="slidenum">
              <a:rPr lang="en-US"/>
              <a:pPr/>
              <a:t>8</a:t>
            </a:fld>
            <a:endParaRPr lang="en-US"/>
          </a:p>
        </p:txBody>
      </p:sp>
      <p:sp>
        <p:nvSpPr>
          <p:cNvPr id="40961"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40962" name="Text Box 5"/>
          <p:cNvSpPr txBox="1">
            <a:spLocks noChangeArrowheads="1"/>
          </p:cNvSpPr>
          <p:nvPr/>
        </p:nvSpPr>
        <p:spPr bwMode="auto">
          <a:xfrm>
            <a:off x="711200" y="4216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buClr>
                <a:srgbClr val="C00000"/>
              </a:buClr>
            </a:pPr>
            <a:endParaRPr lang="en-US"/>
          </a:p>
        </p:txBody>
      </p:sp>
      <p:sp>
        <p:nvSpPr>
          <p:cNvPr id="28682" name="Rectangle 10"/>
          <p:cNvSpPr>
            <a:spLocks noChangeArrowheads="1"/>
          </p:cNvSpPr>
          <p:nvPr/>
        </p:nvSpPr>
        <p:spPr bwMode="auto">
          <a:xfrm>
            <a:off x="483012" y="1393825"/>
            <a:ext cx="3403188"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2400" dirty="0">
                <a:solidFill>
                  <a:srgbClr val="FFFFFF"/>
                </a:solidFill>
                <a:effectLst>
                  <a:outerShdw blurRad="38100" dist="38100" dir="2700000" algn="tl">
                    <a:srgbClr val="000000">
                      <a:alpha val="43137"/>
                    </a:srgbClr>
                  </a:outerShdw>
                </a:effectLst>
              </a:rPr>
              <a:t> </a:t>
            </a:r>
            <a:r>
              <a:rPr lang="en-US" sz="2400" i="1" dirty="0">
                <a:solidFill>
                  <a:srgbClr val="C00000"/>
                </a:solidFill>
                <a:effectLst>
                  <a:outerShdw blurRad="38100" dist="38100" dir="2700000" algn="tl">
                    <a:srgbClr val="000000">
                      <a:alpha val="43137"/>
                    </a:srgbClr>
                  </a:outerShdw>
                </a:effectLst>
              </a:rPr>
              <a:t>Law of Large Numbers</a:t>
            </a:r>
          </a:p>
        </p:txBody>
      </p:sp>
      <p:sp>
        <p:nvSpPr>
          <p:cNvPr id="40964"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pic>
        <p:nvPicPr>
          <p:cNvPr id="87042" name="Picture 2" descr="C:\DOCUME~1\MSUUSER\LOCALS~1\Temp\SNAGHTML15eadf2d.PNG"/>
          <p:cNvPicPr>
            <a:picLocks noChangeAspect="1" noChangeArrowheads="1"/>
          </p:cNvPicPr>
          <p:nvPr/>
        </p:nvPicPr>
        <p:blipFill>
          <a:blip r:embed="rId3" cstate="print"/>
          <a:srcRect/>
          <a:stretch>
            <a:fillRect/>
          </a:stretch>
        </p:blipFill>
        <p:spPr bwMode="auto">
          <a:xfrm>
            <a:off x="1524000" y="2286001"/>
            <a:ext cx="5791200" cy="3883366"/>
          </a:xfrm>
          <a:prstGeom prst="rect">
            <a:avLst/>
          </a:prstGeom>
          <a:noFill/>
          <a:ln w="3175">
            <a:solidFill>
              <a:schemeClr val="tx1"/>
            </a:solidFill>
          </a:ln>
          <a:effectLst>
            <a:innerShdw blurRad="63500" dist="50800" dir="2700000">
              <a:prstClr val="black">
                <a:alpha val="50000"/>
              </a:prstClr>
            </a:innerShdw>
          </a:effectLst>
        </p:spPr>
      </p:pic>
      <p:sp>
        <p:nvSpPr>
          <p:cNvPr id="10" name="Rectangle 4"/>
          <p:cNvSpPr>
            <a:spLocks noChangeArrowheads="1"/>
          </p:cNvSpPr>
          <p:nvPr/>
        </p:nvSpPr>
        <p:spPr bwMode="auto">
          <a:xfrm>
            <a:off x="3962399" y="1329479"/>
            <a:ext cx="4589463" cy="822408"/>
          </a:xfrm>
          <a:prstGeom prst="rect">
            <a:avLst/>
          </a:prstGeom>
          <a:noFill/>
          <a:ln w="9525">
            <a:noFill/>
            <a:miter lim="800000"/>
            <a:headEnd/>
            <a:tailEnd/>
          </a:ln>
          <a:effectLst/>
        </p:spPr>
        <p:txBody>
          <a:bodyPr lIns="91435" tIns="45718" rIns="91435" bIns="45718"/>
          <a:lstStyle/>
          <a:p>
            <a:pPr eaLnBrk="0" hangingPunct="0">
              <a:defRPr/>
            </a:pPr>
            <a:r>
              <a:rPr lang="en-US" sz="1600" dirty="0" smtClean="0">
                <a:solidFill>
                  <a:srgbClr val="002060"/>
                </a:solidFill>
              </a:rPr>
              <a:t>As </a:t>
            </a:r>
            <a:r>
              <a:rPr lang="en-US" sz="1600" dirty="0">
                <a:solidFill>
                  <a:srgbClr val="002060"/>
                </a:solidFill>
              </a:rPr>
              <a:t>the number of trials increases, any empirical probability approaches its theoretical limit.</a:t>
            </a:r>
          </a:p>
        </p:txBody>
      </p:sp>
      <p:sp>
        <p:nvSpPr>
          <p:cNvPr id="11" name="Rectangle 2"/>
          <p:cNvSpPr txBox="1">
            <a:spLocks noChangeArrowheads="1"/>
          </p:cNvSpPr>
          <p:nvPr/>
        </p:nvSpPr>
        <p:spPr bwMode="auto">
          <a:xfrm>
            <a:off x="1356217" y="381000"/>
            <a:ext cx="6548438" cy="474922"/>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Probability</a:t>
            </a:r>
            <a:endParaRPr lang="en-US" sz="3200" kern="0" dirty="0">
              <a:solidFill>
                <a:schemeClr val="accent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854758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noChangeArrowheads="1"/>
          </p:cNvSpPr>
          <p:nvPr>
            <p:ph type="sldNum" sz="quarter" idx="10"/>
          </p:nvPr>
        </p:nvSpPr>
        <p:spPr>
          <a:ln/>
        </p:spPr>
        <p:txBody>
          <a:bodyPr/>
          <a:lstStyle/>
          <a:p>
            <a:r>
              <a:rPr lang="en-US"/>
              <a:t>5-</a:t>
            </a:r>
            <a:fld id="{0AF36B83-3A10-41FD-A936-A0627A03AC15}" type="slidenum">
              <a:rPr lang="en-US"/>
              <a:pPr/>
              <a:t>9</a:t>
            </a:fld>
            <a:endParaRPr lang="en-US"/>
          </a:p>
        </p:txBody>
      </p:sp>
      <p:sp>
        <p:nvSpPr>
          <p:cNvPr id="43009" name="Rectangle 3"/>
          <p:cNvSpPr>
            <a:spLocks noChangeArrowheads="1"/>
          </p:cNvSpPr>
          <p:nvPr/>
        </p:nvSpPr>
        <p:spPr bwMode="auto">
          <a:xfrm>
            <a:off x="914400" y="1219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chemeClr val="folHlink"/>
              </a:buClr>
              <a:buFont typeface="Wingdings" pitchFamily="2" charset="2"/>
              <a:buChar char="¯"/>
            </a:pPr>
            <a:endParaRPr lang="en-US" sz="2800"/>
          </a:p>
        </p:txBody>
      </p:sp>
      <p:sp>
        <p:nvSpPr>
          <p:cNvPr id="43010" name="Text Box 4"/>
          <p:cNvSpPr txBox="1">
            <a:spLocks noChangeArrowheads="1"/>
          </p:cNvSpPr>
          <p:nvPr/>
        </p:nvSpPr>
        <p:spPr bwMode="auto">
          <a:xfrm>
            <a:off x="1568450" y="4394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buClr>
                <a:srgbClr val="C00000"/>
              </a:buClr>
            </a:pPr>
            <a:endParaRPr lang="en-US"/>
          </a:p>
        </p:txBody>
      </p:sp>
      <p:sp>
        <p:nvSpPr>
          <p:cNvPr id="43012" name="Rectangle 7"/>
          <p:cNvSpPr>
            <a:spLocks noChangeArrowheads="1"/>
          </p:cNvSpPr>
          <p:nvPr/>
        </p:nvSpPr>
        <p:spPr bwMode="auto">
          <a:xfrm>
            <a:off x="1568450" y="2115787"/>
            <a:ext cx="77708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395288" indent="-395288" eaLnBrk="0" hangingPunct="0">
              <a:spcBef>
                <a:spcPct val="20000"/>
              </a:spcBef>
              <a:buClr>
                <a:srgbClr val="C00000"/>
              </a:buClr>
            </a:pPr>
            <a:endParaRPr lang="en-US"/>
          </a:p>
        </p:txBody>
      </p:sp>
      <p:sp>
        <p:nvSpPr>
          <p:cNvPr id="32777" name="Rectangle 9"/>
          <p:cNvSpPr>
            <a:spLocks noChangeArrowheads="1"/>
          </p:cNvSpPr>
          <p:nvPr/>
        </p:nvSpPr>
        <p:spPr bwMode="auto">
          <a:xfrm>
            <a:off x="656432" y="2495138"/>
            <a:ext cx="8229600" cy="6096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i="1" dirty="0">
                <a:solidFill>
                  <a:srgbClr val="002060"/>
                </a:solidFill>
              </a:rPr>
              <a:t>A priori</a:t>
            </a:r>
            <a:r>
              <a:rPr lang="en-US" sz="2000" dirty="0">
                <a:solidFill>
                  <a:srgbClr val="002060"/>
                </a:solidFill>
              </a:rPr>
              <a:t> refers to the process of assigning probabilities </a:t>
            </a:r>
            <a:r>
              <a:rPr lang="en-US" sz="2000" i="1" dirty="0">
                <a:solidFill>
                  <a:srgbClr val="002060"/>
                </a:solidFill>
              </a:rPr>
              <a:t>before </a:t>
            </a:r>
            <a:r>
              <a:rPr lang="en-US" sz="2000" dirty="0">
                <a:solidFill>
                  <a:srgbClr val="002060"/>
                </a:solidFill>
              </a:rPr>
              <a:t>the event is observed or the experiment  is conducted.</a:t>
            </a:r>
            <a:endParaRPr lang="en-US" sz="2000" i="1" u="sng" dirty="0">
              <a:solidFill>
                <a:srgbClr val="002060"/>
              </a:solidFill>
            </a:endParaRPr>
          </a:p>
        </p:txBody>
      </p:sp>
      <p:sp>
        <p:nvSpPr>
          <p:cNvPr id="32778" name="Rectangle 10"/>
          <p:cNvSpPr>
            <a:spLocks noChangeArrowheads="1"/>
          </p:cNvSpPr>
          <p:nvPr/>
        </p:nvSpPr>
        <p:spPr bwMode="auto">
          <a:xfrm>
            <a:off x="668307" y="3429000"/>
            <a:ext cx="8229600" cy="611188"/>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i="1" dirty="0">
                <a:solidFill>
                  <a:srgbClr val="002060"/>
                </a:solidFill>
              </a:rPr>
              <a:t>A priori </a:t>
            </a:r>
            <a:r>
              <a:rPr lang="en-US" sz="2000" dirty="0">
                <a:solidFill>
                  <a:srgbClr val="002060"/>
                </a:solidFill>
              </a:rPr>
              <a:t>probabilities are based on logic, not experience.</a:t>
            </a:r>
            <a:endParaRPr lang="en-US" sz="2000" i="1" dirty="0">
              <a:solidFill>
                <a:srgbClr val="002060"/>
              </a:solidFill>
            </a:endParaRPr>
          </a:p>
        </p:txBody>
      </p:sp>
      <p:sp>
        <p:nvSpPr>
          <p:cNvPr id="32780" name="Rectangle 12"/>
          <p:cNvSpPr>
            <a:spLocks noChangeArrowheads="1"/>
          </p:cNvSpPr>
          <p:nvPr/>
        </p:nvSpPr>
        <p:spPr bwMode="auto">
          <a:xfrm>
            <a:off x="443707" y="1653763"/>
            <a:ext cx="8655050" cy="565150"/>
          </a:xfrm>
          <a:prstGeom prst="rect">
            <a:avLst/>
          </a:prstGeom>
          <a:noFill/>
          <a:ln w="9525">
            <a:noFill/>
            <a:miter lim="800000"/>
            <a:headEnd/>
            <a:tailEnd/>
          </a:ln>
          <a:effectLst/>
        </p:spPr>
        <p:txBody>
          <a:bodyPr lIns="103231" tIns="51616" rIns="103231" bIns="51616"/>
          <a:lstStyle/>
          <a:p>
            <a:pPr marL="387134" indent="-387134" eaLnBrk="0" hangingPunct="0">
              <a:lnSpc>
                <a:spcPct val="90000"/>
              </a:lnSpc>
              <a:spcBef>
                <a:spcPct val="20000"/>
              </a:spcBef>
              <a:buClr>
                <a:schemeClr val="folHlink"/>
              </a:buClr>
              <a:defRPr/>
            </a:pPr>
            <a:r>
              <a:rPr lang="en-US" sz="3200" dirty="0">
                <a:solidFill>
                  <a:srgbClr val="FFFFFF"/>
                </a:solidFill>
                <a:effectLst>
                  <a:outerShdw blurRad="38100" dist="38100" dir="2700000" algn="tl">
                    <a:srgbClr val="FFFFFF"/>
                  </a:outerShdw>
                </a:effectLst>
              </a:rPr>
              <a:t> </a:t>
            </a:r>
            <a:r>
              <a:rPr lang="en-US" sz="2400" i="1" dirty="0">
                <a:solidFill>
                  <a:srgbClr val="C00000"/>
                </a:solidFill>
                <a:effectLst>
                  <a:outerShdw blurRad="38100" dist="38100" dir="2700000" algn="tl">
                    <a:srgbClr val="000000">
                      <a:alpha val="43137"/>
                    </a:srgbClr>
                  </a:outerShdw>
                </a:effectLst>
              </a:rPr>
              <a:t>Classical Approach</a:t>
            </a:r>
          </a:p>
        </p:txBody>
      </p:sp>
      <p:sp>
        <p:nvSpPr>
          <p:cNvPr id="43017" name="Text Box 4"/>
          <p:cNvSpPr txBox="1">
            <a:spLocks noChangeArrowheads="1"/>
          </p:cNvSpPr>
          <p:nvPr/>
        </p:nvSpPr>
        <p:spPr bwMode="auto">
          <a:xfrm rot="5400000">
            <a:off x="7743032" y="885031"/>
            <a:ext cx="2286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31" tIns="51616" rIns="103231" bIns="51616">
            <a:spAutoFit/>
          </a:bodyPr>
          <a:lstStyle>
            <a:lvl1pPr defTabSz="1031875" eaLnBrk="0" hangingPunct="0">
              <a:defRPr>
                <a:solidFill>
                  <a:schemeClr val="tx1"/>
                </a:solidFill>
                <a:latin typeface="Arial" charset="0"/>
              </a:defRPr>
            </a:lvl1pPr>
            <a:lvl2pPr marL="742950" indent="-285750" defTabSz="1031875" eaLnBrk="0" hangingPunct="0">
              <a:defRPr>
                <a:solidFill>
                  <a:schemeClr val="tx1"/>
                </a:solidFill>
                <a:latin typeface="Arial" charset="0"/>
              </a:defRPr>
            </a:lvl2pPr>
            <a:lvl3pPr marL="1143000" indent="-228600" defTabSz="1031875" eaLnBrk="0" hangingPunct="0">
              <a:defRPr>
                <a:solidFill>
                  <a:schemeClr val="tx1"/>
                </a:solidFill>
                <a:latin typeface="Arial" charset="0"/>
              </a:defRPr>
            </a:lvl3pPr>
            <a:lvl4pPr marL="1600200" indent="-228600" defTabSz="1031875" eaLnBrk="0" hangingPunct="0">
              <a:defRPr>
                <a:solidFill>
                  <a:schemeClr val="tx1"/>
                </a:solidFill>
                <a:latin typeface="Arial" charset="0"/>
              </a:defRPr>
            </a:lvl4pPr>
            <a:lvl5pPr marL="2057400" indent="-228600" defTabSz="1031875" eaLnBrk="0" hangingPunct="0">
              <a:defRPr>
                <a:solidFill>
                  <a:schemeClr val="tx1"/>
                </a:solidFill>
                <a:latin typeface="Arial" charset="0"/>
              </a:defRPr>
            </a:lvl5pPr>
            <a:lvl6pPr marL="2514600" indent="-228600" defTabSz="1031875" eaLnBrk="0" fontAlgn="base" hangingPunct="0">
              <a:spcBef>
                <a:spcPct val="0"/>
              </a:spcBef>
              <a:spcAft>
                <a:spcPct val="0"/>
              </a:spcAft>
              <a:defRPr>
                <a:solidFill>
                  <a:schemeClr val="tx1"/>
                </a:solidFill>
                <a:latin typeface="Arial" charset="0"/>
              </a:defRPr>
            </a:lvl6pPr>
            <a:lvl7pPr marL="2971800" indent="-228600" defTabSz="1031875" eaLnBrk="0" fontAlgn="base" hangingPunct="0">
              <a:spcBef>
                <a:spcPct val="0"/>
              </a:spcBef>
              <a:spcAft>
                <a:spcPct val="0"/>
              </a:spcAft>
              <a:defRPr>
                <a:solidFill>
                  <a:schemeClr val="tx1"/>
                </a:solidFill>
                <a:latin typeface="Arial" charset="0"/>
              </a:defRPr>
            </a:lvl7pPr>
            <a:lvl8pPr marL="3429000" indent="-228600" defTabSz="1031875" eaLnBrk="0" fontAlgn="base" hangingPunct="0">
              <a:spcBef>
                <a:spcPct val="0"/>
              </a:spcBef>
              <a:spcAft>
                <a:spcPct val="0"/>
              </a:spcAft>
              <a:defRPr>
                <a:solidFill>
                  <a:schemeClr val="tx1"/>
                </a:solidFill>
                <a:latin typeface="Arial" charset="0"/>
              </a:defRPr>
            </a:lvl8pPr>
            <a:lvl9pPr marL="3886200" indent="-228600" defTabSz="1031875" eaLnBrk="0" fontAlgn="base" hangingPunct="0">
              <a:spcBef>
                <a:spcPct val="0"/>
              </a:spcBef>
              <a:spcAft>
                <a:spcPct val="0"/>
              </a:spcAft>
              <a:defRPr>
                <a:solidFill>
                  <a:schemeClr val="tx1"/>
                </a:solidFill>
                <a:latin typeface="Arial" charset="0"/>
              </a:defRPr>
            </a:lvl9pPr>
          </a:lstStyle>
          <a:p>
            <a:r>
              <a:rPr lang="en-US" sz="2700" b="1">
                <a:solidFill>
                  <a:schemeClr val="accent1"/>
                </a:solidFill>
              </a:rPr>
              <a:t>Chapter  5</a:t>
            </a:r>
          </a:p>
        </p:txBody>
      </p:sp>
      <p:sp>
        <p:nvSpPr>
          <p:cNvPr id="17" name="Rectangle 9"/>
          <p:cNvSpPr>
            <a:spLocks noChangeArrowheads="1"/>
          </p:cNvSpPr>
          <p:nvPr/>
        </p:nvSpPr>
        <p:spPr bwMode="auto">
          <a:xfrm>
            <a:off x="656432" y="4040188"/>
            <a:ext cx="8229600" cy="1066800"/>
          </a:xfrm>
          <a:prstGeom prst="rect">
            <a:avLst/>
          </a:prstGeom>
          <a:noFill/>
          <a:ln w="9525">
            <a:noFill/>
            <a:miter lim="800000"/>
            <a:headEnd/>
            <a:tailEnd/>
          </a:ln>
          <a:effectLst/>
        </p:spPr>
        <p:txBody>
          <a:bodyPr lIns="91435" tIns="45718" rIns="91435" bIns="45718"/>
          <a:lstStyle/>
          <a:p>
            <a:pPr marL="396096" indent="-396096" eaLnBrk="0" hangingPunct="0">
              <a:spcBef>
                <a:spcPct val="20000"/>
              </a:spcBef>
              <a:buClr>
                <a:schemeClr val="accent1"/>
              </a:buClr>
              <a:buFontTx/>
              <a:buChar char="•"/>
              <a:defRPr/>
            </a:pPr>
            <a:r>
              <a:rPr lang="en-US" sz="2000" dirty="0">
                <a:solidFill>
                  <a:srgbClr val="002060"/>
                </a:solidFill>
              </a:rPr>
              <a:t>When flipping a coin or rolling a pair of dice, we do not actually  have to perform an experiment because the nature of the process allows us to envision the entire sample space.</a:t>
            </a:r>
            <a:endParaRPr lang="en-US" sz="2000" i="1" u="sng" dirty="0">
              <a:solidFill>
                <a:srgbClr val="002060"/>
              </a:solidFill>
            </a:endParaRPr>
          </a:p>
        </p:txBody>
      </p:sp>
      <p:sp>
        <p:nvSpPr>
          <p:cNvPr id="12" name="Rectangle 2"/>
          <p:cNvSpPr txBox="1">
            <a:spLocks noChangeArrowheads="1"/>
          </p:cNvSpPr>
          <p:nvPr/>
        </p:nvSpPr>
        <p:spPr bwMode="auto">
          <a:xfrm>
            <a:off x="1356217" y="381000"/>
            <a:ext cx="6548438" cy="474922"/>
          </a:xfrm>
          <a:prstGeom prst="rect">
            <a:avLst/>
          </a:prstGeom>
          <a:ln>
            <a:noFill/>
            <a:miter lim="800000"/>
            <a:headEnd/>
            <a:tailEnd/>
          </a:ln>
        </p:spPr>
        <p:txBody>
          <a:bodyPr lIns="103236" tIns="51618" rIns="103236" bIns="51618"/>
          <a:lstStyle/>
          <a:p>
            <a:pPr algn="ctr">
              <a:defRPr/>
            </a:pPr>
            <a:r>
              <a:rPr lang="en-US" sz="3200" kern="0" dirty="0" smtClean="0">
                <a:solidFill>
                  <a:schemeClr val="accent1"/>
                </a:solidFill>
                <a:effectLst>
                  <a:outerShdw blurRad="38100" dist="38100" dir="2700000" algn="tl">
                    <a:srgbClr val="000000">
                      <a:alpha val="43137"/>
                    </a:srgbClr>
                  </a:outerShdw>
                </a:effectLst>
                <a:latin typeface="+mj-lt"/>
                <a:ea typeface="+mj-ea"/>
                <a:cs typeface="+mj-cs"/>
              </a:rPr>
              <a:t>Probability</a:t>
            </a:r>
            <a:endParaRPr lang="en-US" sz="3200" kern="0" dirty="0">
              <a:solidFill>
                <a:schemeClr val="accent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818088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7133</Words>
  <Application>Microsoft Office PowerPoint</Application>
  <PresentationFormat>On-screen Show (4:3)</PresentationFormat>
  <Paragraphs>1015</Paragraphs>
  <Slides>76</Slides>
  <Notes>75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Office Theme</vt:lpstr>
      <vt:lpstr>Equation</vt:lpstr>
      <vt:lpstr>Week 4  September 22-26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Discrete Probability Distributions        ML 4.2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Binomial Probability Distribution         ML 4.3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Discrete Distributions                   ML 4.5</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4  September 23-27</dc:title>
  <dc:subject>QMM 510 Stats for Managers</dc:subject>
  <dc:creator>David P. Doane</dc:creator>
  <dc:description>Copyright 2013 by David P. Doane. For use by registered students at Oakland University. Do not distribute without permission.</dc:description>
  <cp:lastModifiedBy>David P. Doane</cp:lastModifiedBy>
  <cp:revision>8</cp:revision>
  <dcterms:created xsi:type="dcterms:W3CDTF">2012-07-19T15:09:55Z</dcterms:created>
  <dcterms:modified xsi:type="dcterms:W3CDTF">2013-10-14T14:36:30Z</dcterms:modified>
</cp:coreProperties>
</file>