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notesMasterIdLst>
    <p:notesMasterId r:id="rId36"/>
  </p:notesMasterIdLst>
  <p:sldIdLst>
    <p:sldId id="326" r:id="rId2"/>
    <p:sldId id="352" r:id="rId3"/>
    <p:sldId id="353" r:id="rId4"/>
    <p:sldId id="354" r:id="rId5"/>
    <p:sldId id="282" r:id="rId6"/>
    <p:sldId id="361" r:id="rId7"/>
    <p:sldId id="304" r:id="rId8"/>
    <p:sldId id="331" r:id="rId9"/>
    <p:sldId id="356" r:id="rId10"/>
    <p:sldId id="357" r:id="rId11"/>
    <p:sldId id="355" r:id="rId12"/>
    <p:sldId id="328" r:id="rId13"/>
    <p:sldId id="360" r:id="rId14"/>
    <p:sldId id="283" r:id="rId15"/>
    <p:sldId id="285" r:id="rId16"/>
    <p:sldId id="286" r:id="rId17"/>
    <p:sldId id="287" r:id="rId18"/>
    <p:sldId id="320" r:id="rId19"/>
    <p:sldId id="319" r:id="rId20"/>
    <p:sldId id="317" r:id="rId21"/>
    <p:sldId id="288" r:id="rId22"/>
    <p:sldId id="303" r:id="rId23"/>
    <p:sldId id="290" r:id="rId24"/>
    <p:sldId id="350" r:id="rId25"/>
    <p:sldId id="291" r:id="rId26"/>
    <p:sldId id="292" r:id="rId27"/>
    <p:sldId id="334" r:id="rId28"/>
    <p:sldId id="294" r:id="rId29"/>
    <p:sldId id="306" r:id="rId30"/>
    <p:sldId id="296" r:id="rId31"/>
    <p:sldId id="351" r:id="rId32"/>
    <p:sldId id="299" r:id="rId33"/>
    <p:sldId id="362" r:id="rId34"/>
    <p:sldId id="32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CC"/>
    <a:srgbClr val="990000"/>
    <a:srgbClr val="FF33CC"/>
    <a:srgbClr val="66FF33"/>
    <a:srgbClr val="FF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>
        <p:scale>
          <a:sx n="66" d="100"/>
          <a:sy n="66" d="100"/>
        </p:scale>
        <p:origin x="-1344" y="-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28"/>
    </p:cViewPr>
  </p:sorterViewPr>
  <p:notesViewPr>
    <p:cSldViewPr>
      <p:cViewPr varScale="1">
        <p:scale>
          <a:sx n="40" d="100"/>
          <a:sy n="40" d="100"/>
        </p:scale>
        <p:origin x="-148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111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8FD6A7-26CD-41B7-9455-07D36158CD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0DC6A-4461-44A4-A976-D675CA9A39A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5F4FF4-18A0-4213-8196-05839334AC4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1C898A-0F03-4930-9770-BABAB8E5CED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D22399-A4C3-477C-9D2A-6A8BFA8917D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BDD8AC-A2D4-44E3-B8A7-1F4C0BE7A8F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B7C77B-724E-4ABA-B738-D62D2BD1F85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ED1712-0570-4A82-B298-506648B7FB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8162DD-2F5E-40FC-8931-F6A8F4FEC9A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D730EA3-9154-489F-933A-AAC5AD2221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DFCE91-64AC-44A2-8FDB-447BA375BED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9859B74-E0FE-45CE-8583-672C916B76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050"/>
          <p:cNvSpPr txBox="1">
            <a:spLocks noChangeArrowheads="1"/>
          </p:cNvSpPr>
          <p:nvPr/>
        </p:nvSpPr>
        <p:spPr bwMode="auto">
          <a:xfrm>
            <a:off x="1143000" y="1066800"/>
            <a:ext cx="7086600" cy="4247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sz="6000" b="1" dirty="0">
                <a:solidFill>
                  <a:srgbClr val="FF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Visual</a:t>
            </a:r>
          </a:p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sz="6000" b="1" dirty="0">
                <a:solidFill>
                  <a:srgbClr val="FF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Data</a:t>
            </a:r>
          </a:p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sz="6000" b="1" dirty="0">
                <a:solidFill>
                  <a:srgbClr val="FF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Presentation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Part II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075" name="Text Box 2053"/>
          <p:cNvSpPr txBox="1">
            <a:spLocks noChangeArrowheads="1"/>
          </p:cNvSpPr>
          <p:nvPr/>
        </p:nvSpPr>
        <p:spPr bwMode="auto">
          <a:xfrm>
            <a:off x="758371" y="5867400"/>
            <a:ext cx="81534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CC66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CC6600"/>
                </a:solidFill>
              </a:rPr>
              <a:t>2016 </a:t>
            </a:r>
            <a:r>
              <a:rPr lang="en-US" sz="1600" b="1" i="1" dirty="0">
                <a:solidFill>
                  <a:srgbClr val="CC6600"/>
                </a:solidFill>
              </a:rPr>
              <a:t>by The McGraw-Hill Companies.  This material is solely for educational use by licensed users of </a:t>
            </a:r>
            <a:r>
              <a:rPr lang="en-US" sz="1600" b="1" i="1" dirty="0" err="1">
                <a:solidFill>
                  <a:srgbClr val="0066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CC66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57200" y="3048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When is Non-Zero Origin O.K.?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2667000" y="5791200"/>
            <a:ext cx="3886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  http://aolpf5.marketwatch.com/</a:t>
            </a:r>
          </a:p>
        </p:txBody>
      </p:sp>
      <p:pic>
        <p:nvPicPr>
          <p:cNvPr id="1229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276600"/>
            <a:ext cx="2376488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276600"/>
            <a:ext cx="2376488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276600"/>
            <a:ext cx="2376488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2295" name="Text Box 13"/>
          <p:cNvSpPr txBox="1">
            <a:spLocks noChangeArrowheads="1"/>
          </p:cNvSpPr>
          <p:nvPr/>
        </p:nvSpPr>
        <p:spPr bwMode="auto">
          <a:xfrm>
            <a:off x="2133600" y="1676400"/>
            <a:ext cx="533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There are situations when a zero origin prevents effective display of the intended information, e.g., stock indexes.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57200" y="3048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Always Zero Origin?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63" y="3429000"/>
            <a:ext cx="4516437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4516438" cy="315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1828800" y="1447800"/>
            <a:ext cx="5638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Sometimes a non-zero origin is needed to show adequate detail.  For example, to compare men's and women's golf scores over the last 50 years, a zero-origin graph is not helpful.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7"/>
          <p:cNvSpPr>
            <a:spLocks noChangeArrowheads="1"/>
          </p:cNvSpPr>
          <p:nvPr/>
        </p:nvSpPr>
        <p:spPr bwMode="auto">
          <a:xfrm>
            <a:off x="381000" y="3048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Type of Scale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4339" name="Rectangle 1033"/>
          <p:cNvSpPr>
            <a:spLocks noChangeArrowheads="1"/>
          </p:cNvSpPr>
          <p:nvPr/>
        </p:nvSpPr>
        <p:spPr bwMode="auto">
          <a:xfrm>
            <a:off x="1752600" y="2057400"/>
            <a:ext cx="5334000" cy="28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If the data magnitude varies enormously, a log scale may be necessary.</a:t>
            </a:r>
            <a:r>
              <a:rPr lang="en-US" sz="2800">
                <a:solidFill>
                  <a:srgbClr val="66FF33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i="1">
                <a:solidFill>
                  <a:srgbClr val="66FF33"/>
                </a:solidFill>
                <a:latin typeface="Arial" charset="0"/>
              </a:rPr>
              <a:t>But not everyone understands log scales.  Be prepared to explain its meaning.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Log Scale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5486400" y="1066800"/>
            <a:ext cx="33528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On a linear scale, we can see that the trade deficit has increased at an exponential rate of 20.8 percent per annum.  On a log scale, the trend is linear, indicating a constant </a:t>
            </a:r>
            <a:r>
              <a:rPr lang="en-US" sz="2000" i="1">
                <a:latin typeface="Arial" charset="0"/>
              </a:rPr>
              <a:t>percent</a:t>
            </a:r>
            <a:r>
              <a:rPr lang="en-US" sz="2000">
                <a:latin typeface="Arial" charset="0"/>
              </a:rPr>
              <a:t> rate of growth.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484505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14763"/>
            <a:ext cx="4862513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457200" y="4953000"/>
            <a:ext cx="2209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/>
              <a:t>Source: </a:t>
            </a:r>
            <a:r>
              <a:rPr lang="en-US" sz="1400" i="1"/>
              <a:t>Economic Report of the President, 2005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62000" y="1143000"/>
            <a:ext cx="5257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Missing or unclear </a:t>
            </a:r>
            <a:r>
              <a:rPr lang="en-US" sz="2000" i="1">
                <a:latin typeface="Arial" charset="0"/>
              </a:rPr>
              <a:t>units of measurement</a:t>
            </a:r>
            <a:r>
              <a:rPr lang="en-US" sz="2000">
                <a:latin typeface="Arial" charset="0"/>
              </a:rPr>
              <a:t> leave the reader in limbo.  Is the variable measured in dollars?  Yen?  Percent?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Unclear Definitions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90800"/>
            <a:ext cx="44958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410200" y="2971800"/>
            <a:ext cx="33528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Undefined </a:t>
            </a:r>
            <a:r>
              <a:rPr lang="en-US" sz="2000" i="1">
                <a:latin typeface="Arial" charset="0"/>
              </a:rPr>
              <a:t>X</a:t>
            </a:r>
            <a:r>
              <a:rPr lang="en-US" sz="2000">
                <a:latin typeface="Arial" charset="0"/>
              </a:rPr>
              <a:t> and </a:t>
            </a:r>
            <a:r>
              <a:rPr lang="en-US" sz="2000" i="1">
                <a:latin typeface="Arial" charset="0"/>
              </a:rPr>
              <a:t>Y</a:t>
            </a:r>
            <a:r>
              <a:rPr lang="en-US" sz="2000">
                <a:latin typeface="Arial" charset="0"/>
              </a:rPr>
              <a:t> variables can render a chart useless.  Are we showing total revenue? Total profit? Profit after taxes?</a:t>
            </a: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5029200" y="3886200"/>
            <a:ext cx="3048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Unlabeled Points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143000"/>
            <a:ext cx="4419600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1219200" y="5181600"/>
            <a:ext cx="7086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>
                <a:solidFill>
                  <a:srgbClr val="66FF33"/>
                </a:solidFill>
                <a:latin typeface="Arial" charset="0"/>
              </a:rPr>
              <a:t>Bar value labels may be omitted if the scale and axis tick marks are clear (especially if a grid is used) or if you are worried about distracting attention from the data.</a:t>
            </a:r>
            <a:endParaRPr lang="en-US" sz="2000" b="1" i="1">
              <a:solidFill>
                <a:srgbClr val="66FF33"/>
              </a:solidFill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762000" y="2057400"/>
            <a:ext cx="2667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For maximum clarity, each bar should be labeled with its numerical value.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24000" y="1371600"/>
            <a:ext cx="4495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Years and axis demarcations should be at even intervals on the scale.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Uneven Axis Ticks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667000"/>
            <a:ext cx="5867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8437" name="AutoShape 5"/>
          <p:cNvSpPr>
            <a:spLocks/>
          </p:cNvSpPr>
          <p:nvPr/>
        </p:nvSpPr>
        <p:spPr bwMode="auto">
          <a:xfrm>
            <a:off x="7010400" y="1752600"/>
            <a:ext cx="1752600" cy="723900"/>
          </a:xfrm>
          <a:prstGeom prst="borderCallout1">
            <a:avLst>
              <a:gd name="adj1" fmla="val 15792"/>
              <a:gd name="adj2" fmla="val -4347"/>
              <a:gd name="adj3" fmla="val 526315"/>
              <a:gd name="adj4" fmla="val -195653"/>
            </a:avLst>
          </a:prstGeom>
          <a:solidFill>
            <a:schemeClr val="tx2"/>
          </a:solidFill>
          <a:ln w="12700">
            <a:solidFill>
              <a:srgbClr val="FF0000"/>
            </a:solidFill>
            <a:miter lim="800000"/>
            <a:headEnd type="none" w="lg" len="lg"/>
            <a:tailEnd type="triangle" w="lg" len="lg"/>
          </a:ln>
        </p:spPr>
        <p:txBody>
          <a:bodyPr/>
          <a:lstStyle/>
          <a:p>
            <a:pPr algn="ctr"/>
            <a:r>
              <a:rPr lang="en-US" sz="1800">
                <a:solidFill>
                  <a:schemeClr val="bg1"/>
                </a:solidFill>
              </a:rPr>
              <a:t>Where did 1998 and 1999 go?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19200" y="1828800"/>
            <a:ext cx="7239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Titles sometimes grab attention rather than convey a chart's content (“Nurse Shortage Looms”).  It’s then harder for the reader to draw an independent conclusion.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Dramatic Title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Leading Title</a:t>
            </a:r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1447800" y="6096000"/>
            <a:ext cx="7696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Source: Association of American Medical Colleges (http:/www.aamc.org)</a:t>
            </a:r>
          </a:p>
        </p:txBody>
      </p:sp>
      <p:pic>
        <p:nvPicPr>
          <p:cNvPr id="2048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81200"/>
            <a:ext cx="586740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371600" y="914400"/>
            <a:ext cx="7010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In addition to the dramatic title, the non-zero origin and 3-D scale make med school applications seem to grow wildly, while actually the increase is only 11% over 4 years.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26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Which Base Year?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sp>
        <p:nvSpPr>
          <p:cNvPr id="21507" name="Rectangle 1027"/>
          <p:cNvSpPr>
            <a:spLocks noChangeArrowheads="1"/>
          </p:cNvSpPr>
          <p:nvPr/>
        </p:nvSpPr>
        <p:spPr bwMode="auto">
          <a:xfrm>
            <a:off x="1219200" y="2362200"/>
            <a:ext cx="72390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Conclusions may differ, depending on which base year you choose.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The title of the graph should reflect the data, rather than the writer’s whims.</a:t>
            </a:r>
            <a:endParaRPr lang="en-US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752600" y="1981200"/>
            <a:ext cx="56388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33CC"/>
                </a:solidFill>
                <a:latin typeface="Arial" charset="0"/>
              </a:rPr>
              <a:t>“Lord, Lord, how this world is given to lying.”</a:t>
            </a:r>
          </a:p>
          <a:p>
            <a:pPr>
              <a:spcBef>
                <a:spcPct val="50000"/>
              </a:spcBef>
            </a:pPr>
            <a:endParaRPr lang="en-US" sz="2000" b="1">
              <a:latin typeface="Arial" charset="0"/>
            </a:endParaRPr>
          </a:p>
          <a:p>
            <a:pPr algn="r">
              <a:spcBef>
                <a:spcPct val="50000"/>
              </a:spcBef>
            </a:pPr>
            <a:r>
              <a:rPr lang="en-US" b="1">
                <a:solidFill>
                  <a:srgbClr val="66FF33"/>
                </a:solidFill>
                <a:latin typeface="Arial" charset="0"/>
              </a:rPr>
              <a:t>- W. Shakespeare (Henry IV)</a:t>
            </a:r>
            <a:endParaRPr lang="en-US">
              <a:solidFill>
                <a:srgbClr val="66FF33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7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Which Base Year?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2531" name="Text Box 1033"/>
          <p:cNvSpPr txBox="1">
            <a:spLocks noChangeArrowheads="1"/>
          </p:cNvSpPr>
          <p:nvPr/>
        </p:nvSpPr>
        <p:spPr bwMode="auto">
          <a:xfrm>
            <a:off x="1981200" y="6248400"/>
            <a:ext cx="548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Source  Yearbook of American and Canadian Churches.</a:t>
            </a:r>
          </a:p>
        </p:txBody>
      </p:sp>
      <p:pic>
        <p:nvPicPr>
          <p:cNvPr id="22532" name="Picture 1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52600"/>
            <a:ext cx="5410200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2533" name="Picture 10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052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1036"/>
          <p:cNvSpPr txBox="1">
            <a:spLocks noChangeArrowheads="1"/>
          </p:cNvSpPr>
          <p:nvPr/>
        </p:nvSpPr>
        <p:spPr bwMode="auto">
          <a:xfrm>
            <a:off x="1905000" y="990600"/>
            <a:ext cx="548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Since 1970, there has been a decline.  But since 1950 there has been a slight increase.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62000" y="1371600"/>
            <a:ext cx="77724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To include the “latest” figures, the author may estimate the last year (quarter, month, etc).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If one or two years’ data were missing, the chart author is tempted to “fill in the blanks.”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Such points should be </a:t>
            </a:r>
            <a:r>
              <a:rPr lang="en-US" sz="2800" i="1">
                <a:solidFill>
                  <a:srgbClr val="66FF33"/>
                </a:solidFill>
                <a:latin typeface="Arial" charset="0"/>
              </a:rPr>
              <a:t>clearly noted</a:t>
            </a:r>
            <a:r>
              <a:rPr lang="en-US" sz="2800">
                <a:latin typeface="Arial" charset="0"/>
              </a:rPr>
              <a:t> (e.g.,  new  font, different color, or asterisk) and identified as </a:t>
            </a:r>
            <a:r>
              <a:rPr lang="en-US" sz="2800" i="1">
                <a:solidFill>
                  <a:srgbClr val="66FF33"/>
                </a:solidFill>
                <a:latin typeface="Arial" charset="0"/>
              </a:rPr>
              <a:t>“estimated”</a:t>
            </a:r>
            <a:r>
              <a:rPr lang="en-US" sz="2800">
                <a:latin typeface="Arial" charset="0"/>
              </a:rPr>
              <a:t> in a footnote.</a:t>
            </a:r>
            <a:endParaRPr lang="en-US" b="1"/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Estimated Data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990600"/>
            <a:ext cx="3962400" cy="530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Extended Graph Trick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9600" y="2362200"/>
            <a:ext cx="28194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Data may be shown to “burst” through the graph border.</a:t>
            </a:r>
          </a:p>
          <a:p>
            <a:pPr>
              <a:spcBef>
                <a:spcPct val="50000"/>
              </a:spcBef>
            </a:pPr>
            <a:endParaRPr lang="en-US" sz="20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This device may get attention but obscures the data.</a:t>
            </a:r>
            <a:endParaRPr lang="en-US" sz="20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990600" y="1905000"/>
            <a:ext cx="6477000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A source such as “Department of Commerce” is useless.  Such large organizations may issue thousands of reports per year.  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Vague sources may indicate that the author lost the citation, didn't know the data source, or mixed data from several sources.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Vague Source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25604" name="Picture 4" descr="j02832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819400"/>
            <a:ext cx="13239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027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Vague Source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sp>
        <p:nvSpPr>
          <p:cNvPr id="26627" name="Text Box 1029"/>
          <p:cNvSpPr txBox="1">
            <a:spLocks noChangeArrowheads="1"/>
          </p:cNvSpPr>
          <p:nvPr/>
        </p:nvSpPr>
        <p:spPr bwMode="auto">
          <a:xfrm>
            <a:off x="2971800" y="4800600"/>
            <a:ext cx="2362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/>
              <a:t>Source</a:t>
            </a:r>
            <a:r>
              <a:rPr lang="en-US" sz="1600"/>
              <a:t>  Olympic records.</a:t>
            </a:r>
          </a:p>
        </p:txBody>
      </p:sp>
      <p:pic>
        <p:nvPicPr>
          <p:cNvPr id="26628" name="Picture 1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5486400" cy="348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6629" name="AutoShape 1031"/>
          <p:cNvSpPr>
            <a:spLocks noChangeArrowheads="1"/>
          </p:cNvSpPr>
          <p:nvPr/>
        </p:nvSpPr>
        <p:spPr bwMode="auto">
          <a:xfrm>
            <a:off x="6553200" y="5486400"/>
            <a:ext cx="2057400" cy="914400"/>
          </a:xfrm>
          <a:prstGeom prst="wedgeRectCallout">
            <a:avLst>
              <a:gd name="adj1" fmla="val -126079"/>
              <a:gd name="adj2" fmla="val -9062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en-US"/>
              <a:t>Not specific enough!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743200"/>
            <a:ext cx="2281238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533400" y="1371600"/>
            <a:ext cx="365760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Advertisements sometimes feature attractive actors portraying scientists, doctors, or business leaders examining scientific-looking charts.  Because the public respects science, such displays impart credibility to self-serving commercial claims.</a:t>
            </a: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Authority Figures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95400"/>
            <a:ext cx="3505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43000" y="1981200"/>
            <a:ext cx="7086600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3D charts are more interesting to the eye, but may be harder to interpret.  Tilting or rotating a 3D graph can make trends appear to dwindle into the distance or loom menacingly toward you.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3-D and Rotated Graphs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Rotated 3D Bar Chart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699" name="Text Box 9"/>
          <p:cNvSpPr txBox="1">
            <a:spLocks noChangeArrowheads="1"/>
          </p:cNvSpPr>
          <p:nvPr/>
        </p:nvSpPr>
        <p:spPr bwMode="auto">
          <a:xfrm>
            <a:off x="2209800" y="6172200"/>
            <a:ext cx="4800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Source: Boston University School of Public Health</a:t>
            </a:r>
          </a:p>
        </p:txBody>
      </p:sp>
      <p:pic>
        <p:nvPicPr>
          <p:cNvPr id="2970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4648200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05200"/>
            <a:ext cx="441960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9702" name="Text Box 3"/>
          <p:cNvSpPr txBox="1">
            <a:spLocks noChangeArrowheads="1"/>
          </p:cNvSpPr>
          <p:nvPr/>
        </p:nvSpPr>
        <p:spPr bwMode="auto">
          <a:xfrm>
            <a:off x="5562600" y="1524000"/>
            <a:ext cx="2286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Adding a scary title further obscures the data.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600200" y="1219200"/>
            <a:ext cx="69342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For dramatic effect, artists may superimpose a figure or drawing on a chart.  This can distract the reader or impart an emotional slant to the chart.</a:t>
            </a:r>
            <a:endParaRPr 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Distracting Pictures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429000"/>
            <a:ext cx="58674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0725" name="Picture 6" descr="j02860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724400"/>
            <a:ext cx="12192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 descr="Baseball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114800"/>
            <a:ext cx="11525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Distracting Pictures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3174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70104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1748" name="Picture 5" descr="hm00163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09800"/>
            <a:ext cx="20764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pe02364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600200"/>
            <a:ext cx="96520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9" descr="pe01027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05000"/>
            <a:ext cx="865188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10"/>
          <p:cNvSpPr txBox="1">
            <a:spLocks noChangeArrowheads="1"/>
          </p:cNvSpPr>
          <p:nvPr/>
        </p:nvSpPr>
        <p:spPr bwMode="auto">
          <a:xfrm>
            <a:off x="1143000" y="6019800"/>
            <a:ext cx="723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Data are from </a:t>
            </a:r>
            <a:r>
              <a:rPr lang="en-US" sz="1800" i="1"/>
              <a:t>Modern Healthcare</a:t>
            </a:r>
            <a:r>
              <a:rPr lang="en-US" sz="1800"/>
              <a:t>, Vol. 30, No. 3, January 17, 2000, p. 20, made into a weird chart to demonstrate this problem.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066800" y="1905000"/>
            <a:ext cx="4267200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You will follow the rules for good graphs.  But not everyone does.</a:t>
            </a: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It's time to learn some self-defense.</a:t>
            </a:r>
            <a:endParaRPr lang="en-US" sz="280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33400" y="2286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Breaking the Rules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5124" name="Picture 5" descr="j0233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28800"/>
            <a:ext cx="24765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066800" y="1371600"/>
            <a:ext cx="731520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Bar </a:t>
            </a:r>
            <a:r>
              <a:rPr lang="en-US" sz="2800" i="1">
                <a:solidFill>
                  <a:srgbClr val="FF0033"/>
                </a:solidFill>
                <a:latin typeface="Arial" charset="0"/>
              </a:rPr>
              <a:t>width</a:t>
            </a:r>
            <a:r>
              <a:rPr lang="en-US" sz="2800">
                <a:latin typeface="Arial" charset="0"/>
              </a:rPr>
              <a:t> changes as well as bar </a:t>
            </a:r>
            <a:r>
              <a:rPr lang="en-US" sz="2800" i="1">
                <a:solidFill>
                  <a:srgbClr val="FF0033"/>
                </a:solidFill>
                <a:latin typeface="Arial" charset="0"/>
              </a:rPr>
              <a:t>height</a:t>
            </a:r>
            <a:r>
              <a:rPr lang="en-US" sz="2800">
                <a:latin typeface="Arial" charset="0"/>
              </a:rPr>
              <a:t>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This “area trick” distorts the trend.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A common instance is replacing graph bars with figures (human beings, coins, gas pumps).  As figure height increases, so does width, thereby distorting the area.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Area Trick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57200" y="762000"/>
            <a:ext cx="830580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Don’t  replace graph bars with figures</a:t>
            </a:r>
          </a:p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FFFF00"/>
                </a:solidFill>
                <a:latin typeface="Arial" charset="0"/>
              </a:rPr>
              <a:t> </a:t>
            </a:r>
            <a:r>
              <a:rPr lang="en-US" sz="3200" b="1">
                <a:solidFill>
                  <a:srgbClr val="FFFF00"/>
                </a:solidFill>
                <a:latin typeface="Arial" charset="0"/>
              </a:rPr>
              <a:t>2 x Height </a:t>
            </a:r>
            <a:r>
              <a:rPr lang="en-US" sz="3200" b="1">
                <a:solidFill>
                  <a:srgbClr val="FFFF00"/>
                </a:solidFill>
                <a:latin typeface="Arial" charset="0"/>
                <a:sym typeface="Wingdings" pitchFamily="2" charset="2"/>
              </a:rPr>
              <a:t> 4 x Area</a:t>
            </a:r>
            <a:endParaRPr lang="en-US" sz="3200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Area Trick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  <p:pic>
        <p:nvPicPr>
          <p:cNvPr id="33796" name="Picture 5" descr="Quar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111" r="41054" b="40997"/>
          <a:stretch>
            <a:fillRect/>
          </a:stretch>
        </p:blipFill>
        <p:spPr bwMode="auto">
          <a:xfrm>
            <a:off x="4953000" y="2266950"/>
            <a:ext cx="3867150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6" descr="Quar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111" r="41054" b="40997"/>
          <a:stretch>
            <a:fillRect/>
          </a:stretch>
        </p:blipFill>
        <p:spPr bwMode="auto">
          <a:xfrm>
            <a:off x="2438400" y="4210050"/>
            <a:ext cx="1946275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 descr="Quar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111" r="41054" b="40997"/>
          <a:stretch>
            <a:fillRect/>
          </a:stretch>
        </p:blipFill>
        <p:spPr bwMode="auto">
          <a:xfrm>
            <a:off x="590550" y="5162550"/>
            <a:ext cx="9779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9" name="Text Box 8"/>
          <p:cNvSpPr txBox="1">
            <a:spLocks noChangeArrowheads="1"/>
          </p:cNvSpPr>
          <p:nvPr/>
        </p:nvSpPr>
        <p:spPr bwMode="auto">
          <a:xfrm>
            <a:off x="533400" y="6153150"/>
            <a:ext cx="1143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  <a:latin typeface="Arial" charset="0"/>
              </a:rPr>
              <a:t>1990</a:t>
            </a:r>
          </a:p>
        </p:txBody>
      </p:sp>
      <p:sp>
        <p:nvSpPr>
          <p:cNvPr id="33800" name="Text Box 9"/>
          <p:cNvSpPr txBox="1">
            <a:spLocks noChangeArrowheads="1"/>
          </p:cNvSpPr>
          <p:nvPr/>
        </p:nvSpPr>
        <p:spPr bwMode="auto">
          <a:xfrm>
            <a:off x="2971800" y="620553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  <a:latin typeface="Arial" charset="0"/>
              </a:rPr>
              <a:t>1995</a:t>
            </a:r>
          </a:p>
        </p:txBody>
      </p:sp>
      <p:sp>
        <p:nvSpPr>
          <p:cNvPr id="33801" name="Text Box 10"/>
          <p:cNvSpPr txBox="1">
            <a:spLocks noChangeArrowheads="1"/>
          </p:cNvSpPr>
          <p:nvPr/>
        </p:nvSpPr>
        <p:spPr bwMode="auto">
          <a:xfrm>
            <a:off x="6400800" y="628173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  <a:latin typeface="Arial" charset="0"/>
              </a:rPr>
              <a:t>2000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Area Trick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7391400" cy="53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2057400" y="2743200"/>
            <a:ext cx="1295400" cy="28194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Rectangle 6"/>
          <p:cNvSpPr>
            <a:spLocks noChangeArrowheads="1"/>
          </p:cNvSpPr>
          <p:nvPr/>
        </p:nvSpPr>
        <p:spPr bwMode="auto">
          <a:xfrm>
            <a:off x="3581400" y="3581400"/>
            <a:ext cx="1143000" cy="1981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Rectangle 7"/>
          <p:cNvSpPr>
            <a:spLocks noChangeArrowheads="1"/>
          </p:cNvSpPr>
          <p:nvPr/>
        </p:nvSpPr>
        <p:spPr bwMode="auto">
          <a:xfrm>
            <a:off x="5029200" y="4191000"/>
            <a:ext cx="914400" cy="13716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auto">
          <a:xfrm>
            <a:off x="6477000" y="4495800"/>
            <a:ext cx="762000" cy="1066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5257800" y="1752600"/>
            <a:ext cx="2209800" cy="1206500"/>
          </a:xfrm>
          <a:prstGeom prst="rect">
            <a:avLst/>
          </a:prstGeom>
          <a:solidFill>
            <a:srgbClr val="CCFFFF"/>
          </a:solidFill>
          <a:ln w="15875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>
                <a:solidFill>
                  <a:srgbClr val="FF0033"/>
                </a:solidFill>
              </a:rPr>
              <a:t>This 14% drop seems more impressive because bar width also declines.</a:t>
            </a:r>
          </a:p>
        </p:txBody>
      </p:sp>
      <p:sp>
        <p:nvSpPr>
          <p:cNvPr id="34825" name="AutoShape 10"/>
          <p:cNvSpPr>
            <a:spLocks noChangeArrowheads="1"/>
          </p:cNvSpPr>
          <p:nvPr/>
        </p:nvSpPr>
        <p:spPr bwMode="auto">
          <a:xfrm>
            <a:off x="6019800" y="3048000"/>
            <a:ext cx="7620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15875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6" name="Text Box 11"/>
          <p:cNvSpPr txBox="1">
            <a:spLocks noChangeArrowheads="1"/>
          </p:cNvSpPr>
          <p:nvPr/>
        </p:nvSpPr>
        <p:spPr bwMode="auto">
          <a:xfrm>
            <a:off x="1295400" y="6276975"/>
            <a:ext cx="6629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Data are from </a:t>
            </a:r>
            <a:r>
              <a:rPr lang="en-US" sz="1600" i="1"/>
              <a:t>Modern Healthcare</a:t>
            </a:r>
            <a:r>
              <a:rPr lang="en-US" sz="1600"/>
              <a:t>, Vol. 30, No. 45, October 30, 2000, p. 16, made into a deceptive chart here to illustrate the point.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Radar Chart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35843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4572000" cy="20748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584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352800"/>
            <a:ext cx="571500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35845" name="Text Box 13"/>
          <p:cNvSpPr txBox="1">
            <a:spLocks noChangeArrowheads="1"/>
          </p:cNvSpPr>
          <p:nvPr/>
        </p:nvSpPr>
        <p:spPr bwMode="auto">
          <a:xfrm>
            <a:off x="5562600" y="1219200"/>
            <a:ext cx="3048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Sometimes called a “spider chart.”  Distorts data by showing areas instead of true proportions.</a:t>
            </a: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143000" y="1066800"/>
            <a:ext cx="70866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rgbClr val="FF0033"/>
                </a:solidFill>
                <a:latin typeface="Arial" charset="0"/>
              </a:rPr>
              <a:t>Visual Data Presentation</a:t>
            </a:r>
          </a:p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66FF33"/>
                </a:solidFill>
                <a:latin typeface="Comic Sans MS" pitchFamily="66" charset="0"/>
              </a:rPr>
              <a:t>“... a lie which is half a truth is a harder matter to fight”</a:t>
            </a:r>
          </a:p>
          <a:p>
            <a:pPr algn="r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  <a:latin typeface="Arial" charset="0"/>
              </a:rPr>
              <a:t>- A. Tennyson (1864)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762000" y="1828800"/>
            <a:ext cx="807720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>
                <a:latin typeface="Arial" charset="0"/>
              </a:rPr>
              <a:t>1.</a:t>
            </a:r>
            <a:r>
              <a:rPr lang="en-US" sz="2800">
                <a:latin typeface="Arial" charset="0"/>
              </a:rPr>
              <a:t>  Know types of graphs and when to use them.</a:t>
            </a:r>
          </a:p>
          <a:p>
            <a:pPr>
              <a:spcBef>
                <a:spcPct val="50000"/>
              </a:spcBef>
            </a:pPr>
            <a:r>
              <a:rPr lang="en-US" sz="2800" i="1">
                <a:latin typeface="Arial" charset="0"/>
              </a:rPr>
              <a:t>2.</a:t>
            </a:r>
            <a:r>
              <a:rPr lang="en-US" sz="2800">
                <a:latin typeface="Arial" charset="0"/>
              </a:rPr>
              <a:t>  Learn and apply rules of good graphing</a:t>
            </a: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3. Practice and improve your skills. </a:t>
            </a:r>
          </a:p>
          <a:p>
            <a:pPr>
              <a:spcBef>
                <a:spcPct val="50000"/>
              </a:spcBef>
            </a:pPr>
            <a:r>
              <a:rPr lang="en-US" sz="2800" i="1">
                <a:latin typeface="Arial" charset="0"/>
              </a:rPr>
              <a:t>4.</a:t>
            </a:r>
            <a:r>
              <a:rPr lang="en-US" sz="2800">
                <a:latin typeface="Arial" charset="0"/>
              </a:rPr>
              <a:t>  Learn deceptions that you may encounter.</a:t>
            </a:r>
          </a:p>
          <a:p>
            <a:pPr>
              <a:spcBef>
                <a:spcPct val="50000"/>
              </a:spcBef>
            </a:pPr>
            <a:r>
              <a:rPr lang="en-US" sz="2800" i="1">
                <a:latin typeface="Arial" charset="0"/>
              </a:rPr>
              <a:t>5.</a:t>
            </a:r>
            <a:r>
              <a:rPr lang="en-US" sz="2800">
                <a:latin typeface="Arial" charset="0"/>
              </a:rPr>
              <a:t>  Be critical of unclear or deceptive graphs.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Avoiding Deception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066800" y="1828800"/>
            <a:ext cx="754380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A non-zero origin on the Y-axis exaggerates taller bars relative to shorter ones.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Measured bar height does not match the stated values or axis demarcations.</a:t>
            </a:r>
          </a:p>
          <a:p>
            <a:pPr>
              <a:spcBef>
                <a:spcPct val="50000"/>
              </a:spcBef>
            </a:pPr>
            <a:endParaRPr lang="en-US" sz="120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2800" i="1">
                <a:solidFill>
                  <a:srgbClr val="66FF33"/>
                </a:solidFill>
                <a:latin typeface="Arial" charset="0"/>
              </a:rPr>
              <a:t>Unless there is an axis scale, you may need a ruler to detect this problem.</a:t>
            </a:r>
            <a:endParaRPr lang="en-US" b="1" i="1">
              <a:solidFill>
                <a:srgbClr val="66FF33"/>
              </a:solidFill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Non-Zero Origin</a:t>
            </a:r>
            <a:endParaRPr lang="en-US" sz="3200" b="1">
              <a:solidFill>
                <a:srgbClr val="FF0033"/>
              </a:solidFill>
              <a:latin typeface="Arial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Zero Origin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981200" y="6324600"/>
            <a:ext cx="601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Source: Modern Healthcare, </a:t>
            </a:r>
            <a:r>
              <a:rPr lang="en-US" sz="1600" i="1"/>
              <a:t>By the Numbers</a:t>
            </a:r>
            <a:r>
              <a:rPr lang="en-US" sz="1600"/>
              <a:t>, Dec. 19, 2005, p. 10.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2133600" y="1143000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Bar heights are in correct proportions</a:t>
            </a:r>
            <a:r>
              <a:rPr lang="en-US">
                <a:solidFill>
                  <a:srgbClr val="FF0033"/>
                </a:solidFill>
              </a:rPr>
              <a:t>.</a:t>
            </a:r>
          </a:p>
        </p:txBody>
      </p:sp>
      <p:pic>
        <p:nvPicPr>
          <p:cNvPr id="819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828800"/>
            <a:ext cx="7504113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Non-Zero Origin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1295400" y="838200"/>
            <a:ext cx="6629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Mergers in 2005 appear to be about 15% of 2005.  The true ratio is 76% (i.e., 366/480).</a:t>
            </a:r>
          </a:p>
        </p:txBody>
      </p:sp>
      <p:pic>
        <p:nvPicPr>
          <p:cNvPr id="922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7542213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1676400" y="6248400"/>
            <a:ext cx="6019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Source: Modern Healthcare, </a:t>
            </a:r>
            <a:r>
              <a:rPr lang="en-US" sz="1600" i="1"/>
              <a:t>By the Numbers</a:t>
            </a:r>
            <a:r>
              <a:rPr lang="en-US" sz="1600"/>
              <a:t>, Dec. 19, 2005, p. 10.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000" y="1524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Effect of Non-Zero Origin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43" name="Text Box 7"/>
          <p:cNvSpPr txBox="1">
            <a:spLocks noChangeArrowheads="1"/>
          </p:cNvSpPr>
          <p:nvPr/>
        </p:nvSpPr>
        <p:spPr bwMode="auto">
          <a:xfrm>
            <a:off x="2819400" y="6324600"/>
            <a:ext cx="4267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Source: </a:t>
            </a:r>
            <a:r>
              <a:rPr lang="en-US" sz="1600" i="1"/>
              <a:t>H&amp;HN</a:t>
            </a:r>
            <a:r>
              <a:rPr lang="en-US" sz="1600"/>
              <a:t>, Vol. 74, N. 4, April , 2000, p. 45.</a:t>
            </a:r>
          </a:p>
        </p:txBody>
      </p:sp>
      <p:pic>
        <p:nvPicPr>
          <p:cNvPr id="1024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733800"/>
            <a:ext cx="487680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51054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5638800" y="1143000"/>
            <a:ext cx="31242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The second graph makes it seem that adverse drug effects occur four times as often as nosocomial infections. The first graph correctly shows that the ratio is less than 2 to 1.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81000" y="228600"/>
            <a:ext cx="838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0033"/>
                </a:solidFill>
                <a:latin typeface="Arial" charset="0"/>
              </a:rPr>
              <a:t>Zero Origin</a:t>
            </a:r>
            <a:endParaRPr lang="en-US" sz="36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1066800" y="1600200"/>
            <a:ext cx="46482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The zero-origin rule is most important for accounting data (e.g., assets, revenue, profit) that portrays the changing financial status of a company over time (it is illegal to mislead investors).   Some scientific data require a zero origin.</a:t>
            </a:r>
            <a:endParaRPr lang="en-US" sz="2800">
              <a:solidFill>
                <a:srgbClr val="66FF33"/>
              </a:solidFill>
              <a:latin typeface="Arial" charset="0"/>
            </a:endParaRPr>
          </a:p>
        </p:txBody>
      </p:sp>
      <p:pic>
        <p:nvPicPr>
          <p:cNvPr id="11268" name="Picture 23" descr="j030525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191000"/>
            <a:ext cx="11382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4" descr="j028320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00200"/>
            <a:ext cx="17526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1909</TotalTime>
  <Words>1259</Words>
  <Application>Microsoft Office PowerPoint</Application>
  <PresentationFormat>On-screen Show (4:3)</PresentationFormat>
  <Paragraphs>114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Rules for Data Presentation - Part II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66</cp:revision>
  <dcterms:created xsi:type="dcterms:W3CDTF">1998-04-14T00:31:44Z</dcterms:created>
  <dcterms:modified xsi:type="dcterms:W3CDTF">2013-08-09T17:40:23Z</dcterms:modified>
</cp:coreProperties>
</file>