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256" r:id="rId2"/>
    <p:sldId id="332" r:id="rId3"/>
    <p:sldId id="333" r:id="rId4"/>
    <p:sldId id="334" r:id="rId5"/>
    <p:sldId id="314" r:id="rId6"/>
    <p:sldId id="313" r:id="rId7"/>
    <p:sldId id="312" r:id="rId8"/>
    <p:sldId id="323" r:id="rId9"/>
    <p:sldId id="316" r:id="rId10"/>
    <p:sldId id="317" r:id="rId11"/>
    <p:sldId id="320" r:id="rId12"/>
    <p:sldId id="324" r:id="rId13"/>
    <p:sldId id="325" r:id="rId14"/>
    <p:sldId id="326" r:id="rId15"/>
    <p:sldId id="318" r:id="rId16"/>
    <p:sldId id="329" r:id="rId17"/>
    <p:sldId id="327" r:id="rId18"/>
    <p:sldId id="328" r:id="rId19"/>
    <p:sldId id="319" r:id="rId20"/>
    <p:sldId id="330" r:id="rId21"/>
    <p:sldId id="331" r:id="rId22"/>
    <p:sldId id="322" r:id="rId23"/>
    <p:sldId id="335" r:id="rId2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ECFF"/>
    <a:srgbClr val="FF6699"/>
    <a:srgbClr val="CC0000"/>
    <a:srgbClr val="FF3300"/>
    <a:srgbClr val="996600"/>
    <a:srgbClr val="0000FF"/>
    <a:srgbClr val="0033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888" autoAdjust="0"/>
    <p:restoredTop sz="99314" autoAdjust="0"/>
  </p:normalViewPr>
  <p:slideViewPr>
    <p:cSldViewPr>
      <p:cViewPr>
        <p:scale>
          <a:sx n="80" d="100"/>
          <a:sy n="80" d="100"/>
        </p:scale>
        <p:origin x="-660"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0AC14C4-FC1B-453F-AB45-B111FC2FFDF3}" type="slidenum">
              <a:rPr lang="en-US"/>
              <a:pPr/>
              <a:t>‹#›</a:t>
            </a:fld>
            <a:endParaRPr lang="en-US"/>
          </a:p>
        </p:txBody>
      </p:sp>
    </p:spTree>
    <p:extLst>
      <p:ext uri="{BB962C8B-B14F-4D97-AF65-F5344CB8AC3E}">
        <p14:creationId xmlns:p14="http://schemas.microsoft.com/office/powerpoint/2010/main" val="18271742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B804069-9668-48FE-9863-B36C28FAE180}" type="slidenum">
              <a:rPr lang="en-US"/>
              <a:pPr/>
              <a:t>‹#›</a:t>
            </a:fld>
            <a:endParaRPr lang="en-US"/>
          </a:p>
        </p:txBody>
      </p:sp>
    </p:spTree>
    <p:extLst>
      <p:ext uri="{BB962C8B-B14F-4D97-AF65-F5344CB8AC3E}">
        <p14:creationId xmlns:p14="http://schemas.microsoft.com/office/powerpoint/2010/main" val="30119254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833B45-2ECC-4432-9B41-B51E42A8751C}" type="slidenum">
              <a:rPr lang="en-US"/>
              <a:pPr/>
              <a:t>‹#›</a:t>
            </a:fld>
            <a:endParaRPr lang="en-US"/>
          </a:p>
        </p:txBody>
      </p:sp>
    </p:spTree>
    <p:extLst>
      <p:ext uri="{BB962C8B-B14F-4D97-AF65-F5344CB8AC3E}">
        <p14:creationId xmlns:p14="http://schemas.microsoft.com/office/powerpoint/2010/main" val="8479603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DCCF672-0ADE-449C-A467-8122C520769F}" type="slidenum">
              <a:rPr lang="en-US"/>
              <a:pPr/>
              <a:t>‹#›</a:t>
            </a:fld>
            <a:endParaRPr lang="en-US"/>
          </a:p>
        </p:txBody>
      </p:sp>
    </p:spTree>
    <p:extLst>
      <p:ext uri="{BB962C8B-B14F-4D97-AF65-F5344CB8AC3E}">
        <p14:creationId xmlns:p14="http://schemas.microsoft.com/office/powerpoint/2010/main" val="3277931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96B1570-6BB5-42E2-934E-9B4392E4C5FE}" type="slidenum">
              <a:rPr lang="en-US"/>
              <a:pPr/>
              <a:t>‹#›</a:t>
            </a:fld>
            <a:endParaRPr lang="en-US"/>
          </a:p>
        </p:txBody>
      </p:sp>
    </p:spTree>
    <p:extLst>
      <p:ext uri="{BB962C8B-B14F-4D97-AF65-F5344CB8AC3E}">
        <p14:creationId xmlns:p14="http://schemas.microsoft.com/office/powerpoint/2010/main" val="29168703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CF460CC0-BE7C-4D14-9317-350FE2D5C609}" type="slidenum">
              <a:rPr lang="en-US"/>
              <a:pPr/>
              <a:t>‹#›</a:t>
            </a:fld>
            <a:endParaRPr lang="en-US"/>
          </a:p>
        </p:txBody>
      </p:sp>
    </p:spTree>
    <p:extLst>
      <p:ext uri="{BB962C8B-B14F-4D97-AF65-F5344CB8AC3E}">
        <p14:creationId xmlns:p14="http://schemas.microsoft.com/office/powerpoint/2010/main" val="19720902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F34C7FC0-5FAF-4D2C-B840-3C2AABC7393E}" type="slidenum">
              <a:rPr lang="en-US"/>
              <a:pPr/>
              <a:t>‹#›</a:t>
            </a:fld>
            <a:endParaRPr lang="en-US"/>
          </a:p>
        </p:txBody>
      </p:sp>
    </p:spTree>
    <p:extLst>
      <p:ext uri="{BB962C8B-B14F-4D97-AF65-F5344CB8AC3E}">
        <p14:creationId xmlns:p14="http://schemas.microsoft.com/office/powerpoint/2010/main" val="24245516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DD673D17-AC29-4DFD-80C9-A74C4BAF4A01}" type="slidenum">
              <a:rPr lang="en-US"/>
              <a:pPr/>
              <a:t>‹#›</a:t>
            </a:fld>
            <a:endParaRPr lang="en-US"/>
          </a:p>
        </p:txBody>
      </p:sp>
    </p:spTree>
    <p:extLst>
      <p:ext uri="{BB962C8B-B14F-4D97-AF65-F5344CB8AC3E}">
        <p14:creationId xmlns:p14="http://schemas.microsoft.com/office/powerpoint/2010/main" val="34273537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DED97D1-1665-4C0F-82F2-3496A46FEBC1}" type="slidenum">
              <a:rPr lang="en-US"/>
              <a:pPr/>
              <a:t>‹#›</a:t>
            </a:fld>
            <a:endParaRPr lang="en-US"/>
          </a:p>
        </p:txBody>
      </p:sp>
    </p:spTree>
    <p:extLst>
      <p:ext uri="{BB962C8B-B14F-4D97-AF65-F5344CB8AC3E}">
        <p14:creationId xmlns:p14="http://schemas.microsoft.com/office/powerpoint/2010/main" val="22067074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6C0DB17-EC90-4F16-AE78-7AB0A831655C}" type="slidenum">
              <a:rPr lang="en-US"/>
              <a:pPr/>
              <a:t>‹#›</a:t>
            </a:fld>
            <a:endParaRPr lang="en-US"/>
          </a:p>
        </p:txBody>
      </p:sp>
    </p:spTree>
    <p:extLst>
      <p:ext uri="{BB962C8B-B14F-4D97-AF65-F5344CB8AC3E}">
        <p14:creationId xmlns:p14="http://schemas.microsoft.com/office/powerpoint/2010/main" val="20264382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4ECC981-3704-49E0-92A2-EA918B328C28}" type="slidenum">
              <a:rPr lang="en-US"/>
              <a:pPr/>
              <a:t>‹#›</a:t>
            </a:fld>
            <a:endParaRPr lang="en-US"/>
          </a:p>
        </p:txBody>
      </p:sp>
    </p:spTree>
    <p:extLst>
      <p:ext uri="{BB962C8B-B14F-4D97-AF65-F5344CB8AC3E}">
        <p14:creationId xmlns:p14="http://schemas.microsoft.com/office/powerpoint/2010/main" val="18385361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2D7A4EBB-150A-464E-A632-6AC8A34CBF9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0" y="2209800"/>
            <a:ext cx="4876800" cy="1524000"/>
          </a:xfrm>
        </p:spPr>
        <p:txBody>
          <a:bodyPr/>
          <a:lstStyle/>
          <a:p>
            <a:r>
              <a:rPr lang="en-US" sz="4800" b="1" dirty="0">
                <a:solidFill>
                  <a:schemeClr val="accent1">
                    <a:lumMod val="75000"/>
                  </a:schemeClr>
                </a:solidFill>
                <a:effectLst>
                  <a:outerShdw blurRad="38100" dist="38100" dir="2700000" algn="tl">
                    <a:srgbClr val="000000">
                      <a:alpha val="43137"/>
                    </a:srgbClr>
                  </a:outerShdw>
                </a:effectLst>
                <a:latin typeface="Comic Sans MS" pitchFamily="66" charset="0"/>
              </a:rPr>
              <a:t>Advanced</a:t>
            </a:r>
            <a:br>
              <a:rPr lang="en-US" sz="4800" b="1" dirty="0">
                <a:solidFill>
                  <a:schemeClr val="accent1">
                    <a:lumMod val="75000"/>
                  </a:schemeClr>
                </a:solidFill>
                <a:effectLst>
                  <a:outerShdw blurRad="38100" dist="38100" dir="2700000" algn="tl">
                    <a:srgbClr val="000000">
                      <a:alpha val="43137"/>
                    </a:srgbClr>
                  </a:outerShdw>
                </a:effectLst>
                <a:latin typeface="Comic Sans MS" pitchFamily="66" charset="0"/>
              </a:rPr>
            </a:br>
            <a:r>
              <a:rPr lang="en-US" sz="4800" b="1" dirty="0">
                <a:solidFill>
                  <a:schemeClr val="accent1">
                    <a:lumMod val="75000"/>
                  </a:schemeClr>
                </a:solidFill>
                <a:effectLst>
                  <a:outerShdw blurRad="38100" dist="38100" dir="2700000" algn="tl">
                    <a:srgbClr val="000000">
                      <a:alpha val="43137"/>
                    </a:srgbClr>
                  </a:outerShdw>
                </a:effectLst>
                <a:latin typeface="Comic Sans MS" pitchFamily="66" charset="0"/>
              </a:rPr>
              <a:t>Forecasting</a:t>
            </a:r>
          </a:p>
        </p:txBody>
      </p:sp>
      <p:sp>
        <p:nvSpPr>
          <p:cNvPr id="2060" name="Text Box 12"/>
          <p:cNvSpPr txBox="1">
            <a:spLocks noChangeArrowheads="1"/>
          </p:cNvSpPr>
          <p:nvPr/>
        </p:nvSpPr>
        <p:spPr bwMode="auto">
          <a:xfrm>
            <a:off x="533400" y="6019800"/>
            <a:ext cx="7924800" cy="581025"/>
          </a:xfrm>
          <a:prstGeom prst="rect">
            <a:avLst/>
          </a:prstGeom>
          <a:solidFill>
            <a:srgbClr val="FFFF99">
              <a:alpha val="0"/>
            </a:srgbClr>
          </a:solid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sz="1600" b="1" i="1" dirty="0">
                <a:solidFill>
                  <a:schemeClr val="accent1">
                    <a:lumMod val="75000"/>
                  </a:schemeClr>
                </a:solidFill>
              </a:rPr>
              <a:t>Copyright (c) </a:t>
            </a:r>
            <a:r>
              <a:rPr lang="en-US" sz="1600" b="1" i="1" dirty="0" smtClean="0">
                <a:solidFill>
                  <a:schemeClr val="accent1">
                    <a:lumMod val="75000"/>
                  </a:schemeClr>
                </a:solidFill>
              </a:rPr>
              <a:t>2016 by </a:t>
            </a:r>
            <a:r>
              <a:rPr lang="en-US" sz="1600" b="1" i="1" dirty="0">
                <a:solidFill>
                  <a:schemeClr val="accent1">
                    <a:lumMod val="75000"/>
                  </a:schemeClr>
                </a:solidFill>
              </a:rPr>
              <a:t>The McGraw-Hill Companies.  This material is intended solely for educational use by licensed users of </a:t>
            </a:r>
            <a:r>
              <a:rPr lang="en-US" sz="1600" b="1" i="1" dirty="0" err="1">
                <a:solidFill>
                  <a:srgbClr val="0000FF"/>
                </a:solidFill>
              </a:rPr>
              <a:t>Learning</a:t>
            </a:r>
            <a:r>
              <a:rPr lang="en-US" sz="1600" b="1" i="1" dirty="0" err="1">
                <a:solidFill>
                  <a:srgbClr val="FF3300"/>
                </a:solidFill>
              </a:rPr>
              <a:t>Stats</a:t>
            </a:r>
            <a:r>
              <a:rPr lang="en-US" sz="1600" b="1" i="1" dirty="0">
                <a:solidFill>
                  <a:schemeClr val="accent1">
                    <a:lumMod val="75000"/>
                  </a:schemeClr>
                </a:solidFill>
              </a:rPr>
              <a:t>. It may not be copied or resold for profit.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6"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Winters’ Method: Example</a:t>
            </a:r>
          </a:p>
        </p:txBody>
      </p:sp>
      <p:sp>
        <p:nvSpPr>
          <p:cNvPr id="82948" name="Text Box 4"/>
          <p:cNvSpPr txBox="1">
            <a:spLocks noChangeArrowheads="1"/>
          </p:cNvSpPr>
          <p:nvPr/>
        </p:nvSpPr>
        <p:spPr bwMode="auto">
          <a:xfrm>
            <a:off x="457200" y="1066800"/>
            <a:ext cx="8305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U.S. oil imports are recorded per 4-week period (13 “months” per year).  Using periodicity 13 with data from 1996-2003, MINITAB uses Winters’ method to forecast 2004 (shown in green with 95% confidence limits in blue).</a:t>
            </a:r>
          </a:p>
        </p:txBody>
      </p:sp>
      <p:pic>
        <p:nvPicPr>
          <p:cNvPr id="8295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286000"/>
            <a:ext cx="5486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7" name="Picture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2073275"/>
            <a:ext cx="2563813"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8" name="Text Box 14"/>
          <p:cNvSpPr txBox="1">
            <a:spLocks noChangeArrowheads="1"/>
          </p:cNvSpPr>
          <p:nvPr/>
        </p:nvSpPr>
        <p:spPr bwMode="auto">
          <a:xfrm>
            <a:off x="4572000" y="6248400"/>
            <a:ext cx="2590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a:t>Source:</a:t>
            </a:r>
            <a:r>
              <a:rPr lang="en-US" sz="1400"/>
              <a:t> http://tonto.eia.doe.gov</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8"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Decomposition</a:t>
            </a:r>
          </a:p>
        </p:txBody>
      </p:sp>
      <p:graphicFrame>
        <p:nvGraphicFramePr>
          <p:cNvPr id="86064" name="Group 48"/>
          <p:cNvGraphicFramePr>
            <a:graphicFrameLocks noGrp="1"/>
          </p:cNvGraphicFramePr>
          <p:nvPr>
            <p:extLst>
              <p:ext uri="{D42A27DB-BD31-4B8C-83A1-F6EECF244321}">
                <p14:modId xmlns:p14="http://schemas.microsoft.com/office/powerpoint/2010/main" val="2143670030"/>
              </p:ext>
            </p:extLst>
          </p:nvPr>
        </p:nvGraphicFramePr>
        <p:xfrm>
          <a:off x="533400" y="3276600"/>
          <a:ext cx="8001000" cy="3034030"/>
        </p:xfrm>
        <a:graphic>
          <a:graphicData uri="http://schemas.openxmlformats.org/drawingml/2006/table">
            <a:tbl>
              <a:tblPr/>
              <a:tblGrid>
                <a:gridCol w="1933575"/>
                <a:gridCol w="2474913"/>
                <a:gridCol w="3592512"/>
              </a:tblGrid>
              <a:tr h="412750">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1" u="none" strike="noStrike" cap="none" normalizeH="0" baseline="0" dirty="0" smtClean="0">
                          <a:ln>
                            <a:noFill/>
                          </a:ln>
                          <a:solidFill>
                            <a:srgbClr val="FFFFFF"/>
                          </a:solidFill>
                          <a:effectLst/>
                          <a:latin typeface="Times New Roman" pitchFamily="18" charset="0"/>
                          <a:cs typeface="Times New Roman" pitchFamily="18" charset="0"/>
                        </a:rPr>
                        <a:t>Model</a:t>
                      </a:r>
                      <a:endParaRPr kumimoji="0" lang="en-US" sz="2000" b="0" i="0" u="none" strike="noStrike" cap="none" normalizeH="0" baseline="0" dirty="0" smtClean="0">
                        <a:ln>
                          <a:noFill/>
                        </a:ln>
                        <a:solidFill>
                          <a:srgbClr val="FFFFFF"/>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50000"/>
                      </a:schemeClr>
                    </a:solid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2000" b="0" i="1" u="none" strike="noStrike" cap="none" normalizeH="0" baseline="0" dirty="0" smtClean="0">
                          <a:ln>
                            <a:noFill/>
                          </a:ln>
                          <a:solidFill>
                            <a:srgbClr val="FFFFFF"/>
                          </a:solidFill>
                          <a:effectLst/>
                          <a:latin typeface="Times New Roman" pitchFamily="18" charset="0"/>
                          <a:cs typeface="Times New Roman" pitchFamily="18" charset="0"/>
                        </a:rPr>
                        <a:t>Components</a:t>
                      </a:r>
                      <a:endParaRPr kumimoji="0" lang="en-US" sz="2000" b="0" i="0" u="none" strike="noStrike" cap="none" normalizeH="0" baseline="0" dirty="0" smtClean="0">
                        <a:ln>
                          <a:noFill/>
                        </a:ln>
                        <a:solidFill>
                          <a:srgbClr val="FFFFFF"/>
                        </a:solidFill>
                        <a:effectLst/>
                        <a:latin typeface="Times New Roman" pitchFamily="18" charset="0"/>
                      </a:endParaRPr>
                    </a:p>
                  </a:txBody>
                  <a:tcPr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50000"/>
                      </a:schemeClr>
                    </a:solid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1" u="none" strike="noStrike" cap="none" normalizeH="0" baseline="0" dirty="0" smtClean="0">
                          <a:ln>
                            <a:noFill/>
                          </a:ln>
                          <a:solidFill>
                            <a:srgbClr val="FFFFFF"/>
                          </a:solidFill>
                          <a:effectLst/>
                          <a:latin typeface="Times New Roman" pitchFamily="18" charset="0"/>
                          <a:cs typeface="Times New Roman" pitchFamily="18" charset="0"/>
                        </a:rPr>
                        <a:t>Used For</a:t>
                      </a:r>
                      <a:endParaRPr kumimoji="0" lang="en-US" sz="2000" b="0" i="0" u="none" strike="noStrike" cap="none" normalizeH="0" baseline="0" dirty="0" smtClean="0">
                        <a:ln>
                          <a:noFill/>
                        </a:ln>
                        <a:solidFill>
                          <a:srgbClr val="FFFFFF"/>
                        </a:solidFill>
                        <a:effectLst/>
                        <a:latin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5">
                        <a:lumMod val="50000"/>
                      </a:schemeClr>
                    </a:solidFill>
                  </a:tcPr>
                </a:tc>
              </a:tr>
              <a:tr h="922338">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Additive</a:t>
                      </a:r>
                      <a:endParaRPr kumimoji="0" lang="en-US" sz="20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Y</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C</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S</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I</a:t>
                      </a:r>
                      <a:endParaRPr kumimoji="0" lang="en-US" sz="2000" b="0" i="0" u="none" strike="noStrike" cap="none" normalizeH="0" baseline="0" smtClean="0">
                        <a:ln>
                          <a:noFill/>
                        </a:ln>
                        <a:solidFill>
                          <a:schemeClr val="tx1"/>
                        </a:solidFill>
                        <a:effectLst/>
                        <a:latin typeface="Times New Roman" pitchFamily="18" charset="0"/>
                      </a:endParaRPr>
                    </a:p>
                  </a:txBody>
                  <a:tcP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Data of similar magnitude (short run or trend-free data) with constant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absolute</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growth or decline.</a:t>
                      </a:r>
                      <a:endParaRPr kumimoji="0" lang="en-US" sz="2000" b="0" i="0" u="none" strike="noStrike" cap="none" normalizeH="0" baseline="0" smtClean="0">
                        <a:ln>
                          <a:noFill/>
                        </a:ln>
                        <a:solidFill>
                          <a:schemeClr val="tx1"/>
                        </a:solidFill>
                        <a:effectLst/>
                        <a:latin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r>
              <a:tr h="1179513">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Multiplicative</a:t>
                      </a:r>
                      <a:endParaRPr kumimoji="0" lang="en-US" sz="20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t" latinLnBrk="0" hangingPunct="0">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Y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C</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S</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cs typeface="Times New Roman" pitchFamily="18" charset="0"/>
                        </a:rPr>
                        <a:t>I</a:t>
                      </a:r>
                      <a:endParaRPr kumimoji="0" lang="en-US" sz="2000" b="0" i="0" u="none" strike="noStrike" cap="none" normalizeH="0" baseline="0" smtClean="0">
                        <a:ln>
                          <a:noFill/>
                        </a:ln>
                        <a:solidFill>
                          <a:schemeClr val="tx1"/>
                        </a:solidFill>
                        <a:effectLst/>
                        <a:latin typeface="Times New Roman" pitchFamily="18"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t"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Data of increasing or decreasing magnitude (long run or trended data) with constant </a:t>
                      </a:r>
                      <a:r>
                        <a:rPr kumimoji="0" lang="en-US" sz="2000" b="0" i="1" u="none" strike="noStrike" cap="none" normalizeH="0" baseline="0" dirty="0" smtClean="0">
                          <a:ln>
                            <a:noFill/>
                          </a:ln>
                          <a:solidFill>
                            <a:schemeClr val="tx1"/>
                          </a:solidFill>
                          <a:effectLst/>
                          <a:latin typeface="Times New Roman" pitchFamily="18" charset="0"/>
                          <a:cs typeface="Times New Roman" pitchFamily="18" charset="0"/>
                        </a:rPr>
                        <a:t>percent</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 growth or decline.</a:t>
                      </a:r>
                      <a:endParaRPr kumimoji="0" lang="en-US" sz="2000" b="0" i="0" u="none" strike="noStrike" cap="none" normalizeH="0" baseline="0" dirty="0" smtClean="0">
                        <a:ln>
                          <a:noFill/>
                        </a:ln>
                        <a:solidFill>
                          <a:schemeClr val="tx1"/>
                        </a:solidFill>
                        <a:effectLst/>
                        <a:latin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86065" name="Text Box 49"/>
          <p:cNvSpPr txBox="1">
            <a:spLocks noChangeArrowheads="1"/>
          </p:cNvSpPr>
          <p:nvPr/>
        </p:nvSpPr>
        <p:spPr bwMode="auto">
          <a:xfrm>
            <a:off x="838200" y="1447800"/>
            <a:ext cx="73914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Time series decomposition seeks to separate a time series </a:t>
            </a:r>
            <a:r>
              <a:rPr lang="en-US" i="1"/>
              <a:t>Y</a:t>
            </a:r>
            <a:r>
              <a:rPr lang="en-US"/>
              <a:t> into four components: trend (</a:t>
            </a:r>
            <a:r>
              <a:rPr lang="en-US" i="1"/>
              <a:t>T</a:t>
            </a:r>
            <a:r>
              <a:rPr lang="en-US"/>
              <a:t>), cycle (</a:t>
            </a:r>
            <a:r>
              <a:rPr lang="en-US" i="1"/>
              <a:t>C</a:t>
            </a:r>
            <a:r>
              <a:rPr lang="en-US"/>
              <a:t>), seasonality (</a:t>
            </a:r>
            <a:r>
              <a:rPr lang="en-US" i="1"/>
              <a:t>S</a:t>
            </a:r>
            <a:r>
              <a:rPr lang="en-US"/>
              <a:t>), and irregular (</a:t>
            </a:r>
            <a:r>
              <a:rPr lang="en-US" i="1"/>
              <a:t>I</a:t>
            </a:r>
            <a:r>
              <a:rPr lang="en-US"/>
              <a:t>).  These components are assumed to follow either an additive or a multiplicative model:</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Decomposition</a:t>
            </a:r>
          </a:p>
        </p:txBody>
      </p:sp>
      <p:sp>
        <p:nvSpPr>
          <p:cNvPr id="90130" name="Text Box 18"/>
          <p:cNvSpPr txBox="1">
            <a:spLocks noChangeArrowheads="1"/>
          </p:cNvSpPr>
          <p:nvPr/>
        </p:nvSpPr>
        <p:spPr bwMode="auto">
          <a:xfrm>
            <a:off x="762000" y="1371600"/>
            <a:ext cx="7391400" cy="429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a:t>We ignore cycles on grounds that there is no accepted theory of cycles.  To decompose a monthly</a:t>
            </a:r>
            <a:r>
              <a:rPr lang="en-US">
                <a:solidFill>
                  <a:srgbClr val="CC0000"/>
                </a:solidFill>
              </a:rPr>
              <a:t>*</a:t>
            </a:r>
            <a:r>
              <a:rPr lang="en-US"/>
              <a:t> time series </a:t>
            </a:r>
            <a:r>
              <a:rPr lang="en-US" i="1"/>
              <a:t>Y</a:t>
            </a:r>
            <a:r>
              <a:rPr lang="en-US"/>
              <a:t>:</a:t>
            </a:r>
          </a:p>
          <a:p>
            <a:pPr>
              <a:spcBef>
                <a:spcPct val="50000"/>
              </a:spcBef>
              <a:buFontTx/>
              <a:buBlip>
                <a:blip r:embed="rId2"/>
              </a:buBlip>
            </a:pPr>
            <a:r>
              <a:rPr lang="en-US"/>
              <a:t>  Fit the trend </a:t>
            </a:r>
            <a:r>
              <a:rPr lang="en-US" i="1"/>
              <a:t>T</a:t>
            </a:r>
            <a:r>
              <a:rPr lang="en-US"/>
              <a:t> (assumed linear)</a:t>
            </a:r>
          </a:p>
          <a:p>
            <a:pPr>
              <a:spcBef>
                <a:spcPct val="50000"/>
              </a:spcBef>
              <a:buFontTx/>
              <a:buBlip>
                <a:blip r:embed="rId2"/>
              </a:buBlip>
            </a:pPr>
            <a:r>
              <a:rPr lang="en-US"/>
              <a:t>  Estimate the seasonal factor </a:t>
            </a:r>
            <a:r>
              <a:rPr lang="en-US" i="1"/>
              <a:t>S</a:t>
            </a:r>
            <a:r>
              <a:rPr lang="en-US" i="1" baseline="-25000"/>
              <a:t>j</a:t>
            </a:r>
            <a:r>
              <a:rPr lang="en-US"/>
              <a:t> for each month:</a:t>
            </a:r>
          </a:p>
          <a:p>
            <a:pPr lvl="1">
              <a:spcBef>
                <a:spcPct val="50000"/>
              </a:spcBef>
              <a:buClr>
                <a:srgbClr val="FF0000"/>
              </a:buClr>
              <a:buFont typeface="Wingdings" pitchFamily="2" charset="2"/>
              <a:buChar char="ü"/>
            </a:pPr>
            <a:r>
              <a:rPr lang="en-US" sz="2000" i="1"/>
              <a:t>  </a:t>
            </a:r>
            <a:r>
              <a:rPr lang="en-US" sz="2000"/>
              <a:t>If additive, average </a:t>
            </a:r>
            <a:r>
              <a:rPr lang="en-US" sz="2000" i="1"/>
              <a:t>Y</a:t>
            </a:r>
            <a:r>
              <a:rPr lang="en-US" sz="2000">
                <a:sym typeface="Symbol" pitchFamily="18" charset="2"/>
              </a:rPr>
              <a:t></a:t>
            </a:r>
            <a:r>
              <a:rPr lang="en-US" sz="2000" i="1"/>
              <a:t>T</a:t>
            </a:r>
            <a:r>
              <a:rPr lang="en-US" sz="2000"/>
              <a:t> for each month</a:t>
            </a:r>
          </a:p>
          <a:p>
            <a:pPr lvl="1">
              <a:spcBef>
                <a:spcPct val="50000"/>
              </a:spcBef>
              <a:buClr>
                <a:srgbClr val="FF0000"/>
              </a:buClr>
              <a:buFont typeface="Wingdings" pitchFamily="2" charset="2"/>
              <a:buChar char="ü"/>
            </a:pPr>
            <a:r>
              <a:rPr lang="en-US" sz="2000" i="1"/>
              <a:t>  </a:t>
            </a:r>
            <a:r>
              <a:rPr lang="en-US" sz="2000"/>
              <a:t>If multiplicative, average </a:t>
            </a:r>
            <a:r>
              <a:rPr lang="en-US" sz="2000" i="1"/>
              <a:t>Y</a:t>
            </a:r>
            <a:r>
              <a:rPr lang="en-US" sz="2000"/>
              <a:t>/</a:t>
            </a:r>
            <a:r>
              <a:rPr lang="en-US" sz="2000" i="1"/>
              <a:t>T</a:t>
            </a:r>
            <a:r>
              <a:rPr lang="en-US" sz="2000"/>
              <a:t> for each month </a:t>
            </a:r>
          </a:p>
          <a:p>
            <a:pPr>
              <a:spcBef>
                <a:spcPct val="50000"/>
              </a:spcBef>
              <a:buFontTx/>
              <a:buBlip>
                <a:blip r:embed="rId2"/>
              </a:buBlip>
            </a:pPr>
            <a:r>
              <a:rPr lang="en-US"/>
              <a:t>  If forecasts are desired:</a:t>
            </a:r>
          </a:p>
          <a:p>
            <a:pPr lvl="1">
              <a:spcBef>
                <a:spcPct val="50000"/>
              </a:spcBef>
              <a:buClr>
                <a:srgbClr val="FF0000"/>
              </a:buClr>
              <a:buFont typeface="Wingdings" pitchFamily="2" charset="2"/>
              <a:buChar char="ü"/>
            </a:pPr>
            <a:r>
              <a:rPr lang="en-US" sz="2000"/>
              <a:t>  extrapolate the trend</a:t>
            </a:r>
          </a:p>
          <a:p>
            <a:pPr lvl="1">
              <a:spcBef>
                <a:spcPct val="50000"/>
              </a:spcBef>
              <a:buClr>
                <a:srgbClr val="FF0000"/>
              </a:buClr>
              <a:buFont typeface="Wingdings" pitchFamily="2" charset="2"/>
              <a:buChar char="ü"/>
            </a:pPr>
            <a:r>
              <a:rPr lang="en-US" sz="2000"/>
              <a:t> add (or multiply by) the seasonal factor for each month</a:t>
            </a:r>
          </a:p>
        </p:txBody>
      </p:sp>
      <p:sp>
        <p:nvSpPr>
          <p:cNvPr id="90131" name="Text Box 19"/>
          <p:cNvSpPr txBox="1">
            <a:spLocks noChangeArrowheads="1"/>
          </p:cNvSpPr>
          <p:nvPr/>
        </p:nvSpPr>
        <p:spPr bwMode="auto">
          <a:xfrm>
            <a:off x="2438400" y="6172200"/>
            <a:ext cx="495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solidFill>
                  <a:srgbClr val="CC0000"/>
                </a:solidFill>
              </a:rPr>
              <a:t>*Quarters or other sub-periods follow similar steps</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Decomposition: Example</a:t>
            </a:r>
          </a:p>
        </p:txBody>
      </p:sp>
      <p:sp>
        <p:nvSpPr>
          <p:cNvPr id="91139" name="Text Box 3"/>
          <p:cNvSpPr txBox="1">
            <a:spLocks noChangeArrowheads="1"/>
          </p:cNvSpPr>
          <p:nvPr/>
        </p:nvSpPr>
        <p:spPr bwMode="auto">
          <a:xfrm>
            <a:off x="457200" y="1066800"/>
            <a:ext cx="83058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U.S. oil imports are recorded per 4-week period (13 “months” per year).  Here is MINITAB’s decomposition using periodicity 13 with data from 1996-2003, and forecasts for 13 “months” in 2004:</a:t>
            </a:r>
          </a:p>
        </p:txBody>
      </p:sp>
      <p:pic>
        <p:nvPicPr>
          <p:cNvPr id="9114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2590800"/>
            <a:ext cx="5486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44"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209800"/>
            <a:ext cx="2655888"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145" name="Text Box 9"/>
          <p:cNvSpPr txBox="1">
            <a:spLocks noChangeArrowheads="1"/>
          </p:cNvSpPr>
          <p:nvPr/>
        </p:nvSpPr>
        <p:spPr bwMode="auto">
          <a:xfrm>
            <a:off x="4495800" y="6400800"/>
            <a:ext cx="2590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i="1"/>
              <a:t>Source:</a:t>
            </a:r>
            <a:r>
              <a:rPr lang="en-US" sz="1400"/>
              <a:t> http://tonto.eia.doe.gov</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2"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Decomposition: Other Exhibits</a:t>
            </a:r>
          </a:p>
        </p:txBody>
      </p:sp>
      <p:sp>
        <p:nvSpPr>
          <p:cNvPr id="92163" name="Text Box 3"/>
          <p:cNvSpPr txBox="1">
            <a:spLocks noChangeArrowheads="1"/>
          </p:cNvSpPr>
          <p:nvPr/>
        </p:nvSpPr>
        <p:spPr bwMode="auto">
          <a:xfrm>
            <a:off x="1828800" y="1447800"/>
            <a:ext cx="28194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Here are some additional MINITAB graphs from decomposition of the oil import data.</a:t>
            </a:r>
          </a:p>
        </p:txBody>
      </p:sp>
      <p:pic>
        <p:nvPicPr>
          <p:cNvPr id="9216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352800"/>
            <a:ext cx="41148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6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3352800"/>
            <a:ext cx="41148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70" name="Picture 10" descr="Industry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4600" y="1219200"/>
            <a:ext cx="1752600" cy="1682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ARIMA Models</a:t>
            </a:r>
          </a:p>
        </p:txBody>
      </p:sp>
      <p:sp>
        <p:nvSpPr>
          <p:cNvPr id="83971" name="Text Box 3"/>
          <p:cNvSpPr txBox="1">
            <a:spLocks noChangeArrowheads="1"/>
          </p:cNvSpPr>
          <p:nvPr/>
        </p:nvSpPr>
        <p:spPr bwMode="auto">
          <a:xfrm>
            <a:off x="762000" y="1676400"/>
            <a:ext cx="792480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b="1" i="1" dirty="0"/>
              <a:t>Basic Model Notation</a:t>
            </a:r>
            <a:endParaRPr lang="en-US" sz="2000" dirty="0"/>
          </a:p>
          <a:p>
            <a:endParaRPr lang="en-US" sz="1600" dirty="0"/>
          </a:p>
          <a:p>
            <a:r>
              <a:rPr lang="en-US" sz="1600" dirty="0"/>
              <a:t>Original series 	</a:t>
            </a:r>
            <a:r>
              <a:rPr lang="en-US" sz="1600" i="1" dirty="0" err="1"/>
              <a:t>y</a:t>
            </a:r>
            <a:r>
              <a:rPr lang="en-US" sz="1600" i="1" baseline="-25000" dirty="0" err="1"/>
              <a:t>t</a:t>
            </a:r>
            <a:r>
              <a:rPr lang="en-US" sz="1600" dirty="0"/>
              <a:t> = </a:t>
            </a:r>
            <a:r>
              <a:rPr lang="en-US" sz="1600" i="1" dirty="0"/>
              <a:t>y</a:t>
            </a:r>
            <a:r>
              <a:rPr lang="en-US" sz="1600" baseline="-25000" dirty="0"/>
              <a:t>1</a:t>
            </a:r>
            <a:r>
              <a:rPr lang="en-US" sz="1600" dirty="0"/>
              <a:t>, </a:t>
            </a:r>
            <a:r>
              <a:rPr lang="en-US" sz="1600" i="1" dirty="0"/>
              <a:t>y</a:t>
            </a:r>
            <a:r>
              <a:rPr lang="en-US" sz="1600" baseline="-25000" dirty="0"/>
              <a:t>2</a:t>
            </a:r>
            <a:r>
              <a:rPr lang="en-US" sz="1600" dirty="0"/>
              <a:t>, ... , </a:t>
            </a:r>
            <a:r>
              <a:rPr lang="en-US" sz="1600" i="1" dirty="0" err="1"/>
              <a:t>y</a:t>
            </a:r>
            <a:r>
              <a:rPr lang="en-US" sz="1600" i="1" baseline="-25000" dirty="0" err="1"/>
              <a:t>n</a:t>
            </a:r>
            <a:r>
              <a:rPr lang="en-US" sz="1600" dirty="0"/>
              <a:t>		</a:t>
            </a:r>
            <a:r>
              <a:rPr lang="en-US" sz="1600" dirty="0">
                <a:sym typeface="Symbol" pitchFamily="18" charset="2"/>
              </a:rPr>
              <a:t></a:t>
            </a:r>
            <a:r>
              <a:rPr lang="en-US" sz="1600" dirty="0"/>
              <a:t> </a:t>
            </a:r>
            <a:r>
              <a:rPr lang="en-US" sz="1600" i="1" dirty="0"/>
              <a:t>n</a:t>
            </a:r>
            <a:r>
              <a:rPr lang="en-US" sz="1600" dirty="0"/>
              <a:t> observations</a:t>
            </a:r>
          </a:p>
          <a:p>
            <a:r>
              <a:rPr lang="en-US" sz="1600" dirty="0"/>
              <a:t>Differenced series 	</a:t>
            </a:r>
            <a:r>
              <a:rPr lang="en-US" sz="1600" i="1" dirty="0" err="1"/>
              <a:t>z</a:t>
            </a:r>
            <a:r>
              <a:rPr lang="en-US" sz="1600" i="1" baseline="-25000" dirty="0" err="1"/>
              <a:t>t</a:t>
            </a:r>
            <a:r>
              <a:rPr lang="en-US" sz="1600" dirty="0"/>
              <a:t> = </a:t>
            </a:r>
            <a:r>
              <a:rPr lang="en-US" sz="1600" i="1" dirty="0" err="1"/>
              <a:t>y</a:t>
            </a:r>
            <a:r>
              <a:rPr lang="en-US" sz="1600" i="1" baseline="-25000" dirty="0" err="1"/>
              <a:t>t</a:t>
            </a:r>
            <a:r>
              <a:rPr lang="en-US" sz="1600" i="1" baseline="-25000" dirty="0"/>
              <a:t> </a:t>
            </a:r>
            <a:r>
              <a:rPr lang="en-US" sz="1600" dirty="0">
                <a:sym typeface="Symbol" pitchFamily="18" charset="2"/>
              </a:rPr>
              <a:t> </a:t>
            </a:r>
            <a:r>
              <a:rPr lang="en-US" sz="1600" i="1" dirty="0"/>
              <a:t>y</a:t>
            </a:r>
            <a:r>
              <a:rPr lang="en-US" sz="1600" i="1" baseline="-25000" dirty="0"/>
              <a:t>t</a:t>
            </a:r>
            <a:r>
              <a:rPr lang="en-US" sz="1600" baseline="-25000" dirty="0"/>
              <a:t>-1</a:t>
            </a:r>
            <a:r>
              <a:rPr lang="en-US" sz="1600" dirty="0"/>
              <a:t> =  </a:t>
            </a:r>
            <a:r>
              <a:rPr lang="en-US" sz="1600" i="1" dirty="0"/>
              <a:t>z</a:t>
            </a:r>
            <a:r>
              <a:rPr lang="en-US" sz="1600" baseline="-25000" dirty="0"/>
              <a:t>1</a:t>
            </a:r>
            <a:r>
              <a:rPr lang="en-US" sz="1600" dirty="0"/>
              <a:t>, </a:t>
            </a:r>
            <a:r>
              <a:rPr lang="en-US" sz="1600" i="1" dirty="0"/>
              <a:t>z</a:t>
            </a:r>
            <a:r>
              <a:rPr lang="en-US" sz="1600" baseline="-25000" dirty="0"/>
              <a:t>2</a:t>
            </a:r>
            <a:r>
              <a:rPr lang="en-US" sz="1600" dirty="0"/>
              <a:t>, ... , </a:t>
            </a:r>
            <a:r>
              <a:rPr lang="en-US" sz="1600" i="1" dirty="0" err="1"/>
              <a:t>z</a:t>
            </a:r>
            <a:r>
              <a:rPr lang="en-US" sz="1600" i="1" baseline="-25000" dirty="0" err="1"/>
              <a:t>n</a:t>
            </a:r>
            <a:r>
              <a:rPr lang="en-US" sz="1600" baseline="-25000" dirty="0"/>
              <a:t>-</a:t>
            </a:r>
            <a:r>
              <a:rPr lang="en-US" sz="1600" i="1" baseline="-25000" dirty="0"/>
              <a:t>d</a:t>
            </a:r>
            <a:r>
              <a:rPr lang="en-US" sz="1600" dirty="0"/>
              <a:t>	</a:t>
            </a:r>
            <a:r>
              <a:rPr lang="en-US" sz="1600" dirty="0">
                <a:sym typeface="Symbol" pitchFamily="18" charset="2"/>
              </a:rPr>
              <a:t></a:t>
            </a:r>
            <a:r>
              <a:rPr lang="en-US" sz="1600" dirty="0"/>
              <a:t> </a:t>
            </a:r>
            <a:r>
              <a:rPr lang="en-US" sz="1600" i="1" dirty="0" err="1"/>
              <a:t>n</a:t>
            </a:r>
            <a:r>
              <a:rPr lang="en-US" sz="1600" dirty="0" err="1">
                <a:sym typeface="Symbol" pitchFamily="18" charset="2"/>
              </a:rPr>
              <a:t></a:t>
            </a:r>
            <a:r>
              <a:rPr lang="en-US" sz="1600" i="1" dirty="0" err="1"/>
              <a:t>d</a:t>
            </a:r>
            <a:r>
              <a:rPr lang="en-US" sz="1600" dirty="0"/>
              <a:t> observations</a:t>
            </a:r>
          </a:p>
          <a:p>
            <a:endParaRPr lang="en-US" sz="1600" dirty="0"/>
          </a:p>
          <a:p>
            <a:r>
              <a:rPr lang="en-US" sz="1600" dirty="0"/>
              <a:t>AR(1) model (autoregressive of order 1):	</a:t>
            </a:r>
            <a:r>
              <a:rPr lang="en-US" sz="1600" i="1" dirty="0" err="1"/>
              <a:t>z</a:t>
            </a:r>
            <a:r>
              <a:rPr lang="en-US" sz="1600" i="1" baseline="-25000" dirty="0" err="1"/>
              <a:t>t</a:t>
            </a:r>
            <a:r>
              <a:rPr lang="en-US" sz="1600" dirty="0"/>
              <a:t> = </a:t>
            </a:r>
            <a:r>
              <a:rPr lang="en-US" sz="1600" dirty="0">
                <a:latin typeface="Symbol" pitchFamily="18" charset="2"/>
              </a:rPr>
              <a:t>d</a:t>
            </a:r>
            <a:r>
              <a:rPr lang="en-US" sz="1600" dirty="0"/>
              <a:t> + </a:t>
            </a:r>
            <a:r>
              <a:rPr lang="en-US" sz="1600" dirty="0">
                <a:latin typeface="Symbol" pitchFamily="18" charset="2"/>
              </a:rPr>
              <a:t>f</a:t>
            </a:r>
            <a:r>
              <a:rPr lang="en-US" sz="1600" baseline="-25000" dirty="0"/>
              <a:t>1</a:t>
            </a:r>
            <a:r>
              <a:rPr lang="en-US" sz="1600" i="1" dirty="0"/>
              <a:t>z</a:t>
            </a:r>
            <a:r>
              <a:rPr lang="en-US" sz="1600" baseline="-25000" dirty="0"/>
              <a:t>t-1</a:t>
            </a:r>
            <a:r>
              <a:rPr lang="en-US" sz="1600" dirty="0"/>
              <a:t> + </a:t>
            </a:r>
            <a:r>
              <a:rPr lang="en-US" sz="1600" i="1" dirty="0"/>
              <a:t>e</a:t>
            </a:r>
            <a:r>
              <a:rPr lang="en-US" sz="1600" i="1" baseline="-25000" dirty="0"/>
              <a:t>t</a:t>
            </a:r>
          </a:p>
          <a:p>
            <a:r>
              <a:rPr lang="en-US" sz="1600" dirty="0"/>
              <a:t>AR(</a:t>
            </a:r>
            <a:r>
              <a:rPr lang="en-US" sz="1600" i="1" dirty="0"/>
              <a:t>p</a:t>
            </a:r>
            <a:r>
              <a:rPr lang="en-US" sz="1600" dirty="0"/>
              <a:t>) model (autoregressive of order </a:t>
            </a:r>
            <a:r>
              <a:rPr lang="en-US" sz="1600" i="1" dirty="0"/>
              <a:t>q</a:t>
            </a:r>
            <a:r>
              <a:rPr lang="en-US" sz="1600" dirty="0"/>
              <a:t>): 	</a:t>
            </a:r>
            <a:r>
              <a:rPr lang="en-US" sz="1600" dirty="0" err="1"/>
              <a:t>z</a:t>
            </a:r>
            <a:r>
              <a:rPr lang="en-US" sz="1600" i="1" baseline="-25000" dirty="0" err="1"/>
              <a:t>t</a:t>
            </a:r>
            <a:r>
              <a:rPr lang="en-US" sz="1600" dirty="0"/>
              <a:t> = </a:t>
            </a:r>
            <a:r>
              <a:rPr lang="en-US" sz="1600" dirty="0">
                <a:latin typeface="Symbol" pitchFamily="18" charset="2"/>
              </a:rPr>
              <a:t>d</a:t>
            </a:r>
            <a:r>
              <a:rPr lang="en-US" sz="1600" dirty="0"/>
              <a:t> + </a:t>
            </a:r>
            <a:r>
              <a:rPr lang="en-US" sz="1600" dirty="0">
                <a:latin typeface="Symbol" pitchFamily="18" charset="2"/>
              </a:rPr>
              <a:t>f</a:t>
            </a:r>
            <a:r>
              <a:rPr lang="en-US" sz="1600" baseline="-25000" dirty="0"/>
              <a:t>1</a:t>
            </a:r>
            <a:r>
              <a:rPr lang="en-US" sz="1600" dirty="0"/>
              <a:t>z</a:t>
            </a:r>
            <a:r>
              <a:rPr lang="en-US" sz="1600" i="1" baseline="-25000" dirty="0"/>
              <a:t>t</a:t>
            </a:r>
            <a:r>
              <a:rPr lang="en-US" sz="1600" baseline="-25000" dirty="0"/>
              <a:t>-1</a:t>
            </a:r>
            <a:r>
              <a:rPr lang="en-US" sz="1600" dirty="0"/>
              <a:t>+ </a:t>
            </a:r>
            <a:r>
              <a:rPr lang="en-US" sz="1600" dirty="0">
                <a:latin typeface="Symbol" pitchFamily="18" charset="2"/>
              </a:rPr>
              <a:t>f</a:t>
            </a:r>
            <a:r>
              <a:rPr lang="en-US" sz="1600" baseline="-25000" dirty="0"/>
              <a:t>2</a:t>
            </a:r>
            <a:r>
              <a:rPr lang="en-US" sz="1600" i="1" dirty="0"/>
              <a:t>z</a:t>
            </a:r>
            <a:r>
              <a:rPr lang="en-US" sz="1600" i="1" baseline="-25000" dirty="0"/>
              <a:t>t</a:t>
            </a:r>
            <a:r>
              <a:rPr lang="en-US" sz="1600" baseline="-25000" dirty="0"/>
              <a:t>-2</a:t>
            </a:r>
            <a:r>
              <a:rPr lang="en-US" sz="1600" dirty="0"/>
              <a:t>+ ... + </a:t>
            </a:r>
            <a:r>
              <a:rPr lang="en-US" sz="1600" dirty="0" err="1">
                <a:latin typeface="Symbol" pitchFamily="18" charset="2"/>
              </a:rPr>
              <a:t>f</a:t>
            </a:r>
            <a:r>
              <a:rPr lang="en-US" sz="1600" i="1" baseline="-25000" dirty="0" err="1"/>
              <a:t>t</a:t>
            </a:r>
            <a:r>
              <a:rPr lang="en-US" sz="1600" baseline="-25000" dirty="0"/>
              <a:t>-</a:t>
            </a:r>
            <a:r>
              <a:rPr lang="en-US" sz="1600" i="1" baseline="-25000" dirty="0" err="1"/>
              <a:t>p</a:t>
            </a:r>
            <a:r>
              <a:rPr lang="en-US" sz="1600" i="1" dirty="0" err="1"/>
              <a:t>z</a:t>
            </a:r>
            <a:r>
              <a:rPr lang="en-US" sz="1600" i="1" baseline="-25000" dirty="0" err="1"/>
              <a:t>t</a:t>
            </a:r>
            <a:r>
              <a:rPr lang="en-US" sz="1600" baseline="-25000" dirty="0"/>
              <a:t>-</a:t>
            </a:r>
            <a:r>
              <a:rPr lang="en-US" sz="1600" i="1" baseline="-25000" dirty="0"/>
              <a:t>p</a:t>
            </a:r>
            <a:r>
              <a:rPr lang="en-US" sz="1600" dirty="0"/>
              <a:t> + e</a:t>
            </a:r>
            <a:r>
              <a:rPr lang="en-US" sz="1600" i="1" baseline="-25000" dirty="0"/>
              <a:t>t</a:t>
            </a:r>
          </a:p>
          <a:p>
            <a:endParaRPr lang="en-US" sz="1600" dirty="0"/>
          </a:p>
          <a:p>
            <a:r>
              <a:rPr lang="en-US" sz="1600" dirty="0"/>
              <a:t>MA(1) model (moving average of order 1):	</a:t>
            </a:r>
            <a:r>
              <a:rPr lang="en-US" sz="1600" dirty="0" err="1"/>
              <a:t>z</a:t>
            </a:r>
            <a:r>
              <a:rPr lang="en-US" sz="1600" i="1" baseline="-25000" dirty="0" err="1"/>
              <a:t>t</a:t>
            </a:r>
            <a:r>
              <a:rPr lang="en-US" sz="1600" dirty="0"/>
              <a:t> = </a:t>
            </a:r>
            <a:r>
              <a:rPr lang="en-US" sz="1600" dirty="0">
                <a:latin typeface="Symbol" pitchFamily="18" charset="2"/>
              </a:rPr>
              <a:t>d</a:t>
            </a:r>
            <a:r>
              <a:rPr lang="en-US" sz="1600" dirty="0"/>
              <a:t> + e</a:t>
            </a:r>
            <a:r>
              <a:rPr lang="en-US" sz="1600" i="1" baseline="-25000" dirty="0"/>
              <a:t>t</a:t>
            </a:r>
            <a:r>
              <a:rPr lang="en-US" sz="1600" dirty="0"/>
              <a:t> </a:t>
            </a:r>
            <a:r>
              <a:rPr lang="en-US" sz="1600" dirty="0">
                <a:sym typeface="Symbol" pitchFamily="18" charset="2"/>
              </a:rPr>
              <a:t></a:t>
            </a:r>
            <a:r>
              <a:rPr lang="en-US" sz="1600" dirty="0"/>
              <a:t> </a:t>
            </a:r>
            <a:r>
              <a:rPr lang="en-US" sz="1600" dirty="0">
                <a:latin typeface="Symbol" pitchFamily="18" charset="2"/>
              </a:rPr>
              <a:t>q</a:t>
            </a:r>
            <a:r>
              <a:rPr lang="en-US" sz="1600" baseline="-25000" dirty="0"/>
              <a:t>1</a:t>
            </a:r>
            <a:r>
              <a:rPr lang="en-US" sz="1600" i="1" dirty="0"/>
              <a:t>e</a:t>
            </a:r>
            <a:r>
              <a:rPr lang="en-US" sz="1600" i="1" baseline="-25000" dirty="0"/>
              <a:t>t</a:t>
            </a:r>
            <a:r>
              <a:rPr lang="en-US" sz="1600" baseline="-25000" dirty="0"/>
              <a:t>-1</a:t>
            </a:r>
          </a:p>
          <a:p>
            <a:r>
              <a:rPr lang="en-US" sz="1600" dirty="0"/>
              <a:t>MA(</a:t>
            </a:r>
            <a:r>
              <a:rPr lang="en-US" sz="1600" i="1" dirty="0"/>
              <a:t>q</a:t>
            </a:r>
            <a:r>
              <a:rPr lang="en-US" sz="1600" dirty="0"/>
              <a:t>) model (moving average of order </a:t>
            </a:r>
            <a:r>
              <a:rPr lang="en-US" sz="1600" i="1" dirty="0"/>
              <a:t>q</a:t>
            </a:r>
            <a:r>
              <a:rPr lang="en-US" sz="1600" dirty="0"/>
              <a:t>):	</a:t>
            </a:r>
            <a:r>
              <a:rPr lang="en-US" sz="1600" dirty="0" err="1"/>
              <a:t>z</a:t>
            </a:r>
            <a:r>
              <a:rPr lang="en-US" sz="1600" i="1" baseline="-25000" dirty="0" err="1"/>
              <a:t>t</a:t>
            </a:r>
            <a:r>
              <a:rPr lang="en-US" sz="1600" dirty="0"/>
              <a:t> = </a:t>
            </a:r>
            <a:r>
              <a:rPr lang="en-US" sz="1600" dirty="0">
                <a:latin typeface="Symbol" pitchFamily="18" charset="2"/>
              </a:rPr>
              <a:t>d</a:t>
            </a:r>
            <a:r>
              <a:rPr lang="en-US" sz="1600" dirty="0"/>
              <a:t> + e</a:t>
            </a:r>
            <a:r>
              <a:rPr lang="en-US" sz="1600" i="1" baseline="-25000" dirty="0"/>
              <a:t>t</a:t>
            </a:r>
            <a:r>
              <a:rPr lang="en-US" sz="1600" dirty="0"/>
              <a:t> </a:t>
            </a:r>
            <a:r>
              <a:rPr lang="en-US" sz="1600" dirty="0">
                <a:sym typeface="Symbol" pitchFamily="18" charset="2"/>
              </a:rPr>
              <a:t></a:t>
            </a:r>
            <a:r>
              <a:rPr lang="en-US" sz="1600" dirty="0"/>
              <a:t> </a:t>
            </a:r>
            <a:r>
              <a:rPr lang="en-US" sz="1600" dirty="0">
                <a:latin typeface="Symbol" pitchFamily="18" charset="2"/>
              </a:rPr>
              <a:t>q</a:t>
            </a:r>
            <a:r>
              <a:rPr lang="en-US" sz="1600" baseline="-25000" dirty="0"/>
              <a:t>1</a:t>
            </a:r>
            <a:r>
              <a:rPr lang="en-US" sz="1600" i="1" dirty="0"/>
              <a:t>e</a:t>
            </a:r>
            <a:r>
              <a:rPr lang="en-US" sz="1600" i="1" baseline="-25000" dirty="0"/>
              <a:t>t</a:t>
            </a:r>
            <a:r>
              <a:rPr lang="en-US" sz="1600" baseline="-25000" dirty="0"/>
              <a:t>-1</a:t>
            </a:r>
            <a:r>
              <a:rPr lang="en-US" sz="1600" dirty="0"/>
              <a:t> </a:t>
            </a:r>
            <a:r>
              <a:rPr lang="en-US" sz="1600" dirty="0">
                <a:sym typeface="Symbol" pitchFamily="18" charset="2"/>
              </a:rPr>
              <a:t></a:t>
            </a:r>
            <a:r>
              <a:rPr lang="en-US" sz="1600" dirty="0"/>
              <a:t> </a:t>
            </a:r>
            <a:r>
              <a:rPr lang="en-US" sz="1600" dirty="0">
                <a:latin typeface="Symbol" pitchFamily="18" charset="2"/>
              </a:rPr>
              <a:t>q</a:t>
            </a:r>
            <a:r>
              <a:rPr lang="en-US" sz="1600" baseline="-25000" dirty="0"/>
              <a:t>2</a:t>
            </a:r>
            <a:r>
              <a:rPr lang="en-US" sz="1600" i="1" dirty="0"/>
              <a:t>e</a:t>
            </a:r>
            <a:r>
              <a:rPr lang="en-US" sz="1600" i="1" baseline="-25000" dirty="0"/>
              <a:t>t</a:t>
            </a:r>
            <a:r>
              <a:rPr lang="en-US" sz="1600" baseline="-25000" dirty="0"/>
              <a:t>-2</a:t>
            </a:r>
            <a:r>
              <a:rPr lang="en-US" sz="1600" dirty="0"/>
              <a:t> </a:t>
            </a:r>
            <a:r>
              <a:rPr lang="en-US" sz="1600" dirty="0">
                <a:sym typeface="Symbol" pitchFamily="18" charset="2"/>
              </a:rPr>
              <a:t></a:t>
            </a:r>
            <a:r>
              <a:rPr lang="en-US" sz="1600" dirty="0"/>
              <a:t> ... </a:t>
            </a:r>
            <a:r>
              <a:rPr lang="en-US" sz="1600" dirty="0">
                <a:sym typeface="Symbol" pitchFamily="18" charset="2"/>
              </a:rPr>
              <a:t></a:t>
            </a:r>
            <a:r>
              <a:rPr lang="en-US" sz="1600" dirty="0"/>
              <a:t> </a:t>
            </a:r>
            <a:r>
              <a:rPr lang="en-US" sz="1600" dirty="0" err="1">
                <a:latin typeface="Symbol" pitchFamily="18" charset="2"/>
              </a:rPr>
              <a:t>q</a:t>
            </a:r>
            <a:r>
              <a:rPr lang="en-US" sz="1600" i="1" baseline="-25000" dirty="0" err="1"/>
              <a:t>t</a:t>
            </a:r>
            <a:r>
              <a:rPr lang="en-US" sz="1600" baseline="-25000" dirty="0"/>
              <a:t>-</a:t>
            </a:r>
            <a:r>
              <a:rPr lang="en-US" sz="1600" i="1" baseline="-25000" dirty="0" err="1"/>
              <a:t>q</a:t>
            </a:r>
            <a:r>
              <a:rPr lang="en-US" sz="1600" i="1" dirty="0" err="1"/>
              <a:t>e</a:t>
            </a:r>
            <a:r>
              <a:rPr lang="en-US" sz="1600" i="1" baseline="-25000" dirty="0" err="1"/>
              <a:t>t</a:t>
            </a:r>
            <a:r>
              <a:rPr lang="en-US" sz="1600" baseline="-25000" dirty="0"/>
              <a:t>-</a:t>
            </a:r>
            <a:r>
              <a:rPr lang="en-US" sz="1600" i="1" baseline="-25000" dirty="0"/>
              <a:t>q</a:t>
            </a:r>
          </a:p>
          <a:p>
            <a:endParaRPr lang="en-US" sz="1600" dirty="0"/>
          </a:p>
          <a:p>
            <a:r>
              <a:rPr lang="en-US" sz="1600" dirty="0"/>
              <a:t>ARMA (</a:t>
            </a:r>
            <a:r>
              <a:rPr lang="en-US" sz="1600" i="1" dirty="0" err="1"/>
              <a:t>p</a:t>
            </a:r>
            <a:r>
              <a:rPr lang="en-US" sz="1600" dirty="0" err="1"/>
              <a:t>,</a:t>
            </a:r>
            <a:r>
              <a:rPr lang="en-US" sz="1600" i="1" dirty="0" err="1"/>
              <a:t>q</a:t>
            </a:r>
            <a:r>
              <a:rPr lang="en-US" sz="1600" dirty="0"/>
              <a:t>) models:			</a:t>
            </a:r>
            <a:r>
              <a:rPr lang="en-US" sz="1600" dirty="0" err="1"/>
              <a:t>z</a:t>
            </a:r>
            <a:r>
              <a:rPr lang="en-US" sz="1600" i="1" baseline="-25000" dirty="0" err="1"/>
              <a:t>t</a:t>
            </a:r>
            <a:r>
              <a:rPr lang="en-US" sz="1600" dirty="0"/>
              <a:t> = </a:t>
            </a:r>
            <a:r>
              <a:rPr lang="en-US" sz="1600" dirty="0">
                <a:latin typeface="Symbol" pitchFamily="18" charset="2"/>
              </a:rPr>
              <a:t>d</a:t>
            </a:r>
            <a:r>
              <a:rPr lang="en-US" sz="1600" dirty="0"/>
              <a:t> + </a:t>
            </a:r>
            <a:r>
              <a:rPr lang="en-US" sz="1600" dirty="0">
                <a:latin typeface="Symbol" pitchFamily="18" charset="2"/>
              </a:rPr>
              <a:t>f</a:t>
            </a:r>
            <a:r>
              <a:rPr lang="en-US" sz="1600" baseline="-25000" dirty="0"/>
              <a:t>1</a:t>
            </a:r>
            <a:r>
              <a:rPr lang="en-US" sz="1600" i="1" dirty="0"/>
              <a:t>z</a:t>
            </a:r>
            <a:r>
              <a:rPr lang="en-US" sz="1600" i="1" baseline="-25000" dirty="0"/>
              <a:t>t</a:t>
            </a:r>
            <a:r>
              <a:rPr lang="en-US" sz="1600" baseline="-25000" dirty="0"/>
              <a:t>-1</a:t>
            </a:r>
            <a:r>
              <a:rPr lang="en-US" sz="1600" dirty="0"/>
              <a:t>+ </a:t>
            </a:r>
            <a:r>
              <a:rPr lang="en-US" sz="1600" dirty="0">
                <a:latin typeface="Symbol" pitchFamily="18" charset="2"/>
              </a:rPr>
              <a:t>f</a:t>
            </a:r>
            <a:r>
              <a:rPr lang="en-US" sz="1600" baseline="-25000" dirty="0"/>
              <a:t>2</a:t>
            </a:r>
            <a:r>
              <a:rPr lang="en-US" sz="1600" i="1" dirty="0"/>
              <a:t>z</a:t>
            </a:r>
            <a:r>
              <a:rPr lang="en-US" sz="1600" i="1" baseline="-25000" dirty="0"/>
              <a:t>t</a:t>
            </a:r>
            <a:r>
              <a:rPr lang="en-US" sz="1600" baseline="-25000" dirty="0"/>
              <a:t>-2</a:t>
            </a:r>
            <a:r>
              <a:rPr lang="en-US" sz="1600" dirty="0"/>
              <a:t>+ ... </a:t>
            </a:r>
            <a:r>
              <a:rPr lang="fr-FR" sz="1600" dirty="0"/>
              <a:t>+ </a:t>
            </a:r>
            <a:r>
              <a:rPr lang="en-US" sz="1600" dirty="0">
                <a:latin typeface="Symbol" pitchFamily="18" charset="2"/>
              </a:rPr>
              <a:t>f</a:t>
            </a:r>
            <a:r>
              <a:rPr lang="fr-FR" sz="1600" i="1" baseline="-25000" dirty="0"/>
              <a:t>t</a:t>
            </a:r>
            <a:r>
              <a:rPr lang="fr-FR" sz="1600" baseline="-25000" dirty="0"/>
              <a:t>-</a:t>
            </a:r>
            <a:r>
              <a:rPr lang="fr-FR" sz="1600" i="1" baseline="-25000" dirty="0" err="1"/>
              <a:t>p</a:t>
            </a:r>
            <a:r>
              <a:rPr lang="fr-FR" sz="1600" i="1" dirty="0" err="1"/>
              <a:t>z</a:t>
            </a:r>
            <a:r>
              <a:rPr lang="fr-FR" sz="1600" i="1" baseline="-25000" dirty="0" err="1"/>
              <a:t>t</a:t>
            </a:r>
            <a:r>
              <a:rPr lang="fr-FR" sz="1600" baseline="-25000" dirty="0"/>
              <a:t>-</a:t>
            </a:r>
            <a:r>
              <a:rPr lang="fr-FR" sz="1600" i="1" baseline="-25000" dirty="0"/>
              <a:t>p</a:t>
            </a:r>
            <a:r>
              <a:rPr lang="fr-FR" sz="1600" dirty="0"/>
              <a:t> </a:t>
            </a:r>
          </a:p>
          <a:p>
            <a:r>
              <a:rPr lang="fr-FR" sz="1600" dirty="0"/>
              <a:t>				      + </a:t>
            </a:r>
            <a:r>
              <a:rPr lang="fr-FR" sz="1600" i="1" dirty="0"/>
              <a:t>e</a:t>
            </a:r>
            <a:r>
              <a:rPr lang="fr-FR" sz="1600" i="1" baseline="-25000" dirty="0"/>
              <a:t>t</a:t>
            </a:r>
            <a:r>
              <a:rPr lang="fr-FR" sz="1600" dirty="0"/>
              <a:t> - </a:t>
            </a:r>
            <a:r>
              <a:rPr lang="en-US" sz="1600" dirty="0">
                <a:latin typeface="Symbol" pitchFamily="18" charset="2"/>
              </a:rPr>
              <a:t>q</a:t>
            </a:r>
            <a:r>
              <a:rPr lang="fr-FR" sz="1600" baseline="-25000" dirty="0"/>
              <a:t>1</a:t>
            </a:r>
            <a:r>
              <a:rPr lang="fr-FR" sz="1600" i="1" dirty="0"/>
              <a:t>e</a:t>
            </a:r>
            <a:r>
              <a:rPr lang="fr-FR" sz="1600" i="1" baseline="-25000" dirty="0"/>
              <a:t>t</a:t>
            </a:r>
            <a:r>
              <a:rPr lang="fr-FR" sz="1600" baseline="-25000" dirty="0"/>
              <a:t>-1</a:t>
            </a:r>
            <a:r>
              <a:rPr lang="fr-FR" sz="1600" dirty="0"/>
              <a:t> </a:t>
            </a:r>
            <a:r>
              <a:rPr lang="en-US" sz="1600" dirty="0">
                <a:sym typeface="Symbol" pitchFamily="18" charset="2"/>
              </a:rPr>
              <a:t></a:t>
            </a:r>
            <a:r>
              <a:rPr lang="fr-FR" sz="1600" dirty="0"/>
              <a:t> </a:t>
            </a:r>
            <a:r>
              <a:rPr lang="en-US" sz="1600" dirty="0">
                <a:latin typeface="Symbol" pitchFamily="18" charset="2"/>
              </a:rPr>
              <a:t>q</a:t>
            </a:r>
            <a:r>
              <a:rPr lang="fr-FR" sz="1600" baseline="-25000" dirty="0"/>
              <a:t>2</a:t>
            </a:r>
            <a:r>
              <a:rPr lang="fr-FR" sz="1600" i="1" dirty="0"/>
              <a:t>e</a:t>
            </a:r>
            <a:r>
              <a:rPr lang="fr-FR" sz="1600" i="1" baseline="-25000" dirty="0"/>
              <a:t>t</a:t>
            </a:r>
            <a:r>
              <a:rPr lang="fr-FR" sz="1600" baseline="-25000" dirty="0"/>
              <a:t>-2</a:t>
            </a:r>
            <a:r>
              <a:rPr lang="fr-FR" sz="1600" dirty="0"/>
              <a:t> </a:t>
            </a:r>
            <a:r>
              <a:rPr lang="fr-FR" sz="1600" dirty="0">
                <a:sym typeface="Symbol" pitchFamily="18" charset="2"/>
              </a:rPr>
              <a:t></a:t>
            </a:r>
            <a:r>
              <a:rPr lang="fr-FR" sz="1600" dirty="0"/>
              <a:t> ... </a:t>
            </a:r>
            <a:r>
              <a:rPr lang="fr-FR" sz="1600" dirty="0">
                <a:sym typeface="Symbol" pitchFamily="18" charset="2"/>
              </a:rPr>
              <a:t></a:t>
            </a:r>
            <a:r>
              <a:rPr lang="fr-FR" sz="1600" dirty="0"/>
              <a:t> </a:t>
            </a:r>
            <a:r>
              <a:rPr lang="en-US" sz="1600" dirty="0">
                <a:latin typeface="Symbol" pitchFamily="18" charset="2"/>
              </a:rPr>
              <a:t>q</a:t>
            </a:r>
            <a:r>
              <a:rPr lang="fr-FR" sz="1600" i="1" baseline="-25000" dirty="0"/>
              <a:t>t</a:t>
            </a:r>
            <a:r>
              <a:rPr lang="fr-FR" sz="1600" baseline="-25000" dirty="0"/>
              <a:t>-</a:t>
            </a:r>
            <a:r>
              <a:rPr lang="fr-FR" sz="1600" i="1" baseline="-25000" dirty="0" err="1"/>
              <a:t>q</a:t>
            </a:r>
            <a:r>
              <a:rPr lang="fr-FR" sz="1600" i="1" dirty="0" err="1"/>
              <a:t>e</a:t>
            </a:r>
            <a:r>
              <a:rPr lang="fr-FR" sz="1600" i="1" baseline="-25000" dirty="0" err="1"/>
              <a:t>t</a:t>
            </a:r>
            <a:r>
              <a:rPr lang="fr-FR" sz="1600" baseline="-25000" dirty="0"/>
              <a:t>-</a:t>
            </a:r>
            <a:r>
              <a:rPr lang="fr-FR" sz="1600" i="1" baseline="-25000" dirty="0"/>
              <a:t>q</a:t>
            </a:r>
            <a:endParaRPr lang="en-US" sz="1600" i="1" baseline="-25000" dirty="0"/>
          </a:p>
          <a:p>
            <a:endParaRPr lang="en-US" sz="1600" dirty="0"/>
          </a:p>
          <a:p>
            <a:r>
              <a:rPr lang="en-US" sz="1600" dirty="0"/>
              <a:t>ARIMA(</a:t>
            </a:r>
            <a:r>
              <a:rPr lang="en-US" sz="1600" i="1" dirty="0" err="1"/>
              <a:t>p</a:t>
            </a:r>
            <a:r>
              <a:rPr lang="en-US" sz="1600" dirty="0" err="1"/>
              <a:t>,</a:t>
            </a:r>
            <a:r>
              <a:rPr lang="en-US" sz="1600" i="1" dirty="0" err="1"/>
              <a:t>d</a:t>
            </a:r>
            <a:r>
              <a:rPr lang="en-US" sz="1600" dirty="0" err="1"/>
              <a:t>,</a:t>
            </a:r>
            <a:r>
              <a:rPr lang="en-US" sz="1600" i="1" dirty="0" err="1"/>
              <a:t>q</a:t>
            </a:r>
            <a:r>
              <a:rPr lang="en-US" sz="1600" dirty="0"/>
              <a:t>) models (</a:t>
            </a:r>
            <a:r>
              <a:rPr lang="en-US" sz="1600" i="1" dirty="0"/>
              <a:t>d</a:t>
            </a:r>
            <a:r>
              <a:rPr lang="en-US" sz="1600" dirty="0"/>
              <a:t> is number of differences in working series)	 </a:t>
            </a:r>
          </a:p>
        </p:txBody>
      </p:sp>
      <p:sp>
        <p:nvSpPr>
          <p:cNvPr id="83972" name="Text Box 4"/>
          <p:cNvSpPr txBox="1">
            <a:spLocks noChangeArrowheads="1"/>
          </p:cNvSpPr>
          <p:nvPr/>
        </p:nvSpPr>
        <p:spPr bwMode="auto">
          <a:xfrm>
            <a:off x="1752600" y="6096000"/>
            <a:ext cx="525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See J. Holton Wilson and Barry Keating, </a:t>
            </a:r>
            <a:r>
              <a:rPr lang="en-US" sz="1200" i="1" dirty="0"/>
              <a:t>Business Forecasting</a:t>
            </a:r>
            <a:r>
              <a:rPr lang="en-US" sz="1200" dirty="0"/>
              <a:t> </a:t>
            </a:r>
            <a:r>
              <a:rPr lang="en-US" sz="1200" dirty="0" smtClean="0"/>
              <a:t>5/e</a:t>
            </a:r>
            <a:r>
              <a:rPr lang="en-US" sz="1200" dirty="0"/>
              <a:t>, Irwin, </a:t>
            </a:r>
            <a:r>
              <a:rPr lang="en-US" sz="1200" dirty="0" smtClean="0"/>
              <a:t>2007).</a:t>
            </a:r>
            <a:endParaRPr lang="en-US" sz="12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ARIMA</a:t>
            </a:r>
          </a:p>
        </p:txBody>
      </p:sp>
      <p:sp>
        <p:nvSpPr>
          <p:cNvPr id="95235" name="Text Box 3"/>
          <p:cNvSpPr txBox="1">
            <a:spLocks noChangeArrowheads="1"/>
          </p:cNvSpPr>
          <p:nvPr/>
        </p:nvSpPr>
        <p:spPr bwMode="auto">
          <a:xfrm>
            <a:off x="381000" y="2133600"/>
            <a:ext cx="59436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Model identification depends on the data.  It is rarely necessary to go beyond </a:t>
            </a:r>
            <a:r>
              <a:rPr lang="en-US" i="1" dirty="0"/>
              <a:t>AR</a:t>
            </a:r>
            <a:r>
              <a:rPr lang="en-US" dirty="0"/>
              <a:t>(1) or </a:t>
            </a:r>
            <a:r>
              <a:rPr lang="en-US" i="1" dirty="0"/>
              <a:t>MA</a:t>
            </a:r>
            <a:r>
              <a:rPr lang="en-US" dirty="0"/>
              <a:t>(1), although seasonal data will require fancier models.  Criteria for model adequacy can be found in any forecasting textbook.  Time series modeling using ARIMA is an advanced topic that requires additional study*.</a:t>
            </a:r>
          </a:p>
        </p:txBody>
      </p:sp>
      <p:sp>
        <p:nvSpPr>
          <p:cNvPr id="95236" name="Text Box 4"/>
          <p:cNvSpPr txBox="1">
            <a:spLocks noChangeArrowheads="1"/>
          </p:cNvSpPr>
          <p:nvPr/>
        </p:nvSpPr>
        <p:spPr bwMode="auto">
          <a:xfrm>
            <a:off x="1752600" y="6096000"/>
            <a:ext cx="6172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400" dirty="0"/>
              <a:t>* See J. Holton Wilson and Barry Keating, </a:t>
            </a:r>
            <a:r>
              <a:rPr lang="en-US" sz="1400" i="1" dirty="0"/>
              <a:t>Business Forecasting</a:t>
            </a:r>
            <a:r>
              <a:rPr lang="en-US" sz="1400" dirty="0"/>
              <a:t> </a:t>
            </a:r>
            <a:r>
              <a:rPr lang="en-US" sz="1400" dirty="0" smtClean="0"/>
              <a:t>5/e</a:t>
            </a:r>
            <a:r>
              <a:rPr lang="en-US" sz="1400" dirty="0"/>
              <a:t>, Irwin, </a:t>
            </a:r>
            <a:r>
              <a:rPr lang="en-US" sz="1400" dirty="0" smtClean="0"/>
              <a:t>2007).</a:t>
            </a:r>
            <a:endParaRPr lang="en-US" sz="1400" dirty="0"/>
          </a:p>
        </p:txBody>
      </p:sp>
      <p:pic>
        <p:nvPicPr>
          <p:cNvPr id="95238" name="Picture 6" descr="Business 10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667000"/>
            <a:ext cx="2209800" cy="2108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AR(1) Patterns</a:t>
            </a:r>
          </a:p>
        </p:txBody>
      </p:sp>
      <p:sp>
        <p:nvSpPr>
          <p:cNvPr id="93188" name="Text Box 4"/>
          <p:cNvSpPr txBox="1">
            <a:spLocks noChangeArrowheads="1"/>
          </p:cNvSpPr>
          <p:nvPr/>
        </p:nvSpPr>
        <p:spPr bwMode="auto">
          <a:xfrm>
            <a:off x="1752600" y="6096000"/>
            <a:ext cx="525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See J. Holton Wilson and Barry Keating, </a:t>
            </a:r>
            <a:r>
              <a:rPr lang="en-US" sz="1200" i="1" dirty="0"/>
              <a:t>Business Forecasting</a:t>
            </a:r>
            <a:r>
              <a:rPr lang="en-US" sz="1200" dirty="0"/>
              <a:t> </a:t>
            </a:r>
            <a:r>
              <a:rPr lang="en-US" sz="1200" dirty="0" smtClean="0"/>
              <a:t>5/e</a:t>
            </a:r>
            <a:r>
              <a:rPr lang="en-US" sz="1200" dirty="0"/>
              <a:t>, Irwin, </a:t>
            </a:r>
            <a:r>
              <a:rPr lang="en-US" sz="1200" dirty="0" smtClean="0"/>
              <a:t>2007).</a:t>
            </a:r>
            <a:endParaRPr lang="en-US" sz="1200" dirty="0"/>
          </a:p>
        </p:txBody>
      </p:sp>
      <p:pic>
        <p:nvPicPr>
          <p:cNvPr id="931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1438275"/>
            <a:ext cx="7334250" cy="398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210"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MA(1) Patterns</a:t>
            </a:r>
          </a:p>
        </p:txBody>
      </p:sp>
      <p:sp>
        <p:nvSpPr>
          <p:cNvPr id="94211" name="Text Box 3"/>
          <p:cNvSpPr txBox="1">
            <a:spLocks noChangeArrowheads="1"/>
          </p:cNvSpPr>
          <p:nvPr/>
        </p:nvSpPr>
        <p:spPr bwMode="auto">
          <a:xfrm>
            <a:off x="1752600" y="6096000"/>
            <a:ext cx="52578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dirty="0"/>
              <a:t>See J. Holton Wilson and Barry Keating, </a:t>
            </a:r>
            <a:r>
              <a:rPr lang="en-US" sz="1200" i="1" dirty="0"/>
              <a:t>Business Forecasting</a:t>
            </a:r>
            <a:r>
              <a:rPr lang="en-US" sz="1200" dirty="0"/>
              <a:t> </a:t>
            </a:r>
            <a:r>
              <a:rPr lang="en-US" sz="1200" dirty="0" smtClean="0"/>
              <a:t>5/e</a:t>
            </a:r>
            <a:r>
              <a:rPr lang="en-US" sz="1200" dirty="0"/>
              <a:t>, Irwin, </a:t>
            </a:r>
            <a:r>
              <a:rPr lang="en-US" sz="1200" dirty="0" smtClean="0"/>
              <a:t>2007).</a:t>
            </a:r>
            <a:endParaRPr lang="en-US" sz="1200" dirty="0"/>
          </a:p>
        </p:txBody>
      </p:sp>
      <p:pic>
        <p:nvPicPr>
          <p:cNvPr id="9421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638" y="1471613"/>
            <a:ext cx="7324725" cy="3914775"/>
          </a:xfrm>
          <a:prstGeom prst="rect">
            <a:avLst/>
          </a:prstGeom>
          <a:solidFill>
            <a:schemeClr val="accent5">
              <a:lumMod val="50000"/>
            </a:schemeClr>
          </a:solidFill>
          <a:ln>
            <a:noFill/>
          </a:ln>
          <a:effectLs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ARIMA: Example</a:t>
            </a:r>
          </a:p>
        </p:txBody>
      </p:sp>
      <p:sp>
        <p:nvSpPr>
          <p:cNvPr id="84996" name="Text Box 4"/>
          <p:cNvSpPr txBox="1">
            <a:spLocks noChangeArrowheads="1"/>
          </p:cNvSpPr>
          <p:nvPr/>
        </p:nvSpPr>
        <p:spPr bwMode="auto">
          <a:xfrm>
            <a:off x="762000" y="1143000"/>
            <a:ext cx="80010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dirty="0"/>
              <a:t>Here is MINITAB’s ARIMA for U.S. Oil Imports using an ARIMA model with one seasonal difference on data from 1996-2003 with forecasts for 13 “months” in 2004.  The forecasts have very wide confidence bands.</a:t>
            </a:r>
          </a:p>
        </p:txBody>
      </p:sp>
      <p:pic>
        <p:nvPicPr>
          <p:cNvPr id="8499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2286000"/>
            <a:ext cx="2597150"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99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667000"/>
            <a:ext cx="54864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457200" y="381000"/>
            <a:ext cx="8305800" cy="685800"/>
          </a:xfrm>
        </p:spPr>
        <p:txBody>
          <a:bodyPr/>
          <a:lstStyle/>
          <a:p>
            <a:pPr>
              <a:defRPr/>
            </a:pPr>
            <a:r>
              <a:rPr lang="en-US" sz="3600" dirty="0" smtClean="0">
                <a:solidFill>
                  <a:schemeClr val="accent1">
                    <a:lumMod val="75000"/>
                  </a:schemeClr>
                </a:solidFill>
                <a:effectLst>
                  <a:outerShdw blurRad="38100" dist="38100" dir="2700000" algn="tl">
                    <a:srgbClr val="000000"/>
                  </a:outerShdw>
                </a:effectLst>
                <a:latin typeface="Comic Sans MS" pitchFamily="66" charset="0"/>
              </a:rPr>
              <a:t>Trendless Data</a:t>
            </a:r>
          </a:p>
        </p:txBody>
      </p:sp>
      <p:sp>
        <p:nvSpPr>
          <p:cNvPr id="17411" name="Text Box 3"/>
          <p:cNvSpPr txBox="1">
            <a:spLocks noChangeArrowheads="1"/>
          </p:cNvSpPr>
          <p:nvPr/>
        </p:nvSpPr>
        <p:spPr bwMode="auto">
          <a:xfrm>
            <a:off x="685800" y="1143000"/>
            <a:ext cx="7543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dirty="0"/>
              <a:t>For an observed time series </a:t>
            </a:r>
            <a:r>
              <a:rPr lang="en-US" i="1" dirty="0"/>
              <a:t>y</a:t>
            </a:r>
            <a:r>
              <a:rPr lang="en-US" baseline="-25000" dirty="0"/>
              <a:t>1</a:t>
            </a:r>
            <a:r>
              <a:rPr lang="en-US" dirty="0"/>
              <a:t>, </a:t>
            </a:r>
            <a:r>
              <a:rPr lang="en-US" i="1" dirty="0"/>
              <a:t>y</a:t>
            </a:r>
            <a:r>
              <a:rPr lang="en-US" baseline="-25000" dirty="0"/>
              <a:t>2</a:t>
            </a:r>
            <a:r>
              <a:rPr lang="en-US" dirty="0"/>
              <a:t>, ..., </a:t>
            </a:r>
            <a:r>
              <a:rPr lang="en-US" i="1" dirty="0" err="1"/>
              <a:t>y</a:t>
            </a:r>
            <a:r>
              <a:rPr lang="en-US" baseline="-25000" dirty="0" err="1"/>
              <a:t>t</a:t>
            </a:r>
            <a:r>
              <a:rPr lang="en-US" dirty="0"/>
              <a:t> with </a:t>
            </a:r>
            <a:r>
              <a:rPr lang="en-US" i="1" dirty="0"/>
              <a:t>no consistent trend</a:t>
            </a:r>
            <a:r>
              <a:rPr lang="en-US" dirty="0"/>
              <a:t>, here are three common ways to forecast </a:t>
            </a:r>
            <a:r>
              <a:rPr lang="en-US" i="1" dirty="0"/>
              <a:t>one period ahead</a:t>
            </a:r>
            <a:r>
              <a:rPr lang="en-US" dirty="0"/>
              <a:t> (</a:t>
            </a:r>
            <a:r>
              <a:rPr lang="en-US" i="1" dirty="0"/>
              <a:t>F</a:t>
            </a:r>
            <a:r>
              <a:rPr lang="en-US" i="1" baseline="-25000" dirty="0"/>
              <a:t>t</a:t>
            </a:r>
            <a:r>
              <a:rPr lang="en-US" dirty="0"/>
              <a:t> is a forecast and </a:t>
            </a:r>
            <a:r>
              <a:rPr lang="en-US" i="1" dirty="0" err="1"/>
              <a:t>y</a:t>
            </a:r>
            <a:r>
              <a:rPr lang="en-US" i="1" baseline="-25000" dirty="0" err="1"/>
              <a:t>t</a:t>
            </a:r>
            <a:r>
              <a:rPr lang="en-US" dirty="0"/>
              <a:t> is the actual).</a:t>
            </a:r>
          </a:p>
        </p:txBody>
      </p:sp>
      <p:graphicFrame>
        <p:nvGraphicFramePr>
          <p:cNvPr id="69697" name="Group 65"/>
          <p:cNvGraphicFramePr>
            <a:graphicFrameLocks noGrp="1"/>
          </p:cNvGraphicFramePr>
          <p:nvPr>
            <p:extLst>
              <p:ext uri="{D42A27DB-BD31-4B8C-83A1-F6EECF244321}">
                <p14:modId xmlns:p14="http://schemas.microsoft.com/office/powerpoint/2010/main" val="30559522"/>
              </p:ext>
            </p:extLst>
          </p:nvPr>
        </p:nvGraphicFramePr>
        <p:xfrm>
          <a:off x="838200" y="2590800"/>
          <a:ext cx="7848600" cy="3825876"/>
        </p:xfrm>
        <a:graphic>
          <a:graphicData uri="http://schemas.openxmlformats.org/drawingml/2006/table">
            <a:tbl>
              <a:tblPr/>
              <a:tblGrid>
                <a:gridCol w="3657600"/>
                <a:gridCol w="4191000"/>
              </a:tblGrid>
              <a:tr h="60970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rgbClr val="0000FF"/>
                          </a:solidFill>
                          <a:effectLst/>
                          <a:latin typeface="Times New Roman" pitchFamily="18" charset="0"/>
                        </a:rPr>
                        <a:t>Forecast Method</a:t>
                      </a:r>
                    </a:p>
                  </a:txBody>
                  <a:tcPr marT="45728" marB="45728"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smtClean="0">
                          <a:ln>
                            <a:noFill/>
                          </a:ln>
                          <a:solidFill>
                            <a:srgbClr val="0000FF"/>
                          </a:solidFill>
                          <a:effectLst/>
                          <a:latin typeface="Times New Roman" pitchFamily="18" charset="0"/>
                        </a:rPr>
                        <a:t>Characteristics</a:t>
                      </a:r>
                    </a:p>
                  </a:txBody>
                  <a:tcPr marT="45728" marB="45728" horzOverflow="overflow">
                    <a:lnL>
                      <a:noFill/>
                    </a:lnL>
                    <a:lnR cap="flat">
                      <a:noFill/>
                    </a:lnR>
                    <a:lnT cap="flat">
                      <a:noFill/>
                    </a:lnT>
                    <a:lnB>
                      <a:noFill/>
                    </a:lnB>
                    <a:lnTlToBr>
                      <a:noFill/>
                    </a:lnTlToBr>
                    <a:lnBlToTr>
                      <a:noFill/>
                    </a:lnBlToTr>
                    <a:noFill/>
                  </a:tcPr>
                </a:tc>
              </a:tr>
              <a:tr h="1016169">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dirty="0" smtClean="0">
                          <a:ln>
                            <a:noFill/>
                          </a:ln>
                          <a:solidFill>
                            <a:schemeClr val="tx1"/>
                          </a:solidFill>
                          <a:effectLst/>
                          <a:latin typeface="Times New Roman" pitchFamily="18" charset="0"/>
                        </a:rPr>
                        <a:t>  </a:t>
                      </a:r>
                      <a:r>
                        <a:rPr kumimoji="0" lang="en-US" sz="2000" b="0" i="1" u="none" strike="noStrike" cap="none" normalizeH="0" baseline="0" dirty="0" smtClean="0">
                          <a:ln>
                            <a:noFill/>
                          </a:ln>
                          <a:solidFill>
                            <a:schemeClr val="tx1"/>
                          </a:solidFill>
                          <a:effectLst/>
                          <a:latin typeface="Times New Roman" pitchFamily="18" charset="0"/>
                        </a:rPr>
                        <a:t>F</a:t>
                      </a:r>
                      <a:r>
                        <a:rPr kumimoji="0" lang="en-US" sz="2000" b="0" i="1" u="none" strike="noStrike" cap="none" normalizeH="0" baseline="-25000" dirty="0" smtClean="0">
                          <a:ln>
                            <a:noFill/>
                          </a:ln>
                          <a:solidFill>
                            <a:schemeClr val="tx1"/>
                          </a:solidFill>
                          <a:effectLst/>
                          <a:latin typeface="Times New Roman" pitchFamily="18" charset="0"/>
                        </a:rPr>
                        <a:t>t</a:t>
                      </a:r>
                      <a:r>
                        <a:rPr kumimoji="0" lang="en-US" sz="2000" b="0" i="0" u="none" strike="noStrike" cap="none" normalizeH="0" baseline="-25000" dirty="0" smtClean="0">
                          <a:ln>
                            <a:noFill/>
                          </a:ln>
                          <a:solidFill>
                            <a:schemeClr val="tx1"/>
                          </a:solidFill>
                          <a:effectLst/>
                          <a:latin typeface="Times New Roman" pitchFamily="18" charset="0"/>
                        </a:rPr>
                        <a:t>+1 </a:t>
                      </a:r>
                      <a:r>
                        <a:rPr kumimoji="0" lang="en-US" sz="2000" b="0" i="0" u="none" strike="noStrike" cap="none" normalizeH="0" baseline="0" dirty="0" smtClean="0">
                          <a:ln>
                            <a:noFill/>
                          </a:ln>
                          <a:solidFill>
                            <a:schemeClr val="tx1"/>
                          </a:solidFill>
                          <a:effectLst/>
                          <a:latin typeface="Times New Roman" pitchFamily="18" charset="0"/>
                        </a:rPr>
                        <a:t>= </a:t>
                      </a:r>
                      <a:r>
                        <a:rPr kumimoji="0" lang="en-US" sz="2000" b="0" i="1" u="none" strike="noStrike" cap="none" normalizeH="0" baseline="0" dirty="0" err="1" smtClean="0">
                          <a:ln>
                            <a:noFill/>
                          </a:ln>
                          <a:solidFill>
                            <a:schemeClr val="tx1"/>
                          </a:solidFill>
                          <a:effectLst/>
                          <a:latin typeface="Times New Roman" pitchFamily="18" charset="0"/>
                        </a:rPr>
                        <a:t>y</a:t>
                      </a:r>
                      <a:r>
                        <a:rPr kumimoji="0" lang="en-US" sz="2000" b="0" i="1" u="none" strike="noStrike" cap="none" normalizeH="0" baseline="-25000" dirty="0" err="1" smtClean="0">
                          <a:ln>
                            <a:noFill/>
                          </a:ln>
                          <a:solidFill>
                            <a:schemeClr val="tx1"/>
                          </a:solidFill>
                          <a:effectLst/>
                          <a:latin typeface="Times New Roman" pitchFamily="18" charset="0"/>
                        </a:rPr>
                        <a:t>t</a:t>
                      </a:r>
                      <a:endParaRPr kumimoji="0" lang="en-US" sz="2000" b="0" i="1" u="none" strike="noStrike" cap="none" normalizeH="0" baseline="-25000" dirty="0" smtClean="0">
                        <a:ln>
                          <a:noFill/>
                        </a:ln>
                        <a:solidFill>
                          <a:schemeClr val="tx1"/>
                        </a:solidFill>
                        <a:effectLst/>
                        <a:latin typeface="Times New Roman" pitchFamily="18" charset="0"/>
                      </a:endParaRP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kern="1200" cap="none" normalizeH="0" baseline="0" dirty="0" smtClean="0">
                          <a:ln>
                            <a:noFill/>
                          </a:ln>
                          <a:solidFill>
                            <a:srgbClr val="0000FF"/>
                          </a:solidFill>
                          <a:effectLst/>
                          <a:latin typeface="Times New Roman" pitchFamily="18" charset="0"/>
                          <a:ea typeface="+mn-ea"/>
                          <a:cs typeface="+mn-cs"/>
                        </a:rPr>
                        <a:t>Same as Last Period   </a:t>
                      </a:r>
                      <a:r>
                        <a:rPr kumimoji="0" lang="en-US" sz="2000" b="0" i="0" u="none" strike="noStrike" cap="none" normalizeH="0" baseline="0" dirty="0" smtClean="0">
                          <a:ln>
                            <a:noFill/>
                          </a:ln>
                          <a:solidFill>
                            <a:schemeClr val="tx1"/>
                          </a:solidFill>
                          <a:effectLst/>
                          <a:latin typeface="Times New Roman" pitchFamily="18" charset="0"/>
                        </a:rPr>
                        <a:t>Simple, but accuracy depends solely on the most recent actual data point.</a:t>
                      </a:r>
                      <a:endParaRPr kumimoji="0" lang="en-US" sz="2800" b="0" i="0" u="none" strike="noStrike" cap="none" normalizeH="0" baseline="0" dirty="0" smtClean="0">
                        <a:ln>
                          <a:noFill/>
                        </a:ln>
                        <a:solidFill>
                          <a:schemeClr val="tx1"/>
                        </a:solidFill>
                        <a:effectLst/>
                        <a:latin typeface="Times New Roman" pitchFamily="18" charset="0"/>
                      </a:endParaRPr>
                    </a:p>
                  </a:txBody>
                  <a:tcPr marT="45728" marB="45728" horzOverflow="overflow">
                    <a:lnL>
                      <a:noFill/>
                    </a:lnL>
                    <a:lnR cap="flat">
                      <a:noFill/>
                    </a:lnR>
                    <a:lnT>
                      <a:noFill/>
                    </a:lnT>
                    <a:lnB>
                      <a:noFill/>
                    </a:lnB>
                    <a:lnTlToBr>
                      <a:noFill/>
                    </a:lnTlToBr>
                    <a:lnBlToTr>
                      <a:noFill/>
                    </a:lnBlToTr>
                    <a:noFill/>
                  </a:tcPr>
                </a:tc>
              </a:tr>
              <a:tr h="889148">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+1</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-1</a:t>
                      </a:r>
                      <a:r>
                        <a:rPr kumimoji="0" lang="en-US" sz="2000" b="0" i="0" u="none" strike="noStrike" cap="none" normalizeH="0" baseline="0" smtClean="0">
                          <a:ln>
                            <a:noFill/>
                          </a:ln>
                          <a:solidFill>
                            <a:schemeClr val="tx1"/>
                          </a:solidFill>
                          <a:effectLst/>
                          <a:latin typeface="Times New Roman" pitchFamily="18" charset="0"/>
                        </a:rPr>
                        <a:t> + ... +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a:t>
                      </a:r>
                      <a:r>
                        <a:rPr kumimoji="0" lang="en-US" sz="2000" b="0" i="1" u="none" strike="noStrike" cap="none" normalizeH="0" baseline="-25000" smtClean="0">
                          <a:ln>
                            <a:noFill/>
                          </a:ln>
                          <a:solidFill>
                            <a:schemeClr val="tx1"/>
                          </a:solidFill>
                          <a:effectLst/>
                          <a:latin typeface="Times New Roman" pitchFamily="18" charset="0"/>
                        </a:rPr>
                        <a:t>n</a:t>
                      </a:r>
                      <a:r>
                        <a:rPr kumimoji="0" lang="en-US" sz="2000" b="0" i="0" u="none" strike="noStrike" cap="none" normalizeH="0" baseline="0" smtClean="0">
                          <a:ln>
                            <a:noFill/>
                          </a:ln>
                          <a:solidFill>
                            <a:schemeClr val="tx1"/>
                          </a:solidFill>
                          <a:effectLst/>
                          <a:latin typeface="Times New Roman" pitchFamily="18" charset="0"/>
                        </a:rPr>
                        <a:t>)/</a:t>
                      </a:r>
                      <a:r>
                        <a:rPr kumimoji="0" lang="en-US" sz="2000" b="0" i="1" u="none" strike="noStrike" cap="none" normalizeH="0" baseline="0" smtClean="0">
                          <a:ln>
                            <a:noFill/>
                          </a:ln>
                          <a:solidFill>
                            <a:schemeClr val="tx1"/>
                          </a:solidFill>
                          <a:effectLst/>
                          <a:latin typeface="Times New Roman" pitchFamily="18" charset="0"/>
                        </a:rPr>
                        <a:t>n</a:t>
                      </a:r>
                    </a:p>
                  </a:txBody>
                  <a:tcPr marT="45728" marB="45728"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Times New Roman" pitchFamily="18" charset="0"/>
                          <a:ea typeface="+mn-ea"/>
                          <a:cs typeface="+mn-cs"/>
                        </a:rPr>
                        <a:t>Trailing</a:t>
                      </a:r>
                      <a:r>
                        <a:rPr kumimoji="0" lang="en-US" sz="2000" b="0" i="1" u="none" strike="noStrike" cap="none" normalizeH="0" baseline="0" dirty="0" smtClean="0">
                          <a:ln>
                            <a:noFill/>
                          </a:ln>
                          <a:solidFill>
                            <a:srgbClr val="0000FF"/>
                          </a:solidFill>
                          <a:effectLst/>
                          <a:latin typeface="Times New Roman" pitchFamily="18" charset="0"/>
                        </a:rPr>
                        <a:t> Moving Average (TMA) </a:t>
                      </a:r>
                      <a:r>
                        <a:rPr kumimoji="0" lang="en-US" sz="2000" b="0" i="0" u="none" strike="noStrike" cap="none" normalizeH="0" baseline="0" dirty="0" smtClean="0">
                          <a:ln>
                            <a:noFill/>
                          </a:ln>
                          <a:solidFill>
                            <a:schemeClr val="tx1"/>
                          </a:solidFill>
                          <a:effectLst/>
                          <a:latin typeface="Times New Roman" pitchFamily="18" charset="0"/>
                        </a:rPr>
                        <a:t>Each past data point has equal weight.</a:t>
                      </a:r>
                    </a:p>
                  </a:txBody>
                  <a:tcPr marT="45728" marB="45728" horzOverflow="overflow">
                    <a:lnL>
                      <a:noFill/>
                    </a:lnL>
                    <a:lnR cap="flat">
                      <a:noFill/>
                    </a:lnR>
                    <a:lnT>
                      <a:noFill/>
                    </a:lnT>
                    <a:lnB>
                      <a:noFill/>
                    </a:lnB>
                    <a:lnTlToBr>
                      <a:noFill/>
                    </a:lnTlToBr>
                    <a:lnBlToTr>
                      <a:noFill/>
                    </a:lnBlToTr>
                    <a:noFill/>
                  </a:tcPr>
                </a:tc>
              </a:tr>
              <a:tr h="1310858">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dirty="0" smtClean="0">
                          <a:ln>
                            <a:noFill/>
                          </a:ln>
                          <a:solidFill>
                            <a:schemeClr val="tx1"/>
                          </a:solidFill>
                          <a:effectLst/>
                          <a:latin typeface="Times New Roman" pitchFamily="18" charset="0"/>
                        </a:rPr>
                        <a:t>  </a:t>
                      </a:r>
                      <a:r>
                        <a:rPr kumimoji="0" lang="en-US" sz="2000" b="0" i="1" u="none" strike="noStrike" cap="none" normalizeH="0" baseline="0" dirty="0" smtClean="0">
                          <a:ln>
                            <a:noFill/>
                          </a:ln>
                          <a:solidFill>
                            <a:schemeClr val="tx1"/>
                          </a:solidFill>
                          <a:effectLst/>
                          <a:latin typeface="Times New Roman" pitchFamily="18" charset="0"/>
                        </a:rPr>
                        <a:t>F</a:t>
                      </a:r>
                      <a:r>
                        <a:rPr kumimoji="0" lang="en-US" sz="2000" b="0" i="1" u="none" strike="noStrike" cap="none" normalizeH="0" baseline="-25000" dirty="0" smtClean="0">
                          <a:ln>
                            <a:noFill/>
                          </a:ln>
                          <a:solidFill>
                            <a:schemeClr val="tx1"/>
                          </a:solidFill>
                          <a:effectLst/>
                          <a:latin typeface="Times New Roman" pitchFamily="18" charset="0"/>
                        </a:rPr>
                        <a:t>t</a:t>
                      </a:r>
                      <a:r>
                        <a:rPr kumimoji="0" lang="en-US" sz="2000" b="0" i="0" u="none" strike="noStrike" cap="none" normalizeH="0" baseline="-25000" dirty="0" smtClean="0">
                          <a:ln>
                            <a:noFill/>
                          </a:ln>
                          <a:solidFill>
                            <a:schemeClr val="tx1"/>
                          </a:solidFill>
                          <a:effectLst/>
                          <a:latin typeface="Times New Roman" pitchFamily="18" charset="0"/>
                        </a:rPr>
                        <a:t>+1</a:t>
                      </a:r>
                      <a:r>
                        <a:rPr kumimoji="0" lang="en-US" sz="2000" b="0" i="0" u="none" strike="noStrike" cap="none" normalizeH="0" baseline="0" dirty="0" smtClean="0">
                          <a:ln>
                            <a:noFill/>
                          </a:ln>
                          <a:solidFill>
                            <a:schemeClr val="tx1"/>
                          </a:solidFill>
                          <a:effectLst/>
                          <a:latin typeface="Times New Roman" pitchFamily="18" charset="0"/>
                        </a:rPr>
                        <a:t> = </a:t>
                      </a:r>
                      <a:r>
                        <a:rPr kumimoji="0" lang="el-GR" sz="2000" b="0" i="1" u="none" strike="noStrike" cap="none" normalizeH="0" baseline="0" dirty="0" smtClean="0">
                          <a:ln>
                            <a:noFill/>
                          </a:ln>
                          <a:solidFill>
                            <a:schemeClr val="tx1"/>
                          </a:solidFill>
                          <a:effectLst/>
                          <a:latin typeface="+mn-lt"/>
                          <a:cs typeface="Calibri"/>
                        </a:rPr>
                        <a:t>α</a:t>
                      </a:r>
                      <a:r>
                        <a:rPr kumimoji="0" lang="en-US" sz="2000" b="0" i="1" u="none" strike="noStrike" cap="none" normalizeH="0" baseline="0" dirty="0" err="1" smtClean="0">
                          <a:ln>
                            <a:noFill/>
                          </a:ln>
                          <a:solidFill>
                            <a:schemeClr val="tx1"/>
                          </a:solidFill>
                          <a:effectLst/>
                          <a:latin typeface="Times New Roman" pitchFamily="18" charset="0"/>
                        </a:rPr>
                        <a:t>y</a:t>
                      </a:r>
                      <a:r>
                        <a:rPr kumimoji="0" lang="en-US" sz="2000" b="0" i="1" u="none" strike="noStrike" cap="none" normalizeH="0" baseline="-25000" dirty="0" err="1" smtClean="0">
                          <a:ln>
                            <a:noFill/>
                          </a:ln>
                          <a:solidFill>
                            <a:schemeClr val="tx1"/>
                          </a:solidFill>
                          <a:effectLst/>
                          <a:latin typeface="Times New Roman" pitchFamily="18" charset="0"/>
                        </a:rPr>
                        <a:t>t</a:t>
                      </a:r>
                      <a:r>
                        <a:rPr kumimoji="0" lang="en-US" sz="2000" b="0" i="0" u="none" strike="noStrike" cap="none" normalizeH="0" baseline="0" dirty="0" smtClean="0">
                          <a:ln>
                            <a:noFill/>
                          </a:ln>
                          <a:solidFill>
                            <a:schemeClr val="tx1"/>
                          </a:solidFill>
                          <a:effectLst/>
                          <a:latin typeface="Times New Roman" pitchFamily="18" charset="0"/>
                        </a:rPr>
                        <a:t> + (1−</a:t>
                      </a:r>
                      <a:r>
                        <a:rPr kumimoji="0" lang="el-GR" sz="2000" b="0" i="1" u="none" strike="noStrike" cap="none" normalizeH="0" baseline="0" dirty="0" smtClean="0">
                          <a:ln>
                            <a:noFill/>
                          </a:ln>
                          <a:solidFill>
                            <a:schemeClr val="tx1"/>
                          </a:solidFill>
                          <a:effectLst/>
                          <a:latin typeface="+mn-lt"/>
                          <a:cs typeface="Calibri"/>
                        </a:rPr>
                        <a:t>α</a:t>
                      </a:r>
                      <a:r>
                        <a:rPr kumimoji="0" lang="en-US" sz="2000" b="0" i="0" u="none" strike="noStrike" cap="none" normalizeH="0" baseline="0" dirty="0" smtClean="0">
                          <a:ln>
                            <a:noFill/>
                          </a:ln>
                          <a:solidFill>
                            <a:schemeClr val="tx1"/>
                          </a:solidFill>
                          <a:effectLst/>
                          <a:latin typeface="Times New Roman" pitchFamily="18" charset="0"/>
                        </a:rPr>
                        <a:t>) </a:t>
                      </a:r>
                      <a:r>
                        <a:rPr kumimoji="0" lang="en-US" sz="2000" b="0" i="1" u="none" strike="noStrike" cap="none" normalizeH="0" baseline="0" dirty="0" smtClean="0">
                          <a:ln>
                            <a:noFill/>
                          </a:ln>
                          <a:solidFill>
                            <a:schemeClr val="tx1"/>
                          </a:solidFill>
                          <a:effectLst/>
                          <a:latin typeface="Times New Roman" pitchFamily="18" charset="0"/>
                        </a:rPr>
                        <a:t>F</a:t>
                      </a:r>
                      <a:r>
                        <a:rPr kumimoji="0" lang="en-US" sz="2000" b="0" i="1" u="none" strike="noStrike" cap="none" normalizeH="0" baseline="-25000" dirty="0" smtClean="0">
                          <a:ln>
                            <a:noFill/>
                          </a:ln>
                          <a:solidFill>
                            <a:schemeClr val="tx1"/>
                          </a:solidFill>
                          <a:effectLst/>
                          <a:latin typeface="Times New Roman" pitchFamily="18" charset="0"/>
                        </a:rPr>
                        <a:t>t</a:t>
                      </a:r>
                    </a:p>
                  </a:txBody>
                  <a:tcPr marT="45728" marB="45728"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dirty="0" smtClean="0">
                          <a:ln>
                            <a:noFill/>
                          </a:ln>
                          <a:solidFill>
                            <a:srgbClr val="0000FF"/>
                          </a:solidFill>
                          <a:effectLst/>
                          <a:latin typeface="Times New Roman" pitchFamily="18" charset="0"/>
                        </a:rPr>
                        <a:t>Exponential Smoothing</a:t>
                      </a:r>
                      <a:r>
                        <a:rPr kumimoji="0" lang="en-US" sz="2000" b="0" i="0" u="none" strike="noStrike" cap="none" normalizeH="0" baseline="0" dirty="0" smtClean="0">
                          <a:ln>
                            <a:noFill/>
                          </a:ln>
                          <a:solidFill>
                            <a:schemeClr val="tx1"/>
                          </a:solidFill>
                          <a:effectLst/>
                          <a:latin typeface="Times New Roman" pitchFamily="18" charset="0"/>
                        </a:rPr>
                        <a:t>  Assigns a weight to the most recent </a:t>
                      </a:r>
                      <a:r>
                        <a:rPr kumimoji="0" lang="en-US" sz="2000" b="0" i="1" u="none" strike="noStrike" cap="none" normalizeH="0" baseline="0" dirty="0" smtClean="0">
                          <a:ln>
                            <a:noFill/>
                          </a:ln>
                          <a:solidFill>
                            <a:srgbClr val="0033CC"/>
                          </a:solidFill>
                          <a:effectLst/>
                          <a:latin typeface="Times New Roman" pitchFamily="18" charset="0"/>
                        </a:rPr>
                        <a:t>actual</a:t>
                      </a:r>
                      <a:r>
                        <a:rPr kumimoji="0" lang="en-US" sz="2000" b="0" i="0" u="none" strike="noStrike" cap="none" normalizeH="0" baseline="0" dirty="0" smtClean="0">
                          <a:ln>
                            <a:noFill/>
                          </a:ln>
                          <a:solidFill>
                            <a:srgbClr val="0033CC"/>
                          </a:solidFill>
                          <a:effectLst/>
                          <a:latin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rPr>
                        <a:t>data point (</a:t>
                      </a:r>
                      <a:r>
                        <a:rPr kumimoji="0" lang="en-US" sz="2000" b="0" i="1" u="none" strike="noStrike" cap="none" normalizeH="0" baseline="0" dirty="0" err="1" smtClean="0">
                          <a:ln>
                            <a:noFill/>
                          </a:ln>
                          <a:solidFill>
                            <a:schemeClr val="tx1"/>
                          </a:solidFill>
                          <a:effectLst/>
                          <a:latin typeface="Times New Roman" pitchFamily="18" charset="0"/>
                        </a:rPr>
                        <a:t>y</a:t>
                      </a:r>
                      <a:r>
                        <a:rPr kumimoji="0" lang="en-US" sz="2000" b="0" i="1" u="none" strike="noStrike" cap="none" normalizeH="0" baseline="-25000" dirty="0" err="1" smtClean="0">
                          <a:ln>
                            <a:noFill/>
                          </a:ln>
                          <a:solidFill>
                            <a:schemeClr val="tx1"/>
                          </a:solidFill>
                          <a:effectLst/>
                          <a:latin typeface="Times New Roman" pitchFamily="18" charset="0"/>
                        </a:rPr>
                        <a:t>t</a:t>
                      </a:r>
                      <a:r>
                        <a:rPr kumimoji="0" lang="en-US" sz="2000" b="0" i="0" u="none" strike="noStrike" cap="none" normalizeH="0" baseline="0" dirty="0" smtClean="0">
                          <a:ln>
                            <a:noFill/>
                          </a:ln>
                          <a:solidFill>
                            <a:schemeClr val="tx1"/>
                          </a:solidFill>
                          <a:effectLst/>
                          <a:latin typeface="Times New Roman" pitchFamily="18" charset="0"/>
                        </a:rPr>
                        <a:t>) and its reciprocal weight to the most recent </a:t>
                      </a:r>
                      <a:r>
                        <a:rPr kumimoji="0" lang="en-US" sz="2000" b="0" i="1" u="none" strike="noStrike" cap="none" normalizeH="0" baseline="0" dirty="0" smtClean="0">
                          <a:ln>
                            <a:noFill/>
                          </a:ln>
                          <a:solidFill>
                            <a:srgbClr val="0033CC"/>
                          </a:solidFill>
                          <a:effectLst/>
                          <a:latin typeface="Times New Roman" pitchFamily="18" charset="0"/>
                        </a:rPr>
                        <a:t>forecast</a:t>
                      </a:r>
                      <a:r>
                        <a:rPr kumimoji="0" lang="en-US" sz="2000" b="0" i="0" u="none" strike="noStrike" cap="none" normalizeH="0" baseline="0" dirty="0" smtClean="0">
                          <a:ln>
                            <a:noFill/>
                          </a:ln>
                          <a:solidFill>
                            <a:srgbClr val="0033CC"/>
                          </a:solidFill>
                          <a:effectLst/>
                          <a:latin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rPr>
                        <a:t>(</a:t>
                      </a:r>
                      <a:r>
                        <a:rPr kumimoji="0" lang="en-US" sz="2000" b="0" i="1" u="none" strike="noStrike" cap="none" normalizeH="0" baseline="0" dirty="0" smtClean="0">
                          <a:ln>
                            <a:noFill/>
                          </a:ln>
                          <a:solidFill>
                            <a:schemeClr val="tx1"/>
                          </a:solidFill>
                          <a:effectLst/>
                          <a:latin typeface="Times New Roman" pitchFamily="18" charset="0"/>
                        </a:rPr>
                        <a:t>F</a:t>
                      </a:r>
                      <a:r>
                        <a:rPr kumimoji="0" lang="en-US" sz="2000" b="0" i="1" u="none" strike="noStrike" cap="none" normalizeH="0" baseline="-25000" dirty="0" smtClean="0">
                          <a:ln>
                            <a:noFill/>
                          </a:ln>
                          <a:solidFill>
                            <a:schemeClr val="tx1"/>
                          </a:solidFill>
                          <a:effectLst/>
                          <a:latin typeface="Times New Roman" pitchFamily="18" charset="0"/>
                        </a:rPr>
                        <a:t>t</a:t>
                      </a:r>
                      <a:r>
                        <a:rPr kumimoji="0" lang="en-US" sz="2000" b="0" i="0" u="none" strike="noStrike" cap="none" normalizeH="0" baseline="0" dirty="0" smtClean="0">
                          <a:ln>
                            <a:noFill/>
                          </a:ln>
                          <a:solidFill>
                            <a:schemeClr val="tx1"/>
                          </a:solidFill>
                          <a:effectLst/>
                          <a:latin typeface="Times New Roman" pitchFamily="18" charset="0"/>
                        </a:rPr>
                        <a:t>).</a:t>
                      </a:r>
                    </a:p>
                  </a:txBody>
                  <a:tcPr marT="45728" marB="45728" horzOverflow="overflow">
                    <a:lnL>
                      <a:noFill/>
                    </a:lnL>
                    <a:lnR cap="flat">
                      <a:noFill/>
                    </a:lnR>
                    <a:ln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8090008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6258"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ARIMA: Model Fit</a:t>
            </a:r>
          </a:p>
        </p:txBody>
      </p:sp>
      <p:sp>
        <p:nvSpPr>
          <p:cNvPr id="96260" name="Text Box 4"/>
          <p:cNvSpPr txBox="1">
            <a:spLocks noChangeArrowheads="1"/>
          </p:cNvSpPr>
          <p:nvPr/>
        </p:nvSpPr>
        <p:spPr bwMode="auto">
          <a:xfrm>
            <a:off x="990600" y="1447800"/>
            <a:ext cx="7620000" cy="495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dirty="0">
                <a:solidFill>
                  <a:srgbClr val="0000FF"/>
                </a:solidFill>
              </a:rPr>
              <a:t>MINITAB’s results show that the model needs refinement (</a:t>
            </a:r>
            <a:r>
              <a:rPr lang="en-US" sz="2000" i="1" dirty="0">
                <a:solidFill>
                  <a:srgbClr val="0000FF"/>
                </a:solidFill>
              </a:rPr>
              <a:t>p</a:t>
            </a:r>
            <a:r>
              <a:rPr lang="en-US" sz="2000" dirty="0">
                <a:solidFill>
                  <a:srgbClr val="0000FF"/>
                </a:solidFill>
              </a:rPr>
              <a:t>-values for B-P statistics are too small) and the ACF and PACF plots (next screen) suggest possible need for seasonal terms.</a:t>
            </a:r>
          </a:p>
          <a:p>
            <a:endParaRPr lang="en-US" sz="2000" dirty="0">
              <a:solidFill>
                <a:srgbClr val="0000FF"/>
              </a:solidFill>
            </a:endParaRPr>
          </a:p>
          <a:p>
            <a:endParaRPr lang="en-US" sz="1600" dirty="0">
              <a:solidFill>
                <a:srgbClr val="0000FF"/>
              </a:solidFill>
            </a:endParaRPr>
          </a:p>
          <a:p>
            <a:r>
              <a:rPr lang="en-US" sz="1400" dirty="0">
                <a:latin typeface="Courier New" pitchFamily="49" charset="0"/>
              </a:rPr>
              <a:t>  Type        </a:t>
            </a:r>
            <a:r>
              <a:rPr lang="en-US" sz="1400" dirty="0" err="1">
                <a:latin typeface="Courier New" pitchFamily="49" charset="0"/>
              </a:rPr>
              <a:t>Coef</a:t>
            </a:r>
            <a:r>
              <a:rPr lang="en-US" sz="1400" dirty="0">
                <a:latin typeface="Courier New" pitchFamily="49" charset="0"/>
              </a:rPr>
              <a:t>  SE </a:t>
            </a:r>
            <a:r>
              <a:rPr lang="en-US" sz="1400" dirty="0" err="1">
                <a:latin typeface="Courier New" pitchFamily="49" charset="0"/>
              </a:rPr>
              <a:t>Coef</a:t>
            </a:r>
            <a:r>
              <a:rPr lang="en-US" sz="1400" dirty="0">
                <a:latin typeface="Courier New" pitchFamily="49" charset="0"/>
              </a:rPr>
              <a:t>      T      P</a:t>
            </a:r>
          </a:p>
          <a:p>
            <a:r>
              <a:rPr lang="en-US" sz="1400" dirty="0">
                <a:latin typeface="Courier New" pitchFamily="49" charset="0"/>
              </a:rPr>
              <a:t>  AR   1    0.8722   0.0850  10.27  0.000</a:t>
            </a:r>
          </a:p>
          <a:p>
            <a:r>
              <a:rPr lang="en-US" sz="1400" dirty="0">
                <a:latin typeface="Courier New" pitchFamily="49" charset="0"/>
              </a:rPr>
              <a:t>  MA   1    0.5449   0.1445   3.77  0.000</a:t>
            </a:r>
          </a:p>
          <a:p>
            <a:r>
              <a:rPr lang="en-US" sz="1400" dirty="0">
                <a:latin typeface="Courier New" pitchFamily="49" charset="0"/>
              </a:rPr>
              <a:t>  Constant   54.61    27.66   1.97  0.051</a:t>
            </a:r>
          </a:p>
          <a:p>
            <a:endParaRPr lang="en-US" sz="1400" dirty="0">
              <a:latin typeface="Courier New" pitchFamily="49" charset="0"/>
            </a:endParaRPr>
          </a:p>
          <a:p>
            <a:r>
              <a:rPr lang="en-US" sz="1400" dirty="0">
                <a:latin typeface="Courier New" pitchFamily="49" charset="0"/>
              </a:rPr>
              <a:t>  Differencing: 0 regular, 1 seasonal of order 13</a:t>
            </a:r>
          </a:p>
          <a:p>
            <a:r>
              <a:rPr lang="en-US" sz="1400" dirty="0">
                <a:latin typeface="Courier New" pitchFamily="49" charset="0"/>
              </a:rPr>
              <a:t>  Number of observations:  Original series 104, after differencing 91</a:t>
            </a:r>
          </a:p>
          <a:p>
            <a:endParaRPr lang="en-US" sz="1400" dirty="0">
              <a:latin typeface="Courier New" pitchFamily="49" charset="0"/>
            </a:endParaRPr>
          </a:p>
          <a:p>
            <a:r>
              <a:rPr lang="en-US" sz="1400" dirty="0">
                <a:latin typeface="Courier New" pitchFamily="49" charset="0"/>
              </a:rPr>
              <a:t>  Residuals:    SS =  29397038 (</a:t>
            </a:r>
            <a:r>
              <a:rPr lang="en-US" sz="1400" dirty="0" err="1">
                <a:latin typeface="Courier New" pitchFamily="49" charset="0"/>
              </a:rPr>
              <a:t>backforecasts</a:t>
            </a:r>
            <a:r>
              <a:rPr lang="en-US" sz="1400" dirty="0">
                <a:latin typeface="Courier New" pitchFamily="49" charset="0"/>
              </a:rPr>
              <a:t> excluded)</a:t>
            </a:r>
          </a:p>
          <a:p>
            <a:r>
              <a:rPr lang="en-US" sz="1400" dirty="0">
                <a:latin typeface="Courier New" pitchFamily="49" charset="0"/>
              </a:rPr>
              <a:t>                MS =  334057  DF = 88</a:t>
            </a:r>
          </a:p>
          <a:p>
            <a:endParaRPr lang="en-US" sz="1400" dirty="0">
              <a:latin typeface="Courier New" pitchFamily="49" charset="0"/>
            </a:endParaRPr>
          </a:p>
          <a:p>
            <a:r>
              <a:rPr lang="en-US" sz="1400" dirty="0">
                <a:latin typeface="Courier New" pitchFamily="49" charset="0"/>
              </a:rPr>
              <a:t>  Modified Box-Pierce (</a:t>
            </a:r>
            <a:r>
              <a:rPr lang="en-US" sz="1400" dirty="0" err="1">
                <a:latin typeface="Courier New" pitchFamily="49" charset="0"/>
              </a:rPr>
              <a:t>Ljung</a:t>
            </a:r>
            <a:r>
              <a:rPr lang="en-US" sz="1400" dirty="0">
                <a:latin typeface="Courier New" pitchFamily="49" charset="0"/>
              </a:rPr>
              <a:t>-Box) Chi-Square statistic</a:t>
            </a:r>
          </a:p>
          <a:p>
            <a:r>
              <a:rPr lang="en-US" sz="1400" dirty="0">
                <a:latin typeface="Courier New" pitchFamily="49" charset="0"/>
              </a:rPr>
              <a:t>  Lag            12     24     36     48</a:t>
            </a:r>
          </a:p>
          <a:p>
            <a:r>
              <a:rPr lang="en-US" sz="1400" dirty="0">
                <a:latin typeface="Courier New" pitchFamily="49" charset="0"/>
              </a:rPr>
              <a:t>  Chi-Square   17.8   55.5   66.1   75.5</a:t>
            </a:r>
          </a:p>
          <a:p>
            <a:r>
              <a:rPr lang="en-US" sz="1400" dirty="0">
                <a:latin typeface="Courier New" pitchFamily="49" charset="0"/>
              </a:rPr>
              <a:t>  DF              9     21     33     45</a:t>
            </a:r>
          </a:p>
          <a:p>
            <a:r>
              <a:rPr lang="en-US" sz="1400" dirty="0">
                <a:latin typeface="Courier New" pitchFamily="49" charset="0"/>
              </a:rPr>
              <a:t>  P-Value     0.037  0.000  0.001  0.003</a:t>
            </a:r>
            <a:endParaRPr lang="en-US" sz="1400" dirty="0"/>
          </a:p>
        </p:txBody>
      </p:sp>
      <p:pic>
        <p:nvPicPr>
          <p:cNvPr id="96262" name="Picture 6" descr="Business 89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2209800"/>
            <a:ext cx="1752600" cy="1649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ARIMA: Examples of ACF</a:t>
            </a:r>
            <a:br>
              <a:rPr lang="en-US" sz="3600" dirty="0">
                <a:solidFill>
                  <a:schemeClr val="accent1">
                    <a:lumMod val="75000"/>
                  </a:schemeClr>
                </a:solidFill>
                <a:effectLst>
                  <a:outerShdw blurRad="38100" dist="38100" dir="2700000" algn="tl">
                    <a:srgbClr val="000000"/>
                  </a:outerShdw>
                </a:effectLst>
                <a:latin typeface="Comic Sans MS" pitchFamily="66" charset="0"/>
              </a:rPr>
            </a:br>
            <a:r>
              <a:rPr lang="en-US" sz="3600" dirty="0">
                <a:solidFill>
                  <a:schemeClr val="accent1">
                    <a:lumMod val="75000"/>
                  </a:schemeClr>
                </a:solidFill>
                <a:effectLst>
                  <a:outerShdw blurRad="38100" dist="38100" dir="2700000" algn="tl">
                    <a:srgbClr val="000000"/>
                  </a:outerShdw>
                </a:effectLst>
                <a:latin typeface="Comic Sans MS" pitchFamily="66" charset="0"/>
              </a:rPr>
              <a:t>and PACF Residual Plots</a:t>
            </a:r>
          </a:p>
        </p:txBody>
      </p:sp>
      <p:pic>
        <p:nvPicPr>
          <p:cNvPr id="9728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3886200"/>
            <a:ext cx="4038600" cy="269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4000"/>
            <a:ext cx="4191000" cy="279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87" name="Text Box 7"/>
          <p:cNvSpPr txBox="1">
            <a:spLocks noChangeArrowheads="1"/>
          </p:cNvSpPr>
          <p:nvPr/>
        </p:nvSpPr>
        <p:spPr bwMode="auto">
          <a:xfrm>
            <a:off x="1371600" y="5029200"/>
            <a:ext cx="2438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i="1"/>
              <a:t>Spikes at 7 and 13 suggest model revision.</a:t>
            </a:r>
          </a:p>
        </p:txBody>
      </p:sp>
      <p:pic>
        <p:nvPicPr>
          <p:cNvPr id="97288" name="Picture 8" descr="Business 20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1524000"/>
            <a:ext cx="1465263" cy="213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Other Methods</a:t>
            </a:r>
          </a:p>
        </p:txBody>
      </p:sp>
      <p:sp>
        <p:nvSpPr>
          <p:cNvPr id="88067" name="Text Box 3"/>
          <p:cNvSpPr txBox="1">
            <a:spLocks noChangeArrowheads="1"/>
          </p:cNvSpPr>
          <p:nvPr/>
        </p:nvSpPr>
        <p:spPr bwMode="auto">
          <a:xfrm>
            <a:off x="1066800" y="1828800"/>
            <a:ext cx="5943600" cy="265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5138" indent="-465138">
              <a:defRPr sz="2400">
                <a:solidFill>
                  <a:schemeClr val="tx1"/>
                </a:solidFill>
                <a:latin typeface="Times New Roman" pitchFamily="18" charset="0"/>
              </a:defRPr>
            </a:lvl1pPr>
            <a:lvl2pPr marL="579438">
              <a:defRPr sz="2400">
                <a:solidFill>
                  <a:schemeClr val="tx1"/>
                </a:solidFill>
                <a:latin typeface="Times New Roman" pitchFamily="18" charset="0"/>
              </a:defRPr>
            </a:lvl2pPr>
            <a:lvl3pPr>
              <a:defRPr sz="2400">
                <a:solidFill>
                  <a:schemeClr val="tx1"/>
                </a:solidFill>
                <a:latin typeface="Times New Roman" pitchFamily="18" charset="0"/>
              </a:defRPr>
            </a:lvl3pPr>
            <a:lvl4pPr>
              <a:defRPr sz="2400">
                <a:solidFill>
                  <a:schemeClr val="tx1"/>
                </a:solidFill>
                <a:latin typeface="Times New Roman" pitchFamily="18" charset="0"/>
              </a:defRPr>
            </a:lvl4pPr>
            <a:lvl5pPr>
              <a:defRPr sz="2400">
                <a:solidFill>
                  <a:schemeClr val="tx1"/>
                </a:solidFill>
                <a:latin typeface="Times New Roman" pitchFamily="18" charset="0"/>
              </a:defRPr>
            </a:lvl5pPr>
            <a:lvl6pPr eaLnBrk="0" fontAlgn="base" hangingPunct="0">
              <a:spcBef>
                <a:spcPct val="0"/>
              </a:spcBef>
              <a:spcAft>
                <a:spcPct val="0"/>
              </a:spcAft>
              <a:defRPr sz="2400">
                <a:solidFill>
                  <a:schemeClr val="tx1"/>
                </a:solidFill>
                <a:latin typeface="Times New Roman" pitchFamily="18" charset="0"/>
              </a:defRPr>
            </a:lvl6pPr>
            <a:lvl7pPr eaLnBrk="0" fontAlgn="base" hangingPunct="0">
              <a:spcBef>
                <a:spcPct val="0"/>
              </a:spcBef>
              <a:spcAft>
                <a:spcPct val="0"/>
              </a:spcAft>
              <a:defRPr sz="2400">
                <a:solidFill>
                  <a:schemeClr val="tx1"/>
                </a:solidFill>
                <a:latin typeface="Times New Roman" pitchFamily="18" charset="0"/>
              </a:defRPr>
            </a:lvl7pPr>
            <a:lvl8pPr eaLnBrk="0" fontAlgn="base" hangingPunct="0">
              <a:spcBef>
                <a:spcPct val="0"/>
              </a:spcBef>
              <a:spcAft>
                <a:spcPct val="0"/>
              </a:spcAft>
              <a:defRPr sz="2400">
                <a:solidFill>
                  <a:schemeClr val="tx1"/>
                </a:solidFill>
                <a:latin typeface="Times New Roman" pitchFamily="18" charset="0"/>
              </a:defRPr>
            </a:lvl8pPr>
            <a:lvl9pPr eaLnBrk="0" fontAlgn="base" hangingPunct="0">
              <a:spcBef>
                <a:spcPct val="0"/>
              </a:spcBef>
              <a:spcAft>
                <a:spcPct val="0"/>
              </a:spcAft>
              <a:defRPr sz="2400">
                <a:solidFill>
                  <a:schemeClr val="tx1"/>
                </a:solidFill>
                <a:latin typeface="Times New Roman" pitchFamily="18" charset="0"/>
              </a:defRPr>
            </a:lvl9pPr>
          </a:lstStyle>
          <a:p>
            <a:pPr>
              <a:spcBef>
                <a:spcPct val="50000"/>
              </a:spcBef>
              <a:buClr>
                <a:srgbClr val="0000FF"/>
              </a:buClr>
              <a:buFont typeface="Wingdings" pitchFamily="2" charset="2"/>
              <a:buBlip>
                <a:blip r:embed="rId2"/>
              </a:buBlip>
            </a:pPr>
            <a:r>
              <a:rPr lang="en-US" sz="2800">
                <a:solidFill>
                  <a:srgbClr val="0000FF"/>
                </a:solidFill>
              </a:rPr>
              <a:t> Seasonal binaries in regression</a:t>
            </a:r>
          </a:p>
          <a:p>
            <a:pPr>
              <a:spcBef>
                <a:spcPct val="50000"/>
              </a:spcBef>
              <a:buClr>
                <a:srgbClr val="0000FF"/>
              </a:buClr>
              <a:buFont typeface="Wingdings" pitchFamily="2" charset="2"/>
              <a:buBlip>
                <a:blip r:embed="rId2"/>
              </a:buBlip>
            </a:pPr>
            <a:r>
              <a:rPr lang="en-US" sz="2800">
                <a:solidFill>
                  <a:srgbClr val="0000FF"/>
                </a:solidFill>
              </a:rPr>
              <a:t> Moving average to remove trend (instead of  linear OLS trend) then decomposition on residuals</a:t>
            </a:r>
          </a:p>
          <a:p>
            <a:pPr>
              <a:spcBef>
                <a:spcPct val="50000"/>
              </a:spcBef>
              <a:buClr>
                <a:srgbClr val="0000FF"/>
              </a:buClr>
              <a:buFont typeface="Wingdings" pitchFamily="2" charset="2"/>
              <a:buBlip>
                <a:blip r:embed="rId2"/>
              </a:buBlip>
            </a:pPr>
            <a:r>
              <a:rPr lang="en-US" sz="2800">
                <a:solidFill>
                  <a:srgbClr val="0000FF"/>
                </a:solidFill>
              </a:rPr>
              <a:t> Ad hoc methods</a:t>
            </a:r>
            <a:endParaRPr lang="en-US">
              <a:solidFill>
                <a:srgbClr val="0000FF"/>
              </a:solidFill>
            </a:endParaRPr>
          </a:p>
        </p:txBody>
      </p:sp>
      <p:pic>
        <p:nvPicPr>
          <p:cNvPr id="88070" name="Picture 6" descr="Business 36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114800"/>
            <a:ext cx="2438400" cy="1930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Final Advice</a:t>
            </a:r>
          </a:p>
        </p:txBody>
      </p:sp>
      <p:sp>
        <p:nvSpPr>
          <p:cNvPr id="45059" name="Text Box 3"/>
          <p:cNvSpPr txBox="1">
            <a:spLocks noChangeArrowheads="1"/>
          </p:cNvSpPr>
          <p:nvPr/>
        </p:nvSpPr>
        <p:spPr bwMode="auto">
          <a:xfrm>
            <a:off x="1295400" y="3048000"/>
            <a:ext cx="5715000" cy="2099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marL="800100" lvl="1" indent="-342900">
              <a:lnSpc>
                <a:spcPct val="70000"/>
              </a:lnSpc>
              <a:spcBef>
                <a:spcPts val="1800"/>
              </a:spcBef>
              <a:buClr>
                <a:srgbClr val="0000FF"/>
              </a:buClr>
              <a:buBlip>
                <a:blip r:embed="rId2"/>
              </a:buBlip>
              <a:tabLst>
                <a:tab pos="457200" algn="l"/>
              </a:tabLst>
            </a:pPr>
            <a:r>
              <a:rPr lang="en-US" sz="2000" dirty="0"/>
              <a:t>  Remember Occam’s Razor</a:t>
            </a:r>
          </a:p>
          <a:p>
            <a:pPr marL="800100" lvl="1" indent="-342900">
              <a:lnSpc>
                <a:spcPct val="70000"/>
              </a:lnSpc>
              <a:spcBef>
                <a:spcPts val="1800"/>
              </a:spcBef>
              <a:buClr>
                <a:srgbClr val="0000FF"/>
              </a:buClr>
              <a:buBlip>
                <a:blip r:embed="rId2"/>
              </a:buBlip>
              <a:tabLst>
                <a:tab pos="457200" algn="l"/>
              </a:tabLst>
            </a:pPr>
            <a:r>
              <a:rPr lang="en-US" sz="2000" dirty="0"/>
              <a:t>  Don’t be dazzled by equations</a:t>
            </a:r>
          </a:p>
          <a:p>
            <a:pPr marL="800100" lvl="1" indent="-342900">
              <a:lnSpc>
                <a:spcPct val="70000"/>
              </a:lnSpc>
              <a:spcBef>
                <a:spcPts val="1800"/>
              </a:spcBef>
              <a:buClr>
                <a:srgbClr val="0000FF"/>
              </a:buClr>
              <a:buBlip>
                <a:blip r:embed="rId2"/>
              </a:buBlip>
              <a:tabLst>
                <a:tab pos="457200" algn="l"/>
              </a:tabLst>
            </a:pPr>
            <a:r>
              <a:rPr lang="en-US" sz="2000" dirty="0"/>
              <a:t>  Think about underlying causes</a:t>
            </a:r>
          </a:p>
          <a:p>
            <a:pPr marL="800100" lvl="1" indent="-342900">
              <a:lnSpc>
                <a:spcPct val="70000"/>
              </a:lnSpc>
              <a:spcBef>
                <a:spcPts val="1800"/>
              </a:spcBef>
              <a:buClr>
                <a:srgbClr val="0000FF"/>
              </a:buClr>
              <a:buBlip>
                <a:blip r:embed="rId2"/>
              </a:buBlip>
              <a:tabLst>
                <a:tab pos="457200" algn="l"/>
              </a:tabLst>
            </a:pPr>
            <a:r>
              <a:rPr lang="en-US" sz="2000" dirty="0"/>
              <a:t>  Are your forecasts credible?</a:t>
            </a:r>
          </a:p>
          <a:p>
            <a:pPr marL="800100" lvl="1" indent="-342900">
              <a:lnSpc>
                <a:spcPct val="70000"/>
              </a:lnSpc>
              <a:spcBef>
                <a:spcPts val="1800"/>
              </a:spcBef>
              <a:buClr>
                <a:srgbClr val="0000FF"/>
              </a:buClr>
              <a:buBlip>
                <a:blip r:embed="rId2"/>
              </a:buBlip>
              <a:tabLst>
                <a:tab pos="457200" algn="l"/>
              </a:tabLst>
            </a:pPr>
            <a:r>
              <a:rPr lang="en-US" sz="2000" dirty="0"/>
              <a:t>  Clean, simple graphs help</a:t>
            </a:r>
          </a:p>
        </p:txBody>
      </p:sp>
      <p:pic>
        <p:nvPicPr>
          <p:cNvPr id="45060" name="Picture 8" descr="j03029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505200"/>
            <a:ext cx="1793875"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AutoShape 7"/>
          <p:cNvSpPr>
            <a:spLocks noChangeArrowheads="1"/>
          </p:cNvSpPr>
          <p:nvPr/>
        </p:nvSpPr>
        <p:spPr bwMode="auto">
          <a:xfrm>
            <a:off x="4114800" y="1295400"/>
            <a:ext cx="4343400" cy="1295400"/>
          </a:xfrm>
          <a:prstGeom prst="wedgeRoundRectCallout">
            <a:avLst>
              <a:gd name="adj1" fmla="val 41338"/>
              <a:gd name="adj2" fmla="val 142403"/>
              <a:gd name="adj3" fmla="val 16667"/>
            </a:avLst>
          </a:prstGeom>
          <a:solidFill>
            <a:srgbClr val="FFFFFF"/>
          </a:solidFill>
          <a:ln w="9525">
            <a:solidFill>
              <a:schemeClr val="tx1"/>
            </a:solidFill>
            <a:miter lim="800000"/>
            <a:headEnd/>
            <a:tailEnd/>
          </a:ln>
        </p:spPr>
        <p:txBody>
          <a:bodyPr/>
          <a:lstStyle/>
          <a:p>
            <a:r>
              <a:rPr lang="en-US" sz="1800" i="1">
                <a:solidFill>
                  <a:srgbClr val="CC0000"/>
                </a:solidFill>
              </a:rPr>
              <a:t>Occam's Razor</a:t>
            </a:r>
            <a:r>
              <a:rPr lang="en-US" sz="1800"/>
              <a:t>  Given two sufficient explanations, we prefer the simpler.  Named for the English philosopher William of Occam (d. 1349).</a:t>
            </a:r>
            <a:endParaRPr lang="en-US"/>
          </a:p>
        </p:txBody>
      </p:sp>
    </p:spTree>
    <p:extLst>
      <p:ext uri="{BB962C8B-B14F-4D97-AF65-F5344CB8AC3E}">
        <p14:creationId xmlns:p14="http://schemas.microsoft.com/office/powerpoint/2010/main" val="19124795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Exponential Smoothing</a:t>
            </a:r>
          </a:p>
        </p:txBody>
      </p:sp>
      <p:sp>
        <p:nvSpPr>
          <p:cNvPr id="18435" name="Text Box 3"/>
          <p:cNvSpPr txBox="1">
            <a:spLocks noChangeArrowheads="1"/>
          </p:cNvSpPr>
          <p:nvPr/>
        </p:nvSpPr>
        <p:spPr bwMode="auto">
          <a:xfrm>
            <a:off x="1143000" y="1752600"/>
            <a:ext cx="7467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dirty="0"/>
              <a:t>The updating model is</a:t>
            </a:r>
            <a:r>
              <a:rPr lang="en-US" dirty="0"/>
              <a:t> </a:t>
            </a:r>
            <a:r>
              <a:rPr lang="en-US" sz="2000" dirty="0"/>
              <a:t> </a:t>
            </a:r>
            <a:r>
              <a:rPr lang="en-US" sz="2000" i="1" dirty="0"/>
              <a:t>F</a:t>
            </a:r>
            <a:r>
              <a:rPr lang="en-US" sz="2000" i="1" baseline="-25000" dirty="0"/>
              <a:t>t</a:t>
            </a:r>
            <a:r>
              <a:rPr lang="en-US" sz="2000" baseline="-25000" dirty="0"/>
              <a:t>+1</a:t>
            </a:r>
            <a:r>
              <a:rPr lang="en-US" sz="2000" dirty="0"/>
              <a:t> = </a:t>
            </a:r>
            <a:r>
              <a:rPr lang="el-GR" sz="2000" i="1" dirty="0">
                <a:cs typeface="Calibri"/>
              </a:rPr>
              <a:t>α</a:t>
            </a:r>
            <a:r>
              <a:rPr lang="en-US" sz="2000" i="1" dirty="0" err="1" smtClean="0"/>
              <a:t>y</a:t>
            </a:r>
            <a:r>
              <a:rPr lang="en-US" sz="2000" i="1" baseline="-25000" dirty="0" err="1" smtClean="0"/>
              <a:t>t</a:t>
            </a:r>
            <a:r>
              <a:rPr lang="en-US" sz="2000" dirty="0" smtClean="0"/>
              <a:t> </a:t>
            </a:r>
            <a:r>
              <a:rPr lang="en-US" sz="2000" dirty="0"/>
              <a:t>+ (</a:t>
            </a:r>
            <a:r>
              <a:rPr lang="en-US" sz="2000" dirty="0" smtClean="0"/>
              <a:t>1</a:t>
            </a:r>
            <a:r>
              <a:rPr lang="en-US" sz="2000" dirty="0"/>
              <a:t>−</a:t>
            </a:r>
            <a:r>
              <a:rPr lang="el-GR" sz="2000" i="1" dirty="0">
                <a:cs typeface="Calibri"/>
              </a:rPr>
              <a:t>α</a:t>
            </a:r>
            <a:r>
              <a:rPr lang="en-US" sz="2000" dirty="0" smtClean="0"/>
              <a:t>) </a:t>
            </a:r>
            <a:r>
              <a:rPr lang="en-US" sz="2000" i="1" dirty="0"/>
              <a:t>F</a:t>
            </a:r>
            <a:r>
              <a:rPr lang="en-US" sz="2000" i="1" baseline="-25000" dirty="0"/>
              <a:t>t</a:t>
            </a:r>
            <a:r>
              <a:rPr lang="en-US" sz="2000" baseline="-25000" dirty="0"/>
              <a:t> </a:t>
            </a:r>
            <a:r>
              <a:rPr lang="en-US" sz="2000" dirty="0"/>
              <a:t> where</a:t>
            </a:r>
          </a:p>
          <a:p>
            <a:pPr lvl="2">
              <a:spcBef>
                <a:spcPct val="50000"/>
              </a:spcBef>
            </a:pPr>
            <a:r>
              <a:rPr lang="en-US" sz="2000" i="1" dirty="0" err="1"/>
              <a:t>y</a:t>
            </a:r>
            <a:r>
              <a:rPr lang="en-US" sz="2000" i="1" baseline="-25000" dirty="0" err="1"/>
              <a:t>t</a:t>
            </a:r>
            <a:r>
              <a:rPr lang="en-US" dirty="0"/>
              <a:t> </a:t>
            </a:r>
            <a:r>
              <a:rPr lang="en-US" sz="2000" dirty="0"/>
              <a:t>= actual data in period </a:t>
            </a:r>
            <a:r>
              <a:rPr lang="en-US" sz="2000" i="1" dirty="0"/>
              <a:t>t</a:t>
            </a:r>
            <a:r>
              <a:rPr lang="en-US" sz="2000" dirty="0"/>
              <a:t>.</a:t>
            </a:r>
          </a:p>
          <a:p>
            <a:pPr lvl="2">
              <a:spcBef>
                <a:spcPct val="50000"/>
              </a:spcBef>
            </a:pPr>
            <a:r>
              <a:rPr lang="en-US" sz="2000" i="1" dirty="0"/>
              <a:t>F</a:t>
            </a:r>
            <a:r>
              <a:rPr lang="en-US" sz="2000" i="1" baseline="-25000" dirty="0"/>
              <a:t>t</a:t>
            </a:r>
            <a:r>
              <a:rPr lang="en-US" sz="2000" dirty="0"/>
              <a:t> = forecast for period </a:t>
            </a:r>
            <a:r>
              <a:rPr lang="en-US" sz="2000" i="1" dirty="0"/>
              <a:t>t</a:t>
            </a:r>
            <a:r>
              <a:rPr lang="en-US" sz="2000" dirty="0"/>
              <a:t>.</a:t>
            </a:r>
          </a:p>
          <a:p>
            <a:pPr lvl="2">
              <a:spcBef>
                <a:spcPct val="50000"/>
              </a:spcBef>
            </a:pPr>
            <a:r>
              <a:rPr lang="el-GR" sz="2000" i="1" dirty="0" smtClean="0">
                <a:cs typeface="Calibri"/>
              </a:rPr>
              <a:t>Α</a:t>
            </a:r>
            <a:r>
              <a:rPr lang="en-US" sz="2000" i="1" dirty="0" smtClean="0">
                <a:cs typeface="Calibri"/>
              </a:rPr>
              <a:t> </a:t>
            </a:r>
            <a:r>
              <a:rPr lang="en-US" sz="2000" dirty="0" smtClean="0"/>
              <a:t>= </a:t>
            </a:r>
            <a:r>
              <a:rPr lang="en-US" sz="2000" dirty="0"/>
              <a:t>weight given to the current data (0 </a:t>
            </a:r>
            <a:r>
              <a:rPr lang="en-US" sz="2000" dirty="0">
                <a:sym typeface="Symbol" pitchFamily="18" charset="2"/>
              </a:rPr>
              <a:t></a:t>
            </a:r>
            <a:r>
              <a:rPr lang="en-US" sz="2000" dirty="0"/>
              <a:t> </a:t>
            </a:r>
            <a:r>
              <a:rPr lang="en-US" sz="2000" dirty="0" smtClean="0"/>
              <a:t> </a:t>
            </a:r>
            <a:r>
              <a:rPr lang="el-GR" sz="2000" i="1" dirty="0" smtClean="0">
                <a:cs typeface="Calibri"/>
              </a:rPr>
              <a:t>α</a:t>
            </a:r>
            <a:r>
              <a:rPr lang="en-US" sz="2000" i="1" dirty="0" smtClean="0">
                <a:cs typeface="Calibri"/>
              </a:rPr>
              <a:t> </a:t>
            </a:r>
            <a:r>
              <a:rPr lang="en-US" sz="2000" dirty="0" smtClean="0">
                <a:sym typeface="Symbol" pitchFamily="18" charset="2"/>
              </a:rPr>
              <a:t></a:t>
            </a:r>
            <a:r>
              <a:rPr lang="en-US" sz="2000" dirty="0" smtClean="0"/>
              <a:t> </a:t>
            </a:r>
            <a:r>
              <a:rPr lang="en-US" sz="2000" dirty="0"/>
              <a:t>1)</a:t>
            </a:r>
          </a:p>
          <a:p>
            <a:pPr>
              <a:spcBef>
                <a:spcPct val="50000"/>
              </a:spcBef>
            </a:pPr>
            <a:r>
              <a:rPr lang="en-US" sz="2000" i="1" dirty="0"/>
              <a:t>But how do we “seed” the initial forecast for period </a:t>
            </a:r>
            <a:r>
              <a:rPr lang="en-US" sz="2000" dirty="0"/>
              <a:t>1</a:t>
            </a:r>
            <a:r>
              <a:rPr lang="en-US" sz="2000" i="1" dirty="0"/>
              <a:t>?</a:t>
            </a:r>
          </a:p>
          <a:p>
            <a:pPr>
              <a:spcBef>
                <a:spcPct val="50000"/>
              </a:spcBef>
              <a:buFontTx/>
              <a:buBlip>
                <a:blip r:embed="rId2"/>
              </a:buBlip>
            </a:pPr>
            <a:r>
              <a:rPr lang="en-US" sz="2000" dirty="0"/>
              <a:t>   Minitab sets </a:t>
            </a:r>
            <a:r>
              <a:rPr lang="en-US" sz="2000" i="1" dirty="0"/>
              <a:t>F</a:t>
            </a:r>
            <a:r>
              <a:rPr lang="en-US" sz="2000" baseline="-25000" dirty="0"/>
              <a:t>1</a:t>
            </a:r>
            <a:r>
              <a:rPr lang="en-US" sz="2000" dirty="0"/>
              <a:t> to the average of the first six values of </a:t>
            </a:r>
            <a:r>
              <a:rPr lang="en-US" sz="2000" i="1" dirty="0" err="1"/>
              <a:t>y</a:t>
            </a:r>
            <a:r>
              <a:rPr lang="en-US" sz="2000" i="1" baseline="-25000" dirty="0" err="1"/>
              <a:t>t</a:t>
            </a:r>
            <a:r>
              <a:rPr lang="en-US" sz="2000" dirty="0"/>
              <a:t>.</a:t>
            </a:r>
          </a:p>
          <a:p>
            <a:pPr>
              <a:spcBef>
                <a:spcPct val="50000"/>
              </a:spcBef>
              <a:buFontTx/>
              <a:buBlip>
                <a:blip r:embed="rId2"/>
              </a:buBlip>
            </a:pPr>
            <a:r>
              <a:rPr lang="en-US" sz="2000" dirty="0"/>
              <a:t>   Excel's </a:t>
            </a:r>
            <a:r>
              <a:rPr lang="en-US" sz="1600" dirty="0" smtClean="0">
                <a:solidFill>
                  <a:srgbClr val="0000FF"/>
                </a:solidFill>
                <a:latin typeface="Arial" charset="0"/>
              </a:rPr>
              <a:t>Data </a:t>
            </a:r>
            <a:r>
              <a:rPr lang="en-US" sz="1600" dirty="0">
                <a:solidFill>
                  <a:srgbClr val="0000FF"/>
                </a:solidFill>
                <a:latin typeface="Arial" charset="0"/>
              </a:rPr>
              <a:t>Analysis &gt; Exponential Smoothing</a:t>
            </a:r>
            <a:r>
              <a:rPr lang="en-US" sz="2000" dirty="0"/>
              <a:t> sets </a:t>
            </a:r>
            <a:r>
              <a:rPr lang="en-US" sz="2000" i="1" dirty="0"/>
              <a:t>F</a:t>
            </a:r>
            <a:r>
              <a:rPr lang="en-US" sz="2000" baseline="-25000" dirty="0"/>
              <a:t>1</a:t>
            </a:r>
            <a:r>
              <a:rPr lang="en-US" sz="2000" dirty="0"/>
              <a:t> to </a:t>
            </a:r>
            <a:r>
              <a:rPr lang="en-US" sz="2000" i="1" dirty="0"/>
              <a:t>y</a:t>
            </a:r>
            <a:r>
              <a:rPr lang="en-US" sz="2000" baseline="-25000" dirty="0"/>
              <a:t>1</a:t>
            </a:r>
            <a:r>
              <a:rPr lang="en-US" sz="2000" dirty="0"/>
              <a:t>.</a:t>
            </a:r>
          </a:p>
          <a:p>
            <a:pPr>
              <a:spcBef>
                <a:spcPct val="50000"/>
              </a:spcBef>
              <a:buFontTx/>
              <a:buBlip>
                <a:blip r:embed="rId2"/>
              </a:buBlip>
            </a:pPr>
            <a:r>
              <a:rPr lang="en-US" sz="2000" dirty="0"/>
              <a:t>   Reverse the data order, fit trend, and “</a:t>
            </a:r>
            <a:r>
              <a:rPr lang="en-US" sz="2000" dirty="0" err="1"/>
              <a:t>backcast</a:t>
            </a:r>
            <a:r>
              <a:rPr lang="en-US" sz="2000" dirty="0"/>
              <a:t>” to get </a:t>
            </a:r>
            <a:r>
              <a:rPr lang="en-US" sz="2000" i="1" dirty="0"/>
              <a:t>F</a:t>
            </a:r>
            <a:r>
              <a:rPr lang="en-US" sz="2000" baseline="-25000" dirty="0"/>
              <a:t>1</a:t>
            </a:r>
            <a:r>
              <a:rPr lang="en-US" sz="2000" dirty="0"/>
              <a:t>.</a:t>
            </a:r>
          </a:p>
        </p:txBody>
      </p:sp>
      <p:sp>
        <p:nvSpPr>
          <p:cNvPr id="18436" name="Text Box 5"/>
          <p:cNvSpPr txBox="1">
            <a:spLocks noChangeArrowheads="1"/>
          </p:cNvSpPr>
          <p:nvPr/>
        </p:nvSpPr>
        <p:spPr bwMode="auto">
          <a:xfrm>
            <a:off x="1676400" y="5867400"/>
            <a:ext cx="5486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800" b="1" i="1" dirty="0" smtClean="0">
                <a:solidFill>
                  <a:srgbClr val="FF0000"/>
                </a:solidFill>
              </a:rPr>
              <a:t>Note</a:t>
            </a:r>
            <a:r>
              <a:rPr lang="en-US" sz="1800" dirty="0" smtClean="0">
                <a:solidFill>
                  <a:srgbClr val="FF0000"/>
                </a:solidFill>
              </a:rPr>
              <a:t>  If </a:t>
            </a:r>
            <a:r>
              <a:rPr lang="en-US" sz="1800" i="1" dirty="0">
                <a:solidFill>
                  <a:srgbClr val="FF0000"/>
                </a:solidFill>
              </a:rPr>
              <a:t>n</a:t>
            </a:r>
            <a:r>
              <a:rPr lang="en-US" sz="1800" dirty="0">
                <a:solidFill>
                  <a:srgbClr val="FF0000"/>
                </a:solidFill>
              </a:rPr>
              <a:t> is </a:t>
            </a:r>
            <a:r>
              <a:rPr lang="en-US" sz="1800" dirty="0" smtClean="0">
                <a:solidFill>
                  <a:srgbClr val="FF0000"/>
                </a:solidFill>
              </a:rPr>
              <a:t>large, </a:t>
            </a:r>
            <a:r>
              <a:rPr lang="en-US" sz="1800" dirty="0">
                <a:solidFill>
                  <a:srgbClr val="FF0000"/>
                </a:solidFill>
              </a:rPr>
              <a:t>it doesn’t make very much difference how we seed </a:t>
            </a:r>
            <a:r>
              <a:rPr lang="en-US" sz="1800" i="1" dirty="0" smtClean="0">
                <a:solidFill>
                  <a:srgbClr val="FF0000"/>
                </a:solidFill>
              </a:rPr>
              <a:t>F</a:t>
            </a:r>
            <a:r>
              <a:rPr lang="en-US" sz="1800" baseline="-25000" dirty="0" smtClean="0">
                <a:solidFill>
                  <a:srgbClr val="FF0000"/>
                </a:solidFill>
              </a:rPr>
              <a:t>1</a:t>
            </a:r>
            <a:r>
              <a:rPr lang="en-US" sz="1800" dirty="0" smtClean="0">
                <a:solidFill>
                  <a:srgbClr val="FF0000"/>
                </a:solidFill>
              </a:rPr>
              <a:t> (the process will “catch up.”)</a:t>
            </a:r>
            <a:endParaRPr lang="en-US" sz="1800" dirty="0">
              <a:solidFill>
                <a:srgbClr val="FF0000"/>
              </a:solidFill>
            </a:endParaRPr>
          </a:p>
        </p:txBody>
      </p:sp>
    </p:spTree>
    <p:extLst>
      <p:ext uri="{BB962C8B-B14F-4D97-AF65-F5344CB8AC3E}">
        <p14:creationId xmlns:p14="http://schemas.microsoft.com/office/powerpoint/2010/main" val="26258260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228600" y="381000"/>
            <a:ext cx="86106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Example</a:t>
            </a:r>
          </a:p>
        </p:txBody>
      </p:sp>
      <p:sp>
        <p:nvSpPr>
          <p:cNvPr id="19460" name="Text Box 6"/>
          <p:cNvSpPr txBox="1">
            <a:spLocks noChangeArrowheads="1"/>
          </p:cNvSpPr>
          <p:nvPr/>
        </p:nvSpPr>
        <p:spPr bwMode="auto">
          <a:xfrm>
            <a:off x="381000" y="1219200"/>
            <a:ext cx="7696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pitchFamily="18" charset="0"/>
              </a:defRPr>
            </a:lvl1pPr>
            <a:lvl2pPr marL="742950" indent="-285750">
              <a:defRPr sz="2400">
                <a:solidFill>
                  <a:schemeClr val="tx1"/>
                </a:solidFill>
                <a:latin typeface="Times New Roman" pitchFamily="18" charset="0"/>
              </a:defRPr>
            </a:lvl2pPr>
            <a:lvl3pPr marL="1143000" indent="-228600">
              <a:defRPr sz="2400">
                <a:solidFill>
                  <a:schemeClr val="tx1"/>
                </a:solidFill>
                <a:latin typeface="Times New Roman" pitchFamily="18" charset="0"/>
              </a:defRPr>
            </a:lvl3pPr>
            <a:lvl4pPr marL="1600200" indent="-228600">
              <a:defRPr sz="2400">
                <a:solidFill>
                  <a:schemeClr val="tx1"/>
                </a:solidFill>
                <a:latin typeface="Times New Roman" pitchFamily="18" charset="0"/>
              </a:defRPr>
            </a:lvl4pPr>
            <a:lvl5pPr marL="2057400" indent="-22860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spcBef>
                <a:spcPct val="50000"/>
              </a:spcBef>
            </a:pPr>
            <a:r>
              <a:rPr lang="en-US" sz="2000" dirty="0"/>
              <a:t>Super Bowl win margins </a:t>
            </a:r>
            <a:r>
              <a:rPr lang="en-US" sz="2000" dirty="0" smtClean="0"/>
              <a:t>are erratic, </a:t>
            </a:r>
            <a:r>
              <a:rPr lang="en-US" sz="2000" dirty="0"/>
              <a:t>so exponential smoothing is appropriate. This example uses </a:t>
            </a:r>
            <a:r>
              <a:rPr lang="el-GR" sz="2000" i="1" dirty="0" smtClean="0">
                <a:cs typeface="Calibri"/>
              </a:rPr>
              <a:t>α</a:t>
            </a:r>
            <a:r>
              <a:rPr lang="en-US" sz="2000" i="1" dirty="0" smtClean="0">
                <a:cs typeface="Calibri"/>
              </a:rPr>
              <a:t> </a:t>
            </a:r>
            <a:r>
              <a:rPr lang="en-US" sz="2000" dirty="0" smtClean="0"/>
              <a:t>= </a:t>
            </a:r>
            <a:r>
              <a:rPr lang="en-US" sz="2000" dirty="0"/>
              <a:t>0.10, i.e., 10% weight to most recent data point.  The smoothed values lag the data, so the </a:t>
            </a:r>
            <a:r>
              <a:rPr lang="en-US" sz="2000" dirty="0" smtClean="0"/>
              <a:t>2013 </a:t>
            </a:r>
            <a:r>
              <a:rPr lang="en-US" sz="2000" dirty="0"/>
              <a:t>forecast </a:t>
            </a:r>
            <a:r>
              <a:rPr lang="en-US" sz="2000" dirty="0" smtClean="0"/>
              <a:t>won’t be greatly </a:t>
            </a:r>
            <a:r>
              <a:rPr lang="en-US" sz="2000" dirty="0"/>
              <a:t>affected by the rather </a:t>
            </a:r>
            <a:r>
              <a:rPr lang="en-US" sz="2000" dirty="0" smtClean="0"/>
              <a:t>small 2012 </a:t>
            </a:r>
            <a:r>
              <a:rPr lang="en-US" sz="2000" dirty="0"/>
              <a:t>win margin.</a:t>
            </a:r>
          </a:p>
        </p:txBody>
      </p:sp>
      <p:pic>
        <p:nvPicPr>
          <p:cNvPr id="19462" name="Picture 7" descr="Goofy Sports 33.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01000" y="1143000"/>
            <a:ext cx="1028700" cy="127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7663" y="2909088"/>
            <a:ext cx="4547871" cy="29194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4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890038"/>
            <a:ext cx="3418709" cy="293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32499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Trended Data</a:t>
            </a:r>
          </a:p>
        </p:txBody>
      </p:sp>
      <p:sp>
        <p:nvSpPr>
          <p:cNvPr id="79875" name="Text Box 3"/>
          <p:cNvSpPr txBox="1">
            <a:spLocks noChangeArrowheads="1"/>
          </p:cNvSpPr>
          <p:nvPr/>
        </p:nvSpPr>
        <p:spPr bwMode="auto">
          <a:xfrm>
            <a:off x="685800" y="1143000"/>
            <a:ext cx="7543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dirty="0"/>
              <a:t>For an observed time series </a:t>
            </a:r>
            <a:r>
              <a:rPr lang="en-US" i="1" dirty="0"/>
              <a:t>y</a:t>
            </a:r>
            <a:r>
              <a:rPr lang="en-US" baseline="-25000" dirty="0"/>
              <a:t>1</a:t>
            </a:r>
            <a:r>
              <a:rPr lang="en-US" dirty="0"/>
              <a:t>, </a:t>
            </a:r>
            <a:r>
              <a:rPr lang="en-US" i="1" dirty="0"/>
              <a:t>y</a:t>
            </a:r>
            <a:r>
              <a:rPr lang="en-US" baseline="-25000" dirty="0"/>
              <a:t>2</a:t>
            </a:r>
            <a:r>
              <a:rPr lang="en-US" dirty="0"/>
              <a:t>, ..., </a:t>
            </a:r>
            <a:r>
              <a:rPr lang="en-US" i="1" dirty="0" err="1"/>
              <a:t>y</a:t>
            </a:r>
            <a:r>
              <a:rPr lang="en-US" baseline="-25000" dirty="0" err="1"/>
              <a:t>t</a:t>
            </a:r>
            <a:r>
              <a:rPr lang="en-US" dirty="0"/>
              <a:t> with </a:t>
            </a:r>
            <a:r>
              <a:rPr lang="en-US" i="1" dirty="0"/>
              <a:t>consistent trend</a:t>
            </a:r>
            <a:r>
              <a:rPr lang="en-US" dirty="0"/>
              <a:t>, here are three common ways to forecast </a:t>
            </a:r>
            <a:r>
              <a:rPr lang="en-US" i="1" dirty="0"/>
              <a:t>one period ahead</a:t>
            </a:r>
            <a:r>
              <a:rPr lang="en-US" dirty="0"/>
              <a:t> (</a:t>
            </a:r>
            <a:r>
              <a:rPr lang="en-US" i="1" dirty="0"/>
              <a:t>F</a:t>
            </a:r>
            <a:r>
              <a:rPr lang="en-US" i="1" baseline="-25000" dirty="0"/>
              <a:t>t</a:t>
            </a:r>
            <a:r>
              <a:rPr lang="en-US" dirty="0"/>
              <a:t> is the forecast and </a:t>
            </a:r>
            <a:r>
              <a:rPr lang="en-US" i="1" dirty="0" err="1"/>
              <a:t>y</a:t>
            </a:r>
            <a:r>
              <a:rPr lang="en-US" i="1" baseline="-25000" dirty="0" err="1"/>
              <a:t>t</a:t>
            </a:r>
            <a:r>
              <a:rPr lang="en-US" dirty="0"/>
              <a:t> is the actual for period </a:t>
            </a:r>
            <a:r>
              <a:rPr lang="en-US" i="1" dirty="0"/>
              <a:t>t</a:t>
            </a:r>
            <a:r>
              <a:rPr lang="en-US" dirty="0"/>
              <a:t>).</a:t>
            </a:r>
          </a:p>
        </p:txBody>
      </p:sp>
      <p:graphicFrame>
        <p:nvGraphicFramePr>
          <p:cNvPr id="79917" name="Group 45"/>
          <p:cNvGraphicFramePr>
            <a:graphicFrameLocks noGrp="1"/>
          </p:cNvGraphicFramePr>
          <p:nvPr/>
        </p:nvGraphicFramePr>
        <p:xfrm>
          <a:off x="838200" y="2590800"/>
          <a:ext cx="7848600" cy="3647440"/>
        </p:xfrm>
        <a:graphic>
          <a:graphicData uri="http://schemas.openxmlformats.org/drawingml/2006/table">
            <a:tbl>
              <a:tblPr/>
              <a:tblGrid>
                <a:gridCol w="3657600"/>
                <a:gridCol w="4191000"/>
              </a:tblGrid>
              <a:tr h="609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rgbClr val="0000FF"/>
                          </a:solidFill>
                          <a:effectLst/>
                          <a:latin typeface="Times New Roman" pitchFamily="18" charset="0"/>
                        </a:rPr>
                        <a:t>Forecast Method</a:t>
                      </a: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dirty="0" smtClean="0">
                          <a:ln>
                            <a:noFill/>
                          </a:ln>
                          <a:solidFill>
                            <a:srgbClr val="0000FF"/>
                          </a:solidFill>
                          <a:effectLst/>
                          <a:latin typeface="Times New Roman" pitchFamily="18" charset="0"/>
                        </a:rPr>
                        <a:t>Characteristics</a:t>
                      </a:r>
                    </a:p>
                  </a:txBody>
                  <a:tcPr horzOverflow="overflow">
                    <a:lnL>
                      <a:noFill/>
                    </a:lnL>
                    <a:lnR cap="flat">
                      <a:noFill/>
                    </a:lnR>
                    <a:lnT cap="flat">
                      <a:noFill/>
                    </a:lnT>
                    <a:lnB>
                      <a:noFill/>
                    </a:lnB>
                    <a:lnTlToBr>
                      <a:noFill/>
                    </a:lnTlToBr>
                    <a:lnBlToTr>
                      <a:noFill/>
                    </a:lnBlToTr>
                    <a:noFill/>
                  </a:tcPr>
                </a:tc>
              </a:tr>
              <a:tr h="1016000">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Graph extrapolation</a:t>
                      </a:r>
                      <a:endParaRPr kumimoji="0" lang="en-US" sz="2000" b="0" i="1" u="none" strike="noStrike" cap="none" normalizeH="0" baseline="-25000" smtClean="0">
                        <a:ln>
                          <a:noFill/>
                        </a:ln>
                        <a:solidFill>
                          <a:schemeClr val="tx1"/>
                        </a:solidFill>
                        <a:effectLst/>
                        <a:latin typeface="Times New Roman" pitchFamily="18"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33CC"/>
                          </a:solidFill>
                          <a:effectLst/>
                          <a:latin typeface="Times New Roman" pitchFamily="18" charset="0"/>
                        </a:rPr>
                        <a:t>Eyeball Method  </a:t>
                      </a:r>
                      <a:r>
                        <a:rPr kumimoji="0" lang="en-US" sz="2000" b="0" i="0" u="none" strike="noStrike" cap="none" normalizeH="0" baseline="0" smtClean="0">
                          <a:ln>
                            <a:noFill/>
                          </a:ln>
                          <a:solidFill>
                            <a:schemeClr val="tx1"/>
                          </a:solidFill>
                          <a:effectLst/>
                          <a:latin typeface="Times New Roman" pitchFamily="18" charset="0"/>
                        </a:rPr>
                        <a:t>Visually fitting a trend and projecting it.</a:t>
                      </a:r>
                      <a:r>
                        <a:rPr kumimoji="0" lang="en-US" sz="2000" b="0" i="1" u="none" strike="noStrike" cap="none" normalizeH="0" baseline="0" smtClean="0">
                          <a:ln>
                            <a:noFill/>
                          </a:ln>
                          <a:solidFill>
                            <a:srgbClr val="0033CC"/>
                          </a:solidFill>
                          <a:effectLst/>
                          <a:latin typeface="Times New Roman" pitchFamily="18" charset="0"/>
                        </a:rPr>
                        <a:t>  </a:t>
                      </a:r>
                      <a:r>
                        <a:rPr kumimoji="0" lang="en-US" sz="2000" b="0" i="0" u="none" strike="noStrike" cap="none" normalizeH="0" baseline="0" smtClean="0">
                          <a:ln>
                            <a:noFill/>
                          </a:ln>
                          <a:solidFill>
                            <a:schemeClr val="tx1"/>
                          </a:solidFill>
                          <a:effectLst/>
                          <a:latin typeface="Times New Roman" pitchFamily="18" charset="0"/>
                        </a:rPr>
                        <a:t>Simple, but imprecise.</a:t>
                      </a: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a:noFill/>
                    </a:lnL>
                    <a:lnR cap="flat">
                      <a:noFill/>
                    </a:lnR>
                    <a:lnT>
                      <a:noFill/>
                    </a:lnT>
                    <a:lnB>
                      <a:noFill/>
                    </a:lnB>
                    <a:lnTlToBr>
                      <a:noFill/>
                    </a:lnTlToBr>
                    <a:lnBlToTr>
                      <a:noFill/>
                    </a:lnBlToTr>
                    <a:noFill/>
                  </a:tcPr>
                </a:tc>
              </a:tr>
              <a:tr h="889000">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+1</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0"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a:t>
                      </a:r>
                      <a:r>
                        <a:rPr kumimoji="0" lang="en-US" sz="2000" b="0" i="0" u="none" strike="noStrike" cap="none" normalizeH="0" baseline="0" smtClean="0">
                          <a:ln>
                            <a:noFill/>
                          </a:ln>
                          <a:solidFill>
                            <a:schemeClr val="tx1"/>
                          </a:solidFill>
                          <a:effectLst/>
                          <a:latin typeface="Times New Roman" pitchFamily="18" charset="0"/>
                          <a:sym typeface="Symbol" pitchFamily="18" charset="2"/>
                        </a:rPr>
                        <a:t></a:t>
                      </a: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a:t>
                      </a:r>
                      <a:r>
                        <a:rPr kumimoji="0" lang="en-US" sz="2000" b="0" i="1" u="none" strike="noStrike" cap="none" normalizeH="0" baseline="-25000" smtClean="0">
                          <a:ln>
                            <a:noFill/>
                          </a:ln>
                          <a:solidFill>
                            <a:schemeClr val="tx1"/>
                          </a:solidFill>
                          <a:effectLst/>
                          <a:latin typeface="Times New Roman" pitchFamily="18" charset="0"/>
                        </a:rPr>
                        <a:t>n</a:t>
                      </a:r>
                      <a:r>
                        <a:rPr kumimoji="0" lang="en-US" sz="2000" b="0" i="0" u="none" strike="noStrike" cap="none" normalizeH="0" baseline="0" smtClean="0">
                          <a:ln>
                            <a:noFill/>
                          </a:ln>
                          <a:solidFill>
                            <a:schemeClr val="tx1"/>
                          </a:solidFill>
                          <a:effectLst/>
                          <a:latin typeface="Times New Roman" pitchFamily="18" charset="0"/>
                        </a:rPr>
                        <a:t>)/</a:t>
                      </a:r>
                      <a:r>
                        <a:rPr kumimoji="0" lang="en-US" sz="2000" b="0" i="1" u="none" strike="noStrike" cap="none" normalizeH="0" baseline="0" smtClean="0">
                          <a:ln>
                            <a:noFill/>
                          </a:ln>
                          <a:solidFill>
                            <a:schemeClr val="tx1"/>
                          </a:solidFill>
                          <a:effectLst/>
                          <a:latin typeface="Times New Roman" pitchFamily="18" charset="0"/>
                        </a:rPr>
                        <a:t>n</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00FF"/>
                          </a:solidFill>
                          <a:effectLst/>
                          <a:latin typeface="Times New Roman" pitchFamily="18" charset="0"/>
                        </a:rPr>
                        <a:t>Same Average Change</a:t>
                      </a:r>
                      <a:r>
                        <a:rPr kumimoji="0" lang="en-US" sz="2000" b="0" i="0" u="none" strike="noStrike" cap="none" normalizeH="0" baseline="0" smtClean="0">
                          <a:ln>
                            <a:noFill/>
                          </a:ln>
                          <a:solidFill>
                            <a:schemeClr val="tx1"/>
                          </a:solidFill>
                          <a:effectLst/>
                          <a:latin typeface="Times New Roman" pitchFamily="18" charset="0"/>
                        </a:rPr>
                        <a:t>  Simple, but assumes linearity and does not consider variation in trend.</a:t>
                      </a:r>
                    </a:p>
                  </a:txBody>
                  <a:tcPr horzOverflow="overflow">
                    <a:lnL>
                      <a:noFill/>
                    </a:lnL>
                    <a:lnR cap="flat">
                      <a:noFill/>
                    </a:lnR>
                    <a:lnT>
                      <a:noFill/>
                    </a:lnT>
                    <a:lnB>
                      <a:noFill/>
                    </a:lnB>
                    <a:lnTlToBr>
                      <a:noFill/>
                    </a:lnTlToBr>
                    <a:lnBlToTr>
                      <a:noFill/>
                    </a:lnBlToTr>
                    <a:noFill/>
                  </a:tcPr>
                </a:tc>
              </a:tr>
              <a:tr h="1016000">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+1</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L</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T</a:t>
                      </a:r>
                      <a:r>
                        <a:rPr kumimoji="0" lang="en-US" sz="2000" b="0" i="1" u="none" strike="noStrike" cap="none" normalizeH="0" baseline="-25000" smtClean="0">
                          <a:ln>
                            <a:noFill/>
                          </a:ln>
                          <a:solidFill>
                            <a:schemeClr val="tx1"/>
                          </a:solidFill>
                          <a:effectLst/>
                          <a:latin typeface="Times New Roman" pitchFamily="18" charset="0"/>
                        </a:rPr>
                        <a:t>t</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00FF"/>
                          </a:solidFill>
                          <a:effectLst/>
                          <a:latin typeface="Times New Roman" pitchFamily="18" charset="0"/>
                        </a:rPr>
                        <a:t>Double Smoothing</a:t>
                      </a:r>
                      <a:r>
                        <a:rPr kumimoji="0" lang="en-US" sz="2000" b="0" i="0" u="none" strike="noStrike" cap="none" normalizeH="0" baseline="0" smtClean="0">
                          <a:ln>
                            <a:noFill/>
                          </a:ln>
                          <a:solidFill>
                            <a:schemeClr val="tx1"/>
                          </a:solidFill>
                          <a:effectLst/>
                          <a:latin typeface="Times New Roman" pitchFamily="18" charset="0"/>
                        </a:rPr>
                        <a:t> Uses an updating mechanism to calculate level (</a:t>
                      </a:r>
                      <a:r>
                        <a:rPr kumimoji="0" lang="en-US" sz="2000" b="0" i="1" u="none" strike="noStrike" cap="none" normalizeH="0" baseline="0" smtClean="0">
                          <a:ln>
                            <a:noFill/>
                          </a:ln>
                          <a:solidFill>
                            <a:schemeClr val="tx1"/>
                          </a:solidFill>
                          <a:effectLst/>
                          <a:latin typeface="Times New Roman" pitchFamily="18" charset="0"/>
                        </a:rPr>
                        <a:t>L</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and trend (</a:t>
                      </a:r>
                      <a:r>
                        <a:rPr kumimoji="0" lang="en-US" sz="2000" b="0" i="1" u="none" strike="noStrike" cap="none" normalizeH="0" baseline="0" smtClean="0">
                          <a:ln>
                            <a:noFill/>
                          </a:ln>
                          <a:solidFill>
                            <a:schemeClr val="tx1"/>
                          </a:solidFill>
                          <a:effectLst/>
                          <a:latin typeface="Times New Roman" pitchFamily="18" charset="0"/>
                        </a:rPr>
                        <a:t>T</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components for period t.</a:t>
                      </a:r>
                    </a:p>
                  </a:txBody>
                  <a:tcP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Double Smoothing</a:t>
            </a:r>
          </a:p>
        </p:txBody>
      </p:sp>
      <p:sp>
        <p:nvSpPr>
          <p:cNvPr id="78853" name="Text Box 5"/>
          <p:cNvSpPr txBox="1">
            <a:spLocks noChangeArrowheads="1"/>
          </p:cNvSpPr>
          <p:nvPr/>
        </p:nvSpPr>
        <p:spPr bwMode="auto">
          <a:xfrm>
            <a:off x="1752600" y="1981200"/>
            <a:ext cx="62484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t>The double-smoothing updating model is:</a:t>
            </a:r>
          </a:p>
          <a:p>
            <a:endParaRPr lang="en-US"/>
          </a:p>
          <a:p>
            <a:r>
              <a:rPr lang="en-US"/>
              <a:t>   </a:t>
            </a:r>
            <a:r>
              <a:rPr lang="en-US" i="1"/>
              <a:t>L</a:t>
            </a:r>
            <a:r>
              <a:rPr lang="en-US" i="1" baseline="-25000"/>
              <a:t>t</a:t>
            </a:r>
            <a:r>
              <a:rPr lang="en-US"/>
              <a:t> = </a:t>
            </a:r>
            <a:r>
              <a:rPr lang="en-US">
                <a:latin typeface="Symbol" pitchFamily="18" charset="2"/>
              </a:rPr>
              <a:t>a</a:t>
            </a:r>
            <a:r>
              <a:rPr lang="en-US"/>
              <a:t> </a:t>
            </a:r>
            <a:r>
              <a:rPr lang="en-US" i="1"/>
              <a:t>y</a:t>
            </a:r>
            <a:r>
              <a:rPr lang="en-US" i="1" baseline="-25000"/>
              <a:t>t</a:t>
            </a:r>
            <a:r>
              <a:rPr lang="en-US"/>
              <a:t> + (1</a:t>
            </a:r>
            <a:r>
              <a:rPr lang="en-US">
                <a:sym typeface="Symbol" pitchFamily="18" charset="2"/>
              </a:rPr>
              <a:t></a:t>
            </a:r>
            <a:r>
              <a:rPr lang="en-US">
                <a:latin typeface="Symbol" pitchFamily="18" charset="2"/>
              </a:rPr>
              <a:t>a</a:t>
            </a:r>
            <a:r>
              <a:rPr lang="en-US"/>
              <a:t>) </a:t>
            </a:r>
            <a:r>
              <a:rPr lang="en-US" i="1"/>
              <a:t>F</a:t>
            </a:r>
            <a:r>
              <a:rPr lang="en-US" i="1" baseline="-25000"/>
              <a:t>t</a:t>
            </a:r>
          </a:p>
          <a:p>
            <a:r>
              <a:rPr lang="en-US"/>
              <a:t>   </a:t>
            </a:r>
            <a:r>
              <a:rPr lang="en-US" i="1"/>
              <a:t>T</a:t>
            </a:r>
            <a:r>
              <a:rPr lang="en-US" i="1" baseline="-25000"/>
              <a:t>t</a:t>
            </a:r>
            <a:r>
              <a:rPr lang="en-US"/>
              <a:t> = </a:t>
            </a:r>
            <a:r>
              <a:rPr lang="en-US">
                <a:latin typeface="Symbol" pitchFamily="18" charset="2"/>
              </a:rPr>
              <a:t>b</a:t>
            </a:r>
            <a:r>
              <a:rPr lang="en-US"/>
              <a:t> (</a:t>
            </a:r>
            <a:r>
              <a:rPr lang="en-US" i="1"/>
              <a:t>L</a:t>
            </a:r>
            <a:r>
              <a:rPr lang="en-US" i="1" baseline="-25000"/>
              <a:t>t</a:t>
            </a:r>
            <a:r>
              <a:rPr lang="en-US"/>
              <a:t> </a:t>
            </a:r>
            <a:r>
              <a:rPr lang="en-US">
                <a:sym typeface="Symbol" pitchFamily="18" charset="2"/>
              </a:rPr>
              <a:t></a:t>
            </a:r>
            <a:r>
              <a:rPr lang="en-US"/>
              <a:t> </a:t>
            </a:r>
            <a:r>
              <a:rPr lang="en-US" i="1"/>
              <a:t>L</a:t>
            </a:r>
            <a:r>
              <a:rPr lang="en-US" i="1" baseline="-25000"/>
              <a:t>t</a:t>
            </a:r>
            <a:r>
              <a:rPr lang="en-US" i="1" baseline="-25000">
                <a:sym typeface="Symbol" pitchFamily="18" charset="2"/>
              </a:rPr>
              <a:t>-</a:t>
            </a:r>
            <a:r>
              <a:rPr lang="en-US" baseline="-25000"/>
              <a:t>1</a:t>
            </a:r>
            <a:r>
              <a:rPr lang="en-US"/>
              <a:t>) + (1 </a:t>
            </a:r>
            <a:r>
              <a:rPr lang="en-US">
                <a:sym typeface="Symbol" pitchFamily="18" charset="2"/>
              </a:rPr>
              <a:t></a:t>
            </a:r>
            <a:r>
              <a:rPr lang="en-US"/>
              <a:t> </a:t>
            </a:r>
            <a:r>
              <a:rPr lang="en-US">
                <a:latin typeface="Symbol" pitchFamily="18" charset="2"/>
              </a:rPr>
              <a:t>b</a:t>
            </a:r>
            <a:r>
              <a:rPr lang="en-US"/>
              <a:t>) </a:t>
            </a:r>
            <a:r>
              <a:rPr lang="en-US" i="1"/>
              <a:t>T</a:t>
            </a:r>
            <a:r>
              <a:rPr lang="en-US" i="1" baseline="-25000"/>
              <a:t>t-</a:t>
            </a:r>
            <a:r>
              <a:rPr lang="en-US" baseline="-25000"/>
              <a:t>1</a:t>
            </a:r>
          </a:p>
          <a:p>
            <a:r>
              <a:rPr lang="en-US"/>
              <a:t>   </a:t>
            </a:r>
            <a:r>
              <a:rPr lang="en-US" i="1"/>
              <a:t>F</a:t>
            </a:r>
            <a:r>
              <a:rPr lang="en-US" i="1" baseline="-25000"/>
              <a:t>t+</a:t>
            </a:r>
            <a:r>
              <a:rPr lang="en-US" baseline="-25000"/>
              <a:t>1</a:t>
            </a:r>
            <a:r>
              <a:rPr lang="en-US"/>
              <a:t> = </a:t>
            </a:r>
            <a:r>
              <a:rPr lang="en-US" i="1"/>
              <a:t>L</a:t>
            </a:r>
            <a:r>
              <a:rPr lang="en-US" i="1" baseline="-25000"/>
              <a:t>t </a:t>
            </a:r>
            <a:r>
              <a:rPr lang="en-US"/>
              <a:t>+ </a:t>
            </a:r>
            <a:r>
              <a:rPr lang="en-US" i="1"/>
              <a:t>T</a:t>
            </a:r>
            <a:r>
              <a:rPr lang="en-US" i="1" baseline="-25000"/>
              <a:t>t</a:t>
            </a:r>
          </a:p>
          <a:p>
            <a:endParaRPr lang="en-US"/>
          </a:p>
          <a:p>
            <a:r>
              <a:rPr lang="en-US"/>
              <a:t>where</a:t>
            </a:r>
          </a:p>
          <a:p>
            <a:r>
              <a:rPr lang="en-US"/>
              <a:t>   </a:t>
            </a:r>
            <a:r>
              <a:rPr lang="en-US" i="1"/>
              <a:t>y</a:t>
            </a:r>
            <a:r>
              <a:rPr lang="en-US" i="1" baseline="-25000"/>
              <a:t>t</a:t>
            </a:r>
            <a:r>
              <a:rPr lang="en-US"/>
              <a:t> is the actual data value in period </a:t>
            </a:r>
            <a:r>
              <a:rPr lang="en-US" i="1"/>
              <a:t>t</a:t>
            </a:r>
          </a:p>
          <a:p>
            <a:r>
              <a:rPr lang="en-US"/>
              <a:t>   </a:t>
            </a:r>
            <a:r>
              <a:rPr lang="en-US" i="1"/>
              <a:t>L</a:t>
            </a:r>
            <a:r>
              <a:rPr lang="en-US" i="1" baseline="-25000"/>
              <a:t>t</a:t>
            </a:r>
            <a:r>
              <a:rPr lang="en-US"/>
              <a:t> is the level component in period </a:t>
            </a:r>
            <a:r>
              <a:rPr lang="en-US" i="1"/>
              <a:t>t</a:t>
            </a:r>
          </a:p>
          <a:p>
            <a:r>
              <a:rPr lang="en-US"/>
              <a:t>   </a:t>
            </a:r>
            <a:r>
              <a:rPr lang="en-US" i="1"/>
              <a:t>T</a:t>
            </a:r>
            <a:r>
              <a:rPr lang="en-US" i="1" baseline="-25000"/>
              <a:t>t</a:t>
            </a:r>
            <a:r>
              <a:rPr lang="en-US"/>
              <a:t> is the trend component in period </a:t>
            </a:r>
            <a:r>
              <a:rPr lang="en-US" i="1"/>
              <a:t>t</a:t>
            </a:r>
          </a:p>
          <a:p>
            <a:r>
              <a:rPr lang="en-US"/>
              <a:t>   </a:t>
            </a:r>
            <a:r>
              <a:rPr lang="en-US" i="1"/>
              <a:t>F</a:t>
            </a:r>
            <a:r>
              <a:rPr lang="en-US" i="1" baseline="-25000"/>
              <a:t>t</a:t>
            </a:r>
            <a:r>
              <a:rPr lang="en-US"/>
              <a:t> is the forecast for period </a:t>
            </a:r>
            <a:r>
              <a:rPr lang="en-US" i="1"/>
              <a:t>t</a:t>
            </a:r>
          </a:p>
          <a:p>
            <a:r>
              <a:rPr lang="en-US"/>
              <a:t>   </a:t>
            </a:r>
            <a:r>
              <a:rPr lang="en-US">
                <a:latin typeface="Symbol" pitchFamily="18" charset="2"/>
              </a:rPr>
              <a:t>a</a:t>
            </a:r>
            <a:r>
              <a:rPr lang="en-US"/>
              <a:t> and </a:t>
            </a:r>
            <a:r>
              <a:rPr lang="en-US">
                <a:latin typeface="Symbol" pitchFamily="18" charset="2"/>
              </a:rPr>
              <a:t>b</a:t>
            </a:r>
            <a:r>
              <a:rPr lang="en-US"/>
              <a:t> are constants between 0 and 1.</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457200" y="381000"/>
            <a:ext cx="83820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Double Smoothing: Example</a:t>
            </a:r>
          </a:p>
        </p:txBody>
      </p:sp>
      <p:sp>
        <p:nvSpPr>
          <p:cNvPr id="70662" name="Text Box 6"/>
          <p:cNvSpPr txBox="1">
            <a:spLocks noChangeArrowheads="1"/>
          </p:cNvSpPr>
          <p:nvPr/>
        </p:nvSpPr>
        <p:spPr bwMode="auto">
          <a:xfrm>
            <a:off x="381000" y="1219200"/>
            <a:ext cx="83058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000"/>
              <a:t>Living donor transplants in California have a clear upward trend, so double exponential smoothing is appropriate. This example uses </a:t>
            </a:r>
            <a:r>
              <a:rPr lang="en-US" sz="2000">
                <a:latin typeface="Symbol" pitchFamily="18" charset="2"/>
              </a:rPr>
              <a:t>a</a:t>
            </a:r>
            <a:r>
              <a:rPr lang="en-US" sz="2000"/>
              <a:t> = 0.20 and </a:t>
            </a:r>
            <a:r>
              <a:rPr lang="en-US" sz="2000">
                <a:latin typeface="Symbol" pitchFamily="18" charset="2"/>
              </a:rPr>
              <a:t>b</a:t>
            </a:r>
            <a:r>
              <a:rPr lang="en-US" sz="2000"/>
              <a:t> = 0.20.  MINITAB’s smoothed (“Fits”) forecasts (shown in red) track the data well for 1988-2002 .  The one-year forecast for 2003 (shown in green) is believable, </a:t>
            </a:r>
            <a:r>
              <a:rPr lang="en-US" sz="2000" i="1"/>
              <a:t>ceteris paribus</a:t>
            </a:r>
            <a:r>
              <a:rPr lang="en-US" sz="2000"/>
              <a:t>.  Note MINITAB’s addition of 95% confidence limits.</a:t>
            </a:r>
          </a:p>
        </p:txBody>
      </p:sp>
      <p:pic>
        <p:nvPicPr>
          <p:cNvPr id="70665"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8200" y="2971800"/>
            <a:ext cx="1731963"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66" name="Text Box 10"/>
          <p:cNvSpPr txBox="1">
            <a:spLocks noChangeArrowheads="1"/>
          </p:cNvSpPr>
          <p:nvPr/>
        </p:nvSpPr>
        <p:spPr bwMode="auto">
          <a:xfrm>
            <a:off x="685800" y="6324600"/>
            <a:ext cx="1905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a:t>http://www.gsds.org</a:t>
            </a:r>
          </a:p>
        </p:txBody>
      </p:sp>
      <p:pic>
        <p:nvPicPr>
          <p:cNvPr id="7066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2895600"/>
            <a:ext cx="5638800" cy="375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Seasonal Data</a:t>
            </a:r>
          </a:p>
        </p:txBody>
      </p:sp>
      <p:sp>
        <p:nvSpPr>
          <p:cNvPr id="89091" name="Text Box 3"/>
          <p:cNvSpPr txBox="1">
            <a:spLocks noChangeArrowheads="1"/>
          </p:cNvSpPr>
          <p:nvPr/>
        </p:nvSpPr>
        <p:spPr bwMode="auto">
          <a:xfrm>
            <a:off x="685800" y="1143000"/>
            <a:ext cx="7543800"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t>For an observed time series </a:t>
            </a:r>
            <a:r>
              <a:rPr lang="en-US" i="1"/>
              <a:t>y</a:t>
            </a:r>
            <a:r>
              <a:rPr lang="en-US" baseline="-25000"/>
              <a:t>1</a:t>
            </a:r>
            <a:r>
              <a:rPr lang="en-US"/>
              <a:t>, </a:t>
            </a:r>
            <a:r>
              <a:rPr lang="en-US" i="1"/>
              <a:t>y</a:t>
            </a:r>
            <a:r>
              <a:rPr lang="en-US" baseline="-25000"/>
              <a:t>2</a:t>
            </a:r>
            <a:r>
              <a:rPr lang="en-US"/>
              <a:t>, ..., </a:t>
            </a:r>
            <a:r>
              <a:rPr lang="en-US" i="1"/>
              <a:t>y</a:t>
            </a:r>
            <a:r>
              <a:rPr lang="en-US" baseline="-25000"/>
              <a:t>t</a:t>
            </a:r>
            <a:r>
              <a:rPr lang="en-US"/>
              <a:t> with </a:t>
            </a:r>
            <a:r>
              <a:rPr lang="en-US" i="1"/>
              <a:t>both trend and seasonal periodicity p</a:t>
            </a:r>
            <a:r>
              <a:rPr lang="en-US"/>
              <a:t>, here are three common ways to forecast </a:t>
            </a:r>
            <a:r>
              <a:rPr lang="en-US" i="1"/>
              <a:t>one period ahead</a:t>
            </a:r>
            <a:r>
              <a:rPr lang="en-US"/>
              <a:t> (</a:t>
            </a:r>
            <a:r>
              <a:rPr lang="en-US" i="1"/>
              <a:t>F</a:t>
            </a:r>
            <a:r>
              <a:rPr lang="en-US" i="1" baseline="-25000"/>
              <a:t>t</a:t>
            </a:r>
            <a:r>
              <a:rPr lang="en-US"/>
              <a:t> is forecast, </a:t>
            </a:r>
            <a:r>
              <a:rPr lang="en-US" i="1"/>
              <a:t>y</a:t>
            </a:r>
            <a:r>
              <a:rPr lang="en-US" i="1" baseline="-25000"/>
              <a:t>t</a:t>
            </a:r>
            <a:r>
              <a:rPr lang="en-US"/>
              <a:t> is actual,).</a:t>
            </a:r>
          </a:p>
        </p:txBody>
      </p:sp>
      <p:graphicFrame>
        <p:nvGraphicFramePr>
          <p:cNvPr id="89144" name="Group 56"/>
          <p:cNvGraphicFramePr>
            <a:graphicFrameLocks noGrp="1"/>
          </p:cNvGraphicFramePr>
          <p:nvPr/>
        </p:nvGraphicFramePr>
        <p:xfrm>
          <a:off x="838200" y="2590800"/>
          <a:ext cx="7848600" cy="3942080"/>
        </p:xfrm>
        <a:graphic>
          <a:graphicData uri="http://schemas.openxmlformats.org/drawingml/2006/table">
            <a:tbl>
              <a:tblPr/>
              <a:tblGrid>
                <a:gridCol w="3581400"/>
                <a:gridCol w="4267200"/>
              </a:tblGrid>
              <a:tr h="6096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smtClean="0">
                          <a:ln>
                            <a:noFill/>
                          </a:ln>
                          <a:solidFill>
                            <a:srgbClr val="0000FF"/>
                          </a:solidFill>
                          <a:effectLst/>
                          <a:latin typeface="Times New Roman" pitchFamily="18" charset="0"/>
                        </a:rPr>
                        <a:t>Forecast Method</a:t>
                      </a: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400" b="1" i="1" u="none" strike="noStrike" cap="none" normalizeH="0" baseline="0" smtClean="0">
                          <a:ln>
                            <a:noFill/>
                          </a:ln>
                          <a:solidFill>
                            <a:srgbClr val="0000FF"/>
                          </a:solidFill>
                          <a:effectLst/>
                          <a:latin typeface="Times New Roman" pitchFamily="18" charset="0"/>
                        </a:rPr>
                        <a:t>Characteristics</a:t>
                      </a:r>
                    </a:p>
                  </a:txBody>
                  <a:tcPr horzOverflow="overflow">
                    <a:lnL>
                      <a:noFill/>
                    </a:lnL>
                    <a:lnR cap="flat">
                      <a:noFill/>
                    </a:lnR>
                    <a:lnT cap="flat">
                      <a:noFill/>
                    </a:lnT>
                    <a:lnB>
                      <a:noFill/>
                    </a:lnB>
                    <a:lnTlToBr>
                      <a:noFill/>
                    </a:lnTlToBr>
                    <a:lnBlToTr>
                      <a:noFill/>
                    </a:lnBlToTr>
                    <a:noFill/>
                  </a:tcPr>
                </a:tc>
              </a:tr>
              <a:tr h="1016000">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+1 </a:t>
                      </a: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y</a:t>
                      </a:r>
                      <a:r>
                        <a:rPr kumimoji="0" lang="en-US" sz="2000" b="0" i="1" u="none" strike="noStrike" cap="none" normalizeH="0" baseline="-25000" smtClean="0">
                          <a:ln>
                            <a:noFill/>
                          </a:ln>
                          <a:solidFill>
                            <a:schemeClr val="tx1"/>
                          </a:solidFill>
                          <a:effectLst/>
                          <a:latin typeface="Times New Roman" pitchFamily="18" charset="0"/>
                        </a:rPr>
                        <a:t>t-p</a:t>
                      </a:r>
                      <a:r>
                        <a:rPr kumimoji="0" lang="en-US" sz="2000" b="0" i="0" u="none" strike="noStrike" cap="none" normalizeH="0" baseline="-25000" smtClean="0">
                          <a:ln>
                            <a:noFill/>
                          </a:ln>
                          <a:solidFill>
                            <a:schemeClr val="tx1"/>
                          </a:solidFill>
                          <a:effectLst/>
                          <a:latin typeface="Times New Roman" pitchFamily="18" charset="0"/>
                        </a:rPr>
                        <a:t>+1</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33CC"/>
                          </a:solidFill>
                          <a:effectLst/>
                          <a:latin typeface="Times New Roman" pitchFamily="18" charset="0"/>
                        </a:rPr>
                        <a:t>Same as p periods earlier</a:t>
                      </a:r>
                      <a:r>
                        <a:rPr kumimoji="0" lang="en-US" sz="2000" b="0" i="0" u="none" strike="noStrike" cap="none" normalizeH="0" baseline="0" smtClean="0">
                          <a:ln>
                            <a:noFill/>
                          </a:ln>
                          <a:solidFill>
                            <a:schemeClr val="tx1"/>
                          </a:solidFill>
                          <a:effectLst/>
                          <a:latin typeface="Times New Roman" pitchFamily="18" charset="0"/>
                        </a:rPr>
                        <a:t>   For example, forecast next July the same as last July.  Easy, but ignores trend.</a:t>
                      </a:r>
                      <a:endParaRPr kumimoji="0" lang="en-US" sz="2800" b="0" i="0" u="none" strike="noStrike" cap="none" normalizeH="0" baseline="0" smtClean="0">
                        <a:ln>
                          <a:noFill/>
                        </a:ln>
                        <a:solidFill>
                          <a:schemeClr val="tx1"/>
                        </a:solidFill>
                        <a:effectLst/>
                        <a:latin typeface="Times New Roman" pitchFamily="18" charset="0"/>
                      </a:endParaRPr>
                    </a:p>
                  </a:txBody>
                  <a:tcPr horzOverflow="overflow">
                    <a:lnL>
                      <a:noFill/>
                    </a:lnL>
                    <a:lnR cap="flat">
                      <a:noFill/>
                    </a:lnR>
                    <a:lnT>
                      <a:noFill/>
                    </a:lnT>
                    <a:lnB>
                      <a:noFill/>
                    </a:lnB>
                    <a:lnTlToBr>
                      <a:noFill/>
                    </a:lnTlToBr>
                    <a:lnBlToTr>
                      <a:noFill/>
                    </a:lnBlToTr>
                    <a:noFill/>
                  </a:tcPr>
                </a:tc>
              </a:tr>
              <a:tr h="889000">
                <a:tc>
                  <a:txBody>
                    <a:bodyPr/>
                    <a:lstStyle/>
                    <a:p>
                      <a:pPr marL="288925" marR="0" lvl="0" indent="-288925"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Extrapolate trend by month (or quarter or whatever) </a:t>
                      </a:r>
                      <a:endParaRPr kumimoji="0" lang="en-US" sz="2000" b="0" i="1" u="none" strike="noStrike" cap="none" normalizeH="0" baseline="0" smtClean="0">
                        <a:ln>
                          <a:noFill/>
                        </a:ln>
                        <a:solidFill>
                          <a:schemeClr val="tx1"/>
                        </a:solidFill>
                        <a:effectLst/>
                        <a:latin typeface="Times New Roman" pitchFamily="18"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00FF"/>
                          </a:solidFill>
                          <a:effectLst/>
                          <a:latin typeface="Times New Roman" pitchFamily="18" charset="0"/>
                        </a:rPr>
                        <a:t>p-Trends</a:t>
                      </a:r>
                      <a:r>
                        <a:rPr kumimoji="0" lang="en-US" sz="2000" b="0" i="0" u="none" strike="noStrike" cap="none" normalizeH="0" baseline="0" smtClean="0">
                          <a:ln>
                            <a:noFill/>
                          </a:ln>
                          <a:solidFill>
                            <a:schemeClr val="tx1"/>
                          </a:solidFill>
                          <a:effectLst/>
                          <a:latin typeface="Times New Roman" pitchFamily="18" charset="0"/>
                        </a:rPr>
                        <a:t>  For example, project fitted trend for all past Julys.  Simple, attractive way to handle seasonality.</a:t>
                      </a:r>
                    </a:p>
                  </a:txBody>
                  <a:tcPr horzOverflow="overflow">
                    <a:lnL>
                      <a:noFill/>
                    </a:lnL>
                    <a:lnR cap="flat">
                      <a:noFill/>
                    </a:lnR>
                    <a:lnT>
                      <a:noFill/>
                    </a:lnT>
                    <a:lnB>
                      <a:noFill/>
                    </a:lnB>
                    <a:lnTlToBr>
                      <a:noFill/>
                    </a:lnTlToBr>
                    <a:lnBlToTr>
                      <a:noFill/>
                    </a:lnBlToTr>
                    <a:noFill/>
                  </a:tcPr>
                </a:tc>
              </a:tr>
              <a:tr h="1016000">
                <a:tc>
                  <a:txBody>
                    <a:bodyPr/>
                    <a:lstStyle/>
                    <a:p>
                      <a:pPr marL="0" marR="0" lvl="0" indent="0" algn="l" defTabSz="914400" rtl="0" eaLnBrk="0" fontAlgn="base" latinLnBrk="0" hangingPunct="0">
                        <a:lnSpc>
                          <a:spcPct val="100000"/>
                        </a:lnSpc>
                        <a:spcBef>
                          <a:spcPct val="20000"/>
                        </a:spcBef>
                        <a:spcAft>
                          <a:spcPct val="0"/>
                        </a:spcAft>
                        <a:buClrTx/>
                        <a:buSzTx/>
                        <a:buFontTx/>
                        <a:buBlip>
                          <a:blip r:embed="rId2"/>
                        </a:buBlip>
                        <a:tabLst/>
                      </a:pP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25000" smtClean="0">
                          <a:ln>
                            <a:noFill/>
                          </a:ln>
                          <a:solidFill>
                            <a:schemeClr val="tx1"/>
                          </a:solidFill>
                          <a:effectLst/>
                          <a:latin typeface="Times New Roman" pitchFamily="18" charset="0"/>
                        </a:rPr>
                        <a:t>+</a:t>
                      </a:r>
                      <a:r>
                        <a:rPr kumimoji="0" lang="en-US" sz="2000" b="0" i="1" u="none" strike="noStrike" cap="none" normalizeH="0" baseline="-25000" smtClean="0">
                          <a:ln>
                            <a:noFill/>
                          </a:ln>
                          <a:solidFill>
                            <a:schemeClr val="tx1"/>
                          </a:solidFill>
                          <a:effectLst/>
                          <a:latin typeface="Times New Roman" pitchFamily="18" charset="0"/>
                        </a:rPr>
                        <a:t>m</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 </a:t>
                      </a:r>
                      <a:r>
                        <a:rPr kumimoji="0" lang="en-US" sz="2000" b="0" i="1" u="none" strike="noStrike" cap="none" normalizeH="0" baseline="0" smtClean="0">
                          <a:ln>
                            <a:noFill/>
                          </a:ln>
                          <a:solidFill>
                            <a:schemeClr val="tx1"/>
                          </a:solidFill>
                          <a:effectLst/>
                          <a:latin typeface="Times New Roman" pitchFamily="18" charset="0"/>
                        </a:rPr>
                        <a:t>mT</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a:t>
                      </a:r>
                      <a:r>
                        <a:rPr kumimoji="0" lang="en-US" sz="2000" b="0" i="1" u="none" strike="noStrike" cap="none" normalizeH="0" baseline="0" smtClean="0">
                          <a:ln>
                            <a:noFill/>
                          </a:ln>
                          <a:solidFill>
                            <a:schemeClr val="tx1"/>
                          </a:solidFill>
                          <a:effectLst/>
                          <a:latin typeface="Times New Roman" pitchFamily="18" charset="0"/>
                        </a:rPr>
                        <a:t>S</a:t>
                      </a:r>
                      <a:r>
                        <a:rPr kumimoji="0" lang="en-US" sz="2000" b="0" i="1" u="none" strike="noStrike" cap="none" normalizeH="0" baseline="-25000" smtClean="0">
                          <a:ln>
                            <a:noFill/>
                          </a:ln>
                          <a:solidFill>
                            <a:schemeClr val="tx1"/>
                          </a:solidFill>
                          <a:effectLst/>
                          <a:latin typeface="Times New Roman" pitchFamily="18" charset="0"/>
                        </a:rPr>
                        <a:t>t</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1" u="none" strike="noStrike" cap="none" normalizeH="0" baseline="0" smtClean="0">
                          <a:ln>
                            <a:noFill/>
                          </a:ln>
                          <a:solidFill>
                            <a:srgbClr val="0000FF"/>
                          </a:solidFill>
                          <a:effectLst/>
                          <a:latin typeface="Times New Roman" pitchFamily="18" charset="0"/>
                        </a:rPr>
                        <a:t>Winters’ Method</a:t>
                      </a:r>
                      <a:r>
                        <a:rPr kumimoji="0" lang="en-US" sz="2000" b="0" i="0" u="none" strike="noStrike" cap="none" normalizeH="0" baseline="0" smtClean="0">
                          <a:ln>
                            <a:noFill/>
                          </a:ln>
                          <a:solidFill>
                            <a:schemeClr val="tx1"/>
                          </a:solidFill>
                          <a:effectLst/>
                          <a:latin typeface="Times New Roman" pitchFamily="18" charset="0"/>
                        </a:rPr>
                        <a:t>  Forecast </a:t>
                      </a:r>
                      <a:r>
                        <a:rPr kumimoji="0" lang="en-US" sz="2000" b="0" i="1" u="none" strike="noStrike" cap="none" normalizeH="0" baseline="0" smtClean="0">
                          <a:ln>
                            <a:noFill/>
                          </a:ln>
                          <a:solidFill>
                            <a:schemeClr val="tx1"/>
                          </a:solidFill>
                          <a:effectLst/>
                          <a:latin typeface="Times New Roman" pitchFamily="18" charset="0"/>
                        </a:rPr>
                        <a:t>m</a:t>
                      </a:r>
                      <a:r>
                        <a:rPr kumimoji="0" lang="en-US" sz="2000" b="0" i="0" u="none" strike="noStrike" cap="none" normalizeH="0" baseline="0" smtClean="0">
                          <a:ln>
                            <a:noFill/>
                          </a:ln>
                          <a:solidFill>
                            <a:schemeClr val="tx1"/>
                          </a:solidFill>
                          <a:effectLst/>
                          <a:latin typeface="Times New Roman" pitchFamily="18" charset="0"/>
                        </a:rPr>
                        <a:t> periods ahead based on smoothed forecasts (</a:t>
                      </a:r>
                      <a:r>
                        <a:rPr kumimoji="0" lang="en-US" sz="2000" b="0" i="1" u="none" strike="noStrike" cap="none" normalizeH="0" baseline="0" smtClean="0">
                          <a:ln>
                            <a:noFill/>
                          </a:ln>
                          <a:solidFill>
                            <a:schemeClr val="tx1"/>
                          </a:solidFill>
                          <a:effectLst/>
                          <a:latin typeface="Times New Roman" pitchFamily="18" charset="0"/>
                        </a:rPr>
                        <a:t>F</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trend (</a:t>
                      </a:r>
                      <a:r>
                        <a:rPr kumimoji="0" lang="en-US" sz="2000" b="0" i="1" u="none" strike="noStrike" cap="none" normalizeH="0" baseline="0" smtClean="0">
                          <a:ln>
                            <a:noFill/>
                          </a:ln>
                          <a:solidFill>
                            <a:schemeClr val="tx1"/>
                          </a:solidFill>
                          <a:effectLst/>
                          <a:latin typeface="Times New Roman" pitchFamily="18" charset="0"/>
                        </a:rPr>
                        <a:t>T</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and seasonality (</a:t>
                      </a:r>
                      <a:r>
                        <a:rPr kumimoji="0" lang="en-US" sz="2000" b="0" i="1" u="none" strike="noStrike" cap="none" normalizeH="0" baseline="0" smtClean="0">
                          <a:ln>
                            <a:noFill/>
                          </a:ln>
                          <a:solidFill>
                            <a:schemeClr val="tx1"/>
                          </a:solidFill>
                          <a:effectLst/>
                          <a:latin typeface="Times New Roman" pitchFamily="18" charset="0"/>
                        </a:rPr>
                        <a:t>S</a:t>
                      </a:r>
                      <a:r>
                        <a:rPr kumimoji="0" lang="en-US" sz="2000" b="0" i="1" u="none" strike="noStrike" cap="none" normalizeH="0" baseline="-25000" smtClean="0">
                          <a:ln>
                            <a:noFill/>
                          </a:ln>
                          <a:solidFill>
                            <a:schemeClr val="tx1"/>
                          </a:solidFill>
                          <a:effectLst/>
                          <a:latin typeface="Times New Roman" pitchFamily="18" charset="0"/>
                        </a:rPr>
                        <a:t>t</a:t>
                      </a:r>
                      <a:r>
                        <a:rPr kumimoji="0" lang="en-US" sz="2000" b="0" i="0" u="none" strike="noStrike" cap="none" normalizeH="0" baseline="0" smtClean="0">
                          <a:ln>
                            <a:noFill/>
                          </a:ln>
                          <a:solidFill>
                            <a:schemeClr val="tx1"/>
                          </a:solidFill>
                          <a:effectLst/>
                          <a:latin typeface="Times New Roman" pitchFamily="18" charset="0"/>
                        </a:rPr>
                        <a:t>).  Widely used, but hard to explain.</a:t>
                      </a:r>
                    </a:p>
                  </a:txBody>
                  <a:tcP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Rectangle 2"/>
          <p:cNvSpPr>
            <a:spLocks noGrp="1" noChangeArrowheads="1"/>
          </p:cNvSpPr>
          <p:nvPr>
            <p:ph type="ctrTitle"/>
          </p:nvPr>
        </p:nvSpPr>
        <p:spPr>
          <a:xfrm>
            <a:off x="457200" y="381000"/>
            <a:ext cx="8305800" cy="685800"/>
          </a:xfrm>
        </p:spPr>
        <p:txBody>
          <a:bodyPr/>
          <a:lstStyle/>
          <a:p>
            <a:pPr>
              <a:defRPr/>
            </a:pPr>
            <a:r>
              <a:rPr lang="en-US" sz="3600" dirty="0">
                <a:solidFill>
                  <a:schemeClr val="accent1">
                    <a:lumMod val="75000"/>
                  </a:schemeClr>
                </a:solidFill>
                <a:effectLst>
                  <a:outerShdw blurRad="38100" dist="38100" dir="2700000" algn="tl">
                    <a:srgbClr val="000000"/>
                  </a:outerShdw>
                </a:effectLst>
                <a:latin typeface="Comic Sans MS" pitchFamily="66" charset="0"/>
              </a:rPr>
              <a:t>Winters’ Method</a:t>
            </a:r>
          </a:p>
        </p:txBody>
      </p:sp>
      <p:sp>
        <p:nvSpPr>
          <p:cNvPr id="81923" name="Text Box 3"/>
          <p:cNvSpPr txBox="1">
            <a:spLocks noChangeArrowheads="1"/>
          </p:cNvSpPr>
          <p:nvPr/>
        </p:nvSpPr>
        <p:spPr bwMode="auto">
          <a:xfrm>
            <a:off x="1752600" y="1447800"/>
            <a:ext cx="617220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dirty="0"/>
              <a:t>To obtain a forecast </a:t>
            </a:r>
            <a:r>
              <a:rPr lang="en-US" i="1" dirty="0" err="1"/>
              <a:t>F</a:t>
            </a:r>
            <a:r>
              <a:rPr lang="en-US" i="1" baseline="-25000" dirty="0" err="1"/>
              <a:t>t</a:t>
            </a:r>
            <a:r>
              <a:rPr lang="en-US" baseline="-25000" dirty="0" err="1"/>
              <a:t>+</a:t>
            </a:r>
            <a:r>
              <a:rPr lang="en-US" i="1" baseline="-25000" dirty="0" err="1"/>
              <a:t>m</a:t>
            </a:r>
            <a:r>
              <a:rPr lang="en-US" dirty="0"/>
              <a:t> for </a:t>
            </a:r>
            <a:r>
              <a:rPr lang="en-US" i="1" dirty="0"/>
              <a:t>m</a:t>
            </a:r>
            <a:r>
              <a:rPr lang="en-US" dirty="0"/>
              <a:t> periods ahead with seasonal data, the updating equations are:</a:t>
            </a:r>
          </a:p>
          <a:p>
            <a:pPr>
              <a:spcBef>
                <a:spcPct val="50000"/>
              </a:spcBef>
            </a:pPr>
            <a:r>
              <a:rPr lang="en-US" sz="2000" i="1" dirty="0"/>
              <a:t>   </a:t>
            </a:r>
            <a:r>
              <a:rPr lang="en-US" sz="2000" i="1" dirty="0" err="1"/>
              <a:t>F</a:t>
            </a:r>
            <a:r>
              <a:rPr lang="en-US" sz="2000" i="1" baseline="-25000" dirty="0" err="1"/>
              <a:t>t</a:t>
            </a:r>
            <a:r>
              <a:rPr lang="en-US" sz="2000" baseline="-25000" dirty="0" err="1"/>
              <a:t>+</a:t>
            </a:r>
            <a:r>
              <a:rPr lang="en-US" sz="2000" i="1" baseline="-25000" dirty="0" err="1"/>
              <a:t>m</a:t>
            </a:r>
            <a:r>
              <a:rPr lang="en-US" sz="2000" dirty="0"/>
              <a:t> = (</a:t>
            </a:r>
            <a:r>
              <a:rPr lang="en-US" sz="2000" i="1" dirty="0"/>
              <a:t>F</a:t>
            </a:r>
            <a:r>
              <a:rPr lang="en-US" sz="2000" i="1" baseline="-25000" dirty="0"/>
              <a:t>t</a:t>
            </a:r>
            <a:r>
              <a:rPr lang="en-US" sz="2000" dirty="0"/>
              <a:t> + </a:t>
            </a:r>
            <a:r>
              <a:rPr lang="en-US" sz="2000" i="1" dirty="0" err="1"/>
              <a:t>mT</a:t>
            </a:r>
            <a:r>
              <a:rPr lang="en-US" sz="2000" i="1" baseline="-25000" dirty="0" err="1"/>
              <a:t>t</a:t>
            </a:r>
            <a:r>
              <a:rPr lang="en-US" sz="2000" dirty="0"/>
              <a:t>)</a:t>
            </a:r>
            <a:r>
              <a:rPr lang="en-US" sz="2000" i="1" dirty="0"/>
              <a:t>S</a:t>
            </a:r>
            <a:r>
              <a:rPr lang="en-US" sz="2000" i="1" baseline="-25000" dirty="0"/>
              <a:t>t</a:t>
            </a:r>
            <a:endParaRPr lang="en-US" sz="2000" dirty="0"/>
          </a:p>
          <a:p>
            <a:r>
              <a:rPr lang="en-US" sz="2000" i="1" dirty="0"/>
              <a:t>   F</a:t>
            </a:r>
            <a:r>
              <a:rPr lang="en-US" sz="2000" i="1" baseline="-25000" dirty="0"/>
              <a:t>t</a:t>
            </a:r>
            <a:r>
              <a:rPr lang="en-US" sz="2000" dirty="0"/>
              <a:t> = </a:t>
            </a:r>
            <a:r>
              <a:rPr lang="en-US" sz="2000" i="1" dirty="0">
                <a:latin typeface="Symbol" pitchFamily="18" charset="2"/>
              </a:rPr>
              <a:t>a</a:t>
            </a:r>
            <a:r>
              <a:rPr lang="en-US" sz="2000" dirty="0">
                <a:latin typeface="Symbol" pitchFamily="18" charset="2"/>
              </a:rPr>
              <a:t> </a:t>
            </a:r>
            <a:r>
              <a:rPr lang="en-US" sz="2000" i="1" dirty="0" err="1"/>
              <a:t>y</a:t>
            </a:r>
            <a:r>
              <a:rPr lang="en-US" sz="2000" i="1" baseline="-25000" dirty="0" err="1"/>
              <a:t>t</a:t>
            </a:r>
            <a:r>
              <a:rPr lang="en-US" sz="2000" dirty="0"/>
              <a:t>/</a:t>
            </a:r>
            <a:r>
              <a:rPr lang="en-US" sz="2000" i="1" dirty="0"/>
              <a:t>S</a:t>
            </a:r>
            <a:r>
              <a:rPr lang="en-US" sz="2000" i="1" baseline="-25000" dirty="0"/>
              <a:t>t</a:t>
            </a:r>
            <a:r>
              <a:rPr lang="en-US" sz="2000" baseline="-25000" dirty="0"/>
              <a:t>-</a:t>
            </a:r>
            <a:r>
              <a:rPr lang="en-US" sz="2000" i="1" baseline="-25000" dirty="0"/>
              <a:t>p</a:t>
            </a:r>
            <a:r>
              <a:rPr lang="en-US" sz="2000" dirty="0"/>
              <a:t> + (1</a:t>
            </a:r>
            <a:r>
              <a:rPr lang="en-US" sz="2000" dirty="0">
                <a:sym typeface="Symbol" pitchFamily="18" charset="2"/>
              </a:rPr>
              <a:t></a:t>
            </a:r>
            <a:r>
              <a:rPr lang="en-US" sz="2000" i="1" dirty="0">
                <a:latin typeface="Symbol" pitchFamily="18" charset="2"/>
              </a:rPr>
              <a:t>a</a:t>
            </a:r>
            <a:r>
              <a:rPr lang="en-US" sz="2000" dirty="0"/>
              <a:t>)(</a:t>
            </a:r>
            <a:r>
              <a:rPr lang="en-US" sz="2000" i="1" dirty="0"/>
              <a:t>F</a:t>
            </a:r>
            <a:r>
              <a:rPr lang="en-US" sz="2000" i="1" baseline="-25000" dirty="0"/>
              <a:t>t</a:t>
            </a:r>
            <a:r>
              <a:rPr lang="en-US" sz="2000" baseline="-25000" dirty="0"/>
              <a:t>-1</a:t>
            </a:r>
            <a:r>
              <a:rPr lang="en-US" sz="2000" dirty="0"/>
              <a:t> + </a:t>
            </a:r>
            <a:r>
              <a:rPr lang="en-US" sz="2000" i="1" dirty="0"/>
              <a:t>T</a:t>
            </a:r>
            <a:r>
              <a:rPr lang="en-US" sz="2000" i="1" baseline="-25000" dirty="0"/>
              <a:t>t</a:t>
            </a:r>
            <a:r>
              <a:rPr lang="en-US" sz="2000" baseline="-25000" dirty="0"/>
              <a:t>-1</a:t>
            </a:r>
            <a:r>
              <a:rPr lang="en-US" sz="2000" dirty="0"/>
              <a:t>)</a:t>
            </a:r>
          </a:p>
          <a:p>
            <a:r>
              <a:rPr lang="en-US" sz="2000" dirty="0"/>
              <a:t>   </a:t>
            </a:r>
            <a:r>
              <a:rPr lang="en-US" sz="2000" i="1" dirty="0"/>
              <a:t>S</a:t>
            </a:r>
            <a:r>
              <a:rPr lang="en-US" sz="2000" i="1" baseline="-25000" dirty="0"/>
              <a:t>t</a:t>
            </a:r>
            <a:r>
              <a:rPr lang="en-US" sz="2000" dirty="0"/>
              <a:t> = </a:t>
            </a:r>
            <a:r>
              <a:rPr lang="en-US" sz="2000" i="1" dirty="0">
                <a:latin typeface="Symbol" pitchFamily="18" charset="2"/>
              </a:rPr>
              <a:t>d</a:t>
            </a:r>
            <a:r>
              <a:rPr lang="en-US" sz="2000" dirty="0">
                <a:latin typeface="Symbol" pitchFamily="18" charset="2"/>
              </a:rPr>
              <a:t> </a:t>
            </a:r>
            <a:r>
              <a:rPr lang="en-US" sz="2000" i="1" dirty="0" err="1"/>
              <a:t>y</a:t>
            </a:r>
            <a:r>
              <a:rPr lang="en-US" sz="2000" i="1" baseline="-25000" dirty="0" err="1"/>
              <a:t>t</a:t>
            </a:r>
            <a:r>
              <a:rPr lang="en-US" sz="2000" dirty="0"/>
              <a:t>/</a:t>
            </a:r>
            <a:r>
              <a:rPr lang="en-US" sz="2000" i="1" dirty="0"/>
              <a:t>F</a:t>
            </a:r>
            <a:r>
              <a:rPr lang="en-US" sz="2000" i="1" baseline="-25000" dirty="0"/>
              <a:t>t</a:t>
            </a:r>
            <a:r>
              <a:rPr lang="en-US" sz="2000" dirty="0"/>
              <a:t> + (1</a:t>
            </a:r>
            <a:r>
              <a:rPr lang="en-US" sz="2000" dirty="0">
                <a:sym typeface="Symbol" pitchFamily="18" charset="2"/>
              </a:rPr>
              <a:t></a:t>
            </a:r>
            <a:r>
              <a:rPr lang="en-US" sz="2000" i="1" dirty="0">
                <a:latin typeface="Symbol" pitchFamily="18" charset="2"/>
              </a:rPr>
              <a:t>d</a:t>
            </a:r>
            <a:r>
              <a:rPr lang="en-US" sz="2000" dirty="0"/>
              <a:t>)</a:t>
            </a:r>
            <a:r>
              <a:rPr lang="en-US" sz="2000" i="1" dirty="0"/>
              <a:t>S</a:t>
            </a:r>
            <a:r>
              <a:rPr lang="en-US" sz="2000" i="1" baseline="-25000" dirty="0"/>
              <a:t>t</a:t>
            </a:r>
            <a:r>
              <a:rPr lang="en-US" sz="2000" baseline="-25000" dirty="0"/>
              <a:t>-</a:t>
            </a:r>
            <a:r>
              <a:rPr lang="en-US" sz="2000" i="1" baseline="-25000" dirty="0"/>
              <a:t>p</a:t>
            </a:r>
          </a:p>
          <a:p>
            <a:r>
              <a:rPr lang="en-US" sz="2000" dirty="0"/>
              <a:t>   </a:t>
            </a:r>
            <a:r>
              <a:rPr lang="en-US" sz="2000" i="1" dirty="0" err="1"/>
              <a:t>T</a:t>
            </a:r>
            <a:r>
              <a:rPr lang="en-US" sz="2000" i="1" baseline="-25000" dirty="0" err="1"/>
              <a:t>t</a:t>
            </a:r>
            <a:r>
              <a:rPr lang="en-US" sz="2000" dirty="0"/>
              <a:t> = </a:t>
            </a:r>
            <a:r>
              <a:rPr lang="en-US" sz="2000" i="1" dirty="0">
                <a:latin typeface="Symbol" pitchFamily="18" charset="2"/>
              </a:rPr>
              <a:t>g</a:t>
            </a:r>
            <a:r>
              <a:rPr lang="en-US" sz="2000" dirty="0"/>
              <a:t>(</a:t>
            </a:r>
            <a:r>
              <a:rPr lang="en-US" sz="2000" i="1" dirty="0"/>
              <a:t>F</a:t>
            </a:r>
            <a:r>
              <a:rPr lang="en-US" sz="2000" i="1" baseline="-25000" dirty="0"/>
              <a:t>t</a:t>
            </a:r>
            <a:r>
              <a:rPr lang="en-US" sz="2000" dirty="0">
                <a:sym typeface="Symbol" pitchFamily="18" charset="2"/>
              </a:rPr>
              <a:t></a:t>
            </a:r>
            <a:r>
              <a:rPr lang="en-US" sz="2000" i="1" dirty="0"/>
              <a:t>F</a:t>
            </a:r>
            <a:r>
              <a:rPr lang="en-US" sz="2000" i="1" baseline="-25000" dirty="0"/>
              <a:t>t</a:t>
            </a:r>
            <a:r>
              <a:rPr lang="en-US" sz="2000" baseline="-25000" dirty="0"/>
              <a:t>-1</a:t>
            </a:r>
            <a:r>
              <a:rPr lang="en-US" sz="2000" dirty="0"/>
              <a:t>) + (1</a:t>
            </a:r>
            <a:r>
              <a:rPr lang="en-US" sz="2000" dirty="0">
                <a:sym typeface="Symbol" pitchFamily="18" charset="2"/>
              </a:rPr>
              <a:t></a:t>
            </a:r>
            <a:r>
              <a:rPr lang="en-US" sz="2000" i="1" dirty="0">
                <a:latin typeface="Symbol" pitchFamily="18" charset="2"/>
              </a:rPr>
              <a:t>g</a:t>
            </a:r>
            <a:r>
              <a:rPr lang="en-US" sz="2000" dirty="0"/>
              <a:t>)</a:t>
            </a:r>
            <a:r>
              <a:rPr lang="en-US" sz="2000" i="1" dirty="0"/>
              <a:t>T</a:t>
            </a:r>
            <a:r>
              <a:rPr lang="en-US" sz="2000" i="1" baseline="-25000" dirty="0"/>
              <a:t>t</a:t>
            </a:r>
            <a:r>
              <a:rPr lang="en-US" sz="2000" baseline="-25000" dirty="0"/>
              <a:t>-1</a:t>
            </a:r>
          </a:p>
          <a:p>
            <a:pPr>
              <a:spcBef>
                <a:spcPct val="50000"/>
              </a:spcBef>
            </a:pPr>
            <a:r>
              <a:rPr lang="en-US" dirty="0"/>
              <a:t>where   </a:t>
            </a:r>
          </a:p>
          <a:p>
            <a:r>
              <a:rPr lang="en-US" sz="2000" i="1" dirty="0"/>
              <a:t>   F</a:t>
            </a:r>
            <a:r>
              <a:rPr lang="en-US" sz="2000" i="1" baseline="-25000" dirty="0"/>
              <a:t>t</a:t>
            </a:r>
            <a:r>
              <a:rPr lang="en-US" sz="2000" dirty="0"/>
              <a:t> = smoothed series in period </a:t>
            </a:r>
            <a:r>
              <a:rPr lang="en-US" sz="2000" i="1" dirty="0"/>
              <a:t>t</a:t>
            </a:r>
          </a:p>
          <a:p>
            <a:r>
              <a:rPr lang="en-US" sz="2000" dirty="0"/>
              <a:t>   </a:t>
            </a:r>
            <a:r>
              <a:rPr lang="en-US" sz="2000" i="1" dirty="0" err="1"/>
              <a:t>y</a:t>
            </a:r>
            <a:r>
              <a:rPr lang="en-US" sz="2000" i="1" baseline="-25000" dirty="0" err="1"/>
              <a:t>t</a:t>
            </a:r>
            <a:r>
              <a:rPr lang="en-US" sz="2000" dirty="0"/>
              <a:t> = actual value in period </a:t>
            </a:r>
            <a:r>
              <a:rPr lang="en-US" sz="2000" i="1" dirty="0"/>
              <a:t>t</a:t>
            </a:r>
          </a:p>
          <a:p>
            <a:r>
              <a:rPr lang="en-US" sz="2000" dirty="0"/>
              <a:t>   </a:t>
            </a:r>
            <a:r>
              <a:rPr lang="en-US" sz="2000" i="1" dirty="0" err="1"/>
              <a:t>T</a:t>
            </a:r>
            <a:r>
              <a:rPr lang="en-US" sz="2000" i="1" baseline="-25000" dirty="0" err="1"/>
              <a:t>t</a:t>
            </a:r>
            <a:r>
              <a:rPr lang="en-US" sz="2000" dirty="0"/>
              <a:t> = trend estimate in period </a:t>
            </a:r>
            <a:r>
              <a:rPr lang="en-US" sz="2000" i="1" dirty="0"/>
              <a:t>t</a:t>
            </a:r>
          </a:p>
          <a:p>
            <a:r>
              <a:rPr lang="en-US" sz="2000" dirty="0"/>
              <a:t>   </a:t>
            </a:r>
            <a:r>
              <a:rPr lang="en-US" sz="2000" i="1" dirty="0"/>
              <a:t>S</a:t>
            </a:r>
            <a:r>
              <a:rPr lang="en-US" sz="2000" i="1" baseline="-25000" dirty="0"/>
              <a:t>t </a:t>
            </a:r>
            <a:r>
              <a:rPr lang="en-US" sz="2000" dirty="0"/>
              <a:t>= seasonality estimate in period </a:t>
            </a:r>
            <a:r>
              <a:rPr lang="en-US" sz="2000" i="1" dirty="0"/>
              <a:t>t</a:t>
            </a:r>
          </a:p>
          <a:p>
            <a:r>
              <a:rPr lang="en-US" sz="2000" dirty="0"/>
              <a:t>   </a:t>
            </a:r>
            <a:r>
              <a:rPr lang="en-US" sz="2000" i="1" dirty="0">
                <a:latin typeface="Symbol" pitchFamily="18" charset="2"/>
              </a:rPr>
              <a:t>a</a:t>
            </a:r>
            <a:r>
              <a:rPr lang="en-US" sz="2000" dirty="0"/>
              <a:t> = smoothing constant for level</a:t>
            </a:r>
          </a:p>
          <a:p>
            <a:r>
              <a:rPr lang="en-US" sz="2000" dirty="0"/>
              <a:t>   </a:t>
            </a:r>
            <a:r>
              <a:rPr lang="en-US" sz="2000" i="1" dirty="0">
                <a:latin typeface="Symbol" pitchFamily="18" charset="2"/>
              </a:rPr>
              <a:t>g</a:t>
            </a:r>
            <a:r>
              <a:rPr lang="en-US" sz="2000" dirty="0"/>
              <a:t> = smoothing constant for trend</a:t>
            </a:r>
          </a:p>
          <a:p>
            <a:r>
              <a:rPr lang="en-US" sz="2000" dirty="0"/>
              <a:t>   </a:t>
            </a:r>
            <a:r>
              <a:rPr lang="en-US" sz="2000" i="1" dirty="0">
                <a:latin typeface="Symbol" pitchFamily="18" charset="2"/>
              </a:rPr>
              <a:t>d</a:t>
            </a:r>
            <a:r>
              <a:rPr lang="en-US" sz="2000" dirty="0"/>
              <a:t> = smoothing constant for seasonal</a:t>
            </a:r>
          </a:p>
        </p:txBody>
      </p:sp>
      <p:sp>
        <p:nvSpPr>
          <p:cNvPr id="81925" name="Cloud"/>
          <p:cNvSpPr>
            <a:spLocks noChangeAspect="1" noEditPoints="1" noChangeArrowheads="1"/>
          </p:cNvSpPr>
          <p:nvPr/>
        </p:nvSpPr>
        <p:spPr bwMode="auto">
          <a:xfrm>
            <a:off x="5791200" y="2819400"/>
            <a:ext cx="2819400" cy="137160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CFFFF"/>
          </a:solidFill>
          <a:ln w="9525">
            <a:solidFill>
              <a:srgbClr val="000000"/>
            </a:solidFill>
            <a:miter lim="800000"/>
            <a:headEnd/>
            <a:tailEnd/>
          </a:ln>
          <a:effectLst>
            <a:outerShdw dist="107763" dir="2700000" algn="ctr" rotWithShape="0">
              <a:srgbClr val="808080"/>
            </a:outerShdw>
          </a:effectLst>
        </p:spPr>
        <p:txBody>
          <a:bodyPr/>
          <a:lstStyle/>
          <a:p>
            <a:pPr algn="ctr">
              <a:spcBef>
                <a:spcPct val="50000"/>
              </a:spcBef>
            </a:pPr>
            <a:r>
              <a:rPr lang="en-US" sz="1600" i="1">
                <a:solidFill>
                  <a:srgbClr val="CC0000"/>
                </a:solidFill>
              </a:rPr>
              <a:t>Note</a:t>
            </a:r>
            <a:r>
              <a:rPr lang="en-US" sz="1600"/>
              <a:t> Smoothing constants follow MINITAB’s notation.</a:t>
            </a:r>
          </a:p>
          <a:p>
            <a:pPr algn="ctr"/>
            <a:endParaRPr lang="en-US" sz="1600"/>
          </a:p>
        </p:txBody>
      </p:sp>
      <p:sp>
        <p:nvSpPr>
          <p:cNvPr id="81926" name="Text Box 6"/>
          <p:cNvSpPr txBox="1">
            <a:spLocks noChangeArrowheads="1"/>
          </p:cNvSpPr>
          <p:nvPr/>
        </p:nvSpPr>
        <p:spPr bwMode="auto">
          <a:xfrm>
            <a:off x="6324600" y="4800600"/>
            <a:ext cx="24384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600" dirty="0"/>
              <a:t>See J. Holton Wilson and Barry Keating, </a:t>
            </a:r>
            <a:r>
              <a:rPr lang="en-US" sz="1600" i="1" dirty="0"/>
              <a:t>Business Forecasting</a:t>
            </a:r>
            <a:r>
              <a:rPr lang="en-US" sz="1600" dirty="0"/>
              <a:t> </a:t>
            </a:r>
            <a:r>
              <a:rPr lang="en-US" sz="1600" dirty="0" smtClean="0"/>
              <a:t>5/e</a:t>
            </a:r>
            <a:r>
              <a:rPr lang="en-US" sz="1600" dirty="0"/>
              <a:t>, Irwin, </a:t>
            </a:r>
            <a:r>
              <a:rPr lang="en-US" sz="1600" dirty="0" smtClean="0"/>
              <a:t>2007.</a:t>
            </a:r>
            <a:endParaRPr lang="en-US" sz="1600"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Default Design">
  <a:themeElements>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1658</TotalTime>
  <Words>1653</Words>
  <Application>Microsoft Office PowerPoint</Application>
  <PresentationFormat>On-screen Show (4:3)</PresentationFormat>
  <Paragraphs>164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Design</vt:lpstr>
      <vt:lpstr>Advanced Forecasting</vt:lpstr>
      <vt:lpstr>Trendless Data</vt:lpstr>
      <vt:lpstr>Exponential Smoothing</vt:lpstr>
      <vt:lpstr>Example</vt:lpstr>
      <vt:lpstr>Trended Data</vt:lpstr>
      <vt:lpstr>Double Smoothing</vt:lpstr>
      <vt:lpstr>Double Smoothing: Example</vt:lpstr>
      <vt:lpstr>Seasonal Data</vt:lpstr>
      <vt:lpstr>Winters’ Method</vt:lpstr>
      <vt:lpstr>Winters’ Method: Example</vt:lpstr>
      <vt:lpstr>Decomposition</vt:lpstr>
      <vt:lpstr>Decomposition</vt:lpstr>
      <vt:lpstr>Decomposition: Example</vt:lpstr>
      <vt:lpstr>Decomposition: Other Exhibits</vt:lpstr>
      <vt:lpstr>ARIMA Models</vt:lpstr>
      <vt:lpstr>ARIMA</vt:lpstr>
      <vt:lpstr>AR(1) Patterns</vt:lpstr>
      <vt:lpstr>MA(1) Patterns</vt:lpstr>
      <vt:lpstr>ARIMA: Example</vt:lpstr>
      <vt:lpstr>ARIMA: Model Fit</vt:lpstr>
      <vt:lpstr>ARIMA: Examples of ACF and PACF Residual Plots</vt:lpstr>
      <vt:lpstr>Other Methods</vt:lpstr>
      <vt:lpstr>Final Advice</vt:lpstr>
    </vt:vector>
  </TitlesOfParts>
  <Company>The McGraw-Hill Companies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Trend Forecasting</dc:title>
  <dc:subject>Chapter 14 - Time Series</dc:subject>
  <dc:creator>David P. Doane</dc:creator>
  <dc:description>Copyright (c) 2016 by McGraw-Hill.  This material is intended solely for educational use by purchasers of Doane/Seward 5e. It may not be copied or resold.</dc:description>
  <cp:lastModifiedBy>Blythe</cp:lastModifiedBy>
  <cp:revision>83</cp:revision>
  <dcterms:created xsi:type="dcterms:W3CDTF">2000-08-22T13:07:54Z</dcterms:created>
  <dcterms:modified xsi:type="dcterms:W3CDTF">2013-08-11T23:15:16Z</dcterms:modified>
</cp:coreProperties>
</file>