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828" r:id="rId1"/>
  </p:sldMasterIdLst>
  <p:handoutMasterIdLst>
    <p:handoutMasterId r:id="rId15"/>
  </p:handoutMasterIdLst>
  <p:sldIdLst>
    <p:sldId id="256" r:id="rId2"/>
    <p:sldId id="325" r:id="rId3"/>
    <p:sldId id="334" r:id="rId4"/>
    <p:sldId id="333" r:id="rId5"/>
    <p:sldId id="331" r:id="rId6"/>
    <p:sldId id="326" r:id="rId7"/>
    <p:sldId id="335" r:id="rId8"/>
    <p:sldId id="336" r:id="rId9"/>
    <p:sldId id="324" r:id="rId10"/>
    <p:sldId id="328" r:id="rId11"/>
    <p:sldId id="337" r:id="rId12"/>
    <p:sldId id="338" r:id="rId13"/>
    <p:sldId id="339" r:id="rId14"/>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6699"/>
    <a:srgbClr val="CC0000"/>
    <a:srgbClr val="FF3300"/>
    <a:srgbClr val="33CC33"/>
    <a:srgbClr val="0066FF"/>
    <a:srgbClr val="CC6600"/>
    <a:srgbClr val="FF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2787"/>
    <p:restoredTop sz="90929"/>
  </p:normalViewPr>
  <p:slideViewPr>
    <p:cSldViewPr>
      <p:cViewPr varScale="1">
        <p:scale>
          <a:sx n="84" d="100"/>
          <a:sy n="84" d="100"/>
        </p:scale>
        <p:origin x="-540"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222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52227"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52228"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52229"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B413568D-4B27-46BD-AB11-25608B48EC38}" type="slidenum">
              <a:rPr lang="en-US"/>
              <a:pPr>
                <a:defRPr/>
              </a:pPr>
              <a:t>‹#›</a:t>
            </a:fld>
            <a:endParaRPr lang="en-US"/>
          </a:p>
        </p:txBody>
      </p:sp>
    </p:spTree>
    <p:extLst>
      <p:ext uri="{BB962C8B-B14F-4D97-AF65-F5344CB8AC3E}">
        <p14:creationId xmlns:p14="http://schemas.microsoft.com/office/powerpoint/2010/main" val="4222104493"/>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975170FF-E9B2-4E70-A135-BDE55A7CF7CD}" type="slidenum">
              <a:rPr lang="en-US" smtClean="0"/>
              <a:pPr>
                <a:defRPr/>
              </a:pPr>
              <a:t>‹#›</a:t>
            </a:fld>
            <a:endParaRPr lang="en-US"/>
          </a:p>
        </p:txBody>
      </p:sp>
    </p:spTree>
    <p:extLst>
      <p:ext uri="{BB962C8B-B14F-4D97-AF65-F5344CB8AC3E}">
        <p14:creationId xmlns:p14="http://schemas.microsoft.com/office/powerpoint/2010/main" val="169695829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D81FA433-17B8-41E2-82D4-5440DB8FDBE2}" type="slidenum">
              <a:rPr lang="en-US" smtClean="0"/>
              <a:pPr>
                <a:defRPr/>
              </a:pPr>
              <a:t>‹#›</a:t>
            </a:fld>
            <a:endParaRPr lang="en-US"/>
          </a:p>
        </p:txBody>
      </p:sp>
    </p:spTree>
    <p:extLst>
      <p:ext uri="{BB962C8B-B14F-4D97-AF65-F5344CB8AC3E}">
        <p14:creationId xmlns:p14="http://schemas.microsoft.com/office/powerpoint/2010/main" val="329263331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BD4D59FD-573C-4148-8AE9-098E34152B6E}" type="slidenum">
              <a:rPr lang="en-US" smtClean="0"/>
              <a:pPr>
                <a:defRPr/>
              </a:pPr>
              <a:t>‹#›</a:t>
            </a:fld>
            <a:endParaRPr lang="en-US"/>
          </a:p>
        </p:txBody>
      </p:sp>
    </p:spTree>
    <p:extLst>
      <p:ext uri="{BB962C8B-B14F-4D97-AF65-F5344CB8AC3E}">
        <p14:creationId xmlns:p14="http://schemas.microsoft.com/office/powerpoint/2010/main" val="410734740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1348DD57-CC16-452F-9721-914CF313A34F}" type="slidenum">
              <a:rPr lang="en-US" smtClean="0"/>
              <a:pPr>
                <a:defRPr/>
              </a:pPr>
              <a:t>‹#›</a:t>
            </a:fld>
            <a:endParaRPr lang="en-US"/>
          </a:p>
        </p:txBody>
      </p:sp>
    </p:spTree>
    <p:extLst>
      <p:ext uri="{BB962C8B-B14F-4D97-AF65-F5344CB8AC3E}">
        <p14:creationId xmlns:p14="http://schemas.microsoft.com/office/powerpoint/2010/main" val="393529855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D0F7ADC3-05E3-4ECF-A2CE-B288065727FE}" type="slidenum">
              <a:rPr lang="en-US" smtClean="0"/>
              <a:pPr>
                <a:defRPr/>
              </a:pPr>
              <a:t>‹#›</a:t>
            </a:fld>
            <a:endParaRPr lang="en-US"/>
          </a:p>
        </p:txBody>
      </p:sp>
    </p:spTree>
    <p:extLst>
      <p:ext uri="{BB962C8B-B14F-4D97-AF65-F5344CB8AC3E}">
        <p14:creationId xmlns:p14="http://schemas.microsoft.com/office/powerpoint/2010/main" val="321720301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EEF92D95-BB96-4542-8B5F-FB3B36387C88}" type="slidenum">
              <a:rPr lang="en-US" smtClean="0"/>
              <a:pPr>
                <a:defRPr/>
              </a:pPr>
              <a:t>‹#›</a:t>
            </a:fld>
            <a:endParaRPr lang="en-US"/>
          </a:p>
        </p:txBody>
      </p:sp>
    </p:spTree>
    <p:extLst>
      <p:ext uri="{BB962C8B-B14F-4D97-AF65-F5344CB8AC3E}">
        <p14:creationId xmlns:p14="http://schemas.microsoft.com/office/powerpoint/2010/main" val="170858304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1A25A09E-BB8F-42B8-8737-97CBFB4F1657}" type="slidenum">
              <a:rPr lang="en-US" smtClean="0"/>
              <a:pPr>
                <a:defRPr/>
              </a:pPr>
              <a:t>‹#›</a:t>
            </a:fld>
            <a:endParaRPr lang="en-US"/>
          </a:p>
        </p:txBody>
      </p:sp>
    </p:spTree>
    <p:extLst>
      <p:ext uri="{BB962C8B-B14F-4D97-AF65-F5344CB8AC3E}">
        <p14:creationId xmlns:p14="http://schemas.microsoft.com/office/powerpoint/2010/main" val="90193747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ED2E7A6E-ED84-4D45-87ED-DFB32493DF88}" type="slidenum">
              <a:rPr lang="en-US" smtClean="0"/>
              <a:pPr>
                <a:defRPr/>
              </a:pPr>
              <a:t>‹#›</a:t>
            </a:fld>
            <a:endParaRPr lang="en-US"/>
          </a:p>
        </p:txBody>
      </p:sp>
    </p:spTree>
    <p:extLst>
      <p:ext uri="{BB962C8B-B14F-4D97-AF65-F5344CB8AC3E}">
        <p14:creationId xmlns:p14="http://schemas.microsoft.com/office/powerpoint/2010/main" val="196067308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D2EDA277-4BFE-4C06-BEA9-253807799BB1}" type="slidenum">
              <a:rPr lang="en-US" smtClean="0"/>
              <a:pPr>
                <a:defRPr/>
              </a:pPr>
              <a:t>‹#›</a:t>
            </a:fld>
            <a:endParaRPr lang="en-US"/>
          </a:p>
        </p:txBody>
      </p:sp>
    </p:spTree>
    <p:extLst>
      <p:ext uri="{BB962C8B-B14F-4D97-AF65-F5344CB8AC3E}">
        <p14:creationId xmlns:p14="http://schemas.microsoft.com/office/powerpoint/2010/main" val="134032847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FA40CB25-0717-40DE-BB4E-B28B9AF4CFA1}" type="slidenum">
              <a:rPr lang="en-US" smtClean="0"/>
              <a:pPr>
                <a:defRPr/>
              </a:pPr>
              <a:t>‹#›</a:t>
            </a:fld>
            <a:endParaRPr lang="en-US"/>
          </a:p>
        </p:txBody>
      </p:sp>
    </p:spTree>
    <p:extLst>
      <p:ext uri="{BB962C8B-B14F-4D97-AF65-F5344CB8AC3E}">
        <p14:creationId xmlns:p14="http://schemas.microsoft.com/office/powerpoint/2010/main" val="67043165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EE495D52-A34A-4EA6-AB3E-4C788532AAB0}" type="slidenum">
              <a:rPr lang="en-US" smtClean="0"/>
              <a:pPr>
                <a:defRPr/>
              </a:pPr>
              <a:t>‹#›</a:t>
            </a:fld>
            <a:endParaRPr lang="en-US"/>
          </a:p>
        </p:txBody>
      </p:sp>
    </p:spTree>
    <p:extLst>
      <p:ext uri="{BB962C8B-B14F-4D97-AF65-F5344CB8AC3E}">
        <p14:creationId xmlns:p14="http://schemas.microsoft.com/office/powerpoint/2010/main" val="385232677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E19F39C1-C2DE-40C8-A20B-B6F404FD967E}" type="slidenum">
              <a:rPr lang="en-US" smtClean="0"/>
              <a:pPr>
                <a:defRPr/>
              </a:pPr>
              <a:t>‹#›</a:t>
            </a:fld>
            <a:endParaRPr lang="en-US"/>
          </a:p>
        </p:txBody>
      </p:sp>
    </p:spTree>
    <p:extLst>
      <p:ext uri="{BB962C8B-B14F-4D97-AF65-F5344CB8AC3E}">
        <p14:creationId xmlns:p14="http://schemas.microsoft.com/office/powerpoint/2010/main" val="2920845430"/>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brightstat.com/" TargetMode="External"/><Relationship Id="rId2" Type="http://schemas.openxmlformats.org/officeDocument/2006/relationships/hyperlink" Target="http://www.stanford.edu/~savage/flaw/" TargetMode="External"/><Relationship Id="rId1" Type="http://schemas.openxmlformats.org/officeDocument/2006/relationships/slideLayout" Target="../slideLayouts/slideLayout1.xml"/><Relationship Id="rId5" Type="http://schemas.openxmlformats.org/officeDocument/2006/relationships/image" Target="../media/image5.gif"/><Relationship Id="rId4" Type="http://schemas.openxmlformats.org/officeDocument/2006/relationships/hyperlink" Target="http://elsmar.com/Cp_vs_Cpk.html"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www.socr.ucla.edu/" TargetMode="External"/><Relationship Id="rId2" Type="http://schemas.openxmlformats.org/officeDocument/2006/relationships/hyperlink" Target="http://stat.duke.edu/resources/datasets" TargetMode="External"/><Relationship Id="rId1" Type="http://schemas.openxmlformats.org/officeDocument/2006/relationships/slideLayout" Target="../slideLayouts/slideLayout1.xml"/><Relationship Id="rId5" Type="http://schemas.openxmlformats.org/officeDocument/2006/relationships/image" Target="../media/image5.gif"/><Relationship Id="rId4" Type="http://schemas.openxmlformats.org/officeDocument/2006/relationships/hyperlink" Target="http://www.irt.org/articles/js151/"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hyperlink" Target="http://www.kaggle.com/"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www.kdnuggets.com/2013/04/data-science-end-statistics-discussion.html" TargetMode="External"/><Relationship Id="rId7" Type="http://schemas.openxmlformats.org/officeDocument/2006/relationships/hyperlink" Target="http://excelhero.com/blog/" TargetMode="External"/><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hyperlink" Target="http://www.r-project.org/" TargetMode="External"/><Relationship Id="rId5" Type="http://schemas.openxmlformats.org/officeDocument/2006/relationships/hyperlink" Target="http://blogs.office.com/b/microsoft-excel/" TargetMode="External"/><Relationship Id="rId4" Type="http://schemas.openxmlformats.org/officeDocument/2006/relationships/hyperlink" Target="http://spreadsheetpage.com/"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www.amstat.org/publications/jse/" TargetMode="External"/><Relationship Id="rId2" Type="http://schemas.openxmlformats.org/officeDocument/2006/relationships/hyperlink" Target="http://www.amstat.org/" TargetMode="External"/><Relationship Id="rId1" Type="http://schemas.openxmlformats.org/officeDocument/2006/relationships/slideLayout" Target="../slideLayouts/slideLayout1.xml"/><Relationship Id="rId4" Type="http://schemas.openxmlformats.org/officeDocument/2006/relationships/hyperlink" Target="http://www.amstat.org/publications/chance/"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amstat.org/committees/ethics/index.cfm" TargetMode="Externa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causeweb.org/" TargetMode="Externa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hyperlink" Target="http://statpages.org/javasta2.html" TargetMode="Externa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www.itl.nist.gov/div898/strd/" TargetMode="External"/><Relationship Id="rId2" Type="http://schemas.openxmlformats.org/officeDocument/2006/relationships/hyperlink" Target="http://www.personal.psu.edu/users/d/m/dmr/minitab/mtbtutor.htm" TargetMode="External"/><Relationship Id="rId1" Type="http://schemas.openxmlformats.org/officeDocument/2006/relationships/slideLayout" Target="../slideLayouts/slideLayout1.xml"/><Relationship Id="rId5" Type="http://schemas.openxmlformats.org/officeDocument/2006/relationships/hyperlink" Target="http://it.stlawu.edu/~rlock/datasurf.html" TargetMode="External"/><Relationship Id="rId4" Type="http://schemas.openxmlformats.org/officeDocument/2006/relationships/hyperlink" Target="http://lib.stat.cmu.edu/DASL/"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www.fedstats.gov/" TargetMode="External"/><Relationship Id="rId2" Type="http://schemas.openxmlformats.org/officeDocument/2006/relationships/hyperlink" Target="http://dataferrett.census.gov/" TargetMode="External"/><Relationship Id="rId1" Type="http://schemas.openxmlformats.org/officeDocument/2006/relationships/slideLayout" Target="../slideLayouts/slideLayout1.xml"/><Relationship Id="rId5" Type="http://schemas.openxmlformats.org/officeDocument/2006/relationships/hyperlink" Target="http://www.cdc.gov/nchs/data_access/Vitalstatsonline.htm" TargetMode="External"/><Relationship Id="rId4" Type="http://schemas.openxmlformats.org/officeDocument/2006/relationships/hyperlink" Target="http://www.irs.gov/taxstats/index.html"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www.bts.gov/data_and_statistics/" TargetMode="External"/><Relationship Id="rId2" Type="http://schemas.openxmlformats.org/officeDocument/2006/relationships/hyperlink" Target="http://www.nass.usda.gov/" TargetMode="External"/><Relationship Id="rId1" Type="http://schemas.openxmlformats.org/officeDocument/2006/relationships/slideLayout" Target="../slideLayouts/slideLayout1.xml"/><Relationship Id="rId5" Type="http://schemas.openxmlformats.org/officeDocument/2006/relationships/hyperlink" Target="http://www.ojp.usdoj.gov/bjs/" TargetMode="External"/><Relationship Id="rId4" Type="http://schemas.openxmlformats.org/officeDocument/2006/relationships/hyperlink" Target="http://www.bls.gov/data/"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urban.csuohio.edu/~sanda/syl/803/803read.htm" TargetMode="External"/><Relationship Id="rId2" Type="http://schemas.openxmlformats.org/officeDocument/2006/relationships/hyperlink" Target="http://wise.cgu.edu/links/applets.asp" TargetMode="External"/><Relationship Id="rId1" Type="http://schemas.openxmlformats.org/officeDocument/2006/relationships/slideLayout" Target="../slideLayouts/slideLayout1.xml"/><Relationship Id="rId4" Type="http://schemas.openxmlformats.org/officeDocument/2006/relationships/hyperlink" Target="http://www.bbn-school.org/us/math/ap_stats/applets/applets.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057400" y="1905000"/>
            <a:ext cx="5105400" cy="2362200"/>
          </a:xfrm>
        </p:spPr>
        <p:txBody>
          <a:bodyPr/>
          <a:lstStyle/>
          <a:p>
            <a:pPr>
              <a:defRPr/>
            </a:pPr>
            <a:r>
              <a:rPr lang="en-US" sz="4800" b="1" dirty="0" smtClean="0">
                <a:solidFill>
                  <a:srgbClr val="FF33CC"/>
                </a:solidFill>
                <a:effectLst>
                  <a:outerShdw blurRad="38100" dist="38100" dir="2700000" algn="tl">
                    <a:srgbClr val="000000"/>
                  </a:outerShdw>
                </a:effectLst>
                <a:latin typeface="Comic Sans MS" pitchFamily="66" charset="0"/>
              </a:rPr>
              <a:t>Statistics</a:t>
            </a:r>
            <a:br>
              <a:rPr lang="en-US" sz="4800" b="1" dirty="0" smtClean="0">
                <a:solidFill>
                  <a:srgbClr val="FF33CC"/>
                </a:solidFill>
                <a:effectLst>
                  <a:outerShdw blurRad="38100" dist="38100" dir="2700000" algn="tl">
                    <a:srgbClr val="000000"/>
                  </a:outerShdw>
                </a:effectLst>
                <a:latin typeface="Comic Sans MS" pitchFamily="66" charset="0"/>
              </a:rPr>
            </a:br>
            <a:r>
              <a:rPr lang="en-US" sz="4800" b="1" dirty="0" smtClean="0">
                <a:solidFill>
                  <a:srgbClr val="FF33CC"/>
                </a:solidFill>
                <a:effectLst>
                  <a:outerShdw blurRad="38100" dist="38100" dir="2700000" algn="tl">
                    <a:srgbClr val="000000"/>
                  </a:outerShdw>
                </a:effectLst>
                <a:latin typeface="Comic Sans MS" pitchFamily="66" charset="0"/>
              </a:rPr>
              <a:t>Web Sites</a:t>
            </a:r>
          </a:p>
        </p:txBody>
      </p:sp>
      <p:sp>
        <p:nvSpPr>
          <p:cNvPr id="2051" name="Text Box 12"/>
          <p:cNvSpPr txBox="1">
            <a:spLocks noChangeArrowheads="1"/>
          </p:cNvSpPr>
          <p:nvPr/>
        </p:nvSpPr>
        <p:spPr bwMode="auto">
          <a:xfrm>
            <a:off x="533400" y="5562600"/>
            <a:ext cx="8382000" cy="581025"/>
          </a:xfrm>
          <a:prstGeom prst="rect">
            <a:avLst/>
          </a:prstGeom>
          <a:solidFill>
            <a:srgbClr val="FFCC99">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600" b="1" i="1" dirty="0">
                <a:solidFill>
                  <a:schemeClr val="accent1"/>
                </a:solidFill>
              </a:rPr>
              <a:t>Copyright (c) </a:t>
            </a:r>
            <a:r>
              <a:rPr lang="en-US" sz="1600" b="1" i="1" dirty="0" smtClean="0">
                <a:solidFill>
                  <a:schemeClr val="accent1"/>
                </a:solidFill>
              </a:rPr>
              <a:t>2016 </a:t>
            </a:r>
            <a:r>
              <a:rPr lang="en-US" sz="1600" b="1" i="1" dirty="0">
                <a:solidFill>
                  <a:schemeClr val="accent1"/>
                </a:solidFill>
              </a:rPr>
              <a:t>by The McGraw-Hill Companies.  This material is solely for educational use by licensed users of</a:t>
            </a:r>
            <a:r>
              <a:rPr lang="en-US" sz="1600" b="1" i="1" dirty="0">
                <a:solidFill>
                  <a:srgbClr val="33CC33"/>
                </a:solidFill>
              </a:rPr>
              <a:t> </a:t>
            </a:r>
            <a:r>
              <a:rPr lang="en-US" sz="1600" b="1" i="1" dirty="0" err="1">
                <a:solidFill>
                  <a:srgbClr val="0000FF"/>
                </a:solidFill>
              </a:rPr>
              <a:t>Learning</a:t>
            </a:r>
            <a:r>
              <a:rPr lang="en-US" sz="1600" b="1" i="1" dirty="0" err="1">
                <a:solidFill>
                  <a:srgbClr val="FF3300"/>
                </a:solidFill>
              </a:rPr>
              <a:t>Stats</a:t>
            </a:r>
            <a:r>
              <a:rPr lang="en-US" sz="1600" b="1" i="1" dirty="0">
                <a:solidFill>
                  <a:schemeClr val="accent1"/>
                </a:solidFill>
              </a:rPr>
              <a:t>. It may not be copied or resold for profit.</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ctrTitle"/>
          </p:nvPr>
        </p:nvSpPr>
        <p:spPr>
          <a:xfrm>
            <a:off x="457200" y="381000"/>
            <a:ext cx="8305800" cy="685800"/>
          </a:xfrm>
        </p:spPr>
        <p:txBody>
          <a:bodyPr>
            <a:normAutofit fontScale="90000"/>
          </a:bodyPr>
          <a:lstStyle/>
          <a:p>
            <a:r>
              <a:rPr lang="en-US" dirty="0" smtClean="0">
                <a:solidFill>
                  <a:srgbClr val="FF33CC"/>
                </a:solidFill>
                <a:latin typeface="Comic Sans MS" pitchFamily="66" charset="0"/>
              </a:rPr>
              <a:t>Fun Sites - II</a:t>
            </a:r>
          </a:p>
        </p:txBody>
      </p:sp>
      <p:sp>
        <p:nvSpPr>
          <p:cNvPr id="11267" name="Text Box 3"/>
          <p:cNvSpPr txBox="1">
            <a:spLocks noChangeArrowheads="1"/>
          </p:cNvSpPr>
          <p:nvPr/>
        </p:nvSpPr>
        <p:spPr bwMode="auto">
          <a:xfrm>
            <a:off x="1023257" y="1295400"/>
            <a:ext cx="7696200" cy="4013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nSpc>
                <a:spcPct val="130000"/>
              </a:lnSpc>
            </a:pPr>
            <a:endParaRPr lang="en-US" sz="1600" dirty="0">
              <a:solidFill>
                <a:srgbClr val="0000FF"/>
              </a:solidFill>
            </a:endParaRPr>
          </a:p>
          <a:p>
            <a:pPr>
              <a:lnSpc>
                <a:spcPct val="130000"/>
              </a:lnSpc>
              <a:buFontTx/>
              <a:buChar char="•"/>
            </a:pPr>
            <a:r>
              <a:rPr lang="en-US" dirty="0"/>
              <a:t> Sam Savage (Stanford </a:t>
            </a:r>
            <a:r>
              <a:rPr lang="en-US" dirty="0" err="1"/>
              <a:t>Univ</a:t>
            </a:r>
            <a:r>
              <a:rPr lang="en-US" dirty="0"/>
              <a:t>)</a:t>
            </a:r>
          </a:p>
          <a:p>
            <a:pPr>
              <a:lnSpc>
                <a:spcPct val="130000"/>
              </a:lnSpc>
            </a:pPr>
            <a:r>
              <a:rPr lang="en-US" dirty="0">
                <a:solidFill>
                  <a:srgbClr val="0000FF"/>
                </a:solidFill>
              </a:rPr>
              <a:t>   </a:t>
            </a:r>
            <a:r>
              <a:rPr lang="en-US" sz="2000" dirty="0">
                <a:solidFill>
                  <a:srgbClr val="0000FF"/>
                </a:solidFill>
                <a:hlinkClick r:id="rId2"/>
              </a:rPr>
              <a:t>http://www.stanford.edu/~savage/flaw/</a:t>
            </a:r>
            <a:endParaRPr lang="en-US" sz="2000" dirty="0">
              <a:solidFill>
                <a:srgbClr val="0000FF"/>
              </a:solidFill>
            </a:endParaRPr>
          </a:p>
          <a:p>
            <a:pPr>
              <a:lnSpc>
                <a:spcPct val="130000"/>
              </a:lnSpc>
            </a:pPr>
            <a:endParaRPr lang="en-US" sz="1600" dirty="0">
              <a:solidFill>
                <a:srgbClr val="0000FF"/>
              </a:solidFill>
            </a:endParaRPr>
          </a:p>
          <a:p>
            <a:pPr>
              <a:lnSpc>
                <a:spcPct val="130000"/>
              </a:lnSpc>
              <a:buFontTx/>
              <a:buChar char="•"/>
            </a:pPr>
            <a:r>
              <a:rPr lang="en-US" dirty="0" err="1"/>
              <a:t>Sundar</a:t>
            </a:r>
            <a:r>
              <a:rPr lang="en-US" dirty="0"/>
              <a:t> </a:t>
            </a:r>
            <a:r>
              <a:rPr lang="en-US" dirty="0" err="1"/>
              <a:t>Dorai</a:t>
            </a:r>
            <a:r>
              <a:rPr lang="en-US" dirty="0"/>
              <a:t>-Raj (</a:t>
            </a:r>
            <a:r>
              <a:rPr lang="en-US" dirty="0" err="1"/>
              <a:t>BrightStat</a:t>
            </a:r>
            <a:r>
              <a:rPr lang="en-US" dirty="0"/>
              <a:t>)</a:t>
            </a:r>
          </a:p>
          <a:p>
            <a:pPr>
              <a:lnSpc>
                <a:spcPct val="130000"/>
              </a:lnSpc>
            </a:pPr>
            <a:r>
              <a:rPr lang="en-US" dirty="0">
                <a:solidFill>
                  <a:srgbClr val="0000FF"/>
                </a:solidFill>
              </a:rPr>
              <a:t>  </a:t>
            </a:r>
            <a:r>
              <a:rPr lang="en-US" sz="2000" dirty="0">
                <a:solidFill>
                  <a:srgbClr val="0000FF"/>
                </a:solidFill>
                <a:hlinkClick r:id="rId3"/>
              </a:rPr>
              <a:t>http://www.brightstat.com</a:t>
            </a:r>
            <a:r>
              <a:rPr lang="en-US" sz="2000" dirty="0" smtClean="0">
                <a:solidFill>
                  <a:srgbClr val="0000FF"/>
                </a:solidFill>
                <a:hlinkClick r:id="rId3"/>
              </a:rPr>
              <a:t>/</a:t>
            </a:r>
            <a:endParaRPr lang="en-US" sz="2000" dirty="0" smtClean="0">
              <a:solidFill>
                <a:srgbClr val="0000FF"/>
              </a:solidFill>
            </a:endParaRPr>
          </a:p>
          <a:p>
            <a:pPr>
              <a:lnSpc>
                <a:spcPct val="130000"/>
              </a:lnSpc>
              <a:buFontTx/>
              <a:buChar char="•"/>
            </a:pPr>
            <a:endParaRPr lang="en-US" dirty="0" smtClean="0"/>
          </a:p>
          <a:p>
            <a:pPr>
              <a:lnSpc>
                <a:spcPct val="130000"/>
              </a:lnSpc>
              <a:buFontTx/>
              <a:buChar char="•"/>
            </a:pPr>
            <a:r>
              <a:rPr lang="en-US" dirty="0" smtClean="0"/>
              <a:t>Process Capability</a:t>
            </a:r>
            <a:endParaRPr lang="en-US" dirty="0"/>
          </a:p>
          <a:p>
            <a:pPr>
              <a:lnSpc>
                <a:spcPct val="130000"/>
              </a:lnSpc>
            </a:pPr>
            <a:r>
              <a:rPr lang="en-US" sz="2000" dirty="0">
                <a:solidFill>
                  <a:srgbClr val="0000FF"/>
                </a:solidFill>
              </a:rPr>
              <a:t> </a:t>
            </a:r>
            <a:r>
              <a:rPr lang="en-US" sz="2000" dirty="0">
                <a:solidFill>
                  <a:srgbClr val="0000FF"/>
                </a:solidFill>
                <a:hlinkClick r:id="rId4"/>
              </a:rPr>
              <a:t>http://elsmar.com/Cp_vs_Cpk.html</a:t>
            </a:r>
            <a:endParaRPr lang="en-US" sz="2000" dirty="0">
              <a:solidFill>
                <a:srgbClr val="0000FF"/>
              </a:solidFill>
            </a:endParaRPr>
          </a:p>
        </p:txBody>
      </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29400" y="1600200"/>
            <a:ext cx="1414463" cy="1510103"/>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ctrTitle"/>
          </p:nvPr>
        </p:nvSpPr>
        <p:spPr>
          <a:xfrm>
            <a:off x="457200" y="381000"/>
            <a:ext cx="8305800" cy="685800"/>
          </a:xfrm>
        </p:spPr>
        <p:txBody>
          <a:bodyPr>
            <a:normAutofit fontScale="90000"/>
          </a:bodyPr>
          <a:lstStyle/>
          <a:p>
            <a:r>
              <a:rPr lang="en-US" dirty="0" smtClean="0">
                <a:solidFill>
                  <a:srgbClr val="FF33CC"/>
                </a:solidFill>
                <a:latin typeface="Comic Sans MS" pitchFamily="66" charset="0"/>
              </a:rPr>
              <a:t>Fun Sites - III</a:t>
            </a:r>
          </a:p>
        </p:txBody>
      </p:sp>
      <p:sp>
        <p:nvSpPr>
          <p:cNvPr id="11267" name="Text Box 3"/>
          <p:cNvSpPr txBox="1">
            <a:spLocks noChangeArrowheads="1"/>
          </p:cNvSpPr>
          <p:nvPr/>
        </p:nvSpPr>
        <p:spPr bwMode="auto">
          <a:xfrm>
            <a:off x="1023257" y="1295400"/>
            <a:ext cx="7696200" cy="4013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nSpc>
                <a:spcPct val="130000"/>
              </a:lnSpc>
            </a:pPr>
            <a:endParaRPr lang="en-US" sz="1600" dirty="0">
              <a:solidFill>
                <a:srgbClr val="0000FF"/>
              </a:solidFill>
            </a:endParaRPr>
          </a:p>
          <a:p>
            <a:pPr>
              <a:lnSpc>
                <a:spcPct val="130000"/>
              </a:lnSpc>
              <a:buFontTx/>
              <a:buChar char="•"/>
            </a:pPr>
            <a:r>
              <a:rPr lang="en-US" dirty="0"/>
              <a:t> </a:t>
            </a:r>
            <a:r>
              <a:rPr lang="en-US" dirty="0" smtClean="0"/>
              <a:t>Duke University</a:t>
            </a:r>
            <a:endParaRPr lang="en-US" dirty="0"/>
          </a:p>
          <a:p>
            <a:pPr>
              <a:lnSpc>
                <a:spcPct val="130000"/>
              </a:lnSpc>
            </a:pPr>
            <a:r>
              <a:rPr lang="en-US" dirty="0">
                <a:solidFill>
                  <a:srgbClr val="0000FF"/>
                </a:solidFill>
              </a:rPr>
              <a:t> </a:t>
            </a:r>
            <a:r>
              <a:rPr lang="en-US" sz="2000" dirty="0">
                <a:solidFill>
                  <a:srgbClr val="0000FF"/>
                </a:solidFill>
                <a:hlinkClick r:id="rId2"/>
              </a:rPr>
              <a:t>http://stat.duke.edu/resources/datasets</a:t>
            </a:r>
            <a:endParaRPr lang="en-US" sz="2000" dirty="0">
              <a:solidFill>
                <a:srgbClr val="0000FF"/>
              </a:solidFill>
            </a:endParaRPr>
          </a:p>
          <a:p>
            <a:pPr>
              <a:lnSpc>
                <a:spcPct val="130000"/>
              </a:lnSpc>
            </a:pPr>
            <a:endParaRPr lang="en-US" sz="1600" dirty="0">
              <a:solidFill>
                <a:srgbClr val="0000FF"/>
              </a:solidFill>
            </a:endParaRPr>
          </a:p>
          <a:p>
            <a:pPr>
              <a:lnSpc>
                <a:spcPct val="130000"/>
              </a:lnSpc>
              <a:buFontTx/>
              <a:buChar char="•"/>
            </a:pPr>
            <a:r>
              <a:rPr lang="en-US" dirty="0" smtClean="0"/>
              <a:t>SOCR – </a:t>
            </a:r>
            <a:r>
              <a:rPr lang="en-US" dirty="0" err="1" smtClean="0"/>
              <a:t>Univ</a:t>
            </a:r>
            <a:r>
              <a:rPr lang="en-US" dirty="0" smtClean="0"/>
              <a:t> of S. California</a:t>
            </a:r>
            <a:endParaRPr lang="en-US" dirty="0"/>
          </a:p>
          <a:p>
            <a:pPr>
              <a:lnSpc>
                <a:spcPct val="130000"/>
              </a:lnSpc>
            </a:pPr>
            <a:r>
              <a:rPr lang="en-US" dirty="0">
                <a:solidFill>
                  <a:srgbClr val="0000FF"/>
                </a:solidFill>
              </a:rPr>
              <a:t> </a:t>
            </a:r>
            <a:r>
              <a:rPr lang="en-US" sz="2000" dirty="0">
                <a:solidFill>
                  <a:srgbClr val="0000FF"/>
                </a:solidFill>
                <a:hlinkClick r:id="rId3"/>
              </a:rPr>
              <a:t>http://www.socr.ucla.edu</a:t>
            </a:r>
            <a:r>
              <a:rPr lang="en-US" dirty="0">
                <a:solidFill>
                  <a:srgbClr val="0000FF"/>
                </a:solidFill>
                <a:hlinkClick r:id="rId3"/>
              </a:rPr>
              <a:t>/</a:t>
            </a:r>
            <a:endParaRPr lang="en-US" sz="2000" dirty="0" smtClean="0">
              <a:solidFill>
                <a:srgbClr val="0000FF"/>
              </a:solidFill>
            </a:endParaRPr>
          </a:p>
          <a:p>
            <a:pPr>
              <a:lnSpc>
                <a:spcPct val="130000"/>
              </a:lnSpc>
              <a:buFontTx/>
              <a:buChar char="•"/>
            </a:pPr>
            <a:endParaRPr lang="en-US" dirty="0" smtClean="0"/>
          </a:p>
          <a:p>
            <a:pPr>
              <a:lnSpc>
                <a:spcPct val="130000"/>
              </a:lnSpc>
              <a:buFontTx/>
              <a:buChar char="•"/>
            </a:pPr>
            <a:r>
              <a:rPr lang="en-US" dirty="0"/>
              <a:t> </a:t>
            </a:r>
            <a:r>
              <a:rPr lang="en-US" dirty="0" smtClean="0"/>
              <a:t>Java Applets in Education</a:t>
            </a:r>
            <a:endParaRPr lang="en-US" dirty="0"/>
          </a:p>
          <a:p>
            <a:pPr>
              <a:lnSpc>
                <a:spcPct val="130000"/>
              </a:lnSpc>
            </a:pPr>
            <a:r>
              <a:rPr lang="en-US" sz="2000" dirty="0">
                <a:solidFill>
                  <a:srgbClr val="0000FF"/>
                </a:solidFill>
                <a:hlinkClick r:id="rId4"/>
              </a:rPr>
              <a:t> http://www.irt.org/articles/js151/</a:t>
            </a:r>
            <a:endParaRPr lang="en-US" sz="2000" dirty="0">
              <a:solidFill>
                <a:srgbClr val="0000FF"/>
              </a:solidFill>
            </a:endParaRPr>
          </a:p>
        </p:txBody>
      </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29400" y="1600200"/>
            <a:ext cx="1414463" cy="1510103"/>
          </a:xfrm>
          <a:prstGeom prst="rect">
            <a:avLst/>
          </a:prstGeom>
        </p:spPr>
      </p:pic>
    </p:spTree>
    <p:extLst>
      <p:ext uri="{BB962C8B-B14F-4D97-AF65-F5344CB8AC3E}">
        <p14:creationId xmlns:p14="http://schemas.microsoft.com/office/powerpoint/2010/main" val="388155291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33CC"/>
                </a:solidFill>
                <a:latin typeface="Comic Sans MS" pitchFamily="66" charset="0"/>
              </a:rPr>
              <a:t>Data Science</a:t>
            </a:r>
            <a:endParaRPr lang="en-US" dirty="0"/>
          </a:p>
        </p:txBody>
      </p:sp>
      <p:sp>
        <p:nvSpPr>
          <p:cNvPr id="4" name="TextBox 3"/>
          <p:cNvSpPr txBox="1"/>
          <p:nvPr/>
        </p:nvSpPr>
        <p:spPr>
          <a:xfrm>
            <a:off x="1676400" y="1524000"/>
            <a:ext cx="6248400" cy="2862322"/>
          </a:xfrm>
          <a:prstGeom prst="rect">
            <a:avLst/>
          </a:prstGeom>
          <a:noFill/>
        </p:spPr>
        <p:txBody>
          <a:bodyPr wrap="square" rtlCol="0">
            <a:spAutoFit/>
          </a:bodyPr>
          <a:lstStyle/>
          <a:p>
            <a:r>
              <a:rPr lang="en-US" sz="1600" dirty="0"/>
              <a:t>Statistics is a key component of the </a:t>
            </a:r>
            <a:r>
              <a:rPr lang="en-US" sz="1600" dirty="0" smtClean="0"/>
              <a:t>field </a:t>
            </a:r>
            <a:r>
              <a:rPr lang="en-US" sz="1600" dirty="0"/>
              <a:t>of </a:t>
            </a:r>
            <a:r>
              <a:rPr lang="en-US" sz="1600" b="1" i="1" dirty="0">
                <a:solidFill>
                  <a:schemeClr val="accent2">
                    <a:lumMod val="75000"/>
                  </a:schemeClr>
                </a:solidFill>
              </a:rPr>
              <a:t>business intelligence</a:t>
            </a:r>
            <a:r>
              <a:rPr lang="en-US" sz="1600" dirty="0"/>
              <a:t>, which </a:t>
            </a:r>
            <a:r>
              <a:rPr lang="en-US" sz="1600" dirty="0" smtClean="0"/>
              <a:t>includes technologies </a:t>
            </a:r>
            <a:r>
              <a:rPr lang="en-US" sz="1600" dirty="0"/>
              <a:t>for collecting, storing, accessing, and analyzing data </a:t>
            </a:r>
            <a:r>
              <a:rPr lang="en-US" sz="1600" dirty="0" smtClean="0"/>
              <a:t>in </a:t>
            </a:r>
            <a:r>
              <a:rPr lang="en-US" sz="1600" dirty="0"/>
              <a:t>order to make better business </a:t>
            </a:r>
            <a:r>
              <a:rPr lang="en-US" sz="1600" dirty="0" smtClean="0"/>
              <a:t>decisions. Wikipedia defines </a:t>
            </a:r>
            <a:r>
              <a:rPr lang="en-US" sz="1600" b="1" i="1" dirty="0">
                <a:solidFill>
                  <a:schemeClr val="accent2">
                    <a:lumMod val="75000"/>
                  </a:schemeClr>
                </a:solidFill>
              </a:rPr>
              <a:t>data-mining</a:t>
            </a:r>
            <a:r>
              <a:rPr lang="en-US" sz="1600" dirty="0" smtClean="0"/>
              <a:t> as </a:t>
            </a:r>
            <a:r>
              <a:rPr lang="en-US" sz="1600" dirty="0"/>
              <a:t>the </a:t>
            </a:r>
            <a:r>
              <a:rPr lang="en-US" sz="1600" dirty="0" smtClean="0"/>
              <a:t>analysis </a:t>
            </a:r>
            <a:r>
              <a:rPr lang="en-US" sz="1600" dirty="0"/>
              <a:t>of large quantities of data to extract previously unknown </a:t>
            </a:r>
            <a:r>
              <a:rPr lang="en-US" sz="1600" dirty="0" smtClean="0"/>
              <a:t>patterns, </a:t>
            </a:r>
            <a:r>
              <a:rPr lang="en-US" sz="1600" dirty="0"/>
              <a:t>unusual </a:t>
            </a:r>
            <a:r>
              <a:rPr lang="en-US" sz="1600" dirty="0" smtClean="0"/>
              <a:t>cases, </a:t>
            </a:r>
            <a:r>
              <a:rPr lang="en-US" sz="1600" dirty="0"/>
              <a:t>and </a:t>
            </a:r>
            <a:r>
              <a:rPr lang="en-US" sz="1600" dirty="0" smtClean="0"/>
              <a:t>dependencies. </a:t>
            </a:r>
            <a:r>
              <a:rPr lang="en-US" sz="1600" dirty="0"/>
              <a:t>This </a:t>
            </a:r>
            <a:r>
              <a:rPr lang="en-US" sz="1600" dirty="0" smtClean="0"/>
              <a:t>involves </a:t>
            </a:r>
            <a:r>
              <a:rPr lang="en-US" sz="1600" dirty="0"/>
              <a:t>using database </a:t>
            </a:r>
            <a:r>
              <a:rPr lang="en-US" sz="1600" dirty="0" smtClean="0"/>
              <a:t>techniques and powerful statistical tools. The growing field of </a:t>
            </a:r>
            <a:r>
              <a:rPr lang="en-US" sz="1600" b="1" i="1" dirty="0">
                <a:solidFill>
                  <a:schemeClr val="accent2">
                    <a:lumMod val="75000"/>
                  </a:schemeClr>
                </a:solidFill>
              </a:rPr>
              <a:t>data science </a:t>
            </a:r>
            <a:r>
              <a:rPr lang="en-US" sz="1600" dirty="0" smtClean="0"/>
              <a:t>has engendered competitions and $$$ prizes for data </a:t>
            </a:r>
            <a:r>
              <a:rPr lang="en-US" sz="1600" dirty="0"/>
              <a:t>prediction competitions that allows organizations to post their data and have it scrutinized by the world's best data scientists</a:t>
            </a:r>
            <a:r>
              <a:rPr lang="en-US" sz="1600" dirty="0" smtClean="0"/>
              <a:t>.</a:t>
            </a:r>
          </a:p>
          <a:p>
            <a:endParaRPr lang="en-US" sz="1200" dirty="0">
              <a:hlinkClick r:id="rId2"/>
            </a:endParaRPr>
          </a:p>
          <a:p>
            <a:pPr algn="ctr"/>
            <a:r>
              <a:rPr lang="en-US" dirty="0">
                <a:hlinkClick r:id="rId2"/>
              </a:rPr>
              <a:t>http://www.kaggle.com/</a:t>
            </a:r>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52800" y="4800600"/>
            <a:ext cx="2424113" cy="1375498"/>
          </a:xfrm>
          <a:prstGeom prst="rect">
            <a:avLst/>
          </a:prstGeom>
        </p:spPr>
      </p:pic>
    </p:spTree>
    <p:extLst>
      <p:ext uri="{BB962C8B-B14F-4D97-AF65-F5344CB8AC3E}">
        <p14:creationId xmlns:p14="http://schemas.microsoft.com/office/powerpoint/2010/main" val="342301404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ctrTitle"/>
          </p:nvPr>
        </p:nvSpPr>
        <p:spPr>
          <a:xfrm>
            <a:off x="457200" y="381000"/>
            <a:ext cx="8305800" cy="685800"/>
          </a:xfrm>
        </p:spPr>
        <p:txBody>
          <a:bodyPr>
            <a:normAutofit fontScale="90000"/>
          </a:bodyPr>
          <a:lstStyle/>
          <a:p>
            <a:r>
              <a:rPr lang="en-US" dirty="0" smtClean="0">
                <a:solidFill>
                  <a:srgbClr val="FF33CC"/>
                </a:solidFill>
                <a:latin typeface="Comic Sans MS" pitchFamily="66" charset="0"/>
              </a:rPr>
              <a:t>More Information</a:t>
            </a:r>
            <a:endParaRPr lang="en-US" dirty="0" smtClean="0"/>
          </a:p>
        </p:txBody>
      </p:sp>
      <p:sp>
        <p:nvSpPr>
          <p:cNvPr id="2" name="Rectangle 1"/>
          <p:cNvSpPr/>
          <p:nvPr/>
        </p:nvSpPr>
        <p:spPr>
          <a:xfrm>
            <a:off x="1447800" y="1743307"/>
            <a:ext cx="6629400" cy="3785652"/>
          </a:xfrm>
          <a:prstGeom prst="rect">
            <a:avLst/>
          </a:prstGeom>
        </p:spPr>
        <p:txBody>
          <a:bodyPr wrap="square">
            <a:spAutoFit/>
          </a:bodyPr>
          <a:lstStyle/>
          <a:p>
            <a:pPr>
              <a:spcBef>
                <a:spcPts val="1800"/>
              </a:spcBef>
              <a:buFontTx/>
              <a:buBlip>
                <a:blip r:embed="rId2"/>
              </a:buBlip>
            </a:pPr>
            <a:r>
              <a:rPr lang="en-US" dirty="0">
                <a:solidFill>
                  <a:srgbClr val="0000FF"/>
                </a:solidFill>
                <a:latin typeface="Arial" charset="0"/>
              </a:rPr>
              <a:t>  </a:t>
            </a:r>
            <a:r>
              <a:rPr lang="en-US" dirty="0">
                <a:solidFill>
                  <a:srgbClr val="0000FF"/>
                </a:solidFill>
                <a:latin typeface="Arial" charset="0"/>
                <a:hlinkClick r:id="rId3"/>
              </a:rPr>
              <a:t>http://www.kdnuggets.com/2013/04/data-science-end-statistics-discussion.html </a:t>
            </a:r>
            <a:endParaRPr lang="en-US" dirty="0" smtClean="0">
              <a:solidFill>
                <a:srgbClr val="0000FF"/>
              </a:solidFill>
              <a:latin typeface="Arial" charset="0"/>
            </a:endParaRPr>
          </a:p>
          <a:p>
            <a:pPr>
              <a:spcBef>
                <a:spcPts val="1800"/>
              </a:spcBef>
              <a:buFontTx/>
              <a:buBlip>
                <a:blip r:embed="rId2"/>
              </a:buBlip>
            </a:pPr>
            <a:r>
              <a:rPr lang="en-US" dirty="0" smtClean="0">
                <a:solidFill>
                  <a:srgbClr val="0000FF"/>
                </a:solidFill>
                <a:latin typeface="Arial" charset="0"/>
                <a:hlinkClick r:id="rId4"/>
              </a:rPr>
              <a:t> http</a:t>
            </a:r>
            <a:r>
              <a:rPr lang="en-US" dirty="0">
                <a:solidFill>
                  <a:srgbClr val="0000FF"/>
                </a:solidFill>
                <a:latin typeface="Arial" charset="0"/>
                <a:hlinkClick r:id="rId4"/>
              </a:rPr>
              <a:t>://spreadsheetpage.com</a:t>
            </a:r>
            <a:r>
              <a:rPr lang="en-US" dirty="0" smtClean="0">
                <a:solidFill>
                  <a:srgbClr val="0000FF"/>
                </a:solidFill>
                <a:latin typeface="Arial" charset="0"/>
                <a:hlinkClick r:id="rId4"/>
              </a:rPr>
              <a:t>/</a:t>
            </a:r>
            <a:endParaRPr lang="en-US" dirty="0" smtClean="0">
              <a:solidFill>
                <a:srgbClr val="0000FF"/>
              </a:solidFill>
              <a:latin typeface="Arial" charset="0"/>
            </a:endParaRPr>
          </a:p>
          <a:p>
            <a:pPr>
              <a:spcBef>
                <a:spcPts val="1800"/>
              </a:spcBef>
              <a:buFontTx/>
              <a:buBlip>
                <a:blip r:embed="rId2"/>
              </a:buBlip>
            </a:pPr>
            <a:r>
              <a:rPr lang="en-US" dirty="0" smtClean="0">
                <a:solidFill>
                  <a:srgbClr val="0000FF"/>
                </a:solidFill>
                <a:latin typeface="Arial" charset="0"/>
                <a:hlinkClick r:id="rId5"/>
              </a:rPr>
              <a:t> http</a:t>
            </a:r>
            <a:r>
              <a:rPr lang="en-US" dirty="0">
                <a:solidFill>
                  <a:srgbClr val="0000FF"/>
                </a:solidFill>
                <a:latin typeface="Arial" charset="0"/>
                <a:hlinkClick r:id="rId5"/>
              </a:rPr>
              <a:t>://blogs.office.com/b/microsoft-excel</a:t>
            </a:r>
            <a:r>
              <a:rPr lang="en-US" dirty="0" smtClean="0">
                <a:solidFill>
                  <a:srgbClr val="0000FF"/>
                </a:solidFill>
                <a:latin typeface="Arial" charset="0"/>
                <a:hlinkClick r:id="rId5"/>
              </a:rPr>
              <a:t>/</a:t>
            </a:r>
            <a:endParaRPr lang="en-US" dirty="0" smtClean="0">
              <a:solidFill>
                <a:srgbClr val="0000FF"/>
              </a:solidFill>
              <a:latin typeface="Arial" charset="0"/>
            </a:endParaRPr>
          </a:p>
          <a:p>
            <a:pPr>
              <a:spcBef>
                <a:spcPts val="1800"/>
              </a:spcBef>
              <a:buFontTx/>
              <a:buBlip>
                <a:blip r:embed="rId2"/>
              </a:buBlip>
            </a:pPr>
            <a:r>
              <a:rPr lang="en-US" dirty="0">
                <a:solidFill>
                  <a:srgbClr val="0000FF"/>
                </a:solidFill>
                <a:latin typeface="Arial" charset="0"/>
              </a:rPr>
              <a:t> </a:t>
            </a:r>
            <a:r>
              <a:rPr lang="en-US" dirty="0">
                <a:solidFill>
                  <a:srgbClr val="0000FF"/>
                </a:solidFill>
                <a:latin typeface="Arial" charset="0"/>
                <a:hlinkClick r:id="rId6"/>
              </a:rPr>
              <a:t>http://www.r-project.org</a:t>
            </a:r>
            <a:r>
              <a:rPr lang="en-US" dirty="0" smtClean="0">
                <a:solidFill>
                  <a:srgbClr val="0000FF"/>
                </a:solidFill>
                <a:latin typeface="Arial" charset="0"/>
                <a:hlinkClick r:id="rId6"/>
              </a:rPr>
              <a:t>/</a:t>
            </a:r>
            <a:endParaRPr lang="en-US" dirty="0" smtClean="0">
              <a:solidFill>
                <a:srgbClr val="0000FF"/>
              </a:solidFill>
              <a:latin typeface="Arial" charset="0"/>
            </a:endParaRPr>
          </a:p>
          <a:p>
            <a:pPr>
              <a:spcBef>
                <a:spcPts val="1800"/>
              </a:spcBef>
              <a:buFontTx/>
              <a:buBlip>
                <a:blip r:embed="rId2"/>
              </a:buBlip>
            </a:pPr>
            <a:r>
              <a:rPr lang="en-US" dirty="0" smtClean="0">
                <a:solidFill>
                  <a:srgbClr val="0000FF"/>
                </a:solidFill>
                <a:latin typeface="Arial" charset="0"/>
                <a:hlinkClick r:id="rId7"/>
              </a:rPr>
              <a:t> http</a:t>
            </a:r>
            <a:r>
              <a:rPr lang="en-US" dirty="0">
                <a:solidFill>
                  <a:srgbClr val="0000FF"/>
                </a:solidFill>
                <a:latin typeface="Arial" charset="0"/>
                <a:hlinkClick r:id="rId7"/>
              </a:rPr>
              <a:t>://excelhero.com/blog</a:t>
            </a:r>
            <a:r>
              <a:rPr lang="en-US" dirty="0" smtClean="0">
                <a:solidFill>
                  <a:srgbClr val="0000FF"/>
                </a:solidFill>
                <a:latin typeface="Arial" charset="0"/>
                <a:hlinkClick r:id="rId7"/>
              </a:rPr>
              <a:t>/</a:t>
            </a:r>
            <a:endParaRPr lang="en-US" dirty="0" smtClean="0">
              <a:solidFill>
                <a:srgbClr val="0000FF"/>
              </a:solidFill>
              <a:latin typeface="Arial" charset="0"/>
            </a:endParaRPr>
          </a:p>
          <a:p>
            <a:pPr>
              <a:spcBef>
                <a:spcPct val="50000"/>
              </a:spcBef>
            </a:pPr>
            <a:endParaRPr lang="en-US" dirty="0"/>
          </a:p>
        </p:txBody>
      </p:sp>
    </p:spTree>
    <p:extLst>
      <p:ext uri="{BB962C8B-B14F-4D97-AF65-F5344CB8AC3E}">
        <p14:creationId xmlns:p14="http://schemas.microsoft.com/office/powerpoint/2010/main" val="254267296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457200" y="381000"/>
            <a:ext cx="8305800" cy="685800"/>
          </a:xfrm>
        </p:spPr>
        <p:txBody>
          <a:bodyPr>
            <a:normAutofit fontScale="90000"/>
          </a:bodyPr>
          <a:lstStyle/>
          <a:p>
            <a:r>
              <a:rPr lang="en-US" smtClean="0">
                <a:solidFill>
                  <a:srgbClr val="FF33CC"/>
                </a:solidFill>
                <a:latin typeface="Comic Sans MS" pitchFamily="66" charset="0"/>
              </a:rPr>
              <a:t>General Resources</a:t>
            </a:r>
            <a:endParaRPr lang="en-US" smtClean="0"/>
          </a:p>
        </p:txBody>
      </p:sp>
      <p:sp>
        <p:nvSpPr>
          <p:cNvPr id="3075" name="Text Box 3"/>
          <p:cNvSpPr txBox="1">
            <a:spLocks noChangeArrowheads="1"/>
          </p:cNvSpPr>
          <p:nvPr/>
        </p:nvSpPr>
        <p:spPr bwMode="auto">
          <a:xfrm>
            <a:off x="1066800" y="1981200"/>
            <a:ext cx="7086600" cy="272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nSpc>
                <a:spcPct val="70000"/>
              </a:lnSpc>
              <a:spcBef>
                <a:spcPct val="50000"/>
              </a:spcBef>
              <a:buFontTx/>
              <a:buChar char="•"/>
            </a:pPr>
            <a:r>
              <a:rPr lang="en-US"/>
              <a:t> American Statistical Association (journals etc.)</a:t>
            </a:r>
          </a:p>
          <a:p>
            <a:r>
              <a:rPr lang="en-US" sz="2000">
                <a:solidFill>
                  <a:srgbClr val="0000FF"/>
                </a:solidFill>
              </a:rPr>
              <a:t>      </a:t>
            </a:r>
            <a:r>
              <a:rPr lang="en-US" sz="2000">
                <a:solidFill>
                  <a:srgbClr val="0000FF"/>
                </a:solidFill>
                <a:hlinkClick r:id="rId2"/>
              </a:rPr>
              <a:t>http://www.amstat.org/</a:t>
            </a:r>
            <a:endParaRPr lang="en-US" sz="2000">
              <a:solidFill>
                <a:srgbClr val="0000FF"/>
              </a:solidFill>
            </a:endParaRPr>
          </a:p>
          <a:p>
            <a:endParaRPr lang="en-US"/>
          </a:p>
          <a:p>
            <a:pPr>
              <a:buFontTx/>
              <a:buChar char="•"/>
            </a:pPr>
            <a:r>
              <a:rPr lang="en-US"/>
              <a:t> Journal of Statistics Education (articles and datasets)</a:t>
            </a:r>
          </a:p>
          <a:p>
            <a:r>
              <a:rPr lang="en-US" sz="2000">
                <a:solidFill>
                  <a:srgbClr val="0000FF"/>
                </a:solidFill>
              </a:rPr>
              <a:t>      </a:t>
            </a:r>
            <a:r>
              <a:rPr lang="en-US" sz="2000">
                <a:solidFill>
                  <a:srgbClr val="0000FF"/>
                </a:solidFill>
                <a:hlinkClick r:id="rId3"/>
              </a:rPr>
              <a:t>http://www.amstat.org/publications/jse/</a:t>
            </a:r>
            <a:endParaRPr lang="en-US" sz="2000">
              <a:solidFill>
                <a:srgbClr val="0000FF"/>
              </a:solidFill>
            </a:endParaRPr>
          </a:p>
          <a:p>
            <a:endParaRPr lang="en-US"/>
          </a:p>
          <a:p>
            <a:pPr>
              <a:buFontTx/>
              <a:buChar char="•"/>
            </a:pPr>
            <a:r>
              <a:rPr lang="en-US"/>
              <a:t> Chance (articles and datasets)</a:t>
            </a:r>
          </a:p>
          <a:p>
            <a:r>
              <a:rPr lang="en-US" sz="2000">
                <a:solidFill>
                  <a:srgbClr val="0000FF"/>
                </a:solidFill>
              </a:rPr>
              <a:t>      </a:t>
            </a:r>
            <a:r>
              <a:rPr lang="en-US" sz="2000">
                <a:solidFill>
                  <a:srgbClr val="0000FF"/>
                </a:solidFill>
                <a:hlinkClick r:id="rId4"/>
              </a:rPr>
              <a:t>http://www.amstat.org/publications/chance/</a:t>
            </a:r>
            <a:endParaRPr lang="en-US" sz="2000">
              <a:solidFill>
                <a:srgbClr val="0000FF"/>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457200" y="381000"/>
            <a:ext cx="8305800" cy="685800"/>
          </a:xfrm>
        </p:spPr>
        <p:txBody>
          <a:bodyPr>
            <a:normAutofit fontScale="90000"/>
          </a:bodyPr>
          <a:lstStyle/>
          <a:p>
            <a:r>
              <a:rPr lang="en-US" smtClean="0">
                <a:solidFill>
                  <a:srgbClr val="FF33CC"/>
                </a:solidFill>
                <a:latin typeface="Comic Sans MS" pitchFamily="66" charset="0"/>
              </a:rPr>
              <a:t>Statistical Ethics</a:t>
            </a:r>
            <a:endParaRPr lang="en-US" smtClean="0"/>
          </a:p>
        </p:txBody>
      </p:sp>
      <p:sp>
        <p:nvSpPr>
          <p:cNvPr id="4099" name="Text Box 3"/>
          <p:cNvSpPr txBox="1">
            <a:spLocks noChangeArrowheads="1"/>
          </p:cNvSpPr>
          <p:nvPr/>
        </p:nvSpPr>
        <p:spPr bwMode="auto">
          <a:xfrm>
            <a:off x="1295400" y="1295400"/>
            <a:ext cx="7086600" cy="139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lnSpc>
                <a:spcPct val="70000"/>
              </a:lnSpc>
              <a:spcBef>
                <a:spcPct val="50000"/>
              </a:spcBef>
            </a:pPr>
            <a:r>
              <a:rPr lang="en-US" b="1" i="1">
                <a:latin typeface="Calibri" pitchFamily="34" charset="0"/>
              </a:rPr>
              <a:t>American Statistical Association</a:t>
            </a:r>
          </a:p>
          <a:p>
            <a:pPr algn="ctr">
              <a:lnSpc>
                <a:spcPct val="70000"/>
              </a:lnSpc>
              <a:spcBef>
                <a:spcPct val="50000"/>
              </a:spcBef>
            </a:pPr>
            <a:r>
              <a:rPr lang="en-US" b="1">
                <a:solidFill>
                  <a:srgbClr val="C00000"/>
                </a:solidFill>
              </a:rPr>
              <a:t>Ethical Guidelines for Statistical Practice</a:t>
            </a:r>
            <a:endParaRPr lang="en-US">
              <a:solidFill>
                <a:srgbClr val="C00000"/>
              </a:solidFill>
            </a:endParaRPr>
          </a:p>
          <a:p>
            <a:pPr algn="ctr">
              <a:lnSpc>
                <a:spcPct val="70000"/>
              </a:lnSpc>
              <a:spcBef>
                <a:spcPct val="50000"/>
              </a:spcBef>
            </a:pPr>
            <a:endParaRPr lang="en-US" sz="1600"/>
          </a:p>
          <a:p>
            <a:pPr algn="ctr"/>
            <a:r>
              <a:rPr lang="en-US" sz="2000">
                <a:solidFill>
                  <a:srgbClr val="0000FF"/>
                </a:solidFill>
                <a:hlinkClick r:id="rId2"/>
              </a:rPr>
              <a:t> http://www.amstat.org/committees/ethics/index.cfm</a:t>
            </a:r>
            <a:endParaRPr lang="en-US"/>
          </a:p>
        </p:txBody>
      </p:sp>
      <p:sp>
        <p:nvSpPr>
          <p:cNvPr id="4100" name="Text Box 4"/>
          <p:cNvSpPr txBox="1">
            <a:spLocks noChangeArrowheads="1"/>
          </p:cNvSpPr>
          <p:nvPr/>
        </p:nvSpPr>
        <p:spPr bwMode="auto">
          <a:xfrm>
            <a:off x="1219200" y="3581400"/>
            <a:ext cx="5410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endParaRPr lang="en-US"/>
          </a:p>
        </p:txBody>
      </p:sp>
      <p:sp>
        <p:nvSpPr>
          <p:cNvPr id="114693" name="Cloud"/>
          <p:cNvSpPr>
            <a:spLocks noChangeAspect="1" noEditPoints="1" noChangeArrowheads="1"/>
          </p:cNvSpPr>
          <p:nvPr/>
        </p:nvSpPr>
        <p:spPr bwMode="auto">
          <a:xfrm>
            <a:off x="1600200" y="3505200"/>
            <a:ext cx="6629400" cy="220980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accent1">
              <a:lumMod val="20000"/>
              <a:lumOff val="80000"/>
            </a:schemeClr>
          </a:solidFill>
          <a:ln w="9525">
            <a:solidFill>
              <a:srgbClr val="000000"/>
            </a:solidFill>
            <a:miter lim="800000"/>
            <a:headEnd/>
            <a:tailEnd/>
          </a:ln>
          <a:effectLst>
            <a:outerShdw dist="107763" dir="2700000" algn="ctr" rotWithShape="0">
              <a:srgbClr val="808080"/>
            </a:outerShdw>
          </a:effectLst>
        </p:spPr>
        <p:txBody>
          <a:bodyPr/>
          <a:lstStyle/>
          <a:p>
            <a:pPr>
              <a:defRPr/>
            </a:pPr>
            <a:r>
              <a:rPr lang="en-US" sz="1600" dirty="0"/>
              <a:t>These ASA guidelines encourage ethical and effective statistical work in morally conducive working environments. They also assist students in learning to perform statistical work responsibly and improve public understanding and respect for statistics throughout its range of applications..</a:t>
            </a:r>
          </a:p>
        </p:txBody>
      </p:sp>
      <p:pic>
        <p:nvPicPr>
          <p:cNvPr id="4102" name="Picture 7" descr="Travel &amp; Tourism 166.g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772400" y="2514600"/>
            <a:ext cx="1249363"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3" name="Up Arrow 8"/>
          <p:cNvSpPr>
            <a:spLocks noChangeArrowheads="1"/>
          </p:cNvSpPr>
          <p:nvPr/>
        </p:nvSpPr>
        <p:spPr bwMode="auto">
          <a:xfrm>
            <a:off x="4495800" y="2743200"/>
            <a:ext cx="609600" cy="457200"/>
          </a:xfrm>
          <a:prstGeom prst="upArrow">
            <a:avLst>
              <a:gd name="adj1" fmla="val 50000"/>
              <a:gd name="adj2" fmla="val 50000"/>
            </a:avLst>
          </a:prstGeom>
          <a:solidFill>
            <a:schemeClr val="accent1"/>
          </a:solidFill>
          <a:ln w="9525" algn="ctr">
            <a:solidFill>
              <a:schemeClr val="tx1"/>
            </a:solidFill>
            <a:round/>
            <a:headEnd/>
            <a:tailEnd/>
          </a:ln>
        </p:spPr>
        <p:txBody>
          <a:bodyPr/>
          <a:lstStyle/>
          <a:p>
            <a:endParaRPr lang="en-US"/>
          </a:p>
        </p:txBody>
      </p:sp>
      <p:pic>
        <p:nvPicPr>
          <p:cNvPr id="4104" name="Picture 9" descr="Business 4107.gif"/>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3400" y="2590800"/>
            <a:ext cx="957263" cy="124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457200" y="381000"/>
            <a:ext cx="8305800" cy="685800"/>
          </a:xfrm>
        </p:spPr>
        <p:txBody>
          <a:bodyPr>
            <a:normAutofit fontScale="90000"/>
          </a:bodyPr>
          <a:lstStyle/>
          <a:p>
            <a:r>
              <a:rPr lang="en-US" smtClean="0">
                <a:solidFill>
                  <a:srgbClr val="FF33CC"/>
                </a:solidFill>
                <a:latin typeface="Comic Sans MS" pitchFamily="66" charset="0"/>
              </a:rPr>
              <a:t>CAUSE</a:t>
            </a:r>
            <a:endParaRPr lang="en-US" smtClean="0"/>
          </a:p>
        </p:txBody>
      </p:sp>
      <p:sp>
        <p:nvSpPr>
          <p:cNvPr id="5123" name="Text Box 3"/>
          <p:cNvSpPr txBox="1">
            <a:spLocks noChangeArrowheads="1"/>
          </p:cNvSpPr>
          <p:nvPr/>
        </p:nvSpPr>
        <p:spPr bwMode="auto">
          <a:xfrm>
            <a:off x="1981200" y="1752600"/>
            <a:ext cx="5410200" cy="1360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lnSpc>
                <a:spcPct val="70000"/>
              </a:lnSpc>
              <a:spcBef>
                <a:spcPct val="50000"/>
              </a:spcBef>
            </a:pPr>
            <a:r>
              <a:rPr lang="en-US" dirty="0"/>
              <a:t>Consortium for the Advancement of Undergraduate Statistics Education</a:t>
            </a:r>
          </a:p>
          <a:p>
            <a:pPr algn="ctr">
              <a:lnSpc>
                <a:spcPct val="70000"/>
              </a:lnSpc>
              <a:spcBef>
                <a:spcPct val="50000"/>
              </a:spcBef>
              <a:buFontTx/>
              <a:buChar char="•"/>
            </a:pPr>
            <a:endParaRPr lang="en-US" dirty="0"/>
          </a:p>
          <a:p>
            <a:pPr algn="ctr"/>
            <a:r>
              <a:rPr lang="en-US" sz="2000" dirty="0">
                <a:solidFill>
                  <a:srgbClr val="0000FF"/>
                </a:solidFill>
              </a:rPr>
              <a:t>      </a:t>
            </a:r>
            <a:r>
              <a:rPr lang="en-US" sz="2000" dirty="0">
                <a:solidFill>
                  <a:srgbClr val="0000FF"/>
                </a:solidFill>
                <a:hlinkClick r:id="rId2"/>
              </a:rPr>
              <a:t>http://www.causeweb.org</a:t>
            </a:r>
            <a:endParaRPr lang="en-US" dirty="0"/>
          </a:p>
        </p:txBody>
      </p:sp>
      <p:sp>
        <p:nvSpPr>
          <p:cNvPr id="5124" name="Text Box 4"/>
          <p:cNvSpPr txBox="1">
            <a:spLocks noChangeArrowheads="1"/>
          </p:cNvSpPr>
          <p:nvPr/>
        </p:nvSpPr>
        <p:spPr bwMode="auto">
          <a:xfrm>
            <a:off x="1219200" y="3581400"/>
            <a:ext cx="5410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endParaRPr lang="en-US"/>
          </a:p>
        </p:txBody>
      </p:sp>
      <p:sp>
        <p:nvSpPr>
          <p:cNvPr id="114693" name="Cloud"/>
          <p:cNvSpPr>
            <a:spLocks noChangeAspect="1" noEditPoints="1" noChangeArrowheads="1"/>
          </p:cNvSpPr>
          <p:nvPr/>
        </p:nvSpPr>
        <p:spPr bwMode="auto">
          <a:xfrm>
            <a:off x="1676400" y="3733800"/>
            <a:ext cx="6477000" cy="205740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bg1">
              <a:lumMod val="90000"/>
            </a:schemeClr>
          </a:solidFill>
          <a:ln w="9525">
            <a:solidFill>
              <a:srgbClr val="000000"/>
            </a:solidFill>
            <a:miter lim="800000"/>
            <a:headEnd/>
            <a:tailEnd/>
          </a:ln>
          <a:effectLst>
            <a:outerShdw dist="107763" dir="2700000" algn="ctr" rotWithShape="0">
              <a:srgbClr val="808080"/>
            </a:outerShdw>
          </a:effectLst>
        </p:spPr>
        <p:txBody>
          <a:bodyPr/>
          <a:lstStyle/>
          <a:p>
            <a:pPr>
              <a:defRPr/>
            </a:pPr>
            <a:r>
              <a:rPr lang="en-US" sz="1600" dirty="0"/>
              <a:t>This web site collects, reviews, develops, and disseminates resources under the active guidance of over 40 professionals at dozens of institutions.  It offers animations, case studies, drills, quizzes, lectures, simulations, tutorials, and data sets.</a:t>
            </a:r>
          </a:p>
        </p:txBody>
      </p:sp>
      <p:pic>
        <p:nvPicPr>
          <p:cNvPr id="5126" name="Picture 6" descr="Art Objects 9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4400" y="2362200"/>
            <a:ext cx="1828800" cy="138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7" descr="Sports &amp; Leisure 299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62800" y="2362200"/>
            <a:ext cx="126365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457200" y="381000"/>
            <a:ext cx="8305800" cy="685800"/>
          </a:xfrm>
        </p:spPr>
        <p:txBody>
          <a:bodyPr>
            <a:normAutofit fontScale="90000"/>
          </a:bodyPr>
          <a:lstStyle/>
          <a:p>
            <a:r>
              <a:rPr lang="en-US" dirty="0" smtClean="0">
                <a:solidFill>
                  <a:srgbClr val="FF33CC"/>
                </a:solidFill>
                <a:latin typeface="Comic Sans MS" pitchFamily="66" charset="0"/>
              </a:rPr>
              <a:t>Free Statistical Software</a:t>
            </a:r>
            <a:endParaRPr lang="en-US" dirty="0" smtClean="0"/>
          </a:p>
        </p:txBody>
      </p:sp>
      <p:sp>
        <p:nvSpPr>
          <p:cNvPr id="6147" name="Text Box 3"/>
          <p:cNvSpPr txBox="1">
            <a:spLocks noChangeArrowheads="1"/>
          </p:cNvSpPr>
          <p:nvPr/>
        </p:nvSpPr>
        <p:spPr bwMode="auto">
          <a:xfrm>
            <a:off x="1356049" y="1908110"/>
            <a:ext cx="7086600" cy="720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lnSpc>
                <a:spcPct val="70000"/>
              </a:lnSpc>
              <a:spcBef>
                <a:spcPct val="50000"/>
              </a:spcBef>
            </a:pPr>
            <a:r>
              <a:rPr lang="en-US" dirty="0"/>
              <a:t>John C. </a:t>
            </a:r>
            <a:r>
              <a:rPr lang="en-US" dirty="0" err="1"/>
              <a:t>Pezzullo's</a:t>
            </a:r>
            <a:r>
              <a:rPr lang="en-US" dirty="0"/>
              <a:t> Home Page</a:t>
            </a:r>
          </a:p>
          <a:p>
            <a:pPr algn="ctr"/>
            <a:r>
              <a:rPr lang="en-US" sz="2000" dirty="0">
                <a:solidFill>
                  <a:srgbClr val="0000FF"/>
                </a:solidFill>
              </a:rPr>
              <a:t>      </a:t>
            </a:r>
            <a:r>
              <a:rPr lang="en-US" sz="2000" dirty="0">
                <a:solidFill>
                  <a:srgbClr val="0000FF"/>
                </a:solidFill>
                <a:hlinkClick r:id="rId2"/>
              </a:rPr>
              <a:t>http://StatPages.org/javasta2.html</a:t>
            </a:r>
            <a:r>
              <a:rPr lang="en-US" dirty="0"/>
              <a:t> </a:t>
            </a:r>
          </a:p>
        </p:txBody>
      </p:sp>
      <p:sp>
        <p:nvSpPr>
          <p:cNvPr id="6148" name="Text Box 6"/>
          <p:cNvSpPr txBox="1">
            <a:spLocks noChangeArrowheads="1"/>
          </p:cNvSpPr>
          <p:nvPr/>
        </p:nvSpPr>
        <p:spPr bwMode="auto">
          <a:xfrm>
            <a:off x="1219200" y="3581400"/>
            <a:ext cx="5410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endParaRPr lang="en-US"/>
          </a:p>
        </p:txBody>
      </p:sp>
      <p:sp>
        <p:nvSpPr>
          <p:cNvPr id="92169" name="Cloud"/>
          <p:cNvSpPr>
            <a:spLocks noChangeAspect="1" noEditPoints="1" noChangeArrowheads="1"/>
          </p:cNvSpPr>
          <p:nvPr/>
        </p:nvSpPr>
        <p:spPr bwMode="auto">
          <a:xfrm>
            <a:off x="1143000" y="3505200"/>
            <a:ext cx="6858000" cy="198120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bg1">
              <a:lumMod val="90000"/>
            </a:schemeClr>
          </a:solidFill>
          <a:ln w="9525">
            <a:solidFill>
              <a:srgbClr val="000000"/>
            </a:solidFill>
            <a:miter lim="800000"/>
            <a:headEnd/>
            <a:tailEnd/>
          </a:ln>
          <a:effectLst>
            <a:outerShdw dist="107763" dir="2700000" algn="ctr" rotWithShape="0">
              <a:srgbClr val="808080"/>
            </a:outerShdw>
          </a:effectLst>
        </p:spPr>
        <p:txBody>
          <a:bodyPr/>
          <a:lstStyle/>
          <a:p>
            <a:pPr>
              <a:defRPr/>
            </a:pPr>
            <a:r>
              <a:rPr lang="en-US" sz="1600" dirty="0"/>
              <a:t>This web site offers links to all kinds of algorithms and statistical software, much of it free.  The web site author was formerly Associate Professor in the Departments of Pharmacology and Biostatistics at Georgetown University, in Washington, DC.</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ctrTitle"/>
          </p:nvPr>
        </p:nvSpPr>
        <p:spPr>
          <a:xfrm>
            <a:off x="457200" y="381000"/>
            <a:ext cx="8305800" cy="685800"/>
          </a:xfrm>
        </p:spPr>
        <p:txBody>
          <a:bodyPr>
            <a:normAutofit fontScale="90000"/>
          </a:bodyPr>
          <a:lstStyle/>
          <a:p>
            <a:r>
              <a:rPr lang="en-US" smtClean="0">
                <a:solidFill>
                  <a:srgbClr val="FF33CC"/>
                </a:solidFill>
                <a:latin typeface="Comic Sans MS" pitchFamily="66" charset="0"/>
              </a:rPr>
              <a:t>Data Sets</a:t>
            </a:r>
            <a:endParaRPr lang="en-US" smtClean="0"/>
          </a:p>
        </p:txBody>
      </p:sp>
      <p:sp>
        <p:nvSpPr>
          <p:cNvPr id="7171" name="Text Box 3"/>
          <p:cNvSpPr txBox="1">
            <a:spLocks noChangeArrowheads="1"/>
          </p:cNvSpPr>
          <p:nvPr/>
        </p:nvSpPr>
        <p:spPr bwMode="auto">
          <a:xfrm>
            <a:off x="1143000" y="1371600"/>
            <a:ext cx="7620000" cy="415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900" dirty="0"/>
              <a:t> </a:t>
            </a:r>
          </a:p>
          <a:p>
            <a:pPr>
              <a:buFontTx/>
              <a:buChar char="•"/>
            </a:pPr>
            <a:r>
              <a:rPr lang="en-US" dirty="0"/>
              <a:t> Dennis Roberts, Penn State </a:t>
            </a:r>
            <a:r>
              <a:rPr lang="en-US" dirty="0" err="1"/>
              <a:t>Univ</a:t>
            </a:r>
            <a:r>
              <a:rPr lang="en-US" dirty="0"/>
              <a:t> (Minitab data sets)</a:t>
            </a:r>
          </a:p>
          <a:p>
            <a:pPr>
              <a:spcBef>
                <a:spcPct val="50000"/>
              </a:spcBef>
            </a:pPr>
            <a:r>
              <a:rPr lang="en-US" sz="2000" dirty="0">
                <a:solidFill>
                  <a:srgbClr val="0000FF"/>
                </a:solidFill>
              </a:rPr>
              <a:t>     </a:t>
            </a:r>
            <a:r>
              <a:rPr lang="en-US" sz="2000" dirty="0">
                <a:solidFill>
                  <a:srgbClr val="0000FF"/>
                </a:solidFill>
                <a:hlinkClick r:id="rId2"/>
              </a:rPr>
              <a:t>http://www.personal.psu.edu/users/d/m/dmr/minitab/mtbtutor.htm</a:t>
            </a:r>
            <a:endParaRPr lang="en-US" sz="2000" dirty="0">
              <a:solidFill>
                <a:srgbClr val="0000FF"/>
              </a:solidFill>
            </a:endParaRPr>
          </a:p>
          <a:p>
            <a:endParaRPr lang="en-US" sz="2000" dirty="0">
              <a:solidFill>
                <a:srgbClr val="0000FF"/>
              </a:solidFill>
            </a:endParaRPr>
          </a:p>
          <a:p>
            <a:pPr>
              <a:buFontTx/>
              <a:buChar char="•"/>
            </a:pPr>
            <a:r>
              <a:rPr lang="en-US" dirty="0"/>
              <a:t> Statistical reference data Sets (for software testing)</a:t>
            </a:r>
          </a:p>
          <a:p>
            <a:r>
              <a:rPr lang="en-US" dirty="0">
                <a:solidFill>
                  <a:srgbClr val="0000FF"/>
                </a:solidFill>
              </a:rPr>
              <a:t>     </a:t>
            </a:r>
            <a:r>
              <a:rPr lang="en-US" sz="2000" dirty="0">
                <a:solidFill>
                  <a:srgbClr val="0000FF"/>
                </a:solidFill>
                <a:hlinkClick r:id="rId3"/>
              </a:rPr>
              <a:t>http://www.itl.nist.gov/div898/strd/</a:t>
            </a:r>
            <a:endParaRPr lang="en-US" sz="2000" dirty="0">
              <a:solidFill>
                <a:srgbClr val="0000FF"/>
              </a:solidFill>
            </a:endParaRPr>
          </a:p>
          <a:p>
            <a:pPr>
              <a:buFontTx/>
              <a:buChar char="•"/>
            </a:pPr>
            <a:endParaRPr lang="en-US" dirty="0"/>
          </a:p>
          <a:p>
            <a:pPr>
              <a:buFontTx/>
              <a:buChar char="•"/>
            </a:pPr>
            <a:r>
              <a:rPr lang="en-US" dirty="0"/>
              <a:t> Data sets and story library (basic statistics)</a:t>
            </a:r>
          </a:p>
          <a:p>
            <a:r>
              <a:rPr lang="en-US" sz="2000" dirty="0">
                <a:solidFill>
                  <a:srgbClr val="0000FF"/>
                </a:solidFill>
              </a:rPr>
              <a:t>      </a:t>
            </a:r>
            <a:r>
              <a:rPr lang="en-US" sz="2000" dirty="0">
                <a:solidFill>
                  <a:srgbClr val="0000FF"/>
                </a:solidFill>
                <a:hlinkClick r:id="rId4"/>
              </a:rPr>
              <a:t>http://lib.stat.cmu.edu/DASL/</a:t>
            </a:r>
            <a:endParaRPr lang="en-US" sz="2000" dirty="0">
              <a:solidFill>
                <a:srgbClr val="0000FF"/>
              </a:solidFill>
            </a:endParaRPr>
          </a:p>
          <a:p>
            <a:r>
              <a:rPr lang="en-US" dirty="0"/>
              <a:t> </a:t>
            </a:r>
          </a:p>
          <a:p>
            <a:pPr>
              <a:buFontTx/>
              <a:buChar char="•"/>
            </a:pPr>
            <a:r>
              <a:rPr lang="en-US" dirty="0"/>
              <a:t> Robin Lock, St. Lawrence </a:t>
            </a:r>
            <a:r>
              <a:rPr lang="en-US" dirty="0" err="1"/>
              <a:t>Univ</a:t>
            </a:r>
            <a:r>
              <a:rPr lang="en-US" dirty="0"/>
              <a:t> (list of web sites)</a:t>
            </a:r>
          </a:p>
          <a:p>
            <a:r>
              <a:rPr lang="en-US" sz="2000" dirty="0">
                <a:solidFill>
                  <a:srgbClr val="0000FF"/>
                </a:solidFill>
              </a:rPr>
              <a:t>     </a:t>
            </a:r>
            <a:r>
              <a:rPr lang="en-US" sz="2000" dirty="0">
                <a:solidFill>
                  <a:srgbClr val="0000FF"/>
                </a:solidFill>
                <a:hlinkClick r:id="rId5"/>
              </a:rPr>
              <a:t>http://it.stlawu.edu/~rlock/datasurf.html</a:t>
            </a:r>
            <a:endParaRPr lang="en-US" sz="2000" dirty="0">
              <a:solidFill>
                <a:srgbClr val="0000FF"/>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a:xfrm>
            <a:off x="457200" y="381000"/>
            <a:ext cx="8305800" cy="685800"/>
          </a:xfrm>
        </p:spPr>
        <p:txBody>
          <a:bodyPr>
            <a:normAutofit fontScale="90000"/>
          </a:bodyPr>
          <a:lstStyle/>
          <a:p>
            <a:r>
              <a:rPr lang="en-US" smtClean="0">
                <a:solidFill>
                  <a:srgbClr val="FF33CC"/>
                </a:solidFill>
                <a:latin typeface="Comic Sans MS" pitchFamily="66" charset="0"/>
              </a:rPr>
              <a:t>Government Data I</a:t>
            </a:r>
            <a:endParaRPr lang="en-US" smtClean="0"/>
          </a:p>
        </p:txBody>
      </p:sp>
      <p:sp>
        <p:nvSpPr>
          <p:cNvPr id="8195" name="Text Box 3"/>
          <p:cNvSpPr txBox="1">
            <a:spLocks noChangeArrowheads="1"/>
          </p:cNvSpPr>
          <p:nvPr/>
        </p:nvSpPr>
        <p:spPr bwMode="auto">
          <a:xfrm>
            <a:off x="1143000" y="1371600"/>
            <a:ext cx="7620000" cy="420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900" dirty="0"/>
              <a:t> </a:t>
            </a:r>
          </a:p>
          <a:p>
            <a:pPr>
              <a:buFontTx/>
              <a:buChar char="•"/>
            </a:pPr>
            <a:r>
              <a:rPr lang="en-US" dirty="0"/>
              <a:t> U.S. Census Bureau (</a:t>
            </a:r>
            <a:r>
              <a:rPr lang="en-US" dirty="0" err="1"/>
              <a:t>DataWeb</a:t>
            </a:r>
            <a:r>
              <a:rPr lang="en-US" dirty="0"/>
              <a:t>)</a:t>
            </a:r>
          </a:p>
          <a:p>
            <a:pPr>
              <a:spcBef>
                <a:spcPct val="50000"/>
              </a:spcBef>
            </a:pPr>
            <a:r>
              <a:rPr lang="en-US" sz="2000" dirty="0">
                <a:solidFill>
                  <a:srgbClr val="0000FF"/>
                </a:solidFill>
              </a:rPr>
              <a:t>     </a:t>
            </a:r>
            <a:r>
              <a:rPr lang="en-US" sz="2000" dirty="0">
                <a:solidFill>
                  <a:srgbClr val="0000FF"/>
                </a:solidFill>
                <a:hlinkClick r:id="rId2"/>
              </a:rPr>
              <a:t>http://dataferrett.census.gov/</a:t>
            </a:r>
            <a:endParaRPr lang="en-US" sz="2000" dirty="0">
              <a:solidFill>
                <a:srgbClr val="0000FF"/>
              </a:solidFill>
            </a:endParaRPr>
          </a:p>
          <a:p>
            <a:endParaRPr lang="en-US" sz="2000" dirty="0">
              <a:solidFill>
                <a:srgbClr val="0000FF"/>
              </a:solidFill>
            </a:endParaRPr>
          </a:p>
          <a:p>
            <a:pPr>
              <a:buFontTx/>
              <a:buChar char="•"/>
            </a:pPr>
            <a:r>
              <a:rPr lang="en-US" dirty="0"/>
              <a:t> Links to government statistics and federal agencies</a:t>
            </a:r>
          </a:p>
          <a:p>
            <a:r>
              <a:rPr lang="en-US" dirty="0">
                <a:solidFill>
                  <a:srgbClr val="0000FF"/>
                </a:solidFill>
              </a:rPr>
              <a:t>     </a:t>
            </a:r>
            <a:r>
              <a:rPr lang="en-US" sz="2000" dirty="0">
                <a:solidFill>
                  <a:srgbClr val="0000FF"/>
                </a:solidFill>
              </a:rPr>
              <a:t>http://</a:t>
            </a:r>
            <a:r>
              <a:rPr lang="en-US" sz="2000" dirty="0">
                <a:solidFill>
                  <a:srgbClr val="0000FF"/>
                </a:solidFill>
                <a:hlinkClick r:id="rId3"/>
              </a:rPr>
              <a:t>www.fedstats.gov</a:t>
            </a:r>
            <a:r>
              <a:rPr lang="en-US" sz="2000" dirty="0">
                <a:solidFill>
                  <a:srgbClr val="0000FF"/>
                </a:solidFill>
              </a:rPr>
              <a:t>/</a:t>
            </a:r>
          </a:p>
          <a:p>
            <a:pPr>
              <a:buFontTx/>
              <a:buChar char="•"/>
            </a:pPr>
            <a:endParaRPr lang="en-US" dirty="0"/>
          </a:p>
          <a:p>
            <a:pPr>
              <a:buFontTx/>
              <a:buChar char="•"/>
            </a:pPr>
            <a:r>
              <a:rPr lang="en-US" dirty="0"/>
              <a:t> Internal Revenue Service (tax data)</a:t>
            </a:r>
          </a:p>
          <a:p>
            <a:r>
              <a:rPr lang="en-US" sz="2000" dirty="0">
                <a:solidFill>
                  <a:srgbClr val="0000FF"/>
                </a:solidFill>
              </a:rPr>
              <a:t>      </a:t>
            </a:r>
            <a:r>
              <a:rPr lang="en-US" sz="2000" dirty="0">
                <a:solidFill>
                  <a:srgbClr val="0000FF"/>
                </a:solidFill>
                <a:hlinkClick r:id="rId4"/>
              </a:rPr>
              <a:t>http://www.irs.gov/taxstats/index.html</a:t>
            </a:r>
            <a:endParaRPr lang="en-US" sz="2000" dirty="0">
              <a:solidFill>
                <a:srgbClr val="0000FF"/>
              </a:solidFill>
            </a:endParaRPr>
          </a:p>
          <a:p>
            <a:r>
              <a:rPr lang="en-US" dirty="0"/>
              <a:t> </a:t>
            </a:r>
          </a:p>
          <a:p>
            <a:pPr>
              <a:buFontTx/>
              <a:buChar char="•"/>
            </a:pPr>
            <a:r>
              <a:rPr lang="en-US" dirty="0"/>
              <a:t> Center for Disease Control (health and vital statistics)</a:t>
            </a:r>
          </a:p>
          <a:p>
            <a:r>
              <a:rPr lang="en-US" sz="2000" dirty="0">
                <a:solidFill>
                  <a:srgbClr val="0000FF"/>
                </a:solidFill>
              </a:rPr>
              <a:t>     </a:t>
            </a:r>
            <a:r>
              <a:rPr lang="en-US" sz="2000" dirty="0">
                <a:solidFill>
                  <a:srgbClr val="0000FF"/>
                </a:solidFill>
                <a:hlinkClick r:id="rId5"/>
              </a:rPr>
              <a:t>http://www.cdc.gov/nchs/data_access/Vitalstatsonline.htm</a:t>
            </a:r>
            <a:endParaRPr lang="en-US" sz="2000" dirty="0">
              <a:solidFill>
                <a:srgbClr val="0000FF"/>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ctrTitle"/>
          </p:nvPr>
        </p:nvSpPr>
        <p:spPr>
          <a:xfrm>
            <a:off x="457200" y="381000"/>
            <a:ext cx="8305800" cy="685800"/>
          </a:xfrm>
        </p:spPr>
        <p:txBody>
          <a:bodyPr>
            <a:normAutofit fontScale="90000"/>
          </a:bodyPr>
          <a:lstStyle/>
          <a:p>
            <a:r>
              <a:rPr lang="en-US" smtClean="0">
                <a:solidFill>
                  <a:srgbClr val="FF33CC"/>
                </a:solidFill>
                <a:latin typeface="Comic Sans MS" pitchFamily="66" charset="0"/>
              </a:rPr>
              <a:t>Government Data II</a:t>
            </a:r>
            <a:endParaRPr lang="en-US" smtClean="0"/>
          </a:p>
        </p:txBody>
      </p:sp>
      <p:sp>
        <p:nvSpPr>
          <p:cNvPr id="9219" name="Text Box 3"/>
          <p:cNvSpPr txBox="1">
            <a:spLocks noChangeArrowheads="1"/>
          </p:cNvSpPr>
          <p:nvPr/>
        </p:nvSpPr>
        <p:spPr bwMode="auto">
          <a:xfrm>
            <a:off x="1143000" y="1371600"/>
            <a:ext cx="7620000" cy="420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900" dirty="0"/>
              <a:t> </a:t>
            </a:r>
          </a:p>
          <a:p>
            <a:pPr>
              <a:buFontTx/>
              <a:buChar char="•"/>
            </a:pPr>
            <a:r>
              <a:rPr lang="en-US" dirty="0"/>
              <a:t> Agricultural data (e.g., cheese, wheat)</a:t>
            </a:r>
          </a:p>
          <a:p>
            <a:pPr>
              <a:spcBef>
                <a:spcPct val="50000"/>
              </a:spcBef>
            </a:pPr>
            <a:r>
              <a:rPr lang="en-US" sz="2000" dirty="0">
                <a:solidFill>
                  <a:srgbClr val="0000FF"/>
                </a:solidFill>
              </a:rPr>
              <a:t>     </a:t>
            </a:r>
            <a:r>
              <a:rPr lang="en-US" sz="2000" dirty="0">
                <a:solidFill>
                  <a:srgbClr val="0000FF"/>
                </a:solidFill>
                <a:hlinkClick r:id="rId2"/>
              </a:rPr>
              <a:t>http://www.nass.usda.gov/</a:t>
            </a:r>
            <a:endParaRPr lang="en-US" sz="2000" dirty="0">
              <a:solidFill>
                <a:srgbClr val="0000FF"/>
              </a:solidFill>
            </a:endParaRPr>
          </a:p>
          <a:p>
            <a:endParaRPr lang="en-US" sz="2000" dirty="0">
              <a:solidFill>
                <a:srgbClr val="0000FF"/>
              </a:solidFill>
            </a:endParaRPr>
          </a:p>
          <a:p>
            <a:pPr>
              <a:buFontTx/>
              <a:buChar char="•"/>
            </a:pPr>
            <a:r>
              <a:rPr lang="en-US" dirty="0"/>
              <a:t> Transportation (e.g., airline on-time data)</a:t>
            </a:r>
          </a:p>
          <a:p>
            <a:r>
              <a:rPr lang="en-US" dirty="0">
                <a:solidFill>
                  <a:srgbClr val="0000FF"/>
                </a:solidFill>
              </a:rPr>
              <a:t>     </a:t>
            </a:r>
            <a:r>
              <a:rPr lang="en-US" sz="2000" dirty="0">
                <a:solidFill>
                  <a:srgbClr val="0000FF"/>
                </a:solidFill>
                <a:hlinkClick r:id="rId3"/>
              </a:rPr>
              <a:t>http://www.bts.gov/data_and_statistics/</a:t>
            </a:r>
            <a:endParaRPr lang="en-US" sz="2000" dirty="0">
              <a:solidFill>
                <a:srgbClr val="0000FF"/>
              </a:solidFill>
            </a:endParaRPr>
          </a:p>
          <a:p>
            <a:pPr>
              <a:buFontTx/>
              <a:buChar char="•"/>
            </a:pPr>
            <a:endParaRPr lang="en-US" dirty="0"/>
          </a:p>
          <a:p>
            <a:pPr>
              <a:buFontTx/>
              <a:buChar char="•"/>
            </a:pPr>
            <a:r>
              <a:rPr lang="en-US" dirty="0"/>
              <a:t> Labor (e.g., wages, prices)</a:t>
            </a:r>
          </a:p>
          <a:p>
            <a:r>
              <a:rPr lang="en-US" sz="2000" dirty="0">
                <a:solidFill>
                  <a:srgbClr val="0000FF"/>
                </a:solidFill>
              </a:rPr>
              <a:t>      </a:t>
            </a:r>
            <a:r>
              <a:rPr lang="en-US" sz="2000" dirty="0">
                <a:solidFill>
                  <a:srgbClr val="0000FF"/>
                </a:solidFill>
                <a:hlinkClick r:id="rId4"/>
              </a:rPr>
              <a:t>http://www.bls.gov/data/</a:t>
            </a:r>
            <a:endParaRPr lang="en-US" sz="2000" dirty="0">
              <a:solidFill>
                <a:srgbClr val="0000FF"/>
              </a:solidFill>
            </a:endParaRPr>
          </a:p>
          <a:p>
            <a:r>
              <a:rPr lang="en-US" dirty="0"/>
              <a:t> </a:t>
            </a:r>
          </a:p>
          <a:p>
            <a:pPr>
              <a:buFontTx/>
              <a:buChar char="•"/>
            </a:pPr>
            <a:r>
              <a:rPr lang="en-US" dirty="0"/>
              <a:t> Crime and law (e.g., homicide, prisons)</a:t>
            </a:r>
          </a:p>
          <a:p>
            <a:r>
              <a:rPr lang="en-US" sz="2000" dirty="0">
                <a:solidFill>
                  <a:srgbClr val="0000FF"/>
                </a:solidFill>
              </a:rPr>
              <a:t>     </a:t>
            </a:r>
            <a:r>
              <a:rPr lang="en-US" sz="2000" dirty="0">
                <a:solidFill>
                  <a:srgbClr val="0000FF"/>
                </a:solidFill>
                <a:hlinkClick r:id="rId5"/>
              </a:rPr>
              <a:t>http://www.ojp.usdoj.gov/bjs/</a:t>
            </a:r>
            <a:endParaRPr lang="en-US" sz="2000" dirty="0">
              <a:solidFill>
                <a:srgbClr val="0000FF"/>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ctrTitle"/>
          </p:nvPr>
        </p:nvSpPr>
        <p:spPr>
          <a:xfrm>
            <a:off x="457200" y="381000"/>
            <a:ext cx="8305800" cy="685800"/>
          </a:xfrm>
        </p:spPr>
        <p:txBody>
          <a:bodyPr>
            <a:normAutofit fontScale="90000"/>
          </a:bodyPr>
          <a:lstStyle/>
          <a:p>
            <a:r>
              <a:rPr lang="en-US" smtClean="0">
                <a:solidFill>
                  <a:srgbClr val="FF33CC"/>
                </a:solidFill>
                <a:latin typeface="Comic Sans MS" pitchFamily="66" charset="0"/>
              </a:rPr>
              <a:t>Fun Sites - I</a:t>
            </a:r>
          </a:p>
        </p:txBody>
      </p:sp>
      <p:sp>
        <p:nvSpPr>
          <p:cNvPr id="10243" name="Text Box 3"/>
          <p:cNvSpPr txBox="1">
            <a:spLocks noChangeArrowheads="1"/>
          </p:cNvSpPr>
          <p:nvPr/>
        </p:nvSpPr>
        <p:spPr bwMode="auto">
          <a:xfrm>
            <a:off x="1066800" y="2057400"/>
            <a:ext cx="7086600"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buFontTx/>
              <a:buChar char="•"/>
            </a:pPr>
            <a:r>
              <a:rPr lang="en-US" dirty="0" smtClean="0"/>
              <a:t>Claremont Graduate University</a:t>
            </a:r>
          </a:p>
          <a:p>
            <a:pPr marL="457200" lvl="1" indent="0"/>
            <a:r>
              <a:rPr lang="en-US" sz="2000" dirty="0">
                <a:solidFill>
                  <a:srgbClr val="0000FF"/>
                </a:solidFill>
                <a:hlinkClick r:id="rId2"/>
              </a:rPr>
              <a:t>http://wise.cgu.edu/links/applets.asp</a:t>
            </a:r>
            <a:endParaRPr lang="en-US" sz="2000" dirty="0">
              <a:solidFill>
                <a:srgbClr val="0000FF"/>
              </a:solidFill>
            </a:endParaRPr>
          </a:p>
          <a:p>
            <a:pPr>
              <a:buFontTx/>
              <a:buChar char="•"/>
            </a:pPr>
            <a:endParaRPr lang="en-US" dirty="0" smtClean="0"/>
          </a:p>
          <a:p>
            <a:pPr>
              <a:buFontTx/>
              <a:buChar char="•"/>
            </a:pPr>
            <a:r>
              <a:rPr lang="en-US" dirty="0" smtClean="0"/>
              <a:t> </a:t>
            </a:r>
            <a:r>
              <a:rPr lang="en-US" dirty="0"/>
              <a:t>Sandra Kaufman's Quant Research Methods</a:t>
            </a:r>
          </a:p>
          <a:p>
            <a:r>
              <a:rPr lang="en-US" sz="2000" dirty="0">
                <a:solidFill>
                  <a:srgbClr val="0000FF"/>
                </a:solidFill>
              </a:rPr>
              <a:t>     </a:t>
            </a:r>
            <a:r>
              <a:rPr lang="en-US" sz="2000" dirty="0">
                <a:solidFill>
                  <a:srgbClr val="0000FF"/>
                </a:solidFill>
                <a:hlinkClick r:id="rId3"/>
              </a:rPr>
              <a:t>http://urban.csuohio.edu/~</a:t>
            </a:r>
            <a:r>
              <a:rPr lang="en-US" sz="2000" dirty="0" smtClean="0">
                <a:solidFill>
                  <a:srgbClr val="0000FF"/>
                </a:solidFill>
                <a:hlinkClick r:id="rId3"/>
              </a:rPr>
              <a:t>sanda/syl/803/803read.htm</a:t>
            </a:r>
            <a:endParaRPr lang="en-US" sz="2000" dirty="0" smtClean="0">
              <a:solidFill>
                <a:srgbClr val="0000FF"/>
              </a:solidFill>
            </a:endParaRPr>
          </a:p>
          <a:p>
            <a:endParaRPr lang="en-US" sz="2000" dirty="0">
              <a:solidFill>
                <a:srgbClr val="0000FF"/>
              </a:solidFill>
            </a:endParaRPr>
          </a:p>
          <a:p>
            <a:pPr>
              <a:buFontTx/>
              <a:buChar char="•"/>
            </a:pPr>
            <a:r>
              <a:rPr lang="en-US" dirty="0"/>
              <a:t>AP Statistics </a:t>
            </a:r>
            <a:r>
              <a:rPr lang="en-US" dirty="0" smtClean="0"/>
              <a:t>Students Workshop</a:t>
            </a:r>
            <a:endParaRPr lang="en-US" dirty="0"/>
          </a:p>
          <a:p>
            <a:r>
              <a:rPr lang="en-US" sz="2000" dirty="0" smtClean="0">
                <a:hlinkClick r:id="rId4"/>
              </a:rPr>
              <a:t>http</a:t>
            </a:r>
            <a:r>
              <a:rPr lang="en-US" sz="2000" dirty="0">
                <a:hlinkClick r:id="rId4"/>
              </a:rPr>
              <a:t>://www.bbn-school.org/us/math/ap_stats/applets/applets.html</a:t>
            </a:r>
            <a:endParaRPr lang="en-US" sz="2000" dirty="0"/>
          </a:p>
          <a:p>
            <a:endParaRPr lang="en-US" sz="2000" dirty="0"/>
          </a:p>
        </p:txBody>
      </p:sp>
      <p:sp>
        <p:nvSpPr>
          <p:cNvPr id="10244" name="AutoShape 4"/>
          <p:cNvSpPr>
            <a:spLocks noChangeArrowheads="1"/>
          </p:cNvSpPr>
          <p:nvPr/>
        </p:nvSpPr>
        <p:spPr bwMode="auto">
          <a:xfrm>
            <a:off x="7010400" y="1001486"/>
            <a:ext cx="1600200" cy="1600200"/>
          </a:xfrm>
          <a:prstGeom prst="star16">
            <a:avLst>
              <a:gd name="adj" fmla="val 37500"/>
            </a:avLst>
          </a:prstGeom>
          <a:solidFill>
            <a:schemeClr val="bg1">
              <a:lumMod val="90000"/>
            </a:schemeClr>
          </a:solidFill>
          <a:ln w="9525">
            <a:solidFill>
              <a:schemeClr val="tx1"/>
            </a:solidFill>
            <a:miter lim="800000"/>
            <a:headEnd/>
            <a:tailEnd/>
          </a:ln>
        </p:spPr>
        <p:txBody>
          <a:bodyPr wrap="none" anchor="ctr"/>
          <a:lstStyle/>
          <a:p>
            <a:pPr algn="ctr"/>
            <a:r>
              <a:rPr lang="en-US" sz="1800" dirty="0"/>
              <a:t>Good </a:t>
            </a:r>
            <a:r>
              <a:rPr lang="en-US" sz="1800" dirty="0" smtClean="0"/>
              <a:t>demos</a:t>
            </a:r>
            <a:r>
              <a:rPr lang="en-US" sz="1800" dirty="0"/>
              <a:t>!</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2161</TotalTime>
  <Words>668</Words>
  <Application>Microsoft Office PowerPoint</Application>
  <PresentationFormat>On-screen Show (4:3)</PresentationFormat>
  <Paragraphs>105</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Statistics Web Sites</vt:lpstr>
      <vt:lpstr>General Resources</vt:lpstr>
      <vt:lpstr>Statistical Ethics</vt:lpstr>
      <vt:lpstr>CAUSE</vt:lpstr>
      <vt:lpstr>Free Statistical Software</vt:lpstr>
      <vt:lpstr>Data Sets</vt:lpstr>
      <vt:lpstr>Government Data I</vt:lpstr>
      <vt:lpstr>Government Data II</vt:lpstr>
      <vt:lpstr>Fun Sites - I</vt:lpstr>
      <vt:lpstr>Fun Sites - II</vt:lpstr>
      <vt:lpstr>Fun Sites - III</vt:lpstr>
      <vt:lpstr>Data Science</vt:lpstr>
      <vt:lpstr>More Information</vt:lpstr>
    </vt:vector>
  </TitlesOfParts>
  <Company>The McGraw-Hill Companies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Statistics Web Resources</dc:title>
  <dc:subject>Chapter 1 - Overview of Statistics</dc:subject>
  <dc:creator>David P. Doane</dc:creator>
  <dc:description>Copyright (c) 2016 by McGraw-Hill.  This material is intended solely for educational use by purchasers of Doane/Seward 5e. It may not be copied or resold.</dc:description>
  <cp:lastModifiedBy>Blythe</cp:lastModifiedBy>
  <cp:revision>150</cp:revision>
  <dcterms:created xsi:type="dcterms:W3CDTF">2000-08-22T13:07:54Z</dcterms:created>
  <dcterms:modified xsi:type="dcterms:W3CDTF">2013-08-09T17:39:02Z</dcterms:modified>
</cp:coreProperties>
</file>