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20"/>
  </p:handoutMasterIdLst>
  <p:sldIdLst>
    <p:sldId id="256" r:id="rId2"/>
    <p:sldId id="305" r:id="rId3"/>
    <p:sldId id="268" r:id="rId4"/>
    <p:sldId id="303" r:id="rId5"/>
    <p:sldId id="304" r:id="rId6"/>
    <p:sldId id="306" r:id="rId7"/>
    <p:sldId id="307" r:id="rId8"/>
    <p:sldId id="308" r:id="rId9"/>
    <p:sldId id="309" r:id="rId10"/>
    <p:sldId id="310" r:id="rId11"/>
    <p:sldId id="311" r:id="rId12"/>
    <p:sldId id="313" r:id="rId13"/>
    <p:sldId id="312" r:id="rId14"/>
    <p:sldId id="315" r:id="rId15"/>
    <p:sldId id="317" r:id="rId16"/>
    <p:sldId id="316" r:id="rId17"/>
    <p:sldId id="314" r:id="rId18"/>
    <p:sldId id="318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00"/>
    <a:srgbClr val="6600FF"/>
    <a:srgbClr val="FF33CC"/>
    <a:srgbClr val="0000FF"/>
    <a:srgbClr val="FFCC00"/>
    <a:srgbClr val="9966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37" autoAdjust="0"/>
  </p:normalViewPr>
  <p:slideViewPr>
    <p:cSldViewPr>
      <p:cViewPr varScale="1">
        <p:scale>
          <a:sx n="88" d="100"/>
          <a:sy n="88" d="100"/>
        </p:scale>
        <p:origin x="-7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6A7F1A5-CC46-413A-9AB8-E53F182BF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7843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F85A6-1144-4D23-8390-C94152BC9B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74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6A61A-AE7D-499B-96DD-6D4A29E8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13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2FB73-051E-4AD2-8020-35AFFEBA40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507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9EC2-851D-48B4-9A81-F73B3EB077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6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9B9521-6F37-4266-8322-7649DDFB0D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4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533DF-D0AA-4E76-A4FA-AA73C86C42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69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DB6AA-68F4-41DE-9B31-28268BAC6E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44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ACDC8B-2872-452D-B71D-AFA2B649A9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55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1279C-9D59-459A-9A08-60A81E0A5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38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7AF31-C595-433B-B73B-6405C76CC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053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A60F2-DC0B-4859-B356-01080428F9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4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70C71E9-79DD-4B3B-9E77-84A7123A1D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1905000"/>
            <a:ext cx="4876800" cy="2514600"/>
          </a:xfrm>
        </p:spPr>
        <p:txBody>
          <a:bodyPr/>
          <a:lstStyle/>
          <a:p>
            <a:pPr>
              <a:defRPr/>
            </a:pPr>
            <a:r>
              <a:rPr lang="en-US" sz="4800" b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Effective</a:t>
            </a:r>
            <a:br>
              <a:rPr lang="en-US" sz="4800" b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Technical</a:t>
            </a:r>
            <a:br>
              <a:rPr lang="en-US" sz="4800" b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en-US" sz="4800" b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Reports</a:t>
            </a:r>
          </a:p>
        </p:txBody>
      </p:sp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685800" y="5562600"/>
            <a:ext cx="8077200" cy="58102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600" b="1" i="1" dirty="0">
                <a:solidFill>
                  <a:srgbClr val="CC6600"/>
                </a:solidFill>
              </a:rPr>
              <a:t>Copyright (c) </a:t>
            </a:r>
            <a:r>
              <a:rPr lang="en-US" sz="1600" b="1" i="1" dirty="0" smtClean="0">
                <a:solidFill>
                  <a:srgbClr val="CC6600"/>
                </a:solidFill>
              </a:rPr>
              <a:t>2016 </a:t>
            </a:r>
            <a:r>
              <a:rPr lang="en-US" sz="1600" b="1" i="1" dirty="0">
                <a:solidFill>
                  <a:srgbClr val="CC6600"/>
                </a:solidFill>
              </a:rPr>
              <a:t>by The McGraw-Hill Companies.  This material is solely for educational use by licensed users of </a:t>
            </a:r>
            <a:r>
              <a:rPr lang="en-US" sz="1600" b="1" i="1" dirty="0" err="1">
                <a:solidFill>
                  <a:srgbClr val="0000FF"/>
                </a:solidFill>
              </a:rPr>
              <a:t>Learning</a:t>
            </a:r>
            <a:r>
              <a:rPr lang="en-US" sz="1600" b="1" i="1" dirty="0" err="1">
                <a:solidFill>
                  <a:srgbClr val="FF3300"/>
                </a:solidFill>
              </a:rPr>
              <a:t>Stats</a:t>
            </a:r>
            <a:r>
              <a:rPr lang="en-US" sz="1600" b="1" i="1" dirty="0">
                <a:solidFill>
                  <a:srgbClr val="CC6600"/>
                </a:solidFill>
              </a:rPr>
              <a:t>. It may not be copied or resold for profit.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81000"/>
            <a:ext cx="89154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Student Reports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14400" y="1676400"/>
            <a:ext cx="7315200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 Rule 1: Just Tell the Story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Don’t try to impress the professor.  Let the data lead the way.  When the story is told, quit writing.</a:t>
            </a:r>
            <a:r>
              <a:rPr lang="en-US" b="1">
                <a:solidFill>
                  <a:srgbClr val="0000FF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Rules 2: Make Your Mother Read It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If she can understand it, you’re golden.  If not, rewrite.  If you have no mother, ask Aunt Goldie.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3: Go Beyond the Minimum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Team #3 “did the assignment.  So did Team #4, but they also found some new data, did Internet research, and improved Excel’s default graphs.  Who deserves the “A”?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Elements of a Report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143000" y="2667000"/>
            <a:ext cx="7010400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Executive Summary (one page max)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Introduction (short)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Data, definitions, methods (short)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Analysis (the main event – as long as needed)</a:t>
            </a:r>
          </a:p>
          <a:p>
            <a:pPr lvl="1"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SzPct val="75000"/>
              <a:buFont typeface="Wingdings" pitchFamily="2" charset="2"/>
              <a:buChar char="ü"/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Narrative (explanation/discussion/interpretation)</a:t>
            </a:r>
          </a:p>
          <a:p>
            <a:pPr lvl="1"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SzPct val="75000"/>
              <a:buFont typeface="Wingdings" pitchFamily="2" charset="2"/>
              <a:buChar char="ü"/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Tables and graphs (numbered, titled, flow with text)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Conclusions/limitations/further research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Appendices (for lengthy or backup material)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38200" y="1600200"/>
            <a:ext cx="7924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6600CC"/>
                </a:solidFill>
                <a:latin typeface="Arial" charset="0"/>
              </a:rPr>
              <a:t>There is no single “correct” form.  Here’s one possibility.</a:t>
            </a:r>
          </a:p>
          <a:p>
            <a:r>
              <a:rPr lang="en-US" sz="2000" b="1">
                <a:solidFill>
                  <a:srgbClr val="6600CC"/>
                </a:solidFill>
                <a:latin typeface="Arial" charset="0"/>
              </a:rPr>
              <a:t>Adapt it to your needs (or ignore it if you know a better way).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Executive Summary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981200" y="2743200"/>
            <a:ext cx="56388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The executive summary briefly describes the</a:t>
            </a:r>
          </a:p>
          <a:p>
            <a:pPr lvl="1">
              <a:spcBef>
                <a:spcPct val="50000"/>
              </a:spcBef>
              <a:buClr>
                <a:srgbClr val="CC0000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task and goals</a:t>
            </a:r>
          </a:p>
          <a:p>
            <a:pPr lvl="1">
              <a:spcBef>
                <a:spcPct val="50000"/>
              </a:spcBef>
              <a:buClr>
                <a:srgbClr val="CC0000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data</a:t>
            </a:r>
          </a:p>
          <a:p>
            <a:pPr lvl="1">
              <a:spcBef>
                <a:spcPct val="50000"/>
              </a:spcBef>
              <a:buClr>
                <a:srgbClr val="CC0000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methods</a:t>
            </a:r>
          </a:p>
          <a:p>
            <a:pPr lvl="1">
              <a:spcBef>
                <a:spcPct val="50000"/>
              </a:spcBef>
              <a:buClr>
                <a:srgbClr val="CC0000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main findings</a:t>
            </a:r>
          </a:p>
          <a:p>
            <a:pPr lvl="1">
              <a:spcBef>
                <a:spcPct val="50000"/>
              </a:spcBef>
              <a:buClr>
                <a:srgbClr val="CC0000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    major limitations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066800" y="1828800"/>
            <a:ext cx="7239000" cy="70167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6600CC"/>
                </a:solidFill>
                <a:latin typeface="Arial" charset="0"/>
                <a:cs typeface="Times New Roman" pitchFamily="18" charset="0"/>
              </a:rPr>
              <a:t>Limit the executive summary to one page (ideally only 2 or 3 paragraphs) and use mostly non-technical language</a:t>
            </a:r>
            <a:r>
              <a:rPr lang="en-US" sz="2000" b="1">
                <a:solidFill>
                  <a:srgbClr val="6600CC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Executive Summary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066800" y="2514600"/>
            <a:ext cx="72390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65138" indent="-465138"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651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The goal is to permit a busy decision-maker to understand what you did </a:t>
            </a:r>
            <a:r>
              <a:rPr lang="en-US" sz="2000" b="1" i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without reading the whole report</a:t>
            </a:r>
            <a:r>
              <a:rPr lang="en-US" sz="2000" b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.</a:t>
            </a:r>
          </a:p>
          <a:p>
            <a:pPr>
              <a:spcBef>
                <a:spcPct val="10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Ask a stranger to read your summary and then state your results.  If s/he can’t do it, the summary is deficient.</a:t>
            </a:r>
          </a:p>
          <a:p>
            <a:pPr>
              <a:spcBef>
                <a:spcPct val="5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The executive summary must make it </a:t>
            </a:r>
            <a:r>
              <a:rPr lang="en-US" sz="2000" b="1" i="1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impossible to miss your main findings</a:t>
            </a: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Why Bother?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95400" y="2209800"/>
            <a:ext cx="6705600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7525" indent="-517525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10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Bad writing can hurt your career.  Others will judge you by your writing.  Why harm yourself?</a:t>
            </a:r>
          </a:p>
          <a:p>
            <a:pPr>
              <a:spcBef>
                <a:spcPct val="10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Bad writing can hurt other people who rely on your report.  They may base their decisions on it.</a:t>
            </a:r>
          </a:p>
          <a:p>
            <a:pPr>
              <a:spcBef>
                <a:spcPct val="10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Your accuracy, honesty, and clarity will help others understand your work and avoid your mistakes.</a:t>
            </a:r>
          </a:p>
          <a:p>
            <a:pPr>
              <a:spcBef>
                <a:spcPct val="100000"/>
              </a:spcBef>
              <a:buClr>
                <a:srgbClr val="6600CC"/>
              </a:buClr>
              <a:buFont typeface="Wingdings" pitchFamily="2" charset="2"/>
              <a:buBlip>
                <a:blip r:embed="rId2"/>
              </a:buBlip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You probably won't be available to discuss the report, so it must stand on its own.</a:t>
            </a:r>
          </a:p>
        </p:txBody>
      </p:sp>
      <p:pic>
        <p:nvPicPr>
          <p:cNvPr id="15364" name="Picture 4" descr="Business 41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04800"/>
            <a:ext cx="129381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Spelling and Grammar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524000" y="1981200"/>
            <a:ext cx="61722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If you spell something wrong or use poor grammar, you appear ignorant.  In your career, you are competing with other intelligent, educated people.</a:t>
            </a:r>
          </a:p>
        </p:txBody>
      </p:sp>
      <p:pic>
        <p:nvPicPr>
          <p:cNvPr id="16388" name="Picture 5" descr="Corporate Ladder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191000"/>
            <a:ext cx="25146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AutoShape 4"/>
          <p:cNvSpPr>
            <a:spLocks noChangeArrowheads="1"/>
          </p:cNvSpPr>
          <p:nvPr/>
        </p:nvSpPr>
        <p:spPr bwMode="auto">
          <a:xfrm>
            <a:off x="2209800" y="3352800"/>
            <a:ext cx="3810000" cy="838200"/>
          </a:xfrm>
          <a:prstGeom prst="wedgeRoundRectCallout">
            <a:avLst>
              <a:gd name="adj1" fmla="val 56667"/>
              <a:gd name="adj2" fmla="val 128597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1800">
                <a:solidFill>
                  <a:srgbClr val="FF0000"/>
                </a:solidFill>
              </a:rPr>
              <a:t>Don’t make your good ideas look bad.</a:t>
            </a:r>
            <a:r>
              <a:rPr lang="en-US" sz="1800">
                <a:solidFill>
                  <a:srgbClr val="0000FF"/>
                </a:solidFill>
              </a:rPr>
              <a:t>  </a:t>
            </a:r>
            <a:r>
              <a:rPr lang="en-US" sz="1800" i="1">
                <a:solidFill>
                  <a:srgbClr val="FF0000"/>
                </a:solidFill>
              </a:rPr>
              <a:t>This really counts in business!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Format and Style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990600" y="1752600"/>
            <a:ext cx="71628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You took a writing course in college, right?  Consult the handouts, notes, and recommended references for format, style, usage, and grammar.  Surely you didn’t sell your textbook?  Quick – buy it back!</a:t>
            </a:r>
          </a:p>
        </p:txBody>
      </p:sp>
      <p:pic>
        <p:nvPicPr>
          <p:cNvPr id="17412" name="Picture 5" descr="International Business People 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114800"/>
            <a:ext cx="2266950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AutoShape 4"/>
          <p:cNvSpPr>
            <a:spLocks noChangeArrowheads="1"/>
          </p:cNvSpPr>
          <p:nvPr/>
        </p:nvSpPr>
        <p:spPr bwMode="auto">
          <a:xfrm>
            <a:off x="4191000" y="3124200"/>
            <a:ext cx="3810000" cy="1219200"/>
          </a:xfrm>
          <a:prstGeom prst="wedgeRoundRectCallout">
            <a:avLst>
              <a:gd name="adj1" fmla="val -53625"/>
              <a:gd name="adj2" fmla="val 65106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800">
                <a:solidFill>
                  <a:srgbClr val="FF0000"/>
                </a:solidFill>
              </a:rPr>
              <a:t>Microsoft specializes in computer software – not English writing.  Don’t rely on their spelling and grammar checkers.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Oral Presentations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90600" y="2209800"/>
            <a:ext cx="6934200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800" b="1">
                <a:solidFill>
                  <a:srgbClr val="FF3300"/>
                </a:solidFill>
                <a:latin typeface="Arial" charset="0"/>
                <a:cs typeface="Times New Roman" pitchFamily="18" charset="0"/>
              </a:rPr>
              <a:t>Don’t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try to cover everything 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overestimate what your audience knows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6600CC"/>
              </a:buClr>
              <a:buFont typeface="Wingdings" pitchFamily="2" charset="2"/>
              <a:buNone/>
            </a:pPr>
            <a:r>
              <a:rPr lang="en-US" sz="2800" b="1">
                <a:solidFill>
                  <a:srgbClr val="008000"/>
                </a:solidFill>
                <a:latin typeface="Arial" charset="0"/>
                <a:cs typeface="Times New Roman" pitchFamily="18" charset="0"/>
              </a:rPr>
              <a:t>Do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select a few key points to convey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simplify your visuals ruthlessly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use color and effects, but not as gimmicks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…have backup slides, just in case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rehearse to get the timing right</a:t>
            </a:r>
          </a:p>
          <a:p>
            <a:pPr lvl="1"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  <a:cs typeface="Times New Roman" pitchFamily="18" charset="0"/>
              </a:rPr>
              <a:t>… refer to your written report for details</a:t>
            </a:r>
          </a:p>
        </p:txBody>
      </p:sp>
      <p:pic>
        <p:nvPicPr>
          <p:cNvPr id="18436" name="Picture 7" descr="Business 23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590800"/>
            <a:ext cx="2124075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AutoShape 8"/>
          <p:cNvSpPr>
            <a:spLocks noChangeArrowheads="1"/>
          </p:cNvSpPr>
          <p:nvPr/>
        </p:nvSpPr>
        <p:spPr bwMode="auto">
          <a:xfrm>
            <a:off x="2514600" y="1295400"/>
            <a:ext cx="4648200" cy="990600"/>
          </a:xfrm>
          <a:prstGeom prst="wedgeRoundRectCallout">
            <a:avLst>
              <a:gd name="adj1" fmla="val 43134"/>
              <a:gd name="adj2" fmla="val 96315"/>
              <a:gd name="adj3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0000"/>
                </a:solidFill>
              </a:rPr>
              <a:t>The goal is </a:t>
            </a:r>
            <a:r>
              <a:rPr lang="en-US" sz="1800" i="1">
                <a:solidFill>
                  <a:srgbClr val="FF0000"/>
                </a:solidFill>
              </a:rPr>
              <a:t>not</a:t>
            </a:r>
            <a:r>
              <a:rPr lang="en-US" sz="1800">
                <a:solidFill>
                  <a:srgbClr val="FF0000"/>
                </a:solidFill>
              </a:rPr>
              <a:t> the same as for the written report.  Imagine yourself in the audience.  Make it simple, light, and succinct.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For a Deeper Dive …</a:t>
            </a:r>
          </a:p>
        </p:txBody>
      </p:sp>
      <p:pic>
        <p:nvPicPr>
          <p:cNvPr id="19459" name="Picture 6" descr="Expedition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088"/>
            <a:ext cx="2057400" cy="199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524000" y="2057400"/>
            <a:ext cx="6629400" cy="42576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600"/>
              <a:t>Alley, M., </a:t>
            </a:r>
            <a:r>
              <a:rPr lang="en-US" sz="1600" i="1"/>
              <a:t>The Craft of Scientific Presentations</a:t>
            </a:r>
            <a:r>
              <a:rPr lang="en-US" sz="1600"/>
              <a:t> (New York: Springer-Verlag New York, Inc., 2003).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Alred, Gerald J., Walter E. Oliu, and Charles T. Brusaw, </a:t>
            </a:r>
            <a:r>
              <a:rPr lang="en-US" sz="1600" i="1"/>
              <a:t>The Handbook of Technical Writing</a:t>
            </a:r>
            <a:r>
              <a:rPr lang="en-US" sz="1600"/>
              <a:t>, 7/e ( Bedford, Freeman, Worth).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Blake, Gary and Robert W. Bly, </a:t>
            </a:r>
            <a:r>
              <a:rPr lang="en-US" sz="1600" i="1"/>
              <a:t>The Elements of Technical Writing</a:t>
            </a:r>
            <a:r>
              <a:rPr lang="en-US" sz="1600"/>
              <a:t>, (Macmillan, 2000).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Fearing, Bertie E. and W. Keats Sparrow (eds), </a:t>
            </a:r>
            <a:r>
              <a:rPr lang="en-US" sz="1600" i="1"/>
              <a:t>Technical Writing Theory and Practice</a:t>
            </a:r>
            <a:r>
              <a:rPr lang="en-US" sz="1600"/>
              <a:t> (Modern Language Association, 1987). 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May, Claire and Gordon S. May, </a:t>
            </a:r>
            <a:r>
              <a:rPr lang="en-US" sz="1600" i="1"/>
              <a:t>Effective Writing: A Handbook for Accountants</a:t>
            </a:r>
            <a:r>
              <a:rPr lang="en-US" sz="1600"/>
              <a:t>, 7/e (prentice-Hall, 2006).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Pickett, Nell Ann, Ann Appleton Laster, and Katherine E. Staples </a:t>
            </a:r>
            <a:r>
              <a:rPr lang="en-US" sz="1600" i="1"/>
              <a:t>Technical English: Writing, Reading and Speaking</a:t>
            </a:r>
            <a:r>
              <a:rPr lang="en-US" sz="1600"/>
              <a:t>, 8/e (Longman, 2001).</a:t>
            </a:r>
          </a:p>
          <a:p>
            <a:pPr>
              <a:spcBef>
                <a:spcPct val="50000"/>
              </a:spcBef>
              <a:defRPr/>
            </a:pPr>
            <a:r>
              <a:rPr lang="en-US" sz="1600"/>
              <a:t>Radke, S. N., “Writing as a Component of Statistics Education,” </a:t>
            </a:r>
            <a:r>
              <a:rPr lang="en-US" sz="1600" i="1"/>
              <a:t>The American Statistician</a:t>
            </a:r>
            <a:r>
              <a:rPr lang="en-US" sz="1600"/>
              <a:t>, Vol. 45, pp. 292-293.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050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Style</a:t>
            </a:r>
          </a:p>
        </p:txBody>
      </p:sp>
      <p:sp>
        <p:nvSpPr>
          <p:cNvPr id="3075" name="Text Box 2051"/>
          <p:cNvSpPr txBox="1">
            <a:spLocks noChangeArrowheads="1"/>
          </p:cNvSpPr>
          <p:nvPr/>
        </p:nvSpPr>
        <p:spPr bwMode="auto">
          <a:xfrm>
            <a:off x="990600" y="1676400"/>
            <a:ext cx="7086600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There is no single “right” style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chemeClr val="hlink"/>
                </a:solidFill>
                <a:latin typeface="Arial" charset="0"/>
              </a:rPr>
              <a:t>Experts suggest many rules and formats to guide technical writers.  But there are no writing police.  YOU must judge your own writing.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b="1">
                <a:solidFill>
                  <a:srgbClr val="6600CC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Form follows function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chemeClr val="hlink"/>
                </a:solidFill>
                <a:latin typeface="Arial" charset="0"/>
              </a:rPr>
              <a:t>There is no reason why all reports should have the same form, since objectives vary.  But rules can help you get started and suggest solutions to writers’ dilemmas.</a:t>
            </a:r>
          </a:p>
        </p:txBody>
      </p:sp>
      <p:sp>
        <p:nvSpPr>
          <p:cNvPr id="56325" name="AutoShape 2053"/>
          <p:cNvSpPr>
            <a:spLocks noChangeArrowheads="1"/>
          </p:cNvSpPr>
          <p:nvPr/>
        </p:nvSpPr>
        <p:spPr bwMode="auto">
          <a:xfrm>
            <a:off x="2895600" y="5105400"/>
            <a:ext cx="3657600" cy="1371600"/>
          </a:xfrm>
          <a:prstGeom prst="rightArrow">
            <a:avLst>
              <a:gd name="adj1" fmla="val 50000"/>
              <a:gd name="adj2" fmla="val 66667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/>
          <a:lstStyle/>
          <a:p>
            <a:pPr algn="ctr">
              <a:spcBef>
                <a:spcPct val="50000"/>
              </a:spcBef>
              <a:defRPr/>
            </a:pPr>
            <a:r>
              <a:rPr lang="en-US" sz="1800" i="1">
                <a:solidFill>
                  <a:srgbClr val="FF0000"/>
                </a:solidFill>
              </a:rPr>
              <a:t>So – let’s look at some rules</a:t>
            </a:r>
          </a:p>
          <a:p>
            <a:pPr algn="ctr">
              <a:defRPr/>
            </a:pPr>
            <a:r>
              <a:rPr lang="en-US" sz="1800" i="1">
                <a:solidFill>
                  <a:srgbClr val="FF0000"/>
                </a:solidFill>
              </a:rPr>
              <a:t>proposed by experts!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Ehrenberg’s Five Rules</a:t>
            </a:r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1295400" y="1752600"/>
            <a:ext cx="65532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1. Start at the End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The reader should not have to turn to the last page to get to the main conclusions.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2. Be Prepared to Revise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Develop an outline, do a first draft, then revise, rearrange, and edit (several times).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3. Cut Down on Long Words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Use non-technical language, short sentences, and plenty of paragraphs.</a:t>
            </a: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1219200" y="6019800"/>
            <a:ext cx="662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A.S.C. Ehrenberg, “Writing Technical Papers or Reports,” </a:t>
            </a:r>
            <a:r>
              <a:rPr lang="en-US" sz="1800" i="1"/>
              <a:t>The American Statistician</a:t>
            </a:r>
            <a:r>
              <a:rPr lang="en-US" sz="1800"/>
              <a:t>, V. 36, N. 4, 1982, 326-329.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381000"/>
            <a:ext cx="88392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Ehrenberg’s Five Rules (cont’d)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295400" y="1981200"/>
            <a:ext cx="6400800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4. Be Brief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Prune drastically.  Seek help from critics.  Use appendices to shorten the main report.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5. Think of Your Reader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Readers need your main points, but may have little patience with details.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90600" y="5943600"/>
            <a:ext cx="7086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A.S.C. Ehrenberg, “Writing Technical Papers or Reports,” </a:t>
            </a:r>
            <a:r>
              <a:rPr lang="en-US" sz="1800" i="1"/>
              <a:t>The American Statistician</a:t>
            </a:r>
            <a:r>
              <a:rPr lang="en-US" sz="1800"/>
              <a:t>, V. 36, N. 4, 1982, 326-329.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McCloskey’s 31 Rules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066800" y="2438400"/>
            <a:ext cx="7239000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2. Writing is Thinking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Sloppy writing and sloppy thinking are indistinguishable.  The production functions for “doing it” and “writing it up” are inseparable.</a:t>
            </a:r>
            <a:r>
              <a:rPr lang="en-US" b="1">
                <a:solidFill>
                  <a:srgbClr val="33CC33"/>
                </a:solidFill>
                <a:latin typeface="Arial" charset="0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7. Fluency Can Be Achieved by Grit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Make a draft, then revise, revise. Hard work (not raw talent) is the key for most people.</a:t>
            </a:r>
            <a:r>
              <a:rPr lang="en-US" b="1">
                <a:solidFill>
                  <a:srgbClr val="33CC33"/>
                </a:solidFill>
                <a:latin typeface="Arial" charset="0"/>
              </a:rPr>
              <a:t>  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19200" y="5791200"/>
            <a:ext cx="5029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Donald N. McCloskey, </a:t>
            </a:r>
            <a:r>
              <a:rPr lang="en-US" sz="1800" i="1"/>
              <a:t>The Writing of Economics</a:t>
            </a:r>
            <a:r>
              <a:rPr lang="en-US" sz="1800"/>
              <a:t>, Macmillan Publishing Company, 1987.</a:t>
            </a:r>
            <a:endParaRPr lang="en-US"/>
          </a:p>
        </p:txBody>
      </p:sp>
      <p:sp>
        <p:nvSpPr>
          <p:cNvPr id="55304" name="Cloud"/>
          <p:cNvSpPr>
            <a:spLocks noChangeAspect="1" noEditPoints="1" noChangeArrowheads="1"/>
          </p:cNvSpPr>
          <p:nvPr/>
        </p:nvSpPr>
        <p:spPr bwMode="auto">
          <a:xfrm>
            <a:off x="2590800" y="1143000"/>
            <a:ext cx="4191000" cy="12192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spcBef>
                <a:spcPct val="50000"/>
              </a:spcBef>
              <a:defRPr/>
            </a:pPr>
            <a:r>
              <a:rPr lang="en-US" sz="1600">
                <a:solidFill>
                  <a:srgbClr val="FF0000"/>
                </a:solidFill>
              </a:rPr>
              <a:t>Just kidding - there isn’t space for all 31 of McCloskey’s rules -- but here are a few of them!</a:t>
            </a:r>
            <a:endParaRPr lang="en-US">
              <a:solidFill>
                <a:srgbClr val="FF0000"/>
              </a:solidFill>
            </a:endParaRPr>
          </a:p>
        </p:txBody>
      </p:sp>
      <p:pic>
        <p:nvPicPr>
          <p:cNvPr id="6150" name="Picture 10" descr="Business 20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267200"/>
            <a:ext cx="157003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McCloskey’s 31 Rules (cont’d)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990600" y="1676400"/>
            <a:ext cx="6934200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 8: Write Too Early Rather Than Too Late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It is not until you start to “write it up” that you begin to see errors in your logic and research.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 11: Speak to a Human Audience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Try to please one audience (not two).  Visualize a single target reader (e.g., Bob).</a:t>
            </a:r>
            <a:r>
              <a:rPr lang="en-US" b="1">
                <a:solidFill>
                  <a:srgbClr val="33CC33"/>
                </a:solidFill>
                <a:latin typeface="Arial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12: Avoid Boilerplate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Omit predictable or prefabricated prose.  Don’t restate well-known stuff that is “in the book.”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43000" y="5791200"/>
            <a:ext cx="510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Donald N. McCloskey, </a:t>
            </a:r>
            <a:r>
              <a:rPr lang="en-US" sz="1800" i="1"/>
              <a:t>The Writing of Economics</a:t>
            </a:r>
            <a:r>
              <a:rPr lang="en-US" sz="1800"/>
              <a:t>, Macmillan Publishing Company, 1987.</a:t>
            </a:r>
            <a:endParaRPr lang="en-US"/>
          </a:p>
        </p:txBody>
      </p:sp>
      <p:pic>
        <p:nvPicPr>
          <p:cNvPr id="7173" name="Picture 6" descr="International Business 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88" y="4833938"/>
            <a:ext cx="2081212" cy="202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McCloskey’s 31 Rules (cont’d)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143000" y="1752600"/>
            <a:ext cx="6705600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 14: Paragraphs Should Have Points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Each paragraph needs a focus.  Don’t put too many ideas in one paragraph. 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 24: Read, Out Loud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This will reveal awkward, unclear prose.  Switch stuff around until it sounds good.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25: Use Active Verbs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“I like McCloskey’s rules” not “The rules I like are those of McCloskey.”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828800" y="5867400"/>
            <a:ext cx="5105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Donald N. McCloskey, </a:t>
            </a:r>
            <a:r>
              <a:rPr lang="en-US" sz="1800" i="1"/>
              <a:t>The Writing of Economics</a:t>
            </a:r>
            <a:r>
              <a:rPr lang="en-US" sz="1800"/>
              <a:t>, Macmillan Publishing Company, 1987.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Rigdon’s 34 Rules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990600" y="2514600"/>
            <a:ext cx="7162800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33CC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 6: Give Credit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Not citing your sources is plagiarism.  If it’s not your own material, tell where you got it.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Rules 7: Answer the Question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Sounds obvious, doesn’t it?  But the “bottom line” is easy to forget, once you get lost in your graphs.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914400" y="5943600"/>
            <a:ext cx="723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Steven E. Rigdon, </a:t>
            </a:r>
            <a:r>
              <a:rPr lang="en-US" sz="1800" i="1"/>
              <a:t>A Handbook of Mathematical Writing for Undergraduates</a:t>
            </a:r>
            <a:r>
              <a:rPr lang="en-US" sz="1800"/>
              <a:t>, SouthernIllinois University at Edwardsville, June, 1997.</a:t>
            </a:r>
            <a:endParaRPr lang="en-US"/>
          </a:p>
        </p:txBody>
      </p:sp>
      <p:sp>
        <p:nvSpPr>
          <p:cNvPr id="60422" name="Cloud"/>
          <p:cNvSpPr>
            <a:spLocks noChangeAspect="1" noEditPoints="1" noChangeArrowheads="1"/>
          </p:cNvSpPr>
          <p:nvPr/>
        </p:nvSpPr>
        <p:spPr bwMode="auto">
          <a:xfrm>
            <a:off x="2438400" y="1295400"/>
            <a:ext cx="4191000" cy="9906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r>
              <a:rPr lang="en-US" sz="1600">
                <a:solidFill>
                  <a:srgbClr val="FF0000"/>
                </a:solidFill>
              </a:rPr>
              <a:t>Rigdon has 34 rules, but we’ll only mention a few.</a:t>
            </a:r>
          </a:p>
          <a:p>
            <a:pPr>
              <a:defRPr/>
            </a:pPr>
            <a:endParaRPr lang="en-US" sz="16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8305800" cy="685800"/>
          </a:xfrm>
        </p:spPr>
        <p:txBody>
          <a:bodyPr/>
          <a:lstStyle/>
          <a:p>
            <a:r>
              <a:rPr lang="en-US" sz="4000" b="1" smtClean="0">
                <a:solidFill>
                  <a:srgbClr val="6600CC"/>
                </a:solidFill>
                <a:latin typeface="Comic Sans MS" pitchFamily="66" charset="0"/>
              </a:rPr>
              <a:t>Rigdon’s 34 Rules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914400" y="1752600"/>
            <a:ext cx="7391400" cy="320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 Rule 11: Use Symbols Only When Necessary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Acronyms like NPV or SKU and symbols like </a:t>
            </a:r>
            <a:r>
              <a:rPr lang="en-US" sz="2000">
                <a:solidFill>
                  <a:srgbClr val="0000FF"/>
                </a:solidFill>
                <a:latin typeface="Arial" charset="0"/>
                <a:sym typeface="Symbol" pitchFamily="18" charset="2"/>
              </a:rPr>
              <a:t> or  are fine for talking with peers, bu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t readers may not know them.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0066FF"/>
                </a:solidFill>
                <a:latin typeface="Arial" charset="0"/>
              </a:rPr>
              <a:t> </a:t>
            </a:r>
            <a:r>
              <a:rPr lang="en-US" b="1">
                <a:solidFill>
                  <a:srgbClr val="6600FF"/>
                </a:solidFill>
                <a:latin typeface="Arial" charset="0"/>
              </a:rPr>
              <a:t>Rules 16-17: Avoid Passive Voice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All the pros agree on this one.</a:t>
            </a:r>
          </a:p>
          <a:p>
            <a:pPr>
              <a:spcBef>
                <a:spcPct val="50000"/>
              </a:spcBef>
            </a:pPr>
            <a:r>
              <a:rPr lang="en-US" b="1">
                <a:solidFill>
                  <a:srgbClr val="6600FF"/>
                </a:solidFill>
                <a:latin typeface="Arial" charset="0"/>
              </a:rPr>
              <a:t>Rule 19: Use Figures or Tables</a:t>
            </a:r>
          </a:p>
          <a:p>
            <a:pPr lvl="1">
              <a:lnSpc>
                <a:spcPct val="90000"/>
              </a:lnSpc>
              <a:spcBef>
                <a:spcPct val="30000"/>
              </a:spcBef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You can often avoid equations or long explanations with visual displays or examples.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914400" y="5943600"/>
            <a:ext cx="7239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/>
              <a:t>See Steven E. Rigdon, </a:t>
            </a:r>
            <a:r>
              <a:rPr lang="en-US" sz="1800" i="1"/>
              <a:t>A Handbook of Mathematical Writing for Undergraduates</a:t>
            </a:r>
            <a:r>
              <a:rPr lang="en-US" sz="1800"/>
              <a:t>, Southern Illinois University at Edwardsville, June, 1997.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3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1250</TotalTime>
  <Words>1551</Words>
  <Application>Microsoft Office PowerPoint</Application>
  <PresentationFormat>On-screen Show (4:3)</PresentationFormat>
  <Paragraphs>122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Default Design</vt:lpstr>
      <vt:lpstr>Effective Technical Reports</vt:lpstr>
      <vt:lpstr>Style</vt:lpstr>
      <vt:lpstr>Ehrenberg’s Five Rules</vt:lpstr>
      <vt:lpstr>Ehrenberg’s Five Rules (cont’d)</vt:lpstr>
      <vt:lpstr>McCloskey’s 31 Rules</vt:lpstr>
      <vt:lpstr>McCloskey’s 31 Rules (cont’d)</vt:lpstr>
      <vt:lpstr>McCloskey’s 31 Rules (cont’d)</vt:lpstr>
      <vt:lpstr>Rigdon’s 34 Rules</vt:lpstr>
      <vt:lpstr>Rigdon’s 34 Rules</vt:lpstr>
      <vt:lpstr>Student Reports</vt:lpstr>
      <vt:lpstr>Elements of a Report</vt:lpstr>
      <vt:lpstr>Executive Summary</vt:lpstr>
      <vt:lpstr>Executive Summary</vt:lpstr>
      <vt:lpstr>Why Bother?</vt:lpstr>
      <vt:lpstr>Spelling and Grammar</vt:lpstr>
      <vt:lpstr>Format and Style</vt:lpstr>
      <vt:lpstr>Oral Presentations</vt:lpstr>
      <vt:lpstr>For a Deeper Dive …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Technical Reports</dc:title>
  <dc:subject>Appendix I - Business Reports</dc:subject>
  <dc:creator>David P. Doane</dc:creator>
  <dc:description>Copyright (c) 2016 by McGraw-Hill.  This material is intended solely for educational use by purchasers of Doane/Seward 5e. It may not be copied or resold.</dc:description>
  <cp:lastModifiedBy>Blythe</cp:lastModifiedBy>
  <cp:revision>75</cp:revision>
  <dcterms:created xsi:type="dcterms:W3CDTF">2000-08-22T13:07:54Z</dcterms:created>
  <dcterms:modified xsi:type="dcterms:W3CDTF">2013-08-09T17:37:24Z</dcterms:modified>
</cp:coreProperties>
</file>