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16" r:id="rId1"/>
  </p:sldMasterIdLst>
  <p:notesMasterIdLst>
    <p:notesMasterId r:id="rId35"/>
  </p:notesMasterIdLst>
  <p:sldIdLst>
    <p:sldId id="326" r:id="rId2"/>
    <p:sldId id="309" r:id="rId3"/>
    <p:sldId id="352" r:id="rId4"/>
    <p:sldId id="348" r:id="rId5"/>
    <p:sldId id="311" r:id="rId6"/>
    <p:sldId id="354" r:id="rId7"/>
    <p:sldId id="337" r:id="rId8"/>
    <p:sldId id="343" r:id="rId9"/>
    <p:sldId id="338" r:id="rId10"/>
    <p:sldId id="345" r:id="rId11"/>
    <p:sldId id="263" r:id="rId12"/>
    <p:sldId id="347" r:id="rId13"/>
    <p:sldId id="341" r:id="rId14"/>
    <p:sldId id="342" r:id="rId15"/>
    <p:sldId id="323" r:id="rId16"/>
    <p:sldId id="360" r:id="rId17"/>
    <p:sldId id="361" r:id="rId18"/>
    <p:sldId id="357" r:id="rId19"/>
    <p:sldId id="356" r:id="rId20"/>
    <p:sldId id="358" r:id="rId21"/>
    <p:sldId id="340" r:id="rId22"/>
    <p:sldId id="339" r:id="rId23"/>
    <p:sldId id="335" r:id="rId24"/>
    <p:sldId id="307" r:id="rId25"/>
    <p:sldId id="364" r:id="rId26"/>
    <p:sldId id="281" r:id="rId27"/>
    <p:sldId id="346" r:id="rId28"/>
    <p:sldId id="282" r:id="rId29"/>
    <p:sldId id="304" r:id="rId30"/>
    <p:sldId id="328" r:id="rId31"/>
    <p:sldId id="363" r:id="rId32"/>
    <p:sldId id="362" r:id="rId33"/>
    <p:sldId id="353" r:id="rId34"/>
  </p:sldIdLst>
  <p:sldSz cx="9144000" cy="6858000" type="screen4x3"/>
  <p:notesSz cx="6858000" cy="9144000"/>
  <p:defaultTextStyle>
    <a:defPPr>
      <a:defRPr lang="en-US"/>
    </a:defPPr>
    <a:lvl1pPr algn="l" rtl="0" eaLnBrk="0" fontAlgn="base" hangingPunct="0">
      <a:spcBef>
        <a:spcPct val="0"/>
      </a:spcBef>
      <a:spcAft>
        <a:spcPct val="0"/>
      </a:spcAft>
      <a:defRPr sz="2000" kern="1200">
        <a:solidFill>
          <a:schemeClr val="tx1"/>
        </a:solidFill>
        <a:latin typeface="Arial" charset="0"/>
        <a:ea typeface="+mn-ea"/>
        <a:cs typeface="+mn-cs"/>
      </a:defRPr>
    </a:lvl1pPr>
    <a:lvl2pPr marL="457200" algn="l" rtl="0" eaLnBrk="0" fontAlgn="base" hangingPunct="0">
      <a:spcBef>
        <a:spcPct val="0"/>
      </a:spcBef>
      <a:spcAft>
        <a:spcPct val="0"/>
      </a:spcAft>
      <a:defRPr sz="2000" kern="1200">
        <a:solidFill>
          <a:schemeClr val="tx1"/>
        </a:solidFill>
        <a:latin typeface="Arial" charset="0"/>
        <a:ea typeface="+mn-ea"/>
        <a:cs typeface="+mn-cs"/>
      </a:defRPr>
    </a:lvl2pPr>
    <a:lvl3pPr marL="914400" algn="l" rtl="0" eaLnBrk="0" fontAlgn="base" hangingPunct="0">
      <a:spcBef>
        <a:spcPct val="0"/>
      </a:spcBef>
      <a:spcAft>
        <a:spcPct val="0"/>
      </a:spcAft>
      <a:defRPr sz="2000" kern="1200">
        <a:solidFill>
          <a:schemeClr val="tx1"/>
        </a:solidFill>
        <a:latin typeface="Arial" charset="0"/>
        <a:ea typeface="+mn-ea"/>
        <a:cs typeface="+mn-cs"/>
      </a:defRPr>
    </a:lvl3pPr>
    <a:lvl4pPr marL="1371600" algn="l" rtl="0" eaLnBrk="0" fontAlgn="base" hangingPunct="0">
      <a:spcBef>
        <a:spcPct val="0"/>
      </a:spcBef>
      <a:spcAft>
        <a:spcPct val="0"/>
      </a:spcAft>
      <a:defRPr sz="2000" kern="1200">
        <a:solidFill>
          <a:schemeClr val="tx1"/>
        </a:solidFill>
        <a:latin typeface="Arial" charset="0"/>
        <a:ea typeface="+mn-ea"/>
        <a:cs typeface="+mn-cs"/>
      </a:defRPr>
    </a:lvl4pPr>
    <a:lvl5pPr marL="1828800" algn="l" rtl="0" eaLnBrk="0" fontAlgn="base" hangingPunct="0">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CC"/>
    <a:srgbClr val="990000"/>
    <a:srgbClr val="FF33CC"/>
    <a:srgbClr val="66FF33"/>
    <a:srgbClr val="FF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66" d="100"/>
          <a:sy n="66" d="100"/>
        </p:scale>
        <p:origin x="-1344" y="-6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7901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Rectangle 3"/>
          <p:cNvSpPr>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850284D-1E2B-4B3D-B3DB-D535474FE040}"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1ABD34E-BCB8-4966-83ED-75DEAE02760E}"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3A0CB3E-871D-4777-9C1C-206912168C8B}"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2600699-DE69-4C01-AC48-B1DAD24DEBDB}"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9AE067B-9648-4BDE-8FB5-42E89FE46070}"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6B09112-067F-49F6-9964-2D387E76190B}" type="slidenum">
              <a:rPr lang="en-US" smtClean="0"/>
              <a:pPr>
                <a:defRPr/>
              </a:pPr>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BA38647-6E3C-4452-A592-572799E5F50A}"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3CF2FDD-8038-4953-835F-20DAA8F2507D}"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F299C270-7618-440F-8EF2-56E98BDF6556}"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pPr>
              <a:defRPr/>
            </a:pPr>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pPr>
              <a:defRPr/>
            </a:pPr>
            <a:fld id="{D37C94A6-577B-43B1-B5DB-46A4B47922E1}"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62D6F9F-6602-41EC-B1AD-34C2EC198571}" type="slidenum">
              <a:rPr lang="en-US" smtClean="0"/>
              <a:pPr>
                <a:defRPr/>
              </a:pPr>
              <a:t>‹#›</a:t>
            </a:fld>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pPr>
              <a:defRPr/>
            </a:pPr>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pPr>
              <a:defRPr/>
            </a:pPr>
            <a:fld id="{68036D7A-B760-4823-86EE-553884C869BC}"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7.xml"/><Relationship Id="rId4" Type="http://schemas.openxmlformats.org/officeDocument/2006/relationships/image" Target="../media/image26.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Text Box 2050"/>
          <p:cNvSpPr txBox="1">
            <a:spLocks noChangeArrowheads="1"/>
          </p:cNvSpPr>
          <p:nvPr/>
        </p:nvSpPr>
        <p:spPr bwMode="auto">
          <a:xfrm>
            <a:off x="1143000" y="1066800"/>
            <a:ext cx="7086600" cy="4247317"/>
          </a:xfrm>
          <a:prstGeom prst="rect">
            <a:avLst/>
          </a:prstGeom>
          <a:noFill/>
          <a:ln w="12700">
            <a:noFill/>
            <a:miter lim="800000"/>
            <a:headEnd type="none" w="sm" len="sm"/>
            <a:tailEnd type="none" w="sm" len="sm"/>
          </a:ln>
          <a:effectLst/>
        </p:spPr>
        <p:txBody>
          <a:bodyPr>
            <a:spAutoFit/>
          </a:bodyPr>
          <a:lstStyle/>
          <a:p>
            <a:pPr algn="ctr">
              <a:lnSpc>
                <a:spcPct val="90000"/>
              </a:lnSpc>
              <a:spcBef>
                <a:spcPct val="50000"/>
              </a:spcBef>
              <a:defRPr/>
            </a:pPr>
            <a:r>
              <a:rPr lang="en-US" sz="6000" b="1" dirty="0">
                <a:solidFill>
                  <a:srgbClr val="FF0033"/>
                </a:solidFill>
                <a:effectLst>
                  <a:outerShdw blurRad="38100" dist="38100" dir="2700000" algn="tl">
                    <a:srgbClr val="000000"/>
                  </a:outerShdw>
                </a:effectLst>
              </a:rPr>
              <a:t>Visual</a:t>
            </a:r>
          </a:p>
          <a:p>
            <a:pPr algn="ctr">
              <a:lnSpc>
                <a:spcPct val="90000"/>
              </a:lnSpc>
              <a:spcBef>
                <a:spcPct val="50000"/>
              </a:spcBef>
              <a:defRPr/>
            </a:pPr>
            <a:r>
              <a:rPr lang="en-US" sz="6000" b="1" dirty="0">
                <a:solidFill>
                  <a:srgbClr val="FF0033"/>
                </a:solidFill>
                <a:effectLst>
                  <a:outerShdw blurRad="38100" dist="38100" dir="2700000" algn="tl">
                    <a:srgbClr val="000000"/>
                  </a:outerShdw>
                </a:effectLst>
              </a:rPr>
              <a:t> Data</a:t>
            </a:r>
          </a:p>
          <a:p>
            <a:pPr algn="ctr">
              <a:lnSpc>
                <a:spcPct val="90000"/>
              </a:lnSpc>
              <a:spcBef>
                <a:spcPct val="50000"/>
              </a:spcBef>
              <a:defRPr/>
            </a:pPr>
            <a:r>
              <a:rPr lang="en-US" sz="6000" b="1" dirty="0">
                <a:solidFill>
                  <a:srgbClr val="FF0033"/>
                </a:solidFill>
                <a:effectLst>
                  <a:outerShdw blurRad="38100" dist="38100" dir="2700000" algn="tl">
                    <a:srgbClr val="000000"/>
                  </a:outerShdw>
                </a:effectLst>
              </a:rPr>
              <a:t> Presentation</a:t>
            </a:r>
          </a:p>
          <a:p>
            <a:pPr algn="ctr">
              <a:spcBef>
                <a:spcPct val="50000"/>
              </a:spcBef>
              <a:defRPr/>
            </a:pPr>
            <a:r>
              <a:rPr lang="en-US" sz="3200" b="1" dirty="0">
                <a:solidFill>
                  <a:srgbClr val="00B050"/>
                </a:solidFill>
                <a:effectLst>
                  <a:outerShdw blurRad="38100" dist="38100" dir="2700000" algn="tl">
                    <a:srgbClr val="000000"/>
                  </a:outerShdw>
                </a:effectLst>
              </a:rPr>
              <a:t>Part I</a:t>
            </a:r>
            <a:endParaRPr lang="en-US" sz="3200" dirty="0">
              <a:solidFill>
                <a:srgbClr val="00B050"/>
              </a:solidFill>
              <a:latin typeface="Times New Roman" pitchFamily="18" charset="0"/>
            </a:endParaRPr>
          </a:p>
        </p:txBody>
      </p:sp>
      <p:sp>
        <p:nvSpPr>
          <p:cNvPr id="4099" name="Text Box 2053"/>
          <p:cNvSpPr txBox="1">
            <a:spLocks noChangeArrowheads="1"/>
          </p:cNvSpPr>
          <p:nvPr/>
        </p:nvSpPr>
        <p:spPr bwMode="auto">
          <a:xfrm>
            <a:off x="914400" y="5867400"/>
            <a:ext cx="80010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b="1" i="1" dirty="0">
                <a:solidFill>
                  <a:srgbClr val="CC6600"/>
                </a:solidFill>
                <a:latin typeface="Times New Roman" pitchFamily="18" charset="0"/>
              </a:rPr>
              <a:t>Copyright (c) </a:t>
            </a:r>
            <a:r>
              <a:rPr lang="en-US" sz="1600" b="1" i="1" dirty="0" smtClean="0">
                <a:solidFill>
                  <a:srgbClr val="CC6600"/>
                </a:solidFill>
                <a:latin typeface="Times New Roman" pitchFamily="18" charset="0"/>
              </a:rPr>
              <a:t>2016 </a:t>
            </a:r>
            <a:r>
              <a:rPr lang="en-US" sz="1600" b="1" i="1" dirty="0">
                <a:solidFill>
                  <a:srgbClr val="CC6600"/>
                </a:solidFill>
                <a:latin typeface="Times New Roman" pitchFamily="18" charset="0"/>
              </a:rPr>
              <a:t>by The McGraw-Hill Companies.  This material is solely for educational use by licensed users of </a:t>
            </a:r>
            <a:r>
              <a:rPr lang="en-US" sz="1600" b="1" i="1" dirty="0" err="1">
                <a:solidFill>
                  <a:srgbClr val="0066FF"/>
                </a:solidFill>
                <a:latin typeface="Times New Roman" pitchFamily="18" charset="0"/>
              </a:rPr>
              <a:t>Learning</a:t>
            </a:r>
            <a:r>
              <a:rPr lang="en-US" sz="1600" b="1" i="1" dirty="0" err="1">
                <a:solidFill>
                  <a:srgbClr val="FF3300"/>
                </a:solidFill>
                <a:latin typeface="Times New Roman" pitchFamily="18" charset="0"/>
              </a:rPr>
              <a:t>Stats</a:t>
            </a:r>
            <a:r>
              <a:rPr lang="en-US" sz="1600" b="1" i="1" dirty="0">
                <a:solidFill>
                  <a:srgbClr val="CC6600"/>
                </a:solidFill>
                <a:latin typeface="Times New Roman" pitchFamily="18" charset="0"/>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with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p:cTn id="7" dur="500" fill="hold"/>
                                        <p:tgtEl>
                                          <p:spTgt spid="68610"/>
                                        </p:tgtEl>
                                        <p:attrNameLst>
                                          <p:attrName>ppt_w</p:attrName>
                                        </p:attrNameLst>
                                      </p:cBhvr>
                                      <p:tavLst>
                                        <p:tav tm="0">
                                          <p:val>
                                            <p:strVal val="4*#ppt_w"/>
                                          </p:val>
                                        </p:tav>
                                        <p:tav tm="100000">
                                          <p:val>
                                            <p:strVal val="#ppt_w"/>
                                          </p:val>
                                        </p:tav>
                                      </p:tavLst>
                                    </p:anim>
                                    <p:anim calcmode="lin" valueType="num">
                                      <p:cBhvr>
                                        <p:cTn id="8" dur="500" fill="hold"/>
                                        <p:tgtEl>
                                          <p:spTgt spid="686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3D Bar Chart</a:t>
            </a:r>
            <a:endParaRPr lang="en-US" sz="3600" b="1">
              <a:solidFill>
                <a:schemeClr val="tx2"/>
              </a:solidFill>
            </a:endParaRPr>
          </a:p>
        </p:txBody>
      </p:sp>
      <p:sp>
        <p:nvSpPr>
          <p:cNvPr id="12291" name="Text Box 7"/>
          <p:cNvSpPr txBox="1">
            <a:spLocks noChangeArrowheads="1"/>
          </p:cNvSpPr>
          <p:nvPr/>
        </p:nvSpPr>
        <p:spPr bwMode="auto">
          <a:xfrm>
            <a:off x="1600200" y="6172200"/>
            <a:ext cx="601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Modern Healthcare, </a:t>
            </a:r>
            <a:r>
              <a:rPr lang="en-US" sz="1600" i="1">
                <a:latin typeface="Times New Roman" pitchFamily="18" charset="0"/>
              </a:rPr>
              <a:t>By the Numbers</a:t>
            </a:r>
            <a:r>
              <a:rPr lang="en-US" sz="1600">
                <a:latin typeface="Times New Roman" pitchFamily="18" charset="0"/>
              </a:rPr>
              <a:t>, Dec. 19, 2005, p. 10.</a:t>
            </a:r>
          </a:p>
        </p:txBody>
      </p:sp>
      <p:pic>
        <p:nvPicPr>
          <p:cNvPr id="1229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828800"/>
            <a:ext cx="7620000" cy="431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2293" name="Text Box 4"/>
          <p:cNvSpPr txBox="1">
            <a:spLocks noChangeArrowheads="1"/>
          </p:cNvSpPr>
          <p:nvPr/>
        </p:nvSpPr>
        <p:spPr bwMode="auto">
          <a:xfrm>
            <a:off x="990600" y="1066800"/>
            <a:ext cx="7924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Visually interesting, but depth makes bar height ambiguous.  Which “bar edge” (front or back) should you read?  Bar labels help, though.</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Line Graph</a:t>
            </a:r>
          </a:p>
        </p:txBody>
      </p:sp>
      <p:sp>
        <p:nvSpPr>
          <p:cNvPr id="13315" name="Text Box 5"/>
          <p:cNvSpPr txBox="1">
            <a:spLocks noChangeArrowheads="1"/>
          </p:cNvSpPr>
          <p:nvPr/>
        </p:nvSpPr>
        <p:spPr bwMode="auto">
          <a:xfrm>
            <a:off x="2819400" y="61722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Modern Healthcare</a:t>
            </a:r>
            <a:r>
              <a:rPr lang="en-US" sz="1600">
                <a:latin typeface="Times New Roman" pitchFamily="18" charset="0"/>
              </a:rPr>
              <a:t>, July 19, 1999.</a:t>
            </a:r>
          </a:p>
        </p:txBody>
      </p:sp>
      <p:pic>
        <p:nvPicPr>
          <p:cNvPr id="13316"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752600"/>
            <a:ext cx="7467600" cy="435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3317" name="Text Box 6"/>
          <p:cNvSpPr txBox="1">
            <a:spLocks noChangeArrowheads="1"/>
          </p:cNvSpPr>
          <p:nvPr/>
        </p:nvSpPr>
        <p:spPr bwMode="auto">
          <a:xfrm>
            <a:off x="2133600" y="990600"/>
            <a:ext cx="5257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If more than 2 or 3 variables are plotted at once, a line chart may become cluttered.</a:t>
            </a:r>
          </a:p>
        </p:txBody>
      </p:sp>
      <p:sp>
        <p:nvSpPr>
          <p:cNvPr id="13318" name="Line 10"/>
          <p:cNvSpPr>
            <a:spLocks noChangeShapeType="1"/>
          </p:cNvSpPr>
          <p:nvPr/>
        </p:nvSpPr>
        <p:spPr bwMode="auto">
          <a:xfrm>
            <a:off x="2819400" y="3048000"/>
            <a:ext cx="304800" cy="381000"/>
          </a:xfrm>
          <a:prstGeom prst="line">
            <a:avLst/>
          </a:prstGeom>
          <a:noFill/>
          <a:ln w="25400">
            <a:solidFill>
              <a:srgbClr val="FF0000"/>
            </a:solidFill>
            <a:round/>
            <a:headEnd type="none" w="sm" len="sm"/>
            <a:tailEnd type="triangle" w="lg"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09600" y="1600200"/>
            <a:ext cx="8229600"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800"/>
              <a:t>Thick lines on the graph make it easier to see an overall trend, but harder to see data values. </a:t>
            </a:r>
          </a:p>
          <a:p>
            <a:pPr>
              <a:spcBef>
                <a:spcPct val="50000"/>
              </a:spcBef>
            </a:pPr>
            <a:endParaRPr lang="en-US" sz="1200"/>
          </a:p>
          <a:p>
            <a:pPr>
              <a:spcBef>
                <a:spcPct val="50000"/>
              </a:spcBef>
            </a:pPr>
            <a:r>
              <a:rPr lang="en-US" sz="2800"/>
              <a:t>When “interesting” icons replace data points or graph bars (for example, little computers for IBM annual sales) data values are harder to see.</a:t>
            </a:r>
          </a:p>
          <a:p>
            <a:pPr>
              <a:spcBef>
                <a:spcPct val="50000"/>
              </a:spcBef>
            </a:pPr>
            <a:endParaRPr lang="en-US" sz="1200"/>
          </a:p>
          <a:p>
            <a:pPr>
              <a:spcBef>
                <a:spcPct val="50000"/>
              </a:spcBef>
            </a:pPr>
            <a:r>
              <a:rPr lang="en-US" sz="2800"/>
              <a:t>A plain line graph without markers is best if you have several long time series variables.</a:t>
            </a:r>
          </a:p>
        </p:txBody>
      </p:sp>
      <p:sp>
        <p:nvSpPr>
          <p:cNvPr id="14339" name="Text Box 3"/>
          <p:cNvSpPr txBox="1">
            <a:spLocks noChangeArrowheads="1"/>
          </p:cNvSpPr>
          <p:nvPr/>
        </p:nvSpPr>
        <p:spPr bwMode="auto">
          <a:xfrm>
            <a:off x="0" y="3048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Line Markers</a:t>
            </a:r>
            <a:endParaRPr lang="en-US" sz="3200" b="1">
              <a:solidFill>
                <a:srgbClr val="FF0033"/>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Line Graph: Dual Scale</a:t>
            </a:r>
          </a:p>
        </p:txBody>
      </p:sp>
      <p:sp>
        <p:nvSpPr>
          <p:cNvPr id="15363" name="Text Box 4"/>
          <p:cNvSpPr txBox="1">
            <a:spLocks noChangeArrowheads="1"/>
          </p:cNvSpPr>
          <p:nvPr/>
        </p:nvSpPr>
        <p:spPr bwMode="auto">
          <a:xfrm>
            <a:off x="2133600" y="6521450"/>
            <a:ext cx="5334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Statistical Abstract of the U.S., 2006</a:t>
            </a:r>
            <a:r>
              <a:rPr lang="en-US" sz="1600">
                <a:latin typeface="Times New Roman" pitchFamily="18" charset="0"/>
              </a:rPr>
              <a:t>, p. 98.</a:t>
            </a:r>
          </a:p>
        </p:txBody>
      </p:sp>
      <p:pic>
        <p:nvPicPr>
          <p:cNvPr id="1536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676400"/>
            <a:ext cx="7467600" cy="479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5365" name="Text Box 8"/>
          <p:cNvSpPr txBox="1">
            <a:spLocks noChangeArrowheads="1"/>
          </p:cNvSpPr>
          <p:nvPr/>
        </p:nvSpPr>
        <p:spPr bwMode="auto">
          <a:xfrm>
            <a:off x="2362200" y="838200"/>
            <a:ext cx="4876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A dual-scale chart is useful to plot two time series with dissimilar magnitudes.</a:t>
            </a:r>
          </a:p>
        </p:txBody>
      </p:sp>
      <p:sp>
        <p:nvSpPr>
          <p:cNvPr id="15366" name="Line 12"/>
          <p:cNvSpPr>
            <a:spLocks noChangeShapeType="1"/>
          </p:cNvSpPr>
          <p:nvPr/>
        </p:nvSpPr>
        <p:spPr bwMode="auto">
          <a:xfrm flipH="1">
            <a:off x="5867400" y="1676400"/>
            <a:ext cx="838200" cy="1752600"/>
          </a:xfrm>
          <a:prstGeom prst="line">
            <a:avLst/>
          </a:prstGeom>
          <a:noFill/>
          <a:ln w="19050">
            <a:solidFill>
              <a:srgbClr val="FF0000"/>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Line Graph: Log Scale</a:t>
            </a:r>
          </a:p>
        </p:txBody>
      </p:sp>
      <p:sp>
        <p:nvSpPr>
          <p:cNvPr id="16387" name="Text Box 7"/>
          <p:cNvSpPr txBox="1">
            <a:spLocks noChangeArrowheads="1"/>
          </p:cNvSpPr>
          <p:nvPr/>
        </p:nvSpPr>
        <p:spPr bwMode="auto">
          <a:xfrm>
            <a:off x="5410200" y="1066800"/>
            <a:ext cx="33528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On a log-scale, </a:t>
            </a:r>
            <a:r>
              <a:rPr lang="en-US" i="1"/>
              <a:t>linearity</a:t>
            </a:r>
            <a:r>
              <a:rPr lang="en-US"/>
              <a:t> suggests a constant </a:t>
            </a:r>
            <a:r>
              <a:rPr lang="en-US" i="1"/>
              <a:t>percent</a:t>
            </a:r>
            <a:r>
              <a:rPr lang="en-US"/>
              <a:t> growth rate.  For example, this arithmetic scale shows exponential growth, while the log graph is linear.</a:t>
            </a:r>
          </a:p>
        </p:txBody>
      </p:sp>
      <p:pic>
        <p:nvPicPr>
          <p:cNvPr id="1638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8025" y="3581400"/>
            <a:ext cx="4625975"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6389"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143000"/>
            <a:ext cx="4633913"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286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2D Pie Chart</a:t>
            </a:r>
            <a:endParaRPr lang="en-US" sz="3600" b="1">
              <a:solidFill>
                <a:schemeClr val="tx2"/>
              </a:solidFill>
            </a:endParaRPr>
          </a:p>
        </p:txBody>
      </p:sp>
      <p:sp>
        <p:nvSpPr>
          <p:cNvPr id="17411" name="Text Box 9"/>
          <p:cNvSpPr txBox="1">
            <a:spLocks noChangeArrowheads="1"/>
          </p:cNvSpPr>
          <p:nvPr/>
        </p:nvSpPr>
        <p:spPr bwMode="auto">
          <a:xfrm>
            <a:off x="2362200" y="1066800"/>
            <a:ext cx="5410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The best pie charts have only 2 or 3 slices.</a:t>
            </a:r>
          </a:p>
        </p:txBody>
      </p:sp>
      <p:pic>
        <p:nvPicPr>
          <p:cNvPr id="17412"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676400"/>
            <a:ext cx="69342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2286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2D Pie Chart</a:t>
            </a:r>
            <a:endParaRPr lang="en-US" sz="3600" b="1">
              <a:solidFill>
                <a:schemeClr val="tx2"/>
              </a:solidFill>
            </a:endParaRPr>
          </a:p>
        </p:txBody>
      </p:sp>
      <p:sp>
        <p:nvSpPr>
          <p:cNvPr id="18435" name="Text Box 3"/>
          <p:cNvSpPr txBox="1">
            <a:spLocks noChangeArrowheads="1"/>
          </p:cNvSpPr>
          <p:nvPr/>
        </p:nvSpPr>
        <p:spPr bwMode="auto">
          <a:xfrm>
            <a:off x="2286000" y="1066800"/>
            <a:ext cx="5410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i="1"/>
              <a:t>Warning</a:t>
            </a:r>
            <a:r>
              <a:rPr lang="en-US"/>
              <a:t> A pie chart is only appropriate when the data  components are </a:t>
            </a:r>
            <a:r>
              <a:rPr lang="en-US" i="1"/>
              <a:t>parts of a whole</a:t>
            </a:r>
            <a:r>
              <a:rPr lang="en-US"/>
              <a:t>.  </a:t>
            </a:r>
          </a:p>
        </p:txBody>
      </p:sp>
      <p:pic>
        <p:nvPicPr>
          <p:cNvPr id="1843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981200"/>
            <a:ext cx="7086600"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2286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Too Many Slices?</a:t>
            </a:r>
            <a:endParaRPr lang="en-US" sz="3600" b="1">
              <a:solidFill>
                <a:schemeClr val="tx2"/>
              </a:solidFill>
            </a:endParaRPr>
          </a:p>
        </p:txBody>
      </p:sp>
      <p:sp>
        <p:nvSpPr>
          <p:cNvPr id="19459" name="Text Box 3"/>
          <p:cNvSpPr txBox="1">
            <a:spLocks noChangeArrowheads="1"/>
          </p:cNvSpPr>
          <p:nvPr/>
        </p:nvSpPr>
        <p:spPr bwMode="auto">
          <a:xfrm>
            <a:off x="2057400" y="990600"/>
            <a:ext cx="5181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The more slices in the pie, the harder it is to see data values.  Value labels are a “must.”</a:t>
            </a:r>
          </a:p>
        </p:txBody>
      </p:sp>
      <p:pic>
        <p:nvPicPr>
          <p:cNvPr id="1946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828800"/>
            <a:ext cx="7239000" cy="453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Exploded 2D Pie</a:t>
            </a:r>
            <a:endParaRPr lang="en-US" sz="3600" b="1">
              <a:solidFill>
                <a:schemeClr val="tx2"/>
              </a:solidFill>
            </a:endParaRPr>
          </a:p>
        </p:txBody>
      </p:sp>
      <p:pic>
        <p:nvPicPr>
          <p:cNvPr id="2048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066800"/>
            <a:ext cx="6324600"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0484" name="Text Box 5"/>
          <p:cNvSpPr txBox="1">
            <a:spLocks noChangeArrowheads="1"/>
          </p:cNvSpPr>
          <p:nvPr/>
        </p:nvSpPr>
        <p:spPr bwMode="auto">
          <a:xfrm>
            <a:off x="304800" y="4267200"/>
            <a:ext cx="16764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Data labels for each slice are helpful.</a:t>
            </a:r>
          </a:p>
        </p:txBody>
      </p:sp>
      <p:sp>
        <p:nvSpPr>
          <p:cNvPr id="20485" name="Text Box 6"/>
          <p:cNvSpPr txBox="1">
            <a:spLocks noChangeArrowheads="1"/>
          </p:cNvSpPr>
          <p:nvPr/>
        </p:nvSpPr>
        <p:spPr bwMode="auto">
          <a:xfrm>
            <a:off x="304800" y="1143000"/>
            <a:ext cx="16002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Excel lets you drag the slices apart (“exploding” the pie).  Does this add visual appeal?</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Two-Color Exploded 2D Pie</a:t>
            </a:r>
            <a:endParaRPr lang="en-US" sz="3600" b="1">
              <a:solidFill>
                <a:schemeClr val="tx2"/>
              </a:solidFill>
            </a:endParaRPr>
          </a:p>
        </p:txBody>
      </p:sp>
      <p:pic>
        <p:nvPicPr>
          <p:cNvPr id="2150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7467600" cy="49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1508" name="Text Box 6"/>
          <p:cNvSpPr txBox="1">
            <a:spLocks noChangeArrowheads="1"/>
          </p:cNvSpPr>
          <p:nvPr/>
        </p:nvSpPr>
        <p:spPr bwMode="auto">
          <a:xfrm>
            <a:off x="2590800" y="1143000"/>
            <a:ext cx="4419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Use light font if background is dark.</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371600" y="1143000"/>
            <a:ext cx="716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400" i="1"/>
              <a:t>Tables are precise, but graphs have more impact.</a:t>
            </a:r>
            <a:endParaRPr lang="en-US" sz="2400"/>
          </a:p>
        </p:txBody>
      </p:sp>
      <p:sp>
        <p:nvSpPr>
          <p:cNvPr id="5123" name="Text Box 3"/>
          <p:cNvSpPr txBox="1">
            <a:spLocks noChangeArrowheads="1"/>
          </p:cNvSpPr>
          <p:nvPr/>
        </p:nvSpPr>
        <p:spPr bwMode="auto">
          <a:xfrm>
            <a:off x="0" y="228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Tables vs. Graphs</a:t>
            </a:r>
          </a:p>
        </p:txBody>
      </p:sp>
      <p:pic>
        <p:nvPicPr>
          <p:cNvPr id="512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057400"/>
            <a:ext cx="571500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057400"/>
            <a:ext cx="22288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 Box 7"/>
          <p:cNvSpPr txBox="1">
            <a:spLocks noChangeArrowheads="1"/>
          </p:cNvSpPr>
          <p:nvPr/>
        </p:nvSpPr>
        <p:spPr bwMode="auto">
          <a:xfrm>
            <a:off x="762000" y="5638800"/>
            <a:ext cx="7848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800" i="1">
                <a:latin typeface="Times New Roman" pitchFamily="18" charset="0"/>
              </a:rPr>
              <a:t>Source</a:t>
            </a:r>
            <a:r>
              <a:rPr lang="en-US" sz="1800">
                <a:latin typeface="Times New Roman" pitchFamily="18" charset="0"/>
              </a:rPr>
              <a:t>  T. l. Potts, J. E. Schoen, M. E. Loeb, and F. S. Hulme, “Effective Retirement for Family Business Owner-Managers,” </a:t>
            </a:r>
            <a:r>
              <a:rPr lang="en-US" sz="1800" i="1">
                <a:latin typeface="Times New Roman" pitchFamily="18" charset="0"/>
              </a:rPr>
              <a:t>Journal of Financial Planning</a:t>
            </a:r>
            <a:r>
              <a:rPr lang="en-US" sz="1800">
                <a:latin typeface="Times New Roman" pitchFamily="18" charset="0"/>
              </a:rPr>
              <a:t>, Vol. 14, No. 6, June, 2001, p. 110.</a:t>
            </a:r>
          </a:p>
        </p:txBody>
      </p:sp>
      <p:sp>
        <p:nvSpPr>
          <p:cNvPr id="5127" name="Text Box 8"/>
          <p:cNvSpPr txBox="1">
            <a:spLocks noChangeArrowheads="1"/>
          </p:cNvSpPr>
          <p:nvPr/>
        </p:nvSpPr>
        <p:spPr bwMode="auto">
          <a:xfrm>
            <a:off x="1143000" y="1752600"/>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1800" b="1" i="1"/>
              <a:t>Table</a:t>
            </a:r>
          </a:p>
        </p:txBody>
      </p:sp>
      <p:sp>
        <p:nvSpPr>
          <p:cNvPr id="5128" name="Text Box 9"/>
          <p:cNvSpPr txBox="1">
            <a:spLocks noChangeArrowheads="1"/>
          </p:cNvSpPr>
          <p:nvPr/>
        </p:nvSpPr>
        <p:spPr bwMode="auto">
          <a:xfrm>
            <a:off x="5105400" y="1752600"/>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1800" b="1" i="1"/>
              <a:t>Graph</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Rotated 3D Pie</a:t>
            </a:r>
            <a:endParaRPr lang="en-US" sz="3600" b="1">
              <a:solidFill>
                <a:schemeClr val="tx2"/>
              </a:solidFill>
            </a:endParaRPr>
          </a:p>
        </p:txBody>
      </p:sp>
      <p:sp>
        <p:nvSpPr>
          <p:cNvPr id="22531" name="Text Box 3"/>
          <p:cNvSpPr txBox="1">
            <a:spLocks noChangeArrowheads="1"/>
          </p:cNvSpPr>
          <p:nvPr/>
        </p:nvSpPr>
        <p:spPr bwMode="auto">
          <a:xfrm>
            <a:off x="1447800" y="6172200"/>
            <a:ext cx="601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Modern Healthcare</a:t>
            </a:r>
            <a:r>
              <a:rPr lang="en-US" sz="1600">
                <a:latin typeface="Times New Roman" pitchFamily="18" charset="0"/>
              </a:rPr>
              <a:t>, Vol. 4, No. 37, September 4, 2000, p. 32</a:t>
            </a:r>
          </a:p>
        </p:txBody>
      </p:sp>
      <p:pic>
        <p:nvPicPr>
          <p:cNvPr id="225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8305800"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pic>
      <p:sp>
        <p:nvSpPr>
          <p:cNvPr id="22533" name="Text Box 5"/>
          <p:cNvSpPr txBox="1">
            <a:spLocks noChangeArrowheads="1"/>
          </p:cNvSpPr>
          <p:nvPr/>
        </p:nvSpPr>
        <p:spPr bwMode="auto">
          <a:xfrm>
            <a:off x="2286000" y="990600"/>
            <a:ext cx="5257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Visually appealing, but acceptable only if a few well-labeled data values are presented.</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Rotated, 3D, and “Busy”</a:t>
            </a:r>
            <a:endParaRPr lang="en-US" sz="3600" b="1">
              <a:solidFill>
                <a:schemeClr val="tx2"/>
              </a:solidFill>
            </a:endParaRPr>
          </a:p>
        </p:txBody>
      </p:sp>
      <p:sp>
        <p:nvSpPr>
          <p:cNvPr id="23555" name="Text Box 5"/>
          <p:cNvSpPr txBox="1">
            <a:spLocks noChangeArrowheads="1"/>
          </p:cNvSpPr>
          <p:nvPr/>
        </p:nvSpPr>
        <p:spPr bwMode="auto">
          <a:xfrm>
            <a:off x="2362200" y="990600"/>
            <a:ext cx="4648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Any pie chart is ineffective if it has too many slices and lacks data labels.</a:t>
            </a:r>
          </a:p>
        </p:txBody>
      </p:sp>
      <p:pic>
        <p:nvPicPr>
          <p:cNvPr id="2355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905000"/>
            <a:ext cx="7239000"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3"/>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Exploded 3D Pie</a:t>
            </a:r>
            <a:endParaRPr lang="en-US" sz="3600" b="1">
              <a:solidFill>
                <a:schemeClr val="tx2"/>
              </a:solidFill>
            </a:endParaRPr>
          </a:p>
        </p:txBody>
      </p:sp>
      <p:pic>
        <p:nvPicPr>
          <p:cNvPr id="2457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676400"/>
            <a:ext cx="6934200"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4580" name="Text Box 11"/>
          <p:cNvSpPr txBox="1">
            <a:spLocks noChangeArrowheads="1"/>
          </p:cNvSpPr>
          <p:nvPr/>
        </p:nvSpPr>
        <p:spPr bwMode="auto">
          <a:xfrm>
            <a:off x="2667000" y="914400"/>
            <a:ext cx="4343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Excel offers many visual effects for pie charts.  But are they worth 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Exploded Pies</a:t>
            </a:r>
            <a:endParaRPr lang="en-US" sz="3600" b="1">
              <a:solidFill>
                <a:schemeClr val="tx2"/>
              </a:solidFill>
            </a:endParaRPr>
          </a:p>
        </p:txBody>
      </p:sp>
      <p:pic>
        <p:nvPicPr>
          <p:cNvPr id="2560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838200"/>
            <a:ext cx="4953000" cy="318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2560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562350"/>
            <a:ext cx="4876800"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5605" name="Line 7"/>
          <p:cNvSpPr>
            <a:spLocks noChangeShapeType="1"/>
          </p:cNvSpPr>
          <p:nvPr/>
        </p:nvSpPr>
        <p:spPr bwMode="auto">
          <a:xfrm flipH="1">
            <a:off x="2057400" y="2362200"/>
            <a:ext cx="304800" cy="1524000"/>
          </a:xfrm>
          <a:prstGeom prst="line">
            <a:avLst/>
          </a:prstGeom>
          <a:noFill/>
          <a:ln w="12700">
            <a:solidFill>
              <a:srgbClr val="66FF33"/>
            </a:solidFill>
            <a:prstDash val="sysDot"/>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06" name="Text Box 8"/>
          <p:cNvSpPr txBox="1">
            <a:spLocks noChangeArrowheads="1"/>
          </p:cNvSpPr>
          <p:nvPr/>
        </p:nvSpPr>
        <p:spPr bwMode="auto">
          <a:xfrm>
            <a:off x="5791200" y="5410200"/>
            <a:ext cx="2362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East Jefferson General Hospital</a:t>
            </a:r>
          </a:p>
        </p:txBody>
      </p:sp>
      <p:pic>
        <p:nvPicPr>
          <p:cNvPr id="2560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2033814"/>
            <a:ext cx="3886200"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5608" name="Line 10"/>
          <p:cNvSpPr>
            <a:spLocks noChangeShapeType="1"/>
          </p:cNvSpPr>
          <p:nvPr/>
        </p:nvSpPr>
        <p:spPr bwMode="auto">
          <a:xfrm>
            <a:off x="3810000" y="1828800"/>
            <a:ext cx="1600200" cy="533400"/>
          </a:xfrm>
          <a:prstGeom prst="line">
            <a:avLst/>
          </a:prstGeom>
          <a:noFill/>
          <a:ln w="12700">
            <a:solidFill>
              <a:srgbClr val="66FF33"/>
            </a:solidFill>
            <a:prstDash val="sysDot"/>
            <a:round/>
            <a:headEnd type="none" w="sm" len="sm"/>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09" name="Text Box 12"/>
          <p:cNvSpPr txBox="1">
            <a:spLocks noChangeArrowheads="1"/>
          </p:cNvSpPr>
          <p:nvPr/>
        </p:nvSpPr>
        <p:spPr bwMode="auto">
          <a:xfrm>
            <a:off x="6858000" y="457200"/>
            <a:ext cx="22860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To contain complexity, we can develop the details in stages.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3"/>
          <p:cNvSpPr>
            <a:spLocks noChangeArrowheads="1"/>
          </p:cNvSpPr>
          <p:nvPr/>
        </p:nvSpPr>
        <p:spPr bwMode="auto">
          <a:xfrm>
            <a:off x="1981200" y="3810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Graph Proportions</a:t>
            </a:r>
          </a:p>
        </p:txBody>
      </p:sp>
      <p:sp>
        <p:nvSpPr>
          <p:cNvPr id="26627" name="Rectangle 4"/>
          <p:cNvSpPr>
            <a:spLocks noChangeArrowheads="1"/>
          </p:cNvSpPr>
          <p:nvPr/>
        </p:nvSpPr>
        <p:spPr bwMode="auto">
          <a:xfrm>
            <a:off x="762000" y="2133600"/>
            <a:ext cx="7467600" cy="30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800"/>
              <a:t>Best to use the 3:4 rule of proportions (or maybe 9:16 for HDTV audiences?).</a:t>
            </a:r>
          </a:p>
          <a:p>
            <a:pPr>
              <a:spcBef>
                <a:spcPct val="50000"/>
              </a:spcBef>
            </a:pPr>
            <a:r>
              <a:rPr lang="en-US" sz="2800"/>
              <a:t>A short X-axis and tall Y-axis can exaggerate underperforming growth (e.g., sales).</a:t>
            </a:r>
          </a:p>
          <a:p>
            <a:pPr>
              <a:spcBef>
                <a:spcPct val="50000"/>
              </a:spcBef>
            </a:pPr>
            <a:r>
              <a:rPr lang="en-US" sz="2800"/>
              <a:t>A wide X-axis and short Y-axis can downplay rapid growth (e.g. crime).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981200" y="3810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Graph Proportions</a:t>
            </a:r>
          </a:p>
        </p:txBody>
      </p:sp>
      <p:sp>
        <p:nvSpPr>
          <p:cNvPr id="27651" name="Text Box 7"/>
          <p:cNvSpPr txBox="1">
            <a:spLocks noChangeArrowheads="1"/>
          </p:cNvSpPr>
          <p:nvPr/>
        </p:nvSpPr>
        <p:spPr bwMode="auto">
          <a:xfrm>
            <a:off x="304800" y="4800600"/>
            <a:ext cx="18288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Standard &amp; Poor's Stock Report</a:t>
            </a:r>
            <a:r>
              <a:rPr lang="en-US" sz="1600">
                <a:latin typeface="Times New Roman" pitchFamily="18" charset="0"/>
              </a:rPr>
              <a:t>, April 2, 2005. </a:t>
            </a:r>
          </a:p>
        </p:txBody>
      </p:sp>
      <p:pic>
        <p:nvPicPr>
          <p:cNvPr id="27652"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4419600"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4267200"/>
            <a:ext cx="61722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Text Box 11"/>
          <p:cNvSpPr txBox="1">
            <a:spLocks noChangeArrowheads="1"/>
          </p:cNvSpPr>
          <p:nvPr/>
        </p:nvSpPr>
        <p:spPr bwMode="auto">
          <a:xfrm>
            <a:off x="5562600" y="1066800"/>
            <a:ext cx="2819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3:4 axis proportions show strong growth.</a:t>
            </a:r>
          </a:p>
        </p:txBody>
      </p:sp>
      <p:sp>
        <p:nvSpPr>
          <p:cNvPr id="27655" name="Text Box 12"/>
          <p:cNvSpPr txBox="1">
            <a:spLocks noChangeArrowheads="1"/>
          </p:cNvSpPr>
          <p:nvPr/>
        </p:nvSpPr>
        <p:spPr bwMode="auto">
          <a:xfrm>
            <a:off x="5410200" y="2743200"/>
            <a:ext cx="3124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1:3 axis proportions suggest sluggish growth.</a:t>
            </a:r>
          </a:p>
        </p:txBody>
      </p:sp>
      <p:sp>
        <p:nvSpPr>
          <p:cNvPr id="27656" name="AutoShape 13"/>
          <p:cNvSpPr>
            <a:spLocks noChangeArrowheads="1"/>
          </p:cNvSpPr>
          <p:nvPr/>
        </p:nvSpPr>
        <p:spPr bwMode="auto">
          <a:xfrm>
            <a:off x="4876800" y="1524000"/>
            <a:ext cx="533400" cy="609600"/>
          </a:xfrm>
          <a:prstGeom prst="leftArrow">
            <a:avLst>
              <a:gd name="adj1" fmla="val 50000"/>
              <a:gd name="adj2" fmla="val 25000"/>
            </a:avLst>
          </a:prstGeom>
          <a:solidFill>
            <a:schemeClr val="tx2"/>
          </a:solidFill>
          <a:ln w="12700">
            <a:solidFill>
              <a:schemeClr val="tx1"/>
            </a:solidFill>
            <a:miter lim="800000"/>
            <a:headEnd type="none" w="sm" len="sm"/>
            <a:tailEnd type="none" w="sm" len="sm"/>
          </a:ln>
        </p:spPr>
        <p:txBody>
          <a:bodyPr wrap="none" anchor="ctr"/>
          <a:lstStyle/>
          <a:p>
            <a:endParaRPr lang="en-US"/>
          </a:p>
        </p:txBody>
      </p:sp>
      <p:sp>
        <p:nvSpPr>
          <p:cNvPr id="27657" name="AutoShape 14"/>
          <p:cNvSpPr>
            <a:spLocks noChangeArrowheads="1"/>
          </p:cNvSpPr>
          <p:nvPr/>
        </p:nvSpPr>
        <p:spPr bwMode="auto">
          <a:xfrm>
            <a:off x="6400800" y="3733800"/>
            <a:ext cx="609600" cy="457200"/>
          </a:xfrm>
          <a:prstGeom prst="downArrow">
            <a:avLst>
              <a:gd name="adj1" fmla="val 50000"/>
              <a:gd name="adj2" fmla="val 25000"/>
            </a:avLst>
          </a:prstGeom>
          <a:solidFill>
            <a:schemeClr val="tx2"/>
          </a:solidFill>
          <a:ln w="12700">
            <a:solidFill>
              <a:schemeClr val="tx1"/>
            </a:solidFill>
            <a:miter lim="800000"/>
            <a:headEnd type="none" w="sm" len="sm"/>
            <a:tailEnd type="none" w="sm" len="sm"/>
          </a:ln>
        </p:spPr>
        <p:txBody>
          <a:bodyPr vert="eaVert" wrap="none" anchor="ct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219200" y="2133600"/>
            <a:ext cx="7315200" cy="361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buSzPct val="200000"/>
            </a:pPr>
            <a:r>
              <a:rPr lang="en-US" sz="2800"/>
              <a:t>“Tick” marks on the axes help the reader identify individual data values.</a:t>
            </a:r>
          </a:p>
          <a:p>
            <a:pPr>
              <a:spcBef>
                <a:spcPct val="50000"/>
              </a:spcBef>
              <a:buSzPct val="200000"/>
            </a:pPr>
            <a:endParaRPr lang="en-US" sz="1200" b="1"/>
          </a:p>
          <a:p>
            <a:pPr>
              <a:spcBef>
                <a:spcPct val="50000"/>
              </a:spcBef>
              <a:buSzPct val="200000"/>
            </a:pPr>
            <a:r>
              <a:rPr lang="en-US" sz="2800"/>
              <a:t>Graphics software allows a solid or dotted grid for clearer reference.</a:t>
            </a:r>
          </a:p>
          <a:p>
            <a:pPr>
              <a:lnSpc>
                <a:spcPct val="105000"/>
              </a:lnSpc>
              <a:spcBef>
                <a:spcPct val="100000"/>
              </a:spcBef>
              <a:buSzPct val="200000"/>
            </a:pPr>
            <a:r>
              <a:rPr lang="en-US" sz="2800"/>
              <a:t>Gridlines may be omitted if graph is simple and precision is secondary.</a:t>
            </a:r>
            <a:endParaRPr lang="en-US" sz="2400" b="1">
              <a:latin typeface="Times New Roman" pitchFamily="18" charset="0"/>
            </a:endParaRPr>
          </a:p>
        </p:txBody>
      </p:sp>
      <p:sp>
        <p:nvSpPr>
          <p:cNvPr id="28675" name="Text Box 3"/>
          <p:cNvSpPr txBox="1">
            <a:spLocks noChangeArrowheads="1"/>
          </p:cNvSpPr>
          <p:nvPr/>
        </p:nvSpPr>
        <p:spPr bwMode="auto">
          <a:xfrm>
            <a:off x="0" y="228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Axis Ticks and Gridlines</a:t>
            </a:r>
            <a:endParaRPr lang="en-US" sz="3200" b="1">
              <a:solidFill>
                <a:srgbClr val="FF0033"/>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1027"/>
          <p:cNvSpPr txBox="1">
            <a:spLocks noChangeArrowheads="1"/>
          </p:cNvSpPr>
          <p:nvPr/>
        </p:nvSpPr>
        <p:spPr bwMode="auto">
          <a:xfrm>
            <a:off x="0" y="228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Axis Ticks and Gridlines</a:t>
            </a:r>
            <a:endParaRPr lang="en-US" sz="3200" b="1">
              <a:solidFill>
                <a:srgbClr val="FF0033"/>
              </a:solidFill>
            </a:endParaRPr>
          </a:p>
        </p:txBody>
      </p:sp>
      <p:pic>
        <p:nvPicPr>
          <p:cNvPr id="29699" name="Picture 10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76400"/>
            <a:ext cx="6400800" cy="458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9700" name="Text Box 1029"/>
          <p:cNvSpPr txBox="1">
            <a:spLocks noChangeArrowheads="1"/>
          </p:cNvSpPr>
          <p:nvPr/>
        </p:nvSpPr>
        <p:spPr bwMode="auto">
          <a:xfrm>
            <a:off x="1600200" y="1143000"/>
            <a:ext cx="640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If gridlines are too heavy, they can distract attention.</a:t>
            </a:r>
          </a:p>
        </p:txBody>
      </p:sp>
      <p:sp>
        <p:nvSpPr>
          <p:cNvPr id="29701" name="Text Box 1031"/>
          <p:cNvSpPr txBox="1">
            <a:spLocks noChangeArrowheads="1"/>
          </p:cNvSpPr>
          <p:nvPr/>
        </p:nvSpPr>
        <p:spPr bwMode="auto">
          <a:xfrm>
            <a:off x="1600200" y="6324600"/>
            <a:ext cx="6400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Modern Healthcare</a:t>
            </a:r>
            <a:r>
              <a:rPr lang="en-US" sz="1600">
                <a:latin typeface="Times New Roman" pitchFamily="18" charset="0"/>
              </a:rPr>
              <a:t>, Vol. 30, No. 3, January 17, 2000, p. 20.</a:t>
            </a:r>
          </a:p>
        </p:txBody>
      </p:sp>
      <p:sp>
        <p:nvSpPr>
          <p:cNvPr id="29702" name="Line 1032"/>
          <p:cNvSpPr>
            <a:spLocks noChangeShapeType="1"/>
          </p:cNvSpPr>
          <p:nvPr/>
        </p:nvSpPr>
        <p:spPr bwMode="auto">
          <a:xfrm>
            <a:off x="6629400" y="1600200"/>
            <a:ext cx="381000" cy="1524000"/>
          </a:xfrm>
          <a:prstGeom prst="line">
            <a:avLst/>
          </a:prstGeom>
          <a:noFill/>
          <a:ln w="12700">
            <a:solidFill>
              <a:srgbClr val="FF0000"/>
            </a:solidFill>
            <a:round/>
            <a:headEnd type="none" w="sm" len="sm"/>
            <a:tailEnd type="triangle" w="lg"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066800" y="1828800"/>
            <a:ext cx="7543800"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800"/>
              <a:t>A non-zero origin on the Y-axis exaggerates taller bars relative to shorter ones.</a:t>
            </a:r>
          </a:p>
          <a:p>
            <a:pPr>
              <a:spcBef>
                <a:spcPct val="50000"/>
              </a:spcBef>
            </a:pPr>
            <a:endParaRPr lang="en-US" sz="1200"/>
          </a:p>
          <a:p>
            <a:pPr>
              <a:spcBef>
                <a:spcPct val="50000"/>
              </a:spcBef>
            </a:pPr>
            <a:r>
              <a:rPr lang="en-US" sz="2800"/>
              <a:t>Measured bar height does not match the stated values or axis demarcations.</a:t>
            </a:r>
          </a:p>
          <a:p>
            <a:pPr>
              <a:spcBef>
                <a:spcPct val="50000"/>
              </a:spcBef>
            </a:pPr>
            <a:endParaRPr lang="en-US" sz="1200"/>
          </a:p>
          <a:p>
            <a:pPr>
              <a:spcBef>
                <a:spcPct val="50000"/>
              </a:spcBef>
            </a:pPr>
            <a:r>
              <a:rPr lang="en-US" sz="2800"/>
              <a:t>Unless there is an axis scale, you will need a ruler to detect this problem.</a:t>
            </a:r>
            <a:endParaRPr lang="en-US" sz="2400" b="1">
              <a:latin typeface="Times New Roman" pitchFamily="18" charset="0"/>
            </a:endParaRPr>
          </a:p>
        </p:txBody>
      </p:sp>
      <p:sp>
        <p:nvSpPr>
          <p:cNvPr id="30723" name="Text Box 3"/>
          <p:cNvSpPr txBox="1">
            <a:spLocks noChangeArrowheads="1"/>
          </p:cNvSpPr>
          <p:nvPr/>
        </p:nvSpPr>
        <p:spPr bwMode="auto">
          <a:xfrm>
            <a:off x="0" y="3810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Non-Zero Origin</a:t>
            </a:r>
            <a:endParaRPr lang="en-US" sz="3200" b="1">
              <a:solidFill>
                <a:srgbClr val="FF0033"/>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Non-Zero Origin</a:t>
            </a:r>
            <a:endParaRPr lang="en-US" sz="3600" b="1">
              <a:solidFill>
                <a:schemeClr val="tx2"/>
              </a:solidFill>
            </a:endParaRPr>
          </a:p>
        </p:txBody>
      </p:sp>
      <p:sp>
        <p:nvSpPr>
          <p:cNvPr id="31747" name="Text Box 7"/>
          <p:cNvSpPr txBox="1">
            <a:spLocks noChangeArrowheads="1"/>
          </p:cNvSpPr>
          <p:nvPr/>
        </p:nvSpPr>
        <p:spPr bwMode="auto">
          <a:xfrm>
            <a:off x="533400" y="6019800"/>
            <a:ext cx="2971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Modern Healthcare</a:t>
            </a:r>
            <a:r>
              <a:rPr lang="en-US" sz="1600">
                <a:latin typeface="Times New Roman" pitchFamily="18" charset="0"/>
              </a:rPr>
              <a:t>, Vol. 29, N.3 4, Aug. 23, 1999, p. 3.</a:t>
            </a:r>
          </a:p>
        </p:txBody>
      </p:sp>
      <p:pic>
        <p:nvPicPr>
          <p:cNvPr id="3174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19200"/>
            <a:ext cx="47164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3174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3657600"/>
            <a:ext cx="4725988"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1750" name="Text Box 12"/>
          <p:cNvSpPr txBox="1">
            <a:spLocks noChangeArrowheads="1"/>
          </p:cNvSpPr>
          <p:nvPr/>
        </p:nvSpPr>
        <p:spPr bwMode="auto">
          <a:xfrm>
            <a:off x="6172200" y="1905000"/>
            <a:ext cx="22098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Zero origin  shows correct bar proportions. </a:t>
            </a:r>
          </a:p>
        </p:txBody>
      </p:sp>
      <p:sp>
        <p:nvSpPr>
          <p:cNvPr id="31751" name="AutoShape 13"/>
          <p:cNvSpPr>
            <a:spLocks noChangeArrowheads="1"/>
          </p:cNvSpPr>
          <p:nvPr/>
        </p:nvSpPr>
        <p:spPr bwMode="auto">
          <a:xfrm>
            <a:off x="5257800" y="1981200"/>
            <a:ext cx="609600" cy="533400"/>
          </a:xfrm>
          <a:prstGeom prst="leftArrow">
            <a:avLst>
              <a:gd name="adj1" fmla="val 50000"/>
              <a:gd name="adj2" fmla="val 28571"/>
            </a:avLst>
          </a:prstGeom>
          <a:solidFill>
            <a:srgbClr val="FFFF99"/>
          </a:solidFill>
          <a:ln w="12700">
            <a:solidFill>
              <a:schemeClr val="tx1"/>
            </a:solidFill>
            <a:miter lim="800000"/>
            <a:headEnd type="none" w="sm" len="sm"/>
            <a:tailEnd type="none" w="sm" len="sm"/>
          </a:ln>
        </p:spPr>
        <p:txBody>
          <a:bodyPr wrap="none" anchor="ctr"/>
          <a:lstStyle/>
          <a:p>
            <a:endParaRPr lang="en-US"/>
          </a:p>
        </p:txBody>
      </p:sp>
      <p:sp>
        <p:nvSpPr>
          <p:cNvPr id="31752" name="Text Box 14"/>
          <p:cNvSpPr txBox="1">
            <a:spLocks noChangeArrowheads="1"/>
          </p:cNvSpPr>
          <p:nvPr/>
        </p:nvSpPr>
        <p:spPr bwMode="auto">
          <a:xfrm>
            <a:off x="990600" y="4267200"/>
            <a:ext cx="19050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Non-zero origin exaggerates the decline. </a:t>
            </a:r>
          </a:p>
        </p:txBody>
      </p:sp>
      <p:sp>
        <p:nvSpPr>
          <p:cNvPr id="31753" name="AutoShape 15"/>
          <p:cNvSpPr>
            <a:spLocks noChangeArrowheads="1"/>
          </p:cNvSpPr>
          <p:nvPr/>
        </p:nvSpPr>
        <p:spPr bwMode="auto">
          <a:xfrm>
            <a:off x="2971800" y="4572000"/>
            <a:ext cx="533400" cy="533400"/>
          </a:xfrm>
          <a:prstGeom prst="rightArrow">
            <a:avLst>
              <a:gd name="adj1" fmla="val 50000"/>
              <a:gd name="adj2" fmla="val 25000"/>
            </a:avLst>
          </a:prstGeom>
          <a:solidFill>
            <a:schemeClr val="tx2"/>
          </a:solidFill>
          <a:ln w="12700">
            <a:solidFill>
              <a:schemeClr val="tx1"/>
            </a:solidFill>
            <a:miter lim="800000"/>
            <a:headEnd type="none" w="sm" len="sm"/>
            <a:tailEnd type="none" w="sm" len="sm"/>
          </a:ln>
        </p:spPr>
        <p:txBody>
          <a:bodyPr wrap="none" anchor="ct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1219200"/>
            <a:ext cx="8077200"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800" i="1"/>
              <a:t>1.</a:t>
            </a:r>
            <a:r>
              <a:rPr lang="en-US" sz="2800"/>
              <a:t>  Learn the various types of graphs and when they are appropriate.</a:t>
            </a:r>
          </a:p>
          <a:p>
            <a:pPr>
              <a:spcBef>
                <a:spcPct val="50000"/>
              </a:spcBef>
            </a:pPr>
            <a:r>
              <a:rPr lang="en-US" sz="2800" i="1"/>
              <a:t>2.</a:t>
            </a:r>
            <a:r>
              <a:rPr lang="en-US" sz="2800"/>
              <a:t>  Learn and apply the rules of good graphing (it isn’t easy, and takes practice). </a:t>
            </a:r>
          </a:p>
          <a:p>
            <a:pPr>
              <a:spcBef>
                <a:spcPct val="50000"/>
              </a:spcBef>
            </a:pPr>
            <a:r>
              <a:rPr lang="en-US" sz="2800" i="1"/>
              <a:t>3.</a:t>
            </a:r>
            <a:r>
              <a:rPr lang="en-US" sz="2800"/>
              <a:t>  Avoid visual tricks and deceptions that may confuse others .</a:t>
            </a:r>
          </a:p>
          <a:p>
            <a:pPr>
              <a:spcBef>
                <a:spcPct val="50000"/>
              </a:spcBef>
            </a:pPr>
            <a:r>
              <a:rPr lang="en-US" sz="2800" i="1"/>
              <a:t>4.</a:t>
            </a:r>
            <a:r>
              <a:rPr lang="en-US" sz="2800"/>
              <a:t>  Think critically.  Ask if the graph shows the data effectively.</a:t>
            </a:r>
          </a:p>
          <a:p>
            <a:pPr>
              <a:spcBef>
                <a:spcPct val="50000"/>
              </a:spcBef>
            </a:pPr>
            <a:endParaRPr lang="en-US" sz="1200"/>
          </a:p>
        </p:txBody>
      </p:sp>
      <p:sp>
        <p:nvSpPr>
          <p:cNvPr id="6147" name="Text Box 3"/>
          <p:cNvSpPr txBox="1">
            <a:spLocks noChangeArrowheads="1"/>
          </p:cNvSpPr>
          <p:nvPr/>
        </p:nvSpPr>
        <p:spPr bwMode="auto">
          <a:xfrm>
            <a:off x="0" y="3048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Basic Principles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1027"/>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Log Scale</a:t>
            </a:r>
            <a:endParaRPr lang="en-US" sz="3600" b="1">
              <a:solidFill>
                <a:schemeClr val="tx2"/>
              </a:solidFill>
            </a:endParaRPr>
          </a:p>
        </p:txBody>
      </p:sp>
      <p:sp>
        <p:nvSpPr>
          <p:cNvPr id="32771" name="Text Box 1031"/>
          <p:cNvSpPr txBox="1">
            <a:spLocks noChangeArrowheads="1"/>
          </p:cNvSpPr>
          <p:nvPr/>
        </p:nvSpPr>
        <p:spPr bwMode="auto">
          <a:xfrm>
            <a:off x="6248400" y="1219200"/>
            <a:ext cx="23622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Differing data magnitudes make it impossible to show enough detail to assess net income growth.</a:t>
            </a:r>
          </a:p>
        </p:txBody>
      </p:sp>
      <p:sp>
        <p:nvSpPr>
          <p:cNvPr id="32772" name="Text Box 1035"/>
          <p:cNvSpPr txBox="1">
            <a:spLocks noChangeArrowheads="1"/>
          </p:cNvSpPr>
          <p:nvPr/>
        </p:nvSpPr>
        <p:spPr bwMode="auto">
          <a:xfrm>
            <a:off x="457200" y="4327525"/>
            <a:ext cx="2514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On a log scale, we see that sales and net income move together.  But comparing data values is tricky!</a:t>
            </a:r>
          </a:p>
        </p:txBody>
      </p:sp>
      <p:sp>
        <p:nvSpPr>
          <p:cNvPr id="32773" name="AutoShape 1038"/>
          <p:cNvSpPr>
            <a:spLocks noChangeArrowheads="1"/>
          </p:cNvSpPr>
          <p:nvPr/>
        </p:nvSpPr>
        <p:spPr bwMode="auto">
          <a:xfrm>
            <a:off x="5638800" y="2133600"/>
            <a:ext cx="457200" cy="457200"/>
          </a:xfrm>
          <a:prstGeom prst="leftArrow">
            <a:avLst>
              <a:gd name="adj1" fmla="val 50000"/>
              <a:gd name="adj2" fmla="val 25000"/>
            </a:avLst>
          </a:prstGeom>
          <a:solidFill>
            <a:schemeClr val="tx2"/>
          </a:solidFill>
          <a:ln w="12700">
            <a:solidFill>
              <a:schemeClr val="tx1"/>
            </a:solidFill>
            <a:miter lim="800000"/>
            <a:headEnd type="none" w="sm" len="sm"/>
            <a:tailEnd type="none" w="sm" len="sm"/>
          </a:ln>
        </p:spPr>
        <p:txBody>
          <a:bodyPr wrap="none" anchor="ctr"/>
          <a:lstStyle/>
          <a:p>
            <a:endParaRPr lang="en-US"/>
          </a:p>
        </p:txBody>
      </p:sp>
      <p:sp>
        <p:nvSpPr>
          <p:cNvPr id="32774" name="AutoShape 1039"/>
          <p:cNvSpPr>
            <a:spLocks noChangeArrowheads="1"/>
          </p:cNvSpPr>
          <p:nvPr/>
        </p:nvSpPr>
        <p:spPr bwMode="auto">
          <a:xfrm>
            <a:off x="3200400" y="4800600"/>
            <a:ext cx="457200" cy="457200"/>
          </a:xfrm>
          <a:prstGeom prst="rightArrow">
            <a:avLst>
              <a:gd name="adj1" fmla="val 50000"/>
              <a:gd name="adj2" fmla="val 25000"/>
            </a:avLst>
          </a:prstGeom>
          <a:solidFill>
            <a:schemeClr val="tx2"/>
          </a:solidFill>
          <a:ln w="12700">
            <a:solidFill>
              <a:schemeClr val="tx1"/>
            </a:solidFill>
            <a:miter lim="800000"/>
            <a:headEnd type="none" w="sm" len="sm"/>
            <a:tailEnd type="none" w="sm" len="sm"/>
          </a:ln>
        </p:spPr>
        <p:txBody>
          <a:bodyPr wrap="none" anchor="ctr"/>
          <a:lstStyle/>
          <a:p>
            <a:endParaRPr lang="en-US"/>
          </a:p>
        </p:txBody>
      </p:sp>
      <p:pic>
        <p:nvPicPr>
          <p:cNvPr id="32775" name="Picture 10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4552950"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32776" name="Picture 10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733800"/>
            <a:ext cx="4560888"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Log Scale</a:t>
            </a:r>
            <a:endParaRPr lang="en-US" sz="3600" b="1">
              <a:solidFill>
                <a:schemeClr val="tx2"/>
              </a:solidFill>
            </a:endParaRPr>
          </a:p>
        </p:txBody>
      </p:sp>
      <p:pic>
        <p:nvPicPr>
          <p:cNvPr id="3379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90600"/>
            <a:ext cx="4524375" cy="321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3379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3632200"/>
            <a:ext cx="45339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3797" name="Text Box 8"/>
          <p:cNvSpPr txBox="1">
            <a:spLocks noChangeArrowheads="1"/>
          </p:cNvSpPr>
          <p:nvPr/>
        </p:nvSpPr>
        <p:spPr bwMode="auto">
          <a:xfrm>
            <a:off x="6019800" y="1371600"/>
            <a:ext cx="25908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On a log scale, a series that is growing at a constant percent rate appears as a straight line.</a:t>
            </a:r>
          </a:p>
        </p:txBody>
      </p:sp>
      <p:sp>
        <p:nvSpPr>
          <p:cNvPr id="33798" name="Line 9"/>
          <p:cNvSpPr>
            <a:spLocks noChangeShapeType="1"/>
          </p:cNvSpPr>
          <p:nvPr/>
        </p:nvSpPr>
        <p:spPr bwMode="auto">
          <a:xfrm flipH="1">
            <a:off x="4267200" y="2286000"/>
            <a:ext cx="1524000" cy="304800"/>
          </a:xfrm>
          <a:prstGeom prst="line">
            <a:avLst/>
          </a:prstGeom>
          <a:noFill/>
          <a:ln w="12700">
            <a:solidFill>
              <a:srgbClr val="FF0000"/>
            </a:solidFill>
            <a:round/>
            <a:headEnd type="none" w="sm" len="sm"/>
            <a:tailEnd type="triangle" w="lg" len="med"/>
          </a:ln>
          <a:extLst>
            <a:ext uri="{909E8E84-426E-40DD-AFC4-6F175D3DCCD1}">
              <a14:hiddenFill xmlns:a14="http://schemas.microsoft.com/office/drawing/2010/main">
                <a:noFill/>
              </a14:hiddenFill>
            </a:ext>
          </a:extLst>
        </p:spPr>
        <p:txBody>
          <a:bodyPr/>
          <a:lstStyle/>
          <a:p>
            <a:endParaRPr lang="en-US"/>
          </a:p>
        </p:txBody>
      </p:sp>
      <p:sp>
        <p:nvSpPr>
          <p:cNvPr id="33799" name="Line 10"/>
          <p:cNvSpPr>
            <a:spLocks noChangeShapeType="1"/>
          </p:cNvSpPr>
          <p:nvPr/>
        </p:nvSpPr>
        <p:spPr bwMode="auto">
          <a:xfrm flipH="1">
            <a:off x="5943600" y="3048000"/>
            <a:ext cx="533400" cy="1600200"/>
          </a:xfrm>
          <a:prstGeom prst="line">
            <a:avLst/>
          </a:prstGeom>
          <a:noFill/>
          <a:ln w="12700">
            <a:solidFill>
              <a:srgbClr val="FF0000"/>
            </a:solidFill>
            <a:round/>
            <a:headEnd type="none" w="sm" len="sm"/>
            <a:tailEnd type="triangle" w="lg"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Not Really a Graph</a:t>
            </a:r>
            <a:endParaRPr lang="en-US" sz="3600" b="1">
              <a:solidFill>
                <a:schemeClr val="tx2"/>
              </a:solidFill>
            </a:endParaRPr>
          </a:p>
        </p:txBody>
      </p:sp>
      <p:sp>
        <p:nvSpPr>
          <p:cNvPr id="34819" name="Text Box 3"/>
          <p:cNvSpPr txBox="1">
            <a:spLocks noChangeArrowheads="1"/>
          </p:cNvSpPr>
          <p:nvPr/>
        </p:nvSpPr>
        <p:spPr bwMode="auto">
          <a:xfrm>
            <a:off x="2286000" y="1143000"/>
            <a:ext cx="495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Some visual displays are just for fun, and need not be judged as serious graphs.</a:t>
            </a:r>
          </a:p>
        </p:txBody>
      </p:sp>
      <p:pic>
        <p:nvPicPr>
          <p:cNvPr id="348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09800"/>
            <a:ext cx="7467600" cy="403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Excel Charts</a:t>
            </a:r>
            <a:endParaRPr lang="en-US" sz="3600" b="1">
              <a:solidFill>
                <a:schemeClr val="tx2"/>
              </a:solidFill>
            </a:endParaRPr>
          </a:p>
        </p:txBody>
      </p:sp>
      <p:pic>
        <p:nvPicPr>
          <p:cNvPr id="3584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 y="3848100"/>
            <a:ext cx="41592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3584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4100" y="3873500"/>
            <a:ext cx="415925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35845" name="Text Box 8"/>
          <p:cNvSpPr txBox="1">
            <a:spLocks noChangeArrowheads="1"/>
          </p:cNvSpPr>
          <p:nvPr/>
        </p:nvSpPr>
        <p:spPr bwMode="auto">
          <a:xfrm>
            <a:off x="457200" y="1600200"/>
            <a:ext cx="30480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You can make Excel's default charts more effective.  Take control!</a:t>
            </a:r>
          </a:p>
        </p:txBody>
      </p:sp>
      <p:sp>
        <p:nvSpPr>
          <p:cNvPr id="35846" name="AutoShape 10"/>
          <p:cNvSpPr>
            <a:spLocks noChangeArrowheads="1"/>
          </p:cNvSpPr>
          <p:nvPr/>
        </p:nvSpPr>
        <p:spPr bwMode="auto">
          <a:xfrm>
            <a:off x="5257800" y="1066800"/>
            <a:ext cx="3657600" cy="2743200"/>
          </a:xfrm>
          <a:prstGeom prst="wedgeRectCallout">
            <a:avLst>
              <a:gd name="adj1" fmla="val -4514"/>
              <a:gd name="adj2" fmla="val 4288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p>
            <a:r>
              <a:rPr lang="en-US"/>
              <a:t>(1) Title and Y axis caption added. (2) Axis fonts adjusted. (3) Colors changed in plot area and chart area. (4) Smaller bar gaps. (5) Grid line color and style changed. (6) Years added to X axis. (7) Decimal adjusted on Y axis.</a:t>
            </a:r>
          </a:p>
          <a:p>
            <a:pPr algn="ctr"/>
            <a:endParaRPr lang="en-US"/>
          </a:p>
        </p:txBody>
      </p:sp>
      <p:sp>
        <p:nvSpPr>
          <p:cNvPr id="35847" name="AutoShape 11"/>
          <p:cNvSpPr>
            <a:spLocks noChangeArrowheads="1"/>
          </p:cNvSpPr>
          <p:nvPr/>
        </p:nvSpPr>
        <p:spPr bwMode="auto">
          <a:xfrm>
            <a:off x="4419600" y="4953000"/>
            <a:ext cx="381000" cy="533400"/>
          </a:xfrm>
          <a:prstGeom prst="rightArrow">
            <a:avLst>
              <a:gd name="adj1" fmla="val 50000"/>
              <a:gd name="adj2" fmla="val 25000"/>
            </a:avLst>
          </a:prstGeom>
          <a:solidFill>
            <a:srgbClr val="00FF00"/>
          </a:solidFill>
          <a:ln w="12700">
            <a:solidFill>
              <a:srgbClr val="FFFF00"/>
            </a:solidFill>
            <a:miter lim="800000"/>
            <a:headEnd type="none" w="sm" len="sm"/>
            <a:tailEnd type="none" w="sm" len="sm"/>
          </a:ln>
        </p:spPr>
        <p:txBody>
          <a:bodyPr wrap="none" anchor="ct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1026"/>
          <p:cNvSpPr>
            <a:spLocks noChangeArrowheads="1"/>
          </p:cNvSpPr>
          <p:nvPr/>
        </p:nvSpPr>
        <p:spPr bwMode="auto">
          <a:xfrm>
            <a:off x="990600" y="1219200"/>
            <a:ext cx="7086600"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spcBef>
                <a:spcPct val="50000"/>
              </a:spcBef>
            </a:pPr>
            <a:r>
              <a:rPr lang="en-US" sz="2800"/>
              <a:t>Keep It simple.  Why make the reader work too hard with a complicated display?</a:t>
            </a:r>
          </a:p>
          <a:p>
            <a:pPr>
              <a:spcBef>
                <a:spcPct val="50000"/>
              </a:spcBef>
            </a:pPr>
            <a:endParaRPr lang="en-US" sz="1200"/>
          </a:p>
          <a:p>
            <a:pPr>
              <a:spcBef>
                <a:spcPct val="50000"/>
              </a:spcBef>
            </a:pPr>
            <a:r>
              <a:rPr lang="en-US" sz="2800"/>
              <a:t>Focus on your main objective.  Omit unnecessary details or “bonus” data which can be plotted on the same axes.</a:t>
            </a:r>
          </a:p>
          <a:p>
            <a:pPr>
              <a:spcBef>
                <a:spcPct val="50000"/>
              </a:spcBef>
            </a:pPr>
            <a:endParaRPr lang="en-US" sz="1200"/>
          </a:p>
          <a:p>
            <a:pPr>
              <a:spcBef>
                <a:spcPct val="50000"/>
              </a:spcBef>
            </a:pPr>
            <a:r>
              <a:rPr lang="en-US" sz="2800" b="1" i="1">
                <a:solidFill>
                  <a:srgbClr val="66FF33"/>
                </a:solidFill>
              </a:rPr>
              <a:t>10 Second Rule</a:t>
            </a:r>
            <a:r>
              <a:rPr lang="en-US" sz="2800" b="1">
                <a:solidFill>
                  <a:srgbClr val="66FF33"/>
                </a:solidFill>
              </a:rPr>
              <a:t>  </a:t>
            </a:r>
            <a:r>
              <a:rPr lang="en-US" sz="2800"/>
              <a:t>A display fails unless it conveys its main message within ten seconds.</a:t>
            </a:r>
          </a:p>
        </p:txBody>
      </p:sp>
      <p:sp>
        <p:nvSpPr>
          <p:cNvPr id="7171" name="Text Box 1027"/>
          <p:cNvSpPr txBox="1">
            <a:spLocks noChangeArrowheads="1"/>
          </p:cNvSpPr>
          <p:nvPr/>
        </p:nvSpPr>
        <p:spPr bwMode="auto">
          <a:xfrm>
            <a:off x="0" y="2286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Complexity</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3"/>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Table or Graph?</a:t>
            </a:r>
            <a:endParaRPr lang="en-US" sz="3600" b="1">
              <a:solidFill>
                <a:schemeClr val="tx2"/>
              </a:solidFill>
            </a:endParaRPr>
          </a:p>
        </p:txBody>
      </p:sp>
      <p:sp>
        <p:nvSpPr>
          <p:cNvPr id="8195" name="Text Box 65"/>
          <p:cNvSpPr txBox="1">
            <a:spLocks noChangeArrowheads="1"/>
          </p:cNvSpPr>
          <p:nvPr/>
        </p:nvSpPr>
        <p:spPr bwMode="auto">
          <a:xfrm>
            <a:off x="3124200" y="6248400"/>
            <a:ext cx="3638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Example courtesy of J.D. Caralis, M.D.</a:t>
            </a:r>
          </a:p>
        </p:txBody>
      </p:sp>
      <p:sp>
        <p:nvSpPr>
          <p:cNvPr id="8196" name="Text Box 66"/>
          <p:cNvSpPr txBox="1">
            <a:spLocks noChangeArrowheads="1"/>
          </p:cNvSpPr>
          <p:nvPr/>
        </p:nvSpPr>
        <p:spPr bwMode="auto">
          <a:xfrm>
            <a:off x="5410200" y="1219200"/>
            <a:ext cx="20574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A graph is not always clearer than a table.</a:t>
            </a:r>
          </a:p>
        </p:txBody>
      </p:sp>
      <p:pic>
        <p:nvPicPr>
          <p:cNvPr id="8197" name="Picture 7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255486"/>
            <a:ext cx="3962400" cy="3906838"/>
          </a:xfrm>
          <a:prstGeom prst="rect">
            <a:avLst/>
          </a:prstGeom>
          <a:solidFill>
            <a:srgbClr val="FFFF99"/>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8198"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2438400"/>
            <a:ext cx="4724400"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81000" y="152400"/>
            <a:ext cx="8382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algn="ctr">
              <a:spcBef>
                <a:spcPct val="50000"/>
              </a:spcBef>
            </a:pPr>
            <a:r>
              <a:rPr lang="en-US" sz="3600" b="1">
                <a:solidFill>
                  <a:srgbClr val="FF0033"/>
                </a:solidFill>
              </a:rPr>
              <a:t>Maps</a:t>
            </a:r>
            <a:endParaRPr lang="en-US" sz="3600" b="1">
              <a:solidFill>
                <a:schemeClr val="tx2"/>
              </a:solidFill>
            </a:endParaRPr>
          </a:p>
        </p:txBody>
      </p:sp>
      <p:pic>
        <p:nvPicPr>
          <p:cNvPr id="921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00200"/>
            <a:ext cx="81534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9220" name="Text Box 4"/>
          <p:cNvSpPr txBox="1">
            <a:spLocks noChangeArrowheads="1"/>
          </p:cNvSpPr>
          <p:nvPr/>
        </p:nvSpPr>
        <p:spPr bwMode="auto">
          <a:xfrm>
            <a:off x="2743200" y="1066800"/>
            <a:ext cx="4114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Maps are powerful data displays.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Text Box 3"/>
          <p:cNvSpPr txBox="1">
            <a:spLocks noChangeArrowheads="1"/>
          </p:cNvSpPr>
          <p:nvPr/>
        </p:nvSpPr>
        <p:spPr bwMode="auto">
          <a:xfrm>
            <a:off x="0" y="1524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Bar Chart</a:t>
            </a:r>
          </a:p>
        </p:txBody>
      </p:sp>
      <p:pic>
        <p:nvPicPr>
          <p:cNvPr id="1024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447800"/>
            <a:ext cx="6934200" cy="485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0244" name="Text Box 5"/>
          <p:cNvSpPr txBox="1">
            <a:spLocks noChangeArrowheads="1"/>
          </p:cNvSpPr>
          <p:nvPr/>
        </p:nvSpPr>
        <p:spPr bwMode="auto">
          <a:xfrm>
            <a:off x="2590800" y="6324600"/>
            <a:ext cx="4572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Illustrative data courtesy of J.D. Caralis, M.D.</a:t>
            </a:r>
          </a:p>
        </p:txBody>
      </p:sp>
      <p:sp>
        <p:nvSpPr>
          <p:cNvPr id="10245" name="Text Box 6"/>
          <p:cNvSpPr txBox="1">
            <a:spLocks noChangeArrowheads="1"/>
          </p:cNvSpPr>
          <p:nvPr/>
        </p:nvSpPr>
        <p:spPr bwMode="auto">
          <a:xfrm>
            <a:off x="2438400" y="990600"/>
            <a:ext cx="5257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The most familiar type of  chart in business.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0" y="1524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Horizontal Bar Chart</a:t>
            </a:r>
          </a:p>
        </p:txBody>
      </p:sp>
      <p:pic>
        <p:nvPicPr>
          <p:cNvPr id="1126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524000"/>
            <a:ext cx="6248400" cy="464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1268" name="Text Box 6"/>
          <p:cNvSpPr txBox="1">
            <a:spLocks noChangeArrowheads="1"/>
          </p:cNvSpPr>
          <p:nvPr/>
        </p:nvSpPr>
        <p:spPr bwMode="auto">
          <a:xfrm>
            <a:off x="1981200" y="6248400"/>
            <a:ext cx="5943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Modern Healthcare</a:t>
            </a:r>
            <a:r>
              <a:rPr lang="en-US" sz="1600">
                <a:latin typeface="Times New Roman" pitchFamily="18" charset="0"/>
              </a:rPr>
              <a:t>, Vol. 30, No. 32, July 31, 2000, p.16.</a:t>
            </a:r>
          </a:p>
        </p:txBody>
      </p:sp>
      <p:sp>
        <p:nvSpPr>
          <p:cNvPr id="11269" name="Text Box 7"/>
          <p:cNvSpPr txBox="1">
            <a:spLocks noChangeArrowheads="1"/>
          </p:cNvSpPr>
          <p:nvPr/>
        </p:nvSpPr>
        <p:spPr bwMode="auto">
          <a:xfrm>
            <a:off x="2743200" y="1066800"/>
            <a:ext cx="4267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a:t>Good if you have long axis labels.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Text Box 2"/>
          <p:cNvSpPr txBox="1">
            <a:spLocks noChangeArrowheads="1"/>
          </p:cNvSpPr>
          <p:nvPr/>
        </p:nvSpPr>
        <p:spPr bwMode="auto">
          <a:xfrm>
            <a:off x="0" y="152400"/>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sz="3600" b="1">
                <a:solidFill>
                  <a:srgbClr val="FF0033"/>
                </a:solidFill>
              </a:rPr>
              <a:t>Stacked Bar Chart</a:t>
            </a:r>
          </a:p>
        </p:txBody>
      </p:sp>
      <p:sp>
        <p:nvSpPr>
          <p:cNvPr id="1028" name="Text Box 5"/>
          <p:cNvSpPr txBox="1">
            <a:spLocks noChangeArrowheads="1"/>
          </p:cNvSpPr>
          <p:nvPr/>
        </p:nvSpPr>
        <p:spPr bwMode="auto">
          <a:xfrm>
            <a:off x="3200400" y="6248400"/>
            <a:ext cx="297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spcBef>
                <a:spcPct val="50000"/>
              </a:spcBef>
            </a:pPr>
            <a:r>
              <a:rPr lang="en-US" sz="1600">
                <a:latin typeface="Times New Roman" pitchFamily="18" charset="0"/>
              </a:rPr>
              <a:t>Source: </a:t>
            </a:r>
            <a:r>
              <a:rPr lang="en-US" sz="1600" i="1">
                <a:latin typeface="Times New Roman" pitchFamily="18" charset="0"/>
              </a:rPr>
              <a:t>www.aamc.org</a:t>
            </a:r>
            <a:r>
              <a:rPr lang="en-US" sz="1600">
                <a:latin typeface="Times New Roman" pitchFamily="18" charset="0"/>
              </a:rPr>
              <a:t>.</a:t>
            </a:r>
          </a:p>
        </p:txBody>
      </p:sp>
      <p:graphicFrame>
        <p:nvGraphicFramePr>
          <p:cNvPr id="1026" name="Object 7"/>
          <p:cNvGraphicFramePr>
            <a:graphicFrameLocks noChangeAspect="1"/>
          </p:cNvGraphicFramePr>
          <p:nvPr/>
        </p:nvGraphicFramePr>
        <p:xfrm>
          <a:off x="990600" y="1676400"/>
          <a:ext cx="7315200" cy="4532313"/>
        </p:xfrm>
        <a:graphic>
          <a:graphicData uri="http://schemas.openxmlformats.org/presentationml/2006/ole">
            <mc:AlternateContent xmlns:mc="http://schemas.openxmlformats.org/markup-compatibility/2006">
              <mc:Choice xmlns:v="urn:schemas-microsoft-com:vml" Requires="v">
                <p:oleObj spid="_x0000_s1033" name="Chart" r:id="rId3" imgW="3905169" imgH="2419435" progId="Excel.Chart.8">
                  <p:embed/>
                </p:oleObj>
              </mc:Choice>
              <mc:Fallback>
                <p:oleObj name="Chart" r:id="rId3" imgW="3905169" imgH="2419435" progId="Excel.Chart.8">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76400"/>
                        <a:ext cx="7315200" cy="453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6"/>
          <p:cNvSpPr txBox="1">
            <a:spLocks noChangeArrowheads="1"/>
          </p:cNvSpPr>
          <p:nvPr/>
        </p:nvSpPr>
        <p:spPr bwMode="auto">
          <a:xfrm>
            <a:off x="2286000" y="914400"/>
            <a:ext cx="5029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type="none" w="sm" len="sm"/>
                <a:tailEnd type="none" w="sm" len="sm"/>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a:spcBef>
                <a:spcPct val="50000"/>
              </a:spcBef>
            </a:pPr>
            <a:r>
              <a:rPr lang="en-US"/>
              <a:t>Labeling data values adds the clarity of a table to the visual impact of a chart.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2097</TotalTime>
  <Words>1160</Words>
  <Application>Microsoft Office PowerPoint</Application>
  <PresentationFormat>On-screen Show (4:3)</PresentationFormat>
  <Paragraphs>109</Paragraphs>
  <Slides>33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Angles</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Rules for Data Presentation - Part I</dc:title>
  <dc:subject>Chapter 3 - Data Presentation</dc:subject>
  <dc:creator>David P. Doane</dc:creator>
  <dc:description>Copyright (c) 2016 by McGraw-Hill.  This material is intended solely for educational use by purchasers of Doane/Seward 5e. It may not be copied or resold.</dc:description>
  <cp:lastModifiedBy>Blythe</cp:lastModifiedBy>
  <cp:revision>66</cp:revision>
  <dcterms:created xsi:type="dcterms:W3CDTF">1998-04-14T00:31:44Z</dcterms:created>
  <dcterms:modified xsi:type="dcterms:W3CDTF">2013-08-09T17:40:10Z</dcterms:modified>
</cp:coreProperties>
</file>