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handoutMasterIdLst>
    <p:handoutMasterId r:id="rId35"/>
  </p:handoutMasterIdLst>
  <p:sldIdLst>
    <p:sldId id="256" r:id="rId2"/>
    <p:sldId id="325" r:id="rId3"/>
    <p:sldId id="334" r:id="rId4"/>
    <p:sldId id="335" r:id="rId5"/>
    <p:sldId id="336" r:id="rId6"/>
    <p:sldId id="337" r:id="rId7"/>
    <p:sldId id="338" r:id="rId8"/>
    <p:sldId id="339" r:id="rId9"/>
    <p:sldId id="340" r:id="rId10"/>
    <p:sldId id="341" r:id="rId11"/>
    <p:sldId id="342" r:id="rId12"/>
    <p:sldId id="343" r:id="rId13"/>
    <p:sldId id="344" r:id="rId14"/>
    <p:sldId id="345" r:id="rId15"/>
    <p:sldId id="346" r:id="rId16"/>
    <p:sldId id="348" r:id="rId17"/>
    <p:sldId id="349" r:id="rId18"/>
    <p:sldId id="350" r:id="rId19"/>
    <p:sldId id="351" r:id="rId20"/>
    <p:sldId id="352" r:id="rId21"/>
    <p:sldId id="353" r:id="rId22"/>
    <p:sldId id="354" r:id="rId23"/>
    <p:sldId id="358" r:id="rId24"/>
    <p:sldId id="359" r:id="rId25"/>
    <p:sldId id="360" r:id="rId26"/>
    <p:sldId id="361" r:id="rId27"/>
    <p:sldId id="362" r:id="rId28"/>
    <p:sldId id="363" r:id="rId29"/>
    <p:sldId id="364" r:id="rId30"/>
    <p:sldId id="355" r:id="rId31"/>
    <p:sldId id="347" r:id="rId32"/>
    <p:sldId id="356" r:id="rId33"/>
    <p:sldId id="357" r:id="rId3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6699"/>
    <a:srgbClr val="CC0000"/>
    <a:srgbClr val="FF3300"/>
    <a:srgbClr val="33CC33"/>
    <a:srgbClr val="0066FF"/>
    <a:srgbClr val="CC6600"/>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792" autoAdjust="0"/>
    <p:restoredTop sz="90929"/>
  </p:normalViewPr>
  <p:slideViewPr>
    <p:cSldViewPr>
      <p:cViewPr varScale="1">
        <p:scale>
          <a:sx n="84" d="100"/>
          <a:sy n="84" d="100"/>
        </p:scale>
        <p:origin x="-54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p>
        </p:txBody>
      </p:sp>
      <p:sp>
        <p:nvSpPr>
          <p:cNvPr id="5222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p>
        </p:txBody>
      </p:sp>
      <p:sp>
        <p:nvSpPr>
          <p:cNvPr id="5222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p>
        </p:txBody>
      </p:sp>
      <p:sp>
        <p:nvSpPr>
          <p:cNvPr id="5222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D59C31F0-32A4-4D51-A2D7-1483A8C8CCD1}" type="slidenum">
              <a:rPr lang="en-US"/>
              <a:pPr>
                <a:defRPr/>
              </a:pPr>
              <a:t>‹#›</a:t>
            </a:fld>
            <a:endParaRPr lang="en-US"/>
          </a:p>
        </p:txBody>
      </p:sp>
    </p:spTree>
    <p:extLst>
      <p:ext uri="{BB962C8B-B14F-4D97-AF65-F5344CB8AC3E}">
        <p14:creationId xmlns:p14="http://schemas.microsoft.com/office/powerpoint/2010/main" val="406577751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348AF1E-AF97-45A3-A40C-175B1F02FC66}" type="slidenum">
              <a:rPr lang="en-US"/>
              <a:pPr>
                <a:defRPr/>
              </a:pPr>
              <a:t>‹#›</a:t>
            </a:fld>
            <a:endParaRPr lang="en-US"/>
          </a:p>
        </p:txBody>
      </p:sp>
    </p:spTree>
    <p:extLst>
      <p:ext uri="{BB962C8B-B14F-4D97-AF65-F5344CB8AC3E}">
        <p14:creationId xmlns:p14="http://schemas.microsoft.com/office/powerpoint/2010/main" val="20468135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98DD2D6-4A3B-4515-AF57-5C1600D7B4D7}" type="slidenum">
              <a:rPr lang="en-US"/>
              <a:pPr>
                <a:defRPr/>
              </a:pPr>
              <a:t>‹#›</a:t>
            </a:fld>
            <a:endParaRPr lang="en-US"/>
          </a:p>
        </p:txBody>
      </p:sp>
    </p:spTree>
    <p:extLst>
      <p:ext uri="{BB962C8B-B14F-4D97-AF65-F5344CB8AC3E}">
        <p14:creationId xmlns:p14="http://schemas.microsoft.com/office/powerpoint/2010/main" val="27659397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E42FD57-C7AC-4400-9D6E-917695A13822}" type="slidenum">
              <a:rPr lang="en-US"/>
              <a:pPr>
                <a:defRPr/>
              </a:pPr>
              <a:t>‹#›</a:t>
            </a:fld>
            <a:endParaRPr lang="en-US"/>
          </a:p>
        </p:txBody>
      </p:sp>
    </p:spTree>
    <p:extLst>
      <p:ext uri="{BB962C8B-B14F-4D97-AF65-F5344CB8AC3E}">
        <p14:creationId xmlns:p14="http://schemas.microsoft.com/office/powerpoint/2010/main" val="40064605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64801EE-3B7B-4EB0-90FD-88FA3B1AB6F1}" type="slidenum">
              <a:rPr lang="en-US"/>
              <a:pPr>
                <a:defRPr/>
              </a:pPr>
              <a:t>‹#›</a:t>
            </a:fld>
            <a:endParaRPr lang="en-US"/>
          </a:p>
        </p:txBody>
      </p:sp>
    </p:spTree>
    <p:extLst>
      <p:ext uri="{BB962C8B-B14F-4D97-AF65-F5344CB8AC3E}">
        <p14:creationId xmlns:p14="http://schemas.microsoft.com/office/powerpoint/2010/main" val="24001572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C2A0566-B845-4808-BD17-0D7B388D977C}" type="slidenum">
              <a:rPr lang="en-US"/>
              <a:pPr>
                <a:defRPr/>
              </a:pPr>
              <a:t>‹#›</a:t>
            </a:fld>
            <a:endParaRPr lang="en-US"/>
          </a:p>
        </p:txBody>
      </p:sp>
    </p:spTree>
    <p:extLst>
      <p:ext uri="{BB962C8B-B14F-4D97-AF65-F5344CB8AC3E}">
        <p14:creationId xmlns:p14="http://schemas.microsoft.com/office/powerpoint/2010/main" val="22825568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1BFC5BA-8AA2-4B2A-8DAD-1C98C2F68554}" type="slidenum">
              <a:rPr lang="en-US"/>
              <a:pPr>
                <a:defRPr/>
              </a:pPr>
              <a:t>‹#›</a:t>
            </a:fld>
            <a:endParaRPr lang="en-US"/>
          </a:p>
        </p:txBody>
      </p:sp>
    </p:spTree>
    <p:extLst>
      <p:ext uri="{BB962C8B-B14F-4D97-AF65-F5344CB8AC3E}">
        <p14:creationId xmlns:p14="http://schemas.microsoft.com/office/powerpoint/2010/main" val="30375614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0350C67-8E19-4B92-B937-5751044217A9}" type="slidenum">
              <a:rPr lang="en-US"/>
              <a:pPr>
                <a:defRPr/>
              </a:pPr>
              <a:t>‹#›</a:t>
            </a:fld>
            <a:endParaRPr lang="en-US"/>
          </a:p>
        </p:txBody>
      </p:sp>
    </p:spTree>
    <p:extLst>
      <p:ext uri="{BB962C8B-B14F-4D97-AF65-F5344CB8AC3E}">
        <p14:creationId xmlns:p14="http://schemas.microsoft.com/office/powerpoint/2010/main" val="12888874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5668116-501E-40A2-B839-D9B175A190EB}" type="slidenum">
              <a:rPr lang="en-US"/>
              <a:pPr>
                <a:defRPr/>
              </a:pPr>
              <a:t>‹#›</a:t>
            </a:fld>
            <a:endParaRPr lang="en-US"/>
          </a:p>
        </p:txBody>
      </p:sp>
    </p:spTree>
    <p:extLst>
      <p:ext uri="{BB962C8B-B14F-4D97-AF65-F5344CB8AC3E}">
        <p14:creationId xmlns:p14="http://schemas.microsoft.com/office/powerpoint/2010/main" val="6276472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0E84FBE-7BA3-43AB-8828-94A3AD2A55E5}" type="slidenum">
              <a:rPr lang="en-US"/>
              <a:pPr>
                <a:defRPr/>
              </a:pPr>
              <a:t>‹#›</a:t>
            </a:fld>
            <a:endParaRPr lang="en-US"/>
          </a:p>
        </p:txBody>
      </p:sp>
    </p:spTree>
    <p:extLst>
      <p:ext uri="{BB962C8B-B14F-4D97-AF65-F5344CB8AC3E}">
        <p14:creationId xmlns:p14="http://schemas.microsoft.com/office/powerpoint/2010/main" val="1632518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C2A7D98-CCF1-4E57-9CFE-4288D3854726}" type="slidenum">
              <a:rPr lang="en-US"/>
              <a:pPr>
                <a:defRPr/>
              </a:pPr>
              <a:t>‹#›</a:t>
            </a:fld>
            <a:endParaRPr lang="en-US"/>
          </a:p>
        </p:txBody>
      </p:sp>
    </p:spTree>
    <p:extLst>
      <p:ext uri="{BB962C8B-B14F-4D97-AF65-F5344CB8AC3E}">
        <p14:creationId xmlns:p14="http://schemas.microsoft.com/office/powerpoint/2010/main" val="26041782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EEC82E3-C656-423D-84A2-76A1A53F4A68}" type="slidenum">
              <a:rPr lang="en-US"/>
              <a:pPr>
                <a:defRPr/>
              </a:pPr>
              <a:t>‹#›</a:t>
            </a:fld>
            <a:endParaRPr lang="en-US"/>
          </a:p>
        </p:txBody>
      </p:sp>
    </p:spTree>
    <p:extLst>
      <p:ext uri="{BB962C8B-B14F-4D97-AF65-F5344CB8AC3E}">
        <p14:creationId xmlns:p14="http://schemas.microsoft.com/office/powerpoint/2010/main" val="28857125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4A7D5574-82D3-4772-A158-228C89C0BC3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fra.dot.gov/" TargetMode="External"/><Relationship Id="rId7" Type="http://schemas.openxmlformats.org/officeDocument/2006/relationships/hyperlink" Target="http://ask.usgs.gov/" TargetMode="External"/><Relationship Id="rId2" Type="http://schemas.openxmlformats.org/officeDocument/2006/relationships/hyperlink" Target="http://www.fhwa.dot.gov/" TargetMode="External"/><Relationship Id="rId1" Type="http://schemas.openxmlformats.org/officeDocument/2006/relationships/slideLayout" Target="../slideLayouts/slideLayout1.xml"/><Relationship Id="rId6" Type="http://schemas.openxmlformats.org/officeDocument/2006/relationships/hyperlink" Target="http://www.gsa.gov/" TargetMode="External"/><Relationship Id="rId5" Type="http://schemas.openxmlformats.org/officeDocument/2006/relationships/hyperlink" Target="http://www.fs.fed.us/" TargetMode="External"/><Relationship Id="rId4" Type="http://schemas.openxmlformats.org/officeDocument/2006/relationships/hyperlink" Target="http://www.fws.gov/"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ita.doc.gov/" TargetMode="External"/><Relationship Id="rId7" Type="http://schemas.openxmlformats.org/officeDocument/2006/relationships/hyperlink" Target="http://www.msha.gov/" TargetMode="External"/><Relationship Id="rId2" Type="http://schemas.openxmlformats.org/officeDocument/2006/relationships/hyperlink" Target="http://www.irs.ustreas.gov/" TargetMode="External"/><Relationship Id="rId1" Type="http://schemas.openxmlformats.org/officeDocument/2006/relationships/slideLayout" Target="../slideLayouts/slideLayout1.xml"/><Relationship Id="rId6" Type="http://schemas.openxmlformats.org/officeDocument/2006/relationships/hyperlink" Target="http://www.marad.dot.gov/" TargetMode="External"/><Relationship Id="rId5" Type="http://schemas.openxmlformats.org/officeDocument/2006/relationships/hyperlink" Target="http://www.loc.gov/" TargetMode="External"/><Relationship Id="rId4" Type="http://schemas.openxmlformats.org/officeDocument/2006/relationships/hyperlink" Target="http://www.usitc.gov/"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nces.ed.gov/" TargetMode="External"/><Relationship Id="rId7" Type="http://schemas.openxmlformats.org/officeDocument/2006/relationships/hyperlink" Target="http://www.nlm.nih.gov/" TargetMode="External"/><Relationship Id="rId2" Type="http://schemas.openxmlformats.org/officeDocument/2006/relationships/hyperlink" Target="http://ifmp.nasa.gov/" TargetMode="External"/><Relationship Id="rId1" Type="http://schemas.openxmlformats.org/officeDocument/2006/relationships/slideLayout" Target="../slideLayouts/slideLayout1.xml"/><Relationship Id="rId6" Type="http://schemas.openxmlformats.org/officeDocument/2006/relationships/hyperlink" Target="http://www.ngb.army.mil/" TargetMode="External"/><Relationship Id="rId5" Type="http://schemas.openxmlformats.org/officeDocument/2006/relationships/hyperlink" Target="http://www.ncua.gov/" TargetMode="External"/><Relationship Id="rId4" Type="http://schemas.openxmlformats.org/officeDocument/2006/relationships/hyperlink" Target="http://www.cdc.gov/nchs/"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nps.gov/" TargetMode="External"/><Relationship Id="rId7" Type="http://schemas.openxmlformats.org/officeDocument/2006/relationships/hyperlink" Target="http://www.opm.gov/" TargetMode="External"/><Relationship Id="rId2" Type="http://schemas.openxmlformats.org/officeDocument/2006/relationships/hyperlink" Target="http://www.lib.noaa.gov/" TargetMode="External"/><Relationship Id="rId1" Type="http://schemas.openxmlformats.org/officeDocument/2006/relationships/slideLayout" Target="../slideLayouts/slideLayout1.xml"/><Relationship Id="rId6" Type="http://schemas.openxmlformats.org/officeDocument/2006/relationships/hyperlink" Target="http://www.whitehouse.gov/omb" TargetMode="External"/><Relationship Id="rId5" Type="http://schemas.openxmlformats.org/officeDocument/2006/relationships/hyperlink" Target="http://www.ntsb.gov/" TargetMode="External"/><Relationship Id="rId4" Type="http://schemas.openxmlformats.org/officeDocument/2006/relationships/hyperlink" Target="http://www.nsf.gov/"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rrb.gov/" TargetMode="External"/><Relationship Id="rId2" Type="http://schemas.openxmlformats.org/officeDocument/2006/relationships/hyperlink" Target="http://www.uspto.gov/" TargetMode="External"/><Relationship Id="rId1" Type="http://schemas.openxmlformats.org/officeDocument/2006/relationships/slideLayout" Target="../slideLayouts/slideLayout1.xml"/><Relationship Id="rId6" Type="http://schemas.openxmlformats.org/officeDocument/2006/relationships/hyperlink" Target="http://www.ssa.gov/" TargetMode="External"/><Relationship Id="rId5" Type="http://schemas.openxmlformats.org/officeDocument/2006/relationships/hyperlink" Target="http://www.sbaonline.sba.gov/" TargetMode="External"/><Relationship Id="rId4" Type="http://schemas.openxmlformats.org/officeDocument/2006/relationships/hyperlink" Target="http://www.sec.gov/"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aia-aerospace.org/" TargetMode="External"/><Relationship Id="rId7" Type="http://schemas.openxmlformats.org/officeDocument/2006/relationships/hyperlink" Target="http://www.acenet.edu/" TargetMode="External"/><Relationship Id="rId2" Type="http://schemas.openxmlformats.org/officeDocument/2006/relationships/hyperlink" Target="http://www.aafrc.org/" TargetMode="External"/><Relationship Id="rId1" Type="http://schemas.openxmlformats.org/officeDocument/2006/relationships/slideLayout" Target="../slideLayouts/slideLayout1.xml"/><Relationship Id="rId6" Type="http://schemas.openxmlformats.org/officeDocument/2006/relationships/hyperlink" Target="http://www.abms.com/" TargetMode="External"/><Relationship Id="rId5" Type="http://schemas.openxmlformats.org/officeDocument/2006/relationships/hyperlink" Target="http://www.guttmacher.org/" TargetMode="External"/><Relationship Id="rId4" Type="http://schemas.openxmlformats.org/officeDocument/2006/relationships/hyperlink" Target="http://www.airlines.org/"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ada.org/" TargetMode="External"/><Relationship Id="rId7" Type="http://schemas.openxmlformats.org/officeDocument/2006/relationships/hyperlink" Target="http://www.steel.org/" TargetMode="External"/><Relationship Id="rId2" Type="http://schemas.openxmlformats.org/officeDocument/2006/relationships/hyperlink" Target="http://www.acli.com/" TargetMode="External"/><Relationship Id="rId1" Type="http://schemas.openxmlformats.org/officeDocument/2006/relationships/slideLayout" Target="../slideLayouts/slideLayout1.xml"/><Relationship Id="rId6" Type="http://schemas.openxmlformats.org/officeDocument/2006/relationships/hyperlink" Target="http://www.aga.org/" TargetMode="External"/><Relationship Id="rId5" Type="http://schemas.openxmlformats.org/officeDocument/2006/relationships/hyperlink" Target="http://www.affi.com/" TargetMode="External"/><Relationship Id="rId4" Type="http://schemas.openxmlformats.org/officeDocument/2006/relationships/hyperlink" Target="http://www.afandpa.org/"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ama-assn.org/" TargetMode="External"/><Relationship Id="rId7" Type="http://schemas.openxmlformats.org/officeDocument/2006/relationships/hyperlink" Target="http://www.apta.com/" TargetMode="External"/><Relationship Id="rId2" Type="http://schemas.openxmlformats.org/officeDocument/2006/relationships/hyperlink" Target="http://www.ajc.org/" TargetMode="External"/><Relationship Id="rId1" Type="http://schemas.openxmlformats.org/officeDocument/2006/relationships/slideLayout" Target="../slideLayouts/slideLayout1.xml"/><Relationship Id="rId6" Type="http://schemas.openxmlformats.org/officeDocument/2006/relationships/hyperlink" Target="http://www.api.org/" TargetMode="External"/><Relationship Id="rId5" Type="http://schemas.openxmlformats.org/officeDocument/2006/relationships/hyperlink" Target="http://www.aoa-net.org/" TargetMode="External"/><Relationship Id="rId4" Type="http://schemas.openxmlformats.org/officeDocument/2006/relationships/hyperlink" Target="http://www.amm.com/"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aar.org/" TargetMode="External"/><Relationship Id="rId7" Type="http://schemas.openxmlformats.org/officeDocument/2006/relationships/hyperlink" Target="http://www.bna.com/" TargetMode="External"/><Relationship Id="rId2" Type="http://schemas.openxmlformats.org/officeDocument/2006/relationships/hyperlink" Target="http://www.amtonline.org/" TargetMode="External"/><Relationship Id="rId1" Type="http://schemas.openxmlformats.org/officeDocument/2006/relationships/slideLayout" Target="../slideLayouts/slideLayout1.xml"/><Relationship Id="rId6" Type="http://schemas.openxmlformats.org/officeDocument/2006/relationships/hyperlink" Target="http://www.scouting.org/" TargetMode="External"/><Relationship Id="rId5" Type="http://schemas.openxmlformats.org/officeDocument/2006/relationships/hyperlink" Target="http://www.bisg.org/" TargetMode="External"/><Relationship Id="rId4" Type="http://schemas.openxmlformats.org/officeDocument/2006/relationships/hyperlink" Target="http://www.arci.com/"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collegeboard.com/" TargetMode="External"/><Relationship Id="rId7" Type="http://schemas.openxmlformats.org/officeDocument/2006/relationships/hyperlink" Target="http://www.ce.org/" TargetMode="External"/><Relationship Id="rId2" Type="http://schemas.openxmlformats.org/officeDocument/2006/relationships/hyperlink" Target="http://chronicle.com/" TargetMode="External"/><Relationship Id="rId1" Type="http://schemas.openxmlformats.org/officeDocument/2006/relationships/slideLayout" Target="../slideLayouts/slideLayout1.xml"/><Relationship Id="rId6" Type="http://schemas.openxmlformats.org/officeDocument/2006/relationships/hyperlink" Target="http://www.cqpress.com/" TargetMode="External"/><Relationship Id="rId5" Type="http://schemas.openxmlformats.org/officeDocument/2006/relationships/hyperlink" Target="http://www.conference-board.org/" TargetMode="External"/><Relationship Id="rId4" Type="http://schemas.openxmlformats.org/officeDocument/2006/relationships/hyperlink" Target="http://www.crbtrader.com/" TargetMode="External"/></Relationships>
</file>

<file path=ppt/slides/_rels/slide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www.access.gpo.gov/" TargetMode="External"/><Relationship Id="rId4" Type="http://schemas.openxmlformats.org/officeDocument/2006/relationships/slide" Target="slide31.xml"/></Relationships>
</file>

<file path=ppt/slides/_rels/slide20.xml.rels><?xml version="1.0" encoding="UTF-8" standalone="yes"?>
<Relationships xmlns="http://schemas.openxmlformats.org/package/2006/relationships"><Relationship Id="rId3" Type="http://schemas.openxmlformats.org/officeDocument/2006/relationships/hyperlink" Target="http://www.cuna.org/" TargetMode="External"/><Relationship Id="rId7" Type="http://schemas.openxmlformats.org/officeDocument/2006/relationships/hyperlink" Target="http://www.enotrans.com/" TargetMode="External"/><Relationship Id="rId2" Type="http://schemas.openxmlformats.org/officeDocument/2006/relationships/hyperlink" Target="http://www.statesnews.org/" TargetMode="External"/><Relationship Id="rId1" Type="http://schemas.openxmlformats.org/officeDocument/2006/relationships/slideLayout" Target="../slideLayouts/slideLayout1.xml"/><Relationship Id="rId6" Type="http://schemas.openxmlformats.org/officeDocument/2006/relationships/hyperlink" Target="http://www.editorandpublisher.com/" TargetMode="External"/><Relationship Id="rId5" Type="http://schemas.openxmlformats.org/officeDocument/2006/relationships/hyperlink" Target="http://www.eei.org/" TargetMode="External"/><Relationship Id="rId4" Type="http://schemas.openxmlformats.org/officeDocument/2006/relationships/hyperlink" Target="http://www.dj.com/"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fanniemae.com/" TargetMode="External"/><Relationship Id="rId7" Type="http://schemas.openxmlformats.org/officeDocument/2006/relationships/hyperlink" Target="http://www.gama.aero/home.php" TargetMode="External"/><Relationship Id="rId2" Type="http://schemas.openxmlformats.org/officeDocument/2006/relationships/hyperlink" Target="http://www.euromonitor.com/" TargetMode="External"/><Relationship Id="rId1" Type="http://schemas.openxmlformats.org/officeDocument/2006/relationships/slideLayout" Target="../slideLayouts/slideLayout1.xml"/><Relationship Id="rId6" Type="http://schemas.openxmlformats.org/officeDocument/2006/relationships/hyperlink" Target="http://www.galegroup.com/" TargetMode="External"/><Relationship Id="rId5" Type="http://schemas.openxmlformats.org/officeDocument/2006/relationships/hyperlink" Target="http://www.fdncenter.org/" TargetMode="External"/><Relationship Id="rId4" Type="http://schemas.openxmlformats.org/officeDocument/2006/relationships/hyperlink" Target="http://www.fao.org/"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healthforum.com/" TargetMode="External"/><Relationship Id="rId7" Type="http://schemas.openxmlformats.org/officeDocument/2006/relationships/hyperlink" Target="http://www.lib.jjay.cuny.edu/cje/html/institute.html" TargetMode="External"/><Relationship Id="rId2" Type="http://schemas.openxmlformats.org/officeDocument/2006/relationships/hyperlink" Target="http://www.girlscouts.org/" TargetMode="External"/><Relationship Id="rId1" Type="http://schemas.openxmlformats.org/officeDocument/2006/relationships/slideLayout" Target="../slideLayouts/slideLayout1.xml"/><Relationship Id="rId6" Type="http://schemas.openxmlformats.org/officeDocument/2006/relationships/hyperlink" Target="http://www.infotoday.com/" TargetMode="External"/><Relationship Id="rId5" Type="http://schemas.openxmlformats.org/officeDocument/2006/relationships/hyperlink" Target="http://www.ipaa.org/" TargetMode="External"/><Relationship Id="rId4" Type="http://schemas.openxmlformats.org/officeDocument/2006/relationships/hyperlink" Target="http://www.ahip.org/"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www.iadb.org/" TargetMode="External"/><Relationship Id="rId7" Type="http://schemas.openxmlformats.org/officeDocument/2006/relationships/hyperlink" Target="http://www.imf.org/" TargetMode="External"/><Relationship Id="rId2" Type="http://schemas.openxmlformats.org/officeDocument/2006/relationships/hyperlink" Target="http://www.iii.org/" TargetMode="External"/><Relationship Id="rId1" Type="http://schemas.openxmlformats.org/officeDocument/2006/relationships/slideLayout" Target="../slideLayouts/slideLayout1.xml"/><Relationship Id="rId6" Type="http://schemas.openxmlformats.org/officeDocument/2006/relationships/hyperlink" Target="http://www.ilo.org/" TargetMode="External"/><Relationship Id="rId5" Type="http://schemas.openxmlformats.org/officeDocument/2006/relationships/hyperlink" Target="http://www.icma.org/" TargetMode="External"/><Relationship Id="rId4" Type="http://schemas.openxmlformats.org/officeDocument/2006/relationships/hyperlink" Target="http://www.iata.org/"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www.janes.com/" TargetMode="External"/><Relationship Id="rId7" Type="http://schemas.openxmlformats.org/officeDocument/2006/relationships/hyperlink" Target="http://www.pnas.org/" TargetMode="External"/><Relationship Id="rId2" Type="http://schemas.openxmlformats.org/officeDocument/2006/relationships/hyperlink" Target="http://www.ici.org/" TargetMode="External"/><Relationship Id="rId1" Type="http://schemas.openxmlformats.org/officeDocument/2006/relationships/slideLayout" Target="../slideLayouts/slideLayout1.xml"/><Relationship Id="rId6" Type="http://schemas.openxmlformats.org/officeDocument/2006/relationships/hyperlink" Target="http://www.moodys.com/" TargetMode="External"/><Relationship Id="rId5" Type="http://schemas.openxmlformats.org/officeDocument/2006/relationships/hyperlink" Target="http://www.fwdodge.com/" TargetMode="External"/><Relationship Id="rId4" Type="http://schemas.openxmlformats.org/officeDocument/2006/relationships/hyperlink" Target="http://www.jointcenter.org/"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www.naleo.org/" TargetMode="External"/><Relationship Id="rId7" Type="http://schemas.openxmlformats.org/officeDocument/2006/relationships/hyperlink" Target="http://www.ncea.org/" TargetMode="External"/><Relationship Id="rId2" Type="http://schemas.openxmlformats.org/officeDocument/2006/relationships/hyperlink" Target="http://www.nahb.org/" TargetMode="External"/><Relationship Id="rId1" Type="http://schemas.openxmlformats.org/officeDocument/2006/relationships/slideLayout" Target="../slideLayouts/slideLayout1.xml"/><Relationship Id="rId6" Type="http://schemas.openxmlformats.org/officeDocument/2006/relationships/hyperlink" Target="http://www.naspd.org/" TargetMode="External"/><Relationship Id="rId5" Type="http://schemas.openxmlformats.org/officeDocument/2006/relationships/hyperlink" Target="http://www.nasbo.org/" TargetMode="External"/><Relationship Id="rId4" Type="http://schemas.openxmlformats.org/officeDocument/2006/relationships/hyperlink" Target="http://www.realtor.org/"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ncccusa.org/" TargetMode="External"/><Relationship Id="rId7" Type="http://schemas.openxmlformats.org/officeDocument/2006/relationships/hyperlink" Target="http://www.ngf.org/" TargetMode="External"/><Relationship Id="rId2" Type="http://schemas.openxmlformats.org/officeDocument/2006/relationships/hyperlink" Target="http://www.ncsconline.org/" TargetMode="External"/><Relationship Id="rId1" Type="http://schemas.openxmlformats.org/officeDocument/2006/relationships/slideLayout" Target="../slideLayouts/slideLayout1.xml"/><Relationship Id="rId6" Type="http://schemas.openxmlformats.org/officeDocument/2006/relationships/hyperlink" Target="http://www.nfpa.org/" TargetMode="External"/><Relationship Id="rId5" Type="http://schemas.openxmlformats.org/officeDocument/2006/relationships/hyperlink" Target="http://www.nea.org/" TargetMode="External"/><Relationship Id="rId4" Type="http://schemas.openxmlformats.org/officeDocument/2006/relationships/hyperlink" Target="http://www.acbankers.org/"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restaurant.org/" TargetMode="External"/><Relationship Id="rId7" Type="http://schemas.openxmlformats.org/officeDocument/2006/relationships/hyperlink" Target="http://www.sourceoecd.org/" TargetMode="External"/><Relationship Id="rId2" Type="http://schemas.openxmlformats.org/officeDocument/2006/relationships/hyperlink" Target="http://www.nmma.org/" TargetMode="External"/><Relationship Id="rId1" Type="http://schemas.openxmlformats.org/officeDocument/2006/relationships/slideLayout" Target="../slideLayouts/slideLayout1.xml"/><Relationship Id="rId6" Type="http://schemas.openxmlformats.org/officeDocument/2006/relationships/hyperlink" Target="http://www.nyse.com/" TargetMode="External"/><Relationship Id="rId5" Type="http://schemas.openxmlformats.org/officeDocument/2006/relationships/hyperlink" Target="http://www.nsga.org/" TargetMode="External"/><Relationship Id="rId4" Type="http://schemas.openxmlformats.org/officeDocument/2006/relationships/hyperlink" Target="http://www.nsc.org/"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www.pennwell.com/" TargetMode="External"/><Relationship Id="rId7" Type="http://schemas.openxmlformats.org/officeDocument/2006/relationships/hyperlink" Target="http://www.cahners.com/" TargetMode="External"/><Relationship Id="rId2" Type="http://schemas.openxmlformats.org/officeDocument/2006/relationships/hyperlink" Target="http://www.paho.org/" TargetMode="External"/><Relationship Id="rId1" Type="http://schemas.openxmlformats.org/officeDocument/2006/relationships/slideLayout" Target="../slideLayouts/slideLayout1.xml"/><Relationship Id="rId6" Type="http://schemas.openxmlformats.org/officeDocument/2006/relationships/hyperlink" Target="http://www.rab.com/" TargetMode="External"/><Relationship Id="rId5" Type="http://schemas.openxmlformats.org/officeDocument/2006/relationships/hyperlink" Target="http://www.jp.gobierno.pr/" TargetMode="External"/><Relationship Id="rId4" Type="http://schemas.openxmlformats.org/officeDocument/2006/relationships/hyperlink" Target="http://www.popassoc.org/"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sia.com/" TargetMode="External"/><Relationship Id="rId2" Type="http://schemas.openxmlformats.org/officeDocument/2006/relationships/hyperlink" Target="http://www.raa.org/" TargetMode="External"/><Relationship Id="rId1" Type="http://schemas.openxmlformats.org/officeDocument/2006/relationships/slideLayout" Target="../slideLayouts/slideLayout1.xml"/><Relationship Id="rId6" Type="http://schemas.openxmlformats.org/officeDocument/2006/relationships/hyperlink" Target="http://unstats.un.org/unsd/" TargetMode="External"/><Relationship Id="rId5" Type="http://schemas.openxmlformats.org/officeDocument/2006/relationships/hyperlink" Target="http://www.uis.unesco.org/" TargetMode="External"/><Relationship Id="rId4" Type="http://schemas.openxmlformats.org/officeDocument/2006/relationships/hyperlink" Target="http://www.standardandpoors.com/"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www.usaid.gov/" TargetMode="External"/><Relationship Id="rId7" Type="http://schemas.openxmlformats.org/officeDocument/2006/relationships/hyperlink" Target="http://www.ojp.usdoj.gov/bjs" TargetMode="External"/><Relationship Id="rId2" Type="http://schemas.openxmlformats.org/officeDocument/2006/relationships/hyperlink" Target="http://www.uscourts.gov/" TargetMode="External"/><Relationship Id="rId1" Type="http://schemas.openxmlformats.org/officeDocument/2006/relationships/slideLayout" Target="../slideLayouts/slideLayout1.xml"/><Relationship Id="rId6" Type="http://schemas.openxmlformats.org/officeDocument/2006/relationships/hyperlink" Target="http://www.bea.gov/" TargetMode="External"/><Relationship Id="rId5" Type="http://schemas.openxmlformats.org/officeDocument/2006/relationships/hyperlink" Target="http://www.federalreserve.gov/" TargetMode="External"/><Relationship Id="rId4" Type="http://schemas.openxmlformats.org/officeDocument/2006/relationships/hyperlink" Target="http://www.usace.army.mil/"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www.usta.org/" TargetMode="External"/><Relationship Id="rId7" Type="http://schemas.openxmlformats.org/officeDocument/2006/relationships/hyperlink" Target="http://www.worldalmanac.com/" TargetMode="External"/><Relationship Id="rId2" Type="http://schemas.openxmlformats.org/officeDocument/2006/relationships/hyperlink" Target="http://www.acbankers.org/" TargetMode="External"/><Relationship Id="rId1" Type="http://schemas.openxmlformats.org/officeDocument/2006/relationships/slideLayout" Target="../slideLayouts/slideLayout1.xml"/><Relationship Id="rId6" Type="http://schemas.openxmlformats.org/officeDocument/2006/relationships/hyperlink" Target="http://www.warren-news.com/" TargetMode="External"/><Relationship Id="rId5" Type="http://schemas.openxmlformats.org/officeDocument/2006/relationships/hyperlink" Target="http://www.umich.edu/" TargetMode="External"/><Relationship Id="rId4" Type="http://schemas.openxmlformats.org/officeDocument/2006/relationships/hyperlink" Target="http://www.unitedway.org/"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www.cia.gov/library/publications/the-world-factbook/index.html" TargetMode="External"/><Relationship Id="rId2" Type="http://schemas.openxmlformats.org/officeDocument/2006/relationships/hyperlink" Target="http://www.demographia.com/" TargetMode="External"/><Relationship Id="rId1" Type="http://schemas.openxmlformats.org/officeDocument/2006/relationships/slideLayout" Target="../slideLayouts/slideLayout1.xml"/><Relationship Id="rId6" Type="http://schemas.openxmlformats.org/officeDocument/2006/relationships/hyperlink" Target="http://www.icma.org/" TargetMode="External"/><Relationship Id="rId5" Type="http://schemas.openxmlformats.org/officeDocument/2006/relationships/hyperlink" Target="http://www.iata.org/" TargetMode="External"/><Relationship Id="rId4" Type="http://schemas.openxmlformats.org/officeDocument/2006/relationships/hyperlink" Target="http://www.iadb.org/"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www.imf.org/" TargetMode="External"/><Relationship Id="rId2" Type="http://schemas.openxmlformats.org/officeDocument/2006/relationships/hyperlink" Target="http://www.ilo.org/" TargetMode="External"/><Relationship Id="rId1" Type="http://schemas.openxmlformats.org/officeDocument/2006/relationships/slideLayout" Target="../slideLayouts/slideLayout1.xml"/><Relationship Id="rId6" Type="http://schemas.openxmlformats.org/officeDocument/2006/relationships/hyperlink" Target="http://www.uis.unesco.org/" TargetMode="External"/><Relationship Id="rId5" Type="http://schemas.openxmlformats.org/officeDocument/2006/relationships/hyperlink" Target="http://www.paho.org/" TargetMode="External"/><Relationship Id="rId4" Type="http://schemas.openxmlformats.org/officeDocument/2006/relationships/hyperlink" Target="http://www.sourceoecd.org/"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www.worldalmanac.com/" TargetMode="External"/><Relationship Id="rId2" Type="http://schemas.openxmlformats.org/officeDocument/2006/relationships/hyperlink" Target="http://unstats.un.org/unsd/" TargetMode="External"/><Relationship Id="rId1" Type="http://schemas.openxmlformats.org/officeDocument/2006/relationships/slideLayout" Target="../slideLayouts/slideLayout1.xml"/><Relationship Id="rId5" Type="http://schemas.openxmlformats.org/officeDocument/2006/relationships/hyperlink" Target="http://www.who.int/" TargetMode="External"/><Relationship Id="rId4" Type="http://schemas.openxmlformats.org/officeDocument/2006/relationships/hyperlink" Target="http://www.worldbank.org/"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blm.gov/" TargetMode="External"/><Relationship Id="rId7" Type="http://schemas.openxmlformats.org/officeDocument/2006/relationships/hyperlink" Target="http://www.occ.treas.gov/" TargetMode="External"/><Relationship Id="rId2" Type="http://schemas.openxmlformats.org/officeDocument/2006/relationships/hyperlink" Target="http://www.bls.gov/" TargetMode="External"/><Relationship Id="rId1" Type="http://schemas.openxmlformats.org/officeDocument/2006/relationships/slideLayout" Target="../slideLayouts/slideLayout1.xml"/><Relationship Id="rId6" Type="http://schemas.openxmlformats.org/officeDocument/2006/relationships/hyperlink" Target="http://www.cms.hhs.gov/" TargetMode="External"/><Relationship Id="rId5" Type="http://schemas.openxmlformats.org/officeDocument/2006/relationships/hyperlink" Target="http://www.cdc.gov/" TargetMode="External"/><Relationship Id="rId4" Type="http://schemas.openxmlformats.org/officeDocument/2006/relationships/hyperlink" Target="http://www.census.gov/"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www.whitehouse.gov/" TargetMode="External"/><Relationship Id="rId7" Type="http://schemas.openxmlformats.org/officeDocument/2006/relationships/hyperlink" Target="http://www.nrcs.usda.gov/" TargetMode="External"/><Relationship Id="rId2" Type="http://schemas.openxmlformats.org/officeDocument/2006/relationships/hyperlink" Target="http://clerkweb.house.gov/" TargetMode="External"/><Relationship Id="rId1" Type="http://schemas.openxmlformats.org/officeDocument/2006/relationships/slideLayout" Target="../slideLayouts/slideLayout1.xml"/><Relationship Id="rId6" Type="http://schemas.openxmlformats.org/officeDocument/2006/relationships/hyperlink" Target="http://www.fns.usda.gov/" TargetMode="External"/><Relationship Id="rId5" Type="http://schemas.openxmlformats.org/officeDocument/2006/relationships/hyperlink" Target="http://www.usda.gov/" TargetMode="External"/><Relationship Id="rId4" Type="http://schemas.openxmlformats.org/officeDocument/2006/relationships/hyperlink" Target="http://www.whitehouse.gov/ceq"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www.ed.gov/" TargetMode="External"/><Relationship Id="rId7" Type="http://schemas.openxmlformats.org/officeDocument/2006/relationships/hyperlink" Target="http://uscis.gov/graphics/shared/aboutus/statistics/index.htm" TargetMode="External"/><Relationship Id="rId2" Type="http://schemas.openxmlformats.org/officeDocument/2006/relationships/hyperlink" Target="http://www.defenselink.mil/" TargetMode="External"/><Relationship Id="rId1" Type="http://schemas.openxmlformats.org/officeDocument/2006/relationships/slideLayout" Target="../slideLayouts/slideLayout1.xml"/><Relationship Id="rId6" Type="http://schemas.openxmlformats.org/officeDocument/2006/relationships/hyperlink" Target="http://www.uscg.mil/" TargetMode="External"/><Relationship Id="rId5" Type="http://schemas.openxmlformats.org/officeDocument/2006/relationships/hyperlink" Target="http://www.dhs.gov/" TargetMode="External"/><Relationship Id="rId4" Type="http://schemas.openxmlformats.org/officeDocument/2006/relationships/hyperlink" Target="http://www.os.hhs.gov/"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dol.gov/" TargetMode="External"/><Relationship Id="rId7" Type="http://schemas.openxmlformats.org/officeDocument/2006/relationships/hyperlink" Target="http://www.atf.treas.gov/" TargetMode="External"/><Relationship Id="rId2" Type="http://schemas.openxmlformats.org/officeDocument/2006/relationships/hyperlink" Target="http://www.hud.gov/" TargetMode="External"/><Relationship Id="rId1" Type="http://schemas.openxmlformats.org/officeDocument/2006/relationships/slideLayout" Target="../slideLayouts/slideLayout1.xml"/><Relationship Id="rId6" Type="http://schemas.openxmlformats.org/officeDocument/2006/relationships/hyperlink" Target="http://www.treasury.gov/" TargetMode="External"/><Relationship Id="rId5" Type="http://schemas.openxmlformats.org/officeDocument/2006/relationships/hyperlink" Target="http://www.dot.gov/" TargetMode="External"/><Relationship Id="rId4" Type="http://schemas.openxmlformats.org/officeDocument/2006/relationships/hyperlink" Target="http://www.state.gov/"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fms.treas.gov/" TargetMode="External"/><Relationship Id="rId7" Type="http://schemas.openxmlformats.org/officeDocument/2006/relationships/hyperlink" Target="http://www.eia.doe.gov/" TargetMode="External"/><Relationship Id="rId2" Type="http://schemas.openxmlformats.org/officeDocument/2006/relationships/hyperlink" Target="http://www.publicdebt.treas.gov/" TargetMode="External"/><Relationship Id="rId1" Type="http://schemas.openxmlformats.org/officeDocument/2006/relationships/slideLayout" Target="../slideLayouts/slideLayout1.xml"/><Relationship Id="rId6" Type="http://schemas.openxmlformats.org/officeDocument/2006/relationships/hyperlink" Target="http://www.doleta.gov/" TargetMode="External"/><Relationship Id="rId5" Type="http://schemas.openxmlformats.org/officeDocument/2006/relationships/hyperlink" Target="http://www.whitehousedrugpolicy.gov/" TargetMode="External"/><Relationship Id="rId4" Type="http://schemas.openxmlformats.org/officeDocument/2006/relationships/hyperlink" Target="http://www.va.gov/"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ww.exim.gov/" TargetMode="External"/><Relationship Id="rId7" Type="http://schemas.openxmlformats.org/officeDocument/2006/relationships/hyperlink" Target="http://www.fdic.gov/" TargetMode="External"/><Relationship Id="rId2" Type="http://schemas.openxmlformats.org/officeDocument/2006/relationships/hyperlink" Target="http://www.epa.gov/" TargetMode="External"/><Relationship Id="rId1" Type="http://schemas.openxmlformats.org/officeDocument/2006/relationships/slideLayout" Target="../slideLayouts/slideLayout1.xml"/><Relationship Id="rId6" Type="http://schemas.openxmlformats.org/officeDocument/2006/relationships/hyperlink" Target="http://www.fcc.gov/" TargetMode="External"/><Relationship Id="rId5" Type="http://schemas.openxmlformats.org/officeDocument/2006/relationships/hyperlink" Target="http://www.fbi.gov/" TargetMode="External"/><Relationship Id="rId4" Type="http://schemas.openxmlformats.org/officeDocument/2006/relationships/hyperlink" Target="http://www.fca.go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057400" y="1905000"/>
            <a:ext cx="5105400" cy="2362200"/>
          </a:xfrm>
        </p:spPr>
        <p:txBody>
          <a:bodyPr/>
          <a:lstStyle/>
          <a:p>
            <a:pPr>
              <a:defRPr/>
            </a:pPr>
            <a:r>
              <a:rPr lang="en-US" sz="4800" b="1" smtClean="0">
                <a:solidFill>
                  <a:srgbClr val="FF33CC"/>
                </a:solidFill>
                <a:effectLst>
                  <a:outerShdw blurRad="38100" dist="38100" dir="2700000" algn="tl">
                    <a:srgbClr val="000000"/>
                  </a:outerShdw>
                </a:effectLst>
                <a:latin typeface="Comic Sans MS" pitchFamily="66" charset="0"/>
              </a:rPr>
              <a:t>Web Data Sources</a:t>
            </a:r>
          </a:p>
        </p:txBody>
      </p:sp>
      <p:sp>
        <p:nvSpPr>
          <p:cNvPr id="2051" name="Text Box 12"/>
          <p:cNvSpPr txBox="1">
            <a:spLocks noChangeArrowheads="1"/>
          </p:cNvSpPr>
          <p:nvPr/>
        </p:nvSpPr>
        <p:spPr bwMode="auto">
          <a:xfrm>
            <a:off x="533400" y="5562600"/>
            <a:ext cx="8382000" cy="581025"/>
          </a:xfrm>
          <a:prstGeom prst="rect">
            <a:avLst/>
          </a:prstGeom>
          <a:solidFill>
            <a:srgbClr val="FFCC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b="1" i="1" dirty="0">
                <a:solidFill>
                  <a:schemeClr val="accent5">
                    <a:lumMod val="50000"/>
                  </a:schemeClr>
                </a:solidFill>
              </a:rPr>
              <a:t>Copyright (c) </a:t>
            </a:r>
            <a:r>
              <a:rPr lang="en-US" sz="1600" b="1" i="1" dirty="0" smtClean="0">
                <a:solidFill>
                  <a:schemeClr val="accent5">
                    <a:lumMod val="50000"/>
                  </a:schemeClr>
                </a:solidFill>
              </a:rPr>
              <a:t>2016 </a:t>
            </a:r>
            <a:r>
              <a:rPr lang="en-US" sz="1600" b="1" i="1" dirty="0">
                <a:solidFill>
                  <a:schemeClr val="accent5">
                    <a:lumMod val="50000"/>
                  </a:schemeClr>
                </a:solidFill>
              </a:rPr>
              <a:t>by The McGraw-Hill Companies.  This material is solely for educational use by licensed users of </a:t>
            </a:r>
            <a:r>
              <a:rPr lang="en-US" sz="1600" b="1" i="1" dirty="0" err="1">
                <a:solidFill>
                  <a:srgbClr val="0000FF"/>
                </a:solidFill>
              </a:rPr>
              <a:t>Learning</a:t>
            </a:r>
            <a:r>
              <a:rPr lang="en-US" sz="1600" b="1" i="1" dirty="0" err="1">
                <a:solidFill>
                  <a:srgbClr val="FF3300"/>
                </a:solidFill>
              </a:rPr>
              <a:t>Stats</a:t>
            </a:r>
            <a:r>
              <a:rPr lang="en-US" sz="1600" b="1" i="1" dirty="0">
                <a:solidFill>
                  <a:schemeClr val="accent1"/>
                </a:solidFill>
              </a:rPr>
              <a:t>. </a:t>
            </a:r>
            <a:r>
              <a:rPr lang="en-US" sz="1600" b="1" i="1" dirty="0">
                <a:solidFill>
                  <a:schemeClr val="accent5">
                    <a:lumMod val="50000"/>
                  </a:schemeClr>
                </a:solidFill>
              </a:rPr>
              <a:t>It may not be copied or resold for profit.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Government Data-8</a:t>
            </a:r>
          </a:p>
        </p:txBody>
      </p:sp>
      <p:sp>
        <p:nvSpPr>
          <p:cNvPr id="11267" name="Rectangle 3"/>
          <p:cNvSpPr>
            <a:spLocks noChangeArrowheads="1"/>
          </p:cNvSpPr>
          <p:nvPr/>
        </p:nvSpPr>
        <p:spPr bwMode="auto">
          <a:xfrm>
            <a:off x="2590800" y="1447800"/>
            <a:ext cx="342265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Federal Highway Administration</a:t>
            </a:r>
            <a:endParaRPr lang="en-US" sz="1800"/>
          </a:p>
          <a:p>
            <a:r>
              <a:rPr lang="en-US" sz="1800" i="1">
                <a:hlinkClick r:id="rId2"/>
              </a:rPr>
              <a:t>http://www.fhwa.dot.gov</a:t>
            </a:r>
            <a:endParaRPr lang="en-US" sz="1800"/>
          </a:p>
          <a:p>
            <a:endParaRPr lang="en-US" sz="1800"/>
          </a:p>
          <a:p>
            <a:r>
              <a:rPr lang="en-US" sz="1800" b="1"/>
              <a:t>Federal Railroad Administration</a:t>
            </a:r>
            <a:endParaRPr lang="en-US" sz="1800"/>
          </a:p>
          <a:p>
            <a:r>
              <a:rPr lang="en-US" sz="1800" i="1">
                <a:hlinkClick r:id="rId3"/>
              </a:rPr>
              <a:t>http://www.fra.dot.gov</a:t>
            </a:r>
            <a:endParaRPr lang="en-US" sz="1800"/>
          </a:p>
          <a:p>
            <a:endParaRPr lang="en-US" sz="1800" b="1"/>
          </a:p>
          <a:p>
            <a:r>
              <a:rPr lang="en-US" sz="1800" b="1"/>
              <a:t>Fish and Wildlife Service</a:t>
            </a:r>
            <a:endParaRPr lang="en-US" sz="1800"/>
          </a:p>
          <a:p>
            <a:r>
              <a:rPr lang="en-US" sz="1800" i="1">
                <a:hlinkClick r:id="rId4"/>
              </a:rPr>
              <a:t>http://www.fws.gov</a:t>
            </a:r>
            <a:endParaRPr lang="en-US" sz="1800"/>
          </a:p>
          <a:p>
            <a:endParaRPr lang="en-US" sz="1800" b="1"/>
          </a:p>
          <a:p>
            <a:r>
              <a:rPr lang="en-US" sz="1800" b="1"/>
              <a:t>Forest Service</a:t>
            </a:r>
            <a:endParaRPr lang="en-US" sz="1800"/>
          </a:p>
          <a:p>
            <a:r>
              <a:rPr lang="en-US" sz="1800" i="1">
                <a:hlinkClick r:id="rId5"/>
              </a:rPr>
              <a:t>http://www.fs.fed.us</a:t>
            </a:r>
            <a:endParaRPr lang="en-US" sz="1800"/>
          </a:p>
          <a:p>
            <a:endParaRPr lang="en-US" sz="1800" b="1"/>
          </a:p>
          <a:p>
            <a:r>
              <a:rPr lang="en-US" sz="1800" b="1"/>
              <a:t>General Services Administration</a:t>
            </a:r>
            <a:endParaRPr lang="en-US" sz="1800"/>
          </a:p>
          <a:p>
            <a:r>
              <a:rPr lang="en-US" sz="1800" i="1">
                <a:hlinkClick r:id="rId6"/>
              </a:rPr>
              <a:t>http://www.gsa.gov</a:t>
            </a:r>
            <a:endParaRPr lang="en-US" sz="1800"/>
          </a:p>
          <a:p>
            <a:endParaRPr lang="it-IT" sz="1800" b="1"/>
          </a:p>
          <a:p>
            <a:r>
              <a:rPr lang="it-IT" sz="1800" b="1"/>
              <a:t>Geological Survey</a:t>
            </a:r>
            <a:endParaRPr lang="en-US" sz="1800"/>
          </a:p>
          <a:p>
            <a:r>
              <a:rPr lang="it-IT" sz="1800" i="1">
                <a:hlinkClick r:id="rId7"/>
              </a:rPr>
              <a:t>http://ask.usgs.gov</a:t>
            </a:r>
            <a:endParaRPr lang="it-IT" sz="1800" i="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Government Data-9</a:t>
            </a:r>
          </a:p>
        </p:txBody>
      </p:sp>
      <p:sp>
        <p:nvSpPr>
          <p:cNvPr id="12291" name="Rectangle 3"/>
          <p:cNvSpPr>
            <a:spLocks noChangeArrowheads="1"/>
          </p:cNvSpPr>
          <p:nvPr/>
        </p:nvSpPr>
        <p:spPr bwMode="auto">
          <a:xfrm>
            <a:off x="2438400" y="1524000"/>
            <a:ext cx="410210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Immigration and Naturalization Service</a:t>
            </a:r>
            <a:endParaRPr lang="en-US" sz="1800"/>
          </a:p>
          <a:p>
            <a:r>
              <a:rPr lang="en-US" sz="1800" i="1">
                <a:hlinkClick r:id="rId2"/>
              </a:rPr>
              <a:t>http://www.irs.ustreas.gov</a:t>
            </a:r>
            <a:endParaRPr lang="en-US" sz="1800"/>
          </a:p>
          <a:p>
            <a:endParaRPr lang="en-US" sz="1800" b="1"/>
          </a:p>
          <a:p>
            <a:r>
              <a:rPr lang="en-US" sz="1800" b="1"/>
              <a:t>International Trade Administration</a:t>
            </a:r>
            <a:endParaRPr lang="en-US" sz="1800"/>
          </a:p>
          <a:p>
            <a:r>
              <a:rPr lang="en-US" sz="1800" i="1">
                <a:hlinkClick r:id="rId3"/>
              </a:rPr>
              <a:t>http://www.ita.doc.gov</a:t>
            </a:r>
            <a:endParaRPr lang="en-US" sz="1800"/>
          </a:p>
          <a:p>
            <a:endParaRPr lang="en-US" sz="1800" b="1"/>
          </a:p>
          <a:p>
            <a:r>
              <a:rPr lang="en-US" sz="1800" b="1"/>
              <a:t>International Trade Commission</a:t>
            </a:r>
            <a:endParaRPr lang="en-US" sz="1800"/>
          </a:p>
          <a:p>
            <a:r>
              <a:rPr lang="en-US" sz="1800" i="1">
                <a:hlinkClick r:id="rId4"/>
              </a:rPr>
              <a:t>http://www.usitc.gov</a:t>
            </a:r>
            <a:endParaRPr lang="en-US" sz="1800"/>
          </a:p>
          <a:p>
            <a:endParaRPr lang="en-US" sz="1800" b="1"/>
          </a:p>
          <a:p>
            <a:r>
              <a:rPr lang="en-US" sz="1800" b="1"/>
              <a:t>Library of Congress</a:t>
            </a:r>
            <a:endParaRPr lang="en-US" sz="1800"/>
          </a:p>
          <a:p>
            <a:r>
              <a:rPr lang="en-US" sz="1800" i="1">
                <a:hlinkClick r:id="rId5"/>
              </a:rPr>
              <a:t>http://www.loc.gov</a:t>
            </a:r>
            <a:endParaRPr lang="en-US" sz="1800"/>
          </a:p>
          <a:p>
            <a:endParaRPr lang="en-US" sz="1800" b="1"/>
          </a:p>
          <a:p>
            <a:r>
              <a:rPr lang="en-US" sz="1800" b="1"/>
              <a:t>Maritime Administration</a:t>
            </a:r>
            <a:endParaRPr lang="en-US" sz="1800"/>
          </a:p>
          <a:p>
            <a:r>
              <a:rPr lang="en-US" sz="1800" i="1">
                <a:hlinkClick r:id="rId6"/>
              </a:rPr>
              <a:t>http://www.marad.dot.gov</a:t>
            </a:r>
            <a:endParaRPr lang="en-US" sz="1800"/>
          </a:p>
          <a:p>
            <a:endParaRPr lang="en-US" sz="1800" b="1"/>
          </a:p>
          <a:p>
            <a:r>
              <a:rPr lang="en-US" sz="1800" b="1"/>
              <a:t>Mine Safety and Health Administration</a:t>
            </a:r>
            <a:endParaRPr lang="en-US" sz="1800"/>
          </a:p>
          <a:p>
            <a:r>
              <a:rPr lang="en-US" sz="1800" i="1">
                <a:hlinkClick r:id="rId7"/>
              </a:rPr>
              <a:t>http://www.msha.gov</a:t>
            </a:r>
            <a:endParaRPr lang="en-US" sz="18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Government Data-10</a:t>
            </a:r>
          </a:p>
        </p:txBody>
      </p:sp>
      <p:sp>
        <p:nvSpPr>
          <p:cNvPr id="13315" name="Rectangle 3"/>
          <p:cNvSpPr>
            <a:spLocks noChangeArrowheads="1"/>
          </p:cNvSpPr>
          <p:nvPr/>
        </p:nvSpPr>
        <p:spPr bwMode="auto">
          <a:xfrm>
            <a:off x="2286000" y="1524000"/>
            <a:ext cx="487045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dirty="0"/>
              <a:t>National Aeronautics and Space Administration</a:t>
            </a:r>
            <a:endParaRPr lang="en-US" sz="1800" dirty="0"/>
          </a:p>
          <a:p>
            <a:r>
              <a:rPr lang="en-US" sz="1800" i="1" dirty="0">
                <a:hlinkClick r:id="rId2"/>
              </a:rPr>
              <a:t>http://ifmp.nasa.gov</a:t>
            </a:r>
            <a:endParaRPr lang="en-US" sz="1800" dirty="0"/>
          </a:p>
          <a:p>
            <a:endParaRPr lang="en-US" sz="1800" b="1" dirty="0"/>
          </a:p>
          <a:p>
            <a:r>
              <a:rPr lang="en-US" sz="1800" b="1" dirty="0"/>
              <a:t>National Center for Education Statistics</a:t>
            </a:r>
            <a:endParaRPr lang="en-US" sz="1800" dirty="0"/>
          </a:p>
          <a:p>
            <a:r>
              <a:rPr lang="en-US" sz="1800" i="1" dirty="0">
                <a:hlinkClick r:id="rId3"/>
              </a:rPr>
              <a:t>http://nces.ed.gov</a:t>
            </a:r>
            <a:endParaRPr lang="en-US" sz="1800" dirty="0"/>
          </a:p>
          <a:p>
            <a:endParaRPr lang="en-US" sz="1800" b="1" dirty="0"/>
          </a:p>
          <a:p>
            <a:r>
              <a:rPr lang="en-US" sz="1800" b="1" dirty="0"/>
              <a:t>National Center for Health Statistics</a:t>
            </a:r>
            <a:endParaRPr lang="en-US" sz="1800" dirty="0"/>
          </a:p>
          <a:p>
            <a:r>
              <a:rPr lang="en-US" sz="1800" i="1" dirty="0">
                <a:hlinkClick r:id="rId4"/>
              </a:rPr>
              <a:t>http://www.cdc.gov/nchs/</a:t>
            </a:r>
            <a:endParaRPr lang="en-US" sz="1800" dirty="0"/>
          </a:p>
          <a:p>
            <a:endParaRPr lang="en-US" sz="1800" b="1" dirty="0"/>
          </a:p>
          <a:p>
            <a:r>
              <a:rPr lang="en-US" sz="1800" b="1" dirty="0"/>
              <a:t>National Credit Union Administration</a:t>
            </a:r>
            <a:endParaRPr lang="en-US" sz="1800" dirty="0"/>
          </a:p>
          <a:p>
            <a:r>
              <a:rPr lang="en-US" sz="1800" i="1" dirty="0">
                <a:hlinkClick r:id="rId5"/>
              </a:rPr>
              <a:t>http://www.ncua.gov</a:t>
            </a:r>
            <a:endParaRPr lang="en-US" sz="1800" dirty="0"/>
          </a:p>
          <a:p>
            <a:endParaRPr lang="en-US" sz="1800" b="1" dirty="0"/>
          </a:p>
          <a:p>
            <a:r>
              <a:rPr lang="en-US" sz="1800" b="1" dirty="0"/>
              <a:t>National Guard Bureau</a:t>
            </a:r>
            <a:endParaRPr lang="en-US" sz="1800" dirty="0"/>
          </a:p>
          <a:p>
            <a:r>
              <a:rPr lang="en-US" sz="1800" i="1" dirty="0">
                <a:hlinkClick r:id="rId6"/>
              </a:rPr>
              <a:t>http://www.ngb.army.mil/</a:t>
            </a:r>
            <a:endParaRPr lang="en-US" sz="1800" dirty="0"/>
          </a:p>
          <a:p>
            <a:endParaRPr lang="en-US" sz="1800" b="1" dirty="0"/>
          </a:p>
          <a:p>
            <a:r>
              <a:rPr lang="en-US" sz="1800" b="1" dirty="0"/>
              <a:t>The National Library of Medicine</a:t>
            </a:r>
            <a:endParaRPr lang="en-US" sz="1800" dirty="0"/>
          </a:p>
          <a:p>
            <a:r>
              <a:rPr lang="en-US" sz="1800" i="1" dirty="0">
                <a:hlinkClick r:id="rId7"/>
              </a:rPr>
              <a:t>http://www.nlm.nih.gov</a:t>
            </a:r>
            <a:endParaRPr lang="en-US" sz="1800" i="1"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Government Data-11</a:t>
            </a:r>
          </a:p>
        </p:txBody>
      </p:sp>
      <p:sp>
        <p:nvSpPr>
          <p:cNvPr id="14339" name="Rectangle 3"/>
          <p:cNvSpPr>
            <a:spLocks noChangeArrowheads="1"/>
          </p:cNvSpPr>
          <p:nvPr/>
        </p:nvSpPr>
        <p:spPr bwMode="auto">
          <a:xfrm>
            <a:off x="2133600" y="1600200"/>
            <a:ext cx="516255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National Oceanic and Atmospheric Administration</a:t>
            </a:r>
            <a:endParaRPr lang="en-US" sz="1800"/>
          </a:p>
          <a:p>
            <a:r>
              <a:rPr lang="en-US" sz="1800" i="1">
                <a:hlinkClick r:id="rId2"/>
              </a:rPr>
              <a:t>http://www.lib.noaa.gov</a:t>
            </a:r>
            <a:endParaRPr lang="en-US" sz="1800"/>
          </a:p>
          <a:p>
            <a:endParaRPr lang="en-US" sz="1800" b="1"/>
          </a:p>
          <a:p>
            <a:r>
              <a:rPr lang="en-US" sz="1800" b="1"/>
              <a:t>National Park Service</a:t>
            </a:r>
            <a:endParaRPr lang="en-US" sz="1800"/>
          </a:p>
          <a:p>
            <a:r>
              <a:rPr lang="en-US" sz="1800" i="1">
                <a:hlinkClick r:id="rId3"/>
              </a:rPr>
              <a:t>http://www.nps.gov</a:t>
            </a:r>
            <a:endParaRPr lang="en-US" sz="1800"/>
          </a:p>
          <a:p>
            <a:endParaRPr lang="en-US" sz="1800" b="1"/>
          </a:p>
          <a:p>
            <a:r>
              <a:rPr lang="en-US" sz="1800" b="1"/>
              <a:t>National Science Foundation</a:t>
            </a:r>
            <a:endParaRPr lang="en-US" sz="1800"/>
          </a:p>
          <a:p>
            <a:r>
              <a:rPr lang="en-US" sz="1800" i="1">
                <a:hlinkClick r:id="rId4"/>
              </a:rPr>
              <a:t>http://www.nsf.gov</a:t>
            </a:r>
            <a:endParaRPr lang="en-US" sz="1800"/>
          </a:p>
          <a:p>
            <a:endParaRPr lang="en-US" sz="1800" b="1"/>
          </a:p>
          <a:p>
            <a:r>
              <a:rPr lang="en-US" sz="1800" b="1"/>
              <a:t>National Transportation Safety Board</a:t>
            </a:r>
            <a:endParaRPr lang="en-US" sz="1800"/>
          </a:p>
          <a:p>
            <a:r>
              <a:rPr lang="en-US" sz="1800" i="1">
                <a:hlinkClick r:id="rId5"/>
              </a:rPr>
              <a:t>http://www.ntsb.gov</a:t>
            </a:r>
            <a:endParaRPr lang="en-US" sz="1800"/>
          </a:p>
          <a:p>
            <a:endParaRPr lang="en-US" sz="1800" b="1"/>
          </a:p>
          <a:p>
            <a:r>
              <a:rPr lang="en-US" sz="1800" b="1"/>
              <a:t>Office of Management and Budget</a:t>
            </a:r>
            <a:endParaRPr lang="en-US" sz="1800"/>
          </a:p>
          <a:p>
            <a:r>
              <a:rPr lang="en-US" sz="1800" i="1">
                <a:hlinkClick r:id="rId6"/>
              </a:rPr>
              <a:t>http://www.whitehouse.gov/omb</a:t>
            </a:r>
            <a:endParaRPr lang="en-US" sz="1800"/>
          </a:p>
          <a:p>
            <a:endParaRPr lang="en-US" sz="1800" b="1"/>
          </a:p>
          <a:p>
            <a:r>
              <a:rPr lang="en-US" sz="1800" b="1"/>
              <a:t>Office of Personnel Management</a:t>
            </a:r>
            <a:endParaRPr lang="en-US" sz="1800"/>
          </a:p>
          <a:p>
            <a:r>
              <a:rPr lang="en-US" sz="1800" i="1">
                <a:hlinkClick r:id="rId7"/>
              </a:rPr>
              <a:t>http://www.opm.gov</a:t>
            </a:r>
            <a:endParaRPr lang="en-US" sz="1800" b="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Government Data-12</a:t>
            </a:r>
          </a:p>
        </p:txBody>
      </p:sp>
      <p:sp>
        <p:nvSpPr>
          <p:cNvPr id="15363" name="Rectangle 3"/>
          <p:cNvSpPr>
            <a:spLocks noChangeArrowheads="1"/>
          </p:cNvSpPr>
          <p:nvPr/>
        </p:nvSpPr>
        <p:spPr bwMode="auto">
          <a:xfrm>
            <a:off x="2590800" y="1676400"/>
            <a:ext cx="4146550" cy="393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Patent and Trademark Office</a:t>
            </a:r>
            <a:endParaRPr lang="en-US" sz="1800"/>
          </a:p>
          <a:p>
            <a:r>
              <a:rPr lang="en-US" sz="1800" i="1">
                <a:hlinkClick r:id="rId2"/>
              </a:rPr>
              <a:t>http://www.uspto.gov</a:t>
            </a:r>
            <a:endParaRPr lang="en-US" sz="1800" i="1"/>
          </a:p>
          <a:p>
            <a:endParaRPr lang="en-US" sz="1800" b="1"/>
          </a:p>
          <a:p>
            <a:r>
              <a:rPr lang="en-US" sz="1800" b="1"/>
              <a:t>Railroad Retirement Board, Chicago, IL</a:t>
            </a:r>
            <a:endParaRPr lang="en-US" sz="1800"/>
          </a:p>
          <a:p>
            <a:r>
              <a:rPr lang="en-US" sz="1800" i="1">
                <a:hlinkClick r:id="rId3"/>
              </a:rPr>
              <a:t>http://www.rrb.gov</a:t>
            </a:r>
            <a:endParaRPr lang="en-US" sz="1800"/>
          </a:p>
          <a:p>
            <a:endParaRPr lang="en-US" sz="1800" b="1"/>
          </a:p>
          <a:p>
            <a:r>
              <a:rPr lang="en-US" sz="1800" b="1"/>
              <a:t>Securities and Exchange Commission</a:t>
            </a:r>
            <a:endParaRPr lang="en-US" sz="1800"/>
          </a:p>
          <a:p>
            <a:r>
              <a:rPr lang="en-US" sz="1800" i="1">
                <a:hlinkClick r:id="rId4"/>
              </a:rPr>
              <a:t>http://www.sec.gov</a:t>
            </a:r>
            <a:endParaRPr lang="en-US" sz="1800"/>
          </a:p>
          <a:p>
            <a:endParaRPr lang="en-US" sz="1800" b="1"/>
          </a:p>
          <a:p>
            <a:r>
              <a:rPr lang="en-US" sz="1800" b="1"/>
              <a:t>Small Business Administration</a:t>
            </a:r>
            <a:endParaRPr lang="en-US" sz="1800"/>
          </a:p>
          <a:p>
            <a:r>
              <a:rPr lang="en-US" sz="1800" i="1">
                <a:hlinkClick r:id="rId5"/>
              </a:rPr>
              <a:t>http://www.sbaonline.sba.gov</a:t>
            </a:r>
            <a:endParaRPr lang="en-US" sz="1800"/>
          </a:p>
          <a:p>
            <a:endParaRPr lang="en-US" sz="1800" b="1"/>
          </a:p>
          <a:p>
            <a:r>
              <a:rPr lang="en-US" sz="1800" b="1"/>
              <a:t>Social Security Administration</a:t>
            </a:r>
            <a:endParaRPr lang="en-US" sz="1800"/>
          </a:p>
          <a:p>
            <a:r>
              <a:rPr lang="en-US" sz="1800" i="1">
                <a:hlinkClick r:id="rId6"/>
              </a:rPr>
              <a:t>http://www.ssa.gov</a:t>
            </a:r>
            <a:endParaRPr lang="en-US" sz="1800" i="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Non-Government Data-1</a:t>
            </a:r>
          </a:p>
        </p:txBody>
      </p:sp>
      <p:sp>
        <p:nvSpPr>
          <p:cNvPr id="16387" name="Rectangle 3"/>
          <p:cNvSpPr>
            <a:spLocks noChangeArrowheads="1"/>
          </p:cNvSpPr>
          <p:nvPr/>
        </p:nvSpPr>
        <p:spPr bwMode="auto">
          <a:xfrm>
            <a:off x="1676400" y="1371600"/>
            <a:ext cx="6915150" cy="503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AAFRC Trust For Philanthropy, Indianapolis, IN</a:t>
            </a:r>
            <a:endParaRPr lang="en-US" sz="1800"/>
          </a:p>
          <a:p>
            <a:r>
              <a:rPr lang="it-IT" sz="1800" i="1">
                <a:hlinkClick r:id="rId2"/>
              </a:rPr>
              <a:t>http://www.aafrc.org</a:t>
            </a:r>
            <a:endParaRPr lang="en-US" sz="1800"/>
          </a:p>
          <a:p>
            <a:endParaRPr lang="en-US" sz="1800"/>
          </a:p>
          <a:p>
            <a:r>
              <a:rPr lang="en-US" sz="1800" b="1"/>
              <a:t>Aerospace Industries Association, Washington, DC</a:t>
            </a:r>
            <a:endParaRPr lang="en-US" sz="1800"/>
          </a:p>
          <a:p>
            <a:r>
              <a:rPr lang="en-US" sz="1800" i="1">
                <a:hlinkClick r:id="rId3"/>
              </a:rPr>
              <a:t>http://www.aia-aerospace.org</a:t>
            </a:r>
            <a:endParaRPr lang="en-US" sz="1800"/>
          </a:p>
          <a:p>
            <a:endParaRPr lang="en-US" sz="1800" b="1"/>
          </a:p>
          <a:p>
            <a:r>
              <a:rPr lang="en-US" sz="1800" b="1"/>
              <a:t>Air Transport Association of America, Inc., Washington, DC</a:t>
            </a:r>
            <a:endParaRPr lang="en-US" sz="1800"/>
          </a:p>
          <a:p>
            <a:r>
              <a:rPr lang="en-US" sz="1800" i="1">
                <a:hlinkClick r:id="rId4"/>
              </a:rPr>
              <a:t>http://www.airlines.org</a:t>
            </a:r>
            <a:endParaRPr lang="en-US" sz="1800"/>
          </a:p>
          <a:p>
            <a:endParaRPr lang="en-US" sz="1800"/>
          </a:p>
          <a:p>
            <a:r>
              <a:rPr lang="en-US" sz="1800" b="1"/>
              <a:t>The Alan Guttmacher Institute, New York, NY (reproductive health)</a:t>
            </a:r>
            <a:endParaRPr lang="en-US" sz="1800"/>
          </a:p>
          <a:p>
            <a:r>
              <a:rPr lang="en-US" sz="1800" i="1">
                <a:hlinkClick r:id="rId5"/>
              </a:rPr>
              <a:t>http://www.guttmacher.org</a:t>
            </a:r>
            <a:endParaRPr lang="en-US" sz="1800"/>
          </a:p>
          <a:p>
            <a:endParaRPr lang="en-US" sz="1800" b="1"/>
          </a:p>
          <a:p>
            <a:r>
              <a:rPr lang="en-US" sz="1800" b="1"/>
              <a:t>American Bureau of Metal Statistics, Inc., Secaucus, NJ</a:t>
            </a:r>
            <a:endParaRPr lang="en-US" sz="1800"/>
          </a:p>
          <a:p>
            <a:r>
              <a:rPr lang="en-US" sz="1800" i="1">
                <a:hlinkClick r:id="rId6"/>
              </a:rPr>
              <a:t>http://www.abms.com</a:t>
            </a:r>
            <a:endParaRPr lang="en-US" sz="1800"/>
          </a:p>
          <a:p>
            <a:endParaRPr lang="en-US" sz="1800" b="1"/>
          </a:p>
          <a:p>
            <a:r>
              <a:rPr lang="en-US" sz="1800" b="1"/>
              <a:t>American Council on Education, Washington, DC</a:t>
            </a:r>
            <a:endParaRPr lang="en-US" sz="1800"/>
          </a:p>
          <a:p>
            <a:r>
              <a:rPr lang="en-US" sz="1800" i="1">
                <a:hlinkClick r:id="rId7"/>
              </a:rPr>
              <a:t>http://www.acenet.edu</a:t>
            </a:r>
            <a:endParaRPr lang="en-US" sz="1800"/>
          </a:p>
          <a:p>
            <a:endParaRPr lang="en-US" sz="18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Non-Government Data-2</a:t>
            </a:r>
          </a:p>
        </p:txBody>
      </p:sp>
      <p:sp>
        <p:nvSpPr>
          <p:cNvPr id="17411" name="Rectangle 4"/>
          <p:cNvSpPr>
            <a:spLocks noChangeArrowheads="1"/>
          </p:cNvSpPr>
          <p:nvPr/>
        </p:nvSpPr>
        <p:spPr bwMode="auto">
          <a:xfrm>
            <a:off x="1752600" y="1371600"/>
            <a:ext cx="563245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dirty="0"/>
              <a:t>American Council of Life Insurers, Washington, DC</a:t>
            </a:r>
            <a:endParaRPr lang="en-US" sz="1800" dirty="0"/>
          </a:p>
          <a:p>
            <a:r>
              <a:rPr lang="en-US" sz="1800" i="1" dirty="0">
                <a:hlinkClick r:id="rId2"/>
              </a:rPr>
              <a:t>http://www.acli.com</a:t>
            </a:r>
            <a:endParaRPr lang="en-US" sz="1800" dirty="0"/>
          </a:p>
          <a:p>
            <a:endParaRPr lang="en-US" sz="1800" b="1" dirty="0"/>
          </a:p>
          <a:p>
            <a:r>
              <a:rPr lang="en-US" sz="1800" b="1" dirty="0"/>
              <a:t>American Dental Association, Chicago, IL</a:t>
            </a:r>
            <a:endParaRPr lang="en-US" sz="1800" dirty="0"/>
          </a:p>
          <a:p>
            <a:r>
              <a:rPr lang="en-US" sz="1800" i="1" dirty="0">
                <a:hlinkClick r:id="rId3"/>
              </a:rPr>
              <a:t>http://www.ada.org</a:t>
            </a:r>
            <a:endParaRPr lang="en-US" sz="1800" dirty="0"/>
          </a:p>
          <a:p>
            <a:endParaRPr lang="en-US" sz="1800" dirty="0"/>
          </a:p>
          <a:p>
            <a:r>
              <a:rPr lang="en-US" sz="1800" b="1" dirty="0"/>
              <a:t>American Forest &amp; Paper Association, Washington, DC</a:t>
            </a:r>
            <a:endParaRPr lang="en-US" sz="1800" dirty="0"/>
          </a:p>
          <a:p>
            <a:r>
              <a:rPr lang="en-US" sz="1800" i="1" dirty="0">
                <a:hlinkClick r:id="rId4"/>
              </a:rPr>
              <a:t>http://www.afandpa.org</a:t>
            </a:r>
            <a:endParaRPr lang="en-US" sz="1800" dirty="0"/>
          </a:p>
          <a:p>
            <a:endParaRPr lang="en-US" sz="1800" b="1" dirty="0"/>
          </a:p>
          <a:p>
            <a:r>
              <a:rPr lang="en-US" sz="1800" b="1" dirty="0"/>
              <a:t>American Frozen Food Institute, Burlingame, CA</a:t>
            </a:r>
            <a:endParaRPr lang="en-US" sz="1800" dirty="0"/>
          </a:p>
          <a:p>
            <a:r>
              <a:rPr lang="en-US" sz="1800" i="1" dirty="0">
                <a:hlinkClick r:id="rId5"/>
              </a:rPr>
              <a:t>http://www.affi.com</a:t>
            </a:r>
            <a:endParaRPr lang="en-US" sz="1800" dirty="0"/>
          </a:p>
          <a:p>
            <a:endParaRPr lang="en-US" sz="1800" b="1" dirty="0"/>
          </a:p>
          <a:p>
            <a:r>
              <a:rPr lang="en-US" sz="1800" b="1" dirty="0"/>
              <a:t>American Gas Association, Washington, DC</a:t>
            </a:r>
            <a:endParaRPr lang="en-US" sz="1800" dirty="0"/>
          </a:p>
          <a:p>
            <a:r>
              <a:rPr lang="en-US" sz="1800" i="1" dirty="0">
                <a:hlinkClick r:id="rId6"/>
              </a:rPr>
              <a:t>http://www.aga.org</a:t>
            </a:r>
            <a:endParaRPr lang="en-US" sz="1800" dirty="0"/>
          </a:p>
          <a:p>
            <a:endParaRPr lang="en-US" sz="1800" b="1" dirty="0"/>
          </a:p>
          <a:p>
            <a:r>
              <a:rPr lang="en-US" sz="1800" b="1" dirty="0"/>
              <a:t>American Iron and Steel Institute, Washington, DC</a:t>
            </a:r>
            <a:endParaRPr lang="en-US" sz="1800" dirty="0"/>
          </a:p>
          <a:p>
            <a:r>
              <a:rPr lang="en-US" sz="1800" i="1" dirty="0">
                <a:hlinkClick r:id="rId7"/>
              </a:rPr>
              <a:t>http://www.steel.org</a:t>
            </a:r>
            <a:endParaRPr lang="en-US" sz="18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Non-Government Data-3</a:t>
            </a:r>
          </a:p>
        </p:txBody>
      </p:sp>
      <p:sp>
        <p:nvSpPr>
          <p:cNvPr id="18435" name="Rectangle 3"/>
          <p:cNvSpPr>
            <a:spLocks noChangeArrowheads="1"/>
          </p:cNvSpPr>
          <p:nvPr/>
        </p:nvSpPr>
        <p:spPr bwMode="auto">
          <a:xfrm>
            <a:off x="1676400" y="1387475"/>
            <a:ext cx="629920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American Jewish Committee, New York, NY</a:t>
            </a:r>
            <a:endParaRPr lang="en-US" sz="1800"/>
          </a:p>
          <a:p>
            <a:r>
              <a:rPr lang="en-US" sz="1800" i="1">
                <a:hlinkClick r:id="rId2"/>
              </a:rPr>
              <a:t>http://www.ajc.org</a:t>
            </a:r>
            <a:endParaRPr lang="en-US" sz="1800"/>
          </a:p>
          <a:p>
            <a:endParaRPr lang="en-US" sz="1800" b="1"/>
          </a:p>
          <a:p>
            <a:r>
              <a:rPr lang="en-US" sz="1800" b="1"/>
              <a:t>American Medical Association, Chicago, IL</a:t>
            </a:r>
            <a:endParaRPr lang="en-US" sz="1800"/>
          </a:p>
          <a:p>
            <a:r>
              <a:rPr lang="en-US" sz="1800" i="1">
                <a:hlinkClick r:id="rId3"/>
              </a:rPr>
              <a:t>http://www.ama-assn.org</a:t>
            </a:r>
            <a:endParaRPr lang="en-US" sz="1800"/>
          </a:p>
          <a:p>
            <a:endParaRPr lang="en-US" sz="1800"/>
          </a:p>
          <a:p>
            <a:r>
              <a:rPr lang="en-US" sz="1800" b="1"/>
              <a:t>American Metal Market, New York, NY</a:t>
            </a:r>
            <a:endParaRPr lang="en-US" sz="1800"/>
          </a:p>
          <a:p>
            <a:r>
              <a:rPr lang="en-US" sz="1800" i="1">
                <a:hlinkClick r:id="rId4"/>
              </a:rPr>
              <a:t>http://www.amm.com</a:t>
            </a:r>
            <a:endParaRPr lang="en-US" sz="1800"/>
          </a:p>
          <a:p>
            <a:endParaRPr lang="en-US" sz="1800"/>
          </a:p>
          <a:p>
            <a:r>
              <a:rPr lang="en-US" sz="1800" b="1"/>
              <a:t>American Osteopathic Association, Chicago, IL</a:t>
            </a:r>
            <a:endParaRPr lang="en-US" sz="1800"/>
          </a:p>
          <a:p>
            <a:r>
              <a:rPr lang="en-US" sz="1800" i="1">
                <a:hlinkClick r:id="rId5"/>
              </a:rPr>
              <a:t>http://www.aoa-net.org</a:t>
            </a:r>
            <a:endParaRPr lang="en-US" sz="1800"/>
          </a:p>
          <a:p>
            <a:endParaRPr lang="en-US" sz="1800"/>
          </a:p>
          <a:p>
            <a:r>
              <a:rPr lang="en-US" sz="1800" b="1"/>
              <a:t>American Petroleum Institute, Washington, DC</a:t>
            </a:r>
            <a:endParaRPr lang="en-US" sz="1800"/>
          </a:p>
          <a:p>
            <a:r>
              <a:rPr lang="en-US" sz="1800" i="1">
                <a:hlinkClick r:id="rId6"/>
              </a:rPr>
              <a:t>http://www.api.org</a:t>
            </a:r>
            <a:endParaRPr lang="en-US" sz="1800"/>
          </a:p>
          <a:p>
            <a:endParaRPr lang="en-US" sz="1800"/>
          </a:p>
          <a:p>
            <a:r>
              <a:rPr lang="en-US" sz="1800" b="1"/>
              <a:t>American Public Transportation Association, Washington, DC</a:t>
            </a:r>
            <a:endParaRPr lang="en-US" sz="1800"/>
          </a:p>
          <a:p>
            <a:r>
              <a:rPr lang="en-US" sz="1800" i="1">
                <a:hlinkClick r:id="rId7"/>
              </a:rPr>
              <a:t>http://www.apta.com</a:t>
            </a:r>
            <a:endParaRPr lang="en-US" sz="1800" i="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Non-Government Data-4</a:t>
            </a:r>
          </a:p>
        </p:txBody>
      </p:sp>
      <p:sp>
        <p:nvSpPr>
          <p:cNvPr id="19459" name="Rectangle 4"/>
          <p:cNvSpPr>
            <a:spLocks noChangeArrowheads="1"/>
          </p:cNvSpPr>
          <p:nvPr/>
        </p:nvSpPr>
        <p:spPr bwMode="auto">
          <a:xfrm>
            <a:off x="1524000" y="1447800"/>
            <a:ext cx="680720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Association for Manufacturing Technology</a:t>
            </a:r>
            <a:endParaRPr lang="en-US" sz="1800"/>
          </a:p>
          <a:p>
            <a:r>
              <a:rPr lang="en-US" sz="1800" i="1">
                <a:hlinkClick r:id="rId2"/>
              </a:rPr>
              <a:t>http://www.amtonline.org</a:t>
            </a:r>
            <a:endParaRPr lang="en-US" sz="1800"/>
          </a:p>
          <a:p>
            <a:endParaRPr lang="en-US" sz="1800" b="1"/>
          </a:p>
          <a:p>
            <a:r>
              <a:rPr lang="en-US" sz="1800" b="1"/>
              <a:t>Association of American Railroads, Washington, DC</a:t>
            </a:r>
            <a:endParaRPr lang="en-US" sz="1800"/>
          </a:p>
          <a:p>
            <a:r>
              <a:rPr lang="en-US" sz="1800" i="1">
                <a:hlinkClick r:id="rId3"/>
              </a:rPr>
              <a:t>http://www.aar.org</a:t>
            </a:r>
            <a:endParaRPr lang="en-US" sz="1800"/>
          </a:p>
          <a:p>
            <a:endParaRPr lang="en-US" sz="1800" b="1"/>
          </a:p>
          <a:p>
            <a:r>
              <a:rPr lang="en-US" sz="1800" b="1"/>
              <a:t>Association of Racing Commissioners Intl, Inc., Lexington, KY</a:t>
            </a:r>
            <a:endParaRPr lang="en-US" sz="1800"/>
          </a:p>
          <a:p>
            <a:r>
              <a:rPr lang="en-US" sz="1800" i="1">
                <a:hlinkClick r:id="rId4"/>
              </a:rPr>
              <a:t>http://www.arci.com</a:t>
            </a:r>
            <a:endParaRPr lang="en-US" sz="1800"/>
          </a:p>
          <a:p>
            <a:endParaRPr lang="en-US" sz="1800" b="1"/>
          </a:p>
          <a:p>
            <a:r>
              <a:rPr lang="en-US" sz="1800" b="1"/>
              <a:t>Book Industry Study Group, Inc., New York, NY</a:t>
            </a:r>
            <a:endParaRPr lang="en-US" sz="1800"/>
          </a:p>
          <a:p>
            <a:r>
              <a:rPr lang="en-US" sz="1800" i="1">
                <a:hlinkClick r:id="rId5"/>
              </a:rPr>
              <a:t>http://www.bisg.org</a:t>
            </a:r>
            <a:endParaRPr lang="en-US" sz="1800"/>
          </a:p>
          <a:p>
            <a:endParaRPr lang="en-US" sz="1800" b="1"/>
          </a:p>
          <a:p>
            <a:r>
              <a:rPr lang="en-US" sz="1800" b="1"/>
              <a:t>Boy Scouts of America, Irving, TX</a:t>
            </a:r>
            <a:endParaRPr lang="en-US" sz="1800"/>
          </a:p>
          <a:p>
            <a:r>
              <a:rPr lang="en-US" sz="1800" i="1">
                <a:hlinkClick r:id="rId6"/>
              </a:rPr>
              <a:t>http://www.scouting.org</a:t>
            </a:r>
            <a:endParaRPr lang="en-US" sz="1800"/>
          </a:p>
          <a:p>
            <a:endParaRPr lang="en-US" sz="1800"/>
          </a:p>
          <a:p>
            <a:r>
              <a:rPr lang="en-US" sz="1800" b="1"/>
              <a:t>The Bureau of National Affairs, Inc., Washington, DC (labor issues)</a:t>
            </a:r>
            <a:endParaRPr lang="en-US" sz="1800"/>
          </a:p>
          <a:p>
            <a:r>
              <a:rPr lang="en-US" sz="1800" i="1">
                <a:hlinkClick r:id="rId7"/>
              </a:rPr>
              <a:t>http://www.bna.com</a:t>
            </a:r>
            <a:endParaRPr lang="en-US" sz="1800" b="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Non-Government Data-5</a:t>
            </a:r>
          </a:p>
        </p:txBody>
      </p:sp>
      <p:sp>
        <p:nvSpPr>
          <p:cNvPr id="20483" name="Rectangle 3"/>
          <p:cNvSpPr>
            <a:spLocks noChangeArrowheads="1"/>
          </p:cNvSpPr>
          <p:nvPr/>
        </p:nvSpPr>
        <p:spPr bwMode="auto">
          <a:xfrm>
            <a:off x="1219200" y="1411595"/>
            <a:ext cx="6575518"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dirty="0"/>
              <a:t>Chronicle of Higher Education, Inc., Washington, DC</a:t>
            </a:r>
            <a:endParaRPr lang="en-US" sz="1800" dirty="0"/>
          </a:p>
          <a:p>
            <a:r>
              <a:rPr lang="en-US" sz="1800" i="1" dirty="0">
                <a:hlinkClick r:id="rId2"/>
              </a:rPr>
              <a:t>http://chronicle.com</a:t>
            </a:r>
            <a:endParaRPr lang="en-US" sz="1800" dirty="0"/>
          </a:p>
          <a:p>
            <a:endParaRPr lang="en-US" sz="1800" b="1" dirty="0"/>
          </a:p>
          <a:p>
            <a:r>
              <a:rPr lang="en-US" sz="1800" b="1" dirty="0"/>
              <a:t>College Board, New York, NY (college-bound seniors)</a:t>
            </a:r>
            <a:endParaRPr lang="en-US" sz="1800" dirty="0"/>
          </a:p>
          <a:p>
            <a:r>
              <a:rPr lang="en-US" sz="1800" i="1" dirty="0">
                <a:hlinkClick r:id="rId3"/>
              </a:rPr>
              <a:t>http://www.collegeboard.com</a:t>
            </a:r>
            <a:endParaRPr lang="en-US" sz="1800" dirty="0"/>
          </a:p>
          <a:p>
            <a:endParaRPr lang="en-US" sz="1800" b="1" dirty="0"/>
          </a:p>
          <a:p>
            <a:r>
              <a:rPr lang="en-US" sz="1800" b="1" dirty="0"/>
              <a:t>Commodity Research Bureau, Logical Systems, Inc., Chicago, IL</a:t>
            </a:r>
            <a:endParaRPr lang="en-US" sz="1800" dirty="0"/>
          </a:p>
          <a:p>
            <a:r>
              <a:rPr lang="en-US" sz="1800" i="1" dirty="0">
                <a:hlinkClick r:id="rId4"/>
              </a:rPr>
              <a:t>http://www.crbtrader.com</a:t>
            </a:r>
            <a:endParaRPr lang="en-US" sz="1800" dirty="0"/>
          </a:p>
          <a:p>
            <a:endParaRPr lang="en-US" sz="1800" b="1" dirty="0"/>
          </a:p>
          <a:p>
            <a:r>
              <a:rPr lang="en-US" sz="1800" b="1" dirty="0"/>
              <a:t>The Conference Board, New York, NY (business cycles)</a:t>
            </a:r>
            <a:endParaRPr lang="en-US" sz="1800" dirty="0"/>
          </a:p>
          <a:p>
            <a:r>
              <a:rPr lang="en-US" sz="1800" i="1" dirty="0">
                <a:hlinkClick r:id="rId5"/>
              </a:rPr>
              <a:t>http://www.conference-board.org</a:t>
            </a:r>
            <a:endParaRPr lang="en-US" sz="1800" dirty="0"/>
          </a:p>
          <a:p>
            <a:endParaRPr lang="en-US" sz="1800" b="1" dirty="0"/>
          </a:p>
          <a:p>
            <a:r>
              <a:rPr lang="en-US" sz="1800" b="1" dirty="0"/>
              <a:t>CQ Press, Washington, DC (American election statistics)</a:t>
            </a:r>
            <a:r>
              <a:rPr lang="en-US" dirty="0"/>
              <a:t> </a:t>
            </a:r>
            <a:endParaRPr lang="en-US" sz="1800" dirty="0"/>
          </a:p>
          <a:p>
            <a:r>
              <a:rPr lang="en-US" sz="1800" i="1" dirty="0">
                <a:hlinkClick r:id="rId6"/>
              </a:rPr>
              <a:t>http://www.cqpress.com</a:t>
            </a:r>
            <a:endParaRPr lang="en-US" sz="1800" dirty="0"/>
          </a:p>
          <a:p>
            <a:endParaRPr lang="en-US" sz="1800" b="1" dirty="0"/>
          </a:p>
          <a:p>
            <a:r>
              <a:rPr lang="en-US" sz="1800" b="1" dirty="0"/>
              <a:t>Consumer Electronics Association, Arlington, VA</a:t>
            </a:r>
            <a:r>
              <a:rPr lang="en-US" sz="1800" dirty="0"/>
              <a:t> </a:t>
            </a:r>
            <a:endParaRPr lang="en-US" sz="1800" b="1" dirty="0"/>
          </a:p>
          <a:p>
            <a:r>
              <a:rPr lang="en-US" sz="1800" i="1" dirty="0">
                <a:hlinkClick r:id="rId7"/>
              </a:rPr>
              <a:t>http://www.ce.org</a:t>
            </a:r>
            <a:endParaRPr lang="en-US" sz="1800" i="1"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Overview</a:t>
            </a:r>
            <a:endParaRPr lang="en-US" smtClean="0"/>
          </a:p>
        </p:txBody>
      </p:sp>
      <p:sp>
        <p:nvSpPr>
          <p:cNvPr id="3075" name="Rectangle 1031"/>
          <p:cNvSpPr>
            <a:spLocks noChangeArrowheads="1"/>
          </p:cNvSpPr>
          <p:nvPr/>
        </p:nvSpPr>
        <p:spPr bwMode="auto">
          <a:xfrm>
            <a:off x="1371600" y="1447800"/>
            <a:ext cx="7010400"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sz="1800"/>
              <a:t>This alphabetical guide contains primary web sources of statistical information for the United States.  Secondary sources have been included if the information contained in them is presented in a convenient form or if primary sources are not readily available.  Valuable information may also be found in state reports and foreign statistical abstracts and in reports for particular commodities, industries, or trade groups. Publications are divided into three main groups: </a:t>
            </a:r>
            <a:r>
              <a:rPr lang="en-US" sz="1800">
                <a:hlinkClick r:id="rId2" action="ppaction://hlinksldjump"/>
              </a:rPr>
              <a:t>Government </a:t>
            </a:r>
            <a:r>
              <a:rPr lang="en-US" sz="1800"/>
              <a:t>and </a:t>
            </a:r>
            <a:r>
              <a:rPr lang="en-US" sz="1800">
                <a:hlinkClick r:id="rId3" action="ppaction://hlinksldjump"/>
              </a:rPr>
              <a:t>Non-Government</a:t>
            </a:r>
            <a:r>
              <a:rPr lang="en-US" sz="1800"/>
              <a:t> and </a:t>
            </a:r>
            <a:r>
              <a:rPr lang="en-US" sz="1800">
                <a:hlinkClick r:id="rId4" action="ppaction://hlinksldjump"/>
              </a:rPr>
              <a:t>International</a:t>
            </a:r>
            <a:r>
              <a:rPr lang="en-US" sz="1800"/>
              <a:t>.  Most federal publications may be purchased from the Superintendent of Documents, U.S. Government Printing Office, Washington, DC 20402, tel. 202-512-1800 or from the web site </a:t>
            </a:r>
            <a:r>
              <a:rPr lang="en-US" sz="1800">
                <a:hlinkClick r:id="rId5"/>
              </a:rPr>
              <a:t>http://www.access.gpo.gov</a:t>
            </a:r>
            <a:r>
              <a:rPr lang="en-US" sz="1800"/>
              <a:t> or from Government Printing Office bookstores in certain major cities.</a:t>
            </a:r>
          </a:p>
        </p:txBody>
      </p:sp>
      <p:pic>
        <p:nvPicPr>
          <p:cNvPr id="3076" name="Picture 1032" descr="Space Scenes 7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81400" y="5181600"/>
            <a:ext cx="1836738" cy="121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Non-Government Data-6</a:t>
            </a:r>
          </a:p>
        </p:txBody>
      </p:sp>
      <p:sp>
        <p:nvSpPr>
          <p:cNvPr id="21507" name="Rectangle 3"/>
          <p:cNvSpPr>
            <a:spLocks noChangeArrowheads="1"/>
          </p:cNvSpPr>
          <p:nvPr/>
        </p:nvSpPr>
        <p:spPr bwMode="auto">
          <a:xfrm>
            <a:off x="1524000" y="1524000"/>
            <a:ext cx="600075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The Council of State Governments, Lexington, KY</a:t>
            </a:r>
            <a:endParaRPr lang="en-US" sz="1800"/>
          </a:p>
          <a:p>
            <a:r>
              <a:rPr lang="en-US" sz="1800" i="1">
                <a:hlinkClick r:id="rId2"/>
              </a:rPr>
              <a:t>http://www.statesnews.org</a:t>
            </a:r>
            <a:endParaRPr lang="en-US" sz="1800"/>
          </a:p>
          <a:p>
            <a:endParaRPr lang="en-US" sz="1800" b="1"/>
          </a:p>
          <a:p>
            <a:r>
              <a:rPr lang="en-US" sz="1800" b="1"/>
              <a:t>Credit Union National Association, Inc., Madison, WI</a:t>
            </a:r>
            <a:endParaRPr lang="en-US" sz="1800"/>
          </a:p>
          <a:p>
            <a:r>
              <a:rPr lang="en-US" sz="1800" i="1">
                <a:hlinkClick r:id="rId3"/>
              </a:rPr>
              <a:t>http://www.cuna.org</a:t>
            </a:r>
            <a:endParaRPr lang="en-US" sz="1800"/>
          </a:p>
          <a:p>
            <a:endParaRPr lang="en-US" sz="1800" b="1"/>
          </a:p>
          <a:p>
            <a:r>
              <a:rPr lang="en-US" sz="1800" b="1"/>
              <a:t>Dow Jones &amp; Co., New York, NY.</a:t>
            </a:r>
            <a:endParaRPr lang="en-US" sz="1800"/>
          </a:p>
          <a:p>
            <a:r>
              <a:rPr lang="en-US" sz="1800" i="1">
                <a:hlinkClick r:id="rId4"/>
              </a:rPr>
              <a:t>http://www.dj.com</a:t>
            </a:r>
            <a:endParaRPr lang="en-US" sz="1800"/>
          </a:p>
          <a:p>
            <a:endParaRPr lang="en-US" sz="1800" b="1"/>
          </a:p>
          <a:p>
            <a:r>
              <a:rPr lang="en-US" sz="1800" b="1"/>
              <a:t>Edison Electric Institute, Washington, DC (electric utilities)</a:t>
            </a:r>
            <a:endParaRPr lang="en-US" sz="1800"/>
          </a:p>
          <a:p>
            <a:r>
              <a:rPr lang="en-US" sz="1800" i="1">
                <a:hlinkClick r:id="rId5"/>
              </a:rPr>
              <a:t>http://www.eei.org</a:t>
            </a:r>
            <a:endParaRPr lang="en-US" sz="1800"/>
          </a:p>
          <a:p>
            <a:endParaRPr lang="en-US" sz="1800" b="1"/>
          </a:p>
          <a:p>
            <a:r>
              <a:rPr lang="en-US" sz="1800" b="1"/>
              <a:t>Editor &amp; Publisher Co., New York, NY</a:t>
            </a:r>
            <a:endParaRPr lang="en-US" sz="1800"/>
          </a:p>
          <a:p>
            <a:r>
              <a:rPr lang="en-US" sz="1800" i="1">
                <a:hlinkClick r:id="rId6"/>
              </a:rPr>
              <a:t>http://www.editorandpublisher.com</a:t>
            </a:r>
            <a:endParaRPr lang="en-US" sz="1800"/>
          </a:p>
          <a:p>
            <a:endParaRPr lang="en-US" sz="1800" b="1"/>
          </a:p>
          <a:p>
            <a:r>
              <a:rPr lang="en-US" sz="1800" b="1"/>
              <a:t>ENO Transportation Foundation, Leesburg, VA</a:t>
            </a:r>
            <a:endParaRPr lang="en-US" sz="1800"/>
          </a:p>
          <a:p>
            <a:r>
              <a:rPr lang="en-US" sz="1800" i="1">
                <a:hlinkClick r:id="rId7"/>
              </a:rPr>
              <a:t>http://www.enotrans.com</a:t>
            </a:r>
            <a:endParaRPr lang="en-US" sz="1800" i="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Non-Government Data-7</a:t>
            </a:r>
          </a:p>
        </p:txBody>
      </p:sp>
      <p:sp>
        <p:nvSpPr>
          <p:cNvPr id="22531" name="Rectangle 3"/>
          <p:cNvSpPr>
            <a:spLocks noChangeArrowheads="1"/>
          </p:cNvSpPr>
          <p:nvPr/>
        </p:nvSpPr>
        <p:spPr bwMode="auto">
          <a:xfrm>
            <a:off x="1219200" y="1371600"/>
            <a:ext cx="704850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Euromonitor International, London, England</a:t>
            </a:r>
            <a:endParaRPr lang="en-US" sz="1800"/>
          </a:p>
          <a:p>
            <a:r>
              <a:rPr lang="en-US" sz="1800" i="1">
                <a:hlinkClick r:id="rId2"/>
              </a:rPr>
              <a:t>http://www.euromonitor.com</a:t>
            </a:r>
            <a:endParaRPr lang="en-US" sz="1800"/>
          </a:p>
          <a:p>
            <a:endParaRPr lang="en-US" sz="1800" b="1"/>
          </a:p>
          <a:p>
            <a:r>
              <a:rPr lang="en-US" sz="1800" b="1"/>
              <a:t>Federal National Mortgage Association, Washington, DC</a:t>
            </a:r>
            <a:endParaRPr lang="en-US" sz="1800"/>
          </a:p>
          <a:p>
            <a:r>
              <a:rPr lang="en-US" sz="1800" i="1">
                <a:hlinkClick r:id="rId3"/>
              </a:rPr>
              <a:t>http://www.fanniemae.com</a:t>
            </a:r>
            <a:endParaRPr lang="en-US" sz="1800"/>
          </a:p>
          <a:p>
            <a:endParaRPr lang="en-US" sz="1800" b="1"/>
          </a:p>
          <a:p>
            <a:r>
              <a:rPr lang="en-US" sz="1800" b="1"/>
              <a:t>Food and Agriculture Organization of the United Nations, Rome, Italy</a:t>
            </a:r>
            <a:endParaRPr lang="en-US" sz="1800"/>
          </a:p>
          <a:p>
            <a:r>
              <a:rPr lang="en-US" sz="1800" i="1">
                <a:hlinkClick r:id="rId4"/>
              </a:rPr>
              <a:t>http://www.fao.org</a:t>
            </a:r>
            <a:endParaRPr lang="en-US" sz="1800"/>
          </a:p>
          <a:p>
            <a:endParaRPr lang="en-US" sz="1800" b="1"/>
          </a:p>
          <a:p>
            <a:r>
              <a:rPr lang="en-US" sz="1800" b="1"/>
              <a:t>The Foundation Center, New York, NY (giving trends)</a:t>
            </a:r>
            <a:endParaRPr lang="en-US" sz="1800"/>
          </a:p>
          <a:p>
            <a:r>
              <a:rPr lang="en-US" sz="1800" i="1">
                <a:hlinkClick r:id="rId5"/>
              </a:rPr>
              <a:t>http://www.fdncenter.org</a:t>
            </a:r>
            <a:endParaRPr lang="en-US" sz="1800"/>
          </a:p>
          <a:p>
            <a:endParaRPr lang="en-US" sz="1800" b="1"/>
          </a:p>
          <a:p>
            <a:r>
              <a:rPr lang="en-US" sz="1800" b="1"/>
              <a:t>Gale Group Inc., Farmington Hills, MI (broadcast media)</a:t>
            </a:r>
            <a:endParaRPr lang="en-US" sz="1800"/>
          </a:p>
          <a:p>
            <a:r>
              <a:rPr lang="en-US" sz="1800" i="1">
                <a:hlinkClick r:id="rId6"/>
              </a:rPr>
              <a:t>http://www.galegroup.com</a:t>
            </a:r>
            <a:endParaRPr lang="en-US" sz="1800"/>
          </a:p>
          <a:p>
            <a:endParaRPr lang="en-US" sz="1800" b="1"/>
          </a:p>
          <a:p>
            <a:r>
              <a:rPr lang="en-US" sz="1800" b="1"/>
              <a:t>General Aviation Manufacturers Association, Washington, DC</a:t>
            </a:r>
            <a:endParaRPr lang="en-US" sz="1800"/>
          </a:p>
          <a:p>
            <a:r>
              <a:rPr lang="en-US" sz="1800" i="1">
                <a:hlinkClick r:id="rId7"/>
              </a:rPr>
              <a:t>http://www.gama.aero/home.php</a:t>
            </a:r>
            <a:endParaRPr lang="en-US" sz="1800" i="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Non-Government Data-8</a:t>
            </a:r>
          </a:p>
        </p:txBody>
      </p:sp>
      <p:sp>
        <p:nvSpPr>
          <p:cNvPr id="23555" name="Rectangle 3"/>
          <p:cNvSpPr>
            <a:spLocks noChangeArrowheads="1"/>
          </p:cNvSpPr>
          <p:nvPr/>
        </p:nvSpPr>
        <p:spPr bwMode="auto">
          <a:xfrm>
            <a:off x="1143000" y="1600200"/>
            <a:ext cx="745490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Girl Scouts of the USA, New York, NY</a:t>
            </a:r>
            <a:endParaRPr lang="en-US" sz="1800"/>
          </a:p>
          <a:p>
            <a:r>
              <a:rPr lang="en-US" sz="1800" i="1">
                <a:hlinkClick r:id="rId2"/>
              </a:rPr>
              <a:t>http://www.girlscouts.org</a:t>
            </a:r>
            <a:endParaRPr lang="en-US" sz="1800"/>
          </a:p>
          <a:p>
            <a:endParaRPr lang="en-US" sz="1800" b="1"/>
          </a:p>
          <a:p>
            <a:r>
              <a:rPr lang="en-US" sz="1800" b="1"/>
              <a:t>Health Forum, L.L.C.,an American Hospital Assn. Company, Chicago, IL.</a:t>
            </a:r>
            <a:endParaRPr lang="en-US" sz="1800"/>
          </a:p>
          <a:p>
            <a:r>
              <a:rPr lang="en-US" sz="1800" i="1">
                <a:hlinkClick r:id="rId3"/>
              </a:rPr>
              <a:t>http://www.healthforum.com</a:t>
            </a:r>
            <a:endParaRPr lang="en-US" sz="1800"/>
          </a:p>
          <a:p>
            <a:endParaRPr lang="en-US" sz="1800" b="1"/>
          </a:p>
          <a:p>
            <a:r>
              <a:rPr lang="en-US" sz="1800" b="1"/>
              <a:t>America’s Health Insurance Plans, Washington, DC</a:t>
            </a:r>
            <a:endParaRPr lang="en-US" sz="1800"/>
          </a:p>
          <a:p>
            <a:r>
              <a:rPr lang="en-US" sz="1800" i="1">
                <a:hlinkClick r:id="rId4"/>
              </a:rPr>
              <a:t>http://www.ahip.org</a:t>
            </a:r>
            <a:endParaRPr lang="en-US" sz="1800"/>
          </a:p>
          <a:p>
            <a:endParaRPr lang="en-US" sz="1800" b="1"/>
          </a:p>
          <a:p>
            <a:r>
              <a:rPr lang="en-US" sz="1800" b="1"/>
              <a:t>Independent Petroleum Association of America, Washington, DC</a:t>
            </a:r>
            <a:endParaRPr lang="en-US" sz="1800"/>
          </a:p>
          <a:p>
            <a:r>
              <a:rPr lang="en-US" sz="1800" i="1">
                <a:hlinkClick r:id="rId5"/>
              </a:rPr>
              <a:t>http://www.ipaa.org</a:t>
            </a:r>
            <a:endParaRPr lang="en-US" sz="1800"/>
          </a:p>
          <a:p>
            <a:endParaRPr lang="en-US" sz="1800" b="1"/>
          </a:p>
          <a:p>
            <a:r>
              <a:rPr lang="en-US" sz="1800" b="1"/>
              <a:t>Information Today, Inc., Medford, NJ (libraries)</a:t>
            </a:r>
            <a:endParaRPr lang="en-US" sz="1800"/>
          </a:p>
          <a:p>
            <a:r>
              <a:rPr lang="en-US" sz="1800" i="1">
                <a:hlinkClick r:id="rId6"/>
              </a:rPr>
              <a:t>http://www.infotoday.com</a:t>
            </a:r>
            <a:endParaRPr lang="en-US" sz="1800"/>
          </a:p>
          <a:p>
            <a:endParaRPr lang="en-US" sz="1800" b="1"/>
          </a:p>
          <a:p>
            <a:r>
              <a:rPr lang="en-US" sz="1800" b="1"/>
              <a:t>Institute for Criminal Justice Ethics, New York, NY</a:t>
            </a:r>
            <a:endParaRPr lang="en-US" sz="1800"/>
          </a:p>
          <a:p>
            <a:r>
              <a:rPr lang="en-US" sz="1800" i="1">
                <a:hlinkClick r:id="rId7"/>
              </a:rPr>
              <a:t>http://www.lib.jjay.cuny.edu/cje/html/institute.html</a:t>
            </a:r>
            <a:endParaRPr lang="en-US" sz="18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Non-Government Data-9</a:t>
            </a:r>
          </a:p>
        </p:txBody>
      </p:sp>
      <p:sp>
        <p:nvSpPr>
          <p:cNvPr id="24579" name="Rectangle 3"/>
          <p:cNvSpPr>
            <a:spLocks noChangeArrowheads="1"/>
          </p:cNvSpPr>
          <p:nvPr/>
        </p:nvSpPr>
        <p:spPr bwMode="auto">
          <a:xfrm>
            <a:off x="990600" y="1371600"/>
            <a:ext cx="742315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Insurance Information Institute, New York, NY</a:t>
            </a:r>
            <a:endParaRPr lang="en-US" sz="1800"/>
          </a:p>
          <a:p>
            <a:r>
              <a:rPr lang="en-US" sz="1800" i="1">
                <a:hlinkClick r:id="rId2"/>
              </a:rPr>
              <a:t>http://www.iii.org</a:t>
            </a:r>
            <a:endParaRPr lang="en-US" sz="1800"/>
          </a:p>
          <a:p>
            <a:endParaRPr lang="en-US" sz="1800" b="1"/>
          </a:p>
          <a:p>
            <a:r>
              <a:rPr lang="en-US" sz="1800" b="1"/>
              <a:t>Inter-American Development Bank, Washington, DC</a:t>
            </a:r>
            <a:endParaRPr lang="en-US" sz="1800"/>
          </a:p>
          <a:p>
            <a:r>
              <a:rPr lang="en-US" sz="1800" i="1">
                <a:hlinkClick r:id="rId3"/>
              </a:rPr>
              <a:t>http://www.iadb.org</a:t>
            </a:r>
            <a:endParaRPr lang="en-US" sz="1800"/>
          </a:p>
          <a:p>
            <a:endParaRPr lang="en-US" sz="1800" b="1"/>
          </a:p>
          <a:p>
            <a:r>
              <a:rPr lang="en-US" sz="1800" b="1"/>
              <a:t>International Air Transport Association</a:t>
            </a:r>
            <a:endParaRPr lang="en-US" sz="1800"/>
          </a:p>
          <a:p>
            <a:r>
              <a:rPr lang="en-US" sz="1800" i="1">
                <a:hlinkClick r:id="rId4"/>
              </a:rPr>
              <a:t>http://www.iata.org</a:t>
            </a:r>
            <a:endParaRPr lang="en-US" sz="1800"/>
          </a:p>
          <a:p>
            <a:endParaRPr lang="en-US" sz="1800" b="1"/>
          </a:p>
          <a:p>
            <a:r>
              <a:rPr lang="en-US" sz="1800" b="1"/>
              <a:t>Internat’l City Management Association, Washington, DC (compensation)</a:t>
            </a:r>
            <a:endParaRPr lang="en-US" sz="1800"/>
          </a:p>
          <a:p>
            <a:r>
              <a:rPr lang="en-US" sz="1800" i="1">
                <a:hlinkClick r:id="rId5"/>
              </a:rPr>
              <a:t>http://www.icma.org</a:t>
            </a:r>
            <a:endParaRPr lang="en-US" sz="1800"/>
          </a:p>
          <a:p>
            <a:endParaRPr lang="en-US" sz="1800" b="1"/>
          </a:p>
          <a:p>
            <a:r>
              <a:rPr lang="en-US" sz="1800" b="1"/>
              <a:t>International Labour Organization, Geneva, Switzerland</a:t>
            </a:r>
            <a:endParaRPr lang="en-US" sz="1800"/>
          </a:p>
          <a:p>
            <a:r>
              <a:rPr lang="en-US" sz="1800" i="1">
                <a:hlinkClick r:id="rId6"/>
              </a:rPr>
              <a:t>http://www.ilo.org</a:t>
            </a:r>
            <a:endParaRPr lang="en-US" sz="1800"/>
          </a:p>
          <a:p>
            <a:endParaRPr lang="en-US" sz="1800" b="1"/>
          </a:p>
          <a:p>
            <a:r>
              <a:rPr lang="en-US" sz="1800" b="1"/>
              <a:t>International Monetary Fund, Washington, DC</a:t>
            </a:r>
            <a:endParaRPr lang="en-US" sz="1800"/>
          </a:p>
          <a:p>
            <a:r>
              <a:rPr lang="en-US" sz="1800" i="1">
                <a:hlinkClick r:id="rId7"/>
              </a:rPr>
              <a:t>http://www.imf.org</a:t>
            </a:r>
            <a:endParaRPr lang="en-US" sz="18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Non-Government Data-10</a:t>
            </a:r>
          </a:p>
        </p:txBody>
      </p:sp>
      <p:sp>
        <p:nvSpPr>
          <p:cNvPr id="25603" name="Rectangle 3"/>
          <p:cNvSpPr>
            <a:spLocks noChangeArrowheads="1"/>
          </p:cNvSpPr>
          <p:nvPr/>
        </p:nvSpPr>
        <p:spPr bwMode="auto">
          <a:xfrm>
            <a:off x="838200" y="1371600"/>
            <a:ext cx="7791450" cy="503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Investment Company Institute, Washington, DC (mutual funds)</a:t>
            </a:r>
            <a:endParaRPr lang="en-US" sz="1800"/>
          </a:p>
          <a:p>
            <a:r>
              <a:rPr lang="en-US" sz="1800" i="1">
                <a:hlinkClick r:id="rId2"/>
              </a:rPr>
              <a:t>http://www.ici.org</a:t>
            </a:r>
            <a:endParaRPr lang="en-US" sz="1800"/>
          </a:p>
          <a:p>
            <a:endParaRPr lang="en-US" sz="1800" b="1"/>
          </a:p>
          <a:p>
            <a:r>
              <a:rPr lang="en-US" sz="1800" b="1"/>
              <a:t>Jane’s Information Group, Coulsdon, UK and Alexandria, VA (aviation facts)</a:t>
            </a:r>
            <a:endParaRPr lang="en-US" sz="1800"/>
          </a:p>
          <a:p>
            <a:r>
              <a:rPr lang="en-US" sz="1800" i="1">
                <a:hlinkClick r:id="rId3"/>
              </a:rPr>
              <a:t>http://www.janes.com</a:t>
            </a:r>
            <a:endParaRPr lang="en-US" sz="1800"/>
          </a:p>
          <a:p>
            <a:endParaRPr lang="en-US" sz="1800" b="1"/>
          </a:p>
          <a:p>
            <a:r>
              <a:rPr lang="en-US" sz="1800" b="1"/>
              <a:t>Joint Center for Political and Economic Studies, Washington, DC</a:t>
            </a:r>
          </a:p>
          <a:p>
            <a:r>
              <a:rPr lang="en-US" sz="1800" b="1"/>
              <a:t>(black elected officials)</a:t>
            </a:r>
            <a:endParaRPr lang="en-US" sz="1800"/>
          </a:p>
          <a:p>
            <a:r>
              <a:rPr lang="en-US" sz="1800" i="1">
                <a:hlinkClick r:id="rId4"/>
              </a:rPr>
              <a:t>http://www.jointcenter.org</a:t>
            </a:r>
            <a:endParaRPr lang="en-US" sz="1800"/>
          </a:p>
          <a:p>
            <a:endParaRPr lang="en-US" sz="1800" b="1"/>
          </a:p>
          <a:p>
            <a:r>
              <a:rPr lang="en-US" sz="1800" b="1"/>
              <a:t>McGraw-Hill Construction Dodge</a:t>
            </a:r>
            <a:endParaRPr lang="en-US" sz="1800"/>
          </a:p>
          <a:p>
            <a:r>
              <a:rPr lang="en-US" sz="1800" i="1">
                <a:hlinkClick r:id="rId5"/>
              </a:rPr>
              <a:t>http://www.fwdodge.com</a:t>
            </a:r>
            <a:endParaRPr lang="en-US" sz="1800"/>
          </a:p>
          <a:p>
            <a:endParaRPr lang="en-US" sz="1800" b="1"/>
          </a:p>
          <a:p>
            <a:r>
              <a:rPr lang="en-US" sz="1800" b="1"/>
              <a:t>Moody’s Investors Service, New York, NY</a:t>
            </a:r>
            <a:endParaRPr lang="en-US" sz="1800"/>
          </a:p>
          <a:p>
            <a:r>
              <a:rPr lang="en-US" sz="1800" i="1">
                <a:hlinkClick r:id="rId6"/>
              </a:rPr>
              <a:t>http://www.moodys.com</a:t>
            </a:r>
            <a:endParaRPr lang="en-US" sz="1800"/>
          </a:p>
          <a:p>
            <a:endParaRPr lang="en-US" sz="1800" b="1"/>
          </a:p>
          <a:p>
            <a:r>
              <a:rPr lang="en-US" sz="1800" b="1"/>
              <a:t>National Academy of Sciences, Washington, DC (doctoral degrees)</a:t>
            </a:r>
            <a:endParaRPr lang="en-US" sz="1800"/>
          </a:p>
          <a:p>
            <a:r>
              <a:rPr lang="en-US" sz="1800" i="1">
                <a:hlinkClick r:id="rId7"/>
              </a:rPr>
              <a:t>http://www.pnas.org</a:t>
            </a:r>
            <a:endParaRPr lang="en-US" sz="1800" i="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Non-Government Data-11</a:t>
            </a:r>
          </a:p>
        </p:txBody>
      </p:sp>
      <p:sp>
        <p:nvSpPr>
          <p:cNvPr id="26627" name="Rectangle 3"/>
          <p:cNvSpPr>
            <a:spLocks noChangeArrowheads="1"/>
          </p:cNvSpPr>
          <p:nvPr/>
        </p:nvSpPr>
        <p:spPr bwMode="auto">
          <a:xfrm>
            <a:off x="1371600" y="1295400"/>
            <a:ext cx="6337300" cy="503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National Association of Home Builders, Washington, DC</a:t>
            </a:r>
            <a:endParaRPr lang="en-US" sz="1800"/>
          </a:p>
          <a:p>
            <a:r>
              <a:rPr lang="en-US" sz="1800" i="1">
                <a:hlinkClick r:id="rId2"/>
              </a:rPr>
              <a:t>http://www.nahb.org</a:t>
            </a:r>
            <a:endParaRPr lang="en-US" sz="1800"/>
          </a:p>
          <a:p>
            <a:endParaRPr lang="en-US" sz="1800" b="1"/>
          </a:p>
          <a:p>
            <a:r>
              <a:rPr lang="en-US" sz="1800" b="1"/>
              <a:t>National Association of Latino Elected and</a:t>
            </a:r>
          </a:p>
          <a:p>
            <a:r>
              <a:rPr lang="en-US" sz="1800" b="1"/>
              <a:t>Appointed Officials, Washington, DC</a:t>
            </a:r>
            <a:endParaRPr lang="en-US" sz="1800"/>
          </a:p>
          <a:p>
            <a:r>
              <a:rPr lang="en-US" sz="1800" i="1">
                <a:hlinkClick r:id="rId3"/>
              </a:rPr>
              <a:t>http://www.naleo.org</a:t>
            </a:r>
            <a:endParaRPr lang="en-US" sz="1800"/>
          </a:p>
          <a:p>
            <a:endParaRPr lang="en-US" sz="1800" b="1"/>
          </a:p>
          <a:p>
            <a:r>
              <a:rPr lang="en-US" sz="1800" b="1"/>
              <a:t>National Association of Realtors. Washington, DC</a:t>
            </a:r>
            <a:endParaRPr lang="en-US" sz="1800"/>
          </a:p>
          <a:p>
            <a:r>
              <a:rPr lang="en-US" sz="1800" i="1">
                <a:hlinkClick r:id="rId4"/>
              </a:rPr>
              <a:t>http://www.realtor.org</a:t>
            </a:r>
            <a:endParaRPr lang="en-US" sz="1800"/>
          </a:p>
          <a:p>
            <a:endParaRPr lang="en-US" sz="1800" b="1"/>
          </a:p>
          <a:p>
            <a:r>
              <a:rPr lang="en-US" sz="1800" b="1"/>
              <a:t>National Association of State Budget Officers, Washington, DC</a:t>
            </a:r>
            <a:endParaRPr lang="en-US" sz="1800"/>
          </a:p>
          <a:p>
            <a:r>
              <a:rPr lang="en-US" sz="1800" i="1">
                <a:hlinkClick r:id="rId5"/>
              </a:rPr>
              <a:t>http://www.nasbo.org</a:t>
            </a:r>
            <a:endParaRPr lang="en-US" sz="1800"/>
          </a:p>
          <a:p>
            <a:endParaRPr lang="en-US" sz="1800" b="1"/>
          </a:p>
          <a:p>
            <a:r>
              <a:rPr lang="en-US" sz="1800" b="1"/>
              <a:t>National Association of State Park Directors, Tucson, AZ</a:t>
            </a:r>
            <a:endParaRPr lang="en-US" sz="1800"/>
          </a:p>
          <a:p>
            <a:r>
              <a:rPr lang="fr-FR" sz="1800" i="1">
                <a:hlinkClick r:id="rId6"/>
              </a:rPr>
              <a:t>http://www.naspd.org</a:t>
            </a:r>
            <a:endParaRPr lang="en-US" sz="1800"/>
          </a:p>
          <a:p>
            <a:endParaRPr lang="en-US" sz="1800" b="1"/>
          </a:p>
          <a:p>
            <a:r>
              <a:rPr lang="en-US" sz="1800" b="1"/>
              <a:t>National Catholic Educational Association, Washington, DC</a:t>
            </a:r>
            <a:endParaRPr lang="en-US" sz="1800"/>
          </a:p>
          <a:p>
            <a:r>
              <a:rPr lang="en-US" sz="1800" i="1">
                <a:hlinkClick r:id="rId7"/>
              </a:rPr>
              <a:t>http://www.ncea.org</a:t>
            </a:r>
            <a:endParaRPr lang="en-US" sz="1800" i="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Non-Government Data-12</a:t>
            </a:r>
          </a:p>
        </p:txBody>
      </p:sp>
      <p:sp>
        <p:nvSpPr>
          <p:cNvPr id="27651" name="Rectangle 3"/>
          <p:cNvSpPr>
            <a:spLocks noChangeArrowheads="1"/>
          </p:cNvSpPr>
          <p:nvPr/>
        </p:nvSpPr>
        <p:spPr bwMode="auto">
          <a:xfrm>
            <a:off x="1600200" y="1524000"/>
            <a:ext cx="581025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National Center for State Courts, Williamsburg, VA</a:t>
            </a:r>
            <a:endParaRPr lang="en-US" sz="1800"/>
          </a:p>
          <a:p>
            <a:r>
              <a:rPr lang="en-US" sz="1800" i="1">
                <a:hlinkClick r:id="rId2"/>
              </a:rPr>
              <a:t>http://www.ncsconline.org</a:t>
            </a:r>
            <a:endParaRPr lang="en-US" sz="1800"/>
          </a:p>
          <a:p>
            <a:endParaRPr lang="en-US" sz="1800" b="1"/>
          </a:p>
          <a:p>
            <a:r>
              <a:rPr lang="en-US" sz="1800" b="1"/>
              <a:t>National Council of the Churches USA, New York, NY</a:t>
            </a:r>
            <a:endParaRPr lang="en-US" sz="1800"/>
          </a:p>
          <a:p>
            <a:r>
              <a:rPr lang="en-US" sz="1800" i="1">
                <a:hlinkClick r:id="rId3"/>
              </a:rPr>
              <a:t>http://www.ncccusa.org</a:t>
            </a:r>
            <a:endParaRPr lang="en-US" sz="1800"/>
          </a:p>
          <a:p>
            <a:endParaRPr lang="en-US" sz="1800" b="1"/>
          </a:p>
          <a:p>
            <a:r>
              <a:rPr lang="en-US" sz="1800" b="1"/>
              <a:t>National Council of Savings Institutions, Washington, DC</a:t>
            </a:r>
            <a:endParaRPr lang="en-US" sz="1800"/>
          </a:p>
          <a:p>
            <a:r>
              <a:rPr lang="en-US" sz="1800" i="1">
                <a:hlinkClick r:id="rId4"/>
              </a:rPr>
              <a:t>http://www.acbankers.org</a:t>
            </a:r>
            <a:endParaRPr lang="en-US" sz="1800"/>
          </a:p>
          <a:p>
            <a:endParaRPr lang="en-US" sz="1800" b="1"/>
          </a:p>
          <a:p>
            <a:r>
              <a:rPr lang="en-US" sz="1800" b="1"/>
              <a:t>National Education Association, Washington, DC</a:t>
            </a:r>
            <a:endParaRPr lang="en-US" sz="1800"/>
          </a:p>
          <a:p>
            <a:r>
              <a:rPr lang="en-US" sz="1800" i="1">
                <a:hlinkClick r:id="rId5"/>
              </a:rPr>
              <a:t>http://www.nea.org</a:t>
            </a:r>
            <a:endParaRPr lang="en-US" sz="1800"/>
          </a:p>
          <a:p>
            <a:endParaRPr lang="en-US" sz="1800" b="1"/>
          </a:p>
          <a:p>
            <a:r>
              <a:rPr lang="en-US" sz="1800" b="1"/>
              <a:t>National Fire Protection Association, Quincy, MA</a:t>
            </a:r>
            <a:endParaRPr lang="en-US" sz="1800"/>
          </a:p>
          <a:p>
            <a:r>
              <a:rPr lang="en-US" sz="1800" i="1">
                <a:hlinkClick r:id="rId6"/>
              </a:rPr>
              <a:t>http://www.nfpa.org</a:t>
            </a:r>
            <a:endParaRPr lang="en-US" sz="1800"/>
          </a:p>
          <a:p>
            <a:endParaRPr lang="en-US" sz="1800" b="1"/>
          </a:p>
          <a:p>
            <a:r>
              <a:rPr lang="en-US" sz="1800" b="1"/>
              <a:t>National Golf Foundation, Jupiter, FL</a:t>
            </a:r>
            <a:endParaRPr lang="en-US" sz="1800"/>
          </a:p>
          <a:p>
            <a:r>
              <a:rPr lang="en-US" sz="1800" i="1">
                <a:hlinkClick r:id="rId7"/>
              </a:rPr>
              <a:t>http://www.ngf.org</a:t>
            </a:r>
            <a:endParaRPr lang="en-US" sz="1800" i="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Non-Government Data-13</a:t>
            </a:r>
          </a:p>
        </p:txBody>
      </p:sp>
      <p:sp>
        <p:nvSpPr>
          <p:cNvPr id="28675" name="Rectangle 3"/>
          <p:cNvSpPr>
            <a:spLocks noChangeArrowheads="1"/>
          </p:cNvSpPr>
          <p:nvPr/>
        </p:nvSpPr>
        <p:spPr bwMode="auto">
          <a:xfrm>
            <a:off x="1828800" y="1295400"/>
            <a:ext cx="5778500" cy="503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National Marine Manufacturers Association, Chicago, IL</a:t>
            </a:r>
            <a:endParaRPr lang="en-US" sz="1800"/>
          </a:p>
          <a:p>
            <a:r>
              <a:rPr lang="en-US" sz="1800" i="1">
                <a:hlinkClick r:id="rId2"/>
              </a:rPr>
              <a:t>http://www.nmma.org</a:t>
            </a:r>
            <a:endParaRPr lang="en-US" sz="1800"/>
          </a:p>
          <a:p>
            <a:endParaRPr lang="en-US" sz="1800" b="1"/>
          </a:p>
          <a:p>
            <a:r>
              <a:rPr lang="en-US" sz="1800" b="1"/>
              <a:t>National Restaurant Association, Washington, DC</a:t>
            </a:r>
            <a:endParaRPr lang="en-US" sz="1800"/>
          </a:p>
          <a:p>
            <a:r>
              <a:rPr lang="en-US" sz="1800" i="1">
                <a:hlinkClick r:id="rId3"/>
              </a:rPr>
              <a:t>http://www.restaurant.org</a:t>
            </a:r>
            <a:endParaRPr lang="en-US" sz="1800"/>
          </a:p>
          <a:p>
            <a:endParaRPr lang="en-US" sz="1800" b="1"/>
          </a:p>
          <a:p>
            <a:r>
              <a:rPr lang="en-US" sz="1800" b="1"/>
              <a:t>National Safety Council, Itasca, IL (injuries)</a:t>
            </a:r>
            <a:endParaRPr lang="en-US" sz="1800"/>
          </a:p>
          <a:p>
            <a:r>
              <a:rPr lang="en-US" sz="1800" i="1">
                <a:hlinkClick r:id="rId4"/>
              </a:rPr>
              <a:t>http://www.nsc.org</a:t>
            </a:r>
            <a:endParaRPr lang="en-US" sz="1800"/>
          </a:p>
          <a:p>
            <a:endParaRPr lang="en-US" sz="1800" b="1"/>
          </a:p>
          <a:p>
            <a:r>
              <a:rPr lang="en-US" sz="1800" b="1"/>
              <a:t>National Sporting Goods Association, Mt. Prospect, IL</a:t>
            </a:r>
            <a:endParaRPr lang="en-US" sz="1800"/>
          </a:p>
          <a:p>
            <a:r>
              <a:rPr lang="it-IT" sz="1800" i="1">
                <a:hlinkClick r:id="rId5"/>
              </a:rPr>
              <a:t>http://www.nsga.org</a:t>
            </a:r>
            <a:endParaRPr lang="en-US" sz="1800"/>
          </a:p>
          <a:p>
            <a:endParaRPr lang="en-US" sz="1800" b="1"/>
          </a:p>
          <a:p>
            <a:r>
              <a:rPr lang="en-US" sz="1800" b="1"/>
              <a:t>New York Stock Exchange, Inc., New York, NY</a:t>
            </a:r>
            <a:endParaRPr lang="en-US" sz="1800"/>
          </a:p>
          <a:p>
            <a:r>
              <a:rPr lang="en-US" sz="1800" i="1">
                <a:hlinkClick r:id="rId6"/>
              </a:rPr>
              <a:t>http://www.nyse.com</a:t>
            </a:r>
            <a:endParaRPr lang="en-US" sz="1800"/>
          </a:p>
          <a:p>
            <a:endParaRPr lang="en-US" sz="1800" b="1"/>
          </a:p>
          <a:p>
            <a:r>
              <a:rPr lang="en-US" sz="1800" b="1"/>
              <a:t>Organisation for Economic Cooperation</a:t>
            </a:r>
          </a:p>
          <a:p>
            <a:r>
              <a:rPr lang="en-US" sz="1800" b="1"/>
              <a:t>and Development, Paris, France</a:t>
            </a:r>
            <a:endParaRPr lang="en-US" sz="1800"/>
          </a:p>
          <a:p>
            <a:r>
              <a:rPr lang="en-US" sz="1800" i="1">
                <a:hlinkClick r:id="rId7"/>
              </a:rPr>
              <a:t>http://www.sourceoecd.org</a:t>
            </a:r>
            <a:endParaRPr lang="en-US" sz="1800" i="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Non-Government Data-14</a:t>
            </a:r>
          </a:p>
        </p:txBody>
      </p:sp>
      <p:sp>
        <p:nvSpPr>
          <p:cNvPr id="29699" name="Rectangle 3"/>
          <p:cNvSpPr>
            <a:spLocks noChangeArrowheads="1"/>
          </p:cNvSpPr>
          <p:nvPr/>
        </p:nvSpPr>
        <p:spPr bwMode="auto">
          <a:xfrm>
            <a:off x="1752600" y="1295400"/>
            <a:ext cx="565150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dirty="0"/>
              <a:t>Pan American Health Organization, Washington, DC</a:t>
            </a:r>
            <a:endParaRPr lang="en-US" sz="1800" dirty="0"/>
          </a:p>
          <a:p>
            <a:r>
              <a:rPr lang="en-US" sz="1800" i="1" dirty="0">
                <a:hlinkClick r:id="rId2"/>
              </a:rPr>
              <a:t>http://www.paho.org</a:t>
            </a:r>
            <a:endParaRPr lang="en-US" sz="1800" dirty="0"/>
          </a:p>
          <a:p>
            <a:endParaRPr lang="en-US" sz="1800" b="1" dirty="0"/>
          </a:p>
          <a:p>
            <a:r>
              <a:rPr lang="en-US" sz="1800" b="1" dirty="0" err="1"/>
              <a:t>PennWell</a:t>
            </a:r>
            <a:r>
              <a:rPr lang="en-US" sz="1800" b="1" dirty="0"/>
              <a:t> Corporation, Tulsa, OK (offshore oil and gas)</a:t>
            </a:r>
            <a:endParaRPr lang="en-US" sz="1800" dirty="0"/>
          </a:p>
          <a:p>
            <a:r>
              <a:rPr lang="en-US" sz="1800" i="1" dirty="0">
                <a:hlinkClick r:id="rId3"/>
              </a:rPr>
              <a:t>http://www.pennwell.com</a:t>
            </a:r>
            <a:endParaRPr lang="en-US" sz="1800" dirty="0"/>
          </a:p>
          <a:p>
            <a:endParaRPr lang="en-US" sz="1800" b="1" dirty="0"/>
          </a:p>
          <a:p>
            <a:r>
              <a:rPr lang="en-US" sz="1800" b="1" dirty="0"/>
              <a:t>Population Association of America, Washington, DC</a:t>
            </a:r>
            <a:endParaRPr lang="en-US" sz="1800" dirty="0"/>
          </a:p>
          <a:p>
            <a:r>
              <a:rPr lang="en-US" sz="1800" i="1" dirty="0">
                <a:hlinkClick r:id="rId4"/>
              </a:rPr>
              <a:t>http://www.popassoc.org</a:t>
            </a:r>
            <a:endParaRPr lang="en-US" sz="1800" dirty="0"/>
          </a:p>
          <a:p>
            <a:endParaRPr lang="en-US" sz="1800" b="1" dirty="0"/>
          </a:p>
          <a:p>
            <a:r>
              <a:rPr lang="en-US" sz="1800" b="1" dirty="0"/>
              <a:t>Puerto Rico Planning Board, San Juan, PR</a:t>
            </a:r>
            <a:endParaRPr lang="en-US" sz="1800" dirty="0"/>
          </a:p>
          <a:p>
            <a:r>
              <a:rPr lang="en-US" sz="1800" i="1" dirty="0">
                <a:hlinkClick r:id="rId5"/>
              </a:rPr>
              <a:t>http://www.jp.gobierno.pr</a:t>
            </a:r>
            <a:endParaRPr lang="en-US" sz="1800" dirty="0"/>
          </a:p>
          <a:p>
            <a:endParaRPr lang="en-US" sz="1800" b="1" dirty="0"/>
          </a:p>
          <a:p>
            <a:r>
              <a:rPr lang="en-US" sz="1800" b="1" dirty="0"/>
              <a:t>Radio Advertising Bureau, New York, NY</a:t>
            </a:r>
            <a:endParaRPr lang="en-US" sz="1800" dirty="0"/>
          </a:p>
          <a:p>
            <a:r>
              <a:rPr lang="en-US" sz="1800" i="1" dirty="0">
                <a:hlinkClick r:id="rId6"/>
              </a:rPr>
              <a:t>http://www.rab.com</a:t>
            </a:r>
            <a:endParaRPr lang="en-US" sz="1800" dirty="0"/>
          </a:p>
          <a:p>
            <a:endParaRPr lang="en-US" sz="1800" b="1" dirty="0"/>
          </a:p>
          <a:p>
            <a:r>
              <a:rPr lang="en-US" sz="1800" b="1" dirty="0"/>
              <a:t>Reed Business Information, New York, NY (libraries)</a:t>
            </a:r>
            <a:endParaRPr lang="en-US" sz="1800" dirty="0"/>
          </a:p>
          <a:p>
            <a:r>
              <a:rPr lang="fr-FR" sz="1800" i="1" dirty="0">
                <a:hlinkClick r:id="rId7"/>
              </a:rPr>
              <a:t>http://</a:t>
            </a:r>
            <a:r>
              <a:rPr lang="fr-FR" sz="1800" i="1" dirty="0" smtClean="0">
                <a:hlinkClick r:id="rId7"/>
              </a:rPr>
              <a:t>www.cahnersanddonahue.com</a:t>
            </a:r>
            <a:endParaRPr lang="fr-FR" sz="1800" i="1"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Non-Government Data-15</a:t>
            </a:r>
          </a:p>
        </p:txBody>
      </p:sp>
      <p:sp>
        <p:nvSpPr>
          <p:cNvPr id="30723" name="Rectangle 3"/>
          <p:cNvSpPr>
            <a:spLocks noChangeArrowheads="1"/>
          </p:cNvSpPr>
          <p:nvPr/>
        </p:nvSpPr>
        <p:spPr bwMode="auto">
          <a:xfrm>
            <a:off x="1828800" y="1904215"/>
            <a:ext cx="5057667"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dirty="0"/>
              <a:t>Regional Airline Association, Washington, DC</a:t>
            </a:r>
            <a:endParaRPr lang="en-US" sz="1800" dirty="0"/>
          </a:p>
          <a:p>
            <a:r>
              <a:rPr lang="en-US" sz="1800" i="1" dirty="0">
                <a:hlinkClick r:id="rId2"/>
              </a:rPr>
              <a:t>http://www.raa.org</a:t>
            </a:r>
            <a:endParaRPr lang="en-US" sz="1800" dirty="0"/>
          </a:p>
          <a:p>
            <a:endParaRPr lang="en-US" sz="1800" b="1" dirty="0"/>
          </a:p>
          <a:p>
            <a:r>
              <a:rPr lang="en-US" sz="1800" b="1" dirty="0" smtClean="0"/>
              <a:t>Securities </a:t>
            </a:r>
            <a:r>
              <a:rPr lang="en-US" sz="1800" b="1" dirty="0"/>
              <a:t>Industry Association, New York, NY</a:t>
            </a:r>
            <a:endParaRPr lang="en-US" sz="1800" dirty="0"/>
          </a:p>
          <a:p>
            <a:r>
              <a:rPr lang="en-US" sz="1800" i="1" dirty="0">
                <a:hlinkClick r:id="rId3"/>
              </a:rPr>
              <a:t>http://www.sia.com</a:t>
            </a:r>
            <a:endParaRPr lang="en-US" sz="1800" dirty="0"/>
          </a:p>
          <a:p>
            <a:endParaRPr lang="en-US" sz="1800" b="1" dirty="0"/>
          </a:p>
          <a:p>
            <a:r>
              <a:rPr lang="en-US" sz="1800" b="1" dirty="0"/>
              <a:t>Standard and Poor’s Corporation, New York, NY</a:t>
            </a:r>
            <a:endParaRPr lang="en-US" sz="1800" dirty="0"/>
          </a:p>
          <a:p>
            <a:r>
              <a:rPr lang="en-US" sz="1800" i="1" dirty="0">
                <a:hlinkClick r:id="rId4"/>
              </a:rPr>
              <a:t>http://www.standardandpoors.com</a:t>
            </a:r>
            <a:endParaRPr lang="en-US" sz="1800" dirty="0"/>
          </a:p>
          <a:p>
            <a:endParaRPr lang="en-US" sz="1800" b="1" dirty="0"/>
          </a:p>
          <a:p>
            <a:r>
              <a:rPr lang="en-US" sz="1800" b="1" dirty="0"/>
              <a:t>UNESCO Institute for Statistics</a:t>
            </a:r>
            <a:endParaRPr lang="en-US" sz="1800" dirty="0"/>
          </a:p>
          <a:p>
            <a:r>
              <a:rPr lang="en-US" sz="1800" i="1" dirty="0">
                <a:hlinkClick r:id="rId5"/>
              </a:rPr>
              <a:t>http://www.uis.unesco.org</a:t>
            </a:r>
            <a:endParaRPr lang="en-US" sz="1800" dirty="0"/>
          </a:p>
          <a:p>
            <a:endParaRPr lang="en-US" sz="1800" b="1" dirty="0"/>
          </a:p>
          <a:p>
            <a:r>
              <a:rPr lang="en-US" sz="1800" b="1" dirty="0"/>
              <a:t>United Nations Statistics Division, New York, NY</a:t>
            </a:r>
            <a:endParaRPr lang="en-US" sz="1800" dirty="0"/>
          </a:p>
          <a:p>
            <a:r>
              <a:rPr lang="en-US" sz="1800" i="1" dirty="0">
                <a:hlinkClick r:id="rId6"/>
              </a:rPr>
              <a:t>http://unstats.un.org/unsd/</a:t>
            </a:r>
            <a:endParaRPr lang="en-US" sz="1800" i="1"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Government Data-1</a:t>
            </a:r>
          </a:p>
        </p:txBody>
      </p:sp>
      <p:sp>
        <p:nvSpPr>
          <p:cNvPr id="4099" name="Rectangle 8"/>
          <p:cNvSpPr>
            <a:spLocks noChangeArrowheads="1"/>
          </p:cNvSpPr>
          <p:nvPr/>
        </p:nvSpPr>
        <p:spPr bwMode="auto">
          <a:xfrm>
            <a:off x="2362200" y="1524000"/>
            <a:ext cx="514350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Administrative Office of the United States Courts</a:t>
            </a:r>
            <a:endParaRPr lang="en-US" sz="1800"/>
          </a:p>
          <a:p>
            <a:r>
              <a:rPr lang="en-US" sz="1800" i="1">
                <a:hlinkClick r:id="rId2"/>
              </a:rPr>
              <a:t>http://www.uscourts.gov</a:t>
            </a:r>
            <a:endParaRPr lang="en-US" sz="1800"/>
          </a:p>
          <a:p>
            <a:endParaRPr lang="en-US" sz="1800" b="1"/>
          </a:p>
          <a:p>
            <a:r>
              <a:rPr lang="en-US" sz="1800" b="1"/>
              <a:t>Agency for International Development</a:t>
            </a:r>
            <a:endParaRPr lang="en-US" sz="1800"/>
          </a:p>
          <a:p>
            <a:r>
              <a:rPr lang="en-US" sz="1800" i="1">
                <a:hlinkClick r:id="rId3"/>
              </a:rPr>
              <a:t>http://www.usaid.gov</a:t>
            </a:r>
            <a:endParaRPr lang="en-US" sz="1800"/>
          </a:p>
          <a:p>
            <a:endParaRPr lang="en-US" sz="1800" b="1"/>
          </a:p>
          <a:p>
            <a:r>
              <a:rPr lang="en-US" sz="1800" b="1"/>
              <a:t>Army Corps of Engineers</a:t>
            </a:r>
            <a:endParaRPr lang="en-US" sz="1800"/>
          </a:p>
          <a:p>
            <a:r>
              <a:rPr lang="en-US" sz="1800" i="1">
                <a:hlinkClick r:id="rId4"/>
              </a:rPr>
              <a:t>http://www.usace.army.mil</a:t>
            </a:r>
            <a:endParaRPr lang="en-US" sz="1800"/>
          </a:p>
          <a:p>
            <a:endParaRPr lang="en-US" sz="1800" b="1"/>
          </a:p>
          <a:p>
            <a:r>
              <a:rPr lang="en-US" sz="1800" b="1"/>
              <a:t>Board of Governors of the Federal Reserve System</a:t>
            </a:r>
            <a:endParaRPr lang="en-US" sz="1800"/>
          </a:p>
          <a:p>
            <a:r>
              <a:rPr lang="en-US" sz="1800" i="1">
                <a:hlinkClick r:id="rId5"/>
              </a:rPr>
              <a:t>http://www.federalreserve.gov</a:t>
            </a:r>
            <a:endParaRPr lang="en-US" sz="1800"/>
          </a:p>
          <a:p>
            <a:endParaRPr lang="en-US" sz="1800" b="1"/>
          </a:p>
          <a:p>
            <a:r>
              <a:rPr lang="en-US" sz="1800" b="1"/>
              <a:t>Bureau of Economic Analysis</a:t>
            </a:r>
            <a:endParaRPr lang="en-US" sz="1800"/>
          </a:p>
          <a:p>
            <a:r>
              <a:rPr lang="en-US" sz="1800" i="1">
                <a:hlinkClick r:id="rId6"/>
              </a:rPr>
              <a:t>http://www.bea.gov</a:t>
            </a:r>
            <a:endParaRPr lang="en-US" sz="1800"/>
          </a:p>
          <a:p>
            <a:endParaRPr lang="en-US" sz="1800" b="1"/>
          </a:p>
          <a:p>
            <a:r>
              <a:rPr lang="en-US" sz="1800" b="1"/>
              <a:t>Bureau of Justice Statistics</a:t>
            </a:r>
            <a:endParaRPr lang="en-US" sz="1800"/>
          </a:p>
          <a:p>
            <a:r>
              <a:rPr lang="en-US" sz="1800" i="1">
                <a:hlinkClick r:id="rId7"/>
              </a:rPr>
              <a:t>http://www.ojp.usdoj.gov/bjs</a:t>
            </a:r>
            <a:endParaRPr lang="en-US" sz="18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Non-Government Data-16</a:t>
            </a:r>
          </a:p>
        </p:txBody>
      </p:sp>
      <p:sp>
        <p:nvSpPr>
          <p:cNvPr id="31747" name="Rectangle 4"/>
          <p:cNvSpPr>
            <a:spLocks noChangeArrowheads="1"/>
          </p:cNvSpPr>
          <p:nvPr/>
        </p:nvSpPr>
        <p:spPr bwMode="auto">
          <a:xfrm>
            <a:off x="1447800" y="1295400"/>
            <a:ext cx="6515100" cy="503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United States League of Savings Institutions, Washington, DC</a:t>
            </a:r>
            <a:endParaRPr lang="en-US" sz="1800"/>
          </a:p>
          <a:p>
            <a:r>
              <a:rPr lang="en-US" sz="1800" i="1">
                <a:hlinkClick r:id="rId2"/>
              </a:rPr>
              <a:t>http://www.acbankers.org</a:t>
            </a:r>
            <a:endParaRPr lang="en-US" sz="1800"/>
          </a:p>
          <a:p>
            <a:endParaRPr lang="en-US" sz="1800" b="1"/>
          </a:p>
          <a:p>
            <a:r>
              <a:rPr lang="en-US" sz="1800" b="1"/>
              <a:t>United States Telecom Association, Washington, DC</a:t>
            </a:r>
            <a:endParaRPr lang="en-US" sz="1800"/>
          </a:p>
          <a:p>
            <a:r>
              <a:rPr lang="en-US" sz="1800" i="1">
                <a:hlinkClick r:id="rId3"/>
              </a:rPr>
              <a:t>http://www.usta.org</a:t>
            </a:r>
            <a:endParaRPr lang="en-US" sz="1800"/>
          </a:p>
          <a:p>
            <a:endParaRPr lang="en-US" sz="1800" b="1"/>
          </a:p>
          <a:p>
            <a:r>
              <a:rPr lang="en-US" sz="1800" b="1"/>
              <a:t>United Way of America, Alexandria, VA</a:t>
            </a:r>
            <a:endParaRPr lang="en-US" sz="1800"/>
          </a:p>
          <a:p>
            <a:r>
              <a:rPr lang="en-US" sz="1800" i="1">
                <a:hlinkClick r:id="rId4"/>
              </a:rPr>
              <a:t>http://www.unitedway.org</a:t>
            </a:r>
            <a:endParaRPr lang="en-US" sz="1800"/>
          </a:p>
          <a:p>
            <a:endParaRPr lang="en-US" sz="1800" b="1"/>
          </a:p>
          <a:p>
            <a:r>
              <a:rPr lang="en-US" sz="1800" b="1"/>
              <a:t>University of Michigan, Center for Political Studies,</a:t>
            </a:r>
            <a:endParaRPr lang="en-US" sz="1800"/>
          </a:p>
          <a:p>
            <a:r>
              <a:rPr lang="en-US" sz="1800" b="1"/>
              <a:t>Institute for Social Research, Ann Arbor, MI (elections)</a:t>
            </a:r>
            <a:endParaRPr lang="en-US" sz="1800"/>
          </a:p>
          <a:p>
            <a:r>
              <a:rPr lang="en-US" sz="1800" i="1">
                <a:hlinkClick r:id="rId5"/>
              </a:rPr>
              <a:t>http://www.umich.edu</a:t>
            </a:r>
            <a:endParaRPr lang="en-US" sz="1800"/>
          </a:p>
          <a:p>
            <a:endParaRPr lang="en-US" sz="1800" b="1"/>
          </a:p>
          <a:p>
            <a:r>
              <a:rPr lang="en-US" sz="1800" b="1"/>
              <a:t>Warren Communications News, Washington, DC (TV and cable)</a:t>
            </a:r>
            <a:endParaRPr lang="en-US" sz="1800"/>
          </a:p>
          <a:p>
            <a:r>
              <a:rPr lang="en-US" sz="1800" i="1">
                <a:hlinkClick r:id="rId6"/>
              </a:rPr>
              <a:t>http://www.warren-news.com</a:t>
            </a:r>
            <a:endParaRPr lang="en-US" sz="1800"/>
          </a:p>
          <a:p>
            <a:endParaRPr lang="en-US" sz="1800" b="1"/>
          </a:p>
          <a:p>
            <a:r>
              <a:rPr lang="en-US" sz="1800" b="1"/>
              <a:t>World Almanac, New York, NY</a:t>
            </a:r>
            <a:endParaRPr lang="en-US" sz="1800"/>
          </a:p>
          <a:p>
            <a:r>
              <a:rPr lang="en-US" sz="1800" i="1">
                <a:hlinkClick r:id="rId7"/>
              </a:rPr>
              <a:t>http://www.worldalmanac.com</a:t>
            </a:r>
            <a:endParaRPr lang="en-US" sz="1800" i="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a:xfrm>
            <a:off x="457200" y="381000"/>
            <a:ext cx="8305800" cy="685800"/>
          </a:xfrm>
        </p:spPr>
        <p:txBody>
          <a:bodyPr/>
          <a:lstStyle/>
          <a:p>
            <a:r>
              <a:rPr lang="en-US" dirty="0" smtClean="0">
                <a:solidFill>
                  <a:srgbClr val="FF33CC"/>
                </a:solidFill>
                <a:latin typeface="Comic Sans MS" pitchFamily="66" charset="0"/>
              </a:rPr>
              <a:t>International Data - 1</a:t>
            </a:r>
          </a:p>
        </p:txBody>
      </p:sp>
      <p:sp>
        <p:nvSpPr>
          <p:cNvPr id="32771" name="Text Box 3"/>
          <p:cNvSpPr txBox="1">
            <a:spLocks noChangeArrowheads="1"/>
          </p:cNvSpPr>
          <p:nvPr/>
        </p:nvSpPr>
        <p:spPr bwMode="auto">
          <a:xfrm>
            <a:off x="1752600" y="1676400"/>
            <a:ext cx="6019800" cy="427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130000"/>
              </a:lnSpc>
              <a:spcBef>
                <a:spcPct val="50000"/>
              </a:spcBef>
            </a:pPr>
            <a:r>
              <a:rPr lang="en-US" sz="1800" b="1" dirty="0"/>
              <a:t>Demography</a:t>
            </a:r>
          </a:p>
          <a:p>
            <a:r>
              <a:rPr lang="en-US" sz="1800" dirty="0">
                <a:solidFill>
                  <a:srgbClr val="0000FF"/>
                </a:solidFill>
                <a:hlinkClick r:id="rId2"/>
              </a:rPr>
              <a:t>http://www.demographia.com</a:t>
            </a:r>
            <a:endParaRPr lang="en-US" sz="1800" dirty="0">
              <a:solidFill>
                <a:srgbClr val="0000FF"/>
              </a:solidFill>
            </a:endParaRPr>
          </a:p>
          <a:p>
            <a:pPr>
              <a:lnSpc>
                <a:spcPct val="130000"/>
              </a:lnSpc>
              <a:spcBef>
                <a:spcPct val="50000"/>
              </a:spcBef>
            </a:pPr>
            <a:r>
              <a:rPr lang="en-US" sz="1800" b="1" dirty="0"/>
              <a:t>Central Intelligence Agency</a:t>
            </a:r>
          </a:p>
          <a:p>
            <a:r>
              <a:rPr lang="en-US" sz="1800" b="1" i="1" dirty="0">
                <a:hlinkClick r:id="rId3"/>
              </a:rPr>
              <a:t>https://www.cia.gov/library/publications/the-world-factbook/index.html</a:t>
            </a:r>
            <a:endParaRPr lang="en-US" sz="1800" b="1" i="1" dirty="0"/>
          </a:p>
          <a:p>
            <a:endParaRPr lang="en-US" sz="1800" b="1" i="1" dirty="0"/>
          </a:p>
          <a:p>
            <a:r>
              <a:rPr lang="en-US" sz="1800" b="1" i="1" dirty="0"/>
              <a:t>Inter-American Development Bank, Washington, DC</a:t>
            </a:r>
            <a:endParaRPr lang="en-US" sz="1800" i="1" dirty="0">
              <a:hlinkClick r:id="rId4"/>
            </a:endParaRPr>
          </a:p>
          <a:p>
            <a:r>
              <a:rPr lang="en-US" sz="1800" i="1" dirty="0">
                <a:hlinkClick r:id="rId4"/>
              </a:rPr>
              <a:t>http://www.iadb.org</a:t>
            </a:r>
            <a:endParaRPr lang="en-US" sz="1800" b="1" i="1" dirty="0"/>
          </a:p>
          <a:p>
            <a:endParaRPr lang="en-US" sz="1800" b="1" i="1" dirty="0"/>
          </a:p>
          <a:p>
            <a:r>
              <a:rPr lang="en-US" sz="1800" b="1" i="1" dirty="0"/>
              <a:t>International Air Transport Association</a:t>
            </a:r>
            <a:endParaRPr lang="en-US" sz="1800" i="1" dirty="0">
              <a:hlinkClick r:id="rId5"/>
            </a:endParaRPr>
          </a:p>
          <a:p>
            <a:r>
              <a:rPr lang="en-US" sz="1800" i="1" dirty="0">
                <a:hlinkClick r:id="rId5"/>
              </a:rPr>
              <a:t>http://www.iata.org</a:t>
            </a:r>
            <a:endParaRPr lang="en-US" sz="1800" b="1" i="1" dirty="0"/>
          </a:p>
          <a:p>
            <a:endParaRPr lang="en-US" sz="1800" b="1" i="1" dirty="0"/>
          </a:p>
          <a:p>
            <a:r>
              <a:rPr lang="en-US" sz="1800" b="1" i="1" dirty="0"/>
              <a:t>Int’l City Management Association, Washington, DC</a:t>
            </a:r>
            <a:endParaRPr lang="en-US" sz="1800" i="1" dirty="0">
              <a:hlinkClick r:id="rId6"/>
            </a:endParaRPr>
          </a:p>
          <a:p>
            <a:r>
              <a:rPr lang="en-US" sz="1800" i="1" dirty="0">
                <a:hlinkClick r:id="rId6"/>
              </a:rPr>
              <a:t>http://www.icma.org</a:t>
            </a:r>
            <a:endParaRPr lang="en-US" sz="1800" i="1"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International Data - 2</a:t>
            </a:r>
          </a:p>
        </p:txBody>
      </p:sp>
      <p:sp>
        <p:nvSpPr>
          <p:cNvPr id="33795" name="Rectangle 4"/>
          <p:cNvSpPr>
            <a:spLocks noChangeArrowheads="1"/>
          </p:cNvSpPr>
          <p:nvPr/>
        </p:nvSpPr>
        <p:spPr bwMode="auto">
          <a:xfrm>
            <a:off x="1676400" y="1752600"/>
            <a:ext cx="5543550" cy="421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i="1"/>
              <a:t>International Labour Organization, Geneva, Switzerland</a:t>
            </a:r>
            <a:endParaRPr lang="en-US" sz="1800" i="1">
              <a:hlinkClick r:id="rId2"/>
            </a:endParaRPr>
          </a:p>
          <a:p>
            <a:r>
              <a:rPr lang="en-US" sz="1800" i="1">
                <a:hlinkClick r:id="rId2"/>
              </a:rPr>
              <a:t>http://www.ilo.org</a:t>
            </a:r>
            <a:endParaRPr lang="en-US" sz="1800" i="1"/>
          </a:p>
          <a:p>
            <a:endParaRPr lang="en-US" sz="1800" b="1" i="1"/>
          </a:p>
          <a:p>
            <a:r>
              <a:rPr lang="en-US" sz="1800" b="1" i="1"/>
              <a:t>International Monetary Fund, Washington, DC</a:t>
            </a:r>
          </a:p>
          <a:p>
            <a:r>
              <a:rPr lang="en-US" sz="1800" b="1" i="1">
                <a:hlinkClick r:id="rId3"/>
              </a:rPr>
              <a:t>http://www.imf.org</a:t>
            </a:r>
            <a:endParaRPr lang="en-US" sz="1800" b="1" i="1"/>
          </a:p>
          <a:p>
            <a:endParaRPr lang="en-US" sz="1800" b="1" i="1"/>
          </a:p>
          <a:p>
            <a:r>
              <a:rPr lang="en-US" sz="1800" b="1" i="1"/>
              <a:t>Organisation for Economic Cooperation </a:t>
            </a:r>
          </a:p>
          <a:p>
            <a:r>
              <a:rPr lang="en-US" sz="1800" b="1" i="1"/>
              <a:t>and Development, Paris, France</a:t>
            </a:r>
            <a:endParaRPr lang="en-US" sz="1800" i="1">
              <a:hlinkClick r:id="rId4"/>
            </a:endParaRPr>
          </a:p>
          <a:p>
            <a:r>
              <a:rPr lang="en-US" sz="1800" i="1">
                <a:hlinkClick r:id="rId4"/>
              </a:rPr>
              <a:t>http://www.sourceoecd.org</a:t>
            </a:r>
            <a:endParaRPr lang="en-US" sz="1800" b="1" i="1"/>
          </a:p>
          <a:p>
            <a:endParaRPr lang="en-US" sz="1800" b="1" i="1"/>
          </a:p>
          <a:p>
            <a:r>
              <a:rPr lang="en-US" sz="1800" b="1" i="1"/>
              <a:t>Pan American Health Organization, Washington, DC</a:t>
            </a:r>
            <a:endParaRPr lang="en-US" sz="1800" i="1">
              <a:hlinkClick r:id="rId5"/>
            </a:endParaRPr>
          </a:p>
          <a:p>
            <a:r>
              <a:rPr lang="en-US" sz="1800" i="1">
                <a:hlinkClick r:id="rId5"/>
              </a:rPr>
              <a:t>http://www.paho.org</a:t>
            </a:r>
            <a:endParaRPr lang="en-US" sz="1800" i="1"/>
          </a:p>
          <a:p>
            <a:endParaRPr lang="en-US" sz="1800" b="1"/>
          </a:p>
          <a:p>
            <a:r>
              <a:rPr lang="en-US" sz="1800" b="1"/>
              <a:t>UNESCO Institute for Statistics</a:t>
            </a:r>
            <a:endParaRPr lang="en-US" sz="1800"/>
          </a:p>
          <a:p>
            <a:r>
              <a:rPr lang="en-US" sz="1800" i="1">
                <a:hlinkClick r:id="rId6"/>
              </a:rPr>
              <a:t>http://www.uis.unesco.org</a:t>
            </a:r>
            <a:endParaRPr lang="en-US" sz="1800" i="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International Data - 3</a:t>
            </a:r>
          </a:p>
        </p:txBody>
      </p:sp>
      <p:sp>
        <p:nvSpPr>
          <p:cNvPr id="34819" name="Rectangle 3"/>
          <p:cNvSpPr>
            <a:spLocks noChangeArrowheads="1"/>
          </p:cNvSpPr>
          <p:nvPr/>
        </p:nvSpPr>
        <p:spPr bwMode="auto">
          <a:xfrm>
            <a:off x="1905000" y="1828800"/>
            <a:ext cx="5022850" cy="311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United Nations Statistics Division, New York, NY</a:t>
            </a:r>
            <a:endParaRPr lang="en-US" sz="1800"/>
          </a:p>
          <a:p>
            <a:r>
              <a:rPr lang="en-US" sz="1800" i="1">
                <a:hlinkClick r:id="rId2"/>
              </a:rPr>
              <a:t>http://unstats.un.org/unsd/</a:t>
            </a:r>
            <a:endParaRPr lang="en-US" sz="1800" i="1"/>
          </a:p>
          <a:p>
            <a:endParaRPr lang="en-US" sz="1800" b="1"/>
          </a:p>
          <a:p>
            <a:r>
              <a:rPr lang="en-US" sz="1800" b="1"/>
              <a:t>World Almanac, New York, NY</a:t>
            </a:r>
            <a:endParaRPr lang="en-US" sz="1800" i="1">
              <a:hlinkClick r:id="rId3"/>
            </a:endParaRPr>
          </a:p>
          <a:p>
            <a:r>
              <a:rPr lang="en-US" sz="1800" i="1">
                <a:hlinkClick r:id="rId3"/>
              </a:rPr>
              <a:t>http://www.worldalmanac.com</a:t>
            </a:r>
            <a:endParaRPr lang="en-US" sz="1800" b="1"/>
          </a:p>
          <a:p>
            <a:endParaRPr lang="en-US" sz="1800" b="1"/>
          </a:p>
          <a:p>
            <a:r>
              <a:rPr lang="en-US" sz="1800" b="1"/>
              <a:t>The World Bank Group, Washington, DC</a:t>
            </a:r>
            <a:endParaRPr lang="en-US" sz="1800" i="1">
              <a:hlinkClick r:id="rId4"/>
            </a:endParaRPr>
          </a:p>
          <a:p>
            <a:r>
              <a:rPr lang="en-US" sz="1800" i="1">
                <a:hlinkClick r:id="rId4"/>
              </a:rPr>
              <a:t>http://www.worldbank.org</a:t>
            </a:r>
            <a:endParaRPr lang="en-US" sz="1800" b="1"/>
          </a:p>
          <a:p>
            <a:endParaRPr lang="en-US" sz="1800" b="1"/>
          </a:p>
          <a:p>
            <a:r>
              <a:rPr lang="en-US" sz="1800" b="1"/>
              <a:t>World Health Organization, Geneva, Switzerland</a:t>
            </a:r>
            <a:endParaRPr lang="en-US" sz="1800" i="1">
              <a:hlinkClick r:id="rId5"/>
            </a:endParaRPr>
          </a:p>
          <a:p>
            <a:r>
              <a:rPr lang="en-US" sz="1800" i="1">
                <a:hlinkClick r:id="rId5"/>
              </a:rPr>
              <a:t>http://www.who.int</a:t>
            </a:r>
            <a:endParaRPr lang="en-US" sz="1800" i="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Government Data-2</a:t>
            </a:r>
          </a:p>
        </p:txBody>
      </p:sp>
      <p:sp>
        <p:nvSpPr>
          <p:cNvPr id="5123" name="Rectangle 4"/>
          <p:cNvSpPr>
            <a:spLocks noChangeArrowheads="1"/>
          </p:cNvSpPr>
          <p:nvPr/>
        </p:nvSpPr>
        <p:spPr bwMode="auto">
          <a:xfrm>
            <a:off x="1828800" y="1524000"/>
            <a:ext cx="575310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Bureau of Labor Statistics</a:t>
            </a:r>
            <a:endParaRPr lang="en-US" sz="1800"/>
          </a:p>
          <a:p>
            <a:r>
              <a:rPr lang="en-US" sz="1800" i="1">
                <a:hlinkClick r:id="rId2"/>
              </a:rPr>
              <a:t>http://www.bls.gov</a:t>
            </a:r>
            <a:endParaRPr lang="en-US" sz="1800"/>
          </a:p>
          <a:p>
            <a:endParaRPr lang="en-US" sz="1800" b="1"/>
          </a:p>
          <a:p>
            <a:r>
              <a:rPr lang="en-US" sz="1800" b="1"/>
              <a:t>Bureau of Land Management</a:t>
            </a:r>
            <a:endParaRPr lang="en-US" sz="1800"/>
          </a:p>
          <a:p>
            <a:r>
              <a:rPr lang="en-US" sz="1800" i="1">
                <a:hlinkClick r:id="rId3"/>
              </a:rPr>
              <a:t>http://www.blm.gov</a:t>
            </a:r>
            <a:endParaRPr lang="en-US" sz="1800"/>
          </a:p>
          <a:p>
            <a:endParaRPr lang="fr-FR" sz="1800" b="1"/>
          </a:p>
          <a:p>
            <a:r>
              <a:rPr lang="fr-FR" sz="1800" b="1"/>
              <a:t>Census Bureau</a:t>
            </a:r>
            <a:endParaRPr lang="en-US" sz="1800"/>
          </a:p>
          <a:p>
            <a:r>
              <a:rPr lang="fr-FR" sz="1800" i="1">
                <a:hlinkClick r:id="rId4"/>
              </a:rPr>
              <a:t>http://www.census.gov</a:t>
            </a:r>
            <a:endParaRPr lang="en-US" sz="1800"/>
          </a:p>
          <a:p>
            <a:endParaRPr lang="en-US" sz="1800" b="1"/>
          </a:p>
          <a:p>
            <a:r>
              <a:rPr lang="en-US" sz="1800" b="1"/>
              <a:t>Centers for Disease Control and Prevention, Atlanta, GA</a:t>
            </a:r>
            <a:endParaRPr lang="en-US" sz="1800"/>
          </a:p>
          <a:p>
            <a:r>
              <a:rPr lang="en-US" sz="1800" i="1">
                <a:hlinkClick r:id="rId5"/>
              </a:rPr>
              <a:t>http://www.cdc.gov</a:t>
            </a:r>
            <a:endParaRPr lang="en-US" sz="1800"/>
          </a:p>
          <a:p>
            <a:endParaRPr lang="en-US" sz="1800" b="1"/>
          </a:p>
          <a:p>
            <a:r>
              <a:rPr lang="en-US" sz="1800" b="1"/>
              <a:t>Centers for Medicare and Medicaid Services (CMS)</a:t>
            </a:r>
            <a:endParaRPr lang="en-US" sz="1800"/>
          </a:p>
          <a:p>
            <a:r>
              <a:rPr lang="en-US" sz="1800" i="1">
                <a:hlinkClick r:id="rId6"/>
              </a:rPr>
              <a:t>http://www.cms.hhs.gov</a:t>
            </a:r>
            <a:endParaRPr lang="en-US" sz="1800"/>
          </a:p>
          <a:p>
            <a:endParaRPr lang="en-US" sz="1800" b="1"/>
          </a:p>
          <a:p>
            <a:r>
              <a:rPr lang="en-US" sz="1800" b="1"/>
              <a:t>Comptroller of the Currency</a:t>
            </a:r>
            <a:endParaRPr lang="en-US" sz="1800"/>
          </a:p>
          <a:p>
            <a:r>
              <a:rPr lang="en-US" sz="1800" i="1">
                <a:hlinkClick r:id="rId7"/>
              </a:rPr>
              <a:t>http://www.occ.treas.gov</a:t>
            </a:r>
            <a:endParaRPr lang="en-US" sz="1800" i="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533400" y="381000"/>
            <a:ext cx="8305800" cy="685800"/>
          </a:xfrm>
        </p:spPr>
        <p:txBody>
          <a:bodyPr/>
          <a:lstStyle/>
          <a:p>
            <a:r>
              <a:rPr lang="en-US" smtClean="0">
                <a:solidFill>
                  <a:srgbClr val="FF33CC"/>
                </a:solidFill>
                <a:latin typeface="Comic Sans MS" pitchFamily="66" charset="0"/>
              </a:rPr>
              <a:t>Government Data-3</a:t>
            </a:r>
          </a:p>
        </p:txBody>
      </p:sp>
      <p:sp>
        <p:nvSpPr>
          <p:cNvPr id="6147" name="Rectangle 3"/>
          <p:cNvSpPr>
            <a:spLocks noChangeArrowheads="1"/>
          </p:cNvSpPr>
          <p:nvPr/>
        </p:nvSpPr>
        <p:spPr bwMode="auto">
          <a:xfrm>
            <a:off x="2133600" y="1525588"/>
            <a:ext cx="6527800" cy="476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sz="1800" b="1" dirty="0"/>
              <a:t>Congressional Clerk of the House</a:t>
            </a:r>
            <a:endParaRPr lang="en-US" sz="1800" dirty="0"/>
          </a:p>
          <a:p>
            <a:r>
              <a:rPr lang="en-US" sz="1800" i="1" dirty="0">
                <a:hlinkClick r:id="rId2"/>
              </a:rPr>
              <a:t>http://</a:t>
            </a:r>
            <a:r>
              <a:rPr lang="en-US" sz="1800" i="1" dirty="0" smtClean="0">
                <a:hlinkClick r:id="rId2"/>
              </a:rPr>
              <a:t>clerk.house.gov</a:t>
            </a:r>
            <a:endParaRPr lang="en-US" sz="1800" dirty="0"/>
          </a:p>
          <a:p>
            <a:endParaRPr lang="en-US" sz="1800" b="1" dirty="0"/>
          </a:p>
          <a:p>
            <a:r>
              <a:rPr lang="en-US" sz="1800" b="1" dirty="0"/>
              <a:t>Council of Economic Advisers</a:t>
            </a:r>
            <a:endParaRPr lang="en-US" sz="1800" dirty="0"/>
          </a:p>
          <a:p>
            <a:r>
              <a:rPr lang="fr-FR" sz="1800" i="1" dirty="0">
                <a:hlinkClick r:id="rId3"/>
              </a:rPr>
              <a:t>http://www.whitehouse.gov</a:t>
            </a:r>
            <a:endParaRPr lang="en-US" sz="1800" dirty="0"/>
          </a:p>
          <a:p>
            <a:endParaRPr lang="fr-FR" sz="1800" b="1" dirty="0"/>
          </a:p>
          <a:p>
            <a:r>
              <a:rPr lang="fr-FR" sz="1800" b="1" dirty="0"/>
              <a:t>Council on </a:t>
            </a:r>
            <a:r>
              <a:rPr lang="fr-FR" sz="1800" b="1" dirty="0" err="1"/>
              <a:t>Environmental</a:t>
            </a:r>
            <a:r>
              <a:rPr lang="fr-FR" sz="1800" b="1" dirty="0"/>
              <a:t> </a:t>
            </a:r>
            <a:r>
              <a:rPr lang="fr-FR" sz="1800" b="1" dirty="0" err="1"/>
              <a:t>Quality</a:t>
            </a:r>
            <a:endParaRPr lang="en-US" sz="1800" dirty="0"/>
          </a:p>
          <a:p>
            <a:r>
              <a:rPr lang="en-US" sz="1800" i="1" dirty="0">
                <a:hlinkClick r:id="rId4"/>
              </a:rPr>
              <a:t>http://www.whitehouse.gov/ceq</a:t>
            </a:r>
            <a:endParaRPr lang="en-US" sz="1800" dirty="0"/>
          </a:p>
          <a:p>
            <a:endParaRPr lang="en-US" sz="1800" b="1" dirty="0"/>
          </a:p>
          <a:p>
            <a:r>
              <a:rPr lang="en-US" sz="1800" b="1" dirty="0" err="1"/>
              <a:t>Dept</a:t>
            </a:r>
            <a:r>
              <a:rPr lang="en-US" sz="1800" dirty="0"/>
              <a:t> </a:t>
            </a:r>
            <a:r>
              <a:rPr lang="en-US" sz="1800" b="1" dirty="0"/>
              <a:t>of Agriculture</a:t>
            </a:r>
            <a:endParaRPr lang="en-US" sz="1800" dirty="0"/>
          </a:p>
          <a:p>
            <a:r>
              <a:rPr lang="en-US" sz="1800" i="1" dirty="0">
                <a:hlinkClick r:id="rId5"/>
              </a:rPr>
              <a:t>http://www.usda.gov</a:t>
            </a:r>
            <a:endParaRPr lang="en-US" sz="1800" dirty="0"/>
          </a:p>
          <a:p>
            <a:endParaRPr lang="en-US" sz="1800" b="1" dirty="0"/>
          </a:p>
          <a:p>
            <a:r>
              <a:rPr lang="en-US" sz="1800" b="1" dirty="0" err="1"/>
              <a:t>Dept</a:t>
            </a:r>
            <a:r>
              <a:rPr lang="en-US" sz="1800" dirty="0"/>
              <a:t> </a:t>
            </a:r>
            <a:r>
              <a:rPr lang="en-US" sz="1800" b="1" dirty="0"/>
              <a:t>of Agriculture, Food and Nutrition Service</a:t>
            </a:r>
            <a:endParaRPr lang="en-US" sz="1800" dirty="0"/>
          </a:p>
          <a:p>
            <a:r>
              <a:rPr lang="en-US" sz="1800" i="1" dirty="0">
                <a:hlinkClick r:id="rId6"/>
              </a:rPr>
              <a:t>http://www.fns.usda.gov</a:t>
            </a:r>
            <a:endParaRPr lang="en-US" sz="1800" dirty="0"/>
          </a:p>
          <a:p>
            <a:endParaRPr lang="en-US" sz="1800" b="1" dirty="0"/>
          </a:p>
          <a:p>
            <a:r>
              <a:rPr lang="en-US" sz="1800" b="1" dirty="0" err="1"/>
              <a:t>Dept</a:t>
            </a:r>
            <a:r>
              <a:rPr lang="en-US" sz="1800" b="1" dirty="0"/>
              <a:t> of Agriculture, Natural Resources and Conservation</a:t>
            </a:r>
            <a:endParaRPr lang="en-US" sz="1800" dirty="0"/>
          </a:p>
          <a:p>
            <a:r>
              <a:rPr lang="en-US" sz="1800" i="1" dirty="0">
                <a:hlinkClick r:id="rId7"/>
              </a:rPr>
              <a:t>http://www.nrcs.usda.gov</a:t>
            </a:r>
            <a:endParaRPr lang="en-US" sz="1800" i="1"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Government Data-4</a:t>
            </a:r>
          </a:p>
        </p:txBody>
      </p:sp>
      <p:sp>
        <p:nvSpPr>
          <p:cNvPr id="7171" name="Rectangle 3"/>
          <p:cNvSpPr>
            <a:spLocks noChangeArrowheads="1"/>
          </p:cNvSpPr>
          <p:nvPr/>
        </p:nvSpPr>
        <p:spPr bwMode="auto">
          <a:xfrm>
            <a:off x="2057400" y="1425754"/>
            <a:ext cx="3788217" cy="498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dirty="0" err="1"/>
              <a:t>Dept</a:t>
            </a:r>
            <a:r>
              <a:rPr lang="en-US" dirty="0"/>
              <a:t> </a:t>
            </a:r>
            <a:r>
              <a:rPr lang="en-US" sz="1800" b="1" dirty="0"/>
              <a:t>of Defense</a:t>
            </a:r>
            <a:endParaRPr lang="en-US" sz="1800" dirty="0"/>
          </a:p>
          <a:p>
            <a:r>
              <a:rPr lang="en-US" sz="1800" i="1" dirty="0">
                <a:hlinkClick r:id="rId2"/>
              </a:rPr>
              <a:t>http://www.defenselink.mil</a:t>
            </a:r>
            <a:endParaRPr lang="en-US" sz="1800" dirty="0"/>
          </a:p>
          <a:p>
            <a:endParaRPr lang="en-US" sz="1800" b="1" dirty="0"/>
          </a:p>
          <a:p>
            <a:r>
              <a:rPr lang="en-US" sz="1800" b="1" dirty="0" err="1"/>
              <a:t>Dept</a:t>
            </a:r>
            <a:r>
              <a:rPr lang="en-US" sz="1800" dirty="0"/>
              <a:t> </a:t>
            </a:r>
            <a:r>
              <a:rPr lang="en-US" sz="1800" b="1" dirty="0"/>
              <a:t>of Education</a:t>
            </a:r>
            <a:endParaRPr lang="en-US" sz="1800" dirty="0"/>
          </a:p>
          <a:p>
            <a:r>
              <a:rPr lang="en-US" sz="1800" i="1" dirty="0">
                <a:hlinkClick r:id="rId3"/>
              </a:rPr>
              <a:t>http://www.ed.gov</a:t>
            </a:r>
            <a:endParaRPr lang="en-US" sz="1800" dirty="0"/>
          </a:p>
          <a:p>
            <a:endParaRPr lang="en-US" sz="1800" b="1" dirty="0"/>
          </a:p>
          <a:p>
            <a:r>
              <a:rPr lang="en-US" sz="1800" b="1" dirty="0" err="1"/>
              <a:t>Dept</a:t>
            </a:r>
            <a:r>
              <a:rPr lang="en-US" sz="1800" dirty="0"/>
              <a:t> </a:t>
            </a:r>
            <a:r>
              <a:rPr lang="en-US" sz="1800" b="1" dirty="0"/>
              <a:t>of Health and Human Services</a:t>
            </a:r>
            <a:endParaRPr lang="en-US" sz="1800" dirty="0"/>
          </a:p>
          <a:p>
            <a:r>
              <a:rPr lang="en-US" sz="1800" i="1" dirty="0">
                <a:hlinkClick r:id="rId4"/>
              </a:rPr>
              <a:t>http://www.os.hhs.gov</a:t>
            </a:r>
            <a:endParaRPr lang="en-US" sz="1800" dirty="0"/>
          </a:p>
          <a:p>
            <a:endParaRPr lang="en-US" sz="1800" b="1" dirty="0"/>
          </a:p>
          <a:p>
            <a:r>
              <a:rPr lang="en-US" sz="1800" b="1" dirty="0" err="1"/>
              <a:t>Dept</a:t>
            </a:r>
            <a:r>
              <a:rPr lang="en-US" sz="1800" dirty="0"/>
              <a:t> </a:t>
            </a:r>
            <a:r>
              <a:rPr lang="en-US" sz="1800" b="1" dirty="0"/>
              <a:t>of Homeland Security (DHS)</a:t>
            </a:r>
            <a:endParaRPr lang="en-US" sz="1800" dirty="0"/>
          </a:p>
          <a:p>
            <a:r>
              <a:rPr lang="en-US" sz="1800" i="1" dirty="0">
                <a:hlinkClick r:id="rId5"/>
              </a:rPr>
              <a:t>http://www.dhs.gov</a:t>
            </a:r>
            <a:endParaRPr lang="en-US" sz="1800" dirty="0"/>
          </a:p>
          <a:p>
            <a:endParaRPr lang="en-US" sz="1800" b="1" dirty="0"/>
          </a:p>
          <a:p>
            <a:r>
              <a:rPr lang="en-US" sz="1800" b="1" dirty="0"/>
              <a:t>Coast Guard</a:t>
            </a:r>
            <a:endParaRPr lang="en-US" sz="1800" dirty="0"/>
          </a:p>
          <a:p>
            <a:r>
              <a:rPr lang="en-US" sz="1800" i="1" dirty="0">
                <a:hlinkClick r:id="rId6"/>
              </a:rPr>
              <a:t>http://www.uscg.mil</a:t>
            </a:r>
            <a:endParaRPr lang="en-US" sz="1800" dirty="0"/>
          </a:p>
          <a:p>
            <a:endParaRPr lang="en-US" sz="1800" b="1" dirty="0"/>
          </a:p>
          <a:p>
            <a:r>
              <a:rPr lang="en-US" sz="1800" b="1" dirty="0"/>
              <a:t>Office of Immigration Statistics</a:t>
            </a:r>
            <a:endParaRPr lang="en-US" sz="1800" i="1" dirty="0">
              <a:hlinkClick r:id="rId7"/>
            </a:endParaRPr>
          </a:p>
          <a:p>
            <a:r>
              <a:rPr lang="en-US" sz="1800" i="1" dirty="0">
                <a:hlinkClick r:id="rId7"/>
              </a:rPr>
              <a:t>http://</a:t>
            </a:r>
            <a:r>
              <a:rPr lang="en-US" sz="1800" i="1" dirty="0" smtClean="0">
                <a:hlinkClick r:id="rId7"/>
              </a:rPr>
              <a:t>uscis.gov/</a:t>
            </a:r>
            <a:r>
              <a:rPr lang="en-US" dirty="0" smtClean="0"/>
              <a:t> </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Government Data-5</a:t>
            </a:r>
          </a:p>
        </p:txBody>
      </p:sp>
      <p:sp>
        <p:nvSpPr>
          <p:cNvPr id="8195" name="Rectangle 3"/>
          <p:cNvSpPr>
            <a:spLocks noChangeArrowheads="1"/>
          </p:cNvSpPr>
          <p:nvPr/>
        </p:nvSpPr>
        <p:spPr bwMode="auto">
          <a:xfrm>
            <a:off x="2286000" y="1447800"/>
            <a:ext cx="422910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dirty="0" err="1"/>
              <a:t>Dept</a:t>
            </a:r>
            <a:r>
              <a:rPr lang="en-US" sz="1800" dirty="0"/>
              <a:t> </a:t>
            </a:r>
            <a:r>
              <a:rPr lang="en-US" sz="1800" b="1" dirty="0"/>
              <a:t>of Housing and Urban Development</a:t>
            </a:r>
            <a:endParaRPr lang="en-US" sz="1800" dirty="0"/>
          </a:p>
          <a:p>
            <a:r>
              <a:rPr lang="en-US" sz="1800" i="1" dirty="0">
                <a:hlinkClick r:id="rId2"/>
              </a:rPr>
              <a:t>http://www.hud.gov</a:t>
            </a:r>
            <a:endParaRPr lang="en-US" sz="1800" dirty="0"/>
          </a:p>
          <a:p>
            <a:endParaRPr lang="en-US" sz="1800" b="1" dirty="0"/>
          </a:p>
          <a:p>
            <a:r>
              <a:rPr lang="en-US" sz="1800" b="1" dirty="0" err="1"/>
              <a:t>Dept</a:t>
            </a:r>
            <a:r>
              <a:rPr lang="en-US" sz="1800" dirty="0"/>
              <a:t> </a:t>
            </a:r>
            <a:r>
              <a:rPr lang="en-US" sz="1800" b="1" dirty="0"/>
              <a:t>of Labor</a:t>
            </a:r>
            <a:endParaRPr lang="en-US" sz="1800" dirty="0"/>
          </a:p>
          <a:p>
            <a:r>
              <a:rPr lang="en-US" sz="1800" i="1" dirty="0">
                <a:hlinkClick r:id="rId3"/>
              </a:rPr>
              <a:t>http://www.dol.gov</a:t>
            </a:r>
            <a:endParaRPr lang="en-US" sz="1800" dirty="0"/>
          </a:p>
          <a:p>
            <a:endParaRPr lang="en-US" sz="1800" b="1" dirty="0"/>
          </a:p>
          <a:p>
            <a:r>
              <a:rPr lang="en-US" sz="1800" b="1" dirty="0" err="1"/>
              <a:t>Dept</a:t>
            </a:r>
            <a:r>
              <a:rPr lang="en-US" sz="1800" dirty="0"/>
              <a:t> </a:t>
            </a:r>
            <a:r>
              <a:rPr lang="en-US" sz="1800" b="1" dirty="0"/>
              <a:t>of State</a:t>
            </a:r>
            <a:endParaRPr lang="en-US" sz="1800" dirty="0"/>
          </a:p>
          <a:p>
            <a:r>
              <a:rPr lang="en-US" sz="1800" i="1" dirty="0">
                <a:hlinkClick r:id="rId4"/>
              </a:rPr>
              <a:t>http://www.state.gov</a:t>
            </a:r>
            <a:endParaRPr lang="en-US" sz="1800" dirty="0"/>
          </a:p>
          <a:p>
            <a:endParaRPr lang="en-US" sz="1800" b="1" dirty="0"/>
          </a:p>
          <a:p>
            <a:r>
              <a:rPr lang="en-US" sz="1800" b="1" dirty="0" err="1"/>
              <a:t>Dept</a:t>
            </a:r>
            <a:r>
              <a:rPr lang="en-US" sz="1800" dirty="0"/>
              <a:t> </a:t>
            </a:r>
            <a:r>
              <a:rPr lang="en-US" sz="1800" b="1" dirty="0"/>
              <a:t>of Transportation</a:t>
            </a:r>
            <a:endParaRPr lang="en-US" sz="1800" dirty="0"/>
          </a:p>
          <a:p>
            <a:r>
              <a:rPr lang="en-US" sz="1800" i="1" dirty="0">
                <a:hlinkClick r:id="rId5"/>
              </a:rPr>
              <a:t>http://www.dot.gov</a:t>
            </a:r>
            <a:endParaRPr lang="en-US" sz="1800" dirty="0"/>
          </a:p>
          <a:p>
            <a:endParaRPr lang="en-US" sz="1800" b="1" dirty="0"/>
          </a:p>
          <a:p>
            <a:r>
              <a:rPr lang="en-US" sz="1800" b="1" dirty="0" err="1"/>
              <a:t>Dept</a:t>
            </a:r>
            <a:r>
              <a:rPr lang="en-US" sz="1800" dirty="0"/>
              <a:t> </a:t>
            </a:r>
            <a:r>
              <a:rPr lang="en-US" sz="1800" b="1" dirty="0"/>
              <a:t>of the Treasury</a:t>
            </a:r>
            <a:endParaRPr lang="en-US" sz="1800" dirty="0"/>
          </a:p>
          <a:p>
            <a:r>
              <a:rPr lang="en-US" sz="1800" i="1" dirty="0">
                <a:hlinkClick r:id="rId6"/>
              </a:rPr>
              <a:t>http://www.treasury.gov</a:t>
            </a:r>
            <a:endParaRPr lang="en-US" sz="1800" dirty="0"/>
          </a:p>
          <a:p>
            <a:endParaRPr lang="en-US" sz="1800" b="1" dirty="0"/>
          </a:p>
          <a:p>
            <a:r>
              <a:rPr lang="en-US" sz="1800" b="1" dirty="0" err="1"/>
              <a:t>Dept</a:t>
            </a:r>
            <a:r>
              <a:rPr lang="en-US" sz="1800" dirty="0"/>
              <a:t> </a:t>
            </a:r>
            <a:r>
              <a:rPr lang="en-US" sz="1800" b="1" dirty="0"/>
              <a:t>of Treasury, Alcohol and Tobacco</a:t>
            </a:r>
            <a:endParaRPr lang="en-US" sz="1800" dirty="0"/>
          </a:p>
          <a:p>
            <a:r>
              <a:rPr lang="en-US" sz="1800" i="1" dirty="0">
                <a:hlinkClick r:id="rId7"/>
              </a:rPr>
              <a:t>http://</a:t>
            </a:r>
            <a:r>
              <a:rPr lang="en-US" sz="1800" i="1" dirty="0" smtClean="0">
                <a:hlinkClick r:id="rId7"/>
              </a:rPr>
              <a:t>www.atf.gov</a:t>
            </a:r>
            <a:endParaRPr lang="en-US" sz="1800" i="1"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Government Data-6</a:t>
            </a:r>
          </a:p>
        </p:txBody>
      </p:sp>
      <p:sp>
        <p:nvSpPr>
          <p:cNvPr id="9219" name="Rectangle 3"/>
          <p:cNvSpPr>
            <a:spLocks noChangeArrowheads="1"/>
          </p:cNvSpPr>
          <p:nvPr/>
        </p:nvSpPr>
        <p:spPr bwMode="auto">
          <a:xfrm>
            <a:off x="1828800" y="1447800"/>
            <a:ext cx="544830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sz="1800" b="1"/>
              <a:t>Dept</a:t>
            </a:r>
            <a:r>
              <a:rPr lang="en-US" sz="1800"/>
              <a:t> </a:t>
            </a:r>
            <a:r>
              <a:rPr lang="en-US" sz="1800" b="1"/>
              <a:t>of the Treasury, Bureau of Public Debt</a:t>
            </a:r>
            <a:endParaRPr lang="en-US" sz="1800"/>
          </a:p>
          <a:p>
            <a:r>
              <a:rPr lang="en-US" sz="1800" i="1">
                <a:hlinkClick r:id="rId2"/>
              </a:rPr>
              <a:t>http://www.publicdebt.treas.gov</a:t>
            </a:r>
            <a:endParaRPr lang="en-US" sz="1800"/>
          </a:p>
          <a:p>
            <a:endParaRPr lang="en-US" sz="1800" b="1"/>
          </a:p>
          <a:p>
            <a:r>
              <a:rPr lang="en-US" sz="1800" b="1"/>
              <a:t>Dept</a:t>
            </a:r>
            <a:r>
              <a:rPr lang="en-US" sz="1800"/>
              <a:t> </a:t>
            </a:r>
            <a:r>
              <a:rPr lang="en-US" sz="1800" b="1"/>
              <a:t>of the Treasury, Financial Management Services</a:t>
            </a:r>
            <a:endParaRPr lang="en-US" sz="1800"/>
          </a:p>
          <a:p>
            <a:r>
              <a:rPr lang="en-US" sz="1800" i="1">
                <a:hlinkClick r:id="rId3"/>
              </a:rPr>
              <a:t>http://www.fms.treas.gov</a:t>
            </a:r>
            <a:endParaRPr lang="en-US" sz="1800"/>
          </a:p>
          <a:p>
            <a:endParaRPr lang="en-US" sz="1800" b="1"/>
          </a:p>
          <a:p>
            <a:r>
              <a:rPr lang="en-US" sz="1800" b="1"/>
              <a:t>Dept</a:t>
            </a:r>
            <a:r>
              <a:rPr lang="en-US" sz="1800"/>
              <a:t> </a:t>
            </a:r>
            <a:r>
              <a:rPr lang="en-US" sz="1800" b="1"/>
              <a:t>of Veterans Affairs</a:t>
            </a:r>
            <a:endParaRPr lang="en-US" sz="1800"/>
          </a:p>
          <a:p>
            <a:r>
              <a:rPr lang="fr-FR" sz="1800" i="1">
                <a:hlinkClick r:id="rId4"/>
              </a:rPr>
              <a:t>http://www.va.gov</a:t>
            </a:r>
            <a:endParaRPr lang="en-US" sz="1800"/>
          </a:p>
          <a:p>
            <a:endParaRPr lang="fr-FR" sz="1800" b="1"/>
          </a:p>
          <a:p>
            <a:r>
              <a:rPr lang="fr-FR" sz="1800" b="1"/>
              <a:t>Drug Enforcement Administration</a:t>
            </a:r>
            <a:endParaRPr lang="en-US" sz="1800"/>
          </a:p>
          <a:p>
            <a:r>
              <a:rPr lang="en-US" sz="1800" i="1">
                <a:hlinkClick r:id="rId5"/>
              </a:rPr>
              <a:t>http://www.whitehousedrugpolicy.gov</a:t>
            </a:r>
            <a:endParaRPr lang="en-US" sz="1800"/>
          </a:p>
          <a:p>
            <a:endParaRPr lang="en-US" sz="1800" b="1"/>
          </a:p>
          <a:p>
            <a:r>
              <a:rPr lang="en-US" sz="1800" b="1"/>
              <a:t>Employment and Training Administration</a:t>
            </a:r>
            <a:endParaRPr lang="en-US" sz="1800"/>
          </a:p>
          <a:p>
            <a:r>
              <a:rPr lang="fr-FR" sz="1800" i="1">
                <a:hlinkClick r:id="rId6"/>
              </a:rPr>
              <a:t>http://www.doleta.gov</a:t>
            </a:r>
            <a:endParaRPr lang="en-US" sz="1800"/>
          </a:p>
          <a:p>
            <a:endParaRPr lang="fr-FR" sz="1800" b="1"/>
          </a:p>
          <a:p>
            <a:r>
              <a:rPr lang="fr-FR" sz="1800" b="1"/>
              <a:t>Energy Information Administration</a:t>
            </a:r>
            <a:endParaRPr lang="en-US" sz="1800"/>
          </a:p>
          <a:p>
            <a:r>
              <a:rPr lang="fr-FR" sz="1800" i="1">
                <a:hlinkClick r:id="rId7"/>
              </a:rPr>
              <a:t>http://www.eia.doe.gov</a:t>
            </a:r>
            <a:endParaRPr lang="fr-FR" sz="1800" i="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457200" y="381000"/>
            <a:ext cx="8305800" cy="685800"/>
          </a:xfrm>
        </p:spPr>
        <p:txBody>
          <a:bodyPr/>
          <a:lstStyle/>
          <a:p>
            <a:r>
              <a:rPr lang="en-US" smtClean="0">
                <a:solidFill>
                  <a:srgbClr val="FF33CC"/>
                </a:solidFill>
                <a:latin typeface="Comic Sans MS" pitchFamily="66" charset="0"/>
              </a:rPr>
              <a:t>Government Data-7</a:t>
            </a:r>
          </a:p>
        </p:txBody>
      </p:sp>
      <p:sp>
        <p:nvSpPr>
          <p:cNvPr id="10243" name="Rectangle 3"/>
          <p:cNvSpPr>
            <a:spLocks noChangeArrowheads="1"/>
          </p:cNvSpPr>
          <p:nvPr/>
        </p:nvSpPr>
        <p:spPr bwMode="auto">
          <a:xfrm>
            <a:off x="2286000" y="1447800"/>
            <a:ext cx="4191000"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fr-FR" sz="1800" b="1"/>
              <a:t>Environmental Protection Agency</a:t>
            </a:r>
            <a:endParaRPr lang="en-US" sz="1800"/>
          </a:p>
          <a:p>
            <a:r>
              <a:rPr lang="fr-FR" sz="1800" i="1">
                <a:hlinkClick r:id="rId2"/>
              </a:rPr>
              <a:t>http://www.epa.gov</a:t>
            </a:r>
            <a:endParaRPr lang="en-US" sz="1800"/>
          </a:p>
          <a:p>
            <a:endParaRPr lang="en-US" sz="1800" b="1"/>
          </a:p>
          <a:p>
            <a:r>
              <a:rPr lang="en-US" sz="1800" b="1"/>
              <a:t>Export-Import Bank of the United States</a:t>
            </a:r>
            <a:endParaRPr lang="en-US" sz="1800"/>
          </a:p>
          <a:p>
            <a:r>
              <a:rPr lang="en-US" sz="1800" i="1">
                <a:hlinkClick r:id="rId3"/>
              </a:rPr>
              <a:t>http://www.exim.gov</a:t>
            </a:r>
            <a:endParaRPr lang="en-US" sz="1800"/>
          </a:p>
          <a:p>
            <a:endParaRPr lang="en-US" sz="1800" b="1"/>
          </a:p>
          <a:p>
            <a:r>
              <a:rPr lang="en-US" sz="1800" b="1"/>
              <a:t>Farm Credit Administration.</a:t>
            </a:r>
            <a:endParaRPr lang="en-US" sz="1800"/>
          </a:p>
          <a:p>
            <a:r>
              <a:rPr lang="en-US" sz="1800" i="1">
                <a:hlinkClick r:id="rId4"/>
              </a:rPr>
              <a:t>http://www.fca.gov</a:t>
            </a:r>
            <a:endParaRPr lang="en-US" sz="1800"/>
          </a:p>
          <a:p>
            <a:endParaRPr lang="en-US" sz="1800" b="1"/>
          </a:p>
          <a:p>
            <a:r>
              <a:rPr lang="en-US" sz="1800" b="1"/>
              <a:t>Federal Bureau of Investigation</a:t>
            </a:r>
            <a:endParaRPr lang="en-US" sz="1800"/>
          </a:p>
          <a:p>
            <a:r>
              <a:rPr lang="fr-FR" sz="1800" i="1">
                <a:hlinkClick r:id="rId5"/>
              </a:rPr>
              <a:t>http://www.fbi.gov</a:t>
            </a:r>
            <a:endParaRPr lang="en-US" sz="1800"/>
          </a:p>
          <a:p>
            <a:endParaRPr lang="fr-FR" sz="1800" b="1"/>
          </a:p>
          <a:p>
            <a:r>
              <a:rPr lang="fr-FR" sz="1800" b="1"/>
              <a:t>Federal Communications Commission</a:t>
            </a:r>
            <a:endParaRPr lang="en-US" sz="1800"/>
          </a:p>
          <a:p>
            <a:r>
              <a:rPr lang="fr-FR" sz="1800" i="1">
                <a:hlinkClick r:id="rId6"/>
              </a:rPr>
              <a:t>http://www.fcc.gov</a:t>
            </a:r>
            <a:endParaRPr lang="en-US" sz="1800"/>
          </a:p>
          <a:p>
            <a:endParaRPr lang="fr-FR" sz="1800" b="1"/>
          </a:p>
          <a:p>
            <a:r>
              <a:rPr lang="fr-FR" sz="1800" b="1"/>
              <a:t>Federal Deposit Insurance Corporation</a:t>
            </a:r>
            <a:endParaRPr lang="en-US" sz="1800"/>
          </a:p>
          <a:p>
            <a:r>
              <a:rPr lang="fr-FR" sz="1800" i="1">
                <a:hlinkClick r:id="rId7"/>
              </a:rPr>
              <a:t>http://www.fdic.gov</a:t>
            </a:r>
            <a:endParaRPr lang="fr-FR" sz="1800" i="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Default Design">
  <a:themeElements>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1307</TotalTime>
  <Words>2059</Words>
  <Application>Microsoft Office PowerPoint</Application>
  <PresentationFormat>On-screen Show (4:3)</PresentationFormat>
  <Paragraphs>548</Paragraphs>
  <Slides>33</Slides>
  <Notes>0</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Default Design</vt:lpstr>
      <vt:lpstr>Web Data Sources</vt:lpstr>
      <vt:lpstr>Overview</vt:lpstr>
      <vt:lpstr>Government Data-1</vt:lpstr>
      <vt:lpstr>Government Data-2</vt:lpstr>
      <vt:lpstr>Government Data-3</vt:lpstr>
      <vt:lpstr>Government Data-4</vt:lpstr>
      <vt:lpstr>Government Data-5</vt:lpstr>
      <vt:lpstr>Government Data-6</vt:lpstr>
      <vt:lpstr>Government Data-7</vt:lpstr>
      <vt:lpstr>Government Data-8</vt:lpstr>
      <vt:lpstr>Government Data-9</vt:lpstr>
      <vt:lpstr>Government Data-10</vt:lpstr>
      <vt:lpstr>Government Data-11</vt:lpstr>
      <vt:lpstr>Government Data-12</vt:lpstr>
      <vt:lpstr>Non-Government Data-1</vt:lpstr>
      <vt:lpstr>Non-Government Data-2</vt:lpstr>
      <vt:lpstr>Non-Government Data-3</vt:lpstr>
      <vt:lpstr>Non-Government Data-4</vt:lpstr>
      <vt:lpstr>Non-Government Data-5</vt:lpstr>
      <vt:lpstr>Non-Government Data-6</vt:lpstr>
      <vt:lpstr>Non-Government Data-7</vt:lpstr>
      <vt:lpstr>Non-Government Data-8</vt:lpstr>
      <vt:lpstr>Non-Government Data-9</vt:lpstr>
      <vt:lpstr>Non-Government Data-10</vt:lpstr>
      <vt:lpstr>Non-Government Data-11</vt:lpstr>
      <vt:lpstr>Non-Government Data-12</vt:lpstr>
      <vt:lpstr>Non-Government Data-13</vt:lpstr>
      <vt:lpstr>Non-Government Data-14</vt:lpstr>
      <vt:lpstr>Non-Government Data-15</vt:lpstr>
      <vt:lpstr>Non-Government Data-16</vt:lpstr>
      <vt:lpstr>International Data - 1</vt:lpstr>
      <vt:lpstr>International Data - 2</vt:lpstr>
      <vt:lpstr>International Data - 3</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Web Data Sources</dc:title>
  <dc:subject>Chapter 2 - Data Collection</dc:subject>
  <dc:creator>David P. Doane</dc:creator>
  <dc:description>Copyright (c) 2016 by McGraw-Hill.  This material is intended solely for educational use by purchasers of Doane/Seward 5e. It may not be copied or resold.</dc:description>
  <cp:lastModifiedBy>Blythe</cp:lastModifiedBy>
  <cp:revision>88</cp:revision>
  <dcterms:created xsi:type="dcterms:W3CDTF">2000-08-22T13:07:54Z</dcterms:created>
  <dcterms:modified xsi:type="dcterms:W3CDTF">2013-08-09T17:39:56Z</dcterms:modified>
</cp:coreProperties>
</file>