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256" r:id="rId2"/>
    <p:sldId id="306" r:id="rId3"/>
    <p:sldId id="307" r:id="rId4"/>
    <p:sldId id="308" r:id="rId5"/>
    <p:sldId id="305" r:id="rId6"/>
    <p:sldId id="300" r:id="rId7"/>
    <p:sldId id="317" r:id="rId8"/>
    <p:sldId id="309" r:id="rId9"/>
    <p:sldId id="318" r:id="rId10"/>
    <p:sldId id="316" r:id="rId11"/>
    <p:sldId id="311" r:id="rId12"/>
    <p:sldId id="310" r:id="rId13"/>
    <p:sldId id="286" r:id="rId14"/>
    <p:sldId id="312" r:id="rId15"/>
    <p:sldId id="313" r:id="rId16"/>
    <p:sldId id="314" r:id="rId17"/>
    <p:sldId id="315" r:id="rId18"/>
    <p:sldId id="287" r:id="rId19"/>
    <p:sldId id="302" r:id="rId20"/>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33399"/>
    <a:srgbClr val="FF6699"/>
    <a:srgbClr val="CC0000"/>
    <a:srgbClr val="FF3300"/>
    <a:srgbClr val="33CC33"/>
    <a:srgbClr val="0066FF"/>
    <a:srgbClr val="CC660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75" d="100"/>
          <a:sy n="75" d="100"/>
        </p:scale>
        <p:origin x="-84" y="-2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0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2A4320-CBB6-41DF-8949-80EC76CA5B12}" type="slidenum">
              <a:rPr lang="en-US"/>
              <a:pPr>
                <a:defRPr/>
              </a:pPr>
              <a:t>‹#›</a:t>
            </a:fld>
            <a:endParaRPr lang="en-US"/>
          </a:p>
        </p:txBody>
      </p:sp>
    </p:spTree>
    <p:extLst>
      <p:ext uri="{BB962C8B-B14F-4D97-AF65-F5344CB8AC3E}">
        <p14:creationId xmlns:p14="http://schemas.microsoft.com/office/powerpoint/2010/main" val="15260209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4CE886-95FD-454C-B18D-EE070D2FDD3A}" type="slidenum">
              <a:rPr lang="en-US"/>
              <a:pPr>
                <a:defRPr/>
              </a:pPr>
              <a:t>‹#›</a:t>
            </a:fld>
            <a:endParaRPr lang="en-US"/>
          </a:p>
        </p:txBody>
      </p:sp>
    </p:spTree>
    <p:extLst>
      <p:ext uri="{BB962C8B-B14F-4D97-AF65-F5344CB8AC3E}">
        <p14:creationId xmlns:p14="http://schemas.microsoft.com/office/powerpoint/2010/main" val="15971757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39FE9B6-91FF-4F11-9018-B763CED22AA1}" type="slidenum">
              <a:rPr lang="en-US"/>
              <a:pPr>
                <a:defRPr/>
              </a:pPr>
              <a:t>‹#›</a:t>
            </a:fld>
            <a:endParaRPr lang="en-US"/>
          </a:p>
        </p:txBody>
      </p:sp>
    </p:spTree>
    <p:extLst>
      <p:ext uri="{BB962C8B-B14F-4D97-AF65-F5344CB8AC3E}">
        <p14:creationId xmlns:p14="http://schemas.microsoft.com/office/powerpoint/2010/main" val="21868826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F26A63-6C0F-430C-844F-8F473D486884}" type="slidenum">
              <a:rPr lang="en-US"/>
              <a:pPr>
                <a:defRPr/>
              </a:pPr>
              <a:t>‹#›</a:t>
            </a:fld>
            <a:endParaRPr lang="en-US"/>
          </a:p>
        </p:txBody>
      </p:sp>
    </p:spTree>
    <p:extLst>
      <p:ext uri="{BB962C8B-B14F-4D97-AF65-F5344CB8AC3E}">
        <p14:creationId xmlns:p14="http://schemas.microsoft.com/office/powerpoint/2010/main" val="21586250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F80976-E14E-494A-9AF5-2E05E5FFEC9F}" type="slidenum">
              <a:rPr lang="en-US"/>
              <a:pPr>
                <a:defRPr/>
              </a:pPr>
              <a:t>‹#›</a:t>
            </a:fld>
            <a:endParaRPr lang="en-US"/>
          </a:p>
        </p:txBody>
      </p:sp>
    </p:spTree>
    <p:extLst>
      <p:ext uri="{BB962C8B-B14F-4D97-AF65-F5344CB8AC3E}">
        <p14:creationId xmlns:p14="http://schemas.microsoft.com/office/powerpoint/2010/main" val="5308841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5818262-B6D6-4F12-895C-3D308D0C06BC}" type="slidenum">
              <a:rPr lang="en-US"/>
              <a:pPr>
                <a:defRPr/>
              </a:pPr>
              <a:t>‹#›</a:t>
            </a:fld>
            <a:endParaRPr lang="en-US"/>
          </a:p>
        </p:txBody>
      </p:sp>
    </p:spTree>
    <p:extLst>
      <p:ext uri="{BB962C8B-B14F-4D97-AF65-F5344CB8AC3E}">
        <p14:creationId xmlns:p14="http://schemas.microsoft.com/office/powerpoint/2010/main" val="35739013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956E23F-28CF-4FA9-A986-18FD42756538}" type="slidenum">
              <a:rPr lang="en-US"/>
              <a:pPr>
                <a:defRPr/>
              </a:pPr>
              <a:t>‹#›</a:t>
            </a:fld>
            <a:endParaRPr lang="en-US"/>
          </a:p>
        </p:txBody>
      </p:sp>
    </p:spTree>
    <p:extLst>
      <p:ext uri="{BB962C8B-B14F-4D97-AF65-F5344CB8AC3E}">
        <p14:creationId xmlns:p14="http://schemas.microsoft.com/office/powerpoint/2010/main" val="14787079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577663A-084E-40B4-80F0-4A060F60C57A}" type="slidenum">
              <a:rPr lang="en-US"/>
              <a:pPr>
                <a:defRPr/>
              </a:pPr>
              <a:t>‹#›</a:t>
            </a:fld>
            <a:endParaRPr lang="en-US"/>
          </a:p>
        </p:txBody>
      </p:sp>
    </p:spTree>
    <p:extLst>
      <p:ext uri="{BB962C8B-B14F-4D97-AF65-F5344CB8AC3E}">
        <p14:creationId xmlns:p14="http://schemas.microsoft.com/office/powerpoint/2010/main" val="15227923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E4EFF135-0051-4584-85FF-E7D2B87EE7D9}" type="slidenum">
              <a:rPr lang="en-US"/>
              <a:pPr>
                <a:defRPr/>
              </a:pPr>
              <a:t>‹#›</a:t>
            </a:fld>
            <a:endParaRPr lang="en-US"/>
          </a:p>
        </p:txBody>
      </p:sp>
    </p:spTree>
    <p:extLst>
      <p:ext uri="{BB962C8B-B14F-4D97-AF65-F5344CB8AC3E}">
        <p14:creationId xmlns:p14="http://schemas.microsoft.com/office/powerpoint/2010/main" val="29072190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1E5D1E5-A950-4C29-8A4B-8B78A045A6F7}" type="slidenum">
              <a:rPr lang="en-US"/>
              <a:pPr>
                <a:defRPr/>
              </a:pPr>
              <a:t>‹#›</a:t>
            </a:fld>
            <a:endParaRPr lang="en-US"/>
          </a:p>
        </p:txBody>
      </p:sp>
    </p:spTree>
    <p:extLst>
      <p:ext uri="{BB962C8B-B14F-4D97-AF65-F5344CB8AC3E}">
        <p14:creationId xmlns:p14="http://schemas.microsoft.com/office/powerpoint/2010/main" val="7569055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D387AE-93B4-4C8D-ABB7-CEDAC89BA1ED}" type="slidenum">
              <a:rPr lang="en-US"/>
              <a:pPr>
                <a:defRPr/>
              </a:pPr>
              <a:t>‹#›</a:t>
            </a:fld>
            <a:endParaRPr lang="en-US"/>
          </a:p>
        </p:txBody>
      </p:sp>
    </p:spTree>
    <p:extLst>
      <p:ext uri="{BB962C8B-B14F-4D97-AF65-F5344CB8AC3E}">
        <p14:creationId xmlns:p14="http://schemas.microsoft.com/office/powerpoint/2010/main" val="14857201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F1057ED9-6283-4622-B474-2F03CC81FE9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businessweek.com/2001/01_04/b3716156.htm"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www.informs.org/" TargetMode="External"/><Relationship Id="rId7" Type="http://schemas.openxmlformats.org/officeDocument/2006/relationships/hyperlink" Target="http://www.analycorp.com/uncertainty" TargetMode="External"/><Relationship Id="rId2" Type="http://schemas.openxmlformats.org/officeDocument/2006/relationships/hyperlink" Target="http://www.iienet.org/" TargetMode="External"/><Relationship Id="rId1" Type="http://schemas.openxmlformats.org/officeDocument/2006/relationships/slideLayout" Target="../slideLayouts/slideLayout1.xml"/><Relationship Id="rId6" Type="http://schemas.openxmlformats.org/officeDocument/2006/relationships/hyperlink" Target="http://www.palisade.com/" TargetMode="External"/><Relationship Id="rId5" Type="http://schemas.openxmlformats.org/officeDocument/2006/relationships/hyperlink" Target="http://www.promodel.com/" TargetMode="External"/><Relationship Id="rId4" Type="http://schemas.openxmlformats.org/officeDocument/2006/relationships/hyperlink" Target="http://www.arenasimulation.com/"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iro.umontreal.ca/~vazquez/SimSpiders/"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en.wikipedia.org/wiki/Full_system_simulator" TargetMode="Externa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en.wikipedia.org/wiki/Simulation"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n.wikipedia.org/wiki/Full_system_simulator"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hyperlink" Target="http://www.lanner.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0" y="2438400"/>
            <a:ext cx="4876800" cy="7620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Simulation</a:t>
            </a:r>
          </a:p>
        </p:txBody>
      </p:sp>
      <p:sp>
        <p:nvSpPr>
          <p:cNvPr id="2051" name="Text Box 11"/>
          <p:cNvSpPr txBox="1">
            <a:spLocks noChangeArrowheads="1"/>
          </p:cNvSpPr>
          <p:nvPr/>
        </p:nvSpPr>
        <p:spPr bwMode="auto">
          <a:xfrm>
            <a:off x="304800" y="5791200"/>
            <a:ext cx="8610600" cy="5810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dirty="0">
                <a:solidFill>
                  <a:schemeClr val="accent1"/>
                </a:solidFill>
              </a:rPr>
              <a:t>Copyright (c) </a:t>
            </a:r>
            <a:r>
              <a:rPr lang="en-US" sz="1600" b="1" i="1" dirty="0" smtClean="0">
                <a:solidFill>
                  <a:schemeClr val="accent1"/>
                </a:solidFill>
              </a:rPr>
              <a:t>2016 </a:t>
            </a:r>
            <a:r>
              <a:rPr lang="en-US" sz="1600" b="1" i="1" dirty="0">
                <a:solidFill>
                  <a:schemeClr val="accent1"/>
                </a:solidFill>
              </a:rPr>
              <a:t>by The McGraw-Hill Companies.  This spreadsheet is intended solely for educational purposes by licensed users of </a:t>
            </a:r>
            <a:r>
              <a:rPr lang="en-US" sz="1600" b="1" i="1" dirty="0" err="1">
                <a:solidFill>
                  <a:schemeClr val="hlink"/>
                </a:solidFill>
              </a:rPr>
              <a:t>Learning</a:t>
            </a:r>
            <a:r>
              <a:rPr lang="en-US" sz="1600" b="1" i="1" dirty="0" err="1">
                <a:solidFill>
                  <a:srgbClr val="FF3300"/>
                </a:solidFill>
              </a:rPr>
              <a:t>Stats</a:t>
            </a:r>
            <a:r>
              <a:rPr lang="en-US" sz="1600" b="1" i="1" dirty="0">
                <a:solidFill>
                  <a:schemeClr val="accent1"/>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26"/>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Does It Matter?</a:t>
            </a:r>
          </a:p>
        </p:txBody>
      </p:sp>
      <p:sp>
        <p:nvSpPr>
          <p:cNvPr id="10243" name="Text Box 1027"/>
          <p:cNvSpPr txBox="1">
            <a:spLocks noChangeArrowheads="1"/>
          </p:cNvSpPr>
          <p:nvPr/>
        </p:nvSpPr>
        <p:spPr bwMode="auto">
          <a:xfrm>
            <a:off x="1219200" y="2514600"/>
            <a:ext cx="7010400" cy="293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Sam Savage, senior research associate at Stanford University, points out that Monte Carlo simulation can help analyze a </a:t>
            </a:r>
            <a:r>
              <a:rPr lang="en-US" sz="1800" i="1"/>
              <a:t>range</a:t>
            </a:r>
            <a:r>
              <a:rPr lang="en-US" sz="1800"/>
              <a:t> of outcomes, not just the average.  Imagine a recent retiree whose portfolio is invested in a Standard &amp; Poor's 500 stock index fund.  She wants to withdraw a safe amount over a 20-year period. How much can she withdraw each year? If she uses the average S&amp;P annual return of about 14% since 1952, but then faces a period as bad as the stock-market returns of the mid-1970s, she could run out of money in eight years.  A Monte Carlo analysis would help her analyze the </a:t>
            </a:r>
            <a:r>
              <a:rPr lang="en-US" sz="1800" i="1"/>
              <a:t>risk</a:t>
            </a:r>
            <a:r>
              <a:rPr lang="en-US" sz="1800"/>
              <a:t> by showing a </a:t>
            </a:r>
            <a:r>
              <a:rPr lang="en-US" sz="1800" i="1"/>
              <a:t>range</a:t>
            </a:r>
            <a:r>
              <a:rPr lang="en-US" sz="1800"/>
              <a:t> of possible outcomes.</a:t>
            </a:r>
          </a:p>
          <a:p>
            <a:pPr algn="ctr">
              <a:spcBef>
                <a:spcPct val="50000"/>
              </a:spcBef>
            </a:pPr>
            <a:r>
              <a:rPr lang="en-US" sz="1600">
                <a:solidFill>
                  <a:schemeClr val="accent2"/>
                </a:solidFill>
                <a:latin typeface="Arial" charset="0"/>
              </a:rPr>
              <a:t>Source: </a:t>
            </a:r>
            <a:r>
              <a:rPr lang="en-US" sz="1600">
                <a:solidFill>
                  <a:schemeClr val="accent2"/>
                </a:solidFill>
                <a:latin typeface="Arial" charset="0"/>
                <a:hlinkClick r:id="rId2"/>
              </a:rPr>
              <a:t>http://www.businessweek.com/2001/01_04/b3716156.htm</a:t>
            </a:r>
            <a:endParaRPr lang="en-US" sz="1600">
              <a:solidFill>
                <a:schemeClr val="accent2"/>
              </a:solidFill>
              <a:latin typeface="Arial" charset="0"/>
            </a:endParaRPr>
          </a:p>
        </p:txBody>
      </p:sp>
      <p:pic>
        <p:nvPicPr>
          <p:cNvPr id="10244" name="Picture 5" descr="Wall Street 20.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4800" y="1295400"/>
            <a:ext cx="1138238"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ctrTitle"/>
          </p:nvPr>
        </p:nvSpPr>
        <p:spPr>
          <a:xfrm>
            <a:off x="457200" y="381000"/>
            <a:ext cx="8305800" cy="1295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When is Simulation Appropriate?</a:t>
            </a:r>
          </a:p>
        </p:txBody>
      </p:sp>
      <p:sp>
        <p:nvSpPr>
          <p:cNvPr id="11267" name="Text Box 3"/>
          <p:cNvSpPr txBox="1">
            <a:spLocks noChangeArrowheads="1"/>
          </p:cNvSpPr>
          <p:nvPr/>
        </p:nvSpPr>
        <p:spPr bwMode="auto">
          <a:xfrm>
            <a:off x="1295400" y="2514600"/>
            <a:ext cx="60960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dirty="0">
                <a:latin typeface="Arial" charset="0"/>
              </a:rPr>
              <a:t>In general, we might consider simulation when</a:t>
            </a:r>
          </a:p>
          <a:p>
            <a:pPr lvl="1">
              <a:spcBef>
                <a:spcPct val="50000"/>
              </a:spcBef>
              <a:buFontTx/>
              <a:buChar char="•"/>
            </a:pPr>
            <a:r>
              <a:rPr lang="en-US" sz="2000" dirty="0">
                <a:solidFill>
                  <a:schemeClr val="accent2"/>
                </a:solidFill>
                <a:latin typeface="Arial" charset="0"/>
              </a:rPr>
              <a:t> The system is complex</a:t>
            </a:r>
          </a:p>
          <a:p>
            <a:pPr lvl="1">
              <a:spcBef>
                <a:spcPct val="50000"/>
              </a:spcBef>
              <a:buFontTx/>
              <a:buChar char="•"/>
            </a:pPr>
            <a:r>
              <a:rPr lang="en-US" sz="2000" dirty="0">
                <a:solidFill>
                  <a:schemeClr val="accent2"/>
                </a:solidFill>
                <a:latin typeface="Arial" charset="0"/>
              </a:rPr>
              <a:t> The processes are repetitive</a:t>
            </a:r>
          </a:p>
          <a:p>
            <a:pPr lvl="1">
              <a:spcBef>
                <a:spcPct val="50000"/>
              </a:spcBef>
              <a:buFontTx/>
              <a:buChar char="•"/>
            </a:pPr>
            <a:r>
              <a:rPr lang="en-US" sz="2000" dirty="0">
                <a:solidFill>
                  <a:schemeClr val="accent2"/>
                </a:solidFill>
                <a:latin typeface="Arial" charset="0"/>
              </a:rPr>
              <a:t> Uncertainty exists in the variables</a:t>
            </a:r>
          </a:p>
          <a:p>
            <a:pPr lvl="1">
              <a:spcBef>
                <a:spcPct val="50000"/>
              </a:spcBef>
              <a:buFontTx/>
              <a:buChar char="•"/>
            </a:pPr>
            <a:r>
              <a:rPr lang="en-US" sz="2000" dirty="0">
                <a:solidFill>
                  <a:schemeClr val="accent2"/>
                </a:solidFill>
                <a:latin typeface="Arial" charset="0"/>
              </a:rPr>
              <a:t> Real experiments are impossible or costly</a:t>
            </a:r>
          </a:p>
          <a:p>
            <a:pPr lvl="1">
              <a:spcBef>
                <a:spcPct val="50000"/>
              </a:spcBef>
              <a:buFontTx/>
              <a:buChar char="•"/>
            </a:pPr>
            <a:r>
              <a:rPr lang="en-US" sz="2000" dirty="0">
                <a:solidFill>
                  <a:schemeClr val="accent2"/>
                </a:solidFill>
                <a:latin typeface="Arial" charset="0"/>
              </a:rPr>
              <a:t> Policy-making requires "what-if" analysis</a:t>
            </a:r>
          </a:p>
          <a:p>
            <a:pPr lvl="1">
              <a:spcBef>
                <a:spcPct val="50000"/>
              </a:spcBef>
              <a:buFontTx/>
              <a:buChar char="•"/>
            </a:pPr>
            <a:r>
              <a:rPr lang="en-US" sz="2000" dirty="0">
                <a:solidFill>
                  <a:schemeClr val="accent2"/>
                </a:solidFill>
                <a:latin typeface="Arial" charset="0"/>
              </a:rPr>
              <a:t> Stakeholders can't agree on policy</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When Not To Simulate?</a:t>
            </a:r>
          </a:p>
        </p:txBody>
      </p:sp>
      <p:sp>
        <p:nvSpPr>
          <p:cNvPr id="12291" name="Text Box 4"/>
          <p:cNvSpPr txBox="1">
            <a:spLocks noChangeArrowheads="1"/>
          </p:cNvSpPr>
          <p:nvPr/>
        </p:nvSpPr>
        <p:spPr bwMode="auto">
          <a:xfrm>
            <a:off x="1219200" y="1981200"/>
            <a:ext cx="64770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a:latin typeface="Arial" charset="0"/>
              </a:rPr>
              <a:t>We might </a:t>
            </a:r>
            <a:r>
              <a:rPr lang="en-US" sz="2000" i="1">
                <a:solidFill>
                  <a:srgbClr val="CC0000"/>
                </a:solidFill>
                <a:latin typeface="Arial" charset="0"/>
              </a:rPr>
              <a:t>not</a:t>
            </a:r>
            <a:r>
              <a:rPr lang="en-US" sz="2000">
                <a:latin typeface="Arial" charset="0"/>
              </a:rPr>
              <a:t> simulate when</a:t>
            </a:r>
          </a:p>
          <a:p>
            <a:pPr lvl="1">
              <a:spcBef>
                <a:spcPct val="50000"/>
              </a:spcBef>
              <a:buFontTx/>
              <a:buChar char="•"/>
            </a:pPr>
            <a:r>
              <a:rPr lang="en-US" sz="2000">
                <a:solidFill>
                  <a:schemeClr val="accent2"/>
                </a:solidFill>
                <a:latin typeface="Arial" charset="0"/>
              </a:rPr>
              <a:t> The system is simple</a:t>
            </a:r>
          </a:p>
          <a:p>
            <a:pPr lvl="1">
              <a:spcBef>
                <a:spcPct val="50000"/>
              </a:spcBef>
              <a:buFontTx/>
              <a:buChar char="•"/>
            </a:pPr>
            <a:r>
              <a:rPr lang="en-US" sz="2000">
                <a:solidFill>
                  <a:schemeClr val="accent2"/>
                </a:solidFill>
                <a:latin typeface="Arial" charset="0"/>
              </a:rPr>
              <a:t> The processes are non-repetitive</a:t>
            </a:r>
          </a:p>
          <a:p>
            <a:pPr lvl="1">
              <a:spcBef>
                <a:spcPct val="50000"/>
              </a:spcBef>
              <a:buFontTx/>
              <a:buChar char="•"/>
            </a:pPr>
            <a:r>
              <a:rPr lang="en-US" sz="2000">
                <a:solidFill>
                  <a:schemeClr val="accent2"/>
                </a:solidFill>
                <a:latin typeface="Arial" charset="0"/>
              </a:rPr>
              <a:t> Variables are stable or non-stochastic</a:t>
            </a:r>
          </a:p>
          <a:p>
            <a:pPr lvl="1">
              <a:spcBef>
                <a:spcPct val="50000"/>
              </a:spcBef>
              <a:buFontTx/>
              <a:buChar char="•"/>
            </a:pPr>
            <a:r>
              <a:rPr lang="en-US" sz="2000">
                <a:solidFill>
                  <a:schemeClr val="accent2"/>
                </a:solidFill>
                <a:latin typeface="Arial" charset="0"/>
              </a:rPr>
              <a:t> Real experiments are cheap and non-disruptive</a:t>
            </a:r>
          </a:p>
          <a:p>
            <a:pPr lvl="1">
              <a:spcBef>
                <a:spcPct val="50000"/>
              </a:spcBef>
              <a:buFontTx/>
              <a:buChar char="•"/>
            </a:pPr>
            <a:r>
              <a:rPr lang="en-US" sz="2000">
                <a:solidFill>
                  <a:schemeClr val="accent2"/>
                </a:solidFill>
                <a:latin typeface="Arial" charset="0"/>
              </a:rPr>
              <a:t> Stakeholders agree on policy</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Advantages of Simulation</a:t>
            </a:r>
          </a:p>
        </p:txBody>
      </p:sp>
      <p:sp>
        <p:nvSpPr>
          <p:cNvPr id="13315" name="Text Box 6"/>
          <p:cNvSpPr txBox="1">
            <a:spLocks noChangeArrowheads="1"/>
          </p:cNvSpPr>
          <p:nvPr/>
        </p:nvSpPr>
        <p:spPr bwMode="auto">
          <a:xfrm>
            <a:off x="1371600" y="1828800"/>
            <a:ext cx="6578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dirty="0">
                <a:solidFill>
                  <a:schemeClr val="accent2"/>
                </a:solidFill>
                <a:latin typeface="Arial" charset="0"/>
              </a:rPr>
              <a:t> Reveals system interdependencies</a:t>
            </a:r>
          </a:p>
          <a:p>
            <a:pPr>
              <a:spcBef>
                <a:spcPct val="50000"/>
              </a:spcBef>
              <a:buFontTx/>
              <a:buChar char="•"/>
            </a:pPr>
            <a:r>
              <a:rPr lang="en-US" dirty="0">
                <a:solidFill>
                  <a:schemeClr val="accent2"/>
                </a:solidFill>
                <a:latin typeface="Arial" charset="0"/>
              </a:rPr>
              <a:t> Accounts for variability in the system</a:t>
            </a:r>
          </a:p>
          <a:p>
            <a:pPr>
              <a:spcBef>
                <a:spcPct val="50000"/>
              </a:spcBef>
              <a:buFontTx/>
              <a:buChar char="•"/>
            </a:pPr>
            <a:r>
              <a:rPr lang="en-US" dirty="0">
                <a:solidFill>
                  <a:schemeClr val="accent2"/>
                </a:solidFill>
                <a:latin typeface="Arial" charset="0"/>
              </a:rPr>
              <a:t> Less disruptive than real experiments</a:t>
            </a:r>
          </a:p>
          <a:p>
            <a:pPr>
              <a:spcBef>
                <a:spcPct val="50000"/>
              </a:spcBef>
              <a:buFontTx/>
              <a:buChar char="•"/>
            </a:pPr>
            <a:r>
              <a:rPr lang="en-US" dirty="0">
                <a:solidFill>
                  <a:schemeClr val="accent2"/>
                </a:solidFill>
                <a:latin typeface="Arial" charset="0"/>
              </a:rPr>
              <a:t> Focuses attention on details</a:t>
            </a:r>
          </a:p>
          <a:p>
            <a:pPr>
              <a:spcBef>
                <a:spcPct val="50000"/>
              </a:spcBef>
              <a:buFontTx/>
              <a:buChar char="•"/>
            </a:pPr>
            <a:r>
              <a:rPr lang="en-US" dirty="0">
                <a:solidFill>
                  <a:schemeClr val="accent2"/>
                </a:solidFill>
                <a:latin typeface="Arial" charset="0"/>
              </a:rPr>
              <a:t> Promotes dialogue among stakeholders</a:t>
            </a:r>
            <a:endParaRPr lang="en-US" sz="2000" dirty="0"/>
          </a:p>
        </p:txBody>
      </p:sp>
      <p:sp>
        <p:nvSpPr>
          <p:cNvPr id="13316" name="Text Box 8"/>
          <p:cNvSpPr txBox="1">
            <a:spLocks noChangeArrowheads="1"/>
          </p:cNvSpPr>
          <p:nvPr/>
        </p:nvSpPr>
        <p:spPr bwMode="auto">
          <a:xfrm>
            <a:off x="1371600" y="5334000"/>
            <a:ext cx="5867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dirty="0"/>
              <a:t>Source: </a:t>
            </a:r>
            <a:r>
              <a:rPr lang="en-US" sz="1800" dirty="0"/>
              <a:t>Mark </a:t>
            </a:r>
            <a:r>
              <a:rPr lang="en-US" sz="1800" dirty="0" err="1"/>
              <a:t>Isken</a:t>
            </a:r>
            <a:r>
              <a:rPr lang="en-US" sz="1800" dirty="0"/>
              <a:t>, "Computer Simulation in Management Engineering," in </a:t>
            </a:r>
            <a:r>
              <a:rPr lang="en-US" sz="1800" i="1" dirty="0"/>
              <a:t>Management Engineering</a:t>
            </a:r>
            <a:r>
              <a:rPr lang="en-US" sz="1800" dirty="0"/>
              <a:t>, HIMSS Guidebook Series, 2001, pp. 179-196.</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Phase 1. Design</a:t>
            </a:r>
          </a:p>
        </p:txBody>
      </p:sp>
      <p:sp>
        <p:nvSpPr>
          <p:cNvPr id="14339" name="Text Box 3"/>
          <p:cNvSpPr txBox="1">
            <a:spLocks noChangeArrowheads="1"/>
          </p:cNvSpPr>
          <p:nvPr/>
        </p:nvSpPr>
        <p:spPr bwMode="auto">
          <a:xfrm>
            <a:off x="2438400" y="1981200"/>
            <a:ext cx="38862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dirty="0">
                <a:solidFill>
                  <a:schemeClr val="accent2"/>
                </a:solidFill>
                <a:latin typeface="Arial" charset="0"/>
              </a:rPr>
              <a:t> Identify the problem</a:t>
            </a:r>
          </a:p>
          <a:p>
            <a:pPr>
              <a:spcBef>
                <a:spcPct val="50000"/>
              </a:spcBef>
              <a:buFontTx/>
              <a:buChar char="•"/>
            </a:pPr>
            <a:r>
              <a:rPr lang="en-US" dirty="0">
                <a:solidFill>
                  <a:schemeClr val="accent2"/>
                </a:solidFill>
                <a:latin typeface="Arial" charset="0"/>
              </a:rPr>
              <a:t> Set objectives</a:t>
            </a:r>
          </a:p>
          <a:p>
            <a:pPr>
              <a:spcBef>
                <a:spcPct val="50000"/>
              </a:spcBef>
              <a:buFontTx/>
              <a:buChar char="•"/>
            </a:pPr>
            <a:r>
              <a:rPr lang="en-US" dirty="0">
                <a:solidFill>
                  <a:schemeClr val="accent2"/>
                </a:solidFill>
                <a:latin typeface="Arial" charset="0"/>
              </a:rPr>
              <a:t> Design the model</a:t>
            </a:r>
          </a:p>
          <a:p>
            <a:pPr>
              <a:spcBef>
                <a:spcPct val="50000"/>
              </a:spcBef>
              <a:buFontTx/>
              <a:buChar char="•"/>
            </a:pPr>
            <a:r>
              <a:rPr lang="en-US" dirty="0">
                <a:solidFill>
                  <a:schemeClr val="accent2"/>
                </a:solidFill>
                <a:latin typeface="Arial" charset="0"/>
              </a:rPr>
              <a:t> Collect data</a:t>
            </a:r>
            <a:endParaRPr lang="en-US" sz="2000" dirty="0"/>
          </a:p>
        </p:txBody>
      </p:sp>
      <p:sp>
        <p:nvSpPr>
          <p:cNvPr id="14340" name="Text Box 4"/>
          <p:cNvSpPr txBox="1">
            <a:spLocks noChangeArrowheads="1"/>
          </p:cNvSpPr>
          <p:nvPr/>
        </p:nvSpPr>
        <p:spPr bwMode="auto">
          <a:xfrm>
            <a:off x="1371600" y="5486400"/>
            <a:ext cx="5867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i="1" dirty="0"/>
              <a:t>Source: </a:t>
            </a:r>
            <a:r>
              <a:rPr lang="en-US" sz="1800" dirty="0"/>
              <a:t>Mark </a:t>
            </a:r>
            <a:r>
              <a:rPr lang="en-US" sz="1800" dirty="0" err="1"/>
              <a:t>Isken</a:t>
            </a:r>
            <a:r>
              <a:rPr lang="en-US" sz="1800" dirty="0"/>
              <a:t>, "Computer Simulation in Management Engineering," in </a:t>
            </a:r>
            <a:r>
              <a:rPr lang="en-US" sz="1800" i="1" dirty="0"/>
              <a:t>Management Engineering</a:t>
            </a:r>
            <a:r>
              <a:rPr lang="en-US" sz="1800" dirty="0"/>
              <a:t>, HIMSS Guidebook Series, 2001, pp. 179-196.</a:t>
            </a:r>
          </a:p>
        </p:txBody>
      </p:sp>
      <p:pic>
        <p:nvPicPr>
          <p:cNvPr id="14341" name="Picture 6" descr="Business 2345.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438400"/>
            <a:ext cx="1600200"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Phase 2. Execution</a:t>
            </a:r>
          </a:p>
        </p:txBody>
      </p:sp>
      <p:sp>
        <p:nvSpPr>
          <p:cNvPr id="15363" name="Text Box 3"/>
          <p:cNvSpPr txBox="1">
            <a:spLocks noChangeArrowheads="1"/>
          </p:cNvSpPr>
          <p:nvPr/>
        </p:nvSpPr>
        <p:spPr bwMode="auto">
          <a:xfrm>
            <a:off x="2209800" y="1752600"/>
            <a:ext cx="4724400"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dirty="0">
                <a:solidFill>
                  <a:schemeClr val="accent2"/>
                </a:solidFill>
                <a:latin typeface="Arial" charset="0"/>
              </a:rPr>
              <a:t> Empirical modeling</a:t>
            </a:r>
          </a:p>
          <a:p>
            <a:pPr lvl="1">
              <a:spcBef>
                <a:spcPct val="50000"/>
              </a:spcBef>
              <a:buFontTx/>
              <a:buChar char="•"/>
            </a:pPr>
            <a:r>
              <a:rPr lang="en-US" sz="2000" dirty="0">
                <a:solidFill>
                  <a:srgbClr val="333399"/>
                </a:solidFill>
                <a:latin typeface="Arial" charset="0"/>
              </a:rPr>
              <a:t> Specification</a:t>
            </a:r>
          </a:p>
          <a:p>
            <a:pPr lvl="1">
              <a:spcBef>
                <a:spcPct val="50000"/>
              </a:spcBef>
              <a:buFontTx/>
              <a:buChar char="•"/>
            </a:pPr>
            <a:r>
              <a:rPr lang="en-US" sz="2000" dirty="0">
                <a:solidFill>
                  <a:srgbClr val="333399"/>
                </a:solidFill>
                <a:latin typeface="Arial" charset="0"/>
              </a:rPr>
              <a:t> Validation</a:t>
            </a:r>
          </a:p>
          <a:p>
            <a:pPr lvl="1">
              <a:spcBef>
                <a:spcPct val="50000"/>
              </a:spcBef>
              <a:buFontTx/>
              <a:buChar char="•"/>
            </a:pPr>
            <a:r>
              <a:rPr lang="en-US" sz="2000" dirty="0">
                <a:solidFill>
                  <a:srgbClr val="333399"/>
                </a:solidFill>
                <a:latin typeface="Arial" charset="0"/>
              </a:rPr>
              <a:t> Experimental design</a:t>
            </a:r>
          </a:p>
          <a:p>
            <a:pPr>
              <a:spcBef>
                <a:spcPct val="50000"/>
              </a:spcBef>
              <a:buFontTx/>
              <a:buChar char="•"/>
            </a:pPr>
            <a:r>
              <a:rPr lang="en-US" dirty="0">
                <a:solidFill>
                  <a:schemeClr val="accent2"/>
                </a:solidFill>
                <a:latin typeface="Arial" charset="0"/>
              </a:rPr>
              <a:t> Production runs</a:t>
            </a:r>
          </a:p>
          <a:p>
            <a:pPr>
              <a:spcBef>
                <a:spcPct val="50000"/>
              </a:spcBef>
              <a:buFontTx/>
              <a:buChar char="•"/>
            </a:pPr>
            <a:r>
              <a:rPr lang="en-US" dirty="0">
                <a:solidFill>
                  <a:schemeClr val="accent2"/>
                </a:solidFill>
                <a:latin typeface="Arial" charset="0"/>
              </a:rPr>
              <a:t> Analysis and reporting</a:t>
            </a:r>
            <a:endParaRPr lang="en-US" sz="2000" dirty="0"/>
          </a:p>
        </p:txBody>
      </p:sp>
      <p:sp>
        <p:nvSpPr>
          <p:cNvPr id="15364" name="Text Box 4"/>
          <p:cNvSpPr txBox="1">
            <a:spLocks noChangeArrowheads="1"/>
          </p:cNvSpPr>
          <p:nvPr/>
        </p:nvSpPr>
        <p:spPr bwMode="auto">
          <a:xfrm>
            <a:off x="1371600" y="5486400"/>
            <a:ext cx="5867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Source: Mark Isken, "Computer Simulation in Management Engineering," in </a:t>
            </a:r>
            <a:r>
              <a:rPr lang="en-US" sz="1800" i="1"/>
              <a:t>Management Engineering</a:t>
            </a:r>
            <a:r>
              <a:rPr lang="en-US" sz="1800"/>
              <a:t>, HIMSS Guidebook Series, 2001, pp. 179-196.</a:t>
            </a:r>
          </a:p>
        </p:txBody>
      </p:sp>
      <p:pic>
        <p:nvPicPr>
          <p:cNvPr id="45061" name="Picture 5" descr="C:\Users\Blythe\AppData\Local\Microsoft\Windows\Temporary Internet Files\Content.IE5\Z4DV0AZ2\MC90043877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8400" y="2346305"/>
            <a:ext cx="2194560" cy="1828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Phase 3. Communication</a:t>
            </a:r>
          </a:p>
        </p:txBody>
      </p:sp>
      <p:sp>
        <p:nvSpPr>
          <p:cNvPr id="16387" name="Text Box 3"/>
          <p:cNvSpPr txBox="1">
            <a:spLocks noChangeArrowheads="1"/>
          </p:cNvSpPr>
          <p:nvPr/>
        </p:nvSpPr>
        <p:spPr bwMode="auto">
          <a:xfrm>
            <a:off x="1524000" y="1905000"/>
            <a:ext cx="6096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t>Simulation is descriptive in nature, and is not by itself a method for finding "optimal" solutions … Never use the phrase "the model says."  Models do not talk, and administrators will not (or should not) listen to one … </a:t>
            </a:r>
            <a:r>
              <a:rPr lang="en-US" i="1" dirty="0"/>
              <a:t>Communication skills are essential in selling results of the modeling effort</a:t>
            </a:r>
            <a:r>
              <a:rPr lang="en-US" dirty="0"/>
              <a:t>.</a:t>
            </a:r>
          </a:p>
        </p:txBody>
      </p:sp>
      <p:sp>
        <p:nvSpPr>
          <p:cNvPr id="16388" name="Text Box 4"/>
          <p:cNvSpPr txBox="1">
            <a:spLocks noChangeArrowheads="1"/>
          </p:cNvSpPr>
          <p:nvPr/>
        </p:nvSpPr>
        <p:spPr bwMode="auto">
          <a:xfrm>
            <a:off x="1524000" y="5257800"/>
            <a:ext cx="58674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Source: Mark Isken, "Computer Simulation in Management Engineering," in </a:t>
            </a:r>
            <a:r>
              <a:rPr lang="en-US" sz="1800" i="1"/>
              <a:t>Management Engineering</a:t>
            </a:r>
            <a:r>
              <a:rPr lang="en-US" sz="1800"/>
              <a:t>, HIMSS Guidebook Series, 2001, pp. 179-196.</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Health Care Examples</a:t>
            </a:r>
          </a:p>
        </p:txBody>
      </p:sp>
      <p:sp>
        <p:nvSpPr>
          <p:cNvPr id="17411" name="Text Box 3"/>
          <p:cNvSpPr txBox="1">
            <a:spLocks noChangeArrowheads="1"/>
          </p:cNvSpPr>
          <p:nvPr/>
        </p:nvSpPr>
        <p:spPr bwMode="auto">
          <a:xfrm>
            <a:off x="1676400" y="1676400"/>
            <a:ext cx="5638800"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FontTx/>
              <a:buChar char="•"/>
            </a:pPr>
            <a:r>
              <a:rPr lang="en-US" dirty="0">
                <a:solidFill>
                  <a:schemeClr val="accent2"/>
                </a:solidFill>
              </a:rPr>
              <a:t> </a:t>
            </a:r>
            <a:r>
              <a:rPr lang="en-US" dirty="0">
                <a:solidFill>
                  <a:schemeClr val="accent2"/>
                </a:solidFill>
                <a:latin typeface="Arial" charset="0"/>
              </a:rPr>
              <a:t>Scheduled procedures</a:t>
            </a:r>
          </a:p>
          <a:p>
            <a:pPr lvl="1" indent="-342900">
              <a:spcBef>
                <a:spcPct val="50000"/>
              </a:spcBef>
              <a:buFontTx/>
              <a:buChar char="•"/>
            </a:pPr>
            <a:r>
              <a:rPr lang="en-US" sz="2000" dirty="0">
                <a:solidFill>
                  <a:srgbClr val="333399"/>
                </a:solidFill>
                <a:latin typeface="Arial" charset="0"/>
              </a:rPr>
              <a:t> Clinics</a:t>
            </a:r>
          </a:p>
          <a:p>
            <a:pPr lvl="1" indent="-342900">
              <a:spcBef>
                <a:spcPct val="50000"/>
              </a:spcBef>
              <a:buFontTx/>
              <a:buChar char="•"/>
            </a:pPr>
            <a:r>
              <a:rPr lang="en-US" sz="2000" dirty="0">
                <a:solidFill>
                  <a:srgbClr val="333399"/>
                </a:solidFill>
                <a:latin typeface="Arial" charset="0"/>
              </a:rPr>
              <a:t> Surgical suites</a:t>
            </a:r>
          </a:p>
          <a:p>
            <a:pPr lvl="1" indent="-342900">
              <a:spcBef>
                <a:spcPct val="50000"/>
              </a:spcBef>
              <a:buFontTx/>
              <a:buChar char="•"/>
            </a:pPr>
            <a:r>
              <a:rPr lang="en-US" sz="2000" dirty="0">
                <a:solidFill>
                  <a:srgbClr val="333399"/>
                </a:solidFill>
                <a:latin typeface="Arial" charset="0"/>
              </a:rPr>
              <a:t> Diagnostic testing</a:t>
            </a:r>
          </a:p>
          <a:p>
            <a:pPr>
              <a:spcBef>
                <a:spcPct val="50000"/>
              </a:spcBef>
              <a:buFontTx/>
              <a:buChar char="•"/>
            </a:pPr>
            <a:r>
              <a:rPr lang="en-US" dirty="0"/>
              <a:t> </a:t>
            </a:r>
            <a:r>
              <a:rPr lang="en-US" dirty="0">
                <a:solidFill>
                  <a:schemeClr val="accent2"/>
                </a:solidFill>
                <a:latin typeface="Arial" charset="0"/>
              </a:rPr>
              <a:t>Time-of-day and day-of-week effects</a:t>
            </a:r>
          </a:p>
          <a:p>
            <a:pPr lvl="1" indent="-342900">
              <a:spcBef>
                <a:spcPct val="50000"/>
              </a:spcBef>
              <a:buFontTx/>
              <a:buChar char="•"/>
            </a:pPr>
            <a:r>
              <a:rPr lang="en-US" sz="2000" dirty="0">
                <a:solidFill>
                  <a:srgbClr val="333399"/>
                </a:solidFill>
                <a:latin typeface="Arial" charset="0"/>
              </a:rPr>
              <a:t> Emergency centers</a:t>
            </a:r>
          </a:p>
          <a:p>
            <a:pPr lvl="1" indent="-342900">
              <a:spcBef>
                <a:spcPct val="50000"/>
              </a:spcBef>
              <a:buFontTx/>
              <a:buChar char="•"/>
            </a:pPr>
            <a:r>
              <a:rPr lang="en-US" sz="2000" dirty="0">
                <a:solidFill>
                  <a:srgbClr val="333399"/>
                </a:solidFill>
                <a:latin typeface="Arial" charset="0"/>
              </a:rPr>
              <a:t> Operating rooms</a:t>
            </a:r>
          </a:p>
          <a:p>
            <a:pPr lvl="1" indent="-342900">
              <a:spcBef>
                <a:spcPct val="50000"/>
              </a:spcBef>
              <a:buFontTx/>
              <a:buChar char="•"/>
            </a:pPr>
            <a:r>
              <a:rPr lang="en-US" sz="2000" dirty="0">
                <a:solidFill>
                  <a:srgbClr val="333399"/>
                </a:solidFill>
                <a:latin typeface="Arial" charset="0"/>
              </a:rPr>
              <a:t> Clinics and ancillary units</a:t>
            </a:r>
          </a:p>
          <a:p>
            <a:pPr>
              <a:spcBef>
                <a:spcPct val="50000"/>
              </a:spcBef>
              <a:buFontTx/>
              <a:buChar char="•"/>
            </a:pPr>
            <a:r>
              <a:rPr lang="en-US" dirty="0"/>
              <a:t> </a:t>
            </a:r>
            <a:r>
              <a:rPr lang="en-US" dirty="0">
                <a:solidFill>
                  <a:schemeClr val="accent2"/>
                </a:solidFill>
                <a:latin typeface="Arial" charset="0"/>
              </a:rPr>
              <a:t>Inpatient flows</a:t>
            </a:r>
          </a:p>
        </p:txBody>
      </p:sp>
      <p:pic>
        <p:nvPicPr>
          <p:cNvPr id="17412" name="Picture 5" descr="Health &amp; Medical 45.g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0" y="1752600"/>
            <a:ext cx="1381125"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6" descr="Health &amp; Medical 50.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4114800"/>
            <a:ext cx="112077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Simulation Software</a:t>
            </a:r>
          </a:p>
        </p:txBody>
      </p:sp>
      <p:sp>
        <p:nvSpPr>
          <p:cNvPr id="18435" name="Text Box 3"/>
          <p:cNvSpPr txBox="1">
            <a:spLocks noChangeArrowheads="1"/>
          </p:cNvSpPr>
          <p:nvPr/>
        </p:nvSpPr>
        <p:spPr bwMode="auto">
          <a:xfrm>
            <a:off x="617376" y="1295400"/>
            <a:ext cx="6705600" cy="4918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solidFill>
                  <a:srgbClr val="CC0000"/>
                </a:solidFill>
                <a:latin typeface="Arial" charset="0"/>
              </a:rPr>
              <a:t>For discrete event simulation (events occurring sequentially over time)</a:t>
            </a:r>
          </a:p>
          <a:p>
            <a:pPr lvl="1">
              <a:spcBef>
                <a:spcPct val="50000"/>
              </a:spcBef>
            </a:pPr>
            <a:r>
              <a:rPr lang="en-US" sz="2000" dirty="0"/>
              <a:t>Institute of Industrial Engineers May issue of their monthly magazine </a:t>
            </a:r>
            <a:r>
              <a:rPr lang="en-US" sz="2000" i="1" dirty="0"/>
              <a:t>IIE Solutions </a:t>
            </a:r>
            <a:r>
              <a:rPr lang="en-US" sz="2000" dirty="0">
                <a:solidFill>
                  <a:schemeClr val="accent2"/>
                </a:solidFill>
              </a:rPr>
              <a:t>(</a:t>
            </a:r>
            <a:r>
              <a:rPr lang="en-US" sz="2000" dirty="0">
                <a:solidFill>
                  <a:schemeClr val="accent2"/>
                </a:solidFill>
                <a:hlinkClick r:id="rId2"/>
              </a:rPr>
              <a:t>http://www.iienet.org</a:t>
            </a:r>
            <a:r>
              <a:rPr lang="en-US" sz="2000" dirty="0">
                <a:solidFill>
                  <a:schemeClr val="accent2"/>
                </a:solidFill>
              </a:rPr>
              <a:t>)</a:t>
            </a:r>
          </a:p>
          <a:p>
            <a:pPr lvl="1">
              <a:spcBef>
                <a:spcPct val="50000"/>
              </a:spcBef>
            </a:pPr>
            <a:r>
              <a:rPr lang="en-US" sz="2000" dirty="0"/>
              <a:t>INFORMS biennial software survey in their monthly magazine </a:t>
            </a:r>
            <a:r>
              <a:rPr lang="en-US" sz="2000" i="1" dirty="0"/>
              <a:t>OR/MS Today </a:t>
            </a:r>
            <a:r>
              <a:rPr lang="en-US" sz="2000" dirty="0">
                <a:solidFill>
                  <a:schemeClr val="accent2"/>
                </a:solidFill>
              </a:rPr>
              <a:t>(</a:t>
            </a:r>
            <a:r>
              <a:rPr lang="en-US" sz="2000" dirty="0">
                <a:solidFill>
                  <a:schemeClr val="accent2"/>
                </a:solidFill>
                <a:hlinkClick r:id="rId3"/>
              </a:rPr>
              <a:t>http://www.informs.org</a:t>
            </a:r>
            <a:r>
              <a:rPr lang="en-US" sz="2000" dirty="0" smtClean="0">
                <a:solidFill>
                  <a:schemeClr val="accent2"/>
                </a:solidFill>
              </a:rPr>
              <a:t>)</a:t>
            </a:r>
          </a:p>
          <a:p>
            <a:pPr lvl="1">
              <a:spcBef>
                <a:spcPct val="50000"/>
              </a:spcBef>
            </a:pPr>
            <a:r>
              <a:rPr lang="en-US" sz="2000" dirty="0"/>
              <a:t>Arena</a:t>
            </a:r>
            <a:r>
              <a:rPr lang="en-US" sz="2000" dirty="0" smtClean="0">
                <a:solidFill>
                  <a:schemeClr val="accent2"/>
                </a:solidFill>
              </a:rPr>
              <a:t> (</a:t>
            </a:r>
            <a:r>
              <a:rPr lang="en-US" sz="2000" dirty="0" smtClean="0">
                <a:solidFill>
                  <a:schemeClr val="accent2"/>
                </a:solidFill>
                <a:hlinkClick r:id="rId4"/>
              </a:rPr>
              <a:t>http://www.arenasimulation.com/</a:t>
            </a:r>
            <a:r>
              <a:rPr lang="en-US" sz="2000" dirty="0" smtClean="0">
                <a:solidFill>
                  <a:schemeClr val="accent2"/>
                </a:solidFill>
              </a:rPr>
              <a:t>)</a:t>
            </a:r>
          </a:p>
          <a:p>
            <a:pPr lvl="1">
              <a:spcBef>
                <a:spcPct val="50000"/>
              </a:spcBef>
            </a:pPr>
            <a:r>
              <a:rPr lang="en-US" sz="2000" dirty="0" err="1" smtClean="0"/>
              <a:t>ProModel</a:t>
            </a:r>
            <a:r>
              <a:rPr lang="en-US" sz="2000" dirty="0" smtClean="0"/>
              <a:t>  </a:t>
            </a:r>
            <a:r>
              <a:rPr lang="en-US" sz="2000" dirty="0" smtClean="0">
                <a:solidFill>
                  <a:schemeClr val="accent2"/>
                </a:solidFill>
              </a:rPr>
              <a:t>(</a:t>
            </a:r>
            <a:r>
              <a:rPr lang="en-US" sz="2000" dirty="0" smtClean="0">
                <a:solidFill>
                  <a:srgbClr val="333399"/>
                </a:solidFill>
                <a:hlinkClick r:id="rId5"/>
              </a:rPr>
              <a:t>http://www.promodel.com/</a:t>
            </a:r>
            <a:r>
              <a:rPr lang="en-US" sz="2000" dirty="0" smtClean="0">
                <a:solidFill>
                  <a:schemeClr val="accent2"/>
                </a:solidFill>
                <a:hlinkClick r:id="rId5"/>
              </a:rPr>
              <a:t>)</a:t>
            </a:r>
            <a:endParaRPr lang="en-US" sz="2000" dirty="0" smtClean="0">
              <a:solidFill>
                <a:schemeClr val="accent2"/>
              </a:solidFill>
            </a:endParaRPr>
          </a:p>
          <a:p>
            <a:pPr>
              <a:lnSpc>
                <a:spcPct val="140000"/>
              </a:lnSpc>
              <a:spcBef>
                <a:spcPct val="50000"/>
              </a:spcBef>
            </a:pPr>
            <a:r>
              <a:rPr lang="en-US" dirty="0" smtClean="0">
                <a:solidFill>
                  <a:srgbClr val="CC0000"/>
                </a:solidFill>
                <a:latin typeface="Arial" charset="0"/>
              </a:rPr>
              <a:t>For </a:t>
            </a:r>
            <a:r>
              <a:rPr lang="en-US" dirty="0">
                <a:solidFill>
                  <a:srgbClr val="CC0000"/>
                </a:solidFill>
                <a:latin typeface="Arial" charset="0"/>
              </a:rPr>
              <a:t>static simulation (time isn't explicit)</a:t>
            </a:r>
          </a:p>
          <a:p>
            <a:pPr lvl="1">
              <a:spcBef>
                <a:spcPct val="50000"/>
              </a:spcBef>
            </a:pPr>
            <a:r>
              <a:rPr lang="en-US" sz="2000" dirty="0"/>
              <a:t> @Risk </a:t>
            </a:r>
            <a:r>
              <a:rPr lang="en-US" sz="2000" dirty="0">
                <a:solidFill>
                  <a:schemeClr val="accent2"/>
                </a:solidFill>
              </a:rPr>
              <a:t>(</a:t>
            </a:r>
            <a:r>
              <a:rPr lang="en-US" sz="2000" dirty="0">
                <a:solidFill>
                  <a:schemeClr val="accent2"/>
                </a:solidFill>
                <a:hlinkClick r:id="rId6"/>
              </a:rPr>
              <a:t>http://www.palisade.com</a:t>
            </a:r>
            <a:r>
              <a:rPr lang="en-US" sz="2000" dirty="0">
                <a:solidFill>
                  <a:schemeClr val="accent2"/>
                </a:solidFill>
              </a:rPr>
              <a:t>)</a:t>
            </a:r>
          </a:p>
          <a:p>
            <a:pPr lvl="1">
              <a:spcBef>
                <a:spcPct val="50000"/>
              </a:spcBef>
            </a:pPr>
            <a:r>
              <a:rPr lang="en-US" sz="2000" dirty="0" err="1" smtClean="0"/>
              <a:t>XLSim</a:t>
            </a:r>
            <a:r>
              <a:rPr lang="en-US" sz="2000" dirty="0" smtClean="0">
                <a:solidFill>
                  <a:schemeClr val="accent2"/>
                </a:solidFill>
              </a:rPr>
              <a:t> </a:t>
            </a:r>
            <a:r>
              <a:rPr lang="en-US" sz="2000" dirty="0">
                <a:solidFill>
                  <a:schemeClr val="accent2"/>
                </a:solidFill>
              </a:rPr>
              <a:t>(</a:t>
            </a:r>
            <a:r>
              <a:rPr lang="en-US" sz="2000" dirty="0">
                <a:solidFill>
                  <a:schemeClr val="accent2"/>
                </a:solidFill>
                <a:hlinkClick r:id="rId7"/>
              </a:rPr>
              <a:t>http://www.analycorp.com/uncertainty</a:t>
            </a:r>
            <a:r>
              <a:rPr lang="en-US" sz="2000" dirty="0">
                <a:solidFill>
                  <a:schemeClr val="accent2"/>
                </a:solidFill>
              </a:rPr>
              <a:t>)</a:t>
            </a:r>
          </a:p>
        </p:txBody>
      </p:sp>
      <p:sp>
        <p:nvSpPr>
          <p:cNvPr id="18437" name="AutoShape 6"/>
          <p:cNvSpPr>
            <a:spLocks noChangeArrowheads="1"/>
          </p:cNvSpPr>
          <p:nvPr/>
        </p:nvSpPr>
        <p:spPr bwMode="auto">
          <a:xfrm>
            <a:off x="6248400" y="4648200"/>
            <a:ext cx="2438400" cy="990600"/>
          </a:xfrm>
          <a:prstGeom prst="wedgeRoundRectCallout">
            <a:avLst>
              <a:gd name="adj1" fmla="val -55273"/>
              <a:gd name="adj2" fmla="val 99199"/>
              <a:gd name="adj3" fmla="val 16667"/>
            </a:avLst>
          </a:prstGeom>
          <a:solidFill>
            <a:srgbClr val="FFFF99"/>
          </a:solidFill>
          <a:ln w="9525">
            <a:solidFill>
              <a:schemeClr val="tx1"/>
            </a:solidFill>
            <a:miter lim="800000"/>
            <a:headEnd/>
            <a:tailEnd/>
          </a:ln>
        </p:spPr>
        <p:txBody>
          <a:bodyPr/>
          <a:lstStyle/>
          <a:p>
            <a:pPr>
              <a:spcBef>
                <a:spcPct val="50000"/>
              </a:spcBef>
            </a:pPr>
            <a:r>
              <a:rPr lang="en-US" sz="1400"/>
              <a:t>Costs vary from $500 to $15,000.  Products and prices change often, so check current sources.</a:t>
            </a:r>
          </a:p>
          <a:p>
            <a:pPr algn="ctr"/>
            <a:endParaRPr lang="en-US" sz="140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026"/>
          <p:cNvSpPr>
            <a:spLocks noGrp="1" noChangeArrowheads="1"/>
          </p:cNvSpPr>
          <p:nvPr>
            <p:ph type="ctrTitle"/>
          </p:nvPr>
        </p:nvSpPr>
        <p:spPr>
          <a:xfrm>
            <a:off x="457200" y="381000"/>
            <a:ext cx="8305800" cy="685800"/>
          </a:xfrm>
        </p:spPr>
        <p:txBody>
          <a:bodyPr/>
          <a:lstStyle/>
          <a:p>
            <a:pPr>
              <a:defRPr/>
            </a:pPr>
            <a:r>
              <a:rPr lang="en-US" dirty="0" smtClean="0">
                <a:solidFill>
                  <a:srgbClr val="FF33CC"/>
                </a:solidFill>
                <a:latin typeface="Comic Sans MS" pitchFamily="66" charset="0"/>
              </a:rPr>
              <a:t>  </a:t>
            </a:r>
            <a:r>
              <a:rPr lang="en-US" sz="4800" b="1" dirty="0" smtClean="0">
                <a:solidFill>
                  <a:srgbClr val="FF33CC"/>
                </a:solidFill>
                <a:effectLst>
                  <a:outerShdw blurRad="38100" dist="38100" dir="2700000" algn="tl">
                    <a:srgbClr val="000000"/>
                  </a:outerShdw>
                </a:effectLst>
                <a:latin typeface="Comic Sans MS" pitchFamily="66" charset="0"/>
              </a:rPr>
              <a:t>Summary</a:t>
            </a:r>
          </a:p>
        </p:txBody>
      </p:sp>
      <p:sp>
        <p:nvSpPr>
          <p:cNvPr id="19459" name="Text Box 1027"/>
          <p:cNvSpPr txBox="1">
            <a:spLocks noChangeArrowheads="1"/>
          </p:cNvSpPr>
          <p:nvPr/>
        </p:nvSpPr>
        <p:spPr bwMode="auto">
          <a:xfrm>
            <a:off x="1295400" y="3200400"/>
            <a:ext cx="5943600" cy="283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800" i="1" dirty="0">
                <a:solidFill>
                  <a:schemeClr val="accent2"/>
                </a:solidFill>
                <a:latin typeface="Arial" charset="0"/>
              </a:rPr>
              <a:t>Simulation</a:t>
            </a:r>
          </a:p>
          <a:p>
            <a:pPr lvl="1">
              <a:spcBef>
                <a:spcPct val="50000"/>
              </a:spcBef>
              <a:buFontTx/>
              <a:buChar char="•"/>
            </a:pPr>
            <a:r>
              <a:rPr lang="en-US" sz="2000" dirty="0">
                <a:solidFill>
                  <a:schemeClr val="accent2"/>
                </a:solidFill>
                <a:latin typeface="Arial" charset="0"/>
              </a:rPr>
              <a:t> … solves problems that math can't</a:t>
            </a:r>
          </a:p>
          <a:p>
            <a:pPr lvl="1">
              <a:spcBef>
                <a:spcPct val="50000"/>
              </a:spcBef>
              <a:buFontTx/>
              <a:buChar char="•"/>
            </a:pPr>
            <a:r>
              <a:rPr lang="en-US" sz="2000" dirty="0">
                <a:solidFill>
                  <a:schemeClr val="accent2"/>
                </a:solidFill>
                <a:latin typeface="Arial" charset="0"/>
              </a:rPr>
              <a:t> … forces explicit assumptions</a:t>
            </a:r>
          </a:p>
          <a:p>
            <a:pPr lvl="1">
              <a:spcBef>
                <a:spcPct val="50000"/>
              </a:spcBef>
              <a:buFontTx/>
              <a:buChar char="•"/>
            </a:pPr>
            <a:r>
              <a:rPr lang="en-US" sz="2000" dirty="0">
                <a:solidFill>
                  <a:schemeClr val="accent2"/>
                </a:solidFill>
                <a:latin typeface="Arial" charset="0"/>
              </a:rPr>
              <a:t> … promotes productive dialogue</a:t>
            </a:r>
          </a:p>
          <a:p>
            <a:pPr lvl="1">
              <a:spcBef>
                <a:spcPct val="50000"/>
              </a:spcBef>
              <a:buFontTx/>
              <a:buChar char="•"/>
            </a:pPr>
            <a:r>
              <a:rPr lang="en-US" sz="2000" dirty="0">
                <a:solidFill>
                  <a:schemeClr val="accent2"/>
                </a:solidFill>
                <a:latin typeface="Arial" charset="0"/>
              </a:rPr>
              <a:t> … is dynamic</a:t>
            </a:r>
          </a:p>
          <a:p>
            <a:pPr lvl="1">
              <a:spcBef>
                <a:spcPct val="50000"/>
              </a:spcBef>
              <a:buFontTx/>
              <a:buChar char="•"/>
            </a:pPr>
            <a:r>
              <a:rPr lang="en-US" sz="2000" dirty="0">
                <a:solidFill>
                  <a:schemeClr val="accent2"/>
                </a:solidFill>
                <a:latin typeface="Arial" charset="0"/>
              </a:rPr>
              <a:t> … is interesting</a:t>
            </a:r>
          </a:p>
        </p:txBody>
      </p:sp>
      <p:pic>
        <p:nvPicPr>
          <p:cNvPr id="19460" name="Picture 103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6800" y="1371600"/>
            <a:ext cx="1819275"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600200"/>
            <a:ext cx="1828800" cy="143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AutoShape 1031"/>
          <p:cNvSpPr>
            <a:spLocks noChangeArrowheads="1"/>
          </p:cNvSpPr>
          <p:nvPr/>
        </p:nvSpPr>
        <p:spPr bwMode="auto">
          <a:xfrm>
            <a:off x="6629400" y="533400"/>
            <a:ext cx="1981200" cy="685800"/>
          </a:xfrm>
          <a:prstGeom prst="wedgeRoundRectCallout">
            <a:avLst>
              <a:gd name="adj1" fmla="val -58204"/>
              <a:gd name="adj2" fmla="val 124472"/>
              <a:gd name="adj3" fmla="val 16667"/>
            </a:avLst>
          </a:prstGeom>
          <a:solidFill>
            <a:srgbClr val="FFFFFF"/>
          </a:solidFill>
          <a:ln w="9525">
            <a:solidFill>
              <a:schemeClr val="tx1"/>
            </a:solidFill>
            <a:miter lim="800000"/>
            <a:headEnd/>
            <a:tailEnd/>
          </a:ln>
        </p:spPr>
        <p:txBody>
          <a:bodyPr/>
          <a:lstStyle/>
          <a:p>
            <a:pPr algn="ctr"/>
            <a:r>
              <a:rPr lang="en-US" sz="1800" dirty="0" smtClean="0"/>
              <a:t>Well, now let’s build a model.</a:t>
            </a:r>
            <a:endParaRPr lang="en-US" dirty="0"/>
          </a:p>
        </p:txBody>
      </p:sp>
      <p:sp>
        <p:nvSpPr>
          <p:cNvPr id="19463" name="AutoShape 1031"/>
          <p:cNvSpPr>
            <a:spLocks noChangeArrowheads="1"/>
          </p:cNvSpPr>
          <p:nvPr/>
        </p:nvSpPr>
        <p:spPr bwMode="auto">
          <a:xfrm>
            <a:off x="1219200" y="457200"/>
            <a:ext cx="1981200" cy="685800"/>
          </a:xfrm>
          <a:prstGeom prst="wedgeRoundRectCallout">
            <a:avLst>
              <a:gd name="adj1" fmla="val 42032"/>
              <a:gd name="adj2" fmla="val 133903"/>
              <a:gd name="adj3" fmla="val 16667"/>
            </a:avLst>
          </a:prstGeom>
          <a:solidFill>
            <a:srgbClr val="FFFFFF"/>
          </a:solidFill>
          <a:ln w="9525">
            <a:solidFill>
              <a:schemeClr val="tx1"/>
            </a:solidFill>
            <a:miter lim="800000"/>
            <a:headEnd/>
            <a:tailEnd/>
          </a:ln>
        </p:spPr>
        <p:txBody>
          <a:bodyPr/>
          <a:lstStyle/>
          <a:p>
            <a:pPr algn="ctr"/>
            <a:r>
              <a:rPr lang="en-US" sz="1800" dirty="0"/>
              <a:t>OK, I get the picture.</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What Is Simulation?</a:t>
            </a:r>
          </a:p>
        </p:txBody>
      </p:sp>
      <p:sp>
        <p:nvSpPr>
          <p:cNvPr id="3075" name="Text Box 26"/>
          <p:cNvSpPr txBox="1">
            <a:spLocks noChangeArrowheads="1"/>
          </p:cNvSpPr>
          <p:nvPr/>
        </p:nvSpPr>
        <p:spPr bwMode="auto">
          <a:xfrm>
            <a:off x="1143000" y="5105400"/>
            <a:ext cx="571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endParaRPr lang="en-US"/>
          </a:p>
        </p:txBody>
      </p:sp>
      <p:sp>
        <p:nvSpPr>
          <p:cNvPr id="3076" name="Text Box 27"/>
          <p:cNvSpPr txBox="1">
            <a:spLocks noChangeArrowheads="1"/>
          </p:cNvSpPr>
          <p:nvPr/>
        </p:nvSpPr>
        <p:spPr bwMode="auto">
          <a:xfrm>
            <a:off x="914400" y="2209800"/>
            <a:ext cx="6705600" cy="257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20000"/>
              </a:spcBef>
            </a:pPr>
            <a:r>
              <a:rPr lang="en-US" sz="2000" b="1">
                <a:solidFill>
                  <a:schemeClr val="accent2"/>
                </a:solidFill>
                <a:latin typeface="Arial" charset="0"/>
              </a:rPr>
              <a:t>Simulation</a:t>
            </a:r>
            <a:r>
              <a:rPr lang="en-US" sz="2000"/>
              <a:t>, from the Latin </a:t>
            </a:r>
            <a:r>
              <a:rPr lang="en-US" sz="2000" i="1"/>
              <a:t>simulare</a:t>
            </a:r>
            <a:r>
              <a:rPr lang="en-US" sz="2000"/>
              <a:t>, means to "fake" or to "replicate". Today, computer simulation is used as a powerful tool to assess the impact of policies, to evaluate performance, to train professionals and more ... All within the safety net of the computer, without actually having to experiment with or perturb the real system.</a:t>
            </a:r>
          </a:p>
          <a:p>
            <a:pPr>
              <a:spcBef>
                <a:spcPct val="20000"/>
              </a:spcBef>
            </a:pPr>
            <a:endParaRPr lang="en-US" sz="2000"/>
          </a:p>
          <a:p>
            <a:pPr algn="ctr">
              <a:spcBef>
                <a:spcPct val="20000"/>
              </a:spcBef>
            </a:pPr>
            <a:r>
              <a:rPr lang="en-US" sz="1600">
                <a:solidFill>
                  <a:schemeClr val="accent2"/>
                </a:solidFill>
                <a:latin typeface="Arial" charset="0"/>
              </a:rPr>
              <a:t>Source: </a:t>
            </a:r>
            <a:r>
              <a:rPr lang="en-US" sz="1600">
                <a:solidFill>
                  <a:schemeClr val="accent2"/>
                </a:solidFill>
                <a:latin typeface="Arial" charset="0"/>
                <a:hlinkClick r:id="rId2"/>
              </a:rPr>
              <a:t>http://www.iro.umontreal.ca/~vazquez/SimSpiders/</a:t>
            </a:r>
            <a:endParaRPr lang="en-US" sz="1600">
              <a:solidFill>
                <a:schemeClr val="accent2"/>
              </a:solidFill>
              <a:latin typeface="Arial" charset="0"/>
            </a:endParaRPr>
          </a:p>
        </p:txBody>
      </p:sp>
      <p:pic>
        <p:nvPicPr>
          <p:cNvPr id="3077" name="Picture 7" descr="Expedition 50.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5257800"/>
            <a:ext cx="1104900"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8" descr="Expedition 46.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5257800"/>
            <a:ext cx="1338263"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1026"/>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Another Definition</a:t>
            </a:r>
          </a:p>
        </p:txBody>
      </p:sp>
      <p:sp>
        <p:nvSpPr>
          <p:cNvPr id="4099" name="Text Box 1037"/>
          <p:cNvSpPr txBox="1">
            <a:spLocks noChangeArrowheads="1"/>
          </p:cNvSpPr>
          <p:nvPr/>
        </p:nvSpPr>
        <p:spPr bwMode="auto">
          <a:xfrm>
            <a:off x="1219200" y="1828800"/>
            <a:ext cx="6400800"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b="1" dirty="0">
                <a:solidFill>
                  <a:schemeClr val="accent2"/>
                </a:solidFill>
                <a:latin typeface="Arial" charset="0"/>
              </a:rPr>
              <a:t>System</a:t>
            </a:r>
            <a:r>
              <a:rPr lang="en-US" sz="2000" b="1" i="1" dirty="0">
                <a:solidFill>
                  <a:schemeClr val="accent2"/>
                </a:solidFill>
                <a:latin typeface="Arial" charset="0"/>
              </a:rPr>
              <a:t> </a:t>
            </a:r>
            <a:r>
              <a:rPr lang="en-US" sz="2000" b="1" dirty="0">
                <a:solidFill>
                  <a:schemeClr val="accent2"/>
                </a:solidFill>
                <a:latin typeface="Arial" charset="0"/>
              </a:rPr>
              <a:t>simulation</a:t>
            </a:r>
            <a:r>
              <a:rPr lang="en-US" sz="2000" dirty="0"/>
              <a:t> is the mimicking of the operation of a real system, such as the day-to-day operation of a bank, or the value of a stock portfolio over a time period, or the running of an assembly line in a factory, or the staff assignment of a hospital or a security company, in a computer. Instead of building extensive mathematical models by experts, simulation software has made it possible to model and analyze the operation of a real system by non-experts, who are managers but not programmers.</a:t>
            </a:r>
          </a:p>
          <a:p>
            <a:pPr>
              <a:spcBef>
                <a:spcPct val="50000"/>
              </a:spcBef>
            </a:pPr>
            <a:endParaRPr lang="en-US" sz="2000" dirty="0"/>
          </a:p>
          <a:p>
            <a:pPr algn="ctr">
              <a:spcBef>
                <a:spcPct val="50000"/>
              </a:spcBef>
            </a:pPr>
            <a:r>
              <a:rPr lang="en-US" sz="1600" dirty="0" smtClean="0">
                <a:solidFill>
                  <a:schemeClr val="accent2"/>
                </a:solidFill>
                <a:latin typeface="Arial" charset="0"/>
              </a:rPr>
              <a:t>Source: </a:t>
            </a:r>
            <a:r>
              <a:rPr lang="en-US" sz="1600" dirty="0">
                <a:solidFill>
                  <a:srgbClr val="333399"/>
                </a:solidFill>
                <a:latin typeface="Arial" charset="0"/>
                <a:hlinkClick r:id="rId2"/>
              </a:rPr>
              <a:t>http://en.wikipedia.org/wiki/Full_system_simulator</a:t>
            </a:r>
            <a:endParaRPr lang="en-US" sz="1600" dirty="0">
              <a:solidFill>
                <a:srgbClr val="333399"/>
              </a:solidFill>
              <a:latin typeface="Arial" charset="0"/>
            </a:endParaRPr>
          </a:p>
        </p:txBody>
      </p:sp>
      <p:pic>
        <p:nvPicPr>
          <p:cNvPr id="4100" name="Picture 5" descr="Expedition 50.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5486400"/>
            <a:ext cx="1104900"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6" descr="Expedition 46.gi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5410200"/>
            <a:ext cx="1338263"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457200" y="381000"/>
            <a:ext cx="8305800" cy="12192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Is a Simulation</a:t>
            </a:r>
            <a:br>
              <a:rPr lang="en-US" sz="4800" b="1" dirty="0" smtClean="0">
                <a:solidFill>
                  <a:srgbClr val="FF33CC"/>
                </a:solidFill>
                <a:effectLst>
                  <a:outerShdw blurRad="38100" dist="38100" dir="2700000" algn="tl">
                    <a:srgbClr val="000000"/>
                  </a:outerShdw>
                </a:effectLst>
                <a:latin typeface="Comic Sans MS" pitchFamily="66" charset="0"/>
              </a:rPr>
            </a:br>
            <a:r>
              <a:rPr lang="en-US" sz="4800" b="1" dirty="0" smtClean="0">
                <a:solidFill>
                  <a:srgbClr val="FF33CC"/>
                </a:solidFill>
                <a:effectLst>
                  <a:outerShdw blurRad="38100" dist="38100" dir="2700000" algn="tl">
                    <a:srgbClr val="000000"/>
                  </a:outerShdw>
                </a:effectLst>
                <a:latin typeface="Comic Sans MS" pitchFamily="66" charset="0"/>
              </a:rPr>
              <a:t>a Mathematical Model?</a:t>
            </a:r>
          </a:p>
        </p:txBody>
      </p:sp>
      <p:sp>
        <p:nvSpPr>
          <p:cNvPr id="5123" name="Text Box 3"/>
          <p:cNvSpPr txBox="1">
            <a:spLocks noChangeArrowheads="1"/>
          </p:cNvSpPr>
          <p:nvPr/>
        </p:nvSpPr>
        <p:spPr bwMode="auto">
          <a:xfrm>
            <a:off x="1219200" y="2209800"/>
            <a:ext cx="6400800"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20000"/>
              </a:spcBef>
            </a:pPr>
            <a:r>
              <a:rPr lang="en-US" sz="2000" dirty="0"/>
              <a:t>A simulation is the </a:t>
            </a:r>
            <a:r>
              <a:rPr lang="en-US" sz="2000" i="1" dirty="0"/>
              <a:t>execution</a:t>
            </a:r>
            <a:r>
              <a:rPr lang="en-US" sz="2000" dirty="0"/>
              <a:t> of a model, represented by a computer program that gives information about the system being investigated. The simulation approach of analyzing a model is opposed to the analytical approach, where the method of analyzing the system is purely theoretical … The activities of the model consist of events, which are activated at certain points in time and in this way affect the overall state of the system.</a:t>
            </a:r>
          </a:p>
          <a:p>
            <a:pPr>
              <a:spcBef>
                <a:spcPct val="20000"/>
              </a:spcBef>
            </a:pPr>
            <a:endParaRPr lang="en-US" sz="2000" dirty="0"/>
          </a:p>
          <a:p>
            <a:pPr algn="ctr">
              <a:spcBef>
                <a:spcPct val="50000"/>
              </a:spcBef>
            </a:pPr>
            <a:r>
              <a:rPr lang="en-US" sz="1600" dirty="0">
                <a:solidFill>
                  <a:schemeClr val="accent2"/>
                </a:solidFill>
                <a:latin typeface="Arial" charset="0"/>
              </a:rPr>
              <a:t>Source: </a:t>
            </a:r>
            <a:r>
              <a:rPr lang="en-US" sz="1600" dirty="0" smtClean="0">
                <a:solidFill>
                  <a:schemeClr val="accent2"/>
                </a:solidFill>
                <a:latin typeface="Arial" charset="0"/>
                <a:hlinkClick r:id="rId2"/>
              </a:rPr>
              <a:t>http://en.wikipedia.org/wiki/Simulation</a:t>
            </a:r>
            <a:endParaRPr lang="en-US" sz="1600" dirty="0">
              <a:solidFill>
                <a:schemeClr val="accent2"/>
              </a:solidFill>
              <a:latin typeface="Arial" charset="0"/>
            </a:endParaRPr>
          </a:p>
        </p:txBody>
      </p:sp>
      <p:pic>
        <p:nvPicPr>
          <p:cNvPr id="5124" name="Picture 5" descr="Education 308.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33800" y="5638800"/>
            <a:ext cx="1352550" cy="98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A Few Examples</a:t>
            </a:r>
          </a:p>
        </p:txBody>
      </p:sp>
      <p:sp>
        <p:nvSpPr>
          <p:cNvPr id="6147" name="Text Box 14"/>
          <p:cNvSpPr txBox="1">
            <a:spLocks noChangeArrowheads="1"/>
          </p:cNvSpPr>
          <p:nvPr/>
        </p:nvSpPr>
        <p:spPr bwMode="auto">
          <a:xfrm>
            <a:off x="1371600" y="1786205"/>
            <a:ext cx="5181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457200" lvl="1" indent="-342900">
              <a:spcBef>
                <a:spcPct val="50000"/>
              </a:spcBef>
              <a:buClr>
                <a:srgbClr val="CC0000"/>
              </a:buClr>
              <a:buFontTx/>
              <a:buChar char="•"/>
            </a:pPr>
            <a:r>
              <a:rPr lang="en-US" dirty="0">
                <a:solidFill>
                  <a:schemeClr val="accent2"/>
                </a:solidFill>
                <a:latin typeface="Arial" charset="0"/>
              </a:rPr>
              <a:t>   Flight simulator on a PC</a:t>
            </a:r>
          </a:p>
          <a:p>
            <a:pPr marL="457200" lvl="1" indent="-342900">
              <a:spcBef>
                <a:spcPct val="50000"/>
              </a:spcBef>
              <a:buClr>
                <a:srgbClr val="CC0000"/>
              </a:buClr>
              <a:buFontTx/>
              <a:buChar char="•"/>
            </a:pPr>
            <a:r>
              <a:rPr lang="en-US" dirty="0">
                <a:solidFill>
                  <a:schemeClr val="accent2"/>
                </a:solidFill>
                <a:latin typeface="Arial" charset="0"/>
              </a:rPr>
              <a:t>   Passenger queuing at airports</a:t>
            </a:r>
          </a:p>
          <a:p>
            <a:pPr marL="457200" lvl="1" indent="-342900">
              <a:spcBef>
                <a:spcPct val="50000"/>
              </a:spcBef>
              <a:buClr>
                <a:srgbClr val="CC0000"/>
              </a:buClr>
              <a:buFontTx/>
              <a:buChar char="•"/>
            </a:pPr>
            <a:r>
              <a:rPr lang="en-US" dirty="0">
                <a:solidFill>
                  <a:schemeClr val="accent2"/>
                </a:solidFill>
                <a:latin typeface="Arial" charset="0"/>
              </a:rPr>
              <a:t>   Hospital surgery scheduling</a:t>
            </a:r>
          </a:p>
          <a:p>
            <a:pPr marL="457200" lvl="1" indent="-342900">
              <a:spcBef>
                <a:spcPct val="50000"/>
              </a:spcBef>
              <a:buClr>
                <a:srgbClr val="CC0000"/>
              </a:buClr>
              <a:buFontTx/>
              <a:buChar char="•"/>
            </a:pPr>
            <a:r>
              <a:rPr lang="en-US" dirty="0">
                <a:solidFill>
                  <a:schemeClr val="accent2"/>
                </a:solidFill>
                <a:latin typeface="Arial" charset="0"/>
              </a:rPr>
              <a:t>   Vehicle arrivals at toll booths</a:t>
            </a:r>
          </a:p>
          <a:p>
            <a:pPr marL="457200" lvl="1" indent="-342900">
              <a:spcBef>
                <a:spcPct val="50000"/>
              </a:spcBef>
              <a:buClr>
                <a:srgbClr val="CC0000"/>
              </a:buClr>
              <a:buFontTx/>
              <a:buChar char="•"/>
            </a:pPr>
            <a:r>
              <a:rPr lang="en-US" dirty="0">
                <a:solidFill>
                  <a:schemeClr val="accent2"/>
                </a:solidFill>
                <a:latin typeface="Arial" charset="0"/>
              </a:rPr>
              <a:t>   Waiting lines at Disney World</a:t>
            </a:r>
          </a:p>
          <a:p>
            <a:pPr marL="457200" lvl="1" indent="-342900">
              <a:spcBef>
                <a:spcPct val="50000"/>
              </a:spcBef>
              <a:buClr>
                <a:srgbClr val="CC0000"/>
              </a:buClr>
              <a:buFontTx/>
              <a:buChar char="•"/>
            </a:pPr>
            <a:r>
              <a:rPr lang="en-US" dirty="0">
                <a:solidFill>
                  <a:schemeClr val="accent2"/>
                </a:solidFill>
                <a:latin typeface="Arial" charset="0"/>
              </a:rPr>
              <a:t>    Scheduling of train traffic</a:t>
            </a:r>
          </a:p>
          <a:p>
            <a:pPr marL="457200" lvl="1" indent="-342900">
              <a:spcBef>
                <a:spcPct val="50000"/>
              </a:spcBef>
              <a:buClr>
                <a:srgbClr val="CC0000"/>
              </a:buClr>
              <a:buFontTx/>
              <a:buChar char="•"/>
            </a:pPr>
            <a:r>
              <a:rPr lang="en-US" dirty="0">
                <a:solidFill>
                  <a:schemeClr val="accent2"/>
                </a:solidFill>
                <a:latin typeface="Arial" charset="0"/>
              </a:rPr>
              <a:t>   Just-in-time scheduling</a:t>
            </a:r>
          </a:p>
        </p:txBody>
      </p:sp>
      <p:pic>
        <p:nvPicPr>
          <p:cNvPr id="6148" name="Picture 5" descr="Medical 32.g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400" y="3276600"/>
            <a:ext cx="511175"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7" descr="High Speed Trains 7.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39000" y="4724400"/>
            <a:ext cx="97155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8" descr="Learning to Fly 46.gif"/>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62800" y="1752600"/>
            <a:ext cx="1066800"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Two Types of Simulation </a:t>
            </a:r>
          </a:p>
        </p:txBody>
      </p:sp>
      <p:graphicFrame>
        <p:nvGraphicFramePr>
          <p:cNvPr id="2" name="Table 1"/>
          <p:cNvGraphicFramePr>
            <a:graphicFrameLocks noGrp="1"/>
          </p:cNvGraphicFramePr>
          <p:nvPr>
            <p:extLst>
              <p:ext uri="{D42A27DB-BD31-4B8C-83A1-F6EECF244321}">
                <p14:modId xmlns:p14="http://schemas.microsoft.com/office/powerpoint/2010/main" val="3728115714"/>
              </p:ext>
            </p:extLst>
          </p:nvPr>
        </p:nvGraphicFramePr>
        <p:xfrm>
          <a:off x="2057400" y="2209800"/>
          <a:ext cx="4724400" cy="1346199"/>
        </p:xfrm>
        <a:graphic>
          <a:graphicData uri="http://schemas.openxmlformats.org/drawingml/2006/table">
            <a:tbl>
              <a:tblPr firstRow="1" bandRow="1">
                <a:tableStyleId>{5C22544A-7EE6-4342-B048-85BDC9FD1C3A}</a:tableStyleId>
              </a:tblPr>
              <a:tblGrid>
                <a:gridCol w="2362200"/>
                <a:gridCol w="2362200"/>
              </a:tblGrid>
              <a:tr h="448733">
                <a:tc>
                  <a:txBody>
                    <a:bodyPr/>
                    <a:lstStyle/>
                    <a:p>
                      <a:r>
                        <a:rPr lang="en-US" i="1" dirty="0" smtClean="0"/>
                        <a:t>Type</a:t>
                      </a:r>
                      <a:r>
                        <a:rPr lang="en-US" i="1" baseline="0" dirty="0" smtClean="0"/>
                        <a:t> of Simulation</a:t>
                      </a:r>
                      <a:endParaRPr lang="en-US" i="1" dirty="0"/>
                    </a:p>
                  </a:txBody>
                  <a:tcPr/>
                </a:tc>
                <a:tc>
                  <a:txBody>
                    <a:bodyPr/>
                    <a:lstStyle/>
                    <a:p>
                      <a:r>
                        <a:rPr lang="en-US" i="1" dirty="0" smtClean="0"/>
                        <a:t>Main Feature</a:t>
                      </a:r>
                      <a:endParaRPr lang="en-US" i="1" dirty="0"/>
                    </a:p>
                  </a:txBody>
                  <a:tcPr/>
                </a:tc>
              </a:tr>
              <a:tr h="448733">
                <a:tc>
                  <a:txBody>
                    <a:bodyPr/>
                    <a:lstStyle/>
                    <a:p>
                      <a:r>
                        <a:rPr lang="en-US" dirty="0" smtClean="0">
                          <a:solidFill>
                            <a:schemeClr val="accent2"/>
                          </a:solidFill>
                          <a:latin typeface="Arial" charset="0"/>
                        </a:rPr>
                        <a:t>Static </a:t>
                      </a:r>
                      <a:endParaRPr lang="en-US" dirty="0"/>
                    </a:p>
                  </a:txBody>
                  <a:tcPr/>
                </a:tc>
                <a:tc>
                  <a:txBody>
                    <a:bodyPr/>
                    <a:lstStyle/>
                    <a:p>
                      <a:r>
                        <a:rPr lang="en-US" dirty="0" smtClean="0">
                          <a:solidFill>
                            <a:schemeClr val="accent2"/>
                          </a:solidFill>
                          <a:latin typeface="Arial" charset="0"/>
                        </a:rPr>
                        <a:t>time isn't explicit</a:t>
                      </a:r>
                      <a:endParaRPr lang="en-US" dirty="0"/>
                    </a:p>
                  </a:txBody>
                  <a:tcPr/>
                </a:tc>
              </a:tr>
              <a:tr h="448733">
                <a:tc>
                  <a:txBody>
                    <a:bodyPr/>
                    <a:lstStyle/>
                    <a:p>
                      <a:r>
                        <a:rPr lang="en-US" dirty="0" smtClean="0">
                          <a:solidFill>
                            <a:schemeClr val="accent2"/>
                          </a:solidFill>
                          <a:latin typeface="Arial" charset="0"/>
                        </a:rPr>
                        <a:t>Dynamic</a:t>
                      </a:r>
                      <a:endParaRPr lang="en-US" dirty="0"/>
                    </a:p>
                  </a:txBody>
                  <a:tcPr/>
                </a:tc>
                <a:tc>
                  <a:txBody>
                    <a:bodyPr/>
                    <a:lstStyle/>
                    <a:p>
                      <a:r>
                        <a:rPr lang="en-US" dirty="0" smtClean="0">
                          <a:solidFill>
                            <a:schemeClr val="accent2"/>
                          </a:solidFill>
                          <a:latin typeface="Arial" charset="0"/>
                        </a:rPr>
                        <a:t>time isn't explicit</a:t>
                      </a:r>
                      <a:endParaRPr 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Waiting Lines (Queues) </a:t>
            </a:r>
          </a:p>
        </p:txBody>
      </p:sp>
      <p:sp>
        <p:nvSpPr>
          <p:cNvPr id="65539" name="Text Box 3"/>
          <p:cNvSpPr txBox="1">
            <a:spLocks noChangeArrowheads="1"/>
          </p:cNvSpPr>
          <p:nvPr/>
        </p:nvSpPr>
        <p:spPr bwMode="auto">
          <a:xfrm>
            <a:off x="3657600" y="1447800"/>
            <a:ext cx="4648200" cy="1015663"/>
          </a:xfrm>
          <a:prstGeom prst="rect">
            <a:avLst/>
          </a:prstGeom>
          <a:noFill/>
          <a:ln w="9525">
            <a:noFill/>
            <a:miter lim="800000"/>
            <a:headEnd/>
            <a:tailEnd/>
          </a:ln>
          <a:effectLst/>
        </p:spPr>
        <p:txBody>
          <a:bodyPr>
            <a:spAutoFit/>
          </a:bodyPr>
          <a:lstStyle/>
          <a:p>
            <a:pPr lvl="1" indent="-342900">
              <a:spcBef>
                <a:spcPct val="50000"/>
              </a:spcBef>
              <a:buClr>
                <a:srgbClr val="CC0000"/>
              </a:buClr>
              <a:buFontTx/>
              <a:buChar char="•"/>
              <a:defRPr/>
            </a:pPr>
            <a:r>
              <a:rPr lang="en-US" dirty="0">
                <a:solidFill>
                  <a:schemeClr val="accent2"/>
                </a:solidFill>
                <a:latin typeface="Arial" charset="0"/>
              </a:rPr>
              <a:t> Single service facility</a:t>
            </a:r>
          </a:p>
          <a:p>
            <a:pPr lvl="1" indent="-342900">
              <a:spcBef>
                <a:spcPct val="50000"/>
              </a:spcBef>
              <a:buClr>
                <a:srgbClr val="CC0000"/>
              </a:buClr>
              <a:buFontTx/>
              <a:buChar char="•"/>
              <a:defRPr/>
            </a:pPr>
            <a:r>
              <a:rPr lang="en-US" dirty="0">
                <a:solidFill>
                  <a:schemeClr val="accent2"/>
                </a:solidFill>
                <a:latin typeface="Arial" charset="0"/>
              </a:rPr>
              <a:t> Multiple service facilities</a:t>
            </a:r>
          </a:p>
        </p:txBody>
      </p:sp>
      <p:sp>
        <p:nvSpPr>
          <p:cNvPr id="65540" name="Text Box 4"/>
          <p:cNvSpPr txBox="1">
            <a:spLocks noChangeArrowheads="1"/>
          </p:cNvSpPr>
          <p:nvPr/>
        </p:nvSpPr>
        <p:spPr bwMode="auto">
          <a:xfrm>
            <a:off x="4000500" y="3629789"/>
            <a:ext cx="4152900" cy="2585323"/>
          </a:xfrm>
          <a:prstGeom prst="rect">
            <a:avLst/>
          </a:prstGeom>
          <a:noFill/>
          <a:ln w="19050">
            <a:noFill/>
            <a:miter lim="800000"/>
            <a:headEnd/>
            <a:tailEnd/>
          </a:ln>
          <a:effectLst/>
        </p:spPr>
        <p:txBody>
          <a:bodyPr wrap="square">
            <a:spAutoFit/>
          </a:bodyPr>
          <a:lstStyle/>
          <a:p>
            <a:pPr>
              <a:spcBef>
                <a:spcPct val="50000"/>
              </a:spcBef>
              <a:defRPr/>
            </a:pPr>
            <a:r>
              <a:rPr lang="en-US" sz="1800" i="1" dirty="0">
                <a:solidFill>
                  <a:srgbClr val="333399"/>
                </a:solidFill>
              </a:rPr>
              <a:t>Queues</a:t>
            </a:r>
            <a:r>
              <a:rPr lang="en-US" sz="1800" dirty="0">
                <a:solidFill>
                  <a:srgbClr val="333399"/>
                </a:solidFill>
              </a:rPr>
              <a:t> </a:t>
            </a:r>
            <a:r>
              <a:rPr lang="en-US" sz="1800" dirty="0"/>
              <a:t>form when we wait for service (e.g., grocery stores, sporting events, hospitals ).  With simplifying assumptions, there may be mathematical solutions for </a:t>
            </a:r>
            <a:r>
              <a:rPr lang="en-US" sz="1800" i="1" dirty="0"/>
              <a:t>static</a:t>
            </a:r>
            <a:r>
              <a:rPr lang="en-US" sz="1800" dirty="0"/>
              <a:t> properties (e.g., queue length, expected waiting time, facility utilization). </a:t>
            </a:r>
            <a:r>
              <a:rPr lang="en-US" sz="1800" i="1" dirty="0">
                <a:solidFill>
                  <a:srgbClr val="333399"/>
                </a:solidFill>
              </a:rPr>
              <a:t>Monte Carlo</a:t>
            </a:r>
            <a:r>
              <a:rPr lang="en-US" sz="1800" dirty="0">
                <a:solidFill>
                  <a:srgbClr val="333399"/>
                </a:solidFill>
              </a:rPr>
              <a:t> </a:t>
            </a:r>
            <a:r>
              <a:rPr lang="en-US" sz="1800" dirty="0"/>
              <a:t>simulation reveals properties of complex systems that are too complex to analyze mathematically.</a:t>
            </a:r>
          </a:p>
        </p:txBody>
      </p:sp>
      <p:sp>
        <p:nvSpPr>
          <p:cNvPr id="8197" name="AutoShape 5"/>
          <p:cNvSpPr>
            <a:spLocks noChangeArrowheads="1"/>
          </p:cNvSpPr>
          <p:nvPr/>
        </p:nvSpPr>
        <p:spPr bwMode="auto">
          <a:xfrm flipH="1">
            <a:off x="457200" y="1447800"/>
            <a:ext cx="2362200" cy="1676400"/>
          </a:xfrm>
          <a:prstGeom prst="wedgeRoundRectCallout">
            <a:avLst>
              <a:gd name="adj1" fmla="val -32806"/>
              <a:gd name="adj2" fmla="val 86398"/>
              <a:gd name="adj3" fmla="val 16667"/>
            </a:avLst>
          </a:prstGeom>
          <a:solidFill>
            <a:srgbClr val="FFFFFF"/>
          </a:solidFill>
          <a:ln w="9525">
            <a:solidFill>
              <a:schemeClr val="tx1"/>
            </a:solidFill>
            <a:miter lim="800000"/>
            <a:headEnd/>
            <a:tailEnd/>
          </a:ln>
        </p:spPr>
        <p:txBody>
          <a:bodyPr/>
          <a:lstStyle/>
          <a:p>
            <a:r>
              <a:rPr lang="en-US" sz="1600" dirty="0"/>
              <a:t>Simple queuing models assume Poisson arrival rates and exponential service times.  But a </a:t>
            </a:r>
            <a:r>
              <a:rPr lang="en-US" sz="1600" i="1" dirty="0">
                <a:solidFill>
                  <a:schemeClr val="accent2"/>
                </a:solidFill>
              </a:rPr>
              <a:t>simulation</a:t>
            </a:r>
            <a:r>
              <a:rPr lang="en-US" sz="1600" dirty="0"/>
              <a:t> can use more complex assumptions.</a:t>
            </a:r>
          </a:p>
        </p:txBody>
      </p:sp>
      <p:pic>
        <p:nvPicPr>
          <p:cNvPr id="8198" name="Picture 9" descr="Business 3661.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3733800"/>
            <a:ext cx="1676400"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895850" y="2450426"/>
            <a:ext cx="2362200" cy="830997"/>
          </a:xfrm>
          <a:prstGeom prst="rect">
            <a:avLst/>
          </a:prstGeom>
          <a:noFill/>
        </p:spPr>
        <p:txBody>
          <a:bodyPr wrap="square" rtlCol="0">
            <a:spAutoFit/>
          </a:bodyPr>
          <a:lstStyle/>
          <a:p>
            <a:pPr marL="342900" indent="-342900">
              <a:buFont typeface="Arial" pitchFamily="34" charset="0"/>
              <a:buChar char="•"/>
            </a:pPr>
            <a:r>
              <a:rPr lang="en-US" dirty="0" smtClean="0"/>
              <a:t>one queue, or</a:t>
            </a:r>
          </a:p>
          <a:p>
            <a:pPr marL="342900" indent="-342900">
              <a:buFont typeface="Arial" pitchFamily="34" charset="0"/>
              <a:buChar char="•"/>
            </a:pPr>
            <a:r>
              <a:rPr lang="en-US" dirty="0" smtClean="0"/>
              <a:t>parallel queues</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p:nvPr>
        </p:nvSpPr>
        <p:spPr>
          <a:xfrm>
            <a:off x="457200" y="381000"/>
            <a:ext cx="8305800" cy="685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Why Simulate?</a:t>
            </a:r>
          </a:p>
        </p:txBody>
      </p:sp>
      <p:sp>
        <p:nvSpPr>
          <p:cNvPr id="9219" name="Text Box 3"/>
          <p:cNvSpPr txBox="1">
            <a:spLocks noChangeArrowheads="1"/>
          </p:cNvSpPr>
          <p:nvPr/>
        </p:nvSpPr>
        <p:spPr bwMode="auto">
          <a:xfrm>
            <a:off x="1066800" y="1905000"/>
            <a:ext cx="7010400"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dirty="0"/>
              <a:t>To fly a simulator is safer and cheaper than the real airplane. For precisely this reason, models are used in industry commerce and military: it is very costly, dangerous and often impossible to make experiments with real systems. Provided that models are adequate descriptions of reality (they are valid), experimenting with them can save money, suffering and even time</a:t>
            </a:r>
            <a:r>
              <a:rPr lang="en-US" sz="2000" dirty="0" smtClean="0"/>
              <a:t>.</a:t>
            </a:r>
          </a:p>
          <a:p>
            <a:pPr>
              <a:spcBef>
                <a:spcPct val="50000"/>
              </a:spcBef>
            </a:pPr>
            <a:endParaRPr lang="en-US" sz="2000" dirty="0" smtClean="0"/>
          </a:p>
          <a:p>
            <a:pPr algn="ctr">
              <a:spcBef>
                <a:spcPct val="50000"/>
              </a:spcBef>
            </a:pPr>
            <a:r>
              <a:rPr lang="en-US" sz="1600" dirty="0" smtClean="0">
                <a:solidFill>
                  <a:schemeClr val="accent2"/>
                </a:solidFill>
                <a:latin typeface="Arial" charset="0"/>
              </a:rPr>
              <a:t>Source: </a:t>
            </a:r>
            <a:r>
              <a:rPr lang="en-US" sz="1600" dirty="0" smtClean="0">
                <a:solidFill>
                  <a:srgbClr val="333399"/>
                </a:solidFill>
                <a:latin typeface="Arial" charset="0"/>
                <a:hlinkClick r:id="rId2"/>
              </a:rPr>
              <a:t>http://en.wikipedia.org/wiki/Full_system_simulator</a:t>
            </a:r>
            <a:endParaRPr lang="en-US" sz="2000" dirty="0"/>
          </a:p>
        </p:txBody>
      </p:sp>
      <p:pic>
        <p:nvPicPr>
          <p:cNvPr id="9220" name="Picture 5" descr="Transportation 403.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5638800"/>
            <a:ext cx="12954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p:nvPr>
        </p:nvSpPr>
        <p:spPr>
          <a:xfrm>
            <a:off x="457200" y="381000"/>
            <a:ext cx="8305800" cy="14478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Simulation in Business</a:t>
            </a:r>
          </a:p>
        </p:txBody>
      </p:sp>
      <p:sp>
        <p:nvSpPr>
          <p:cNvPr id="9219" name="Text Box 3"/>
          <p:cNvSpPr txBox="1">
            <a:spLocks noChangeArrowheads="1"/>
          </p:cNvSpPr>
          <p:nvPr/>
        </p:nvSpPr>
        <p:spPr bwMode="auto">
          <a:xfrm>
            <a:off x="1104900" y="4419600"/>
            <a:ext cx="7010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1600" dirty="0" smtClean="0">
                <a:solidFill>
                  <a:schemeClr val="accent2"/>
                </a:solidFill>
                <a:latin typeface="Arial" charset="0"/>
              </a:rPr>
              <a:t>Source</a:t>
            </a:r>
            <a:r>
              <a:rPr lang="en-US" sz="1600" dirty="0">
                <a:solidFill>
                  <a:schemeClr val="accent2"/>
                </a:solidFill>
                <a:latin typeface="Arial" charset="0"/>
              </a:rPr>
              <a:t>: </a:t>
            </a:r>
            <a:r>
              <a:rPr lang="en-US" sz="1600" dirty="0" smtClean="0">
                <a:solidFill>
                  <a:srgbClr val="333399"/>
                </a:solidFill>
                <a:latin typeface="Arial" charset="0"/>
                <a:hlinkClick r:id="rId2"/>
              </a:rPr>
              <a:t>http</a:t>
            </a:r>
            <a:r>
              <a:rPr lang="en-US" sz="1600" dirty="0">
                <a:solidFill>
                  <a:srgbClr val="333399"/>
                </a:solidFill>
                <a:latin typeface="Arial" charset="0"/>
                <a:hlinkClick r:id="rId2"/>
              </a:rPr>
              <a:t>://www.lanner.com</a:t>
            </a:r>
            <a:r>
              <a:rPr lang="en-US" sz="1600" dirty="0" smtClean="0">
                <a:solidFill>
                  <a:srgbClr val="333399"/>
                </a:solidFill>
                <a:latin typeface="Arial" charset="0"/>
                <a:hlinkClick r:id="rId2"/>
              </a:rPr>
              <a:t>/</a:t>
            </a:r>
            <a:endParaRPr lang="en-US" sz="1600" dirty="0">
              <a:solidFill>
                <a:schemeClr val="accent2"/>
              </a:solidFill>
              <a:latin typeface="Arial" charset="0"/>
            </a:endParaRPr>
          </a:p>
        </p:txBody>
      </p:sp>
      <p:sp>
        <p:nvSpPr>
          <p:cNvPr id="3" name="TextBox 2"/>
          <p:cNvSpPr txBox="1"/>
          <p:nvPr/>
        </p:nvSpPr>
        <p:spPr>
          <a:xfrm>
            <a:off x="1905000" y="2057400"/>
            <a:ext cx="5715000" cy="2123658"/>
          </a:xfrm>
          <a:prstGeom prst="rect">
            <a:avLst/>
          </a:prstGeom>
          <a:noFill/>
        </p:spPr>
        <p:txBody>
          <a:bodyPr wrap="square" rtlCol="0">
            <a:spAutoFit/>
          </a:bodyPr>
          <a:lstStyle/>
          <a:p>
            <a:pPr lvl="1" indent="-342900">
              <a:spcBef>
                <a:spcPct val="50000"/>
              </a:spcBef>
              <a:buClr>
                <a:srgbClr val="CC0000"/>
              </a:buClr>
              <a:buFontTx/>
              <a:buChar char="•"/>
            </a:pPr>
            <a:r>
              <a:rPr lang="en-US" dirty="0">
                <a:solidFill>
                  <a:schemeClr val="accent2"/>
                </a:solidFill>
                <a:latin typeface="Arial" charset="0"/>
              </a:rPr>
              <a:t>  Business case justification</a:t>
            </a:r>
          </a:p>
          <a:p>
            <a:pPr lvl="1" indent="-342900">
              <a:spcBef>
                <a:spcPct val="50000"/>
              </a:spcBef>
              <a:buClr>
                <a:srgbClr val="CC0000"/>
              </a:buClr>
              <a:buFontTx/>
              <a:buChar char="•"/>
            </a:pPr>
            <a:r>
              <a:rPr lang="en-US" dirty="0">
                <a:solidFill>
                  <a:schemeClr val="accent2"/>
                </a:solidFill>
                <a:latin typeface="Arial" charset="0"/>
              </a:rPr>
              <a:t>  Increase productivity</a:t>
            </a:r>
          </a:p>
          <a:p>
            <a:pPr lvl="1" indent="-342900">
              <a:spcBef>
                <a:spcPct val="50000"/>
              </a:spcBef>
              <a:buClr>
                <a:srgbClr val="CC0000"/>
              </a:buClr>
              <a:buFontTx/>
              <a:buChar char="•"/>
            </a:pPr>
            <a:r>
              <a:rPr lang="en-US" dirty="0">
                <a:solidFill>
                  <a:schemeClr val="accent2"/>
                </a:solidFill>
                <a:latin typeface="Arial" charset="0"/>
              </a:rPr>
              <a:t>  Mitigate risk in business decisions</a:t>
            </a:r>
          </a:p>
          <a:p>
            <a:pPr lvl="1" indent="-342900">
              <a:spcBef>
                <a:spcPct val="50000"/>
              </a:spcBef>
              <a:buClr>
                <a:srgbClr val="CC0000"/>
              </a:buClr>
              <a:buFontTx/>
              <a:buChar char="•"/>
            </a:pPr>
            <a:r>
              <a:rPr lang="en-US" dirty="0">
                <a:solidFill>
                  <a:schemeClr val="accent2"/>
                </a:solidFill>
                <a:latin typeface="Arial" charset="0"/>
              </a:rPr>
              <a:t>  Reduce business costs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5105400"/>
            <a:ext cx="1143000" cy="1190625"/>
          </a:xfrm>
          <a:prstGeom prst="rect">
            <a:avLst/>
          </a:prstGeom>
        </p:spPr>
      </p:pic>
    </p:spTree>
    <p:extLst>
      <p:ext uri="{BB962C8B-B14F-4D97-AF65-F5344CB8AC3E}">
        <p14:creationId xmlns:p14="http://schemas.microsoft.com/office/powerpoint/2010/main" val="22632085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1110</TotalTime>
  <Words>1171</Words>
  <Application>Microsoft Office PowerPoint</Application>
  <PresentationFormat>On-screen Show (4:3)</PresentationFormat>
  <Paragraphs>117</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Default Design</vt:lpstr>
      <vt:lpstr>Simulation</vt:lpstr>
      <vt:lpstr>What Is Simulation?</vt:lpstr>
      <vt:lpstr>Another Definition</vt:lpstr>
      <vt:lpstr>Is a Simulation a Mathematical Model?</vt:lpstr>
      <vt:lpstr>A Few Examples</vt:lpstr>
      <vt:lpstr>Two Types of Simulation </vt:lpstr>
      <vt:lpstr>Waiting Lines (Queues) </vt:lpstr>
      <vt:lpstr>Why Simulate?</vt:lpstr>
      <vt:lpstr>Simulation in Business</vt:lpstr>
      <vt:lpstr>Does It Matter?</vt:lpstr>
      <vt:lpstr>When is Simulation Appropriate?</vt:lpstr>
      <vt:lpstr>When Not To Simulate?</vt:lpstr>
      <vt:lpstr>Advantages of Simulation</vt:lpstr>
      <vt:lpstr>Phase 1. Design</vt:lpstr>
      <vt:lpstr>Phase 2. Execution</vt:lpstr>
      <vt:lpstr>Phase 3. Communication</vt:lpstr>
      <vt:lpstr>Health Care Examples</vt:lpstr>
      <vt:lpstr>Simulation Software</vt:lpstr>
      <vt:lpstr>  Summary</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Simulation?</dc:title>
  <dc:subject>Cbapter 18 - Simulation</dc:subject>
  <dc:creator>David P. Doane</dc:creator>
  <dc:description>Copyright (c) 2016 by McGraw-Hill.  This material is intended solely for educational use by purchasers of Doane/Seward 5e. It may not be copied or resold.</dc:description>
  <cp:lastModifiedBy>Blythe</cp:lastModifiedBy>
  <cp:revision>81</cp:revision>
  <dcterms:created xsi:type="dcterms:W3CDTF">2000-08-22T13:07:54Z</dcterms:created>
  <dcterms:modified xsi:type="dcterms:W3CDTF">2013-08-16T00:03:15Z</dcterms:modified>
</cp:coreProperties>
</file>