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63" r:id="rId2"/>
    <p:sldId id="311" r:id="rId3"/>
    <p:sldId id="303" r:id="rId4"/>
    <p:sldId id="310" r:id="rId5"/>
    <p:sldId id="273" r:id="rId6"/>
    <p:sldId id="320" r:id="rId7"/>
    <p:sldId id="264" r:id="rId8"/>
    <p:sldId id="281" r:id="rId9"/>
    <p:sldId id="295" r:id="rId10"/>
    <p:sldId id="305" r:id="rId11"/>
    <p:sldId id="267" r:id="rId12"/>
    <p:sldId id="298" r:id="rId13"/>
    <p:sldId id="299" r:id="rId14"/>
    <p:sldId id="283" r:id="rId15"/>
    <p:sldId id="289" r:id="rId16"/>
    <p:sldId id="290" r:id="rId17"/>
    <p:sldId id="291" r:id="rId18"/>
    <p:sldId id="309" r:id="rId19"/>
    <p:sldId id="294" r:id="rId20"/>
    <p:sldId id="270" r:id="rId21"/>
    <p:sldId id="306" r:id="rId22"/>
    <p:sldId id="282" r:id="rId23"/>
    <p:sldId id="257" r:id="rId24"/>
    <p:sldId id="288" r:id="rId25"/>
    <p:sldId id="269" r:id="rId26"/>
    <p:sldId id="268" r:id="rId27"/>
    <p:sldId id="304" r:id="rId28"/>
    <p:sldId id="321" r:id="rId29"/>
    <p:sldId id="287" r:id="rId30"/>
    <p:sldId id="274" r:id="rId31"/>
    <p:sldId id="314" r:id="rId32"/>
    <p:sldId id="297" r:id="rId33"/>
    <p:sldId id="275" r:id="rId34"/>
    <p:sldId id="308" r:id="rId35"/>
    <p:sldId id="266" r:id="rId36"/>
    <p:sldId id="271" r:id="rId37"/>
    <p:sldId id="324" r:id="rId38"/>
    <p:sldId id="315" r:id="rId39"/>
    <p:sldId id="316" r:id="rId40"/>
    <p:sldId id="276" r:id="rId41"/>
    <p:sldId id="284" r:id="rId42"/>
    <p:sldId id="277" r:id="rId43"/>
    <p:sldId id="278" r:id="rId44"/>
    <p:sldId id="285" r:id="rId45"/>
    <p:sldId id="307" r:id="rId46"/>
    <p:sldId id="279" r:id="rId47"/>
    <p:sldId id="318" r:id="rId48"/>
    <p:sldId id="323" r:id="rId49"/>
    <p:sldId id="325" r:id="rId50"/>
  </p:sldIdLst>
  <p:sldSz cx="9144000" cy="6858000" type="screen4x3"/>
  <p:notesSz cx="6858000" cy="9144000"/>
  <p:custDataLst>
    <p:tags r:id="rId53"/>
  </p:custDataLst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00FF00"/>
    <a:srgbClr val="CC6600"/>
    <a:srgbClr val="FFCCCC"/>
    <a:srgbClr val="FFCC00"/>
    <a:srgbClr val="996633"/>
    <a:srgbClr val="993300"/>
    <a:srgbClr val="FF99CC"/>
    <a:srgbClr val="FFCC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91" autoAdjust="0"/>
    <p:restoredTop sz="90929"/>
  </p:normalViewPr>
  <p:slideViewPr>
    <p:cSldViewPr>
      <p:cViewPr>
        <p:scale>
          <a:sx n="75" d="100"/>
          <a:sy n="75" d="100"/>
        </p:scale>
        <p:origin x="-1014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668"/>
    </p:cViewPr>
  </p:sorterViewPr>
  <p:notesViewPr>
    <p:cSldViewPr>
      <p:cViewPr varScale="1">
        <p:scale>
          <a:sx n="40" d="100"/>
          <a:sy n="40" d="100"/>
        </p:scale>
        <p:origin x="-1488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624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l">
              <a:defRPr sz="1000" i="1" smtClean="0"/>
            </a:lvl1pPr>
          </a:lstStyle>
          <a:p>
            <a:pPr>
              <a:defRPr/>
            </a:pPr>
            <a:r>
              <a:rPr lang="en-US"/>
              <a:t>*</a:t>
            </a:r>
            <a:endParaRPr lang="en-US" sz="12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sz="1000" i="1" smtClean="0"/>
            </a:lvl1pPr>
          </a:lstStyle>
          <a:p>
            <a:pPr>
              <a:defRPr/>
            </a:pPr>
            <a:r>
              <a:rPr lang="en-US"/>
              <a:t>07/16/96</a:t>
            </a:r>
            <a:endParaRPr lang="en-US" sz="1200"/>
          </a:p>
        </p:txBody>
      </p:sp>
      <p:sp>
        <p:nvSpPr>
          <p:cNvPr id="6349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l">
              <a:defRPr sz="1000" i="1" smtClean="0"/>
            </a:lvl1pPr>
          </a:lstStyle>
          <a:p>
            <a:pPr>
              <a:defRPr/>
            </a:pPr>
            <a:r>
              <a:rPr lang="en-US"/>
              <a:t>*</a:t>
            </a:r>
            <a:endParaRPr lang="en-US" sz="120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sz="1000" i="1" smtClean="0"/>
            </a:lvl1pPr>
          </a:lstStyle>
          <a:p>
            <a:pPr>
              <a:defRPr/>
            </a:pPr>
            <a:fld id="{D114E805-2C9F-4E64-A0A5-0B97CE755157}" type="slidenum">
              <a:rPr lang="en-US"/>
              <a:pPr>
                <a:defRPr/>
              </a:pPr>
              <a:t>‹#›</a:t>
            </a:fld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6675398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4572000" y="5275263"/>
            <a:ext cx="4603750" cy="685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0" y="268288"/>
            <a:ext cx="8915400" cy="6589712"/>
          </a:xfrm>
          <a:prstGeom prst="rtTriangle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5875" y="1524000"/>
            <a:ext cx="9128125" cy="1320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endParaRPr kumimoji="0" lang="en-US">
              <a:latin typeface="Times New Roman" pitchFamily="18" charset="0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542925" y="3228975"/>
            <a:ext cx="0" cy="3627438"/>
          </a:xfrm>
          <a:prstGeom prst="line">
            <a:avLst/>
          </a:prstGeom>
          <a:noFill/>
          <a:ln w="12700" cap="sq">
            <a:solidFill>
              <a:schemeClr val="bg1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6837363" y="-9525"/>
            <a:ext cx="330200" cy="6875463"/>
            <a:chOff x="4307" y="-6"/>
            <a:chExt cx="208" cy="4331"/>
          </a:xfrm>
        </p:grpSpPr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4325" y="4234"/>
              <a:ext cx="48" cy="9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4307" y="1920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4499" y="2112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4307" y="2688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4307" y="3456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4499" y="2880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Rectangle 16"/>
            <p:cNvSpPr>
              <a:spLocks noChangeArrowheads="1"/>
            </p:cNvSpPr>
            <p:nvPr/>
          </p:nvSpPr>
          <p:spPr bwMode="auto">
            <a:xfrm>
              <a:off x="4499" y="3648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4307" y="-6"/>
              <a:ext cx="48" cy="65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4499" y="-5"/>
              <a:ext cx="16" cy="256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Rectangle 19"/>
            <p:cNvSpPr>
              <a:spLocks noChangeArrowheads="1"/>
            </p:cNvSpPr>
            <p:nvPr/>
          </p:nvSpPr>
          <p:spPr bwMode="auto">
            <a:xfrm>
              <a:off x="4307" y="300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4307" y="1068"/>
              <a:ext cx="48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4499" y="492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4499" y="1260"/>
              <a:ext cx="16" cy="5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22" name="Freeform 50"/>
          <p:cNvSpPr>
            <a:spLocks/>
          </p:cNvSpPr>
          <p:nvPr/>
        </p:nvSpPr>
        <p:spPr bwMode="auto">
          <a:xfrm>
            <a:off x="187325" y="404813"/>
            <a:ext cx="7489825" cy="5541962"/>
          </a:xfrm>
          <a:custGeom>
            <a:avLst/>
            <a:gdLst/>
            <a:ahLst/>
            <a:cxnLst>
              <a:cxn ang="0">
                <a:pos x="4718" y="3491"/>
              </a:cxn>
              <a:cxn ang="0">
                <a:pos x="4718" y="0"/>
              </a:cxn>
              <a:cxn ang="0">
                <a:pos x="0" y="0"/>
              </a:cxn>
            </a:cxnLst>
            <a:rect l="0" t="0" r="r" b="b"/>
            <a:pathLst>
              <a:path w="4718" h="3491">
                <a:moveTo>
                  <a:pt x="4718" y="3491"/>
                </a:moveTo>
                <a:lnTo>
                  <a:pt x="4718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3" name="Rectangle 51"/>
          <p:cNvSpPr>
            <a:spLocks noChangeArrowheads="1"/>
          </p:cNvSpPr>
          <p:nvPr/>
        </p:nvSpPr>
        <p:spPr bwMode="auto">
          <a:xfrm>
            <a:off x="20638" y="1676400"/>
            <a:ext cx="9128125" cy="1320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" name="Arc 42"/>
          <p:cNvSpPr>
            <a:spLocks/>
          </p:cNvSpPr>
          <p:nvPr/>
        </p:nvSpPr>
        <p:spPr bwMode="auto">
          <a:xfrm flipH="1">
            <a:off x="5867400" y="3175"/>
            <a:ext cx="3429000" cy="6851650"/>
          </a:xfrm>
          <a:custGeom>
            <a:avLst/>
            <a:gdLst>
              <a:gd name="G0" fmla="+- 0 0 0"/>
              <a:gd name="G1" fmla="+- 21577 0 0"/>
              <a:gd name="G2" fmla="+- 21600 0 0"/>
              <a:gd name="T0" fmla="*/ 1003 w 21600"/>
              <a:gd name="T1" fmla="*/ 0 h 43161"/>
              <a:gd name="T2" fmla="*/ 820 w 21600"/>
              <a:gd name="T3" fmla="*/ 43161 h 43161"/>
              <a:gd name="T4" fmla="*/ 0 w 21600"/>
              <a:gd name="T5" fmla="*/ 21577 h 43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161" fill="none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</a:path>
              <a:path w="21600" h="43161" stroke="0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  <a:lnTo>
                  <a:pt x="0" y="2157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97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8650" y="3171825"/>
            <a:ext cx="4970463" cy="2044700"/>
          </a:xfrm>
        </p:spPr>
        <p:txBody>
          <a:bodyPr/>
          <a:lstStyle>
            <a:lvl1pPr marL="0" indent="0">
              <a:lnSpc>
                <a:spcPct val="85000"/>
              </a:lnSpc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98" name="Rectangle 26"/>
          <p:cNvSpPr>
            <a:spLocks noGrp="1" noChangeArrowheads="1"/>
          </p:cNvSpPr>
          <p:nvPr>
            <p:ph type="ctrTitle" sz="quarter"/>
          </p:nvPr>
        </p:nvSpPr>
        <p:spPr>
          <a:xfrm>
            <a:off x="419100" y="1524000"/>
            <a:ext cx="8477250" cy="1371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5" name="Rectangle 27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685800" y="5257800"/>
            <a:ext cx="3908425" cy="3429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2075" tIns="46038" rIns="92075" bIns="46038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fld id="{DFB439EE-095D-4467-A609-D235AC0EC119}" type="datetime1">
              <a:rPr lang="en-US"/>
              <a:pPr>
                <a:defRPr/>
              </a:pPr>
              <a:t>8/10/2013</a:t>
            </a:fld>
            <a:endParaRPr lang="en-US"/>
          </a:p>
        </p:txBody>
      </p:sp>
      <p:sp>
        <p:nvSpPr>
          <p:cNvPr id="26" name="Rectangle 31"/>
          <p:cNvSpPr>
            <a:spLocks noGrp="1" noChangeArrowheads="1"/>
          </p:cNvSpPr>
          <p:nvPr>
            <p:ph type="ftr" sz="quarter" idx="11"/>
          </p:nvPr>
        </p:nvSpPr>
        <p:spPr>
          <a:xfrm>
            <a:off x="685800" y="5638800"/>
            <a:ext cx="3908425" cy="304800"/>
          </a:xfrm>
        </p:spPr>
        <p:txBody>
          <a:bodyPr/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Rectangle 2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235825" y="6356350"/>
            <a:ext cx="1908175" cy="501650"/>
          </a:xfrm>
        </p:spPr>
        <p:txBody>
          <a:bodyPr wrap="none" lIns="46038" tIns="46038" rIns="46038" bIns="46038"/>
          <a:lstStyle>
            <a:lvl2pPr lvl="1">
              <a:lnSpc>
                <a:spcPct val="110000"/>
              </a:lnSpc>
              <a:defRPr sz="1400"/>
            </a:lvl2pPr>
          </a:lstStyle>
          <a:p>
            <a:pPr lvl="1"/>
            <a:fld id="{4AD4399D-782B-47D9-8A77-98C86DED1C87}" type="slidenum">
              <a:rPr lang="en-US"/>
              <a:pPr lvl="1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159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088BD9-4EC5-4185-9E6C-6B8F1A773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460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1081088"/>
            <a:ext cx="2105025" cy="49101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0525" y="1081088"/>
            <a:ext cx="6164263" cy="49101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C6E0CE-5B13-4B51-9322-595BDBB260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028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7DAD2C-0E3F-46DB-B6A6-CC39D959F1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900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3101530-1513-4650-9850-063C1B958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514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9925" y="2574925"/>
            <a:ext cx="2397125" cy="341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19450" y="2574925"/>
            <a:ext cx="2398713" cy="341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942A5D-5A90-4F10-8D95-C5905A35A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861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12DD18-3BC3-4056-86F2-63AF6FBE7F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477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9A74452-EFFA-4D12-9879-4E65A7052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22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EA8E840-66FA-4E85-95A7-5CFEA5A077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87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C3DA53-A319-4F2C-8A55-6872DEB021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062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47EC050-558A-49B8-9B92-447BD15DFA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299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AutoShape 58"/>
          <p:cNvSpPr>
            <a:spLocks noChangeArrowheads="1"/>
          </p:cNvSpPr>
          <p:nvPr/>
        </p:nvSpPr>
        <p:spPr bwMode="auto">
          <a:xfrm>
            <a:off x="0" y="265113"/>
            <a:ext cx="8915400" cy="6589712"/>
          </a:xfrm>
          <a:prstGeom prst="rtTriangle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77" name="Rectangle 53"/>
          <p:cNvSpPr>
            <a:spLocks noChangeArrowheads="1"/>
          </p:cNvSpPr>
          <p:nvPr/>
        </p:nvSpPr>
        <p:spPr bwMode="auto">
          <a:xfrm>
            <a:off x="5638800" y="5275263"/>
            <a:ext cx="3389313" cy="685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auto">
          <a:xfrm>
            <a:off x="15875" y="1066800"/>
            <a:ext cx="9128125" cy="1320800"/>
          </a:xfrm>
          <a:prstGeom prst="rect">
            <a:avLst/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077" name="Rectangle 26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1081088"/>
            <a:ext cx="8421688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8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9925" y="2574925"/>
            <a:ext cx="494823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60" name="Rectangle 3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68575" y="6119813"/>
            <a:ext cx="3908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76" name="Rectangle 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7F8F178-C1D8-41E3-8475-C597A235E1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79" name="Arc 55"/>
          <p:cNvSpPr>
            <a:spLocks/>
          </p:cNvSpPr>
          <p:nvPr/>
        </p:nvSpPr>
        <p:spPr bwMode="auto">
          <a:xfrm flipH="1">
            <a:off x="5719763" y="3175"/>
            <a:ext cx="3429000" cy="6851650"/>
          </a:xfrm>
          <a:custGeom>
            <a:avLst/>
            <a:gdLst>
              <a:gd name="G0" fmla="+- 0 0 0"/>
              <a:gd name="G1" fmla="+- 21577 0 0"/>
              <a:gd name="G2" fmla="+- 21600 0 0"/>
              <a:gd name="T0" fmla="*/ 1003 w 21600"/>
              <a:gd name="T1" fmla="*/ 0 h 43161"/>
              <a:gd name="T2" fmla="*/ 820 w 21600"/>
              <a:gd name="T3" fmla="*/ 43161 h 43161"/>
              <a:gd name="T4" fmla="*/ 0 w 21600"/>
              <a:gd name="T5" fmla="*/ 21577 h 43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3161" fill="none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</a:path>
              <a:path w="21600" h="43161" stroke="0" extrusionOk="0">
                <a:moveTo>
                  <a:pt x="1002" y="0"/>
                </a:moveTo>
                <a:cubicBezTo>
                  <a:pt x="12529" y="536"/>
                  <a:pt x="21600" y="10037"/>
                  <a:pt x="21600" y="21577"/>
                </a:cubicBezTo>
                <a:cubicBezTo>
                  <a:pt x="21600" y="33187"/>
                  <a:pt x="12421" y="42720"/>
                  <a:pt x="820" y="43161"/>
                </a:cubicBezTo>
                <a:lnTo>
                  <a:pt x="0" y="2157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2" name="Arc 68"/>
          <p:cNvSpPr>
            <a:spLocks/>
          </p:cNvSpPr>
          <p:nvPr/>
        </p:nvSpPr>
        <p:spPr bwMode="auto">
          <a:xfrm flipV="1">
            <a:off x="6932613" y="-838200"/>
            <a:ext cx="2211387" cy="2362200"/>
          </a:xfrm>
          <a:custGeom>
            <a:avLst/>
            <a:gdLst>
              <a:gd name="G0" fmla="+- 20223 0 0"/>
              <a:gd name="G1" fmla="+- 21599 0 0"/>
              <a:gd name="G2" fmla="+- 21600 0 0"/>
              <a:gd name="T0" fmla="*/ 0 w 20223"/>
              <a:gd name="T1" fmla="*/ 14009 h 21599"/>
              <a:gd name="T2" fmla="*/ 19986 w 20223"/>
              <a:gd name="T3" fmla="*/ 0 h 21599"/>
              <a:gd name="T4" fmla="*/ 20223 w 20223"/>
              <a:gd name="T5" fmla="*/ 21599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23" h="21599" fill="none" extrusionOk="0">
                <a:moveTo>
                  <a:pt x="0" y="14009"/>
                </a:moveTo>
                <a:cubicBezTo>
                  <a:pt x="3132" y="5662"/>
                  <a:pt x="11071" y="98"/>
                  <a:pt x="19986" y="0"/>
                </a:cubicBezTo>
              </a:path>
              <a:path w="20223" h="21599" stroke="0" extrusionOk="0">
                <a:moveTo>
                  <a:pt x="0" y="14009"/>
                </a:moveTo>
                <a:cubicBezTo>
                  <a:pt x="3132" y="5662"/>
                  <a:pt x="11071" y="98"/>
                  <a:pt x="19986" y="0"/>
                </a:cubicBezTo>
                <a:lnTo>
                  <a:pt x="20223" y="21599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3" name="Line 69"/>
          <p:cNvSpPr>
            <a:spLocks noChangeShapeType="1"/>
          </p:cNvSpPr>
          <p:nvPr/>
        </p:nvSpPr>
        <p:spPr bwMode="auto">
          <a:xfrm rot="2975352" flipH="1">
            <a:off x="6092825" y="1331913"/>
            <a:ext cx="3608388" cy="3016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4" name="Line 70"/>
          <p:cNvSpPr>
            <a:spLocks noChangeShapeType="1"/>
          </p:cNvSpPr>
          <p:nvPr/>
        </p:nvSpPr>
        <p:spPr bwMode="auto">
          <a:xfrm>
            <a:off x="7243763" y="-12700"/>
            <a:ext cx="1587" cy="68119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095" name="Line 71"/>
          <p:cNvSpPr>
            <a:spLocks noChangeShapeType="1"/>
          </p:cNvSpPr>
          <p:nvPr/>
        </p:nvSpPr>
        <p:spPr bwMode="auto">
          <a:xfrm>
            <a:off x="0" y="596900"/>
            <a:ext cx="9144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5pPr>
      <a:lvl6pPr marL="4572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6pPr>
      <a:lvl7pPr marL="9144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kumimoji="1" sz="4000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Monotype Sorts" pitchFamily="2" charset="2"/>
        <a:buChar char="u"/>
        <a:defRPr kumimoji="1"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kumimoji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133600"/>
            <a:ext cx="7277100" cy="2057400"/>
          </a:xfrm>
        </p:spPr>
        <p:txBody>
          <a:bodyPr/>
          <a:lstStyle/>
          <a:p>
            <a:pPr algn="ctr">
              <a:defRPr/>
            </a:pPr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Violations of</a:t>
            </a:r>
            <a:b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Regression</a:t>
            </a:r>
            <a:b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Assumptions</a:t>
            </a: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457200" y="5715000"/>
            <a:ext cx="8458200" cy="581025"/>
          </a:xfrm>
          <a:prstGeom prst="rect">
            <a:avLst/>
          </a:prstGeom>
          <a:solidFill>
            <a:srgbClr val="99CC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sz="1600" b="1" i="1" dirty="0">
                <a:solidFill>
                  <a:srgbClr val="CC6600"/>
                </a:solidFill>
                <a:latin typeface="Times New Roman" pitchFamily="18" charset="0"/>
              </a:rPr>
              <a:t>Copyright (c) </a:t>
            </a:r>
            <a:r>
              <a:rPr kumimoji="0" lang="en-US" sz="1600" b="1" i="1" dirty="0" smtClean="0">
                <a:solidFill>
                  <a:srgbClr val="CC6600"/>
                </a:solidFill>
                <a:latin typeface="Times New Roman" pitchFamily="18" charset="0"/>
              </a:rPr>
              <a:t>2016 </a:t>
            </a:r>
            <a:r>
              <a:rPr kumimoji="0" lang="en-US" sz="1600" b="1" i="1" dirty="0">
                <a:solidFill>
                  <a:srgbClr val="CC6600"/>
                </a:solidFill>
                <a:latin typeface="Times New Roman" pitchFamily="18" charset="0"/>
              </a:rPr>
              <a:t>by The McGraw-Hill Companies.  This spreadsheet is intended solely for educational purposes by licensed users of </a:t>
            </a:r>
            <a:r>
              <a:rPr kumimoji="0" lang="en-US" sz="1600" b="1" i="1" dirty="0" err="1">
                <a:solidFill>
                  <a:srgbClr val="0000FF"/>
                </a:solidFill>
                <a:latin typeface="Times New Roman" pitchFamily="18" charset="0"/>
              </a:rPr>
              <a:t>Learning</a:t>
            </a:r>
            <a:r>
              <a:rPr kumimoji="0" lang="en-US" sz="1600" b="1" i="1" dirty="0" err="1">
                <a:solidFill>
                  <a:srgbClr val="FF0066"/>
                </a:solidFill>
                <a:latin typeface="Times New Roman" pitchFamily="18" charset="0"/>
              </a:rPr>
              <a:t>Stats</a:t>
            </a:r>
            <a:r>
              <a:rPr kumimoji="0" lang="en-US" sz="1600" b="1" i="1" dirty="0">
                <a:solidFill>
                  <a:srgbClr val="CC6600"/>
                </a:solidFill>
                <a:latin typeface="Times New Roman" pitchFamily="18" charset="0"/>
              </a:rPr>
              <a:t>. 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600200" y="609600"/>
            <a:ext cx="6019800" cy="671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What Is 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Multicollinearity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</a:p>
        </p:txBody>
      </p:sp>
      <p:sp>
        <p:nvSpPr>
          <p:cNvPr id="24579" name="Rectangle 1027"/>
          <p:cNvSpPr>
            <a:spLocks noChangeArrowheads="1"/>
          </p:cNvSpPr>
          <p:nvPr/>
        </p:nvSpPr>
        <p:spPr bwMode="auto">
          <a:xfrm>
            <a:off x="1295400" y="3352800"/>
            <a:ext cx="7010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dirty="0" err="1"/>
              <a:t>Collinearity</a:t>
            </a:r>
            <a:r>
              <a:rPr lang="en-US" dirty="0"/>
              <a:t>: </a:t>
            </a:r>
          </a:p>
          <a:p>
            <a:pPr lvl="1" algn="l"/>
            <a:r>
              <a:rPr lang="en-US" dirty="0">
                <a:solidFill>
                  <a:schemeClr val="tx2"/>
                </a:solidFill>
              </a:rPr>
              <a:t>Correlation between any two predictors</a:t>
            </a:r>
          </a:p>
          <a:p>
            <a:pPr algn="l">
              <a:buFontTx/>
              <a:buChar char="•"/>
            </a:pPr>
            <a:endParaRPr lang="en-US" dirty="0"/>
          </a:p>
          <a:p>
            <a:pPr algn="l"/>
            <a:r>
              <a:rPr lang="en-US" dirty="0" err="1"/>
              <a:t>Multicollinearity</a:t>
            </a:r>
            <a:r>
              <a:rPr lang="en-US" dirty="0"/>
              <a:t>:</a:t>
            </a:r>
          </a:p>
          <a:p>
            <a:pPr lvl="1" algn="l"/>
            <a:r>
              <a:rPr lang="en-US" dirty="0"/>
              <a:t> </a:t>
            </a:r>
            <a:r>
              <a:rPr lang="en-US" dirty="0">
                <a:solidFill>
                  <a:schemeClr val="tx2"/>
                </a:solidFill>
              </a:rPr>
              <a:t>Relationship among several predictors</a:t>
            </a:r>
          </a:p>
        </p:txBody>
      </p:sp>
      <p:sp>
        <p:nvSpPr>
          <p:cNvPr id="74756" name="Cloud"/>
          <p:cNvSpPr>
            <a:spLocks noChangeAspect="1" noEditPoints="1" noChangeArrowheads="1"/>
          </p:cNvSpPr>
          <p:nvPr/>
        </p:nvSpPr>
        <p:spPr bwMode="auto">
          <a:xfrm>
            <a:off x="2438400" y="1676400"/>
            <a:ext cx="4343400" cy="1524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000" i="1" dirty="0">
                <a:solidFill>
                  <a:schemeClr val="tx1">
                    <a:lumMod val="75000"/>
                  </a:schemeClr>
                </a:solidFill>
              </a:rPr>
              <a:t>The "independent" variables are related</a:t>
            </a:r>
          </a:p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421688" cy="798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Effects of 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Multicollinearity</a:t>
            </a: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66800" y="2895600"/>
            <a:ext cx="6477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</a:t>
            </a:r>
            <a:r>
              <a:rPr lang="en-US" dirty="0">
                <a:solidFill>
                  <a:schemeClr val="tx2"/>
                </a:solidFill>
              </a:rPr>
              <a:t>Estimates may be unstable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Standard errors may be misleading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Confidence intervals generally too wide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High </a:t>
            </a:r>
            <a:r>
              <a:rPr lang="en-US" i="1" dirty="0">
                <a:solidFill>
                  <a:schemeClr val="tx2"/>
                </a:solidFill>
              </a:rPr>
              <a:t>R</a:t>
            </a:r>
            <a:r>
              <a:rPr lang="en-US" baseline="30000" dirty="0">
                <a:solidFill>
                  <a:schemeClr val="tx2"/>
                </a:solidFill>
              </a:rPr>
              <a:t>2</a:t>
            </a:r>
            <a:r>
              <a:rPr lang="en-US" dirty="0">
                <a:solidFill>
                  <a:schemeClr val="tx2"/>
                </a:solidFill>
              </a:rPr>
              <a:t> yet </a:t>
            </a:r>
            <a:r>
              <a:rPr lang="en-US" i="1" dirty="0">
                <a:solidFill>
                  <a:schemeClr val="tx2"/>
                </a:solidFill>
              </a:rPr>
              <a:t>t</a:t>
            </a:r>
            <a:r>
              <a:rPr lang="en-US" dirty="0">
                <a:solidFill>
                  <a:schemeClr val="tx2"/>
                </a:solidFill>
              </a:rPr>
              <a:t> statistics insignificant</a:t>
            </a:r>
          </a:p>
        </p:txBody>
      </p:sp>
      <p:pic>
        <p:nvPicPr>
          <p:cNvPr id="25604" name="Picture 4" descr="j030549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2200" y="1752600"/>
            <a:ext cx="1809750" cy="148590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533400"/>
            <a:ext cx="6019800" cy="671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Variance Inflation Factor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914400" y="1524000"/>
            <a:ext cx="7086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dirty="0">
                <a:solidFill>
                  <a:srgbClr val="0000FF"/>
                </a:solidFill>
              </a:rPr>
              <a:t>VIFs give a simple </a:t>
            </a:r>
            <a:r>
              <a:rPr kumimoji="0" lang="en-US" dirty="0" err="1">
                <a:solidFill>
                  <a:srgbClr val="0000FF"/>
                </a:solidFill>
              </a:rPr>
              <a:t>multicollinearity</a:t>
            </a:r>
            <a:r>
              <a:rPr kumimoji="0" lang="en-US" dirty="0">
                <a:solidFill>
                  <a:srgbClr val="0000FF"/>
                </a:solidFill>
              </a:rPr>
              <a:t> test.  Each predictor has a VIF.  For predictor </a:t>
            </a:r>
            <a:r>
              <a:rPr kumimoji="0" lang="en-US" i="1" dirty="0">
                <a:solidFill>
                  <a:srgbClr val="0000FF"/>
                </a:solidFill>
              </a:rPr>
              <a:t>j</a:t>
            </a:r>
            <a:r>
              <a:rPr kumimoji="0" lang="en-US" dirty="0">
                <a:solidFill>
                  <a:srgbClr val="0000FF"/>
                </a:solidFill>
              </a:rPr>
              <a:t>, the VIF is</a:t>
            </a:r>
            <a:endParaRPr kumimoji="0" lang="en-US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6628" name="Text Box 6"/>
          <p:cNvSpPr txBox="1">
            <a:spLocks noChangeArrowheads="1"/>
          </p:cNvSpPr>
          <p:nvPr/>
        </p:nvSpPr>
        <p:spPr bwMode="auto">
          <a:xfrm>
            <a:off x="990600" y="4648200"/>
            <a:ext cx="6705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dirty="0">
                <a:solidFill>
                  <a:srgbClr val="0000FF"/>
                </a:solidFill>
              </a:rPr>
              <a:t>where </a:t>
            </a:r>
            <a:r>
              <a:rPr kumimoji="0" lang="en-US" i="1" dirty="0">
                <a:solidFill>
                  <a:srgbClr val="0000FF"/>
                </a:solidFill>
              </a:rPr>
              <a:t>R</a:t>
            </a:r>
            <a:r>
              <a:rPr kumimoji="0" lang="en-US" i="1" baseline="-25000" dirty="0">
                <a:solidFill>
                  <a:srgbClr val="0000FF"/>
                </a:solidFill>
              </a:rPr>
              <a:t>j</a:t>
            </a:r>
            <a:r>
              <a:rPr kumimoji="0" lang="en-US" baseline="30000" dirty="0">
                <a:solidFill>
                  <a:srgbClr val="0000FF"/>
                </a:solidFill>
              </a:rPr>
              <a:t>2</a:t>
            </a:r>
            <a:r>
              <a:rPr kumimoji="0" lang="en-US" dirty="0">
                <a:solidFill>
                  <a:srgbClr val="0000FF"/>
                </a:solidFill>
              </a:rPr>
              <a:t> is the coefficient of determination when predictor </a:t>
            </a:r>
            <a:r>
              <a:rPr kumimoji="0" lang="en-US" i="1" dirty="0">
                <a:solidFill>
                  <a:srgbClr val="0000FF"/>
                </a:solidFill>
              </a:rPr>
              <a:t>j</a:t>
            </a:r>
            <a:r>
              <a:rPr kumimoji="0" lang="en-US" dirty="0">
                <a:solidFill>
                  <a:srgbClr val="0000FF"/>
                </a:solidFill>
              </a:rPr>
              <a:t> is regressed against all the other predictors.</a:t>
            </a:r>
          </a:p>
        </p:txBody>
      </p:sp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124200"/>
            <a:ext cx="2293938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09600"/>
            <a:ext cx="6019800" cy="671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Variance Inflation Factor</a:t>
            </a: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914400" y="1524000"/>
            <a:ext cx="617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dirty="0"/>
              <a:t>Example A: </a:t>
            </a:r>
            <a:r>
              <a:rPr kumimoji="0" lang="en-US" dirty="0">
                <a:solidFill>
                  <a:schemeClr val="tx2"/>
                </a:solidFill>
              </a:rPr>
              <a:t>If </a:t>
            </a:r>
            <a:r>
              <a:rPr kumimoji="0" lang="en-US" i="1" dirty="0">
                <a:solidFill>
                  <a:schemeClr val="tx2"/>
                </a:solidFill>
              </a:rPr>
              <a:t>R</a:t>
            </a:r>
            <a:r>
              <a:rPr kumimoji="0" lang="en-US" i="1" baseline="-25000" dirty="0">
                <a:solidFill>
                  <a:schemeClr val="tx2"/>
                </a:solidFill>
              </a:rPr>
              <a:t>j</a:t>
            </a:r>
            <a:r>
              <a:rPr kumimoji="0" lang="en-US" baseline="30000" dirty="0">
                <a:solidFill>
                  <a:schemeClr val="tx2"/>
                </a:solidFill>
              </a:rPr>
              <a:t>2</a:t>
            </a:r>
            <a:r>
              <a:rPr kumimoji="0" lang="en-US" dirty="0">
                <a:solidFill>
                  <a:schemeClr val="tx2"/>
                </a:solidFill>
              </a:rPr>
              <a:t> =.00 then </a:t>
            </a:r>
            <a:r>
              <a:rPr kumimoji="0" lang="en-US" dirty="0" err="1">
                <a:solidFill>
                  <a:schemeClr val="tx2"/>
                </a:solidFill>
              </a:rPr>
              <a:t>VIF</a:t>
            </a:r>
            <a:r>
              <a:rPr kumimoji="0" lang="en-US" i="1" baseline="-25000" dirty="0" err="1">
                <a:solidFill>
                  <a:schemeClr val="tx2"/>
                </a:solidFill>
              </a:rPr>
              <a:t>j</a:t>
            </a:r>
            <a:r>
              <a:rPr kumimoji="0" lang="en-US" dirty="0">
                <a:solidFill>
                  <a:schemeClr val="tx2"/>
                </a:solidFill>
              </a:rPr>
              <a:t> = 1:</a:t>
            </a:r>
            <a:endParaRPr kumimoji="0" lang="en-US" baseline="30000" dirty="0">
              <a:solidFill>
                <a:schemeClr val="tx2"/>
              </a:solidFill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914400" y="3886200"/>
            <a:ext cx="601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dirty="0"/>
              <a:t>Example B: </a:t>
            </a:r>
            <a:r>
              <a:rPr kumimoji="0" lang="en-US" dirty="0">
                <a:solidFill>
                  <a:schemeClr val="tx2"/>
                </a:solidFill>
              </a:rPr>
              <a:t>If </a:t>
            </a:r>
            <a:r>
              <a:rPr kumimoji="0" lang="en-US" i="1" dirty="0">
                <a:solidFill>
                  <a:schemeClr val="tx2"/>
                </a:solidFill>
              </a:rPr>
              <a:t>R</a:t>
            </a:r>
            <a:r>
              <a:rPr kumimoji="0" lang="en-US" i="1" baseline="-25000" dirty="0">
                <a:solidFill>
                  <a:schemeClr val="tx2"/>
                </a:solidFill>
              </a:rPr>
              <a:t>j</a:t>
            </a:r>
            <a:r>
              <a:rPr kumimoji="0" lang="en-US" baseline="30000" dirty="0">
                <a:solidFill>
                  <a:schemeClr val="tx2"/>
                </a:solidFill>
              </a:rPr>
              <a:t>2</a:t>
            </a:r>
            <a:r>
              <a:rPr kumimoji="0" lang="en-US" dirty="0">
                <a:solidFill>
                  <a:schemeClr val="tx2"/>
                </a:solidFill>
              </a:rPr>
              <a:t> = .90 then </a:t>
            </a:r>
            <a:r>
              <a:rPr kumimoji="0" lang="en-US" dirty="0" err="1">
                <a:solidFill>
                  <a:schemeClr val="tx2"/>
                </a:solidFill>
              </a:rPr>
              <a:t>VIF</a:t>
            </a:r>
            <a:r>
              <a:rPr kumimoji="0" lang="en-US" i="1" baseline="-25000" dirty="0" err="1">
                <a:solidFill>
                  <a:schemeClr val="tx2"/>
                </a:solidFill>
              </a:rPr>
              <a:t>j</a:t>
            </a:r>
            <a:r>
              <a:rPr kumimoji="0" lang="en-US" dirty="0">
                <a:solidFill>
                  <a:schemeClr val="tx2"/>
                </a:solidFill>
              </a:rPr>
              <a:t> = 10</a:t>
            </a:r>
            <a:r>
              <a:rPr kumimoji="0" lang="en-US" dirty="0"/>
              <a:t>:</a:t>
            </a:r>
            <a:endParaRPr kumimoji="0" lang="en-US" baseline="30000" dirty="0"/>
          </a:p>
        </p:txBody>
      </p:sp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0"/>
            <a:ext cx="3952875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648200"/>
            <a:ext cx="4452938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71" name="Cloud"/>
          <p:cNvSpPr>
            <a:spLocks noChangeAspect="1" noEditPoints="1" noChangeArrowheads="1"/>
          </p:cNvSpPr>
          <p:nvPr/>
        </p:nvSpPr>
        <p:spPr bwMode="auto">
          <a:xfrm>
            <a:off x="6400800" y="2590800"/>
            <a:ext cx="2438400" cy="1371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r>
              <a:rPr lang="en-US" sz="1200"/>
              <a:t>MegaStat and MINITAB will calculate the VIF for each predictor if you request it</a:t>
            </a:r>
          </a:p>
          <a:p>
            <a:pPr>
              <a:defRPr/>
            </a:pPr>
            <a:endParaRPr 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421688" cy="798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Evidence of 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Multicollinearity</a:t>
            </a: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685800" y="2438400"/>
            <a:ext cx="784860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</a:t>
            </a:r>
            <a:r>
              <a:rPr lang="en-US" dirty="0">
                <a:solidFill>
                  <a:schemeClr val="tx2"/>
                </a:solidFill>
              </a:rPr>
              <a:t>Any VIF &gt; 10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Sum of VIFs &gt; 10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High correlation for pairs of predictors </a:t>
            </a:r>
            <a:r>
              <a:rPr lang="en-US" i="1" dirty="0" err="1">
                <a:solidFill>
                  <a:schemeClr val="tx2"/>
                </a:solidFill>
              </a:rPr>
              <a:t>X</a:t>
            </a:r>
            <a:r>
              <a:rPr lang="en-US" i="1" baseline="-25000" dirty="0" err="1">
                <a:solidFill>
                  <a:schemeClr val="tx2"/>
                </a:solidFill>
              </a:rPr>
              <a:t>j</a:t>
            </a:r>
            <a:r>
              <a:rPr lang="en-US" dirty="0">
                <a:solidFill>
                  <a:schemeClr val="tx2"/>
                </a:solidFill>
              </a:rPr>
              <a:t> and </a:t>
            </a:r>
            <a:r>
              <a:rPr lang="en-US" i="1" dirty="0" err="1">
                <a:solidFill>
                  <a:schemeClr val="tx2"/>
                </a:solidFill>
              </a:rPr>
              <a:t>X</a:t>
            </a:r>
            <a:r>
              <a:rPr lang="en-US" i="1" baseline="-25000" dirty="0" err="1">
                <a:solidFill>
                  <a:schemeClr val="tx2"/>
                </a:solidFill>
              </a:rPr>
              <a:t>k</a:t>
            </a:r>
            <a:endParaRPr lang="en-US" i="1" baseline="-25000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Unstable estimates</a:t>
            </a:r>
          </a:p>
          <a:p>
            <a:pPr lvl="1" algn="l"/>
            <a:r>
              <a:rPr lang="en-US" sz="2000" i="1" dirty="0">
                <a:solidFill>
                  <a:srgbClr val="0000FF"/>
                </a:solidFill>
              </a:rPr>
              <a:t>(i.e., the remaining coefficients change sharply when a suspect predictor is dropped from the model) </a:t>
            </a:r>
          </a:p>
        </p:txBody>
      </p:sp>
      <p:pic>
        <p:nvPicPr>
          <p:cNvPr id="28676" name="Picture 8" descr="j030525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3000" y="1447800"/>
            <a:ext cx="1138238" cy="182880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>
          <a:xfrm>
            <a:off x="1441450" y="533400"/>
            <a:ext cx="6102350" cy="762000"/>
          </a:xfrm>
          <a:noFill/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Example: Estimating Body Fat</a:t>
            </a:r>
          </a:p>
        </p:txBody>
      </p:sp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523999"/>
            <a:ext cx="7086600" cy="43481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AutoShape 7"/>
          <p:cNvSpPr>
            <a:spLocks noChangeArrowheads="1"/>
          </p:cNvSpPr>
          <p:nvPr/>
        </p:nvSpPr>
        <p:spPr bwMode="auto">
          <a:xfrm>
            <a:off x="7232650" y="4724400"/>
            <a:ext cx="381000" cy="3810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tx1">
              <a:lumMod val="60000"/>
              <a:lumOff val="4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2" name="Oval 8"/>
          <p:cNvSpPr>
            <a:spLocks noChangeArrowheads="1"/>
          </p:cNvSpPr>
          <p:nvPr/>
        </p:nvSpPr>
        <p:spPr bwMode="auto">
          <a:xfrm>
            <a:off x="6470650" y="4343400"/>
            <a:ext cx="685800" cy="12954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00100" y="5884862"/>
            <a:ext cx="7010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defRPr/>
            </a:pPr>
            <a:r>
              <a:rPr kumimoji="0" lang="en-US" sz="1200" i="1" dirty="0">
                <a:solidFill>
                  <a:srgbClr val="CC0000"/>
                </a:solidFill>
                <a:latin typeface="Times New Roman" pitchFamily="18" charset="0"/>
              </a:rPr>
              <a:t>Copyright Notice</a:t>
            </a:r>
            <a:r>
              <a:rPr kumimoji="0" lang="en-US" sz="1200" dirty="0">
                <a:latin typeface="Times New Roman" pitchFamily="18" charset="0"/>
              </a:rPr>
              <a:t>  Portions of MINITAB Statistical Software input and output contained in this document are printed with permission of Minitab, Inc.  MINITAB</a:t>
            </a:r>
            <a:r>
              <a:rPr kumimoji="0" lang="en-US" sz="1200" baseline="30000" dirty="0">
                <a:latin typeface="Times New Roman" pitchFamily="18" charset="0"/>
              </a:rPr>
              <a:t>TM</a:t>
            </a:r>
            <a:r>
              <a:rPr kumimoji="0" lang="en-US" sz="1200" dirty="0">
                <a:latin typeface="Times New Roman" pitchFamily="18" charset="0"/>
              </a:rPr>
              <a:t> is a trademark of Minitab Inc. in the United States and other countries and is used herein with the owner's permission.</a:t>
            </a:r>
          </a:p>
        </p:txBody>
      </p:sp>
      <p:sp>
        <p:nvSpPr>
          <p:cNvPr id="29699" name="Text Box 5"/>
          <p:cNvSpPr txBox="1">
            <a:spLocks noChangeArrowheads="1"/>
          </p:cNvSpPr>
          <p:nvPr/>
        </p:nvSpPr>
        <p:spPr bwMode="auto">
          <a:xfrm>
            <a:off x="7613650" y="4391025"/>
            <a:ext cx="1371600" cy="1200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1800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</a:rPr>
              <a:t>Problem: Several VIFs exceed 10.</a:t>
            </a:r>
            <a:endParaRPr kumimoji="0" lang="en-US" dirty="0">
              <a:solidFill>
                <a:schemeClr val="bg1">
                  <a:lumMod val="10000"/>
                </a:schemeClr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32"/>
          <p:cNvSpPr>
            <a:spLocks noGrp="1" noChangeArrowheads="1"/>
          </p:cNvSpPr>
          <p:nvPr>
            <p:ph type="title"/>
          </p:nvPr>
        </p:nvSpPr>
        <p:spPr>
          <a:xfrm>
            <a:off x="1447800" y="533400"/>
            <a:ext cx="6858000" cy="838200"/>
          </a:xfrm>
          <a:noFill/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Correlation Matrix of Predictors</a:t>
            </a:r>
          </a:p>
        </p:txBody>
      </p:sp>
      <p:sp>
        <p:nvSpPr>
          <p:cNvPr id="30723" name="Text Box 1033"/>
          <p:cNvSpPr txBox="1">
            <a:spLocks noChangeArrowheads="1"/>
          </p:cNvSpPr>
          <p:nvPr/>
        </p:nvSpPr>
        <p:spPr bwMode="auto">
          <a:xfrm>
            <a:off x="4953000" y="5410200"/>
            <a:ext cx="25146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sz="1800">
                <a:solidFill>
                  <a:srgbClr val="0000FF"/>
                </a:solidFill>
                <a:latin typeface="Times New Roman" pitchFamily="18" charset="0"/>
              </a:rPr>
              <a:t>Problem: </a:t>
            </a:r>
            <a:r>
              <a:rPr kumimoji="0" lang="en-US" sz="1800" i="1">
                <a:solidFill>
                  <a:srgbClr val="009900"/>
                </a:solidFill>
                <a:latin typeface="Times New Roman" pitchFamily="18" charset="0"/>
              </a:rPr>
              <a:t>Neck</a:t>
            </a:r>
            <a:r>
              <a:rPr kumimoji="0" lang="en-US" sz="1800">
                <a:solidFill>
                  <a:srgbClr val="0000FF"/>
                </a:solidFill>
                <a:latin typeface="Times New Roman" pitchFamily="18" charset="0"/>
              </a:rPr>
              <a:t>, </a:t>
            </a:r>
            <a:r>
              <a:rPr kumimoji="0" lang="en-US" sz="1800" i="1">
                <a:solidFill>
                  <a:srgbClr val="009900"/>
                </a:solidFill>
                <a:latin typeface="Times New Roman" pitchFamily="18" charset="0"/>
              </a:rPr>
              <a:t>Chest</a:t>
            </a:r>
            <a:r>
              <a:rPr kumimoji="0" lang="en-US" sz="1800">
                <a:solidFill>
                  <a:srgbClr val="0000FF"/>
                </a:solidFill>
                <a:latin typeface="Times New Roman" pitchFamily="18" charset="0"/>
              </a:rPr>
              <a:t>, </a:t>
            </a:r>
            <a:r>
              <a:rPr kumimoji="0" lang="en-US" sz="1800" i="1">
                <a:solidFill>
                  <a:srgbClr val="009900"/>
                </a:solidFill>
                <a:latin typeface="Times New Roman" pitchFamily="18" charset="0"/>
              </a:rPr>
              <a:t>Abdomen</a:t>
            </a:r>
            <a:r>
              <a:rPr kumimoji="0" lang="en-US" sz="1800">
                <a:solidFill>
                  <a:srgbClr val="0000FF"/>
                </a:solidFill>
                <a:latin typeface="Times New Roman" pitchFamily="18" charset="0"/>
              </a:rPr>
              <a:t>, and </a:t>
            </a:r>
            <a:r>
              <a:rPr kumimoji="0" lang="en-US" sz="1800" i="1">
                <a:solidFill>
                  <a:srgbClr val="009900"/>
                </a:solidFill>
                <a:latin typeface="Times New Roman" pitchFamily="18" charset="0"/>
              </a:rPr>
              <a:t>Thigh</a:t>
            </a:r>
            <a:r>
              <a:rPr kumimoji="0" lang="en-US" sz="1800">
                <a:solidFill>
                  <a:srgbClr val="0000FF"/>
                </a:solidFill>
                <a:latin typeface="Times New Roman" pitchFamily="18" charset="0"/>
              </a:rPr>
              <a:t> are highly correlated.</a:t>
            </a:r>
            <a:r>
              <a:rPr kumimoji="0" lang="en-US" sz="1800" b="1">
                <a:solidFill>
                  <a:srgbClr val="0000FF"/>
                </a:solidFill>
                <a:latin typeface="Times New Roman" pitchFamily="18" charset="0"/>
              </a:rPr>
              <a:t>  </a:t>
            </a:r>
            <a:endParaRPr kumimoji="0" lang="en-US" b="1">
              <a:latin typeface="Times New Roman" pitchFamily="18" charset="0"/>
            </a:endParaRPr>
          </a:p>
        </p:txBody>
      </p:sp>
      <p:pic>
        <p:nvPicPr>
          <p:cNvPr id="30724" name="Picture 1034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8458200" cy="2432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Rectangle 1035"/>
          <p:cNvSpPr>
            <a:spLocks noChangeArrowheads="1"/>
          </p:cNvSpPr>
          <p:nvPr/>
        </p:nvSpPr>
        <p:spPr bwMode="auto">
          <a:xfrm>
            <a:off x="4267200" y="2971800"/>
            <a:ext cx="4419600" cy="1295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AutoShape 1036"/>
          <p:cNvSpPr>
            <a:spLocks noChangeArrowheads="1"/>
          </p:cNvSpPr>
          <p:nvPr/>
        </p:nvSpPr>
        <p:spPr bwMode="auto">
          <a:xfrm>
            <a:off x="6096000" y="4724400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tx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Text Box 1037"/>
          <p:cNvSpPr txBox="1">
            <a:spLocks noChangeArrowheads="1"/>
          </p:cNvSpPr>
          <p:nvPr/>
        </p:nvSpPr>
        <p:spPr bwMode="auto">
          <a:xfrm>
            <a:off x="1752600" y="5334000"/>
            <a:ext cx="23622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sz="1800" i="1">
                <a:solidFill>
                  <a:srgbClr val="009900"/>
                </a:solidFill>
                <a:latin typeface="Times New Roman" pitchFamily="18" charset="0"/>
              </a:rPr>
              <a:t>Age</a:t>
            </a:r>
            <a:r>
              <a:rPr kumimoji="0" lang="en-US" sz="1800">
                <a:solidFill>
                  <a:srgbClr val="0000FF"/>
                </a:solidFill>
                <a:latin typeface="Times New Roman" pitchFamily="18" charset="0"/>
              </a:rPr>
              <a:t> and </a:t>
            </a:r>
            <a:r>
              <a:rPr kumimoji="0" lang="en-US" sz="1800" i="1">
                <a:solidFill>
                  <a:srgbClr val="009900"/>
                </a:solidFill>
                <a:latin typeface="Times New Roman" pitchFamily="18" charset="0"/>
              </a:rPr>
              <a:t>Height</a:t>
            </a:r>
            <a:r>
              <a:rPr kumimoji="0" lang="en-US" sz="1800">
                <a:solidFill>
                  <a:srgbClr val="0000FF"/>
                </a:solidFill>
                <a:latin typeface="Times New Roman" pitchFamily="18" charset="0"/>
              </a:rPr>
              <a:t> are relatively independent of other predictors.</a:t>
            </a:r>
            <a:r>
              <a:rPr kumimoji="0" lang="en-US" sz="1800" b="1">
                <a:solidFill>
                  <a:srgbClr val="0000FF"/>
                </a:solidFill>
                <a:latin typeface="Times New Roman" pitchFamily="18" charset="0"/>
              </a:rPr>
              <a:t>  </a:t>
            </a:r>
            <a:endParaRPr kumimoji="0" lang="en-US" b="1">
              <a:latin typeface="Times New Roman" pitchFamily="18" charset="0"/>
            </a:endParaRPr>
          </a:p>
        </p:txBody>
      </p:sp>
      <p:sp>
        <p:nvSpPr>
          <p:cNvPr id="30728" name="AutoShape 1038"/>
          <p:cNvSpPr>
            <a:spLocks noChangeArrowheads="1"/>
          </p:cNvSpPr>
          <p:nvPr/>
        </p:nvSpPr>
        <p:spPr bwMode="auto">
          <a:xfrm>
            <a:off x="2819400" y="4724400"/>
            <a:ext cx="457200" cy="4572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tx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9" name="Rectangle 1039"/>
          <p:cNvSpPr>
            <a:spLocks noChangeArrowheads="1"/>
          </p:cNvSpPr>
          <p:nvPr/>
        </p:nvSpPr>
        <p:spPr bwMode="auto">
          <a:xfrm>
            <a:off x="1981200" y="2438400"/>
            <a:ext cx="2133600" cy="1828800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35"/>
          <p:cNvSpPr>
            <a:spLocks noGrp="1" noChangeArrowheads="1"/>
          </p:cNvSpPr>
          <p:nvPr>
            <p:ph type="title"/>
          </p:nvPr>
        </p:nvSpPr>
        <p:spPr>
          <a:xfrm>
            <a:off x="1066800" y="533400"/>
            <a:ext cx="7391400" cy="762000"/>
          </a:xfrm>
          <a:noFill/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Solution: Eliminate Some Predictors</a:t>
            </a:r>
          </a:p>
        </p:txBody>
      </p:sp>
      <p:sp>
        <p:nvSpPr>
          <p:cNvPr id="31747" name="Text Box 1036"/>
          <p:cNvSpPr txBox="1">
            <a:spLocks noChangeArrowheads="1"/>
          </p:cNvSpPr>
          <p:nvPr/>
        </p:nvSpPr>
        <p:spPr bwMode="auto">
          <a:xfrm>
            <a:off x="3200400" y="5638800"/>
            <a:ext cx="2971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sz="1800" i="1" dirty="0">
                <a:solidFill>
                  <a:srgbClr val="0000FF"/>
                </a:solidFill>
                <a:latin typeface="Times New Roman" pitchFamily="18" charset="0"/>
              </a:rPr>
              <a:t>R</a:t>
            </a:r>
            <a:r>
              <a:rPr kumimoji="0" lang="en-US" sz="1800" baseline="30000" dirty="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0" lang="en-US" sz="1800" dirty="0">
                <a:solidFill>
                  <a:srgbClr val="0000FF"/>
                </a:solidFill>
                <a:latin typeface="Times New Roman" pitchFamily="18" charset="0"/>
              </a:rPr>
              <a:t> is reduced slightly, but all VIFs are now below 10.</a:t>
            </a:r>
            <a:endParaRPr kumimoji="0" lang="en-US" dirty="0">
              <a:latin typeface="Times New Roman" pitchFamily="18" charset="0"/>
            </a:endParaRPr>
          </a:p>
        </p:txBody>
      </p:sp>
      <p:pic>
        <p:nvPicPr>
          <p:cNvPr id="31748" name="Picture 1037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52600"/>
            <a:ext cx="7848600" cy="3476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AutoShape 1038"/>
          <p:cNvSpPr>
            <a:spLocks noChangeArrowheads="1"/>
          </p:cNvSpPr>
          <p:nvPr/>
        </p:nvSpPr>
        <p:spPr bwMode="auto">
          <a:xfrm>
            <a:off x="6781800" y="5486400"/>
            <a:ext cx="990600" cy="609600"/>
          </a:xfrm>
          <a:custGeom>
            <a:avLst/>
            <a:gdLst>
              <a:gd name="T0" fmla="*/ 707591 w 21600"/>
              <a:gd name="T1" fmla="*/ 0 h 21600"/>
              <a:gd name="T2" fmla="*/ 424536 w 21600"/>
              <a:gd name="T3" fmla="*/ 203200 h 21600"/>
              <a:gd name="T4" fmla="*/ 0 w 21600"/>
              <a:gd name="T5" fmla="*/ 508028 h 21600"/>
              <a:gd name="T6" fmla="*/ 424536 w 21600"/>
              <a:gd name="T7" fmla="*/ 609600 h 21600"/>
              <a:gd name="T8" fmla="*/ 849073 w 21600"/>
              <a:gd name="T9" fmla="*/ 423333 h 21600"/>
              <a:gd name="T10" fmla="*/ 990600 w 21600"/>
              <a:gd name="T11" fmla="*/ 203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050"/>
          <p:cNvSpPr>
            <a:spLocks noGrp="1" noChangeArrowheads="1"/>
          </p:cNvSpPr>
          <p:nvPr>
            <p:ph type="title"/>
          </p:nvPr>
        </p:nvSpPr>
        <p:spPr>
          <a:xfrm>
            <a:off x="1066800" y="533400"/>
            <a:ext cx="7391400" cy="762000"/>
          </a:xfrm>
          <a:noFill/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Stability Check for Coefficients</a:t>
            </a:r>
          </a:p>
        </p:txBody>
      </p:sp>
      <p:sp>
        <p:nvSpPr>
          <p:cNvPr id="1028" name="Text Box 2051"/>
          <p:cNvSpPr txBox="1">
            <a:spLocks noChangeArrowheads="1"/>
          </p:cNvSpPr>
          <p:nvPr/>
        </p:nvSpPr>
        <p:spPr bwMode="auto">
          <a:xfrm>
            <a:off x="685800" y="5689600"/>
            <a:ext cx="6019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ts val="600"/>
              </a:spcBef>
            </a:pP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We see large </a:t>
            </a: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changes in estimated coefficients </a:t>
            </a: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when high </a:t>
            </a: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VIF predictors are eliminated, </a:t>
            </a: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so </a:t>
            </a: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the original estimates were unstable.  </a:t>
            </a: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Yet the fit deteriorated </a:t>
            </a: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when we </a:t>
            </a: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eliminated those predictors</a:t>
            </a:r>
            <a:r>
              <a:rPr kumimoji="0" lang="en-US" sz="1600" dirty="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029" name="AutoShape 2053"/>
          <p:cNvSpPr>
            <a:spLocks noChangeArrowheads="1"/>
          </p:cNvSpPr>
          <p:nvPr/>
        </p:nvSpPr>
        <p:spPr bwMode="auto">
          <a:xfrm>
            <a:off x="7239000" y="5638800"/>
            <a:ext cx="990600" cy="762000"/>
          </a:xfrm>
          <a:custGeom>
            <a:avLst/>
            <a:gdLst>
              <a:gd name="T0" fmla="*/ 707591 w 21600"/>
              <a:gd name="T1" fmla="*/ 0 h 21600"/>
              <a:gd name="T2" fmla="*/ 424536 w 21600"/>
              <a:gd name="T3" fmla="*/ 254000 h 21600"/>
              <a:gd name="T4" fmla="*/ 0 w 21600"/>
              <a:gd name="T5" fmla="*/ 635035 h 21600"/>
              <a:gd name="T6" fmla="*/ 424536 w 21600"/>
              <a:gd name="T7" fmla="*/ 762000 h 21600"/>
              <a:gd name="T8" fmla="*/ 849073 w 21600"/>
              <a:gd name="T9" fmla="*/ 529167 h 21600"/>
              <a:gd name="T10" fmla="*/ 990600 w 21600"/>
              <a:gd name="T11" fmla="*/ 2540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026" name="Object 2048"/>
          <p:cNvGraphicFramePr>
            <a:graphicFrameLocks noChangeAspect="1"/>
          </p:cNvGraphicFramePr>
          <p:nvPr/>
        </p:nvGraphicFramePr>
        <p:xfrm>
          <a:off x="609600" y="1524000"/>
          <a:ext cx="7924800" cy="397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Worksheet" r:id="rId3" imgW="4210501" imgH="2114912" progId="Excel.Sheet.8">
                  <p:embed/>
                </p:oleObj>
              </mc:Choice>
              <mc:Fallback>
                <p:oleObj name="Worksheet" r:id="rId3" imgW="4210501" imgH="2114912" progId="Excel.Sheet.8">
                  <p:embed/>
                  <p:pic>
                    <p:nvPicPr>
                      <p:cNvPr id="0" name="Object 2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24000"/>
                        <a:ext cx="7924800" cy="397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7239000" cy="762000"/>
          </a:xfrm>
          <a:noFill/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Example: College Graduation Rates</a:t>
            </a:r>
          </a:p>
        </p:txBody>
      </p:sp>
      <p:pic>
        <p:nvPicPr>
          <p:cNvPr id="32771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086600" cy="4338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5638800" y="2362200"/>
            <a:ext cx="1981200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kumimoji="0" lang="en-US" sz="1400" dirty="0" smtClean="0">
                <a:solidFill>
                  <a:srgbClr val="FF0000"/>
                </a:solidFill>
                <a:latin typeface="Times New Roman" pitchFamily="18" charset="0"/>
              </a:rPr>
              <a:t>The </a:t>
            </a:r>
            <a:r>
              <a:rPr kumimoji="0" lang="en-US" sz="1400" dirty="0">
                <a:solidFill>
                  <a:srgbClr val="FF0000"/>
                </a:solidFill>
                <a:latin typeface="Times New Roman" pitchFamily="18" charset="0"/>
              </a:rPr>
              <a:t>sum of the VIFs exceeds 10 </a:t>
            </a:r>
            <a:r>
              <a:rPr kumimoji="0" lang="en-US" sz="1400" dirty="0" smtClean="0">
                <a:solidFill>
                  <a:srgbClr val="FF0000"/>
                </a:solidFill>
                <a:latin typeface="Times New Roman" pitchFamily="18" charset="0"/>
              </a:rPr>
              <a:t>(yet no </a:t>
            </a:r>
            <a:r>
              <a:rPr kumimoji="0" lang="en-US" sz="1400" dirty="0">
                <a:solidFill>
                  <a:srgbClr val="FF0000"/>
                </a:solidFill>
                <a:latin typeface="Times New Roman" pitchFamily="18" charset="0"/>
              </a:rPr>
              <a:t>single VIF is </a:t>
            </a:r>
            <a:r>
              <a:rPr kumimoji="0" lang="en-US" sz="1400" dirty="0" smtClean="0">
                <a:solidFill>
                  <a:srgbClr val="FF0000"/>
                </a:solidFill>
                <a:latin typeface="Times New Roman" pitchFamily="18" charset="0"/>
              </a:rPr>
              <a:t>large</a:t>
            </a:r>
            <a:r>
              <a:rPr kumimoji="0" lang="en-US" sz="1400" dirty="0">
                <a:solidFill>
                  <a:srgbClr val="FF0000"/>
                </a:solidFill>
                <a:latin typeface="Times New Roman" pitchFamily="18" charset="0"/>
              </a:rPr>
              <a:t>).</a:t>
            </a:r>
          </a:p>
        </p:txBody>
      </p:sp>
      <p:sp>
        <p:nvSpPr>
          <p:cNvPr id="32773" name="AutoShape 11"/>
          <p:cNvSpPr>
            <a:spLocks noChangeArrowheads="1"/>
          </p:cNvSpPr>
          <p:nvPr/>
        </p:nvSpPr>
        <p:spPr bwMode="auto">
          <a:xfrm>
            <a:off x="4724400" y="2667000"/>
            <a:ext cx="457200" cy="457200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tx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2667000" y="5105400"/>
            <a:ext cx="3657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l">
              <a:defRPr/>
            </a:pPr>
            <a:r>
              <a:rPr kumimoji="0" lang="en-US" sz="1200" i="1" dirty="0">
                <a:solidFill>
                  <a:srgbClr val="CC0000"/>
                </a:solidFill>
                <a:latin typeface="Times New Roman" pitchFamily="18" charset="0"/>
              </a:rPr>
              <a:t>Copyright Notice</a:t>
            </a:r>
            <a:r>
              <a:rPr kumimoji="0" lang="en-US" sz="1200" dirty="0">
                <a:latin typeface="Times New Roman" pitchFamily="18" charset="0"/>
              </a:rPr>
              <a:t>  Portions of MINITAB Statistical Software input and output contained in this document are printed with permission of Minitab, Inc.  MINITAB</a:t>
            </a:r>
            <a:r>
              <a:rPr kumimoji="0" lang="en-US" sz="1200" baseline="30000" dirty="0">
                <a:latin typeface="Times New Roman" pitchFamily="18" charset="0"/>
              </a:rPr>
              <a:t>TM</a:t>
            </a:r>
            <a:r>
              <a:rPr kumimoji="0" lang="en-US" sz="1200" dirty="0">
                <a:latin typeface="Times New Roman" pitchFamily="18" charset="0"/>
              </a:rPr>
              <a:t> is a trademark of Minitab Inc. in the United States and other countries and is used herein with the owner's permission.</a:t>
            </a:r>
          </a:p>
        </p:txBody>
      </p:sp>
      <p:pic>
        <p:nvPicPr>
          <p:cNvPr id="3074" name="Picture 2" descr="C:\Users\Blythe\AppData\Local\Microsoft\Windows\Temporary Internet Files\Content.IE5\POCLGNHA\MC90002731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990600"/>
            <a:ext cx="2786025" cy="352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609600"/>
            <a:ext cx="6629400" cy="671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Remedies for 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Multicollinearity</a:t>
            </a: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143000" y="2209800"/>
            <a:ext cx="67056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</a:t>
            </a:r>
            <a:r>
              <a:rPr lang="en-US" dirty="0">
                <a:solidFill>
                  <a:schemeClr val="tx2"/>
                </a:solidFill>
              </a:rPr>
              <a:t>Drop one or more predictors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But this may create specification error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Transform some variables (e.g., log </a:t>
            </a:r>
            <a:r>
              <a:rPr lang="en-US" i="1" dirty="0">
                <a:solidFill>
                  <a:schemeClr val="tx2"/>
                </a:solidFill>
              </a:rPr>
              <a:t>X</a:t>
            </a:r>
            <a:r>
              <a:rPr lang="en-US" dirty="0">
                <a:solidFill>
                  <a:schemeClr val="tx2"/>
                </a:solidFill>
              </a:rPr>
              <a:t>)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Enlarge the sample size (if you can)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209800" y="5501724"/>
            <a:ext cx="6477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Tip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they feel the model is correctly specified, statisticians </a:t>
            </a:r>
            <a:r>
              <a:rPr lang="en-US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may </a:t>
            </a:r>
            <a:r>
              <a:rPr lang="en-US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ignore </a:t>
            </a:r>
            <a:r>
              <a:rPr lang="en-US" sz="16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multicollinearity</a:t>
            </a:r>
            <a:r>
              <a:rPr lang="en-US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unless its influence on the estimates is severe.</a:t>
            </a:r>
          </a:p>
        </p:txBody>
      </p:sp>
      <p:pic>
        <p:nvPicPr>
          <p:cNvPr id="11266" name="Picture 2" descr="C:\Users\Blythe\AppData\Local\Microsoft\Windows\Temporary Internet Files\Content.IE5\POCLGNHA\MC9004460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56" y="5532373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609600"/>
            <a:ext cx="6019800" cy="671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What Is 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Heteroscedasticity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?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295400" y="3048000"/>
            <a:ext cx="7010400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800" dirty="0"/>
              <a:t>Homoscedastic: </a:t>
            </a:r>
          </a:p>
          <a:p>
            <a:pPr lvl="1" algn="ctr"/>
            <a:r>
              <a:rPr lang="en-US" sz="2800" dirty="0">
                <a:solidFill>
                  <a:schemeClr val="tx2"/>
                </a:solidFill>
              </a:rPr>
              <a:t>Errors have the same variance for all values of the predictors (or </a:t>
            </a:r>
            <a:r>
              <a:rPr lang="en-US" sz="2800" i="1" dirty="0">
                <a:solidFill>
                  <a:schemeClr val="tx2"/>
                </a:solidFill>
              </a:rPr>
              <a:t>Y</a:t>
            </a:r>
            <a:r>
              <a:rPr lang="en-US" sz="2800" dirty="0">
                <a:solidFill>
                  <a:schemeClr val="tx2"/>
                </a:solidFill>
              </a:rPr>
              <a:t>)</a:t>
            </a:r>
          </a:p>
          <a:p>
            <a:pPr algn="l">
              <a:buFontTx/>
              <a:buChar char="•"/>
            </a:pPr>
            <a:endParaRPr lang="en-US" sz="2800" dirty="0">
              <a:solidFill>
                <a:schemeClr val="tx2"/>
              </a:solidFill>
            </a:endParaRPr>
          </a:p>
          <a:p>
            <a:pPr algn="ctr"/>
            <a:r>
              <a:rPr lang="en-US" sz="2800" dirty="0" err="1"/>
              <a:t>Heteroscedastic</a:t>
            </a:r>
            <a:endParaRPr lang="en-US" sz="2800" dirty="0"/>
          </a:p>
          <a:p>
            <a:pPr lvl="1" algn="ctr"/>
            <a:r>
              <a:rPr lang="en-US" sz="2800" dirty="0"/>
              <a:t> </a:t>
            </a:r>
            <a:r>
              <a:rPr lang="en-US" sz="2800" dirty="0">
                <a:solidFill>
                  <a:schemeClr val="tx2"/>
                </a:solidFill>
              </a:rPr>
              <a:t>Error variance changes with the values of the predictors (or </a:t>
            </a:r>
            <a:r>
              <a:rPr lang="en-US" sz="2800" i="1" dirty="0">
                <a:solidFill>
                  <a:schemeClr val="tx2"/>
                </a:solidFill>
              </a:rPr>
              <a:t>Y</a:t>
            </a:r>
            <a:r>
              <a:rPr lang="en-US" sz="2800" dirty="0">
                <a:solidFill>
                  <a:schemeClr val="tx2"/>
                </a:solidFill>
              </a:rPr>
              <a:t>)</a:t>
            </a:r>
            <a:endParaRPr lang="en-US" sz="2800" dirty="0">
              <a:solidFill>
                <a:srgbClr val="0000FF"/>
              </a:solidFill>
            </a:endParaRPr>
          </a:p>
        </p:txBody>
      </p:sp>
      <p:sp>
        <p:nvSpPr>
          <p:cNvPr id="75780" name="Cloud"/>
          <p:cNvSpPr>
            <a:spLocks noChangeAspect="1" noEditPoints="1" noChangeArrowheads="1"/>
          </p:cNvSpPr>
          <p:nvPr/>
        </p:nvSpPr>
        <p:spPr bwMode="auto">
          <a:xfrm>
            <a:off x="2895600" y="1676400"/>
            <a:ext cx="3733800" cy="10668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000" i="1" dirty="0">
                <a:solidFill>
                  <a:schemeClr val="tx1">
                    <a:lumMod val="75000"/>
                  </a:schemeClr>
                </a:solidFill>
              </a:rPr>
              <a:t>Non-constant error variance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421688" cy="7223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How to Detect </a:t>
            </a: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Heteroscedasticity</a:t>
            </a: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457200" y="3657600"/>
            <a:ext cx="83058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</a:t>
            </a:r>
            <a:r>
              <a:rPr lang="en-US" dirty="0">
                <a:solidFill>
                  <a:schemeClr val="tx2"/>
                </a:solidFill>
              </a:rPr>
              <a:t>Plot residuals against each predictor (a bit tedious)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Plot residuals against estimated 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(quick check)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There are more general tests, but they are complex</a:t>
            </a:r>
          </a:p>
        </p:txBody>
      </p:sp>
      <p:pic>
        <p:nvPicPr>
          <p:cNvPr id="35844" name="Picture 4" descr="j009007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800" y="1219200"/>
            <a:ext cx="1779588" cy="2209800"/>
          </a:xfrm>
          <a:noFill/>
        </p:spPr>
      </p:pic>
      <p:sp>
        <p:nvSpPr>
          <p:cNvPr id="33798" name="Cloud"/>
          <p:cNvSpPr>
            <a:spLocks noChangeAspect="1" noEditPoints="1" noChangeArrowheads="1"/>
          </p:cNvSpPr>
          <p:nvPr/>
        </p:nvSpPr>
        <p:spPr bwMode="auto">
          <a:xfrm>
            <a:off x="5638800" y="1752600"/>
            <a:ext cx="2438400" cy="1371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r>
              <a:rPr lang="en-US" sz="1200"/>
              <a:t>Excel and MegaStat and MINITAB will do these residual plots  if you request them</a:t>
            </a:r>
          </a:p>
          <a:p>
            <a:pPr>
              <a:defRPr/>
            </a:pPr>
            <a:endParaRPr lang="en-US"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1676400" y="228600"/>
            <a:ext cx="5791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/>
          <a:p>
            <a:pPr algn="ctr">
              <a:lnSpc>
                <a:spcPct val="85000"/>
              </a:lnSpc>
            </a:pP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Homoscedastic Residuals</a:t>
            </a:r>
          </a:p>
        </p:txBody>
      </p:sp>
      <p:pic>
        <p:nvPicPr>
          <p:cNvPr id="36867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391400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26"/>
          <p:cNvSpPr>
            <a:spLocks noChangeArrowheads="1"/>
          </p:cNvSpPr>
          <p:nvPr/>
        </p:nvSpPr>
        <p:spPr bwMode="auto">
          <a:xfrm>
            <a:off x="1676400" y="228600"/>
            <a:ext cx="5791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/>
          <a:p>
            <a:pPr algn="ctr">
              <a:lnSpc>
                <a:spcPct val="85000"/>
              </a:lnSpc>
            </a:pPr>
            <a:r>
              <a:rPr lang="en-US" sz="3200" b="1" dirty="0" err="1"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Heteroscedastic</a:t>
            </a:r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 Residuals</a:t>
            </a:r>
          </a:p>
        </p:txBody>
      </p:sp>
      <p:sp>
        <p:nvSpPr>
          <p:cNvPr id="37891" name="Text Box 1034"/>
          <p:cNvSpPr txBox="1">
            <a:spLocks noChangeArrowheads="1"/>
          </p:cNvSpPr>
          <p:nvPr/>
        </p:nvSpPr>
        <p:spPr bwMode="auto">
          <a:xfrm>
            <a:off x="1219200" y="4483100"/>
            <a:ext cx="6705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sz="2000" dirty="0">
                <a:solidFill>
                  <a:schemeClr val="tx2"/>
                </a:solidFill>
              </a:rPr>
              <a:t>To detect </a:t>
            </a:r>
            <a:r>
              <a:rPr kumimoji="0" lang="en-US" sz="2000" dirty="0" err="1">
                <a:solidFill>
                  <a:schemeClr val="tx2"/>
                </a:solidFill>
              </a:rPr>
              <a:t>heteroscedasticity</a:t>
            </a:r>
            <a:r>
              <a:rPr kumimoji="0" lang="en-US" sz="2000" dirty="0">
                <a:solidFill>
                  <a:schemeClr val="tx2"/>
                </a:solidFill>
              </a:rPr>
              <a:t>, we plot the residuals against each predictor.  Some predictors may show a problem, while others are O.K.  A quick overall test is to plot the residuals only against estimated </a:t>
            </a:r>
            <a:r>
              <a:rPr kumimoji="0" lang="en-US" sz="2000" i="1" dirty="0">
                <a:solidFill>
                  <a:schemeClr val="tx2"/>
                </a:solidFill>
              </a:rPr>
              <a:t>Y</a:t>
            </a:r>
            <a:r>
              <a:rPr kumimoji="0" lang="en-US" sz="2000" dirty="0">
                <a:solidFill>
                  <a:schemeClr val="tx2"/>
                </a:solidFill>
              </a:rPr>
              <a:t>.</a:t>
            </a:r>
          </a:p>
        </p:txBody>
      </p:sp>
      <p:pic>
        <p:nvPicPr>
          <p:cNvPr id="37892" name="Picture 10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4570413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1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1370013"/>
            <a:ext cx="4570412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4" name="Line 1037"/>
          <p:cNvSpPr>
            <a:spLocks noChangeShapeType="1"/>
          </p:cNvSpPr>
          <p:nvPr/>
        </p:nvSpPr>
        <p:spPr bwMode="auto">
          <a:xfrm flipV="1">
            <a:off x="914400" y="2133600"/>
            <a:ext cx="22098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5" name="Line 1038"/>
          <p:cNvSpPr>
            <a:spLocks noChangeShapeType="1"/>
          </p:cNvSpPr>
          <p:nvPr/>
        </p:nvSpPr>
        <p:spPr bwMode="auto">
          <a:xfrm>
            <a:off x="990600" y="3200400"/>
            <a:ext cx="20574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6" name="Line 1039"/>
          <p:cNvSpPr>
            <a:spLocks noChangeShapeType="1"/>
          </p:cNvSpPr>
          <p:nvPr/>
        </p:nvSpPr>
        <p:spPr bwMode="auto">
          <a:xfrm flipV="1">
            <a:off x="6477000" y="3200400"/>
            <a:ext cx="23622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897" name="Line 1040"/>
          <p:cNvSpPr>
            <a:spLocks noChangeShapeType="1"/>
          </p:cNvSpPr>
          <p:nvPr/>
        </p:nvSpPr>
        <p:spPr bwMode="auto">
          <a:xfrm>
            <a:off x="6477000" y="2133600"/>
            <a:ext cx="22860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019300" y="5975186"/>
            <a:ext cx="63567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Hint: </a:t>
            </a:r>
            <a:r>
              <a:rPr kumimoji="0" lang="en-US" sz="160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kumimoji="0" lang="en-US" sz="1600" i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quick</a:t>
            </a:r>
            <a:r>
              <a:rPr kumimoji="0" lang="en-US" sz="1600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test</a:t>
            </a:r>
            <a:r>
              <a:rPr kumimoji="0" lang="en-US" sz="160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is </a:t>
            </a:r>
            <a:r>
              <a:rPr kumimoji="0" lang="en-US" sz="160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kumimoji="0" lang="en-US" sz="1600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plot the residuals only against estimated </a:t>
            </a:r>
            <a:r>
              <a:rPr kumimoji="0" lang="en-US" sz="1600" i="1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kumimoji="0" lang="en-US" sz="1600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Blythe\AppData\Local\Microsoft\Windows\Temporary Internet Files\Content.IE5\POCLGNHA\MC90044606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19" y="5917872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421688" cy="7223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Effects of </a:t>
            </a:r>
            <a:r>
              <a:rPr lang="en-US" sz="3200" b="1" kern="12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Heteroscedasticity</a:t>
            </a:r>
            <a:endParaRPr lang="en-US" sz="32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762000" y="2209800"/>
            <a:ext cx="7848600" cy="430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None/>
            </a:pPr>
            <a:r>
              <a:rPr lang="en-US" sz="2800" dirty="0"/>
              <a:t>Happily ...</a:t>
            </a:r>
          </a:p>
          <a:p>
            <a:pPr algn="l">
              <a:buClr>
                <a:schemeClr val="tx1"/>
              </a:buClr>
              <a:buFont typeface="Wingdings" pitchFamily="2" charset="2"/>
              <a:buNone/>
            </a:pPr>
            <a:endParaRPr lang="en-US" sz="1000" dirty="0"/>
          </a:p>
          <a:p>
            <a:pPr algn="l">
              <a:lnSpc>
                <a:spcPct val="125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dirty="0">
                <a:solidFill>
                  <a:schemeClr val="tx2"/>
                </a:solidFill>
              </a:rPr>
              <a:t>  OLS coefficients </a:t>
            </a:r>
            <a:r>
              <a:rPr lang="en-US" i="1" dirty="0" err="1">
                <a:solidFill>
                  <a:schemeClr val="tx2"/>
                </a:solidFill>
              </a:rPr>
              <a:t>b</a:t>
            </a:r>
            <a:r>
              <a:rPr lang="en-US" i="1" baseline="-25000" dirty="0" err="1">
                <a:solidFill>
                  <a:schemeClr val="tx2"/>
                </a:solidFill>
              </a:rPr>
              <a:t>j</a:t>
            </a:r>
            <a:r>
              <a:rPr lang="en-US" dirty="0">
                <a:solidFill>
                  <a:schemeClr val="tx2"/>
                </a:solidFill>
              </a:rPr>
              <a:t> are still unbiased</a:t>
            </a:r>
          </a:p>
          <a:p>
            <a:pPr algn="l">
              <a:lnSpc>
                <a:spcPct val="125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dirty="0">
                <a:solidFill>
                  <a:schemeClr val="tx2"/>
                </a:solidFill>
              </a:rPr>
              <a:t>  OLS coefficients </a:t>
            </a:r>
            <a:r>
              <a:rPr lang="en-US" i="1" dirty="0" err="1">
                <a:solidFill>
                  <a:schemeClr val="tx2"/>
                </a:solidFill>
              </a:rPr>
              <a:t>b</a:t>
            </a:r>
            <a:r>
              <a:rPr lang="en-US" i="1" baseline="-25000" dirty="0" err="1">
                <a:solidFill>
                  <a:schemeClr val="tx2"/>
                </a:solidFill>
              </a:rPr>
              <a:t>j</a:t>
            </a:r>
            <a:r>
              <a:rPr lang="en-US" dirty="0">
                <a:solidFill>
                  <a:schemeClr val="tx2"/>
                </a:solidFill>
              </a:rPr>
              <a:t> are still consistent</a:t>
            </a:r>
          </a:p>
          <a:p>
            <a:pPr algn="l">
              <a:lnSpc>
                <a:spcPct val="125000"/>
              </a:lnSpc>
              <a:buClr>
                <a:schemeClr val="tx1"/>
              </a:buClr>
              <a:buFont typeface="Wingdings" pitchFamily="2" charset="2"/>
              <a:buChar char="v"/>
            </a:pPr>
            <a:endParaRPr lang="en-US" dirty="0">
              <a:solidFill>
                <a:schemeClr val="tx2"/>
              </a:solidFill>
            </a:endParaRPr>
          </a:p>
          <a:p>
            <a:pPr algn="l">
              <a:lnSpc>
                <a:spcPct val="20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en-US" sz="2800" dirty="0"/>
              <a:t>But ...</a:t>
            </a:r>
          </a:p>
          <a:p>
            <a:pPr algn="l">
              <a:lnSpc>
                <a:spcPct val="125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dirty="0" smtClean="0">
                <a:solidFill>
                  <a:schemeClr val="tx2"/>
                </a:solidFill>
              </a:rPr>
              <a:t>  Standard </a:t>
            </a:r>
            <a:r>
              <a:rPr lang="en-US" dirty="0">
                <a:solidFill>
                  <a:schemeClr val="tx2"/>
                </a:solidFill>
              </a:rPr>
              <a:t>errors of </a:t>
            </a:r>
            <a:r>
              <a:rPr lang="en-US" i="1" dirty="0" smtClean="0">
                <a:solidFill>
                  <a:schemeClr val="tx2"/>
                </a:solidFill>
              </a:rPr>
              <a:t>coefficients </a:t>
            </a:r>
            <a:r>
              <a:rPr lang="en-US" dirty="0" smtClean="0">
                <a:solidFill>
                  <a:schemeClr val="tx2"/>
                </a:solidFill>
              </a:rPr>
              <a:t>are biased</a:t>
            </a:r>
          </a:p>
          <a:p>
            <a:pPr algn="l">
              <a:lnSpc>
                <a:spcPct val="125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i="1" dirty="0" smtClean="0">
                <a:solidFill>
                  <a:schemeClr val="tx2"/>
                </a:solidFill>
              </a:rPr>
              <a:t>  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values and CI </a:t>
            </a:r>
            <a:r>
              <a:rPr lang="en-US" dirty="0" smtClean="0">
                <a:solidFill>
                  <a:schemeClr val="tx2"/>
                </a:solidFill>
              </a:rPr>
              <a:t>for coefficients may </a:t>
            </a:r>
            <a:r>
              <a:rPr lang="en-US" dirty="0">
                <a:solidFill>
                  <a:schemeClr val="tx2"/>
                </a:solidFill>
              </a:rPr>
              <a:t>be unreliable </a:t>
            </a:r>
          </a:p>
          <a:p>
            <a:pPr algn="l">
              <a:lnSpc>
                <a:spcPct val="125000"/>
              </a:lnSpc>
              <a:buClr>
                <a:schemeClr val="tx1"/>
              </a:buClr>
              <a:buFont typeface="Wingdings" pitchFamily="2" charset="2"/>
              <a:buChar char="v"/>
            </a:pPr>
            <a:r>
              <a:rPr lang="en-US" dirty="0">
                <a:solidFill>
                  <a:schemeClr val="tx2"/>
                </a:solidFill>
              </a:rPr>
              <a:t>  May indicate incorrect model specification</a:t>
            </a:r>
          </a:p>
        </p:txBody>
      </p:sp>
      <p:pic>
        <p:nvPicPr>
          <p:cNvPr id="38916" name="Picture 4" descr="j028603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66975" y="4038600"/>
            <a:ext cx="919163" cy="885825"/>
          </a:xfr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4" y="1657381"/>
            <a:ext cx="1190625" cy="11048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421688" cy="7985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Remedies for </a:t>
            </a:r>
            <a:r>
              <a:rPr lang="en-US" sz="3200" b="1" kern="12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Heteroscedasticity</a:t>
            </a:r>
            <a:endParaRPr lang="en-US" sz="32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1219200" y="2590800"/>
            <a:ext cx="69342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 </a:t>
            </a:r>
            <a:r>
              <a:rPr lang="en-US" dirty="0">
                <a:solidFill>
                  <a:schemeClr val="tx2"/>
                </a:solidFill>
              </a:rPr>
              <a:t>Avoid totals (e.g., use per capita data)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 Transform some variables (e.g., log </a:t>
            </a:r>
            <a:r>
              <a:rPr lang="en-US" i="1" dirty="0">
                <a:solidFill>
                  <a:schemeClr val="tx2"/>
                </a:solidFill>
              </a:rPr>
              <a:t>X</a:t>
            </a:r>
            <a:r>
              <a:rPr lang="en-US" dirty="0">
                <a:solidFill>
                  <a:schemeClr val="tx2"/>
                </a:solidFill>
              </a:rPr>
              <a:t>)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 Don't worry about it (may not be serious)</a:t>
            </a:r>
          </a:p>
        </p:txBody>
      </p:sp>
      <p:pic>
        <p:nvPicPr>
          <p:cNvPr id="39940" name="Picture 4" descr="j025234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9000" y="4953000"/>
            <a:ext cx="1827213" cy="111125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533400"/>
            <a:ext cx="6019800" cy="6715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What Is Autocorrelation?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1143000" y="2909233"/>
            <a:ext cx="6858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dirty="0"/>
              <a:t>Independent errors: </a:t>
            </a:r>
          </a:p>
          <a:p>
            <a:pPr lvl="1" algn="l"/>
            <a:r>
              <a:rPr lang="en-US" i="1" dirty="0">
                <a:solidFill>
                  <a:schemeClr val="tx2"/>
                </a:solidFill>
              </a:rPr>
              <a:t>e</a:t>
            </a:r>
            <a:r>
              <a:rPr lang="en-US" i="1" baseline="-25000" dirty="0">
                <a:solidFill>
                  <a:schemeClr val="tx2"/>
                </a:solidFill>
              </a:rPr>
              <a:t>t</a:t>
            </a:r>
            <a:r>
              <a:rPr lang="en-US" dirty="0">
                <a:solidFill>
                  <a:schemeClr val="tx2"/>
                </a:solidFill>
              </a:rPr>
              <a:t> does not depend on </a:t>
            </a:r>
            <a:r>
              <a:rPr lang="en-US" i="1" dirty="0">
                <a:solidFill>
                  <a:schemeClr val="tx2"/>
                </a:solidFill>
              </a:rPr>
              <a:t>e</a:t>
            </a:r>
            <a:r>
              <a:rPr lang="en-US" i="1" baseline="-25000" dirty="0">
                <a:solidFill>
                  <a:schemeClr val="tx2"/>
                </a:solidFill>
              </a:rPr>
              <a:t>t</a:t>
            </a:r>
            <a:r>
              <a:rPr lang="en-US" baseline="-25000" dirty="0">
                <a:solidFill>
                  <a:schemeClr val="tx2"/>
                </a:solidFill>
              </a:rPr>
              <a:t>-1	</a:t>
            </a:r>
            <a:r>
              <a:rPr lang="en-US" dirty="0">
                <a:solidFill>
                  <a:schemeClr val="tx2"/>
                </a:solidFill>
              </a:rPr>
              <a:t>(</a:t>
            </a:r>
            <a:r>
              <a:rPr lang="en-US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dirty="0">
                <a:solidFill>
                  <a:schemeClr val="tx2"/>
                </a:solidFill>
              </a:rPr>
              <a:t> = 0)</a:t>
            </a:r>
            <a:endParaRPr lang="en-US" baseline="-25000" dirty="0">
              <a:solidFill>
                <a:schemeClr val="tx2"/>
              </a:solidFill>
            </a:endParaRPr>
          </a:p>
          <a:p>
            <a:pPr algn="l"/>
            <a:endParaRPr lang="en-US" dirty="0">
              <a:solidFill>
                <a:schemeClr val="tx2"/>
              </a:solidFill>
            </a:endParaRPr>
          </a:p>
          <a:p>
            <a:pPr algn="l"/>
            <a:r>
              <a:rPr lang="en-US" dirty="0" err="1"/>
              <a:t>Autocorrelated</a:t>
            </a:r>
            <a:r>
              <a:rPr lang="en-US" dirty="0"/>
              <a:t> errors:</a:t>
            </a:r>
          </a:p>
          <a:p>
            <a:pPr lvl="1" algn="l"/>
            <a:r>
              <a:rPr lang="en-US" dirty="0"/>
              <a:t> </a:t>
            </a:r>
            <a:r>
              <a:rPr lang="en-US" i="1" dirty="0">
                <a:solidFill>
                  <a:schemeClr val="tx2"/>
                </a:solidFill>
              </a:rPr>
              <a:t>e</a:t>
            </a:r>
            <a:r>
              <a:rPr lang="en-US" i="1" baseline="-25000" dirty="0">
                <a:solidFill>
                  <a:schemeClr val="tx2"/>
                </a:solidFill>
              </a:rPr>
              <a:t>t</a:t>
            </a:r>
            <a:r>
              <a:rPr lang="en-US" dirty="0">
                <a:solidFill>
                  <a:schemeClr val="tx2"/>
                </a:solidFill>
              </a:rPr>
              <a:t> depends on </a:t>
            </a:r>
            <a:r>
              <a:rPr lang="en-US" i="1" dirty="0">
                <a:solidFill>
                  <a:schemeClr val="tx2"/>
                </a:solidFill>
              </a:rPr>
              <a:t>e</a:t>
            </a:r>
            <a:r>
              <a:rPr lang="en-US" i="1" baseline="-25000" dirty="0">
                <a:solidFill>
                  <a:schemeClr val="tx2"/>
                </a:solidFill>
              </a:rPr>
              <a:t>t</a:t>
            </a:r>
            <a:r>
              <a:rPr lang="en-US" baseline="-25000" dirty="0">
                <a:solidFill>
                  <a:schemeClr val="tx2"/>
                </a:solidFill>
              </a:rPr>
              <a:t>-1</a:t>
            </a:r>
            <a:r>
              <a:rPr lang="en-US" dirty="0">
                <a:solidFill>
                  <a:schemeClr val="tx2"/>
                </a:solidFill>
              </a:rPr>
              <a:t>   		(</a:t>
            </a:r>
            <a:r>
              <a:rPr lang="en-US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  <a:sym typeface="Symbol" pitchFamily="18" charset="2"/>
              </a:rPr>
              <a:t></a:t>
            </a:r>
            <a:r>
              <a:rPr lang="en-US" dirty="0">
                <a:solidFill>
                  <a:schemeClr val="tx2"/>
                </a:solidFill>
              </a:rPr>
              <a:t>0)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73733" name="Cloud"/>
          <p:cNvSpPr>
            <a:spLocks noChangeAspect="1" noEditPoints="1" noChangeArrowheads="1"/>
          </p:cNvSpPr>
          <p:nvPr/>
        </p:nvSpPr>
        <p:spPr bwMode="auto">
          <a:xfrm>
            <a:off x="2590800" y="1371600"/>
            <a:ext cx="3505200" cy="1295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000" i="1" dirty="0">
                <a:solidFill>
                  <a:schemeClr val="tx1">
                    <a:lumMod val="75000"/>
                  </a:schemeClr>
                </a:solidFill>
              </a:rPr>
              <a:t>The errors are not independent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44800" y="5217362"/>
            <a:ext cx="4495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Tip: </a:t>
            </a:r>
            <a:r>
              <a:rPr lang="en-US" sz="1600" i="1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</a:t>
            </a:r>
            <a:r>
              <a:rPr lang="en-US" sz="16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utocorrelation </a:t>
            </a:r>
            <a:r>
              <a:rPr lang="en-US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is a worry in time-series models, but generally not in cross-sectional data.</a:t>
            </a:r>
            <a:endParaRPr lang="en-US" sz="1600" dirty="0">
              <a:solidFill>
                <a:schemeClr val="accent5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 descr="C:\Users\Blythe\AppData\Local\Microsoft\Windows\Temporary Internet Files\Content.IE5\POCLGNHA\MC90044606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13" y="5217362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609600"/>
            <a:ext cx="6019800" cy="671513"/>
          </a:xfrm>
        </p:spPr>
        <p:txBody>
          <a:bodyPr/>
          <a:lstStyle/>
          <a:p>
            <a:pPr algn="ctr"/>
            <a:r>
              <a:rPr lang="en-US" sz="3200" b="1" kern="1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An Autocorrelation Model</a:t>
            </a:r>
            <a:endParaRPr lang="en-US" sz="3200" b="1" kern="12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977900" y="3175000"/>
            <a:ext cx="6858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dirty="0"/>
              <a:t>Independent errors: </a:t>
            </a:r>
          </a:p>
          <a:p>
            <a:pPr lvl="1" algn="l"/>
            <a:r>
              <a:rPr lang="en-US" i="1" dirty="0">
                <a:solidFill>
                  <a:schemeClr val="tx2"/>
                </a:solidFill>
              </a:rPr>
              <a:t>e</a:t>
            </a:r>
            <a:r>
              <a:rPr lang="en-US" i="1" baseline="-25000" dirty="0">
                <a:solidFill>
                  <a:schemeClr val="tx2"/>
                </a:solidFill>
              </a:rPr>
              <a:t>t</a:t>
            </a:r>
            <a:r>
              <a:rPr lang="en-US" dirty="0">
                <a:solidFill>
                  <a:schemeClr val="tx2"/>
                </a:solidFill>
              </a:rPr>
              <a:t> does not depend on </a:t>
            </a:r>
            <a:r>
              <a:rPr lang="en-US" i="1" dirty="0">
                <a:solidFill>
                  <a:schemeClr val="tx2"/>
                </a:solidFill>
              </a:rPr>
              <a:t>e</a:t>
            </a:r>
            <a:r>
              <a:rPr lang="en-US" i="1" baseline="-25000" dirty="0">
                <a:solidFill>
                  <a:schemeClr val="tx2"/>
                </a:solidFill>
              </a:rPr>
              <a:t>t</a:t>
            </a:r>
            <a:r>
              <a:rPr lang="en-US" baseline="-25000" dirty="0">
                <a:solidFill>
                  <a:schemeClr val="tx2"/>
                </a:solidFill>
              </a:rPr>
              <a:t>-1	</a:t>
            </a:r>
            <a:r>
              <a:rPr lang="en-US" dirty="0">
                <a:solidFill>
                  <a:schemeClr val="tx2"/>
                </a:solidFill>
              </a:rPr>
              <a:t>(</a:t>
            </a:r>
            <a:r>
              <a:rPr lang="en-US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dirty="0">
                <a:solidFill>
                  <a:schemeClr val="tx2"/>
                </a:solidFill>
              </a:rPr>
              <a:t> = 0)</a:t>
            </a:r>
            <a:endParaRPr lang="en-US" baseline="-25000" dirty="0">
              <a:solidFill>
                <a:schemeClr val="tx2"/>
              </a:solidFill>
            </a:endParaRPr>
          </a:p>
          <a:p>
            <a:pPr algn="l"/>
            <a:endParaRPr lang="en-US" dirty="0">
              <a:solidFill>
                <a:schemeClr val="tx2"/>
              </a:solidFill>
            </a:endParaRPr>
          </a:p>
          <a:p>
            <a:pPr algn="l"/>
            <a:r>
              <a:rPr lang="en-US" dirty="0" err="1"/>
              <a:t>Autocorrelated</a:t>
            </a:r>
            <a:r>
              <a:rPr lang="en-US" dirty="0"/>
              <a:t> errors:</a:t>
            </a:r>
          </a:p>
          <a:p>
            <a:pPr lvl="1" algn="l"/>
            <a:r>
              <a:rPr lang="en-US" dirty="0"/>
              <a:t> </a:t>
            </a:r>
            <a:r>
              <a:rPr lang="en-US" i="1" dirty="0">
                <a:solidFill>
                  <a:schemeClr val="tx2"/>
                </a:solidFill>
              </a:rPr>
              <a:t>e</a:t>
            </a:r>
            <a:r>
              <a:rPr lang="en-US" i="1" baseline="-25000" dirty="0">
                <a:solidFill>
                  <a:schemeClr val="tx2"/>
                </a:solidFill>
              </a:rPr>
              <a:t>t</a:t>
            </a:r>
            <a:r>
              <a:rPr lang="en-US" dirty="0">
                <a:solidFill>
                  <a:schemeClr val="tx2"/>
                </a:solidFill>
              </a:rPr>
              <a:t> depends on </a:t>
            </a:r>
            <a:r>
              <a:rPr lang="en-US" i="1" dirty="0">
                <a:solidFill>
                  <a:schemeClr val="tx2"/>
                </a:solidFill>
              </a:rPr>
              <a:t>e</a:t>
            </a:r>
            <a:r>
              <a:rPr lang="en-US" i="1" baseline="-25000" dirty="0">
                <a:solidFill>
                  <a:schemeClr val="tx2"/>
                </a:solidFill>
              </a:rPr>
              <a:t>t</a:t>
            </a:r>
            <a:r>
              <a:rPr lang="en-US" baseline="-25000" dirty="0">
                <a:solidFill>
                  <a:schemeClr val="tx2"/>
                </a:solidFill>
              </a:rPr>
              <a:t>-1</a:t>
            </a:r>
            <a:r>
              <a:rPr lang="en-US" dirty="0">
                <a:solidFill>
                  <a:schemeClr val="tx2"/>
                </a:solidFill>
              </a:rPr>
              <a:t>   		(</a:t>
            </a:r>
            <a:r>
              <a:rPr lang="en-US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  <a:sym typeface="Symbol" pitchFamily="18" charset="2"/>
              </a:rPr>
              <a:t></a:t>
            </a:r>
            <a:r>
              <a:rPr lang="en-US" dirty="0">
                <a:solidFill>
                  <a:schemeClr val="tx2"/>
                </a:solidFill>
              </a:rPr>
              <a:t>0)</a:t>
            </a:r>
            <a:r>
              <a:rPr lang="en-US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28800" y="1587500"/>
            <a:ext cx="5791200" cy="107721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800" i="1" dirty="0" smtClean="0"/>
              <a:t>e</a:t>
            </a:r>
            <a:r>
              <a:rPr lang="en-US" sz="2800" i="1" baseline="-25000" dirty="0" smtClean="0"/>
              <a:t>t</a:t>
            </a:r>
            <a:r>
              <a:rPr lang="en-US" sz="2800" dirty="0" smtClean="0"/>
              <a:t> </a:t>
            </a:r>
            <a:r>
              <a:rPr lang="en-US" sz="2800" dirty="0"/>
              <a:t>= </a:t>
            </a:r>
            <a:r>
              <a:rPr lang="en-US" sz="2800" i="1" dirty="0">
                <a:latin typeface="Symbol" pitchFamily="18" charset="2"/>
              </a:rPr>
              <a:t>r</a:t>
            </a:r>
            <a:r>
              <a:rPr lang="en-US" sz="2800" dirty="0"/>
              <a:t> </a:t>
            </a:r>
            <a:r>
              <a:rPr lang="en-US" sz="2800" i="1" dirty="0"/>
              <a:t>e</a:t>
            </a:r>
            <a:r>
              <a:rPr lang="en-US" sz="2800" i="1" baseline="-25000" dirty="0"/>
              <a:t>t</a:t>
            </a:r>
            <a:r>
              <a:rPr lang="en-US" sz="2800" baseline="-25000" dirty="0"/>
              <a:t>-1</a:t>
            </a:r>
            <a:r>
              <a:rPr lang="en-US" sz="2800" dirty="0"/>
              <a:t> + </a:t>
            </a:r>
            <a:r>
              <a:rPr lang="en-US" sz="2800" i="1" dirty="0" err="1"/>
              <a:t>u</a:t>
            </a:r>
            <a:r>
              <a:rPr lang="en-US" sz="2800" i="1" baseline="-25000" dirty="0" err="1"/>
              <a:t>t</a:t>
            </a:r>
            <a:endParaRPr lang="en-US" sz="2800" i="1" baseline="-25000" dirty="0"/>
          </a:p>
          <a:p>
            <a:pPr algn="ctr">
              <a:spcBef>
                <a:spcPct val="50000"/>
              </a:spcBef>
            </a:pP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</a:rPr>
              <a:t>where </a:t>
            </a:r>
            <a:r>
              <a:rPr lang="en-US" sz="1600" i="1" dirty="0" err="1">
                <a:solidFill>
                  <a:schemeClr val="accent6">
                    <a:lumMod val="50000"/>
                  </a:schemeClr>
                </a:solidFill>
              </a:rPr>
              <a:t>u</a:t>
            </a:r>
            <a:r>
              <a:rPr lang="en-US" sz="1600" i="1" baseline="-25000" dirty="0" err="1">
                <a:solidFill>
                  <a:schemeClr val="accent6">
                    <a:lumMod val="50000"/>
                  </a:schemeClr>
                </a:solidFill>
              </a:rPr>
              <a:t>t</a:t>
            </a:r>
            <a:r>
              <a:rPr lang="en-US" sz="1600" i="1" dirty="0">
                <a:solidFill>
                  <a:schemeClr val="accent6">
                    <a:lumMod val="50000"/>
                  </a:schemeClr>
                </a:solidFill>
              </a:rPr>
              <a:t> is </a:t>
            </a:r>
            <a:r>
              <a:rPr lang="en-US" sz="1600" i="1" dirty="0" smtClean="0">
                <a:solidFill>
                  <a:schemeClr val="accent6">
                    <a:lumMod val="50000"/>
                  </a:schemeClr>
                </a:solidFill>
              </a:rPr>
              <a:t>N(0,</a:t>
            </a:r>
            <a:r>
              <a:rPr lang="en-US" sz="1600" i="1" dirty="0" smtClean="0">
                <a:solidFill>
                  <a:schemeClr val="accent6">
                    <a:lumMod val="50000"/>
                  </a:schemeClr>
                </a:solidFill>
                <a:latin typeface="Symbol" pitchFamily="18" charset="2"/>
              </a:rPr>
              <a:t>s</a:t>
            </a:r>
            <a:r>
              <a:rPr lang="en-US" sz="1600" i="1" baseline="300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1600" i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en-US" sz="1600" baseline="-25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n-US" sz="1600" baseline="-25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Blythe\AppData\Local\Microsoft\Windows\Temporary Internet Files\Content.IE5\POCLGNHA\MC90002731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760972"/>
            <a:ext cx="1371601" cy="173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loud Callout 1"/>
          <p:cNvSpPr/>
          <p:nvPr/>
        </p:nvSpPr>
        <p:spPr bwMode="auto">
          <a:xfrm>
            <a:off x="6718300" y="2895600"/>
            <a:ext cx="2057400" cy="1524000"/>
          </a:xfrm>
          <a:prstGeom prst="cloudCallout">
            <a:avLst>
              <a:gd name="adj1" fmla="val -1785"/>
              <a:gd name="adj2" fmla="val 84240"/>
            </a:avLst>
          </a:prstGeom>
          <a:solidFill>
            <a:schemeClr val="accent3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>
                <a:solidFill>
                  <a:schemeClr val="accent6">
                    <a:lumMod val="50000"/>
                  </a:schemeClr>
                </a:solidFill>
              </a:rPr>
              <a:t>If </a:t>
            </a:r>
            <a:r>
              <a:rPr lang="en-US" sz="1400" i="1" dirty="0">
                <a:solidFill>
                  <a:schemeClr val="accent6">
                    <a:lumMod val="50000"/>
                  </a:schemeClr>
                </a:solidFill>
                <a:latin typeface="Symbol" pitchFamily="18" charset="2"/>
              </a:rPr>
              <a:t>r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sym typeface="Symbol" pitchFamily="18" charset="2"/>
              </a:rPr>
              <a:t>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</a:rPr>
              <a:t>0 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</a:rPr>
              <a:t>then </a:t>
            </a:r>
            <a:r>
              <a:rPr lang="en-US" sz="1400" i="1" dirty="0" smtClean="0">
                <a:solidFill>
                  <a:schemeClr val="accent6">
                    <a:lumMod val="50000"/>
                  </a:schemeClr>
                </a:solidFill>
              </a:rPr>
              <a:t>residuals </a:t>
            </a:r>
            <a:r>
              <a:rPr lang="en-US" sz="1400" i="1" dirty="0">
                <a:solidFill>
                  <a:schemeClr val="accent6">
                    <a:lumMod val="50000"/>
                  </a:schemeClr>
                </a:solidFill>
              </a:rPr>
              <a:t>will </a:t>
            </a:r>
            <a:r>
              <a:rPr lang="en-US" sz="1400" i="1" dirty="0" smtClean="0">
                <a:solidFill>
                  <a:schemeClr val="accent6">
                    <a:lumMod val="50000"/>
                  </a:schemeClr>
                </a:solidFill>
              </a:rPr>
              <a:t>have a </a:t>
            </a:r>
            <a:r>
              <a:rPr lang="en-US" sz="1400" i="1" dirty="0">
                <a:solidFill>
                  <a:schemeClr val="accent6">
                    <a:lumMod val="50000"/>
                  </a:schemeClr>
                </a:solidFill>
              </a:rPr>
              <a:t>pattern over time</a:t>
            </a:r>
          </a:p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sz="1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7213"/>
            <a:ext cx="4267200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1827213"/>
            <a:ext cx="4268787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Rectangle 7"/>
          <p:cNvSpPr>
            <a:spLocks noGrp="1" noChangeArrowheads="1"/>
          </p:cNvSpPr>
          <p:nvPr>
            <p:ph type="title"/>
          </p:nvPr>
        </p:nvSpPr>
        <p:spPr>
          <a:xfrm>
            <a:off x="1676400" y="304800"/>
            <a:ext cx="5943600" cy="671513"/>
          </a:xfrm>
          <a:noFill/>
        </p:spPr>
        <p:txBody>
          <a:bodyPr/>
          <a:lstStyle/>
          <a:p>
            <a:pPr algn="ctr"/>
            <a:r>
              <a:rPr lang="en-US" sz="3200" b="1" kern="12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Autocorrelated</a:t>
            </a:r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Residuals</a:t>
            </a:r>
          </a:p>
        </p:txBody>
      </p:sp>
      <p:sp>
        <p:nvSpPr>
          <p:cNvPr id="43013" name="Text Box 8"/>
          <p:cNvSpPr txBox="1">
            <a:spLocks noChangeArrowheads="1"/>
          </p:cNvSpPr>
          <p:nvPr/>
        </p:nvSpPr>
        <p:spPr bwMode="auto">
          <a:xfrm>
            <a:off x="4876800" y="4889500"/>
            <a:ext cx="3581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sz="2000" dirty="0"/>
              <a:t>When a residual tends to be followed by another of opposite sign, we have negative autocorrelation</a:t>
            </a:r>
          </a:p>
        </p:txBody>
      </p:sp>
      <p:sp>
        <p:nvSpPr>
          <p:cNvPr id="43014" name="Text Box 9"/>
          <p:cNvSpPr txBox="1">
            <a:spLocks noChangeArrowheads="1"/>
          </p:cNvSpPr>
          <p:nvPr/>
        </p:nvSpPr>
        <p:spPr bwMode="auto">
          <a:xfrm>
            <a:off x="609600" y="4889500"/>
            <a:ext cx="36576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kumimoji="0" lang="en-US" sz="2000" dirty="0"/>
              <a:t>When a residual tends to be followed by another of the same sign, we have positive autocorrelation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1600200" y="1219200"/>
            <a:ext cx="15240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0" lang="en-US" i="1" dirty="0">
                <a:solidFill>
                  <a:srgbClr val="FF3300"/>
                </a:solidFill>
                <a:latin typeface="Times New Roman" pitchFamily="18" charset="0"/>
              </a:rPr>
              <a:t>Common</a:t>
            </a:r>
            <a:endParaRPr kumimoji="0" lang="en-US" dirty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38923" name="Text Box 11"/>
          <p:cNvSpPr txBox="1">
            <a:spLocks noChangeArrowheads="1"/>
          </p:cNvSpPr>
          <p:nvPr/>
        </p:nvSpPr>
        <p:spPr bwMode="auto">
          <a:xfrm>
            <a:off x="5778500" y="1257300"/>
            <a:ext cx="15240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0" lang="en-US" i="1" dirty="0">
                <a:solidFill>
                  <a:srgbClr val="FF3300"/>
                </a:solidFill>
                <a:latin typeface="Times New Roman" pitchFamily="18" charset="0"/>
              </a:rPr>
              <a:t>Rare</a:t>
            </a:r>
            <a:endParaRPr kumimoji="0" lang="en-US" dirty="0">
              <a:solidFill>
                <a:srgbClr val="FF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6019800" cy="671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Regression Assumptions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838200" y="2743200"/>
            <a:ext cx="78486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 </a:t>
            </a:r>
            <a:r>
              <a:rPr lang="en-US" dirty="0">
                <a:solidFill>
                  <a:schemeClr val="tx2"/>
                </a:solidFill>
              </a:rPr>
              <a:t>Correct model specified (no variables omitted)</a:t>
            </a:r>
          </a:p>
          <a:p>
            <a:pPr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 Appropriate model form (e.g., linear)</a:t>
            </a:r>
          </a:p>
          <a:p>
            <a:pPr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 Predictors are non-stochastic and independent</a:t>
            </a:r>
          </a:p>
          <a:p>
            <a:pPr algn="l">
              <a:lnSpc>
                <a:spcPct val="12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 Errors (disturbances) are </a:t>
            </a:r>
            <a:r>
              <a:rPr lang="en-US" dirty="0" smtClean="0">
                <a:solidFill>
                  <a:schemeClr val="tx2"/>
                </a:solidFill>
              </a:rPr>
              <a:t>random </a:t>
            </a:r>
            <a:r>
              <a:rPr lang="en-US" i="1" dirty="0" smtClean="0">
                <a:solidFill>
                  <a:schemeClr val="tx2"/>
                </a:solidFill>
              </a:rPr>
              <a:t>N</a:t>
            </a:r>
            <a:r>
              <a:rPr lang="en-US" dirty="0" smtClean="0">
                <a:solidFill>
                  <a:schemeClr val="tx2"/>
                </a:solidFill>
              </a:rPr>
              <a:t>(0,</a:t>
            </a:r>
            <a:r>
              <a:rPr lang="el-GR" i="1" dirty="0" smtClean="0">
                <a:solidFill>
                  <a:schemeClr val="tx2"/>
                </a:solidFill>
              </a:rPr>
              <a:t>σ</a:t>
            </a:r>
            <a:r>
              <a:rPr lang="en-US" baseline="30000" dirty="0" smtClean="0">
                <a:solidFill>
                  <a:schemeClr val="tx2"/>
                </a:solidFill>
              </a:rPr>
              <a:t>2</a:t>
            </a:r>
            <a:r>
              <a:rPr lang="en-US" dirty="0" smtClean="0">
                <a:solidFill>
                  <a:schemeClr val="tx2"/>
                </a:solidFill>
              </a:rPr>
              <a:t>)</a:t>
            </a:r>
            <a:endParaRPr lang="en-US" dirty="0">
              <a:solidFill>
                <a:schemeClr val="tx2"/>
              </a:solidFill>
            </a:endParaRPr>
          </a:p>
          <a:p>
            <a:pPr lvl="1" algn="l">
              <a:lnSpc>
                <a:spcPct val="120000"/>
              </a:lnSpc>
              <a:buFontTx/>
              <a:buChar char="•"/>
            </a:pPr>
            <a:r>
              <a:rPr lang="en-US" sz="2000" dirty="0"/>
              <a:t>  zero mean</a:t>
            </a:r>
          </a:p>
          <a:p>
            <a:pPr lvl="1" algn="l">
              <a:lnSpc>
                <a:spcPct val="120000"/>
              </a:lnSpc>
              <a:buFontTx/>
              <a:buChar char="•"/>
            </a:pPr>
            <a:r>
              <a:rPr lang="en-US" sz="2000" dirty="0"/>
              <a:t>  normally distributed</a:t>
            </a:r>
          </a:p>
          <a:p>
            <a:pPr lvl="1" algn="l">
              <a:lnSpc>
                <a:spcPct val="120000"/>
              </a:lnSpc>
              <a:buFontTx/>
              <a:buChar char="•"/>
            </a:pPr>
            <a:r>
              <a:rPr lang="en-US" sz="2000" dirty="0"/>
              <a:t>  homoscedastic (constant variance)</a:t>
            </a:r>
          </a:p>
          <a:p>
            <a:pPr lvl="1" algn="l">
              <a:lnSpc>
                <a:spcPct val="120000"/>
              </a:lnSpc>
              <a:buFontTx/>
              <a:buChar char="•"/>
            </a:pPr>
            <a:r>
              <a:rPr lang="en-US" sz="2000" dirty="0"/>
              <a:t>  mutually independent (non-</a:t>
            </a:r>
            <a:r>
              <a:rPr lang="en-US" sz="2000" dirty="0" err="1"/>
              <a:t>autocorrelated</a:t>
            </a:r>
            <a:r>
              <a:rPr lang="en-US" sz="2000" dirty="0"/>
              <a:t>)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219200" y="1600200"/>
            <a:ext cx="6705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2800" i="1" dirty="0" err="1"/>
              <a:t>y</a:t>
            </a:r>
            <a:r>
              <a:rPr kumimoji="0" lang="en-US" sz="2800" i="1" baseline="-25000" dirty="0" err="1"/>
              <a:t>i</a:t>
            </a:r>
            <a:r>
              <a:rPr kumimoji="0" lang="en-US" sz="2800" dirty="0"/>
              <a:t> = </a:t>
            </a:r>
            <a:r>
              <a:rPr kumimoji="0" lang="en-US" sz="2800" i="1" dirty="0">
                <a:latin typeface="Symbol" pitchFamily="18" charset="2"/>
              </a:rPr>
              <a:t>b</a:t>
            </a:r>
            <a:r>
              <a:rPr kumimoji="0" lang="en-US" sz="2800" baseline="-25000" dirty="0"/>
              <a:t>0</a:t>
            </a:r>
            <a:r>
              <a:rPr kumimoji="0" lang="en-US" sz="2800" dirty="0"/>
              <a:t> + </a:t>
            </a:r>
            <a:r>
              <a:rPr kumimoji="0" lang="en-US" sz="2800" i="1" dirty="0">
                <a:latin typeface="Symbol" pitchFamily="18" charset="2"/>
              </a:rPr>
              <a:t>b</a:t>
            </a:r>
            <a:r>
              <a:rPr kumimoji="0" lang="en-US" sz="2800" baseline="-25000" dirty="0"/>
              <a:t>1</a:t>
            </a:r>
            <a:r>
              <a:rPr kumimoji="0" lang="en-US" sz="2800" i="1" dirty="0"/>
              <a:t>x</a:t>
            </a:r>
            <a:r>
              <a:rPr kumimoji="0" lang="en-US" sz="2800" baseline="-25000" dirty="0"/>
              <a:t>1</a:t>
            </a:r>
            <a:r>
              <a:rPr kumimoji="0" lang="en-US" sz="2800" i="1" baseline="-25000" dirty="0"/>
              <a:t>i</a:t>
            </a:r>
            <a:r>
              <a:rPr kumimoji="0" lang="en-US" sz="2800" dirty="0"/>
              <a:t> + </a:t>
            </a:r>
            <a:r>
              <a:rPr kumimoji="0" lang="en-US" sz="2800" i="1" dirty="0">
                <a:latin typeface="Symbol" pitchFamily="18" charset="2"/>
              </a:rPr>
              <a:t>b</a:t>
            </a:r>
            <a:r>
              <a:rPr kumimoji="0" lang="en-US" sz="2800" baseline="-25000" dirty="0"/>
              <a:t>2</a:t>
            </a:r>
            <a:r>
              <a:rPr kumimoji="0" lang="en-US" sz="2800" i="1" dirty="0"/>
              <a:t>x</a:t>
            </a:r>
            <a:r>
              <a:rPr kumimoji="0" lang="en-US" sz="2800" baseline="-25000" dirty="0"/>
              <a:t>2</a:t>
            </a:r>
            <a:r>
              <a:rPr kumimoji="0" lang="en-US" sz="2800" i="1" baseline="-25000" dirty="0"/>
              <a:t>i</a:t>
            </a:r>
            <a:r>
              <a:rPr kumimoji="0" lang="en-US" sz="2800" dirty="0"/>
              <a:t> + … + </a:t>
            </a:r>
            <a:r>
              <a:rPr kumimoji="0" lang="en-US" sz="2800" i="1" dirty="0" err="1">
                <a:latin typeface="Symbol" pitchFamily="18" charset="2"/>
              </a:rPr>
              <a:t>b</a:t>
            </a:r>
            <a:r>
              <a:rPr kumimoji="0" lang="en-US" sz="2800" i="1" baseline="-25000" dirty="0" err="1"/>
              <a:t>p</a:t>
            </a:r>
            <a:r>
              <a:rPr kumimoji="0" lang="en-US" sz="2800" i="1" dirty="0" err="1"/>
              <a:t>x</a:t>
            </a:r>
            <a:r>
              <a:rPr kumimoji="0" lang="en-US" sz="2800" i="1" baseline="-25000" dirty="0" err="1"/>
              <a:t>pi</a:t>
            </a:r>
            <a:r>
              <a:rPr kumimoji="0" lang="en-US" sz="2800" dirty="0"/>
              <a:t> + </a:t>
            </a:r>
            <a:r>
              <a:rPr kumimoji="0" lang="en-US" sz="2800" i="1" dirty="0" err="1">
                <a:latin typeface="Symbol" pitchFamily="18" charset="2"/>
              </a:rPr>
              <a:t>e</a:t>
            </a:r>
            <a:r>
              <a:rPr kumimoji="0" lang="en-US" sz="2800" i="1" baseline="-25000" dirty="0" err="1"/>
              <a:t>i</a:t>
            </a:r>
            <a:endParaRPr kumimoji="0" lang="en-US" sz="28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457200"/>
            <a:ext cx="6781800" cy="838200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How to Detect Autocorrelation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762000" y="1981200"/>
            <a:ext cx="77724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b="1" dirty="0"/>
              <a:t>  </a:t>
            </a:r>
            <a:r>
              <a:rPr lang="en-US" dirty="0"/>
              <a:t>Look for pattern in residuals plotted against time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Look for cycles of </a:t>
            </a:r>
            <a:r>
              <a:rPr lang="en-US" sz="2000" dirty="0" err="1">
                <a:solidFill>
                  <a:schemeClr val="tx2"/>
                </a:solidFill>
              </a:rPr>
              <a:t>of</a:t>
            </a:r>
            <a:r>
              <a:rPr lang="en-US" sz="2000" dirty="0">
                <a:solidFill>
                  <a:schemeClr val="tx2"/>
                </a:solidFill>
              </a:rPr>
              <a:t> + + + + followed by - - - - 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Look for alternating + - + - pattern</a:t>
            </a:r>
          </a:p>
          <a:p>
            <a:pPr algn="l">
              <a:buFontTx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algn="l">
              <a:buFontTx/>
              <a:buBlip>
                <a:blip r:embed="rId2"/>
              </a:buBlip>
            </a:pPr>
            <a:r>
              <a:rPr lang="en-US" dirty="0"/>
              <a:t>  Calculate the correlation between </a:t>
            </a:r>
            <a:r>
              <a:rPr lang="en-US" i="1" dirty="0"/>
              <a:t>e</a:t>
            </a:r>
            <a:r>
              <a:rPr lang="en-US" i="1" baseline="-25000" dirty="0"/>
              <a:t>t</a:t>
            </a:r>
            <a:r>
              <a:rPr lang="en-US" dirty="0"/>
              <a:t> and </a:t>
            </a:r>
            <a:r>
              <a:rPr lang="en-US" i="1" dirty="0"/>
              <a:t>e</a:t>
            </a:r>
            <a:r>
              <a:rPr lang="en-US" i="1" baseline="-25000" dirty="0"/>
              <a:t>t</a:t>
            </a:r>
            <a:r>
              <a:rPr lang="en-US" baseline="-25000" dirty="0"/>
              <a:t>-1</a:t>
            </a:r>
            <a:endParaRPr lang="en-US" baseline="-25000" dirty="0">
              <a:solidFill>
                <a:srgbClr val="0000FF"/>
              </a:solidFill>
            </a:endParaRP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 This is called the “autocorrelation coefficient”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 It should not differ significantly from)</a:t>
            </a:r>
          </a:p>
          <a:p>
            <a:pPr algn="l">
              <a:buFontTx/>
              <a:buChar char="•"/>
            </a:pPr>
            <a:endParaRPr lang="en-US" sz="2000" dirty="0">
              <a:solidFill>
                <a:srgbClr val="0000FF"/>
              </a:solidFill>
            </a:endParaRPr>
          </a:p>
          <a:p>
            <a:pPr algn="l">
              <a:buFontTx/>
              <a:buBlip>
                <a:blip r:embed="rId2"/>
              </a:buBlip>
            </a:pPr>
            <a:r>
              <a:rPr lang="en-US" dirty="0"/>
              <a:t>  Check Durbin-Watson statistic</a:t>
            </a:r>
            <a:endParaRPr lang="en-US" dirty="0">
              <a:solidFill>
                <a:schemeClr val="tx2"/>
              </a:solidFill>
            </a:endParaRP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DW = 2 </a:t>
            </a:r>
            <a:r>
              <a:rPr lang="en-US" sz="2000" dirty="0" smtClean="0">
                <a:solidFill>
                  <a:schemeClr val="tx2"/>
                </a:solidFill>
              </a:rPr>
              <a:t>suggests no </a:t>
            </a:r>
            <a:r>
              <a:rPr lang="en-US" sz="2000" dirty="0">
                <a:solidFill>
                  <a:schemeClr val="tx2"/>
                </a:solidFill>
              </a:rPr>
              <a:t>autocorrelation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DW &lt; 2 </a:t>
            </a:r>
            <a:r>
              <a:rPr lang="en-US" sz="2000" dirty="0" smtClean="0">
                <a:solidFill>
                  <a:schemeClr val="tx2"/>
                </a:solidFill>
              </a:rPr>
              <a:t>suggests positive </a:t>
            </a:r>
            <a:r>
              <a:rPr lang="en-US" sz="2000" dirty="0">
                <a:solidFill>
                  <a:schemeClr val="tx2"/>
                </a:solidFill>
              </a:rPr>
              <a:t>autocorrelation (common)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DW &gt; 2 </a:t>
            </a:r>
            <a:r>
              <a:rPr lang="en-US" sz="2000" dirty="0" smtClean="0">
                <a:solidFill>
                  <a:schemeClr val="tx2"/>
                </a:solidFill>
              </a:rPr>
              <a:t>suggests </a:t>
            </a:r>
            <a:r>
              <a:rPr lang="en-US" sz="2000" dirty="0">
                <a:solidFill>
                  <a:schemeClr val="tx2"/>
                </a:solidFill>
              </a:rPr>
              <a:t>negative autocorrelation (rare</a:t>
            </a:r>
            <a:r>
              <a:rPr lang="en-US" dirty="0">
                <a:solidFill>
                  <a:schemeClr val="tx2"/>
                </a:solidFill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457200"/>
            <a:ext cx="4800600" cy="762000"/>
          </a:xfrm>
          <a:noFill/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Residual Time Plot</a:t>
            </a: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391400" cy="4525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581400" y="4495800"/>
            <a:ext cx="205740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1400">
                <a:solidFill>
                  <a:srgbClr val="FF0000"/>
                </a:solidFill>
              </a:rPr>
              <a:t>problem: runs of</a:t>
            </a:r>
          </a:p>
          <a:p>
            <a:pPr algn="ctr">
              <a:spcBef>
                <a:spcPct val="50000"/>
              </a:spcBef>
            </a:pPr>
            <a:r>
              <a:rPr kumimoji="0" lang="en-US" sz="1400">
                <a:solidFill>
                  <a:srgbClr val="FF0000"/>
                </a:solidFill>
              </a:rPr>
              <a:t>+ + + +  and  - - - -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4343400" y="3962400"/>
            <a:ext cx="381000" cy="304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2514600" y="2057400"/>
            <a:ext cx="1752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1400">
                <a:solidFill>
                  <a:srgbClr val="FF0000"/>
                </a:solidFill>
              </a:rPr>
              <a:t>residuals are autocorrelated</a:t>
            </a:r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 flipV="1">
            <a:off x="4114800" y="1828800"/>
            <a:ext cx="12192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533400"/>
            <a:ext cx="4419600" cy="838200"/>
          </a:xfrm>
          <a:noFill/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Durbin-Watson Test</a:t>
            </a:r>
          </a:p>
        </p:txBody>
      </p:sp>
      <p:sp>
        <p:nvSpPr>
          <p:cNvPr id="2" name="Rectangle 1"/>
          <p:cNvSpPr/>
          <p:nvPr/>
        </p:nvSpPr>
        <p:spPr>
          <a:xfrm>
            <a:off x="1235075" y="1676400"/>
            <a:ext cx="676275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600" dirty="0"/>
              <a:t>To test for </a:t>
            </a:r>
            <a:r>
              <a:rPr lang="en-US" sz="1600" i="1" dirty="0"/>
              <a:t>positive </a:t>
            </a:r>
            <a:r>
              <a:rPr lang="en-US" sz="1600" dirty="0" smtClean="0"/>
              <a:t>autocorrelation (most common) </a:t>
            </a:r>
            <a:r>
              <a:rPr lang="en-US" sz="1600" dirty="0"/>
              <a:t>the hypotheses are</a:t>
            </a:r>
            <a:r>
              <a:rPr lang="en-US" sz="1600" dirty="0" smtClean="0"/>
              <a:t>:</a:t>
            </a:r>
          </a:p>
          <a:p>
            <a:pPr algn="l"/>
            <a:r>
              <a:rPr lang="en-US" sz="1600" dirty="0" smtClean="0"/>
              <a:t> </a:t>
            </a:r>
            <a:endParaRPr lang="en-US" sz="1600" dirty="0"/>
          </a:p>
          <a:p>
            <a:pPr algn="l"/>
            <a:r>
              <a:rPr lang="en-US" sz="1600" i="1" dirty="0" smtClean="0"/>
              <a:t>   H</a:t>
            </a:r>
            <a:r>
              <a:rPr lang="en-US" sz="1600" baseline="-25000" dirty="0" smtClean="0"/>
              <a:t>0</a:t>
            </a:r>
            <a:r>
              <a:rPr lang="en-US" sz="1600" dirty="0"/>
              <a:t>: </a:t>
            </a:r>
            <a:r>
              <a:rPr lang="el-GR" sz="1600" i="1" dirty="0" smtClean="0"/>
              <a:t>ρ</a:t>
            </a:r>
            <a:r>
              <a:rPr lang="en-US" sz="1600" dirty="0" smtClean="0"/>
              <a:t> </a:t>
            </a:r>
            <a:r>
              <a:rPr lang="en-US" sz="1600" dirty="0"/>
              <a:t>= 0 (errors are not </a:t>
            </a:r>
            <a:r>
              <a:rPr lang="en-US" sz="1600" dirty="0" err="1"/>
              <a:t>autocorrelated</a:t>
            </a:r>
            <a:r>
              <a:rPr lang="en-US" sz="1600" dirty="0"/>
              <a:t>) </a:t>
            </a:r>
          </a:p>
          <a:p>
            <a:pPr algn="l"/>
            <a:r>
              <a:rPr lang="en-US" sz="1600" i="1" dirty="0" smtClean="0"/>
              <a:t>   H</a:t>
            </a:r>
            <a:r>
              <a:rPr lang="en-US" sz="1600" baseline="-25000" dirty="0" smtClean="0"/>
              <a:t>1</a:t>
            </a:r>
            <a:r>
              <a:rPr lang="en-US" sz="1600" dirty="0"/>
              <a:t>: </a:t>
            </a:r>
            <a:r>
              <a:rPr lang="el-GR" sz="1600" i="1" dirty="0" smtClean="0"/>
              <a:t>ρ</a:t>
            </a:r>
            <a:r>
              <a:rPr lang="en-US" sz="1600" dirty="0" smtClean="0"/>
              <a:t> </a:t>
            </a:r>
            <a:r>
              <a:rPr lang="en-US" sz="1600" dirty="0"/>
              <a:t>&gt; 0 (errors are positively </a:t>
            </a:r>
            <a:r>
              <a:rPr lang="en-US" sz="1600" dirty="0" err="1"/>
              <a:t>autocorrelated</a:t>
            </a:r>
            <a:r>
              <a:rPr lang="en-US" sz="1600" dirty="0"/>
              <a:t>) </a:t>
            </a:r>
          </a:p>
          <a:p>
            <a:pPr algn="l"/>
            <a:endParaRPr lang="en-US" sz="1600" dirty="0" smtClean="0"/>
          </a:p>
          <a:p>
            <a:pPr algn="l"/>
            <a:r>
              <a:rPr lang="en-US" sz="1600" dirty="0" smtClean="0"/>
              <a:t>The </a:t>
            </a:r>
            <a:r>
              <a:rPr lang="en-US" sz="1600" dirty="0"/>
              <a:t>interpretation of the </a:t>
            </a:r>
            <a:r>
              <a:rPr lang="en-US" sz="1600" i="1" dirty="0" smtClean="0"/>
              <a:t>DW</a:t>
            </a:r>
            <a:r>
              <a:rPr lang="en-US" sz="1600" dirty="0" smtClean="0"/>
              <a:t> test </a:t>
            </a:r>
            <a:r>
              <a:rPr lang="en-US" sz="1600" dirty="0"/>
              <a:t>for positive autocorrelation is </a:t>
            </a:r>
            <a:r>
              <a:rPr lang="en-US" sz="1600" dirty="0" smtClean="0"/>
              <a:t>expressed in </a:t>
            </a:r>
            <a:r>
              <a:rPr lang="en-US" sz="1600" dirty="0"/>
              <a:t>words </a:t>
            </a:r>
            <a:r>
              <a:rPr lang="en-US" sz="1600" dirty="0" smtClean="0"/>
              <a:t>and visually (a table is required for </a:t>
            </a:r>
            <a:r>
              <a:rPr lang="en-US" sz="1600" i="1" dirty="0" err="1" smtClean="0"/>
              <a:t>d</a:t>
            </a:r>
            <a:r>
              <a:rPr lang="en-US" sz="1600" baseline="-25000" dirty="0" err="1" smtClean="0"/>
              <a:t>L</a:t>
            </a:r>
            <a:r>
              <a:rPr lang="en-US" sz="1600" dirty="0" smtClean="0"/>
              <a:t> and </a:t>
            </a:r>
            <a:r>
              <a:rPr lang="en-US" sz="1600" i="1" dirty="0" err="1" smtClean="0"/>
              <a:t>d</a:t>
            </a:r>
            <a:r>
              <a:rPr lang="en-US" sz="1600" baseline="-25000" dirty="0" err="1" smtClean="0"/>
              <a:t>U</a:t>
            </a:r>
            <a:r>
              <a:rPr lang="en-US" sz="1600" dirty="0" smtClean="0"/>
              <a:t>): </a:t>
            </a:r>
          </a:p>
          <a:p>
            <a:pPr algn="l"/>
            <a:endParaRPr lang="en-US" sz="1600" dirty="0"/>
          </a:p>
          <a:p>
            <a:pPr algn="l"/>
            <a:r>
              <a:rPr lang="en-US" sz="1600" dirty="0" smtClean="0"/>
              <a:t>   If </a:t>
            </a:r>
            <a:r>
              <a:rPr lang="en-US" sz="1600" i="1" dirty="0"/>
              <a:t>DW </a:t>
            </a:r>
            <a:r>
              <a:rPr lang="en-US" sz="1600" dirty="0"/>
              <a:t>&lt; </a:t>
            </a:r>
            <a:r>
              <a:rPr lang="en-US" sz="1600" i="1" dirty="0" err="1"/>
              <a:t>d</a:t>
            </a:r>
            <a:r>
              <a:rPr lang="en-US" sz="1600" baseline="-25000" dirty="0" err="1"/>
              <a:t>L</a:t>
            </a:r>
            <a:r>
              <a:rPr lang="en-US" sz="1600" dirty="0"/>
              <a:t> conclude </a:t>
            </a:r>
            <a:r>
              <a:rPr lang="en-US" sz="1600" i="1" dirty="0"/>
              <a:t>H</a:t>
            </a:r>
            <a:r>
              <a:rPr lang="en-US" sz="1600" baseline="-25000" dirty="0"/>
              <a:t>1</a:t>
            </a:r>
            <a:r>
              <a:rPr lang="en-US" sz="1600" dirty="0"/>
              <a:t> (errors are positively </a:t>
            </a:r>
            <a:r>
              <a:rPr lang="en-US" sz="1600" dirty="0" err="1"/>
              <a:t>autocorrelated</a:t>
            </a:r>
            <a:r>
              <a:rPr lang="en-US" sz="1600" dirty="0"/>
              <a:t>) </a:t>
            </a:r>
          </a:p>
          <a:p>
            <a:pPr algn="l"/>
            <a:r>
              <a:rPr lang="en-US" sz="1600" dirty="0" smtClean="0"/>
              <a:t>   If </a:t>
            </a:r>
            <a:r>
              <a:rPr lang="en-US" sz="1600" i="1" dirty="0"/>
              <a:t>DW </a:t>
            </a:r>
            <a:r>
              <a:rPr lang="en-US" sz="1600" dirty="0"/>
              <a:t>&gt; </a:t>
            </a:r>
            <a:r>
              <a:rPr lang="en-US" sz="1600" i="1" dirty="0" err="1"/>
              <a:t>d</a:t>
            </a:r>
            <a:r>
              <a:rPr lang="en-US" sz="1600" baseline="-25000" dirty="0" err="1"/>
              <a:t>U</a:t>
            </a:r>
            <a:r>
              <a:rPr lang="en-US" sz="1600" dirty="0"/>
              <a:t> conclude </a:t>
            </a:r>
            <a:r>
              <a:rPr lang="en-US" sz="1600" i="1" dirty="0"/>
              <a:t>H</a:t>
            </a:r>
            <a:r>
              <a:rPr lang="en-US" sz="1600" baseline="-25000" dirty="0"/>
              <a:t>0</a:t>
            </a:r>
            <a:r>
              <a:rPr lang="en-US" sz="1600" dirty="0"/>
              <a:t> (errors are not positively </a:t>
            </a:r>
            <a:r>
              <a:rPr lang="en-US" sz="1600" dirty="0" err="1"/>
              <a:t>autocorrelated</a:t>
            </a:r>
            <a:r>
              <a:rPr lang="en-US" sz="1600" dirty="0"/>
              <a:t>) </a:t>
            </a:r>
          </a:p>
          <a:p>
            <a:pPr algn="l"/>
            <a:r>
              <a:rPr lang="en-US" sz="1600" dirty="0" smtClean="0"/>
              <a:t>   If </a:t>
            </a:r>
            <a:r>
              <a:rPr lang="en-US" sz="1600" i="1" dirty="0" err="1"/>
              <a:t>d</a:t>
            </a:r>
            <a:r>
              <a:rPr lang="en-US" sz="1600" baseline="-25000" dirty="0" err="1"/>
              <a:t>L</a:t>
            </a:r>
            <a:r>
              <a:rPr lang="en-US" sz="1600" dirty="0"/>
              <a:t> ≤ </a:t>
            </a:r>
            <a:r>
              <a:rPr lang="en-US" sz="1600" i="1" dirty="0"/>
              <a:t>DW </a:t>
            </a:r>
            <a:r>
              <a:rPr lang="en-US" sz="1600" dirty="0"/>
              <a:t>≤ </a:t>
            </a:r>
            <a:r>
              <a:rPr lang="en-US" sz="1600" i="1" dirty="0" err="1"/>
              <a:t>d</a:t>
            </a:r>
            <a:r>
              <a:rPr lang="en-US" sz="1600" baseline="-25000" dirty="0" err="1"/>
              <a:t>U</a:t>
            </a:r>
            <a:r>
              <a:rPr lang="en-US" sz="1600" dirty="0"/>
              <a:t> the test is inconclusive </a:t>
            </a: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25" y="5029200"/>
            <a:ext cx="6800850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57200"/>
            <a:ext cx="7620000" cy="6715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Common Types of Autocorrelation</a:t>
            </a:r>
          </a:p>
        </p:txBody>
      </p:sp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1143000" y="2286000"/>
            <a:ext cx="563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kumimoji="0" lang="en-US">
              <a:latin typeface="Times New Roman" pitchFamily="18" charset="0"/>
            </a:endParaRPr>
          </a:p>
        </p:txBody>
      </p:sp>
      <p:sp>
        <p:nvSpPr>
          <p:cNvPr id="47108" name="Rectangle 6"/>
          <p:cNvSpPr>
            <a:spLocks noChangeArrowheads="1"/>
          </p:cNvSpPr>
          <p:nvPr/>
        </p:nvSpPr>
        <p:spPr bwMode="auto">
          <a:xfrm>
            <a:off x="1143000" y="1600200"/>
            <a:ext cx="716280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Errors are </a:t>
            </a:r>
            <a:r>
              <a:rPr lang="en-US" dirty="0" err="1">
                <a:solidFill>
                  <a:schemeClr val="tx2"/>
                </a:solidFill>
              </a:rPr>
              <a:t>autocorrelated</a:t>
            </a:r>
            <a:r>
              <a:rPr lang="en-US" dirty="0">
                <a:solidFill>
                  <a:schemeClr val="tx2"/>
                </a:solidFill>
              </a:rPr>
              <a:t> (relatively minor)</a:t>
            </a:r>
          </a:p>
          <a:p>
            <a:pPr algn="l">
              <a:buFontTx/>
              <a:buChar char="•"/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FontTx/>
              <a:buChar char="•"/>
            </a:pPr>
            <a:endParaRPr lang="en-US" dirty="0"/>
          </a:p>
          <a:p>
            <a:pPr algn="l">
              <a:buFontTx/>
              <a:buChar char="•"/>
            </a:pPr>
            <a:endParaRPr lang="en-US" dirty="0"/>
          </a:p>
          <a:p>
            <a:pPr algn="l">
              <a:buFontTx/>
              <a:buChar char="•"/>
            </a:pPr>
            <a:endParaRPr lang="en-US" dirty="0"/>
          </a:p>
          <a:p>
            <a:pPr algn="l">
              <a:buFontTx/>
              <a:buChar char="•"/>
            </a:pPr>
            <a:endParaRPr lang="en-US" dirty="0"/>
          </a:p>
          <a:p>
            <a:pPr algn="l">
              <a:buFontTx/>
              <a:buChar char="•"/>
            </a:pPr>
            <a:endParaRPr lang="en-US" dirty="0"/>
          </a:p>
          <a:p>
            <a:pPr algn="l">
              <a:buFontTx/>
              <a:buChar char="•"/>
            </a:pPr>
            <a:endParaRPr lang="en-US" dirty="0"/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Lagged Y used as predictor (OK if large </a:t>
            </a:r>
            <a:r>
              <a:rPr lang="en-US" i="1" dirty="0">
                <a:solidFill>
                  <a:schemeClr val="tx2"/>
                </a:solidFill>
              </a:rPr>
              <a:t>n</a:t>
            </a:r>
            <a:r>
              <a:rPr lang="en-US" dirty="0">
                <a:solidFill>
                  <a:schemeClr val="tx2"/>
                </a:solidFill>
              </a:rPr>
              <a:t>)</a:t>
            </a:r>
          </a:p>
          <a:p>
            <a:pPr algn="l">
              <a:buFontTx/>
              <a:buChar char="•"/>
            </a:pPr>
            <a:endParaRPr lang="en-US" b="1" dirty="0">
              <a:solidFill>
                <a:schemeClr val="tx2"/>
              </a:solidFill>
            </a:endParaRPr>
          </a:p>
          <a:p>
            <a:pPr algn="l">
              <a:buFontTx/>
              <a:buChar char="•"/>
            </a:pPr>
            <a:endParaRPr lang="en-US" b="1" dirty="0"/>
          </a:p>
          <a:p>
            <a:pPr algn="l">
              <a:buFontTx/>
              <a:buChar char="•"/>
            </a:pPr>
            <a:endParaRPr lang="en-US" b="1" dirty="0"/>
          </a:p>
          <a:p>
            <a:pPr algn="l"/>
            <a:r>
              <a:rPr lang="en-US" b="1" dirty="0"/>
              <a:t> </a:t>
            </a:r>
          </a:p>
        </p:txBody>
      </p:sp>
      <p:sp>
        <p:nvSpPr>
          <p:cNvPr id="47109" name="Text Box 9"/>
          <p:cNvSpPr txBox="1">
            <a:spLocks noChangeArrowheads="1"/>
          </p:cNvSpPr>
          <p:nvPr/>
        </p:nvSpPr>
        <p:spPr bwMode="auto">
          <a:xfrm>
            <a:off x="1905000" y="2209800"/>
            <a:ext cx="5029200" cy="176212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i="1" dirty="0">
                <a:solidFill>
                  <a:srgbClr val="0066FF"/>
                </a:solidFill>
              </a:rPr>
              <a:t>First Order Autocorrelation</a:t>
            </a:r>
          </a:p>
          <a:p>
            <a:pPr algn="ctr">
              <a:spcBef>
                <a:spcPct val="50000"/>
              </a:spcBef>
            </a:pPr>
            <a:r>
              <a:rPr kumimoji="0" lang="en-US" i="1" dirty="0" err="1"/>
              <a:t>Y</a:t>
            </a:r>
            <a:r>
              <a:rPr kumimoji="0" lang="en-US" i="1" baseline="-25000" dirty="0" err="1"/>
              <a:t>t</a:t>
            </a:r>
            <a:r>
              <a:rPr kumimoji="0" lang="en-US" dirty="0"/>
              <a:t> = </a:t>
            </a:r>
            <a:r>
              <a:rPr kumimoji="0" lang="en-US" i="1" dirty="0">
                <a:latin typeface="Symbol" pitchFamily="18" charset="2"/>
              </a:rPr>
              <a:t>b</a:t>
            </a:r>
            <a:r>
              <a:rPr kumimoji="0" lang="en-US" baseline="-25000" dirty="0"/>
              <a:t>0</a:t>
            </a:r>
            <a:r>
              <a:rPr kumimoji="0" lang="en-US" dirty="0"/>
              <a:t> + </a:t>
            </a:r>
            <a:r>
              <a:rPr kumimoji="0" lang="en-US" i="1" dirty="0">
                <a:latin typeface="Symbol" pitchFamily="18" charset="2"/>
              </a:rPr>
              <a:t>b</a:t>
            </a:r>
            <a:r>
              <a:rPr kumimoji="0" lang="en-US" baseline="-25000" dirty="0"/>
              <a:t>1</a:t>
            </a:r>
            <a:r>
              <a:rPr kumimoji="0" lang="en-US" i="1" dirty="0"/>
              <a:t>X</a:t>
            </a:r>
            <a:r>
              <a:rPr kumimoji="0" lang="en-US" i="1" baseline="-25000" dirty="0"/>
              <a:t>t</a:t>
            </a:r>
            <a:r>
              <a:rPr kumimoji="0" lang="en-US" baseline="-25000" dirty="0"/>
              <a:t>1</a:t>
            </a:r>
            <a:r>
              <a:rPr kumimoji="0" lang="en-US" dirty="0"/>
              <a:t> + </a:t>
            </a:r>
            <a:r>
              <a:rPr kumimoji="0" lang="en-US" i="1" dirty="0">
                <a:latin typeface="Symbol" pitchFamily="18" charset="2"/>
              </a:rPr>
              <a:t>b</a:t>
            </a:r>
            <a:r>
              <a:rPr kumimoji="0" lang="en-US" baseline="-25000" dirty="0"/>
              <a:t>2</a:t>
            </a:r>
            <a:r>
              <a:rPr kumimoji="0" lang="en-US" i="1" dirty="0"/>
              <a:t>X</a:t>
            </a:r>
            <a:r>
              <a:rPr kumimoji="0" lang="en-US" i="1" baseline="-25000" dirty="0"/>
              <a:t>t</a:t>
            </a:r>
            <a:r>
              <a:rPr kumimoji="0" lang="en-US" baseline="-25000" dirty="0"/>
              <a:t>2</a:t>
            </a:r>
            <a:r>
              <a:rPr kumimoji="0" lang="en-US" dirty="0"/>
              <a:t> + </a:t>
            </a:r>
            <a:r>
              <a:rPr kumimoji="0" lang="en-US" i="1" dirty="0">
                <a:latin typeface="Symbol" pitchFamily="18" charset="2"/>
              </a:rPr>
              <a:t>e</a:t>
            </a:r>
            <a:r>
              <a:rPr kumimoji="0" lang="en-US" i="1" baseline="-25000" dirty="0"/>
              <a:t>t</a:t>
            </a:r>
            <a:r>
              <a:rPr kumimoji="0" lang="en-US" baseline="-25000" dirty="0"/>
              <a:t>  </a:t>
            </a:r>
            <a:r>
              <a:rPr kumimoji="0" lang="en-US" dirty="0"/>
              <a:t>where</a:t>
            </a:r>
          </a:p>
          <a:p>
            <a:pPr algn="ctr">
              <a:spcBef>
                <a:spcPct val="50000"/>
              </a:spcBef>
            </a:pPr>
            <a:r>
              <a:rPr kumimoji="0" lang="en-US" i="1" dirty="0">
                <a:latin typeface="Symbol" pitchFamily="18" charset="2"/>
              </a:rPr>
              <a:t>e</a:t>
            </a:r>
            <a:r>
              <a:rPr kumimoji="0" lang="en-US" i="1" baseline="-25000" dirty="0"/>
              <a:t>t</a:t>
            </a:r>
            <a:r>
              <a:rPr kumimoji="0" lang="en-US" dirty="0"/>
              <a:t> = </a:t>
            </a:r>
            <a:r>
              <a:rPr kumimoji="0" lang="en-US" i="1" dirty="0">
                <a:latin typeface="Symbol" pitchFamily="18" charset="2"/>
              </a:rPr>
              <a:t>r</a:t>
            </a:r>
            <a:r>
              <a:rPr kumimoji="0" lang="en-US" i="1" dirty="0"/>
              <a:t>e</a:t>
            </a:r>
            <a:r>
              <a:rPr kumimoji="0" lang="en-US" i="1" baseline="-25000" dirty="0"/>
              <a:t>t</a:t>
            </a:r>
            <a:r>
              <a:rPr kumimoji="0" lang="en-US" baseline="-25000" dirty="0"/>
              <a:t>-1 </a:t>
            </a:r>
            <a:r>
              <a:rPr kumimoji="0" lang="en-US" dirty="0"/>
              <a:t>+ </a:t>
            </a:r>
            <a:r>
              <a:rPr kumimoji="0" lang="en-US" i="1" dirty="0" err="1"/>
              <a:t>u</a:t>
            </a:r>
            <a:r>
              <a:rPr kumimoji="0" lang="en-US" i="1" baseline="-25000" dirty="0" err="1"/>
              <a:t>t</a:t>
            </a:r>
            <a:r>
              <a:rPr kumimoji="0" lang="en-US" dirty="0"/>
              <a:t> and </a:t>
            </a:r>
            <a:r>
              <a:rPr kumimoji="0" lang="en-US" i="1" dirty="0" err="1"/>
              <a:t>u</a:t>
            </a:r>
            <a:r>
              <a:rPr kumimoji="0" lang="en-US" i="1" baseline="-25000" dirty="0" err="1"/>
              <a:t>t</a:t>
            </a:r>
            <a:r>
              <a:rPr kumimoji="0" lang="en-US" dirty="0"/>
              <a:t> is </a:t>
            </a:r>
            <a:r>
              <a:rPr kumimoji="0" lang="en-US" i="1" dirty="0"/>
              <a:t>N</a:t>
            </a:r>
            <a:r>
              <a:rPr kumimoji="0" lang="en-US" dirty="0"/>
              <a:t>(0,</a:t>
            </a:r>
            <a:r>
              <a:rPr kumimoji="0" lang="en-US" i="1" dirty="0">
                <a:latin typeface="Symbol" pitchFamily="18" charset="2"/>
              </a:rPr>
              <a:t>s</a:t>
            </a:r>
            <a:r>
              <a:rPr kumimoji="0" lang="en-US" baseline="30000" dirty="0"/>
              <a:t>2</a:t>
            </a:r>
            <a:r>
              <a:rPr kumimoji="0" lang="en-US" dirty="0"/>
              <a:t>)</a:t>
            </a:r>
          </a:p>
        </p:txBody>
      </p:sp>
      <p:sp>
        <p:nvSpPr>
          <p:cNvPr id="47110" name="Text Box 8"/>
          <p:cNvSpPr txBox="1">
            <a:spLocks noChangeArrowheads="1"/>
          </p:cNvSpPr>
          <p:nvPr/>
        </p:nvSpPr>
        <p:spPr bwMode="auto">
          <a:xfrm>
            <a:off x="1905000" y="5105400"/>
            <a:ext cx="5029200" cy="121443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i="1" dirty="0">
                <a:solidFill>
                  <a:srgbClr val="0066FF"/>
                </a:solidFill>
              </a:rPr>
              <a:t>Lagged Predictor</a:t>
            </a:r>
            <a:endParaRPr kumimoji="0" lang="en-US" i="1" dirty="0"/>
          </a:p>
          <a:p>
            <a:pPr algn="ctr">
              <a:spcBef>
                <a:spcPct val="50000"/>
              </a:spcBef>
            </a:pPr>
            <a:r>
              <a:rPr kumimoji="0" lang="en-US" i="1" dirty="0" err="1"/>
              <a:t>Y</a:t>
            </a:r>
            <a:r>
              <a:rPr kumimoji="0" lang="en-US" i="1" baseline="-25000" dirty="0" err="1"/>
              <a:t>t</a:t>
            </a:r>
            <a:r>
              <a:rPr kumimoji="0" lang="en-US" dirty="0"/>
              <a:t> = </a:t>
            </a:r>
            <a:r>
              <a:rPr kumimoji="0" lang="en-US" i="1" dirty="0">
                <a:latin typeface="Symbol" pitchFamily="18" charset="2"/>
              </a:rPr>
              <a:t>b</a:t>
            </a:r>
            <a:r>
              <a:rPr kumimoji="0" lang="en-US" baseline="-25000" dirty="0"/>
              <a:t>0</a:t>
            </a:r>
            <a:r>
              <a:rPr kumimoji="0" lang="en-US" dirty="0"/>
              <a:t> + </a:t>
            </a:r>
            <a:r>
              <a:rPr kumimoji="0" lang="en-US" i="1" dirty="0">
                <a:latin typeface="Symbol" pitchFamily="18" charset="2"/>
              </a:rPr>
              <a:t>b</a:t>
            </a:r>
            <a:r>
              <a:rPr kumimoji="0" lang="en-US" baseline="-25000" dirty="0"/>
              <a:t>1</a:t>
            </a:r>
            <a:r>
              <a:rPr kumimoji="0" lang="en-US" i="1" dirty="0"/>
              <a:t>X</a:t>
            </a:r>
            <a:r>
              <a:rPr kumimoji="0" lang="en-US" i="1" baseline="-25000" dirty="0"/>
              <a:t>t</a:t>
            </a:r>
            <a:r>
              <a:rPr kumimoji="0" lang="en-US" baseline="-25000" dirty="0"/>
              <a:t>-1</a:t>
            </a:r>
            <a:r>
              <a:rPr kumimoji="0" lang="en-US" dirty="0"/>
              <a:t> + </a:t>
            </a:r>
            <a:r>
              <a:rPr kumimoji="0" lang="en-US" i="1" dirty="0">
                <a:latin typeface="Symbol" pitchFamily="18" charset="2"/>
              </a:rPr>
              <a:t>b</a:t>
            </a:r>
            <a:r>
              <a:rPr kumimoji="0" lang="en-US" baseline="-25000" dirty="0"/>
              <a:t>2</a:t>
            </a:r>
            <a:r>
              <a:rPr kumimoji="0" lang="en-US" i="1" dirty="0"/>
              <a:t>Y</a:t>
            </a:r>
            <a:r>
              <a:rPr kumimoji="0" lang="en-US" i="1" baseline="-25000" dirty="0"/>
              <a:t>t</a:t>
            </a:r>
            <a:r>
              <a:rPr kumimoji="0" lang="en-US" baseline="-25000" dirty="0"/>
              <a:t>-1</a:t>
            </a:r>
            <a:r>
              <a:rPr kumimoji="0" lang="en-US" dirty="0"/>
              <a:t> + </a:t>
            </a:r>
            <a:r>
              <a:rPr kumimoji="0" lang="en-US" i="1" dirty="0">
                <a:latin typeface="Symbol" pitchFamily="18" charset="2"/>
              </a:rPr>
              <a:t>e</a:t>
            </a:r>
            <a:r>
              <a:rPr kumimoji="0" lang="en-US" i="1" baseline="-25000" dirty="0"/>
              <a:t>t</a:t>
            </a:r>
            <a:endParaRPr kumimoji="0" lang="en-US" sz="28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6934200" cy="11287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Effects of Simple</a:t>
            </a:r>
            <a:b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First-Order Autocorrelation</a:t>
            </a:r>
          </a:p>
        </p:txBody>
      </p:sp>
      <p:sp>
        <p:nvSpPr>
          <p:cNvPr id="48131" name="Rectangle 1029"/>
          <p:cNvSpPr>
            <a:spLocks noChangeArrowheads="1"/>
          </p:cNvSpPr>
          <p:nvPr/>
        </p:nvSpPr>
        <p:spPr bwMode="auto">
          <a:xfrm>
            <a:off x="838200" y="2438400"/>
            <a:ext cx="7467600" cy="330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 </a:t>
            </a:r>
            <a:r>
              <a:rPr lang="en-US" dirty="0">
                <a:solidFill>
                  <a:schemeClr val="tx2"/>
                </a:solidFill>
              </a:rPr>
              <a:t>OLS coefficients </a:t>
            </a:r>
            <a:r>
              <a:rPr lang="en-US" i="1" dirty="0" err="1">
                <a:solidFill>
                  <a:schemeClr val="tx2"/>
                </a:solidFill>
              </a:rPr>
              <a:t>b</a:t>
            </a:r>
            <a:r>
              <a:rPr lang="en-US" i="1" baseline="-25000" dirty="0" err="1">
                <a:solidFill>
                  <a:schemeClr val="tx2"/>
                </a:solidFill>
              </a:rPr>
              <a:t>j</a:t>
            </a:r>
            <a:r>
              <a:rPr lang="en-US" dirty="0">
                <a:solidFill>
                  <a:schemeClr val="tx2"/>
                </a:solidFill>
              </a:rPr>
              <a:t> are still unbiased</a:t>
            </a:r>
          </a:p>
          <a:p>
            <a:pPr algn="l">
              <a:lnSpc>
                <a:spcPct val="20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 OLS coefficients </a:t>
            </a:r>
            <a:r>
              <a:rPr lang="en-US" i="1" dirty="0" err="1">
                <a:solidFill>
                  <a:schemeClr val="tx2"/>
                </a:solidFill>
              </a:rPr>
              <a:t>b</a:t>
            </a:r>
            <a:r>
              <a:rPr lang="en-US" i="1" baseline="-25000" dirty="0" err="1">
                <a:solidFill>
                  <a:schemeClr val="tx2"/>
                </a:solidFill>
              </a:rPr>
              <a:t>j</a:t>
            </a:r>
            <a:r>
              <a:rPr lang="en-US" dirty="0">
                <a:solidFill>
                  <a:schemeClr val="tx2"/>
                </a:solidFill>
              </a:rPr>
              <a:t> are still consistent</a:t>
            </a:r>
          </a:p>
          <a:p>
            <a:pPr algn="l">
              <a:lnSpc>
                <a:spcPct val="16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 If </a:t>
            </a:r>
            <a:r>
              <a:rPr lang="en-US" sz="2800" i="1" dirty="0">
                <a:solidFill>
                  <a:schemeClr val="tx2"/>
                </a:solidFill>
                <a:latin typeface="Symbol" pitchFamily="18" charset="2"/>
              </a:rPr>
              <a:t>r</a:t>
            </a:r>
            <a:r>
              <a:rPr lang="en-US" dirty="0">
                <a:solidFill>
                  <a:schemeClr val="tx2"/>
                </a:solidFill>
              </a:rPr>
              <a:t> &gt; 0 (the typical situation) then the</a:t>
            </a:r>
          </a:p>
          <a:p>
            <a:pPr lvl="1" algn="l">
              <a:lnSpc>
                <a:spcPct val="16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/>
              <a:t>  </a:t>
            </a:r>
            <a:r>
              <a:rPr lang="en-US" sz="2000" i="1" dirty="0"/>
              <a:t>standard errors of </a:t>
            </a:r>
            <a:r>
              <a:rPr lang="en-US" sz="2000" i="1" dirty="0" err="1"/>
              <a:t>b</a:t>
            </a:r>
            <a:r>
              <a:rPr lang="en-US" sz="2000" i="1" baseline="-25000" dirty="0" err="1"/>
              <a:t>j</a:t>
            </a:r>
            <a:r>
              <a:rPr lang="en-US" sz="2000" i="1" dirty="0"/>
              <a:t> is underestimated</a:t>
            </a:r>
          </a:p>
          <a:p>
            <a:pPr lvl="1" algn="l">
              <a:lnSpc>
                <a:spcPct val="16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/>
              <a:t>  </a:t>
            </a:r>
            <a:r>
              <a:rPr lang="en-US" sz="2000" i="1" dirty="0"/>
              <a:t>computed t values </a:t>
            </a:r>
            <a:r>
              <a:rPr lang="en-US" sz="2000" i="1" dirty="0" smtClean="0"/>
              <a:t>tend to be </a:t>
            </a:r>
            <a:r>
              <a:rPr lang="en-US" sz="2000" i="1" dirty="0"/>
              <a:t>too high</a:t>
            </a:r>
          </a:p>
          <a:p>
            <a:pPr lvl="1" algn="l">
              <a:lnSpc>
                <a:spcPct val="140000"/>
              </a:lnSpc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/>
              <a:t>  </a:t>
            </a:r>
            <a:r>
              <a:rPr lang="en-US" sz="2000" i="1" dirty="0"/>
              <a:t>C.I. for </a:t>
            </a:r>
            <a:r>
              <a:rPr lang="en-US" sz="2000" i="1" dirty="0" err="1">
                <a:latin typeface="Symbol" pitchFamily="18" charset="2"/>
              </a:rPr>
              <a:t>b</a:t>
            </a:r>
            <a:r>
              <a:rPr lang="en-US" sz="2000" i="1" baseline="-25000" dirty="0" err="1"/>
              <a:t>j</a:t>
            </a:r>
            <a:r>
              <a:rPr lang="en-US" sz="2000" i="1" dirty="0"/>
              <a:t> will be too narrow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685800"/>
            <a:ext cx="5486400" cy="685800"/>
          </a:xfrm>
        </p:spPr>
        <p:txBody>
          <a:bodyPr/>
          <a:lstStyle/>
          <a:p>
            <a:pPr algn="ctr"/>
            <a:r>
              <a:rPr lang="en-US" sz="3200" b="1" kern="1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Effects </a:t>
            </a:r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of Autocorrelation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781351"/>
              </p:ext>
            </p:extLst>
          </p:nvPr>
        </p:nvGraphicFramePr>
        <p:xfrm>
          <a:off x="1295400" y="2819400"/>
          <a:ext cx="6400800" cy="1839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1981200"/>
                <a:gridCol w="2133600"/>
              </a:tblGrid>
              <a:tr h="533400">
                <a:tc>
                  <a:txBody>
                    <a:bodyPr/>
                    <a:lstStyle/>
                    <a:p>
                      <a:r>
                        <a:rPr lang="en-US" dirty="0" smtClean="0"/>
                        <a:t>Autocorrelation in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Coefficient</a:t>
                      </a:r>
                      <a:r>
                        <a:rPr lang="en-US" baseline="0" dirty="0" smtClean="0"/>
                        <a:t> estimates are: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35334">
                <a:tc>
                  <a:txBody>
                    <a:bodyPr/>
                    <a:lstStyle/>
                    <a:p>
                      <a:r>
                        <a:rPr lang="en-US" dirty="0" smtClean="0"/>
                        <a:t>Error only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Unbiased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Consistent</a:t>
                      </a:r>
                      <a:endParaRPr lang="en-US" dirty="0"/>
                    </a:p>
                  </a:txBody>
                  <a:tcPr/>
                </a:tc>
              </a:tr>
              <a:tr h="435334">
                <a:tc>
                  <a:txBody>
                    <a:bodyPr/>
                    <a:lstStyle/>
                    <a:p>
                      <a:r>
                        <a:rPr lang="en-US" dirty="0" smtClean="0"/>
                        <a:t>Y only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Biased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Consistent</a:t>
                      </a:r>
                      <a:endParaRPr lang="en-US" dirty="0"/>
                    </a:p>
                  </a:txBody>
                  <a:tcPr/>
                </a:tc>
              </a:tr>
              <a:tr h="435334">
                <a:tc>
                  <a:txBody>
                    <a:bodyPr/>
                    <a:lstStyle/>
                    <a:p>
                      <a:r>
                        <a:rPr lang="en-US" dirty="0" smtClean="0"/>
                        <a:t>Error and 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Biased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Inconsistent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457200"/>
            <a:ext cx="6477000" cy="6715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Data Transformations</a:t>
            </a:r>
            <a:b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for Autocorrelation</a:t>
            </a: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762000" y="2362200"/>
            <a:ext cx="62484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 </a:t>
            </a:r>
            <a:r>
              <a:rPr lang="en-US" dirty="0">
                <a:solidFill>
                  <a:schemeClr val="tx2"/>
                </a:solidFill>
              </a:rPr>
              <a:t>Use first differences: </a:t>
            </a:r>
            <a:r>
              <a:rPr lang="en-US" dirty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= </a:t>
            </a:r>
            <a:r>
              <a:rPr lang="en-US" i="1" dirty="0">
                <a:solidFill>
                  <a:schemeClr val="tx2"/>
                </a:solidFill>
              </a:rPr>
              <a:t>f</a:t>
            </a:r>
            <a:r>
              <a:rPr lang="en-US" dirty="0">
                <a:solidFill>
                  <a:schemeClr val="tx2"/>
                </a:solidFill>
              </a:rPr>
              <a:t>(</a:t>
            </a:r>
            <a:r>
              <a:rPr lang="en-US" dirty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i="1" dirty="0">
                <a:solidFill>
                  <a:schemeClr val="tx2"/>
                </a:solidFill>
              </a:rPr>
              <a:t>X</a:t>
            </a:r>
            <a:r>
              <a:rPr lang="en-US" baseline="-25000" dirty="0">
                <a:solidFill>
                  <a:schemeClr val="tx2"/>
                </a:solidFill>
              </a:rPr>
              <a:t>1</a:t>
            </a:r>
            <a:r>
              <a:rPr lang="en-US" dirty="0">
                <a:solidFill>
                  <a:schemeClr val="tx2"/>
                </a:solidFill>
              </a:rPr>
              <a:t>, </a:t>
            </a:r>
            <a:r>
              <a:rPr lang="en-US" dirty="0">
                <a:solidFill>
                  <a:schemeClr val="tx2"/>
                </a:solidFill>
                <a:latin typeface="Symbol" pitchFamily="18" charset="2"/>
              </a:rPr>
              <a:t>D</a:t>
            </a:r>
            <a:r>
              <a:rPr lang="en-US" i="1" dirty="0">
                <a:solidFill>
                  <a:schemeClr val="tx2"/>
                </a:solidFill>
              </a:rPr>
              <a:t>X</a:t>
            </a:r>
            <a:r>
              <a:rPr lang="en-US" baseline="-25000" dirty="0">
                <a:solidFill>
                  <a:schemeClr val="tx2"/>
                </a:solidFill>
              </a:rPr>
              <a:t>2</a:t>
            </a:r>
            <a:r>
              <a:rPr lang="en-US" dirty="0">
                <a:solidFill>
                  <a:schemeClr val="tx2"/>
                </a:solidFill>
              </a:rPr>
              <a:t>)</a:t>
            </a:r>
          </a:p>
          <a:p>
            <a:pPr algn="l">
              <a:buFontTx/>
              <a:buChar char="•"/>
            </a:pPr>
            <a:endParaRPr lang="en-US" b="1" dirty="0">
              <a:solidFill>
                <a:schemeClr val="tx2"/>
              </a:solidFill>
            </a:endParaRPr>
          </a:p>
          <a:p>
            <a:pPr algn="l">
              <a:buFontTx/>
              <a:buChar char="•"/>
            </a:pPr>
            <a:endParaRPr lang="en-US" b="1" dirty="0"/>
          </a:p>
          <a:p>
            <a:pPr algn="l">
              <a:buFontTx/>
              <a:buBlip>
                <a:blip r:embed="rId2"/>
              </a:buBlip>
            </a:pPr>
            <a:endParaRPr lang="en-US" b="1" dirty="0"/>
          </a:p>
          <a:p>
            <a:pPr algn="l">
              <a:buClr>
                <a:schemeClr val="tx1"/>
              </a:buClr>
              <a:buFontTx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 </a:t>
            </a:r>
            <a:r>
              <a:rPr lang="en-US" dirty="0">
                <a:solidFill>
                  <a:schemeClr val="tx2"/>
                </a:solidFill>
              </a:rPr>
              <a:t>Use Cochrane-</a:t>
            </a:r>
            <a:r>
              <a:rPr lang="en-US" dirty="0" err="1">
                <a:solidFill>
                  <a:schemeClr val="tx2"/>
                </a:solidFill>
              </a:rPr>
              <a:t>Orcutt</a:t>
            </a:r>
            <a:r>
              <a:rPr lang="en-US" dirty="0">
                <a:solidFill>
                  <a:schemeClr val="tx2"/>
                </a:solidFill>
              </a:rPr>
              <a:t> transformation</a:t>
            </a:r>
          </a:p>
          <a:p>
            <a:pPr algn="l">
              <a:buFontTx/>
              <a:buChar char="•"/>
            </a:pPr>
            <a:endParaRPr lang="en-US" b="1" dirty="0"/>
          </a:p>
          <a:p>
            <a:pPr algn="l">
              <a:buFontTx/>
              <a:buChar char="•"/>
            </a:pPr>
            <a:endParaRPr lang="en-US" b="1" dirty="0"/>
          </a:p>
          <a:p>
            <a:pPr algn="l">
              <a:buFontTx/>
              <a:buChar char="•"/>
            </a:pPr>
            <a:endParaRPr lang="en-US" b="1" dirty="0"/>
          </a:p>
          <a:p>
            <a:pPr algn="l">
              <a:buFontTx/>
              <a:buChar char="•"/>
            </a:pPr>
            <a:endParaRPr lang="en-US" b="1" dirty="0"/>
          </a:p>
        </p:txBody>
      </p:sp>
      <p:sp>
        <p:nvSpPr>
          <p:cNvPr id="49156" name="Text Box 7"/>
          <p:cNvSpPr txBox="1">
            <a:spLocks noChangeArrowheads="1"/>
          </p:cNvSpPr>
          <p:nvPr/>
        </p:nvSpPr>
        <p:spPr bwMode="auto">
          <a:xfrm>
            <a:off x="1981200" y="2895600"/>
            <a:ext cx="4191000" cy="66675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dirty="0" err="1">
                <a:latin typeface="Symbol" pitchFamily="18" charset="2"/>
              </a:rPr>
              <a:t>D</a:t>
            </a:r>
            <a:r>
              <a:rPr kumimoji="0" lang="en-US" i="1" dirty="0" err="1"/>
              <a:t>Y</a:t>
            </a:r>
            <a:r>
              <a:rPr kumimoji="0" lang="en-US" i="1" baseline="-25000" dirty="0" err="1"/>
              <a:t>t</a:t>
            </a:r>
            <a:r>
              <a:rPr kumimoji="0" lang="en-US" dirty="0"/>
              <a:t> = </a:t>
            </a:r>
            <a:r>
              <a:rPr kumimoji="0" lang="en-US" dirty="0">
                <a:latin typeface="Symbol" pitchFamily="18" charset="2"/>
              </a:rPr>
              <a:t>g</a:t>
            </a:r>
            <a:r>
              <a:rPr kumimoji="0" lang="en-US" baseline="-25000" dirty="0"/>
              <a:t>0</a:t>
            </a:r>
            <a:r>
              <a:rPr kumimoji="0" lang="en-US" dirty="0"/>
              <a:t> + </a:t>
            </a:r>
            <a:r>
              <a:rPr kumimoji="0" lang="en-US" dirty="0">
                <a:latin typeface="Symbol" pitchFamily="18" charset="2"/>
              </a:rPr>
              <a:t>b</a:t>
            </a:r>
            <a:r>
              <a:rPr kumimoji="0" lang="en-US" baseline="-25000" dirty="0"/>
              <a:t>1</a:t>
            </a:r>
            <a:r>
              <a:rPr kumimoji="0" lang="en-US" dirty="0">
                <a:latin typeface="Symbol" pitchFamily="18" charset="2"/>
              </a:rPr>
              <a:t>D</a:t>
            </a:r>
            <a:r>
              <a:rPr kumimoji="0" lang="en-US" i="1" dirty="0"/>
              <a:t>X</a:t>
            </a:r>
            <a:r>
              <a:rPr kumimoji="0" lang="en-US" baseline="-25000" dirty="0"/>
              <a:t>1</a:t>
            </a:r>
            <a:r>
              <a:rPr kumimoji="0" lang="en-US" dirty="0"/>
              <a:t> + </a:t>
            </a:r>
            <a:r>
              <a:rPr kumimoji="0" lang="en-US" dirty="0">
                <a:latin typeface="Symbol" pitchFamily="18" charset="2"/>
              </a:rPr>
              <a:t>b</a:t>
            </a:r>
            <a:r>
              <a:rPr kumimoji="0" lang="en-US" baseline="-25000" dirty="0"/>
              <a:t>2</a:t>
            </a:r>
            <a:r>
              <a:rPr kumimoji="0" lang="en-US" dirty="0">
                <a:latin typeface="Symbol" pitchFamily="18" charset="2"/>
              </a:rPr>
              <a:t>D</a:t>
            </a:r>
            <a:r>
              <a:rPr kumimoji="0" lang="en-US" i="1" dirty="0"/>
              <a:t>X</a:t>
            </a:r>
            <a:r>
              <a:rPr kumimoji="0" lang="en-US" baseline="-25000" dirty="0"/>
              <a:t>2</a:t>
            </a:r>
            <a:r>
              <a:rPr kumimoji="0" lang="en-US" dirty="0"/>
              <a:t> + </a:t>
            </a:r>
            <a:r>
              <a:rPr kumimoji="0" lang="en-US" dirty="0">
                <a:latin typeface="Symbol" pitchFamily="18" charset="2"/>
              </a:rPr>
              <a:t>e</a:t>
            </a:r>
            <a:r>
              <a:rPr kumimoji="0" lang="en-US" i="1" baseline="-25000" dirty="0"/>
              <a:t>t</a:t>
            </a:r>
            <a:endParaRPr kumimoji="0" lang="en-US" i="1" dirty="0">
              <a:latin typeface="Times New Roman" pitchFamily="18" charset="0"/>
            </a:endParaRPr>
          </a:p>
        </p:txBody>
      </p:sp>
      <p:sp>
        <p:nvSpPr>
          <p:cNvPr id="49157" name="Text Box 8"/>
          <p:cNvSpPr txBox="1">
            <a:spLocks noChangeArrowheads="1"/>
          </p:cNvSpPr>
          <p:nvPr/>
        </p:nvSpPr>
        <p:spPr bwMode="auto">
          <a:xfrm>
            <a:off x="2971800" y="4419600"/>
            <a:ext cx="2286000" cy="121443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kumimoji="0" lang="en-US" i="1" dirty="0" err="1"/>
              <a:t>Y</a:t>
            </a:r>
            <a:r>
              <a:rPr kumimoji="0" lang="en-US" i="1" baseline="-25000" dirty="0" err="1"/>
              <a:t>t</a:t>
            </a:r>
            <a:r>
              <a:rPr kumimoji="0" lang="en-US" dirty="0"/>
              <a:t>* = </a:t>
            </a:r>
            <a:r>
              <a:rPr kumimoji="0" lang="en-US" i="1" dirty="0" err="1"/>
              <a:t>Y</a:t>
            </a:r>
            <a:r>
              <a:rPr kumimoji="0" lang="en-US" i="1" baseline="-25000" dirty="0" err="1"/>
              <a:t>t</a:t>
            </a:r>
            <a:r>
              <a:rPr kumimoji="0" lang="en-US" dirty="0"/>
              <a:t> </a:t>
            </a:r>
            <a:r>
              <a:rPr kumimoji="0" lang="en-US" dirty="0" smtClean="0"/>
              <a:t>– </a:t>
            </a:r>
            <a:r>
              <a:rPr kumimoji="0" lang="en-US" i="1" dirty="0" smtClean="0">
                <a:latin typeface="Symbol" pitchFamily="18" charset="2"/>
              </a:rPr>
              <a:t>r</a:t>
            </a:r>
            <a:r>
              <a:rPr kumimoji="0" lang="en-US" i="1" dirty="0" smtClean="0"/>
              <a:t>Y</a:t>
            </a:r>
            <a:r>
              <a:rPr kumimoji="0" lang="en-US" i="1" baseline="-25000" dirty="0" smtClean="0"/>
              <a:t>t</a:t>
            </a:r>
            <a:r>
              <a:rPr kumimoji="0" lang="en-US" baseline="-25000" dirty="0" smtClean="0"/>
              <a:t>-1</a:t>
            </a:r>
            <a:endParaRPr kumimoji="0" lang="en-US" dirty="0"/>
          </a:p>
          <a:p>
            <a:pPr>
              <a:spcBef>
                <a:spcPct val="50000"/>
              </a:spcBef>
            </a:pPr>
            <a:r>
              <a:rPr kumimoji="0" lang="en-US" i="1" dirty="0" err="1"/>
              <a:t>X</a:t>
            </a:r>
            <a:r>
              <a:rPr kumimoji="0" lang="en-US" i="1" baseline="-25000" dirty="0" err="1"/>
              <a:t>t</a:t>
            </a:r>
            <a:r>
              <a:rPr kumimoji="0" lang="en-US" dirty="0"/>
              <a:t>* = </a:t>
            </a:r>
            <a:r>
              <a:rPr kumimoji="0" lang="en-US" i="1" dirty="0" err="1"/>
              <a:t>X</a:t>
            </a:r>
            <a:r>
              <a:rPr kumimoji="0" lang="en-US" i="1" baseline="-25000" dirty="0" err="1"/>
              <a:t>t</a:t>
            </a:r>
            <a:r>
              <a:rPr kumimoji="0" lang="en-US" dirty="0"/>
              <a:t> </a:t>
            </a:r>
            <a:r>
              <a:rPr kumimoji="0" lang="en-US" dirty="0" smtClean="0"/>
              <a:t>– </a:t>
            </a:r>
            <a:r>
              <a:rPr kumimoji="0" lang="en-US" i="1" dirty="0">
                <a:latin typeface="Symbol" pitchFamily="18" charset="2"/>
              </a:rPr>
              <a:t>r</a:t>
            </a:r>
            <a:r>
              <a:rPr kumimoji="0" lang="en-US" i="1" dirty="0"/>
              <a:t>X</a:t>
            </a:r>
            <a:r>
              <a:rPr kumimoji="0" lang="en-US" i="1" baseline="-25000" dirty="0"/>
              <a:t>t</a:t>
            </a:r>
            <a:r>
              <a:rPr kumimoji="0" lang="en-US" baseline="-25000" dirty="0"/>
              <a:t>-1</a:t>
            </a:r>
            <a:endParaRPr kumimoji="0" lang="en-US" dirty="0">
              <a:latin typeface="Times New Roman" pitchFamily="18" charset="0"/>
            </a:endParaRPr>
          </a:p>
        </p:txBody>
      </p:sp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6400800" y="4764941"/>
            <a:ext cx="24384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600" i="1" dirty="0">
                <a:solidFill>
                  <a:srgbClr val="C00000"/>
                </a:solidFill>
                <a:latin typeface="Times New Roman" pitchFamily="18" charset="0"/>
              </a:rPr>
              <a:t>Comment</a:t>
            </a:r>
            <a:r>
              <a:rPr lang="en-US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</a:rPr>
              <a:t>  We must </a:t>
            </a:r>
            <a:r>
              <a:rPr lang="en-US" sz="16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</a:rPr>
              <a:t>estimate the sample </a:t>
            </a:r>
            <a:r>
              <a:rPr lang="en-US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</a:rPr>
              <a:t>autocorrelation </a:t>
            </a:r>
            <a:r>
              <a:rPr lang="en-US" sz="1600" dirty="0" smtClean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</a:rPr>
              <a:t>coefficient to replace </a:t>
            </a:r>
            <a:r>
              <a:rPr lang="en-US" sz="1600" i="1" dirty="0" smtClean="0">
                <a:solidFill>
                  <a:schemeClr val="accent5">
                    <a:lumMod val="10000"/>
                  </a:schemeClr>
                </a:solidFill>
                <a:latin typeface="Symbol" pitchFamily="18" charset="2"/>
              </a:rPr>
              <a:t>r</a:t>
            </a:r>
            <a:r>
              <a:rPr lang="en-US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49159" name="Text Box 10"/>
          <p:cNvSpPr txBox="1">
            <a:spLocks noChangeArrowheads="1"/>
          </p:cNvSpPr>
          <p:nvPr/>
        </p:nvSpPr>
        <p:spPr bwMode="auto">
          <a:xfrm>
            <a:off x="6553200" y="2895600"/>
            <a:ext cx="19050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600" i="1" dirty="0">
                <a:solidFill>
                  <a:srgbClr val="C00000"/>
                </a:solidFill>
                <a:latin typeface="Times New Roman" pitchFamily="18" charset="0"/>
              </a:rPr>
              <a:t>Comment</a:t>
            </a:r>
            <a:r>
              <a:rPr lang="en-US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</a:rPr>
              <a:t>  Simple, but only suffices when </a:t>
            </a:r>
            <a:r>
              <a:rPr lang="en-US" sz="1600" i="1" dirty="0">
                <a:solidFill>
                  <a:schemeClr val="accent5">
                    <a:lumMod val="10000"/>
                  </a:schemeClr>
                </a:solidFill>
                <a:latin typeface="Symbol" pitchFamily="18" charset="2"/>
              </a:rPr>
              <a:t>r</a:t>
            </a:r>
            <a:r>
              <a:rPr lang="en-US" sz="1600" dirty="0">
                <a:solidFill>
                  <a:schemeClr val="accent5">
                    <a:lumMod val="10000"/>
                  </a:schemeClr>
                </a:solidFill>
                <a:latin typeface="Times New Roman" pitchFamily="18" charset="0"/>
              </a:rPr>
              <a:t> is near 1.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609600"/>
            <a:ext cx="6019800" cy="6715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What Is Non-Normality?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1371600" y="3200400"/>
            <a:ext cx="7391400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b="1" dirty="0"/>
              <a:t>  </a:t>
            </a:r>
            <a:r>
              <a:rPr lang="en-US" dirty="0"/>
              <a:t>Normal errors: 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The histogram of residuals is "bell-shaped"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There are no outliers in the residuals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The probability plot is linear</a:t>
            </a:r>
          </a:p>
          <a:p>
            <a:pPr lvl="1" algn="l">
              <a:buFontTx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algn="l">
              <a:buFontTx/>
              <a:buBlip>
                <a:blip r:embed="rId2"/>
              </a:buBlip>
            </a:pPr>
            <a:r>
              <a:rPr lang="en-US" dirty="0"/>
              <a:t>  Non-normal errors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Any violations of the above</a:t>
            </a:r>
          </a:p>
        </p:txBody>
      </p:sp>
      <p:sp>
        <p:nvSpPr>
          <p:cNvPr id="97284" name="Cloud"/>
          <p:cNvSpPr>
            <a:spLocks noChangeAspect="1" noEditPoints="1" noChangeArrowheads="1"/>
          </p:cNvSpPr>
          <p:nvPr/>
        </p:nvSpPr>
        <p:spPr bwMode="auto">
          <a:xfrm>
            <a:off x="2362200" y="1371600"/>
            <a:ext cx="4114800" cy="1295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000" i="1" dirty="0">
                <a:solidFill>
                  <a:schemeClr val="tx1">
                    <a:lumMod val="75000"/>
                  </a:schemeClr>
                </a:solidFill>
              </a:rPr>
              <a:t>The errors </a:t>
            </a:r>
            <a:r>
              <a:rPr lang="en-US" sz="2000" i="1" dirty="0" smtClean="0">
                <a:solidFill>
                  <a:schemeClr val="tx1">
                    <a:lumMod val="75000"/>
                  </a:schemeClr>
                </a:solidFill>
              </a:rPr>
              <a:t>are not </a:t>
            </a:r>
            <a:r>
              <a:rPr lang="en-US" sz="2000" i="1" dirty="0">
                <a:solidFill>
                  <a:schemeClr val="tx1">
                    <a:lumMod val="75000"/>
                  </a:schemeClr>
                </a:solidFill>
              </a:rPr>
              <a:t>normally distributed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533400"/>
            <a:ext cx="4191000" cy="685800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Residual Histogram</a:t>
            </a:r>
          </a:p>
        </p:txBody>
      </p:sp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7772400" cy="4759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6705600" y="3429000"/>
            <a:ext cx="17526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1400" b="1">
                <a:solidFill>
                  <a:srgbClr val="0066FF"/>
                </a:solidFill>
              </a:rPr>
              <a:t>there are outliers beyond 3 </a:t>
            </a:r>
            <a:r>
              <a:rPr kumimoji="0" lang="en-US" sz="1400" b="1">
                <a:solidFill>
                  <a:srgbClr val="0066FF"/>
                </a:solidFill>
                <a:latin typeface="Symbol" pitchFamily="18" charset="2"/>
              </a:rPr>
              <a:t>s</a:t>
            </a:r>
            <a:endParaRPr kumimoji="0" lang="en-US" sz="1400">
              <a:latin typeface="Symbol" pitchFamily="18" charset="2"/>
            </a:endParaRP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2209800" y="1828800"/>
            <a:ext cx="21336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1400" b="1">
                <a:solidFill>
                  <a:srgbClr val="0066FF"/>
                </a:solidFill>
              </a:rPr>
              <a:t>histogram should be symmetric and bell-shaped</a:t>
            </a:r>
            <a:endParaRPr kumimoji="0" lang="en-US" sz="1400"/>
          </a:p>
        </p:txBody>
      </p:sp>
      <p:sp>
        <p:nvSpPr>
          <p:cNvPr id="51206" name="Line 6"/>
          <p:cNvSpPr>
            <a:spLocks noChangeShapeType="1"/>
          </p:cNvSpPr>
          <p:nvPr/>
        </p:nvSpPr>
        <p:spPr bwMode="auto">
          <a:xfrm>
            <a:off x="3276600" y="2438400"/>
            <a:ext cx="3048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7" name="Line 7"/>
          <p:cNvSpPr>
            <a:spLocks noChangeShapeType="1"/>
          </p:cNvSpPr>
          <p:nvPr/>
        </p:nvSpPr>
        <p:spPr bwMode="auto">
          <a:xfrm>
            <a:off x="7543800" y="4114800"/>
            <a:ext cx="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533400"/>
            <a:ext cx="5715000" cy="685800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Residual Probability Plot</a:t>
            </a: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7772400" cy="4757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3200400" y="2133600"/>
            <a:ext cx="2133600" cy="5175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1400" b="1">
                <a:solidFill>
                  <a:srgbClr val="FF0000"/>
                </a:solidFill>
              </a:rPr>
              <a:t>If normal, dots should be linear (45</a:t>
            </a:r>
            <a:r>
              <a:rPr kumimoji="0" lang="en-US" sz="1400" b="1" baseline="30000">
                <a:solidFill>
                  <a:srgbClr val="FF0000"/>
                </a:solidFill>
              </a:rPr>
              <a:t>o</a:t>
            </a:r>
            <a:r>
              <a:rPr kumimoji="0" lang="en-US" sz="1400" b="1">
                <a:solidFill>
                  <a:srgbClr val="FF0000"/>
                </a:solidFill>
              </a:rPr>
              <a:t> line)</a:t>
            </a:r>
            <a:endParaRPr kumimoji="0" lang="en-US" sz="1400">
              <a:solidFill>
                <a:srgbClr val="FF0000"/>
              </a:solidFill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4191000" y="29718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7010400" y="3276600"/>
            <a:ext cx="137160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1400">
                <a:solidFill>
                  <a:srgbClr val="FF0000"/>
                </a:solidFill>
              </a:rPr>
              <a:t>possible outlier</a:t>
            </a:r>
          </a:p>
        </p:txBody>
      </p:sp>
      <p:sp>
        <p:nvSpPr>
          <p:cNvPr id="52231" name="AutoShape 7"/>
          <p:cNvSpPr>
            <a:spLocks noChangeArrowheads="1"/>
          </p:cNvSpPr>
          <p:nvPr/>
        </p:nvSpPr>
        <p:spPr bwMode="auto">
          <a:xfrm>
            <a:off x="7391400" y="2667000"/>
            <a:ext cx="381000" cy="457200"/>
          </a:xfrm>
          <a:prstGeom prst="upArrow">
            <a:avLst>
              <a:gd name="adj1" fmla="val 50000"/>
              <a:gd name="adj2" fmla="val 30000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6019800" cy="671513"/>
          </a:xfrm>
        </p:spPr>
        <p:txBody>
          <a:bodyPr/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Notation</a:t>
            </a:r>
            <a:endParaRPr lang="en-US" sz="3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8435" name="Text Box 4100"/>
          <p:cNvSpPr txBox="1">
            <a:spLocks noChangeArrowheads="1"/>
          </p:cNvSpPr>
          <p:nvPr/>
        </p:nvSpPr>
        <p:spPr bwMode="auto">
          <a:xfrm>
            <a:off x="1219200" y="1600200"/>
            <a:ext cx="6705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2800" dirty="0" err="1">
                <a:latin typeface="Symbol" pitchFamily="18" charset="2"/>
              </a:rPr>
              <a:t>e</a:t>
            </a:r>
            <a:r>
              <a:rPr kumimoji="0" lang="en-US" sz="2800" i="1" baseline="-25000" dirty="0" err="1"/>
              <a:t>i</a:t>
            </a:r>
            <a:r>
              <a:rPr kumimoji="0" lang="en-US" sz="2800" dirty="0"/>
              <a:t> ~ </a:t>
            </a:r>
            <a:r>
              <a:rPr kumimoji="0" lang="en-US" sz="2800" i="1" dirty="0"/>
              <a:t>N</a:t>
            </a:r>
            <a:r>
              <a:rPr kumimoji="0" lang="en-US" sz="2800" dirty="0"/>
              <a:t>(0,</a:t>
            </a:r>
            <a:r>
              <a:rPr kumimoji="0" lang="en-US" sz="2800" i="1" dirty="0">
                <a:latin typeface="Symbol" pitchFamily="18" charset="2"/>
              </a:rPr>
              <a:t>s</a:t>
            </a:r>
            <a:r>
              <a:rPr kumimoji="0" lang="en-US" sz="2800" baseline="30000" dirty="0"/>
              <a:t>2</a:t>
            </a:r>
            <a:r>
              <a:rPr kumimoji="0" lang="en-US" sz="2800" dirty="0"/>
              <a:t>)</a:t>
            </a:r>
          </a:p>
        </p:txBody>
      </p:sp>
      <p:sp>
        <p:nvSpPr>
          <p:cNvPr id="18436" name="Text Box 4104"/>
          <p:cNvSpPr txBox="1">
            <a:spLocks noChangeArrowheads="1"/>
          </p:cNvSpPr>
          <p:nvPr/>
        </p:nvSpPr>
        <p:spPr bwMode="auto">
          <a:xfrm>
            <a:off x="1600200" y="2819400"/>
            <a:ext cx="18288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0000FF"/>
                </a:solidFill>
              </a:rPr>
              <a:t>Errors are normally distributed</a:t>
            </a:r>
          </a:p>
        </p:txBody>
      </p:sp>
      <p:sp>
        <p:nvSpPr>
          <p:cNvPr id="18437" name="Text Box 4105"/>
          <p:cNvSpPr txBox="1">
            <a:spLocks noChangeArrowheads="1"/>
          </p:cNvSpPr>
          <p:nvPr/>
        </p:nvSpPr>
        <p:spPr bwMode="auto">
          <a:xfrm>
            <a:off x="3733800" y="4038600"/>
            <a:ext cx="1828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sz="2000" dirty="0">
                <a:solidFill>
                  <a:srgbClr val="0000FF"/>
                </a:solidFill>
              </a:rPr>
              <a:t>Errors have zero mean</a:t>
            </a:r>
          </a:p>
        </p:txBody>
      </p:sp>
      <p:sp>
        <p:nvSpPr>
          <p:cNvPr id="18438" name="Text Box 4106"/>
          <p:cNvSpPr txBox="1">
            <a:spLocks noChangeArrowheads="1"/>
          </p:cNvSpPr>
          <p:nvPr/>
        </p:nvSpPr>
        <p:spPr bwMode="auto">
          <a:xfrm>
            <a:off x="5638800" y="2895600"/>
            <a:ext cx="1905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rgbClr val="0000FF"/>
                </a:solidFill>
              </a:rPr>
              <a:t>Errors have constant variance </a:t>
            </a:r>
            <a:r>
              <a:rPr lang="en-US" sz="2000" i="1" dirty="0">
                <a:solidFill>
                  <a:srgbClr val="0000FF"/>
                </a:solidFill>
                <a:latin typeface="Symbol" pitchFamily="18" charset="2"/>
              </a:rPr>
              <a:t>s</a:t>
            </a:r>
            <a:r>
              <a:rPr lang="en-US" sz="2000" baseline="30000" dirty="0">
                <a:solidFill>
                  <a:srgbClr val="0000FF"/>
                </a:solidFill>
              </a:rPr>
              <a:t>2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18439" name="Line 4107"/>
          <p:cNvSpPr>
            <a:spLocks noChangeShapeType="1"/>
          </p:cNvSpPr>
          <p:nvPr/>
        </p:nvSpPr>
        <p:spPr bwMode="auto">
          <a:xfrm flipV="1">
            <a:off x="3505200" y="2133600"/>
            <a:ext cx="838200" cy="685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0" name="Line 4108"/>
          <p:cNvSpPr>
            <a:spLocks noChangeShapeType="1"/>
          </p:cNvSpPr>
          <p:nvPr/>
        </p:nvSpPr>
        <p:spPr bwMode="auto">
          <a:xfrm flipV="1">
            <a:off x="4495800" y="2209800"/>
            <a:ext cx="304800" cy="18288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1" name="Line 4109"/>
          <p:cNvSpPr>
            <a:spLocks noChangeShapeType="1"/>
          </p:cNvSpPr>
          <p:nvPr/>
        </p:nvSpPr>
        <p:spPr bwMode="auto">
          <a:xfrm flipH="1" flipV="1">
            <a:off x="5181600" y="2133600"/>
            <a:ext cx="762000" cy="76200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457200"/>
            <a:ext cx="6019800" cy="6715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Effects of Non-Normal Errors</a:t>
            </a:r>
          </a:p>
        </p:txBody>
      </p:sp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990600" y="2362200"/>
            <a:ext cx="71628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/>
              <a:t>  </a:t>
            </a:r>
            <a:r>
              <a:rPr lang="en-US" dirty="0">
                <a:solidFill>
                  <a:schemeClr val="tx2"/>
                </a:solidFill>
              </a:rPr>
              <a:t>Confidence intervals for 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may be incorrect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May indicate outliers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May indicate incorrect model specification</a:t>
            </a:r>
          </a:p>
        </p:txBody>
      </p:sp>
      <p:sp>
        <p:nvSpPr>
          <p:cNvPr id="27652" name="DownRibbonSharp"/>
          <p:cNvSpPr>
            <a:spLocks noEditPoints="1" noChangeArrowheads="1"/>
          </p:cNvSpPr>
          <p:nvPr/>
        </p:nvSpPr>
        <p:spPr bwMode="auto">
          <a:xfrm>
            <a:off x="2057400" y="4724400"/>
            <a:ext cx="4495800" cy="1066800"/>
          </a:xfrm>
          <a:custGeom>
            <a:avLst/>
            <a:gdLst>
              <a:gd name="G0" fmla="+- 0 0 0"/>
              <a:gd name="G1" fmla="+- 5400 0 0"/>
              <a:gd name="G2" fmla="+- 5400 2700 0"/>
              <a:gd name="G3" fmla="+- 21600 0 G2"/>
              <a:gd name="G4" fmla="+- 21600 0 G1"/>
              <a:gd name="G5" fmla="+- 21600 0 2700"/>
              <a:gd name="G6" fmla="*/ G5 1 2"/>
              <a:gd name="G7" fmla="+- 2700 0 0"/>
              <a:gd name="T0" fmla="*/ 10800 w 21600"/>
              <a:gd name="T1" fmla="*/ 2700 h 21600"/>
              <a:gd name="T2" fmla="*/ 2700 w 21600"/>
              <a:gd name="T3" fmla="*/ 9450 h 21600"/>
              <a:gd name="T4" fmla="*/ 10800 w 21600"/>
              <a:gd name="T5" fmla="*/ 21600 h 21600"/>
              <a:gd name="T6" fmla="*/ 18900 w 21600"/>
              <a:gd name="T7" fmla="*/ 945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G1 w 21600"/>
              <a:gd name="T13" fmla="*/ G7 h 21600"/>
              <a:gd name="T14" fmla="*/ G4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0" y="0"/>
                </a:moveTo>
                <a:lnTo>
                  <a:pt x="8100" y="0"/>
                </a:lnTo>
                <a:lnTo>
                  <a:pt x="8100" y="2700"/>
                </a:lnTo>
                <a:lnTo>
                  <a:pt x="13500" y="2700"/>
                </a:lnTo>
                <a:lnTo>
                  <a:pt x="13500" y="0"/>
                </a:lnTo>
                <a:lnTo>
                  <a:pt x="21600" y="0"/>
                </a:lnTo>
                <a:lnTo>
                  <a:pt x="18900" y="9450"/>
                </a:lnTo>
                <a:lnTo>
                  <a:pt x="21600" y="18900"/>
                </a:lnTo>
                <a:lnTo>
                  <a:pt x="16200" y="18900"/>
                </a:lnTo>
                <a:lnTo>
                  <a:pt x="16200" y="21600"/>
                </a:lnTo>
                <a:lnTo>
                  <a:pt x="5400" y="21600"/>
                </a:lnTo>
                <a:lnTo>
                  <a:pt x="5400" y="18900"/>
                </a:lnTo>
                <a:lnTo>
                  <a:pt x="0" y="18900"/>
                </a:lnTo>
                <a:lnTo>
                  <a:pt x="2700" y="9450"/>
                </a:lnTo>
                <a:close/>
              </a:path>
              <a:path w="21600" h="21600" fill="none" extrusionOk="0">
                <a:moveTo>
                  <a:pt x="8100" y="2700"/>
                </a:moveTo>
                <a:lnTo>
                  <a:pt x="5400" y="2700"/>
                </a:lnTo>
                <a:lnTo>
                  <a:pt x="5400" y="18900"/>
                </a:lnTo>
              </a:path>
              <a:path w="21600" h="21600" fill="none" extrusionOk="0">
                <a:moveTo>
                  <a:pt x="5400" y="2700"/>
                </a:moveTo>
                <a:lnTo>
                  <a:pt x="8100" y="0"/>
                </a:lnTo>
              </a:path>
              <a:path w="21600" h="21600" fill="none" extrusionOk="0">
                <a:moveTo>
                  <a:pt x="13500" y="2700"/>
                </a:moveTo>
                <a:lnTo>
                  <a:pt x="16200" y="2700"/>
                </a:lnTo>
                <a:lnTo>
                  <a:pt x="16200" y="18900"/>
                </a:lnTo>
              </a:path>
              <a:path w="21600" h="21600" fill="none" extrusionOk="0">
                <a:moveTo>
                  <a:pt x="16200" y="2700"/>
                </a:moveTo>
                <a:lnTo>
                  <a:pt x="13500" y="0"/>
                </a:ln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1600" dirty="0"/>
              <a:t>But usually not considered a serious problem</a:t>
            </a:r>
          </a:p>
        </p:txBody>
      </p:sp>
      <p:pic>
        <p:nvPicPr>
          <p:cNvPr id="5122" name="Picture 2" descr="C:\Users\Blythe\AppData\Local\Microsoft\Windows\Temporary Internet Files\Content.IE5\707LO0B8\MC90042316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800828"/>
            <a:ext cx="913943" cy="91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421688" cy="6461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Detection of Non-Normal Errors</a:t>
            </a: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1066800" y="2133600"/>
            <a:ext cx="6248400" cy="3662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</a:t>
            </a:r>
            <a:r>
              <a:rPr lang="en-US" dirty="0">
                <a:solidFill>
                  <a:schemeClr val="tx2"/>
                </a:solidFill>
              </a:rPr>
              <a:t>Look at histogram of residuals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/>
              <a:t> Should be symmetric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/>
              <a:t> Should be bell-shaped</a:t>
            </a:r>
          </a:p>
          <a:p>
            <a:pPr algn="l">
              <a:buFontTx/>
              <a:buChar char="•"/>
            </a:pPr>
            <a:endParaRPr lang="en-US" sz="2000" dirty="0"/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Look for outliers or asymmetry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/>
              <a:t> Outliers are a serious violation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/>
              <a:t> Mild asymmetry is common</a:t>
            </a:r>
          </a:p>
          <a:p>
            <a:pPr algn="l">
              <a:buFontTx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Look at probability plot of residuals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/>
              <a:t> Should be linear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/>
              <a:t> Look for outliers</a:t>
            </a:r>
          </a:p>
        </p:txBody>
      </p:sp>
      <p:pic>
        <p:nvPicPr>
          <p:cNvPr id="54276" name="Picture 4" descr="j019538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5600" y="2743200"/>
            <a:ext cx="1566863" cy="1600200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57200"/>
            <a:ext cx="7162800" cy="6715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Remedies for Non-Normal Errors</a:t>
            </a: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1143000" y="2590800"/>
            <a:ext cx="7010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/>
              <a:t>   </a:t>
            </a:r>
            <a:r>
              <a:rPr lang="en-US" dirty="0"/>
              <a:t>Avoid totals (e.g., use per capita data)</a:t>
            </a:r>
          </a:p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endParaRPr lang="en-US" dirty="0"/>
          </a:p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dirty="0"/>
              <a:t>   Transform some variables (e.g., log </a:t>
            </a:r>
            <a:r>
              <a:rPr lang="en-US" i="1" dirty="0"/>
              <a:t>X</a:t>
            </a:r>
            <a:r>
              <a:rPr lang="en-US" dirty="0"/>
              <a:t>)</a:t>
            </a:r>
          </a:p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endParaRPr lang="en-US" dirty="0"/>
          </a:p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dirty="0"/>
              <a:t>   Enlarge the sample (asymptotic normality)</a:t>
            </a:r>
          </a:p>
        </p:txBody>
      </p:sp>
      <p:pic>
        <p:nvPicPr>
          <p:cNvPr id="6146" name="Picture 2" descr="C:\Users\Blythe\AppData\Local\Microsoft\Windows\Temporary Internet Files\Content.IE5\KQKNC4A4\MC90031077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143000"/>
            <a:ext cx="1224229" cy="113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609600"/>
            <a:ext cx="5105400" cy="6715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Influential Observations</a:t>
            </a: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762000" y="3505200"/>
            <a:ext cx="7772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/>
              <a:t>   </a:t>
            </a:r>
            <a:r>
              <a:rPr lang="en-US" dirty="0"/>
              <a:t>These are data points with extreme X values</a:t>
            </a:r>
          </a:p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endParaRPr lang="en-US" dirty="0"/>
          </a:p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dirty="0"/>
              <a:t>   Sometimes called “high leverage” observations</a:t>
            </a:r>
          </a:p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endParaRPr lang="en-US" dirty="0"/>
          </a:p>
          <a:p>
            <a:pPr algn="l">
              <a:buClr>
                <a:schemeClr val="folHlink"/>
              </a:buClr>
              <a:buFont typeface="Wingdings" pitchFamily="2" charset="2"/>
              <a:buBlip>
                <a:blip r:embed="rId2"/>
              </a:buBlip>
            </a:pPr>
            <a:r>
              <a:rPr lang="en-US" dirty="0"/>
              <a:t>   One case may strongly affect the estimates</a:t>
            </a:r>
          </a:p>
        </p:txBody>
      </p:sp>
      <p:sp>
        <p:nvSpPr>
          <p:cNvPr id="29700" name="Cloud"/>
          <p:cNvSpPr>
            <a:spLocks noChangeAspect="1" noEditPoints="1" noChangeArrowheads="1"/>
          </p:cNvSpPr>
          <p:nvPr/>
        </p:nvSpPr>
        <p:spPr bwMode="auto">
          <a:xfrm>
            <a:off x="2819400" y="1676400"/>
            <a:ext cx="3810000" cy="1295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000" i="1" dirty="0">
                <a:solidFill>
                  <a:schemeClr val="tx1">
                    <a:lumMod val="75000"/>
                  </a:schemeClr>
                </a:solidFill>
              </a:rPr>
              <a:t>High "leverage" of certain data points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458200" cy="838200"/>
          </a:xfrm>
        </p:spPr>
        <p:txBody>
          <a:bodyPr/>
          <a:lstStyle/>
          <a:p>
            <a:pPr algn="ctr"/>
            <a:r>
              <a:rPr lang="en-US" sz="3200" b="1" kern="1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Spotting Influential </a:t>
            </a:r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Observations</a:t>
            </a: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914400" y="2286000"/>
            <a:ext cx="76962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</a:t>
            </a:r>
            <a:r>
              <a:rPr lang="en-US" dirty="0">
                <a:solidFill>
                  <a:schemeClr val="tx2"/>
                </a:solidFill>
              </a:rPr>
              <a:t>In MINITAB, look for observations denoted "X"</a:t>
            </a:r>
          </a:p>
          <a:p>
            <a:pPr lvl="1" algn="l">
              <a:buClr>
                <a:schemeClr val="folHlink"/>
              </a:buClr>
            </a:pPr>
            <a:r>
              <a:rPr lang="en-US" sz="2000" dirty="0"/>
              <a:t>(These are observations with unusual X values)</a:t>
            </a: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sz="2000" dirty="0">
              <a:solidFill>
                <a:schemeClr val="tx2"/>
              </a:solidFill>
            </a:endParaRPr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In MINITAB, look for observations denoted "R"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None/>
            </a:pPr>
            <a:r>
              <a:rPr lang="en-US" sz="2000" dirty="0"/>
              <a:t>(These are observations with unusual residuals)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endParaRPr lang="en-US" dirty="0"/>
          </a:p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Do your own tests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None/>
            </a:pPr>
            <a:r>
              <a:rPr lang="en-US" sz="2000" dirty="0"/>
              <a:t>(MINITAB does them automatically)</a:t>
            </a:r>
          </a:p>
        </p:txBody>
      </p:sp>
      <p:pic>
        <p:nvPicPr>
          <p:cNvPr id="7170" name="Picture 2" descr="C:\Users\Blythe\AppData\Local\Microsoft\Windows\Temporary Internet Files\Content.IE5\KQKNC4A4\MC90038257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210467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458200" cy="762000"/>
          </a:xfrm>
        </p:spPr>
        <p:txBody>
          <a:bodyPr/>
          <a:lstStyle/>
          <a:p>
            <a:pPr algn="ctr"/>
            <a:r>
              <a:rPr lang="en-US" sz="3200" b="1" kern="1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Rules for </a:t>
            </a:r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Influential Observations</a:t>
            </a:r>
          </a:p>
        </p:txBody>
      </p:sp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533400" y="1981200"/>
            <a:ext cx="86106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Tx/>
              <a:buBlip>
                <a:blip r:embed="rId2"/>
              </a:buBlip>
            </a:pPr>
            <a:r>
              <a:rPr lang="en-US" b="1" dirty="0"/>
              <a:t>  </a:t>
            </a:r>
            <a:r>
              <a:rPr lang="en-US" dirty="0"/>
              <a:t>Unusual </a:t>
            </a:r>
            <a:r>
              <a:rPr lang="en-US" i="1" dirty="0"/>
              <a:t>X</a:t>
            </a:r>
            <a:r>
              <a:rPr lang="en-US" dirty="0"/>
              <a:t>: look at hat matrix for </a:t>
            </a:r>
            <a:r>
              <a:rPr lang="en-US" i="1" dirty="0" err="1"/>
              <a:t>h</a:t>
            </a:r>
            <a:r>
              <a:rPr lang="en-US" i="1" baseline="-25000" dirty="0" err="1"/>
              <a:t>ii</a:t>
            </a:r>
            <a:r>
              <a:rPr lang="en-US" dirty="0"/>
              <a:t> &gt; </a:t>
            </a:r>
            <a:r>
              <a:rPr lang="en-US" dirty="0" smtClean="0"/>
              <a:t>2(</a:t>
            </a:r>
            <a:r>
              <a:rPr lang="en-US" i="1" dirty="0" smtClean="0"/>
              <a:t>p</a:t>
            </a:r>
            <a:r>
              <a:rPr lang="en-US" dirty="0" smtClean="0"/>
              <a:t>+1)/</a:t>
            </a:r>
            <a:r>
              <a:rPr lang="en-US" i="1" dirty="0" smtClean="0"/>
              <a:t>n</a:t>
            </a:r>
            <a:r>
              <a:rPr lang="en-US" dirty="0" smtClean="0"/>
              <a:t> </a:t>
            </a:r>
            <a:r>
              <a:rPr lang="en-US" dirty="0"/>
              <a:t>where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i="1" dirty="0">
                <a:solidFill>
                  <a:schemeClr val="tx2"/>
                </a:solidFill>
              </a:rPr>
              <a:t>p</a:t>
            </a:r>
            <a:r>
              <a:rPr lang="en-US" sz="2000" dirty="0">
                <a:solidFill>
                  <a:schemeClr val="tx2"/>
                </a:solidFill>
              </a:rPr>
              <a:t> is the number of </a:t>
            </a:r>
            <a:r>
              <a:rPr lang="en-US" sz="2000" dirty="0" smtClean="0">
                <a:solidFill>
                  <a:schemeClr val="tx2"/>
                </a:solidFill>
              </a:rPr>
              <a:t>predictors in </a:t>
            </a:r>
            <a:r>
              <a:rPr lang="en-US" sz="2000" dirty="0">
                <a:solidFill>
                  <a:schemeClr val="tx2"/>
                </a:solidFill>
              </a:rPr>
              <a:t>the model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i="1" dirty="0">
                <a:solidFill>
                  <a:schemeClr val="tx2"/>
                </a:solidFill>
              </a:rPr>
              <a:t>n</a:t>
            </a:r>
            <a:r>
              <a:rPr lang="en-US" sz="2000" dirty="0">
                <a:solidFill>
                  <a:schemeClr val="tx2"/>
                </a:solidFill>
              </a:rPr>
              <a:t> is the number of observations</a:t>
            </a:r>
          </a:p>
          <a:p>
            <a:pPr algn="l">
              <a:buFontTx/>
              <a:buBlip>
                <a:blip r:embed="rId2"/>
              </a:buBlip>
            </a:pPr>
            <a:endParaRPr lang="en-US" sz="2000" dirty="0">
              <a:solidFill>
                <a:schemeClr val="tx2"/>
              </a:solidFill>
            </a:endParaRPr>
          </a:p>
          <a:p>
            <a:pPr algn="l">
              <a:buFontTx/>
              <a:buBlip>
                <a:blip r:embed="rId2"/>
              </a:buBlip>
            </a:pPr>
            <a:r>
              <a:rPr lang="en-US" dirty="0"/>
              <a:t>  Unusual </a:t>
            </a:r>
            <a:r>
              <a:rPr lang="en-US" i="1" dirty="0"/>
              <a:t>Y</a:t>
            </a:r>
            <a:r>
              <a:rPr lang="en-US" dirty="0"/>
              <a:t>: look for large </a:t>
            </a:r>
            <a:r>
              <a:rPr lang="en-US" dirty="0" err="1"/>
              <a:t>studentized</a:t>
            </a:r>
            <a:r>
              <a:rPr lang="en-US" dirty="0"/>
              <a:t> deleted residuals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Use </a:t>
            </a:r>
            <a:r>
              <a:rPr lang="en-US" sz="2000" i="1" dirty="0">
                <a:solidFill>
                  <a:schemeClr val="tx2"/>
                </a:solidFill>
              </a:rPr>
              <a:t>z</a:t>
            </a:r>
            <a:r>
              <a:rPr lang="en-US" sz="2000" dirty="0">
                <a:solidFill>
                  <a:schemeClr val="tx2"/>
                </a:solidFill>
              </a:rPr>
              <a:t> values as a reference if </a:t>
            </a:r>
            <a:r>
              <a:rPr lang="en-US" sz="2000" i="1" dirty="0">
                <a:solidFill>
                  <a:schemeClr val="tx2"/>
                </a:solidFill>
              </a:rPr>
              <a:t>n</a:t>
            </a:r>
            <a:r>
              <a:rPr lang="en-US" sz="2000" dirty="0">
                <a:solidFill>
                  <a:schemeClr val="tx2"/>
                </a:solidFill>
              </a:rPr>
              <a:t> is large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Use </a:t>
            </a:r>
            <a:r>
              <a:rPr lang="en-US" sz="2000" i="1" dirty="0">
                <a:solidFill>
                  <a:schemeClr val="tx2"/>
                </a:solidFill>
              </a:rPr>
              <a:t>t</a:t>
            </a:r>
            <a:r>
              <a:rPr lang="en-US" sz="2000" dirty="0">
                <a:solidFill>
                  <a:schemeClr val="tx2"/>
                </a:solidFill>
              </a:rPr>
              <a:t> values for </a:t>
            </a:r>
            <a:r>
              <a:rPr lang="en-US" sz="2000" dirty="0" err="1">
                <a:solidFill>
                  <a:schemeClr val="tx2"/>
                </a:solidFill>
              </a:rPr>
              <a:t>d.f.</a:t>
            </a:r>
            <a:r>
              <a:rPr lang="en-US" sz="2000" dirty="0">
                <a:solidFill>
                  <a:schemeClr val="tx2"/>
                </a:solidFill>
              </a:rPr>
              <a:t> = </a:t>
            </a:r>
            <a:r>
              <a:rPr lang="en-US" sz="2000" i="1" dirty="0">
                <a:solidFill>
                  <a:schemeClr val="tx2"/>
                </a:solidFill>
              </a:rPr>
              <a:t>n</a:t>
            </a:r>
            <a:r>
              <a:rPr lang="en-US" sz="2000" dirty="0">
                <a:solidFill>
                  <a:schemeClr val="tx2"/>
                </a:solidFill>
              </a:rPr>
              <a:t> - </a:t>
            </a:r>
            <a:r>
              <a:rPr lang="en-US" sz="2000" i="1" dirty="0">
                <a:solidFill>
                  <a:schemeClr val="tx2"/>
                </a:solidFill>
              </a:rPr>
              <a:t>p</a:t>
            </a:r>
            <a:r>
              <a:rPr lang="en-US" sz="2000" dirty="0">
                <a:solidFill>
                  <a:schemeClr val="tx2"/>
                </a:solidFill>
              </a:rPr>
              <a:t> - 1 if </a:t>
            </a:r>
            <a:r>
              <a:rPr lang="en-US" sz="2000" i="1" dirty="0">
                <a:solidFill>
                  <a:schemeClr val="tx2"/>
                </a:solidFill>
              </a:rPr>
              <a:t>n</a:t>
            </a:r>
            <a:r>
              <a:rPr lang="en-US" sz="2000" dirty="0">
                <a:solidFill>
                  <a:schemeClr val="tx2"/>
                </a:solidFill>
              </a:rPr>
              <a:t> is small</a:t>
            </a:r>
          </a:p>
          <a:p>
            <a:pPr lvl="1" algn="l">
              <a:buFontTx/>
              <a:buBlip>
                <a:blip r:embed="rId2"/>
              </a:buBlip>
            </a:pPr>
            <a:endParaRPr lang="en-US" sz="2000" dirty="0">
              <a:solidFill>
                <a:schemeClr val="tx2"/>
              </a:solidFill>
            </a:endParaRPr>
          </a:p>
          <a:p>
            <a:pPr algn="l">
              <a:buFontTx/>
              <a:buBlip>
                <a:blip r:embed="rId2"/>
              </a:buBlip>
            </a:pPr>
            <a:r>
              <a:rPr lang="en-US" dirty="0"/>
              <a:t>  Unusual 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i="1" dirty="0"/>
              <a:t>and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: use Cook’s distance measure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Use </a:t>
            </a:r>
            <a:r>
              <a:rPr lang="en-US" sz="2000" i="1" dirty="0">
                <a:solidFill>
                  <a:schemeClr val="tx2"/>
                </a:solidFill>
              </a:rPr>
              <a:t>F</a:t>
            </a:r>
            <a:r>
              <a:rPr lang="en-US" sz="2000" dirty="0">
                <a:solidFill>
                  <a:schemeClr val="tx2"/>
                </a:solidFill>
              </a:rPr>
              <a:t>(</a:t>
            </a:r>
            <a:r>
              <a:rPr lang="en-US" sz="2000" i="1" dirty="0" err="1">
                <a:solidFill>
                  <a:schemeClr val="tx2"/>
                </a:solidFill>
              </a:rPr>
              <a:t>p</a:t>
            </a:r>
            <a:r>
              <a:rPr lang="en-US" sz="2000" dirty="0" err="1">
                <a:solidFill>
                  <a:schemeClr val="tx2"/>
                </a:solidFill>
              </a:rPr>
              <a:t>,</a:t>
            </a:r>
            <a:r>
              <a:rPr lang="en-US" sz="2000" i="1" dirty="0" err="1">
                <a:solidFill>
                  <a:schemeClr val="tx2"/>
                </a:solidFill>
              </a:rPr>
              <a:t>n</a:t>
            </a:r>
            <a:r>
              <a:rPr lang="en-US" sz="2000" dirty="0">
                <a:solidFill>
                  <a:schemeClr val="tx2"/>
                </a:solidFill>
              </a:rPr>
              <a:t>-</a:t>
            </a:r>
            <a:r>
              <a:rPr lang="en-US" sz="2000" i="1" dirty="0">
                <a:solidFill>
                  <a:schemeClr val="tx2"/>
                </a:solidFill>
              </a:rPr>
              <a:t>p</a:t>
            </a:r>
            <a:r>
              <a:rPr lang="en-US" sz="2000" dirty="0">
                <a:solidFill>
                  <a:schemeClr val="tx2"/>
                </a:solidFill>
              </a:rPr>
              <a:t>) as critical value</a:t>
            </a:r>
          </a:p>
          <a:p>
            <a:pPr algn="l">
              <a:buFontTx/>
              <a:buBlip>
                <a:blip r:embed="rId2"/>
              </a:buBlip>
            </a:pPr>
            <a:endParaRPr lang="en-US" dirty="0">
              <a:solidFill>
                <a:schemeClr val="tx2"/>
              </a:solidFill>
            </a:endParaRPr>
          </a:p>
          <a:p>
            <a:pPr algn="l">
              <a:buFontTx/>
              <a:buBlip>
                <a:blip r:embed="rId2"/>
              </a:buBlip>
            </a:pPr>
            <a:r>
              <a:rPr lang="en-US" dirty="0"/>
              <a:t>  Unusual </a:t>
            </a:r>
            <a:r>
              <a:rPr lang="en-US" i="1" dirty="0"/>
              <a:t>X</a:t>
            </a:r>
            <a:r>
              <a:rPr lang="en-US" dirty="0"/>
              <a:t> </a:t>
            </a:r>
            <a:r>
              <a:rPr lang="en-US" i="1" dirty="0"/>
              <a:t>and</a:t>
            </a:r>
            <a:r>
              <a:rPr lang="en-US" dirty="0"/>
              <a:t> </a:t>
            </a:r>
            <a:r>
              <a:rPr lang="en-US" i="1" dirty="0"/>
              <a:t>Y</a:t>
            </a:r>
            <a:r>
              <a:rPr lang="en-US" dirty="0"/>
              <a:t>: use MINITAB’s </a:t>
            </a:r>
            <a:r>
              <a:rPr lang="en-US" dirty="0" err="1"/>
              <a:t>Dfits</a:t>
            </a:r>
            <a:r>
              <a:rPr lang="en-US" dirty="0"/>
              <a:t> measure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</a:rPr>
              <a:t>Rule of thumb is </a:t>
            </a:r>
            <a:r>
              <a:rPr lang="en-US" sz="2000" dirty="0" err="1">
                <a:solidFill>
                  <a:schemeClr val="tx2"/>
                </a:solidFill>
              </a:rPr>
              <a:t>Dfits</a:t>
            </a:r>
            <a:r>
              <a:rPr lang="en-US" sz="2000" dirty="0">
                <a:solidFill>
                  <a:schemeClr val="tx2"/>
                </a:solidFill>
              </a:rPr>
              <a:t> &gt; 2{</a:t>
            </a:r>
            <a:r>
              <a:rPr lang="en-US" sz="2000" i="1" dirty="0">
                <a:solidFill>
                  <a:schemeClr val="tx2"/>
                </a:solidFill>
              </a:rPr>
              <a:t>p</a:t>
            </a:r>
            <a:r>
              <a:rPr lang="en-US" sz="2000" dirty="0">
                <a:solidFill>
                  <a:schemeClr val="tx2"/>
                </a:solidFill>
              </a:rPr>
              <a:t>/</a:t>
            </a:r>
            <a:r>
              <a:rPr lang="en-US" sz="2000" i="1" dirty="0">
                <a:solidFill>
                  <a:schemeClr val="tx2"/>
                </a:solidFill>
              </a:rPr>
              <a:t>n</a:t>
            </a:r>
            <a:r>
              <a:rPr lang="en-US" sz="2000" dirty="0">
                <a:solidFill>
                  <a:schemeClr val="tx2"/>
                </a:solidFill>
              </a:rPr>
              <a:t>}</a:t>
            </a:r>
            <a:r>
              <a:rPr lang="en-US" sz="2000" baseline="30000" dirty="0">
                <a:solidFill>
                  <a:schemeClr val="tx2"/>
                </a:solidFill>
              </a:rPr>
              <a:t>.5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8001000" cy="671513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Remedies for Influential Observations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914400" y="3048000"/>
            <a:ext cx="73914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algn="l"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dirty="0"/>
              <a:t>Discard </a:t>
            </a:r>
            <a:r>
              <a:rPr lang="en-US" dirty="0" smtClean="0"/>
              <a:t>an observation </a:t>
            </a:r>
            <a:r>
              <a:rPr lang="en-US" i="1" dirty="0"/>
              <a:t>only if you have logical reasons for thinking the observation is flawed</a:t>
            </a:r>
          </a:p>
          <a:p>
            <a:pPr marL="457200" indent="-457200" algn="l">
              <a:buClr>
                <a:schemeClr val="folHlink"/>
              </a:buClr>
              <a:buFontTx/>
              <a:buBlip>
                <a:blip r:embed="rId3"/>
              </a:buBlip>
            </a:pPr>
            <a:endParaRPr lang="en-US" dirty="0"/>
          </a:p>
          <a:p>
            <a:pPr marL="457200" indent="-457200" algn="l">
              <a:buClr>
                <a:schemeClr val="folHlink"/>
              </a:buClr>
              <a:buFontTx/>
              <a:buBlip>
                <a:blip r:embed="rId3"/>
              </a:buBlip>
            </a:pPr>
            <a:r>
              <a:rPr lang="en-US" dirty="0"/>
              <a:t>Use method of least absolute deviations</a:t>
            </a:r>
          </a:p>
          <a:p>
            <a:pPr marL="457200" indent="-457200" algn="l">
              <a:buClr>
                <a:schemeClr val="folHlink"/>
              </a:buClr>
            </a:pPr>
            <a:r>
              <a:rPr lang="en-US" dirty="0"/>
              <a:t>	(but Minitab and Excel don’t </a:t>
            </a:r>
            <a:r>
              <a:rPr lang="en-US" dirty="0" smtClean="0"/>
              <a:t>do this)</a:t>
            </a:r>
            <a:endParaRPr lang="en-US" dirty="0"/>
          </a:p>
          <a:p>
            <a:pPr marL="914400" lvl="1" indent="-457200" algn="l">
              <a:buClr>
                <a:schemeClr val="folHlink"/>
              </a:buClr>
              <a:buFontTx/>
              <a:buChar char="•"/>
            </a:pPr>
            <a:endParaRPr lang="en-US" dirty="0"/>
          </a:p>
          <a:p>
            <a:pPr marL="457200" indent="-457200" algn="l">
              <a:buClr>
                <a:schemeClr val="folHlink"/>
              </a:buClr>
              <a:buFontTx/>
              <a:buChar char="•"/>
            </a:pPr>
            <a:r>
              <a:rPr lang="en-US" dirty="0"/>
              <a:t>Call a professional statistician</a:t>
            </a:r>
          </a:p>
        </p:txBody>
      </p:sp>
      <p:pic>
        <p:nvPicPr>
          <p:cNvPr id="8194" name="Picture 2" descr="C:\Users\Blythe\AppData\Local\Microsoft\Windows\Temporary Internet Files\Content.IE5\POCLGNHA\MC900311192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342" y="1371600"/>
            <a:ext cx="1461516" cy="138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609600"/>
            <a:ext cx="5715000" cy="762000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Assessing Fit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1600200" y="3124200"/>
            <a:ext cx="6019800" cy="252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dirty="0"/>
              <a:t>The fit of a model can be assessed by</a:t>
            </a:r>
          </a:p>
          <a:p>
            <a:pPr lvl="1" algn="l">
              <a:lnSpc>
                <a:spcPct val="140000"/>
              </a:lnSpc>
              <a:buClr>
                <a:schemeClr val="folHlink"/>
              </a:buClr>
              <a:buFont typeface="Wingdings" pitchFamily="2" charset="2"/>
              <a:buChar char="ü"/>
            </a:pPr>
            <a:r>
              <a:rPr lang="en-US" dirty="0">
                <a:solidFill>
                  <a:schemeClr val="tx2"/>
                </a:solidFill>
              </a:rPr>
              <a:t> the </a:t>
            </a:r>
            <a:r>
              <a:rPr lang="en-US" i="1" dirty="0">
                <a:solidFill>
                  <a:schemeClr val="tx2"/>
                </a:solidFill>
              </a:rPr>
              <a:t>R</a:t>
            </a:r>
            <a:r>
              <a:rPr lang="en-US" baseline="30000" dirty="0">
                <a:solidFill>
                  <a:schemeClr val="tx2"/>
                </a:solidFill>
              </a:rPr>
              <a:t>2</a:t>
            </a:r>
            <a:r>
              <a:rPr lang="en-US" dirty="0">
                <a:solidFill>
                  <a:schemeClr val="tx2"/>
                </a:solidFill>
              </a:rPr>
              <a:t> and </a:t>
            </a:r>
            <a:r>
              <a:rPr lang="en-US" i="1" dirty="0">
                <a:solidFill>
                  <a:schemeClr val="tx2"/>
                </a:solidFill>
              </a:rPr>
              <a:t>R</a:t>
            </a:r>
            <a:r>
              <a:rPr lang="en-US" baseline="30000" dirty="0">
                <a:solidFill>
                  <a:schemeClr val="tx2"/>
                </a:solidFill>
              </a:rPr>
              <a:t>2</a:t>
            </a:r>
            <a:r>
              <a:rPr lang="en-US" baseline="-25000" dirty="0">
                <a:solidFill>
                  <a:schemeClr val="tx2"/>
                </a:solidFill>
              </a:rPr>
              <a:t>adj</a:t>
            </a:r>
            <a:r>
              <a:rPr lang="en-US" dirty="0">
                <a:solidFill>
                  <a:schemeClr val="tx2"/>
                </a:solidFill>
              </a:rPr>
              <a:t>, </a:t>
            </a:r>
          </a:p>
          <a:p>
            <a:pPr lvl="1" algn="l">
              <a:lnSpc>
                <a:spcPct val="140000"/>
              </a:lnSpc>
              <a:buClr>
                <a:schemeClr val="folHlink"/>
              </a:buClr>
              <a:buFont typeface="Wingdings" pitchFamily="2" charset="2"/>
              <a:buChar char="ü"/>
            </a:pPr>
            <a:r>
              <a:rPr lang="en-US" dirty="0">
                <a:solidFill>
                  <a:schemeClr val="tx2"/>
                </a:solidFill>
              </a:rPr>
              <a:t> the </a:t>
            </a:r>
            <a:r>
              <a:rPr lang="en-US" i="1" dirty="0">
                <a:solidFill>
                  <a:schemeClr val="tx2"/>
                </a:solidFill>
              </a:rPr>
              <a:t>F</a:t>
            </a:r>
            <a:r>
              <a:rPr lang="en-US" dirty="0">
                <a:solidFill>
                  <a:schemeClr val="tx2"/>
                </a:solidFill>
              </a:rPr>
              <a:t> statistic in ANOVA table </a:t>
            </a:r>
          </a:p>
          <a:p>
            <a:pPr lvl="1" algn="l">
              <a:lnSpc>
                <a:spcPct val="140000"/>
              </a:lnSpc>
              <a:buClr>
                <a:schemeClr val="folHlink"/>
              </a:buClr>
              <a:buFont typeface="Wingdings" pitchFamily="2" charset="2"/>
              <a:buChar char="ü"/>
            </a:pPr>
            <a:r>
              <a:rPr lang="en-US" dirty="0">
                <a:solidFill>
                  <a:schemeClr val="tx2"/>
                </a:solidFill>
              </a:rPr>
              <a:t> the standard </a:t>
            </a:r>
            <a:r>
              <a:rPr lang="en-US" dirty="0" smtClean="0">
                <a:solidFill>
                  <a:schemeClr val="tx2"/>
                </a:solidFill>
              </a:rPr>
              <a:t>error </a:t>
            </a:r>
            <a:r>
              <a:rPr lang="en-US" i="1" dirty="0" smtClean="0">
                <a:solidFill>
                  <a:schemeClr val="tx2"/>
                </a:solidFill>
              </a:rPr>
              <a:t>s</a:t>
            </a:r>
            <a:r>
              <a:rPr lang="en-US" i="1" baseline="-25000" dirty="0" smtClean="0">
                <a:solidFill>
                  <a:schemeClr val="tx2"/>
                </a:solidFill>
              </a:rPr>
              <a:t>e</a:t>
            </a:r>
            <a:endParaRPr lang="en-US" i="1" baseline="-25000" dirty="0">
              <a:solidFill>
                <a:schemeClr val="tx2"/>
              </a:solidFill>
            </a:endParaRPr>
          </a:p>
          <a:p>
            <a:pPr lvl="1" algn="l">
              <a:lnSpc>
                <a:spcPct val="140000"/>
              </a:lnSpc>
              <a:buClr>
                <a:schemeClr val="folHlink"/>
              </a:buClr>
              <a:buFont typeface="Wingdings" pitchFamily="2" charset="2"/>
              <a:buChar char="ü"/>
            </a:pPr>
            <a:r>
              <a:rPr lang="en-US" dirty="0">
                <a:solidFill>
                  <a:schemeClr val="tx2"/>
                </a:solidFill>
              </a:rPr>
              <a:t> plot of fitted 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against actual </a:t>
            </a:r>
            <a:r>
              <a:rPr lang="en-US" i="1" dirty="0">
                <a:solidFill>
                  <a:schemeClr val="tx2"/>
                </a:solidFill>
              </a:rPr>
              <a:t>Y</a:t>
            </a:r>
          </a:p>
        </p:txBody>
      </p:sp>
      <p:sp>
        <p:nvSpPr>
          <p:cNvPr id="90116" name="Cloud"/>
          <p:cNvSpPr>
            <a:spLocks noChangeAspect="1" noEditPoints="1" noChangeArrowheads="1"/>
          </p:cNvSpPr>
          <p:nvPr/>
        </p:nvSpPr>
        <p:spPr bwMode="auto">
          <a:xfrm>
            <a:off x="3124200" y="1600200"/>
            <a:ext cx="3505200" cy="1295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000" i="1" dirty="0">
                <a:solidFill>
                  <a:schemeClr val="tx1">
                    <a:lumMod val="75000"/>
                  </a:schemeClr>
                </a:solidFill>
              </a:rPr>
              <a:t>There are many ways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762000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Overall Fit:  Actual Y versus Fitted Y</a:t>
            </a: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76400"/>
            <a:ext cx="74676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5791200" y="4038600"/>
            <a:ext cx="2057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The closer to a 45</a:t>
            </a:r>
            <a:r>
              <a:rPr lang="en-US" sz="1400" baseline="30000">
                <a:solidFill>
                  <a:srgbClr val="FF0000"/>
                </a:solidFill>
              </a:rPr>
              <a:t>o</a:t>
            </a:r>
            <a:r>
              <a:rPr lang="en-US" sz="1400">
                <a:solidFill>
                  <a:srgbClr val="FF0000"/>
                </a:solidFill>
              </a:rPr>
              <a:t> line, the better the fit</a:t>
            </a:r>
          </a:p>
        </p:txBody>
      </p:sp>
      <p:sp>
        <p:nvSpPr>
          <p:cNvPr id="61445" name="Line 5"/>
          <p:cNvSpPr>
            <a:spLocks noChangeShapeType="1"/>
          </p:cNvSpPr>
          <p:nvPr/>
        </p:nvSpPr>
        <p:spPr bwMode="auto">
          <a:xfrm flipH="1" flipV="1">
            <a:off x="6096000" y="3505200"/>
            <a:ext cx="3810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2209800" y="1981200"/>
            <a:ext cx="2209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The correlation between actual Y and fitted Y is the multiple correlation coefficient</a:t>
            </a:r>
          </a:p>
        </p:txBody>
      </p:sp>
      <p:sp>
        <p:nvSpPr>
          <p:cNvPr id="61447" name="Line 7"/>
          <p:cNvSpPr>
            <a:spLocks noChangeShapeType="1"/>
          </p:cNvSpPr>
          <p:nvPr/>
        </p:nvSpPr>
        <p:spPr bwMode="auto">
          <a:xfrm flipV="1">
            <a:off x="4495800" y="2057400"/>
            <a:ext cx="838200" cy="304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33400"/>
            <a:ext cx="7772400" cy="762000"/>
          </a:xfrm>
        </p:spPr>
        <p:txBody>
          <a:bodyPr/>
          <a:lstStyle/>
          <a:p>
            <a:pPr algn="ctr"/>
            <a:r>
              <a:rPr lang="en-US" sz="3200" b="1" kern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Summing It Up</a:t>
            </a:r>
          </a:p>
        </p:txBody>
      </p:sp>
      <p:sp>
        <p:nvSpPr>
          <p:cNvPr id="62467" name="Text Box 8"/>
          <p:cNvSpPr txBox="1">
            <a:spLocks noChangeArrowheads="1"/>
          </p:cNvSpPr>
          <p:nvPr/>
        </p:nvSpPr>
        <p:spPr bwMode="auto">
          <a:xfrm>
            <a:off x="1905000" y="2667000"/>
            <a:ext cx="5410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</a:t>
            </a:r>
            <a:r>
              <a:rPr lang="en-US" dirty="0">
                <a:solidFill>
                  <a:schemeClr val="tx2"/>
                </a:solidFill>
              </a:rPr>
              <a:t>C</a:t>
            </a:r>
            <a:r>
              <a:rPr lang="en-US" dirty="0">
                <a:solidFill>
                  <a:srgbClr val="996633"/>
                </a:solidFill>
              </a:rPr>
              <a:t>omputers do most of the work</a:t>
            </a:r>
          </a:p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dirty="0">
                <a:solidFill>
                  <a:srgbClr val="996633"/>
                </a:solidFill>
              </a:rPr>
              <a:t>  Regression is somewhat robust</a:t>
            </a:r>
          </a:p>
          <a:p>
            <a:pPr algn="l">
              <a:spcBef>
                <a:spcPct val="50000"/>
              </a:spcBef>
              <a:buFontTx/>
              <a:buBlip>
                <a:blip r:embed="rId2"/>
              </a:buBlip>
            </a:pPr>
            <a:r>
              <a:rPr lang="en-US" dirty="0">
                <a:solidFill>
                  <a:srgbClr val="996633"/>
                </a:solidFill>
              </a:rPr>
              <a:t>  Be careful but don't panic</a:t>
            </a:r>
          </a:p>
        </p:txBody>
      </p:sp>
      <p:pic>
        <p:nvPicPr>
          <p:cNvPr id="62468" name="Picture 9" descr="j030107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029200"/>
            <a:ext cx="1295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9" name="AutoShape 10"/>
          <p:cNvSpPr>
            <a:spLocks noChangeArrowheads="1"/>
          </p:cNvSpPr>
          <p:nvPr/>
        </p:nvSpPr>
        <p:spPr bwMode="auto">
          <a:xfrm>
            <a:off x="5486400" y="4343400"/>
            <a:ext cx="1981200" cy="609600"/>
          </a:xfrm>
          <a:prstGeom prst="cloudCallout">
            <a:avLst>
              <a:gd name="adj1" fmla="val -55287"/>
              <a:gd name="adj2" fmla="val 9244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800" dirty="0"/>
              <a:t>Excelsior!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421688" cy="685800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Violations of Assumptions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85800" y="2971800"/>
            <a:ext cx="8153400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b="1" dirty="0">
                <a:solidFill>
                  <a:schemeClr val="tx2"/>
                </a:solidFill>
              </a:rPr>
              <a:t>  </a:t>
            </a:r>
            <a:r>
              <a:rPr lang="en-US" dirty="0">
                <a:solidFill>
                  <a:schemeClr val="tx2"/>
                </a:solidFill>
              </a:rPr>
              <a:t>Relevant predictors were omitted</a:t>
            </a:r>
          </a:p>
          <a:p>
            <a:pPr algn="l">
              <a:lnSpc>
                <a:spcPct val="15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Wrong model form </a:t>
            </a:r>
            <a:r>
              <a:rPr lang="en-US" dirty="0" smtClean="0">
                <a:solidFill>
                  <a:schemeClr val="tx2"/>
                </a:solidFill>
              </a:rPr>
              <a:t>was specified </a:t>
            </a:r>
            <a:r>
              <a:rPr lang="en-US" dirty="0">
                <a:solidFill>
                  <a:schemeClr val="tx2"/>
                </a:solidFill>
              </a:rPr>
              <a:t>(e.g., linear)</a:t>
            </a:r>
          </a:p>
          <a:p>
            <a:pPr algn="l">
              <a:lnSpc>
                <a:spcPct val="15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Collinear predictors (i.e., correlated </a:t>
            </a:r>
            <a:r>
              <a:rPr lang="en-US" i="1" dirty="0" err="1">
                <a:solidFill>
                  <a:schemeClr val="tx2"/>
                </a:solidFill>
              </a:rPr>
              <a:t>X</a:t>
            </a:r>
            <a:r>
              <a:rPr lang="en-US" i="1" baseline="-25000" dirty="0" err="1">
                <a:solidFill>
                  <a:schemeClr val="tx2"/>
                </a:solidFill>
              </a:rPr>
              <a:t>j</a:t>
            </a:r>
            <a:r>
              <a:rPr lang="en-US" dirty="0">
                <a:solidFill>
                  <a:schemeClr val="tx2"/>
                </a:solidFill>
              </a:rPr>
              <a:t> and </a:t>
            </a:r>
            <a:r>
              <a:rPr lang="en-US" i="1" dirty="0" err="1">
                <a:solidFill>
                  <a:schemeClr val="tx2"/>
                </a:solidFill>
              </a:rPr>
              <a:t>X</a:t>
            </a:r>
            <a:r>
              <a:rPr lang="en-US" i="1" baseline="-25000" dirty="0" err="1">
                <a:solidFill>
                  <a:schemeClr val="tx2"/>
                </a:solidFill>
              </a:rPr>
              <a:t>k</a:t>
            </a:r>
            <a:r>
              <a:rPr lang="en-US" dirty="0">
                <a:solidFill>
                  <a:schemeClr val="tx2"/>
                </a:solidFill>
              </a:rPr>
              <a:t>)</a:t>
            </a:r>
          </a:p>
          <a:p>
            <a:pPr algn="l">
              <a:lnSpc>
                <a:spcPct val="15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Non-normal errors (e.g., skewed, outliers)</a:t>
            </a:r>
          </a:p>
          <a:p>
            <a:pPr algn="l">
              <a:lnSpc>
                <a:spcPct val="15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</a:t>
            </a:r>
            <a:r>
              <a:rPr lang="en-US" dirty="0" err="1">
                <a:solidFill>
                  <a:schemeClr val="tx2"/>
                </a:solidFill>
              </a:rPr>
              <a:t>Heteroscedastic</a:t>
            </a:r>
            <a:r>
              <a:rPr lang="en-US" dirty="0">
                <a:solidFill>
                  <a:schemeClr val="tx2"/>
                </a:solidFill>
              </a:rPr>
              <a:t> errors (non-constant variance)</a:t>
            </a:r>
          </a:p>
          <a:p>
            <a:pPr algn="l">
              <a:lnSpc>
                <a:spcPct val="150000"/>
              </a:lnSpc>
              <a:buClr>
                <a:schemeClr val="tx1"/>
              </a:buClr>
              <a:buFont typeface="Wingdings" pitchFamily="2" charset="2"/>
              <a:buBlip>
                <a:blip r:embed="rId2"/>
              </a:buBlip>
            </a:pPr>
            <a:r>
              <a:rPr lang="en-US" dirty="0">
                <a:solidFill>
                  <a:schemeClr val="tx2"/>
                </a:solidFill>
              </a:rPr>
              <a:t>  </a:t>
            </a:r>
            <a:r>
              <a:rPr lang="en-US" dirty="0" err="1">
                <a:solidFill>
                  <a:schemeClr val="tx2"/>
                </a:solidFill>
              </a:rPr>
              <a:t>Autocorrelated</a:t>
            </a:r>
            <a:r>
              <a:rPr lang="en-US" dirty="0">
                <a:solidFill>
                  <a:schemeClr val="tx2"/>
                </a:solidFill>
              </a:rPr>
              <a:t> errors (non-independent)</a:t>
            </a:r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1066800" y="1600200"/>
            <a:ext cx="6858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137160" bIns="137160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kumimoji="0" lang="en-US" sz="2800" i="1" dirty="0" err="1"/>
              <a:t>y</a:t>
            </a:r>
            <a:r>
              <a:rPr kumimoji="0" lang="en-US" sz="2800" i="1" baseline="-25000" dirty="0" err="1"/>
              <a:t>i</a:t>
            </a:r>
            <a:r>
              <a:rPr kumimoji="0" lang="en-US" sz="2800" dirty="0"/>
              <a:t> = </a:t>
            </a:r>
            <a:r>
              <a:rPr kumimoji="0" lang="en-US" sz="2800" i="1" dirty="0">
                <a:latin typeface="Symbol" pitchFamily="18" charset="2"/>
              </a:rPr>
              <a:t>b</a:t>
            </a:r>
            <a:r>
              <a:rPr kumimoji="0" lang="en-US" sz="2800" baseline="-25000" dirty="0"/>
              <a:t>0</a:t>
            </a:r>
            <a:r>
              <a:rPr kumimoji="0" lang="en-US" sz="2800" dirty="0"/>
              <a:t> + </a:t>
            </a:r>
            <a:r>
              <a:rPr kumimoji="0" lang="en-US" sz="2800" i="1" dirty="0">
                <a:latin typeface="Symbol" pitchFamily="18" charset="2"/>
              </a:rPr>
              <a:t>b</a:t>
            </a:r>
            <a:r>
              <a:rPr kumimoji="0" lang="en-US" sz="2800" baseline="-25000" dirty="0"/>
              <a:t>1</a:t>
            </a:r>
            <a:r>
              <a:rPr kumimoji="0" lang="en-US" sz="2800" i="1" dirty="0"/>
              <a:t>x</a:t>
            </a:r>
            <a:r>
              <a:rPr kumimoji="0" lang="en-US" sz="2800" baseline="-25000" dirty="0"/>
              <a:t>1</a:t>
            </a:r>
            <a:r>
              <a:rPr kumimoji="0" lang="en-US" sz="2800" i="1" baseline="-25000" dirty="0"/>
              <a:t>i</a:t>
            </a:r>
            <a:r>
              <a:rPr kumimoji="0" lang="en-US" sz="2800" dirty="0"/>
              <a:t> + </a:t>
            </a:r>
            <a:r>
              <a:rPr kumimoji="0" lang="en-US" sz="2800" i="1" dirty="0">
                <a:latin typeface="Symbol" pitchFamily="18" charset="2"/>
              </a:rPr>
              <a:t>b</a:t>
            </a:r>
            <a:r>
              <a:rPr kumimoji="0" lang="en-US" sz="2800" baseline="-25000" dirty="0"/>
              <a:t>2</a:t>
            </a:r>
            <a:r>
              <a:rPr kumimoji="0" lang="en-US" sz="2800" i="1" dirty="0"/>
              <a:t>x</a:t>
            </a:r>
            <a:r>
              <a:rPr kumimoji="0" lang="en-US" sz="2800" baseline="-25000" dirty="0"/>
              <a:t>2</a:t>
            </a:r>
            <a:r>
              <a:rPr kumimoji="0" lang="en-US" sz="2800" i="1" baseline="-25000" dirty="0"/>
              <a:t>i</a:t>
            </a:r>
            <a:r>
              <a:rPr kumimoji="0" lang="en-US" sz="2800" dirty="0"/>
              <a:t> + … + </a:t>
            </a:r>
            <a:r>
              <a:rPr kumimoji="0" lang="en-US" sz="2800" dirty="0" err="1">
                <a:latin typeface="Symbol" pitchFamily="18" charset="2"/>
              </a:rPr>
              <a:t>b</a:t>
            </a:r>
            <a:r>
              <a:rPr kumimoji="0" lang="en-US" sz="2800" i="1" baseline="-25000" dirty="0" err="1"/>
              <a:t>p</a:t>
            </a:r>
            <a:r>
              <a:rPr kumimoji="0" lang="en-US" sz="2800" dirty="0" err="1"/>
              <a:t>x</a:t>
            </a:r>
            <a:r>
              <a:rPr kumimoji="0" lang="en-US" sz="2800" i="1" baseline="-25000" dirty="0" err="1"/>
              <a:t>pi</a:t>
            </a:r>
            <a:r>
              <a:rPr kumimoji="0" lang="en-US" sz="2800" dirty="0"/>
              <a:t> + </a:t>
            </a:r>
            <a:r>
              <a:rPr kumimoji="0" lang="en-US" sz="2800" i="1" dirty="0" err="1">
                <a:latin typeface="Symbol" pitchFamily="18" charset="2"/>
              </a:rPr>
              <a:t>e</a:t>
            </a:r>
            <a:r>
              <a:rPr kumimoji="0" lang="en-US" sz="2800" i="1" baseline="-25000" dirty="0" err="1"/>
              <a:t>i</a:t>
            </a:r>
            <a:endParaRPr kumimoji="0" lang="en-US" sz="2800" i="1" dirty="0"/>
          </a:p>
        </p:txBody>
      </p:sp>
      <p:pic>
        <p:nvPicPr>
          <p:cNvPr id="19461" name="Picture 8" descr="j028603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7600" y="2743200"/>
            <a:ext cx="919163" cy="885825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200" y="609600"/>
            <a:ext cx="6019800" cy="671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What Is Specification Bias?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85800" y="3352800"/>
            <a:ext cx="80010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dirty="0"/>
              <a:t>Example of </a:t>
            </a:r>
            <a:r>
              <a:rPr lang="en-US" dirty="0" smtClean="0"/>
              <a:t>wrong model form</a:t>
            </a:r>
            <a:r>
              <a:rPr lang="en-US" dirty="0"/>
              <a:t>: </a:t>
            </a:r>
          </a:p>
          <a:p>
            <a:pPr lvl="1" algn="l"/>
            <a:r>
              <a:rPr lang="en-US" dirty="0">
                <a:solidFill>
                  <a:schemeClr val="tx2"/>
                </a:solidFill>
              </a:rPr>
              <a:t>You said 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= </a:t>
            </a:r>
            <a:r>
              <a:rPr lang="en-US" i="1" dirty="0">
                <a:solidFill>
                  <a:schemeClr val="tx2"/>
                </a:solidFill>
              </a:rPr>
              <a:t>a</a:t>
            </a:r>
            <a:r>
              <a:rPr lang="en-US" dirty="0">
                <a:solidFill>
                  <a:schemeClr val="tx2"/>
                </a:solidFill>
              </a:rPr>
              <a:t> + </a:t>
            </a:r>
            <a:r>
              <a:rPr lang="en-US" i="1" dirty="0" err="1">
                <a:solidFill>
                  <a:schemeClr val="tx2"/>
                </a:solidFill>
              </a:rPr>
              <a:t>bX</a:t>
            </a:r>
            <a:r>
              <a:rPr lang="en-US" dirty="0">
                <a:solidFill>
                  <a:schemeClr val="tx2"/>
                </a:solidFill>
              </a:rPr>
              <a:t>, but actually 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= </a:t>
            </a:r>
            <a:r>
              <a:rPr lang="en-US" i="1" dirty="0">
                <a:solidFill>
                  <a:schemeClr val="tx2"/>
                </a:solidFill>
              </a:rPr>
              <a:t>a</a:t>
            </a:r>
            <a:r>
              <a:rPr lang="en-US" dirty="0">
                <a:solidFill>
                  <a:schemeClr val="tx2"/>
                </a:solidFill>
              </a:rPr>
              <a:t> + </a:t>
            </a:r>
            <a:r>
              <a:rPr lang="en-US" i="1" dirty="0" err="1">
                <a:solidFill>
                  <a:schemeClr val="tx2"/>
                </a:solidFill>
              </a:rPr>
              <a:t>bX</a:t>
            </a:r>
            <a:r>
              <a:rPr lang="en-US" dirty="0">
                <a:solidFill>
                  <a:schemeClr val="tx2"/>
                </a:solidFill>
              </a:rPr>
              <a:t> + </a:t>
            </a:r>
            <a:r>
              <a:rPr lang="en-US" i="1" dirty="0">
                <a:solidFill>
                  <a:schemeClr val="tx2"/>
                </a:solidFill>
              </a:rPr>
              <a:t>cX</a:t>
            </a:r>
            <a:r>
              <a:rPr lang="en-US" baseline="30000" dirty="0">
                <a:solidFill>
                  <a:schemeClr val="tx2"/>
                </a:solidFill>
              </a:rPr>
              <a:t>2</a:t>
            </a:r>
          </a:p>
          <a:p>
            <a:pPr algn="l">
              <a:buFontTx/>
              <a:buChar char="•"/>
            </a:pPr>
            <a:endParaRPr lang="en-US" dirty="0"/>
          </a:p>
          <a:p>
            <a:pPr algn="l"/>
            <a:r>
              <a:rPr lang="en-US" dirty="0"/>
              <a:t>Example of </a:t>
            </a:r>
            <a:r>
              <a:rPr lang="en-US" dirty="0" smtClean="0"/>
              <a:t>wrong variables</a:t>
            </a:r>
            <a:r>
              <a:rPr lang="en-US" dirty="0"/>
              <a:t>:</a:t>
            </a:r>
          </a:p>
          <a:p>
            <a:pPr lvl="1" algn="l"/>
            <a:r>
              <a:rPr lang="en-US" dirty="0"/>
              <a:t> </a:t>
            </a:r>
            <a:r>
              <a:rPr lang="en-US" dirty="0">
                <a:solidFill>
                  <a:schemeClr val="tx2"/>
                </a:solidFill>
              </a:rPr>
              <a:t>You said 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= </a:t>
            </a:r>
            <a:r>
              <a:rPr lang="en-US" i="1" dirty="0">
                <a:solidFill>
                  <a:schemeClr val="tx2"/>
                </a:solidFill>
              </a:rPr>
              <a:t>a</a:t>
            </a:r>
            <a:r>
              <a:rPr lang="en-US" dirty="0">
                <a:solidFill>
                  <a:schemeClr val="tx2"/>
                </a:solidFill>
              </a:rPr>
              <a:t> + </a:t>
            </a:r>
            <a:r>
              <a:rPr lang="en-US" i="1" dirty="0" err="1">
                <a:solidFill>
                  <a:schemeClr val="tx2"/>
                </a:solidFill>
              </a:rPr>
              <a:t>bX</a:t>
            </a:r>
            <a:r>
              <a:rPr lang="en-US" dirty="0"/>
              <a:t> </a:t>
            </a:r>
            <a:r>
              <a:rPr lang="en-US" dirty="0">
                <a:solidFill>
                  <a:schemeClr val="tx2"/>
                </a:solidFill>
              </a:rPr>
              <a:t>but actually </a:t>
            </a:r>
            <a:r>
              <a:rPr lang="en-US" i="1" dirty="0">
                <a:solidFill>
                  <a:schemeClr val="tx2"/>
                </a:solidFill>
              </a:rPr>
              <a:t>Y</a:t>
            </a:r>
            <a:r>
              <a:rPr lang="en-US" dirty="0">
                <a:solidFill>
                  <a:schemeClr val="tx2"/>
                </a:solidFill>
              </a:rPr>
              <a:t> = </a:t>
            </a:r>
            <a:r>
              <a:rPr lang="en-US" i="1" dirty="0">
                <a:solidFill>
                  <a:schemeClr val="tx2"/>
                </a:solidFill>
              </a:rPr>
              <a:t>a</a:t>
            </a:r>
            <a:r>
              <a:rPr lang="en-US" dirty="0">
                <a:solidFill>
                  <a:schemeClr val="tx2"/>
                </a:solidFill>
              </a:rPr>
              <a:t> + </a:t>
            </a:r>
            <a:r>
              <a:rPr lang="en-US" i="1" dirty="0" err="1">
                <a:solidFill>
                  <a:schemeClr val="tx2"/>
                </a:solidFill>
              </a:rPr>
              <a:t>bX</a:t>
            </a:r>
            <a:r>
              <a:rPr lang="en-US" i="1" dirty="0">
                <a:solidFill>
                  <a:schemeClr val="tx2"/>
                </a:solidFill>
              </a:rPr>
              <a:t> +</a:t>
            </a:r>
            <a:r>
              <a:rPr lang="en-US" i="1" dirty="0" err="1">
                <a:solidFill>
                  <a:schemeClr val="tx2"/>
                </a:solidFill>
              </a:rPr>
              <a:t>cZ</a:t>
            </a:r>
            <a:endParaRPr lang="en-US" i="1" dirty="0">
              <a:solidFill>
                <a:schemeClr val="tx2"/>
              </a:solidFill>
            </a:endParaRPr>
          </a:p>
        </p:txBody>
      </p:sp>
      <p:sp>
        <p:nvSpPr>
          <p:cNvPr id="92164" name="Cloud"/>
          <p:cNvSpPr>
            <a:spLocks noChangeAspect="1" noEditPoints="1" noChangeArrowheads="1"/>
          </p:cNvSpPr>
          <p:nvPr/>
        </p:nvSpPr>
        <p:spPr bwMode="auto">
          <a:xfrm>
            <a:off x="2438400" y="1676400"/>
            <a:ext cx="4343400" cy="12954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l">
              <a:defRPr/>
            </a:pPr>
            <a:r>
              <a:rPr lang="en-US" sz="2000" i="1" dirty="0">
                <a:solidFill>
                  <a:schemeClr val="tx1">
                    <a:lumMod val="75000"/>
                  </a:schemeClr>
                </a:solidFill>
              </a:rPr>
              <a:t>Wrong model form or the wrong variables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438400" y="457200"/>
            <a:ext cx="5257800" cy="6715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Specification Bias</a:t>
            </a:r>
          </a:p>
        </p:txBody>
      </p:sp>
      <p:pic>
        <p:nvPicPr>
          <p:cNvPr id="2150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7696200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 Box 9"/>
          <p:cNvSpPr txBox="1">
            <a:spLocks noChangeArrowheads="1"/>
          </p:cNvSpPr>
          <p:nvPr/>
        </p:nvSpPr>
        <p:spPr bwMode="auto">
          <a:xfrm>
            <a:off x="2438400" y="2743200"/>
            <a:ext cx="2819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a linear model was specified, but the data actually are non-linear</a:t>
            </a:r>
          </a:p>
        </p:txBody>
      </p:sp>
      <p:sp>
        <p:nvSpPr>
          <p:cNvPr id="21509" name="Line 10"/>
          <p:cNvSpPr>
            <a:spLocks noChangeShapeType="1"/>
          </p:cNvSpPr>
          <p:nvPr/>
        </p:nvSpPr>
        <p:spPr bwMode="auto">
          <a:xfrm>
            <a:off x="4038600" y="3276600"/>
            <a:ext cx="1524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81000"/>
            <a:ext cx="8421688" cy="722313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Detecting Specification Bias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057400" y="2209800"/>
            <a:ext cx="58674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/>
            <a:r>
              <a:rPr lang="en-US" dirty="0"/>
              <a:t>In a bivariate model:</a:t>
            </a:r>
            <a:endParaRPr lang="en-US" sz="2000" dirty="0"/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 Plot </a:t>
            </a:r>
            <a:r>
              <a:rPr lang="en-US" sz="2000" i="1" dirty="0">
                <a:solidFill>
                  <a:schemeClr val="tx2"/>
                </a:solidFill>
              </a:rPr>
              <a:t>Y</a:t>
            </a:r>
            <a:r>
              <a:rPr lang="en-US" sz="2000" dirty="0">
                <a:solidFill>
                  <a:schemeClr val="tx2"/>
                </a:solidFill>
              </a:rPr>
              <a:t> against </a:t>
            </a:r>
            <a:r>
              <a:rPr lang="en-US" sz="2000" i="1" dirty="0">
                <a:solidFill>
                  <a:schemeClr val="tx2"/>
                </a:solidFill>
              </a:rPr>
              <a:t>X</a:t>
            </a:r>
          </a:p>
          <a:p>
            <a:pPr lvl="1" algn="l">
              <a:buClr>
                <a:schemeClr val="tx1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 Plot residuals against estimated </a:t>
            </a:r>
            <a:r>
              <a:rPr lang="en-US" sz="2000" i="1" dirty="0">
                <a:solidFill>
                  <a:schemeClr val="tx2"/>
                </a:solidFill>
              </a:rPr>
              <a:t>Y</a:t>
            </a:r>
          </a:p>
          <a:p>
            <a:pPr algn="l">
              <a:buFontTx/>
              <a:buChar char="•"/>
            </a:pPr>
            <a:endParaRPr lang="en-US" sz="2000" dirty="0">
              <a:solidFill>
                <a:schemeClr val="tx2"/>
              </a:solidFill>
            </a:endParaRPr>
          </a:p>
          <a:p>
            <a:pPr algn="l"/>
            <a:r>
              <a:rPr lang="en-US" dirty="0"/>
              <a:t>In a multivariate model:</a:t>
            </a:r>
          </a:p>
          <a:p>
            <a:pPr lvl="1" algn="l">
              <a:buClr>
                <a:srgbClr val="0000FF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 Plot residuals against estimated </a:t>
            </a:r>
            <a:r>
              <a:rPr lang="en-US" sz="2000" i="1" dirty="0">
                <a:solidFill>
                  <a:schemeClr val="tx2"/>
                </a:solidFill>
              </a:rPr>
              <a:t>Y</a:t>
            </a:r>
          </a:p>
          <a:p>
            <a:pPr lvl="1" algn="l">
              <a:buClr>
                <a:srgbClr val="0000FF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 Plot residuals against actual </a:t>
            </a:r>
            <a:r>
              <a:rPr lang="en-US" sz="2000" i="1" dirty="0">
                <a:solidFill>
                  <a:schemeClr val="tx2"/>
                </a:solidFill>
              </a:rPr>
              <a:t>Y</a:t>
            </a:r>
          </a:p>
          <a:p>
            <a:pPr lvl="1" algn="l">
              <a:buClr>
                <a:srgbClr val="0000FF"/>
              </a:buClr>
              <a:buFont typeface="Wingdings" pitchFamily="2" charset="2"/>
              <a:buChar char="ü"/>
            </a:pPr>
            <a:r>
              <a:rPr lang="en-US" sz="2000" dirty="0">
                <a:solidFill>
                  <a:schemeClr val="tx2"/>
                </a:solidFill>
              </a:rPr>
              <a:t>  Plot fitted </a:t>
            </a:r>
            <a:r>
              <a:rPr lang="en-US" sz="2000" i="1" dirty="0">
                <a:solidFill>
                  <a:schemeClr val="tx2"/>
                </a:solidFill>
              </a:rPr>
              <a:t>Y</a:t>
            </a:r>
            <a:r>
              <a:rPr lang="en-US" sz="2000" dirty="0">
                <a:solidFill>
                  <a:schemeClr val="tx2"/>
                </a:solidFill>
              </a:rPr>
              <a:t> against actual </a:t>
            </a:r>
            <a:r>
              <a:rPr lang="en-US" sz="2000" i="1" dirty="0">
                <a:solidFill>
                  <a:schemeClr val="tx2"/>
                </a:solidFill>
              </a:rPr>
              <a:t>Y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12290" name="Picture 2" descr="C:\Users\Blythe\AppData\Local\Microsoft\Windows\Temporary Internet Files\Content.IE5\POCLGNHA\MC90044606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356" y="5791200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6600" y="5803900"/>
            <a:ext cx="426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Tip: 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Look </a:t>
            </a:r>
            <a:r>
              <a:rPr lang="en-US" sz="1600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 patterns (there should be none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685800"/>
            <a:ext cx="5181600" cy="685800"/>
          </a:xfrm>
        </p:spPr>
        <p:txBody>
          <a:bodyPr/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Residuals Plotted on Y</a:t>
            </a:r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6934200" cy="4244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4191000" y="4343400"/>
            <a:ext cx="2819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residuals are correlated with Y (suggests incorrect specification)</a:t>
            </a:r>
          </a:p>
        </p:txBody>
      </p:sp>
      <p:sp>
        <p:nvSpPr>
          <p:cNvPr id="23557" name="Line 6"/>
          <p:cNvSpPr>
            <a:spLocks noChangeShapeType="1"/>
          </p:cNvSpPr>
          <p:nvPr/>
        </p:nvSpPr>
        <p:spPr bwMode="auto">
          <a:xfrm flipH="1" flipV="1">
            <a:off x="4953000" y="3886200"/>
            <a:ext cx="3048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62"/>
</p:tagLst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00FF"/>
      </a:dk1>
      <a:lt1>
        <a:srgbClr val="FFFFCC"/>
      </a:lt1>
      <a:dk2>
        <a:srgbClr val="996600"/>
      </a:dk2>
      <a:lt2>
        <a:srgbClr val="FFFFCC"/>
      </a:lt2>
      <a:accent1>
        <a:srgbClr val="FFCC00"/>
      </a:accent1>
      <a:accent2>
        <a:srgbClr val="6666FF"/>
      </a:accent2>
      <a:accent3>
        <a:srgbClr val="FFFFE2"/>
      </a:accent3>
      <a:accent4>
        <a:srgbClr val="0000DA"/>
      </a:accent4>
      <a:accent5>
        <a:srgbClr val="FFE2AA"/>
      </a:accent5>
      <a:accent6>
        <a:srgbClr val="5C5CE7"/>
      </a:accent6>
      <a:hlink>
        <a:srgbClr val="999933"/>
      </a:hlink>
      <a:folHlink>
        <a:srgbClr val="990066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996633"/>
        </a:dk2>
        <a:lt2>
          <a:srgbClr val="FF9900"/>
        </a:lt2>
        <a:accent1>
          <a:srgbClr val="D60093"/>
        </a:accent1>
        <a:accent2>
          <a:srgbClr val="FFFF66"/>
        </a:accent2>
        <a:accent3>
          <a:srgbClr val="CAB8AD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FFFFCC"/>
        </a:dk1>
        <a:lt1>
          <a:srgbClr val="FFFFFF"/>
        </a:lt1>
        <a:dk2>
          <a:srgbClr val="FFFFCC"/>
        </a:dk2>
        <a:lt2>
          <a:srgbClr val="996600"/>
        </a:lt2>
        <a:accent1>
          <a:srgbClr val="FFCC00"/>
        </a:accent1>
        <a:accent2>
          <a:srgbClr val="6666FF"/>
        </a:accent2>
        <a:accent3>
          <a:srgbClr val="FFFFE2"/>
        </a:accent3>
        <a:accent4>
          <a:srgbClr val="DADADA"/>
        </a:accent4>
        <a:accent5>
          <a:srgbClr val="FFE2AA"/>
        </a:accent5>
        <a:accent6>
          <a:srgbClr val="5C5CE7"/>
        </a:accent6>
        <a:hlink>
          <a:srgbClr val="999933"/>
        </a:hlink>
        <a:folHlink>
          <a:srgbClr val="99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990066"/>
        </a:dk2>
        <a:lt2>
          <a:srgbClr val="008080"/>
        </a:lt2>
        <a:accent1>
          <a:srgbClr val="D60093"/>
        </a:accent1>
        <a:accent2>
          <a:srgbClr val="FFFF66"/>
        </a:accent2>
        <a:accent3>
          <a:srgbClr val="CAAAB8"/>
        </a:accent3>
        <a:accent4>
          <a:srgbClr val="DADADA"/>
        </a:accent4>
        <a:accent5>
          <a:srgbClr val="E8AAC8"/>
        </a:accent5>
        <a:accent6>
          <a:srgbClr val="E7E75C"/>
        </a:accent6>
        <a:hlink>
          <a:srgbClr val="FF9933"/>
        </a:hlink>
        <a:folHlink>
          <a:srgbClr val="FF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FF"/>
        </a:dk1>
        <a:lt1>
          <a:srgbClr val="FFFFCC"/>
        </a:lt1>
        <a:dk2>
          <a:srgbClr val="996600"/>
        </a:dk2>
        <a:lt2>
          <a:srgbClr val="FFFFCC"/>
        </a:lt2>
        <a:accent1>
          <a:srgbClr val="FFCC00"/>
        </a:accent1>
        <a:accent2>
          <a:srgbClr val="6666FF"/>
        </a:accent2>
        <a:accent3>
          <a:srgbClr val="FFFFE2"/>
        </a:accent3>
        <a:accent4>
          <a:srgbClr val="0000DA"/>
        </a:accent4>
        <a:accent5>
          <a:srgbClr val="FFE2AA"/>
        </a:accent5>
        <a:accent6>
          <a:srgbClr val="5C5CE7"/>
        </a:accent6>
        <a:hlink>
          <a:srgbClr val="999933"/>
        </a:hlink>
        <a:folHlink>
          <a:srgbClr val="99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1744</TotalTime>
  <Words>2025</Words>
  <Application>Microsoft Office PowerPoint</Application>
  <PresentationFormat>On-screen Show (4:3)</PresentationFormat>
  <Paragraphs>326</Paragraphs>
  <Slides>49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Default Design</vt:lpstr>
      <vt:lpstr>Worksheet</vt:lpstr>
      <vt:lpstr>Violations of Regression Assumptions</vt:lpstr>
      <vt:lpstr>PowerPoint Presentation</vt:lpstr>
      <vt:lpstr>Regression Assumptions</vt:lpstr>
      <vt:lpstr>Notation</vt:lpstr>
      <vt:lpstr>Violations of Assumptions</vt:lpstr>
      <vt:lpstr>What Is Specification Bias?</vt:lpstr>
      <vt:lpstr>Specification Bias</vt:lpstr>
      <vt:lpstr>Detecting Specification Bias</vt:lpstr>
      <vt:lpstr>Residuals Plotted on Y</vt:lpstr>
      <vt:lpstr>What Is Multicollinearity?</vt:lpstr>
      <vt:lpstr>Effects of Multicollinearity</vt:lpstr>
      <vt:lpstr>Variance Inflation Factor</vt:lpstr>
      <vt:lpstr>Variance Inflation Factor</vt:lpstr>
      <vt:lpstr>Evidence of Multicollinearity</vt:lpstr>
      <vt:lpstr>Example: Estimating Body Fat</vt:lpstr>
      <vt:lpstr>Correlation Matrix of Predictors</vt:lpstr>
      <vt:lpstr>Solution: Eliminate Some Predictors</vt:lpstr>
      <vt:lpstr>Stability Check for Coefficients</vt:lpstr>
      <vt:lpstr>Example: College Graduation Rates</vt:lpstr>
      <vt:lpstr>Remedies for Multicollinearity</vt:lpstr>
      <vt:lpstr>What Is Heteroscedasticity?</vt:lpstr>
      <vt:lpstr>How to Detect Heteroscedasticity</vt:lpstr>
      <vt:lpstr>PowerPoint Presentation</vt:lpstr>
      <vt:lpstr>PowerPoint Presentation</vt:lpstr>
      <vt:lpstr>Effects of Heteroscedasticity</vt:lpstr>
      <vt:lpstr>Remedies for Heteroscedasticity</vt:lpstr>
      <vt:lpstr>What Is Autocorrelation?</vt:lpstr>
      <vt:lpstr>An Autocorrelation Model</vt:lpstr>
      <vt:lpstr>Autocorrelated Residuals</vt:lpstr>
      <vt:lpstr>How to Detect Autocorrelation</vt:lpstr>
      <vt:lpstr>Residual Time Plot</vt:lpstr>
      <vt:lpstr>Durbin-Watson Test</vt:lpstr>
      <vt:lpstr>Common Types of Autocorrelation</vt:lpstr>
      <vt:lpstr>Effects of Simple First-Order Autocorrelation</vt:lpstr>
      <vt:lpstr>Effects of Autocorrelation</vt:lpstr>
      <vt:lpstr>Data Transformations for Autocorrelation</vt:lpstr>
      <vt:lpstr>What Is Non-Normality?</vt:lpstr>
      <vt:lpstr>Residual Histogram</vt:lpstr>
      <vt:lpstr>Residual Probability Plot</vt:lpstr>
      <vt:lpstr>Effects of Non-Normal Errors</vt:lpstr>
      <vt:lpstr>Detection of Non-Normal Errors</vt:lpstr>
      <vt:lpstr>Remedies for Non-Normal Errors</vt:lpstr>
      <vt:lpstr>Influential Observations</vt:lpstr>
      <vt:lpstr>Spotting Influential Observations</vt:lpstr>
      <vt:lpstr>Rules for Influential Observations</vt:lpstr>
      <vt:lpstr>Remedies for Influential Observations</vt:lpstr>
      <vt:lpstr>Assessing Fit</vt:lpstr>
      <vt:lpstr>Overall Fit:  Actual Y versus Fitted Y</vt:lpstr>
      <vt:lpstr>Summing It Up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Violations of Regression Assumptions</dc:title>
  <dc:subject>Chapter 13 - Multiple Regression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81</cp:revision>
  <cp:lastPrinted>1999-07-16T15:32:02Z</cp:lastPrinted>
  <dcterms:created xsi:type="dcterms:W3CDTF">1999-03-07T21:52:14Z</dcterms:created>
  <dcterms:modified xsi:type="dcterms:W3CDTF">2013-08-11T00:55:09Z</dcterms:modified>
</cp:coreProperties>
</file>