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6" r:id="rId2"/>
    <p:sldId id="331" r:id="rId3"/>
    <p:sldId id="334" r:id="rId4"/>
    <p:sldId id="336" r:id="rId5"/>
    <p:sldId id="268" r:id="rId6"/>
    <p:sldId id="329" r:id="rId7"/>
    <p:sldId id="342" r:id="rId8"/>
    <p:sldId id="343" r:id="rId9"/>
    <p:sldId id="344" r:id="rId10"/>
    <p:sldId id="345" r:id="rId11"/>
    <p:sldId id="346" r:id="rId12"/>
    <p:sldId id="339" r:id="rId13"/>
    <p:sldId id="341" r:id="rId14"/>
    <p:sldId id="340" r:id="rId15"/>
    <p:sldId id="320" r:id="rId16"/>
    <p:sldId id="308" r:id="rId17"/>
    <p:sldId id="319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CCFF"/>
    <a:srgbClr val="CCECFF"/>
    <a:srgbClr val="FF6699"/>
    <a:srgbClr val="CC0000"/>
    <a:srgbClr val="FF3300"/>
    <a:srgbClr val="996600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84" d="100"/>
          <a:sy n="84" d="100"/>
        </p:scale>
        <p:origin x="-54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2D82CF-0560-460B-9950-96968E9D38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734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35C12F-277C-4A66-B6E7-80DC77C734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134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A49E74-07F4-4647-9153-CF4DC73642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952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C76324-1719-4CB0-B84E-C6D3BB0357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33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9088D-25E4-45AF-AF1B-43AFA6A8E4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095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D9ADD-21EB-4960-B95D-3A3D272BE6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019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FCC814-55F7-4F22-828A-9E580E54BB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232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94D6EE-1397-4AE4-87E4-54CE250CBA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715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A3D371-D84A-4F3F-A95C-A3FFE620DD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875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05EEAB-96D7-4950-A327-770D7A0535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517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C4C60-A7B8-410A-91E4-FFA241B107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491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F0F8C44-B223-4D4C-98E5-80924220E3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0" y="2209800"/>
            <a:ext cx="4876800" cy="15240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Making Excel</a:t>
            </a:r>
            <a:b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Histograms</a:t>
            </a:r>
          </a:p>
        </p:txBody>
      </p:sp>
      <p:sp>
        <p:nvSpPr>
          <p:cNvPr id="2051" name="Text Box 12"/>
          <p:cNvSpPr txBox="1">
            <a:spLocks noChangeArrowheads="1"/>
          </p:cNvSpPr>
          <p:nvPr/>
        </p:nvSpPr>
        <p:spPr bwMode="auto">
          <a:xfrm>
            <a:off x="533400" y="6019800"/>
            <a:ext cx="7924800" cy="581025"/>
          </a:xfrm>
          <a:prstGeom prst="rect">
            <a:avLst/>
          </a:prstGeom>
          <a:solidFill>
            <a:srgbClr val="FFFF99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b="1" i="1" dirty="0">
                <a:solidFill>
                  <a:srgbClr val="993300"/>
                </a:solidFill>
              </a:rPr>
              <a:t>Copyright (c) </a:t>
            </a:r>
            <a:r>
              <a:rPr lang="en-US" sz="1600" b="1" i="1" dirty="0" smtClean="0">
                <a:solidFill>
                  <a:srgbClr val="993300"/>
                </a:solidFill>
              </a:rPr>
              <a:t>2016 </a:t>
            </a:r>
            <a:r>
              <a:rPr lang="en-US" sz="1600" b="1" i="1" dirty="0">
                <a:solidFill>
                  <a:srgbClr val="993300"/>
                </a:solidFill>
              </a:rPr>
              <a:t>by The McGraw-Hill Companies.  This material is intended solely for educational use by licensed users of</a:t>
            </a:r>
            <a:r>
              <a:rPr lang="en-US" sz="1600" b="1" i="1" dirty="0">
                <a:solidFill>
                  <a:srgbClr val="CC6600"/>
                </a:solidFill>
              </a:rPr>
              <a:t> </a:t>
            </a:r>
            <a:r>
              <a:rPr lang="en-US" sz="1600" b="1" i="1" dirty="0" err="1">
                <a:solidFill>
                  <a:srgbClr val="0000FF"/>
                </a:solidFill>
              </a:rPr>
              <a:t>Learning</a:t>
            </a:r>
            <a:r>
              <a:rPr lang="en-US" sz="1600" b="1" i="1" dirty="0" err="1">
                <a:solidFill>
                  <a:srgbClr val="FF3300"/>
                </a:solidFill>
              </a:rPr>
              <a:t>Stats</a:t>
            </a:r>
            <a:r>
              <a:rPr lang="en-US" sz="1600" b="1" i="1" dirty="0">
                <a:solidFill>
                  <a:srgbClr val="993300"/>
                </a:solidFill>
              </a:rPr>
              <a:t>. It may not be copied or resold for profit.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981200"/>
            <a:ext cx="6070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Improved Histogram</a:t>
            </a:r>
          </a:p>
        </p:txBody>
      </p:sp>
      <p:sp>
        <p:nvSpPr>
          <p:cNvPr id="11268" name="Text Box 7"/>
          <p:cNvSpPr txBox="1">
            <a:spLocks noChangeArrowheads="1"/>
          </p:cNvSpPr>
          <p:nvPr/>
        </p:nvSpPr>
        <p:spPr bwMode="auto">
          <a:xfrm>
            <a:off x="1143000" y="1066800"/>
            <a:ext cx="7086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i="1"/>
              <a:t>Step 6. Click on graph, click </a:t>
            </a:r>
            <a:r>
              <a:rPr lang="en-US" b="1">
                <a:solidFill>
                  <a:srgbClr val="0000FF"/>
                </a:solidFill>
                <a:latin typeface="Calibri" pitchFamily="34" charset="0"/>
                <a:cs typeface="Arial" charset="0"/>
              </a:rPr>
              <a:t>Layout </a:t>
            </a:r>
            <a:r>
              <a:rPr lang="en-US" b="1" i="1"/>
              <a:t>ribbon, edit title, axis labels. Right-click on columns to reduce gaps.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934200" y="2133600"/>
            <a:ext cx="2057400" cy="8302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rgbClr val="C00000"/>
                </a:solidFill>
                <a:latin typeface="Arial" charset="0"/>
                <a:cs typeface="Arial" charset="0"/>
              </a:rPr>
              <a:t>Histograms should have no gaps between bars (but a 5% gap helps reveal separation between bars).</a:t>
            </a:r>
          </a:p>
        </p:txBody>
      </p:sp>
      <p:pic>
        <p:nvPicPr>
          <p:cNvPr id="11270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276600"/>
            <a:ext cx="2128838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Line 7"/>
          <p:cNvSpPr>
            <a:spLocks noChangeShapeType="1"/>
          </p:cNvSpPr>
          <p:nvPr/>
        </p:nvSpPr>
        <p:spPr bwMode="auto">
          <a:xfrm>
            <a:off x="7924800" y="2971800"/>
            <a:ext cx="228600" cy="1295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2" name="Line 7"/>
          <p:cNvSpPr>
            <a:spLocks noChangeShapeType="1"/>
          </p:cNvSpPr>
          <p:nvPr/>
        </p:nvSpPr>
        <p:spPr bwMode="auto">
          <a:xfrm flipH="1">
            <a:off x="5715000" y="2971800"/>
            <a:ext cx="1600200" cy="1143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981200"/>
            <a:ext cx="60753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Do-It-Yourself?</a:t>
            </a:r>
          </a:p>
        </p:txBody>
      </p:sp>
      <p:sp>
        <p:nvSpPr>
          <p:cNvPr id="12292" name="Text Box 7"/>
          <p:cNvSpPr txBox="1">
            <a:spLocks noChangeArrowheads="1"/>
          </p:cNvSpPr>
          <p:nvPr/>
        </p:nvSpPr>
        <p:spPr bwMode="auto">
          <a:xfrm>
            <a:off x="1905000" y="1066800"/>
            <a:ext cx="6248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i="1"/>
              <a:t>Instead of using Excel’s </a:t>
            </a:r>
            <a:r>
              <a:rPr lang="en-US" b="1">
                <a:solidFill>
                  <a:srgbClr val="0000FF"/>
                </a:solidFill>
                <a:latin typeface="Calibri" pitchFamily="34" charset="0"/>
                <a:cs typeface="Arial" charset="0"/>
              </a:rPr>
              <a:t>Data Analysis</a:t>
            </a:r>
            <a:r>
              <a:rPr lang="en-US" b="1" i="1"/>
              <a:t>, here’s how you can make your own histogram.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91200" y="3581400"/>
            <a:ext cx="1295400" cy="4619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00FF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Enter bin limits as usual.</a:t>
            </a:r>
          </a:p>
        </p:txBody>
      </p:sp>
      <p:sp>
        <p:nvSpPr>
          <p:cNvPr id="12294" name="Left Arrow 8"/>
          <p:cNvSpPr>
            <a:spLocks noChangeArrowheads="1"/>
          </p:cNvSpPr>
          <p:nvPr/>
        </p:nvSpPr>
        <p:spPr bwMode="auto">
          <a:xfrm>
            <a:off x="5105400" y="3581400"/>
            <a:ext cx="457200" cy="4572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00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" name="Oval 9"/>
          <p:cNvSpPr/>
          <p:nvPr/>
        </p:nvSpPr>
        <p:spPr bwMode="auto">
          <a:xfrm>
            <a:off x="4495800" y="3429000"/>
            <a:ext cx="457200" cy="914400"/>
          </a:xfrm>
          <a:prstGeom prst="ellipse">
            <a:avLst/>
          </a:prstGeom>
          <a:solidFill>
            <a:schemeClr val="tx2">
              <a:lumMod val="60000"/>
              <a:lumOff val="40000"/>
              <a:alpha val="26000"/>
            </a:schemeClr>
          </a:solidFill>
          <a:ln w="127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981200"/>
            <a:ext cx="60753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Do-It-Yourself</a:t>
            </a:r>
          </a:p>
        </p:txBody>
      </p:sp>
      <p:sp>
        <p:nvSpPr>
          <p:cNvPr id="13316" name="Text Box 7"/>
          <p:cNvSpPr txBox="1">
            <a:spLocks noChangeArrowheads="1"/>
          </p:cNvSpPr>
          <p:nvPr/>
        </p:nvSpPr>
        <p:spPr bwMode="auto">
          <a:xfrm>
            <a:off x="838200" y="1219200"/>
            <a:ext cx="7620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i="1"/>
              <a:t>Step 1. Highlight an output range for your frequencies.</a:t>
            </a:r>
          </a:p>
        </p:txBody>
      </p:sp>
      <p:sp>
        <p:nvSpPr>
          <p:cNvPr id="13317" name="Line 12"/>
          <p:cNvSpPr>
            <a:spLocks noChangeShapeType="1"/>
          </p:cNvSpPr>
          <p:nvPr/>
        </p:nvSpPr>
        <p:spPr bwMode="auto">
          <a:xfrm flipH="1">
            <a:off x="5486400" y="1752600"/>
            <a:ext cx="228600" cy="1905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981200"/>
            <a:ext cx="60753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Do-It-Yourself</a:t>
            </a:r>
          </a:p>
        </p:txBody>
      </p:sp>
      <p:sp>
        <p:nvSpPr>
          <p:cNvPr id="14340" name="Text Box 7"/>
          <p:cNvSpPr txBox="1">
            <a:spLocks noChangeArrowheads="1"/>
          </p:cNvSpPr>
          <p:nvPr/>
        </p:nvSpPr>
        <p:spPr bwMode="auto">
          <a:xfrm>
            <a:off x="1676400" y="1066800"/>
            <a:ext cx="6858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i="1"/>
              <a:t>Step 2. Enter array function </a:t>
            </a:r>
            <a:r>
              <a:rPr lang="en-US" b="1">
                <a:solidFill>
                  <a:srgbClr val="0000FF"/>
                </a:solidFill>
                <a:latin typeface="Calibri" pitchFamily="34" charset="0"/>
                <a:cs typeface="Arial" charset="0"/>
              </a:rPr>
              <a:t>=FREQUENCY(Data Range, Bin Upper Limits)</a:t>
            </a:r>
            <a:r>
              <a:rPr lang="en-US" b="1" i="1"/>
              <a:t> and hit </a:t>
            </a:r>
            <a:r>
              <a:rPr lang="en-US" b="1">
                <a:solidFill>
                  <a:srgbClr val="0000FF"/>
                </a:solidFill>
                <a:latin typeface="Calibri" pitchFamily="34" charset="0"/>
                <a:cs typeface="Arial" charset="0"/>
              </a:rPr>
              <a:t>Ctrl-Shift-Enter</a:t>
            </a:r>
            <a:r>
              <a:rPr lang="en-US" b="1" i="1"/>
              <a:t>.</a:t>
            </a:r>
          </a:p>
        </p:txBody>
      </p:sp>
      <p:sp>
        <p:nvSpPr>
          <p:cNvPr id="14341" name="Line 12"/>
          <p:cNvSpPr>
            <a:spLocks noChangeShapeType="1"/>
          </p:cNvSpPr>
          <p:nvPr/>
        </p:nvSpPr>
        <p:spPr bwMode="auto">
          <a:xfrm flipH="1" flipV="1">
            <a:off x="3962400" y="2971800"/>
            <a:ext cx="1524000" cy="1828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4" name="TextBox 12"/>
          <p:cNvSpPr txBox="1">
            <a:spLocks noChangeArrowheads="1"/>
          </p:cNvSpPr>
          <p:nvPr/>
        </p:nvSpPr>
        <p:spPr bwMode="auto">
          <a:xfrm>
            <a:off x="5257800" y="4800600"/>
            <a:ext cx="1981200" cy="8302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rgbClr val="C00000"/>
                </a:solidFill>
                <a:latin typeface="Arial" charset="0"/>
                <a:cs typeface="Arial" charset="0"/>
              </a:rPr>
              <a:t>The “squiggly brackets” indicate that you have successfully entered an array function.</a:t>
            </a:r>
          </a:p>
        </p:txBody>
      </p:sp>
      <p:sp>
        <p:nvSpPr>
          <p:cNvPr id="14343" name="Line 12"/>
          <p:cNvSpPr>
            <a:spLocks noChangeShapeType="1"/>
          </p:cNvSpPr>
          <p:nvPr/>
        </p:nvSpPr>
        <p:spPr bwMode="auto">
          <a:xfrm flipH="1">
            <a:off x="5715000" y="3581400"/>
            <a:ext cx="914400" cy="228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6172200" y="3276600"/>
            <a:ext cx="1981200" cy="8302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rgbClr val="C00000"/>
                </a:solidFill>
                <a:latin typeface="Arial" charset="0"/>
                <a:cs typeface="Arial" charset="0"/>
              </a:rPr>
              <a:t>You can no longer edit a single cell in this array K4:K10. You can only edit the entire array.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981200"/>
            <a:ext cx="60753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Do-It-Yourself</a:t>
            </a:r>
          </a:p>
        </p:txBody>
      </p:sp>
      <p:sp>
        <p:nvSpPr>
          <p:cNvPr id="15364" name="Text Box 7"/>
          <p:cNvSpPr txBox="1">
            <a:spLocks noChangeArrowheads="1"/>
          </p:cNvSpPr>
          <p:nvPr/>
        </p:nvSpPr>
        <p:spPr bwMode="auto">
          <a:xfrm>
            <a:off x="2362200" y="1066800"/>
            <a:ext cx="5181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i="1"/>
              <a:t>Step 3. Highlight frequencies, click </a:t>
            </a:r>
            <a:r>
              <a:rPr lang="en-US" b="1">
                <a:solidFill>
                  <a:srgbClr val="0000FF"/>
                </a:solidFill>
                <a:latin typeface="Calibri" pitchFamily="34" charset="0"/>
                <a:cs typeface="Arial" charset="0"/>
              </a:rPr>
              <a:t>Insert</a:t>
            </a:r>
            <a:r>
              <a:rPr lang="en-US" b="1" i="1"/>
              <a:t> and choose a </a:t>
            </a:r>
            <a:r>
              <a:rPr lang="en-US" b="1">
                <a:solidFill>
                  <a:srgbClr val="0000FF"/>
                </a:solidFill>
                <a:latin typeface="Calibri" pitchFamily="34" charset="0"/>
                <a:cs typeface="Arial" charset="0"/>
              </a:rPr>
              <a:t>Column</a:t>
            </a:r>
            <a:r>
              <a:rPr lang="en-US" b="1" i="1"/>
              <a:t> chart.</a:t>
            </a:r>
          </a:p>
        </p:txBody>
      </p:sp>
      <p:sp>
        <p:nvSpPr>
          <p:cNvPr id="15365" name="Line 12"/>
          <p:cNvSpPr>
            <a:spLocks noChangeShapeType="1"/>
          </p:cNvSpPr>
          <p:nvPr/>
        </p:nvSpPr>
        <p:spPr bwMode="auto">
          <a:xfrm flipH="1">
            <a:off x="2514600" y="1752600"/>
            <a:ext cx="381000" cy="457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6" name="Line 12"/>
          <p:cNvSpPr>
            <a:spLocks noChangeShapeType="1"/>
          </p:cNvSpPr>
          <p:nvPr/>
        </p:nvSpPr>
        <p:spPr bwMode="auto">
          <a:xfrm flipH="1">
            <a:off x="3657600" y="1828800"/>
            <a:ext cx="144780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4" name="TextBox 12"/>
          <p:cNvSpPr txBox="1">
            <a:spLocks noChangeArrowheads="1"/>
          </p:cNvSpPr>
          <p:nvPr/>
        </p:nvSpPr>
        <p:spPr bwMode="auto">
          <a:xfrm>
            <a:off x="6553200" y="3352800"/>
            <a:ext cx="1981200" cy="64611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rgbClr val="C00000"/>
                </a:solidFill>
                <a:latin typeface="Arial" charset="0"/>
                <a:cs typeface="Arial" charset="0"/>
              </a:rPr>
              <a:t>Excel’s default column chart is very plain, so you will want to customize it.</a:t>
            </a:r>
          </a:p>
        </p:txBody>
      </p:sp>
      <p:sp>
        <p:nvSpPr>
          <p:cNvPr id="15368" name="Line 12"/>
          <p:cNvSpPr>
            <a:spLocks noChangeShapeType="1"/>
          </p:cNvSpPr>
          <p:nvPr/>
        </p:nvSpPr>
        <p:spPr bwMode="auto">
          <a:xfrm flipH="1">
            <a:off x="5943600" y="4038600"/>
            <a:ext cx="1219200" cy="685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981200"/>
            <a:ext cx="6034088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Do-It-Yourself</a:t>
            </a:r>
          </a:p>
        </p:txBody>
      </p:sp>
      <p:sp>
        <p:nvSpPr>
          <p:cNvPr id="16388" name="Text Box 7"/>
          <p:cNvSpPr txBox="1">
            <a:spLocks noChangeArrowheads="1"/>
          </p:cNvSpPr>
          <p:nvPr/>
        </p:nvSpPr>
        <p:spPr bwMode="auto">
          <a:xfrm>
            <a:off x="1447800" y="1066800"/>
            <a:ext cx="6324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i="1"/>
              <a:t>Step 4. Click on chart, choose </a:t>
            </a:r>
            <a:r>
              <a:rPr lang="en-US" b="1">
                <a:solidFill>
                  <a:srgbClr val="0000FF"/>
                </a:solidFill>
                <a:latin typeface="Calibri" pitchFamily="34" charset="0"/>
                <a:cs typeface="Arial" charset="0"/>
              </a:rPr>
              <a:t>Select Data</a:t>
            </a:r>
            <a:r>
              <a:rPr lang="en-US" b="1" i="1"/>
              <a:t>, and specify horizontal axis labels (bin lower limits).</a:t>
            </a:r>
          </a:p>
        </p:txBody>
      </p:sp>
      <p:sp>
        <p:nvSpPr>
          <p:cNvPr id="16389" name="Line 12"/>
          <p:cNvSpPr>
            <a:spLocks noChangeShapeType="1"/>
          </p:cNvSpPr>
          <p:nvPr/>
        </p:nvSpPr>
        <p:spPr bwMode="auto">
          <a:xfrm flipH="1" flipV="1">
            <a:off x="4495800" y="3810000"/>
            <a:ext cx="1447800" cy="838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4" name="TextBox 12"/>
          <p:cNvSpPr txBox="1">
            <a:spLocks noChangeArrowheads="1"/>
          </p:cNvSpPr>
          <p:nvPr/>
        </p:nvSpPr>
        <p:spPr bwMode="auto">
          <a:xfrm>
            <a:off x="6400800" y="3352800"/>
            <a:ext cx="2438400" cy="8302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200" i="1" dirty="0">
                <a:solidFill>
                  <a:srgbClr val="C00000"/>
                </a:solidFill>
                <a:latin typeface="Arial" charset="0"/>
                <a:cs typeface="Arial" charset="0"/>
              </a:rPr>
              <a:t>Hint: </a:t>
            </a:r>
            <a:r>
              <a:rPr lang="en-US" sz="1200" dirty="0">
                <a:solidFill>
                  <a:srgbClr val="C00000"/>
                </a:solidFill>
                <a:latin typeface="Arial" charset="0"/>
                <a:cs typeface="Arial" charset="0"/>
              </a:rPr>
              <a:t>Horizontal axis labels may look better if you use the lower bin limits (but they’re still centered, which is weird).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981200"/>
            <a:ext cx="60753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Customized Histogram</a:t>
            </a:r>
          </a:p>
        </p:txBody>
      </p:sp>
      <p:sp>
        <p:nvSpPr>
          <p:cNvPr id="17412" name="Line 7"/>
          <p:cNvSpPr>
            <a:spLocks noChangeShapeType="1"/>
          </p:cNvSpPr>
          <p:nvPr/>
        </p:nvSpPr>
        <p:spPr bwMode="auto">
          <a:xfrm flipH="1">
            <a:off x="4114800" y="1447800"/>
            <a:ext cx="1143000" cy="1295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13" name="Text Box 7"/>
          <p:cNvSpPr txBox="1">
            <a:spLocks noChangeArrowheads="1"/>
          </p:cNvSpPr>
          <p:nvPr/>
        </p:nvSpPr>
        <p:spPr bwMode="auto">
          <a:xfrm>
            <a:off x="1143000" y="1066800"/>
            <a:ext cx="7086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i="1"/>
              <a:t>Step 6. Click on graph, click </a:t>
            </a:r>
            <a:r>
              <a:rPr lang="en-US" b="1">
                <a:solidFill>
                  <a:srgbClr val="0000FF"/>
                </a:solidFill>
                <a:latin typeface="Calibri" pitchFamily="34" charset="0"/>
                <a:cs typeface="Arial" charset="0"/>
              </a:rPr>
              <a:t>Layout </a:t>
            </a:r>
            <a:r>
              <a:rPr lang="en-US" b="1" i="1"/>
              <a:t>ribbon, edit title, axis labels. Right-click on columns to reduce gaps.</a:t>
            </a:r>
          </a:p>
        </p:txBody>
      </p:sp>
      <p:sp>
        <p:nvSpPr>
          <p:cNvPr id="10246" name="TextBox 9"/>
          <p:cNvSpPr txBox="1">
            <a:spLocks noChangeArrowheads="1"/>
          </p:cNvSpPr>
          <p:nvPr/>
        </p:nvSpPr>
        <p:spPr bwMode="auto">
          <a:xfrm>
            <a:off x="7010400" y="2362200"/>
            <a:ext cx="1981200" cy="8302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rgbClr val="C00000"/>
                </a:solidFill>
                <a:latin typeface="Arial" charset="0"/>
                <a:cs typeface="Arial" charset="0"/>
              </a:rPr>
              <a:t>Histograms should have no gaps between bars (but 5% gap helps reveal separation between bars).</a:t>
            </a:r>
          </a:p>
        </p:txBody>
      </p:sp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429000"/>
            <a:ext cx="2128838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6" name="Line 7"/>
          <p:cNvSpPr>
            <a:spLocks noChangeShapeType="1"/>
          </p:cNvSpPr>
          <p:nvPr/>
        </p:nvSpPr>
        <p:spPr bwMode="auto">
          <a:xfrm>
            <a:off x="8153400" y="3200400"/>
            <a:ext cx="0" cy="1219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Bottom Line</a:t>
            </a:r>
            <a:endParaRPr lang="en-US" smtClean="0">
              <a:solidFill>
                <a:srgbClr val="C00000"/>
              </a:solidFill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990600" y="2286000"/>
            <a:ext cx="525780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Clr>
                <a:srgbClr val="0000FF"/>
              </a:buClr>
              <a:buFont typeface="Wingdings" pitchFamily="2" charset="2"/>
              <a:buChar char="v"/>
            </a:pPr>
            <a:r>
              <a:rPr lang="en-US" sz="2000">
                <a:solidFill>
                  <a:srgbClr val="C00000"/>
                </a:solidFill>
                <a:latin typeface="Arial" charset="0"/>
                <a:cs typeface="Arial" charset="0"/>
              </a:rPr>
              <a:t>  Histograms are essential in data analysis.</a:t>
            </a:r>
          </a:p>
          <a:p>
            <a:pPr>
              <a:spcBef>
                <a:spcPct val="50000"/>
              </a:spcBef>
              <a:buClr>
                <a:srgbClr val="0000FF"/>
              </a:buClr>
              <a:buFont typeface="Wingdings" pitchFamily="2" charset="2"/>
              <a:buChar char="v"/>
            </a:pPr>
            <a:r>
              <a:rPr lang="en-US" sz="2000">
                <a:solidFill>
                  <a:srgbClr val="C00000"/>
                </a:solidFill>
                <a:latin typeface="Arial" charset="0"/>
                <a:cs typeface="Arial" charset="0"/>
              </a:rPr>
              <a:t>  Excel ‘s </a:t>
            </a:r>
            <a:r>
              <a:rPr lang="en-US" sz="2000">
                <a:solidFill>
                  <a:srgbClr val="0000FF"/>
                </a:solidFill>
                <a:latin typeface="Arial" charset="0"/>
                <a:cs typeface="Arial" charset="0"/>
              </a:rPr>
              <a:t>Data Analysis </a:t>
            </a:r>
            <a:r>
              <a:rPr lang="en-US" sz="2000">
                <a:solidFill>
                  <a:srgbClr val="C00000"/>
                </a:solidFill>
                <a:latin typeface="Arial" charset="0"/>
                <a:cs typeface="Arial" charset="0"/>
              </a:rPr>
              <a:t>histogram is easy. </a:t>
            </a:r>
          </a:p>
          <a:p>
            <a:pPr>
              <a:spcBef>
                <a:spcPct val="50000"/>
              </a:spcBef>
              <a:buClr>
                <a:schemeClr val="hlink"/>
              </a:buClr>
              <a:buFont typeface="Wingdings" pitchFamily="2" charset="2"/>
              <a:buChar char="v"/>
            </a:pPr>
            <a:r>
              <a:rPr lang="en-US" sz="2000">
                <a:solidFill>
                  <a:srgbClr val="C00000"/>
                </a:solidFill>
                <a:latin typeface="Arial" charset="0"/>
                <a:cs typeface="Arial" charset="0"/>
              </a:rPr>
              <a:t>  But its chart output is unattractive.</a:t>
            </a:r>
          </a:p>
          <a:p>
            <a:pPr>
              <a:spcBef>
                <a:spcPct val="50000"/>
              </a:spcBef>
              <a:buClr>
                <a:srgbClr val="0000FF"/>
              </a:buClr>
              <a:buFont typeface="Wingdings" pitchFamily="2" charset="2"/>
              <a:buChar char="v"/>
            </a:pPr>
            <a:r>
              <a:rPr lang="en-US" sz="2000">
                <a:solidFill>
                  <a:srgbClr val="C00000"/>
                </a:solidFill>
                <a:latin typeface="Arial" charset="0"/>
                <a:cs typeface="Arial" charset="0"/>
              </a:rPr>
              <a:t>  You can improve the chart.</a:t>
            </a:r>
          </a:p>
          <a:p>
            <a:pPr>
              <a:spcBef>
                <a:spcPct val="50000"/>
              </a:spcBef>
              <a:buClr>
                <a:srgbClr val="0000FF"/>
              </a:buClr>
              <a:buFont typeface="Wingdings" pitchFamily="2" charset="2"/>
              <a:buChar char="v"/>
            </a:pPr>
            <a:r>
              <a:rPr lang="en-US" sz="2000">
                <a:solidFill>
                  <a:srgbClr val="C00000"/>
                </a:solidFill>
                <a:latin typeface="Arial" charset="0"/>
                <a:cs typeface="Arial" charset="0"/>
              </a:rPr>
              <a:t>   But axis labels won’t line up with ticks.</a:t>
            </a:r>
          </a:p>
          <a:p>
            <a:pPr>
              <a:spcBef>
                <a:spcPct val="50000"/>
              </a:spcBef>
              <a:buClr>
                <a:srgbClr val="0000FF"/>
              </a:buClr>
              <a:buFont typeface="Wingdings" pitchFamily="2" charset="2"/>
              <a:buChar char="v"/>
            </a:pPr>
            <a:r>
              <a:rPr lang="en-US" sz="2000">
                <a:solidFill>
                  <a:srgbClr val="C00000"/>
                </a:solidFill>
                <a:latin typeface="Arial" charset="0"/>
                <a:cs typeface="Arial" charset="0"/>
              </a:rPr>
              <a:t>   Try using Minitab or SPSS, if available. </a:t>
            </a:r>
          </a:p>
        </p:txBody>
      </p:sp>
      <p:pic>
        <p:nvPicPr>
          <p:cNvPr id="18436" name="Picture 4" descr="Woodcut Baseball 39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743200"/>
            <a:ext cx="214312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What is a Histogram?</a:t>
            </a:r>
            <a:endParaRPr lang="en-US" smtClean="0">
              <a:solidFill>
                <a:srgbClr val="C00000"/>
              </a:solidFill>
            </a:endParaRPr>
          </a:p>
        </p:txBody>
      </p:sp>
      <p:sp>
        <p:nvSpPr>
          <p:cNvPr id="3075" name="Text Box 7"/>
          <p:cNvSpPr txBox="1">
            <a:spLocks noChangeArrowheads="1"/>
          </p:cNvSpPr>
          <p:nvPr/>
        </p:nvSpPr>
        <p:spPr bwMode="auto">
          <a:xfrm>
            <a:off x="1371600" y="1295400"/>
            <a:ext cx="68580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en-US" b="1" i="1"/>
              <a:t> A histogram is a </a:t>
            </a:r>
            <a:r>
              <a:rPr lang="en-US" b="1">
                <a:solidFill>
                  <a:srgbClr val="0000FF"/>
                </a:solidFill>
                <a:latin typeface="Calibri" pitchFamily="34" charset="0"/>
                <a:cs typeface="Arial" charset="0"/>
              </a:rPr>
              <a:t>column</a:t>
            </a:r>
            <a:r>
              <a:rPr lang="en-US" b="1" i="1"/>
              <a:t> chart.</a:t>
            </a:r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en-US" b="1" i="1"/>
              <a:t> Column height (vertical axis) shows </a:t>
            </a:r>
            <a:r>
              <a:rPr lang="en-US" b="1">
                <a:solidFill>
                  <a:srgbClr val="0000FF"/>
                </a:solidFill>
                <a:latin typeface="Calibri" pitchFamily="34" charset="0"/>
                <a:cs typeface="Arial" charset="0"/>
              </a:rPr>
              <a:t>frequency</a:t>
            </a:r>
            <a:r>
              <a:rPr lang="en-US" b="1" i="1"/>
              <a:t>.</a:t>
            </a:r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en-US" b="1" i="1"/>
              <a:t> Intervals (horizontal axis) show the </a:t>
            </a:r>
            <a:r>
              <a:rPr lang="en-US" b="1" i="1">
                <a:solidFill>
                  <a:srgbClr val="0000FF"/>
                </a:solidFill>
                <a:latin typeface="Calibri" pitchFamily="34" charset="0"/>
                <a:cs typeface="Arial" charset="0"/>
              </a:rPr>
              <a:t>x</a:t>
            </a:r>
            <a:r>
              <a:rPr lang="en-US" b="1">
                <a:solidFill>
                  <a:srgbClr val="0000FF"/>
                </a:solidFill>
                <a:latin typeface="Calibri" pitchFamily="34" charset="0"/>
                <a:cs typeface="Arial" charset="0"/>
              </a:rPr>
              <a:t>-values</a:t>
            </a:r>
            <a:r>
              <a:rPr lang="en-US" b="1" i="1"/>
              <a:t>.</a:t>
            </a:r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en-US" b="1" i="1"/>
              <a:t> Intervals (called </a:t>
            </a:r>
            <a:r>
              <a:rPr lang="en-US" b="1">
                <a:solidFill>
                  <a:srgbClr val="0000FF"/>
                </a:solidFill>
                <a:latin typeface="Calibri" pitchFamily="34" charset="0"/>
                <a:cs typeface="Arial" charset="0"/>
              </a:rPr>
              <a:t>bins</a:t>
            </a:r>
            <a:r>
              <a:rPr lang="en-US" b="1" i="1"/>
              <a:t>) are shown by x-axis labels.</a:t>
            </a:r>
          </a:p>
        </p:txBody>
      </p:sp>
      <p:pic>
        <p:nvPicPr>
          <p:cNvPr id="307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657600"/>
            <a:ext cx="3398838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9" descr="Business 4107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962400"/>
            <a:ext cx="147002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Bin Limits</a:t>
            </a:r>
            <a:endParaRPr lang="en-US" smtClean="0">
              <a:solidFill>
                <a:srgbClr val="C00000"/>
              </a:solidFill>
            </a:endParaRPr>
          </a:p>
        </p:txBody>
      </p:sp>
      <p:sp>
        <p:nvSpPr>
          <p:cNvPr id="4099" name="Text Box 7"/>
          <p:cNvSpPr txBox="1">
            <a:spLocks noChangeArrowheads="1"/>
          </p:cNvSpPr>
          <p:nvPr/>
        </p:nvSpPr>
        <p:spPr bwMode="auto">
          <a:xfrm>
            <a:off x="990600" y="1219200"/>
            <a:ext cx="5181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i="1"/>
              <a:t>Different bin limits may change your assessment of the distribution’s shape.</a:t>
            </a:r>
          </a:p>
        </p:txBody>
      </p:sp>
      <p:pic>
        <p:nvPicPr>
          <p:cNvPr id="4100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572000"/>
            <a:ext cx="2530475" cy="185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572000"/>
            <a:ext cx="2384425" cy="176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572000"/>
            <a:ext cx="2530475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667000"/>
            <a:ext cx="1838325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362200"/>
            <a:ext cx="1838325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219200"/>
            <a:ext cx="1838325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Raw Data</a:t>
            </a:r>
            <a:endParaRPr lang="en-US" smtClean="0">
              <a:solidFill>
                <a:srgbClr val="C00000"/>
              </a:solidFill>
            </a:endParaRPr>
          </a:p>
        </p:txBody>
      </p:sp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2057400" y="1295400"/>
            <a:ext cx="5105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i="1"/>
              <a:t>Raw data does not tell you very much about the </a:t>
            </a:r>
            <a:r>
              <a:rPr lang="en-US" b="1">
                <a:solidFill>
                  <a:srgbClr val="0000FF"/>
                </a:solidFill>
                <a:latin typeface="Calibri" pitchFamily="34" charset="0"/>
                <a:cs typeface="Arial" charset="0"/>
              </a:rPr>
              <a:t>shape</a:t>
            </a:r>
            <a:r>
              <a:rPr lang="en-US" b="1" i="1"/>
              <a:t> of the distribution.</a:t>
            </a:r>
          </a:p>
        </p:txBody>
      </p:sp>
      <p:sp>
        <p:nvSpPr>
          <p:cNvPr id="5124" name="TextBox 5"/>
          <p:cNvSpPr txBox="1">
            <a:spLocks noChangeArrowheads="1"/>
          </p:cNvSpPr>
          <p:nvPr/>
        </p:nvSpPr>
        <p:spPr bwMode="auto">
          <a:xfrm>
            <a:off x="5257800" y="2971800"/>
            <a:ext cx="2362200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000" i="1">
                <a:solidFill>
                  <a:srgbClr val="800000"/>
                </a:solidFill>
                <a:latin typeface="Arial" charset="0"/>
                <a:cs typeface="Arial" charset="0"/>
              </a:rPr>
              <a:t>Note: </a:t>
            </a:r>
            <a:r>
              <a:rPr lang="en-US" sz="1000">
                <a:solidFill>
                  <a:srgbClr val="000000"/>
                </a:solidFill>
                <a:latin typeface="Arial" charset="0"/>
                <a:cs typeface="Arial" charset="0"/>
              </a:rPr>
              <a:t>Data show the "current ratio" for 75 small manufacturing firms.  This measure of liquidity is defined as (current assets)/(current liabilities).  If this ratio is below 1, the firm does not have enough assets to meet its liabilities and is insolvent. A ratio of 1.5 to 2 is generally considered desirable, while a ratio of more than 2 could mean that the firm too much money tied up in non-earning assets.</a:t>
            </a:r>
          </a:p>
        </p:txBody>
      </p:sp>
      <p:pic>
        <p:nvPicPr>
          <p:cNvPr id="512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514600"/>
            <a:ext cx="1914525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Left Arrow 7"/>
          <p:cNvSpPr>
            <a:spLocks noChangeArrowheads="1"/>
          </p:cNvSpPr>
          <p:nvPr/>
        </p:nvSpPr>
        <p:spPr bwMode="auto">
          <a:xfrm>
            <a:off x="4495800" y="3505200"/>
            <a:ext cx="457200" cy="5334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00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Histogram: Data</a:t>
            </a:r>
            <a:endParaRPr lang="en-US" smtClean="0">
              <a:solidFill>
                <a:srgbClr val="C00000"/>
              </a:solidFill>
            </a:endParaRPr>
          </a:p>
        </p:txBody>
      </p:sp>
      <p:sp>
        <p:nvSpPr>
          <p:cNvPr id="6147" name="Text Box 7"/>
          <p:cNvSpPr txBox="1">
            <a:spLocks noChangeArrowheads="1"/>
          </p:cNvSpPr>
          <p:nvPr/>
        </p:nvSpPr>
        <p:spPr bwMode="auto">
          <a:xfrm>
            <a:off x="3124200" y="1143000"/>
            <a:ext cx="3200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i="1"/>
              <a:t>Step 1. Enter the data.</a:t>
            </a:r>
          </a:p>
        </p:txBody>
      </p:sp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981200"/>
            <a:ext cx="60753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981200"/>
            <a:ext cx="60753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Histogram: Bins</a:t>
            </a:r>
          </a:p>
        </p:txBody>
      </p:sp>
      <p:sp>
        <p:nvSpPr>
          <p:cNvPr id="7172" name="Text Box 7"/>
          <p:cNvSpPr txBox="1">
            <a:spLocks noChangeArrowheads="1"/>
          </p:cNvSpPr>
          <p:nvPr/>
        </p:nvSpPr>
        <p:spPr bwMode="auto">
          <a:xfrm>
            <a:off x="2590800" y="1066800"/>
            <a:ext cx="4267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i="1"/>
              <a:t>Step 2. Enter the bins. Make sure to cover the data range.</a:t>
            </a:r>
          </a:p>
        </p:txBody>
      </p:sp>
      <p:sp>
        <p:nvSpPr>
          <p:cNvPr id="7173" name="Line 12"/>
          <p:cNvSpPr>
            <a:spLocks noChangeShapeType="1"/>
          </p:cNvSpPr>
          <p:nvPr/>
        </p:nvSpPr>
        <p:spPr bwMode="auto">
          <a:xfrm flipH="1">
            <a:off x="2819400" y="1524000"/>
            <a:ext cx="1066800" cy="1752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638800" y="3200400"/>
            <a:ext cx="1828800" cy="21542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00FF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Only the </a:t>
            </a:r>
            <a:r>
              <a:rPr lang="en-US" sz="1400" b="1" dirty="0">
                <a:solidFill>
                  <a:srgbClr val="0000FF"/>
                </a:solidFill>
                <a:latin typeface="Calibri" pitchFamily="34" charset="0"/>
                <a:cs typeface="Arial" charset="0"/>
              </a:rPr>
              <a:t>upper</a:t>
            </a:r>
            <a:r>
              <a:rPr lang="en-US" sz="12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bin limits are needed for your histogram. But it’s a good idea also to create lower limits</a:t>
            </a:r>
          </a:p>
          <a:p>
            <a:pPr>
              <a:defRPr/>
            </a:pPr>
            <a:endParaRPr lang="en-US" sz="12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228600" indent="-228600">
              <a:buFontTx/>
              <a:buAutoNum type="alphaLcPeriod"/>
              <a:defRPr/>
            </a:pPr>
            <a:r>
              <a:rPr lang="en-US" sz="12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to be sure you understand the intervals, and</a:t>
            </a:r>
          </a:p>
          <a:p>
            <a:pPr marL="228600" indent="-228600">
              <a:buFontTx/>
              <a:buAutoNum type="alphaLcPeriod"/>
              <a:defRPr/>
            </a:pPr>
            <a:r>
              <a:rPr lang="en-US" sz="12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to use later on as bin labels</a:t>
            </a:r>
          </a:p>
        </p:txBody>
      </p:sp>
      <p:sp>
        <p:nvSpPr>
          <p:cNvPr id="7175" name="Left Arrow 8"/>
          <p:cNvSpPr>
            <a:spLocks noChangeArrowheads="1"/>
          </p:cNvSpPr>
          <p:nvPr/>
        </p:nvSpPr>
        <p:spPr bwMode="auto">
          <a:xfrm>
            <a:off x="5105400" y="3581400"/>
            <a:ext cx="457200" cy="457200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00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" name="Oval 9"/>
          <p:cNvSpPr/>
          <p:nvPr/>
        </p:nvSpPr>
        <p:spPr bwMode="auto">
          <a:xfrm>
            <a:off x="4495800" y="3429000"/>
            <a:ext cx="457200" cy="914400"/>
          </a:xfrm>
          <a:prstGeom prst="ellipse">
            <a:avLst/>
          </a:prstGeom>
          <a:solidFill>
            <a:schemeClr val="tx2">
              <a:lumMod val="60000"/>
              <a:lumOff val="40000"/>
              <a:alpha val="26000"/>
            </a:schemeClr>
          </a:solidFill>
          <a:ln w="127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981200"/>
            <a:ext cx="6061075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Data Analysis Tools</a:t>
            </a:r>
          </a:p>
        </p:txBody>
      </p:sp>
      <p:sp>
        <p:nvSpPr>
          <p:cNvPr id="8196" name="Line 6"/>
          <p:cNvSpPr>
            <a:spLocks noChangeShapeType="1"/>
          </p:cNvSpPr>
          <p:nvPr/>
        </p:nvSpPr>
        <p:spPr bwMode="auto">
          <a:xfrm>
            <a:off x="6629400" y="1447800"/>
            <a:ext cx="762000" cy="990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7" name="Line 8"/>
          <p:cNvSpPr>
            <a:spLocks noChangeShapeType="1"/>
          </p:cNvSpPr>
          <p:nvPr/>
        </p:nvSpPr>
        <p:spPr bwMode="auto">
          <a:xfrm>
            <a:off x="3657600" y="1447800"/>
            <a:ext cx="76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8" name="Text Box 7"/>
          <p:cNvSpPr txBox="1">
            <a:spLocks noChangeArrowheads="1"/>
          </p:cNvSpPr>
          <p:nvPr/>
        </p:nvSpPr>
        <p:spPr bwMode="auto">
          <a:xfrm>
            <a:off x="1524000" y="1066800"/>
            <a:ext cx="60198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i="1"/>
              <a:t>Step 3. Click </a:t>
            </a:r>
            <a:r>
              <a:rPr lang="en-US" b="1">
                <a:solidFill>
                  <a:srgbClr val="0000FF"/>
                </a:solidFill>
                <a:latin typeface="Calibri" pitchFamily="34" charset="0"/>
                <a:cs typeface="Arial" charset="0"/>
              </a:rPr>
              <a:t>Data</a:t>
            </a:r>
            <a:r>
              <a:rPr lang="en-US" b="1" i="1"/>
              <a:t> ribbon, click </a:t>
            </a:r>
            <a:r>
              <a:rPr lang="en-US" b="1">
                <a:solidFill>
                  <a:srgbClr val="0000FF"/>
                </a:solidFill>
                <a:latin typeface="Calibri" pitchFamily="34" charset="0"/>
                <a:cs typeface="Arial" charset="0"/>
              </a:rPr>
              <a:t>Data Analysis</a:t>
            </a:r>
            <a:r>
              <a:rPr lang="en-US" b="1" i="1"/>
              <a:t>, and choose </a:t>
            </a:r>
            <a:r>
              <a:rPr lang="en-US" b="1">
                <a:solidFill>
                  <a:srgbClr val="0000FF"/>
                </a:solidFill>
                <a:latin typeface="Calibri" pitchFamily="34" charset="0"/>
                <a:cs typeface="Arial" charset="0"/>
              </a:rPr>
              <a:t>Histogram.</a:t>
            </a:r>
          </a:p>
        </p:txBody>
      </p:sp>
      <p:sp>
        <p:nvSpPr>
          <p:cNvPr id="11272" name="TextBox 10"/>
          <p:cNvSpPr txBox="1">
            <a:spLocks noChangeArrowheads="1"/>
          </p:cNvSpPr>
          <p:nvPr/>
        </p:nvSpPr>
        <p:spPr bwMode="auto">
          <a:xfrm>
            <a:off x="5715000" y="3429000"/>
            <a:ext cx="1676400" cy="64611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200" i="1" dirty="0">
                <a:solidFill>
                  <a:srgbClr val="C00000"/>
                </a:solidFill>
                <a:latin typeface="Arial" charset="0"/>
                <a:cs typeface="Arial" charset="0"/>
              </a:rPr>
              <a:t>Hint: </a:t>
            </a:r>
            <a:r>
              <a:rPr lang="en-US" sz="1200" dirty="0">
                <a:solidFill>
                  <a:srgbClr val="C00000"/>
                </a:solidFill>
                <a:latin typeface="Arial" charset="0"/>
                <a:cs typeface="Arial" charset="0"/>
              </a:rPr>
              <a:t>If you don’t see </a:t>
            </a:r>
            <a:r>
              <a:rPr lang="en-US" sz="1200" dirty="0">
                <a:solidFill>
                  <a:srgbClr val="0000FF"/>
                </a:solidFill>
                <a:latin typeface="Arial" charset="0"/>
                <a:cs typeface="Arial" charset="0"/>
              </a:rPr>
              <a:t>Data Analysis</a:t>
            </a:r>
            <a:r>
              <a:rPr lang="en-US" sz="1200" dirty="0">
                <a:solidFill>
                  <a:srgbClr val="C00000"/>
                </a:solidFill>
                <a:latin typeface="Arial" charset="0"/>
                <a:cs typeface="Arial" charset="0"/>
              </a:rPr>
              <a:t>, you may need to install it.</a:t>
            </a:r>
          </a:p>
        </p:txBody>
      </p:sp>
      <p:sp>
        <p:nvSpPr>
          <p:cNvPr id="8200" name="Line 8"/>
          <p:cNvSpPr>
            <a:spLocks noChangeShapeType="1"/>
          </p:cNvSpPr>
          <p:nvPr/>
        </p:nvSpPr>
        <p:spPr bwMode="auto">
          <a:xfrm>
            <a:off x="4267200" y="1828800"/>
            <a:ext cx="533400" cy="3352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981200"/>
            <a:ext cx="6042025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Data Ranges</a:t>
            </a:r>
          </a:p>
        </p:txBody>
      </p:sp>
      <p:sp>
        <p:nvSpPr>
          <p:cNvPr id="9220" name="Text Box 7"/>
          <p:cNvSpPr txBox="1">
            <a:spLocks noChangeArrowheads="1"/>
          </p:cNvSpPr>
          <p:nvPr/>
        </p:nvSpPr>
        <p:spPr bwMode="auto">
          <a:xfrm>
            <a:off x="1676400" y="1066800"/>
            <a:ext cx="6324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i="1"/>
              <a:t>Step 4. Specify data range, upper bin range, and output location. You MUST check </a:t>
            </a:r>
            <a:r>
              <a:rPr lang="en-US" b="1">
                <a:solidFill>
                  <a:srgbClr val="0000FF"/>
                </a:solidFill>
                <a:latin typeface="Calibri" pitchFamily="34" charset="0"/>
                <a:cs typeface="Arial" charset="0"/>
              </a:rPr>
              <a:t>Chart Output</a:t>
            </a:r>
            <a:r>
              <a:rPr lang="en-US" b="1" i="1"/>
              <a:t>.</a:t>
            </a:r>
          </a:p>
        </p:txBody>
      </p:sp>
      <p:sp>
        <p:nvSpPr>
          <p:cNvPr id="9221" name="Line 6"/>
          <p:cNvSpPr>
            <a:spLocks noChangeShapeType="1"/>
          </p:cNvSpPr>
          <p:nvPr/>
        </p:nvSpPr>
        <p:spPr bwMode="auto">
          <a:xfrm flipH="1">
            <a:off x="5638800" y="1828800"/>
            <a:ext cx="1066800" cy="3048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981200"/>
            <a:ext cx="6070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Excel’s Histogram</a:t>
            </a:r>
          </a:p>
        </p:txBody>
      </p:sp>
      <p:sp>
        <p:nvSpPr>
          <p:cNvPr id="10244" name="Text Box 7"/>
          <p:cNvSpPr txBox="1">
            <a:spLocks noChangeArrowheads="1"/>
          </p:cNvSpPr>
          <p:nvPr/>
        </p:nvSpPr>
        <p:spPr bwMode="auto">
          <a:xfrm>
            <a:off x="2362200" y="1066800"/>
            <a:ext cx="48768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i="1"/>
              <a:t>Step 5. Excel’s histogram is rather plain. You will want to improve it. </a:t>
            </a:r>
          </a:p>
        </p:txBody>
      </p:sp>
      <p:sp>
        <p:nvSpPr>
          <p:cNvPr id="10245" name="Line 6"/>
          <p:cNvSpPr>
            <a:spLocks noChangeShapeType="1"/>
          </p:cNvSpPr>
          <p:nvPr/>
        </p:nvSpPr>
        <p:spPr bwMode="auto">
          <a:xfrm flipH="1">
            <a:off x="5105400" y="3962400"/>
            <a:ext cx="838200" cy="609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TextBox 10"/>
          <p:cNvSpPr txBox="1">
            <a:spLocks noChangeArrowheads="1"/>
          </p:cNvSpPr>
          <p:nvPr/>
        </p:nvSpPr>
        <p:spPr bwMode="auto">
          <a:xfrm>
            <a:off x="5638800" y="3352800"/>
            <a:ext cx="1600200" cy="64611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rgbClr val="C00000"/>
                </a:solidFill>
                <a:latin typeface="Arial" charset="0"/>
                <a:cs typeface="Arial" charset="0"/>
              </a:rPr>
              <a:t>Frequencies are </a:t>
            </a:r>
            <a:r>
              <a:rPr lang="en-US" sz="1200" i="1" dirty="0">
                <a:solidFill>
                  <a:srgbClr val="0000FF"/>
                </a:solidFill>
                <a:latin typeface="Arial" charset="0"/>
                <a:cs typeface="Arial" charset="0"/>
              </a:rPr>
              <a:t>less than or equal to</a:t>
            </a:r>
            <a:r>
              <a:rPr lang="en-US" sz="1200" dirty="0">
                <a:solidFill>
                  <a:srgbClr val="C00000"/>
                </a:solidFill>
                <a:latin typeface="Arial" charset="0"/>
                <a:cs typeface="Arial" charset="0"/>
              </a:rPr>
              <a:t> the upper bin limit.</a:t>
            </a:r>
          </a:p>
        </p:txBody>
      </p:sp>
      <p:sp>
        <p:nvSpPr>
          <p:cNvPr id="8" name="TextBox 10"/>
          <p:cNvSpPr txBox="1">
            <a:spLocks noChangeArrowheads="1"/>
          </p:cNvSpPr>
          <p:nvPr/>
        </p:nvSpPr>
        <p:spPr bwMode="auto">
          <a:xfrm>
            <a:off x="2133600" y="5410200"/>
            <a:ext cx="3581400" cy="8302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rgbClr val="C00000"/>
                </a:solidFill>
                <a:latin typeface="Arial" charset="0"/>
                <a:cs typeface="Arial" charset="0"/>
              </a:rPr>
              <a:t>Excel’s bin labels are centered, rather than aligned with the tick marks. </a:t>
            </a:r>
            <a:r>
              <a:rPr lang="en-US" sz="1200" i="1" dirty="0">
                <a:solidFill>
                  <a:srgbClr val="0000FF"/>
                </a:solidFill>
                <a:latin typeface="Arial" charset="0"/>
                <a:cs typeface="Arial" charset="0"/>
              </a:rPr>
              <a:t>That’s weird, but you can’t do anything about it!</a:t>
            </a:r>
            <a:r>
              <a:rPr lang="en-US" sz="1200" dirty="0">
                <a:solidFill>
                  <a:srgbClr val="C00000"/>
                </a:solidFill>
                <a:latin typeface="Arial" charset="0"/>
                <a:cs typeface="Arial" charset="0"/>
              </a:rPr>
              <a:t> That’s why analysts use packages like Minitab or SPSS instead of Excel.</a:t>
            </a:r>
          </a:p>
        </p:txBody>
      </p:sp>
      <p:sp>
        <p:nvSpPr>
          <p:cNvPr id="10248" name="Line 6"/>
          <p:cNvSpPr>
            <a:spLocks noChangeShapeType="1"/>
          </p:cNvSpPr>
          <p:nvPr/>
        </p:nvSpPr>
        <p:spPr bwMode="auto">
          <a:xfrm flipV="1">
            <a:off x="5715000" y="5334000"/>
            <a:ext cx="457200" cy="381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3">
      <a:dk1>
        <a:srgbClr val="000000"/>
      </a:dk1>
      <a:lt1>
        <a:srgbClr val="FFFFCC"/>
      </a:lt1>
      <a:dk2>
        <a:srgbClr val="808000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1493</TotalTime>
  <Words>698</Words>
  <Application>Microsoft Office PowerPoint</Application>
  <PresentationFormat>On-screen Show (4:3)</PresentationFormat>
  <Paragraphs>57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Default Design</vt:lpstr>
      <vt:lpstr>Making Excel Histograms</vt:lpstr>
      <vt:lpstr>What is a Histogram?</vt:lpstr>
      <vt:lpstr>Bin Limits</vt:lpstr>
      <vt:lpstr>Raw Data</vt:lpstr>
      <vt:lpstr>Histogram: Data</vt:lpstr>
      <vt:lpstr>Histogram: Bins</vt:lpstr>
      <vt:lpstr>Data Analysis Tools</vt:lpstr>
      <vt:lpstr>Data Ranges</vt:lpstr>
      <vt:lpstr>Excel’s Histogram</vt:lpstr>
      <vt:lpstr>Improved Histogram</vt:lpstr>
      <vt:lpstr>Do-It-Yourself?</vt:lpstr>
      <vt:lpstr>Do-It-Yourself</vt:lpstr>
      <vt:lpstr>Do-It-Yourself</vt:lpstr>
      <vt:lpstr>Do-It-Yourself</vt:lpstr>
      <vt:lpstr>Do-It-Yourself</vt:lpstr>
      <vt:lpstr>Customized Histogram</vt:lpstr>
      <vt:lpstr>Bottom Line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Making Excel Charts</dc:title>
  <dc:subject>Chapter 3 - Data Presentation</dc:subject>
  <dc:creator>David P. Doane</dc:creator>
  <dc:description>Copyright (c) 2016 by McGraw-Hill.  This material is intended solely for educational use by purchasers of Doane/Seward 5e. It may not be copied or resold.</dc:description>
  <cp:lastModifiedBy>Blythe</cp:lastModifiedBy>
  <cp:revision>109</cp:revision>
  <dcterms:created xsi:type="dcterms:W3CDTF">2000-08-22T13:07:54Z</dcterms:created>
  <dcterms:modified xsi:type="dcterms:W3CDTF">2013-08-09T17:40:59Z</dcterms:modified>
</cp:coreProperties>
</file>