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337" r:id="rId3"/>
    <p:sldId id="268" r:id="rId4"/>
    <p:sldId id="307" r:id="rId5"/>
    <p:sldId id="320" r:id="rId6"/>
    <p:sldId id="338" r:id="rId7"/>
    <p:sldId id="330" r:id="rId8"/>
    <p:sldId id="331" r:id="rId9"/>
    <p:sldId id="332" r:id="rId10"/>
    <p:sldId id="333" r:id="rId11"/>
    <p:sldId id="339" r:id="rId12"/>
    <p:sldId id="335" r:id="rId13"/>
    <p:sldId id="336" r:id="rId14"/>
    <p:sldId id="319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FF6699"/>
    <a:srgbClr val="CC0000"/>
    <a:srgbClr val="FF3300"/>
    <a:srgbClr val="996600"/>
    <a:srgbClr val="66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84" d="100"/>
          <a:sy n="84" d="100"/>
        </p:scale>
        <p:origin x="-5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55152-E10C-4581-8F10-9E7620D6E4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256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123634-3AAC-43A2-A7E8-421372FBD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560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B56764-5038-4249-84F7-E4084FA476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093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FCD1E-BE85-4749-9C47-391098FCC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72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350A1A-6234-4EBA-AA2E-EBBAC5C8FE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67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7DFBD-CE84-4B84-A2AE-F756B4F8E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57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698DA-6F25-4D47-9791-BC447C2339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38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64207-5EE1-4CE4-BB86-9CC6ABD6B4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93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81822-8824-499D-A16B-30B2195410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338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793691-5905-43E7-8565-27ADC657B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08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FA2F1-403C-4470-8CD9-8720D674BC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21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folHlink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0BA5E8D-09FD-4400-923D-3C9C87CE6E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2209800"/>
            <a:ext cx="4876800" cy="1524000"/>
          </a:xfrm>
        </p:spPr>
        <p:txBody>
          <a:bodyPr/>
          <a:lstStyle/>
          <a:p>
            <a:pPr>
              <a:defRPr/>
            </a:pPr>
            <a:r>
              <a:rPr lang="en-US" sz="4800" b="1" smtClean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Pivot Tables</a:t>
            </a:r>
            <a:br>
              <a:rPr lang="en-US" sz="4800" b="1" smtClean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smtClean="0">
                <a:solidFill>
                  <a:srgbClr val="66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 Excel</a:t>
            </a:r>
          </a:p>
        </p:txBody>
      </p:sp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533400" y="6019800"/>
            <a:ext cx="79248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9933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993300"/>
                </a:solidFill>
              </a:rPr>
              <a:t>2016 </a:t>
            </a:r>
            <a:r>
              <a:rPr lang="en-US" sz="1600" b="1" i="1" dirty="0">
                <a:solidFill>
                  <a:srgbClr val="993300"/>
                </a:solidFill>
              </a:rPr>
              <a:t>by The McGraw-Hill Companies.  This material is intended solely for educational use by licensed users of</a:t>
            </a:r>
            <a:r>
              <a:rPr lang="en-US" sz="1600" b="1" i="1" dirty="0">
                <a:solidFill>
                  <a:srgbClr val="CC6600"/>
                </a:solidFill>
              </a:rPr>
              <a:t>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9933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Drag Data Field </a:t>
            </a: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1981200" y="1143000"/>
            <a:ext cx="525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8. Drag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SqFt</a:t>
            </a:r>
            <a:r>
              <a:rPr lang="en-US" sz="2000"/>
              <a:t> from the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Pivot Table Field List</a:t>
            </a:r>
            <a:r>
              <a:rPr lang="en-US" sz="2000"/>
              <a:t> to the main body of the table. You are done.</a:t>
            </a:r>
          </a:p>
        </p:txBody>
      </p:sp>
      <p:sp>
        <p:nvSpPr>
          <p:cNvPr id="11269" name="Text Box 19"/>
          <p:cNvSpPr txBox="1">
            <a:spLocks noChangeArrowheads="1"/>
          </p:cNvSpPr>
          <p:nvPr/>
        </p:nvSpPr>
        <p:spPr bwMode="auto">
          <a:xfrm>
            <a:off x="7010400" y="3581400"/>
            <a:ext cx="1828800" cy="646113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By default, the Pivot Table shows </a:t>
            </a:r>
            <a:r>
              <a:rPr lang="en-US" sz="1200" b="1">
                <a:solidFill>
                  <a:srgbClr val="C00000"/>
                </a:solidFill>
                <a:latin typeface="Arial" charset="0"/>
                <a:cs typeface="Arial" charset="0"/>
              </a:rPr>
              <a:t>sums</a:t>
            </a: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 of all home sizes in each cell.</a:t>
            </a:r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 flipH="1" flipV="1">
            <a:off x="5181600" y="3581400"/>
            <a:ext cx="1828800" cy="228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0547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Choose Value Field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1219200" y="1219200"/>
            <a:ext cx="7162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9. Right-click inside the main report cell and choose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Value Field Settings</a:t>
            </a:r>
            <a:r>
              <a:rPr lang="en-US" sz="2000"/>
              <a:t> to display the statistic  you want (e.g.,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Average</a:t>
            </a:r>
            <a:r>
              <a:rPr lang="en-US" sz="2000"/>
              <a:t>).</a:t>
            </a:r>
          </a:p>
        </p:txBody>
      </p:sp>
      <p:sp>
        <p:nvSpPr>
          <p:cNvPr id="12293" name="Text Box 19"/>
          <p:cNvSpPr txBox="1">
            <a:spLocks noChangeArrowheads="1"/>
          </p:cNvSpPr>
          <p:nvPr/>
        </p:nvSpPr>
        <p:spPr bwMode="auto">
          <a:xfrm>
            <a:off x="7086600" y="3200400"/>
            <a:ext cx="1828800" cy="830263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We copied the table and pasted  it so we could show three different value fields (next slide).</a:t>
            </a:r>
          </a:p>
        </p:txBody>
      </p:sp>
      <p:sp>
        <p:nvSpPr>
          <p:cNvPr id="12294" name="Left Arrow 5"/>
          <p:cNvSpPr>
            <a:spLocks noChangeArrowheads="1"/>
          </p:cNvSpPr>
          <p:nvPr/>
        </p:nvSpPr>
        <p:spPr bwMode="auto">
          <a:xfrm>
            <a:off x="6324600" y="3200400"/>
            <a:ext cx="609600" cy="6096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050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Customize It</a:t>
            </a: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1066800" y="1219200"/>
            <a:ext cx="701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10. You can format the cells (decimals, font, centering, etc.).</a:t>
            </a: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7467600" y="2590800"/>
            <a:ext cx="1447800" cy="830263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First pivot table shows the </a:t>
            </a:r>
            <a:r>
              <a:rPr lang="en-US" sz="1200" b="1">
                <a:solidFill>
                  <a:srgbClr val="C00000"/>
                </a:solidFill>
                <a:latin typeface="Arial" charset="0"/>
                <a:cs typeface="Arial" charset="0"/>
              </a:rPr>
              <a:t>sum</a:t>
            </a: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 of home sizes in the category.</a:t>
            </a:r>
          </a:p>
        </p:txBody>
      </p:sp>
      <p:sp>
        <p:nvSpPr>
          <p:cNvPr id="13318" name="Line 7"/>
          <p:cNvSpPr>
            <a:spLocks noChangeShapeType="1"/>
          </p:cNvSpPr>
          <p:nvPr/>
        </p:nvSpPr>
        <p:spPr bwMode="auto">
          <a:xfrm flipH="1">
            <a:off x="6172200" y="3048000"/>
            <a:ext cx="1295400" cy="3810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9" name="Text Box 6"/>
          <p:cNvSpPr txBox="1">
            <a:spLocks noChangeArrowheads="1"/>
          </p:cNvSpPr>
          <p:nvPr/>
        </p:nvSpPr>
        <p:spPr bwMode="auto">
          <a:xfrm>
            <a:off x="7467600" y="3733800"/>
            <a:ext cx="1524000" cy="830263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Second pivot table shows the </a:t>
            </a:r>
            <a:r>
              <a:rPr lang="en-US" sz="1200" b="1">
                <a:solidFill>
                  <a:srgbClr val="C00000"/>
                </a:solidFill>
                <a:latin typeface="Arial" charset="0"/>
                <a:cs typeface="Arial" charset="0"/>
              </a:rPr>
              <a:t>average </a:t>
            </a: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home size in each category.</a:t>
            </a:r>
          </a:p>
        </p:txBody>
      </p:sp>
      <p:sp>
        <p:nvSpPr>
          <p:cNvPr id="13320" name="Text Box 6"/>
          <p:cNvSpPr txBox="1">
            <a:spLocks noChangeArrowheads="1"/>
          </p:cNvSpPr>
          <p:nvPr/>
        </p:nvSpPr>
        <p:spPr bwMode="auto">
          <a:xfrm>
            <a:off x="7467600" y="4876800"/>
            <a:ext cx="1371600" cy="830263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Third pivot table shows the </a:t>
            </a:r>
            <a:r>
              <a:rPr lang="en-US" sz="1200" b="1">
                <a:solidFill>
                  <a:srgbClr val="C00000"/>
                </a:solidFill>
                <a:latin typeface="Arial" charset="0"/>
                <a:cs typeface="Arial" charset="0"/>
              </a:rPr>
              <a:t>count</a:t>
            </a: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 of homes in the category.</a:t>
            </a:r>
          </a:p>
        </p:txBody>
      </p:sp>
      <p:sp>
        <p:nvSpPr>
          <p:cNvPr id="13321" name="Line 7"/>
          <p:cNvSpPr>
            <a:spLocks noChangeShapeType="1"/>
          </p:cNvSpPr>
          <p:nvPr/>
        </p:nvSpPr>
        <p:spPr bwMode="auto">
          <a:xfrm flipH="1">
            <a:off x="6096000" y="3962400"/>
            <a:ext cx="1371600" cy="228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22" name="Line 7"/>
          <p:cNvSpPr>
            <a:spLocks noChangeShapeType="1"/>
          </p:cNvSpPr>
          <p:nvPr/>
        </p:nvSpPr>
        <p:spPr bwMode="auto">
          <a:xfrm flipH="1" flipV="1">
            <a:off x="6019800" y="4953000"/>
            <a:ext cx="1447800" cy="2286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Other Value Fields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286000" y="1295400"/>
            <a:ext cx="4419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11. Click inside the table. Scroll down the list of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Value Fields </a:t>
            </a:r>
            <a:r>
              <a:rPr lang="en-US" sz="2000"/>
              <a:t>to display.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6934200" y="2590800"/>
            <a:ext cx="2057400" cy="1200150"/>
          </a:xfrm>
          <a:prstGeom prst="rect">
            <a:avLst/>
          </a:prstGeom>
          <a:solidFill>
            <a:srgbClr val="CCE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Not only can you display the sum, count, average, max, min, but also you can show standard deviations and variances. Very helpful for financial analysis!</a:t>
            </a:r>
          </a:p>
        </p:txBody>
      </p:sp>
      <p:sp>
        <p:nvSpPr>
          <p:cNvPr id="14341" name="Line 6"/>
          <p:cNvSpPr>
            <a:spLocks noChangeShapeType="1"/>
          </p:cNvSpPr>
          <p:nvPr/>
        </p:nvSpPr>
        <p:spPr bwMode="auto">
          <a:xfrm flipH="1">
            <a:off x="6096000" y="3276600"/>
            <a:ext cx="838200" cy="4572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434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438400"/>
            <a:ext cx="34480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Bottom Line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5800" y="1676400"/>
            <a:ext cx="50292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/>
              <a:t>Pivot tables are a powerful analytical tool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/>
              <a:t>You can analyze a column of data in various ways (sum, average, count, etc).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/>
              <a:t>It would be hard to do this manually.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/>
              <a:t>Report is updated if you change the data.</a:t>
            </a:r>
          </a:p>
        </p:txBody>
      </p:sp>
      <p:pic>
        <p:nvPicPr>
          <p:cNvPr id="15364" name="Picture 10" descr="j0233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362200"/>
            <a:ext cx="2627313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050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What Is a Pivot Table?</a:t>
            </a: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2438400" y="1143000"/>
            <a:ext cx="464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/>
              <a:t>It’s a cross-tabulation of data.</a:t>
            </a:r>
          </a:p>
        </p:txBody>
      </p:sp>
      <p:sp>
        <p:nvSpPr>
          <p:cNvPr id="3077" name="Text Box 19"/>
          <p:cNvSpPr txBox="1">
            <a:spLocks noChangeArrowheads="1"/>
          </p:cNvSpPr>
          <p:nvPr/>
        </p:nvSpPr>
        <p:spPr bwMode="auto">
          <a:xfrm>
            <a:off x="7010400" y="3429000"/>
            <a:ext cx="1828800" cy="646113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Here are three pivot tables. Let’s see how they were constructed.</a:t>
            </a:r>
          </a:p>
        </p:txBody>
      </p:sp>
      <p:cxnSp>
        <p:nvCxnSpPr>
          <p:cNvPr id="3078" name="Straight Arrow Connector 8"/>
          <p:cNvCxnSpPr>
            <a:cxnSpLocks noChangeShapeType="1"/>
          </p:cNvCxnSpPr>
          <p:nvPr/>
        </p:nvCxnSpPr>
        <p:spPr bwMode="auto">
          <a:xfrm rot="10800000">
            <a:off x="6248400" y="3505200"/>
            <a:ext cx="762000" cy="76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079" name="Straight Arrow Connector 9"/>
          <p:cNvCxnSpPr>
            <a:cxnSpLocks noChangeShapeType="1"/>
            <a:stCxn id="3077" idx="1"/>
          </p:cNvCxnSpPr>
          <p:nvPr/>
        </p:nvCxnSpPr>
        <p:spPr bwMode="auto">
          <a:xfrm rot="10800000" flipV="1">
            <a:off x="6248400" y="3752850"/>
            <a:ext cx="762000" cy="4381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080" name="Straight Arrow Connector 10"/>
          <p:cNvCxnSpPr>
            <a:cxnSpLocks noChangeShapeType="1"/>
          </p:cNvCxnSpPr>
          <p:nvPr/>
        </p:nvCxnSpPr>
        <p:spPr bwMode="auto">
          <a:xfrm rot="5400000">
            <a:off x="6134100" y="4076700"/>
            <a:ext cx="990600" cy="7620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Pivot Tables: Data Entry</a:t>
            </a:r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2895600" y="1143000"/>
            <a:ext cx="2819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1. Enter the data.</a:t>
            </a:r>
          </a:p>
        </p:txBody>
      </p:sp>
      <p:sp>
        <p:nvSpPr>
          <p:cNvPr id="4100" name="Text Box 19"/>
          <p:cNvSpPr txBox="1">
            <a:spLocks noChangeArrowheads="1"/>
          </p:cNvSpPr>
          <p:nvPr/>
        </p:nvSpPr>
        <p:spPr bwMode="auto">
          <a:xfrm>
            <a:off x="6934200" y="2819400"/>
            <a:ext cx="18288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>
                <a:solidFill>
                  <a:schemeClr val="hlink"/>
                </a:solidFill>
              </a:rPr>
              <a:t>Recent Home Sales in Gotham City (</a:t>
            </a:r>
            <a:r>
              <a:rPr lang="en-US" sz="1800" i="1">
                <a:solidFill>
                  <a:schemeClr val="hlink"/>
                </a:solidFill>
              </a:rPr>
              <a:t>n</a:t>
            </a:r>
            <a:r>
              <a:rPr lang="en-US" sz="1800">
                <a:solidFill>
                  <a:schemeClr val="hlink"/>
                </a:solidFill>
              </a:rPr>
              <a:t> = 25)</a:t>
            </a:r>
          </a:p>
        </p:txBody>
      </p:sp>
      <p:sp>
        <p:nvSpPr>
          <p:cNvPr id="4101" name="AutoShape 20"/>
          <p:cNvSpPr>
            <a:spLocks noChangeArrowheads="1"/>
          </p:cNvSpPr>
          <p:nvPr/>
        </p:nvSpPr>
        <p:spPr bwMode="auto">
          <a:xfrm>
            <a:off x="6019800" y="2743200"/>
            <a:ext cx="685800" cy="10668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1752600"/>
            <a:ext cx="3133725" cy="42195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Insert Pivot Table</a:t>
            </a:r>
          </a:p>
        </p:txBody>
      </p:sp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590800" y="1066800"/>
            <a:ext cx="4114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2. Highlight the data, click the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Insert </a:t>
            </a:r>
            <a:r>
              <a:rPr lang="en-US" sz="2000"/>
              <a:t>ribbon, and click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Pivot Table</a:t>
            </a:r>
            <a:r>
              <a:rPr lang="en-US" sz="2000"/>
              <a:t>.</a:t>
            </a:r>
          </a:p>
        </p:txBody>
      </p:sp>
      <p:sp>
        <p:nvSpPr>
          <p:cNvPr id="5124" name="Line 12"/>
          <p:cNvSpPr>
            <a:spLocks noChangeShapeType="1"/>
          </p:cNvSpPr>
          <p:nvPr/>
        </p:nvSpPr>
        <p:spPr bwMode="auto">
          <a:xfrm>
            <a:off x="5791200" y="2286000"/>
            <a:ext cx="12192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574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6" name="Straight Arrow Connector 7"/>
          <p:cNvCxnSpPr>
            <a:cxnSpLocks noChangeShapeType="1"/>
          </p:cNvCxnSpPr>
          <p:nvPr/>
        </p:nvCxnSpPr>
        <p:spPr bwMode="auto">
          <a:xfrm rot="5400000">
            <a:off x="2400300" y="1714500"/>
            <a:ext cx="609600" cy="5334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5127" name="Straight Arrow Connector 8"/>
          <p:cNvCxnSpPr>
            <a:cxnSpLocks noChangeShapeType="1"/>
          </p:cNvCxnSpPr>
          <p:nvPr/>
        </p:nvCxnSpPr>
        <p:spPr bwMode="auto">
          <a:xfrm rot="10800000" flipV="1">
            <a:off x="2057400" y="1752600"/>
            <a:ext cx="3352800" cy="7620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Check Data Range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819400" y="1143000"/>
            <a:ext cx="3657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3. Verify the data range (include the column headings).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0"/>
            <a:ext cx="38004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149" name="Straight Arrow Connector 5"/>
          <p:cNvCxnSpPr>
            <a:cxnSpLocks noChangeShapeType="1"/>
          </p:cNvCxnSpPr>
          <p:nvPr/>
        </p:nvCxnSpPr>
        <p:spPr bwMode="auto">
          <a:xfrm rot="16200000" flipH="1">
            <a:off x="4152900" y="2400300"/>
            <a:ext cx="1066800" cy="76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Pivot Table Location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209800" y="1143000"/>
            <a:ext cx="472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4. Specify upper left corner of pivot table location (or choose a new worksheet).</a:t>
            </a:r>
          </a:p>
        </p:txBody>
      </p:sp>
      <p:pic>
        <p:nvPicPr>
          <p:cNvPr id="717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86000"/>
            <a:ext cx="38004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73" name="Straight Arrow Connector 5"/>
          <p:cNvCxnSpPr>
            <a:cxnSpLocks noChangeShapeType="1"/>
            <a:stCxn id="7171" idx="2"/>
          </p:cNvCxnSpPr>
          <p:nvPr/>
        </p:nvCxnSpPr>
        <p:spPr bwMode="auto">
          <a:xfrm rot="5400000">
            <a:off x="2906712" y="2678113"/>
            <a:ext cx="2492375" cy="8382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Blank Table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057400" y="1143000"/>
            <a:ext cx="5181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5. You now have a blank report. You will drag variables from the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Pivot Table Field List</a:t>
            </a:r>
            <a:r>
              <a:rPr lang="en-US" sz="2000"/>
              <a:t>. </a:t>
            </a:r>
          </a:p>
        </p:txBody>
      </p:sp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197" name="Straight Arrow Connector 6"/>
          <p:cNvCxnSpPr>
            <a:cxnSpLocks noChangeShapeType="1"/>
          </p:cNvCxnSpPr>
          <p:nvPr/>
        </p:nvCxnSpPr>
        <p:spPr bwMode="auto">
          <a:xfrm rot="16200000" flipH="1">
            <a:off x="5562600" y="1981200"/>
            <a:ext cx="1295400" cy="9906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574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Drag Column Field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1600200" y="1219200"/>
            <a:ext cx="6019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6. Drag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Type</a:t>
            </a:r>
            <a:r>
              <a:rPr lang="en-US" sz="2000"/>
              <a:t> from the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Pivot Table Field List</a:t>
            </a:r>
            <a:r>
              <a:rPr lang="en-US" sz="2000"/>
              <a:t> to the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Drop Column Fields</a:t>
            </a:r>
            <a:r>
              <a:rPr lang="en-US" sz="2000"/>
              <a:t> space at the top of the table.  </a:t>
            </a:r>
          </a:p>
        </p:txBody>
      </p:sp>
      <p:cxnSp>
        <p:nvCxnSpPr>
          <p:cNvPr id="9221" name="Straight Arrow Connector 5"/>
          <p:cNvCxnSpPr>
            <a:cxnSpLocks noChangeShapeType="1"/>
            <a:stCxn id="9222" idx="1"/>
          </p:cNvCxnSpPr>
          <p:nvPr/>
        </p:nvCxnSpPr>
        <p:spPr bwMode="auto">
          <a:xfrm rot="10800000">
            <a:off x="4876800" y="3429000"/>
            <a:ext cx="1981200" cy="5524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222" name="Text Box 19"/>
          <p:cNvSpPr txBox="1">
            <a:spLocks noChangeArrowheads="1"/>
          </p:cNvSpPr>
          <p:nvPr/>
        </p:nvSpPr>
        <p:spPr bwMode="auto">
          <a:xfrm>
            <a:off x="6858000" y="3657600"/>
            <a:ext cx="1828800" cy="646113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Four home types now appear as column headings.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Drag Row Field</a:t>
            </a: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1524000" y="1143000"/>
            <a:ext cx="6553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Step 7. Drag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Subdivision</a:t>
            </a:r>
            <a:r>
              <a:rPr lang="en-US" sz="2000"/>
              <a:t> from the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Pivot Table Field List</a:t>
            </a:r>
            <a:r>
              <a:rPr lang="en-US" sz="2000"/>
              <a:t> to the </a:t>
            </a:r>
            <a:r>
              <a:rPr lang="en-US" sz="2000">
                <a:solidFill>
                  <a:schemeClr val="hlink"/>
                </a:solidFill>
                <a:latin typeface="Arial" charset="0"/>
              </a:rPr>
              <a:t>Drop Row Fields</a:t>
            </a:r>
            <a:r>
              <a:rPr lang="en-US" sz="2000"/>
              <a:t> space at the left side of the table.</a:t>
            </a:r>
          </a:p>
        </p:txBody>
      </p:sp>
      <p:sp>
        <p:nvSpPr>
          <p:cNvPr id="10245" name="Text Box 19"/>
          <p:cNvSpPr txBox="1">
            <a:spLocks noChangeArrowheads="1"/>
          </p:cNvSpPr>
          <p:nvPr/>
        </p:nvSpPr>
        <p:spPr bwMode="auto">
          <a:xfrm>
            <a:off x="7010400" y="3581400"/>
            <a:ext cx="1828800" cy="646113"/>
          </a:xfrm>
          <a:prstGeom prst="rect">
            <a:avLst/>
          </a:prstGeom>
          <a:solidFill>
            <a:srgbClr val="CCECFF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200">
                <a:solidFill>
                  <a:srgbClr val="0000FF"/>
                </a:solidFill>
                <a:latin typeface="Arial" charset="0"/>
                <a:cs typeface="Arial" charset="0"/>
              </a:rPr>
              <a:t>Three subdivision names now appear as row names.</a:t>
            </a:r>
          </a:p>
        </p:txBody>
      </p:sp>
      <p:cxnSp>
        <p:nvCxnSpPr>
          <p:cNvPr id="10246" name="Straight Arrow Connector 6"/>
          <p:cNvCxnSpPr>
            <a:cxnSpLocks noChangeShapeType="1"/>
            <a:stCxn id="10245" idx="1"/>
          </p:cNvCxnSpPr>
          <p:nvPr/>
        </p:nvCxnSpPr>
        <p:spPr bwMode="auto">
          <a:xfrm rot="10800000">
            <a:off x="4572000" y="3581400"/>
            <a:ext cx="2438400" cy="323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481</Words>
  <Application>Microsoft Office PowerPoint</Application>
  <PresentationFormat>On-screen Show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Pivot Tables in Excel</vt:lpstr>
      <vt:lpstr>What Is a Pivot Table?</vt:lpstr>
      <vt:lpstr>Pivot Tables: Data Entry</vt:lpstr>
      <vt:lpstr>Insert Pivot Table</vt:lpstr>
      <vt:lpstr>Check Data Range</vt:lpstr>
      <vt:lpstr>Pivot Table Location</vt:lpstr>
      <vt:lpstr>Blank Table</vt:lpstr>
      <vt:lpstr>Drag Column Field</vt:lpstr>
      <vt:lpstr>Drag Row Field</vt:lpstr>
      <vt:lpstr>Drag Data Field </vt:lpstr>
      <vt:lpstr>Choose Value Field</vt:lpstr>
      <vt:lpstr>Customize It</vt:lpstr>
      <vt:lpstr>Other Value Fields</vt:lpstr>
      <vt:lpstr>Bottom Line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Pivot Tables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87</cp:revision>
  <dcterms:created xsi:type="dcterms:W3CDTF">2000-08-22T13:07:54Z</dcterms:created>
  <dcterms:modified xsi:type="dcterms:W3CDTF">2013-08-09T17:41:09Z</dcterms:modified>
</cp:coreProperties>
</file>