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15"/>
  </p:handoutMasterIdLst>
  <p:sldIdLst>
    <p:sldId id="256" r:id="rId2"/>
    <p:sldId id="331" r:id="rId3"/>
    <p:sldId id="316" r:id="rId4"/>
    <p:sldId id="324" r:id="rId5"/>
    <p:sldId id="268" r:id="rId6"/>
    <p:sldId id="320" r:id="rId7"/>
    <p:sldId id="325" r:id="rId8"/>
    <p:sldId id="326" r:id="rId9"/>
    <p:sldId id="327" r:id="rId10"/>
    <p:sldId id="311" r:id="rId11"/>
    <p:sldId id="328" r:id="rId12"/>
    <p:sldId id="329" r:id="rId13"/>
    <p:sldId id="330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99"/>
    <a:srgbClr val="CC0000"/>
    <a:srgbClr val="FF3300"/>
    <a:srgbClr val="33CC33"/>
    <a:srgbClr val="990033"/>
    <a:srgbClr val="0033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2" autoAdjust="0"/>
    <p:restoredTop sz="94609" autoAdjust="0"/>
  </p:normalViewPr>
  <p:slideViewPr>
    <p:cSldViewPr>
      <p:cViewPr varScale="1">
        <p:scale>
          <a:sx n="88" d="100"/>
          <a:sy n="88" d="100"/>
        </p:scale>
        <p:origin x="-7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DE997A3-4BCA-4020-98E3-C94F4DA2CF2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72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995AB-0997-4951-9960-D5745B0A5E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42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AC3F2E-B5DE-4FE9-8C37-5E7D783AD7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10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F21F6-2AEF-4104-887F-12A6EB4EAA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9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0DF03-39B1-420D-88BB-E895E0BF3B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37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97068-BC96-4437-A23B-3F2ACC4B89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318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00D88-FA0E-4B98-8072-BE6156894A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842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EE2F8-7F24-4888-9CDA-38B7565767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4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BBEAE-F16B-45D8-B5CA-67596D3C51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62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CB51B-053E-4250-BCCA-FE8C918136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5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3071-879C-45A9-B8E1-A96F766F9D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30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769F9-A462-436D-824F-46AC6DADF7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38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90D874D-6899-4BA1-9FDB-759121EF068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95400" y="1600200"/>
            <a:ext cx="6477000" cy="2209800"/>
          </a:xfrm>
        </p:spPr>
        <p:txBody>
          <a:bodyPr/>
          <a:lstStyle/>
          <a:p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Sampling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04800" y="5638800"/>
            <a:ext cx="8610600" cy="581025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CC66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CC6600"/>
                </a:solidFill>
              </a:rPr>
              <a:t>2016 </a:t>
            </a:r>
            <a:r>
              <a:rPr lang="en-US" sz="1600" b="1" i="1" dirty="0">
                <a:solidFill>
                  <a:srgbClr val="CC6600"/>
                </a:solidFill>
              </a:rPr>
              <a:t>by The McGraw-Hill Companies.  This spreadsheet is intended solely for educational purposes by licensed users of </a:t>
            </a:r>
            <a:r>
              <a:rPr lang="en-US" sz="1600" b="1" i="1" dirty="0" err="1">
                <a:solidFill>
                  <a:srgbClr val="0033CC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CC6600"/>
                </a:solidFill>
              </a:rPr>
              <a:t>. 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Simple Random Sample</a:t>
            </a:r>
          </a:p>
        </p:txBody>
      </p:sp>
      <p:pic>
        <p:nvPicPr>
          <p:cNvPr id="62553" name="Picture 8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76600"/>
            <a:ext cx="4829175" cy="26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554" name="Text Box 90"/>
          <p:cNvSpPr txBox="1">
            <a:spLocks noChangeArrowheads="1"/>
          </p:cNvSpPr>
          <p:nvPr/>
        </p:nvSpPr>
        <p:spPr bwMode="auto">
          <a:xfrm>
            <a:off x="685800" y="1295400"/>
            <a:ext cx="4572000" cy="990600"/>
          </a:xfrm>
          <a:prstGeom prst="rect">
            <a:avLst/>
          </a:prstGeom>
          <a:solidFill>
            <a:srgbClr val="C0C0C0"/>
          </a:solidFill>
          <a:ln w="1587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1400" dirty="0"/>
              <a:t>Data are the GPAs of college freshmen in a classroom.  Choose 10 at random by picking random rows and columns. Sampled GPAs are highlighted.  How well do the sample statistics and histograms match the population?</a:t>
            </a:r>
          </a:p>
        </p:txBody>
      </p:sp>
      <p:pic>
        <p:nvPicPr>
          <p:cNvPr id="62555" name="Picture 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219200"/>
            <a:ext cx="242887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556" name="Picture 9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124200"/>
            <a:ext cx="238125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558" name="Picture 9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90800"/>
            <a:ext cx="3700463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559" name="Picture 9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105400"/>
            <a:ext cx="2390775" cy="148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560" name="Text Box 96"/>
          <p:cNvSpPr txBox="1">
            <a:spLocks noChangeArrowheads="1"/>
          </p:cNvSpPr>
          <p:nvPr/>
        </p:nvSpPr>
        <p:spPr bwMode="auto">
          <a:xfrm>
            <a:off x="609600" y="6096000"/>
            <a:ext cx="50927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i="1">
                <a:solidFill>
                  <a:schemeClr val="accent2"/>
                </a:solidFill>
              </a:rPr>
              <a:t>Note</a:t>
            </a:r>
            <a:r>
              <a:rPr lang="en-US" sz="1400"/>
              <a:t>  If </a:t>
            </a:r>
            <a:r>
              <a:rPr lang="en-US" sz="1400" i="1"/>
              <a:t>you</a:t>
            </a:r>
            <a:r>
              <a:rPr lang="en-US" sz="1400"/>
              <a:t> chose the sample, you might try to avoid adjacent items, or try to cover every row or column. That would </a:t>
            </a:r>
            <a:r>
              <a:rPr lang="en-US" sz="1400" i="1"/>
              <a:t>not</a:t>
            </a:r>
            <a:r>
              <a:rPr lang="en-US" sz="1400"/>
              <a:t> be random.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Systematic Sample</a:t>
            </a: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609600" y="1219200"/>
          <a:ext cx="2419350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1" name="Chart" r:id="rId3" imgW="2419502" imgH="1666951" progId="Excel.Chart.8">
                  <p:embed/>
                </p:oleObj>
              </mc:Choice>
              <mc:Fallback>
                <p:oleObj name="Chart" r:id="rId3" imgW="2419502" imgH="1666951" progId="Excel.Char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19200"/>
                        <a:ext cx="2419350" cy="166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9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71800"/>
            <a:ext cx="238125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9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971800"/>
            <a:ext cx="4829175" cy="26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95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953000"/>
            <a:ext cx="2390775" cy="148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953" name="Text Box 9"/>
          <p:cNvSpPr txBox="1">
            <a:spLocks noChangeArrowheads="1"/>
          </p:cNvSpPr>
          <p:nvPr/>
        </p:nvSpPr>
        <p:spPr bwMode="auto">
          <a:xfrm>
            <a:off x="4191000" y="1219200"/>
            <a:ext cx="4267200" cy="1219200"/>
          </a:xfrm>
          <a:prstGeom prst="rect">
            <a:avLst/>
          </a:prstGeom>
          <a:solidFill>
            <a:srgbClr val="C0C0C0"/>
          </a:solidFill>
          <a:ln w="1587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1400"/>
              <a:t>Data are the GPAs of college freshmen in a classroom.  Choose 10 at random by picking every 12th student starting in row 5, column 1 and going down and across. Sampled GPAs are highlighted.  How well do the sample statistics and histograms match the population?</a:t>
            </a: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3810000" y="5715000"/>
            <a:ext cx="48768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i="1">
                <a:solidFill>
                  <a:schemeClr val="accent2"/>
                </a:solidFill>
              </a:rPr>
              <a:t>Note</a:t>
            </a:r>
            <a:r>
              <a:rPr lang="en-US" sz="1400"/>
              <a:t>  Although this sample happens to give poor estimates, the systematic </a:t>
            </a:r>
            <a:r>
              <a:rPr lang="en-US" sz="1400" i="1"/>
              <a:t>method</a:t>
            </a:r>
            <a:r>
              <a:rPr lang="en-US" sz="1400"/>
              <a:t> is not to blame </a:t>
            </a:r>
            <a:r>
              <a:rPr lang="en-US" sz="1400" i="1"/>
              <a:t>unless</a:t>
            </a:r>
            <a:r>
              <a:rPr lang="en-US" sz="1400"/>
              <a:t> the population items were arranged in a certain way (e.g., every 12th student is in the honors program).  In this case, it's just sampling error.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Cluster Sample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276600"/>
            <a:ext cx="2654300" cy="314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914400" y="1219200"/>
            <a:ext cx="4267200" cy="1219200"/>
          </a:xfrm>
          <a:prstGeom prst="rect">
            <a:avLst/>
          </a:prstGeom>
          <a:solidFill>
            <a:srgbClr val="C0C0C0"/>
          </a:solidFill>
          <a:ln w="1587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1400"/>
              <a:t>Data are the ages of concert goers.  Each cluster is a zip code.  There are 11 clusters.  Choose 3 clusters at random, then select 3 persons from each selected cluster. Sampled ages are highlighted.  How well do the sample statistics and histograms match the population?</a:t>
            </a:r>
          </a:p>
        </p:txBody>
      </p:sp>
      <p:pic>
        <p:nvPicPr>
          <p:cNvPr id="839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743200"/>
            <a:ext cx="1781175" cy="183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800600"/>
            <a:ext cx="22066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667000"/>
            <a:ext cx="280987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7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648200"/>
            <a:ext cx="28384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9" name="AutoShape 11"/>
          <p:cNvSpPr>
            <a:spLocks noChangeArrowheads="1"/>
          </p:cNvSpPr>
          <p:nvPr/>
        </p:nvSpPr>
        <p:spPr bwMode="auto">
          <a:xfrm>
            <a:off x="6858000" y="1066800"/>
            <a:ext cx="1981200" cy="1143000"/>
          </a:xfrm>
          <a:prstGeom prst="cloudCallout">
            <a:avLst>
              <a:gd name="adj1" fmla="val -21713"/>
              <a:gd name="adj2" fmla="val 133472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400"/>
              <a:t>Should we sample without replacement?</a:t>
            </a:r>
          </a:p>
          <a:p>
            <a:pPr algn="ctr"/>
            <a:endParaRPr 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Bottom Line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85003" name="Text Box 11"/>
          <p:cNvSpPr txBox="1">
            <a:spLocks noChangeArrowheads="1"/>
          </p:cNvSpPr>
          <p:nvPr/>
        </p:nvSpPr>
        <p:spPr bwMode="auto">
          <a:xfrm>
            <a:off x="2380695" y="1828800"/>
            <a:ext cx="44196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1800" dirty="0"/>
              <a:t> Do a cost/benefit before sampling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1800" dirty="0"/>
              <a:t> Define the purpose before you plunge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Seek expert </a:t>
            </a:r>
            <a:r>
              <a:rPr lang="en-US" sz="1800" dirty="0"/>
              <a:t>advice </a:t>
            </a:r>
            <a:r>
              <a:rPr lang="en-US" sz="1800" dirty="0" smtClean="0"/>
              <a:t>to help </a:t>
            </a:r>
            <a:r>
              <a:rPr lang="en-US" sz="1800" dirty="0"/>
              <a:t>with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600" dirty="0">
                <a:solidFill>
                  <a:srgbClr val="C00000"/>
                </a:solidFill>
                <a:latin typeface="Arial" charset="0"/>
              </a:rPr>
              <a:t> The sampling plan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600" dirty="0">
                <a:solidFill>
                  <a:srgbClr val="C00000"/>
                </a:solidFill>
                <a:latin typeface="Arial" charset="0"/>
              </a:rPr>
              <a:t> The sample sizes required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600" dirty="0">
                <a:solidFill>
                  <a:srgbClr val="C00000"/>
                </a:solidFill>
                <a:latin typeface="Arial" charset="0"/>
              </a:rPr>
              <a:t> Analysis of the sample</a:t>
            </a:r>
          </a:p>
        </p:txBody>
      </p:sp>
      <p:pic>
        <p:nvPicPr>
          <p:cNvPr id="85004" name="Picture 12" descr="bd04897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572000"/>
            <a:ext cx="228600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00" descr="C:\Users\Blythe\AppData\Local\Microsoft\Windows\Temporary Internet Files\Content.IE5\78DSK311\MC90008247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572000"/>
            <a:ext cx="1676400" cy="157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457200"/>
            <a:ext cx="6477000" cy="762000"/>
          </a:xfrm>
        </p:spPr>
        <p:txBody>
          <a:bodyPr/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Target Population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786414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1295400" y="4910831"/>
            <a:ext cx="66294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 Step 1: Define the </a:t>
            </a:r>
            <a:r>
              <a:rPr lang="en-US" i="1" dirty="0" smtClean="0">
                <a:solidFill>
                  <a:srgbClr val="C00000"/>
                </a:solidFill>
              </a:rPr>
              <a:t>target population</a:t>
            </a:r>
            <a:r>
              <a:rPr lang="en-US" dirty="0" smtClean="0"/>
              <a:t>.</a:t>
            </a:r>
            <a:endParaRPr lang="en-US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dirty="0" smtClean="0"/>
              <a:t>Step 2: Define the </a:t>
            </a:r>
            <a:r>
              <a:rPr lang="en-US" i="1" dirty="0" smtClean="0">
                <a:solidFill>
                  <a:srgbClr val="C00000"/>
                </a:solidFill>
              </a:rPr>
              <a:t>sample frame</a:t>
            </a:r>
            <a:r>
              <a:rPr lang="en-US" dirty="0" smtClean="0"/>
              <a:t> (is there a list?)</a:t>
            </a:r>
            <a:endParaRPr lang="en-US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dirty="0" smtClean="0"/>
              <a:t>Step 3: Take a sample? Or attempt a census?</a:t>
            </a:r>
            <a:endParaRPr lang="en-US" dirty="0"/>
          </a:p>
        </p:txBody>
      </p:sp>
      <p:pic>
        <p:nvPicPr>
          <p:cNvPr id="7" name="Picture 202" descr="C:\Users\Blythe\AppData\Local\Microsoft\Windows\Temporary Internet Files\Content.IE5\V1Z3J4WM\MP90044423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5805602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45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457200"/>
            <a:ext cx="4191000" cy="7620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Why Sample?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914400" y="1905000"/>
            <a:ext cx="6629400" cy="402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Lower cost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Improved accuracy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Destructive testing, such as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Light bulb life (hours until failure)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5 mph crash car bumper tests (dollars of damage)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Perishable data (e.g., fresh fish inspection)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Timely data is required (e.g., political polls)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Large, dispersed population (e.g., seat belt usage)</a:t>
            </a:r>
          </a:p>
        </p:txBody>
      </p:sp>
      <p:pic>
        <p:nvPicPr>
          <p:cNvPr id="7066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286" y="3072606"/>
            <a:ext cx="1819275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6" name="AutoShape 10"/>
          <p:cNvSpPr>
            <a:spLocks noChangeArrowheads="1"/>
          </p:cNvSpPr>
          <p:nvPr/>
        </p:nvSpPr>
        <p:spPr bwMode="auto">
          <a:xfrm>
            <a:off x="4724400" y="1600200"/>
            <a:ext cx="3581400" cy="1066800"/>
          </a:xfrm>
          <a:prstGeom prst="wedgeRoundRectCallout">
            <a:avLst>
              <a:gd name="adj1" fmla="val 36633"/>
              <a:gd name="adj2" fmla="val 79920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sz="1600" dirty="0"/>
              <a:t>That's right – a sample can be both cheaper </a:t>
            </a:r>
            <a:r>
              <a:rPr lang="en-US" sz="1600" i="1" dirty="0"/>
              <a:t>and</a:t>
            </a:r>
            <a:r>
              <a:rPr lang="en-US" sz="1600" dirty="0"/>
              <a:t> more accurate than an attempted census!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86200" y="685800"/>
            <a:ext cx="3886200" cy="7620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Why Census?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3276600" y="2057400"/>
            <a:ext cx="5410200" cy="347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Computer database exists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Population is small and accessible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Legal requirements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U.S. Census (national headcount)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Bank cash (end-of-day cash drawer balance)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Money is no constraint (rare)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Time is no constraint (rare)</a:t>
            </a:r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>
            <a:off x="381000" y="381000"/>
            <a:ext cx="2819400" cy="2667000"/>
          </a:xfrm>
          <a:prstGeom prst="wedgeRoundRectCallout">
            <a:avLst>
              <a:gd name="adj1" fmla="val -11912"/>
              <a:gd name="adj2" fmla="val 79940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sz="1600" dirty="0"/>
              <a:t>When the population is small or when </a:t>
            </a:r>
            <a:r>
              <a:rPr lang="en-US" sz="1600" dirty="0" smtClean="0"/>
              <a:t>data </a:t>
            </a:r>
            <a:r>
              <a:rPr lang="en-US" sz="1600" dirty="0"/>
              <a:t>are already in a computer database, why take a sample?  </a:t>
            </a:r>
            <a:r>
              <a:rPr lang="en-US" sz="1600" dirty="0" smtClean="0"/>
              <a:t>To audit computer data for accuracy, </a:t>
            </a:r>
            <a:r>
              <a:rPr lang="en-US" sz="1600" dirty="0"/>
              <a:t>we may still have to </a:t>
            </a:r>
            <a:r>
              <a:rPr lang="en-US" sz="1600" dirty="0" smtClean="0"/>
              <a:t>cross-check against other records</a:t>
            </a:r>
            <a:r>
              <a:rPr lang="en-US" sz="1600" dirty="0"/>
              <a:t>, so </a:t>
            </a:r>
            <a:r>
              <a:rPr lang="en-US" sz="1600" dirty="0" smtClean="0"/>
              <a:t>a census may be too costly.</a:t>
            </a:r>
            <a:endParaRPr lang="en-US" sz="1600" dirty="0"/>
          </a:p>
        </p:txBody>
      </p:sp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38600"/>
            <a:ext cx="1828800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Objectives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905000" y="2819400"/>
            <a:ext cx="6248400" cy="309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Descriptive (to get a general overview)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Percent of HMO patients who arrive late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Average tip per customer in a restaurant</a:t>
            </a:r>
            <a:endParaRPr lang="en-US" sz="1800" dirty="0"/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Inferential (to estimate a </a:t>
            </a:r>
            <a:r>
              <a:rPr lang="en-US" dirty="0" smtClean="0"/>
              <a:t>parameter</a:t>
            </a:r>
            <a:r>
              <a:rPr lang="en-US" dirty="0"/>
              <a:t>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Mean insurance claim </a:t>
            </a:r>
            <a:r>
              <a:rPr lang="en-US" sz="1800" dirty="0" smtClean="0"/>
              <a:t>amount for </a:t>
            </a:r>
            <a:r>
              <a:rPr lang="en-US" sz="1800" dirty="0"/>
              <a:t>angioplasty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Average days between billing and payment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Traffic count at a busy intersection</a:t>
            </a:r>
            <a:endParaRPr lang="en-US" sz="1800" dirty="0"/>
          </a:p>
        </p:txBody>
      </p:sp>
      <p:pic>
        <p:nvPicPr>
          <p:cNvPr id="65541" name="Picture 5" descr="bd05296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14400"/>
            <a:ext cx="17145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304800"/>
            <a:ext cx="4495800" cy="9144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Inference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74758" name="Picture 6" descr="bd04912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276600"/>
            <a:ext cx="24352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9" name="Cloud"/>
          <p:cNvSpPr>
            <a:spLocks noChangeAspect="1" noEditPoints="1" noChangeArrowheads="1"/>
          </p:cNvSpPr>
          <p:nvPr/>
        </p:nvSpPr>
        <p:spPr bwMode="auto">
          <a:xfrm>
            <a:off x="2133600" y="4495800"/>
            <a:ext cx="2971800" cy="1981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en-US" sz="2000" dirty="0"/>
              <a:t>Sample</a:t>
            </a:r>
          </a:p>
          <a:p>
            <a:pPr algn="ctr"/>
            <a:r>
              <a:rPr lang="en-US" sz="2000" dirty="0"/>
              <a:t> = </a:t>
            </a:r>
            <a:r>
              <a:rPr lang="en-US" sz="2000" dirty="0" smtClean="0"/>
              <a:t>$78,545</a:t>
            </a:r>
            <a:endParaRPr lang="en-US" sz="2000" dirty="0"/>
          </a:p>
          <a:p>
            <a:pPr algn="ctr"/>
            <a:r>
              <a:rPr lang="en-US" sz="2000" i="1" dirty="0"/>
              <a:t>s</a:t>
            </a:r>
            <a:r>
              <a:rPr lang="en-US" sz="2000" dirty="0"/>
              <a:t> = $6,958</a:t>
            </a:r>
          </a:p>
          <a:p>
            <a:pPr algn="ctr"/>
            <a:r>
              <a:rPr lang="en-US" sz="2000" i="1" dirty="0"/>
              <a:t>n</a:t>
            </a:r>
            <a:r>
              <a:rPr lang="en-US" sz="2000" dirty="0"/>
              <a:t> = 100</a:t>
            </a:r>
          </a:p>
          <a:p>
            <a:endParaRPr lang="en-US" sz="2000" dirty="0"/>
          </a:p>
        </p:txBody>
      </p:sp>
      <p:sp>
        <p:nvSpPr>
          <p:cNvPr id="74760" name="Cloud"/>
          <p:cNvSpPr>
            <a:spLocks noChangeAspect="1" noEditPoints="1" noChangeArrowheads="1"/>
          </p:cNvSpPr>
          <p:nvPr/>
        </p:nvSpPr>
        <p:spPr bwMode="auto">
          <a:xfrm>
            <a:off x="533400" y="1524000"/>
            <a:ext cx="4038600" cy="2057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en-US" sz="2000" dirty="0"/>
              <a:t>Population</a:t>
            </a:r>
          </a:p>
          <a:p>
            <a:pPr algn="ctr"/>
            <a:r>
              <a:rPr lang="en-US" sz="2000" dirty="0">
                <a:latin typeface="Symbol" pitchFamily="18" charset="2"/>
              </a:rPr>
              <a:t>m</a:t>
            </a:r>
            <a:r>
              <a:rPr lang="en-US" sz="2000" dirty="0"/>
              <a:t> = </a:t>
            </a:r>
            <a:r>
              <a:rPr lang="en-US" sz="2000" dirty="0" smtClean="0"/>
              <a:t>$79,370</a:t>
            </a:r>
            <a:endParaRPr lang="en-US" sz="2000" dirty="0"/>
          </a:p>
          <a:p>
            <a:pPr algn="ctr"/>
            <a:r>
              <a:rPr lang="en-US" sz="2000" dirty="0">
                <a:latin typeface="Symbol" pitchFamily="18" charset="2"/>
              </a:rPr>
              <a:t>s</a:t>
            </a:r>
            <a:r>
              <a:rPr lang="en-US" sz="2000" dirty="0"/>
              <a:t> = $6,771</a:t>
            </a:r>
          </a:p>
          <a:p>
            <a:pPr algn="ctr"/>
            <a:r>
              <a:rPr lang="en-US" sz="2000" i="1" dirty="0"/>
              <a:t>N</a:t>
            </a:r>
            <a:r>
              <a:rPr lang="en-US" sz="2000" dirty="0"/>
              <a:t> = 125,000</a:t>
            </a:r>
            <a:endParaRPr lang="en-US" dirty="0"/>
          </a:p>
        </p:txBody>
      </p:sp>
      <p:sp>
        <p:nvSpPr>
          <p:cNvPr id="74761" name="Line 9"/>
          <p:cNvSpPr>
            <a:spLocks noChangeShapeType="1"/>
          </p:cNvSpPr>
          <p:nvPr/>
        </p:nvSpPr>
        <p:spPr bwMode="auto">
          <a:xfrm>
            <a:off x="2743200" y="3429000"/>
            <a:ext cx="685800" cy="1295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5562600" y="1219200"/>
            <a:ext cx="28194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chemeClr val="accent2"/>
                </a:solidFill>
              </a:rPr>
              <a:t>Question</a:t>
            </a:r>
            <a:r>
              <a:rPr lang="en-US" sz="1800" dirty="0"/>
              <a:t>  What is the average salary of </a:t>
            </a:r>
            <a:r>
              <a:rPr lang="en-US" sz="1800" dirty="0" smtClean="0"/>
              <a:t>an information </a:t>
            </a:r>
            <a:r>
              <a:rPr lang="en-US" sz="1800" dirty="0"/>
              <a:t>security </a:t>
            </a:r>
            <a:r>
              <a:rPr lang="en-US" sz="1800" dirty="0" smtClean="0"/>
              <a:t>analyst?  </a:t>
            </a:r>
            <a:r>
              <a:rPr lang="en-US" sz="1800" dirty="0"/>
              <a:t>We sample because the population is large and hard to reach.</a:t>
            </a:r>
          </a:p>
        </p:txBody>
      </p:sp>
      <p:graphicFrame>
        <p:nvGraphicFramePr>
          <p:cNvPr id="74763" name="Object 11"/>
          <p:cNvGraphicFramePr>
            <a:graphicFrameLocks noChangeAspect="1"/>
          </p:cNvGraphicFramePr>
          <p:nvPr/>
        </p:nvGraphicFramePr>
        <p:xfrm>
          <a:off x="2667000" y="5075238"/>
          <a:ext cx="3381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1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075238"/>
                        <a:ext cx="338138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Sampling Plans - I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1066800" y="1905000"/>
            <a:ext cx="6324600" cy="389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Simple random sample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List of population items must be available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Random numbers are used to choose items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Each item has same chance of being selected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Systematic sample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Continuous process non-enumerable population (no list) 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Choose every </a:t>
            </a:r>
            <a:r>
              <a:rPr lang="en-US" sz="1800" i="1" dirty="0" err="1" smtClean="0"/>
              <a:t>k</a:t>
            </a:r>
            <a:r>
              <a:rPr lang="en-US" sz="1800" baseline="30000" dirty="0" err="1" smtClean="0"/>
              <a:t>th</a:t>
            </a:r>
            <a:r>
              <a:rPr lang="en-US" sz="1800" dirty="0" smtClean="0"/>
              <a:t> </a:t>
            </a:r>
            <a:r>
              <a:rPr lang="en-US" sz="1800" dirty="0"/>
              <a:t>item (e.g., every 10th voter at poll exit)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Use a random starting point (e.g., the 8th voter)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Unbiased unless data are in non-random order</a:t>
            </a:r>
          </a:p>
        </p:txBody>
      </p:sp>
      <p:pic>
        <p:nvPicPr>
          <p:cNvPr id="79878" name="Picture 6" descr="j01953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057400"/>
            <a:ext cx="1795463" cy="183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609600"/>
            <a:ext cx="58674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Sampling Plans - II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219200" y="2209800"/>
            <a:ext cx="7086600" cy="389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Stratified sample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Each </a:t>
            </a:r>
            <a:r>
              <a:rPr lang="en-US" sz="1800" i="1"/>
              <a:t>stratum</a:t>
            </a:r>
            <a:r>
              <a:rPr lang="en-US" sz="1800"/>
              <a:t> is a defined population sub group (e.g., male/female)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May be many </a:t>
            </a:r>
            <a:r>
              <a:rPr lang="en-US" sz="1800" i="1"/>
              <a:t>strata</a:t>
            </a:r>
            <a:r>
              <a:rPr lang="en-US" sz="1800"/>
              <a:t> (e.g., gender, race, occupation)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Weight sample estimates by strata size (strata % must be known)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Corrects for possible under-representation of groups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Cluster sample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Like stratification except based on geography (e.g., school districts)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Two-stage is common (random cluster, random items in cluster)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/>
              <a:t> Reduces travel cost for in-person interviews</a:t>
            </a:r>
          </a:p>
        </p:txBody>
      </p:sp>
      <p:pic>
        <p:nvPicPr>
          <p:cNvPr id="80903" name="Picture 7" descr="pe0146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14112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Sampling Plans - III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762000" y="1371600"/>
            <a:ext cx="563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7010400" cy="430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Judgment sample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Experts in the field select the sample (e.g., which firms)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Utilizes domain knowledge of experts (e.g., software engineers)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May avoid wasting time on atypical or unimportant respondents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But introduces subjectivity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Convenience sample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Asking co-workers opinions  "because they're handy"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Using a data set that happens to exist already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Subjective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/>
              <a:t> Unknowable biases</a:t>
            </a:r>
          </a:p>
        </p:txBody>
      </p:sp>
      <p:pic>
        <p:nvPicPr>
          <p:cNvPr id="81926" name="Picture 6" descr="pe01682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267200"/>
            <a:ext cx="22860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6629400" y="3276600"/>
            <a:ext cx="2057400" cy="914400"/>
          </a:xfrm>
          <a:prstGeom prst="wedgeRoundRectCallout">
            <a:avLst>
              <a:gd name="adj1" fmla="val 29319"/>
              <a:gd name="adj2" fmla="val 99653"/>
              <a:gd name="adj3" fmla="val 16667"/>
            </a:avLst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1600"/>
              <a:t>Alas – many key business decisions are made this way!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883</Words>
  <Application>Microsoft Office PowerPoint</Application>
  <PresentationFormat>On-screen Show (4:3)</PresentationFormat>
  <Paragraphs>91</Paragraphs>
  <Slides>13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Default Design</vt:lpstr>
      <vt:lpstr>Equation</vt:lpstr>
      <vt:lpstr>Chart</vt:lpstr>
      <vt:lpstr>Sampling</vt:lpstr>
      <vt:lpstr>Target Population</vt:lpstr>
      <vt:lpstr>Why Sample?</vt:lpstr>
      <vt:lpstr>Why Census?</vt:lpstr>
      <vt:lpstr>Objectives</vt:lpstr>
      <vt:lpstr>Inference</vt:lpstr>
      <vt:lpstr>Sampling Plans - I</vt:lpstr>
      <vt:lpstr>Sampling Plans - II</vt:lpstr>
      <vt:lpstr>Sampling Plans - III</vt:lpstr>
      <vt:lpstr>Simple Random Sample</vt:lpstr>
      <vt:lpstr>Systematic Sample</vt:lpstr>
      <vt:lpstr>Cluster Sample</vt:lpstr>
      <vt:lpstr>Bottom Line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Sampling Plans</dc:title>
  <dc:subject>Chapter 2 - Data Collection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93</cp:revision>
  <dcterms:created xsi:type="dcterms:W3CDTF">2000-08-22T13:07:54Z</dcterms:created>
  <dcterms:modified xsi:type="dcterms:W3CDTF">2013-08-09T17:43:07Z</dcterms:modified>
</cp:coreProperties>
</file>