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63" r:id="rId2"/>
    <p:sldId id="350" r:id="rId3"/>
    <p:sldId id="302" r:id="rId4"/>
    <p:sldId id="355" r:id="rId5"/>
    <p:sldId id="356" r:id="rId6"/>
    <p:sldId id="330" r:id="rId7"/>
    <p:sldId id="357" r:id="rId8"/>
    <p:sldId id="336" r:id="rId9"/>
    <p:sldId id="352" r:id="rId10"/>
    <p:sldId id="358" r:id="rId11"/>
    <p:sldId id="353" r:id="rId12"/>
    <p:sldId id="333" r:id="rId13"/>
    <p:sldId id="359" r:id="rId14"/>
    <p:sldId id="351" r:id="rId15"/>
    <p:sldId id="309" r:id="rId16"/>
    <p:sldId id="360" r:id="rId17"/>
    <p:sldId id="329" r:id="rId18"/>
    <p:sldId id="362" r:id="rId19"/>
    <p:sldId id="272" r:id="rId20"/>
    <p:sldId id="331" r:id="rId21"/>
    <p:sldId id="317" r:id="rId22"/>
    <p:sldId id="361" r:id="rId23"/>
    <p:sldId id="315" r:id="rId24"/>
    <p:sldId id="363" r:id="rId25"/>
    <p:sldId id="296" r:id="rId26"/>
    <p:sldId id="365" r:id="rId27"/>
    <p:sldId id="364" r:id="rId28"/>
  </p:sldIdLst>
  <p:sldSz cx="9144000" cy="6858000" type="screen4x3"/>
  <p:notesSz cx="6858000" cy="9144000"/>
  <p:custDataLst>
    <p:tags r:id="rId31"/>
  </p:custDataLst>
  <p:defaultTextStyle>
    <a:defPPr>
      <a:defRPr lang="en-US"/>
    </a:defPPr>
    <a:lvl1pPr algn="r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r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r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r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r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66"/>
    <a:srgbClr val="008080"/>
    <a:srgbClr val="006600"/>
    <a:srgbClr val="003300"/>
    <a:srgbClr val="CC6600"/>
    <a:srgbClr val="996633"/>
    <a:srgbClr val="FFCC00"/>
    <a:srgbClr val="993300"/>
    <a:srgbClr val="FFCC99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14" autoAdjust="0"/>
    <p:restoredTop sz="99827" autoAdjust="0"/>
  </p:normalViewPr>
  <p:slideViewPr>
    <p:cSldViewPr>
      <p:cViewPr>
        <p:scale>
          <a:sx n="90" d="100"/>
          <a:sy n="90" d="100"/>
        </p:scale>
        <p:origin x="-642" y="-1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004"/>
    </p:cViewPr>
  </p:sorterViewPr>
  <p:notesViewPr>
    <p:cSldViewPr>
      <p:cViewPr varScale="1">
        <p:scale>
          <a:sx n="40" d="100"/>
          <a:sy n="40" d="100"/>
        </p:scale>
        <p:origin x="-1488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65300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algn="l">
              <a:defRPr sz="1000" i="1"/>
            </a:lvl1pPr>
          </a:lstStyle>
          <a:p>
            <a:pPr>
              <a:defRPr/>
            </a:pPr>
            <a:r>
              <a:rPr lang="en-US"/>
              <a:t>*</a:t>
            </a:r>
            <a:endParaRPr lang="en-US" sz="120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>
              <a:defRPr sz="1000" i="1"/>
            </a:lvl1pPr>
          </a:lstStyle>
          <a:p>
            <a:pPr>
              <a:defRPr/>
            </a:pPr>
            <a:r>
              <a:rPr lang="en-US"/>
              <a:t>07/16/96</a:t>
            </a:r>
            <a:endParaRPr lang="en-US" sz="1200"/>
          </a:p>
        </p:txBody>
      </p:sp>
      <p:sp>
        <p:nvSpPr>
          <p:cNvPr id="30724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 cap="sq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algn="l">
              <a:defRPr sz="1000" i="1"/>
            </a:lvl1pPr>
          </a:lstStyle>
          <a:p>
            <a:pPr>
              <a:defRPr/>
            </a:pPr>
            <a:r>
              <a:rPr lang="en-US"/>
              <a:t>*</a:t>
            </a:r>
            <a:endParaRPr lang="en-US" sz="1200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>
              <a:defRPr sz="1000" i="1"/>
            </a:lvl1pPr>
          </a:lstStyle>
          <a:p>
            <a:pPr>
              <a:defRPr/>
            </a:pPr>
            <a:fld id="{682C20FA-6F4C-4332-8BE4-6EADC9ED2D13}" type="slidenum">
              <a:rPr lang="en-US"/>
              <a:pPr>
                <a:defRPr/>
              </a:pPr>
              <a:t>‹#›</a:t>
            </a:fld>
            <a:r>
              <a:rPr lang="en-US"/>
              <a:t>##</a:t>
            </a: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6797275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52"/>
          <p:cNvSpPr>
            <a:spLocks noChangeArrowheads="1"/>
          </p:cNvSpPr>
          <p:nvPr/>
        </p:nvSpPr>
        <p:spPr bwMode="auto">
          <a:xfrm>
            <a:off x="4572000" y="5275263"/>
            <a:ext cx="4603750" cy="685800"/>
          </a:xfrm>
          <a:prstGeom prst="rect">
            <a:avLst/>
          </a:prstGeom>
          <a:gradFill rotWithShape="0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AutoShape 1071"/>
          <p:cNvSpPr>
            <a:spLocks noChangeArrowheads="1"/>
          </p:cNvSpPr>
          <p:nvPr/>
        </p:nvSpPr>
        <p:spPr bwMode="auto">
          <a:xfrm>
            <a:off x="0" y="268288"/>
            <a:ext cx="8915400" cy="6589712"/>
          </a:xfrm>
          <a:prstGeom prst="rtTriangle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Rectangle 1033"/>
          <p:cNvSpPr>
            <a:spLocks noChangeArrowheads="1"/>
          </p:cNvSpPr>
          <p:nvPr/>
        </p:nvSpPr>
        <p:spPr bwMode="auto">
          <a:xfrm>
            <a:off x="15875" y="1524000"/>
            <a:ext cx="9128125" cy="1320800"/>
          </a:xfrm>
          <a:prstGeom prst="rect">
            <a:avLst/>
          </a:prstGeom>
          <a:gradFill rotWithShape="0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>
              <a:defRPr/>
            </a:pPr>
            <a:endParaRPr kumimoji="0" lang="en-US">
              <a:latin typeface="Times New Roman" pitchFamily="18" charset="0"/>
            </a:endParaRPr>
          </a:p>
        </p:txBody>
      </p:sp>
      <p:sp>
        <p:nvSpPr>
          <p:cNvPr id="7" name="Line 1029"/>
          <p:cNvSpPr>
            <a:spLocks noChangeShapeType="1"/>
          </p:cNvSpPr>
          <p:nvPr/>
        </p:nvSpPr>
        <p:spPr bwMode="auto">
          <a:xfrm>
            <a:off x="542925" y="3228975"/>
            <a:ext cx="0" cy="3627438"/>
          </a:xfrm>
          <a:prstGeom prst="line">
            <a:avLst/>
          </a:prstGeom>
          <a:noFill/>
          <a:ln w="12700" cap="sq">
            <a:solidFill>
              <a:schemeClr val="bg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grpSp>
        <p:nvGrpSpPr>
          <p:cNvPr id="8" name="Group 1047"/>
          <p:cNvGrpSpPr>
            <a:grpSpLocks/>
          </p:cNvGrpSpPr>
          <p:nvPr/>
        </p:nvGrpSpPr>
        <p:grpSpPr bwMode="auto">
          <a:xfrm>
            <a:off x="6837363" y="-9525"/>
            <a:ext cx="330200" cy="6875463"/>
            <a:chOff x="4307" y="-6"/>
            <a:chExt cx="208" cy="4331"/>
          </a:xfrm>
        </p:grpSpPr>
        <p:sp>
          <p:nvSpPr>
            <p:cNvPr id="9" name="Rectangle 1034"/>
            <p:cNvSpPr>
              <a:spLocks noChangeArrowheads="1"/>
            </p:cNvSpPr>
            <p:nvPr/>
          </p:nvSpPr>
          <p:spPr bwMode="auto">
            <a:xfrm>
              <a:off x="4325" y="4234"/>
              <a:ext cx="48" cy="9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" name="Rectangle 1035"/>
            <p:cNvSpPr>
              <a:spLocks noChangeArrowheads="1"/>
            </p:cNvSpPr>
            <p:nvPr/>
          </p:nvSpPr>
          <p:spPr bwMode="auto">
            <a:xfrm>
              <a:off x="4307" y="1920"/>
              <a:ext cx="48" cy="527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1" name="Rectangle 1036"/>
            <p:cNvSpPr>
              <a:spLocks noChangeArrowheads="1"/>
            </p:cNvSpPr>
            <p:nvPr/>
          </p:nvSpPr>
          <p:spPr bwMode="auto">
            <a:xfrm>
              <a:off x="4499" y="2112"/>
              <a:ext cx="16" cy="527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2" name="Rectangle 1037"/>
            <p:cNvSpPr>
              <a:spLocks noChangeArrowheads="1"/>
            </p:cNvSpPr>
            <p:nvPr/>
          </p:nvSpPr>
          <p:spPr bwMode="auto">
            <a:xfrm>
              <a:off x="4307" y="2688"/>
              <a:ext cx="48" cy="527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Rectangle 1038"/>
            <p:cNvSpPr>
              <a:spLocks noChangeArrowheads="1"/>
            </p:cNvSpPr>
            <p:nvPr/>
          </p:nvSpPr>
          <p:spPr bwMode="auto">
            <a:xfrm>
              <a:off x="4307" y="3456"/>
              <a:ext cx="48" cy="527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4" name="Rectangle 1039"/>
            <p:cNvSpPr>
              <a:spLocks noChangeArrowheads="1"/>
            </p:cNvSpPr>
            <p:nvPr/>
          </p:nvSpPr>
          <p:spPr bwMode="auto">
            <a:xfrm>
              <a:off x="4499" y="2880"/>
              <a:ext cx="16" cy="527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" name="Rectangle 1040"/>
            <p:cNvSpPr>
              <a:spLocks noChangeArrowheads="1"/>
            </p:cNvSpPr>
            <p:nvPr/>
          </p:nvSpPr>
          <p:spPr bwMode="auto">
            <a:xfrm>
              <a:off x="4499" y="3648"/>
              <a:ext cx="16" cy="527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6" name="Rectangle 1041"/>
            <p:cNvSpPr>
              <a:spLocks noChangeArrowheads="1"/>
            </p:cNvSpPr>
            <p:nvPr/>
          </p:nvSpPr>
          <p:spPr bwMode="auto">
            <a:xfrm>
              <a:off x="4307" y="-6"/>
              <a:ext cx="48" cy="65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7" name="Rectangle 1042"/>
            <p:cNvSpPr>
              <a:spLocks noChangeArrowheads="1"/>
            </p:cNvSpPr>
            <p:nvPr/>
          </p:nvSpPr>
          <p:spPr bwMode="auto">
            <a:xfrm>
              <a:off x="4499" y="-5"/>
              <a:ext cx="16" cy="256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8" name="Rectangle 1043"/>
            <p:cNvSpPr>
              <a:spLocks noChangeArrowheads="1"/>
            </p:cNvSpPr>
            <p:nvPr/>
          </p:nvSpPr>
          <p:spPr bwMode="auto">
            <a:xfrm>
              <a:off x="4307" y="300"/>
              <a:ext cx="48" cy="527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9" name="Rectangle 1044"/>
            <p:cNvSpPr>
              <a:spLocks noChangeArrowheads="1"/>
            </p:cNvSpPr>
            <p:nvPr/>
          </p:nvSpPr>
          <p:spPr bwMode="auto">
            <a:xfrm>
              <a:off x="4307" y="1068"/>
              <a:ext cx="48" cy="527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0" name="Rectangle 1045"/>
            <p:cNvSpPr>
              <a:spLocks noChangeArrowheads="1"/>
            </p:cNvSpPr>
            <p:nvPr/>
          </p:nvSpPr>
          <p:spPr bwMode="auto">
            <a:xfrm>
              <a:off x="4499" y="492"/>
              <a:ext cx="16" cy="527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1" name="Rectangle 1046"/>
            <p:cNvSpPr>
              <a:spLocks noChangeArrowheads="1"/>
            </p:cNvSpPr>
            <p:nvPr/>
          </p:nvSpPr>
          <p:spPr bwMode="auto">
            <a:xfrm>
              <a:off x="4499" y="1260"/>
              <a:ext cx="16" cy="527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22" name="Freeform 1074"/>
          <p:cNvSpPr>
            <a:spLocks/>
          </p:cNvSpPr>
          <p:nvPr/>
        </p:nvSpPr>
        <p:spPr bwMode="auto">
          <a:xfrm>
            <a:off x="187325" y="404813"/>
            <a:ext cx="7489825" cy="5541962"/>
          </a:xfrm>
          <a:custGeom>
            <a:avLst/>
            <a:gdLst/>
            <a:ahLst/>
            <a:cxnLst>
              <a:cxn ang="0">
                <a:pos x="4718" y="3491"/>
              </a:cxn>
              <a:cxn ang="0">
                <a:pos x="4718" y="0"/>
              </a:cxn>
              <a:cxn ang="0">
                <a:pos x="0" y="0"/>
              </a:cxn>
            </a:cxnLst>
            <a:rect l="0" t="0" r="r" b="b"/>
            <a:pathLst>
              <a:path w="4718" h="3491">
                <a:moveTo>
                  <a:pt x="4718" y="3491"/>
                </a:moveTo>
                <a:lnTo>
                  <a:pt x="4718" y="0"/>
                </a:lnTo>
                <a:lnTo>
                  <a:pt x="0" y="0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3" name="Rectangle 1075"/>
          <p:cNvSpPr>
            <a:spLocks noChangeArrowheads="1"/>
          </p:cNvSpPr>
          <p:nvPr/>
        </p:nvSpPr>
        <p:spPr bwMode="auto">
          <a:xfrm>
            <a:off x="20638" y="1676400"/>
            <a:ext cx="9128125" cy="1320800"/>
          </a:xfrm>
          <a:prstGeom prst="rect">
            <a:avLst/>
          </a:prstGeom>
          <a:gradFill rotWithShape="0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4" name="Arc 1066"/>
          <p:cNvSpPr>
            <a:spLocks/>
          </p:cNvSpPr>
          <p:nvPr/>
        </p:nvSpPr>
        <p:spPr bwMode="auto">
          <a:xfrm flipH="1">
            <a:off x="5867400" y="3175"/>
            <a:ext cx="3429000" cy="6851650"/>
          </a:xfrm>
          <a:custGeom>
            <a:avLst/>
            <a:gdLst>
              <a:gd name="G0" fmla="+- 0 0 0"/>
              <a:gd name="G1" fmla="+- 21577 0 0"/>
              <a:gd name="G2" fmla="+- 21600 0 0"/>
              <a:gd name="T0" fmla="*/ 1003 w 21600"/>
              <a:gd name="T1" fmla="*/ 0 h 43161"/>
              <a:gd name="T2" fmla="*/ 820 w 21600"/>
              <a:gd name="T3" fmla="*/ 43161 h 43161"/>
              <a:gd name="T4" fmla="*/ 0 w 21600"/>
              <a:gd name="T5" fmla="*/ 21577 h 43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43161" fill="none" extrusionOk="0">
                <a:moveTo>
                  <a:pt x="1002" y="0"/>
                </a:moveTo>
                <a:cubicBezTo>
                  <a:pt x="12529" y="536"/>
                  <a:pt x="21600" y="10037"/>
                  <a:pt x="21600" y="21577"/>
                </a:cubicBezTo>
                <a:cubicBezTo>
                  <a:pt x="21600" y="33187"/>
                  <a:pt x="12421" y="42720"/>
                  <a:pt x="820" y="43161"/>
                </a:cubicBezTo>
              </a:path>
              <a:path w="21600" h="43161" stroke="0" extrusionOk="0">
                <a:moveTo>
                  <a:pt x="1002" y="0"/>
                </a:moveTo>
                <a:cubicBezTo>
                  <a:pt x="12529" y="536"/>
                  <a:pt x="21600" y="10037"/>
                  <a:pt x="21600" y="21577"/>
                </a:cubicBezTo>
                <a:cubicBezTo>
                  <a:pt x="21600" y="33187"/>
                  <a:pt x="12421" y="42720"/>
                  <a:pt x="820" y="43161"/>
                </a:cubicBezTo>
                <a:lnTo>
                  <a:pt x="0" y="21577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097" name="Rectangle 104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28650" y="3171825"/>
            <a:ext cx="4970463" cy="2044700"/>
          </a:xfrm>
        </p:spPr>
        <p:txBody>
          <a:bodyPr/>
          <a:lstStyle>
            <a:lvl1pPr marL="0" indent="0">
              <a:lnSpc>
                <a:spcPct val="85000"/>
              </a:lnSpc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98" name="Rectangle 1050"/>
          <p:cNvSpPr>
            <a:spLocks noGrp="1" noChangeArrowheads="1"/>
          </p:cNvSpPr>
          <p:nvPr>
            <p:ph type="ctrTitle" sz="quarter"/>
          </p:nvPr>
        </p:nvSpPr>
        <p:spPr>
          <a:xfrm>
            <a:off x="419100" y="1524000"/>
            <a:ext cx="8477250" cy="1371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5" name="Rectangle 1051"/>
          <p:cNvSpPr>
            <a:spLocks noGrp="1" noChangeArrowheads="1"/>
          </p:cNvSpPr>
          <p:nvPr>
            <p:ph type="dt" sz="quarter" idx="10"/>
          </p:nvPr>
        </p:nvSpPr>
        <p:spPr bwMode="auto">
          <a:xfrm>
            <a:off x="685800" y="5257800"/>
            <a:ext cx="3908425" cy="3429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none" lIns="92075" tIns="46038" rIns="92075" bIns="46038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fld id="{57BCE5D3-D04F-4468-9259-9B0A93601D8B}" type="datetime1">
              <a:rPr lang="en-US"/>
              <a:pPr>
                <a:defRPr/>
              </a:pPr>
              <a:t>8/9/2013</a:t>
            </a:fld>
            <a:endParaRPr lang="en-US"/>
          </a:p>
        </p:txBody>
      </p:sp>
      <p:sp>
        <p:nvSpPr>
          <p:cNvPr id="26" name="Rectangle 1055"/>
          <p:cNvSpPr>
            <a:spLocks noGrp="1" noChangeArrowheads="1"/>
          </p:cNvSpPr>
          <p:nvPr>
            <p:ph type="ftr" sz="quarter" idx="11"/>
          </p:nvPr>
        </p:nvSpPr>
        <p:spPr>
          <a:xfrm>
            <a:off x="685800" y="5638800"/>
            <a:ext cx="3908425" cy="304800"/>
          </a:xfrm>
        </p:spPr>
        <p:txBody>
          <a:bodyPr/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" name="Rectangle 102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235825" y="6356350"/>
            <a:ext cx="1908175" cy="501650"/>
          </a:xfrm>
        </p:spPr>
        <p:txBody>
          <a:bodyPr wrap="none" lIns="46038" tIns="46038" rIns="46038" bIns="46038"/>
          <a:lstStyle>
            <a:lvl2pPr lvl="1">
              <a:lnSpc>
                <a:spcPct val="110000"/>
              </a:lnSpc>
              <a:defRPr sz="1400" smtClean="0"/>
            </a:lvl2pPr>
          </a:lstStyle>
          <a:p>
            <a:pPr lvl="1">
              <a:defRPr/>
            </a:pPr>
            <a:fld id="{C6DC876F-BC99-4BE3-B231-C5A95D0E152A}" type="slidenum">
              <a:rPr lang="en-US"/>
              <a:pPr lvl="1"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911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1BC962-8ED3-4FFF-BDEE-6C1F8771D3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1964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7188" y="1081088"/>
            <a:ext cx="2105025" cy="49101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0525" y="1081088"/>
            <a:ext cx="6164263" cy="49101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F1F88D-563E-442A-8FDF-CB9109FB93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174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0525" y="1081088"/>
            <a:ext cx="8421688" cy="12414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9925" y="2574925"/>
            <a:ext cx="2397125" cy="3416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3219450" y="2574925"/>
            <a:ext cx="2398713" cy="16319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3219450" y="4359275"/>
            <a:ext cx="2398713" cy="16319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3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D027EC-422A-427D-A00C-08F69A9BDD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374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3C03AD-BC26-47C7-8781-492D43DF81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416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CDFF58-3320-4741-BFA4-81674E1C1A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845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9925" y="2574925"/>
            <a:ext cx="2397125" cy="3416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19450" y="2574925"/>
            <a:ext cx="2398713" cy="3416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921EE5-90E9-4ADF-B0E7-27966A7C42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506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3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B87F6C-5C80-4371-98AD-CF49A77046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933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683D89-7B27-4745-BF8A-14A7020647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137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39DFBE-8DBE-47C8-BBC9-D4CFE1992F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121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6E88F9-22A5-4361-A18E-40ADA44759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240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2D2FF9-F757-44B5-803D-D23489F92A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7480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" name="AutoShape 58"/>
          <p:cNvSpPr>
            <a:spLocks noChangeArrowheads="1"/>
          </p:cNvSpPr>
          <p:nvPr/>
        </p:nvSpPr>
        <p:spPr bwMode="auto">
          <a:xfrm>
            <a:off x="0" y="265113"/>
            <a:ext cx="8915400" cy="6589712"/>
          </a:xfrm>
          <a:prstGeom prst="rtTriangle">
            <a:avLst/>
          </a:prstGeom>
          <a:gradFill rotWithShape="0">
            <a:gsLst>
              <a:gs pos="0">
                <a:schemeClr val="bg1">
                  <a:gamma/>
                  <a:shade val="46275"/>
                  <a:invGamma/>
                </a:schemeClr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77" name="Rectangle 53"/>
          <p:cNvSpPr>
            <a:spLocks noChangeArrowheads="1"/>
          </p:cNvSpPr>
          <p:nvPr/>
        </p:nvSpPr>
        <p:spPr bwMode="auto">
          <a:xfrm>
            <a:off x="5638800" y="5275263"/>
            <a:ext cx="3389313" cy="685800"/>
          </a:xfrm>
          <a:prstGeom prst="rect">
            <a:avLst/>
          </a:prstGeom>
          <a:gradFill rotWithShape="0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80" name="Rectangle 56"/>
          <p:cNvSpPr>
            <a:spLocks noChangeArrowheads="1"/>
          </p:cNvSpPr>
          <p:nvPr/>
        </p:nvSpPr>
        <p:spPr bwMode="auto">
          <a:xfrm>
            <a:off x="15875" y="1066800"/>
            <a:ext cx="9128125" cy="1320800"/>
          </a:xfrm>
          <a:prstGeom prst="rect">
            <a:avLst/>
          </a:prstGeom>
          <a:gradFill rotWithShape="0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053" name="Rectangle 26"/>
          <p:cNvSpPr>
            <a:spLocks noGrp="1" noChangeArrowheads="1"/>
          </p:cNvSpPr>
          <p:nvPr>
            <p:ph type="title"/>
          </p:nvPr>
        </p:nvSpPr>
        <p:spPr bwMode="auto">
          <a:xfrm>
            <a:off x="390525" y="1081088"/>
            <a:ext cx="8421688" cy="124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4" name="Rectangle 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69925" y="2574925"/>
            <a:ext cx="4948238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60" name="Rectangle 3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68575" y="6119813"/>
            <a:ext cx="39084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76" name="Rectangle 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>
                <a:latin typeface="Times New Roman" pitchFamily="18" charset="0"/>
              </a:defRPr>
            </a:lvl1pPr>
          </a:lstStyle>
          <a:p>
            <a:pPr>
              <a:defRPr/>
            </a:pPr>
            <a:fld id="{E84119FC-94C9-491F-AE97-8B1E6CC4EB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79" name="Arc 55"/>
          <p:cNvSpPr>
            <a:spLocks/>
          </p:cNvSpPr>
          <p:nvPr/>
        </p:nvSpPr>
        <p:spPr bwMode="auto">
          <a:xfrm flipH="1">
            <a:off x="5719763" y="3175"/>
            <a:ext cx="3429000" cy="6851650"/>
          </a:xfrm>
          <a:custGeom>
            <a:avLst/>
            <a:gdLst>
              <a:gd name="G0" fmla="+- 0 0 0"/>
              <a:gd name="G1" fmla="+- 21577 0 0"/>
              <a:gd name="G2" fmla="+- 21600 0 0"/>
              <a:gd name="T0" fmla="*/ 1003 w 21600"/>
              <a:gd name="T1" fmla="*/ 0 h 43161"/>
              <a:gd name="T2" fmla="*/ 820 w 21600"/>
              <a:gd name="T3" fmla="*/ 43161 h 43161"/>
              <a:gd name="T4" fmla="*/ 0 w 21600"/>
              <a:gd name="T5" fmla="*/ 21577 h 43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43161" fill="none" extrusionOk="0">
                <a:moveTo>
                  <a:pt x="1002" y="0"/>
                </a:moveTo>
                <a:cubicBezTo>
                  <a:pt x="12529" y="536"/>
                  <a:pt x="21600" y="10037"/>
                  <a:pt x="21600" y="21577"/>
                </a:cubicBezTo>
                <a:cubicBezTo>
                  <a:pt x="21600" y="33187"/>
                  <a:pt x="12421" y="42720"/>
                  <a:pt x="820" y="43161"/>
                </a:cubicBezTo>
              </a:path>
              <a:path w="21600" h="43161" stroke="0" extrusionOk="0">
                <a:moveTo>
                  <a:pt x="1002" y="0"/>
                </a:moveTo>
                <a:cubicBezTo>
                  <a:pt x="12529" y="536"/>
                  <a:pt x="21600" y="10037"/>
                  <a:pt x="21600" y="21577"/>
                </a:cubicBezTo>
                <a:cubicBezTo>
                  <a:pt x="21600" y="33187"/>
                  <a:pt x="12421" y="42720"/>
                  <a:pt x="820" y="43161"/>
                </a:cubicBezTo>
                <a:lnTo>
                  <a:pt x="0" y="21577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92" name="Arc 68"/>
          <p:cNvSpPr>
            <a:spLocks/>
          </p:cNvSpPr>
          <p:nvPr/>
        </p:nvSpPr>
        <p:spPr bwMode="auto">
          <a:xfrm flipV="1">
            <a:off x="6932613" y="-838200"/>
            <a:ext cx="2211387" cy="2362200"/>
          </a:xfrm>
          <a:custGeom>
            <a:avLst/>
            <a:gdLst>
              <a:gd name="G0" fmla="+- 20223 0 0"/>
              <a:gd name="G1" fmla="+- 21599 0 0"/>
              <a:gd name="G2" fmla="+- 21600 0 0"/>
              <a:gd name="T0" fmla="*/ 0 w 20223"/>
              <a:gd name="T1" fmla="*/ 14009 h 21599"/>
              <a:gd name="T2" fmla="*/ 19986 w 20223"/>
              <a:gd name="T3" fmla="*/ 0 h 21599"/>
              <a:gd name="T4" fmla="*/ 20223 w 20223"/>
              <a:gd name="T5" fmla="*/ 21599 h 21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223" h="21599" fill="none" extrusionOk="0">
                <a:moveTo>
                  <a:pt x="0" y="14009"/>
                </a:moveTo>
                <a:cubicBezTo>
                  <a:pt x="3132" y="5662"/>
                  <a:pt x="11071" y="98"/>
                  <a:pt x="19986" y="0"/>
                </a:cubicBezTo>
              </a:path>
              <a:path w="20223" h="21599" stroke="0" extrusionOk="0">
                <a:moveTo>
                  <a:pt x="0" y="14009"/>
                </a:moveTo>
                <a:cubicBezTo>
                  <a:pt x="3132" y="5662"/>
                  <a:pt x="11071" y="98"/>
                  <a:pt x="19986" y="0"/>
                </a:cubicBezTo>
                <a:lnTo>
                  <a:pt x="20223" y="21599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93" name="Line 69"/>
          <p:cNvSpPr>
            <a:spLocks noChangeShapeType="1"/>
          </p:cNvSpPr>
          <p:nvPr/>
        </p:nvSpPr>
        <p:spPr bwMode="auto">
          <a:xfrm rot="2975352" flipH="1">
            <a:off x="6092825" y="1331913"/>
            <a:ext cx="3608388" cy="30162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94" name="Line 70"/>
          <p:cNvSpPr>
            <a:spLocks noChangeShapeType="1"/>
          </p:cNvSpPr>
          <p:nvPr/>
        </p:nvSpPr>
        <p:spPr bwMode="auto">
          <a:xfrm>
            <a:off x="7243763" y="-12700"/>
            <a:ext cx="1587" cy="6811963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95" name="Line 71"/>
          <p:cNvSpPr>
            <a:spLocks noChangeShapeType="1"/>
          </p:cNvSpPr>
          <p:nvPr/>
        </p:nvSpPr>
        <p:spPr bwMode="auto">
          <a:xfrm>
            <a:off x="0" y="596900"/>
            <a:ext cx="91440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kumimoji="1" sz="4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kumimoji="1" sz="4000">
          <a:solidFill>
            <a:schemeClr val="tx1"/>
          </a:solidFill>
          <a:latin typeface="Arial Narrow" pitchFamily="34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kumimoji="1" sz="4000">
          <a:solidFill>
            <a:schemeClr val="tx1"/>
          </a:solidFill>
          <a:latin typeface="Arial Narrow" pitchFamily="34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kumimoji="1" sz="4000">
          <a:solidFill>
            <a:schemeClr val="tx1"/>
          </a:solidFill>
          <a:latin typeface="Arial Narrow" pitchFamily="34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kumimoji="1" sz="4000">
          <a:solidFill>
            <a:schemeClr val="tx1"/>
          </a:solidFill>
          <a:latin typeface="Arial Narrow" pitchFamily="34" charset="0"/>
        </a:defRPr>
      </a:lvl5pPr>
      <a:lvl6pPr marL="4572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kumimoji="1" sz="4000">
          <a:solidFill>
            <a:schemeClr val="tx1"/>
          </a:solidFill>
          <a:latin typeface="Arial Narrow" pitchFamily="34" charset="0"/>
        </a:defRPr>
      </a:lvl6pPr>
      <a:lvl7pPr marL="9144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kumimoji="1" sz="4000">
          <a:solidFill>
            <a:schemeClr val="tx1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kumimoji="1" sz="4000">
          <a:solidFill>
            <a:schemeClr val="tx1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kumimoji="1" sz="4000">
          <a:solidFill>
            <a:schemeClr val="tx1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kumimoji="1"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Monotype Sorts" pitchFamily="2" charset="2"/>
        <a:buChar char="u"/>
        <a:defRPr kumimoji="1"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kumimoji="1"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kumimoji="1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kumimoji="1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kumimoji="1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kumimoji="1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kumimoji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6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w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7" Type="http://schemas.openxmlformats.org/officeDocument/2006/relationships/image" Target="../media/image20.wmf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w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2438400"/>
            <a:ext cx="7277100" cy="1600200"/>
          </a:xfrm>
        </p:spPr>
        <p:txBody>
          <a:bodyPr/>
          <a:lstStyle/>
          <a:p>
            <a:pPr algn="ctr">
              <a:defRPr/>
            </a:pPr>
            <a:r>
              <a:rPr lang="en-US" sz="4800" b="1" smtClean="0">
                <a:solidFill>
                  <a:srgbClr val="9966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Simple</a:t>
            </a:r>
            <a:br>
              <a:rPr lang="en-US" sz="4800" b="1" smtClean="0">
                <a:solidFill>
                  <a:srgbClr val="9966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en-US" sz="4800" b="1" smtClean="0">
                <a:solidFill>
                  <a:srgbClr val="9966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Regression</a:t>
            </a:r>
          </a:p>
        </p:txBody>
      </p:sp>
      <p:sp>
        <p:nvSpPr>
          <p:cNvPr id="4099" name="Text Box 6"/>
          <p:cNvSpPr txBox="1">
            <a:spLocks noChangeArrowheads="1"/>
          </p:cNvSpPr>
          <p:nvPr/>
        </p:nvSpPr>
        <p:spPr bwMode="auto">
          <a:xfrm>
            <a:off x="685800" y="5638800"/>
            <a:ext cx="8153400" cy="581025"/>
          </a:xfrm>
          <a:prstGeom prst="rect">
            <a:avLst/>
          </a:prstGeom>
          <a:solidFill>
            <a:srgbClr val="FFFF99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kumimoji="0" lang="en-US" sz="1600" b="1" i="1" dirty="0">
                <a:solidFill>
                  <a:schemeClr val="tx2"/>
                </a:solidFill>
                <a:latin typeface="Times New Roman" pitchFamily="18" charset="0"/>
              </a:rPr>
              <a:t>Copyright (c) </a:t>
            </a:r>
            <a:r>
              <a:rPr kumimoji="0" lang="en-US" sz="1600" b="1" i="1" dirty="0" smtClean="0">
                <a:solidFill>
                  <a:schemeClr val="tx2"/>
                </a:solidFill>
                <a:latin typeface="Times New Roman" pitchFamily="18" charset="0"/>
              </a:rPr>
              <a:t>2016 </a:t>
            </a:r>
            <a:r>
              <a:rPr kumimoji="0" lang="en-US" sz="1600" b="1" i="1" dirty="0">
                <a:solidFill>
                  <a:schemeClr val="tx2"/>
                </a:solidFill>
                <a:latin typeface="Times New Roman" pitchFamily="18" charset="0"/>
              </a:rPr>
              <a:t>by The McGraw-Hill Companies.  This material is solely for educational use by licensed users of </a:t>
            </a:r>
            <a:r>
              <a:rPr kumimoji="0" lang="en-US" sz="1600" b="1" i="1" dirty="0" err="1">
                <a:solidFill>
                  <a:srgbClr val="0033CC"/>
                </a:solidFill>
                <a:latin typeface="Times New Roman" pitchFamily="18" charset="0"/>
              </a:rPr>
              <a:t>Learning</a:t>
            </a:r>
            <a:r>
              <a:rPr kumimoji="0" lang="en-US" sz="1600" b="1" i="1" dirty="0" err="1">
                <a:solidFill>
                  <a:srgbClr val="FF3300"/>
                </a:solidFill>
                <a:latin typeface="Times New Roman" pitchFamily="18" charset="0"/>
              </a:rPr>
              <a:t>Stats</a:t>
            </a:r>
            <a:r>
              <a:rPr kumimoji="0" lang="en-US" sz="1600" b="1" i="1" dirty="0">
                <a:solidFill>
                  <a:schemeClr val="tx2"/>
                </a:solidFill>
                <a:latin typeface="Times New Roman" pitchFamily="18" charset="0"/>
              </a:rPr>
              <a:t>. It may not be copied or resold for profit.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8421688" cy="722313"/>
          </a:xfrm>
        </p:spPr>
        <p:txBody>
          <a:bodyPr/>
          <a:lstStyle/>
          <a:p>
            <a:pPr algn="ctr"/>
            <a:r>
              <a:rPr lang="en-US" sz="3600" b="1" smtClean="0">
                <a:solidFill>
                  <a:schemeClr val="tx2"/>
                </a:solidFill>
              </a:rPr>
              <a:t/>
            </a:r>
            <a:br>
              <a:rPr lang="en-US" sz="3600" b="1" smtClean="0">
                <a:solidFill>
                  <a:schemeClr val="tx2"/>
                </a:solidFill>
              </a:rPr>
            </a:br>
            <a:r>
              <a:rPr lang="en-US" sz="3600" b="1" smtClean="0">
                <a:solidFill>
                  <a:schemeClr val="tx2"/>
                </a:solidFill>
              </a:rPr>
              <a:t>Ordinary Least Squares (OLS)</a:t>
            </a:r>
          </a:p>
        </p:txBody>
      </p:sp>
      <p:sp>
        <p:nvSpPr>
          <p:cNvPr id="1029" name="Rectangle 4"/>
          <p:cNvSpPr>
            <a:spLocks noChangeArrowheads="1"/>
          </p:cNvSpPr>
          <p:nvPr/>
        </p:nvSpPr>
        <p:spPr bwMode="auto">
          <a:xfrm>
            <a:off x="762000" y="3429000"/>
            <a:ext cx="7696200" cy="2687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 algn="l">
              <a:buClr>
                <a:schemeClr val="tx1"/>
              </a:buClr>
              <a:buFont typeface="Wingdings" pitchFamily="2" charset="2"/>
              <a:buBlip>
                <a:blip r:embed="rId3"/>
              </a:buBlip>
            </a:pPr>
            <a:r>
              <a:rPr lang="en-US" i="1" dirty="0">
                <a:solidFill>
                  <a:schemeClr val="tx2"/>
                </a:solidFill>
              </a:rPr>
              <a:t>SSE</a:t>
            </a:r>
            <a:r>
              <a:rPr lang="en-US" dirty="0">
                <a:solidFill>
                  <a:schemeClr val="tx2"/>
                </a:solidFill>
              </a:rPr>
              <a:t> measures overall fit.  </a:t>
            </a:r>
            <a:r>
              <a:rPr lang="en-US" i="1" dirty="0">
                <a:solidFill>
                  <a:schemeClr val="tx2"/>
                </a:solidFill>
              </a:rPr>
              <a:t>SSE</a:t>
            </a:r>
            <a:r>
              <a:rPr lang="en-US" dirty="0">
                <a:solidFill>
                  <a:schemeClr val="tx2"/>
                </a:solidFill>
              </a:rPr>
              <a:t> = 0 only if all the residuals are zero (only in your dreams )</a:t>
            </a:r>
          </a:p>
          <a:p>
            <a:pPr marL="457200" indent="-457200" algn="l">
              <a:buClr>
                <a:schemeClr val="tx1"/>
              </a:buClr>
              <a:buFont typeface="Wingdings" pitchFamily="2" charset="2"/>
              <a:buBlip>
                <a:blip r:embed="rId3"/>
              </a:buBlip>
            </a:pPr>
            <a:endParaRPr lang="en-US" dirty="0">
              <a:solidFill>
                <a:schemeClr val="tx2"/>
              </a:solidFill>
            </a:endParaRPr>
          </a:p>
          <a:p>
            <a:pPr marL="457200" indent="-457200" algn="l">
              <a:lnSpc>
                <a:spcPct val="80000"/>
              </a:lnSpc>
              <a:buClr>
                <a:schemeClr val="tx1"/>
              </a:buClr>
              <a:buFont typeface="Wingdings" pitchFamily="2" charset="2"/>
              <a:buBlip>
                <a:blip r:embed="rId3"/>
              </a:buBlip>
            </a:pPr>
            <a:r>
              <a:rPr lang="en-US" dirty="0">
                <a:solidFill>
                  <a:schemeClr val="tx2"/>
                </a:solidFill>
              </a:rPr>
              <a:t>SSE depends on </a:t>
            </a:r>
            <a:r>
              <a:rPr lang="en-US" i="1" dirty="0">
                <a:solidFill>
                  <a:schemeClr val="tx2"/>
                </a:solidFill>
              </a:rPr>
              <a:t>b</a:t>
            </a:r>
            <a:r>
              <a:rPr lang="en-US" baseline="-25000" dirty="0">
                <a:solidFill>
                  <a:schemeClr val="tx2"/>
                </a:solidFill>
              </a:rPr>
              <a:t>0</a:t>
            </a:r>
            <a:r>
              <a:rPr lang="en-US" dirty="0">
                <a:solidFill>
                  <a:schemeClr val="tx2"/>
                </a:solidFill>
              </a:rPr>
              <a:t> and </a:t>
            </a:r>
            <a:r>
              <a:rPr lang="en-US" i="1" dirty="0">
                <a:solidFill>
                  <a:schemeClr val="tx2"/>
                </a:solidFill>
              </a:rPr>
              <a:t>b</a:t>
            </a:r>
            <a:r>
              <a:rPr lang="en-US" baseline="-25000" dirty="0">
                <a:solidFill>
                  <a:schemeClr val="tx2"/>
                </a:solidFill>
              </a:rPr>
              <a:t>1 </a:t>
            </a:r>
            <a:r>
              <a:rPr lang="en-US" dirty="0">
                <a:solidFill>
                  <a:schemeClr val="tx2"/>
                </a:solidFill>
              </a:rPr>
              <a:t>since</a:t>
            </a:r>
          </a:p>
          <a:p>
            <a:pPr marL="457200" indent="-457200" algn="l">
              <a:buClr>
                <a:schemeClr val="tx1"/>
              </a:buClr>
              <a:buFont typeface="Wingdings" pitchFamily="2" charset="2"/>
              <a:buBlip>
                <a:blip r:embed="rId3"/>
              </a:buBlip>
            </a:pPr>
            <a:endParaRPr lang="en-US" b="1" baseline="-25000" dirty="0">
              <a:solidFill>
                <a:schemeClr val="tx2"/>
              </a:solidFill>
            </a:endParaRPr>
          </a:p>
          <a:p>
            <a:pPr marL="457200" indent="-457200" algn="l">
              <a:buClr>
                <a:schemeClr val="tx1"/>
              </a:buClr>
              <a:buFont typeface="Wingdings" pitchFamily="2" charset="2"/>
              <a:buBlip>
                <a:blip r:embed="rId3"/>
              </a:buBlip>
            </a:pPr>
            <a:endParaRPr lang="en-US" b="1" i="1" baseline="-25000" dirty="0">
              <a:solidFill>
                <a:schemeClr val="tx2"/>
              </a:solidFill>
            </a:endParaRPr>
          </a:p>
          <a:p>
            <a:pPr marL="457200" indent="-457200" algn="l">
              <a:buClr>
                <a:schemeClr val="tx1"/>
              </a:buClr>
              <a:buFont typeface="Wingdings" pitchFamily="2" charset="2"/>
              <a:buBlip>
                <a:blip r:embed="rId3"/>
              </a:buBlip>
            </a:pPr>
            <a:endParaRPr lang="en-US" b="1" baseline="-25000" dirty="0">
              <a:solidFill>
                <a:schemeClr val="tx2"/>
              </a:solidFill>
            </a:endParaRPr>
          </a:p>
          <a:p>
            <a:pPr marL="457200" indent="-457200" algn="l">
              <a:lnSpc>
                <a:spcPct val="130000"/>
              </a:lnSpc>
              <a:buClr>
                <a:schemeClr val="tx1"/>
              </a:buClr>
              <a:buFont typeface="Wingdings" pitchFamily="2" charset="2"/>
              <a:buBlip>
                <a:blip r:embed="rId3"/>
              </a:buBlip>
            </a:pPr>
            <a:r>
              <a:rPr lang="en-US" dirty="0">
                <a:solidFill>
                  <a:schemeClr val="tx2"/>
                </a:solidFill>
              </a:rPr>
              <a:t>OLS method: Choose </a:t>
            </a:r>
            <a:r>
              <a:rPr lang="en-US" i="1" dirty="0" err="1">
                <a:solidFill>
                  <a:schemeClr val="tx2"/>
                </a:solidFill>
              </a:rPr>
              <a:t>b</a:t>
            </a:r>
            <a:r>
              <a:rPr lang="en-US" baseline="-25000" dirty="0" err="1">
                <a:solidFill>
                  <a:schemeClr val="tx2"/>
                </a:solidFill>
              </a:rPr>
              <a:t>o</a:t>
            </a:r>
            <a:r>
              <a:rPr lang="en-US" dirty="0">
                <a:solidFill>
                  <a:schemeClr val="tx2"/>
                </a:solidFill>
              </a:rPr>
              <a:t> and </a:t>
            </a:r>
            <a:r>
              <a:rPr lang="en-US" i="1" dirty="0">
                <a:solidFill>
                  <a:schemeClr val="tx2"/>
                </a:solidFill>
              </a:rPr>
              <a:t>b</a:t>
            </a:r>
            <a:r>
              <a:rPr lang="en-US" baseline="-25000" dirty="0">
                <a:solidFill>
                  <a:schemeClr val="tx2"/>
                </a:solidFill>
              </a:rPr>
              <a:t>1</a:t>
            </a:r>
            <a:r>
              <a:rPr lang="en-US" dirty="0">
                <a:solidFill>
                  <a:schemeClr val="tx2"/>
                </a:solidFill>
              </a:rPr>
              <a:t> to minimize </a:t>
            </a:r>
            <a:r>
              <a:rPr lang="en-US" i="1" dirty="0">
                <a:solidFill>
                  <a:schemeClr val="tx2"/>
                </a:solidFill>
              </a:rPr>
              <a:t>SSE</a:t>
            </a:r>
            <a:endParaRPr lang="en-US" i="1" dirty="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31" name="Text Box 8"/>
          <p:cNvSpPr txBox="1">
            <a:spLocks noChangeArrowheads="1"/>
          </p:cNvSpPr>
          <p:nvPr/>
        </p:nvSpPr>
        <p:spPr bwMode="auto">
          <a:xfrm>
            <a:off x="770860" y="1378984"/>
            <a:ext cx="2743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dirty="0">
                <a:solidFill>
                  <a:schemeClr val="tx2"/>
                </a:solidFill>
              </a:rPr>
              <a:t>Residual (error)</a:t>
            </a:r>
          </a:p>
        </p:txBody>
      </p:sp>
      <p:sp>
        <p:nvSpPr>
          <p:cNvPr id="1032" name="Text Box 9"/>
          <p:cNvSpPr txBox="1">
            <a:spLocks noChangeArrowheads="1"/>
          </p:cNvSpPr>
          <p:nvPr/>
        </p:nvSpPr>
        <p:spPr bwMode="auto">
          <a:xfrm>
            <a:off x="4648200" y="1371600"/>
            <a:ext cx="3733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dirty="0">
                <a:solidFill>
                  <a:schemeClr val="tx2"/>
                </a:solidFill>
              </a:rPr>
              <a:t>Sum of squared errors</a:t>
            </a:r>
          </a:p>
        </p:txBody>
      </p:sp>
      <p:pic>
        <p:nvPicPr>
          <p:cNvPr id="1033" name="Picture 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981200"/>
            <a:ext cx="1752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Rectangle 23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26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5364222"/>
              </p:ext>
            </p:extLst>
          </p:nvPr>
        </p:nvGraphicFramePr>
        <p:xfrm>
          <a:off x="4038600" y="1836184"/>
          <a:ext cx="46482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Equation" r:id="rId5" imgW="2362200" imgH="431800" progId="Equation.DSMT4">
                  <p:embed/>
                </p:oleObj>
              </mc:Choice>
              <mc:Fallback>
                <p:oleObj name="Equation" r:id="rId5" imgW="2362200" imgH="431800" progId="Equation.DSMT4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1836184"/>
                        <a:ext cx="4648200" cy="8429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5" name="Rectangle 25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1027" name="Object 24"/>
          <p:cNvGraphicFramePr>
            <a:graphicFrameLocks noChangeAspect="1"/>
          </p:cNvGraphicFramePr>
          <p:nvPr/>
        </p:nvGraphicFramePr>
        <p:xfrm>
          <a:off x="2286000" y="4876800"/>
          <a:ext cx="464820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Equation" r:id="rId7" imgW="2362200" imgH="431800" progId="Equation.DSMT4">
                  <p:embed/>
                </p:oleObj>
              </mc:Choice>
              <mc:Fallback>
                <p:oleObj name="Equation" r:id="rId7" imgW="2362200" imgH="431800" progId="Equation.DSMT4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4876800"/>
                        <a:ext cx="4648200" cy="8429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421688" cy="722313"/>
          </a:xfrm>
        </p:spPr>
        <p:txBody>
          <a:bodyPr/>
          <a:lstStyle/>
          <a:p>
            <a:pPr algn="ctr"/>
            <a:r>
              <a:rPr lang="en-US" sz="3600" b="1" smtClean="0">
                <a:solidFill>
                  <a:schemeClr val="tx2"/>
                </a:solidFill>
              </a:rPr>
              <a:t/>
            </a:r>
            <a:br>
              <a:rPr lang="en-US" sz="3600" b="1" smtClean="0">
                <a:solidFill>
                  <a:schemeClr val="tx2"/>
                </a:solidFill>
              </a:rPr>
            </a:br>
            <a:r>
              <a:rPr lang="en-US" sz="3600" b="1" smtClean="0">
                <a:solidFill>
                  <a:schemeClr val="tx2"/>
                </a:solidFill>
              </a:rPr>
              <a:t>Ordinary Least Squares (OLS)</a:t>
            </a:r>
          </a:p>
        </p:txBody>
      </p:sp>
      <p:sp>
        <p:nvSpPr>
          <p:cNvPr id="13315" name="Text Box 9"/>
          <p:cNvSpPr txBox="1">
            <a:spLocks noChangeArrowheads="1"/>
          </p:cNvSpPr>
          <p:nvPr/>
        </p:nvSpPr>
        <p:spPr bwMode="auto">
          <a:xfrm>
            <a:off x="3733800" y="6248400"/>
            <a:ext cx="2362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200">
                <a:solidFill>
                  <a:srgbClr val="FF0000"/>
                </a:solidFill>
              </a:rPr>
              <a:t>No matter what values of </a:t>
            </a:r>
            <a:r>
              <a:rPr lang="en-US" sz="1200" i="1">
                <a:solidFill>
                  <a:srgbClr val="FF0000"/>
                </a:solidFill>
              </a:rPr>
              <a:t>b</a:t>
            </a:r>
            <a:r>
              <a:rPr lang="en-US" sz="1200" baseline="-25000">
                <a:solidFill>
                  <a:srgbClr val="FF0000"/>
                </a:solidFill>
              </a:rPr>
              <a:t>0 </a:t>
            </a:r>
            <a:r>
              <a:rPr lang="en-US" sz="1200">
                <a:solidFill>
                  <a:srgbClr val="FF0000"/>
                </a:solidFill>
              </a:rPr>
              <a:t>and </a:t>
            </a:r>
            <a:r>
              <a:rPr lang="en-US" sz="1200" i="1">
                <a:solidFill>
                  <a:srgbClr val="FF0000"/>
                </a:solidFill>
              </a:rPr>
              <a:t>b</a:t>
            </a:r>
            <a:r>
              <a:rPr lang="en-US" sz="1200" baseline="-25000">
                <a:solidFill>
                  <a:srgbClr val="FF0000"/>
                </a:solidFill>
              </a:rPr>
              <a:t>1</a:t>
            </a:r>
            <a:r>
              <a:rPr lang="en-US" sz="1200">
                <a:solidFill>
                  <a:srgbClr val="FF0000"/>
                </a:solidFill>
              </a:rPr>
              <a:t> you try, OLS wins</a:t>
            </a:r>
          </a:p>
        </p:txBody>
      </p:sp>
      <p:sp>
        <p:nvSpPr>
          <p:cNvPr id="13316" name="Line 10"/>
          <p:cNvSpPr>
            <a:spLocks noChangeShapeType="1"/>
          </p:cNvSpPr>
          <p:nvPr/>
        </p:nvSpPr>
        <p:spPr bwMode="auto">
          <a:xfrm flipV="1">
            <a:off x="7391400" y="5943600"/>
            <a:ext cx="0" cy="228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17" name="Line 11"/>
          <p:cNvSpPr>
            <a:spLocks noChangeShapeType="1"/>
          </p:cNvSpPr>
          <p:nvPr/>
        </p:nvSpPr>
        <p:spPr bwMode="auto">
          <a:xfrm flipH="1" flipV="1">
            <a:off x="4800600" y="5943600"/>
            <a:ext cx="0" cy="228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3318" name="Picture 1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05000" y="2514600"/>
            <a:ext cx="6705600" cy="3405188"/>
          </a:xfrm>
          <a:noFill/>
        </p:spPr>
      </p:pic>
      <p:sp>
        <p:nvSpPr>
          <p:cNvPr id="13319" name="Text Box 15"/>
          <p:cNvSpPr txBox="1">
            <a:spLocks noChangeArrowheads="1"/>
          </p:cNvSpPr>
          <p:nvPr/>
        </p:nvSpPr>
        <p:spPr bwMode="auto">
          <a:xfrm>
            <a:off x="6781800" y="6248400"/>
            <a:ext cx="12954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200">
                <a:solidFill>
                  <a:srgbClr val="FF0000"/>
                </a:solidFill>
              </a:rPr>
              <a:t>Minimized SSE</a:t>
            </a:r>
          </a:p>
        </p:txBody>
      </p:sp>
      <p:pic>
        <p:nvPicPr>
          <p:cNvPr id="13320" name="Picture 16" descr="j02330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362200"/>
            <a:ext cx="14255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1" name="AutoShape 17"/>
          <p:cNvSpPr>
            <a:spLocks noChangeArrowheads="1"/>
          </p:cNvSpPr>
          <p:nvPr/>
        </p:nvSpPr>
        <p:spPr bwMode="auto">
          <a:xfrm>
            <a:off x="2209800" y="1371600"/>
            <a:ext cx="4572000" cy="685800"/>
          </a:xfrm>
          <a:prstGeom prst="wedgeRoundRectCallout">
            <a:avLst>
              <a:gd name="adj1" fmla="val -82917"/>
              <a:gd name="adj2" fmla="val 190278"/>
              <a:gd name="adj3" fmla="val 16667"/>
            </a:avLst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l"/>
            <a:r>
              <a:rPr lang="en-US" sz="1200">
                <a:solidFill>
                  <a:srgbClr val="003300"/>
                </a:solidFill>
              </a:rPr>
              <a:t>You can't beat the OLS (ordinary least squares) method.  It </a:t>
            </a:r>
            <a:r>
              <a:rPr lang="en-US" sz="1200" i="1">
                <a:solidFill>
                  <a:srgbClr val="003300"/>
                </a:solidFill>
              </a:rPr>
              <a:t>always</a:t>
            </a:r>
            <a:r>
              <a:rPr lang="en-US" sz="1200">
                <a:solidFill>
                  <a:srgbClr val="003300"/>
                </a:solidFill>
              </a:rPr>
              <a:t> gives the minimum sum of squared residuals.</a:t>
            </a:r>
          </a:p>
          <a:p>
            <a:pPr algn="ctr"/>
            <a:endParaRPr lang="en-US" sz="1200">
              <a:solidFill>
                <a:srgbClr val="0033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57200"/>
            <a:ext cx="8421688" cy="722313"/>
          </a:xfrm>
        </p:spPr>
        <p:txBody>
          <a:bodyPr/>
          <a:lstStyle/>
          <a:p>
            <a:pPr algn="ctr"/>
            <a:r>
              <a:rPr lang="en-US" b="1" smtClean="0">
                <a:solidFill>
                  <a:schemeClr val="tx2"/>
                </a:solidFill>
              </a:rPr>
              <a:t>Confidence and Prediction Intervals</a:t>
            </a:r>
            <a:endParaRPr lang="en-US" b="1" i="1" smtClean="0">
              <a:solidFill>
                <a:schemeClr val="tx2"/>
              </a:solidFill>
            </a:endParaRPr>
          </a:p>
        </p:txBody>
      </p:sp>
      <p:sp>
        <p:nvSpPr>
          <p:cNvPr id="14339" name="Text Box 16"/>
          <p:cNvSpPr txBox="1">
            <a:spLocks noChangeArrowheads="1"/>
          </p:cNvSpPr>
          <p:nvPr/>
        </p:nvSpPr>
        <p:spPr bwMode="auto">
          <a:xfrm>
            <a:off x="685800" y="3276600"/>
            <a:ext cx="2819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dirty="0">
                <a:solidFill>
                  <a:schemeClr val="tx2"/>
                </a:solidFill>
              </a:rPr>
              <a:t>Confidence interval for </a:t>
            </a:r>
            <a:r>
              <a:rPr lang="en-US" i="1" dirty="0">
                <a:solidFill>
                  <a:schemeClr val="tx2"/>
                </a:solidFill>
              </a:rPr>
              <a:t>E</a:t>
            </a:r>
            <a:r>
              <a:rPr lang="en-US" dirty="0">
                <a:solidFill>
                  <a:schemeClr val="tx2"/>
                </a:solidFill>
              </a:rPr>
              <a:t>(</a:t>
            </a:r>
            <a:r>
              <a:rPr lang="en-US" i="1" dirty="0">
                <a:solidFill>
                  <a:schemeClr val="tx2"/>
                </a:solidFill>
              </a:rPr>
              <a:t>Y</a:t>
            </a:r>
            <a:r>
              <a:rPr lang="en-US" dirty="0">
                <a:solidFill>
                  <a:schemeClr val="tx2"/>
                </a:solidFill>
              </a:rPr>
              <a:t>|</a:t>
            </a:r>
            <a:r>
              <a:rPr lang="en-US" i="1" dirty="0">
                <a:solidFill>
                  <a:schemeClr val="tx2"/>
                </a:solidFill>
              </a:rPr>
              <a:t>X</a:t>
            </a:r>
            <a:r>
              <a:rPr lang="en-US" dirty="0">
                <a:solidFill>
                  <a:schemeClr val="tx2"/>
                </a:solidFill>
              </a:rPr>
              <a:t>)</a:t>
            </a:r>
            <a:endParaRPr lang="en-US" baseline="-25000" dirty="0">
              <a:solidFill>
                <a:schemeClr val="tx2"/>
              </a:solidFill>
            </a:endParaRPr>
          </a:p>
        </p:txBody>
      </p:sp>
      <p:sp>
        <p:nvSpPr>
          <p:cNvPr id="14340" name="Text Box 17"/>
          <p:cNvSpPr txBox="1">
            <a:spLocks noChangeArrowheads="1"/>
          </p:cNvSpPr>
          <p:nvPr/>
        </p:nvSpPr>
        <p:spPr bwMode="auto">
          <a:xfrm>
            <a:off x="4876800" y="3352800"/>
            <a:ext cx="33528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dirty="0">
                <a:solidFill>
                  <a:schemeClr val="tx2"/>
                </a:solidFill>
              </a:rPr>
              <a:t>Prediction interval for  individual  </a:t>
            </a:r>
            <a:r>
              <a:rPr lang="en-US" i="1" dirty="0">
                <a:solidFill>
                  <a:schemeClr val="tx2"/>
                </a:solidFill>
              </a:rPr>
              <a:t>Y</a:t>
            </a:r>
          </a:p>
        </p:txBody>
      </p:sp>
      <p:sp>
        <p:nvSpPr>
          <p:cNvPr id="14341" name="Text Box 18"/>
          <p:cNvSpPr txBox="1">
            <a:spLocks noChangeArrowheads="1"/>
          </p:cNvSpPr>
          <p:nvPr/>
        </p:nvSpPr>
        <p:spPr bwMode="auto">
          <a:xfrm>
            <a:off x="762000" y="1447800"/>
            <a:ext cx="304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dirty="0">
                <a:solidFill>
                  <a:schemeClr val="tx2"/>
                </a:solidFill>
              </a:rPr>
              <a:t>Standard Error of </a:t>
            </a:r>
            <a:r>
              <a:rPr lang="en-US" i="1" dirty="0">
                <a:solidFill>
                  <a:schemeClr val="tx2"/>
                </a:solidFill>
              </a:rPr>
              <a:t>Y</a:t>
            </a:r>
          </a:p>
        </p:txBody>
      </p:sp>
      <p:sp>
        <p:nvSpPr>
          <p:cNvPr id="14342" name="Text Box 19"/>
          <p:cNvSpPr txBox="1">
            <a:spLocks noChangeArrowheads="1"/>
          </p:cNvSpPr>
          <p:nvPr/>
        </p:nvSpPr>
        <p:spPr bwMode="auto">
          <a:xfrm>
            <a:off x="990600" y="6019800"/>
            <a:ext cx="1600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400">
                <a:solidFill>
                  <a:srgbClr val="FF0000"/>
                </a:solidFill>
              </a:rPr>
              <a:t>Using d.f. = </a:t>
            </a:r>
            <a:r>
              <a:rPr lang="en-US" sz="1400" i="1">
                <a:solidFill>
                  <a:srgbClr val="FF0000"/>
                </a:solidFill>
              </a:rPr>
              <a:t>n</a:t>
            </a:r>
            <a:r>
              <a:rPr lang="en-US" sz="1400">
                <a:solidFill>
                  <a:srgbClr val="FF0000"/>
                </a:solidFill>
              </a:rPr>
              <a:t> - 2</a:t>
            </a:r>
          </a:p>
        </p:txBody>
      </p:sp>
      <p:sp>
        <p:nvSpPr>
          <p:cNvPr id="14343" name="Line 20"/>
          <p:cNvSpPr>
            <a:spLocks noChangeShapeType="1"/>
          </p:cNvSpPr>
          <p:nvPr/>
        </p:nvSpPr>
        <p:spPr bwMode="auto">
          <a:xfrm flipV="1">
            <a:off x="1371600" y="4648200"/>
            <a:ext cx="76200" cy="1371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4" name="Line 21"/>
          <p:cNvSpPr>
            <a:spLocks noChangeShapeType="1"/>
          </p:cNvSpPr>
          <p:nvPr/>
        </p:nvSpPr>
        <p:spPr bwMode="auto">
          <a:xfrm flipH="1" flipV="1">
            <a:off x="5486400" y="4800600"/>
            <a:ext cx="0" cy="12192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5" name="Text Box 22"/>
          <p:cNvSpPr txBox="1">
            <a:spLocks noChangeArrowheads="1"/>
          </p:cNvSpPr>
          <p:nvPr/>
        </p:nvSpPr>
        <p:spPr bwMode="auto">
          <a:xfrm>
            <a:off x="4800600" y="6019800"/>
            <a:ext cx="1600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400">
                <a:solidFill>
                  <a:srgbClr val="FF0000"/>
                </a:solidFill>
              </a:rPr>
              <a:t>Using d.f. = </a:t>
            </a:r>
            <a:r>
              <a:rPr lang="en-US" sz="1400" i="1">
                <a:solidFill>
                  <a:srgbClr val="FF0000"/>
                </a:solidFill>
              </a:rPr>
              <a:t>n</a:t>
            </a:r>
            <a:r>
              <a:rPr lang="en-US" sz="1400">
                <a:solidFill>
                  <a:srgbClr val="FF0000"/>
                </a:solidFill>
              </a:rPr>
              <a:t> - 2</a:t>
            </a:r>
          </a:p>
        </p:txBody>
      </p:sp>
      <p:sp>
        <p:nvSpPr>
          <p:cNvPr id="14346" name="Text Box 23"/>
          <p:cNvSpPr txBox="1">
            <a:spLocks noChangeArrowheads="1"/>
          </p:cNvSpPr>
          <p:nvPr/>
        </p:nvSpPr>
        <p:spPr bwMode="auto">
          <a:xfrm>
            <a:off x="6781800" y="5867400"/>
            <a:ext cx="18288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400">
                <a:solidFill>
                  <a:srgbClr val="FF0000"/>
                </a:solidFill>
              </a:rPr>
              <a:t>For an </a:t>
            </a:r>
            <a:r>
              <a:rPr lang="en-US" sz="1400" i="1"/>
              <a:t>individual</a:t>
            </a:r>
            <a:r>
              <a:rPr lang="en-US" sz="1400">
                <a:solidFill>
                  <a:srgbClr val="FF0000"/>
                </a:solidFill>
              </a:rPr>
              <a:t> Y value, the prediction interval (PI) is wider</a:t>
            </a:r>
          </a:p>
        </p:txBody>
      </p:sp>
      <p:sp>
        <p:nvSpPr>
          <p:cNvPr id="14347" name="Line 24"/>
          <p:cNvSpPr>
            <a:spLocks noChangeShapeType="1"/>
          </p:cNvSpPr>
          <p:nvPr/>
        </p:nvSpPr>
        <p:spPr bwMode="auto">
          <a:xfrm flipH="1" flipV="1">
            <a:off x="2057400" y="4876800"/>
            <a:ext cx="685800" cy="990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8" name="Text Box 25"/>
          <p:cNvSpPr txBox="1">
            <a:spLocks noChangeArrowheads="1"/>
          </p:cNvSpPr>
          <p:nvPr/>
        </p:nvSpPr>
        <p:spPr bwMode="auto">
          <a:xfrm>
            <a:off x="2743200" y="5943600"/>
            <a:ext cx="16002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400">
                <a:solidFill>
                  <a:srgbClr val="FF0000"/>
                </a:solidFill>
              </a:rPr>
              <a:t>If </a:t>
            </a:r>
            <a:r>
              <a:rPr lang="en-US" sz="1400" i="1">
                <a:solidFill>
                  <a:srgbClr val="FF0000"/>
                </a:solidFill>
              </a:rPr>
              <a:t>n</a:t>
            </a:r>
            <a:r>
              <a:rPr lang="en-US" sz="1400">
                <a:solidFill>
                  <a:srgbClr val="FF0000"/>
                </a:solidFill>
              </a:rPr>
              <a:t> is large this term is negligible</a:t>
            </a:r>
          </a:p>
        </p:txBody>
      </p:sp>
      <p:sp>
        <p:nvSpPr>
          <p:cNvPr id="14349" name="Line 26"/>
          <p:cNvSpPr>
            <a:spLocks noChangeShapeType="1"/>
          </p:cNvSpPr>
          <p:nvPr/>
        </p:nvSpPr>
        <p:spPr bwMode="auto">
          <a:xfrm flipH="1" flipV="1">
            <a:off x="6172200" y="4876800"/>
            <a:ext cx="762000" cy="10668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6524" name="Cloud"/>
          <p:cNvSpPr>
            <a:spLocks noChangeAspect="1" noEditPoints="1" noChangeArrowheads="1"/>
          </p:cNvSpPr>
          <p:nvPr/>
        </p:nvSpPr>
        <p:spPr bwMode="auto">
          <a:xfrm>
            <a:off x="4038600" y="1752600"/>
            <a:ext cx="3886200" cy="9144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algn="l">
              <a:spcBef>
                <a:spcPct val="50000"/>
              </a:spcBef>
              <a:defRPr/>
            </a:pPr>
            <a:r>
              <a:rPr lang="en-US" sz="1400" dirty="0"/>
              <a:t>Intervals are narrowest when </a:t>
            </a:r>
            <a:r>
              <a:rPr lang="en-US" sz="1400" i="1" dirty="0"/>
              <a:t>x</a:t>
            </a:r>
            <a:r>
              <a:rPr lang="en-US" sz="1400" i="1" baseline="-25000" dirty="0"/>
              <a:t>i</a:t>
            </a:r>
            <a:r>
              <a:rPr lang="en-US" sz="1400" dirty="0"/>
              <a:t> is near the mean of </a:t>
            </a:r>
            <a:r>
              <a:rPr lang="en-US" sz="1400" i="1" dirty="0"/>
              <a:t>X</a:t>
            </a:r>
          </a:p>
        </p:txBody>
      </p:sp>
      <p:sp>
        <p:nvSpPr>
          <p:cNvPr id="14351" name="Line 40"/>
          <p:cNvSpPr>
            <a:spLocks noChangeShapeType="1"/>
          </p:cNvSpPr>
          <p:nvPr/>
        </p:nvSpPr>
        <p:spPr bwMode="auto">
          <a:xfrm>
            <a:off x="6172200" y="2514600"/>
            <a:ext cx="838200" cy="1905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52" name="Line 41"/>
          <p:cNvSpPr>
            <a:spLocks noChangeShapeType="1"/>
          </p:cNvSpPr>
          <p:nvPr/>
        </p:nvSpPr>
        <p:spPr bwMode="auto">
          <a:xfrm flipH="1">
            <a:off x="2895600" y="2438400"/>
            <a:ext cx="2209800" cy="19812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4353" name="Picture 4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133600"/>
            <a:ext cx="152400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4" name="Picture 4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4267200"/>
            <a:ext cx="2590800" cy="102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5" name="Picture 4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267200"/>
            <a:ext cx="28194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421688" cy="722313"/>
          </a:xfrm>
        </p:spPr>
        <p:txBody>
          <a:bodyPr/>
          <a:lstStyle/>
          <a:p>
            <a:pPr algn="ctr"/>
            <a:r>
              <a:rPr lang="en-US" b="1" smtClean="0">
                <a:solidFill>
                  <a:schemeClr val="tx2"/>
                </a:solidFill>
              </a:rPr>
              <a:t>Confidence Bands</a:t>
            </a:r>
          </a:p>
        </p:txBody>
      </p:sp>
      <p:pic>
        <p:nvPicPr>
          <p:cNvPr id="1536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47800" y="2133600"/>
            <a:ext cx="6172200" cy="4392613"/>
          </a:xfrm>
          <a:noFill/>
        </p:spPr>
      </p:pic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4191000" y="4419600"/>
            <a:ext cx="1600200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200">
                <a:solidFill>
                  <a:srgbClr val="FF0000"/>
                </a:solidFill>
              </a:rPr>
              <a:t>bands are wider when farther from the mean of X (only slightly in this example)</a:t>
            </a: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2514600" y="1371600"/>
            <a:ext cx="39624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600"/>
              <a:t>Display confidence intervals (CI) and prediction intervals (PI) for </a:t>
            </a:r>
            <a:r>
              <a:rPr lang="en-US" sz="1600" b="1" i="1">
                <a:solidFill>
                  <a:srgbClr val="993300"/>
                </a:solidFill>
              </a:rPr>
              <a:t>all</a:t>
            </a:r>
            <a:r>
              <a:rPr lang="en-US" sz="1600"/>
              <a:t> values of </a:t>
            </a:r>
            <a:r>
              <a:rPr lang="en-US" sz="1600" i="1"/>
              <a:t>X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04800"/>
            <a:ext cx="8421688" cy="722313"/>
          </a:xfrm>
        </p:spPr>
        <p:txBody>
          <a:bodyPr/>
          <a:lstStyle/>
          <a:p>
            <a:pPr algn="ctr"/>
            <a:r>
              <a:rPr lang="en-US" b="1" smtClean="0">
                <a:solidFill>
                  <a:schemeClr val="tx2"/>
                </a:solidFill>
              </a:rPr>
              <a:t>Example: Cockpit Noise</a:t>
            </a: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43000"/>
            <a:ext cx="8077200" cy="54054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421688" cy="722313"/>
          </a:xfrm>
        </p:spPr>
        <p:txBody>
          <a:bodyPr/>
          <a:lstStyle/>
          <a:p>
            <a:pPr algn="ctr"/>
            <a:r>
              <a:rPr lang="en-US" b="1" smtClean="0">
                <a:solidFill>
                  <a:schemeClr val="tx2"/>
                </a:solidFill>
              </a:rPr>
              <a:t>Example: Regression Worksheet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2601" y="1066800"/>
            <a:ext cx="6710670" cy="3118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205" y="4114800"/>
            <a:ext cx="1447800" cy="193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6410" y="4114800"/>
            <a:ext cx="1412502" cy="1010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4337885"/>
            <a:ext cx="3072227" cy="2048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1087" y="5222370"/>
            <a:ext cx="1522413" cy="836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7572" y="6182042"/>
            <a:ext cx="989013" cy="407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702821" y="5222370"/>
            <a:ext cx="6301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="1" i="1" dirty="0" smtClean="0">
                <a:solidFill>
                  <a:srgbClr val="006666"/>
                </a:solidFill>
              </a:rPr>
              <a:t>Slope</a:t>
            </a:r>
            <a:endParaRPr lang="en-US" sz="1000" b="1" i="1" dirty="0">
              <a:solidFill>
                <a:srgbClr val="006666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16013" y="5915691"/>
            <a:ext cx="83606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="1" i="1" dirty="0" smtClean="0">
                <a:solidFill>
                  <a:srgbClr val="006666"/>
                </a:solidFill>
              </a:rPr>
              <a:t>Intercept</a:t>
            </a:r>
            <a:endParaRPr lang="en-US" sz="1000" b="1" i="1" dirty="0">
              <a:solidFill>
                <a:srgbClr val="006666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421688" cy="722313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tx2"/>
                </a:solidFill>
              </a:rPr>
              <a:t>But Excel Does The </a:t>
            </a:r>
            <a:r>
              <a:rPr lang="en-US" b="1" dirty="0" smtClean="0">
                <a:solidFill>
                  <a:schemeClr val="tx2"/>
                </a:solidFill>
              </a:rPr>
              <a:t>Algebra</a:t>
            </a:r>
            <a:endParaRPr lang="en-US" b="1" dirty="0" smtClean="0">
              <a:solidFill>
                <a:schemeClr val="tx2"/>
              </a:solidFill>
            </a:endParaRPr>
          </a:p>
        </p:txBody>
      </p:sp>
      <p:sp>
        <p:nvSpPr>
          <p:cNvPr id="18435" name="Text Box 7"/>
          <p:cNvSpPr txBox="1">
            <a:spLocks noChangeArrowheads="1"/>
          </p:cNvSpPr>
          <p:nvPr/>
        </p:nvSpPr>
        <p:spPr bwMode="auto">
          <a:xfrm>
            <a:off x="3096732" y="1295400"/>
            <a:ext cx="310293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600" dirty="0">
                <a:solidFill>
                  <a:schemeClr val="tx2"/>
                </a:solidFill>
                <a:latin typeface="Times New Roman" pitchFamily="18" charset="0"/>
              </a:rPr>
              <a:t>Just </a:t>
            </a:r>
            <a:r>
              <a:rPr lang="en-US" sz="1600" dirty="0" smtClean="0">
                <a:solidFill>
                  <a:schemeClr val="tx2"/>
                </a:solidFill>
                <a:latin typeface="Times New Roman" pitchFamily="18" charset="0"/>
              </a:rPr>
              <a:t>right-click </a:t>
            </a:r>
            <a:r>
              <a:rPr lang="en-US" sz="1600" dirty="0">
                <a:solidFill>
                  <a:schemeClr val="tx2"/>
                </a:solidFill>
                <a:latin typeface="Times New Roman" pitchFamily="18" charset="0"/>
              </a:rPr>
              <a:t>on the data points and choose </a:t>
            </a:r>
            <a:r>
              <a:rPr lang="en-US" sz="1400" dirty="0"/>
              <a:t>Add </a:t>
            </a:r>
            <a:r>
              <a:rPr lang="en-US" sz="1400" dirty="0" err="1"/>
              <a:t>Trendline</a:t>
            </a:r>
            <a:endParaRPr lang="en-US" sz="1400" dirty="0"/>
          </a:p>
        </p:txBody>
      </p:sp>
      <p:sp>
        <p:nvSpPr>
          <p:cNvPr id="2" name="Down Arrow 1"/>
          <p:cNvSpPr/>
          <p:nvPr/>
        </p:nvSpPr>
        <p:spPr bwMode="auto">
          <a:xfrm>
            <a:off x="4419598" y="1981200"/>
            <a:ext cx="457200" cy="457200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455" y="2590800"/>
            <a:ext cx="5563487" cy="3708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421688" cy="722313"/>
          </a:xfrm>
        </p:spPr>
        <p:txBody>
          <a:bodyPr/>
          <a:lstStyle/>
          <a:p>
            <a:pPr algn="ctr"/>
            <a:r>
              <a:rPr lang="en-US" b="1" smtClean="0">
                <a:solidFill>
                  <a:schemeClr val="tx2"/>
                </a:solidFill>
              </a:rPr>
              <a:t>Fit Statistics</a:t>
            </a:r>
          </a:p>
        </p:txBody>
      </p:sp>
      <p:sp>
        <p:nvSpPr>
          <p:cNvPr id="19459" name="Text Box 1035"/>
          <p:cNvSpPr txBox="1">
            <a:spLocks noChangeArrowheads="1"/>
          </p:cNvSpPr>
          <p:nvPr/>
        </p:nvSpPr>
        <p:spPr bwMode="auto">
          <a:xfrm>
            <a:off x="5562600" y="1600200"/>
            <a:ext cx="19812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137160" bIns="137160"/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25000"/>
              </a:spcBef>
            </a:pPr>
            <a:r>
              <a:rPr lang="en-US" b="1" dirty="0">
                <a:solidFill>
                  <a:schemeClr val="tx2"/>
                </a:solidFill>
              </a:rPr>
              <a:t>R-Squared</a:t>
            </a:r>
          </a:p>
        </p:txBody>
      </p:sp>
      <p:sp>
        <p:nvSpPr>
          <p:cNvPr id="19460" name="Text Box 1037"/>
          <p:cNvSpPr txBox="1">
            <a:spLocks noChangeArrowheads="1"/>
          </p:cNvSpPr>
          <p:nvPr/>
        </p:nvSpPr>
        <p:spPr bwMode="auto">
          <a:xfrm>
            <a:off x="3733800" y="4191000"/>
            <a:ext cx="19812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137160" bIns="137160"/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25000"/>
              </a:spcBef>
            </a:pPr>
            <a:r>
              <a:rPr lang="en-US" b="1" dirty="0">
                <a:solidFill>
                  <a:schemeClr val="tx2"/>
                </a:solidFill>
              </a:rPr>
              <a:t>F statistic</a:t>
            </a:r>
          </a:p>
        </p:txBody>
      </p:sp>
      <p:sp>
        <p:nvSpPr>
          <p:cNvPr id="19461" name="Text Box 1038"/>
          <p:cNvSpPr txBox="1">
            <a:spLocks noChangeArrowheads="1"/>
          </p:cNvSpPr>
          <p:nvPr/>
        </p:nvSpPr>
        <p:spPr bwMode="auto">
          <a:xfrm>
            <a:off x="1143000" y="1600200"/>
            <a:ext cx="251460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137160" bIns="137160"/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25000"/>
              </a:spcBef>
            </a:pPr>
            <a:r>
              <a:rPr lang="en-US" b="1" dirty="0">
                <a:solidFill>
                  <a:schemeClr val="tx2"/>
                </a:solidFill>
              </a:rPr>
              <a:t>Standard Error</a:t>
            </a:r>
          </a:p>
        </p:txBody>
      </p:sp>
      <p:pic>
        <p:nvPicPr>
          <p:cNvPr id="19462" name="Picture 105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362200"/>
            <a:ext cx="2174875" cy="115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10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209800"/>
            <a:ext cx="2293938" cy="146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Picture 105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4876800"/>
            <a:ext cx="2522538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5" name="Text Box 1056"/>
          <p:cNvSpPr txBox="1">
            <a:spLocks noChangeArrowheads="1"/>
          </p:cNvSpPr>
          <p:nvPr/>
        </p:nvSpPr>
        <p:spPr bwMode="auto">
          <a:xfrm>
            <a:off x="609600" y="4114800"/>
            <a:ext cx="2438400" cy="115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400">
                <a:solidFill>
                  <a:srgbClr val="FF0000"/>
                </a:solidFill>
              </a:rPr>
              <a:t>Used to create standardized residuals, check for outliers, and calculate standard errors of each estimated coefficient</a:t>
            </a:r>
          </a:p>
        </p:txBody>
      </p:sp>
      <p:sp>
        <p:nvSpPr>
          <p:cNvPr id="19466" name="Line 1057"/>
          <p:cNvSpPr>
            <a:spLocks noChangeShapeType="1"/>
          </p:cNvSpPr>
          <p:nvPr/>
        </p:nvSpPr>
        <p:spPr bwMode="auto">
          <a:xfrm flipV="1">
            <a:off x="2057400" y="3581400"/>
            <a:ext cx="152400" cy="4572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67" name="Text Box 1058"/>
          <p:cNvSpPr txBox="1">
            <a:spLocks noChangeArrowheads="1"/>
          </p:cNvSpPr>
          <p:nvPr/>
        </p:nvSpPr>
        <p:spPr bwMode="auto">
          <a:xfrm>
            <a:off x="6400800" y="5410200"/>
            <a:ext cx="22860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400">
                <a:solidFill>
                  <a:srgbClr val="FF0000"/>
                </a:solidFill>
              </a:rPr>
              <a:t>Used to check for significance using critical values from </a:t>
            </a:r>
            <a:r>
              <a:rPr lang="en-US" sz="1400" i="1">
                <a:solidFill>
                  <a:srgbClr val="FF0000"/>
                </a:solidFill>
              </a:rPr>
              <a:t>F</a:t>
            </a:r>
            <a:r>
              <a:rPr lang="en-US" sz="1400">
                <a:solidFill>
                  <a:srgbClr val="FF0000"/>
                </a:solidFill>
              </a:rPr>
              <a:t> table</a:t>
            </a:r>
          </a:p>
        </p:txBody>
      </p:sp>
      <p:sp>
        <p:nvSpPr>
          <p:cNvPr id="19468" name="Text Box 1059"/>
          <p:cNvSpPr txBox="1">
            <a:spLocks noChangeArrowheads="1"/>
          </p:cNvSpPr>
          <p:nvPr/>
        </p:nvSpPr>
        <p:spPr bwMode="auto">
          <a:xfrm>
            <a:off x="6172200" y="4114800"/>
            <a:ext cx="21336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400">
                <a:solidFill>
                  <a:srgbClr val="FF0000"/>
                </a:solidFill>
              </a:rPr>
              <a:t>Used to assess fit on a unit-free 0 to 1 scale</a:t>
            </a:r>
          </a:p>
        </p:txBody>
      </p:sp>
      <p:sp>
        <p:nvSpPr>
          <p:cNvPr id="19469" name="Line 1060"/>
          <p:cNvSpPr>
            <a:spLocks noChangeShapeType="1"/>
          </p:cNvSpPr>
          <p:nvPr/>
        </p:nvSpPr>
        <p:spPr bwMode="auto">
          <a:xfrm flipH="1" flipV="1">
            <a:off x="6934200" y="3657600"/>
            <a:ext cx="76200" cy="4572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70" name="Line 1061"/>
          <p:cNvSpPr>
            <a:spLocks noChangeShapeType="1"/>
          </p:cNvSpPr>
          <p:nvPr/>
        </p:nvSpPr>
        <p:spPr bwMode="auto">
          <a:xfrm flipH="1" flipV="1">
            <a:off x="5943600" y="5638800"/>
            <a:ext cx="457200" cy="762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04800"/>
            <a:ext cx="8153400" cy="685800"/>
          </a:xfrm>
        </p:spPr>
        <p:txBody>
          <a:bodyPr/>
          <a:lstStyle/>
          <a:p>
            <a:pPr algn="ctr"/>
            <a:r>
              <a:rPr lang="en-US" b="1" smtClean="0">
                <a:solidFill>
                  <a:schemeClr val="tx2"/>
                </a:solidFill>
              </a:rPr>
              <a:t>Example: U.S. Savings Function</a:t>
            </a: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1371600" y="2133600"/>
            <a:ext cx="6629400" cy="2406650"/>
          </a:xfrm>
          <a:prstGeom prst="rect">
            <a:avLst/>
          </a:prstGeom>
          <a:solidFill>
            <a:schemeClr val="accent5"/>
          </a:solidFill>
          <a:ln w="6350">
            <a:solidFill>
              <a:srgbClr val="003300"/>
            </a:solidFill>
            <a:miter lim="800000"/>
            <a:headEnd/>
            <a:tailEnd/>
          </a:ln>
        </p:spPr>
        <p:txBody>
          <a:bodyPr tIns="182880" bIns="18288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800" dirty="0">
                <a:solidFill>
                  <a:schemeClr val="tx2"/>
                </a:solidFill>
              </a:rPr>
              <a:t>A macroeconomic saving function for 1970-1993 (</a:t>
            </a:r>
            <a:r>
              <a:rPr lang="en-US" sz="1800" i="1" dirty="0">
                <a:solidFill>
                  <a:schemeClr val="tx2"/>
                </a:solidFill>
              </a:rPr>
              <a:t>n</a:t>
            </a:r>
            <a:r>
              <a:rPr lang="en-US" sz="1800" dirty="0">
                <a:solidFill>
                  <a:schemeClr val="tx2"/>
                </a:solidFill>
              </a:rPr>
              <a:t> = 24 years) was estimated by regressing aggregate U.S. personal savings </a:t>
            </a:r>
            <a:r>
              <a:rPr lang="en-US" sz="1800" dirty="0"/>
              <a:t>(</a:t>
            </a:r>
            <a:r>
              <a:rPr lang="en-US" sz="1800" i="1" dirty="0" err="1">
                <a:solidFill>
                  <a:srgbClr val="006600"/>
                </a:solidFill>
              </a:rPr>
              <a:t>PersSav</a:t>
            </a:r>
            <a:r>
              <a:rPr lang="en-US" sz="1800" dirty="0"/>
              <a:t>) </a:t>
            </a:r>
            <a:r>
              <a:rPr lang="en-US" sz="1800" dirty="0">
                <a:solidFill>
                  <a:schemeClr val="tx2"/>
                </a:solidFill>
              </a:rPr>
              <a:t>against aggregate U.S. personal income </a:t>
            </a:r>
            <a:r>
              <a:rPr lang="en-US" sz="1800" dirty="0"/>
              <a:t>(</a:t>
            </a:r>
            <a:r>
              <a:rPr lang="en-US" sz="1800" i="1" dirty="0" err="1">
                <a:solidFill>
                  <a:srgbClr val="006600"/>
                </a:solidFill>
              </a:rPr>
              <a:t>PersInc</a:t>
            </a:r>
            <a:r>
              <a:rPr lang="en-US" sz="1800" dirty="0"/>
              <a:t>).  </a:t>
            </a:r>
            <a:r>
              <a:rPr lang="en-US" sz="1800" dirty="0">
                <a:solidFill>
                  <a:schemeClr val="tx2"/>
                </a:solidFill>
              </a:rPr>
              <a:t>Both variables in billions of current dollars</a:t>
            </a:r>
            <a:r>
              <a:rPr lang="en-US" sz="1800" dirty="0"/>
              <a:t>.</a:t>
            </a:r>
          </a:p>
          <a:p>
            <a:pPr algn="ctr">
              <a:spcBef>
                <a:spcPct val="50000"/>
              </a:spcBef>
            </a:pPr>
            <a:r>
              <a:rPr lang="en-US" sz="2000" b="1" i="1" dirty="0" err="1">
                <a:solidFill>
                  <a:srgbClr val="006600"/>
                </a:solidFill>
              </a:rPr>
              <a:t>PersSav</a:t>
            </a:r>
            <a:r>
              <a:rPr lang="en-US" sz="2000" b="1" dirty="0">
                <a:solidFill>
                  <a:srgbClr val="006600"/>
                </a:solidFill>
              </a:rPr>
              <a:t> = 60.05 + 0.03024 </a:t>
            </a:r>
            <a:r>
              <a:rPr lang="en-US" sz="2000" b="1" i="1" dirty="0" err="1">
                <a:solidFill>
                  <a:srgbClr val="006600"/>
                </a:solidFill>
              </a:rPr>
              <a:t>PersInc</a:t>
            </a:r>
            <a:endParaRPr lang="en-US" sz="2000" b="1" i="1" dirty="0">
              <a:solidFill>
                <a:srgbClr val="006600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en-US" sz="2000" b="1" i="1" dirty="0">
                <a:solidFill>
                  <a:srgbClr val="006600"/>
                </a:solidFill>
              </a:rPr>
              <a:t>R</a:t>
            </a:r>
            <a:r>
              <a:rPr lang="en-US" sz="2000" b="1" baseline="30000" dirty="0">
                <a:solidFill>
                  <a:srgbClr val="006600"/>
                </a:solidFill>
              </a:rPr>
              <a:t>2</a:t>
            </a:r>
            <a:r>
              <a:rPr lang="en-US" sz="2000" b="1" dirty="0">
                <a:solidFill>
                  <a:srgbClr val="006600"/>
                </a:solidFill>
              </a:rPr>
              <a:t> = 0.6748     </a:t>
            </a:r>
            <a:r>
              <a:rPr lang="en-US" sz="2000" b="1" i="1" dirty="0" err="1">
                <a:solidFill>
                  <a:srgbClr val="006600"/>
                </a:solidFill>
              </a:rPr>
              <a:t>s</a:t>
            </a:r>
            <a:r>
              <a:rPr lang="en-US" sz="2000" b="1" i="1" baseline="-25000" dirty="0" err="1">
                <a:solidFill>
                  <a:srgbClr val="006600"/>
                </a:solidFill>
              </a:rPr>
              <a:t>yx</a:t>
            </a:r>
            <a:r>
              <a:rPr lang="en-US" sz="2000" b="1" dirty="0">
                <a:solidFill>
                  <a:srgbClr val="006600"/>
                </a:solidFill>
              </a:rPr>
              <a:t> = 31.578    </a:t>
            </a:r>
            <a:r>
              <a:rPr lang="en-US" sz="2000" b="1" i="1" dirty="0">
                <a:solidFill>
                  <a:srgbClr val="006600"/>
                </a:solidFill>
              </a:rPr>
              <a:t>F</a:t>
            </a:r>
            <a:r>
              <a:rPr lang="en-US" sz="2000" b="1" dirty="0">
                <a:solidFill>
                  <a:srgbClr val="006600"/>
                </a:solidFill>
              </a:rPr>
              <a:t> = 45.66</a:t>
            </a:r>
            <a:r>
              <a:rPr lang="en-US" sz="2000" dirty="0"/>
              <a:t> </a:t>
            </a:r>
            <a:endParaRPr lang="en-US" sz="2000" b="1" dirty="0"/>
          </a:p>
        </p:txBody>
      </p:sp>
      <p:sp>
        <p:nvSpPr>
          <p:cNvPr id="20484" name="Text Box 6"/>
          <p:cNvSpPr txBox="1">
            <a:spLocks noChangeArrowheads="1"/>
          </p:cNvSpPr>
          <p:nvPr/>
        </p:nvSpPr>
        <p:spPr bwMode="auto">
          <a:xfrm>
            <a:off x="1066800" y="5181600"/>
            <a:ext cx="22098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600"/>
              <a:t>67.5% of variation in </a:t>
            </a:r>
            <a:r>
              <a:rPr lang="en-US" sz="1600" b="1" i="1">
                <a:solidFill>
                  <a:srgbClr val="006600"/>
                </a:solidFill>
              </a:rPr>
              <a:t>PersSav</a:t>
            </a:r>
            <a:r>
              <a:rPr lang="en-US" sz="1600"/>
              <a:t> is explained by </a:t>
            </a:r>
            <a:r>
              <a:rPr lang="en-US" sz="1600" b="1" i="1">
                <a:solidFill>
                  <a:srgbClr val="006600"/>
                </a:solidFill>
              </a:rPr>
              <a:t>PersInc</a:t>
            </a:r>
          </a:p>
        </p:txBody>
      </p:sp>
      <p:sp>
        <p:nvSpPr>
          <p:cNvPr id="20485" name="Line 7"/>
          <p:cNvSpPr>
            <a:spLocks noChangeShapeType="1"/>
          </p:cNvSpPr>
          <p:nvPr/>
        </p:nvSpPr>
        <p:spPr bwMode="auto">
          <a:xfrm flipV="1">
            <a:off x="2438400" y="4343400"/>
            <a:ext cx="685800" cy="6858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486" name="Text Box 8"/>
          <p:cNvSpPr txBox="1">
            <a:spLocks noChangeArrowheads="1"/>
          </p:cNvSpPr>
          <p:nvPr/>
        </p:nvSpPr>
        <p:spPr bwMode="auto">
          <a:xfrm>
            <a:off x="6172200" y="5257800"/>
            <a:ext cx="18288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600"/>
              <a:t>Large </a:t>
            </a:r>
            <a:r>
              <a:rPr lang="en-US" sz="1600" i="1"/>
              <a:t>F</a:t>
            </a:r>
            <a:r>
              <a:rPr lang="en-US" sz="1600"/>
              <a:t> statistic is highly significant</a:t>
            </a:r>
            <a:endParaRPr lang="en-US" sz="1600" b="1">
              <a:solidFill>
                <a:srgbClr val="006600"/>
              </a:solidFill>
            </a:endParaRPr>
          </a:p>
        </p:txBody>
      </p:sp>
      <p:sp>
        <p:nvSpPr>
          <p:cNvPr id="20487" name="Line 9"/>
          <p:cNvSpPr>
            <a:spLocks noChangeShapeType="1"/>
          </p:cNvSpPr>
          <p:nvPr/>
        </p:nvSpPr>
        <p:spPr bwMode="auto">
          <a:xfrm flipH="1" flipV="1">
            <a:off x="6400800" y="4419600"/>
            <a:ext cx="3048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488" name="Text Box 10"/>
          <p:cNvSpPr txBox="1">
            <a:spLocks noChangeArrowheads="1"/>
          </p:cNvSpPr>
          <p:nvPr/>
        </p:nvSpPr>
        <p:spPr bwMode="auto">
          <a:xfrm>
            <a:off x="3962400" y="5257800"/>
            <a:ext cx="20574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600"/>
              <a:t>Uses same units of measurement as </a:t>
            </a:r>
            <a:r>
              <a:rPr lang="en-US" sz="1600" i="1"/>
              <a:t>Y</a:t>
            </a:r>
            <a:r>
              <a:rPr lang="en-US" sz="1600"/>
              <a:t> (billlions of dollars)</a:t>
            </a:r>
            <a:endParaRPr lang="en-US" sz="1600" b="1">
              <a:solidFill>
                <a:srgbClr val="006600"/>
              </a:solidFill>
            </a:endParaRPr>
          </a:p>
        </p:txBody>
      </p:sp>
      <p:sp>
        <p:nvSpPr>
          <p:cNvPr id="20489" name="Line 11"/>
          <p:cNvSpPr>
            <a:spLocks noChangeShapeType="1"/>
          </p:cNvSpPr>
          <p:nvPr/>
        </p:nvSpPr>
        <p:spPr bwMode="auto">
          <a:xfrm flipV="1">
            <a:off x="4724400" y="4419600"/>
            <a:ext cx="152400" cy="8382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04800"/>
            <a:ext cx="8421688" cy="722313"/>
          </a:xfrm>
        </p:spPr>
        <p:txBody>
          <a:bodyPr/>
          <a:lstStyle/>
          <a:p>
            <a:pPr algn="ctr"/>
            <a:r>
              <a:rPr lang="en-US" b="1" smtClean="0">
                <a:solidFill>
                  <a:schemeClr val="tx2"/>
                </a:solidFill>
              </a:rPr>
              <a:t>Significance Test for Slope</a:t>
            </a: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1219200" y="3962400"/>
            <a:ext cx="6934200" cy="176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US" sz="2000" dirty="0">
                <a:solidFill>
                  <a:schemeClr val="tx2"/>
                </a:solidFill>
              </a:rPr>
              <a:t>   Set up hypotheses (a two-tailed test in this case)</a:t>
            </a:r>
          </a:p>
          <a:p>
            <a:pPr algn="l">
              <a:lnSpc>
                <a:spcPct val="150000"/>
              </a:lnSpc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US" sz="2000" dirty="0">
                <a:solidFill>
                  <a:schemeClr val="tx2"/>
                </a:solidFill>
              </a:rPr>
              <a:t>   Find </a:t>
            </a:r>
            <a:r>
              <a:rPr lang="en-US" sz="2000" i="1" dirty="0">
                <a:solidFill>
                  <a:schemeClr val="tx2"/>
                </a:solidFill>
              </a:rPr>
              <a:t>t</a:t>
            </a:r>
            <a:r>
              <a:rPr lang="en-US" sz="2000" dirty="0">
                <a:solidFill>
                  <a:schemeClr val="tx2"/>
                </a:solidFill>
              </a:rPr>
              <a:t> statistic for the slope</a:t>
            </a:r>
          </a:p>
          <a:p>
            <a:pPr algn="l">
              <a:lnSpc>
                <a:spcPct val="150000"/>
              </a:lnSpc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US" sz="2000" dirty="0">
                <a:solidFill>
                  <a:schemeClr val="tx2"/>
                </a:solidFill>
              </a:rPr>
              <a:t>   Large </a:t>
            </a:r>
            <a:r>
              <a:rPr lang="en-US" sz="2000" i="1" dirty="0">
                <a:solidFill>
                  <a:schemeClr val="tx2"/>
                </a:solidFill>
              </a:rPr>
              <a:t>t</a:t>
            </a:r>
            <a:r>
              <a:rPr lang="en-US" sz="2000" dirty="0">
                <a:solidFill>
                  <a:schemeClr val="tx2"/>
                </a:solidFill>
              </a:rPr>
              <a:t> statistic would suggest rejection of </a:t>
            </a:r>
            <a:r>
              <a:rPr lang="en-US" sz="2000" i="1" dirty="0">
                <a:solidFill>
                  <a:schemeClr val="tx2"/>
                </a:solidFill>
              </a:rPr>
              <a:t>H</a:t>
            </a:r>
            <a:r>
              <a:rPr lang="en-US" sz="2000" baseline="-25000" dirty="0">
                <a:solidFill>
                  <a:schemeClr val="tx2"/>
                </a:solidFill>
              </a:rPr>
              <a:t>0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</a:p>
          <a:p>
            <a:pPr algn="l">
              <a:lnSpc>
                <a:spcPct val="150000"/>
              </a:lnSpc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US" sz="2000" dirty="0">
                <a:solidFill>
                  <a:schemeClr val="tx2"/>
                </a:solidFill>
              </a:rPr>
              <a:t>   </a:t>
            </a:r>
            <a:r>
              <a:rPr lang="en-US" sz="2000" dirty="0" err="1">
                <a:solidFill>
                  <a:schemeClr val="tx2"/>
                </a:solidFill>
              </a:rPr>
              <a:t>d.f.</a:t>
            </a:r>
            <a:r>
              <a:rPr lang="en-US" sz="2000" dirty="0">
                <a:solidFill>
                  <a:schemeClr val="tx2"/>
                </a:solidFill>
              </a:rPr>
              <a:t> = </a:t>
            </a:r>
            <a:r>
              <a:rPr lang="en-US" sz="2000" i="1" dirty="0">
                <a:solidFill>
                  <a:schemeClr val="tx2"/>
                </a:solidFill>
              </a:rPr>
              <a:t>n</a:t>
            </a:r>
            <a:r>
              <a:rPr lang="en-US" sz="2000" dirty="0">
                <a:solidFill>
                  <a:schemeClr val="tx2"/>
                </a:solidFill>
              </a:rPr>
              <a:t> – 2  (for a bivariate regression)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21508" name="Text Box 8"/>
          <p:cNvSpPr txBox="1">
            <a:spLocks noChangeArrowheads="1"/>
          </p:cNvSpPr>
          <p:nvPr/>
        </p:nvSpPr>
        <p:spPr bwMode="auto">
          <a:xfrm>
            <a:off x="1219200" y="1828800"/>
            <a:ext cx="2286000" cy="116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2800" i="1" dirty="0">
                <a:solidFill>
                  <a:srgbClr val="003300"/>
                </a:solidFill>
                <a:latin typeface="Times New Roman" pitchFamily="18" charset="0"/>
              </a:rPr>
              <a:t>H</a:t>
            </a:r>
            <a:r>
              <a:rPr lang="en-US" sz="2800" baseline="-25000" dirty="0">
                <a:solidFill>
                  <a:srgbClr val="003300"/>
                </a:solidFill>
                <a:latin typeface="Times New Roman" pitchFamily="18" charset="0"/>
              </a:rPr>
              <a:t>0</a:t>
            </a:r>
            <a:r>
              <a:rPr lang="en-US" sz="2800" dirty="0">
                <a:solidFill>
                  <a:srgbClr val="003300"/>
                </a:solidFill>
                <a:latin typeface="Times New Roman" pitchFamily="18" charset="0"/>
              </a:rPr>
              <a:t>:  </a:t>
            </a:r>
            <a:r>
              <a:rPr lang="en-US" sz="2800" i="1" dirty="0">
                <a:solidFill>
                  <a:srgbClr val="003300"/>
                </a:solidFill>
                <a:latin typeface="Symbol" pitchFamily="18" charset="2"/>
              </a:rPr>
              <a:t>b</a:t>
            </a:r>
            <a:r>
              <a:rPr lang="en-US" sz="2800" baseline="-25000" dirty="0">
                <a:solidFill>
                  <a:srgbClr val="003300"/>
                </a:solidFill>
                <a:latin typeface="Times New Roman" pitchFamily="18" charset="0"/>
              </a:rPr>
              <a:t>1</a:t>
            </a:r>
            <a:r>
              <a:rPr lang="en-US" sz="2800" dirty="0">
                <a:solidFill>
                  <a:srgbClr val="003300"/>
                </a:solidFill>
                <a:latin typeface="Times New Roman" pitchFamily="18" charset="0"/>
              </a:rPr>
              <a:t> = 0</a:t>
            </a:r>
          </a:p>
          <a:p>
            <a:pPr algn="l">
              <a:spcBef>
                <a:spcPct val="50000"/>
              </a:spcBef>
            </a:pPr>
            <a:r>
              <a:rPr lang="en-US" sz="2800" i="1" dirty="0">
                <a:solidFill>
                  <a:srgbClr val="003300"/>
                </a:solidFill>
                <a:latin typeface="Times New Roman" pitchFamily="18" charset="0"/>
              </a:rPr>
              <a:t>H</a:t>
            </a:r>
            <a:r>
              <a:rPr lang="en-US" sz="2800" baseline="-25000" dirty="0">
                <a:solidFill>
                  <a:srgbClr val="003300"/>
                </a:solidFill>
                <a:latin typeface="Times New Roman" pitchFamily="18" charset="0"/>
              </a:rPr>
              <a:t>1</a:t>
            </a:r>
            <a:r>
              <a:rPr lang="en-US" sz="2800" dirty="0">
                <a:solidFill>
                  <a:srgbClr val="003300"/>
                </a:solidFill>
                <a:latin typeface="Times New Roman" pitchFamily="18" charset="0"/>
              </a:rPr>
              <a:t>:  </a:t>
            </a:r>
            <a:r>
              <a:rPr lang="en-US" sz="2800" i="1" dirty="0">
                <a:solidFill>
                  <a:srgbClr val="003300"/>
                </a:solidFill>
                <a:latin typeface="Symbol" pitchFamily="18" charset="2"/>
              </a:rPr>
              <a:t>b</a:t>
            </a:r>
            <a:r>
              <a:rPr lang="en-US" sz="2800" baseline="-25000" dirty="0">
                <a:solidFill>
                  <a:srgbClr val="003300"/>
                </a:solidFill>
                <a:latin typeface="Times New Roman" pitchFamily="18" charset="0"/>
              </a:rPr>
              <a:t>1</a:t>
            </a:r>
            <a:r>
              <a:rPr lang="en-US" sz="2800" dirty="0">
                <a:solidFill>
                  <a:srgbClr val="003300"/>
                </a:solidFill>
                <a:latin typeface="Times New Roman" pitchFamily="18" charset="0"/>
              </a:rPr>
              <a:t> </a:t>
            </a:r>
            <a:r>
              <a:rPr lang="en-US" sz="2800" dirty="0">
                <a:solidFill>
                  <a:srgbClr val="003300"/>
                </a:solidFill>
                <a:latin typeface="Times New Roman" pitchFamily="18" charset="0"/>
                <a:sym typeface="Symbol" pitchFamily="18" charset="2"/>
              </a:rPr>
              <a:t> </a:t>
            </a:r>
            <a:r>
              <a:rPr lang="en-US" sz="2800" dirty="0">
                <a:solidFill>
                  <a:srgbClr val="003300"/>
                </a:solidFill>
                <a:latin typeface="Times New Roman" pitchFamily="18" charset="0"/>
              </a:rPr>
              <a:t>0</a:t>
            </a:r>
          </a:p>
        </p:txBody>
      </p:sp>
      <p:sp>
        <p:nvSpPr>
          <p:cNvPr id="21509" name="Text Box 9"/>
          <p:cNvSpPr txBox="1">
            <a:spLocks noChangeArrowheads="1"/>
          </p:cNvSpPr>
          <p:nvPr/>
        </p:nvSpPr>
        <p:spPr bwMode="auto">
          <a:xfrm>
            <a:off x="1219200" y="1272363"/>
            <a:ext cx="1905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2000" b="1" i="1" dirty="0">
                <a:solidFill>
                  <a:schemeClr val="tx2"/>
                </a:solidFill>
              </a:rPr>
              <a:t>Hypotheses:</a:t>
            </a:r>
          </a:p>
        </p:txBody>
      </p:sp>
      <p:sp>
        <p:nvSpPr>
          <p:cNvPr id="21510" name="Text Box 10"/>
          <p:cNvSpPr txBox="1">
            <a:spLocks noChangeArrowheads="1"/>
          </p:cNvSpPr>
          <p:nvPr/>
        </p:nvSpPr>
        <p:spPr bwMode="auto">
          <a:xfrm>
            <a:off x="6096000" y="1295400"/>
            <a:ext cx="1905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2000" b="1" i="1" dirty="0">
                <a:solidFill>
                  <a:schemeClr val="tx2"/>
                </a:solidFill>
              </a:rPr>
              <a:t>Test Statistic:</a:t>
            </a:r>
          </a:p>
        </p:txBody>
      </p:sp>
      <p:sp>
        <p:nvSpPr>
          <p:cNvPr id="21511" name="Text Box 11"/>
          <p:cNvSpPr txBox="1">
            <a:spLocks noChangeArrowheads="1"/>
          </p:cNvSpPr>
          <p:nvPr/>
        </p:nvSpPr>
        <p:spPr bwMode="auto">
          <a:xfrm>
            <a:off x="3429000" y="3276600"/>
            <a:ext cx="2209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b="1" i="1" dirty="0">
                <a:solidFill>
                  <a:schemeClr val="tx2"/>
                </a:solidFill>
              </a:rPr>
              <a:t>Procedure</a:t>
            </a:r>
            <a:endParaRPr lang="en-US" i="1" dirty="0">
              <a:solidFill>
                <a:schemeClr val="tx2"/>
              </a:solidFill>
            </a:endParaRPr>
          </a:p>
        </p:txBody>
      </p:sp>
      <p:pic>
        <p:nvPicPr>
          <p:cNvPr id="21512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2057400"/>
            <a:ext cx="1295400" cy="1013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57200"/>
            <a:ext cx="8421688" cy="671513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rgbClr val="996633"/>
                </a:solidFill>
              </a:rPr>
              <a:t>Simple Regression</a:t>
            </a:r>
          </a:p>
        </p:txBody>
      </p:sp>
      <p:sp>
        <p:nvSpPr>
          <p:cNvPr id="134148" name="Cloud"/>
          <p:cNvSpPr>
            <a:spLocks noChangeAspect="1" noEditPoints="1" noChangeArrowheads="1"/>
          </p:cNvSpPr>
          <p:nvPr/>
        </p:nvSpPr>
        <p:spPr bwMode="auto">
          <a:xfrm>
            <a:off x="2895600" y="1257300"/>
            <a:ext cx="3733800" cy="11430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algn="ctr">
              <a:defRPr/>
            </a:pPr>
            <a:r>
              <a:rPr lang="en-US" sz="1600" b="1" i="1" dirty="0" smtClean="0">
                <a:solidFill>
                  <a:schemeClr val="accent1">
                    <a:lumMod val="50000"/>
                  </a:schemeClr>
                </a:solidFill>
              </a:rPr>
              <a:t>Start with a scatter plot of </a:t>
            </a:r>
            <a:r>
              <a:rPr lang="en-US" sz="1600" b="1" i="1" dirty="0">
                <a:solidFill>
                  <a:schemeClr val="accent1">
                    <a:lumMod val="50000"/>
                  </a:schemeClr>
                </a:solidFill>
              </a:rPr>
              <a:t>n data pairs (</a:t>
            </a:r>
            <a:r>
              <a:rPr lang="en-US" sz="1600" b="1" i="1" dirty="0" err="1" smtClean="0">
                <a:solidFill>
                  <a:schemeClr val="accent1">
                    <a:lumMod val="50000"/>
                  </a:schemeClr>
                </a:solidFill>
              </a:rPr>
              <a:t>x</a:t>
            </a:r>
            <a:r>
              <a:rPr lang="en-US" sz="1600" b="1" i="1" baseline="-25000" dirty="0" err="1" smtClean="0">
                <a:solidFill>
                  <a:schemeClr val="accent1">
                    <a:lumMod val="50000"/>
                  </a:schemeClr>
                </a:solidFill>
              </a:rPr>
              <a:t>i</a:t>
            </a:r>
            <a:r>
              <a:rPr lang="en-US" sz="1600" b="1" i="1" dirty="0" err="1" smtClean="0">
                <a:solidFill>
                  <a:schemeClr val="accent1">
                    <a:lumMod val="50000"/>
                  </a:schemeClr>
                </a:solidFill>
              </a:rPr>
              <a:t>,y</a:t>
            </a:r>
            <a:r>
              <a:rPr lang="en-US" sz="1600" b="1" i="1" baseline="-25000" dirty="0" err="1" smtClean="0">
                <a:solidFill>
                  <a:schemeClr val="accent1">
                    <a:lumMod val="50000"/>
                  </a:schemeClr>
                </a:solidFill>
              </a:rPr>
              <a:t>i</a:t>
            </a:r>
            <a:r>
              <a:rPr lang="en-US" sz="1600" b="1" i="1" dirty="0" smtClean="0">
                <a:solidFill>
                  <a:schemeClr val="accent1">
                    <a:lumMod val="50000"/>
                  </a:schemeClr>
                </a:solidFill>
              </a:rPr>
              <a:t>)</a:t>
            </a:r>
            <a:endParaRPr lang="en-US" sz="1600" b="1" i="1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defRPr/>
            </a:pPr>
            <a:endParaRPr lang="en-US" sz="1600" dirty="0"/>
          </a:p>
        </p:txBody>
      </p:sp>
      <p:sp>
        <p:nvSpPr>
          <p:cNvPr id="5126" name="Text Box 7"/>
          <p:cNvSpPr txBox="1">
            <a:spLocks noChangeArrowheads="1"/>
          </p:cNvSpPr>
          <p:nvPr/>
        </p:nvSpPr>
        <p:spPr bwMode="auto">
          <a:xfrm>
            <a:off x="3048000" y="6283565"/>
            <a:ext cx="35814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200" i="1" dirty="0">
                <a:solidFill>
                  <a:srgbClr val="FF0000"/>
                </a:solidFill>
              </a:rPr>
              <a:t>R</a:t>
            </a:r>
            <a:r>
              <a:rPr lang="en-US" sz="1200" baseline="30000" dirty="0">
                <a:solidFill>
                  <a:srgbClr val="FF0000"/>
                </a:solidFill>
              </a:rPr>
              <a:t>2</a:t>
            </a:r>
            <a:r>
              <a:rPr lang="en-US" sz="1200" dirty="0">
                <a:solidFill>
                  <a:srgbClr val="FF0000"/>
                </a:solidFill>
              </a:rPr>
              <a:t> is the correlation coefficient squared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1646" y="2514600"/>
            <a:ext cx="5563487" cy="3708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304800"/>
            <a:ext cx="8153400" cy="685800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tx2"/>
                </a:solidFill>
              </a:rPr>
              <a:t>Example: U.S. Savings Function</a:t>
            </a:r>
          </a:p>
        </p:txBody>
      </p:sp>
      <p:sp>
        <p:nvSpPr>
          <p:cNvPr id="22531" name="Text Box 5"/>
          <p:cNvSpPr txBox="1">
            <a:spLocks noChangeArrowheads="1"/>
          </p:cNvSpPr>
          <p:nvPr/>
        </p:nvSpPr>
        <p:spPr bwMode="auto">
          <a:xfrm>
            <a:off x="381000" y="1447800"/>
            <a:ext cx="8382000" cy="4505325"/>
          </a:xfrm>
          <a:prstGeom prst="rect">
            <a:avLst/>
          </a:prstGeom>
          <a:solidFill>
            <a:schemeClr val="accent5"/>
          </a:solidFill>
          <a:ln w="6350">
            <a:solidFill>
              <a:srgbClr val="003300"/>
            </a:solidFill>
            <a:miter lim="800000"/>
            <a:headEnd/>
            <a:tailEnd/>
          </a:ln>
        </p:spPr>
        <p:txBody>
          <a:bodyPr tIns="182880" bIns="18288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800" dirty="0">
                <a:solidFill>
                  <a:schemeClr val="tx2"/>
                </a:solidFill>
              </a:rPr>
              <a:t>A macroeconomic saving function </a:t>
            </a:r>
            <a:r>
              <a:rPr lang="en-US" sz="1800" dirty="0">
                <a:solidFill>
                  <a:schemeClr val="tx2"/>
                </a:solidFill>
              </a:rPr>
              <a:t>for 1970-1993 (</a:t>
            </a:r>
            <a:r>
              <a:rPr lang="en-US" sz="1800" i="1" dirty="0">
                <a:solidFill>
                  <a:schemeClr val="tx2"/>
                </a:solidFill>
              </a:rPr>
              <a:t>n</a:t>
            </a:r>
            <a:r>
              <a:rPr lang="en-US" sz="1800" dirty="0">
                <a:solidFill>
                  <a:schemeClr val="tx2"/>
                </a:solidFill>
              </a:rPr>
              <a:t> = 24 years) was estimated by regressing aggregate U.S. personal savings against aggregate U.S. personal income (both variables in billions of current dollars).</a:t>
            </a:r>
          </a:p>
          <a:p>
            <a:pPr algn="ctr">
              <a:spcBef>
                <a:spcPct val="50000"/>
              </a:spcBef>
            </a:pPr>
            <a:r>
              <a:rPr lang="en-US" sz="2000" b="1" i="1" dirty="0" err="1">
                <a:solidFill>
                  <a:srgbClr val="006600"/>
                </a:solidFill>
              </a:rPr>
              <a:t>PersSav</a:t>
            </a:r>
            <a:r>
              <a:rPr lang="en-US" sz="2000" b="1" dirty="0">
                <a:solidFill>
                  <a:srgbClr val="006600"/>
                </a:solidFill>
              </a:rPr>
              <a:t> = 60.05 + 0.03024 </a:t>
            </a:r>
            <a:r>
              <a:rPr lang="en-US" sz="2000" b="1" i="1" dirty="0" err="1">
                <a:solidFill>
                  <a:srgbClr val="006600"/>
                </a:solidFill>
              </a:rPr>
              <a:t>PersInc</a:t>
            </a:r>
            <a:endParaRPr lang="en-US" sz="2000" b="1" i="1" dirty="0">
              <a:solidFill>
                <a:srgbClr val="006600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en-US" sz="2000" b="1" i="1" dirty="0">
                <a:solidFill>
                  <a:srgbClr val="006600"/>
                </a:solidFill>
              </a:rPr>
              <a:t>s</a:t>
            </a:r>
            <a:r>
              <a:rPr lang="en-US" sz="2000" b="1" i="1" baseline="-25000" dirty="0">
                <a:solidFill>
                  <a:srgbClr val="006600"/>
                </a:solidFill>
              </a:rPr>
              <a:t>b</a:t>
            </a:r>
            <a:r>
              <a:rPr lang="en-US" sz="2000" b="1" baseline="-25000" dirty="0">
                <a:solidFill>
                  <a:srgbClr val="006600"/>
                </a:solidFill>
              </a:rPr>
              <a:t>0</a:t>
            </a:r>
            <a:r>
              <a:rPr lang="en-US" sz="2000" b="1" dirty="0">
                <a:solidFill>
                  <a:srgbClr val="006600"/>
                </a:solidFill>
              </a:rPr>
              <a:t> = 13.89    </a:t>
            </a:r>
            <a:r>
              <a:rPr lang="en-US" sz="2000" b="1" i="1" dirty="0">
                <a:solidFill>
                  <a:srgbClr val="006600"/>
                </a:solidFill>
              </a:rPr>
              <a:t>s</a:t>
            </a:r>
            <a:r>
              <a:rPr lang="en-US" sz="2000" b="1" i="1" baseline="-25000" dirty="0">
                <a:solidFill>
                  <a:srgbClr val="006600"/>
                </a:solidFill>
              </a:rPr>
              <a:t>b</a:t>
            </a:r>
            <a:r>
              <a:rPr lang="en-US" sz="2000" b="1" baseline="-25000" dirty="0">
                <a:solidFill>
                  <a:srgbClr val="006600"/>
                </a:solidFill>
              </a:rPr>
              <a:t>1</a:t>
            </a:r>
            <a:r>
              <a:rPr lang="en-US" sz="2000" b="1" dirty="0">
                <a:solidFill>
                  <a:srgbClr val="006600"/>
                </a:solidFill>
              </a:rPr>
              <a:t> = 0.004476</a:t>
            </a:r>
          </a:p>
          <a:p>
            <a:pPr algn="l">
              <a:spcBef>
                <a:spcPct val="50000"/>
              </a:spcBef>
            </a:pPr>
            <a:r>
              <a:rPr lang="en-US" sz="1800" dirty="0">
                <a:solidFill>
                  <a:schemeClr val="tx2"/>
                </a:solidFill>
              </a:rPr>
              <a:t>We calculate </a:t>
            </a:r>
            <a:r>
              <a:rPr lang="en-US" sz="1800" i="1" dirty="0">
                <a:solidFill>
                  <a:schemeClr val="tx2"/>
                </a:solidFill>
              </a:rPr>
              <a:t>t</a:t>
            </a:r>
            <a:r>
              <a:rPr lang="en-US" sz="1800" dirty="0">
                <a:solidFill>
                  <a:schemeClr val="tx2"/>
                </a:solidFill>
              </a:rPr>
              <a:t> = </a:t>
            </a:r>
            <a:r>
              <a:rPr lang="en-US" sz="1800" i="1" dirty="0">
                <a:solidFill>
                  <a:schemeClr val="tx2"/>
                </a:solidFill>
              </a:rPr>
              <a:t>b</a:t>
            </a:r>
            <a:r>
              <a:rPr lang="en-US" sz="1800" baseline="-25000" dirty="0">
                <a:solidFill>
                  <a:schemeClr val="tx2"/>
                </a:solidFill>
              </a:rPr>
              <a:t>1</a:t>
            </a:r>
            <a:r>
              <a:rPr lang="en-US" sz="1800" dirty="0">
                <a:solidFill>
                  <a:schemeClr val="tx2"/>
                </a:solidFill>
              </a:rPr>
              <a:t> / </a:t>
            </a:r>
            <a:r>
              <a:rPr lang="en-US" sz="1800" i="1" dirty="0">
                <a:solidFill>
                  <a:schemeClr val="tx2"/>
                </a:solidFill>
              </a:rPr>
              <a:t>s</a:t>
            </a:r>
            <a:r>
              <a:rPr lang="en-US" sz="1800" i="1" baseline="-25000" dirty="0">
                <a:solidFill>
                  <a:schemeClr val="tx2"/>
                </a:solidFill>
              </a:rPr>
              <a:t>b</a:t>
            </a:r>
            <a:r>
              <a:rPr lang="en-US" sz="1800" baseline="-25000" dirty="0">
                <a:solidFill>
                  <a:schemeClr val="tx2"/>
                </a:solidFill>
              </a:rPr>
              <a:t>1</a:t>
            </a:r>
            <a:r>
              <a:rPr lang="en-US" sz="1800" dirty="0">
                <a:solidFill>
                  <a:schemeClr val="tx2"/>
                </a:solidFill>
              </a:rPr>
              <a:t> = 0.03024 / 0.004476 = 6.75.  We choose a two-tailed test of the hypotheses</a:t>
            </a:r>
            <a:r>
              <a:rPr lang="en-US" sz="2000" b="1" dirty="0">
                <a:solidFill>
                  <a:schemeClr val="tx2"/>
                </a:solidFill>
              </a:rPr>
              <a:t>:</a:t>
            </a:r>
          </a:p>
          <a:p>
            <a:pPr algn="ctr">
              <a:spcBef>
                <a:spcPct val="50000"/>
              </a:spcBef>
            </a:pPr>
            <a:r>
              <a:rPr lang="en-US" sz="2000" i="1" dirty="0"/>
              <a:t>H</a:t>
            </a:r>
            <a:r>
              <a:rPr lang="en-US" sz="2000" baseline="-25000" dirty="0"/>
              <a:t>0</a:t>
            </a:r>
            <a:r>
              <a:rPr lang="en-US" sz="2000" dirty="0"/>
              <a:t>: </a:t>
            </a:r>
            <a:r>
              <a:rPr lang="en-US" sz="2000" i="1" dirty="0">
                <a:latin typeface="Symbol" pitchFamily="18" charset="2"/>
              </a:rPr>
              <a:t>b</a:t>
            </a:r>
            <a:r>
              <a:rPr lang="en-US" sz="2000" baseline="-25000" dirty="0"/>
              <a:t>1</a:t>
            </a:r>
            <a:r>
              <a:rPr lang="en-US" sz="2000" dirty="0"/>
              <a:t> = 0</a:t>
            </a:r>
          </a:p>
          <a:p>
            <a:pPr algn="ctr">
              <a:spcBef>
                <a:spcPct val="50000"/>
              </a:spcBef>
            </a:pPr>
            <a:r>
              <a:rPr lang="en-US" sz="2000" i="1" dirty="0"/>
              <a:t>H</a:t>
            </a:r>
            <a:r>
              <a:rPr lang="en-US" sz="2000" baseline="-25000" dirty="0"/>
              <a:t>1</a:t>
            </a:r>
            <a:r>
              <a:rPr lang="en-US" sz="2000" dirty="0"/>
              <a:t>: </a:t>
            </a:r>
            <a:r>
              <a:rPr lang="en-US" sz="2000" i="1" dirty="0">
                <a:latin typeface="Symbol" pitchFamily="18" charset="2"/>
              </a:rPr>
              <a:t>b</a:t>
            </a:r>
            <a:r>
              <a:rPr lang="en-US" sz="2000" baseline="-25000" dirty="0"/>
              <a:t>1</a:t>
            </a:r>
            <a:r>
              <a:rPr lang="en-US" sz="2000" dirty="0"/>
              <a:t> </a:t>
            </a:r>
            <a:r>
              <a:rPr lang="en-US" sz="2000" dirty="0">
                <a:sym typeface="Symbol" pitchFamily="18" charset="2"/>
              </a:rPr>
              <a:t> </a:t>
            </a:r>
            <a:r>
              <a:rPr lang="en-US" sz="2000" dirty="0"/>
              <a:t>0</a:t>
            </a:r>
          </a:p>
          <a:p>
            <a:pPr algn="l">
              <a:lnSpc>
                <a:spcPct val="110000"/>
              </a:lnSpc>
              <a:spcBef>
                <a:spcPct val="50000"/>
              </a:spcBef>
            </a:pPr>
            <a:r>
              <a:rPr lang="en-US" sz="1800" dirty="0">
                <a:solidFill>
                  <a:schemeClr val="tx2"/>
                </a:solidFill>
              </a:rPr>
              <a:t>For </a:t>
            </a:r>
            <a:r>
              <a:rPr lang="en-US" sz="1800" dirty="0" err="1">
                <a:solidFill>
                  <a:schemeClr val="tx2"/>
                </a:solidFill>
              </a:rPr>
              <a:t>d.f.</a:t>
            </a:r>
            <a:r>
              <a:rPr lang="en-US" sz="1800" dirty="0">
                <a:solidFill>
                  <a:schemeClr val="tx2"/>
                </a:solidFill>
              </a:rPr>
              <a:t> = </a:t>
            </a:r>
            <a:r>
              <a:rPr lang="en-US" sz="1800" i="1" dirty="0">
                <a:solidFill>
                  <a:schemeClr val="tx2"/>
                </a:solidFill>
              </a:rPr>
              <a:t>n</a:t>
            </a:r>
            <a:r>
              <a:rPr lang="en-US" sz="1800" dirty="0">
                <a:solidFill>
                  <a:schemeClr val="tx2"/>
                </a:solidFill>
              </a:rPr>
              <a:t> – 2 = 24 – 2 = 22 the critical value is </a:t>
            </a:r>
            <a:r>
              <a:rPr lang="en-US" sz="1800" i="1" dirty="0" smtClean="0">
                <a:solidFill>
                  <a:schemeClr val="tx2"/>
                </a:solidFill>
              </a:rPr>
              <a:t>t</a:t>
            </a:r>
            <a:r>
              <a:rPr lang="en-US" sz="1800" baseline="-25000" dirty="0" smtClean="0">
                <a:solidFill>
                  <a:schemeClr val="tx2"/>
                </a:solidFill>
              </a:rPr>
              <a:t>.025</a:t>
            </a:r>
            <a:r>
              <a:rPr lang="en-US" sz="1800" dirty="0" smtClean="0">
                <a:solidFill>
                  <a:schemeClr val="tx2"/>
                </a:solidFill>
              </a:rPr>
              <a:t> </a:t>
            </a:r>
            <a:r>
              <a:rPr lang="en-US" sz="1800" dirty="0">
                <a:solidFill>
                  <a:schemeClr val="tx2"/>
                </a:solidFill>
              </a:rPr>
              <a:t>= 2.074 so we strongly reject the hypothesis that the marginal propensity to save is zero.</a:t>
            </a:r>
          </a:p>
        </p:txBody>
      </p:sp>
      <p:pic>
        <p:nvPicPr>
          <p:cNvPr id="2050" name="Picture 2" descr="C:\Users\Blythe\AppData\Local\Microsoft\Windows\Temporary Internet Files\Content.IE5\707LO0B8\MP900404926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597" y="2362200"/>
            <a:ext cx="1295400" cy="925286"/>
          </a:xfrm>
          <a:prstGeom prst="rect">
            <a:avLst/>
          </a:prstGeom>
          <a:noFill/>
          <a:ln>
            <a:solidFill>
              <a:srgbClr val="0033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57200"/>
            <a:ext cx="8421688" cy="646113"/>
          </a:xfrm>
        </p:spPr>
        <p:txBody>
          <a:bodyPr/>
          <a:lstStyle/>
          <a:p>
            <a:pPr algn="ctr"/>
            <a:r>
              <a:rPr lang="en-US" b="1" smtClean="0">
                <a:solidFill>
                  <a:schemeClr val="tx2"/>
                </a:solidFill>
              </a:rPr>
              <a:t>Confidence Interval for Slope</a:t>
            </a: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1295400" y="2362200"/>
            <a:ext cx="7239000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US" dirty="0">
                <a:solidFill>
                  <a:schemeClr val="tx2"/>
                </a:solidFill>
              </a:rPr>
              <a:t>True (unknown) slope is </a:t>
            </a:r>
            <a:r>
              <a:rPr lang="en-US" i="1" dirty="0">
                <a:solidFill>
                  <a:schemeClr val="tx2"/>
                </a:solidFill>
                <a:latin typeface="Symbol" pitchFamily="18" charset="2"/>
              </a:rPr>
              <a:t>b</a:t>
            </a:r>
            <a:r>
              <a:rPr lang="en-US" baseline="-25000" dirty="0">
                <a:solidFill>
                  <a:schemeClr val="tx2"/>
                </a:solidFill>
                <a:latin typeface="Symbol" pitchFamily="18" charset="2"/>
              </a:rPr>
              <a:t>1</a:t>
            </a:r>
          </a:p>
          <a:p>
            <a:pPr marL="457200" indent="-457200"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endParaRPr lang="en-US" baseline="-25000" dirty="0">
              <a:solidFill>
                <a:schemeClr val="tx2"/>
              </a:solidFill>
              <a:latin typeface="Symbol" pitchFamily="18" charset="2"/>
            </a:endParaRPr>
          </a:p>
          <a:p>
            <a:pPr marL="457200" indent="-457200"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US" dirty="0">
                <a:solidFill>
                  <a:schemeClr val="tx2"/>
                </a:solidFill>
              </a:rPr>
              <a:t>Sample slope estimate is </a:t>
            </a:r>
            <a:r>
              <a:rPr lang="en-US" i="1" dirty="0">
                <a:solidFill>
                  <a:schemeClr val="tx2"/>
                </a:solidFill>
              </a:rPr>
              <a:t>b</a:t>
            </a:r>
            <a:r>
              <a:rPr lang="en-US" baseline="-25000" dirty="0">
                <a:solidFill>
                  <a:schemeClr val="tx2"/>
                </a:solidFill>
              </a:rPr>
              <a:t>1</a:t>
            </a:r>
          </a:p>
          <a:p>
            <a:pPr marL="457200" indent="-457200"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endParaRPr lang="en-US" baseline="-25000" dirty="0">
              <a:solidFill>
                <a:schemeClr val="tx2"/>
              </a:solidFill>
            </a:endParaRPr>
          </a:p>
          <a:p>
            <a:pPr marL="457200" indent="-457200"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US" dirty="0">
                <a:solidFill>
                  <a:schemeClr val="tx2"/>
                </a:solidFill>
              </a:rPr>
              <a:t>Standard error of slope is </a:t>
            </a:r>
            <a:r>
              <a:rPr lang="en-US" i="1" dirty="0">
                <a:solidFill>
                  <a:schemeClr val="tx2"/>
                </a:solidFill>
              </a:rPr>
              <a:t>s</a:t>
            </a:r>
            <a:r>
              <a:rPr lang="en-US" i="1" baseline="-25000" dirty="0">
                <a:solidFill>
                  <a:schemeClr val="tx2"/>
                </a:solidFill>
              </a:rPr>
              <a:t>b</a:t>
            </a:r>
            <a:r>
              <a:rPr lang="en-US" baseline="-25000" dirty="0">
                <a:solidFill>
                  <a:schemeClr val="tx2"/>
                </a:solidFill>
              </a:rPr>
              <a:t>1</a:t>
            </a:r>
            <a:r>
              <a:rPr lang="en-US" dirty="0">
                <a:solidFill>
                  <a:schemeClr val="tx2"/>
                </a:solidFill>
              </a:rPr>
              <a:t> </a:t>
            </a:r>
          </a:p>
          <a:p>
            <a:pPr marL="457200" indent="-457200"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endParaRPr lang="en-US" dirty="0">
              <a:solidFill>
                <a:schemeClr val="tx2"/>
              </a:solidFill>
            </a:endParaRPr>
          </a:p>
          <a:p>
            <a:pPr marL="457200" indent="-457200"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US" dirty="0">
                <a:solidFill>
                  <a:schemeClr val="tx2"/>
                </a:solidFill>
              </a:rPr>
              <a:t>Use </a:t>
            </a:r>
            <a:r>
              <a:rPr lang="en-US" dirty="0" err="1">
                <a:solidFill>
                  <a:schemeClr val="tx2"/>
                </a:solidFill>
              </a:rPr>
              <a:t>d.f.</a:t>
            </a:r>
            <a:r>
              <a:rPr lang="en-US" dirty="0">
                <a:solidFill>
                  <a:schemeClr val="tx2"/>
                </a:solidFill>
              </a:rPr>
              <a:t> = </a:t>
            </a:r>
            <a:r>
              <a:rPr lang="en-US" i="1" dirty="0">
                <a:solidFill>
                  <a:schemeClr val="tx2"/>
                </a:solidFill>
              </a:rPr>
              <a:t>n</a:t>
            </a:r>
            <a:r>
              <a:rPr lang="en-US" dirty="0">
                <a:solidFill>
                  <a:schemeClr val="tx2"/>
                </a:solidFill>
              </a:rPr>
              <a:t> – 2</a:t>
            </a:r>
            <a:r>
              <a:rPr lang="en-US" dirty="0"/>
              <a:t>  </a:t>
            </a:r>
            <a:r>
              <a:rPr lang="en-US" dirty="0">
                <a:solidFill>
                  <a:schemeClr val="tx2"/>
                </a:solidFill>
              </a:rPr>
              <a:t>for critical </a:t>
            </a:r>
            <a:r>
              <a:rPr lang="en-US" i="1" dirty="0">
                <a:solidFill>
                  <a:schemeClr val="tx2"/>
                </a:solidFill>
              </a:rPr>
              <a:t>t</a:t>
            </a:r>
            <a:r>
              <a:rPr lang="en-US" dirty="0">
                <a:solidFill>
                  <a:schemeClr val="tx2"/>
                </a:solidFill>
              </a:rPr>
              <a:t> value</a:t>
            </a:r>
          </a:p>
          <a:p>
            <a:pPr marL="457200" indent="-457200"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endParaRPr lang="en-US" dirty="0">
              <a:solidFill>
                <a:schemeClr val="tx2"/>
              </a:solidFill>
            </a:endParaRPr>
          </a:p>
          <a:p>
            <a:pPr marL="457200" indent="-457200" algn="l">
              <a:buClr>
                <a:schemeClr val="tx1"/>
              </a:buClr>
              <a:buBlip>
                <a:blip r:embed="rId2"/>
              </a:buBlip>
            </a:pPr>
            <a:r>
              <a:rPr lang="en-US" dirty="0" smtClean="0">
                <a:solidFill>
                  <a:schemeClr val="tx2"/>
                </a:solidFill>
              </a:rPr>
              <a:t>Cant </a:t>
            </a:r>
            <a:r>
              <a:rPr lang="en-US" dirty="0">
                <a:solidFill>
                  <a:schemeClr val="tx2"/>
                </a:solidFill>
              </a:rPr>
              <a:t>reject </a:t>
            </a:r>
            <a:r>
              <a:rPr lang="en-US" i="1" dirty="0">
                <a:solidFill>
                  <a:schemeClr val="tx2"/>
                </a:solidFill>
              </a:rPr>
              <a:t>H</a:t>
            </a:r>
            <a:r>
              <a:rPr lang="en-US" baseline="-25000" dirty="0">
                <a:solidFill>
                  <a:schemeClr val="tx2"/>
                </a:solidFill>
              </a:rPr>
              <a:t>0</a:t>
            </a:r>
            <a:r>
              <a:rPr lang="en-US" dirty="0">
                <a:solidFill>
                  <a:schemeClr val="tx2"/>
                </a:solidFill>
              </a:rPr>
              <a:t>: </a:t>
            </a:r>
            <a:r>
              <a:rPr lang="en-US" i="1" dirty="0">
                <a:solidFill>
                  <a:schemeClr val="tx2"/>
                </a:solidFill>
                <a:latin typeface="Symbol" pitchFamily="18" charset="2"/>
              </a:rPr>
              <a:t>b</a:t>
            </a:r>
            <a:r>
              <a:rPr lang="en-US" baseline="-25000" dirty="0">
                <a:solidFill>
                  <a:schemeClr val="tx2"/>
                </a:solidFill>
              </a:rPr>
              <a:t>1</a:t>
            </a:r>
            <a:r>
              <a:rPr lang="en-US" dirty="0">
                <a:solidFill>
                  <a:schemeClr val="tx2"/>
                </a:solidFill>
              </a:rPr>
              <a:t> = 0</a:t>
            </a:r>
            <a:r>
              <a:rPr lang="en-US" dirty="0"/>
              <a:t> </a:t>
            </a:r>
            <a:r>
              <a:rPr lang="en-US" dirty="0" smtClean="0"/>
              <a:t>i</a:t>
            </a:r>
            <a:r>
              <a:rPr lang="en-US" dirty="0" smtClean="0">
                <a:solidFill>
                  <a:schemeClr val="tx2"/>
                </a:solidFill>
              </a:rPr>
              <a:t>f </a:t>
            </a:r>
            <a:r>
              <a:rPr lang="en-US" dirty="0">
                <a:solidFill>
                  <a:schemeClr val="tx2"/>
                </a:solidFill>
              </a:rPr>
              <a:t>the </a:t>
            </a:r>
            <a:r>
              <a:rPr lang="en-US" dirty="0" smtClean="0">
                <a:solidFill>
                  <a:schemeClr val="tx2"/>
                </a:solidFill>
              </a:rPr>
              <a:t>CI contains 0</a:t>
            </a:r>
            <a:endParaRPr lang="en-US" dirty="0"/>
          </a:p>
        </p:txBody>
      </p:sp>
      <p:pic>
        <p:nvPicPr>
          <p:cNvPr id="23556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371600"/>
            <a:ext cx="3509963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04800"/>
            <a:ext cx="8153400" cy="685800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tx2"/>
                </a:solidFill>
              </a:rPr>
              <a:t>Example: U.S. Savings Function</a:t>
            </a: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381000" y="1676400"/>
            <a:ext cx="8382000" cy="3827463"/>
          </a:xfrm>
          <a:prstGeom prst="rect">
            <a:avLst/>
          </a:prstGeom>
          <a:solidFill>
            <a:schemeClr val="accent5"/>
          </a:solidFill>
          <a:ln w="6350">
            <a:solidFill>
              <a:srgbClr val="003300"/>
            </a:solidFill>
            <a:miter lim="800000"/>
            <a:headEnd/>
            <a:tailEnd/>
          </a:ln>
        </p:spPr>
        <p:txBody>
          <a:bodyPr tIns="182880" bIns="18288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800" dirty="0">
                <a:solidFill>
                  <a:schemeClr val="tx2"/>
                </a:solidFill>
              </a:rPr>
              <a:t>A macroeconomic saving function for 1970-1993 (</a:t>
            </a:r>
            <a:r>
              <a:rPr lang="en-US" sz="1800" i="1" dirty="0">
                <a:solidFill>
                  <a:schemeClr val="tx2"/>
                </a:solidFill>
              </a:rPr>
              <a:t>n</a:t>
            </a:r>
            <a:r>
              <a:rPr lang="en-US" sz="1800" dirty="0">
                <a:solidFill>
                  <a:schemeClr val="tx2"/>
                </a:solidFill>
              </a:rPr>
              <a:t> = 24 years) was estimated by regressing U.S. personal savings against U.S. personal income (both variables in billions of current dollars).  We construct a 95% C.I. for the slope:</a:t>
            </a:r>
          </a:p>
          <a:p>
            <a:pPr algn="ctr">
              <a:spcBef>
                <a:spcPct val="50000"/>
              </a:spcBef>
            </a:pPr>
            <a:r>
              <a:rPr lang="en-US" sz="2000" b="1" dirty="0" err="1">
                <a:solidFill>
                  <a:srgbClr val="006600"/>
                </a:solidFill>
              </a:rPr>
              <a:t>PersSav</a:t>
            </a:r>
            <a:r>
              <a:rPr lang="en-US" sz="2000" b="1" dirty="0">
                <a:solidFill>
                  <a:srgbClr val="006600"/>
                </a:solidFill>
              </a:rPr>
              <a:t> = 60.05 + 0.03024 </a:t>
            </a:r>
            <a:r>
              <a:rPr lang="en-US" sz="2000" b="1" dirty="0" err="1">
                <a:solidFill>
                  <a:srgbClr val="006600"/>
                </a:solidFill>
              </a:rPr>
              <a:t>PersInc</a:t>
            </a:r>
            <a:endParaRPr lang="en-US" sz="2000" b="1" dirty="0">
              <a:solidFill>
                <a:srgbClr val="006600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en-US" sz="2000" b="1" i="1" dirty="0">
                <a:solidFill>
                  <a:srgbClr val="006600"/>
                </a:solidFill>
              </a:rPr>
              <a:t>s</a:t>
            </a:r>
            <a:r>
              <a:rPr lang="en-US" sz="2000" b="1" i="1" baseline="-25000" dirty="0">
                <a:solidFill>
                  <a:srgbClr val="006600"/>
                </a:solidFill>
              </a:rPr>
              <a:t>b</a:t>
            </a:r>
            <a:r>
              <a:rPr lang="en-US" sz="2000" b="1" baseline="-25000" dirty="0">
                <a:solidFill>
                  <a:srgbClr val="006600"/>
                </a:solidFill>
              </a:rPr>
              <a:t>0</a:t>
            </a:r>
            <a:r>
              <a:rPr lang="en-US" sz="2000" b="1" dirty="0">
                <a:solidFill>
                  <a:srgbClr val="006600"/>
                </a:solidFill>
              </a:rPr>
              <a:t> = 13.89    </a:t>
            </a:r>
            <a:r>
              <a:rPr lang="en-US" sz="2000" b="1" i="1" dirty="0">
                <a:solidFill>
                  <a:srgbClr val="006600"/>
                </a:solidFill>
              </a:rPr>
              <a:t>s</a:t>
            </a:r>
            <a:r>
              <a:rPr lang="en-US" sz="2000" b="1" i="1" baseline="-25000" dirty="0">
                <a:solidFill>
                  <a:srgbClr val="006600"/>
                </a:solidFill>
              </a:rPr>
              <a:t>b</a:t>
            </a:r>
            <a:r>
              <a:rPr lang="en-US" sz="2000" b="1" baseline="-25000" dirty="0">
                <a:solidFill>
                  <a:srgbClr val="006600"/>
                </a:solidFill>
              </a:rPr>
              <a:t>1</a:t>
            </a:r>
            <a:r>
              <a:rPr lang="en-US" sz="2000" b="1" dirty="0">
                <a:solidFill>
                  <a:srgbClr val="006600"/>
                </a:solidFill>
              </a:rPr>
              <a:t> = 0.004476</a:t>
            </a:r>
          </a:p>
          <a:p>
            <a:pPr algn="ctr">
              <a:spcBef>
                <a:spcPct val="50000"/>
              </a:spcBef>
            </a:pP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1800" i="1" dirty="0">
                <a:solidFill>
                  <a:schemeClr val="tx2"/>
                </a:solidFill>
              </a:rPr>
              <a:t>b</a:t>
            </a:r>
            <a:r>
              <a:rPr lang="en-US" sz="1800" baseline="-25000" dirty="0">
                <a:solidFill>
                  <a:schemeClr val="tx2"/>
                </a:solidFill>
              </a:rPr>
              <a:t>1</a:t>
            </a:r>
            <a:r>
              <a:rPr lang="en-US" sz="1800" dirty="0">
                <a:solidFill>
                  <a:schemeClr val="tx2"/>
                </a:solidFill>
              </a:rPr>
              <a:t> </a:t>
            </a:r>
            <a:r>
              <a:rPr lang="en-US" sz="1800" dirty="0">
                <a:solidFill>
                  <a:schemeClr val="tx2"/>
                </a:solidFill>
                <a:sym typeface="Symbol" pitchFamily="18" charset="2"/>
              </a:rPr>
              <a:t></a:t>
            </a:r>
            <a:r>
              <a:rPr lang="en-US" sz="1800" dirty="0">
                <a:solidFill>
                  <a:schemeClr val="tx2"/>
                </a:solidFill>
              </a:rPr>
              <a:t> </a:t>
            </a:r>
            <a:r>
              <a:rPr lang="en-US" sz="1800" i="1" dirty="0" smtClean="0">
                <a:solidFill>
                  <a:schemeClr val="tx2"/>
                </a:solidFill>
              </a:rPr>
              <a:t>t</a:t>
            </a:r>
            <a:r>
              <a:rPr lang="en-US" sz="1800" baseline="-25000" dirty="0" smtClean="0">
                <a:solidFill>
                  <a:schemeClr val="tx2"/>
                </a:solidFill>
              </a:rPr>
              <a:t>0.025</a:t>
            </a:r>
            <a:r>
              <a:rPr lang="en-US" sz="1800" dirty="0" smtClean="0">
                <a:solidFill>
                  <a:schemeClr val="tx2"/>
                </a:solidFill>
              </a:rPr>
              <a:t> </a:t>
            </a:r>
            <a:r>
              <a:rPr lang="en-US" sz="1800" i="1" dirty="0">
                <a:solidFill>
                  <a:schemeClr val="tx2"/>
                </a:solidFill>
              </a:rPr>
              <a:t>s</a:t>
            </a:r>
            <a:r>
              <a:rPr lang="en-US" sz="1800" i="1" baseline="-25000" dirty="0">
                <a:solidFill>
                  <a:schemeClr val="tx2"/>
                </a:solidFill>
              </a:rPr>
              <a:t>b</a:t>
            </a:r>
            <a:r>
              <a:rPr lang="en-US" sz="1800" baseline="-25000" dirty="0">
                <a:solidFill>
                  <a:schemeClr val="tx2"/>
                </a:solidFill>
              </a:rPr>
              <a:t>1</a:t>
            </a:r>
          </a:p>
          <a:p>
            <a:pPr algn="ctr">
              <a:spcBef>
                <a:spcPct val="50000"/>
              </a:spcBef>
            </a:pPr>
            <a:r>
              <a:rPr lang="en-US" sz="1800" dirty="0">
                <a:solidFill>
                  <a:schemeClr val="tx2"/>
                </a:solidFill>
              </a:rPr>
              <a:t>0.03024 </a:t>
            </a:r>
            <a:r>
              <a:rPr lang="en-US" sz="1800" dirty="0">
                <a:solidFill>
                  <a:schemeClr val="tx2"/>
                </a:solidFill>
                <a:sym typeface="Symbol" pitchFamily="18" charset="2"/>
              </a:rPr>
              <a:t></a:t>
            </a:r>
            <a:r>
              <a:rPr lang="en-US" sz="1800" dirty="0">
                <a:solidFill>
                  <a:schemeClr val="tx2"/>
                </a:solidFill>
              </a:rPr>
              <a:t> (2.074) (0.004476)</a:t>
            </a:r>
          </a:p>
          <a:p>
            <a:pPr algn="ctr">
              <a:spcBef>
                <a:spcPct val="50000"/>
              </a:spcBef>
            </a:pPr>
            <a:r>
              <a:rPr lang="en-US" sz="1800" dirty="0">
                <a:solidFill>
                  <a:schemeClr val="tx2"/>
                </a:solidFill>
              </a:rPr>
              <a:t>0.03024 </a:t>
            </a:r>
            <a:r>
              <a:rPr lang="en-US" sz="1800" dirty="0">
                <a:solidFill>
                  <a:schemeClr val="tx2"/>
                </a:solidFill>
                <a:sym typeface="Symbol" pitchFamily="18" charset="2"/>
              </a:rPr>
              <a:t></a:t>
            </a:r>
            <a:r>
              <a:rPr lang="en-US" sz="1800" dirty="0">
                <a:solidFill>
                  <a:schemeClr val="tx2"/>
                </a:solidFill>
              </a:rPr>
              <a:t> 0.00928</a:t>
            </a:r>
          </a:p>
          <a:p>
            <a:pPr algn="ctr">
              <a:spcBef>
                <a:spcPct val="50000"/>
              </a:spcBef>
            </a:pPr>
            <a:r>
              <a:rPr lang="en-US" sz="1800" dirty="0">
                <a:solidFill>
                  <a:schemeClr val="tx2"/>
                </a:solidFill>
              </a:rPr>
              <a:t>0.0210 &lt; </a:t>
            </a:r>
            <a:r>
              <a:rPr lang="en-US" sz="1800" i="1" dirty="0">
                <a:solidFill>
                  <a:schemeClr val="tx2"/>
                </a:solidFill>
                <a:latin typeface="Symbol" pitchFamily="18" charset="2"/>
              </a:rPr>
              <a:t>b</a:t>
            </a:r>
            <a:r>
              <a:rPr lang="en-US" sz="1800" baseline="-25000" dirty="0">
                <a:solidFill>
                  <a:schemeClr val="tx2"/>
                </a:solidFill>
              </a:rPr>
              <a:t>1</a:t>
            </a:r>
            <a:r>
              <a:rPr lang="en-US" sz="1800" dirty="0">
                <a:solidFill>
                  <a:schemeClr val="tx2"/>
                </a:solidFill>
              </a:rPr>
              <a:t> &lt; 0.0395</a:t>
            </a: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6705600" y="3810000"/>
            <a:ext cx="1752600" cy="115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400">
                <a:solidFill>
                  <a:srgbClr val="FF0000"/>
                </a:solidFill>
              </a:rPr>
              <a:t>Out of every extra dollar of income, Americans saved between 2.1 cents and 4.0 cents.</a:t>
            </a:r>
          </a:p>
        </p:txBody>
      </p:sp>
      <p:sp>
        <p:nvSpPr>
          <p:cNvPr id="24581" name="AutoShape 5"/>
          <p:cNvSpPr>
            <a:spLocks noChangeArrowheads="1"/>
          </p:cNvSpPr>
          <p:nvPr/>
        </p:nvSpPr>
        <p:spPr bwMode="auto">
          <a:xfrm>
            <a:off x="6248400" y="4191000"/>
            <a:ext cx="304800" cy="457200"/>
          </a:xfrm>
          <a:prstGeom prst="lef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4098" name="Picture 2" descr="C:\Users\Blythe\AppData\Local\Microsoft\Windows\Temporary Internet Files\Content.IE5\Z4DV0AZ2\MC90038326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256" y="3616017"/>
            <a:ext cx="1295400" cy="1149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304800"/>
            <a:ext cx="6934200" cy="1219200"/>
          </a:xfrm>
        </p:spPr>
        <p:txBody>
          <a:bodyPr/>
          <a:lstStyle/>
          <a:p>
            <a:pPr algn="ctr"/>
            <a:r>
              <a:rPr lang="en-US" b="1" smtClean="0">
                <a:solidFill>
                  <a:schemeClr val="tx2"/>
                </a:solidFill>
              </a:rPr>
              <a:t>Three Ways to Check</a:t>
            </a:r>
            <a:br>
              <a:rPr lang="en-US" b="1" smtClean="0">
                <a:solidFill>
                  <a:schemeClr val="tx2"/>
                </a:solidFill>
              </a:rPr>
            </a:br>
            <a:r>
              <a:rPr lang="en-US" b="1" smtClean="0">
                <a:solidFill>
                  <a:schemeClr val="tx2"/>
                </a:solidFill>
              </a:rPr>
              <a:t>Slope Significance</a:t>
            </a: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1066800" y="1981200"/>
            <a:ext cx="7467600" cy="411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buFontTx/>
              <a:buBlip>
                <a:blip r:embed="rId2"/>
              </a:buBlip>
            </a:pPr>
            <a:r>
              <a:rPr lang="en-US" b="1" dirty="0"/>
              <a:t>   </a:t>
            </a:r>
            <a:r>
              <a:rPr lang="en-US" dirty="0">
                <a:solidFill>
                  <a:srgbClr val="996633"/>
                </a:solidFill>
              </a:rPr>
              <a:t>See if confidence interval for </a:t>
            </a:r>
            <a:r>
              <a:rPr lang="en-US" sz="2800" i="1" dirty="0">
                <a:solidFill>
                  <a:srgbClr val="996633"/>
                </a:solidFill>
                <a:latin typeface="Symbol" pitchFamily="18" charset="2"/>
              </a:rPr>
              <a:t>b</a:t>
            </a:r>
            <a:r>
              <a:rPr lang="en-US" sz="2800" baseline="-25000" dirty="0">
                <a:solidFill>
                  <a:srgbClr val="996633"/>
                </a:solidFill>
                <a:latin typeface="Symbol" pitchFamily="18" charset="2"/>
              </a:rPr>
              <a:t>1</a:t>
            </a:r>
            <a:r>
              <a:rPr lang="en-US" dirty="0">
                <a:solidFill>
                  <a:srgbClr val="996633"/>
                </a:solidFill>
              </a:rPr>
              <a:t> contains zero</a:t>
            </a:r>
          </a:p>
          <a:p>
            <a:pPr lvl="1" algn="l"/>
            <a:r>
              <a:rPr lang="en-US" sz="2000" dirty="0"/>
              <a:t>    Pro:	Easy to interpret and explain</a:t>
            </a:r>
          </a:p>
          <a:p>
            <a:pPr lvl="1" algn="l"/>
            <a:r>
              <a:rPr lang="en-US" sz="2000" dirty="0">
                <a:solidFill>
                  <a:schemeClr val="tx2"/>
                </a:solidFill>
              </a:rPr>
              <a:t>    </a:t>
            </a:r>
            <a:r>
              <a:rPr lang="en-US" sz="2000" dirty="0">
                <a:solidFill>
                  <a:srgbClr val="CC6600"/>
                </a:solidFill>
              </a:rPr>
              <a:t>Con:	Software may not provide </a:t>
            </a:r>
            <a:r>
              <a:rPr lang="en-US" sz="2000" dirty="0" smtClean="0">
                <a:solidFill>
                  <a:srgbClr val="CC6600"/>
                </a:solidFill>
              </a:rPr>
              <a:t>CI</a:t>
            </a:r>
            <a:endParaRPr lang="en-US" sz="2000" dirty="0">
              <a:solidFill>
                <a:srgbClr val="CC6600"/>
              </a:solidFill>
            </a:endParaRPr>
          </a:p>
          <a:p>
            <a:pPr lvl="1" algn="l"/>
            <a:endParaRPr lang="en-US" dirty="0"/>
          </a:p>
          <a:p>
            <a:pPr algn="l">
              <a:lnSpc>
                <a:spcPct val="150000"/>
              </a:lnSpc>
              <a:buFontTx/>
              <a:buBlip>
                <a:blip r:embed="rId2"/>
              </a:buBlip>
            </a:pPr>
            <a:r>
              <a:rPr lang="en-US" dirty="0"/>
              <a:t>  </a:t>
            </a:r>
            <a:r>
              <a:rPr lang="en-US" dirty="0">
                <a:solidFill>
                  <a:srgbClr val="996633"/>
                </a:solidFill>
              </a:rPr>
              <a:t>Compare </a:t>
            </a:r>
            <a:r>
              <a:rPr lang="en-US" i="1" dirty="0">
                <a:solidFill>
                  <a:srgbClr val="996633"/>
                </a:solidFill>
              </a:rPr>
              <a:t>t</a:t>
            </a:r>
            <a:r>
              <a:rPr lang="en-US" dirty="0">
                <a:solidFill>
                  <a:srgbClr val="996633"/>
                </a:solidFill>
              </a:rPr>
              <a:t> with critical value </a:t>
            </a:r>
            <a:r>
              <a:rPr lang="en-US" i="1" dirty="0" smtClean="0">
                <a:solidFill>
                  <a:srgbClr val="996633"/>
                </a:solidFill>
              </a:rPr>
              <a:t>t</a:t>
            </a:r>
            <a:r>
              <a:rPr lang="en-US" baseline="-25000" dirty="0" smtClean="0">
                <a:solidFill>
                  <a:srgbClr val="996633"/>
                </a:solidFill>
                <a:latin typeface="Symbol" pitchFamily="18" charset="2"/>
              </a:rPr>
              <a:t>a/2</a:t>
            </a:r>
            <a:r>
              <a:rPr lang="en-US" baseline="-25000" dirty="0" smtClean="0">
                <a:solidFill>
                  <a:srgbClr val="996633"/>
                </a:solidFill>
              </a:rPr>
              <a:t>,</a:t>
            </a:r>
            <a:r>
              <a:rPr lang="en-US" i="1" baseline="-25000" dirty="0" smtClean="0">
                <a:solidFill>
                  <a:srgbClr val="996633"/>
                </a:solidFill>
              </a:rPr>
              <a:t>n</a:t>
            </a:r>
            <a:r>
              <a:rPr lang="en-US" baseline="-25000" dirty="0" smtClean="0">
                <a:solidFill>
                  <a:srgbClr val="996633"/>
                </a:solidFill>
              </a:rPr>
              <a:t>−2</a:t>
            </a:r>
            <a:endParaRPr lang="en-US" dirty="0" smtClean="0">
              <a:solidFill>
                <a:srgbClr val="996633"/>
              </a:solidFill>
            </a:endParaRPr>
          </a:p>
          <a:p>
            <a:pPr lvl="1" algn="l"/>
            <a:r>
              <a:rPr lang="en-US" sz="2000" dirty="0" smtClean="0"/>
              <a:t>    Pro:	Can get </a:t>
            </a:r>
            <a:r>
              <a:rPr lang="en-US" sz="2000" i="1" dirty="0"/>
              <a:t>t</a:t>
            </a:r>
            <a:r>
              <a:rPr lang="en-US" sz="2000" baseline="-25000" dirty="0">
                <a:latin typeface="Symbol" pitchFamily="18" charset="2"/>
              </a:rPr>
              <a:t>a/2</a:t>
            </a:r>
            <a:r>
              <a:rPr lang="en-US" sz="2000" baseline="-25000" dirty="0"/>
              <a:t>,</a:t>
            </a:r>
            <a:r>
              <a:rPr lang="en-US" sz="2000" i="1" baseline="-25000" dirty="0"/>
              <a:t>n</a:t>
            </a:r>
            <a:r>
              <a:rPr lang="en-US" sz="2000" baseline="-25000" dirty="0"/>
              <a:t>−2</a:t>
            </a:r>
            <a:r>
              <a:rPr lang="en-US" sz="2000" baseline="-25000" dirty="0">
                <a:solidFill>
                  <a:srgbClr val="996633"/>
                </a:solidFill>
              </a:rPr>
              <a:t> </a:t>
            </a:r>
            <a:r>
              <a:rPr lang="en-US" sz="2000" baseline="-25000" dirty="0" smtClean="0">
                <a:solidFill>
                  <a:srgbClr val="996633"/>
                </a:solidFill>
              </a:rPr>
              <a:t> </a:t>
            </a:r>
            <a:r>
              <a:rPr lang="en-US" sz="2000" dirty="0" smtClean="0"/>
              <a:t>from Excel or </a:t>
            </a:r>
            <a:r>
              <a:rPr lang="en-US" sz="2000" i="1" dirty="0" smtClean="0"/>
              <a:t>t</a:t>
            </a:r>
            <a:r>
              <a:rPr lang="en-US" sz="2000" dirty="0" smtClean="0"/>
              <a:t>-table</a:t>
            </a:r>
          </a:p>
          <a:p>
            <a:pPr lvl="1" algn="l"/>
            <a:r>
              <a:rPr lang="en-US" sz="2000" dirty="0" smtClean="0">
                <a:solidFill>
                  <a:schemeClr val="tx2"/>
                </a:solidFill>
              </a:rPr>
              <a:t>    </a:t>
            </a:r>
            <a:r>
              <a:rPr lang="en-US" sz="2000" dirty="0">
                <a:solidFill>
                  <a:srgbClr val="CC6600"/>
                </a:solidFill>
              </a:rPr>
              <a:t>Con:	Must specify </a:t>
            </a:r>
            <a:r>
              <a:rPr lang="en-US" sz="2000" i="1" dirty="0">
                <a:solidFill>
                  <a:srgbClr val="CC6600"/>
                </a:solidFill>
                <a:latin typeface="Symbol" pitchFamily="18" charset="2"/>
              </a:rPr>
              <a:t>a</a:t>
            </a:r>
            <a:r>
              <a:rPr lang="en-US" sz="2000" dirty="0">
                <a:solidFill>
                  <a:srgbClr val="CC6600"/>
                </a:solidFill>
              </a:rPr>
              <a:t> and have </a:t>
            </a:r>
            <a:r>
              <a:rPr lang="en-US" sz="2000" dirty="0" smtClean="0">
                <a:solidFill>
                  <a:srgbClr val="CC6600"/>
                </a:solidFill>
              </a:rPr>
              <a:t>Excel or </a:t>
            </a:r>
            <a:r>
              <a:rPr lang="en-US" sz="2000" i="1" dirty="0" smtClean="0">
                <a:solidFill>
                  <a:srgbClr val="CC6600"/>
                </a:solidFill>
              </a:rPr>
              <a:t>t</a:t>
            </a:r>
            <a:r>
              <a:rPr lang="en-US" sz="2000" dirty="0" smtClean="0">
                <a:solidFill>
                  <a:srgbClr val="CC6600"/>
                </a:solidFill>
              </a:rPr>
              <a:t>-table</a:t>
            </a:r>
            <a:endParaRPr lang="en-US" sz="2000" dirty="0">
              <a:solidFill>
                <a:srgbClr val="CC6600"/>
              </a:solidFill>
            </a:endParaRPr>
          </a:p>
          <a:p>
            <a:pPr lvl="1" algn="l"/>
            <a:endParaRPr lang="en-US" sz="2000" i="1" dirty="0">
              <a:solidFill>
                <a:srgbClr val="FF0000"/>
              </a:solidFill>
            </a:endParaRPr>
          </a:p>
          <a:p>
            <a:pPr algn="l">
              <a:lnSpc>
                <a:spcPct val="140000"/>
              </a:lnSpc>
              <a:buFontTx/>
              <a:buBlip>
                <a:blip r:embed="rId2"/>
              </a:buBlip>
            </a:pPr>
            <a:r>
              <a:rPr lang="en-US" dirty="0"/>
              <a:t>  </a:t>
            </a:r>
            <a:r>
              <a:rPr lang="en-US" dirty="0">
                <a:solidFill>
                  <a:srgbClr val="996633"/>
                </a:solidFill>
              </a:rPr>
              <a:t>Examine </a:t>
            </a:r>
            <a:r>
              <a:rPr lang="en-US" i="1" dirty="0">
                <a:solidFill>
                  <a:srgbClr val="996633"/>
                </a:solidFill>
              </a:rPr>
              <a:t>p</a:t>
            </a:r>
            <a:r>
              <a:rPr lang="en-US" dirty="0">
                <a:solidFill>
                  <a:srgbClr val="996633"/>
                </a:solidFill>
              </a:rPr>
              <a:t>-value</a:t>
            </a:r>
            <a:endParaRPr lang="en-US" sz="2000" dirty="0">
              <a:solidFill>
                <a:srgbClr val="996633"/>
              </a:solidFill>
            </a:endParaRPr>
          </a:p>
          <a:p>
            <a:pPr lvl="1" algn="l"/>
            <a:r>
              <a:rPr lang="en-US" sz="2000" dirty="0">
                <a:solidFill>
                  <a:srgbClr val="006600"/>
                </a:solidFill>
              </a:rPr>
              <a:t>    </a:t>
            </a:r>
            <a:r>
              <a:rPr lang="en-US" sz="2000" dirty="0"/>
              <a:t>Pro:	No </a:t>
            </a:r>
            <a:r>
              <a:rPr lang="en-US" sz="2000" i="1" dirty="0">
                <a:latin typeface="Symbol" pitchFamily="18" charset="2"/>
              </a:rPr>
              <a:t>a</a:t>
            </a:r>
            <a:r>
              <a:rPr lang="en-US" sz="2000" dirty="0"/>
              <a:t> required and is </a:t>
            </a:r>
            <a:r>
              <a:rPr lang="en-US" sz="2000" dirty="0" smtClean="0"/>
              <a:t>given </a:t>
            </a:r>
            <a:r>
              <a:rPr lang="en-US" sz="2000" dirty="0"/>
              <a:t>by software</a:t>
            </a:r>
          </a:p>
          <a:p>
            <a:pPr lvl="1" algn="l"/>
            <a:r>
              <a:rPr lang="en-US" sz="2000" dirty="0">
                <a:solidFill>
                  <a:schemeClr val="tx2"/>
                </a:solidFill>
              </a:rPr>
              <a:t>    </a:t>
            </a:r>
            <a:r>
              <a:rPr lang="en-US" sz="2000" dirty="0">
                <a:solidFill>
                  <a:srgbClr val="CC6600"/>
                </a:solidFill>
              </a:rPr>
              <a:t>Con:	Must know how to interpret </a:t>
            </a:r>
            <a:r>
              <a:rPr lang="en-US" sz="2000" i="1" dirty="0">
                <a:solidFill>
                  <a:srgbClr val="CC6600"/>
                </a:solidFill>
              </a:rPr>
              <a:t>p</a:t>
            </a:r>
            <a:r>
              <a:rPr lang="en-US" sz="2000" dirty="0">
                <a:solidFill>
                  <a:srgbClr val="CC6600"/>
                </a:solidFill>
              </a:rPr>
              <a:t>-values</a:t>
            </a:r>
            <a:endParaRPr lang="en-US" sz="2000" dirty="0">
              <a:solidFill>
                <a:srgbClr val="CC6600"/>
              </a:solidFill>
              <a:latin typeface="Symbol" pitchFamily="18" charset="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04800"/>
            <a:ext cx="8153400" cy="685800"/>
          </a:xfrm>
        </p:spPr>
        <p:txBody>
          <a:bodyPr/>
          <a:lstStyle/>
          <a:p>
            <a:pPr algn="ctr"/>
            <a:r>
              <a:rPr lang="en-US" b="1" smtClean="0">
                <a:solidFill>
                  <a:schemeClr val="tx2"/>
                </a:solidFill>
              </a:rPr>
              <a:t>Example: U.S. Savings Function</a:t>
            </a: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432391" y="1729581"/>
            <a:ext cx="8382000" cy="3551238"/>
          </a:xfrm>
          <a:prstGeom prst="rect">
            <a:avLst/>
          </a:prstGeom>
          <a:solidFill>
            <a:schemeClr val="accent5"/>
          </a:solidFill>
          <a:ln w="6350">
            <a:solidFill>
              <a:srgbClr val="003300"/>
            </a:solidFill>
            <a:miter lim="800000"/>
            <a:headEnd/>
            <a:tailEnd/>
          </a:ln>
        </p:spPr>
        <p:txBody>
          <a:bodyPr tIns="182880" bIns="18288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800" dirty="0">
                <a:solidFill>
                  <a:schemeClr val="tx2"/>
                </a:solidFill>
              </a:rPr>
              <a:t>A macroeconomic saving function for 1970-1993 (</a:t>
            </a:r>
            <a:r>
              <a:rPr lang="en-US" sz="1800" i="1" dirty="0">
                <a:solidFill>
                  <a:schemeClr val="tx2"/>
                </a:solidFill>
              </a:rPr>
              <a:t>n</a:t>
            </a:r>
            <a:r>
              <a:rPr lang="en-US" sz="1800" dirty="0">
                <a:solidFill>
                  <a:schemeClr val="tx2"/>
                </a:solidFill>
              </a:rPr>
              <a:t> = 24 years) was estimated by regressing U.S. personal savings against U.S. personal income (both variables in billions of current dollars).  The software give the p-values for each coefficient:</a:t>
            </a:r>
          </a:p>
          <a:p>
            <a:pPr algn="ctr">
              <a:spcBef>
                <a:spcPct val="50000"/>
              </a:spcBef>
            </a:pPr>
            <a:r>
              <a:rPr lang="en-US" sz="2000" b="1" dirty="0" err="1">
                <a:solidFill>
                  <a:srgbClr val="006600"/>
                </a:solidFill>
              </a:rPr>
              <a:t>PersSav</a:t>
            </a:r>
            <a:r>
              <a:rPr lang="en-US" sz="2000" b="1" dirty="0">
                <a:solidFill>
                  <a:srgbClr val="006600"/>
                </a:solidFill>
              </a:rPr>
              <a:t> = 60.05 + 0.03024 </a:t>
            </a:r>
            <a:r>
              <a:rPr lang="en-US" sz="2000" b="1" dirty="0" err="1">
                <a:solidFill>
                  <a:srgbClr val="006600"/>
                </a:solidFill>
              </a:rPr>
              <a:t>PersInc</a:t>
            </a:r>
            <a:endParaRPr lang="en-US" sz="2000" b="1" dirty="0">
              <a:solidFill>
                <a:srgbClr val="006600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en-US" sz="2000" b="1" dirty="0">
                <a:solidFill>
                  <a:schemeClr val="tx2"/>
                </a:solidFill>
              </a:rPr>
              <a:t>For </a:t>
            </a:r>
            <a:r>
              <a:rPr lang="en-US" sz="2000" b="1" i="1" dirty="0">
                <a:solidFill>
                  <a:schemeClr val="tx2"/>
                </a:solidFill>
              </a:rPr>
              <a:t>b</a:t>
            </a:r>
            <a:r>
              <a:rPr lang="en-US" sz="2000" b="1" baseline="-25000" dirty="0">
                <a:solidFill>
                  <a:schemeClr val="tx2"/>
                </a:solidFill>
              </a:rPr>
              <a:t>0</a:t>
            </a:r>
            <a:r>
              <a:rPr lang="en-US" sz="2000" b="1" dirty="0">
                <a:solidFill>
                  <a:schemeClr val="tx2"/>
                </a:solidFill>
              </a:rPr>
              <a:t> :   </a:t>
            </a:r>
            <a:r>
              <a:rPr lang="en-US" sz="2000" b="1" i="1" dirty="0">
                <a:solidFill>
                  <a:schemeClr val="tx2"/>
                </a:solidFill>
              </a:rPr>
              <a:t>p</a:t>
            </a:r>
            <a:r>
              <a:rPr lang="en-US" sz="2000" b="1" dirty="0">
                <a:solidFill>
                  <a:schemeClr val="tx2"/>
                </a:solidFill>
              </a:rPr>
              <a:t>-value = 0.000</a:t>
            </a:r>
          </a:p>
          <a:p>
            <a:pPr algn="ctr">
              <a:spcBef>
                <a:spcPct val="50000"/>
              </a:spcBef>
            </a:pPr>
            <a:r>
              <a:rPr lang="en-US" sz="2000" b="1" dirty="0">
                <a:solidFill>
                  <a:schemeClr val="tx2"/>
                </a:solidFill>
              </a:rPr>
              <a:t>For </a:t>
            </a:r>
            <a:r>
              <a:rPr lang="en-US" sz="2000" b="1" i="1" dirty="0">
                <a:solidFill>
                  <a:schemeClr val="tx2"/>
                </a:solidFill>
              </a:rPr>
              <a:t>b</a:t>
            </a:r>
            <a:r>
              <a:rPr lang="en-US" sz="2000" b="1" baseline="-25000" dirty="0">
                <a:solidFill>
                  <a:schemeClr val="tx2"/>
                </a:solidFill>
              </a:rPr>
              <a:t>1</a:t>
            </a:r>
            <a:r>
              <a:rPr lang="en-US" sz="2000" b="1" dirty="0">
                <a:solidFill>
                  <a:schemeClr val="tx2"/>
                </a:solidFill>
              </a:rPr>
              <a:t> :   </a:t>
            </a:r>
            <a:r>
              <a:rPr lang="en-US" sz="2000" b="1" i="1" dirty="0">
                <a:solidFill>
                  <a:schemeClr val="tx2"/>
                </a:solidFill>
              </a:rPr>
              <a:t>p</a:t>
            </a:r>
            <a:r>
              <a:rPr lang="en-US" sz="2000" b="1" dirty="0">
                <a:solidFill>
                  <a:schemeClr val="tx2"/>
                </a:solidFill>
              </a:rPr>
              <a:t>-value = 0.000</a:t>
            </a:r>
          </a:p>
          <a:p>
            <a:pPr algn="l">
              <a:spcBef>
                <a:spcPct val="50000"/>
              </a:spcBef>
            </a:pPr>
            <a:r>
              <a:rPr lang="en-US" sz="1800" dirty="0">
                <a:solidFill>
                  <a:schemeClr val="tx2"/>
                </a:solidFill>
              </a:rPr>
              <a:t>Since both </a:t>
            </a:r>
            <a:r>
              <a:rPr lang="en-US" sz="1800" i="1" dirty="0">
                <a:solidFill>
                  <a:schemeClr val="tx2"/>
                </a:solidFill>
              </a:rPr>
              <a:t>p</a:t>
            </a:r>
            <a:r>
              <a:rPr lang="en-US" sz="1800" dirty="0">
                <a:solidFill>
                  <a:schemeClr val="tx2"/>
                </a:solidFill>
              </a:rPr>
              <a:t>-values are extremely small, we conclude that both the intercept and slope differ significantly from zero.</a:t>
            </a: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6705600" y="3505200"/>
            <a:ext cx="20574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400"/>
              <a:t>Don't expect </a:t>
            </a:r>
            <a:r>
              <a:rPr lang="en-US" sz="1400" i="1"/>
              <a:t>p</a:t>
            </a:r>
            <a:r>
              <a:rPr lang="en-US" sz="1400"/>
              <a:t>-values this small in </a:t>
            </a:r>
            <a:r>
              <a:rPr lang="en-US" sz="1400" i="1">
                <a:solidFill>
                  <a:srgbClr val="FF0000"/>
                </a:solidFill>
              </a:rPr>
              <a:t>your</a:t>
            </a:r>
            <a:r>
              <a:rPr lang="en-US" sz="1400"/>
              <a:t> regression.</a:t>
            </a:r>
          </a:p>
        </p:txBody>
      </p:sp>
      <p:sp>
        <p:nvSpPr>
          <p:cNvPr id="26629" name="AutoShape 5"/>
          <p:cNvSpPr>
            <a:spLocks noChangeArrowheads="1"/>
          </p:cNvSpPr>
          <p:nvPr/>
        </p:nvSpPr>
        <p:spPr bwMode="auto">
          <a:xfrm>
            <a:off x="6324600" y="3581400"/>
            <a:ext cx="304800" cy="457200"/>
          </a:xfrm>
          <a:prstGeom prst="lef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3074" name="Picture 2" descr="C:\Users\Blythe\AppData\Local\Microsoft\Windows\Temporary Internet Files\Content.IE5\POCLGNHA\MC900440380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238500"/>
            <a:ext cx="1143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421688" cy="722313"/>
          </a:xfrm>
        </p:spPr>
        <p:txBody>
          <a:bodyPr/>
          <a:lstStyle/>
          <a:p>
            <a:pPr algn="ctr"/>
            <a:r>
              <a:rPr lang="en-US" b="1" smtClean="0">
                <a:solidFill>
                  <a:schemeClr val="tx2"/>
                </a:solidFill>
              </a:rPr>
              <a:t>Visual Assessment of Fit</a:t>
            </a:r>
          </a:p>
        </p:txBody>
      </p:sp>
      <p:sp>
        <p:nvSpPr>
          <p:cNvPr id="57349" name="Cloud"/>
          <p:cNvSpPr>
            <a:spLocks noChangeAspect="1" noEditPoints="1" noChangeArrowheads="1"/>
          </p:cNvSpPr>
          <p:nvPr/>
        </p:nvSpPr>
        <p:spPr bwMode="auto">
          <a:xfrm>
            <a:off x="2362200" y="1295400"/>
            <a:ext cx="4419600" cy="14224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algn="ctr">
              <a:spcBef>
                <a:spcPct val="50000"/>
              </a:spcBef>
              <a:defRPr/>
            </a:pPr>
            <a:r>
              <a:rPr lang="en-US" sz="1600" b="1" dirty="0">
                <a:solidFill>
                  <a:schemeClr val="tx2"/>
                </a:solidFill>
              </a:rPr>
              <a:t>Plot actual </a:t>
            </a:r>
            <a:r>
              <a:rPr lang="en-US" sz="1600" b="1" i="1" dirty="0">
                <a:solidFill>
                  <a:schemeClr val="tx2"/>
                </a:solidFill>
              </a:rPr>
              <a:t>Y</a:t>
            </a:r>
            <a:r>
              <a:rPr lang="en-US" sz="1600" b="1" dirty="0">
                <a:solidFill>
                  <a:schemeClr val="tx2"/>
                </a:solidFill>
              </a:rPr>
              <a:t> against estimated </a:t>
            </a:r>
            <a:r>
              <a:rPr lang="en-US" sz="1600" b="1" i="1" dirty="0">
                <a:solidFill>
                  <a:schemeClr val="tx2"/>
                </a:solidFill>
              </a:rPr>
              <a:t>Y</a:t>
            </a:r>
            <a:r>
              <a:rPr lang="en-US" sz="1600" b="1" dirty="0">
                <a:solidFill>
                  <a:schemeClr val="tx2"/>
                </a:solidFill>
              </a:rPr>
              <a:t>.  The closer to a 45</a:t>
            </a:r>
            <a:r>
              <a:rPr lang="en-US" sz="1600" b="1" baseline="30000" dirty="0">
                <a:solidFill>
                  <a:schemeClr val="tx2"/>
                </a:solidFill>
              </a:rPr>
              <a:t>o</a:t>
            </a:r>
            <a:r>
              <a:rPr lang="en-US" sz="1600" b="1" dirty="0">
                <a:solidFill>
                  <a:schemeClr val="tx2"/>
                </a:solidFill>
              </a:rPr>
              <a:t> line, the better the fit.</a:t>
            </a:r>
          </a:p>
        </p:txBody>
      </p:sp>
      <p:pic>
        <p:nvPicPr>
          <p:cNvPr id="27652" name="Picture 9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66800" y="3200400"/>
            <a:ext cx="5181600" cy="3208338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7653" name="Text Box 11"/>
          <p:cNvSpPr txBox="1">
            <a:spLocks noChangeArrowheads="1"/>
          </p:cNvSpPr>
          <p:nvPr/>
        </p:nvSpPr>
        <p:spPr bwMode="auto">
          <a:xfrm>
            <a:off x="7086600" y="4038600"/>
            <a:ext cx="1600200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400" dirty="0">
                <a:solidFill>
                  <a:srgbClr val="FF0000"/>
                </a:solidFill>
              </a:rPr>
              <a:t>Despite the small </a:t>
            </a:r>
            <a:r>
              <a:rPr lang="en-US" sz="1400" i="1" dirty="0">
                <a:solidFill>
                  <a:srgbClr val="FF0000"/>
                </a:solidFill>
              </a:rPr>
              <a:t>p</a:t>
            </a:r>
            <a:r>
              <a:rPr lang="en-US" sz="1400" dirty="0">
                <a:solidFill>
                  <a:srgbClr val="FF0000"/>
                </a:solidFill>
              </a:rPr>
              <a:t>-values, </a:t>
            </a:r>
            <a:r>
              <a:rPr lang="en-US" sz="1400" dirty="0" smtClean="0">
                <a:solidFill>
                  <a:srgbClr val="FF0000"/>
                </a:solidFill>
              </a:rPr>
              <a:t>the plot of </a:t>
            </a:r>
            <a:r>
              <a:rPr lang="en-US" sz="1400" i="1" dirty="0" smtClean="0">
                <a:solidFill>
                  <a:schemeClr val="tx2"/>
                </a:solidFill>
              </a:rPr>
              <a:t>actual</a:t>
            </a:r>
            <a:r>
              <a:rPr lang="en-US" sz="1400" dirty="0" smtClean="0">
                <a:solidFill>
                  <a:schemeClr val="tx2"/>
                </a:solidFill>
              </a:rPr>
              <a:t> </a:t>
            </a:r>
            <a:r>
              <a:rPr lang="en-US" sz="1400" dirty="0" smtClean="0">
                <a:solidFill>
                  <a:srgbClr val="FF0000"/>
                </a:solidFill>
              </a:rPr>
              <a:t>personal </a:t>
            </a:r>
            <a:r>
              <a:rPr lang="en-US" sz="1400" dirty="0">
                <a:solidFill>
                  <a:srgbClr val="FF0000"/>
                </a:solidFill>
              </a:rPr>
              <a:t>savings </a:t>
            </a:r>
            <a:r>
              <a:rPr lang="en-US" sz="1400" dirty="0" smtClean="0">
                <a:solidFill>
                  <a:srgbClr val="FF0000"/>
                </a:solidFill>
              </a:rPr>
              <a:t>against </a:t>
            </a:r>
            <a:r>
              <a:rPr lang="en-US" sz="1400" i="1" dirty="0">
                <a:solidFill>
                  <a:schemeClr val="tx2"/>
                </a:solidFill>
              </a:rPr>
              <a:t>fitted</a:t>
            </a:r>
            <a:r>
              <a:rPr lang="en-US" sz="1400" dirty="0">
                <a:solidFill>
                  <a:srgbClr val="FF0000"/>
                </a:solidFill>
              </a:rPr>
              <a:t> personal savings shows an imperfect fit.</a:t>
            </a:r>
          </a:p>
        </p:txBody>
      </p:sp>
      <p:sp>
        <p:nvSpPr>
          <p:cNvPr id="27654" name="AutoShape 12"/>
          <p:cNvSpPr>
            <a:spLocks noChangeArrowheads="1"/>
          </p:cNvSpPr>
          <p:nvPr/>
        </p:nvSpPr>
        <p:spPr bwMode="auto">
          <a:xfrm>
            <a:off x="6553200" y="4495800"/>
            <a:ext cx="304800" cy="457200"/>
          </a:xfrm>
          <a:prstGeom prst="lef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457200"/>
            <a:ext cx="7315200" cy="671513"/>
          </a:xfrm>
        </p:spPr>
        <p:txBody>
          <a:bodyPr/>
          <a:lstStyle/>
          <a:p>
            <a:pPr algn="ctr"/>
            <a:r>
              <a:rPr lang="en-US" b="1" smtClean="0">
                <a:solidFill>
                  <a:schemeClr val="tx2"/>
                </a:solidFill>
              </a:rPr>
              <a:t>Limitations of Simple Regression</a:t>
            </a: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762000" y="2895600"/>
            <a:ext cx="7696200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 algn="l">
              <a:lnSpc>
                <a:spcPct val="120000"/>
              </a:lnSpc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US" sz="2000" dirty="0">
                <a:solidFill>
                  <a:srgbClr val="996633"/>
                </a:solidFill>
              </a:rPr>
              <a:t>Simplistic </a:t>
            </a:r>
            <a:r>
              <a:rPr lang="en-US" sz="2000" dirty="0" smtClean="0">
                <a:solidFill>
                  <a:srgbClr val="996633"/>
                </a:solidFill>
              </a:rPr>
              <a:t>(usually there are </a:t>
            </a:r>
            <a:r>
              <a:rPr lang="en-US" sz="2000" i="1" dirty="0" smtClean="0"/>
              <a:t>multiple</a:t>
            </a:r>
            <a:r>
              <a:rPr lang="en-US" sz="2000" dirty="0" smtClean="0">
                <a:solidFill>
                  <a:srgbClr val="996633"/>
                </a:solidFill>
              </a:rPr>
              <a:t> causes)</a:t>
            </a:r>
            <a:endParaRPr lang="en-US" sz="2000" dirty="0">
              <a:solidFill>
                <a:srgbClr val="996633"/>
              </a:solidFill>
            </a:endParaRPr>
          </a:p>
          <a:p>
            <a:pPr marL="457200" indent="-457200" algn="l">
              <a:lnSpc>
                <a:spcPct val="120000"/>
              </a:lnSpc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endParaRPr lang="en-US" sz="2000" dirty="0">
              <a:solidFill>
                <a:srgbClr val="996633"/>
              </a:solidFill>
            </a:endParaRPr>
          </a:p>
          <a:p>
            <a:pPr marL="457200" indent="-457200" algn="l">
              <a:lnSpc>
                <a:spcPct val="120000"/>
              </a:lnSpc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US" sz="2000" dirty="0">
                <a:solidFill>
                  <a:srgbClr val="996633"/>
                </a:solidFill>
              </a:rPr>
              <a:t>Estimates of </a:t>
            </a:r>
            <a:r>
              <a:rPr lang="en-US" sz="2000" i="1" dirty="0">
                <a:solidFill>
                  <a:srgbClr val="996633"/>
                </a:solidFill>
                <a:latin typeface="Symbol" pitchFamily="18" charset="2"/>
              </a:rPr>
              <a:t>b</a:t>
            </a:r>
            <a:r>
              <a:rPr lang="en-US" sz="2000" baseline="-25000" dirty="0">
                <a:solidFill>
                  <a:srgbClr val="996633"/>
                </a:solidFill>
              </a:rPr>
              <a:t>0</a:t>
            </a:r>
            <a:r>
              <a:rPr lang="en-US" sz="2000" dirty="0">
                <a:solidFill>
                  <a:srgbClr val="996633"/>
                </a:solidFill>
              </a:rPr>
              <a:t> and </a:t>
            </a:r>
            <a:r>
              <a:rPr lang="en-US" sz="2000" i="1" dirty="0">
                <a:solidFill>
                  <a:srgbClr val="996633"/>
                </a:solidFill>
                <a:latin typeface="Symbol" pitchFamily="18" charset="2"/>
              </a:rPr>
              <a:t>b</a:t>
            </a:r>
            <a:r>
              <a:rPr lang="en-US" sz="2000" baseline="-25000" dirty="0">
                <a:solidFill>
                  <a:srgbClr val="996633"/>
                </a:solidFill>
              </a:rPr>
              <a:t>1</a:t>
            </a:r>
            <a:r>
              <a:rPr lang="en-US" sz="2000" dirty="0">
                <a:solidFill>
                  <a:srgbClr val="996633"/>
                </a:solidFill>
              </a:rPr>
              <a:t> are biased if a relevant predictor </a:t>
            </a:r>
            <a:r>
              <a:rPr lang="en-US" sz="2000" i="1" dirty="0">
                <a:solidFill>
                  <a:srgbClr val="996633"/>
                </a:solidFill>
              </a:rPr>
              <a:t>Z</a:t>
            </a:r>
            <a:r>
              <a:rPr lang="en-US" sz="2000" dirty="0">
                <a:solidFill>
                  <a:srgbClr val="996633"/>
                </a:solidFill>
              </a:rPr>
              <a:t> was not included in the two-variable </a:t>
            </a:r>
            <a:r>
              <a:rPr lang="en-US" sz="2000" i="1" dirty="0">
                <a:solidFill>
                  <a:srgbClr val="996633"/>
                </a:solidFill>
              </a:rPr>
              <a:t>X</a:t>
            </a:r>
            <a:r>
              <a:rPr lang="en-US" sz="2000" dirty="0">
                <a:solidFill>
                  <a:srgbClr val="996633"/>
                </a:solidFill>
              </a:rPr>
              <a:t>-</a:t>
            </a:r>
            <a:r>
              <a:rPr lang="en-US" sz="2000" i="1" dirty="0">
                <a:solidFill>
                  <a:srgbClr val="996633"/>
                </a:solidFill>
              </a:rPr>
              <a:t>Y</a:t>
            </a:r>
            <a:r>
              <a:rPr lang="en-US" sz="2000" dirty="0">
                <a:solidFill>
                  <a:srgbClr val="996633"/>
                </a:solidFill>
              </a:rPr>
              <a:t> model</a:t>
            </a:r>
          </a:p>
          <a:p>
            <a:pPr marL="457200" indent="-457200" algn="l">
              <a:lnSpc>
                <a:spcPct val="120000"/>
              </a:lnSpc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endParaRPr lang="en-US" sz="2000" dirty="0">
              <a:solidFill>
                <a:srgbClr val="996633"/>
              </a:solidFill>
            </a:endParaRPr>
          </a:p>
          <a:p>
            <a:pPr marL="457200" indent="-457200" algn="l">
              <a:lnSpc>
                <a:spcPct val="120000"/>
              </a:lnSpc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US" sz="2000" dirty="0">
                <a:solidFill>
                  <a:srgbClr val="996633"/>
                </a:solidFill>
              </a:rPr>
              <a:t>Lack of fit does </a:t>
            </a:r>
            <a:r>
              <a:rPr lang="en-US" sz="2000" i="1" dirty="0">
                <a:solidFill>
                  <a:srgbClr val="996633"/>
                </a:solidFill>
              </a:rPr>
              <a:t>not</a:t>
            </a:r>
            <a:r>
              <a:rPr lang="en-US" sz="2000" dirty="0">
                <a:solidFill>
                  <a:srgbClr val="996633"/>
                </a:solidFill>
              </a:rPr>
              <a:t> mean </a:t>
            </a:r>
            <a:r>
              <a:rPr lang="en-US" sz="2000" i="1" dirty="0">
                <a:solidFill>
                  <a:srgbClr val="996633"/>
                </a:solidFill>
              </a:rPr>
              <a:t>X</a:t>
            </a:r>
            <a:r>
              <a:rPr lang="en-US" sz="2000" dirty="0">
                <a:solidFill>
                  <a:srgbClr val="996633"/>
                </a:solidFill>
              </a:rPr>
              <a:t> is unrelated to </a:t>
            </a:r>
            <a:r>
              <a:rPr lang="en-US" sz="2000" i="1" dirty="0">
                <a:solidFill>
                  <a:srgbClr val="996633"/>
                </a:solidFill>
              </a:rPr>
              <a:t>Y </a:t>
            </a:r>
            <a:r>
              <a:rPr lang="en-US" sz="2000" dirty="0" smtClean="0">
                <a:solidFill>
                  <a:srgbClr val="996633"/>
                </a:solidFill>
              </a:rPr>
              <a:t>when </a:t>
            </a:r>
            <a:r>
              <a:rPr lang="en-US" sz="2000" dirty="0">
                <a:solidFill>
                  <a:srgbClr val="996633"/>
                </a:solidFill>
              </a:rPr>
              <a:t>a relevant predictor </a:t>
            </a:r>
            <a:r>
              <a:rPr lang="en-US" sz="2000" i="1" dirty="0">
                <a:solidFill>
                  <a:srgbClr val="996633"/>
                </a:solidFill>
              </a:rPr>
              <a:t>Z</a:t>
            </a:r>
            <a:r>
              <a:rPr lang="en-US" sz="2000" dirty="0">
                <a:solidFill>
                  <a:srgbClr val="996633"/>
                </a:solidFill>
              </a:rPr>
              <a:t> </a:t>
            </a:r>
            <a:r>
              <a:rPr lang="en-US" sz="2000" dirty="0" smtClean="0">
                <a:solidFill>
                  <a:srgbClr val="996633"/>
                </a:solidFill>
              </a:rPr>
              <a:t>is </a:t>
            </a:r>
            <a:r>
              <a:rPr lang="en-US" sz="2000" dirty="0">
                <a:solidFill>
                  <a:srgbClr val="996633"/>
                </a:solidFill>
              </a:rPr>
              <a:t>omitted (</a:t>
            </a:r>
            <a:r>
              <a:rPr lang="en-US" sz="2000" dirty="0" err="1" smtClean="0">
                <a:solidFill>
                  <a:srgbClr val="996633"/>
                </a:solidFill>
              </a:rPr>
              <a:t>misspecified</a:t>
            </a:r>
            <a:r>
              <a:rPr lang="en-US" sz="2000" dirty="0" smtClean="0">
                <a:solidFill>
                  <a:srgbClr val="996633"/>
                </a:solidFill>
              </a:rPr>
              <a:t> </a:t>
            </a:r>
            <a:r>
              <a:rPr lang="en-US" sz="2000" dirty="0">
                <a:solidFill>
                  <a:srgbClr val="996633"/>
                </a:solidFill>
              </a:rPr>
              <a:t>model</a:t>
            </a:r>
            <a:r>
              <a:rPr lang="en-US" sz="2000" dirty="0" smtClean="0">
                <a:solidFill>
                  <a:srgbClr val="996633"/>
                </a:solidFill>
              </a:rPr>
              <a:t>)</a:t>
            </a:r>
            <a:endParaRPr lang="en-US" sz="2000" dirty="0">
              <a:solidFill>
                <a:srgbClr val="996633"/>
              </a:solidFill>
            </a:endParaRPr>
          </a:p>
          <a:p>
            <a:pPr marL="457200" indent="-457200" algn="l">
              <a:lnSpc>
                <a:spcPct val="120000"/>
              </a:lnSpc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endParaRPr lang="en-US" sz="2000" dirty="0">
              <a:solidFill>
                <a:srgbClr val="996633"/>
              </a:solidFill>
            </a:endParaRPr>
          </a:p>
          <a:p>
            <a:pPr marL="457200" indent="-457200" algn="l">
              <a:lnSpc>
                <a:spcPct val="120000"/>
              </a:lnSpc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US" sz="2000" dirty="0">
                <a:solidFill>
                  <a:srgbClr val="996633"/>
                </a:solidFill>
              </a:rPr>
              <a:t>Useful only if </a:t>
            </a:r>
            <a:r>
              <a:rPr lang="en-US" sz="2000" i="1" dirty="0"/>
              <a:t>ceteris paribus</a:t>
            </a:r>
            <a:r>
              <a:rPr lang="en-US" sz="2000" i="1" dirty="0">
                <a:solidFill>
                  <a:srgbClr val="996633"/>
                </a:solidFill>
              </a:rPr>
              <a:t> </a:t>
            </a:r>
            <a:r>
              <a:rPr lang="en-US" sz="2000" dirty="0">
                <a:solidFill>
                  <a:srgbClr val="996633"/>
                </a:solidFill>
              </a:rPr>
              <a:t>(unlikely)</a:t>
            </a: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2286000" y="1600200"/>
            <a:ext cx="41148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137160" bIns="13716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0" lang="en-US" sz="2800" b="1" i="1" dirty="0"/>
              <a:t>Y</a:t>
            </a:r>
            <a:r>
              <a:rPr kumimoji="0" lang="en-US" sz="2800" b="1" i="1" baseline="-25000" dirty="0"/>
              <a:t>i</a:t>
            </a:r>
            <a:r>
              <a:rPr kumimoji="0" lang="en-US" sz="2800" b="1" dirty="0"/>
              <a:t> = </a:t>
            </a:r>
            <a:r>
              <a:rPr kumimoji="0" lang="en-US" sz="2800" b="1" i="1" dirty="0">
                <a:latin typeface="Symbol" pitchFamily="18" charset="2"/>
              </a:rPr>
              <a:t>b</a:t>
            </a:r>
            <a:r>
              <a:rPr kumimoji="0" lang="en-US" sz="2800" b="1" baseline="-25000" dirty="0"/>
              <a:t>0</a:t>
            </a:r>
            <a:r>
              <a:rPr kumimoji="0" lang="en-US" sz="2800" b="1" dirty="0"/>
              <a:t> + </a:t>
            </a:r>
            <a:r>
              <a:rPr kumimoji="0" lang="en-US" sz="2800" b="1" i="1" dirty="0">
                <a:latin typeface="Symbol" pitchFamily="18" charset="2"/>
              </a:rPr>
              <a:t>b</a:t>
            </a:r>
            <a:r>
              <a:rPr kumimoji="0" lang="en-US" sz="2800" b="1" baseline="-25000" dirty="0"/>
              <a:t>1</a:t>
            </a:r>
            <a:r>
              <a:rPr kumimoji="0" lang="en-US" sz="2800" b="1" i="1" dirty="0"/>
              <a:t>X</a:t>
            </a:r>
            <a:r>
              <a:rPr kumimoji="0" lang="en-US" sz="2800" b="1" i="1" baseline="-25000" dirty="0"/>
              <a:t>i</a:t>
            </a:r>
            <a:r>
              <a:rPr kumimoji="0" lang="en-US" sz="2800" b="1" dirty="0"/>
              <a:t> + </a:t>
            </a:r>
            <a:r>
              <a:rPr kumimoji="0" lang="en-US" sz="2800" b="1" i="1" dirty="0" err="1">
                <a:latin typeface="Symbol" pitchFamily="18" charset="2"/>
              </a:rPr>
              <a:t>e</a:t>
            </a:r>
            <a:r>
              <a:rPr kumimoji="0" lang="en-US" sz="2800" b="1" i="1" baseline="-25000" dirty="0" err="1"/>
              <a:t>i</a:t>
            </a:r>
            <a:endParaRPr kumimoji="0" lang="en-US" sz="2800" b="1" i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421688" cy="1143000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tx2"/>
                </a:solidFill>
              </a:rPr>
              <a:t>The Next Step:</a:t>
            </a:r>
            <a:br>
              <a:rPr lang="en-US" b="1" dirty="0" smtClean="0">
                <a:solidFill>
                  <a:schemeClr val="tx2"/>
                </a:solidFill>
              </a:rPr>
            </a:br>
            <a:r>
              <a:rPr lang="en-US" b="1" dirty="0" smtClean="0">
                <a:solidFill>
                  <a:schemeClr val="tx2"/>
                </a:solidFill>
              </a:rPr>
              <a:t> Multiple Regression</a:t>
            </a:r>
          </a:p>
        </p:txBody>
      </p:sp>
      <p:sp>
        <p:nvSpPr>
          <p:cNvPr id="29699" name="Text Box 8"/>
          <p:cNvSpPr txBox="1">
            <a:spLocks noChangeArrowheads="1"/>
          </p:cNvSpPr>
          <p:nvPr/>
        </p:nvSpPr>
        <p:spPr bwMode="auto">
          <a:xfrm>
            <a:off x="685800" y="2362200"/>
            <a:ext cx="65532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  <a:buFontTx/>
              <a:buBlip>
                <a:blip r:embed="rId2"/>
              </a:buBlip>
            </a:pPr>
            <a:r>
              <a:rPr lang="en-US" dirty="0"/>
              <a:t>  Bivariate models are simplistic</a:t>
            </a:r>
          </a:p>
          <a:p>
            <a:pPr algn="l">
              <a:spcBef>
                <a:spcPct val="50000"/>
              </a:spcBef>
              <a:buFontTx/>
              <a:buBlip>
                <a:blip r:embed="rId2"/>
              </a:buBlip>
            </a:pPr>
            <a:r>
              <a:rPr lang="en-US" dirty="0"/>
              <a:t>  Multiple causes are likely in real situations</a:t>
            </a:r>
          </a:p>
          <a:p>
            <a:pPr algn="l">
              <a:spcBef>
                <a:spcPct val="50000"/>
              </a:spcBef>
              <a:buFontTx/>
              <a:buBlip>
                <a:blip r:embed="rId2"/>
              </a:buBlip>
            </a:pPr>
            <a:r>
              <a:rPr lang="en-US" dirty="0"/>
              <a:t>  Correct model may be </a:t>
            </a:r>
            <a:r>
              <a:rPr lang="en-US" i="1" dirty="0"/>
              <a:t>Y</a:t>
            </a:r>
            <a:r>
              <a:rPr lang="en-US" dirty="0"/>
              <a:t> = </a:t>
            </a:r>
            <a:r>
              <a:rPr lang="en-US" i="1" u="sng" dirty="0"/>
              <a:t>f</a:t>
            </a:r>
            <a:r>
              <a:rPr lang="en-US" dirty="0"/>
              <a:t>(</a:t>
            </a:r>
            <a:r>
              <a:rPr lang="en-US" i="1" dirty="0"/>
              <a:t>X</a:t>
            </a:r>
            <a:r>
              <a:rPr lang="en-US" baseline="-25000" dirty="0"/>
              <a:t>1</a:t>
            </a:r>
            <a:r>
              <a:rPr lang="en-US" dirty="0"/>
              <a:t>, </a:t>
            </a:r>
            <a:r>
              <a:rPr lang="en-US" i="1" dirty="0"/>
              <a:t>X</a:t>
            </a:r>
            <a:r>
              <a:rPr lang="en-US" baseline="-25000" dirty="0"/>
              <a:t>2</a:t>
            </a:r>
            <a:r>
              <a:rPr lang="en-US" dirty="0"/>
              <a:t>, ..., </a:t>
            </a:r>
            <a:r>
              <a:rPr lang="en-US" i="1" dirty="0" err="1"/>
              <a:t>X</a:t>
            </a:r>
            <a:r>
              <a:rPr lang="en-US" i="1" baseline="-25000" dirty="0" err="1"/>
              <a:t>p</a:t>
            </a:r>
            <a:r>
              <a:rPr lang="en-US" dirty="0"/>
              <a:t>)</a:t>
            </a:r>
          </a:p>
        </p:txBody>
      </p:sp>
      <p:sp>
        <p:nvSpPr>
          <p:cNvPr id="29700" name="Text Box 9"/>
          <p:cNvSpPr txBox="1">
            <a:spLocks noChangeArrowheads="1"/>
          </p:cNvSpPr>
          <p:nvPr/>
        </p:nvSpPr>
        <p:spPr bwMode="auto">
          <a:xfrm>
            <a:off x="533400" y="4648200"/>
            <a:ext cx="60198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b="1" i="1" dirty="0">
                <a:solidFill>
                  <a:srgbClr val="996633"/>
                </a:solidFill>
              </a:rPr>
              <a:t>Bottom Line</a:t>
            </a:r>
          </a:p>
          <a:p>
            <a:pPr algn="l">
              <a:spcBef>
                <a:spcPct val="50000"/>
              </a:spcBef>
            </a:pPr>
            <a:r>
              <a:rPr lang="en-US" sz="2000" dirty="0"/>
              <a:t>To explain variation in the dependent variable, you may need to go beyond bivariate regression and include </a:t>
            </a:r>
            <a:r>
              <a:rPr lang="en-US" sz="2000" i="1" dirty="0"/>
              <a:t>several</a:t>
            </a:r>
            <a:r>
              <a:rPr lang="en-US" sz="2000" dirty="0"/>
              <a:t> predictors.</a:t>
            </a:r>
          </a:p>
        </p:txBody>
      </p:sp>
      <p:pic>
        <p:nvPicPr>
          <p:cNvPr id="29701" name="Picture 10" descr="j030125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953000"/>
            <a:ext cx="1830388" cy="156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2" name="AutoShape 12"/>
          <p:cNvSpPr>
            <a:spLocks noChangeArrowheads="1"/>
          </p:cNvSpPr>
          <p:nvPr/>
        </p:nvSpPr>
        <p:spPr bwMode="auto">
          <a:xfrm>
            <a:off x="7391400" y="3124200"/>
            <a:ext cx="1447800" cy="838200"/>
          </a:xfrm>
          <a:prstGeom prst="wedgeRoundRectCallout">
            <a:avLst>
              <a:gd name="adj1" fmla="val -5671"/>
              <a:gd name="adj2" fmla="val 165532"/>
              <a:gd name="adj3" fmla="val 16667"/>
            </a:avLst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1200" dirty="0">
                <a:solidFill>
                  <a:srgbClr val="003300"/>
                </a:solidFill>
              </a:rPr>
              <a:t>Don't worry, the computer will do </a:t>
            </a:r>
            <a:r>
              <a:rPr lang="en-US" sz="1200" dirty="0" smtClean="0">
                <a:solidFill>
                  <a:srgbClr val="003300"/>
                </a:solidFill>
              </a:rPr>
              <a:t>the calculations!</a:t>
            </a:r>
            <a:endParaRPr lang="en-US" sz="1200" dirty="0">
              <a:solidFill>
                <a:srgbClr val="003300"/>
              </a:solidFill>
            </a:endParaRPr>
          </a:p>
          <a:p>
            <a:pPr algn="ctr"/>
            <a:endParaRPr lang="en-US" sz="1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524000" y="457200"/>
            <a:ext cx="6019800" cy="671513"/>
          </a:xfrm>
        </p:spPr>
        <p:txBody>
          <a:bodyPr/>
          <a:lstStyle/>
          <a:p>
            <a:pPr algn="ctr"/>
            <a:r>
              <a:rPr lang="en-US" b="1" smtClean="0">
                <a:solidFill>
                  <a:schemeClr val="tx2"/>
                </a:solidFill>
              </a:rPr>
              <a:t>Regression Model</a:t>
            </a:r>
          </a:p>
        </p:txBody>
      </p:sp>
      <p:sp>
        <p:nvSpPr>
          <p:cNvPr id="6147" name="Rectangle 1027"/>
          <p:cNvSpPr>
            <a:spLocks noChangeArrowheads="1"/>
          </p:cNvSpPr>
          <p:nvPr/>
        </p:nvSpPr>
        <p:spPr bwMode="auto">
          <a:xfrm>
            <a:off x="1524000" y="3048000"/>
            <a:ext cx="7162800" cy="319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buFontTx/>
              <a:buBlip>
                <a:blip r:embed="rId2"/>
              </a:buBlip>
            </a:pPr>
            <a:r>
              <a:rPr lang="en-US" dirty="0">
                <a:solidFill>
                  <a:schemeClr val="tx2"/>
                </a:solidFill>
              </a:rPr>
              <a:t>  One dependent variable </a:t>
            </a:r>
            <a:r>
              <a:rPr lang="en-US" i="1" dirty="0">
                <a:solidFill>
                  <a:schemeClr val="tx2"/>
                </a:solidFill>
              </a:rPr>
              <a:t>Y (the “response”)</a:t>
            </a:r>
            <a:endParaRPr lang="en-US" dirty="0">
              <a:solidFill>
                <a:schemeClr val="tx2"/>
              </a:solidFill>
            </a:endParaRPr>
          </a:p>
          <a:p>
            <a:pPr algn="l">
              <a:lnSpc>
                <a:spcPct val="150000"/>
              </a:lnSpc>
              <a:buFontTx/>
              <a:buBlip>
                <a:blip r:embed="rId2"/>
              </a:buBlip>
            </a:pPr>
            <a:r>
              <a:rPr lang="en-US" dirty="0">
                <a:solidFill>
                  <a:schemeClr val="tx2"/>
                </a:solidFill>
              </a:rPr>
              <a:t>  One independent variable </a:t>
            </a:r>
            <a:r>
              <a:rPr lang="en-US" i="1" dirty="0">
                <a:solidFill>
                  <a:schemeClr val="tx2"/>
                </a:solidFill>
              </a:rPr>
              <a:t>X</a:t>
            </a:r>
            <a:r>
              <a:rPr lang="en-US" dirty="0">
                <a:solidFill>
                  <a:schemeClr val="tx2"/>
                </a:solidFill>
              </a:rPr>
              <a:t> (the “predictor”)</a:t>
            </a:r>
          </a:p>
          <a:p>
            <a:pPr algn="l">
              <a:lnSpc>
                <a:spcPct val="150000"/>
              </a:lnSpc>
              <a:buFontTx/>
              <a:buBlip>
                <a:blip r:embed="rId2"/>
              </a:buBlip>
            </a:pPr>
            <a:r>
              <a:rPr lang="en-US" dirty="0">
                <a:solidFill>
                  <a:schemeClr val="tx2"/>
                </a:solidFill>
              </a:rPr>
              <a:t>  Linear form is assumed</a:t>
            </a:r>
          </a:p>
          <a:p>
            <a:pPr algn="l">
              <a:lnSpc>
                <a:spcPct val="150000"/>
              </a:lnSpc>
              <a:buFontTx/>
              <a:buBlip>
                <a:blip r:embed="rId2"/>
              </a:buBlip>
            </a:pPr>
            <a:r>
              <a:rPr lang="en-US" dirty="0">
                <a:solidFill>
                  <a:schemeClr val="tx2"/>
                </a:solidFill>
              </a:rPr>
              <a:t>  Unknown coefficients </a:t>
            </a:r>
            <a:r>
              <a:rPr kumimoji="0" lang="en-US" dirty="0">
                <a:solidFill>
                  <a:schemeClr val="tx2"/>
                </a:solidFill>
                <a:latin typeface="Symbol" pitchFamily="18" charset="2"/>
              </a:rPr>
              <a:t>b</a:t>
            </a:r>
            <a:r>
              <a:rPr kumimoji="0" lang="en-US" sz="2800" baseline="-25000" dirty="0">
                <a:solidFill>
                  <a:schemeClr val="tx2"/>
                </a:solidFill>
              </a:rPr>
              <a:t>0</a:t>
            </a:r>
            <a:r>
              <a:rPr kumimoji="0" lang="en-US" baseline="-25000" dirty="0">
                <a:solidFill>
                  <a:schemeClr val="tx2"/>
                </a:solidFill>
              </a:rPr>
              <a:t> </a:t>
            </a:r>
            <a:r>
              <a:rPr kumimoji="0" lang="en-US" dirty="0">
                <a:solidFill>
                  <a:schemeClr val="tx2"/>
                </a:solidFill>
              </a:rPr>
              <a:t>and </a:t>
            </a:r>
            <a:r>
              <a:rPr kumimoji="0" lang="en-US" dirty="0">
                <a:solidFill>
                  <a:schemeClr val="tx2"/>
                </a:solidFill>
                <a:latin typeface="Symbol" pitchFamily="18" charset="2"/>
              </a:rPr>
              <a:t>b</a:t>
            </a:r>
            <a:r>
              <a:rPr kumimoji="0" lang="en-US" baseline="-25000" dirty="0">
                <a:solidFill>
                  <a:schemeClr val="tx2"/>
                </a:solidFill>
              </a:rPr>
              <a:t>1</a:t>
            </a:r>
            <a:endParaRPr lang="en-US" dirty="0">
              <a:solidFill>
                <a:schemeClr val="tx2"/>
              </a:solidFill>
            </a:endParaRPr>
          </a:p>
          <a:p>
            <a:pPr algn="l">
              <a:lnSpc>
                <a:spcPct val="150000"/>
              </a:lnSpc>
              <a:buFontTx/>
              <a:buBlip>
                <a:blip r:embed="rId2"/>
              </a:buBlip>
            </a:pPr>
            <a:r>
              <a:rPr lang="en-US" dirty="0">
                <a:solidFill>
                  <a:schemeClr val="tx2"/>
                </a:solidFill>
              </a:rPr>
              <a:t>  Random error </a:t>
            </a:r>
            <a:r>
              <a:rPr lang="en-US" dirty="0" err="1">
                <a:solidFill>
                  <a:schemeClr val="tx2"/>
                </a:solidFill>
                <a:latin typeface="Symbol" pitchFamily="18" charset="2"/>
              </a:rPr>
              <a:t>e</a:t>
            </a:r>
            <a:r>
              <a:rPr lang="en-US" i="1" baseline="-25000" dirty="0" err="1">
                <a:solidFill>
                  <a:schemeClr val="tx2"/>
                </a:solidFill>
              </a:rPr>
              <a:t>i</a:t>
            </a:r>
            <a:r>
              <a:rPr lang="en-US" dirty="0">
                <a:solidFill>
                  <a:schemeClr val="tx2"/>
                </a:solidFill>
              </a:rPr>
              <a:t> ("noise" in the model)</a:t>
            </a:r>
            <a:endParaRPr lang="en-US" baseline="-25000" dirty="0">
              <a:solidFill>
                <a:schemeClr val="tx2"/>
              </a:solidFill>
            </a:endParaRPr>
          </a:p>
          <a:p>
            <a:pPr algn="l">
              <a:lnSpc>
                <a:spcPct val="150000"/>
              </a:lnSpc>
              <a:buFontTx/>
              <a:buBlip>
                <a:blip r:embed="rId2"/>
              </a:buBlip>
            </a:pPr>
            <a:r>
              <a:rPr lang="en-US" baseline="-25000" dirty="0">
                <a:solidFill>
                  <a:schemeClr val="tx2"/>
                </a:solidFill>
              </a:rPr>
              <a:t> 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i="1" dirty="0">
                <a:solidFill>
                  <a:schemeClr val="tx2"/>
                </a:solidFill>
              </a:rPr>
              <a:t>n</a:t>
            </a:r>
            <a:r>
              <a:rPr lang="en-US" dirty="0">
                <a:solidFill>
                  <a:schemeClr val="tx2"/>
                </a:solidFill>
              </a:rPr>
              <a:t> observations (</a:t>
            </a:r>
            <a:r>
              <a:rPr lang="en-US" i="1" dirty="0" err="1">
                <a:solidFill>
                  <a:schemeClr val="tx2"/>
                </a:solidFill>
              </a:rPr>
              <a:t>i</a:t>
            </a:r>
            <a:r>
              <a:rPr lang="en-US" dirty="0">
                <a:solidFill>
                  <a:schemeClr val="tx2"/>
                </a:solidFill>
              </a:rPr>
              <a:t> = 1, 2, …, </a:t>
            </a:r>
            <a:r>
              <a:rPr lang="en-US" i="1" dirty="0">
                <a:solidFill>
                  <a:schemeClr val="tx2"/>
                </a:solidFill>
              </a:rPr>
              <a:t>n</a:t>
            </a:r>
            <a:r>
              <a:rPr lang="en-US" dirty="0">
                <a:solidFill>
                  <a:schemeClr val="tx2"/>
                </a:solidFill>
              </a:rPr>
              <a:t>)</a:t>
            </a:r>
            <a:r>
              <a:rPr lang="en-US" dirty="0"/>
              <a:t> </a:t>
            </a:r>
          </a:p>
        </p:txBody>
      </p:sp>
      <p:sp>
        <p:nvSpPr>
          <p:cNvPr id="6148" name="Text Box 1028"/>
          <p:cNvSpPr txBox="1">
            <a:spLocks noChangeArrowheads="1"/>
          </p:cNvSpPr>
          <p:nvPr/>
        </p:nvSpPr>
        <p:spPr bwMode="auto">
          <a:xfrm>
            <a:off x="2438400" y="1905000"/>
            <a:ext cx="4114800" cy="70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137160" bIns="13716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0" lang="en-US" sz="2800" b="1" i="1" dirty="0" err="1"/>
              <a:t>y</a:t>
            </a:r>
            <a:r>
              <a:rPr kumimoji="0" lang="en-US" sz="2800" b="1" i="1" baseline="-25000" dirty="0" err="1"/>
              <a:t>i</a:t>
            </a:r>
            <a:r>
              <a:rPr kumimoji="0" lang="en-US" sz="2800" b="1" dirty="0"/>
              <a:t> = </a:t>
            </a:r>
            <a:r>
              <a:rPr kumimoji="0" lang="en-US" sz="2800" b="1" dirty="0">
                <a:latin typeface="Symbol" pitchFamily="18" charset="2"/>
              </a:rPr>
              <a:t>b</a:t>
            </a:r>
            <a:r>
              <a:rPr kumimoji="0" lang="en-US" sz="2800" b="1" baseline="-25000" dirty="0"/>
              <a:t>0</a:t>
            </a:r>
            <a:r>
              <a:rPr kumimoji="0" lang="en-US" sz="2800" b="1" dirty="0"/>
              <a:t> + </a:t>
            </a:r>
            <a:r>
              <a:rPr kumimoji="0" lang="en-US" sz="2800" b="1" dirty="0">
                <a:latin typeface="Symbol" pitchFamily="18" charset="2"/>
              </a:rPr>
              <a:t>b</a:t>
            </a:r>
            <a:r>
              <a:rPr kumimoji="0" lang="en-US" sz="2800" b="1" baseline="-25000" dirty="0"/>
              <a:t>1</a:t>
            </a:r>
            <a:r>
              <a:rPr kumimoji="0" lang="en-US" sz="2800" b="1" i="1" dirty="0"/>
              <a:t>x</a:t>
            </a:r>
            <a:r>
              <a:rPr kumimoji="0" lang="en-US" sz="2800" b="1" i="1" baseline="-25000" dirty="0"/>
              <a:t>i</a:t>
            </a:r>
            <a:r>
              <a:rPr kumimoji="0" lang="en-US" sz="2800" b="1" dirty="0"/>
              <a:t> + </a:t>
            </a:r>
            <a:r>
              <a:rPr kumimoji="0" lang="en-US" sz="2800" b="1" dirty="0" err="1">
                <a:latin typeface="Symbol" pitchFamily="18" charset="2"/>
              </a:rPr>
              <a:t>e</a:t>
            </a:r>
            <a:r>
              <a:rPr kumimoji="0" lang="en-US" sz="2800" b="1" baseline="-25000" dirty="0" err="1"/>
              <a:t>i</a:t>
            </a:r>
            <a:endParaRPr kumimoji="0" lang="en-US" sz="2800" b="1" dirty="0"/>
          </a:p>
        </p:txBody>
      </p:sp>
      <p:sp>
        <p:nvSpPr>
          <p:cNvPr id="6149" name="Text Box 1029"/>
          <p:cNvSpPr txBox="1">
            <a:spLocks noChangeArrowheads="1"/>
          </p:cNvSpPr>
          <p:nvPr/>
        </p:nvSpPr>
        <p:spPr bwMode="auto">
          <a:xfrm>
            <a:off x="3352800" y="1219200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200">
                <a:solidFill>
                  <a:srgbClr val="FF0000"/>
                </a:solidFill>
              </a:rPr>
              <a:t>we use Greek letters for the population coefficients</a:t>
            </a:r>
          </a:p>
        </p:txBody>
      </p:sp>
      <p:sp>
        <p:nvSpPr>
          <p:cNvPr id="6150" name="Line 1030"/>
          <p:cNvSpPr>
            <a:spLocks noChangeShapeType="1"/>
          </p:cNvSpPr>
          <p:nvPr/>
        </p:nvSpPr>
        <p:spPr bwMode="auto">
          <a:xfrm flipH="1">
            <a:off x="4114800" y="1676400"/>
            <a:ext cx="152400" cy="381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1" name="Line 1031"/>
          <p:cNvSpPr>
            <a:spLocks noChangeShapeType="1"/>
          </p:cNvSpPr>
          <p:nvPr/>
        </p:nvSpPr>
        <p:spPr bwMode="auto">
          <a:xfrm>
            <a:off x="4648200" y="1676400"/>
            <a:ext cx="76200" cy="381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2" name="Text Box 1032"/>
          <p:cNvSpPr txBox="1">
            <a:spLocks noChangeArrowheads="1"/>
          </p:cNvSpPr>
          <p:nvPr/>
        </p:nvSpPr>
        <p:spPr bwMode="auto">
          <a:xfrm>
            <a:off x="6248400" y="1447800"/>
            <a:ext cx="19050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200">
                <a:solidFill>
                  <a:srgbClr val="FF0000"/>
                </a:solidFill>
              </a:rPr>
              <a:t>unobservable error</a:t>
            </a:r>
          </a:p>
        </p:txBody>
      </p:sp>
      <p:sp>
        <p:nvSpPr>
          <p:cNvPr id="6153" name="Line 1033"/>
          <p:cNvSpPr>
            <a:spLocks noChangeShapeType="1"/>
          </p:cNvSpPr>
          <p:nvPr/>
        </p:nvSpPr>
        <p:spPr bwMode="auto">
          <a:xfrm flipH="1">
            <a:off x="5791200" y="1676400"/>
            <a:ext cx="533400" cy="4572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457200"/>
            <a:ext cx="6019800" cy="671513"/>
          </a:xfrm>
        </p:spPr>
        <p:txBody>
          <a:bodyPr/>
          <a:lstStyle/>
          <a:p>
            <a:pPr algn="ctr"/>
            <a:r>
              <a:rPr lang="en-US" b="1" smtClean="0">
                <a:solidFill>
                  <a:schemeClr val="tx2"/>
                </a:solidFill>
              </a:rPr>
              <a:t>Fitted Equation</a:t>
            </a: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1524000" y="3429000"/>
            <a:ext cx="6553200" cy="210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buFontTx/>
              <a:buBlip>
                <a:blip r:embed="rId2"/>
              </a:buBlip>
            </a:pPr>
            <a:r>
              <a:rPr lang="en-US" dirty="0">
                <a:solidFill>
                  <a:schemeClr val="tx2"/>
                </a:solidFill>
              </a:rPr>
              <a:t>  </a:t>
            </a:r>
            <a:r>
              <a:rPr lang="en-US" i="1" dirty="0" err="1">
                <a:solidFill>
                  <a:schemeClr val="tx2"/>
                </a:solidFill>
              </a:rPr>
              <a:t>y</a:t>
            </a:r>
            <a:r>
              <a:rPr lang="en-US" i="1" baseline="-25000" dirty="0" err="1">
                <a:solidFill>
                  <a:schemeClr val="tx2"/>
                </a:solidFill>
              </a:rPr>
              <a:t>i</a:t>
            </a:r>
            <a:r>
              <a:rPr lang="en-US" dirty="0">
                <a:solidFill>
                  <a:schemeClr val="tx2"/>
                </a:solidFill>
              </a:rPr>
              <a:t>* is the estimated (or "fitted“) value of </a:t>
            </a:r>
            <a:r>
              <a:rPr lang="en-US" i="1" dirty="0">
                <a:solidFill>
                  <a:schemeClr val="tx2"/>
                </a:solidFill>
              </a:rPr>
              <a:t>Y</a:t>
            </a:r>
          </a:p>
          <a:p>
            <a:pPr algn="l">
              <a:lnSpc>
                <a:spcPct val="150000"/>
              </a:lnSpc>
              <a:buFontTx/>
              <a:buBlip>
                <a:blip r:embed="rId2"/>
              </a:buBlip>
            </a:pPr>
            <a:r>
              <a:rPr lang="en-US" dirty="0">
                <a:solidFill>
                  <a:schemeClr val="tx2"/>
                </a:solidFill>
              </a:rPr>
              <a:t>  Coefficients </a:t>
            </a:r>
            <a:r>
              <a:rPr lang="en-US" i="1" dirty="0">
                <a:solidFill>
                  <a:schemeClr val="tx2"/>
                </a:solidFill>
              </a:rPr>
              <a:t>b</a:t>
            </a:r>
            <a:r>
              <a:rPr lang="en-US" baseline="-25000" dirty="0">
                <a:solidFill>
                  <a:schemeClr val="tx2"/>
                </a:solidFill>
              </a:rPr>
              <a:t>0</a:t>
            </a:r>
            <a:r>
              <a:rPr lang="en-US" dirty="0">
                <a:solidFill>
                  <a:schemeClr val="tx2"/>
                </a:solidFill>
              </a:rPr>
              <a:t> and </a:t>
            </a:r>
            <a:r>
              <a:rPr lang="en-US" i="1" dirty="0">
                <a:solidFill>
                  <a:schemeClr val="tx2"/>
                </a:solidFill>
              </a:rPr>
              <a:t>b</a:t>
            </a:r>
            <a:r>
              <a:rPr lang="en-US" baseline="-25000" dirty="0">
                <a:solidFill>
                  <a:schemeClr val="tx2"/>
                </a:solidFill>
              </a:rPr>
              <a:t>1</a:t>
            </a:r>
            <a:r>
              <a:rPr lang="en-US" dirty="0">
                <a:solidFill>
                  <a:schemeClr val="tx2"/>
                </a:solidFill>
              </a:rPr>
              <a:t> are estimates</a:t>
            </a:r>
          </a:p>
          <a:p>
            <a:pPr algn="l">
              <a:lnSpc>
                <a:spcPct val="150000"/>
              </a:lnSpc>
              <a:buFontTx/>
              <a:buBlip>
                <a:blip r:embed="rId2"/>
              </a:buBlip>
            </a:pPr>
            <a:r>
              <a:rPr lang="en-US" dirty="0">
                <a:solidFill>
                  <a:schemeClr val="tx2"/>
                </a:solidFill>
              </a:rPr>
              <a:t>  Estimation method is "least squares"</a:t>
            </a:r>
          </a:p>
          <a:p>
            <a:pPr algn="l">
              <a:lnSpc>
                <a:spcPct val="150000"/>
              </a:lnSpc>
              <a:buFontTx/>
              <a:buBlip>
                <a:blip r:embed="rId2"/>
              </a:buBlip>
            </a:pPr>
            <a:r>
              <a:rPr lang="en-US" dirty="0">
                <a:solidFill>
                  <a:schemeClr val="tx2"/>
                </a:solidFill>
              </a:rPr>
              <a:t>  There are formulas for </a:t>
            </a:r>
            <a:r>
              <a:rPr lang="en-US" i="1" dirty="0">
                <a:solidFill>
                  <a:schemeClr val="tx2"/>
                </a:solidFill>
              </a:rPr>
              <a:t>b</a:t>
            </a:r>
            <a:r>
              <a:rPr lang="en-US" baseline="-25000" dirty="0">
                <a:solidFill>
                  <a:schemeClr val="tx2"/>
                </a:solidFill>
              </a:rPr>
              <a:t>0</a:t>
            </a:r>
            <a:r>
              <a:rPr lang="en-US" dirty="0">
                <a:solidFill>
                  <a:schemeClr val="tx2"/>
                </a:solidFill>
              </a:rPr>
              <a:t> and </a:t>
            </a:r>
            <a:r>
              <a:rPr lang="en-US" i="1" dirty="0">
                <a:solidFill>
                  <a:schemeClr val="tx2"/>
                </a:solidFill>
              </a:rPr>
              <a:t>b</a:t>
            </a:r>
            <a:r>
              <a:rPr lang="en-US" baseline="-25000" dirty="0">
                <a:solidFill>
                  <a:schemeClr val="tx2"/>
                </a:solidFill>
              </a:rPr>
              <a:t>1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2438400" y="2133600"/>
            <a:ext cx="4114800" cy="70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137160" bIns="13716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0" lang="en-US" sz="2800" b="1" i="1" dirty="0" err="1"/>
              <a:t>y</a:t>
            </a:r>
            <a:r>
              <a:rPr kumimoji="0" lang="en-US" sz="2800" b="1" i="1" baseline="-25000" dirty="0" err="1"/>
              <a:t>i</a:t>
            </a:r>
            <a:r>
              <a:rPr kumimoji="0" lang="en-US" sz="2800" b="1" dirty="0"/>
              <a:t>* = </a:t>
            </a:r>
            <a:r>
              <a:rPr kumimoji="0" lang="en-US" sz="2800" b="1" i="1" dirty="0"/>
              <a:t>b</a:t>
            </a:r>
            <a:r>
              <a:rPr kumimoji="0" lang="en-US" sz="2800" b="1" baseline="-25000" dirty="0"/>
              <a:t>0</a:t>
            </a:r>
            <a:r>
              <a:rPr kumimoji="0" lang="en-US" sz="2800" b="1" dirty="0"/>
              <a:t> + </a:t>
            </a:r>
            <a:r>
              <a:rPr kumimoji="0" lang="en-US" sz="2800" b="1" i="1" dirty="0"/>
              <a:t>b</a:t>
            </a:r>
            <a:r>
              <a:rPr kumimoji="0" lang="en-US" sz="2800" b="1" baseline="-25000" dirty="0"/>
              <a:t>1</a:t>
            </a:r>
            <a:r>
              <a:rPr kumimoji="0" lang="en-US" sz="2800" b="1" i="1" dirty="0"/>
              <a:t>x</a:t>
            </a:r>
            <a:r>
              <a:rPr kumimoji="0" lang="en-US" sz="2800" b="1" i="1" baseline="-25000" dirty="0"/>
              <a:t>i</a:t>
            </a:r>
            <a:endParaRPr kumimoji="0" lang="en-US" sz="2800" b="1" i="1" dirty="0"/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3810000" y="12192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200">
                <a:solidFill>
                  <a:srgbClr val="FF0000"/>
                </a:solidFill>
              </a:rPr>
              <a:t>we use Roman letters for the sample coefficients</a:t>
            </a:r>
          </a:p>
        </p:txBody>
      </p:sp>
      <p:sp>
        <p:nvSpPr>
          <p:cNvPr id="7174" name="Line 6"/>
          <p:cNvSpPr>
            <a:spLocks noChangeShapeType="1"/>
          </p:cNvSpPr>
          <p:nvPr/>
        </p:nvSpPr>
        <p:spPr bwMode="auto">
          <a:xfrm flipH="1">
            <a:off x="4267200" y="1752600"/>
            <a:ext cx="76200" cy="4572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5" name="Line 7"/>
          <p:cNvSpPr>
            <a:spLocks noChangeShapeType="1"/>
          </p:cNvSpPr>
          <p:nvPr/>
        </p:nvSpPr>
        <p:spPr bwMode="auto">
          <a:xfrm>
            <a:off x="5029200" y="1752600"/>
            <a:ext cx="0" cy="4572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421688" cy="722313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tx2"/>
                </a:solidFill>
              </a:rPr>
              <a:t>Least Squares </a:t>
            </a:r>
            <a:r>
              <a:rPr lang="en-US" b="1" dirty="0" smtClean="0">
                <a:solidFill>
                  <a:schemeClr val="tx2"/>
                </a:solidFill>
              </a:rPr>
              <a:t>Formulas</a:t>
            </a:r>
            <a:endParaRPr lang="en-US" b="1" dirty="0" smtClean="0">
              <a:solidFill>
                <a:schemeClr val="tx2"/>
              </a:solidFill>
            </a:endParaRP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1828800" y="4724400"/>
            <a:ext cx="6172200" cy="947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buFontTx/>
              <a:buBlip>
                <a:blip r:embed="rId2"/>
              </a:buBlip>
            </a:pPr>
            <a:r>
              <a:rPr lang="en-US" dirty="0">
                <a:solidFill>
                  <a:schemeClr val="tx2"/>
                </a:solidFill>
              </a:rPr>
              <a:t>  Formulas involve only simple sums</a:t>
            </a:r>
          </a:p>
          <a:p>
            <a:pPr algn="l">
              <a:lnSpc>
                <a:spcPct val="150000"/>
              </a:lnSpc>
              <a:buFontTx/>
              <a:buBlip>
                <a:blip r:embed="rId2"/>
              </a:buBlip>
            </a:pPr>
            <a:r>
              <a:rPr lang="en-US" dirty="0">
                <a:solidFill>
                  <a:schemeClr val="tx2"/>
                </a:solidFill>
              </a:rPr>
              <a:t>  But we still </a:t>
            </a:r>
            <a:r>
              <a:rPr lang="en-US" dirty="0" smtClean="0">
                <a:solidFill>
                  <a:schemeClr val="tx2"/>
                </a:solidFill>
              </a:rPr>
              <a:t>want Excel </a:t>
            </a:r>
            <a:r>
              <a:rPr lang="en-US" dirty="0">
                <a:solidFill>
                  <a:schemeClr val="tx2"/>
                </a:solidFill>
              </a:rPr>
              <a:t>to do the sums</a:t>
            </a:r>
            <a:endParaRPr lang="en-US" dirty="0"/>
          </a:p>
        </p:txBody>
      </p:sp>
      <p:sp>
        <p:nvSpPr>
          <p:cNvPr id="8196" name="Text Box 5"/>
          <p:cNvSpPr txBox="1">
            <a:spLocks noChangeArrowheads="1"/>
          </p:cNvSpPr>
          <p:nvPr/>
        </p:nvSpPr>
        <p:spPr bwMode="auto">
          <a:xfrm>
            <a:off x="4114800" y="1143000"/>
            <a:ext cx="1600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200">
                <a:solidFill>
                  <a:srgbClr val="FF0000"/>
                </a:solidFill>
              </a:rPr>
              <a:t>these formulas are built into Excel</a:t>
            </a:r>
          </a:p>
        </p:txBody>
      </p:sp>
      <p:sp>
        <p:nvSpPr>
          <p:cNvPr id="8197" name="Line 6"/>
          <p:cNvSpPr>
            <a:spLocks noChangeShapeType="1"/>
          </p:cNvSpPr>
          <p:nvPr/>
        </p:nvSpPr>
        <p:spPr bwMode="auto">
          <a:xfrm flipH="1">
            <a:off x="3924300" y="1676400"/>
            <a:ext cx="723900" cy="2155824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198" name="Line 7"/>
          <p:cNvSpPr>
            <a:spLocks noChangeShapeType="1"/>
          </p:cNvSpPr>
          <p:nvPr/>
        </p:nvSpPr>
        <p:spPr bwMode="auto">
          <a:xfrm>
            <a:off x="4914900" y="1676400"/>
            <a:ext cx="571500" cy="2155826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199" name="Text Box 15"/>
          <p:cNvSpPr txBox="1">
            <a:spLocks noChangeArrowheads="1"/>
          </p:cNvSpPr>
          <p:nvPr/>
        </p:nvSpPr>
        <p:spPr bwMode="auto">
          <a:xfrm>
            <a:off x="2057400" y="1462086"/>
            <a:ext cx="1371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2800" dirty="0">
                <a:solidFill>
                  <a:schemeClr val="tx2"/>
                </a:solidFill>
              </a:rPr>
              <a:t>Slope</a:t>
            </a:r>
          </a:p>
        </p:txBody>
      </p:sp>
      <p:sp>
        <p:nvSpPr>
          <p:cNvPr id="8200" name="Text Box 16"/>
          <p:cNvSpPr txBox="1">
            <a:spLocks noChangeArrowheads="1"/>
          </p:cNvSpPr>
          <p:nvPr/>
        </p:nvSpPr>
        <p:spPr bwMode="auto">
          <a:xfrm>
            <a:off x="6124575" y="1600200"/>
            <a:ext cx="1676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2800" dirty="0">
                <a:solidFill>
                  <a:schemeClr val="tx2"/>
                </a:solidFill>
              </a:rPr>
              <a:t>Intercept</a:t>
            </a:r>
          </a:p>
        </p:txBody>
      </p:sp>
      <p:pic>
        <p:nvPicPr>
          <p:cNvPr id="8201" name="Picture 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825" y="1981199"/>
            <a:ext cx="3200400" cy="185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2" name="Picture 2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7900" y="2378768"/>
            <a:ext cx="1781176" cy="527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33425" y="3962400"/>
            <a:ext cx="335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=SLOPE(</a:t>
            </a:r>
            <a:r>
              <a:rPr lang="en-US" dirty="0" err="1" smtClean="0"/>
              <a:t>Ydata</a:t>
            </a:r>
            <a:r>
              <a:rPr lang="en-US" dirty="0" smtClean="0"/>
              <a:t>, </a:t>
            </a:r>
            <a:r>
              <a:rPr lang="en-US" dirty="0" err="1" smtClean="0"/>
              <a:t>Xdata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648200" y="3962399"/>
            <a:ext cx="419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=INTERCEPT(</a:t>
            </a:r>
            <a:r>
              <a:rPr lang="en-US" dirty="0" err="1" smtClean="0"/>
              <a:t>Ydata</a:t>
            </a:r>
            <a:r>
              <a:rPr lang="en-US" dirty="0" smtClean="0"/>
              <a:t>, </a:t>
            </a:r>
            <a:r>
              <a:rPr lang="en-US" dirty="0" err="1" smtClean="0"/>
              <a:t>Xdata</a:t>
            </a:r>
            <a:r>
              <a:rPr lang="en-US" dirty="0" smtClean="0"/>
              <a:t>)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457200"/>
            <a:ext cx="7086600" cy="671513"/>
          </a:xfrm>
        </p:spPr>
        <p:txBody>
          <a:bodyPr/>
          <a:lstStyle/>
          <a:p>
            <a:pPr algn="ctr"/>
            <a:r>
              <a:rPr lang="en-US" b="1" smtClean="0">
                <a:solidFill>
                  <a:schemeClr val="tx2"/>
                </a:solidFill>
              </a:rPr>
              <a:t>Interpreting a Regression</a:t>
            </a: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838200" y="3886200"/>
            <a:ext cx="762000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 algn="l">
              <a:buFontTx/>
              <a:buBlip>
                <a:blip r:embed="rId2"/>
              </a:buBlip>
            </a:pPr>
            <a:r>
              <a:rPr lang="en-US" i="1" dirty="0"/>
              <a:t>Sales</a:t>
            </a:r>
            <a:r>
              <a:rPr lang="en-US" dirty="0">
                <a:solidFill>
                  <a:schemeClr val="tx2"/>
                </a:solidFill>
              </a:rPr>
              <a:t> (millions) depends on </a:t>
            </a:r>
            <a:r>
              <a:rPr lang="en-US" i="1" dirty="0"/>
              <a:t>Advert</a:t>
            </a:r>
            <a:r>
              <a:rPr lang="en-US" dirty="0">
                <a:solidFill>
                  <a:schemeClr val="tx2"/>
                </a:solidFill>
              </a:rPr>
              <a:t> (thousands)</a:t>
            </a:r>
          </a:p>
          <a:p>
            <a:pPr marL="457200" indent="-457200" algn="l">
              <a:lnSpc>
                <a:spcPct val="150000"/>
              </a:lnSpc>
              <a:buFontTx/>
              <a:buBlip>
                <a:blip r:embed="rId2"/>
              </a:buBlip>
            </a:pPr>
            <a:r>
              <a:rPr lang="en-US" i="1" dirty="0"/>
              <a:t>Advert</a:t>
            </a:r>
            <a:r>
              <a:rPr lang="en-US" dirty="0">
                <a:solidFill>
                  <a:schemeClr val="tx2"/>
                </a:solidFill>
              </a:rPr>
              <a:t> = 0 </a:t>
            </a:r>
            <a:r>
              <a:rPr lang="en-US" dirty="0">
                <a:solidFill>
                  <a:schemeClr val="tx2"/>
                </a:solidFill>
                <a:sym typeface="Symbol" pitchFamily="18" charset="2"/>
              </a:rPr>
              <a:t></a:t>
            </a:r>
            <a:r>
              <a:rPr lang="en-US" dirty="0">
                <a:solidFill>
                  <a:schemeClr val="tx2"/>
                </a:solidFill>
              </a:rPr>
              <a:t> predicted </a:t>
            </a:r>
            <a:r>
              <a:rPr lang="en-US" i="1" dirty="0"/>
              <a:t>Sales</a:t>
            </a:r>
            <a:r>
              <a:rPr lang="en-US" dirty="0">
                <a:solidFill>
                  <a:schemeClr val="tx2"/>
                </a:solidFill>
              </a:rPr>
              <a:t> = 34.7 (intercept)</a:t>
            </a:r>
          </a:p>
          <a:p>
            <a:pPr marL="457200" indent="-457200" algn="l">
              <a:lnSpc>
                <a:spcPct val="150000"/>
              </a:lnSpc>
              <a:buFontTx/>
              <a:buBlip>
                <a:blip r:embed="rId2"/>
              </a:buBlip>
            </a:pPr>
            <a:r>
              <a:rPr lang="en-US" i="1" dirty="0"/>
              <a:t>Advert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dirty="0">
                <a:solidFill>
                  <a:schemeClr val="tx2"/>
                </a:solidFill>
                <a:sym typeface="Symbol" pitchFamily="18" charset="2"/>
              </a:rPr>
              <a:t> </a:t>
            </a:r>
            <a:r>
              <a:rPr lang="en-US" dirty="0">
                <a:solidFill>
                  <a:schemeClr val="tx2"/>
                </a:solidFill>
              </a:rPr>
              <a:t>by 1 unit </a:t>
            </a:r>
            <a:r>
              <a:rPr lang="en-US" dirty="0">
                <a:solidFill>
                  <a:schemeClr val="tx2"/>
                </a:solidFill>
                <a:sym typeface="Symbol" pitchFamily="18" charset="2"/>
              </a:rPr>
              <a:t> </a:t>
            </a:r>
            <a:r>
              <a:rPr lang="en-US" i="1" dirty="0"/>
              <a:t>Sales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dirty="0">
                <a:solidFill>
                  <a:schemeClr val="tx2"/>
                </a:solidFill>
                <a:sym typeface="Symbol" pitchFamily="18" charset="2"/>
              </a:rPr>
              <a:t></a:t>
            </a:r>
            <a:r>
              <a:rPr lang="en-US" dirty="0">
                <a:solidFill>
                  <a:schemeClr val="tx2"/>
                </a:solidFill>
              </a:rPr>
              <a:t> by 1.42 (slope)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143000" y="2209800"/>
            <a:ext cx="6400800" cy="70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137160" bIns="13716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0" lang="en-US" sz="2800" b="1" i="1" dirty="0"/>
              <a:t>Sales</a:t>
            </a:r>
            <a:r>
              <a:rPr kumimoji="0" lang="en-US" sz="2800" b="1" dirty="0"/>
              <a:t> = 34.7 + 1.42 </a:t>
            </a:r>
            <a:r>
              <a:rPr kumimoji="0" lang="en-US" sz="2800" b="1" i="1" dirty="0"/>
              <a:t>Advert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5486400" y="1600200"/>
            <a:ext cx="6858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200">
                <a:solidFill>
                  <a:srgbClr val="FF0000"/>
                </a:solidFill>
              </a:rPr>
              <a:t>slope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3276600" y="1600200"/>
            <a:ext cx="9144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200">
                <a:solidFill>
                  <a:srgbClr val="FF0000"/>
                </a:solidFill>
              </a:rPr>
              <a:t>intercept</a:t>
            </a:r>
          </a:p>
        </p:txBody>
      </p:sp>
      <p:sp>
        <p:nvSpPr>
          <p:cNvPr id="9223" name="Line 7"/>
          <p:cNvSpPr>
            <a:spLocks noChangeShapeType="1"/>
          </p:cNvSpPr>
          <p:nvPr/>
        </p:nvSpPr>
        <p:spPr bwMode="auto">
          <a:xfrm>
            <a:off x="3810000" y="1905000"/>
            <a:ext cx="76200" cy="381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4" name="Line 8"/>
          <p:cNvSpPr>
            <a:spLocks noChangeShapeType="1"/>
          </p:cNvSpPr>
          <p:nvPr/>
        </p:nvSpPr>
        <p:spPr bwMode="auto">
          <a:xfrm flipH="1">
            <a:off x="5257800" y="1905000"/>
            <a:ext cx="381000" cy="381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457200"/>
            <a:ext cx="7086600" cy="671513"/>
          </a:xfrm>
        </p:spPr>
        <p:txBody>
          <a:bodyPr/>
          <a:lstStyle/>
          <a:p>
            <a:pPr algn="ctr"/>
            <a:r>
              <a:rPr lang="en-US" b="1" smtClean="0">
                <a:solidFill>
                  <a:schemeClr val="tx2"/>
                </a:solidFill>
              </a:rPr>
              <a:t>Measuring Fit</a:t>
            </a:r>
          </a:p>
        </p:txBody>
      </p:sp>
      <p:sp>
        <p:nvSpPr>
          <p:cNvPr id="10243" name="Text Box 4"/>
          <p:cNvSpPr txBox="1">
            <a:spLocks noChangeArrowheads="1"/>
          </p:cNvSpPr>
          <p:nvPr/>
        </p:nvSpPr>
        <p:spPr bwMode="auto">
          <a:xfrm>
            <a:off x="1219200" y="2057400"/>
            <a:ext cx="6400800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137160" bIns="13716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0" lang="en-US" sz="2800" i="1" dirty="0"/>
              <a:t>Sales</a:t>
            </a:r>
            <a:r>
              <a:rPr kumimoji="0" lang="en-US" sz="2800" dirty="0"/>
              <a:t> = 34.7 + 1.42 </a:t>
            </a:r>
            <a:r>
              <a:rPr kumimoji="0" lang="en-US" sz="2800" i="1" dirty="0"/>
              <a:t>Advert</a:t>
            </a:r>
          </a:p>
          <a:p>
            <a:pPr algn="ctr">
              <a:spcBef>
                <a:spcPct val="50000"/>
              </a:spcBef>
            </a:pPr>
            <a:r>
              <a:rPr kumimoji="0" lang="en-US" sz="2800" i="1" dirty="0">
                <a:solidFill>
                  <a:srgbClr val="006600"/>
                </a:solidFill>
              </a:rPr>
              <a:t>R</a:t>
            </a:r>
            <a:r>
              <a:rPr kumimoji="0" lang="en-US" sz="2800" baseline="30000" dirty="0">
                <a:solidFill>
                  <a:srgbClr val="006600"/>
                </a:solidFill>
              </a:rPr>
              <a:t>2</a:t>
            </a:r>
            <a:r>
              <a:rPr kumimoji="0" lang="en-US" sz="2800" dirty="0">
                <a:solidFill>
                  <a:srgbClr val="006600"/>
                </a:solidFill>
              </a:rPr>
              <a:t> = 0.473</a:t>
            </a:r>
            <a:r>
              <a:rPr kumimoji="0" lang="en-US" sz="2800" dirty="0"/>
              <a:t>       </a:t>
            </a:r>
            <a:r>
              <a:rPr kumimoji="0" lang="en-US" sz="2800" i="1" dirty="0">
                <a:solidFill>
                  <a:schemeClr val="folHlink"/>
                </a:solidFill>
              </a:rPr>
              <a:t>t</a:t>
            </a:r>
            <a:r>
              <a:rPr kumimoji="0" lang="en-US" sz="2800" dirty="0">
                <a:solidFill>
                  <a:schemeClr val="folHlink"/>
                </a:solidFill>
              </a:rPr>
              <a:t> = 1.87</a:t>
            </a:r>
            <a:r>
              <a:rPr kumimoji="0" lang="en-US" sz="2800" dirty="0"/>
              <a:t>      </a:t>
            </a:r>
            <a:r>
              <a:rPr kumimoji="0" lang="en-US" sz="2800" i="1" dirty="0">
                <a:solidFill>
                  <a:srgbClr val="CC6600"/>
                </a:solidFill>
              </a:rPr>
              <a:t>p</a:t>
            </a:r>
            <a:r>
              <a:rPr kumimoji="0" lang="en-US" sz="2800" dirty="0">
                <a:solidFill>
                  <a:srgbClr val="CC6600"/>
                </a:solidFill>
              </a:rPr>
              <a:t> = 0.073</a:t>
            </a:r>
          </a:p>
        </p:txBody>
      </p:sp>
      <p:sp>
        <p:nvSpPr>
          <p:cNvPr id="10244" name="Text Box 5"/>
          <p:cNvSpPr txBox="1">
            <a:spLocks noChangeArrowheads="1"/>
          </p:cNvSpPr>
          <p:nvPr/>
        </p:nvSpPr>
        <p:spPr bwMode="auto">
          <a:xfrm>
            <a:off x="3200400" y="4038600"/>
            <a:ext cx="2667000" cy="241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600" b="1" dirty="0">
                <a:solidFill>
                  <a:schemeClr val="folHlink"/>
                </a:solidFill>
              </a:rPr>
              <a:t>The </a:t>
            </a:r>
            <a:r>
              <a:rPr lang="en-US" sz="1600" b="1" i="1" dirty="0">
                <a:solidFill>
                  <a:schemeClr val="folHlink"/>
                </a:solidFill>
              </a:rPr>
              <a:t>t </a:t>
            </a:r>
            <a:r>
              <a:rPr lang="en-US" sz="1600" b="1" dirty="0">
                <a:solidFill>
                  <a:schemeClr val="folHlink"/>
                </a:solidFill>
              </a:rPr>
              <a:t>statistic is to test the hypothesis of zero slope (i.e., the hypothesis that </a:t>
            </a:r>
            <a:r>
              <a:rPr lang="en-US" sz="1600" b="1" i="1" dirty="0">
                <a:solidFill>
                  <a:schemeClr val="folHlink"/>
                </a:solidFill>
              </a:rPr>
              <a:t>X</a:t>
            </a:r>
            <a:r>
              <a:rPr lang="en-US" sz="1600" b="1" dirty="0">
                <a:solidFill>
                  <a:schemeClr val="folHlink"/>
                </a:solidFill>
              </a:rPr>
              <a:t> does not help predict </a:t>
            </a:r>
            <a:r>
              <a:rPr lang="en-US" sz="1600" b="1" i="1" dirty="0">
                <a:solidFill>
                  <a:schemeClr val="folHlink"/>
                </a:solidFill>
              </a:rPr>
              <a:t>Y</a:t>
            </a:r>
            <a:r>
              <a:rPr lang="en-US" sz="1600" b="1" dirty="0">
                <a:solidFill>
                  <a:schemeClr val="folHlink"/>
                </a:solidFill>
              </a:rPr>
              <a:t>).  The larger the </a:t>
            </a:r>
            <a:r>
              <a:rPr lang="en-US" sz="1600" b="1" i="1" dirty="0">
                <a:solidFill>
                  <a:schemeClr val="folHlink"/>
                </a:solidFill>
              </a:rPr>
              <a:t>t</a:t>
            </a:r>
            <a:r>
              <a:rPr lang="en-US" sz="1600" b="1" dirty="0">
                <a:solidFill>
                  <a:schemeClr val="folHlink"/>
                </a:solidFill>
              </a:rPr>
              <a:t> statistic, the more we want to reject the hypothesis </a:t>
            </a:r>
            <a:r>
              <a:rPr lang="en-US" sz="1600" b="1" i="1" dirty="0">
                <a:solidFill>
                  <a:schemeClr val="folHlink"/>
                </a:solidFill>
                <a:latin typeface="Symbol" pitchFamily="18" charset="2"/>
              </a:rPr>
              <a:t>b</a:t>
            </a:r>
            <a:r>
              <a:rPr lang="en-US" sz="1600" b="1" baseline="-25000" dirty="0">
                <a:solidFill>
                  <a:schemeClr val="folHlink"/>
                </a:solidFill>
              </a:rPr>
              <a:t>1</a:t>
            </a:r>
            <a:r>
              <a:rPr lang="en-US" sz="1600" b="1" dirty="0">
                <a:solidFill>
                  <a:schemeClr val="folHlink"/>
                </a:solidFill>
              </a:rPr>
              <a:t> = 0.</a:t>
            </a:r>
          </a:p>
          <a:p>
            <a:pPr>
              <a:spcBef>
                <a:spcPct val="50000"/>
              </a:spcBef>
            </a:pPr>
            <a:endParaRPr lang="en-US" sz="1600" dirty="0"/>
          </a:p>
        </p:txBody>
      </p:sp>
      <p:sp>
        <p:nvSpPr>
          <p:cNvPr id="10245" name="Text Box 6"/>
          <p:cNvSpPr txBox="1">
            <a:spLocks noChangeArrowheads="1"/>
          </p:cNvSpPr>
          <p:nvPr/>
        </p:nvSpPr>
        <p:spPr bwMode="auto">
          <a:xfrm>
            <a:off x="762000" y="4038600"/>
            <a:ext cx="1905000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US" sz="1600" dirty="0">
                <a:solidFill>
                  <a:srgbClr val="006600"/>
                </a:solidFill>
              </a:rPr>
              <a:t>This </a:t>
            </a:r>
            <a:r>
              <a:rPr lang="en-US" sz="1600" i="1" dirty="0">
                <a:solidFill>
                  <a:srgbClr val="006600"/>
                </a:solidFill>
              </a:rPr>
              <a:t>R</a:t>
            </a:r>
            <a:r>
              <a:rPr lang="en-US" sz="1600" baseline="30000" dirty="0">
                <a:solidFill>
                  <a:srgbClr val="006600"/>
                </a:solidFill>
              </a:rPr>
              <a:t>2</a:t>
            </a:r>
            <a:r>
              <a:rPr lang="en-US" sz="1600" dirty="0">
                <a:solidFill>
                  <a:srgbClr val="006600"/>
                </a:solidFill>
              </a:rPr>
              <a:t> says that about 47% of the variation in </a:t>
            </a:r>
            <a:r>
              <a:rPr lang="en-US" sz="1600" i="1" dirty="0"/>
              <a:t>Sales</a:t>
            </a:r>
            <a:r>
              <a:rPr lang="en-US" sz="1600" dirty="0">
                <a:solidFill>
                  <a:srgbClr val="006600"/>
                </a:solidFill>
              </a:rPr>
              <a:t> is “explained” by </a:t>
            </a:r>
            <a:r>
              <a:rPr lang="en-US" sz="1600" i="1" dirty="0"/>
              <a:t>Advert</a:t>
            </a:r>
            <a:r>
              <a:rPr lang="en-US" sz="1600" dirty="0">
                <a:solidFill>
                  <a:srgbClr val="006600"/>
                </a:solidFill>
              </a:rPr>
              <a:t>.</a:t>
            </a:r>
            <a:endParaRPr lang="en-US" sz="1600" dirty="0"/>
          </a:p>
        </p:txBody>
      </p:sp>
      <p:sp>
        <p:nvSpPr>
          <p:cNvPr id="10246" name="Text Box 7"/>
          <p:cNvSpPr txBox="1">
            <a:spLocks noChangeArrowheads="1"/>
          </p:cNvSpPr>
          <p:nvPr/>
        </p:nvSpPr>
        <p:spPr bwMode="auto">
          <a:xfrm>
            <a:off x="6172200" y="4038600"/>
            <a:ext cx="2438400" cy="229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600" dirty="0">
                <a:solidFill>
                  <a:srgbClr val="CC6600"/>
                </a:solidFill>
              </a:rPr>
              <a:t>The </a:t>
            </a:r>
            <a:r>
              <a:rPr lang="en-US" sz="1600" i="1" dirty="0">
                <a:solidFill>
                  <a:srgbClr val="CC6600"/>
                </a:solidFill>
              </a:rPr>
              <a:t>p</a:t>
            </a:r>
            <a:r>
              <a:rPr lang="en-US" sz="1600" dirty="0">
                <a:solidFill>
                  <a:srgbClr val="CC6600"/>
                </a:solidFill>
              </a:rPr>
              <a:t>-value is the probability of Type I error if we reject the hypothesis of a zero slope. In this example, we can reject the hypothesis of a zero slope at </a:t>
            </a:r>
            <a:r>
              <a:rPr lang="en-US" sz="1600" i="1" dirty="0">
                <a:solidFill>
                  <a:srgbClr val="CC6600"/>
                </a:solidFill>
                <a:latin typeface="Symbol" pitchFamily="18" charset="2"/>
              </a:rPr>
              <a:t>a</a:t>
            </a:r>
            <a:r>
              <a:rPr lang="en-US" sz="1600" dirty="0">
                <a:solidFill>
                  <a:srgbClr val="CC6600"/>
                </a:solidFill>
              </a:rPr>
              <a:t> = 0.10 but not at </a:t>
            </a:r>
            <a:r>
              <a:rPr lang="en-US" sz="1600" i="1" dirty="0">
                <a:solidFill>
                  <a:srgbClr val="CC6600"/>
                </a:solidFill>
                <a:latin typeface="Symbol" pitchFamily="18" charset="2"/>
              </a:rPr>
              <a:t>a</a:t>
            </a:r>
            <a:r>
              <a:rPr lang="en-US" sz="1600" dirty="0">
                <a:solidFill>
                  <a:srgbClr val="CC6600"/>
                </a:solidFill>
              </a:rPr>
              <a:t> = 0.05.</a:t>
            </a:r>
          </a:p>
        </p:txBody>
      </p:sp>
      <p:sp>
        <p:nvSpPr>
          <p:cNvPr id="10247" name="Line 8"/>
          <p:cNvSpPr>
            <a:spLocks noChangeShapeType="1"/>
          </p:cNvSpPr>
          <p:nvPr/>
        </p:nvSpPr>
        <p:spPr bwMode="auto">
          <a:xfrm flipV="1">
            <a:off x="2209800" y="3352800"/>
            <a:ext cx="381000" cy="609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48" name="Line 9"/>
          <p:cNvSpPr>
            <a:spLocks noChangeShapeType="1"/>
          </p:cNvSpPr>
          <p:nvPr/>
        </p:nvSpPr>
        <p:spPr bwMode="auto">
          <a:xfrm flipV="1">
            <a:off x="4267200" y="3276600"/>
            <a:ext cx="152400" cy="6858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49" name="Line 10"/>
          <p:cNvSpPr>
            <a:spLocks noChangeShapeType="1"/>
          </p:cNvSpPr>
          <p:nvPr/>
        </p:nvSpPr>
        <p:spPr bwMode="auto">
          <a:xfrm flipH="1" flipV="1">
            <a:off x="6629400" y="3276600"/>
            <a:ext cx="381000" cy="6858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457200"/>
            <a:ext cx="8458200" cy="671513"/>
          </a:xfrm>
        </p:spPr>
        <p:txBody>
          <a:bodyPr/>
          <a:lstStyle/>
          <a:p>
            <a:pPr algn="ctr"/>
            <a:r>
              <a:rPr lang="en-US" b="1" smtClean="0">
                <a:solidFill>
                  <a:schemeClr val="tx2"/>
                </a:solidFill>
              </a:rPr>
              <a:t>Case Study: Predicting Stock Returns</a:t>
            </a: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914400" y="3657600"/>
            <a:ext cx="7010400" cy="176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buClr>
                <a:schemeClr val="folHlink"/>
              </a:buClr>
              <a:buFont typeface="Wingdings" pitchFamily="2" charset="2"/>
              <a:buBlip>
                <a:blip r:embed="rId2"/>
              </a:buBlip>
            </a:pPr>
            <a:r>
              <a:rPr lang="en-US" sz="2000" dirty="0">
                <a:solidFill>
                  <a:schemeClr val="tx2"/>
                </a:solidFill>
              </a:rPr>
              <a:t>  Regression was fitted for 5 different time periods</a:t>
            </a:r>
          </a:p>
          <a:p>
            <a:pPr algn="l">
              <a:lnSpc>
                <a:spcPct val="150000"/>
              </a:lnSpc>
              <a:buClr>
                <a:schemeClr val="folHlink"/>
              </a:buClr>
              <a:buFont typeface="Wingdings" pitchFamily="2" charset="2"/>
              <a:buBlip>
                <a:blip r:embed="rId2"/>
              </a:buBlip>
            </a:pPr>
            <a:r>
              <a:rPr lang="en-US" sz="2000" dirty="0">
                <a:solidFill>
                  <a:schemeClr val="tx2"/>
                </a:solidFill>
              </a:rPr>
              <a:t>  Inverse relationship between </a:t>
            </a:r>
            <a:r>
              <a:rPr lang="en-US" sz="2000" i="1" dirty="0"/>
              <a:t>P/E</a:t>
            </a:r>
            <a:r>
              <a:rPr lang="en-US" sz="2000" dirty="0">
                <a:solidFill>
                  <a:schemeClr val="tx2"/>
                </a:solidFill>
              </a:rPr>
              <a:t> and </a:t>
            </a:r>
            <a:r>
              <a:rPr lang="en-US" sz="2000" i="1" dirty="0"/>
              <a:t>Return</a:t>
            </a:r>
          </a:p>
          <a:p>
            <a:pPr algn="l">
              <a:lnSpc>
                <a:spcPct val="150000"/>
              </a:lnSpc>
              <a:buClr>
                <a:schemeClr val="folHlink"/>
              </a:buClr>
              <a:buFont typeface="Wingdings" pitchFamily="2" charset="2"/>
              <a:buBlip>
                <a:blip r:embed="rId2"/>
              </a:buBlip>
            </a:pPr>
            <a:r>
              <a:rPr lang="en-US" sz="2000" dirty="0">
                <a:solidFill>
                  <a:schemeClr val="tx2"/>
                </a:solidFill>
              </a:rPr>
              <a:t>  </a:t>
            </a:r>
            <a:r>
              <a:rPr lang="en-US" sz="2000" i="1" dirty="0">
                <a:solidFill>
                  <a:schemeClr val="tx2"/>
                </a:solidFill>
              </a:rPr>
              <a:t>R</a:t>
            </a:r>
            <a:r>
              <a:rPr lang="en-US" sz="2000" baseline="30000" dirty="0">
                <a:solidFill>
                  <a:schemeClr val="tx2"/>
                </a:solidFill>
              </a:rPr>
              <a:t>2</a:t>
            </a:r>
            <a:r>
              <a:rPr lang="en-US" sz="2000" dirty="0">
                <a:solidFill>
                  <a:schemeClr val="tx2"/>
                </a:solidFill>
              </a:rPr>
              <a:t> shows better fit if longer holding period</a:t>
            </a:r>
          </a:p>
          <a:p>
            <a:pPr algn="l">
              <a:lnSpc>
                <a:spcPct val="150000"/>
              </a:lnSpc>
              <a:buClr>
                <a:schemeClr val="folHlink"/>
              </a:buClr>
              <a:buFont typeface="Wingdings" pitchFamily="2" charset="2"/>
              <a:buBlip>
                <a:blip r:embed="rId2"/>
              </a:buBlip>
            </a:pPr>
            <a:r>
              <a:rPr lang="en-US" sz="2000" dirty="0">
                <a:solidFill>
                  <a:schemeClr val="tx2"/>
                </a:solidFill>
              </a:rPr>
              <a:t>  </a:t>
            </a:r>
            <a:r>
              <a:rPr lang="en-US" sz="2000" i="1" dirty="0">
                <a:solidFill>
                  <a:schemeClr val="tx2"/>
                </a:solidFill>
              </a:rPr>
              <a:t>p</a:t>
            </a:r>
            <a:r>
              <a:rPr lang="en-US" sz="2000" dirty="0">
                <a:solidFill>
                  <a:schemeClr val="tx2"/>
                </a:solidFill>
              </a:rPr>
              <a:t>-values are significant at </a:t>
            </a:r>
            <a:r>
              <a:rPr lang="en-US" sz="2000" dirty="0">
                <a:solidFill>
                  <a:schemeClr val="tx2"/>
                </a:solidFill>
                <a:latin typeface="Symbol" pitchFamily="18" charset="2"/>
              </a:rPr>
              <a:t>a</a:t>
            </a:r>
            <a:r>
              <a:rPr lang="en-US" sz="2000" dirty="0">
                <a:solidFill>
                  <a:schemeClr val="tx2"/>
                </a:solidFill>
              </a:rPr>
              <a:t> = 0.05 (except 1 year)</a:t>
            </a:r>
          </a:p>
        </p:txBody>
      </p:sp>
      <p:sp>
        <p:nvSpPr>
          <p:cNvPr id="11268" name="Text Box 6"/>
          <p:cNvSpPr txBox="1">
            <a:spLocks noChangeArrowheads="1"/>
          </p:cNvSpPr>
          <p:nvPr/>
        </p:nvSpPr>
        <p:spPr bwMode="auto">
          <a:xfrm>
            <a:off x="914400" y="5867400"/>
            <a:ext cx="76200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600">
                <a:solidFill>
                  <a:srgbClr val="003300"/>
                </a:solidFill>
                <a:latin typeface="Times New Roman" pitchFamily="18" charset="0"/>
              </a:rPr>
              <a:t>Source  Ruben Trevino and Fiona Robertson, “P/E Ratios and Stock Market Returns,” </a:t>
            </a:r>
            <a:r>
              <a:rPr lang="en-US" sz="1600" i="1">
                <a:solidFill>
                  <a:srgbClr val="003300"/>
                </a:solidFill>
                <a:latin typeface="Times New Roman" pitchFamily="18" charset="0"/>
              </a:rPr>
              <a:t>Journal of Financial Planning</a:t>
            </a:r>
            <a:r>
              <a:rPr lang="en-US" sz="1600">
                <a:solidFill>
                  <a:srgbClr val="003300"/>
                </a:solidFill>
                <a:latin typeface="Times New Roman" pitchFamily="18" charset="0"/>
              </a:rPr>
              <a:t>, Vol. 15, No. 2, February, 2002, pp. 76-84.</a:t>
            </a:r>
          </a:p>
        </p:txBody>
      </p:sp>
      <p:pic>
        <p:nvPicPr>
          <p:cNvPr id="1126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600200"/>
            <a:ext cx="7162800" cy="167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04800"/>
            <a:ext cx="8421688" cy="722313"/>
          </a:xfrm>
        </p:spPr>
        <p:txBody>
          <a:bodyPr/>
          <a:lstStyle/>
          <a:p>
            <a:pPr algn="ctr"/>
            <a:r>
              <a:rPr lang="en-US" sz="3600" b="1" smtClean="0">
                <a:solidFill>
                  <a:schemeClr val="tx2"/>
                </a:solidFill>
              </a:rPr>
              <a:t/>
            </a:r>
            <a:br>
              <a:rPr lang="en-US" sz="3600" b="1" smtClean="0">
                <a:solidFill>
                  <a:schemeClr val="tx2"/>
                </a:solidFill>
              </a:rPr>
            </a:br>
            <a:r>
              <a:rPr lang="en-US" sz="3600" b="1" smtClean="0">
                <a:solidFill>
                  <a:schemeClr val="tx2"/>
                </a:solidFill>
              </a:rPr>
              <a:t>Residuals</a:t>
            </a: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1447800" y="2590800"/>
            <a:ext cx="6248400" cy="312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 algn="l">
              <a:buFont typeface="Wingdings" pitchFamily="2" charset="2"/>
              <a:buBlip>
                <a:blip r:embed="rId2"/>
              </a:buBlip>
            </a:pPr>
            <a:r>
              <a:rPr lang="en-US" dirty="0">
                <a:solidFill>
                  <a:schemeClr val="tx2"/>
                </a:solidFill>
              </a:rPr>
              <a:t>Residual is the difference between an actual value of </a:t>
            </a:r>
            <a:r>
              <a:rPr lang="en-US" i="1" dirty="0">
                <a:solidFill>
                  <a:schemeClr val="tx2"/>
                </a:solidFill>
              </a:rPr>
              <a:t>Y</a:t>
            </a:r>
            <a:r>
              <a:rPr lang="en-US" dirty="0">
                <a:solidFill>
                  <a:schemeClr val="tx2"/>
                </a:solidFill>
              </a:rPr>
              <a:t> and the fitted value of </a:t>
            </a:r>
            <a:r>
              <a:rPr lang="en-US" i="1" dirty="0">
                <a:solidFill>
                  <a:schemeClr val="tx2"/>
                </a:solidFill>
              </a:rPr>
              <a:t>Y</a:t>
            </a:r>
            <a:r>
              <a:rPr lang="en-US" dirty="0">
                <a:solidFill>
                  <a:schemeClr val="tx2"/>
                </a:solidFill>
              </a:rPr>
              <a:t> from the regression equation</a:t>
            </a:r>
          </a:p>
          <a:p>
            <a:pPr marL="457200" indent="-457200" algn="l">
              <a:buFont typeface="Wingdings" pitchFamily="2" charset="2"/>
              <a:buBlip>
                <a:blip r:embed="rId2"/>
              </a:buBlip>
            </a:pPr>
            <a:endParaRPr lang="en-US" dirty="0">
              <a:solidFill>
                <a:schemeClr val="tx2"/>
              </a:solidFill>
            </a:endParaRPr>
          </a:p>
          <a:p>
            <a:pPr marL="457200" indent="-457200"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US" dirty="0">
                <a:solidFill>
                  <a:schemeClr val="tx2"/>
                </a:solidFill>
              </a:rPr>
              <a:t>Zero residual would indicate a perfect fit for that data point</a:t>
            </a:r>
          </a:p>
          <a:p>
            <a:pPr marL="457200" indent="-457200"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endParaRPr lang="en-US" dirty="0">
              <a:solidFill>
                <a:schemeClr val="tx2"/>
              </a:solidFill>
            </a:endParaRPr>
          </a:p>
          <a:p>
            <a:pPr marL="457200" indent="-457200" algn="l">
              <a:lnSpc>
                <a:spcPct val="130000"/>
              </a:lnSpc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US" dirty="0">
                <a:solidFill>
                  <a:schemeClr val="tx2"/>
                </a:solidFill>
              </a:rPr>
              <a:t>There are </a:t>
            </a:r>
            <a:r>
              <a:rPr lang="en-US" i="1" dirty="0">
                <a:solidFill>
                  <a:schemeClr val="tx2"/>
                </a:solidFill>
              </a:rPr>
              <a:t>n</a:t>
            </a:r>
            <a:r>
              <a:rPr lang="en-US" dirty="0">
                <a:solidFill>
                  <a:schemeClr val="tx2"/>
                </a:solidFill>
              </a:rPr>
              <a:t> residuals (</a:t>
            </a:r>
            <a:r>
              <a:rPr lang="en-US" i="1" dirty="0" err="1">
                <a:solidFill>
                  <a:schemeClr val="tx2"/>
                </a:solidFill>
              </a:rPr>
              <a:t>i</a:t>
            </a:r>
            <a:r>
              <a:rPr lang="en-US" dirty="0">
                <a:solidFill>
                  <a:schemeClr val="tx2"/>
                </a:solidFill>
              </a:rPr>
              <a:t> = 1, 2, ... , </a:t>
            </a:r>
            <a:r>
              <a:rPr lang="en-US" i="1" dirty="0">
                <a:solidFill>
                  <a:schemeClr val="tx2"/>
                </a:solidFill>
              </a:rPr>
              <a:t>n</a:t>
            </a:r>
            <a:r>
              <a:rPr lang="en-US" dirty="0">
                <a:solidFill>
                  <a:schemeClr val="tx2"/>
                </a:solidFill>
              </a:rPr>
              <a:t>)</a:t>
            </a:r>
          </a:p>
        </p:txBody>
      </p:sp>
      <p:sp>
        <p:nvSpPr>
          <p:cNvPr id="12292" name="Rectangle 7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12293" name="Picture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524000"/>
            <a:ext cx="18288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INEDINNAVIGATOR" val="True"/>
  <p:tag name="HOTSPOTTYPE" val="DefinedInNavigator"/>
  <p:tag name="BRANCHTO" val="262"/>
</p:tagLst>
</file>

<file path=ppt/theme/theme1.xml><?xml version="1.0" encoding="utf-8"?>
<a:theme xmlns:a="http://schemas.openxmlformats.org/drawingml/2006/main" name="Default Design">
  <a:themeElements>
    <a:clrScheme name="Default Design 5">
      <a:dk1>
        <a:srgbClr val="0000FF"/>
      </a:dk1>
      <a:lt1>
        <a:srgbClr val="FFFFCC"/>
      </a:lt1>
      <a:dk2>
        <a:srgbClr val="996600"/>
      </a:dk2>
      <a:lt2>
        <a:srgbClr val="FFFFCC"/>
      </a:lt2>
      <a:accent1>
        <a:srgbClr val="FFCC00"/>
      </a:accent1>
      <a:accent2>
        <a:srgbClr val="6666FF"/>
      </a:accent2>
      <a:accent3>
        <a:srgbClr val="FFFFE2"/>
      </a:accent3>
      <a:accent4>
        <a:srgbClr val="0000DA"/>
      </a:accent4>
      <a:accent5>
        <a:srgbClr val="FFE2AA"/>
      </a:accent5>
      <a:accent6>
        <a:srgbClr val="5C5CE7"/>
      </a:accent6>
      <a:hlink>
        <a:srgbClr val="999933"/>
      </a:hlink>
      <a:folHlink>
        <a:srgbClr val="990066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996633"/>
        </a:dk2>
        <a:lt2>
          <a:srgbClr val="FF9900"/>
        </a:lt2>
        <a:accent1>
          <a:srgbClr val="D60093"/>
        </a:accent1>
        <a:accent2>
          <a:srgbClr val="FFFF66"/>
        </a:accent2>
        <a:accent3>
          <a:srgbClr val="CAB8AD"/>
        </a:accent3>
        <a:accent4>
          <a:srgbClr val="DADADA"/>
        </a:accent4>
        <a:accent5>
          <a:srgbClr val="E8AAC8"/>
        </a:accent5>
        <a:accent6>
          <a:srgbClr val="E7E75C"/>
        </a:accent6>
        <a:hlink>
          <a:srgbClr val="FF9933"/>
        </a:hlink>
        <a:folHlink>
          <a:srgbClr val="FF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FFFFCC"/>
        </a:dk1>
        <a:lt1>
          <a:srgbClr val="FFFFFF"/>
        </a:lt1>
        <a:dk2>
          <a:srgbClr val="FFFFCC"/>
        </a:dk2>
        <a:lt2>
          <a:srgbClr val="996600"/>
        </a:lt2>
        <a:accent1>
          <a:srgbClr val="FFCC00"/>
        </a:accent1>
        <a:accent2>
          <a:srgbClr val="6666FF"/>
        </a:accent2>
        <a:accent3>
          <a:srgbClr val="FFFFE2"/>
        </a:accent3>
        <a:accent4>
          <a:srgbClr val="DADADA"/>
        </a:accent4>
        <a:accent5>
          <a:srgbClr val="FFE2AA"/>
        </a:accent5>
        <a:accent6>
          <a:srgbClr val="5C5CE7"/>
        </a:accent6>
        <a:hlink>
          <a:srgbClr val="999933"/>
        </a:hlink>
        <a:folHlink>
          <a:srgbClr val="99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EAEAEA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878787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990066"/>
        </a:dk2>
        <a:lt2>
          <a:srgbClr val="008080"/>
        </a:lt2>
        <a:accent1>
          <a:srgbClr val="D60093"/>
        </a:accent1>
        <a:accent2>
          <a:srgbClr val="FFFF66"/>
        </a:accent2>
        <a:accent3>
          <a:srgbClr val="CAAAB8"/>
        </a:accent3>
        <a:accent4>
          <a:srgbClr val="DADADA"/>
        </a:accent4>
        <a:accent5>
          <a:srgbClr val="E8AAC8"/>
        </a:accent5>
        <a:accent6>
          <a:srgbClr val="E7E75C"/>
        </a:accent6>
        <a:hlink>
          <a:srgbClr val="FF9933"/>
        </a:hlink>
        <a:folHlink>
          <a:srgbClr val="FF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FF"/>
        </a:dk1>
        <a:lt1>
          <a:srgbClr val="FFFFCC"/>
        </a:lt1>
        <a:dk2>
          <a:srgbClr val="996600"/>
        </a:dk2>
        <a:lt2>
          <a:srgbClr val="FFFFCC"/>
        </a:lt2>
        <a:accent1>
          <a:srgbClr val="FFCC00"/>
        </a:accent1>
        <a:accent2>
          <a:srgbClr val="6666FF"/>
        </a:accent2>
        <a:accent3>
          <a:srgbClr val="FFFFE2"/>
        </a:accent3>
        <a:accent4>
          <a:srgbClr val="0000DA"/>
        </a:accent4>
        <a:accent5>
          <a:srgbClr val="FFE2AA"/>
        </a:accent5>
        <a:accent6>
          <a:srgbClr val="5C5CE7"/>
        </a:accent6>
        <a:hlink>
          <a:srgbClr val="999933"/>
        </a:hlink>
        <a:folHlink>
          <a:srgbClr val="9900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2757</TotalTime>
  <Words>1473</Words>
  <Application>Microsoft Office PowerPoint</Application>
  <PresentationFormat>On-screen Show (4:3)</PresentationFormat>
  <Paragraphs>176</Paragraphs>
  <Slides>27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9" baseType="lpstr">
      <vt:lpstr>Default Design</vt:lpstr>
      <vt:lpstr>Equation</vt:lpstr>
      <vt:lpstr>Simple  Regression</vt:lpstr>
      <vt:lpstr>Simple Regression</vt:lpstr>
      <vt:lpstr>Regression Model</vt:lpstr>
      <vt:lpstr>Fitted Equation</vt:lpstr>
      <vt:lpstr>Least Squares Formulas</vt:lpstr>
      <vt:lpstr>Interpreting a Regression</vt:lpstr>
      <vt:lpstr>Measuring Fit</vt:lpstr>
      <vt:lpstr>Case Study: Predicting Stock Returns</vt:lpstr>
      <vt:lpstr> Residuals</vt:lpstr>
      <vt:lpstr> Ordinary Least Squares (OLS)</vt:lpstr>
      <vt:lpstr> Ordinary Least Squares (OLS)</vt:lpstr>
      <vt:lpstr>Confidence and Prediction Intervals</vt:lpstr>
      <vt:lpstr>Confidence Bands</vt:lpstr>
      <vt:lpstr>Example: Cockpit Noise</vt:lpstr>
      <vt:lpstr>Example: Regression Worksheet</vt:lpstr>
      <vt:lpstr>But Excel Does The Algebra</vt:lpstr>
      <vt:lpstr>Fit Statistics</vt:lpstr>
      <vt:lpstr>Example: U.S. Savings Function</vt:lpstr>
      <vt:lpstr>Significance Test for Slope</vt:lpstr>
      <vt:lpstr>Example: U.S. Savings Function</vt:lpstr>
      <vt:lpstr>Confidence Interval for Slope</vt:lpstr>
      <vt:lpstr>Example: U.S. Savings Function</vt:lpstr>
      <vt:lpstr>Three Ways to Check Slope Significance</vt:lpstr>
      <vt:lpstr>Example: U.S. Savings Function</vt:lpstr>
      <vt:lpstr>Visual Assessment of Fit</vt:lpstr>
      <vt:lpstr>Limitations of Simple Regression</vt:lpstr>
      <vt:lpstr>The Next Step:  Multiple Regression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Simple Regression</dc:title>
  <dc:subject>Chapter 12 - Simple Regression</dc:subject>
  <dc:creator>David P. Doane</dc:creator>
  <dc:description>Copyright (c) 2016 by McGraw-Hill.  This material is intended solely for educational use by purchasers of Doane/Seward 5e. It may not be copied or resold.</dc:description>
  <cp:lastModifiedBy>Blythe</cp:lastModifiedBy>
  <cp:revision>143</cp:revision>
  <cp:lastPrinted>1999-07-16T15:32:02Z</cp:lastPrinted>
  <dcterms:created xsi:type="dcterms:W3CDTF">1999-03-07T21:52:14Z</dcterms:created>
  <dcterms:modified xsi:type="dcterms:W3CDTF">2013-08-09T17:36:14Z</dcterms:modified>
</cp:coreProperties>
</file>