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71" r:id="rId5"/>
    <p:sldId id="269" r:id="rId6"/>
    <p:sldId id="258" r:id="rId7"/>
    <p:sldId id="260" r:id="rId8"/>
    <p:sldId id="259" r:id="rId9"/>
    <p:sldId id="268" r:id="rId10"/>
    <p:sldId id="262" r:id="rId11"/>
    <p:sldId id="263" r:id="rId12"/>
    <p:sldId id="261" r:id="rId13"/>
    <p:sldId id="264" r:id="rId14"/>
    <p:sldId id="265" r:id="rId15"/>
    <p:sldId id="266" r:id="rId16"/>
    <p:sldId id="267" r:id="rId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0000"/>
    <a:srgbClr val="FF0000"/>
    <a:srgbClr val="FFFFCC"/>
    <a:srgbClr val="FFFF9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308" y="-2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8DDCA6-B562-4A0A-8DA1-B013B897EBEC}" type="slidenum">
              <a:rPr lang="en-US"/>
              <a:pPr/>
              <a:t>‹#›</a:t>
            </a:fld>
            <a:endParaRPr lang="en-US"/>
          </a:p>
        </p:txBody>
      </p:sp>
    </p:spTree>
    <p:extLst>
      <p:ext uri="{BB962C8B-B14F-4D97-AF65-F5344CB8AC3E}">
        <p14:creationId xmlns:p14="http://schemas.microsoft.com/office/powerpoint/2010/main" val="113371227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51E5710-1989-41BD-978C-064462F0445E}" type="slidenum">
              <a:rPr lang="en-US"/>
              <a:pPr/>
              <a:t>‹#›</a:t>
            </a:fld>
            <a:endParaRPr lang="en-US"/>
          </a:p>
        </p:txBody>
      </p:sp>
    </p:spTree>
    <p:extLst>
      <p:ext uri="{BB962C8B-B14F-4D97-AF65-F5344CB8AC3E}">
        <p14:creationId xmlns:p14="http://schemas.microsoft.com/office/powerpoint/2010/main" val="13038675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9F79496-2C19-4009-ACAB-262B3AB9BC10}" type="slidenum">
              <a:rPr lang="en-US"/>
              <a:pPr/>
              <a:t>‹#›</a:t>
            </a:fld>
            <a:endParaRPr lang="en-US"/>
          </a:p>
        </p:txBody>
      </p:sp>
    </p:spTree>
    <p:extLst>
      <p:ext uri="{BB962C8B-B14F-4D97-AF65-F5344CB8AC3E}">
        <p14:creationId xmlns:p14="http://schemas.microsoft.com/office/powerpoint/2010/main" val="386870009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EAF026AF-D330-4DE4-89B2-4FE8105A15E2}" type="slidenum">
              <a:rPr lang="en-US"/>
              <a:pPr/>
              <a:t>‹#›</a:t>
            </a:fld>
            <a:endParaRPr lang="en-US"/>
          </a:p>
        </p:txBody>
      </p:sp>
    </p:spTree>
    <p:extLst>
      <p:ext uri="{BB962C8B-B14F-4D97-AF65-F5344CB8AC3E}">
        <p14:creationId xmlns:p14="http://schemas.microsoft.com/office/powerpoint/2010/main" val="228134937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67B3261-9864-49A3-9A79-DCEC7E4E0CEC}" type="slidenum">
              <a:rPr lang="en-US"/>
              <a:pPr/>
              <a:t>‹#›</a:t>
            </a:fld>
            <a:endParaRPr lang="en-US"/>
          </a:p>
        </p:txBody>
      </p:sp>
    </p:spTree>
    <p:extLst>
      <p:ext uri="{BB962C8B-B14F-4D97-AF65-F5344CB8AC3E}">
        <p14:creationId xmlns:p14="http://schemas.microsoft.com/office/powerpoint/2010/main" val="23148024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395E79C-A341-4DF3-8323-7794D774D94E}" type="slidenum">
              <a:rPr lang="en-US"/>
              <a:pPr/>
              <a:t>‹#›</a:t>
            </a:fld>
            <a:endParaRPr lang="en-US"/>
          </a:p>
        </p:txBody>
      </p:sp>
    </p:spTree>
    <p:extLst>
      <p:ext uri="{BB962C8B-B14F-4D97-AF65-F5344CB8AC3E}">
        <p14:creationId xmlns:p14="http://schemas.microsoft.com/office/powerpoint/2010/main" val="235101259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939AD088-5A20-4BB6-A64E-2C116A96E65F}" type="slidenum">
              <a:rPr lang="en-US"/>
              <a:pPr/>
              <a:t>‹#›</a:t>
            </a:fld>
            <a:endParaRPr lang="en-US"/>
          </a:p>
        </p:txBody>
      </p:sp>
    </p:spTree>
    <p:extLst>
      <p:ext uri="{BB962C8B-B14F-4D97-AF65-F5344CB8AC3E}">
        <p14:creationId xmlns:p14="http://schemas.microsoft.com/office/powerpoint/2010/main" val="2264586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2BF0D7B8-F08E-415F-9C22-849E22580AC3}" type="slidenum">
              <a:rPr lang="en-US"/>
              <a:pPr/>
              <a:t>‹#›</a:t>
            </a:fld>
            <a:endParaRPr lang="en-US"/>
          </a:p>
        </p:txBody>
      </p:sp>
    </p:spTree>
    <p:extLst>
      <p:ext uri="{BB962C8B-B14F-4D97-AF65-F5344CB8AC3E}">
        <p14:creationId xmlns:p14="http://schemas.microsoft.com/office/powerpoint/2010/main" val="87290217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0034181-0628-466B-A934-43012344FD52}" type="slidenum">
              <a:rPr lang="en-US"/>
              <a:pPr/>
              <a:t>‹#›</a:t>
            </a:fld>
            <a:endParaRPr lang="en-US"/>
          </a:p>
        </p:txBody>
      </p:sp>
    </p:spTree>
    <p:extLst>
      <p:ext uri="{BB962C8B-B14F-4D97-AF65-F5344CB8AC3E}">
        <p14:creationId xmlns:p14="http://schemas.microsoft.com/office/powerpoint/2010/main" val="17053628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F4DA3DF-017A-4671-AAFE-05A8B9DEB9A7}" type="slidenum">
              <a:rPr lang="en-US"/>
              <a:pPr/>
              <a:t>‹#›</a:t>
            </a:fld>
            <a:endParaRPr lang="en-US"/>
          </a:p>
        </p:txBody>
      </p:sp>
    </p:spTree>
    <p:extLst>
      <p:ext uri="{BB962C8B-B14F-4D97-AF65-F5344CB8AC3E}">
        <p14:creationId xmlns:p14="http://schemas.microsoft.com/office/powerpoint/2010/main" val="130136109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42364FB-5E46-4319-9B22-19786E149792}" type="slidenum">
              <a:rPr lang="en-US"/>
              <a:pPr/>
              <a:t>‹#›</a:t>
            </a:fld>
            <a:endParaRPr lang="en-US"/>
          </a:p>
        </p:txBody>
      </p:sp>
    </p:spTree>
    <p:extLst>
      <p:ext uri="{BB962C8B-B14F-4D97-AF65-F5344CB8AC3E}">
        <p14:creationId xmlns:p14="http://schemas.microsoft.com/office/powerpoint/2010/main" val="327181327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B67AE0B-5291-4A57-AAB1-F127E05F53E9}" type="slidenum">
              <a:rPr lang="en-US"/>
              <a:pPr/>
              <a:t>‹#›</a:t>
            </a:fld>
            <a:endParaRPr lang="en-US"/>
          </a:p>
        </p:txBody>
      </p:sp>
    </p:spTree>
    <p:extLst>
      <p:ext uri="{BB962C8B-B14F-4D97-AF65-F5344CB8AC3E}">
        <p14:creationId xmlns:p14="http://schemas.microsoft.com/office/powerpoint/2010/main" val="404103884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37071FB3-5D65-4263-A5AA-5AC60210828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0"/>
    </mc:Choice>
    <mc:Fallback>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 Id="rId4" Type="http://schemas.openxmlformats.org/officeDocument/2006/relationships/image" Target="../media/image23.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en-US" dirty="0">
                <a:solidFill>
                  <a:schemeClr val="accent1">
                    <a:lumMod val="25000"/>
                  </a:schemeClr>
                </a:solidFill>
                <a:effectLst>
                  <a:outerShdw blurRad="38100" dist="38100" dir="2700000" algn="tl">
                    <a:srgbClr val="000000">
                      <a:alpha val="43137"/>
                    </a:srgbClr>
                  </a:outerShdw>
                </a:effectLst>
                <a:latin typeface="Comic Sans MS" pitchFamily="66" charset="0"/>
              </a:rPr>
              <a:t>Goodness-of-Fit Tests</a:t>
            </a:r>
          </a:p>
        </p:txBody>
      </p:sp>
      <p:sp>
        <p:nvSpPr>
          <p:cNvPr id="2052" name="Text Box 4"/>
          <p:cNvSpPr txBox="1">
            <a:spLocks noChangeArrowheads="1"/>
          </p:cNvSpPr>
          <p:nvPr/>
        </p:nvSpPr>
        <p:spPr bwMode="auto">
          <a:xfrm>
            <a:off x="457200" y="5562600"/>
            <a:ext cx="8458200" cy="581025"/>
          </a:xfrm>
          <a:prstGeom prst="rect">
            <a:avLst/>
          </a:prstGeom>
          <a:solidFill>
            <a:srgbClr val="FFFF99">
              <a:alpha val="0"/>
            </a:srgb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spcBef>
                <a:spcPct val="50000"/>
              </a:spcBef>
            </a:pPr>
            <a:r>
              <a:rPr lang="en-US" sz="1600" b="1" i="1" dirty="0">
                <a:solidFill>
                  <a:schemeClr val="accent1">
                    <a:lumMod val="25000"/>
                  </a:schemeClr>
                </a:solidFill>
                <a:latin typeface="Times New Roman" pitchFamily="18" charset="0"/>
              </a:rPr>
              <a:t>Copyright (c) </a:t>
            </a:r>
            <a:r>
              <a:rPr lang="en-US" sz="1600" b="1" i="1" dirty="0" smtClean="0">
                <a:solidFill>
                  <a:schemeClr val="accent1">
                    <a:lumMod val="25000"/>
                  </a:schemeClr>
                </a:solidFill>
                <a:latin typeface="Times New Roman" pitchFamily="18" charset="0"/>
              </a:rPr>
              <a:t>2016 </a:t>
            </a:r>
            <a:r>
              <a:rPr lang="en-US" sz="1600" b="1" i="1" dirty="0">
                <a:solidFill>
                  <a:schemeClr val="accent1">
                    <a:lumMod val="25000"/>
                  </a:schemeClr>
                </a:solidFill>
                <a:latin typeface="Times New Roman" pitchFamily="18" charset="0"/>
              </a:rPr>
              <a:t>by The McGraw-Hill Companies.  This material is intended solely for educational purposes by licensed users of </a:t>
            </a:r>
            <a:r>
              <a:rPr lang="en-US" sz="1600" b="1" i="1" dirty="0" err="1">
                <a:solidFill>
                  <a:srgbClr val="0000FF"/>
                </a:solidFill>
                <a:latin typeface="Times New Roman" pitchFamily="18" charset="0"/>
              </a:rPr>
              <a:t>Learning</a:t>
            </a:r>
            <a:r>
              <a:rPr lang="en-US" sz="1600" b="1" i="1" dirty="0" err="1">
                <a:solidFill>
                  <a:srgbClr val="FF0000"/>
                </a:solidFill>
                <a:latin typeface="Times New Roman" pitchFamily="18" charset="0"/>
              </a:rPr>
              <a:t>Stats</a:t>
            </a:r>
            <a:r>
              <a:rPr lang="en-US" sz="1600" b="1" i="1" dirty="0">
                <a:solidFill>
                  <a:schemeClr val="accent1">
                    <a:lumMod val="25000"/>
                  </a:schemeClr>
                </a:solidFill>
                <a:latin typeface="Times New Roman" pitchFamily="18" charset="0"/>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ECDF Plot</a:t>
            </a:r>
          </a:p>
        </p:txBody>
      </p:sp>
      <p:sp>
        <p:nvSpPr>
          <p:cNvPr id="10243" name="Text Box 3"/>
          <p:cNvSpPr txBox="1">
            <a:spLocks noChangeArrowheads="1"/>
          </p:cNvSpPr>
          <p:nvPr/>
        </p:nvSpPr>
        <p:spPr bwMode="auto">
          <a:xfrm>
            <a:off x="685800" y="1447800"/>
            <a:ext cx="7924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An </a:t>
            </a:r>
            <a:r>
              <a:rPr lang="en-US" i="1" dirty="0">
                <a:solidFill>
                  <a:schemeClr val="accent1">
                    <a:lumMod val="25000"/>
                  </a:schemeClr>
                </a:solidFill>
              </a:rPr>
              <a:t>Empirical Cumulative Distribution </a:t>
            </a:r>
            <a:r>
              <a:rPr lang="en-US" dirty="0"/>
              <a:t>function plots the cumulative frequency against the </a:t>
            </a:r>
            <a:r>
              <a:rPr lang="en-US" dirty="0" smtClean="0"/>
              <a:t>observed sample </a:t>
            </a:r>
            <a:r>
              <a:rPr lang="en-US" dirty="0"/>
              <a:t>values.  Sometimes a fitted normal distribution is displayed.  This plot is </a:t>
            </a:r>
            <a:r>
              <a:rPr lang="en-US" i="1" dirty="0" smtClean="0">
                <a:solidFill>
                  <a:schemeClr val="accent1">
                    <a:lumMod val="25000"/>
                  </a:schemeClr>
                </a:solidFill>
              </a:rPr>
              <a:t>done </a:t>
            </a:r>
            <a:r>
              <a:rPr lang="en-US" i="1" dirty="0">
                <a:solidFill>
                  <a:schemeClr val="accent1">
                    <a:lumMod val="25000"/>
                  </a:schemeClr>
                </a:solidFill>
              </a:rPr>
              <a:t>by a computer</a:t>
            </a:r>
            <a:r>
              <a:rPr lang="en-US" dirty="0"/>
              <a:t>, not by hand.</a:t>
            </a:r>
          </a:p>
        </p:txBody>
      </p:sp>
      <p:sp>
        <p:nvSpPr>
          <p:cNvPr id="10244" name="Text Box 4"/>
          <p:cNvSpPr txBox="1">
            <a:spLocks noChangeArrowheads="1"/>
          </p:cNvSpPr>
          <p:nvPr/>
        </p:nvSpPr>
        <p:spPr bwMode="auto">
          <a:xfrm>
            <a:off x="6213181" y="2667000"/>
            <a:ext cx="26670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solidFill>
                  <a:srgbClr val="FF0000"/>
                </a:solidFill>
                <a:latin typeface="Times New Roman" pitchFamily="18" charset="0"/>
                <a:cs typeface="Times New Roman" pitchFamily="18" charset="0"/>
              </a:rPr>
              <a:t>This ECDF plot follows approximately the </a:t>
            </a:r>
            <a:r>
              <a:rPr lang="en-US" sz="1400" b="1" i="1" dirty="0" smtClean="0">
                <a:solidFill>
                  <a:srgbClr val="FF0000"/>
                </a:solidFill>
                <a:latin typeface="Times New Roman" pitchFamily="18" charset="0"/>
                <a:cs typeface="Times New Roman" pitchFamily="18" charset="0"/>
              </a:rPr>
              <a:t>lazy-S shape</a:t>
            </a:r>
            <a:r>
              <a:rPr lang="en-US" sz="1400" dirty="0" smtClean="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that </a:t>
            </a:r>
            <a:r>
              <a:rPr lang="en-US" sz="1400" dirty="0" smtClean="0">
                <a:solidFill>
                  <a:srgbClr val="FF0000"/>
                </a:solidFill>
                <a:latin typeface="Times New Roman" pitchFamily="18" charset="0"/>
                <a:cs typeface="Times New Roman" pitchFamily="18" charset="0"/>
              </a:rPr>
              <a:t>would characterize </a:t>
            </a:r>
            <a:r>
              <a:rPr lang="en-US" sz="1400" dirty="0">
                <a:solidFill>
                  <a:srgbClr val="FF0000"/>
                </a:solidFill>
                <a:latin typeface="Times New Roman" pitchFamily="18" charset="0"/>
                <a:cs typeface="Times New Roman" pitchFamily="18" charset="0"/>
              </a:rPr>
              <a:t>a normal </a:t>
            </a:r>
            <a:r>
              <a:rPr lang="en-US" sz="1400" dirty="0" smtClean="0">
                <a:solidFill>
                  <a:srgbClr val="FF0000"/>
                </a:solidFill>
                <a:latin typeface="Times New Roman" pitchFamily="18" charset="0"/>
                <a:cs typeface="Times New Roman" pitchFamily="18" charset="0"/>
              </a:rPr>
              <a:t>distribution, The fitted </a:t>
            </a:r>
            <a:r>
              <a:rPr lang="en-US" sz="1400" dirty="0">
                <a:solidFill>
                  <a:srgbClr val="FF0000"/>
                </a:solidFill>
                <a:latin typeface="Times New Roman" pitchFamily="18" charset="0"/>
                <a:cs typeface="Times New Roman" pitchFamily="18" charset="0"/>
              </a:rPr>
              <a:t>normal cumulative </a:t>
            </a:r>
            <a:r>
              <a:rPr lang="en-US" sz="1400" dirty="0" smtClean="0">
                <a:solidFill>
                  <a:srgbClr val="FF0000"/>
                </a:solidFill>
                <a:latin typeface="Times New Roman" pitchFamily="18" charset="0"/>
                <a:cs typeface="Times New Roman" pitchFamily="18" charset="0"/>
              </a:rPr>
              <a:t>distribution is superimposed on the sample ECDF.</a:t>
            </a:r>
            <a:endParaRPr lang="en-US" sz="1400" dirty="0">
              <a:solidFill>
                <a:srgbClr val="FF0000"/>
              </a:solidFill>
              <a:latin typeface="Times New Roman" pitchFamily="18" charset="0"/>
              <a:cs typeface="Times New Roman" pitchFamily="18" charset="0"/>
            </a:endParaRPr>
          </a:p>
        </p:txBody>
      </p:sp>
      <p:sp>
        <p:nvSpPr>
          <p:cNvPr id="10245" name="Text Box 5"/>
          <p:cNvSpPr txBox="1">
            <a:spLocks noChangeArrowheads="1"/>
          </p:cNvSpPr>
          <p:nvPr/>
        </p:nvSpPr>
        <p:spPr bwMode="auto">
          <a:xfrm>
            <a:off x="2209800" y="5943599"/>
            <a:ext cx="4724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(Irwin/McGraw-Hill, 2001).</a:t>
            </a:r>
          </a:p>
        </p:txBody>
      </p:sp>
      <p:pic>
        <p:nvPicPr>
          <p:cNvPr id="10249" name="Picture 9"/>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2667000"/>
            <a:ext cx="4800600" cy="2971800"/>
          </a:xfrm>
          <a:noFill/>
          <a:ln>
            <a:solidFill>
              <a:srgbClr val="0000FF"/>
            </a:solidFill>
            <a:miter lim="800000"/>
            <a:headEnd/>
            <a:tailEnd/>
          </a:ln>
        </p:spPr>
      </p:pic>
      <p:sp>
        <p:nvSpPr>
          <p:cNvPr id="10247" name="Line 7"/>
          <p:cNvSpPr>
            <a:spLocks noChangeShapeType="1"/>
          </p:cNvSpPr>
          <p:nvPr/>
        </p:nvSpPr>
        <p:spPr bwMode="auto">
          <a:xfrm flipH="1" flipV="1">
            <a:off x="5257800" y="3733800"/>
            <a:ext cx="8382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3" name="Picture 11" descr="C:\Program Files (x86)\Microsoft Office\MEDIA\CAGCAT10\j0305257.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6600" y="4495800"/>
            <a:ext cx="774406" cy="12440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Kolmogorov-Smirnov Test</a:t>
            </a:r>
          </a:p>
        </p:txBody>
      </p:sp>
      <p:sp>
        <p:nvSpPr>
          <p:cNvPr id="11267" name="Text Box 3"/>
          <p:cNvSpPr txBox="1">
            <a:spLocks noChangeArrowheads="1"/>
          </p:cNvSpPr>
          <p:nvPr/>
        </p:nvSpPr>
        <p:spPr bwMode="auto">
          <a:xfrm>
            <a:off x="990600" y="1447800"/>
            <a:ext cx="70104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The K-S test is based on the largest vertical distance from the fitted normal.  Special tables are required if you want a </a:t>
            </a:r>
            <a:r>
              <a:rPr lang="en-US" i="1" dirty="0"/>
              <a:t>p</a:t>
            </a:r>
            <a:r>
              <a:rPr lang="en-US" dirty="0"/>
              <a:t>-value  This test is </a:t>
            </a:r>
            <a:r>
              <a:rPr lang="en-US" i="1" dirty="0">
                <a:solidFill>
                  <a:schemeClr val="accent1">
                    <a:lumMod val="25000"/>
                  </a:schemeClr>
                </a:solidFill>
              </a:rPr>
              <a:t>always done by a computer</a:t>
            </a:r>
            <a:r>
              <a:rPr lang="en-US" dirty="0"/>
              <a:t>, not by hand.  It is less </a:t>
            </a:r>
            <a:r>
              <a:rPr lang="en-US" dirty="0" smtClean="0"/>
              <a:t>powerful than </a:t>
            </a:r>
            <a:r>
              <a:rPr lang="en-US" dirty="0"/>
              <a:t>the chi-square or Anderson-Darling test.</a:t>
            </a:r>
          </a:p>
        </p:txBody>
      </p:sp>
      <p:sp>
        <p:nvSpPr>
          <p:cNvPr id="11268" name="Text Box 4"/>
          <p:cNvSpPr txBox="1">
            <a:spLocks noChangeArrowheads="1"/>
          </p:cNvSpPr>
          <p:nvPr/>
        </p:nvSpPr>
        <p:spPr bwMode="auto">
          <a:xfrm>
            <a:off x="6172200" y="3276600"/>
            <a:ext cx="26670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solidFill>
                  <a:srgbClr val="FF0000"/>
                </a:solidFill>
                <a:latin typeface="Times New Roman" pitchFamily="18" charset="0"/>
                <a:cs typeface="Times New Roman" pitchFamily="18" charset="0"/>
              </a:rPr>
              <a:t>The K-S statistic (</a:t>
            </a:r>
            <a:r>
              <a:rPr lang="en-US" sz="1400" i="1" dirty="0">
                <a:solidFill>
                  <a:srgbClr val="FF0000"/>
                </a:solidFill>
                <a:latin typeface="Times New Roman" pitchFamily="18" charset="0"/>
                <a:cs typeface="Times New Roman" pitchFamily="18" charset="0"/>
              </a:rPr>
              <a:t>D</a:t>
            </a:r>
            <a:r>
              <a:rPr lang="en-US" sz="1400" dirty="0">
                <a:solidFill>
                  <a:srgbClr val="FF0000"/>
                </a:solidFill>
                <a:latin typeface="Times New Roman" pitchFamily="18" charset="0"/>
                <a:cs typeface="Times New Roman" pitchFamily="18" charset="0"/>
              </a:rPr>
              <a:t> = 0.138) isn't significant at </a:t>
            </a:r>
            <a:r>
              <a:rPr lang="el-GR" sz="1400" i="1" dirty="0" smtClean="0">
                <a:solidFill>
                  <a:srgbClr val="FF0000"/>
                </a:solidFill>
                <a:latin typeface="Times New Roman" pitchFamily="18" charset="0"/>
                <a:cs typeface="Times New Roman" pitchFamily="18" charset="0"/>
              </a:rPr>
              <a:t>α</a:t>
            </a:r>
            <a:r>
              <a:rPr lang="en-US" sz="1400" dirty="0" smtClean="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 0.20, so there isn't much evidence against </a:t>
            </a:r>
            <a:r>
              <a:rPr lang="en-US" sz="1400" i="1" dirty="0">
                <a:solidFill>
                  <a:srgbClr val="FF0000"/>
                </a:solidFill>
                <a:latin typeface="Times New Roman" pitchFamily="18" charset="0"/>
                <a:cs typeface="Times New Roman" pitchFamily="18" charset="0"/>
              </a:rPr>
              <a:t>H</a:t>
            </a:r>
            <a:r>
              <a:rPr lang="en-US" sz="1400" baseline="-25000" dirty="0">
                <a:solidFill>
                  <a:srgbClr val="FF0000"/>
                </a:solidFill>
                <a:latin typeface="Times New Roman" pitchFamily="18" charset="0"/>
                <a:cs typeface="Times New Roman" pitchFamily="18" charset="0"/>
              </a:rPr>
              <a:t>0</a:t>
            </a:r>
            <a:r>
              <a:rPr lang="en-US" sz="1400" dirty="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However, the K-S is not the most powerful test.</a:t>
            </a:r>
          </a:p>
        </p:txBody>
      </p:sp>
      <p:sp>
        <p:nvSpPr>
          <p:cNvPr id="11269" name="Text Box 5"/>
          <p:cNvSpPr txBox="1">
            <a:spLocks noChangeArrowheads="1"/>
          </p:cNvSpPr>
          <p:nvPr/>
        </p:nvSpPr>
        <p:spPr bwMode="auto">
          <a:xfrm>
            <a:off x="1295400" y="6019800"/>
            <a:ext cx="4724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(Irwin/McGraw-Hill, 2001).</a:t>
            </a:r>
          </a:p>
        </p:txBody>
      </p:sp>
      <p:pic>
        <p:nvPicPr>
          <p:cNvPr id="11273" name="Picture 9"/>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66800" y="2895600"/>
            <a:ext cx="4800600" cy="2971800"/>
          </a:xfrm>
          <a:noFill/>
          <a:ln>
            <a:solidFill>
              <a:srgbClr val="0000FF"/>
            </a:solidFill>
            <a:miter lim="800000"/>
            <a:headEnd/>
            <a:tailEnd/>
          </a:ln>
        </p:spPr>
      </p:pic>
      <p:sp>
        <p:nvSpPr>
          <p:cNvPr id="11271" name="Line 7"/>
          <p:cNvSpPr>
            <a:spLocks noChangeShapeType="1"/>
          </p:cNvSpPr>
          <p:nvPr/>
        </p:nvSpPr>
        <p:spPr bwMode="auto">
          <a:xfrm flipH="1" flipV="1">
            <a:off x="2438400" y="3124200"/>
            <a:ext cx="3657600" cy="6858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75" name="Text Box 11"/>
          <p:cNvSpPr txBox="1">
            <a:spLocks noChangeArrowheads="1"/>
          </p:cNvSpPr>
          <p:nvPr/>
        </p:nvSpPr>
        <p:spPr bwMode="auto">
          <a:xfrm>
            <a:off x="6248400" y="4572000"/>
            <a:ext cx="22860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t>Hypotheses:</a:t>
            </a:r>
          </a:p>
          <a:p>
            <a:pPr>
              <a:spcBef>
                <a:spcPct val="50000"/>
              </a:spcBef>
            </a:pPr>
            <a:r>
              <a:rPr lang="en-US" sz="1400" i="1" dirty="0"/>
              <a:t>H</a:t>
            </a:r>
            <a:r>
              <a:rPr lang="en-US" sz="1400" baseline="-25000" dirty="0"/>
              <a:t>0</a:t>
            </a:r>
            <a:r>
              <a:rPr lang="en-US" sz="1400" dirty="0"/>
              <a:t>: Winning Derby times are normal</a:t>
            </a:r>
          </a:p>
          <a:p>
            <a:pPr>
              <a:spcBef>
                <a:spcPct val="50000"/>
              </a:spcBef>
            </a:pPr>
            <a:r>
              <a:rPr lang="en-US" sz="1400" i="1" dirty="0"/>
              <a:t>H</a:t>
            </a:r>
            <a:r>
              <a:rPr lang="en-US" sz="1400" baseline="-25000" dirty="0"/>
              <a:t>1</a:t>
            </a:r>
            <a:r>
              <a:rPr lang="en-US" sz="1400" dirty="0"/>
              <a:t>: Winning Derby times are not normal</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Probability Plot</a:t>
            </a:r>
          </a:p>
        </p:txBody>
      </p:sp>
      <p:sp>
        <p:nvSpPr>
          <p:cNvPr id="9219" name="Text Box 3"/>
          <p:cNvSpPr txBox="1">
            <a:spLocks noChangeArrowheads="1"/>
          </p:cNvSpPr>
          <p:nvPr/>
        </p:nvSpPr>
        <p:spPr bwMode="auto">
          <a:xfrm>
            <a:off x="990600" y="1600200"/>
            <a:ext cx="7086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If the data are normal, the normal probability plot should be a straight line.  This plot is </a:t>
            </a:r>
            <a:r>
              <a:rPr lang="en-US" i="1" dirty="0">
                <a:solidFill>
                  <a:schemeClr val="accent1">
                    <a:lumMod val="25000"/>
                  </a:schemeClr>
                </a:solidFill>
              </a:rPr>
              <a:t>always done by a computer</a:t>
            </a:r>
            <a:r>
              <a:rPr lang="en-US" dirty="0"/>
              <a:t>, not by hand.</a:t>
            </a:r>
          </a:p>
        </p:txBody>
      </p:sp>
      <p:sp>
        <p:nvSpPr>
          <p:cNvPr id="9220" name="Text Box 4"/>
          <p:cNvSpPr txBox="1">
            <a:spLocks noChangeArrowheads="1"/>
          </p:cNvSpPr>
          <p:nvPr/>
        </p:nvSpPr>
        <p:spPr bwMode="auto">
          <a:xfrm>
            <a:off x="6172200" y="2895600"/>
            <a:ext cx="25908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solidFill>
                  <a:srgbClr val="FF0000"/>
                </a:solidFill>
                <a:latin typeface="Times New Roman" pitchFamily="18" charset="0"/>
                <a:cs typeface="Times New Roman" pitchFamily="18" charset="0"/>
              </a:rPr>
              <a:t>Overall, the probability plot is fairly linear, although there are a few points at the ends and in the middle that are somewhat off the 45</a:t>
            </a:r>
            <a:r>
              <a:rPr lang="en-US" sz="1400" baseline="30000" dirty="0">
                <a:solidFill>
                  <a:srgbClr val="FF0000"/>
                </a:solidFill>
                <a:latin typeface="Times New Roman" pitchFamily="18" charset="0"/>
                <a:cs typeface="Times New Roman" pitchFamily="18" charset="0"/>
              </a:rPr>
              <a:t>o</a:t>
            </a:r>
            <a:r>
              <a:rPr lang="en-US" sz="1400" dirty="0">
                <a:solidFill>
                  <a:srgbClr val="FF0000"/>
                </a:solidFill>
                <a:latin typeface="Times New Roman" pitchFamily="18" charset="0"/>
                <a:cs typeface="Times New Roman" pitchFamily="18" charset="0"/>
              </a:rPr>
              <a:t> line</a:t>
            </a:r>
            <a:r>
              <a:rPr lang="en-US" sz="1400" dirty="0" smtClean="0">
                <a:solidFill>
                  <a:srgbClr val="FF0000"/>
                </a:solidFill>
                <a:latin typeface="Times New Roman" pitchFamily="18" charset="0"/>
                <a:cs typeface="Times New Roman" pitchFamily="18" charset="0"/>
              </a:rPr>
              <a:t>. Should we reject normality, or not?</a:t>
            </a:r>
            <a:endParaRPr lang="en-US" sz="1400" dirty="0">
              <a:solidFill>
                <a:srgbClr val="FF0000"/>
              </a:solidFill>
              <a:latin typeface="Times New Roman" pitchFamily="18" charset="0"/>
              <a:cs typeface="Times New Roman" pitchFamily="18" charset="0"/>
            </a:endParaRPr>
          </a:p>
        </p:txBody>
      </p:sp>
      <p:sp>
        <p:nvSpPr>
          <p:cNvPr id="9222" name="Text Box 6"/>
          <p:cNvSpPr txBox="1">
            <a:spLocks noChangeArrowheads="1"/>
          </p:cNvSpPr>
          <p:nvPr/>
        </p:nvSpPr>
        <p:spPr bwMode="auto">
          <a:xfrm>
            <a:off x="2286000" y="5867400"/>
            <a:ext cx="4724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(Irwin/McGraw-Hill, 2001).</a:t>
            </a:r>
          </a:p>
        </p:txBody>
      </p:sp>
      <p:pic>
        <p:nvPicPr>
          <p:cNvPr id="9225" name="Picture 9"/>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2667000"/>
            <a:ext cx="4800600" cy="2971800"/>
          </a:xfrm>
          <a:noFill/>
          <a:ln>
            <a:solidFill>
              <a:srgbClr val="0000FF"/>
            </a:solidFill>
            <a:miter lim="800000"/>
            <a:headEnd/>
            <a:tailEnd/>
          </a:ln>
        </p:spPr>
      </p:pic>
      <p:sp>
        <p:nvSpPr>
          <p:cNvPr id="9221" name="Line 5"/>
          <p:cNvSpPr>
            <a:spLocks noChangeShapeType="1"/>
          </p:cNvSpPr>
          <p:nvPr/>
        </p:nvSpPr>
        <p:spPr bwMode="auto">
          <a:xfrm flipH="1" flipV="1">
            <a:off x="5257800" y="3733800"/>
            <a:ext cx="8382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12" name="Picture 11" descr="C:\Users\Blythe\AppData\Local\Microsoft\Windows\Temporary Internet Files\Content.IE5\M33FHPH7\MC900383528[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400" y="4495800"/>
            <a:ext cx="1053846" cy="11624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Anderson-Darling Test</a:t>
            </a:r>
          </a:p>
        </p:txBody>
      </p:sp>
      <p:sp>
        <p:nvSpPr>
          <p:cNvPr id="12291" name="Text Box 3"/>
          <p:cNvSpPr txBox="1">
            <a:spLocks noChangeArrowheads="1"/>
          </p:cNvSpPr>
          <p:nvPr/>
        </p:nvSpPr>
        <p:spPr bwMode="auto">
          <a:xfrm>
            <a:off x="1447800" y="1371600"/>
            <a:ext cx="61722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This result is from Minitab. The A-D test is </a:t>
            </a:r>
            <a:r>
              <a:rPr lang="en-US" i="1" dirty="0">
                <a:solidFill>
                  <a:schemeClr val="accent1">
                    <a:lumMod val="25000"/>
                  </a:schemeClr>
                </a:solidFill>
              </a:rPr>
              <a:t>always done by a compute</a:t>
            </a:r>
            <a:r>
              <a:rPr lang="en-US" i="1" dirty="0">
                <a:solidFill>
                  <a:srgbClr val="0000FF"/>
                </a:solidFill>
              </a:rPr>
              <a:t>r</a:t>
            </a:r>
            <a:r>
              <a:rPr lang="en-US" dirty="0"/>
              <a:t>, not by hand. The A-D test is powerful, </a:t>
            </a:r>
            <a:r>
              <a:rPr lang="en-US" dirty="0" smtClean="0"/>
              <a:t>and is widely used by researchers.</a:t>
            </a:r>
            <a:endParaRPr lang="en-US" dirty="0"/>
          </a:p>
        </p:txBody>
      </p:sp>
      <p:sp>
        <p:nvSpPr>
          <p:cNvPr id="12292" name="Text Box 4"/>
          <p:cNvSpPr txBox="1">
            <a:spLocks noChangeArrowheads="1"/>
          </p:cNvSpPr>
          <p:nvPr/>
        </p:nvSpPr>
        <p:spPr bwMode="auto">
          <a:xfrm>
            <a:off x="6248400" y="4265593"/>
            <a:ext cx="24384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400" dirty="0">
                <a:solidFill>
                  <a:srgbClr val="FF0000"/>
                </a:solidFill>
                <a:latin typeface="Times New Roman" pitchFamily="18" charset="0"/>
                <a:cs typeface="Times New Roman" pitchFamily="18" charset="0"/>
              </a:rPr>
              <a:t>The A-D test statistic (0.708) yield a </a:t>
            </a:r>
            <a:r>
              <a:rPr lang="en-US" sz="1400" i="1" dirty="0">
                <a:solidFill>
                  <a:srgbClr val="FF0000"/>
                </a:solidFill>
                <a:latin typeface="Times New Roman" pitchFamily="18" charset="0"/>
                <a:cs typeface="Times New Roman" pitchFamily="18" charset="0"/>
              </a:rPr>
              <a:t>p</a:t>
            </a:r>
            <a:r>
              <a:rPr lang="en-US" sz="1400" dirty="0">
                <a:solidFill>
                  <a:srgbClr val="FF0000"/>
                </a:solidFill>
                <a:latin typeface="Times New Roman" pitchFamily="18" charset="0"/>
                <a:cs typeface="Times New Roman" pitchFamily="18" charset="0"/>
              </a:rPr>
              <a:t>-value of 0.061, so we could reject </a:t>
            </a:r>
            <a:r>
              <a:rPr lang="en-US" sz="1400" i="1" dirty="0" smtClean="0">
                <a:solidFill>
                  <a:srgbClr val="FF0000"/>
                </a:solidFill>
                <a:latin typeface="Times New Roman" pitchFamily="18" charset="0"/>
                <a:cs typeface="Times New Roman" pitchFamily="18" charset="0"/>
              </a:rPr>
              <a:t>H</a:t>
            </a:r>
            <a:r>
              <a:rPr lang="en-US" sz="1400" dirty="0" smtClean="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at </a:t>
            </a:r>
            <a:r>
              <a:rPr lang="el-GR" sz="1400" i="1" dirty="0" smtClean="0">
                <a:solidFill>
                  <a:srgbClr val="FF0000"/>
                </a:solidFill>
                <a:latin typeface="Times New Roman" pitchFamily="18" charset="0"/>
                <a:cs typeface="Times New Roman" pitchFamily="18" charset="0"/>
              </a:rPr>
              <a:t>α</a:t>
            </a:r>
            <a:r>
              <a:rPr lang="en-US" sz="1400" dirty="0" smtClean="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 0.10 but not at </a:t>
            </a:r>
            <a:r>
              <a:rPr lang="el-GR" sz="1400" i="1" dirty="0" smtClean="0">
                <a:solidFill>
                  <a:srgbClr val="FF0000"/>
                </a:solidFill>
                <a:latin typeface="Times New Roman" pitchFamily="18" charset="0"/>
                <a:cs typeface="Times New Roman" pitchFamily="18" charset="0"/>
              </a:rPr>
              <a:t>α</a:t>
            </a:r>
            <a:r>
              <a:rPr lang="en-US" sz="1400" dirty="0" smtClean="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 0.05</a:t>
            </a:r>
            <a:r>
              <a:rPr lang="en-US" sz="1400" dirty="0" smtClean="0">
                <a:solidFill>
                  <a:srgbClr val="FF0000"/>
                </a:solidFill>
                <a:latin typeface="Times New Roman" pitchFamily="18" charset="0"/>
                <a:cs typeface="Times New Roman" pitchFamily="18" charset="0"/>
              </a:rPr>
              <a:t>. This helps explain the conflicting results of the various tests for normality that have been shown here.</a:t>
            </a:r>
            <a:endParaRPr lang="en-US" sz="1400" dirty="0">
              <a:solidFill>
                <a:srgbClr val="FF0000"/>
              </a:solidFill>
              <a:latin typeface="Times New Roman" pitchFamily="18" charset="0"/>
              <a:cs typeface="Times New Roman" pitchFamily="18" charset="0"/>
            </a:endParaRPr>
          </a:p>
        </p:txBody>
      </p:sp>
      <p:sp>
        <p:nvSpPr>
          <p:cNvPr id="12296" name="Text Box 8"/>
          <p:cNvSpPr txBox="1">
            <a:spLocks noChangeArrowheads="1"/>
          </p:cNvSpPr>
          <p:nvPr/>
        </p:nvSpPr>
        <p:spPr bwMode="auto">
          <a:xfrm>
            <a:off x="6324600" y="2667000"/>
            <a:ext cx="22860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a:t>Hypotheses:</a:t>
            </a:r>
          </a:p>
          <a:p>
            <a:pPr>
              <a:spcBef>
                <a:spcPct val="50000"/>
              </a:spcBef>
            </a:pPr>
            <a:r>
              <a:rPr lang="en-US" sz="1400" i="1"/>
              <a:t>H</a:t>
            </a:r>
            <a:r>
              <a:rPr lang="en-US" sz="1400" baseline="-25000"/>
              <a:t>0</a:t>
            </a:r>
            <a:r>
              <a:rPr lang="en-US" sz="1400"/>
              <a:t>: Winning Derby times are normal</a:t>
            </a:r>
          </a:p>
          <a:p>
            <a:pPr>
              <a:spcBef>
                <a:spcPct val="50000"/>
              </a:spcBef>
            </a:pPr>
            <a:r>
              <a:rPr lang="en-US" sz="1400" i="1"/>
              <a:t>H</a:t>
            </a:r>
            <a:r>
              <a:rPr lang="en-US" sz="1400" baseline="-25000"/>
              <a:t>1</a:t>
            </a:r>
            <a:r>
              <a:rPr lang="en-US" sz="1400"/>
              <a:t>: Winning Derby times are not normal</a:t>
            </a:r>
          </a:p>
        </p:txBody>
      </p:sp>
      <p:pic>
        <p:nvPicPr>
          <p:cNvPr id="12303"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819400"/>
            <a:ext cx="4657725" cy="3152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5" name="Line 7"/>
          <p:cNvSpPr>
            <a:spLocks noChangeShapeType="1"/>
          </p:cNvSpPr>
          <p:nvPr/>
        </p:nvSpPr>
        <p:spPr bwMode="auto">
          <a:xfrm flipH="1" flipV="1">
            <a:off x="5410200" y="4572000"/>
            <a:ext cx="762000" cy="2286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Other Tests</a:t>
            </a:r>
          </a:p>
        </p:txBody>
      </p:sp>
      <p:sp>
        <p:nvSpPr>
          <p:cNvPr id="13315" name="Rectangle 3"/>
          <p:cNvSpPr>
            <a:spLocks noGrp="1" noChangeArrowheads="1"/>
          </p:cNvSpPr>
          <p:nvPr>
            <p:ph type="body" idx="1"/>
          </p:nvPr>
        </p:nvSpPr>
        <p:spPr>
          <a:xfrm>
            <a:off x="1295400" y="2209800"/>
            <a:ext cx="6629400" cy="1447800"/>
          </a:xfrm>
        </p:spPr>
        <p:txBody>
          <a:bodyPr/>
          <a:lstStyle/>
          <a:p>
            <a:pPr>
              <a:spcBef>
                <a:spcPct val="0"/>
              </a:spcBef>
              <a:buFontTx/>
              <a:buNone/>
            </a:pPr>
            <a:r>
              <a:rPr lang="en-US" sz="2000" dirty="0"/>
              <a:t>	You can test for </a:t>
            </a:r>
            <a:r>
              <a:rPr lang="en-US" sz="2000" dirty="0" smtClean="0"/>
              <a:t>fit using other distributions (e.g., uniform</a:t>
            </a:r>
            <a:r>
              <a:rPr lang="en-US" sz="2000" dirty="0"/>
              <a:t>, </a:t>
            </a:r>
            <a:r>
              <a:rPr lang="en-US" sz="2000" dirty="0" smtClean="0"/>
              <a:t>Poisson) </a:t>
            </a:r>
            <a:r>
              <a:rPr lang="en-US" sz="2000" dirty="0"/>
              <a:t>but those tests require a computer package designed for that purpose (e.g., </a:t>
            </a:r>
            <a:r>
              <a:rPr lang="en-US" sz="2000" dirty="0" smtClean="0"/>
              <a:t>Minitab, SPSS</a:t>
            </a:r>
            <a:r>
              <a:rPr lang="en-US" sz="2000" dirty="0"/>
              <a:t>, JMP).</a:t>
            </a:r>
          </a:p>
        </p:txBody>
      </p:sp>
      <p:pic>
        <p:nvPicPr>
          <p:cNvPr id="13316" name="Picture 4" descr="Sports &amp; Leisure 31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3673664"/>
            <a:ext cx="1828800" cy="18347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Example: Uniform Test</a:t>
            </a:r>
          </a:p>
        </p:txBody>
      </p:sp>
      <p:pic>
        <p:nvPicPr>
          <p:cNvPr id="14346" name="Picture 10"/>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5029200" y="1371600"/>
            <a:ext cx="3602038" cy="2230438"/>
          </a:xfrm>
          <a:noFill/>
          <a:ln>
            <a:solidFill>
              <a:srgbClr val="0000FF"/>
            </a:solidFill>
            <a:miter lim="800000"/>
            <a:headEnd/>
            <a:tailEnd/>
          </a:ln>
        </p:spPr>
      </p:pic>
      <p:pic>
        <p:nvPicPr>
          <p:cNvPr id="14349" name="Picture 13"/>
          <p:cNvPicPr>
            <a:picLocks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029200" y="3886200"/>
            <a:ext cx="3573463" cy="2212975"/>
          </a:xfrm>
          <a:noFill/>
          <a:ln>
            <a:solidFill>
              <a:srgbClr val="0000FF"/>
            </a:solidFill>
            <a:miter lim="800000"/>
            <a:headEnd/>
            <a:tailEnd/>
          </a:ln>
        </p:spPr>
      </p:pic>
      <p:sp>
        <p:nvSpPr>
          <p:cNvPr id="14341" name="Text Box 5"/>
          <p:cNvSpPr txBox="1">
            <a:spLocks noChangeArrowheads="1"/>
          </p:cNvSpPr>
          <p:nvPr/>
        </p:nvSpPr>
        <p:spPr bwMode="auto">
          <a:xfrm>
            <a:off x="1143000" y="1524000"/>
            <a:ext cx="25146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t>Hypotheses:</a:t>
            </a:r>
          </a:p>
          <a:p>
            <a:pPr>
              <a:spcBef>
                <a:spcPct val="50000"/>
              </a:spcBef>
            </a:pPr>
            <a:r>
              <a:rPr lang="en-US" sz="1400" i="1" dirty="0"/>
              <a:t>H</a:t>
            </a:r>
            <a:r>
              <a:rPr lang="en-US" sz="1400" baseline="-25000" dirty="0"/>
              <a:t>0</a:t>
            </a:r>
            <a:r>
              <a:rPr lang="en-US" sz="1400" dirty="0"/>
              <a:t>: 3-digit Lottery winning numbers are uniform</a:t>
            </a:r>
          </a:p>
          <a:p>
            <a:pPr>
              <a:spcBef>
                <a:spcPct val="50000"/>
              </a:spcBef>
            </a:pPr>
            <a:r>
              <a:rPr lang="en-US" sz="1400" i="1" dirty="0"/>
              <a:t>H</a:t>
            </a:r>
            <a:r>
              <a:rPr lang="en-US" sz="1400" baseline="-25000" dirty="0"/>
              <a:t>1</a:t>
            </a:r>
            <a:r>
              <a:rPr lang="en-US" sz="1400" dirty="0"/>
              <a:t>: 3-digit Lottery winning numbers are not uniform</a:t>
            </a:r>
          </a:p>
        </p:txBody>
      </p:sp>
      <p:sp>
        <p:nvSpPr>
          <p:cNvPr id="14348" name="Text Box 12"/>
          <p:cNvSpPr txBox="1">
            <a:spLocks noChangeArrowheads="1"/>
          </p:cNvSpPr>
          <p:nvPr/>
        </p:nvSpPr>
        <p:spPr bwMode="auto">
          <a:xfrm>
            <a:off x="381000" y="6400800"/>
            <a:ext cx="876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(Irwin/McGraw-Hill, 2001).</a:t>
            </a:r>
          </a:p>
        </p:txBody>
      </p:sp>
      <p:pic>
        <p:nvPicPr>
          <p:cNvPr id="14354" name="Picture 18"/>
          <p:cNvPicPr>
            <a:picLocks noChangeAspect="1" noChangeArrowheads="1"/>
          </p:cNvPicPr>
          <p:nvPr>
            <p:ph sz="quarter" idx="3"/>
          </p:nvPr>
        </p:nvPicPr>
        <p:blipFill>
          <a:blip r:embed="rId4" cstate="print">
            <a:extLst>
              <a:ext uri="{28A0092B-C50C-407E-A947-70E740481C1C}">
                <a14:useLocalDpi xmlns:a14="http://schemas.microsoft.com/office/drawing/2010/main" val="0"/>
              </a:ext>
            </a:extLst>
          </a:blip>
          <a:srcRect/>
          <a:stretch>
            <a:fillRect/>
          </a:stretch>
        </p:blipFill>
        <p:spPr>
          <a:xfrm>
            <a:off x="533400" y="3657600"/>
            <a:ext cx="4038600" cy="2312988"/>
          </a:xfrm>
          <a:noFill/>
          <a:ln/>
        </p:spPr>
      </p:pic>
      <p:sp>
        <p:nvSpPr>
          <p:cNvPr id="14357" name="AutoShape 21"/>
          <p:cNvSpPr>
            <a:spLocks noChangeArrowheads="1"/>
          </p:cNvSpPr>
          <p:nvPr/>
        </p:nvSpPr>
        <p:spPr bwMode="auto">
          <a:xfrm>
            <a:off x="1066800" y="2971800"/>
            <a:ext cx="3695700" cy="533400"/>
          </a:xfrm>
          <a:prstGeom prst="horizontalScroll">
            <a:avLst>
              <a:gd name="adj" fmla="val 125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50000"/>
              </a:spcBef>
            </a:pPr>
            <a:r>
              <a:rPr lang="en-US" sz="1400" i="1" dirty="0">
                <a:solidFill>
                  <a:schemeClr val="accent1">
                    <a:lumMod val="25000"/>
                  </a:schemeClr>
                </a:solidFill>
              </a:rPr>
              <a:t>Conclusion: </a:t>
            </a:r>
            <a:r>
              <a:rPr lang="en-US" sz="1400" i="1" dirty="0" smtClean="0">
                <a:solidFill>
                  <a:schemeClr val="accent1">
                    <a:lumMod val="25000"/>
                  </a:schemeClr>
                </a:solidFill>
              </a:rPr>
              <a:t>  </a:t>
            </a:r>
            <a:r>
              <a:rPr lang="en-US" sz="1400" dirty="0" smtClean="0">
                <a:solidFill>
                  <a:schemeClr val="accent1">
                    <a:lumMod val="25000"/>
                  </a:schemeClr>
                </a:solidFill>
              </a:rPr>
              <a:t>High </a:t>
            </a:r>
            <a:r>
              <a:rPr lang="en-US" sz="1400" i="1" dirty="0" smtClean="0">
                <a:solidFill>
                  <a:schemeClr val="accent1">
                    <a:lumMod val="25000"/>
                  </a:schemeClr>
                </a:solidFill>
              </a:rPr>
              <a:t>p</a:t>
            </a:r>
            <a:r>
              <a:rPr lang="en-US" sz="1400" dirty="0" smtClean="0">
                <a:solidFill>
                  <a:schemeClr val="accent1">
                    <a:lumMod val="25000"/>
                  </a:schemeClr>
                </a:solidFill>
              </a:rPr>
              <a:t>-value supports </a:t>
            </a:r>
            <a:r>
              <a:rPr lang="en-US" sz="1400" i="1" dirty="0" smtClean="0">
                <a:solidFill>
                  <a:schemeClr val="accent1">
                    <a:lumMod val="25000"/>
                  </a:schemeClr>
                </a:solidFill>
              </a:rPr>
              <a:t>H</a:t>
            </a:r>
            <a:r>
              <a:rPr lang="en-US" sz="1400" baseline="-25000" dirty="0" smtClean="0">
                <a:solidFill>
                  <a:schemeClr val="accent1">
                    <a:lumMod val="25000"/>
                  </a:schemeClr>
                </a:solidFill>
              </a:rPr>
              <a:t>0</a:t>
            </a:r>
            <a:r>
              <a:rPr lang="en-US" sz="1400" dirty="0" smtClean="0">
                <a:solidFill>
                  <a:schemeClr val="accent1">
                    <a:lumMod val="25000"/>
                  </a:schemeClr>
                </a:solidFill>
              </a:rPr>
              <a:t>.</a:t>
            </a:r>
            <a:endParaRPr lang="en-US" dirty="0">
              <a:solidFill>
                <a:schemeClr val="accent1">
                  <a:lumMod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762000" y="381000"/>
            <a:ext cx="7772400" cy="685800"/>
          </a:xfrm>
        </p:spPr>
        <p:txBody>
          <a:bodyPr/>
          <a:lstStyle/>
          <a:p>
            <a:r>
              <a:rPr lang="en-US" sz="4000" dirty="0" smtClean="0">
                <a:solidFill>
                  <a:schemeClr val="accent1">
                    <a:lumMod val="25000"/>
                  </a:schemeClr>
                </a:solidFill>
                <a:effectLst>
                  <a:outerShdw blurRad="38100" dist="38100" dir="2700000" algn="tl">
                    <a:srgbClr val="000000">
                      <a:alpha val="43137"/>
                    </a:srgbClr>
                  </a:outerShdw>
                </a:effectLst>
                <a:latin typeface="Comic Sans MS" pitchFamily="66" charset="0"/>
              </a:rPr>
              <a:t>Summary: GOF Tests</a:t>
            </a:r>
            <a:endPar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20908677"/>
              </p:ext>
            </p:extLst>
          </p:nvPr>
        </p:nvGraphicFramePr>
        <p:xfrm>
          <a:off x="685800" y="1371600"/>
          <a:ext cx="7543800" cy="4790440"/>
        </p:xfrm>
        <a:graphic>
          <a:graphicData uri="http://schemas.openxmlformats.org/drawingml/2006/table">
            <a:tbl>
              <a:tblPr firstRow="1" bandRow="1">
                <a:tableStyleId>{5C22544A-7EE6-4342-B048-85BDC9FD1C3A}</a:tableStyleId>
              </a:tblPr>
              <a:tblGrid>
                <a:gridCol w="1905000"/>
                <a:gridCol w="2819400"/>
                <a:gridCol w="2819400"/>
              </a:tblGrid>
              <a:tr h="370840">
                <a:tc>
                  <a:txBody>
                    <a:bodyPr/>
                    <a:lstStyle/>
                    <a:p>
                      <a:r>
                        <a:rPr lang="en-US" sz="1800" b="1" i="1" dirty="0" smtClean="0">
                          <a:solidFill>
                            <a:schemeClr val="accent1">
                              <a:lumMod val="25000"/>
                            </a:schemeClr>
                          </a:solidFill>
                          <a:latin typeface="+mn-lt"/>
                          <a:cs typeface="Times New Roman" pitchFamily="18" charset="0"/>
                        </a:rPr>
                        <a:t>Test</a:t>
                      </a:r>
                      <a:endParaRPr lang="en-US" sz="1800" dirty="0">
                        <a:solidFill>
                          <a:schemeClr val="accent1">
                            <a:lumMod val="25000"/>
                          </a:schemeClr>
                        </a:solidFill>
                        <a:latin typeface="+mn-lt"/>
                      </a:endParaRPr>
                    </a:p>
                  </a:txBody>
                  <a:tcPr/>
                </a:tc>
                <a:tc>
                  <a:txBody>
                    <a:bodyPr/>
                    <a:lstStyle/>
                    <a:p>
                      <a:r>
                        <a:rPr lang="en-US" sz="1800" b="1" i="1" dirty="0" smtClean="0">
                          <a:solidFill>
                            <a:schemeClr val="accent1">
                              <a:lumMod val="25000"/>
                            </a:schemeClr>
                          </a:solidFill>
                          <a:latin typeface="+mn-lt"/>
                          <a:cs typeface="Times New Roman" pitchFamily="18" charset="0"/>
                        </a:rPr>
                        <a:t>Method</a:t>
                      </a:r>
                      <a:endParaRPr lang="en-US" sz="1800" dirty="0">
                        <a:solidFill>
                          <a:schemeClr val="accent1">
                            <a:lumMod val="25000"/>
                          </a:schemeClr>
                        </a:solidFill>
                        <a:latin typeface="+mn-lt"/>
                      </a:endParaRPr>
                    </a:p>
                  </a:txBody>
                  <a:tcPr/>
                </a:tc>
                <a:tc>
                  <a:txBody>
                    <a:bodyPr/>
                    <a:lstStyle/>
                    <a:p>
                      <a:r>
                        <a:rPr lang="en-US" sz="1800" b="1" i="1" dirty="0" smtClean="0">
                          <a:solidFill>
                            <a:schemeClr val="accent1">
                              <a:lumMod val="25000"/>
                            </a:schemeClr>
                          </a:solidFill>
                          <a:latin typeface="+mn-lt"/>
                          <a:cs typeface="Times New Roman" pitchFamily="18" charset="0"/>
                        </a:rPr>
                        <a:t>Comments</a:t>
                      </a:r>
                      <a:endParaRPr lang="en-US" sz="1800" dirty="0">
                        <a:solidFill>
                          <a:schemeClr val="accent1">
                            <a:lumMod val="25000"/>
                          </a:schemeClr>
                        </a:solidFill>
                        <a:latin typeface="+mn-lt"/>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Eyeball method</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Inspect the histogram and see if it looks like the hypothesized distribution.</a:t>
                      </a:r>
                      <a:endParaRPr lang="en-US" sz="1400" dirty="0" smtClean="0">
                        <a:latin typeface="Times New Roman" pitchFamily="18" charset="0"/>
                      </a:endParaRP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Imprecise but easy and intuitive.  May suffice to rule out the proposed distribution.</a:t>
                      </a:r>
                    </a:p>
                    <a:p>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Chi-square test</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Form </a:t>
                      </a:r>
                      <a:r>
                        <a:rPr lang="en-US" sz="1400" i="1" dirty="0" smtClean="0">
                          <a:latin typeface="Times New Roman" pitchFamily="18" charset="0"/>
                          <a:cs typeface="Times New Roman" pitchFamily="18" charset="0"/>
                        </a:rPr>
                        <a:t>k</a:t>
                      </a:r>
                      <a:r>
                        <a:rPr lang="en-US" sz="1400" dirty="0" smtClean="0">
                          <a:latin typeface="Times New Roman" pitchFamily="18" charset="0"/>
                          <a:cs typeface="Times New Roman" pitchFamily="18" charset="0"/>
                        </a:rPr>
                        <a:t> categories (bins), count the data values in each category, and use the chi-square test to compare the actual frequencies with the expected frequency under the hypothesized distribution.</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Common.  Small expected frequencies can be a problem. Need software (e.g., Excel, </a:t>
                      </a:r>
                      <a:r>
                        <a:rPr lang="en-US" sz="1400" dirty="0" err="1" smtClean="0">
                          <a:latin typeface="Times New Roman" pitchFamily="18" charset="0"/>
                          <a:cs typeface="Times New Roman" pitchFamily="18" charset="0"/>
                        </a:rPr>
                        <a:t>MegaStat</a:t>
                      </a:r>
                      <a:r>
                        <a:rPr lang="en-US" sz="1400" dirty="0" smtClean="0">
                          <a:latin typeface="Times New Roman" pitchFamily="18" charset="0"/>
                          <a:cs typeface="Times New Roman" pitchFamily="18" charset="0"/>
                        </a:rPr>
                        <a:t>, Minitab, JMP, SPSS, </a:t>
                      </a:r>
                      <a:r>
                        <a:rPr lang="en-US" sz="1400" dirty="0" err="1" smtClean="0">
                          <a:latin typeface="Times New Roman" pitchFamily="18" charset="0"/>
                          <a:cs typeface="Times New Roman" pitchFamily="18" charset="0"/>
                        </a:rPr>
                        <a:t>BestFit</a:t>
                      </a:r>
                      <a:r>
                        <a:rPr lang="en-US" sz="1400" dirty="0" smtClean="0">
                          <a:latin typeface="Times New Roman" pitchFamily="18" charset="0"/>
                          <a:cs typeface="Times New Roman" pitchFamily="18" charset="0"/>
                        </a:rPr>
                        <a:t>).</a:t>
                      </a:r>
                    </a:p>
                    <a:p>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Kolmogorov-Smirnov test</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Find the greatest difference between the empirical cumulative distribution and the hypothesized distribution. </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Need specialized software (e.g., JMP, SPSS, Minitab. Not as powerful as Anderson-Darling.</a:t>
                      </a:r>
                    </a:p>
                    <a:p>
                      <a:endParaRPr lang="en-US" sz="14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Anderson-Darling test</a:t>
                      </a:r>
                    </a:p>
                    <a:p>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Compare the empirical cumulative data distribution with the hypothesized distribution.</a:t>
                      </a:r>
                      <a:endParaRPr lang="en-US" sz="14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latin typeface="Times New Roman" pitchFamily="18" charset="0"/>
                          <a:cs typeface="Times New Roman" pitchFamily="18" charset="0"/>
                        </a:rPr>
                        <a:t>Widely used by researchers. Powerful. Need special software (e.g., Minitab, JMP, SPSS).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Hypotheses</a:t>
            </a:r>
          </a:p>
        </p:txBody>
      </p:sp>
      <p:sp>
        <p:nvSpPr>
          <p:cNvPr id="3081" name="Text Box 9"/>
          <p:cNvSpPr txBox="1">
            <a:spLocks noChangeArrowheads="1"/>
          </p:cNvSpPr>
          <p:nvPr/>
        </p:nvSpPr>
        <p:spPr bwMode="auto">
          <a:xfrm>
            <a:off x="1219200" y="2514600"/>
            <a:ext cx="44196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a:t>The null hypothesis in a GOF test is that the sample came from a specific population (e.g., normal, uniform, Poisson, binomial).  Does the sample contradict the hypothesis?</a:t>
            </a:r>
          </a:p>
        </p:txBody>
      </p:sp>
      <p:pic>
        <p:nvPicPr>
          <p:cNvPr id="3083" name="Picture 11" descr="Medicine 3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2209800"/>
            <a:ext cx="2876550" cy="2514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Parameters</a:t>
            </a:r>
          </a:p>
        </p:txBody>
      </p:sp>
      <p:sp>
        <p:nvSpPr>
          <p:cNvPr id="23555" name="Text Box 3"/>
          <p:cNvSpPr txBox="1">
            <a:spLocks noChangeArrowheads="1"/>
          </p:cNvSpPr>
          <p:nvPr/>
        </p:nvSpPr>
        <p:spPr bwMode="auto">
          <a:xfrm>
            <a:off x="1066800" y="2895600"/>
            <a:ext cx="48006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dirty="0"/>
              <a:t>The parameters of the proposed distribution (e.g., its mean) might be specified </a:t>
            </a:r>
            <a:r>
              <a:rPr lang="en-US" sz="2000" i="1" dirty="0"/>
              <a:t>a priori</a:t>
            </a:r>
            <a:r>
              <a:rPr lang="en-US" sz="2000" dirty="0"/>
              <a:t> (e.g., from a non-sample benchmark) but </a:t>
            </a:r>
            <a:r>
              <a:rPr lang="en-US" sz="2000" dirty="0" smtClean="0"/>
              <a:t>usually they </a:t>
            </a:r>
            <a:r>
              <a:rPr lang="en-US" sz="2000" dirty="0"/>
              <a:t>must be estimated from the sample.</a:t>
            </a:r>
          </a:p>
        </p:txBody>
      </p:sp>
      <p:pic>
        <p:nvPicPr>
          <p:cNvPr id="23557" name="Picture 5" descr="Business 9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2819400"/>
            <a:ext cx="2286000" cy="2185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Normality Test</a:t>
            </a:r>
          </a:p>
        </p:txBody>
      </p:sp>
      <p:sp>
        <p:nvSpPr>
          <p:cNvPr id="24579" name="Text Box 3"/>
          <p:cNvSpPr txBox="1">
            <a:spLocks noChangeArrowheads="1"/>
          </p:cNvSpPr>
          <p:nvPr/>
        </p:nvSpPr>
        <p:spPr bwMode="auto">
          <a:xfrm>
            <a:off x="1219200" y="2819400"/>
            <a:ext cx="4800600"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dirty="0"/>
              <a:t>The most common test is for normality.  </a:t>
            </a:r>
            <a:r>
              <a:rPr lang="en-US" sz="2000" dirty="0" err="1" smtClean="0"/>
              <a:t>MegaStat</a:t>
            </a:r>
            <a:r>
              <a:rPr lang="en-US" sz="2000" dirty="0" smtClean="0"/>
              <a:t>, MINITAB, JMP, SPSS, </a:t>
            </a:r>
            <a:r>
              <a:rPr lang="en-US" sz="2000" dirty="0"/>
              <a:t>and other computer packages offer various normality tests.</a:t>
            </a:r>
          </a:p>
        </p:txBody>
      </p:sp>
      <p:pic>
        <p:nvPicPr>
          <p:cNvPr id="24581" name="Picture 5" descr="Woodcut Golf 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752600"/>
            <a:ext cx="2581275" cy="3657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Checking Normality</a:t>
            </a:r>
          </a:p>
        </p:txBody>
      </p:sp>
      <p:sp>
        <p:nvSpPr>
          <p:cNvPr id="22531" name="Rectangle 3"/>
          <p:cNvSpPr>
            <a:spLocks noGrp="1" noChangeArrowheads="1"/>
          </p:cNvSpPr>
          <p:nvPr>
            <p:ph type="body" idx="1"/>
          </p:nvPr>
        </p:nvSpPr>
        <p:spPr>
          <a:xfrm>
            <a:off x="457200" y="1600200"/>
            <a:ext cx="8229600" cy="4419600"/>
          </a:xfrm>
        </p:spPr>
        <p:txBody>
          <a:bodyPr/>
          <a:lstStyle/>
          <a:p>
            <a:pPr marL="0" indent="0">
              <a:lnSpc>
                <a:spcPct val="90000"/>
              </a:lnSpc>
              <a:spcBef>
                <a:spcPct val="0"/>
              </a:spcBef>
              <a:buFontTx/>
              <a:buNone/>
              <a:tabLst>
                <a:tab pos="682625" algn="l"/>
              </a:tabLst>
            </a:pPr>
            <a:r>
              <a:rPr lang="en-US" sz="2800" b="1" dirty="0">
                <a:solidFill>
                  <a:schemeClr val="accent1">
                    <a:lumMod val="25000"/>
                  </a:schemeClr>
                </a:solidFill>
              </a:rPr>
              <a:t>We </a:t>
            </a:r>
            <a:r>
              <a:rPr lang="en-US" sz="2800" b="1" dirty="0" smtClean="0">
                <a:solidFill>
                  <a:schemeClr val="accent1">
                    <a:lumMod val="25000"/>
                  </a:schemeClr>
                </a:solidFill>
              </a:rPr>
              <a:t>could:</a:t>
            </a:r>
            <a:endParaRPr lang="en-US" sz="2800" b="1" dirty="0">
              <a:solidFill>
                <a:schemeClr val="accent1">
                  <a:lumMod val="25000"/>
                </a:schemeClr>
              </a:solidFill>
            </a:endParaRPr>
          </a:p>
          <a:p>
            <a:pPr marL="0" indent="0">
              <a:lnSpc>
                <a:spcPct val="90000"/>
              </a:lnSpc>
              <a:spcBef>
                <a:spcPct val="0"/>
              </a:spcBef>
              <a:buFontTx/>
              <a:buNone/>
              <a:tabLst>
                <a:tab pos="682625" algn="l"/>
              </a:tabLst>
            </a:pPr>
            <a:endParaRPr lang="en-US" sz="2800" dirty="0" smtClean="0">
              <a:solidFill>
                <a:srgbClr val="0000FF"/>
              </a:solidFill>
            </a:endParaRP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Inspect </a:t>
            </a:r>
            <a:r>
              <a:rPr lang="en-US" sz="2000" dirty="0">
                <a:solidFill>
                  <a:schemeClr val="accent1">
                    <a:lumMod val="25000"/>
                  </a:schemeClr>
                </a:solidFill>
              </a:rPr>
              <a:t>the histogram.</a:t>
            </a: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Check </a:t>
            </a:r>
            <a:r>
              <a:rPr lang="en-US" sz="2000" dirty="0">
                <a:solidFill>
                  <a:schemeClr val="accent1">
                    <a:lumMod val="25000"/>
                  </a:schemeClr>
                </a:solidFill>
              </a:rPr>
              <a:t>the Empirical </a:t>
            </a:r>
            <a:r>
              <a:rPr lang="en-US" sz="2000" dirty="0" smtClean="0">
                <a:solidFill>
                  <a:schemeClr val="accent1">
                    <a:lumMod val="25000"/>
                  </a:schemeClr>
                </a:solidFill>
              </a:rPr>
              <a:t>Rule.</a:t>
            </a:r>
            <a:endParaRPr lang="en-US" sz="2000" dirty="0">
              <a:solidFill>
                <a:schemeClr val="accent1">
                  <a:lumMod val="25000"/>
                </a:schemeClr>
              </a:solidFill>
            </a:endParaRP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Compare </a:t>
            </a:r>
            <a:r>
              <a:rPr lang="en-US" sz="2000" dirty="0">
                <a:solidFill>
                  <a:schemeClr val="accent1">
                    <a:lumMod val="25000"/>
                  </a:schemeClr>
                </a:solidFill>
              </a:rPr>
              <a:t>the sample mean and median (symmetry).</a:t>
            </a: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Check </a:t>
            </a:r>
            <a:r>
              <a:rPr lang="en-US" sz="2000" dirty="0">
                <a:solidFill>
                  <a:schemeClr val="accent1">
                    <a:lumMod val="25000"/>
                  </a:schemeClr>
                </a:solidFill>
              </a:rPr>
              <a:t>the </a:t>
            </a:r>
            <a:r>
              <a:rPr lang="en-US" sz="2000" dirty="0" err="1">
                <a:solidFill>
                  <a:schemeClr val="accent1">
                    <a:lumMod val="25000"/>
                  </a:schemeClr>
                </a:solidFill>
              </a:rPr>
              <a:t>skewness</a:t>
            </a:r>
            <a:r>
              <a:rPr lang="en-US" sz="2000" dirty="0">
                <a:solidFill>
                  <a:schemeClr val="accent1">
                    <a:lumMod val="25000"/>
                  </a:schemeClr>
                </a:solidFill>
              </a:rPr>
              <a:t> and kurtosis statistics.</a:t>
            </a: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Do </a:t>
            </a:r>
            <a:r>
              <a:rPr lang="en-US" sz="2000" dirty="0">
                <a:solidFill>
                  <a:schemeClr val="accent1">
                    <a:lumMod val="25000"/>
                  </a:schemeClr>
                </a:solidFill>
              </a:rPr>
              <a:t>a chi-square test for normality.</a:t>
            </a: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Inspect </a:t>
            </a:r>
            <a:r>
              <a:rPr lang="en-US" sz="2000" dirty="0">
                <a:solidFill>
                  <a:schemeClr val="accent1">
                    <a:lumMod val="25000"/>
                  </a:schemeClr>
                </a:solidFill>
              </a:rPr>
              <a:t>the probability plot.</a:t>
            </a:r>
          </a:p>
          <a:p>
            <a:pPr marL="682625" lvl="1" indent="-334963">
              <a:lnSpc>
                <a:spcPct val="90000"/>
              </a:lnSpc>
              <a:spcBef>
                <a:spcPts val="1200"/>
              </a:spcBef>
              <a:buClr>
                <a:schemeClr val="accent1">
                  <a:lumMod val="25000"/>
                </a:schemeClr>
              </a:buClr>
              <a:buFont typeface="Wingdings" pitchFamily="2" charset="2"/>
              <a:buChar char="v"/>
              <a:tabLst>
                <a:tab pos="682625" algn="l"/>
              </a:tabLst>
            </a:pPr>
            <a:r>
              <a:rPr lang="en-US" sz="2000" dirty="0" smtClean="0">
                <a:solidFill>
                  <a:schemeClr val="accent1">
                    <a:lumMod val="25000"/>
                  </a:schemeClr>
                </a:solidFill>
              </a:rPr>
              <a:t> Perform </a:t>
            </a:r>
            <a:r>
              <a:rPr lang="en-US" sz="2000" dirty="0">
                <a:solidFill>
                  <a:schemeClr val="accent1">
                    <a:lumMod val="25000"/>
                  </a:schemeClr>
                </a:solidFill>
              </a:rPr>
              <a:t>ECDF-based tests </a:t>
            </a:r>
            <a:endParaRPr lang="en-US" sz="2000" dirty="0" smtClean="0">
              <a:solidFill>
                <a:schemeClr val="accent1">
                  <a:lumMod val="25000"/>
                </a:schemeClr>
              </a:solidFill>
            </a:endParaRPr>
          </a:p>
          <a:p>
            <a:pPr marL="347662" lvl="1" indent="0">
              <a:lnSpc>
                <a:spcPct val="90000"/>
              </a:lnSpc>
              <a:spcBef>
                <a:spcPts val="0"/>
              </a:spcBef>
              <a:buClr>
                <a:schemeClr val="accent1">
                  <a:lumMod val="25000"/>
                </a:schemeClr>
              </a:buClr>
              <a:buNone/>
              <a:tabLst>
                <a:tab pos="682625" algn="l"/>
              </a:tabLst>
            </a:pPr>
            <a:r>
              <a:rPr lang="en-US" sz="2000" dirty="0">
                <a:solidFill>
                  <a:schemeClr val="accent1">
                    <a:lumMod val="25000"/>
                  </a:schemeClr>
                </a:solidFill>
              </a:rPr>
              <a:t> </a:t>
            </a:r>
            <a:r>
              <a:rPr lang="en-US" sz="2000" dirty="0" smtClean="0">
                <a:solidFill>
                  <a:schemeClr val="accent1">
                    <a:lumMod val="25000"/>
                  </a:schemeClr>
                </a:solidFill>
              </a:rPr>
              <a:t>     (e.g., Anderson-Darling, </a:t>
            </a:r>
          </a:p>
          <a:p>
            <a:pPr marL="347662" lvl="1" indent="0">
              <a:lnSpc>
                <a:spcPct val="90000"/>
              </a:lnSpc>
              <a:spcBef>
                <a:spcPts val="0"/>
              </a:spcBef>
              <a:buClr>
                <a:schemeClr val="accent1">
                  <a:lumMod val="25000"/>
                </a:schemeClr>
              </a:buClr>
              <a:buNone/>
              <a:tabLst>
                <a:tab pos="682625" algn="l"/>
              </a:tabLst>
            </a:pPr>
            <a:r>
              <a:rPr lang="en-US" sz="2000" dirty="0" smtClean="0">
                <a:solidFill>
                  <a:schemeClr val="accent1">
                    <a:lumMod val="25000"/>
                  </a:schemeClr>
                </a:solidFill>
              </a:rPr>
              <a:t>      Kolmogorov-Smirnov).</a:t>
            </a:r>
            <a:endParaRPr lang="en-US" sz="2000" dirty="0">
              <a:solidFill>
                <a:schemeClr val="accent1">
                  <a:lumMod val="25000"/>
                </a:schemeClr>
              </a:solidFill>
            </a:endParaRPr>
          </a:p>
        </p:txBody>
      </p:sp>
      <p:pic>
        <p:nvPicPr>
          <p:cNvPr id="2253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8402" y="1419225"/>
            <a:ext cx="3290625" cy="17119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4210049"/>
            <a:ext cx="3261227" cy="209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Arrow 9"/>
          <p:cNvSpPr/>
          <p:nvPr/>
        </p:nvSpPr>
        <p:spPr>
          <a:xfrm>
            <a:off x="4476750" y="2940664"/>
            <a:ext cx="457200" cy="3810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a:off x="4648200" y="5067300"/>
            <a:ext cx="457200" cy="381000"/>
          </a:xfrm>
          <a:prstGeom prst="right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Histogram</a:t>
            </a:r>
          </a:p>
        </p:txBody>
      </p:sp>
      <p:pic>
        <p:nvPicPr>
          <p:cNvPr id="4104" name="Picture 8"/>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371600" y="2590800"/>
            <a:ext cx="4800600" cy="2971800"/>
          </a:xfrm>
          <a:noFill/>
          <a:ln>
            <a:solidFill>
              <a:srgbClr val="0000FF"/>
            </a:solidFill>
            <a:miter lim="800000"/>
            <a:headEnd/>
            <a:tailEnd/>
          </a:ln>
        </p:spPr>
      </p:pic>
      <p:sp>
        <p:nvSpPr>
          <p:cNvPr id="4106" name="Text Box 10"/>
          <p:cNvSpPr txBox="1">
            <a:spLocks noChangeArrowheads="1"/>
          </p:cNvSpPr>
          <p:nvPr/>
        </p:nvSpPr>
        <p:spPr bwMode="auto">
          <a:xfrm>
            <a:off x="1295400" y="1600200"/>
            <a:ext cx="678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We have a sample of Kentucky Derby winning times (in seconds) from 1950 through 1999.  Are the data normally distributed?</a:t>
            </a:r>
          </a:p>
        </p:txBody>
      </p:sp>
      <p:sp>
        <p:nvSpPr>
          <p:cNvPr id="4107" name="Text Box 11"/>
          <p:cNvSpPr txBox="1">
            <a:spLocks noChangeArrowheads="1"/>
          </p:cNvSpPr>
          <p:nvPr/>
        </p:nvSpPr>
        <p:spPr bwMode="auto">
          <a:xfrm>
            <a:off x="6705600" y="2971800"/>
            <a:ext cx="17526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solidFill>
                  <a:srgbClr val="FF0000"/>
                </a:solidFill>
                <a:latin typeface="Times New Roman" pitchFamily="18" charset="0"/>
                <a:cs typeface="Times New Roman" pitchFamily="18" charset="0"/>
              </a:rPr>
              <a:t>Histogram appears symmetric, though perhaps with too much concentration in the middle.</a:t>
            </a:r>
          </a:p>
        </p:txBody>
      </p:sp>
      <p:sp>
        <p:nvSpPr>
          <p:cNvPr id="4108" name="Line 12"/>
          <p:cNvSpPr>
            <a:spLocks noChangeShapeType="1"/>
          </p:cNvSpPr>
          <p:nvPr/>
        </p:nvSpPr>
        <p:spPr bwMode="auto">
          <a:xfrm flipH="1">
            <a:off x="5257800" y="3657600"/>
            <a:ext cx="14478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9" name="Text Box 13"/>
          <p:cNvSpPr txBox="1">
            <a:spLocks noChangeArrowheads="1"/>
          </p:cNvSpPr>
          <p:nvPr/>
        </p:nvSpPr>
        <p:spPr bwMode="auto">
          <a:xfrm>
            <a:off x="2133600" y="6096000"/>
            <a:ext cx="47244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a:t>
            </a:r>
            <a:r>
              <a:rPr lang="en-US" sz="1400" dirty="0" smtClean="0">
                <a:latin typeface="Times New Roman" pitchFamily="18" charset="0"/>
              </a:rPr>
              <a:t>Irwin/McGraw-Hill</a:t>
            </a:r>
            <a:r>
              <a:rPr lang="en-US" sz="1400" dirty="0">
                <a:latin typeface="Times New Roman" pitchFamily="18" charset="0"/>
              </a:rPr>
              <a:t>, 2001).</a:t>
            </a:r>
          </a:p>
        </p:txBody>
      </p:sp>
      <p:pic>
        <p:nvPicPr>
          <p:cNvPr id="12" name="Picture 13" descr="C:\Users\Blythe\AppData\Local\Microsoft\Windows\Temporary Internet Files\Content.IE5\W7P52EU8\MC90033284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8000" y="4191000"/>
            <a:ext cx="1308506" cy="17967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Statistics</a:t>
            </a:r>
          </a:p>
        </p:txBody>
      </p:sp>
      <p:sp>
        <p:nvSpPr>
          <p:cNvPr id="7172" name="Text Box 4"/>
          <p:cNvSpPr txBox="1">
            <a:spLocks noChangeArrowheads="1"/>
          </p:cNvSpPr>
          <p:nvPr/>
        </p:nvSpPr>
        <p:spPr bwMode="auto">
          <a:xfrm>
            <a:off x="1295400" y="1600200"/>
            <a:ext cx="678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We have a sample of Kentucky Derby winning times (in seconds) from 1950 through 1999.  Are the data normally distributed?</a:t>
            </a:r>
          </a:p>
        </p:txBody>
      </p:sp>
      <p:sp>
        <p:nvSpPr>
          <p:cNvPr id="7173" name="Text Box 5"/>
          <p:cNvSpPr txBox="1">
            <a:spLocks noChangeArrowheads="1"/>
          </p:cNvSpPr>
          <p:nvPr/>
        </p:nvSpPr>
        <p:spPr bwMode="auto">
          <a:xfrm>
            <a:off x="6172200" y="2895600"/>
            <a:ext cx="25908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solidFill>
                  <a:srgbClr val="FF0000"/>
                </a:solidFill>
                <a:latin typeface="Times New Roman" pitchFamily="18" charset="0"/>
                <a:cs typeface="Times New Roman" pitchFamily="18" charset="0"/>
              </a:rPr>
              <a:t>The mean and median (Quartile 2) are identical.  For the fitted data, we calculate the likely range, and find that the sample range is slightly less than expected.  Data are symmetric (</a:t>
            </a:r>
            <a:r>
              <a:rPr lang="en-US" sz="1400" dirty="0" err="1">
                <a:solidFill>
                  <a:srgbClr val="FF0000"/>
                </a:solidFill>
                <a:latin typeface="Times New Roman" pitchFamily="18" charset="0"/>
                <a:cs typeface="Times New Roman" pitchFamily="18" charset="0"/>
              </a:rPr>
              <a:t>skewness</a:t>
            </a:r>
            <a:r>
              <a:rPr lang="en-US" sz="1400" dirty="0">
                <a:solidFill>
                  <a:srgbClr val="FF0000"/>
                </a:solidFill>
                <a:latin typeface="Times New Roman" pitchFamily="18" charset="0"/>
                <a:cs typeface="Times New Roman" pitchFamily="18" charset="0"/>
              </a:rPr>
              <a:t> near 0) but  somewhat leptokurtic (kurtosis  above 3).</a:t>
            </a:r>
          </a:p>
        </p:txBody>
      </p:sp>
      <p:sp>
        <p:nvSpPr>
          <p:cNvPr id="7174" name="Line 6"/>
          <p:cNvSpPr>
            <a:spLocks noChangeShapeType="1"/>
          </p:cNvSpPr>
          <p:nvPr/>
        </p:nvSpPr>
        <p:spPr bwMode="auto">
          <a:xfrm flipH="1" flipV="1">
            <a:off x="5257800" y="3733800"/>
            <a:ext cx="8382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75" name="Text Box 7"/>
          <p:cNvSpPr txBox="1">
            <a:spLocks noChangeArrowheads="1"/>
          </p:cNvSpPr>
          <p:nvPr/>
        </p:nvSpPr>
        <p:spPr bwMode="auto">
          <a:xfrm>
            <a:off x="2133600" y="6096000"/>
            <a:ext cx="4724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(Irwin/McGraw-Hill, 2001).</a:t>
            </a:r>
          </a:p>
        </p:txBody>
      </p:sp>
      <p:pic>
        <p:nvPicPr>
          <p:cNvPr id="7177" name="Picture 9"/>
          <p:cNvPicPr>
            <a:picLocks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1676400" y="2590800"/>
            <a:ext cx="3276600" cy="2909888"/>
          </a:xfrm>
          <a:noFill/>
          <a:ln/>
        </p:spPr>
      </p:pic>
      <p:pic>
        <p:nvPicPr>
          <p:cNvPr id="7180" name="Picture 12" descr="C:\Users\Blythe\AppData\Local\Microsoft\Windows\Temporary Internet Files\Content.IE5\M33FHPH7\MM900336663[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4952999"/>
            <a:ext cx="1447800" cy="10677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Chi-Square Test</a:t>
            </a:r>
          </a:p>
        </p:txBody>
      </p:sp>
      <p:sp>
        <p:nvSpPr>
          <p:cNvPr id="6155" name="Text Box 11"/>
          <p:cNvSpPr txBox="1">
            <a:spLocks noChangeArrowheads="1"/>
          </p:cNvSpPr>
          <p:nvPr/>
        </p:nvSpPr>
        <p:spPr bwMode="auto">
          <a:xfrm>
            <a:off x="1143000" y="1447800"/>
            <a:ext cx="22860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a:t>Hypotheses:</a:t>
            </a:r>
          </a:p>
          <a:p>
            <a:pPr>
              <a:spcBef>
                <a:spcPct val="50000"/>
              </a:spcBef>
            </a:pPr>
            <a:r>
              <a:rPr lang="en-US" sz="1400" i="1"/>
              <a:t>H</a:t>
            </a:r>
            <a:r>
              <a:rPr lang="en-US" sz="1400" baseline="-25000"/>
              <a:t>0</a:t>
            </a:r>
            <a:r>
              <a:rPr lang="en-US" sz="1400"/>
              <a:t>: Winning Derby times are normal</a:t>
            </a:r>
          </a:p>
          <a:p>
            <a:pPr>
              <a:spcBef>
                <a:spcPct val="50000"/>
              </a:spcBef>
            </a:pPr>
            <a:r>
              <a:rPr lang="en-US" sz="1400" i="1"/>
              <a:t>H</a:t>
            </a:r>
            <a:r>
              <a:rPr lang="en-US" sz="1400" baseline="-25000"/>
              <a:t>1</a:t>
            </a:r>
            <a:r>
              <a:rPr lang="en-US" sz="1400"/>
              <a:t>: Winning Derby times are not normal</a:t>
            </a:r>
          </a:p>
        </p:txBody>
      </p:sp>
      <p:sp>
        <p:nvSpPr>
          <p:cNvPr id="6163" name="Text Box 19"/>
          <p:cNvSpPr txBox="1">
            <a:spLocks noChangeArrowheads="1"/>
          </p:cNvSpPr>
          <p:nvPr/>
        </p:nvSpPr>
        <p:spPr bwMode="auto">
          <a:xfrm>
            <a:off x="914400" y="3124200"/>
            <a:ext cx="7696200"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sz="2400" dirty="0">
                <a:latin typeface="Times New Roman" pitchFamily="18" charset="0"/>
              </a:rPr>
              <a:t>where</a:t>
            </a:r>
          </a:p>
          <a:p>
            <a:pPr eaLnBrk="0" hangingPunct="0">
              <a:spcBef>
                <a:spcPct val="50000"/>
              </a:spcBef>
            </a:pPr>
            <a:r>
              <a:rPr lang="en-US" sz="2400" i="1" dirty="0" err="1">
                <a:latin typeface="Times New Roman" pitchFamily="18" charset="0"/>
              </a:rPr>
              <a:t>f</a:t>
            </a:r>
            <a:r>
              <a:rPr lang="en-US" sz="2400" i="1" baseline="-25000" dirty="0" err="1">
                <a:latin typeface="Times New Roman" pitchFamily="18" charset="0"/>
              </a:rPr>
              <a:t>j</a:t>
            </a:r>
            <a:r>
              <a:rPr lang="en-US" sz="2400" dirty="0">
                <a:latin typeface="Times New Roman" pitchFamily="18" charset="0"/>
              </a:rPr>
              <a:t> = the observed frequency in group </a:t>
            </a:r>
            <a:r>
              <a:rPr lang="en-US" sz="2400" i="1" dirty="0">
                <a:latin typeface="Times New Roman" pitchFamily="18" charset="0"/>
              </a:rPr>
              <a:t>j</a:t>
            </a:r>
          </a:p>
          <a:p>
            <a:pPr eaLnBrk="0" hangingPunct="0">
              <a:spcBef>
                <a:spcPct val="50000"/>
              </a:spcBef>
            </a:pPr>
            <a:r>
              <a:rPr lang="en-US" sz="2400" i="1" dirty="0" err="1">
                <a:latin typeface="Times New Roman" pitchFamily="18" charset="0"/>
              </a:rPr>
              <a:t>e</a:t>
            </a:r>
            <a:r>
              <a:rPr lang="en-US" sz="2400" i="1" baseline="-25000" dirty="0" err="1">
                <a:latin typeface="Times New Roman" pitchFamily="18" charset="0"/>
              </a:rPr>
              <a:t>j</a:t>
            </a:r>
            <a:r>
              <a:rPr lang="en-US" sz="2400" dirty="0">
                <a:latin typeface="Times New Roman" pitchFamily="18" charset="0"/>
              </a:rPr>
              <a:t> = the expected frequency in group </a:t>
            </a:r>
            <a:r>
              <a:rPr lang="en-US" sz="2400" i="1" dirty="0">
                <a:latin typeface="Times New Roman" pitchFamily="18" charset="0"/>
              </a:rPr>
              <a:t>j</a:t>
            </a:r>
            <a:r>
              <a:rPr lang="en-US" sz="2400" dirty="0">
                <a:latin typeface="Times New Roman" pitchFamily="18" charset="0"/>
              </a:rPr>
              <a:t> if </a:t>
            </a:r>
            <a:r>
              <a:rPr lang="en-US" sz="2400" i="1" dirty="0">
                <a:latin typeface="Times New Roman" pitchFamily="18" charset="0"/>
              </a:rPr>
              <a:t>H</a:t>
            </a:r>
            <a:r>
              <a:rPr lang="en-US" sz="2400" baseline="-25000" dirty="0">
                <a:latin typeface="Times New Roman" pitchFamily="18" charset="0"/>
              </a:rPr>
              <a:t>0</a:t>
            </a:r>
            <a:r>
              <a:rPr lang="en-US" sz="2400" dirty="0">
                <a:latin typeface="Times New Roman" pitchFamily="18" charset="0"/>
              </a:rPr>
              <a:t> is true</a:t>
            </a:r>
          </a:p>
          <a:p>
            <a:pPr eaLnBrk="0" hangingPunct="0">
              <a:spcBef>
                <a:spcPct val="50000"/>
              </a:spcBef>
            </a:pPr>
            <a:r>
              <a:rPr lang="en-US" sz="2400" dirty="0">
                <a:latin typeface="Times New Roman" pitchFamily="18" charset="0"/>
              </a:rPr>
              <a:t>For </a:t>
            </a:r>
            <a:r>
              <a:rPr lang="en-US" sz="2400" i="1" dirty="0">
                <a:latin typeface="Times New Roman" pitchFamily="18" charset="0"/>
              </a:rPr>
              <a:t>c</a:t>
            </a:r>
            <a:r>
              <a:rPr lang="en-US" sz="2400" dirty="0">
                <a:latin typeface="Times New Roman" pitchFamily="18" charset="0"/>
              </a:rPr>
              <a:t> classes we use </a:t>
            </a:r>
            <a:r>
              <a:rPr lang="en-US" sz="2400" i="1" dirty="0" err="1">
                <a:latin typeface="Times New Roman" pitchFamily="18" charset="0"/>
              </a:rPr>
              <a:t>d.f.</a:t>
            </a:r>
            <a:r>
              <a:rPr lang="en-US" sz="2400" dirty="0">
                <a:latin typeface="Times New Roman" pitchFamily="18" charset="0"/>
              </a:rPr>
              <a:t> = </a:t>
            </a:r>
            <a:r>
              <a:rPr lang="en-US" sz="2400" i="1" dirty="0" smtClean="0">
                <a:latin typeface="Times New Roman" pitchFamily="18" charset="0"/>
              </a:rPr>
              <a:t>c</a:t>
            </a:r>
            <a:r>
              <a:rPr lang="en-US" sz="2400" dirty="0" smtClean="0">
                <a:latin typeface="Times New Roman" pitchFamily="18" charset="0"/>
              </a:rPr>
              <a:t>–1–</a:t>
            </a:r>
            <a:r>
              <a:rPr lang="en-US" sz="2400" i="1" dirty="0" smtClean="0">
                <a:latin typeface="Times New Roman" pitchFamily="18" charset="0"/>
              </a:rPr>
              <a:t>m</a:t>
            </a:r>
            <a:r>
              <a:rPr lang="en-US" sz="2400" dirty="0" smtClean="0">
                <a:latin typeface="Times New Roman" pitchFamily="18" charset="0"/>
              </a:rPr>
              <a:t> </a:t>
            </a:r>
            <a:r>
              <a:rPr lang="en-US" sz="2400" dirty="0">
                <a:latin typeface="Times New Roman" pitchFamily="18" charset="0"/>
              </a:rPr>
              <a:t>where </a:t>
            </a:r>
            <a:r>
              <a:rPr lang="en-US" sz="2400" i="1" dirty="0">
                <a:latin typeface="Times New Roman" pitchFamily="18" charset="0"/>
              </a:rPr>
              <a:t>m</a:t>
            </a:r>
            <a:r>
              <a:rPr lang="en-US" sz="2400" dirty="0">
                <a:latin typeface="Times New Roman" pitchFamily="18" charset="0"/>
              </a:rPr>
              <a:t> is the number of parameters estimated to fit the </a:t>
            </a:r>
            <a:r>
              <a:rPr lang="en-US" sz="2400" dirty="0" smtClean="0">
                <a:latin typeface="Times New Roman" pitchFamily="18" charset="0"/>
              </a:rPr>
              <a:t>distribution. In this example, </a:t>
            </a:r>
            <a:r>
              <a:rPr lang="en-US" sz="2400" i="1" dirty="0" smtClean="0">
                <a:latin typeface="Times New Roman" pitchFamily="18" charset="0"/>
              </a:rPr>
              <a:t>m</a:t>
            </a:r>
            <a:r>
              <a:rPr lang="en-US" sz="2400" dirty="0" smtClean="0">
                <a:latin typeface="Times New Roman" pitchFamily="18" charset="0"/>
              </a:rPr>
              <a:t> </a:t>
            </a:r>
            <a:r>
              <a:rPr lang="en-US" sz="2400" dirty="0">
                <a:latin typeface="Times New Roman" pitchFamily="18" charset="0"/>
              </a:rPr>
              <a:t>= 2 </a:t>
            </a:r>
            <a:r>
              <a:rPr lang="en-US" sz="2400" dirty="0" smtClean="0">
                <a:latin typeface="Times New Roman" pitchFamily="18" charset="0"/>
              </a:rPr>
              <a:t>because </a:t>
            </a:r>
            <a:r>
              <a:rPr lang="el-GR" sz="2400" i="1" dirty="0" smtClean="0">
                <a:latin typeface="Times New Roman" pitchFamily="18" charset="0"/>
                <a:cs typeface="Times New Roman" pitchFamily="18" charset="0"/>
              </a:rPr>
              <a:t>μ</a:t>
            </a:r>
            <a:r>
              <a:rPr lang="en-US" sz="2400" dirty="0" smtClean="0">
                <a:latin typeface="Times New Roman" pitchFamily="18" charset="0"/>
              </a:rPr>
              <a:t> and </a:t>
            </a:r>
            <a:r>
              <a:rPr lang="el-GR" sz="2400" i="1" dirty="0" smtClean="0">
                <a:latin typeface="Times New Roman" pitchFamily="18" charset="0"/>
                <a:cs typeface="Times New Roman" pitchFamily="18" charset="0"/>
              </a:rPr>
              <a:t>σ</a:t>
            </a:r>
            <a:r>
              <a:rPr lang="en-US" sz="2400" dirty="0" smtClean="0">
                <a:latin typeface="Times New Roman" pitchFamily="18" charset="0"/>
              </a:rPr>
              <a:t> are estimated from the sample.</a:t>
            </a:r>
            <a:endParaRPr lang="en-US" sz="2400" dirty="0">
              <a:latin typeface="Times New Roman" pitchFamily="18" charset="0"/>
            </a:endParaRPr>
          </a:p>
        </p:txBody>
      </p:sp>
      <p:sp>
        <p:nvSpPr>
          <p:cNvPr id="6164" name="Text Box 20"/>
          <p:cNvSpPr txBox="1">
            <a:spLocks noChangeArrowheads="1"/>
          </p:cNvSpPr>
          <p:nvPr/>
        </p:nvSpPr>
        <p:spPr bwMode="auto">
          <a:xfrm>
            <a:off x="4343400" y="1674812"/>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b="1" dirty="0">
                <a:solidFill>
                  <a:schemeClr val="accent1">
                    <a:lumMod val="25000"/>
                  </a:schemeClr>
                </a:solidFill>
              </a:rPr>
              <a:t>Test statistic</a:t>
            </a:r>
          </a:p>
        </p:txBody>
      </p:sp>
      <p:pic>
        <p:nvPicPr>
          <p:cNvPr id="6166" name="Picture 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2132012"/>
            <a:ext cx="2286000" cy="108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4000" dirty="0">
                <a:solidFill>
                  <a:schemeClr val="accent1">
                    <a:lumMod val="25000"/>
                  </a:schemeClr>
                </a:solidFill>
                <a:effectLst>
                  <a:outerShdw blurRad="38100" dist="38100" dir="2700000" algn="tl">
                    <a:srgbClr val="000000">
                      <a:alpha val="43137"/>
                    </a:srgbClr>
                  </a:outerShdw>
                </a:effectLst>
                <a:latin typeface="Comic Sans MS" pitchFamily="66" charset="0"/>
              </a:rPr>
              <a:t>Chi-Square Test</a:t>
            </a:r>
          </a:p>
        </p:txBody>
      </p:sp>
      <p:pic>
        <p:nvPicPr>
          <p:cNvPr id="18435" name="Picture 3"/>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1143000" y="4800600"/>
            <a:ext cx="4038600" cy="766763"/>
          </a:xfrm>
          <a:noFill/>
          <a:ln/>
        </p:spPr>
      </p:pic>
      <p:sp>
        <p:nvSpPr>
          <p:cNvPr id="18436" name="Text Box 4"/>
          <p:cNvSpPr txBox="1">
            <a:spLocks noChangeArrowheads="1"/>
          </p:cNvSpPr>
          <p:nvPr/>
        </p:nvSpPr>
        <p:spPr bwMode="auto">
          <a:xfrm>
            <a:off x="2286000" y="6096000"/>
            <a:ext cx="4724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dirty="0">
                <a:solidFill>
                  <a:schemeClr val="accent1">
                    <a:lumMod val="25000"/>
                  </a:schemeClr>
                </a:solidFill>
                <a:latin typeface="Times New Roman" pitchFamily="18" charset="0"/>
              </a:rPr>
              <a:t>Source</a:t>
            </a:r>
            <a:r>
              <a:rPr lang="en-US" sz="1400" dirty="0">
                <a:latin typeface="Times New Roman" pitchFamily="18" charset="0"/>
              </a:rPr>
              <a:t>  David P. </a:t>
            </a:r>
            <a:r>
              <a:rPr lang="en-US" sz="1400" dirty="0" err="1">
                <a:latin typeface="Times New Roman" pitchFamily="18" charset="0"/>
              </a:rPr>
              <a:t>Doane</a:t>
            </a:r>
            <a:r>
              <a:rPr lang="en-US" sz="1400" dirty="0">
                <a:latin typeface="Times New Roman" pitchFamily="18" charset="0"/>
              </a:rPr>
              <a:t>, Kieran Mathieson, and Ronald L. Tracy, </a:t>
            </a:r>
            <a:r>
              <a:rPr lang="en-US" sz="1400" i="1" dirty="0">
                <a:latin typeface="Times New Roman" pitchFamily="18" charset="0"/>
              </a:rPr>
              <a:t>Visual Statistics 2.0</a:t>
            </a:r>
            <a:r>
              <a:rPr lang="en-US" sz="1400" dirty="0">
                <a:latin typeface="Times New Roman" pitchFamily="18" charset="0"/>
              </a:rPr>
              <a:t> (Irwin/McGraw-Hill, 2001).</a:t>
            </a:r>
          </a:p>
        </p:txBody>
      </p:sp>
      <p:pic>
        <p:nvPicPr>
          <p:cNvPr id="18437" name="Picture 5"/>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143000" y="1828800"/>
            <a:ext cx="4038600" cy="2716213"/>
          </a:xfrm>
          <a:noFill/>
          <a:ln/>
        </p:spPr>
      </p:pic>
      <p:sp>
        <p:nvSpPr>
          <p:cNvPr id="18438" name="Text Box 6"/>
          <p:cNvSpPr txBox="1">
            <a:spLocks noChangeArrowheads="1"/>
          </p:cNvSpPr>
          <p:nvPr/>
        </p:nvSpPr>
        <p:spPr bwMode="auto">
          <a:xfrm>
            <a:off x="5867400" y="2971681"/>
            <a:ext cx="25908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400" dirty="0">
                <a:solidFill>
                  <a:srgbClr val="FF0000"/>
                </a:solidFill>
                <a:latin typeface="Times New Roman" pitchFamily="18" charset="0"/>
                <a:cs typeface="Times New Roman" pitchFamily="18" charset="0"/>
              </a:rPr>
              <a:t>Since the </a:t>
            </a:r>
            <a:r>
              <a:rPr lang="en-US" sz="1400" i="1" dirty="0">
                <a:solidFill>
                  <a:srgbClr val="FF0000"/>
                </a:solidFill>
                <a:latin typeface="Times New Roman" pitchFamily="18" charset="0"/>
                <a:cs typeface="Times New Roman" pitchFamily="18" charset="0"/>
              </a:rPr>
              <a:t>p</a:t>
            </a:r>
            <a:r>
              <a:rPr lang="en-US" sz="1400" dirty="0">
                <a:solidFill>
                  <a:srgbClr val="FF0000"/>
                </a:solidFill>
                <a:latin typeface="Times New Roman" pitchFamily="18" charset="0"/>
                <a:cs typeface="Times New Roman" pitchFamily="18" charset="0"/>
              </a:rPr>
              <a:t>-value is </a:t>
            </a:r>
            <a:r>
              <a:rPr lang="en-US" sz="1400" dirty="0" smtClean="0">
                <a:solidFill>
                  <a:srgbClr val="FF0000"/>
                </a:solidFill>
                <a:latin typeface="Times New Roman" pitchFamily="18" charset="0"/>
                <a:cs typeface="Times New Roman" pitchFamily="18" charset="0"/>
              </a:rPr>
              <a:t>0.009 so the </a:t>
            </a:r>
            <a:r>
              <a:rPr lang="en-US" sz="1400" dirty="0">
                <a:solidFill>
                  <a:srgbClr val="FF0000"/>
                </a:solidFill>
                <a:latin typeface="Times New Roman" pitchFamily="18" charset="0"/>
                <a:cs typeface="Times New Roman" pitchFamily="18" charset="0"/>
              </a:rPr>
              <a:t>chi-square test </a:t>
            </a:r>
            <a:r>
              <a:rPr lang="en-US" sz="1400" dirty="0" smtClean="0">
                <a:solidFill>
                  <a:srgbClr val="FF0000"/>
                </a:solidFill>
                <a:latin typeface="Times New Roman" pitchFamily="18" charset="0"/>
                <a:cs typeface="Times New Roman" pitchFamily="18" charset="0"/>
              </a:rPr>
              <a:t>leads </a:t>
            </a:r>
            <a:r>
              <a:rPr lang="en-US" sz="1400" dirty="0">
                <a:solidFill>
                  <a:srgbClr val="FF0000"/>
                </a:solidFill>
                <a:latin typeface="Times New Roman" pitchFamily="18" charset="0"/>
                <a:cs typeface="Times New Roman" pitchFamily="18" charset="0"/>
              </a:rPr>
              <a:t>to rejection of the hypothesis of </a:t>
            </a:r>
            <a:r>
              <a:rPr lang="en-US" sz="1400" dirty="0" smtClean="0">
                <a:solidFill>
                  <a:srgbClr val="FF0000"/>
                </a:solidFill>
                <a:latin typeface="Times New Roman" pitchFamily="18" charset="0"/>
                <a:cs typeface="Times New Roman" pitchFamily="18" charset="0"/>
              </a:rPr>
              <a:t>normality at </a:t>
            </a:r>
            <a:r>
              <a:rPr lang="el-GR" sz="1400" i="1" dirty="0" smtClean="0">
                <a:solidFill>
                  <a:srgbClr val="FF0000"/>
                </a:solidFill>
                <a:latin typeface="Times New Roman" pitchFamily="18" charset="0"/>
                <a:cs typeface="Times New Roman" pitchFamily="18" charset="0"/>
              </a:rPr>
              <a:t>α</a:t>
            </a:r>
            <a:r>
              <a:rPr lang="en-US" sz="1400" dirty="0" smtClean="0">
                <a:solidFill>
                  <a:srgbClr val="FF0000"/>
                </a:solidFill>
                <a:latin typeface="Times New Roman" pitchFamily="18" charset="0"/>
                <a:cs typeface="Times New Roman" pitchFamily="18" charset="0"/>
              </a:rPr>
              <a:t> = 0.01</a:t>
            </a:r>
            <a:r>
              <a:rPr lang="en-US" sz="1400" dirty="0" smtClean="0">
                <a:solidFill>
                  <a:srgbClr val="FF0000"/>
                </a:solidFill>
                <a:latin typeface="Times New Roman" pitchFamily="18" charset="0"/>
                <a:cs typeface="Times New Roman" pitchFamily="18" charset="0"/>
              </a:rPr>
              <a:t>.  </a:t>
            </a:r>
            <a:r>
              <a:rPr lang="en-US" sz="1400" dirty="0">
                <a:solidFill>
                  <a:srgbClr val="FF0000"/>
                </a:solidFill>
                <a:latin typeface="Times New Roman" pitchFamily="18" charset="0"/>
                <a:cs typeface="Times New Roman" pitchFamily="18" charset="0"/>
              </a:rPr>
              <a:t>Most of the </a:t>
            </a:r>
            <a:r>
              <a:rPr lang="en-US" sz="1400" dirty="0" smtClean="0">
                <a:solidFill>
                  <a:srgbClr val="FF0000"/>
                </a:solidFill>
                <a:latin typeface="Times New Roman" pitchFamily="18" charset="0"/>
                <a:cs typeface="Times New Roman" pitchFamily="18" charset="0"/>
              </a:rPr>
              <a:t>disparity occurs </a:t>
            </a:r>
            <a:r>
              <a:rPr lang="en-US" sz="1400" dirty="0">
                <a:solidFill>
                  <a:srgbClr val="FF0000"/>
                </a:solidFill>
                <a:latin typeface="Times New Roman" pitchFamily="18" charset="0"/>
                <a:cs typeface="Times New Roman" pitchFamily="18" charset="0"/>
              </a:rPr>
              <a:t>in the middle </a:t>
            </a:r>
            <a:r>
              <a:rPr lang="en-US" sz="1400" dirty="0" smtClean="0">
                <a:solidFill>
                  <a:srgbClr val="FF0000"/>
                </a:solidFill>
                <a:latin typeface="Times New Roman" pitchFamily="18" charset="0"/>
                <a:cs typeface="Times New Roman" pitchFamily="18" charset="0"/>
              </a:rPr>
              <a:t>bin (highlighted in green). We also saw this in </a:t>
            </a:r>
            <a:r>
              <a:rPr lang="en-US" sz="1400" dirty="0">
                <a:solidFill>
                  <a:srgbClr val="FF0000"/>
                </a:solidFill>
                <a:latin typeface="Times New Roman" pitchFamily="18" charset="0"/>
                <a:cs typeface="Times New Roman" pitchFamily="18" charset="0"/>
              </a:rPr>
              <a:t>the histogram.</a:t>
            </a:r>
          </a:p>
        </p:txBody>
      </p:sp>
      <p:sp>
        <p:nvSpPr>
          <p:cNvPr id="18439" name="Text Box 7"/>
          <p:cNvSpPr txBox="1">
            <a:spLocks noChangeArrowheads="1"/>
          </p:cNvSpPr>
          <p:nvPr/>
        </p:nvSpPr>
        <p:spPr bwMode="auto">
          <a:xfrm>
            <a:off x="5867400" y="1447800"/>
            <a:ext cx="22860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a:t>Hypotheses:</a:t>
            </a:r>
          </a:p>
          <a:p>
            <a:pPr>
              <a:spcBef>
                <a:spcPct val="50000"/>
              </a:spcBef>
            </a:pPr>
            <a:r>
              <a:rPr lang="en-US" sz="1400" i="1"/>
              <a:t>H</a:t>
            </a:r>
            <a:r>
              <a:rPr lang="en-US" sz="1400" baseline="-25000"/>
              <a:t>0</a:t>
            </a:r>
            <a:r>
              <a:rPr lang="en-US" sz="1400"/>
              <a:t>: Winning Derby times are normal</a:t>
            </a:r>
          </a:p>
          <a:p>
            <a:pPr>
              <a:spcBef>
                <a:spcPct val="50000"/>
              </a:spcBef>
            </a:pPr>
            <a:r>
              <a:rPr lang="en-US" sz="1400" i="1"/>
              <a:t>H</a:t>
            </a:r>
            <a:r>
              <a:rPr lang="en-US" sz="1400" baseline="-25000"/>
              <a:t>1</a:t>
            </a:r>
            <a:r>
              <a:rPr lang="en-US" sz="1400"/>
              <a:t>: Winning Derby times are not normal</a:t>
            </a:r>
          </a:p>
        </p:txBody>
      </p:sp>
      <p:sp>
        <p:nvSpPr>
          <p:cNvPr id="18440" name="Text Box 8"/>
          <p:cNvSpPr txBox="1">
            <a:spLocks noChangeArrowheads="1"/>
          </p:cNvSpPr>
          <p:nvPr/>
        </p:nvSpPr>
        <p:spPr bwMode="auto">
          <a:xfrm>
            <a:off x="5867400" y="4818846"/>
            <a:ext cx="26670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400" dirty="0" smtClean="0">
                <a:solidFill>
                  <a:srgbClr val="FF0000"/>
                </a:solidFill>
                <a:latin typeface="Times New Roman" pitchFamily="18" charset="0"/>
                <a:cs typeface="Times New Roman" pitchFamily="18" charset="0"/>
              </a:rPr>
              <a:t>End </a:t>
            </a:r>
            <a:r>
              <a:rPr lang="en-US" sz="1400" dirty="0">
                <a:solidFill>
                  <a:srgbClr val="FF0000"/>
                </a:solidFill>
                <a:latin typeface="Times New Roman" pitchFamily="18" charset="0"/>
                <a:cs typeface="Times New Roman" pitchFamily="18" charset="0"/>
              </a:rPr>
              <a:t>categories </a:t>
            </a:r>
            <a:r>
              <a:rPr lang="en-US" sz="1400" dirty="0" smtClean="0">
                <a:solidFill>
                  <a:srgbClr val="FF0000"/>
                </a:solidFill>
                <a:latin typeface="Times New Roman" pitchFamily="18" charset="0"/>
                <a:cs typeface="Times New Roman" pitchFamily="18" charset="0"/>
              </a:rPr>
              <a:t>for a normal are always open-ended</a:t>
            </a:r>
            <a:r>
              <a:rPr lang="en-US" sz="1400" dirty="0">
                <a:solidFill>
                  <a:srgbClr val="FF0000"/>
                </a:solidFill>
                <a:latin typeface="Times New Roman" pitchFamily="18" charset="0"/>
                <a:cs typeface="Times New Roman" pitchFamily="18" charset="0"/>
              </a:rPr>
              <a:t>.  </a:t>
            </a:r>
            <a:r>
              <a:rPr lang="en-US" sz="1400" dirty="0" smtClean="0">
                <a:solidFill>
                  <a:srgbClr val="FF0000"/>
                </a:solidFill>
                <a:latin typeface="Times New Roman" pitchFamily="18" charset="0"/>
                <a:cs typeface="Times New Roman" pitchFamily="18" charset="0"/>
              </a:rPr>
              <a:t>Cochran’s Rule suggests that expected </a:t>
            </a:r>
            <a:r>
              <a:rPr lang="en-US" sz="1400" dirty="0">
                <a:solidFill>
                  <a:srgbClr val="FF0000"/>
                </a:solidFill>
                <a:latin typeface="Times New Roman" pitchFamily="18" charset="0"/>
                <a:cs typeface="Times New Roman" pitchFamily="18" charset="0"/>
              </a:rPr>
              <a:t>frequencies </a:t>
            </a:r>
            <a:r>
              <a:rPr lang="en-US" sz="1400" dirty="0" smtClean="0">
                <a:solidFill>
                  <a:srgbClr val="FF0000"/>
                </a:solidFill>
                <a:latin typeface="Times New Roman" pitchFamily="18" charset="0"/>
                <a:cs typeface="Times New Roman" pitchFamily="18" charset="0"/>
              </a:rPr>
              <a:t>should be </a:t>
            </a:r>
            <a:r>
              <a:rPr lang="en-US" sz="1400" dirty="0">
                <a:solidFill>
                  <a:srgbClr val="FF0000"/>
                </a:solidFill>
                <a:latin typeface="Times New Roman" pitchFamily="18" charset="0"/>
                <a:cs typeface="Times New Roman" pitchFamily="18" charset="0"/>
              </a:rPr>
              <a:t>at least </a:t>
            </a:r>
            <a:r>
              <a:rPr lang="en-US" sz="1400" dirty="0" smtClean="0">
                <a:solidFill>
                  <a:srgbClr val="FF0000"/>
                </a:solidFill>
                <a:latin typeface="Times New Roman" pitchFamily="18" charset="0"/>
                <a:cs typeface="Times New Roman" pitchFamily="18" charset="0"/>
              </a:rPr>
              <a:t>5 (OK in this example).</a:t>
            </a:r>
            <a:endParaRPr lang="en-US" sz="1400" dirty="0">
              <a:solidFill>
                <a:srgbClr val="FF0000"/>
              </a:solidFill>
              <a:latin typeface="Times New Roman" pitchFamily="18" charset="0"/>
              <a:cs typeface="Times New Roman" pitchFamily="18" charset="0"/>
            </a:endParaRPr>
          </a:p>
        </p:txBody>
      </p:sp>
      <p:sp>
        <p:nvSpPr>
          <p:cNvPr id="18441" name="Line 9"/>
          <p:cNvSpPr>
            <a:spLocks noChangeShapeType="1"/>
          </p:cNvSpPr>
          <p:nvPr/>
        </p:nvSpPr>
        <p:spPr bwMode="auto">
          <a:xfrm flipH="1">
            <a:off x="5105400" y="3657600"/>
            <a:ext cx="685800" cy="2286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442" name="Line 10"/>
          <p:cNvSpPr>
            <a:spLocks noChangeShapeType="1"/>
          </p:cNvSpPr>
          <p:nvPr/>
        </p:nvSpPr>
        <p:spPr bwMode="auto">
          <a:xfrm flipH="1" flipV="1">
            <a:off x="4953000" y="5257800"/>
            <a:ext cx="762000" cy="762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413</TotalTime>
  <Words>1169</Words>
  <Application>Microsoft Office PowerPoint</Application>
  <PresentationFormat>On-screen Show (4:3)</PresentationFormat>
  <Paragraphs>89</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Comic Sans MS</vt:lpstr>
      <vt:lpstr>Times New Roman</vt:lpstr>
      <vt:lpstr>Wingdings</vt:lpstr>
      <vt:lpstr>Symbol</vt:lpstr>
      <vt:lpstr>Default Design</vt:lpstr>
      <vt:lpstr>Goodness-of-Fit Tests</vt:lpstr>
      <vt:lpstr>Hypotheses</vt:lpstr>
      <vt:lpstr>Parameters</vt:lpstr>
      <vt:lpstr>Normality Test</vt:lpstr>
      <vt:lpstr>Checking Normality</vt:lpstr>
      <vt:lpstr>Histogram</vt:lpstr>
      <vt:lpstr>Statistics</vt:lpstr>
      <vt:lpstr>Chi-Square Test</vt:lpstr>
      <vt:lpstr>Chi-Square Test</vt:lpstr>
      <vt:lpstr>ECDF Plot</vt:lpstr>
      <vt:lpstr>Kolmogorov-Smirnov Test</vt:lpstr>
      <vt:lpstr>Probability Plot</vt:lpstr>
      <vt:lpstr>Anderson-Darling Test</vt:lpstr>
      <vt:lpstr>Other Tests</vt:lpstr>
      <vt:lpstr>Example: Uniform Test</vt:lpstr>
      <vt:lpstr>Summary: GOF Tests</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G-O-F Tests</dc:title>
  <dc:subject>Chapte 15 - Chi-Square Tests</dc:subject>
  <dc:creator>David P. Doane</dc:creator>
  <dc:description>Copyright (c) 2016 by McGraw-Hill.  This material is intended solely for educational use by purchasers of Doane/Seward 5e. It may not be copied or resold.</dc:description>
  <cp:lastModifiedBy>Blythe</cp:lastModifiedBy>
  <cp:revision>27</cp:revision>
  <dcterms:created xsi:type="dcterms:W3CDTF">2002-11-21T14:37:17Z</dcterms:created>
  <dcterms:modified xsi:type="dcterms:W3CDTF">2012-10-11T19:29:41Z</dcterms:modified>
</cp:coreProperties>
</file>