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26"/>
  </p:handoutMasterIdLst>
  <p:sldIdLst>
    <p:sldId id="256" r:id="rId2"/>
    <p:sldId id="325" r:id="rId3"/>
    <p:sldId id="358" r:id="rId4"/>
    <p:sldId id="359" r:id="rId5"/>
    <p:sldId id="360" r:id="rId6"/>
    <p:sldId id="349" r:id="rId7"/>
    <p:sldId id="364" r:id="rId8"/>
    <p:sldId id="335" r:id="rId9"/>
    <p:sldId id="341" r:id="rId10"/>
    <p:sldId id="339" r:id="rId11"/>
    <p:sldId id="342" r:id="rId12"/>
    <p:sldId id="343" r:id="rId13"/>
    <p:sldId id="361" r:id="rId14"/>
    <p:sldId id="365" r:id="rId15"/>
    <p:sldId id="362" r:id="rId16"/>
    <p:sldId id="363" r:id="rId17"/>
    <p:sldId id="344" r:id="rId18"/>
    <p:sldId id="345" r:id="rId19"/>
    <p:sldId id="346" r:id="rId20"/>
    <p:sldId id="347" r:id="rId21"/>
    <p:sldId id="351" r:id="rId22"/>
    <p:sldId id="352" r:id="rId23"/>
    <p:sldId id="356" r:id="rId24"/>
    <p:sldId id="357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000000"/>
    <a:srgbClr val="FF6699"/>
    <a:srgbClr val="CC0000"/>
    <a:srgbClr val="FF3300"/>
    <a:srgbClr val="33CC33"/>
    <a:srgbClr val="0066FF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/>
  </p:normalViewPr>
  <p:slideViewPr>
    <p:cSldViewPr>
      <p:cViewPr varScale="1">
        <p:scale>
          <a:sx n="93" d="100"/>
          <a:sy n="93" d="100"/>
        </p:scale>
        <p:origin x="-5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3D914CB-0AFD-4A29-B146-B9FD4AE315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871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F473B-09AA-4DD0-B781-DE1C513EE5E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6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6E1BA-004F-43E0-8D5F-2A9C254BFA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3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C2ED9-E58A-49C0-83D6-15EFCF92B7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59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E21F9-C64D-4E54-BC10-EEFC2FDE6B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2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A89D9-A83E-4008-ADB9-C26AB20A11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91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82AF8-83EB-4B41-A9F9-DF2916B552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753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16E391-2EDB-4B31-A0A2-D06080859A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3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216CA-C6C8-4843-85CE-F72615F4CC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4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CD0527-D9A9-425C-8C55-A5AA3AA2A1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41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E24D1-F174-4A47-935F-2270D694D3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40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C50B9-5B5B-4CF4-B1DC-5B1EBF16D9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48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8F531FF-C210-46A5-BB17-159775F847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8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33.jpeg"/><Relationship Id="rId4" Type="http://schemas.openxmlformats.org/officeDocument/2006/relationships/image" Target="../media/image3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bs.org/newshour/bb/transportation/jan-june98/airlines_5-11.html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11" Type="http://schemas.openxmlformats.org/officeDocument/2006/relationships/image" Target="../media/image10.jpe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286000"/>
            <a:ext cx="4648200" cy="1371600"/>
          </a:xfrm>
        </p:spPr>
        <p:txBody>
          <a:bodyPr/>
          <a:lstStyle/>
          <a:p>
            <a:r>
              <a:rPr lang="en-US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Intervals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533400" y="5410200"/>
            <a:ext cx="8229600" cy="58477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660033"/>
                </a:solidFill>
              </a:rPr>
              <a:t>Copyright </a:t>
            </a:r>
            <a:r>
              <a:rPr lang="en-US" sz="1600" b="1" i="1" dirty="0">
                <a:solidFill>
                  <a:srgbClr val="660033"/>
                </a:solidFill>
                <a:sym typeface="Symbol" pitchFamily="18" charset="2"/>
              </a:rPr>
              <a:t></a:t>
            </a:r>
            <a:r>
              <a:rPr lang="en-US" sz="1600" b="1" i="1" dirty="0">
                <a:solidFill>
                  <a:srgbClr val="660033"/>
                </a:solidFill>
              </a:rPr>
              <a:t> </a:t>
            </a:r>
            <a:r>
              <a:rPr lang="en-US" sz="1600" b="1" i="1" dirty="0" smtClean="0">
                <a:solidFill>
                  <a:srgbClr val="660033"/>
                </a:solidFill>
              </a:rPr>
              <a:t>2016 </a:t>
            </a:r>
            <a:r>
              <a:rPr lang="en-US" sz="1600" b="1" i="1" dirty="0">
                <a:solidFill>
                  <a:srgbClr val="660033"/>
                </a:solidFill>
              </a:rPr>
              <a:t>by The McGraw-Hill Companies.  This material is intended for educational purposes by licensed users of</a:t>
            </a:r>
            <a:r>
              <a:rPr lang="en-US" sz="1600" b="1" i="1" dirty="0">
                <a:solidFill>
                  <a:srgbClr val="FF3300"/>
                </a:solidFill>
              </a:rPr>
              <a:t>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660033"/>
                </a:solidFill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Common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z 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Values</a:t>
            </a:r>
          </a:p>
        </p:txBody>
      </p:sp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295400"/>
            <a:ext cx="3665538" cy="2574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038600"/>
            <a:ext cx="3665538" cy="2574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295400"/>
            <a:ext cx="3665538" cy="2574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21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038600"/>
            <a:ext cx="3665538" cy="25749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2743200" y="1676400"/>
            <a:ext cx="1828800" cy="617538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sz="1600" b="1" i="1">
                <a:solidFill>
                  <a:schemeClr val="hlink"/>
                </a:solidFill>
                <a:latin typeface="Arial" charset="0"/>
              </a:rPr>
              <a:t>z</a:t>
            </a:r>
            <a:r>
              <a:rPr lang="en-US" sz="1600" b="1">
                <a:solidFill>
                  <a:schemeClr val="hlink"/>
                </a:solidFill>
                <a:latin typeface="Arial" charset="0"/>
              </a:rPr>
              <a:t> = 1.645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600" b="1">
                <a:solidFill>
                  <a:schemeClr val="hlink"/>
                </a:solidFill>
                <a:latin typeface="Arial" charset="0"/>
              </a:rPr>
              <a:t>90% confidence</a:t>
            </a:r>
          </a:p>
        </p:txBody>
      </p:sp>
      <p:sp>
        <p:nvSpPr>
          <p:cNvPr id="94219" name="Text Box 11"/>
          <p:cNvSpPr txBox="1">
            <a:spLocks noChangeArrowheads="1"/>
          </p:cNvSpPr>
          <p:nvPr/>
        </p:nvSpPr>
        <p:spPr bwMode="auto">
          <a:xfrm>
            <a:off x="2743200" y="4419600"/>
            <a:ext cx="1828800" cy="617538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sz="1600" b="1" i="1">
                <a:solidFill>
                  <a:schemeClr val="hlink"/>
                </a:solidFill>
                <a:latin typeface="Arial" charset="0"/>
              </a:rPr>
              <a:t>z</a:t>
            </a:r>
            <a:r>
              <a:rPr lang="en-US" sz="1600" b="1">
                <a:solidFill>
                  <a:schemeClr val="hlink"/>
                </a:solidFill>
                <a:latin typeface="Arial" charset="0"/>
              </a:rPr>
              <a:t> = 1.960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600" b="1">
                <a:solidFill>
                  <a:schemeClr val="hlink"/>
                </a:solidFill>
                <a:latin typeface="Arial" charset="0"/>
              </a:rPr>
              <a:t>95% confidence</a:t>
            </a:r>
          </a:p>
        </p:txBody>
      </p:sp>
      <p:sp>
        <p:nvSpPr>
          <p:cNvPr id="94220" name="Text Box 12"/>
          <p:cNvSpPr txBox="1">
            <a:spLocks noChangeArrowheads="1"/>
          </p:cNvSpPr>
          <p:nvPr/>
        </p:nvSpPr>
        <p:spPr bwMode="auto">
          <a:xfrm>
            <a:off x="6934200" y="1676400"/>
            <a:ext cx="1828800" cy="617538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sz="1600" b="1" i="1">
                <a:solidFill>
                  <a:schemeClr val="hlink"/>
                </a:solidFill>
                <a:latin typeface="Arial" charset="0"/>
              </a:rPr>
              <a:t>z</a:t>
            </a:r>
            <a:r>
              <a:rPr lang="en-US" sz="1600" b="1">
                <a:solidFill>
                  <a:schemeClr val="hlink"/>
                </a:solidFill>
                <a:latin typeface="Arial" charset="0"/>
              </a:rPr>
              <a:t> = 2.326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600" b="1">
                <a:solidFill>
                  <a:schemeClr val="hlink"/>
                </a:solidFill>
                <a:latin typeface="Arial" charset="0"/>
              </a:rPr>
              <a:t>98% confidence</a:t>
            </a: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6934200" y="4419600"/>
            <a:ext cx="1828800" cy="617538"/>
          </a:xfrm>
          <a:prstGeom prst="rect">
            <a:avLst/>
          </a:prstGeom>
          <a:solidFill>
            <a:srgbClr val="FFFF99"/>
          </a:solidFill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en-US" sz="1600" b="1" i="1">
                <a:solidFill>
                  <a:schemeClr val="hlink"/>
                </a:solidFill>
                <a:latin typeface="Arial" charset="0"/>
              </a:rPr>
              <a:t>z</a:t>
            </a:r>
            <a:r>
              <a:rPr lang="en-US" sz="1600" b="1">
                <a:solidFill>
                  <a:schemeClr val="hlink"/>
                </a:solidFill>
                <a:latin typeface="Arial" charset="0"/>
              </a:rPr>
              <a:t> = 2.576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sz="1600" b="1">
                <a:solidFill>
                  <a:schemeClr val="hlink"/>
                </a:solidFill>
                <a:latin typeface="Arial" charset="0"/>
              </a:rPr>
              <a:t>99% confidence</a:t>
            </a:r>
          </a:p>
        </p:txBody>
      </p:sp>
      <p:sp>
        <p:nvSpPr>
          <p:cNvPr id="94222" name="Text Box 14"/>
          <p:cNvSpPr txBox="1">
            <a:spLocks noChangeArrowheads="1"/>
          </p:cNvSpPr>
          <p:nvPr/>
        </p:nvSpPr>
        <p:spPr bwMode="auto">
          <a:xfrm>
            <a:off x="18288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90%</a:t>
            </a:r>
          </a:p>
        </p:txBody>
      </p: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1828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95%</a:t>
            </a:r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60960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98%</a:t>
            </a:r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6019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99%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Student’s </a:t>
            </a:r>
            <a:r>
              <a:rPr lang="en-US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Distribution</a:t>
            </a:r>
          </a:p>
        </p:txBody>
      </p:sp>
      <p:sp>
        <p:nvSpPr>
          <p:cNvPr id="97291" name="Text Box 11"/>
          <p:cNvSpPr txBox="1">
            <a:spLocks noChangeArrowheads="1"/>
          </p:cNvSpPr>
          <p:nvPr/>
        </p:nvSpPr>
        <p:spPr bwMode="auto">
          <a:xfrm>
            <a:off x="18288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90%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1828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95%</a:t>
            </a:r>
          </a:p>
        </p:txBody>
      </p:sp>
      <p:sp>
        <p:nvSpPr>
          <p:cNvPr id="97293" name="Text Box 13"/>
          <p:cNvSpPr txBox="1">
            <a:spLocks noChangeArrowheads="1"/>
          </p:cNvSpPr>
          <p:nvPr/>
        </p:nvSpPr>
        <p:spPr bwMode="auto">
          <a:xfrm>
            <a:off x="60960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98%</a:t>
            </a:r>
          </a:p>
        </p:txBody>
      </p:sp>
      <p:sp>
        <p:nvSpPr>
          <p:cNvPr id="97294" name="Text Box 14"/>
          <p:cNvSpPr txBox="1">
            <a:spLocks noChangeArrowheads="1"/>
          </p:cNvSpPr>
          <p:nvPr/>
        </p:nvSpPr>
        <p:spPr bwMode="auto">
          <a:xfrm>
            <a:off x="6019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99%</a:t>
            </a:r>
          </a:p>
        </p:txBody>
      </p:sp>
      <p:graphicFrame>
        <p:nvGraphicFramePr>
          <p:cNvPr id="97486" name="Group 2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170976"/>
              </p:ext>
            </p:extLst>
          </p:nvPr>
        </p:nvGraphicFramePr>
        <p:xfrm>
          <a:off x="1524000" y="1397000"/>
          <a:ext cx="6096000" cy="3956052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82563"/>
                <a:gridCol w="1341437"/>
                <a:gridCol w="1524000"/>
              </a:tblGrid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d.f.</a:t>
                      </a:r>
                      <a:endParaRPr kumimoji="0" lang="en-US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90% CI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95% CI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99% CI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2.571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4.032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1.812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2.228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3.169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1.725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2.086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2.845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1.671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2.660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sym typeface="Symbol" pitchFamily="18" charset="2"/>
                        </a:rPr>
                        <a:t>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1.645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1.960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2.576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7487" name="Text Box 207"/>
          <p:cNvSpPr txBox="1">
            <a:spLocks noChangeArrowheads="1"/>
          </p:cNvSpPr>
          <p:nvPr/>
        </p:nvSpPr>
        <p:spPr bwMode="auto">
          <a:xfrm>
            <a:off x="1219200" y="5425281"/>
            <a:ext cx="32766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1</a:t>
            </a:r>
            <a:r>
              <a:rPr lang="en-US" sz="1800" dirty="0">
                <a:solidFill>
                  <a:srgbClr val="C00000"/>
                </a:solidFill>
              </a:rPr>
              <a:t>  </a:t>
            </a:r>
            <a:r>
              <a:rPr lang="en-US" sz="1800" dirty="0"/>
              <a:t>The abbreviation </a:t>
            </a:r>
            <a:r>
              <a:rPr lang="en-US" sz="1800" i="1" dirty="0" err="1"/>
              <a:t>d.f.</a:t>
            </a:r>
            <a:r>
              <a:rPr lang="en-US" sz="1800" i="1" dirty="0"/>
              <a:t> </a:t>
            </a:r>
            <a:r>
              <a:rPr lang="en-US" sz="1800" dirty="0"/>
              <a:t>stands for “degrees of freedom.”  For a mean, </a:t>
            </a:r>
            <a:r>
              <a:rPr lang="en-US" sz="1800" i="1" dirty="0" err="1"/>
              <a:t>d.f.</a:t>
            </a:r>
            <a:r>
              <a:rPr lang="en-US" sz="1800" dirty="0"/>
              <a:t> = </a:t>
            </a:r>
            <a:r>
              <a:rPr lang="en-US" sz="1800" i="1" dirty="0" smtClean="0"/>
              <a:t>n</a:t>
            </a:r>
            <a:r>
              <a:rPr lang="en-US" sz="1800" dirty="0" smtClean="0"/>
              <a:t>−1</a:t>
            </a:r>
            <a:endParaRPr lang="en-US" sz="1800" dirty="0"/>
          </a:p>
        </p:txBody>
      </p:sp>
      <p:sp>
        <p:nvSpPr>
          <p:cNvPr id="97488" name="Text Box 208"/>
          <p:cNvSpPr txBox="1">
            <a:spLocks noChangeArrowheads="1"/>
          </p:cNvSpPr>
          <p:nvPr/>
        </p:nvSpPr>
        <p:spPr bwMode="auto">
          <a:xfrm>
            <a:off x="5334000" y="5425281"/>
            <a:ext cx="2667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2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As </a:t>
            </a:r>
            <a:r>
              <a:rPr lang="en-US" sz="1800" i="1" dirty="0" err="1"/>
              <a:t>d.f.</a:t>
            </a:r>
            <a:r>
              <a:rPr lang="en-US" sz="1800" dirty="0"/>
              <a:t> increases, </a:t>
            </a:r>
            <a:r>
              <a:rPr lang="en-US" sz="1800" dirty="0">
                <a:sym typeface="Symbol" pitchFamily="18" charset="2"/>
              </a:rPr>
              <a:t>the </a:t>
            </a:r>
            <a:r>
              <a:rPr lang="en-US" sz="1800" i="1" dirty="0">
                <a:sym typeface="Symbol" pitchFamily="18" charset="2"/>
              </a:rPr>
              <a:t>t</a:t>
            </a:r>
            <a:r>
              <a:rPr lang="en-US" sz="1800" dirty="0">
                <a:sym typeface="Symbol" pitchFamily="18" charset="2"/>
              </a:rPr>
              <a:t> value approaches the corresponding </a:t>
            </a:r>
            <a:r>
              <a:rPr lang="en-US" sz="1800" i="1" dirty="0">
                <a:sym typeface="Symbol" pitchFamily="18" charset="2"/>
              </a:rPr>
              <a:t>z</a:t>
            </a:r>
            <a:r>
              <a:rPr lang="en-US" sz="1800" dirty="0">
                <a:sym typeface="Symbol" pitchFamily="18" charset="2"/>
              </a:rPr>
              <a:t> value.</a:t>
            </a:r>
            <a:endParaRPr lang="en-US" sz="1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Student’s </a:t>
            </a:r>
            <a:r>
              <a:rPr lang="en-US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Distribution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18288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90%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1828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95%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6096000" y="27432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98%</a:t>
            </a: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6019800" y="5486400"/>
            <a:ext cx="914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chemeClr val="bg1"/>
                </a:solidFill>
                <a:latin typeface="Arial" charset="0"/>
              </a:rPr>
              <a:t>99%</a:t>
            </a:r>
          </a:p>
        </p:txBody>
      </p:sp>
      <p:sp>
        <p:nvSpPr>
          <p:cNvPr id="98350" name="Text Box 46"/>
          <p:cNvSpPr txBox="1">
            <a:spLocks noChangeArrowheads="1"/>
          </p:cNvSpPr>
          <p:nvPr/>
        </p:nvSpPr>
        <p:spPr bwMode="auto">
          <a:xfrm>
            <a:off x="5257800" y="5562600"/>
            <a:ext cx="2971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2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Student’s </a:t>
            </a:r>
            <a:r>
              <a:rPr lang="en-US" sz="1800" i="1" dirty="0"/>
              <a:t>t</a:t>
            </a:r>
            <a:r>
              <a:rPr lang="en-US" sz="1800" dirty="0"/>
              <a:t> resembles a normal curve for large </a:t>
            </a:r>
            <a:r>
              <a:rPr lang="en-US" sz="1800" i="1" dirty="0" err="1"/>
              <a:t>d.f</a:t>
            </a:r>
            <a:r>
              <a:rPr lang="en-US" sz="1800" i="1" dirty="0" err="1" smtClean="0"/>
              <a:t>.</a:t>
            </a:r>
            <a:r>
              <a:rPr lang="en-US" sz="1800" dirty="0" smtClean="0"/>
              <a:t> (this graph is for </a:t>
            </a:r>
            <a:r>
              <a:rPr lang="en-US" sz="1800" i="1" dirty="0" err="1" smtClean="0"/>
              <a:t>d.f.</a:t>
            </a:r>
            <a:r>
              <a:rPr lang="en-US" sz="1800" dirty="0" smtClean="0"/>
              <a:t> = 10).</a:t>
            </a:r>
            <a:r>
              <a:rPr lang="en-US" sz="1800" i="1" dirty="0" smtClean="0"/>
              <a:t> </a:t>
            </a:r>
            <a:endParaRPr lang="en-US" sz="1800" i="1" dirty="0"/>
          </a:p>
        </p:txBody>
      </p:sp>
      <p:pic>
        <p:nvPicPr>
          <p:cNvPr id="98351" name="Picture 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6115050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8352" name="Text Box 48"/>
          <p:cNvSpPr txBox="1">
            <a:spLocks noChangeArrowheads="1"/>
          </p:cNvSpPr>
          <p:nvPr/>
        </p:nvSpPr>
        <p:spPr bwMode="auto">
          <a:xfrm>
            <a:off x="1295400" y="5581650"/>
            <a:ext cx="35052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1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Student’s </a:t>
            </a:r>
            <a:r>
              <a:rPr lang="en-US" sz="1800" i="1" dirty="0"/>
              <a:t>t</a:t>
            </a:r>
            <a:r>
              <a:rPr lang="en-US" sz="1800" dirty="0"/>
              <a:t> is bell-shaped and symmetric, but is </a:t>
            </a:r>
            <a:r>
              <a:rPr lang="en-US" sz="1800" dirty="0" smtClean="0"/>
              <a:t>flatter (thicker tails) </a:t>
            </a:r>
            <a:r>
              <a:rPr lang="en-US" sz="1800" dirty="0"/>
              <a:t>than a standard normal.</a:t>
            </a:r>
          </a:p>
        </p:txBody>
      </p:sp>
      <p:sp>
        <p:nvSpPr>
          <p:cNvPr id="98353" name="Text Box 49"/>
          <p:cNvSpPr txBox="1">
            <a:spLocks noChangeArrowheads="1"/>
          </p:cNvSpPr>
          <p:nvPr/>
        </p:nvSpPr>
        <p:spPr bwMode="auto">
          <a:xfrm>
            <a:off x="7743824" y="3357562"/>
            <a:ext cx="109537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1" dirty="0">
                <a:solidFill>
                  <a:schemeClr val="hlink"/>
                </a:solidFill>
              </a:rPr>
              <a:t>Visual</a:t>
            </a:r>
            <a:r>
              <a:rPr lang="en-US" sz="1000" dirty="0"/>
              <a:t> </a:t>
            </a:r>
            <a:r>
              <a:rPr lang="en-US" sz="1000" i="1" dirty="0">
                <a:solidFill>
                  <a:srgbClr val="FF3300"/>
                </a:solidFill>
              </a:rPr>
              <a:t>Statistics</a:t>
            </a:r>
            <a:r>
              <a:rPr lang="en-US" sz="1000" dirty="0"/>
              <a:t> </a:t>
            </a:r>
            <a:r>
              <a:rPr lang="en-US" sz="1000" dirty="0" smtClean="0"/>
              <a:t>screen </a:t>
            </a:r>
            <a:r>
              <a:rPr lang="en-US" sz="1000" dirty="0" smtClean="0">
                <a:sym typeface="Symbol" pitchFamily="18" charset="2"/>
              </a:rPr>
              <a:t></a:t>
            </a:r>
            <a:r>
              <a:rPr lang="en-US" sz="1000" dirty="0" smtClean="0"/>
              <a:t> 2016 </a:t>
            </a:r>
            <a:r>
              <a:rPr lang="en-US" sz="1000" dirty="0"/>
              <a:t>by McGraw-Hill. Used with permission.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Should I Use </a:t>
            </a:r>
            <a:r>
              <a:rPr lang="en-US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z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or </a:t>
            </a:r>
            <a:r>
              <a:rPr lang="en-US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685800" y="13716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Use </a:t>
            </a:r>
            <a:r>
              <a:rPr lang="en-US" b="1" i="1" dirty="0">
                <a:solidFill>
                  <a:schemeClr val="accent2"/>
                </a:solidFill>
                <a:latin typeface="Arial" charset="0"/>
              </a:rPr>
              <a:t>t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 if you don't know </a:t>
            </a:r>
            <a:r>
              <a:rPr lang="el-GR" b="1" i="1" dirty="0" smtClean="0">
                <a:solidFill>
                  <a:schemeClr val="accent2"/>
                </a:solidFill>
                <a:latin typeface="Calibri"/>
                <a:cs typeface="Calibri"/>
              </a:rPr>
              <a:t>σ</a:t>
            </a:r>
            <a:endParaRPr lang="en-US" b="1" i="1" dirty="0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125966" name="Picture 14" descr="j03012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00600"/>
            <a:ext cx="1830388" cy="156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853099"/>
              </p:ext>
            </p:extLst>
          </p:nvPr>
        </p:nvGraphicFramePr>
        <p:xfrm>
          <a:off x="986366" y="2020093"/>
          <a:ext cx="2960687" cy="281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81" name="Equation" r:id="rId4" imgW="1587240" imgH="1511280" progId="Equation.DSMT4">
                  <p:embed/>
                </p:oleObj>
              </mc:Choice>
              <mc:Fallback>
                <p:oleObj name="Equation" r:id="rId4" imgW="1587240" imgH="151128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366" y="2020093"/>
                        <a:ext cx="2960687" cy="281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2"/>
          <p:cNvSpPr/>
          <p:nvPr/>
        </p:nvSpPr>
        <p:spPr bwMode="auto">
          <a:xfrm>
            <a:off x="1676400" y="3390900"/>
            <a:ext cx="685800" cy="381000"/>
          </a:xfrm>
          <a:prstGeom prst="roundRect">
            <a:avLst/>
          </a:prstGeom>
          <a:solidFill>
            <a:srgbClr val="C00000">
              <a:alpha val="15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>
            <a:off x="2286000" y="1862667"/>
            <a:ext cx="2751668" cy="149013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"/>
          <p:cNvSpPr txBox="1"/>
          <p:nvPr/>
        </p:nvSpPr>
        <p:spPr>
          <a:xfrm>
            <a:off x="5227320" y="1394212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But if we had used </a:t>
            </a:r>
            <a:r>
              <a:rPr lang="en-US" sz="1600" i="1" dirty="0" smtClean="0"/>
              <a:t>z</a:t>
            </a:r>
            <a:r>
              <a:rPr lang="en-US" sz="1600" dirty="0" smtClean="0"/>
              <a:t> = 1.960 for 95% confidence, it would come out about the same, right?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 bwMode="auto">
          <a:xfrm>
            <a:off x="4982633" y="2819400"/>
            <a:ext cx="2798233" cy="1143000"/>
          </a:xfrm>
          <a:prstGeom prst="wedgeRoundRectCallout">
            <a:avLst>
              <a:gd name="adj1" fmla="val 58138"/>
              <a:gd name="adj2" fmla="val 147573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i="1" dirty="0" smtClean="0"/>
              <a:t>Right.  </a:t>
            </a:r>
            <a:r>
              <a:rPr lang="en-US" sz="1200" dirty="0" smtClean="0"/>
              <a:t>That's why some textbooks say it’s O.K. to use </a:t>
            </a:r>
            <a:r>
              <a:rPr lang="en-US" sz="1200" i="1" dirty="0" smtClean="0"/>
              <a:t>z</a:t>
            </a:r>
            <a:r>
              <a:rPr lang="en-US" sz="1200" dirty="0" smtClean="0"/>
              <a:t> when </a:t>
            </a:r>
            <a:r>
              <a:rPr lang="en-US" sz="1200" i="1" dirty="0" smtClean="0"/>
              <a:t>n</a:t>
            </a:r>
            <a:r>
              <a:rPr lang="en-US" sz="1200" dirty="0" smtClean="0"/>
              <a:t> exceeds 30.  But that’s not the conservative thing to do, because it makes your interval a little bit narrower than is justified.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0233" y="533400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C00000"/>
                </a:solidFill>
              </a:rPr>
              <a:t>Comment</a:t>
            </a:r>
            <a:r>
              <a:rPr lang="en-US" sz="1400" dirty="0" smtClean="0"/>
              <a:t>  When </a:t>
            </a:r>
            <a:r>
              <a:rPr lang="en-US" sz="1400" i="1" dirty="0" smtClean="0"/>
              <a:t>n</a:t>
            </a:r>
            <a:r>
              <a:rPr lang="en-US" sz="1400" dirty="0" smtClean="0"/>
              <a:t> is large, the </a:t>
            </a:r>
            <a:r>
              <a:rPr lang="en-US" sz="1400" i="1" dirty="0" smtClean="0"/>
              <a:t>z</a:t>
            </a:r>
            <a:r>
              <a:rPr lang="en-US" sz="1400" dirty="0" smtClean="0"/>
              <a:t> and </a:t>
            </a:r>
            <a:r>
              <a:rPr lang="en-US" sz="1400" i="1" dirty="0" smtClean="0"/>
              <a:t>t</a:t>
            </a:r>
            <a:r>
              <a:rPr lang="en-US" sz="1400" dirty="0" smtClean="0"/>
              <a:t> values are similar.  We ignore the finite population correction when </a:t>
            </a:r>
            <a:r>
              <a:rPr lang="en-US" sz="1400" i="1" dirty="0" smtClean="0"/>
              <a:t>N</a:t>
            </a:r>
            <a:r>
              <a:rPr lang="en-US" sz="1400" dirty="0" smtClean="0"/>
              <a:t> is not given but may be assumed large.</a:t>
            </a:r>
          </a:p>
          <a:p>
            <a:endParaRPr lang="en-US" sz="1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Should I Use </a:t>
            </a:r>
            <a:r>
              <a:rPr lang="en-US" sz="4000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z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or </a:t>
            </a:r>
            <a:r>
              <a:rPr lang="en-US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934200" cy="385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74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Bottom Line</a:t>
            </a:r>
          </a:p>
        </p:txBody>
      </p:sp>
      <p:sp>
        <p:nvSpPr>
          <p:cNvPr id="126985" name="Cloud"/>
          <p:cNvSpPr>
            <a:spLocks noChangeAspect="1" noEditPoints="1" noChangeArrowheads="1"/>
          </p:cNvSpPr>
          <p:nvPr/>
        </p:nvSpPr>
        <p:spPr bwMode="auto">
          <a:xfrm>
            <a:off x="1752600" y="1447800"/>
            <a:ext cx="5638800" cy="2438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000" dirty="0" smtClean="0"/>
              <a:t>Because the </a:t>
            </a:r>
            <a:r>
              <a:rPr lang="en-US" sz="2000" dirty="0"/>
              <a:t>population standard deviation is generally unknown, we mostly use the </a:t>
            </a:r>
            <a:r>
              <a:rPr lang="en-US" sz="2000" dirty="0" smtClean="0"/>
              <a:t>Student’s </a:t>
            </a:r>
            <a:r>
              <a:rPr lang="en-US" sz="2000" i="1" dirty="0"/>
              <a:t>t</a:t>
            </a:r>
            <a:r>
              <a:rPr lang="en-US" sz="2000" dirty="0"/>
              <a:t> when constructing confidence intervals for </a:t>
            </a:r>
            <a:r>
              <a:rPr lang="el-GR" sz="2000" i="1" dirty="0" smtClean="0">
                <a:latin typeface="+mn-lt"/>
                <a:cs typeface="Arial"/>
              </a:rPr>
              <a:t>μ</a:t>
            </a:r>
            <a:r>
              <a:rPr lang="en-US" sz="2000" dirty="0" smtClean="0"/>
              <a:t>.</a:t>
            </a:r>
            <a:endParaRPr lang="en-US" sz="2000" dirty="0"/>
          </a:p>
          <a:p>
            <a:endParaRPr lang="en-US" sz="2000" dirty="0"/>
          </a:p>
        </p:txBody>
      </p:sp>
      <p:pic>
        <p:nvPicPr>
          <p:cNvPr id="126986" name="Picture 10" descr="C:\Users\Blythe\AppData\Local\Microsoft\Windows\Temporary Internet Files\Content.IE5\0XGP2CZ3\MC90028995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267200"/>
            <a:ext cx="1658293" cy="1905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Sample Size</a:t>
            </a: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1676400" y="1371600"/>
            <a:ext cx="6096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Generally speaking, larger </a:t>
            </a:r>
            <a:r>
              <a:rPr lang="en-US" sz="1800" i="1"/>
              <a:t>n</a:t>
            </a:r>
            <a:r>
              <a:rPr lang="en-US" sz="1800"/>
              <a:t> leads to narrower confidence intervals.  But the width also depends on </a:t>
            </a:r>
            <a:r>
              <a:rPr lang="en-US" sz="1800" i="1"/>
              <a:t>s</a:t>
            </a:r>
            <a:r>
              <a:rPr lang="en-US" sz="1800"/>
              <a:t> when </a:t>
            </a:r>
            <a:r>
              <a:rPr lang="en-US" sz="1800">
                <a:latin typeface="Symbol" pitchFamily="18" charset="2"/>
              </a:rPr>
              <a:t>s</a:t>
            </a:r>
            <a:r>
              <a:rPr lang="en-US" sz="1800"/>
              <a:t> is unknown.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887" y="2133600"/>
            <a:ext cx="4876845" cy="2711450"/>
          </a:xfrm>
          <a:prstGeom prst="rect">
            <a:avLst/>
          </a:prstGeom>
        </p:spPr>
      </p:pic>
      <p:pic>
        <p:nvPicPr>
          <p:cNvPr id="12800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4" y="4953000"/>
            <a:ext cx="486967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Interval for </a:t>
            </a:r>
            <a:r>
              <a:rPr lang="en-US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sym typeface="Symbol"/>
              </a:rPr>
              <a:t></a:t>
            </a:r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99331" name="Object 10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671966"/>
              </p:ext>
            </p:extLst>
          </p:nvPr>
        </p:nvGraphicFramePr>
        <p:xfrm>
          <a:off x="1676400" y="2133600"/>
          <a:ext cx="1725613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0" name="Equation" r:id="rId3" imgW="990360" imgH="444240" progId="Equation.DSMT4">
                  <p:embed/>
                </p:oleObj>
              </mc:Choice>
              <mc:Fallback>
                <p:oleObj name="Equation" r:id="rId3" imgW="990360" imgH="444240" progId="Equation.DSMT4">
                  <p:embed/>
                  <p:pic>
                    <p:nvPicPr>
                      <p:cNvPr id="0" name="Object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133600"/>
                        <a:ext cx="1725613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5" name="Text Box 1031"/>
          <p:cNvSpPr txBox="1">
            <a:spLocks noChangeArrowheads="1"/>
          </p:cNvSpPr>
          <p:nvPr/>
        </p:nvSpPr>
        <p:spPr bwMode="auto">
          <a:xfrm>
            <a:off x="1066800" y="15240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Infinite Population:</a:t>
            </a:r>
          </a:p>
        </p:txBody>
      </p:sp>
      <p:sp>
        <p:nvSpPr>
          <p:cNvPr id="99336" name="Text Box 1032"/>
          <p:cNvSpPr txBox="1">
            <a:spLocks noChangeArrowheads="1"/>
          </p:cNvSpPr>
          <p:nvPr/>
        </p:nvSpPr>
        <p:spPr bwMode="auto">
          <a:xfrm>
            <a:off x="4910667" y="15240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Finite population:</a:t>
            </a:r>
          </a:p>
        </p:txBody>
      </p:sp>
      <p:sp>
        <p:nvSpPr>
          <p:cNvPr id="99341" name="Text Box 1037"/>
          <p:cNvSpPr txBox="1">
            <a:spLocks noChangeArrowheads="1"/>
          </p:cNvSpPr>
          <p:nvPr/>
        </p:nvSpPr>
        <p:spPr bwMode="auto">
          <a:xfrm>
            <a:off x="4876802" y="4740363"/>
            <a:ext cx="377613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2</a:t>
            </a:r>
            <a:r>
              <a:rPr lang="en-US" sz="1800" dirty="0"/>
              <a:t> Assume </a:t>
            </a:r>
            <a:r>
              <a:rPr lang="en-US" sz="1800" dirty="0" smtClean="0"/>
              <a:t>if </a:t>
            </a:r>
            <a:r>
              <a:rPr lang="en-US" sz="1800" dirty="0"/>
              <a:t>you can reasonably assume </a:t>
            </a:r>
            <a:r>
              <a:rPr lang="en-US" sz="1800" dirty="0" smtClean="0"/>
              <a:t>that the population is 20 times the sample size (i.e., if </a:t>
            </a:r>
            <a:r>
              <a:rPr lang="en-US" sz="1800" i="1" dirty="0" smtClean="0"/>
              <a:t>n</a:t>
            </a:r>
            <a:r>
              <a:rPr lang="en-US" sz="1800" dirty="0" smtClean="0"/>
              <a:t>/</a:t>
            </a:r>
            <a:r>
              <a:rPr lang="en-US" sz="1800" i="1" dirty="0" smtClean="0"/>
              <a:t>N</a:t>
            </a:r>
            <a:r>
              <a:rPr lang="en-US" sz="1800" dirty="0" smtClean="0"/>
              <a:t> &lt; 0.05).</a:t>
            </a:r>
            <a:endParaRPr lang="en-US" sz="1800" dirty="0"/>
          </a:p>
        </p:txBody>
      </p:sp>
      <p:graphicFrame>
        <p:nvGraphicFramePr>
          <p:cNvPr id="99342" name="Object 10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588930"/>
              </p:ext>
            </p:extLst>
          </p:nvPr>
        </p:nvGraphicFramePr>
        <p:xfrm>
          <a:off x="4812506" y="2209800"/>
          <a:ext cx="2566987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1" name="Equation" r:id="rId5" imgW="1473120" imgH="444240" progId="Equation.DSMT4">
                  <p:embed/>
                </p:oleObj>
              </mc:Choice>
              <mc:Fallback>
                <p:oleObj name="Equation" r:id="rId5" imgW="1473120" imgH="444240" progId="Equation.DSMT4">
                  <p:embed/>
                  <p:pic>
                    <p:nvPicPr>
                      <p:cNvPr id="0" name="Object 10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2506" y="2209800"/>
                        <a:ext cx="2566987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3" name="Text Box 1039"/>
          <p:cNvSpPr txBox="1">
            <a:spLocks noChangeArrowheads="1"/>
          </p:cNvSpPr>
          <p:nvPr/>
        </p:nvSpPr>
        <p:spPr bwMode="auto">
          <a:xfrm>
            <a:off x="457200" y="4724399"/>
            <a:ext cx="3708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Tip 1</a:t>
            </a:r>
            <a:r>
              <a:rPr lang="en-US" sz="1800" dirty="0">
                <a:solidFill>
                  <a:srgbClr val="C00000"/>
                </a:solidFill>
              </a:rPr>
              <a:t> </a:t>
            </a:r>
            <a:r>
              <a:rPr lang="en-US" sz="1800" dirty="0"/>
              <a:t>To assume normality, we </a:t>
            </a:r>
            <a:r>
              <a:rPr lang="en-US" sz="1800" dirty="0" smtClean="0"/>
              <a:t>want </a:t>
            </a:r>
            <a:r>
              <a:rPr lang="en-US" sz="1800" i="1" dirty="0" smtClean="0"/>
              <a:t>n</a:t>
            </a:r>
            <a:r>
              <a:rPr lang="el-GR" sz="1800" i="1" dirty="0" smtClean="0">
                <a:latin typeface="+mn-lt"/>
                <a:cs typeface="Arial"/>
              </a:rPr>
              <a:t>π</a:t>
            </a:r>
            <a:r>
              <a:rPr lang="en-US" sz="1800" dirty="0" smtClean="0"/>
              <a:t> </a:t>
            </a:r>
            <a:r>
              <a:rPr lang="en-US" sz="1800" dirty="0"/>
              <a:t>&gt; </a:t>
            </a:r>
            <a:r>
              <a:rPr lang="en-US" sz="1800" dirty="0" smtClean="0"/>
              <a:t>10 </a:t>
            </a:r>
            <a:r>
              <a:rPr lang="en-US" sz="1800" dirty="0"/>
              <a:t>and </a:t>
            </a:r>
            <a:r>
              <a:rPr lang="en-US" sz="1800" i="1" dirty="0" smtClean="0"/>
              <a:t>n</a:t>
            </a:r>
            <a:r>
              <a:rPr lang="en-US" sz="1800" dirty="0" smtClean="0"/>
              <a:t>(1−</a:t>
            </a:r>
            <a:r>
              <a:rPr lang="el-GR" sz="1800" i="1" dirty="0" smtClean="0">
                <a:cs typeface="Arial"/>
              </a:rPr>
              <a:t>π</a:t>
            </a:r>
            <a:r>
              <a:rPr lang="en-US" sz="1800" dirty="0" smtClean="0"/>
              <a:t>) </a:t>
            </a:r>
            <a:r>
              <a:rPr lang="en-US" sz="1800" dirty="0"/>
              <a:t>&gt; </a:t>
            </a:r>
            <a:r>
              <a:rPr lang="en-US" sz="1800" dirty="0" smtClean="0"/>
              <a:t>10.  That is, we want 10 “successes” and 10 “failures” in the sample. If </a:t>
            </a:r>
            <a:r>
              <a:rPr lang="en-US" sz="1800" dirty="0"/>
              <a:t>not, use the </a:t>
            </a:r>
            <a:r>
              <a:rPr lang="en-US" sz="1800" dirty="0" smtClean="0"/>
              <a:t>binomial.</a:t>
            </a:r>
            <a:endParaRPr lang="en-US" sz="1800" dirty="0"/>
          </a:p>
        </p:txBody>
      </p:sp>
      <p:sp>
        <p:nvSpPr>
          <p:cNvPr id="2" name="TextBox 1"/>
          <p:cNvSpPr txBox="1"/>
          <p:nvPr/>
        </p:nvSpPr>
        <p:spPr>
          <a:xfrm>
            <a:off x="1447800" y="335280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where </a:t>
            </a:r>
            <a:r>
              <a:rPr lang="en-US" sz="2000" i="1" dirty="0" smtClean="0"/>
              <a:t>p</a:t>
            </a:r>
            <a:r>
              <a:rPr lang="en-US" sz="2000" dirty="0" smtClean="0"/>
              <a:t> is the sample proportion:</a:t>
            </a:r>
            <a:endParaRPr lang="en-US" sz="20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152322"/>
              </p:ext>
            </p:extLst>
          </p:nvPr>
        </p:nvGraphicFramePr>
        <p:xfrm>
          <a:off x="4267200" y="3374886"/>
          <a:ext cx="4384964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82" name="Equation" r:id="rId7" imgW="2679480" imgH="419040" progId="Equation.DSMT4">
                  <p:embed/>
                </p:oleObj>
              </mc:Choice>
              <mc:Fallback>
                <p:oleObj name="Equation" r:id="rId7" imgW="26794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7200" y="3374886"/>
                        <a:ext cx="4384964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ight Arrow 3"/>
          <p:cNvSpPr/>
          <p:nvPr/>
        </p:nvSpPr>
        <p:spPr bwMode="auto">
          <a:xfrm>
            <a:off x="3708400" y="3554343"/>
            <a:ext cx="457200" cy="304800"/>
          </a:xfrm>
          <a:prstGeom prst="rightArrow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609600" y="1447800"/>
            <a:ext cx="79248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i="1" dirty="0">
                <a:solidFill>
                  <a:srgbClr val="C00000"/>
                </a:solidFill>
              </a:rPr>
              <a:t>Problem</a:t>
            </a:r>
            <a:r>
              <a:rPr lang="en-US" sz="2200" dirty="0">
                <a:solidFill>
                  <a:schemeClr val="accent2"/>
                </a:solidFill>
              </a:rPr>
              <a:t>  </a:t>
            </a:r>
            <a:r>
              <a:rPr lang="en-US" sz="2200" dirty="0"/>
              <a:t>A clinic saw</a:t>
            </a:r>
            <a:r>
              <a:rPr lang="en-US" sz="2200" dirty="0">
                <a:solidFill>
                  <a:schemeClr val="accent2"/>
                </a:solidFill>
              </a:rPr>
              <a:t> </a:t>
            </a:r>
            <a:r>
              <a:rPr lang="en-US" sz="2200" dirty="0"/>
              <a:t>12,186 patients last year. In a random sample of 52 clinic patients, 6 indicated that they had to wait too long. Find the 95% confidence interval for the true proportion of customers who waited too long.</a:t>
            </a:r>
          </a:p>
        </p:txBody>
      </p:sp>
      <p:sp>
        <p:nvSpPr>
          <p:cNvPr id="100366" name="Text Box 14"/>
          <p:cNvSpPr txBox="1">
            <a:spLocks noChangeArrowheads="1"/>
          </p:cNvSpPr>
          <p:nvPr/>
        </p:nvSpPr>
        <p:spPr bwMode="auto">
          <a:xfrm>
            <a:off x="685800" y="2971800"/>
            <a:ext cx="78486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i="1" dirty="0">
                <a:solidFill>
                  <a:srgbClr val="C00000"/>
                </a:solidFill>
              </a:rPr>
              <a:t>Solution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/>
              <a:t>The sample proportion is </a:t>
            </a:r>
            <a:r>
              <a:rPr lang="en-US" sz="2200" i="1" dirty="0"/>
              <a:t>p</a:t>
            </a:r>
            <a:r>
              <a:rPr lang="en-US" sz="2200" dirty="0"/>
              <a:t> = </a:t>
            </a:r>
            <a:r>
              <a:rPr lang="en-US" sz="2200" i="1" dirty="0"/>
              <a:t>x</a:t>
            </a:r>
            <a:r>
              <a:rPr lang="en-US" sz="2200" dirty="0"/>
              <a:t>/</a:t>
            </a:r>
            <a:r>
              <a:rPr lang="en-US" sz="2200" i="1" dirty="0"/>
              <a:t>n</a:t>
            </a:r>
            <a:r>
              <a:rPr lang="en-US" sz="2200" dirty="0"/>
              <a:t> = 6/52 = 0.0.1154.  Since </a:t>
            </a:r>
            <a:r>
              <a:rPr lang="en-US" sz="2200" i="1" dirty="0"/>
              <a:t>n</a:t>
            </a:r>
            <a:r>
              <a:rPr lang="en-US" sz="2200" dirty="0"/>
              <a:t>/</a:t>
            </a:r>
            <a:r>
              <a:rPr lang="en-US" sz="2200" i="1" dirty="0"/>
              <a:t>N</a:t>
            </a:r>
            <a:r>
              <a:rPr lang="en-US" sz="2200" dirty="0"/>
              <a:t> = 52/12186 = 0.004 &lt; 0.05 we can ignore the finite population correction factor.  Since </a:t>
            </a:r>
            <a:r>
              <a:rPr lang="en-US" sz="2200" i="1" dirty="0" smtClean="0"/>
              <a:t>n</a:t>
            </a:r>
            <a:r>
              <a:rPr lang="en-US" sz="2200" i="1" dirty="0" smtClean="0">
                <a:sym typeface="Symbol"/>
              </a:rPr>
              <a:t></a:t>
            </a:r>
            <a:r>
              <a:rPr lang="en-US" sz="2200" dirty="0" smtClean="0"/>
              <a:t> </a:t>
            </a:r>
            <a:r>
              <a:rPr lang="en-US" sz="2200" dirty="0"/>
              <a:t>= 6 and </a:t>
            </a:r>
            <a:r>
              <a:rPr lang="en-US" sz="2200" i="1" dirty="0" smtClean="0"/>
              <a:t>n</a:t>
            </a:r>
            <a:r>
              <a:rPr lang="en-US" sz="2200" dirty="0" smtClean="0"/>
              <a:t>(1−</a:t>
            </a:r>
            <a:r>
              <a:rPr lang="el-GR" sz="2200" dirty="0" smtClean="0">
                <a:latin typeface="+mj-lt"/>
                <a:cs typeface="Arial"/>
              </a:rPr>
              <a:t>π</a:t>
            </a:r>
            <a:r>
              <a:rPr lang="en-US" sz="2200" dirty="0" smtClean="0"/>
              <a:t>) </a:t>
            </a:r>
            <a:r>
              <a:rPr lang="en-US" sz="2200" dirty="0"/>
              <a:t>= 46 (both exceed 5) we can assume normality.  The confidence interval says that the true percentage who waited too long is between 2.9% and 20.2%.</a:t>
            </a:r>
          </a:p>
        </p:txBody>
      </p:sp>
      <p:graphicFrame>
        <p:nvGraphicFramePr>
          <p:cNvPr id="10036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1364669"/>
              </p:ext>
            </p:extLst>
          </p:nvPr>
        </p:nvGraphicFramePr>
        <p:xfrm>
          <a:off x="946150" y="5181600"/>
          <a:ext cx="7185025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82" name="Equation" r:id="rId3" imgW="4127400" imgH="634680" progId="Equation.DSMT4">
                  <p:embed/>
                </p:oleObj>
              </mc:Choice>
              <mc:Fallback>
                <p:oleObj name="Equation" r:id="rId3" imgW="4127400" imgH="63468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5181600"/>
                        <a:ext cx="7185025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Interval for </a:t>
            </a:r>
            <a:r>
              <a:rPr lang="el-GR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σ</a:t>
            </a:r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10138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925580"/>
              </p:ext>
            </p:extLst>
          </p:nvPr>
        </p:nvGraphicFramePr>
        <p:xfrm>
          <a:off x="2595033" y="2362200"/>
          <a:ext cx="3586162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7" name="Equation" r:id="rId3" imgW="2057400" imgH="495000" progId="Equation.DSMT4">
                  <p:embed/>
                </p:oleObj>
              </mc:Choice>
              <mc:Fallback>
                <p:oleObj name="Equation" r:id="rId3" imgW="2057400" imgH="495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5033" y="2362200"/>
                        <a:ext cx="3586162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85" name="Text Box 9"/>
          <p:cNvSpPr txBox="1">
            <a:spLocks noChangeArrowheads="1"/>
          </p:cNvSpPr>
          <p:nvPr/>
        </p:nvSpPr>
        <p:spPr bwMode="auto">
          <a:xfrm>
            <a:off x="1219200" y="1676400"/>
            <a:ext cx="2819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C00000"/>
                </a:solidFill>
                <a:latin typeface="Arial" charset="0"/>
              </a:rPr>
              <a:t>General formula:</a:t>
            </a:r>
          </a:p>
        </p:txBody>
      </p:sp>
      <p:sp>
        <p:nvSpPr>
          <p:cNvPr id="101384" name="Text Box 8"/>
          <p:cNvSpPr txBox="1">
            <a:spLocks noChangeArrowheads="1"/>
          </p:cNvSpPr>
          <p:nvPr/>
        </p:nvSpPr>
        <p:spPr bwMode="auto">
          <a:xfrm>
            <a:off x="2819400" y="4845275"/>
            <a:ext cx="365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 smtClean="0">
                <a:solidFill>
                  <a:srgbClr val="C00000"/>
                </a:solidFill>
              </a:rPr>
              <a:t>Tip</a:t>
            </a:r>
            <a:r>
              <a:rPr lang="en-US" sz="2000" dirty="0" smtClean="0"/>
              <a:t> </a:t>
            </a:r>
            <a:r>
              <a:rPr lang="en-US" sz="2000" dirty="0"/>
              <a:t>If you have </a:t>
            </a:r>
            <a:r>
              <a:rPr lang="en-US" sz="2000" dirty="0" smtClean="0"/>
              <a:t>a sample of raw </a:t>
            </a:r>
            <a:r>
              <a:rPr lang="en-US" sz="2000" dirty="0"/>
              <a:t>data </a:t>
            </a:r>
            <a:r>
              <a:rPr lang="en-US" sz="2000" i="1" dirty="0"/>
              <a:t>x</a:t>
            </a:r>
            <a:r>
              <a:rPr lang="en-US" sz="2000" baseline="-25000" dirty="0"/>
              <a:t>1</a:t>
            </a:r>
            <a:r>
              <a:rPr lang="en-US" sz="2000" dirty="0"/>
              <a:t>, </a:t>
            </a:r>
            <a:r>
              <a:rPr lang="en-US" sz="2000" i="1" dirty="0"/>
              <a:t>x</a:t>
            </a:r>
            <a:r>
              <a:rPr lang="en-US" sz="2000" baseline="-25000" dirty="0"/>
              <a:t>2</a:t>
            </a:r>
            <a:r>
              <a:rPr lang="en-US" sz="2000" dirty="0"/>
              <a:t>, …, </a:t>
            </a:r>
            <a:r>
              <a:rPr lang="en-US" sz="2000" i="1" dirty="0" err="1"/>
              <a:t>x</a:t>
            </a:r>
            <a:r>
              <a:rPr lang="en-US" sz="2000" i="1" baseline="-25000" dirty="0" err="1"/>
              <a:t>n</a:t>
            </a:r>
            <a:r>
              <a:rPr lang="en-US" sz="2000" dirty="0"/>
              <a:t> </a:t>
            </a:r>
            <a:r>
              <a:rPr lang="en-US" sz="2000" dirty="0" smtClean="0"/>
              <a:t>most software packages will make this </a:t>
            </a:r>
            <a:r>
              <a:rPr lang="en-US" sz="2000" dirty="0"/>
              <a:t>confidence interval </a:t>
            </a:r>
            <a:r>
              <a:rPr lang="en-US" sz="2000" dirty="0" smtClean="0"/>
              <a:t>for you.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838200" y="3581400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where </a:t>
            </a:r>
            <a:r>
              <a:rPr lang="en-US" sz="2000" i="1" dirty="0" smtClean="0"/>
              <a:t>s</a:t>
            </a:r>
            <a:r>
              <a:rPr lang="en-US" sz="2000" dirty="0" smtClean="0"/>
              <a:t> is the sample standard deviation and  </a:t>
            </a:r>
            <a:r>
              <a:rPr lang="en-US" sz="2000" i="1" dirty="0" smtClean="0">
                <a:sym typeface="Symbol"/>
              </a:rPr>
              <a:t></a:t>
            </a:r>
            <a:r>
              <a:rPr lang="en-US" sz="2000" i="1" baseline="-25000" dirty="0" smtClean="0">
                <a:sym typeface="Symbol"/>
              </a:rPr>
              <a:t>U</a:t>
            </a:r>
            <a:r>
              <a:rPr lang="en-US" sz="2000" baseline="30000" dirty="0" smtClean="0">
                <a:sym typeface="Symbol"/>
              </a:rPr>
              <a:t>2</a:t>
            </a:r>
            <a:r>
              <a:rPr lang="en-US" sz="2000" dirty="0" smtClean="0">
                <a:sym typeface="Symbol"/>
              </a:rPr>
              <a:t> and </a:t>
            </a:r>
            <a:r>
              <a:rPr lang="en-US" sz="2000" i="1" dirty="0" smtClean="0">
                <a:sym typeface="Symbol"/>
              </a:rPr>
              <a:t></a:t>
            </a:r>
            <a:r>
              <a:rPr lang="en-US" sz="2000" i="1" baseline="-25000" dirty="0" smtClean="0">
                <a:sym typeface="Symbol"/>
              </a:rPr>
              <a:t>L</a:t>
            </a:r>
            <a:r>
              <a:rPr lang="en-US" sz="2000" baseline="30000" dirty="0" smtClean="0">
                <a:sym typeface="Symbol"/>
              </a:rPr>
              <a:t>2</a:t>
            </a:r>
            <a:r>
              <a:rPr lang="en-US" sz="2000" dirty="0" smtClean="0">
                <a:sym typeface="Symbol"/>
              </a:rPr>
              <a:t> are the 95</a:t>
            </a:r>
            <a:r>
              <a:rPr lang="en-US" sz="2000" baseline="30000" dirty="0" smtClean="0">
                <a:sym typeface="Symbol"/>
              </a:rPr>
              <a:t>th</a:t>
            </a:r>
            <a:r>
              <a:rPr lang="en-US" sz="2000" dirty="0" smtClean="0">
                <a:sym typeface="Symbol"/>
              </a:rPr>
              <a:t> and 5</a:t>
            </a:r>
            <a:r>
              <a:rPr lang="en-US" sz="2000" baseline="30000" dirty="0" smtClean="0">
                <a:sym typeface="Symbol"/>
              </a:rPr>
              <a:t>th</a:t>
            </a:r>
            <a:r>
              <a:rPr lang="en-US" sz="2000" dirty="0" smtClean="0">
                <a:sym typeface="Symbol"/>
              </a:rPr>
              <a:t> percentiles of the chi-square distribution with </a:t>
            </a:r>
            <a:r>
              <a:rPr lang="en-US" sz="2000" i="1" dirty="0" err="1" smtClean="0">
                <a:sym typeface="Symbol"/>
              </a:rPr>
              <a:t>d.f.</a:t>
            </a:r>
            <a:r>
              <a:rPr lang="en-US" sz="2000" dirty="0" smtClean="0">
                <a:sym typeface="Symbol"/>
              </a:rPr>
              <a:t> = </a:t>
            </a:r>
            <a:r>
              <a:rPr lang="en-US" sz="2000" i="1" dirty="0" smtClean="0">
                <a:sym typeface="Symbol"/>
              </a:rPr>
              <a:t>n</a:t>
            </a:r>
            <a:r>
              <a:rPr lang="en-US" sz="2000" dirty="0" smtClean="0">
                <a:sym typeface="Symbol"/>
              </a:rPr>
              <a:t>−1.</a:t>
            </a:r>
            <a:endParaRPr lang="en-US" sz="2000" dirty="0"/>
          </a:p>
        </p:txBody>
      </p:sp>
      <p:pic>
        <p:nvPicPr>
          <p:cNvPr id="122889" name="Picture 9" descr="C:\Users\Blythe\AppData\Local\Microsoft\Windows\Temporary Internet Files\Content.IE5\O5D07ZUW\MC90037020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066" y="4934626"/>
            <a:ext cx="770683" cy="1234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Interval?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907" name="Text Box 35"/>
          <p:cNvSpPr txBox="1">
            <a:spLocks noChangeArrowheads="1"/>
          </p:cNvSpPr>
          <p:nvPr/>
        </p:nvSpPr>
        <p:spPr bwMode="auto">
          <a:xfrm>
            <a:off x="1066800" y="4191000"/>
            <a:ext cx="69342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000" dirty="0"/>
              <a:t>When we estimate a population </a:t>
            </a:r>
            <a:r>
              <a:rPr lang="en-US" sz="2000" i="1" dirty="0">
                <a:solidFill>
                  <a:srgbClr val="C00000"/>
                </a:solidFill>
              </a:rPr>
              <a:t>parameter</a:t>
            </a:r>
            <a:r>
              <a:rPr lang="en-US" sz="2000" dirty="0"/>
              <a:t> from a sample, we should surround the </a:t>
            </a:r>
            <a:r>
              <a:rPr lang="en-US" sz="2000" i="1" dirty="0">
                <a:solidFill>
                  <a:srgbClr val="C00000"/>
                </a:solidFill>
              </a:rPr>
              <a:t>estimate</a:t>
            </a:r>
            <a:r>
              <a:rPr lang="en-US" sz="2000" dirty="0"/>
              <a:t> with an interval.  The width of the interval reflects our uncertainty due to sampling error.  We </a:t>
            </a:r>
            <a:r>
              <a:rPr lang="en-US" sz="2000" dirty="0" smtClean="0"/>
              <a:t>choose a </a:t>
            </a:r>
            <a:r>
              <a:rPr lang="en-US" sz="2000" dirty="0"/>
              <a:t>desired </a:t>
            </a:r>
            <a:r>
              <a:rPr lang="en-US" sz="2000" i="1" dirty="0">
                <a:solidFill>
                  <a:srgbClr val="C00000"/>
                </a:solidFill>
              </a:rPr>
              <a:t>confidence level </a:t>
            </a:r>
            <a:r>
              <a:rPr lang="en-US" sz="2000" dirty="0"/>
              <a:t>(e.g., 95%) and use statistical methods to construct </a:t>
            </a:r>
            <a:r>
              <a:rPr lang="en-US" sz="2000" dirty="0" smtClean="0"/>
              <a:t>a </a:t>
            </a:r>
            <a:r>
              <a:rPr lang="en-US" sz="2000" i="1" dirty="0" smtClean="0">
                <a:solidFill>
                  <a:srgbClr val="C00000"/>
                </a:solidFill>
              </a:rPr>
              <a:t>confidence interval </a:t>
            </a:r>
            <a:r>
              <a:rPr lang="en-US" sz="2000" dirty="0"/>
              <a:t>with </a:t>
            </a:r>
            <a:r>
              <a:rPr lang="en-US" sz="2000" dirty="0" smtClean="0"/>
              <a:t>appropriate limits.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79908" name="Cloud"/>
          <p:cNvSpPr>
            <a:spLocks noChangeAspect="1" noEditPoints="1" noChangeArrowheads="1"/>
          </p:cNvSpPr>
          <p:nvPr/>
        </p:nvSpPr>
        <p:spPr bwMode="auto">
          <a:xfrm>
            <a:off x="592667" y="1523999"/>
            <a:ext cx="3810000" cy="21955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Population</a:t>
            </a:r>
          </a:p>
          <a:p>
            <a:pPr algn="ctr"/>
            <a:endParaRPr lang="en-US" sz="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l-GR" sz="2000" i="1" dirty="0" smtClean="0">
                <a:latin typeface="Arial"/>
                <a:cs typeface="Arial"/>
              </a:rPr>
              <a:t>μ</a:t>
            </a:r>
            <a:r>
              <a:rPr lang="en-US" sz="2000" dirty="0" smtClean="0"/>
              <a:t> </a:t>
            </a:r>
            <a:r>
              <a:rPr lang="en-US" sz="2000" dirty="0"/>
              <a:t>= 70</a:t>
            </a:r>
          </a:p>
          <a:p>
            <a:pPr algn="ctr"/>
            <a:r>
              <a:rPr lang="el-GR" sz="2000" i="1" dirty="0" smtClean="0">
                <a:latin typeface="Calibri"/>
                <a:cs typeface="Calibri"/>
              </a:rPr>
              <a:t>σ</a:t>
            </a:r>
            <a:r>
              <a:rPr lang="en-US" sz="2000" dirty="0" smtClean="0"/>
              <a:t> </a:t>
            </a:r>
            <a:r>
              <a:rPr lang="en-US" sz="2000" dirty="0"/>
              <a:t>= 2</a:t>
            </a:r>
          </a:p>
          <a:p>
            <a:pPr algn="ctr"/>
            <a:r>
              <a:rPr lang="en-US" sz="2000" i="1" dirty="0"/>
              <a:t>N</a:t>
            </a:r>
            <a:r>
              <a:rPr lang="en-US" sz="2000" dirty="0"/>
              <a:t> = </a:t>
            </a:r>
            <a:r>
              <a:rPr lang="en-US" sz="2000" dirty="0" smtClean="0"/>
              <a:t>23,000</a:t>
            </a:r>
            <a:endParaRPr lang="en-US" sz="2000" dirty="0"/>
          </a:p>
        </p:txBody>
      </p:sp>
      <p:sp>
        <p:nvSpPr>
          <p:cNvPr id="79910" name="Cloud"/>
          <p:cNvSpPr>
            <a:spLocks noChangeAspect="1" noEditPoints="1" noChangeArrowheads="1"/>
          </p:cNvSpPr>
          <p:nvPr/>
        </p:nvSpPr>
        <p:spPr bwMode="auto">
          <a:xfrm>
            <a:off x="5181600" y="1524000"/>
            <a:ext cx="3505200" cy="219551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/>
            <a:r>
              <a:rPr lang="en-US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Sample</a:t>
            </a:r>
          </a:p>
          <a:p>
            <a:pPr algn="ctr"/>
            <a:endParaRPr lang="en-US" sz="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smtClean="0"/>
              <a:t>  </a:t>
            </a:r>
            <a:r>
              <a:rPr lang="en-US" sz="2000" dirty="0" smtClean="0"/>
              <a:t>= </a:t>
            </a:r>
            <a:r>
              <a:rPr lang="en-US" sz="2000" dirty="0"/>
              <a:t>72.36</a:t>
            </a:r>
          </a:p>
          <a:p>
            <a:pPr algn="ctr"/>
            <a:r>
              <a:rPr lang="en-US" sz="2000" i="1" dirty="0"/>
              <a:t>s</a:t>
            </a:r>
            <a:r>
              <a:rPr lang="en-US" sz="2000" dirty="0"/>
              <a:t> = 2.179</a:t>
            </a:r>
          </a:p>
          <a:p>
            <a:pPr algn="ctr"/>
            <a:r>
              <a:rPr lang="en-US" sz="2000" i="1" dirty="0"/>
              <a:t>n</a:t>
            </a:r>
            <a:r>
              <a:rPr lang="en-US" sz="2000" dirty="0"/>
              <a:t> = 13</a:t>
            </a:r>
          </a:p>
          <a:p>
            <a:endParaRPr lang="en-US" dirty="0"/>
          </a:p>
        </p:txBody>
      </p:sp>
      <p:sp>
        <p:nvSpPr>
          <p:cNvPr id="79911" name="Line 39"/>
          <p:cNvSpPr>
            <a:spLocks noChangeShapeType="1"/>
          </p:cNvSpPr>
          <p:nvPr/>
        </p:nvSpPr>
        <p:spPr bwMode="auto">
          <a:xfrm>
            <a:off x="3962400" y="2514600"/>
            <a:ext cx="1752600" cy="152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138842"/>
              </p:ext>
            </p:extLst>
          </p:nvPr>
        </p:nvGraphicFramePr>
        <p:xfrm>
          <a:off x="6172200" y="2319867"/>
          <a:ext cx="27614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48" name="Equation" r:id="rId3" imgW="139680" imgH="164880" progId="Equation.DSMT4">
                  <p:embed/>
                </p:oleObj>
              </mc:Choice>
              <mc:Fallback>
                <p:oleObj name="Equation" r:id="rId3" imgW="139680" imgH="1648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72200" y="2319867"/>
                        <a:ext cx="276143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2403" name="Text Box 3"/>
          <p:cNvSpPr txBox="1">
            <a:spLocks noChangeArrowheads="1"/>
          </p:cNvSpPr>
          <p:nvPr/>
        </p:nvSpPr>
        <p:spPr bwMode="auto">
          <a:xfrm>
            <a:off x="609600" y="1600200"/>
            <a:ext cx="79248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i="1" dirty="0">
                <a:solidFill>
                  <a:srgbClr val="C00000"/>
                </a:solidFill>
              </a:rPr>
              <a:t>Problem</a:t>
            </a:r>
            <a:r>
              <a:rPr lang="en-US" sz="2200" dirty="0"/>
              <a:t>  A sample of 24 male patients over age 65 at a heart clinic showed a mean cholesterol reading of 200 with a standard deviation of 19.  Find the 95% confidence interval for the standard deviation for all male patients over age 65.</a:t>
            </a:r>
          </a:p>
        </p:txBody>
      </p:sp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533400" y="3276600"/>
            <a:ext cx="7848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i="1" dirty="0">
                <a:solidFill>
                  <a:srgbClr val="C00000"/>
                </a:solidFill>
              </a:rPr>
              <a:t>Solution</a:t>
            </a:r>
            <a:r>
              <a:rPr lang="en-US" sz="2200" dirty="0">
                <a:solidFill>
                  <a:srgbClr val="C00000"/>
                </a:solidFill>
              </a:rPr>
              <a:t> </a:t>
            </a:r>
            <a:r>
              <a:rPr lang="en-US" sz="2200" dirty="0"/>
              <a:t>With 95% confidence, the population standard deviation is between 14.8 and 26.7.</a:t>
            </a:r>
          </a:p>
        </p:txBody>
      </p:sp>
      <p:graphicFrame>
        <p:nvGraphicFramePr>
          <p:cNvPr id="10240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442753"/>
              </p:ext>
            </p:extLst>
          </p:nvPr>
        </p:nvGraphicFramePr>
        <p:xfrm>
          <a:off x="2286000" y="4267200"/>
          <a:ext cx="4095750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1" name="Equation" r:id="rId3" imgW="2349360" imgH="1155600" progId="Equation.DSMT4">
                  <p:embed/>
                </p:oleObj>
              </mc:Choice>
              <mc:Fallback>
                <p:oleObj name="Equation" r:id="rId3" imgW="2349360" imgH="1155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267200"/>
                        <a:ext cx="4095750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200837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You 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May Be Wrong</a:t>
            </a: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5312832" y="1223526"/>
            <a:ext cx="3221568" cy="256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 dirty="0">
                <a:solidFill>
                  <a:srgbClr val="C00000"/>
                </a:solidFill>
              </a:rPr>
              <a:t>Example</a:t>
            </a:r>
            <a:r>
              <a:rPr lang="en-US" sz="1400" dirty="0"/>
              <a:t>  This is a quality control </a:t>
            </a:r>
            <a:r>
              <a:rPr lang="en-US" sz="1400" dirty="0" smtClean="0"/>
              <a:t>application. Spaghetti </a:t>
            </a:r>
            <a:r>
              <a:rPr lang="en-US" sz="1400" dirty="0"/>
              <a:t>sauce jars are to be filled to exactly 794 grams.  </a:t>
            </a:r>
            <a:r>
              <a:rPr lang="en-US" sz="1400" dirty="0" smtClean="0"/>
              <a:t>100 samples are taken and a 95% confidence interval is constructed for </a:t>
            </a:r>
            <a:r>
              <a:rPr lang="el-GR" sz="1400" i="1" dirty="0" smtClean="0">
                <a:latin typeface="+mn-lt"/>
                <a:cs typeface="Arial"/>
              </a:rPr>
              <a:t>μ</a:t>
            </a:r>
            <a:r>
              <a:rPr lang="en-US" sz="1400" dirty="0" smtClean="0"/>
              <a:t> for each sample. In 4 samples, we </a:t>
            </a:r>
            <a:r>
              <a:rPr lang="en-US" sz="1400" dirty="0"/>
              <a:t>would conclude the jars were being overfilled, while in 2 </a:t>
            </a:r>
            <a:r>
              <a:rPr lang="en-US" sz="1400" dirty="0" smtClean="0"/>
              <a:t>samples we </a:t>
            </a:r>
            <a:r>
              <a:rPr lang="en-US" sz="1400" dirty="0"/>
              <a:t>would conclude the jars were being </a:t>
            </a:r>
            <a:r>
              <a:rPr lang="en-US" sz="1400" dirty="0" err="1"/>
              <a:t>underfilled</a:t>
            </a:r>
            <a:r>
              <a:rPr lang="en-US" sz="1400" dirty="0" smtClean="0"/>
              <a:t>. Actually, the true mean is 794 in all cases, and the process is OK. </a:t>
            </a:r>
          </a:p>
          <a:p>
            <a:pPr algn="ctr">
              <a:spcBef>
                <a:spcPct val="50000"/>
              </a:spcBef>
            </a:pPr>
            <a:r>
              <a:rPr lang="en-US" sz="1400" b="1" i="1" dirty="0">
                <a:solidFill>
                  <a:srgbClr val="0000FF"/>
                </a:solidFill>
              </a:rPr>
              <a:t>The s</a:t>
            </a:r>
            <a:r>
              <a:rPr lang="en-US" sz="1400" b="1" i="1" dirty="0" smtClean="0">
                <a:solidFill>
                  <a:srgbClr val="0000FF"/>
                </a:solidFill>
              </a:rPr>
              <a:t>ample variation </a:t>
            </a:r>
            <a:r>
              <a:rPr lang="en-US" sz="1400" b="1" i="1" dirty="0">
                <a:solidFill>
                  <a:srgbClr val="0000FF"/>
                </a:solidFill>
              </a:rPr>
              <a:t>is </a:t>
            </a:r>
            <a:r>
              <a:rPr lang="en-US" sz="1400" b="1" i="1" dirty="0" smtClean="0">
                <a:solidFill>
                  <a:srgbClr val="0000FF"/>
                </a:solidFill>
              </a:rPr>
              <a:t>due to chance.</a:t>
            </a:r>
            <a:endParaRPr lang="en-US" sz="1400" b="1" i="1" dirty="0">
              <a:solidFill>
                <a:srgbClr val="0000FF"/>
              </a:solidFill>
            </a:endParaRPr>
          </a:p>
        </p:txBody>
      </p:sp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6286500" y="5913437"/>
            <a:ext cx="21336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1" dirty="0">
                <a:solidFill>
                  <a:schemeClr val="hlink"/>
                </a:solidFill>
              </a:rPr>
              <a:t>Visual</a:t>
            </a:r>
            <a:r>
              <a:rPr lang="en-US" sz="1000" dirty="0"/>
              <a:t> </a:t>
            </a:r>
            <a:r>
              <a:rPr lang="en-US" sz="1000" i="1" dirty="0">
                <a:solidFill>
                  <a:srgbClr val="FF3300"/>
                </a:solidFill>
              </a:rPr>
              <a:t>Statistics</a:t>
            </a:r>
            <a:r>
              <a:rPr lang="en-US" sz="1000" dirty="0"/>
              <a:t> screens </a:t>
            </a:r>
            <a:r>
              <a:rPr lang="en-US" sz="1000" dirty="0">
                <a:sym typeface="Symbol" pitchFamily="18" charset="2"/>
              </a:rPr>
              <a:t></a:t>
            </a:r>
            <a:r>
              <a:rPr lang="en-US" sz="1000" dirty="0"/>
              <a:t> </a:t>
            </a:r>
            <a:r>
              <a:rPr lang="en-US" sz="1000" dirty="0" smtClean="0"/>
              <a:t>2016 </a:t>
            </a:r>
            <a:r>
              <a:rPr lang="en-US" sz="1000" dirty="0"/>
              <a:t>by McGraw-Hill. Used with permission.</a:t>
            </a:r>
          </a:p>
        </p:txBody>
      </p:sp>
      <p:pic>
        <p:nvPicPr>
          <p:cNvPr id="1208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75249"/>
            <a:ext cx="2290426" cy="52076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93687" y="878170"/>
            <a:ext cx="6843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b="1" i="1" dirty="0" smtClean="0">
                <a:latin typeface="+mn-lt"/>
                <a:cs typeface="Arial"/>
              </a:rPr>
              <a:t>μ</a:t>
            </a:r>
            <a:r>
              <a:rPr lang="en-US" sz="1200" b="1" dirty="0" smtClean="0"/>
              <a:t> = 794</a:t>
            </a:r>
            <a:endParaRPr lang="en-US" sz="1200" b="1" dirty="0"/>
          </a:p>
        </p:txBody>
      </p:sp>
      <p:sp>
        <p:nvSpPr>
          <p:cNvPr id="20" name="Down Arrow 19"/>
          <p:cNvSpPr/>
          <p:nvPr/>
        </p:nvSpPr>
        <p:spPr bwMode="auto">
          <a:xfrm>
            <a:off x="3259665" y="1118279"/>
            <a:ext cx="152399" cy="206168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6504" name="Line 8"/>
          <p:cNvSpPr>
            <a:spLocks noChangeShapeType="1"/>
          </p:cNvSpPr>
          <p:nvPr/>
        </p:nvSpPr>
        <p:spPr bwMode="auto">
          <a:xfrm flipH="1">
            <a:off x="4343400" y="4943474"/>
            <a:ext cx="1828799" cy="542925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5" name="Line 9"/>
          <p:cNvSpPr>
            <a:spLocks noChangeShapeType="1"/>
          </p:cNvSpPr>
          <p:nvPr/>
        </p:nvSpPr>
        <p:spPr bwMode="auto">
          <a:xfrm flipH="1" flipV="1">
            <a:off x="4506573" y="2949009"/>
            <a:ext cx="1665624" cy="162299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6" name="Line 10"/>
          <p:cNvSpPr>
            <a:spLocks noChangeShapeType="1"/>
          </p:cNvSpPr>
          <p:nvPr/>
        </p:nvSpPr>
        <p:spPr bwMode="auto">
          <a:xfrm flipV="1">
            <a:off x="1219200" y="3581399"/>
            <a:ext cx="990600" cy="0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7" name="Line 11"/>
          <p:cNvSpPr>
            <a:spLocks noChangeShapeType="1"/>
          </p:cNvSpPr>
          <p:nvPr/>
        </p:nvSpPr>
        <p:spPr bwMode="auto">
          <a:xfrm flipV="1">
            <a:off x="1219200" y="2957477"/>
            <a:ext cx="1066800" cy="307508"/>
          </a:xfrm>
          <a:prstGeom prst="line">
            <a:avLst/>
          </a:prstGeom>
          <a:noFill/>
          <a:ln w="127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3" name="Line 7"/>
          <p:cNvSpPr>
            <a:spLocks noChangeShapeType="1"/>
          </p:cNvSpPr>
          <p:nvPr/>
        </p:nvSpPr>
        <p:spPr bwMode="auto">
          <a:xfrm flipH="1">
            <a:off x="4492138" y="4724399"/>
            <a:ext cx="1680059" cy="0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01" name="Line 5"/>
          <p:cNvSpPr>
            <a:spLocks noChangeShapeType="1"/>
          </p:cNvSpPr>
          <p:nvPr/>
        </p:nvSpPr>
        <p:spPr bwMode="auto">
          <a:xfrm flipH="1">
            <a:off x="4458463" y="5334000"/>
            <a:ext cx="1713735" cy="777875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31800" y="3009331"/>
            <a:ext cx="76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Jars are being under-filled?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86500" y="4466420"/>
            <a:ext cx="76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Jars are being over-filled?</a:t>
            </a:r>
            <a:endParaRPr lang="en-US" sz="1400" dirty="0">
              <a:solidFill>
                <a:srgbClr val="C00000"/>
              </a:solidFill>
            </a:endParaRPr>
          </a:p>
        </p:txBody>
      </p:sp>
      <p:pic>
        <p:nvPicPr>
          <p:cNvPr id="120837" name="Picture 5" descr="C:\Users\Blythe\AppData\Local\Microsoft\Windows\Temporary Internet Files\Content.IE5\Y0PFR48Q\MC90038395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767" y="4409537"/>
            <a:ext cx="1205637" cy="97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Level</a:t>
            </a:r>
            <a:b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Quantifies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Risk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524000" y="2514600"/>
            <a:ext cx="5867400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Tradeoffs?</a:t>
            </a:r>
            <a:endParaRPr lang="en-US" sz="2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200" dirty="0"/>
              <a:t>In a 90% confidence interval, we have a good chance of being </a:t>
            </a:r>
            <a:r>
              <a:rPr lang="en-US" sz="2200" dirty="0" smtClean="0"/>
              <a:t>right</a:t>
            </a:r>
            <a:r>
              <a:rPr lang="en-US" sz="2200" dirty="0" smtClean="0">
                <a:solidFill>
                  <a:srgbClr val="C00000"/>
                </a:solidFill>
              </a:rPr>
              <a:t>*</a:t>
            </a:r>
            <a:r>
              <a:rPr lang="en-US" sz="2200" dirty="0" smtClean="0"/>
              <a:t>  </a:t>
            </a:r>
            <a:r>
              <a:rPr lang="en-US" sz="2200" dirty="0"/>
              <a:t>If we increase this to 99%, we have a better chance of being </a:t>
            </a:r>
            <a:r>
              <a:rPr lang="en-US" sz="2200" dirty="0" smtClean="0"/>
              <a:t>right</a:t>
            </a:r>
            <a:r>
              <a:rPr lang="en-US" sz="2200" dirty="0" smtClean="0">
                <a:solidFill>
                  <a:srgbClr val="C00000"/>
                </a:solidFill>
              </a:rPr>
              <a:t>*</a:t>
            </a:r>
            <a:r>
              <a:rPr lang="en-US" sz="2200" dirty="0" smtClean="0"/>
              <a:t> </a:t>
            </a:r>
            <a:r>
              <a:rPr lang="en-US" sz="2200" dirty="0"/>
              <a:t>but the resulting confidence interval may be too wide to be useful.  The 95% confidence interval is used often, perhaps as a compromise.</a:t>
            </a:r>
            <a:endParaRPr lang="en-US" sz="2200" i="1" dirty="0">
              <a:solidFill>
                <a:schemeClr val="bg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1400" y="54102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C00000"/>
                </a:solidFill>
              </a:rPr>
              <a:t>*in the specific sense that our confidence interval will happen to enclose the true parameter value</a:t>
            </a:r>
            <a:endParaRPr lang="en-US" sz="1600" dirty="0">
              <a:solidFill>
                <a:srgbClr val="C00000"/>
              </a:solidFill>
            </a:endParaRPr>
          </a:p>
        </p:txBody>
      </p:sp>
      <p:pic>
        <p:nvPicPr>
          <p:cNvPr id="119813" name="Picture 5" descr="C:\Users\Blythe\AppData\Local\Microsoft\Windows\Temporary Internet Files\Content.IE5\VQM3G3B4\MP90031559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317145"/>
            <a:ext cx="1295400" cy="92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Assumptions</a:t>
            </a:r>
          </a:p>
        </p:txBody>
      </p:sp>
      <p:graphicFrame>
        <p:nvGraphicFramePr>
          <p:cNvPr id="113667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5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990600" y="1447800"/>
            <a:ext cx="69342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Mean</a:t>
            </a:r>
          </a:p>
          <a:p>
            <a:r>
              <a:rPr lang="en-US" sz="2000" dirty="0"/>
              <a:t>The formulas shown for the sample mean assume a normal population, but are robust to departures from normality.  Only if the sample is small or badly skewed will there be reason for concern.  In such cases, a bootstrap method would be appropriate.</a:t>
            </a:r>
          </a:p>
          <a:p>
            <a:pPr>
              <a:spcBef>
                <a:spcPct val="50000"/>
              </a:spcBef>
            </a:pPr>
            <a:r>
              <a:rPr lang="en-US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Proportion</a:t>
            </a:r>
          </a:p>
          <a:p>
            <a:r>
              <a:rPr lang="en-US" sz="2000" dirty="0"/>
              <a:t>The formulas shown for the sample proportion assume that the sample is large enough to assume a normal distribution for the sample </a:t>
            </a:r>
            <a:r>
              <a:rPr lang="en-US" sz="2000" dirty="0" smtClean="0"/>
              <a:t>proportion.  </a:t>
            </a:r>
            <a:r>
              <a:rPr lang="en-US" sz="2000" dirty="0"/>
              <a:t>More exact limits may be constructed using the binomial </a:t>
            </a:r>
            <a:r>
              <a:rPr lang="en-US" sz="2000" dirty="0" smtClean="0"/>
              <a:t>distribution</a:t>
            </a:r>
            <a:r>
              <a:rPr lang="en-US" sz="2000" dirty="0" smtClean="0">
                <a:solidFill>
                  <a:srgbClr val="C00000"/>
                </a:solidFill>
              </a:rPr>
              <a:t>*</a:t>
            </a:r>
            <a:r>
              <a:rPr lang="en-US" sz="2000" dirty="0" smtClean="0"/>
              <a:t> (e.g., using Minitab).</a:t>
            </a:r>
            <a:endParaRPr lang="en-US" sz="2000" dirty="0"/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1371600" y="5562600"/>
            <a:ext cx="6477000" cy="73866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i="1" dirty="0" smtClean="0">
                <a:solidFill>
                  <a:srgbClr val="CC0000"/>
                </a:solidFill>
              </a:rPr>
              <a:t>* Further </a:t>
            </a:r>
            <a:r>
              <a:rPr lang="en-US" sz="1400" i="1" dirty="0">
                <a:solidFill>
                  <a:srgbClr val="CC0000"/>
                </a:solidFill>
              </a:rPr>
              <a:t>Reading</a:t>
            </a:r>
            <a:r>
              <a:rPr lang="en-US" sz="1400" dirty="0"/>
              <a:t>  Michael Henderson and Mary C. Meyer, “Exploring the Confidence Interval for a Binomial Parameter in a First Course in Statistical Computing,” </a:t>
            </a:r>
            <a:r>
              <a:rPr lang="en-US" sz="1400" i="1" dirty="0"/>
              <a:t>The American Statistician</a:t>
            </a:r>
            <a:r>
              <a:rPr lang="en-US" sz="1400" dirty="0"/>
              <a:t>, Vol. 55, No. 4, November, 2001, pp. 337-344.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Other Issues</a:t>
            </a:r>
          </a:p>
        </p:txBody>
      </p:sp>
      <p:graphicFrame>
        <p:nvGraphicFramePr>
          <p:cNvPr id="116739" name="Object 3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371600" y="1905000"/>
            <a:ext cx="647700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The scientific aura of confidence intervals may divert attention from more fundamental issues such as: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en-US" sz="2000" b="1" dirty="0">
                <a:solidFill>
                  <a:srgbClr val="C00000"/>
                </a:solidFill>
                <a:latin typeface="Arial" charset="0"/>
              </a:rPr>
              <a:t>  Goals of the proposed study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en-US" sz="2000" b="1" dirty="0">
                <a:solidFill>
                  <a:srgbClr val="C00000"/>
                </a:solidFill>
                <a:latin typeface="Arial" charset="0"/>
              </a:rPr>
              <a:t>  Quality of the underlying data</a:t>
            </a:r>
          </a:p>
          <a:p>
            <a:pPr>
              <a:spcBef>
                <a:spcPct val="500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en-US" sz="2000" b="1" dirty="0">
                <a:solidFill>
                  <a:srgbClr val="C00000"/>
                </a:solidFill>
                <a:latin typeface="Arial" charset="0"/>
              </a:rPr>
              <a:t>  Interpretation and use of the intervals</a:t>
            </a:r>
          </a:p>
          <a:p>
            <a:pPr>
              <a:spcBef>
                <a:spcPct val="50000"/>
              </a:spcBef>
            </a:pPr>
            <a:r>
              <a:rPr lang="en-US" sz="2000" dirty="0"/>
              <a:t>However, the formulas can </a:t>
            </a:r>
            <a:r>
              <a:rPr lang="en-US" sz="2000" dirty="0" smtClean="0"/>
              <a:t>always help </a:t>
            </a:r>
            <a:r>
              <a:rPr lang="en-US" sz="2000" dirty="0"/>
              <a:t>structure the dialogue between statistician and client in planning a study.</a:t>
            </a:r>
          </a:p>
        </p:txBody>
      </p:sp>
      <p:pic>
        <p:nvPicPr>
          <p:cNvPr id="116751" name="Picture 15" descr="C:\Users\Blythe\AppData\Local\Microsoft\Windows\Temporary Internet Files\Content.IE5\W7P52EU8\MC90038544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029200"/>
            <a:ext cx="1570155" cy="112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Level?</a:t>
            </a:r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1295400" y="1828800"/>
            <a:ext cx="6705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</a:pPr>
            <a:r>
              <a:rPr lang="en-US" sz="2000" dirty="0" smtClean="0"/>
              <a:t>Typical confidence levels are 90%, 95%, and 99%. For </a:t>
            </a:r>
            <a:r>
              <a:rPr lang="en-US" sz="2000" dirty="0"/>
              <a:t>example, a 95% confidence </a:t>
            </a:r>
            <a:r>
              <a:rPr lang="en-US" sz="2000" dirty="0" smtClean="0"/>
              <a:t>interval has lower </a:t>
            </a:r>
            <a:r>
              <a:rPr lang="en-US" sz="2000" dirty="0"/>
              <a:t>and upper bounds </a:t>
            </a:r>
            <a:r>
              <a:rPr lang="en-US" sz="2000" dirty="0" smtClean="0"/>
              <a:t>that would enclose the </a:t>
            </a:r>
            <a:r>
              <a:rPr lang="en-US" sz="2000" dirty="0"/>
              <a:t>unknown </a:t>
            </a:r>
            <a:r>
              <a:rPr lang="en-US" sz="2000" dirty="0" smtClean="0"/>
              <a:t>parameter in about 95 of 100 samples taken in the same way (or 19 of 20 samples </a:t>
            </a:r>
            <a:r>
              <a:rPr lang="en-US" sz="2000" dirty="0" err="1" smtClean="0"/>
              <a:t>etc</a:t>
            </a:r>
            <a:r>
              <a:rPr lang="en-US" sz="2000" dirty="0" smtClean="0"/>
              <a:t>).  </a:t>
            </a:r>
            <a:endParaRPr lang="en-US" sz="2000" dirty="0"/>
          </a:p>
        </p:txBody>
      </p:sp>
      <p:pic>
        <p:nvPicPr>
          <p:cNvPr id="117769" name="Picture 9" descr="C:\Users\Blythe\AppData\Local\Microsoft\Windows\Temporary Internet Files\Content.IE5\O5D07ZUW\MC90043600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724400"/>
            <a:ext cx="1436268" cy="127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 bwMode="auto">
          <a:xfrm>
            <a:off x="2133600" y="3429000"/>
            <a:ext cx="3352800" cy="886361"/>
          </a:xfrm>
          <a:prstGeom prst="wedgeRoundRectCallout">
            <a:avLst>
              <a:gd name="adj1" fmla="val -49109"/>
              <a:gd name="adj2" fmla="val 126126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dirty="0" smtClean="0"/>
              <a:t>However, we only take one sample, so the confidence interval either </a:t>
            </a:r>
            <a:r>
              <a:rPr lang="en-US" sz="1400" i="1" dirty="0" smtClean="0">
                <a:solidFill>
                  <a:srgbClr val="C00000"/>
                </a:solidFill>
              </a:rPr>
              <a:t>will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US" sz="1400" dirty="0" smtClean="0"/>
              <a:t>or </a:t>
            </a:r>
            <a:r>
              <a:rPr lang="en-US" sz="1400" i="1" dirty="0" smtClean="0">
                <a:solidFill>
                  <a:srgbClr val="C00000"/>
                </a:solidFill>
              </a:rPr>
              <a:t>won’t</a:t>
            </a:r>
            <a:r>
              <a:rPr lang="en-US" sz="1400" dirty="0" smtClean="0"/>
              <a:t> enclose the true (unknown) parameter.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609439"/>
            <a:ext cx="1785664" cy="2667000"/>
          </a:xfrm>
          <a:prstGeom prst="rect">
            <a:avLst/>
          </a:prstGeom>
        </p:spPr>
      </p:pic>
      <p:sp>
        <p:nvSpPr>
          <p:cNvPr id="6" name="Right Arrow 5"/>
          <p:cNvSpPr/>
          <p:nvPr/>
        </p:nvSpPr>
        <p:spPr bwMode="auto">
          <a:xfrm>
            <a:off x="5410200" y="5524499"/>
            <a:ext cx="457200" cy="381000"/>
          </a:xfrm>
          <a:prstGeom prst="right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3400" y="5446067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C00000"/>
                </a:solidFill>
              </a:rPr>
              <a:t>Whoops – we missed it!</a:t>
            </a:r>
            <a:endParaRPr lang="en-US" sz="1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Choosing a Confidence Level</a:t>
            </a:r>
            <a:endParaRPr lang="en-US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3908" name="Picture 4" descr="j03012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3467" y="4800600"/>
            <a:ext cx="1830388" cy="156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09" name="AutoShape 5"/>
          <p:cNvSpPr>
            <a:spLocks noChangeArrowheads="1"/>
          </p:cNvSpPr>
          <p:nvPr/>
        </p:nvSpPr>
        <p:spPr bwMode="auto">
          <a:xfrm>
            <a:off x="4961467" y="1752600"/>
            <a:ext cx="3657600" cy="1066800"/>
          </a:xfrm>
          <a:prstGeom prst="wedgeRoundRectCallout">
            <a:avLst>
              <a:gd name="adj1" fmla="val 4788"/>
              <a:gd name="adj2" fmla="val 228829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800" dirty="0"/>
              <a:t>Not necessarily.  To </a:t>
            </a:r>
            <a:r>
              <a:rPr lang="en-US" sz="1800" dirty="0" smtClean="0"/>
              <a:t>increase confidence</a:t>
            </a:r>
            <a:r>
              <a:rPr lang="en-US" sz="1800" dirty="0"/>
              <a:t>, we </a:t>
            </a:r>
            <a:r>
              <a:rPr lang="en-US" sz="1800" dirty="0" smtClean="0"/>
              <a:t>make </a:t>
            </a:r>
            <a:r>
              <a:rPr lang="en-US" sz="1800" dirty="0"/>
              <a:t>the interval </a:t>
            </a:r>
            <a:r>
              <a:rPr lang="en-US" sz="1800" i="1" dirty="0">
                <a:solidFill>
                  <a:srgbClr val="C00000"/>
                </a:solidFill>
              </a:rPr>
              <a:t>wider</a:t>
            </a:r>
            <a:r>
              <a:rPr lang="en-US" sz="1800" dirty="0"/>
              <a:t>, so it </a:t>
            </a:r>
            <a:r>
              <a:rPr lang="en-US" sz="1800" dirty="0" smtClean="0"/>
              <a:t>is a less exact statement.</a:t>
            </a:r>
            <a:endParaRPr lang="en-US" sz="1800" dirty="0"/>
          </a:p>
        </p:txBody>
      </p:sp>
      <p:pic>
        <p:nvPicPr>
          <p:cNvPr id="123910" name="Picture 6" descr="j02330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114800"/>
            <a:ext cx="202565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11" name="AutoShape 7"/>
          <p:cNvSpPr>
            <a:spLocks noChangeArrowheads="1"/>
          </p:cNvSpPr>
          <p:nvPr/>
        </p:nvSpPr>
        <p:spPr bwMode="auto">
          <a:xfrm>
            <a:off x="1066800" y="1752600"/>
            <a:ext cx="3733800" cy="762000"/>
          </a:xfrm>
          <a:prstGeom prst="wedgeRoundRectCallout">
            <a:avLst>
              <a:gd name="adj1" fmla="val -34198"/>
              <a:gd name="adj2" fmla="val 304066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800" dirty="0"/>
              <a:t>Shouldn't we always use a very high confidence level like 99%?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</a:t>
            </a:r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Affects</a:t>
            </a: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/>
            </a:r>
            <a:b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Width of a C.I.?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1371600" y="2457000"/>
            <a:ext cx="3505200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sz="2000" dirty="0"/>
              <a:t>   Sample size</a:t>
            </a:r>
          </a:p>
          <a:p>
            <a:pPr marL="457200" indent="-457200">
              <a:spcBef>
                <a:spcPct val="5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sz="2000" dirty="0"/>
              <a:t>   Confidence level</a:t>
            </a:r>
          </a:p>
          <a:p>
            <a:pPr marL="457200" indent="-457200">
              <a:spcBef>
                <a:spcPct val="5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sz="2000" dirty="0"/>
              <a:t>   Sample data</a:t>
            </a:r>
          </a:p>
          <a:p>
            <a:pPr marL="457200" indent="-457200">
              <a:spcBef>
                <a:spcPct val="50000"/>
              </a:spcBef>
              <a:buClr>
                <a:schemeClr val="accent2"/>
              </a:buClr>
              <a:buFont typeface="Arial" pitchFamily="34" charset="0"/>
              <a:buChar char="•"/>
            </a:pPr>
            <a:r>
              <a:rPr lang="en-US" sz="2000" dirty="0"/>
              <a:t>   Population size</a:t>
            </a: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5638800" y="25908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You can usually choose these two</a:t>
            </a:r>
          </a:p>
        </p:txBody>
      </p:sp>
      <p:sp>
        <p:nvSpPr>
          <p:cNvPr id="124939" name="Text Box 11"/>
          <p:cNvSpPr txBox="1">
            <a:spLocks noChangeArrowheads="1"/>
          </p:cNvSpPr>
          <p:nvPr/>
        </p:nvSpPr>
        <p:spPr bwMode="auto">
          <a:xfrm>
            <a:off x="5715000" y="3702050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/>
              <a:t>But you can't control these two!</a:t>
            </a:r>
          </a:p>
        </p:txBody>
      </p:sp>
      <p:sp>
        <p:nvSpPr>
          <p:cNvPr id="124940" name="Line 12"/>
          <p:cNvSpPr>
            <a:spLocks noChangeShapeType="1"/>
          </p:cNvSpPr>
          <p:nvPr/>
        </p:nvSpPr>
        <p:spPr bwMode="auto">
          <a:xfrm flipH="1" flipV="1">
            <a:off x="4876800" y="2743200"/>
            <a:ext cx="6858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4941" name="Line 13"/>
          <p:cNvSpPr>
            <a:spLocks noChangeShapeType="1"/>
          </p:cNvSpPr>
          <p:nvPr/>
        </p:nvSpPr>
        <p:spPr bwMode="auto">
          <a:xfrm flipH="1">
            <a:off x="4876800" y="3048000"/>
            <a:ext cx="6858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4942" name="Line 14"/>
          <p:cNvSpPr>
            <a:spLocks noChangeShapeType="1"/>
          </p:cNvSpPr>
          <p:nvPr/>
        </p:nvSpPr>
        <p:spPr bwMode="auto">
          <a:xfrm flipH="1" flipV="1">
            <a:off x="4800600" y="3778250"/>
            <a:ext cx="8382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4943" name="Line 15"/>
          <p:cNvSpPr>
            <a:spLocks noChangeShapeType="1"/>
          </p:cNvSpPr>
          <p:nvPr/>
        </p:nvSpPr>
        <p:spPr bwMode="auto">
          <a:xfrm flipH="1">
            <a:off x="4800600" y="4159250"/>
            <a:ext cx="9144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ounded Rectangle 1"/>
          <p:cNvSpPr/>
          <p:nvPr/>
        </p:nvSpPr>
        <p:spPr bwMode="auto">
          <a:xfrm>
            <a:off x="1888066" y="2441648"/>
            <a:ext cx="2099733" cy="834952"/>
          </a:xfrm>
          <a:prstGeom prst="roundRect">
            <a:avLst/>
          </a:prstGeom>
          <a:solidFill>
            <a:srgbClr val="99CCFF">
              <a:alpha val="10980"/>
            </a:srgb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888066" y="3439924"/>
            <a:ext cx="2099733" cy="802180"/>
          </a:xfrm>
          <a:prstGeom prst="roundRect">
            <a:avLst/>
          </a:prstGeom>
          <a:solidFill>
            <a:srgbClr val="99CCFF">
              <a:alpha val="10980"/>
            </a:srgbClr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8" grpId="0"/>
      <p:bldP spid="124939" grpId="0"/>
      <p:bldP spid="124940" grpId="0" animBg="1"/>
      <p:bldP spid="124941" grpId="0" animBg="1"/>
      <p:bldP spid="124942" grpId="0" animBg="1"/>
      <p:bldP spid="124943" grpId="0" animBg="1"/>
      <p:bldP spid="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1295400" y="2209800"/>
            <a:ext cx="67056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An FAA-mandated inspection of a sample of 341 Boeing 737s revealed 236 with dangerously chafed wiring.  With 95% confidence, we conclude that the proportion of </a:t>
            </a:r>
            <a:r>
              <a:rPr lang="en-US" i="1" dirty="0"/>
              <a:t>all</a:t>
            </a:r>
            <a:r>
              <a:rPr lang="en-US" dirty="0"/>
              <a:t> Boeing 737s with chafed wiring is 0.692 </a:t>
            </a:r>
            <a:r>
              <a:rPr lang="en-US" dirty="0">
                <a:sym typeface="Symbol" pitchFamily="18" charset="2"/>
              </a:rPr>
              <a:t></a:t>
            </a:r>
            <a:r>
              <a:rPr lang="en-US" dirty="0"/>
              <a:t> 0.049 or between 0.643 and 0.741.  That is, the true percent with chafed wiring may be anywhere from 64.3% to 74.1%.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762000" y="5486400"/>
            <a:ext cx="78486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/>
              <a:t>See  </a:t>
            </a:r>
            <a:r>
              <a:rPr lang="en-US" sz="1600" i="1" dirty="0" smtClean="0">
                <a:hlinkClick r:id="rId2"/>
              </a:rPr>
              <a:t>http://www.pbs.org/newshour/bb/transportation/jan-june98/airlines_5-11.html</a:t>
            </a:r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72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Common Confidence Intervals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654622"/>
              </p:ext>
            </p:extLst>
          </p:nvPr>
        </p:nvGraphicFramePr>
        <p:xfrm>
          <a:off x="990600" y="1676400"/>
          <a:ext cx="7162798" cy="4014936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65497"/>
                <a:gridCol w="1665767"/>
                <a:gridCol w="1665767"/>
                <a:gridCol w="1665767"/>
              </a:tblGrid>
              <a:tr h="4572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Parameter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Distribution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Assumptions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Comments</a:t>
                      </a:r>
                      <a:endParaRPr lang="en-US" sz="1600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51112">
                <a:tc>
                  <a:txBody>
                    <a:bodyPr/>
                    <a:lstStyle/>
                    <a:p>
                      <a:pPr>
                        <a:spcBef>
                          <a:spcPct val="20000"/>
                        </a:spcBef>
                      </a:pPr>
                      <a:r>
                        <a:rPr lang="en-US" sz="1400" dirty="0" smtClean="0"/>
                        <a:t>Mean (</a:t>
                      </a:r>
                      <a:r>
                        <a:rPr lang="el-GR" sz="1400" i="1" dirty="0" smtClean="0">
                          <a:latin typeface="+mj-lt"/>
                          <a:cs typeface="Arial"/>
                        </a:rPr>
                        <a:t>μ</a:t>
                      </a:r>
                      <a:r>
                        <a:rPr lang="en-US" sz="1400" dirty="0" smtClean="0"/>
                        <a:t>) with</a:t>
                      </a:r>
                    </a:p>
                    <a:p>
                      <a:pPr>
                        <a:spcBef>
                          <a:spcPct val="20000"/>
                        </a:spcBef>
                      </a:pPr>
                      <a:r>
                        <a:rPr lang="en-US" sz="1400" dirty="0" smtClean="0"/>
                        <a:t>known </a:t>
                      </a:r>
                      <a:r>
                        <a:rPr lang="el-GR" sz="1400" i="1" dirty="0" smtClean="0">
                          <a:latin typeface="+mn-lt"/>
                          <a:cs typeface="Calibri"/>
                        </a:rPr>
                        <a:t>σ</a:t>
                      </a:r>
                      <a:r>
                        <a:rPr lang="en-US" sz="1400" dirty="0" smtClean="0"/>
                        <a:t> or large sample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Normal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Population normal (or large sample)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But generally </a:t>
                      </a:r>
                      <a:r>
                        <a:rPr lang="el-GR" sz="14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σ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</a:t>
                      </a:r>
                      <a:r>
                        <a:rPr lang="en-US" sz="14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unknown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851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Mean (</a:t>
                      </a:r>
                      <a:r>
                        <a:rPr lang="el-GR" sz="14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/>
                        </a:rPr>
                        <a:t>μ</a:t>
                      </a:r>
                      <a:r>
                        <a:rPr lang="en-US" sz="1400" dirty="0" smtClean="0"/>
                        <a:t>) with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unknown </a:t>
                      </a:r>
                      <a:r>
                        <a:rPr lang="el-GR" sz="1400" i="1" dirty="0" smtClean="0">
                          <a:latin typeface="+mn-lt"/>
                          <a:cs typeface="Calibri"/>
                        </a:rPr>
                        <a:t>σ</a:t>
                      </a:r>
                      <a:r>
                        <a:rPr lang="en-US" sz="1400" dirty="0" smtClean="0"/>
                        <a:t> and small sample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Student’s </a:t>
                      </a:r>
                      <a:r>
                        <a:rPr lang="en-US" sz="1400" i="1" dirty="0" smtClean="0"/>
                        <a:t>t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Population normal (or at least not too skewed)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Student’s </a:t>
                      </a:r>
                      <a:r>
                        <a:rPr lang="en-US" sz="1400" i="1" dirty="0" smtClean="0"/>
                        <a:t>t</a:t>
                      </a:r>
                      <a:r>
                        <a:rPr lang="en-US" sz="1400" dirty="0" smtClean="0"/>
                        <a:t> resembles </a:t>
                      </a:r>
                      <a:r>
                        <a:rPr lang="en-US" sz="1400" i="1" dirty="0" smtClean="0"/>
                        <a:t>z</a:t>
                      </a:r>
                      <a:r>
                        <a:rPr lang="en-US" sz="1400" dirty="0" smtClean="0"/>
                        <a:t> for large samples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8889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Proportion (</a:t>
                      </a:r>
                      <a:r>
                        <a:rPr lang="el-GR" sz="14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/>
                        </a:rPr>
                        <a:t>π</a:t>
                      </a:r>
                      <a:r>
                        <a:rPr lang="en-US" sz="1400" dirty="0" smtClean="0"/>
                        <a:t>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Normal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ct val="20000"/>
                        </a:spcBef>
                      </a:pPr>
                      <a:r>
                        <a:rPr lang="en-US" sz="1400" dirty="0" smtClean="0"/>
                        <a:t>Large sample:</a:t>
                      </a:r>
                    </a:p>
                    <a:p>
                      <a:pPr>
                        <a:spcBef>
                          <a:spcPct val="20000"/>
                        </a:spcBef>
                      </a:pPr>
                      <a:r>
                        <a:rPr lang="en-US" sz="1400" i="1" dirty="0" smtClean="0"/>
                        <a:t>n</a:t>
                      </a:r>
                      <a:r>
                        <a:rPr lang="el-GR" sz="1400" i="1" dirty="0" smtClean="0">
                          <a:latin typeface="+mn-lt"/>
                          <a:cs typeface="Arial"/>
                        </a:rPr>
                        <a:t>π</a:t>
                      </a:r>
                      <a:r>
                        <a:rPr lang="en-US" sz="1400" i="1" dirty="0" smtClean="0"/>
                        <a:t> </a:t>
                      </a:r>
                      <a:r>
                        <a:rPr lang="en-US" sz="1400" dirty="0" smtClean="0"/>
                        <a:t>&gt; 10 and</a:t>
                      </a:r>
                    </a:p>
                    <a:p>
                      <a:pPr>
                        <a:spcBef>
                          <a:spcPct val="20000"/>
                        </a:spcBef>
                      </a:pPr>
                      <a:r>
                        <a:rPr lang="en-US" sz="1400" i="1" dirty="0" smtClean="0"/>
                        <a:t>n</a:t>
                      </a:r>
                      <a:r>
                        <a:rPr lang="en-US" sz="1400" dirty="0" smtClean="0"/>
                        <a:t>(1−</a:t>
                      </a:r>
                      <a:r>
                        <a:rPr lang="el-GR" sz="1400" i="1" dirty="0" smtClean="0">
                          <a:latin typeface="+mn-lt"/>
                          <a:cs typeface="Arial"/>
                        </a:rPr>
                        <a:t>π</a:t>
                      </a:r>
                      <a:r>
                        <a:rPr lang="en-US" sz="1400" dirty="0" smtClean="0"/>
                        <a:t>) &gt; 10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Binomial would be used if sample is small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  <a:tr h="6619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Variance (</a:t>
                      </a:r>
                      <a:r>
                        <a:rPr lang="el-GR" sz="1400" i="1" dirty="0" smtClean="0">
                          <a:latin typeface="+mn-lt"/>
                          <a:cs typeface="Calibri"/>
                        </a:rPr>
                        <a:t>σ</a:t>
                      </a:r>
                      <a:r>
                        <a:rPr lang="en-US" sz="1400" baseline="30000" dirty="0" smtClean="0"/>
                        <a:t>2</a:t>
                      </a:r>
                      <a:r>
                        <a:rPr lang="en-US" sz="1400" dirty="0" smtClean="0"/>
                        <a:t>)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Chi-square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Normal population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Sensitive to non-normality</a:t>
                      </a:r>
                    </a:p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561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Confidence Interval for </a:t>
            </a:r>
            <a:r>
              <a:rPr lang="el-GR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μ</a:t>
            </a:r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9012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5804047"/>
              </p:ext>
            </p:extLst>
          </p:nvPr>
        </p:nvGraphicFramePr>
        <p:xfrm>
          <a:off x="1790700" y="2705100"/>
          <a:ext cx="11747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3" name="Equation" r:id="rId3" imgW="583920" imgH="419040" progId="Equation.DSMT4">
                  <p:embed/>
                </p:oleObj>
              </mc:Choice>
              <mc:Fallback>
                <p:oleObj name="Equation" r:id="rId3" imgW="583920" imgH="41904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2705100"/>
                        <a:ext cx="1174750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2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14604"/>
              </p:ext>
            </p:extLst>
          </p:nvPr>
        </p:nvGraphicFramePr>
        <p:xfrm>
          <a:off x="1866900" y="4914900"/>
          <a:ext cx="1122363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4" name="Equation" r:id="rId5" imgW="558720" imgH="419040" progId="Equation.DSMT4">
                  <p:embed/>
                </p:oleObj>
              </mc:Choice>
              <mc:Fallback>
                <p:oleObj name="Equation" r:id="rId5" imgW="558720" imgH="41904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6900" y="4914900"/>
                        <a:ext cx="1122363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3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935006"/>
              </p:ext>
            </p:extLst>
          </p:nvPr>
        </p:nvGraphicFramePr>
        <p:xfrm>
          <a:off x="4038600" y="2661180"/>
          <a:ext cx="2168525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5" name="Equation" r:id="rId7" imgW="1079280" imgH="457200" progId="Equation.DSMT4">
                  <p:embed/>
                </p:oleObj>
              </mc:Choice>
              <mc:Fallback>
                <p:oleObj name="Equation" r:id="rId7" imgW="1079280" imgH="4572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661180"/>
                        <a:ext cx="2168525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31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399916"/>
              </p:ext>
            </p:extLst>
          </p:nvPr>
        </p:nvGraphicFramePr>
        <p:xfrm>
          <a:off x="4000500" y="4902200"/>
          <a:ext cx="2116138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6" name="Equation" r:id="rId9" imgW="1054080" imgH="457200" progId="Equation.DSMT4">
                  <p:embed/>
                </p:oleObj>
              </mc:Choice>
              <mc:Fallback>
                <p:oleObj name="Equation" r:id="rId9" imgW="1054080" imgH="457200" progId="Equation.DSMT4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0" y="4902200"/>
                        <a:ext cx="2116138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32" name="Text Box 20"/>
          <p:cNvSpPr txBox="1">
            <a:spLocks noChangeArrowheads="1"/>
          </p:cNvSpPr>
          <p:nvPr/>
        </p:nvSpPr>
        <p:spPr bwMode="auto">
          <a:xfrm>
            <a:off x="609600" y="17526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If </a:t>
            </a:r>
            <a:r>
              <a:rPr lang="el-GR" b="1" i="1" dirty="0" smtClean="0">
                <a:solidFill>
                  <a:schemeClr val="accent2"/>
                </a:solidFill>
                <a:latin typeface="Calibri"/>
                <a:cs typeface="Calibri"/>
              </a:rPr>
              <a:t>σ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is known:</a:t>
            </a:r>
          </a:p>
        </p:txBody>
      </p:sp>
      <p:sp>
        <p:nvSpPr>
          <p:cNvPr id="90133" name="Text Box 21"/>
          <p:cNvSpPr txBox="1">
            <a:spLocks noChangeArrowheads="1"/>
          </p:cNvSpPr>
          <p:nvPr/>
        </p:nvSpPr>
        <p:spPr bwMode="auto">
          <a:xfrm>
            <a:off x="685800" y="3886200"/>
            <a:ext cx="5562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If </a:t>
            </a:r>
            <a:r>
              <a:rPr lang="el-GR" b="1" i="1" dirty="0" smtClean="0">
                <a:solidFill>
                  <a:schemeClr val="accent2"/>
                </a:solidFill>
                <a:latin typeface="Calibri"/>
                <a:cs typeface="Calibri"/>
              </a:rPr>
              <a:t>σ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is unknown:</a:t>
            </a:r>
          </a:p>
        </p:txBody>
      </p:sp>
      <p:sp>
        <p:nvSpPr>
          <p:cNvPr id="90134" name="Text Box 22"/>
          <p:cNvSpPr txBox="1">
            <a:spLocks noChangeArrowheads="1"/>
          </p:cNvSpPr>
          <p:nvPr/>
        </p:nvSpPr>
        <p:spPr bwMode="auto">
          <a:xfrm>
            <a:off x="1524000" y="22860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Arial" charset="0"/>
              </a:rPr>
              <a:t>Infinite </a:t>
            </a:r>
            <a:r>
              <a:rPr lang="en-US" sz="1800" dirty="0" smtClean="0">
                <a:latin typeface="Arial" charset="0"/>
              </a:rPr>
              <a:t>population</a:t>
            </a:r>
            <a:endParaRPr lang="en-US" sz="1800" dirty="0">
              <a:latin typeface="Arial" charset="0"/>
            </a:endParaRPr>
          </a:p>
        </p:txBody>
      </p: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4038600" y="22860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Arial" charset="0"/>
              </a:rPr>
              <a:t>Finite population</a:t>
            </a:r>
          </a:p>
        </p:txBody>
      </p:sp>
      <p:sp>
        <p:nvSpPr>
          <p:cNvPr id="90136" name="Text Box 24"/>
          <p:cNvSpPr txBox="1">
            <a:spLocks noChangeArrowheads="1"/>
          </p:cNvSpPr>
          <p:nvPr/>
        </p:nvSpPr>
        <p:spPr bwMode="auto">
          <a:xfrm>
            <a:off x="1600200" y="44958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>
                <a:latin typeface="Arial" charset="0"/>
              </a:rPr>
              <a:t>Infinite population</a:t>
            </a:r>
          </a:p>
        </p:txBody>
      </p:sp>
      <p:sp>
        <p:nvSpPr>
          <p:cNvPr id="90137" name="Text Box 25"/>
          <p:cNvSpPr txBox="1">
            <a:spLocks noChangeArrowheads="1"/>
          </p:cNvSpPr>
          <p:nvPr/>
        </p:nvSpPr>
        <p:spPr bwMode="auto">
          <a:xfrm>
            <a:off x="4038600" y="4495800"/>
            <a:ext cx="2209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Arial" charset="0"/>
              </a:rPr>
              <a:t>Finite population</a:t>
            </a:r>
          </a:p>
        </p:txBody>
      </p:sp>
      <p:pic>
        <p:nvPicPr>
          <p:cNvPr id="90190" name="Picture 78" descr="C:\Users\Blythe\AppData\Local\Microsoft\Windows\Temporary Internet Files\Content.IE5\DWBN8RIF\MC900449064[1]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495801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 bwMode="auto">
          <a:xfrm>
            <a:off x="6400800" y="2057400"/>
            <a:ext cx="2590800" cy="1905000"/>
          </a:xfrm>
          <a:prstGeom prst="cloudCallout">
            <a:avLst>
              <a:gd name="adj1" fmla="val 11643"/>
              <a:gd name="adj2" fmla="val 81187"/>
            </a:avLst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Tip</a:t>
            </a:r>
            <a:r>
              <a:rPr lang="en-US" sz="1200" dirty="0" smtClean="0"/>
              <a:t>  It’s safe to assume an </a:t>
            </a:r>
            <a:r>
              <a:rPr lang="en-US" sz="1200" i="1" dirty="0" smtClean="0"/>
              <a:t>infinite</a:t>
            </a:r>
            <a:r>
              <a:rPr lang="en-US" sz="1200" dirty="0" smtClean="0"/>
              <a:t> population if the sample size is believed to be less than 5% of the population size (i.e., if </a:t>
            </a:r>
            <a:r>
              <a:rPr lang="en-US" sz="1200" i="1" dirty="0" smtClean="0"/>
              <a:t>n</a:t>
            </a:r>
            <a:r>
              <a:rPr lang="en-US" sz="1200" dirty="0" smtClean="0"/>
              <a:t>/</a:t>
            </a:r>
            <a:r>
              <a:rPr lang="en-US" sz="1200" i="1" dirty="0" smtClean="0"/>
              <a:t>N</a:t>
            </a:r>
            <a:r>
              <a:rPr lang="en-US" sz="1200" dirty="0" smtClean="0"/>
              <a:t> &lt; 0.05).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Examples for </a:t>
            </a:r>
            <a:r>
              <a:rPr lang="el-GR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μ</a:t>
            </a:r>
            <a:endParaRPr lang="en-US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609600" y="1676400"/>
            <a:ext cx="3200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If </a:t>
            </a:r>
            <a:r>
              <a:rPr lang="el-GR" b="1" i="1" dirty="0" smtClean="0">
                <a:solidFill>
                  <a:schemeClr val="accent2"/>
                </a:solidFill>
                <a:latin typeface="Calibri"/>
                <a:cs typeface="Calibri"/>
              </a:rPr>
              <a:t>σ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chemeClr val="accent2"/>
                </a:solidFill>
                <a:latin typeface="Arial" charset="0"/>
              </a:rPr>
              <a:t>is 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known</a:t>
            </a:r>
            <a:endParaRPr lang="en-US" b="1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800600" y="1727200"/>
            <a:ext cx="335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If </a:t>
            </a:r>
            <a:r>
              <a:rPr lang="el-GR" b="1" i="1" dirty="0" smtClean="0">
                <a:solidFill>
                  <a:schemeClr val="accent2"/>
                </a:solidFill>
                <a:latin typeface="Calibri"/>
                <a:cs typeface="Calibri"/>
              </a:rPr>
              <a:t>σ</a:t>
            </a:r>
            <a:r>
              <a:rPr lang="en-US" b="1" dirty="0" smtClean="0">
                <a:solidFill>
                  <a:schemeClr val="accent2"/>
                </a:solidFill>
                <a:latin typeface="Arial" charset="0"/>
              </a:rPr>
              <a:t> is unknown:</a:t>
            </a:r>
            <a:endParaRPr lang="en-US" b="1" dirty="0">
              <a:solidFill>
                <a:schemeClr val="accent2"/>
              </a:solidFill>
              <a:latin typeface="Arial" charset="0"/>
            </a:endParaRPr>
          </a:p>
        </p:txBody>
      </p:sp>
      <p:graphicFrame>
        <p:nvGraphicFramePr>
          <p:cNvPr id="9627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196550"/>
              </p:ext>
            </p:extLst>
          </p:nvPr>
        </p:nvGraphicFramePr>
        <p:xfrm>
          <a:off x="914400" y="2362200"/>
          <a:ext cx="2983250" cy="2751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5" name="Equation" r:id="rId3" imgW="1638000" imgH="1511280" progId="Equation.DSMT4">
                  <p:embed/>
                </p:oleObj>
              </mc:Choice>
              <mc:Fallback>
                <p:oleObj name="Equation" r:id="rId3" imgW="1638000" imgH="151128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362200"/>
                        <a:ext cx="2983250" cy="27516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272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913073"/>
              </p:ext>
            </p:extLst>
          </p:nvPr>
        </p:nvGraphicFramePr>
        <p:xfrm>
          <a:off x="4996656" y="2286000"/>
          <a:ext cx="2960687" cy="2817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6" name="Equation" r:id="rId5" imgW="1587240" imgH="1511280" progId="Equation.DSMT4">
                  <p:embed/>
                </p:oleObj>
              </mc:Choice>
              <mc:Fallback>
                <p:oleObj name="Equation" r:id="rId5" imgW="1587240" imgH="151128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6656" y="2286000"/>
                        <a:ext cx="2960687" cy="2817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1536700" y="5486400"/>
            <a:ext cx="6134100" cy="92333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>
                <a:solidFill>
                  <a:srgbClr val="C00000"/>
                </a:solidFill>
              </a:rPr>
              <a:t>Comment</a:t>
            </a:r>
            <a:r>
              <a:rPr lang="en-US" sz="1800" dirty="0"/>
              <a:t>  When </a:t>
            </a:r>
            <a:r>
              <a:rPr lang="en-US" sz="1800" i="1" dirty="0"/>
              <a:t>n</a:t>
            </a:r>
            <a:r>
              <a:rPr lang="en-US" sz="1800" dirty="0"/>
              <a:t> is large, the </a:t>
            </a:r>
            <a:r>
              <a:rPr lang="en-US" sz="1800" i="1" dirty="0"/>
              <a:t>z</a:t>
            </a:r>
            <a:r>
              <a:rPr lang="en-US" sz="1800" dirty="0"/>
              <a:t> and </a:t>
            </a:r>
            <a:r>
              <a:rPr lang="en-US" sz="1800" i="1" dirty="0"/>
              <a:t>t</a:t>
            </a:r>
            <a:r>
              <a:rPr lang="en-US" sz="1800" dirty="0"/>
              <a:t> values are </a:t>
            </a:r>
            <a:r>
              <a:rPr lang="en-US" sz="1800" dirty="0" smtClean="0"/>
              <a:t>similar (as in this example).  </a:t>
            </a:r>
            <a:r>
              <a:rPr lang="en-US" sz="1800" dirty="0"/>
              <a:t>We </a:t>
            </a:r>
            <a:r>
              <a:rPr lang="en-US" sz="1800" dirty="0" smtClean="0"/>
              <a:t>can ignore </a:t>
            </a:r>
            <a:r>
              <a:rPr lang="en-US" sz="1800" dirty="0"/>
              <a:t>the finite population correction when </a:t>
            </a:r>
            <a:r>
              <a:rPr lang="en-US" sz="1800" i="1" dirty="0"/>
              <a:t>N</a:t>
            </a:r>
            <a:r>
              <a:rPr lang="en-US" sz="1800" dirty="0"/>
              <a:t> is not given but may be assumed large.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3200400" y="1659467"/>
            <a:ext cx="838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C00000"/>
                </a:solidFill>
              </a:rPr>
              <a:t>Rare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7886700" y="1727200"/>
            <a:ext cx="9906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C00000"/>
                </a:solidFill>
              </a:rPr>
              <a:t>Typical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96276" name="AutoShape 20"/>
          <p:cNvSpPr>
            <a:spLocks noChangeArrowheads="1"/>
          </p:cNvSpPr>
          <p:nvPr/>
        </p:nvSpPr>
        <p:spPr bwMode="auto">
          <a:xfrm>
            <a:off x="2667000" y="1684867"/>
            <a:ext cx="3810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7" name="AutoShape 21"/>
          <p:cNvSpPr>
            <a:spLocks noChangeArrowheads="1"/>
          </p:cNvSpPr>
          <p:nvPr/>
        </p:nvSpPr>
        <p:spPr bwMode="auto">
          <a:xfrm>
            <a:off x="7315200" y="1727200"/>
            <a:ext cx="3810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2561</TotalTime>
  <Words>1598</Words>
  <Application>Microsoft Office PowerPoint</Application>
  <PresentationFormat>On-screen Show (4:3)</PresentationFormat>
  <Paragraphs>171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Default Design</vt:lpstr>
      <vt:lpstr>Equation</vt:lpstr>
      <vt:lpstr>Confidence Intervals</vt:lpstr>
      <vt:lpstr>Confidence Interval?</vt:lpstr>
      <vt:lpstr>Confidence Level?</vt:lpstr>
      <vt:lpstr>Choosing a Confidence Level</vt:lpstr>
      <vt:lpstr>What Affects the Width of a C.I.?</vt:lpstr>
      <vt:lpstr>Example</vt:lpstr>
      <vt:lpstr>Common Confidence Intervals</vt:lpstr>
      <vt:lpstr>Confidence Interval for μ</vt:lpstr>
      <vt:lpstr>Examples for μ</vt:lpstr>
      <vt:lpstr>Common z Values</vt:lpstr>
      <vt:lpstr>Student’s t Distribution</vt:lpstr>
      <vt:lpstr>Student’s t Distribution</vt:lpstr>
      <vt:lpstr>Should I Use z or t ?</vt:lpstr>
      <vt:lpstr>Should I Use z or t ?</vt:lpstr>
      <vt:lpstr>The Bottom Line</vt:lpstr>
      <vt:lpstr>Sample Size</vt:lpstr>
      <vt:lpstr>Confidence Interval for </vt:lpstr>
      <vt:lpstr>Example</vt:lpstr>
      <vt:lpstr>Confidence Interval for σ</vt:lpstr>
      <vt:lpstr>Example</vt:lpstr>
      <vt:lpstr>You May Be Wrong</vt:lpstr>
      <vt:lpstr>Confidence Level Quantifies Risk</vt:lpstr>
      <vt:lpstr>Assumptions</vt:lpstr>
      <vt:lpstr>Other Issues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Confidence Intervals</dc:title>
  <dc:subject>Chapter 8 - Sampling Distributions and Estimation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111</cp:revision>
  <dcterms:created xsi:type="dcterms:W3CDTF">2000-08-22T13:07:54Z</dcterms:created>
  <dcterms:modified xsi:type="dcterms:W3CDTF">2013-08-09T17:43:19Z</dcterms:modified>
</cp:coreProperties>
</file>