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7"/>
  </p:notesMasterIdLst>
  <p:sldIdLst>
    <p:sldId id="256" r:id="rId2"/>
    <p:sldId id="311" r:id="rId3"/>
    <p:sldId id="310" r:id="rId4"/>
    <p:sldId id="312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7" r:id="rId15"/>
    <p:sldId id="287" r:id="rId16"/>
    <p:sldId id="288" r:id="rId17"/>
    <p:sldId id="289" r:id="rId18"/>
    <p:sldId id="292" r:id="rId19"/>
    <p:sldId id="290" r:id="rId20"/>
    <p:sldId id="291" r:id="rId21"/>
    <p:sldId id="298" r:id="rId22"/>
    <p:sldId id="328" r:id="rId23"/>
    <p:sldId id="329" r:id="rId24"/>
    <p:sldId id="330" r:id="rId25"/>
    <p:sldId id="331" r:id="rId26"/>
    <p:sldId id="332" r:id="rId27"/>
    <p:sldId id="333" r:id="rId28"/>
    <p:sldId id="334" r:id="rId29"/>
    <p:sldId id="335" r:id="rId30"/>
    <p:sldId id="295" r:id="rId31"/>
    <p:sldId id="296" r:id="rId32"/>
    <p:sldId id="337" r:id="rId33"/>
    <p:sldId id="316" r:id="rId34"/>
    <p:sldId id="336" r:id="rId35"/>
    <p:sldId id="302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CC0000"/>
    <a:srgbClr val="CCECFF"/>
    <a:srgbClr val="FF6699"/>
    <a:srgbClr val="FF3300"/>
    <a:srgbClr val="996600"/>
    <a:srgbClr val="0033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74" autoAdjust="0"/>
    <p:restoredTop sz="91000" autoAdjust="0"/>
  </p:normalViewPr>
  <p:slideViewPr>
    <p:cSldViewPr>
      <p:cViewPr>
        <p:scale>
          <a:sx n="80" d="100"/>
          <a:sy n="80" d="100"/>
        </p:scale>
        <p:origin x="-852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050B5-ECE4-4C26-8024-FDAFF909D397}" type="datetimeFigureOut">
              <a:rPr lang="en-US" smtClean="0"/>
              <a:t>8/11/2013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95161-0238-4EB4-BBD2-49192EE983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49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95161-0238-4EB4-BBD2-49192EE9835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76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BEFE98-5583-4994-A4D3-FF2EC28A2E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65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826EE-C0A0-4393-8817-0B447C7165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0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797EA-B379-4727-BCD8-2BA060F337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52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7ADB0-F64E-444C-A86B-52DEF13FA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57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DA535-464E-4735-BAC1-25122A5FE3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47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7D2C0-C920-4009-9FAF-486A7853EB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47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5EA2F-297F-4CAD-98FE-5E50250BD5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43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E29FA-0B52-4B4F-BB24-B2E9ED7E90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1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011A40-FA50-4BF0-A426-F53C9B4458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22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C458DF-BB1A-4895-86D8-2812B7BFCD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8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3D6939-7E2A-4740-9002-642E1EE4B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16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96BEABB-ED5B-4682-8527-D96CFF119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4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2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5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40.wmf"/><Relationship Id="rId7" Type="http://schemas.openxmlformats.org/officeDocument/2006/relationships/image" Target="../media/image3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1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image" Target="../media/image45.wmf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2.wmf"/><Relationship Id="rId11" Type="http://schemas.openxmlformats.org/officeDocument/2006/relationships/image" Target="../media/image2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44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1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0" y="2209800"/>
            <a:ext cx="4876800" cy="1524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Trend Forecasting</a:t>
            </a:r>
          </a:p>
        </p:txBody>
      </p:sp>
      <p:sp>
        <p:nvSpPr>
          <p:cNvPr id="15363" name="Text Box 12"/>
          <p:cNvSpPr txBox="1">
            <a:spLocks noChangeArrowheads="1"/>
          </p:cNvSpPr>
          <p:nvPr/>
        </p:nvSpPr>
        <p:spPr bwMode="auto">
          <a:xfrm>
            <a:off x="533400" y="6019800"/>
            <a:ext cx="79248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CC66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CC6600"/>
                </a:solidFill>
              </a:rPr>
              <a:t>2016 </a:t>
            </a:r>
            <a:r>
              <a:rPr lang="en-US" sz="1600" b="1" i="1" dirty="0">
                <a:solidFill>
                  <a:srgbClr val="CC6600"/>
                </a:solidFill>
              </a:rPr>
              <a:t>by The McGraw-Hill Companies.  This material is intended solely for educational use by licensed users of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CC66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Asymptotes?</a:t>
            </a:r>
          </a:p>
        </p:txBody>
      </p:sp>
      <p:sp>
        <p:nvSpPr>
          <p:cNvPr id="25621" name="Text Box 30"/>
          <p:cNvSpPr txBox="1">
            <a:spLocks noChangeArrowheads="1"/>
          </p:cNvSpPr>
          <p:nvPr/>
        </p:nvSpPr>
        <p:spPr bwMode="auto">
          <a:xfrm>
            <a:off x="1752600" y="1600199"/>
            <a:ext cx="5791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Is there </a:t>
            </a:r>
            <a:r>
              <a:rPr lang="en-US" dirty="0" smtClean="0"/>
              <a:t>an upper or lower </a:t>
            </a:r>
            <a:r>
              <a:rPr lang="en-US" dirty="0"/>
              <a:t>limit to </a:t>
            </a:r>
            <a:r>
              <a:rPr lang="en-US" dirty="0" smtClean="0"/>
              <a:t>the time series? How low can interest rates go?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05111"/>
            <a:ext cx="5133975" cy="3080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781300" y="6083498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33CC"/>
                </a:solidFill>
              </a:rPr>
              <a:t>Source:  </a:t>
            </a:r>
            <a:r>
              <a:rPr lang="en-US" sz="1400" dirty="0" smtClean="0"/>
              <a:t>http</a:t>
            </a:r>
            <a:r>
              <a:rPr lang="en-US" sz="1400" dirty="0"/>
              <a:t>://</a:t>
            </a:r>
            <a:r>
              <a:rPr lang="en-US" sz="1400" dirty="0" smtClean="0"/>
              <a:t>research.stlouisfed.org</a:t>
            </a:r>
            <a:endParaRPr lang="en-US" sz="1400" dirty="0"/>
          </a:p>
        </p:txBody>
      </p:sp>
      <p:pic>
        <p:nvPicPr>
          <p:cNvPr id="19461" name="Picture 5" descr="C:\Users\Blythe\AppData\Local\Microsoft\Windows\Temporary Internet Files\Content.IE5\0XGP2CZ3\MC90044038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124200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93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Forecasting Methods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410200" y="1559148"/>
            <a:ext cx="27432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0000FF"/>
                </a:solidFill>
              </a:rPr>
              <a:t>Math Models</a:t>
            </a:r>
            <a:endParaRPr lang="en-US" sz="2800" b="1" dirty="0">
              <a:solidFill>
                <a:srgbClr val="0000FF"/>
              </a:solidFill>
            </a:endParaRP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Linear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Quadratic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Exponential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S-curve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09800" y="3809999"/>
            <a:ext cx="4114800" cy="15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800" dirty="0"/>
              <a:t> </a:t>
            </a:r>
            <a:r>
              <a:rPr lang="en-US" sz="2800" b="1" dirty="0">
                <a:solidFill>
                  <a:srgbClr val="0000FF"/>
                </a:solidFill>
              </a:rPr>
              <a:t>Judgment methods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Same as last year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Same as last </a:t>
            </a:r>
            <a:r>
              <a:rPr lang="en-US" sz="2000" i="1" dirty="0"/>
              <a:t>k</a:t>
            </a:r>
            <a:r>
              <a:rPr lang="en-US" sz="2000" dirty="0"/>
              <a:t> years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Industry expertise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676400" y="1617265"/>
            <a:ext cx="2590800" cy="1268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</a:rPr>
              <a:t>Graphs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Line graph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Bar graph</a:t>
            </a:r>
          </a:p>
        </p:txBody>
      </p:sp>
      <p:pic>
        <p:nvPicPr>
          <p:cNvPr id="15366" name="Picture 6" descr="C:\Users\Blythe\AppData\Local\Microsoft\Windows\Temporary Internet Files\Content.IE5\DWBN8RIF\MC9003607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45780"/>
            <a:ext cx="971550" cy="152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Blythe\AppData\Local\Microsoft\Windows\Temporary Internet Files\Content.IE5\VQM3G3B4\MC9002908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1149116" cy="100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Blythe\AppData\Local\Microsoft\Windows\Temporary Internet Files\Content.IE5\V1Z3J4WM\MC90043438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2232267"/>
            <a:ext cx="682625" cy="107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78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Selecting a</a:t>
            </a:r>
            <a:b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Forecasting Method </a:t>
            </a: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1981200" y="3962400"/>
            <a:ext cx="5867400" cy="18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 Tools at hand (e.g., Excel)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 Time available to prepare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 Purpose of the forecast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 Client needs and sophistication</a:t>
            </a:r>
          </a:p>
        </p:txBody>
      </p:sp>
      <p:sp>
        <p:nvSpPr>
          <p:cNvPr id="32776" name="Cloud"/>
          <p:cNvSpPr>
            <a:spLocks noChangeAspect="1" noEditPoints="1" noChangeArrowheads="1"/>
          </p:cNvSpPr>
          <p:nvPr/>
        </p:nvSpPr>
        <p:spPr bwMode="auto">
          <a:xfrm>
            <a:off x="2133600" y="1676400"/>
            <a:ext cx="5410200" cy="19224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1800" dirty="0">
                <a:solidFill>
                  <a:schemeClr val="hlink"/>
                </a:solidFill>
              </a:rPr>
              <a:t>For critical decisions, we expend more effort/budget.  But for internal strategy sessions, we may use quick and simple methods.</a:t>
            </a:r>
          </a:p>
          <a:p>
            <a:pPr>
              <a:defRPr/>
            </a:pPr>
            <a:endParaRPr lang="en-US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574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Forecasting Methods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410200" y="1559148"/>
            <a:ext cx="27432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0000FF"/>
                </a:solidFill>
              </a:rPr>
              <a:t>Math Models</a:t>
            </a:r>
            <a:endParaRPr lang="en-US" sz="2800" b="1" dirty="0">
              <a:solidFill>
                <a:srgbClr val="0000FF"/>
              </a:solidFill>
            </a:endParaRP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Linear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Quadratic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Exponential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S-curve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209800" y="3809999"/>
            <a:ext cx="4114800" cy="15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800" dirty="0"/>
              <a:t> </a:t>
            </a:r>
            <a:r>
              <a:rPr lang="en-US" sz="2800" b="1" dirty="0">
                <a:solidFill>
                  <a:srgbClr val="0000FF"/>
                </a:solidFill>
              </a:rPr>
              <a:t>Judgment methods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Same as last year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Same as last </a:t>
            </a:r>
            <a:r>
              <a:rPr lang="en-US" sz="2000" i="1" dirty="0"/>
              <a:t>k</a:t>
            </a:r>
            <a:r>
              <a:rPr lang="en-US" sz="2000" dirty="0"/>
              <a:t> years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Industry expertise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676400" y="1617265"/>
            <a:ext cx="2590800" cy="1268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00FF"/>
                </a:solidFill>
              </a:rPr>
              <a:t>Graphs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Line graph</a:t>
            </a:r>
          </a:p>
          <a:p>
            <a:pPr marL="800100" lvl="1" indent="-342900">
              <a:lnSpc>
                <a:spcPct val="70000"/>
              </a:lnSpc>
              <a:spcBef>
                <a:spcPts val="1200"/>
              </a:spcBef>
              <a:buBlip>
                <a:blip r:embed="rId2"/>
              </a:buBlip>
            </a:pPr>
            <a:r>
              <a:rPr lang="en-US" sz="2000" dirty="0"/>
              <a:t> Bar graph</a:t>
            </a:r>
          </a:p>
        </p:txBody>
      </p:sp>
      <p:pic>
        <p:nvPicPr>
          <p:cNvPr id="15366" name="Picture 6" descr="C:\Users\Blythe\AppData\Local\Microsoft\Windows\Temporary Internet Files\Content.IE5\DWBN8RIF\MC90036078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45780"/>
            <a:ext cx="971550" cy="1522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Blythe\AppData\Local\Microsoft\Windows\Temporary Internet Files\Content.IE5\VQM3G3B4\MC9002908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57400"/>
            <a:ext cx="1149116" cy="100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Blythe\AppData\Local\Microsoft\Windows\Temporary Internet Files\Content.IE5\V1Z3J4WM\MC900434389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2232267"/>
            <a:ext cx="682625" cy="1076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9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Approaches 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990600" y="1600200"/>
            <a:ext cx="7315200" cy="2805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Prepare </a:t>
            </a:r>
            <a:r>
              <a:rPr lang="en-US" i="1" dirty="0">
                <a:solidFill>
                  <a:srgbClr val="0033CC"/>
                </a:solidFill>
              </a:rPr>
              <a:t>several</a:t>
            </a:r>
            <a:r>
              <a:rPr lang="en-US" dirty="0">
                <a:solidFill>
                  <a:srgbClr val="0033CC"/>
                </a:solidFill>
              </a:rPr>
              <a:t> </a:t>
            </a:r>
            <a:r>
              <a:rPr lang="en-US" dirty="0"/>
              <a:t>alternative forecasts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Compare their predictions</a:t>
            </a:r>
          </a:p>
          <a:p>
            <a:pPr marL="1600200" lvl="2" indent="-4572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Font typeface="Courier New" pitchFamily="49" charset="0"/>
              <a:buChar char="o"/>
              <a:tabLst>
                <a:tab pos="457200" algn="l"/>
              </a:tabLst>
            </a:pPr>
            <a:r>
              <a:rPr lang="en-US" dirty="0"/>
              <a:t> graphically</a:t>
            </a:r>
          </a:p>
          <a:p>
            <a:pPr marL="1600200" lvl="2" indent="-4572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Font typeface="Courier New" pitchFamily="49" charset="0"/>
              <a:buChar char="o"/>
              <a:tabLst>
                <a:tab pos="457200" algn="l"/>
              </a:tabLst>
            </a:pPr>
            <a:r>
              <a:rPr lang="en-US" dirty="0"/>
              <a:t> numerically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Contrast assumptions and implications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  <a:tabLst>
                <a:tab pos="457200" algn="l"/>
              </a:tabLst>
            </a:pPr>
            <a:r>
              <a:rPr lang="en-US" dirty="0"/>
              <a:t> Use forecasts as a discussion focus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819400" y="5140067"/>
            <a:ext cx="5257801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 smtClean="0">
                <a:solidFill>
                  <a:srgbClr val="C00000"/>
                </a:solidFill>
              </a:rPr>
              <a:t>Tip: </a:t>
            </a:r>
            <a:r>
              <a:rPr lang="en-US" sz="1600" b="1" i="1" dirty="0" smtClean="0">
                <a:solidFill>
                  <a:srgbClr val="0033CC"/>
                </a:solidFill>
              </a:rPr>
              <a:t>Fitted </a:t>
            </a:r>
            <a:r>
              <a:rPr lang="en-US" sz="1600" b="1" i="1" dirty="0">
                <a:solidFill>
                  <a:srgbClr val="0033CC"/>
                </a:solidFill>
              </a:rPr>
              <a:t>trends</a:t>
            </a:r>
            <a:r>
              <a:rPr lang="en-US" sz="1600" dirty="0">
                <a:solidFill>
                  <a:srgbClr val="0033CC"/>
                </a:solidFill>
              </a:rPr>
              <a:t> </a:t>
            </a:r>
            <a:r>
              <a:rPr lang="en-US" sz="1600" dirty="0"/>
              <a:t>provide an objective starting point.  But </a:t>
            </a:r>
            <a:r>
              <a:rPr lang="en-US" sz="1600" b="1" i="1" dirty="0">
                <a:solidFill>
                  <a:srgbClr val="0033CC"/>
                </a:solidFill>
              </a:rPr>
              <a:t>judgment forecasts</a:t>
            </a:r>
            <a:r>
              <a:rPr lang="en-US" sz="1600" dirty="0">
                <a:solidFill>
                  <a:srgbClr val="0033CC"/>
                </a:solidFill>
              </a:rPr>
              <a:t> </a:t>
            </a:r>
            <a:r>
              <a:rPr lang="en-US" sz="1600" dirty="0"/>
              <a:t>may be appropriate  when the trend extrapolation is </a:t>
            </a:r>
            <a:r>
              <a:rPr lang="en-US" sz="1600" dirty="0" smtClean="0"/>
              <a:t>doubtful or when complex factors exist.</a:t>
            </a:r>
            <a:endParaRPr lang="en-US" sz="1600" dirty="0"/>
          </a:p>
        </p:txBody>
      </p:sp>
      <p:pic>
        <p:nvPicPr>
          <p:cNvPr id="28677" name="Picture 6" descr="Business 2848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331" y="2209800"/>
            <a:ext cx="155733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C:\Users\Blythe\AppData\Local\Microsoft\Windows\Temporary Internet Files\Content.IE5\QP3QKUB1\MC900283365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403" y="4990327"/>
            <a:ext cx="982828" cy="99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894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924800" cy="13716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Three Criteria to</a:t>
            </a:r>
            <a:b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Assess Trend Models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590800" y="2353294"/>
            <a:ext cx="4800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 Fit to past data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 Fit to recent data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 Believability of forecasts</a:t>
            </a:r>
          </a:p>
        </p:txBody>
      </p:sp>
      <p:pic>
        <p:nvPicPr>
          <p:cNvPr id="29700" name="Picture 4" descr="Active Sports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267200"/>
            <a:ext cx="243363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Trend Models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4191000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Linear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solidFill>
                  <a:srgbClr val="33CC33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0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Quadratic</a:t>
            </a:r>
          </a:p>
          <a:p>
            <a:pPr lvl="1">
              <a:spcBef>
                <a:spcPct val="50000"/>
              </a:spcBef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0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Exponential</a:t>
            </a:r>
          </a:p>
          <a:p>
            <a:pPr lvl="1">
              <a:spcBef>
                <a:spcPct val="50000"/>
              </a:spcBef>
            </a:pPr>
            <a:r>
              <a:rPr lang="en-US" sz="28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 smtClean="0">
                <a:solidFill>
                  <a:schemeClr val="accent1"/>
                </a:solidFill>
                <a:latin typeface="Arial" charset="0"/>
              </a:rPr>
              <a:t>      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or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sz="2000" baseline="30000" dirty="0" smtClean="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419600" y="1981200"/>
            <a:ext cx="4419600" cy="427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Linear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solidFill>
                  <a:srgbClr val="33CC33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57.2 + 6.28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Quadratic</a:t>
            </a:r>
          </a:p>
          <a:p>
            <a:pPr lvl="1">
              <a:spcBef>
                <a:spcPct val="50000"/>
              </a:spcBef>
            </a:pPr>
            <a:r>
              <a:rPr lang="en-US" sz="28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12.4 + 17.3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+2.51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  <a:endParaRPr lang="en-US" sz="2800" dirty="0">
              <a:solidFill>
                <a:schemeClr val="accent1"/>
              </a:solidFill>
              <a:latin typeface="Arial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dirty="0">
                <a:solidFill>
                  <a:schemeClr val="accent2"/>
                </a:solidFill>
                <a:latin typeface="Arial" charset="0"/>
              </a:rPr>
              <a:t>Exponential</a:t>
            </a:r>
          </a:p>
          <a:p>
            <a:pPr lvl="1">
              <a:spcBef>
                <a:spcPct val="50000"/>
              </a:spcBef>
            </a:pPr>
            <a:r>
              <a:rPr lang="en-US" sz="28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.8871(1.4821)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  or</a:t>
            </a:r>
          </a:p>
          <a:p>
            <a:pPr lvl="1"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0.8871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baseline="30000" dirty="0" smtClean="0">
                <a:solidFill>
                  <a:schemeClr val="accent1"/>
                </a:solidFill>
                <a:latin typeface="Arial" charset="0"/>
              </a:rPr>
              <a:t>(0.3935)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6858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General form: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4572000" y="15240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Example: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Trend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4191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33CC33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0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181600" y="2209800"/>
            <a:ext cx="312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57.2 + 6.28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sz="2800" dirty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General form: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334000" y="15240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Example: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57200" y="3581400"/>
            <a:ext cx="3429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0000FF"/>
                </a:solidFill>
                <a:latin typeface="Arial" charset="0"/>
              </a:rPr>
              <a:t>Intercept</a:t>
            </a:r>
            <a:r>
              <a:rPr lang="en-US" sz="2000" i="1" dirty="0" smtClean="0">
                <a:solidFill>
                  <a:srgbClr val="0000FF"/>
                </a:solidFill>
                <a:latin typeface="Arial" charset="0"/>
              </a:rPr>
              <a:t>: </a:t>
            </a:r>
            <a:r>
              <a:rPr lang="en-US" sz="2000" i="1" dirty="0" err="1" smtClean="0">
                <a:solidFill>
                  <a:srgbClr val="CC0000"/>
                </a:solidFill>
                <a:latin typeface="Arial" charset="0"/>
              </a:rPr>
              <a:t>y</a:t>
            </a:r>
            <a:r>
              <a:rPr lang="en-US" sz="2000" i="1" baseline="-25000" dirty="0" err="1" smtClean="0">
                <a:solidFill>
                  <a:srgbClr val="CC0000"/>
                </a:solidFill>
                <a:latin typeface="Arial" charset="0"/>
              </a:rPr>
              <a:t>t</a:t>
            </a:r>
            <a:r>
              <a:rPr lang="en-US" sz="2000" dirty="0" smtClean="0">
                <a:solidFill>
                  <a:srgbClr val="CC0000"/>
                </a:solidFill>
                <a:latin typeface="Arial" charset="0"/>
              </a:rPr>
              <a:t> 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value at </a:t>
            </a:r>
            <a:r>
              <a:rPr lang="en-US" sz="2000" i="1" dirty="0">
                <a:solidFill>
                  <a:srgbClr val="CC0000"/>
                </a:solidFill>
                <a:latin typeface="Arial" charset="0"/>
              </a:rPr>
              <a:t>t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 = 0</a:t>
            </a:r>
            <a:endParaRPr lang="en-US" dirty="0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2133600" y="2971800"/>
            <a:ext cx="2438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0000FF"/>
                </a:solidFill>
                <a:latin typeface="Arial" charset="0"/>
              </a:rPr>
              <a:t>Slope: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CC0000"/>
                </a:solidFill>
                <a:latin typeface="Symbol" pitchFamily="18" charset="2"/>
              </a:rPr>
              <a:t>D</a:t>
            </a:r>
            <a:r>
              <a:rPr lang="en-US" sz="2000" dirty="0" err="1">
                <a:solidFill>
                  <a:srgbClr val="CC0000"/>
                </a:solidFill>
                <a:latin typeface="Arial" charset="0"/>
              </a:rPr>
              <a:t>y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/</a:t>
            </a:r>
            <a:r>
              <a:rPr lang="en-US" sz="2000" baseline="-25000" dirty="0">
                <a:solidFill>
                  <a:srgbClr val="CC0000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CC0000"/>
                </a:solidFill>
                <a:latin typeface="Symbol" pitchFamily="18" charset="2"/>
              </a:rPr>
              <a:t>D</a:t>
            </a:r>
            <a:r>
              <a:rPr lang="en-US" sz="2000" dirty="0" err="1">
                <a:solidFill>
                  <a:srgbClr val="CC0000"/>
                </a:solidFill>
                <a:latin typeface="Arial" charset="0"/>
              </a:rPr>
              <a:t>t</a:t>
            </a:r>
            <a:endParaRPr lang="en-US" dirty="0"/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248400" y="3657600"/>
            <a:ext cx="2438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0000FF"/>
                </a:solidFill>
                <a:latin typeface="Arial" charset="0"/>
              </a:rPr>
              <a:t>Slope: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 Cost is growing at 6.28 units per year</a:t>
            </a:r>
            <a:endParaRPr lang="en-US" dirty="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067300" y="4800600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 dirty="0">
                <a:solidFill>
                  <a:srgbClr val="0000FF"/>
                </a:solidFill>
                <a:latin typeface="Arial" charset="0"/>
              </a:rPr>
              <a:t>Intercept: 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Cost was 57.2 in year 0</a:t>
            </a:r>
            <a:endParaRPr lang="en-US" dirty="0"/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 flipV="1">
            <a:off x="1295400" y="2438400"/>
            <a:ext cx="76200" cy="1066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Line 12"/>
          <p:cNvSpPr>
            <a:spLocks noChangeShapeType="1"/>
          </p:cNvSpPr>
          <p:nvPr/>
        </p:nvSpPr>
        <p:spPr bwMode="auto">
          <a:xfrm flipH="1" flipV="1">
            <a:off x="2057400" y="2438400"/>
            <a:ext cx="381000" cy="533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 flipV="1">
            <a:off x="7620000" y="2743200"/>
            <a:ext cx="76200" cy="838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 flipV="1">
            <a:off x="5638800" y="2743200"/>
            <a:ext cx="762000" cy="1981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55" name="Text Box 15"/>
          <p:cNvSpPr txBox="1">
            <a:spLocks noChangeArrowheads="1"/>
          </p:cNvSpPr>
          <p:nvPr/>
        </p:nvSpPr>
        <p:spPr bwMode="auto">
          <a:xfrm>
            <a:off x="419100" y="4581469"/>
            <a:ext cx="4038600" cy="181588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0000FF"/>
                </a:solidFill>
                <a:latin typeface="Arial" charset="0"/>
              </a:rPr>
              <a:t>Pros and Cons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CC0000"/>
                </a:solidFill>
                <a:latin typeface="Arial" charset="0"/>
              </a:rPr>
              <a:t>Familiar and simple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Can’t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capture non-linear patterns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Assumes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constant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slope</a:t>
            </a:r>
          </a:p>
          <a:p>
            <a:pPr marL="342900" indent="-3429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Maybe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OK for short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run </a:t>
            </a:r>
            <a:endParaRPr lang="en-US" sz="1800" dirty="0"/>
          </a:p>
        </p:txBody>
      </p:sp>
      <p:pic>
        <p:nvPicPr>
          <p:cNvPr id="16386" name="Picture 2" descr="C:\Users\Blythe\AppData\Local\Microsoft\Windows\Temporary Internet Files\Content.IE5\POCLGNHA\MC9004344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209" y="5489409"/>
            <a:ext cx="8890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Quadratic Trend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0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143000" y="33528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12.4 + 17.3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+ 2.51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General form: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685800" y="2895600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Example 1: Steadily Rising Cost (</a:t>
            </a:r>
            <a:r>
              <a:rPr lang="en-US" i="1" dirty="0">
                <a:solidFill>
                  <a:srgbClr val="0033CC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33CC"/>
                </a:solidFill>
                <a:latin typeface="Comic Sans MS" pitchFamily="66" charset="0"/>
              </a:rPr>
              <a:t>1</a:t>
            </a: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 &gt; 0, </a:t>
            </a:r>
            <a:r>
              <a:rPr lang="en-US" i="1" dirty="0">
                <a:solidFill>
                  <a:srgbClr val="0033CC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33CC"/>
                </a:solidFill>
                <a:latin typeface="Comic Sans MS" pitchFamily="66" charset="0"/>
              </a:rPr>
              <a:t>2</a:t>
            </a: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 &gt; 0)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886200" y="1081697"/>
            <a:ext cx="5029200" cy="146193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 dirty="0">
                <a:solidFill>
                  <a:schemeClr val="hlink"/>
                </a:solidFill>
                <a:latin typeface="Arial" charset="0"/>
              </a:rPr>
              <a:t>Pros and Cons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CC0000"/>
                </a:solidFill>
                <a:latin typeface="Arial" charset="0"/>
              </a:rPr>
              <a:t>Permits one turning point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Lacks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intuitive interpretation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Risky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to extrapolate beyond a few periods.</a:t>
            </a:r>
            <a:endParaRPr lang="en-US" sz="1800" dirty="0"/>
          </a:p>
        </p:txBody>
      </p:sp>
      <p:sp>
        <p:nvSpPr>
          <p:cNvPr id="32776" name="Text Box 15"/>
          <p:cNvSpPr txBox="1">
            <a:spLocks noChangeArrowheads="1"/>
          </p:cNvSpPr>
          <p:nvPr/>
        </p:nvSpPr>
        <p:spPr bwMode="auto">
          <a:xfrm>
            <a:off x="1143000" y="56388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12.4 - 17.3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+ 2.51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</a:p>
        </p:txBody>
      </p:sp>
      <p:sp>
        <p:nvSpPr>
          <p:cNvPr id="32777" name="Text Box 16"/>
          <p:cNvSpPr txBox="1">
            <a:spLocks noChangeArrowheads="1"/>
          </p:cNvSpPr>
          <p:nvPr/>
        </p:nvSpPr>
        <p:spPr bwMode="auto">
          <a:xfrm>
            <a:off x="685800" y="4038600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Example 2: Cost Rises, then Declines (</a:t>
            </a:r>
            <a:r>
              <a:rPr lang="en-US" i="1" dirty="0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00FF"/>
                </a:solidFill>
                <a:latin typeface="Comic Sans MS" pitchFamily="66" charset="0"/>
              </a:rPr>
              <a:t>1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&gt; 0, </a:t>
            </a:r>
            <a:r>
              <a:rPr lang="en-US" i="1" dirty="0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00FF"/>
                </a:solidFill>
                <a:latin typeface="Comic Sans MS" pitchFamily="66" charset="0"/>
              </a:rPr>
              <a:t>2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&lt; 0)</a:t>
            </a:r>
          </a:p>
        </p:txBody>
      </p:sp>
      <p:sp>
        <p:nvSpPr>
          <p:cNvPr id="32778" name="Text Box 17"/>
          <p:cNvSpPr txBox="1">
            <a:spLocks noChangeArrowheads="1"/>
          </p:cNvSpPr>
          <p:nvPr/>
        </p:nvSpPr>
        <p:spPr bwMode="auto">
          <a:xfrm>
            <a:off x="1143000" y="44196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12.4 + 17.3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- 2.51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2</a:t>
            </a: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685800" y="5257800"/>
            <a:ext cx="800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Example 3: Cost Declines, then Rises (</a:t>
            </a:r>
            <a:r>
              <a:rPr lang="en-US" i="1" dirty="0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00FF"/>
                </a:solidFill>
                <a:latin typeface="Comic Sans MS" pitchFamily="66" charset="0"/>
              </a:rPr>
              <a:t>1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&lt; 0, </a:t>
            </a:r>
            <a:r>
              <a:rPr lang="en-US" i="1" dirty="0">
                <a:solidFill>
                  <a:srgbClr val="0000FF"/>
                </a:solidFill>
                <a:latin typeface="Comic Sans MS" pitchFamily="66" charset="0"/>
              </a:rPr>
              <a:t>b</a:t>
            </a:r>
            <a:r>
              <a:rPr lang="en-US" baseline="-25000" dirty="0">
                <a:solidFill>
                  <a:srgbClr val="0000FF"/>
                </a:solidFill>
                <a:latin typeface="Comic Sans MS" pitchFamily="66" charset="0"/>
              </a:rPr>
              <a:t>2 </a:t>
            </a:r>
            <a:r>
              <a:rPr lang="en-US" dirty="0">
                <a:solidFill>
                  <a:srgbClr val="0000FF"/>
                </a:solidFill>
                <a:latin typeface="Comic Sans MS" pitchFamily="66" charset="0"/>
              </a:rPr>
              <a:t>&gt; 0)</a:t>
            </a:r>
          </a:p>
        </p:txBody>
      </p:sp>
      <p:pic>
        <p:nvPicPr>
          <p:cNvPr id="12" name="Picture 2" descr="C:\Users\Blythe\AppData\Local\Microsoft\Windows\Temporary Internet Files\Content.IE5\POCLGNHA\MC90043441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176337"/>
            <a:ext cx="88900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Exponential Trend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57200" y="1981200"/>
            <a:ext cx="2590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 smtClean="0">
                <a:solidFill>
                  <a:schemeClr val="accent1"/>
                </a:solidFill>
                <a:latin typeface="Arial" charset="0"/>
              </a:rPr>
              <a:t>      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or</a:t>
            </a:r>
          </a:p>
          <a:p>
            <a:pPr lvl="1">
              <a:spcBef>
                <a:spcPct val="50000"/>
              </a:spcBef>
            </a:pPr>
            <a:r>
              <a:rPr lang="en-US" b="1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30000" dirty="0" smtClean="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66800" y="3810000"/>
            <a:ext cx="739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235 (1.0914)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     or     Cost = 235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0.08746 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General form: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62000" y="3352800"/>
            <a:ext cx="655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Example 1: Cost is Rising at 9.14% per Year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143000" y="5334000"/>
            <a:ext cx="739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446 (0.9874)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  or   Cost = 446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-0.01268 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762000" y="4724400"/>
            <a:ext cx="6934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Example 2: Cost is Declining at 1.26% per Year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4762500" y="1391214"/>
            <a:ext cx="3810000" cy="149271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0033CC"/>
                </a:solidFill>
                <a:latin typeface="Arial" charset="0"/>
              </a:rPr>
              <a:t>Pros and Cons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CC0000"/>
                </a:solidFill>
                <a:latin typeface="Arial" charset="0"/>
              </a:rPr>
              <a:t>Exponent shows growth rate. </a:t>
            </a:r>
            <a:endParaRPr lang="en-US" sz="1800" dirty="0" smtClean="0">
              <a:solidFill>
                <a:srgbClr val="CC0000"/>
              </a:solidFill>
              <a:latin typeface="Arial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Assumes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constant </a:t>
            </a:r>
            <a:r>
              <a:rPr lang="en-US" sz="1800" i="1" dirty="0" smtClean="0">
                <a:solidFill>
                  <a:schemeClr val="accent2"/>
                </a:solidFill>
                <a:latin typeface="Arial" charset="0"/>
              </a:rPr>
              <a:t>%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growth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.  </a:t>
            </a:r>
            <a:endParaRPr lang="en-US" sz="1800" dirty="0" smtClean="0">
              <a:solidFill>
                <a:srgbClr val="CC0000"/>
              </a:solidFill>
              <a:latin typeface="Arial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Attractive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for financial data.</a:t>
            </a:r>
            <a:r>
              <a:rPr lang="en-US" sz="2000" dirty="0">
                <a:solidFill>
                  <a:srgbClr val="CC0000"/>
                </a:solidFill>
                <a:latin typeface="Arial" charset="0"/>
              </a:rPr>
              <a:t> </a:t>
            </a:r>
          </a:p>
        </p:txBody>
      </p:sp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3200400" y="1295400"/>
            <a:ext cx="1219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/>
              <a:t>Minitab</a:t>
            </a:r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 flipH="1">
            <a:off x="1981200" y="1676400"/>
            <a:ext cx="1143000" cy="5334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3276600" y="2438400"/>
            <a:ext cx="990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/>
              <a:t>Excel</a:t>
            </a:r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 flipH="1">
            <a:off x="2590800" y="2667000"/>
            <a:ext cx="762000" cy="762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4038600" y="4267200"/>
            <a:ext cx="44196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>
                <a:solidFill>
                  <a:srgbClr val="CC0000"/>
                </a:solidFill>
              </a:rPr>
              <a:t>Subtract 1 to get effective </a:t>
            </a:r>
            <a:r>
              <a:rPr lang="en-US" sz="1800" i="1" dirty="0">
                <a:solidFill>
                  <a:srgbClr val="CC0000"/>
                </a:solidFill>
              </a:rPr>
              <a:t>annual</a:t>
            </a:r>
            <a:r>
              <a:rPr lang="en-US" sz="1800" dirty="0">
                <a:solidFill>
                  <a:srgbClr val="CC0000"/>
                </a:solidFill>
              </a:rPr>
              <a:t> growth rate.</a:t>
            </a:r>
            <a:endParaRPr lang="en-US" dirty="0">
              <a:solidFill>
                <a:srgbClr val="CC0000"/>
              </a:solidFill>
            </a:endParaRPr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 flipH="1" flipV="1">
            <a:off x="3505200" y="4267200"/>
            <a:ext cx="457200" cy="304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 flipH="1">
            <a:off x="3505200" y="4648200"/>
            <a:ext cx="457200" cy="685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Trendless Data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685800" y="1143000"/>
            <a:ext cx="7543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For an observed time series </a:t>
            </a:r>
            <a:r>
              <a:rPr lang="en-US" i="1"/>
              <a:t>y</a:t>
            </a:r>
            <a:r>
              <a:rPr lang="en-US" baseline="-25000"/>
              <a:t>1</a:t>
            </a:r>
            <a:r>
              <a:rPr lang="en-US"/>
              <a:t>, </a:t>
            </a:r>
            <a:r>
              <a:rPr lang="en-US" i="1"/>
              <a:t>y</a:t>
            </a:r>
            <a:r>
              <a:rPr lang="en-US" baseline="-25000"/>
              <a:t>2</a:t>
            </a:r>
            <a:r>
              <a:rPr lang="en-US"/>
              <a:t>, ..., </a:t>
            </a:r>
            <a:r>
              <a:rPr lang="en-US" i="1"/>
              <a:t>y</a:t>
            </a:r>
            <a:r>
              <a:rPr lang="en-US" baseline="-25000"/>
              <a:t>t</a:t>
            </a:r>
            <a:r>
              <a:rPr lang="en-US"/>
              <a:t> with </a:t>
            </a:r>
            <a:r>
              <a:rPr lang="en-US" i="1"/>
              <a:t>no consistent trend</a:t>
            </a:r>
            <a:r>
              <a:rPr lang="en-US"/>
              <a:t>, here are three common ways to forecast </a:t>
            </a:r>
            <a:r>
              <a:rPr lang="en-US" i="1"/>
              <a:t>one period ahead</a:t>
            </a:r>
            <a:r>
              <a:rPr lang="en-US"/>
              <a:t> (</a:t>
            </a:r>
            <a:r>
              <a:rPr lang="en-US" i="1"/>
              <a:t>F</a:t>
            </a:r>
            <a:r>
              <a:rPr lang="en-US" i="1" baseline="-25000"/>
              <a:t>t</a:t>
            </a:r>
            <a:r>
              <a:rPr lang="en-US"/>
              <a:t> is a forecast and </a:t>
            </a:r>
            <a:r>
              <a:rPr lang="en-US" i="1"/>
              <a:t>y</a:t>
            </a:r>
            <a:r>
              <a:rPr lang="en-US" i="1" baseline="-25000"/>
              <a:t>t</a:t>
            </a:r>
            <a:r>
              <a:rPr lang="en-US"/>
              <a:t> is the actual).</a:t>
            </a:r>
          </a:p>
        </p:txBody>
      </p:sp>
      <p:graphicFrame>
        <p:nvGraphicFramePr>
          <p:cNvPr id="69697" name="Group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369976"/>
              </p:ext>
            </p:extLst>
          </p:nvPr>
        </p:nvGraphicFramePr>
        <p:xfrm>
          <a:off x="838200" y="2590800"/>
          <a:ext cx="7848600" cy="3942584"/>
        </p:xfrm>
        <a:graphic>
          <a:graphicData uri="http://schemas.openxmlformats.org/drawingml/2006/table">
            <a:tbl>
              <a:tblPr/>
              <a:tblGrid>
                <a:gridCol w="3657600"/>
                <a:gridCol w="4191000"/>
              </a:tblGrid>
              <a:tr h="6097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Forecast Method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Characteristics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1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en-US" sz="20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+1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= 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endParaRPr kumimoji="0" lang="en-US" sz="2000" b="0" i="1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Times New Roman" pitchFamily="18" charset="0"/>
                        </a:rPr>
                        <a:t>Same as Last Period  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Very simple, but accuracy depends solely on the most recent actual data point.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91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+1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= (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+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-1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+ ... + 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</a:t>
                      </a:r>
                      <a:r>
                        <a:rPr kumimoji="0" lang="en-US" sz="2000" b="0" i="1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)/</a:t>
                      </a:r>
                      <a:r>
                        <a:rPr kumimoji="0" lang="en-US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Trailing Moving Average (TMA) 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Simple, but each past data point has equal weight.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085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en-US" sz="20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+1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=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+ (1-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ymbol" pitchFamily="18" charset="2"/>
                        </a:rPr>
                        <a:t>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en-US" sz="20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</a:p>
                  </a:txBody>
                  <a:tcPr marT="45728" marB="45728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Exponential Smoothing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Assigns a weight to the most recent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actual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data point (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y</a:t>
                      </a:r>
                      <a:r>
                        <a:rPr kumimoji="0" lang="en-US" sz="2000" b="0" i="1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 and its reciprocal weight to the most recent 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forecast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(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en-US" sz="2000" b="0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t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).</a:t>
                      </a:r>
                    </a:p>
                  </a:txBody>
                  <a:tcPr marT="45728" marB="45728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Exponential Trend</a:t>
            </a: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685800" y="1447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Minitab Form:</a:t>
            </a:r>
          </a:p>
        </p:txBody>
      </p:sp>
      <p:sp>
        <p:nvSpPr>
          <p:cNvPr id="34820" name="Text Box 6"/>
          <p:cNvSpPr txBox="1">
            <a:spLocks noChangeArrowheads="1"/>
          </p:cNvSpPr>
          <p:nvPr/>
        </p:nvSpPr>
        <p:spPr bwMode="auto">
          <a:xfrm>
            <a:off x="990600" y="33528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Example:</a:t>
            </a:r>
          </a:p>
        </p:txBody>
      </p:sp>
      <p:sp>
        <p:nvSpPr>
          <p:cNvPr id="34821" name="Text Box 7"/>
          <p:cNvSpPr txBox="1">
            <a:spLocks noChangeArrowheads="1"/>
          </p:cNvSpPr>
          <p:nvPr/>
        </p:nvSpPr>
        <p:spPr bwMode="auto">
          <a:xfrm>
            <a:off x="762000" y="20574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4822" name="Text Box 8"/>
          <p:cNvSpPr txBox="1">
            <a:spLocks noChangeArrowheads="1"/>
          </p:cNvSpPr>
          <p:nvPr/>
        </p:nvSpPr>
        <p:spPr bwMode="auto">
          <a:xfrm>
            <a:off x="1066800" y="3810000"/>
            <a:ext cx="739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Cost = 235 (1.0914)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dirty="0">
                <a:solidFill>
                  <a:srgbClr val="33CC33"/>
                </a:solidFill>
                <a:latin typeface="Arial" charset="0"/>
              </a:rPr>
              <a:t>      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or     Cost = 235 e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0.08746 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</a:p>
        </p:txBody>
      </p:sp>
      <p:sp>
        <p:nvSpPr>
          <p:cNvPr id="34823" name="Text Box 9"/>
          <p:cNvSpPr txBox="1">
            <a:spLocks noChangeArrowheads="1"/>
          </p:cNvSpPr>
          <p:nvPr/>
        </p:nvSpPr>
        <p:spPr bwMode="auto">
          <a:xfrm>
            <a:off x="4267200" y="2133600"/>
            <a:ext cx="213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en-US" b="1" dirty="0">
                <a:solidFill>
                  <a:srgbClr val="33CC33"/>
                </a:solidFill>
                <a:latin typeface="Arial" charset="0"/>
              </a:rPr>
              <a:t> </a:t>
            </a: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 smtClean="0">
                <a:solidFill>
                  <a:schemeClr val="accent1"/>
                </a:solidFill>
                <a:latin typeface="Arial" charset="0"/>
              </a:rPr>
              <a:t>0 </a:t>
            </a:r>
            <a:r>
              <a:rPr lang="en-US" i="1" dirty="0" smtClean="0">
                <a:solidFill>
                  <a:schemeClr val="accent1"/>
                </a:solidFill>
                <a:latin typeface="Arial" charset="0"/>
              </a:rPr>
              <a:t>e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sz="1800" baseline="30000" dirty="0" smtClean="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en-US" i="1" baseline="30000" dirty="0" smtClean="0">
                <a:solidFill>
                  <a:schemeClr val="accent1"/>
                </a:solidFill>
                <a:latin typeface="Arial" charset="0"/>
              </a:rPr>
              <a:t>t</a:t>
            </a:r>
            <a:endParaRPr lang="en-US" sz="2800" i="1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4824" name="Text Box 10"/>
          <p:cNvSpPr txBox="1">
            <a:spLocks noChangeArrowheads="1"/>
          </p:cNvSpPr>
          <p:nvPr/>
        </p:nvSpPr>
        <p:spPr bwMode="auto">
          <a:xfrm>
            <a:off x="4343400" y="15240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Excel Form:</a:t>
            </a: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2367148" y="5243835"/>
            <a:ext cx="5029200" cy="83099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 i="1" dirty="0" smtClean="0">
                <a:solidFill>
                  <a:srgbClr val="FF0000"/>
                </a:solidFill>
                <a:latin typeface="+mn-lt"/>
              </a:rPr>
              <a:t>Tip</a:t>
            </a:r>
            <a:r>
              <a:rPr lang="en-US" sz="1600" i="1" dirty="0" smtClean="0">
                <a:latin typeface="+mn-lt"/>
              </a:rPr>
              <a:t> </a:t>
            </a:r>
            <a:r>
              <a:rPr lang="en-US" sz="1600" dirty="0" smtClean="0">
                <a:latin typeface="+mn-lt"/>
              </a:rPr>
              <a:t>Forms </a:t>
            </a:r>
            <a:r>
              <a:rPr lang="en-US" sz="1600" dirty="0">
                <a:latin typeface="+mn-lt"/>
              </a:rPr>
              <a:t>are equivalent.  To convert, use </a:t>
            </a:r>
            <a:r>
              <a:rPr lang="en-US" sz="1600" i="1" dirty="0">
                <a:latin typeface="+mn-lt"/>
              </a:rPr>
              <a:t>b</a:t>
            </a:r>
            <a:r>
              <a:rPr lang="en-US" sz="1600" baseline="-25000" dirty="0">
                <a:latin typeface="+mn-lt"/>
              </a:rPr>
              <a:t>2</a:t>
            </a:r>
            <a:r>
              <a:rPr lang="en-US" sz="1600" dirty="0">
                <a:latin typeface="+mn-lt"/>
              </a:rPr>
              <a:t> = </a:t>
            </a:r>
            <a:r>
              <a:rPr lang="en-US" sz="1600" dirty="0" err="1">
                <a:latin typeface="+mn-lt"/>
              </a:rPr>
              <a:t>ln</a:t>
            </a:r>
            <a:r>
              <a:rPr lang="en-US" sz="1600" dirty="0">
                <a:latin typeface="+mn-lt"/>
              </a:rPr>
              <a:t> </a:t>
            </a:r>
            <a:r>
              <a:rPr lang="en-US" sz="1600" i="1" dirty="0">
                <a:latin typeface="+mn-lt"/>
              </a:rPr>
              <a:t>b</a:t>
            </a:r>
            <a:r>
              <a:rPr lang="en-US" sz="1600" baseline="-25000" dirty="0">
                <a:latin typeface="+mn-lt"/>
              </a:rPr>
              <a:t>1</a:t>
            </a:r>
            <a:r>
              <a:rPr lang="en-US" sz="1600" dirty="0">
                <a:latin typeface="+mn-lt"/>
              </a:rPr>
              <a:t> or </a:t>
            </a:r>
            <a:r>
              <a:rPr lang="en-US" sz="1600" i="1" dirty="0">
                <a:latin typeface="+mn-lt"/>
              </a:rPr>
              <a:t>b</a:t>
            </a:r>
            <a:r>
              <a:rPr lang="en-US" sz="1600" baseline="-25000" dirty="0">
                <a:latin typeface="+mn-lt"/>
              </a:rPr>
              <a:t>1</a:t>
            </a:r>
            <a:r>
              <a:rPr lang="en-US" sz="1600" dirty="0">
                <a:latin typeface="+mn-lt"/>
              </a:rPr>
              <a:t> = </a:t>
            </a:r>
            <a:r>
              <a:rPr lang="en-US" sz="1600" i="1" dirty="0">
                <a:latin typeface="+mn-lt"/>
              </a:rPr>
              <a:t>e</a:t>
            </a:r>
            <a:r>
              <a:rPr lang="en-US" sz="1600" i="1" baseline="30000" dirty="0">
                <a:latin typeface="+mn-lt"/>
              </a:rPr>
              <a:t>b</a:t>
            </a:r>
            <a:r>
              <a:rPr lang="en-US" sz="1600" baseline="30000" dirty="0">
                <a:latin typeface="+mn-lt"/>
              </a:rPr>
              <a:t>2</a:t>
            </a:r>
            <a:r>
              <a:rPr lang="en-US" sz="1600" dirty="0">
                <a:latin typeface="+mn-lt"/>
              </a:rPr>
              <a:t>.  Note that </a:t>
            </a:r>
            <a:r>
              <a:rPr lang="en-US" sz="1600" i="1" dirty="0">
                <a:latin typeface="+mn-lt"/>
              </a:rPr>
              <a:t>b</a:t>
            </a:r>
            <a:r>
              <a:rPr lang="en-US" sz="1600" baseline="-25000" dirty="0">
                <a:latin typeface="+mn-lt"/>
              </a:rPr>
              <a:t>1</a:t>
            </a:r>
            <a:r>
              <a:rPr lang="en-US" sz="1600" dirty="0">
                <a:latin typeface="+mn-lt"/>
              </a:rPr>
              <a:t> </a:t>
            </a:r>
            <a:r>
              <a:rPr lang="en-US" sz="1600" dirty="0">
                <a:latin typeface="+mn-lt"/>
                <a:sym typeface="Symbol" pitchFamily="18" charset="2"/>
              </a:rPr>
              <a:t>=</a:t>
            </a:r>
            <a:r>
              <a:rPr lang="en-US" sz="1600" dirty="0">
                <a:latin typeface="+mn-lt"/>
              </a:rPr>
              <a:t> 1 + annual growth rate.  Forecasts will be identical except for rounding.</a:t>
            </a:r>
          </a:p>
        </p:txBody>
      </p:sp>
      <p:sp>
        <p:nvSpPr>
          <p:cNvPr id="34826" name="Text Box 12"/>
          <p:cNvSpPr txBox="1">
            <a:spLocks noChangeArrowheads="1"/>
          </p:cNvSpPr>
          <p:nvPr/>
        </p:nvSpPr>
        <p:spPr bwMode="auto">
          <a:xfrm>
            <a:off x="2590800" y="2743200"/>
            <a:ext cx="22098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Effective annual growth rate is 9.14%.</a:t>
            </a:r>
            <a:endParaRPr lang="en-US"/>
          </a:p>
        </p:txBody>
      </p:sp>
      <p:sp>
        <p:nvSpPr>
          <p:cNvPr id="34827" name="Line 13"/>
          <p:cNvSpPr>
            <a:spLocks noChangeShapeType="1"/>
          </p:cNvSpPr>
          <p:nvPr/>
        </p:nvSpPr>
        <p:spPr bwMode="auto">
          <a:xfrm flipH="1">
            <a:off x="3581400" y="3429000"/>
            <a:ext cx="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Text Box 14"/>
          <p:cNvSpPr txBox="1">
            <a:spLocks noChangeArrowheads="1"/>
          </p:cNvSpPr>
          <p:nvPr/>
        </p:nvSpPr>
        <p:spPr bwMode="auto">
          <a:xfrm>
            <a:off x="5715000" y="2743200"/>
            <a:ext cx="26670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Continuously compounded growth rate is 8.746%.</a:t>
            </a:r>
            <a:endParaRPr lang="en-US" dirty="0"/>
          </a:p>
        </p:txBody>
      </p:sp>
      <p:sp>
        <p:nvSpPr>
          <p:cNvPr id="34829" name="Line 15"/>
          <p:cNvSpPr>
            <a:spLocks noChangeShapeType="1"/>
          </p:cNvSpPr>
          <p:nvPr/>
        </p:nvSpPr>
        <p:spPr bwMode="auto">
          <a:xfrm flipH="1">
            <a:off x="7391400" y="3429000"/>
            <a:ext cx="0" cy="381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7410" name="Picture 2" descr="C:\Users\Blythe\AppData\Local\Microsoft\Windows\Temporary Internet Files\Content.IE5\707LO0B8\MC9004460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73" y="5382271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S-Curve Trend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762000" y="12192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Minitab Form: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838200" y="2438400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rgbClr val="0033CC"/>
                </a:solidFill>
                <a:latin typeface="Comic Sans MS" pitchFamily="66" charset="0"/>
              </a:rPr>
              <a:t>Example: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838200" y="1752600"/>
            <a:ext cx="342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 err="1">
                <a:solidFill>
                  <a:schemeClr val="accent1"/>
                </a:solidFill>
                <a:latin typeface="Arial" charset="0"/>
              </a:rPr>
              <a:t>y</a:t>
            </a:r>
            <a:r>
              <a:rPr lang="en-US" i="1" baseline="-25000" dirty="0" err="1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*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=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0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/ {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+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en-US" i="1" dirty="0">
                <a:solidFill>
                  <a:schemeClr val="accent1"/>
                </a:solidFill>
                <a:latin typeface="Arial" charset="0"/>
              </a:rPr>
              <a:t>b</a:t>
            </a:r>
            <a:r>
              <a:rPr lang="en-US" baseline="-25000" dirty="0">
                <a:solidFill>
                  <a:schemeClr val="accent1"/>
                </a:solidFill>
                <a:latin typeface="Arial" charset="0"/>
              </a:rPr>
              <a:t>3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-1 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}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914400" y="2971800"/>
            <a:ext cx="7391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  <a:latin typeface="Arial" charset="0"/>
              </a:rPr>
              <a:t>Salary = (10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3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) / {4.84537 + 560.121*(0.701472</a:t>
            </a:r>
            <a:r>
              <a:rPr lang="en-US" i="1" baseline="30000" dirty="0">
                <a:solidFill>
                  <a:schemeClr val="accent1"/>
                </a:solidFill>
                <a:latin typeface="Arial" charset="0"/>
              </a:rPr>
              <a:t>t</a:t>
            </a:r>
            <a:r>
              <a:rPr lang="en-US" baseline="30000" dirty="0">
                <a:solidFill>
                  <a:schemeClr val="accent1"/>
                </a:solidFill>
                <a:latin typeface="Arial" charset="0"/>
              </a:rPr>
              <a:t>-1</a:t>
            </a:r>
            <a:r>
              <a:rPr lang="en-US" dirty="0">
                <a:solidFill>
                  <a:schemeClr val="accent1"/>
                </a:solidFill>
                <a:latin typeface="Arial" charset="0"/>
              </a:rPr>
              <a:t>) }</a:t>
            </a:r>
            <a:endParaRPr lang="en-US" baseline="300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891639" y="3580655"/>
            <a:ext cx="7795161" cy="181588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i="1" dirty="0">
                <a:solidFill>
                  <a:srgbClr val="0033CC"/>
                </a:solidFill>
                <a:latin typeface="Arial" charset="0"/>
              </a:rPr>
              <a:t>Pros and Cons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CC0000"/>
                </a:solidFill>
                <a:latin typeface="Arial" charset="0"/>
              </a:rPr>
              <a:t>This S-curve is called the Pearl-Reed Logistic model.</a:t>
            </a: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Has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an asymptote that shows where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trend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will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level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off. </a:t>
            </a:r>
            <a:endParaRPr lang="en-US" sz="1800" dirty="0" smtClean="0">
              <a:solidFill>
                <a:srgbClr val="CC0000"/>
              </a:solidFill>
              <a:latin typeface="Arial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Inappropriate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and/or impossible to fit for some data sets. </a:t>
            </a:r>
            <a:endParaRPr lang="en-US" sz="1800" dirty="0" smtClean="0">
              <a:solidFill>
                <a:srgbClr val="CC0000"/>
              </a:solidFill>
              <a:latin typeface="Arial" charset="0"/>
            </a:endParaRPr>
          </a:p>
          <a:p>
            <a:pPr marL="285750" indent="-28575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Complex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, hard to </a:t>
            </a:r>
            <a:r>
              <a:rPr lang="en-US" sz="1800" dirty="0" smtClean="0">
                <a:solidFill>
                  <a:srgbClr val="CC0000"/>
                </a:solidFill>
                <a:latin typeface="Arial" charset="0"/>
              </a:rPr>
              <a:t>explain, and only </a:t>
            </a:r>
            <a:r>
              <a:rPr lang="en-US" sz="1800" dirty="0">
                <a:solidFill>
                  <a:srgbClr val="CC0000"/>
                </a:solidFill>
                <a:latin typeface="Arial" charset="0"/>
              </a:rPr>
              <a:t>Minitab fits it.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24000" y="5510151"/>
            <a:ext cx="59055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CC0000"/>
                </a:solidFill>
              </a:rPr>
              <a:t>Copyright Notice</a:t>
            </a:r>
            <a:r>
              <a:rPr lang="en-US" sz="1400" dirty="0"/>
              <a:t>  Portions of MINITAB Statistical Software input and output contained in this document are printed with permission of Minitab, Inc.  MINITAB</a:t>
            </a:r>
            <a:r>
              <a:rPr lang="en-US" sz="1400" baseline="30000" dirty="0"/>
              <a:t>TM</a:t>
            </a:r>
            <a:r>
              <a:rPr lang="en-US" sz="1400" dirty="0"/>
              <a:t> is a trademark of Minitab Inc. in the United States and other countries and is used herein with the owner's permission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S-Curve Trend</a:t>
            </a:r>
          </a:p>
        </p:txBody>
      </p:sp>
      <p:graphicFrame>
        <p:nvGraphicFramePr>
          <p:cNvPr id="102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038245"/>
              </p:ext>
            </p:extLst>
          </p:nvPr>
        </p:nvGraphicFramePr>
        <p:xfrm>
          <a:off x="1144587" y="1295400"/>
          <a:ext cx="6780213" cy="453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4587" y="1295400"/>
                        <a:ext cx="6780213" cy="453974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366FF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Text Box 10"/>
          <p:cNvSpPr txBox="1">
            <a:spLocks noChangeArrowheads="1"/>
          </p:cNvSpPr>
          <p:nvPr/>
        </p:nvSpPr>
        <p:spPr bwMode="auto">
          <a:xfrm>
            <a:off x="7467600" y="2971800"/>
            <a:ext cx="1371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rgbClr val="FF3300"/>
                </a:solidFill>
              </a:rPr>
              <a:t>Approaching an asymptote?</a:t>
            </a:r>
            <a:endParaRPr lang="en-US" sz="1400" dirty="0"/>
          </a:p>
        </p:txBody>
      </p:sp>
      <p:sp>
        <p:nvSpPr>
          <p:cNvPr id="1029" name="Line 11"/>
          <p:cNvSpPr>
            <a:spLocks noChangeShapeType="1"/>
          </p:cNvSpPr>
          <p:nvPr/>
        </p:nvSpPr>
        <p:spPr bwMode="auto">
          <a:xfrm flipH="1">
            <a:off x="7848600" y="3338513"/>
            <a:ext cx="228600" cy="714374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52700" y="6066235"/>
            <a:ext cx="5181600" cy="486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900" i="1" dirty="0">
                <a:solidFill>
                  <a:srgbClr val="CC0000"/>
                </a:solidFill>
              </a:rPr>
              <a:t>Copyright Notice</a:t>
            </a:r>
            <a:r>
              <a:rPr lang="en-US" sz="900" dirty="0"/>
              <a:t>  Portions of MINITAB Statistical Software input and output contained in this document are printed with permission of Minitab, Inc.  MINITAB</a:t>
            </a:r>
            <a:r>
              <a:rPr lang="en-US" sz="900" baseline="30000" dirty="0"/>
              <a:t>TM</a:t>
            </a:r>
            <a:r>
              <a:rPr lang="en-US" sz="900" dirty="0"/>
              <a:t> is a trademark of Minitab Inc. in the United States and other countries and is used herein with the owner's permission.</a:t>
            </a:r>
          </a:p>
        </p:txBody>
      </p:sp>
      <p:sp>
        <p:nvSpPr>
          <p:cNvPr id="2" name="Rounded Rectangle 1"/>
          <p:cNvSpPr/>
          <p:nvPr/>
        </p:nvSpPr>
        <p:spPr bwMode="auto">
          <a:xfrm>
            <a:off x="6553200" y="3962401"/>
            <a:ext cx="1409700" cy="228600"/>
          </a:xfrm>
          <a:prstGeom prst="roundRect">
            <a:avLst/>
          </a:prstGeom>
          <a:solidFill>
            <a:schemeClr val="accent1">
              <a:alpha val="9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417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304800"/>
            <a:ext cx="71628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Slowing Growth:</a:t>
            </a:r>
            <a:b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or Quadratic?</a:t>
            </a:r>
            <a:endParaRPr 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52375"/>
              </p:ext>
            </p:extLst>
          </p:nvPr>
        </p:nvGraphicFramePr>
        <p:xfrm>
          <a:off x="474968" y="1828800"/>
          <a:ext cx="4097032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68" y="1828800"/>
                        <a:ext cx="4097032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981200" y="6055520"/>
            <a:ext cx="5181600" cy="573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165516"/>
              </p:ext>
            </p:extLst>
          </p:nvPr>
        </p:nvGraphicFramePr>
        <p:xfrm>
          <a:off x="4648200" y="1828800"/>
          <a:ext cx="4095157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Mtb Graph" r:id="rId5" imgW="5054400" imgH="3378960" progId="MinitabGraph.Document">
                  <p:embed/>
                </p:oleObj>
              </mc:Choice>
              <mc:Fallback>
                <p:oleObj name="Mtb Graph" r:id="rId5" imgW="5054400" imgH="3378960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828800"/>
                        <a:ext cx="4095157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124200" y="5029200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Slowing growth is not well modeled by a linear equation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95" name="Picture 47" descr="C:\Users\Blythe\AppData\Local\Microsoft\Windows\Temporary Internet Files\Content.IE5\Y0PFR48Q\MC90038352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917" y="4935322"/>
            <a:ext cx="756165" cy="83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52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304800"/>
            <a:ext cx="7162800" cy="1066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Slowing Growth:</a:t>
            </a:r>
            <a:b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Quadratic or S-Curve?</a:t>
            </a:r>
            <a:endParaRPr 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6040829"/>
              </p:ext>
            </p:extLst>
          </p:nvPr>
        </p:nvGraphicFramePr>
        <p:xfrm>
          <a:off x="4267200" y="1752600"/>
          <a:ext cx="409834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752600"/>
                        <a:ext cx="4098348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411452"/>
              </p:ext>
            </p:extLst>
          </p:nvPr>
        </p:nvGraphicFramePr>
        <p:xfrm>
          <a:off x="685800" y="1752600"/>
          <a:ext cx="409575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7" name="Mtb Graph" r:id="rId5" imgW="5054400" imgH="3378960" progId="MinitabGraph.Document">
                  <p:embed/>
                </p:oleObj>
              </mc:Choice>
              <mc:Fallback>
                <p:oleObj name="Mtb Graph" r:id="rId5" imgW="5054400" imgH="3378960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752600"/>
                        <a:ext cx="4095750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52700" y="6066235"/>
            <a:ext cx="5181600" cy="56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819400" y="5029200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Quadratic and S-curve behave similarly in this example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66" name="Picture 46" descr="C:\Users\Blythe\AppData\Local\Microsoft\Windows\Temporary Internet Files\Content.IE5\QP3QKUB1\MC900198108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910" y="4802792"/>
            <a:ext cx="643290" cy="109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25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Slowing Decline:</a:t>
            </a:r>
            <a:b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</a:t>
            </a:r>
            <a:r>
              <a:rPr lang="en-US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vs</a:t>
            </a: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Quadratic</a:t>
            </a:r>
            <a:endParaRPr 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907529"/>
              </p:ext>
            </p:extLst>
          </p:nvPr>
        </p:nvGraphicFramePr>
        <p:xfrm>
          <a:off x="381000" y="1524000"/>
          <a:ext cx="409834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4098348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209800" y="6066234"/>
            <a:ext cx="5181600" cy="63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842671"/>
              </p:ext>
            </p:extLst>
          </p:nvPr>
        </p:nvGraphicFramePr>
        <p:xfrm>
          <a:off x="4572000" y="1524000"/>
          <a:ext cx="409733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Mtb Graph" r:id="rId5" imgW="5054400" imgH="3378960" progId="MinitabGraph.Document">
                  <p:embed/>
                </p:oleObj>
              </mc:Choice>
              <mc:Fallback>
                <p:oleObj name="Mtb Graph" r:id="rId5" imgW="5054400" imgH="3378960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524000"/>
                        <a:ext cx="4097338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124200" y="5029200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Slowing decline is not well modeled by a linear equation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91" name="Picture 47" descr="C:\Users\Blythe\AppData\Local\Microsoft\Windows\Temporary Internet Files\Content.IE5\W7P52EU8\MP900438739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49" y="4867275"/>
            <a:ext cx="1419225" cy="94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83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8486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Slowing Decline:</a:t>
            </a:r>
            <a:b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Linear </a:t>
            </a:r>
            <a:r>
              <a:rPr lang="en-US" sz="3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vs</a:t>
            </a: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Exponential</a:t>
            </a:r>
            <a:endParaRPr 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842492"/>
              </p:ext>
            </p:extLst>
          </p:nvPr>
        </p:nvGraphicFramePr>
        <p:xfrm>
          <a:off x="4572000" y="1524000"/>
          <a:ext cx="409573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524000"/>
                        <a:ext cx="4095738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38400" y="5943600"/>
            <a:ext cx="5181600" cy="56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6862701"/>
              </p:ext>
            </p:extLst>
          </p:nvPr>
        </p:nvGraphicFramePr>
        <p:xfrm>
          <a:off x="381000" y="1524000"/>
          <a:ext cx="4098925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5" name="Mtb Graph" r:id="rId5" imgW="5054400" imgH="3378960" progId="MinitabGraph.Document">
                  <p:embed/>
                </p:oleObj>
              </mc:Choice>
              <mc:Fallback>
                <p:oleObj name="Mtb Graph" r:id="rId5" imgW="5054400" imgH="3378960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4098925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286000" y="4706034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Slowing decline is not well modeled by a linear equation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233" name="Picture 41" descr="C:\Users\Blythe\AppData\Local\Microsoft\Windows\Temporary Internet Files\Content.IE5\VQM3G3B4\MC900237283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572000"/>
            <a:ext cx="1521737" cy="109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15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Turning </a:t>
            </a: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Point: Linear Trend</a:t>
            </a:r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2380827"/>
              </p:ext>
            </p:extLst>
          </p:nvPr>
        </p:nvGraphicFramePr>
        <p:xfrm>
          <a:off x="457200" y="1447800"/>
          <a:ext cx="4098348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Mtb Graph" r:id="rId3" imgW="5070731" imgH="3395361" progId="MinitabGraph.Document">
                  <p:embed/>
                </p:oleObj>
              </mc:Choice>
              <mc:Fallback>
                <p:oleObj name="Mtb Graph" r:id="rId3" imgW="5070731" imgH="3395361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447800"/>
                        <a:ext cx="4098348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286000" y="6066234"/>
            <a:ext cx="5181600" cy="639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en-US" sz="1000" i="1" dirty="0">
                <a:solidFill>
                  <a:srgbClr val="CC0000"/>
                </a:solidFill>
              </a:rPr>
              <a:t>Copyright Notice</a:t>
            </a:r>
            <a:r>
              <a:rPr lang="en-US" sz="1000" dirty="0"/>
              <a:t>  Portions of MINITAB Statistical Software input and output contained in this document are printed with permission of Minitab, Inc.  MINITAB</a:t>
            </a:r>
            <a:r>
              <a:rPr lang="en-US" sz="1000" baseline="30000" dirty="0"/>
              <a:t>TM</a:t>
            </a:r>
            <a:r>
              <a:rPr lang="en-US" sz="1000" dirty="0"/>
              <a:t> is a trademark of Minitab Inc. in the United States and other countries and is used herein with the owner's permission.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625199"/>
              </p:ext>
            </p:extLst>
          </p:nvPr>
        </p:nvGraphicFramePr>
        <p:xfrm>
          <a:off x="4648200" y="1447800"/>
          <a:ext cx="4098032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Mtb Graph" r:id="rId5" imgW="5054400" imgH="3378960" progId="MinitabGraph.Document">
                  <p:embed/>
                </p:oleObj>
              </mc:Choice>
              <mc:Fallback>
                <p:oleObj name="Mtb Graph" r:id="rId5" imgW="5054400" imgH="3378960" progId="MinitabGraph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447800"/>
                        <a:ext cx="4098032" cy="2743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2286000" y="4706034"/>
            <a:ext cx="3352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A turning point can be modeled using the quadratic trend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255" name="Picture 39" descr="C:\Users\Blythe\AppData\Local\Microsoft\Windows\Temporary Internet Files\Content.IE5\W55B4IVE\MC90007877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706034"/>
            <a:ext cx="1371793" cy="91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865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Measuring Fit</a:t>
            </a:r>
          </a:p>
        </p:txBody>
      </p:sp>
      <p:sp>
        <p:nvSpPr>
          <p:cNvPr id="36867" name="Text Box 7"/>
          <p:cNvSpPr txBox="1">
            <a:spLocks noChangeArrowheads="1"/>
          </p:cNvSpPr>
          <p:nvPr/>
        </p:nvSpPr>
        <p:spPr bwMode="auto">
          <a:xfrm>
            <a:off x="1790700" y="3886200"/>
            <a:ext cx="1600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>
                <a:solidFill>
                  <a:srgbClr val="0033CC"/>
                </a:solidFill>
                <a:latin typeface="Arial" charset="0"/>
              </a:rPr>
              <a:t>where</a:t>
            </a:r>
          </a:p>
        </p:txBody>
      </p:sp>
      <p:sp>
        <p:nvSpPr>
          <p:cNvPr id="36869" name="Text Box 11"/>
          <p:cNvSpPr txBox="1">
            <a:spLocks noChangeArrowheads="1"/>
          </p:cNvSpPr>
          <p:nvPr/>
        </p:nvSpPr>
        <p:spPr bwMode="auto">
          <a:xfrm>
            <a:off x="1143000" y="4591110"/>
            <a:ext cx="4419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 err="1">
                <a:cs typeface="Times New Roman" pitchFamily="18" charset="0"/>
              </a:rPr>
              <a:t>y</a:t>
            </a:r>
            <a:r>
              <a:rPr lang="en-US" i="1" baseline="-25000" dirty="0" err="1">
                <a:cs typeface="Times New Roman" pitchFamily="18" charset="0"/>
              </a:rPr>
              <a:t>t</a:t>
            </a:r>
            <a:r>
              <a:rPr lang="en-US" dirty="0">
                <a:cs typeface="Times New Roman" pitchFamily="18" charset="0"/>
              </a:rPr>
              <a:t> </a:t>
            </a:r>
            <a:r>
              <a:rPr lang="en-US" sz="2000" dirty="0" smtClean="0">
                <a:cs typeface="Times New Roman" pitchFamily="18" charset="0"/>
              </a:rPr>
              <a:t>= </a:t>
            </a:r>
            <a:r>
              <a:rPr lang="en-US" sz="2000" dirty="0">
                <a:cs typeface="Times New Roman" pitchFamily="18" charset="0"/>
              </a:rPr>
              <a:t>actual value of </a:t>
            </a:r>
            <a:r>
              <a:rPr lang="en-US" sz="2000" i="1" dirty="0" smtClean="0">
                <a:cs typeface="Times New Roman" pitchFamily="18" charset="0"/>
              </a:rPr>
              <a:t>Y</a:t>
            </a:r>
            <a:r>
              <a:rPr lang="en-US" sz="2000" dirty="0" smtClean="0">
                <a:cs typeface="Times New Roman" pitchFamily="18" charset="0"/>
              </a:rPr>
              <a:t> </a:t>
            </a:r>
            <a:r>
              <a:rPr lang="en-US" sz="2000" dirty="0">
                <a:cs typeface="Times New Roman" pitchFamily="18" charset="0"/>
              </a:rPr>
              <a:t>in period </a:t>
            </a:r>
            <a:r>
              <a:rPr lang="en-US" sz="2000" i="1" dirty="0">
                <a:cs typeface="Times New Roman" pitchFamily="18" charset="0"/>
              </a:rPr>
              <a:t>t</a:t>
            </a:r>
            <a:r>
              <a:rPr lang="en-US" sz="2000" dirty="0"/>
              <a:t> 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Times New Roman" pitchFamily="18" charset="0"/>
              </a:rPr>
              <a:t>    </a:t>
            </a:r>
            <a:r>
              <a:rPr lang="en-US" sz="2000" dirty="0" smtClean="0">
                <a:cs typeface="Times New Roman" pitchFamily="18" charset="0"/>
              </a:rPr>
              <a:t>= </a:t>
            </a:r>
            <a:r>
              <a:rPr lang="en-US" sz="2000" dirty="0">
                <a:cs typeface="Times New Roman" pitchFamily="18" charset="0"/>
              </a:rPr>
              <a:t>fitted value of </a:t>
            </a:r>
            <a:r>
              <a:rPr lang="en-US" sz="2000" i="1" dirty="0">
                <a:cs typeface="Times New Roman" pitchFamily="18" charset="0"/>
              </a:rPr>
              <a:t>Y</a:t>
            </a:r>
            <a:r>
              <a:rPr lang="en-US" sz="2000" dirty="0">
                <a:cs typeface="Times New Roman" pitchFamily="18" charset="0"/>
              </a:rPr>
              <a:t> in period </a:t>
            </a:r>
            <a:r>
              <a:rPr lang="en-US" sz="2000" i="1" dirty="0">
                <a:cs typeface="Times New Roman" pitchFamily="18" charset="0"/>
              </a:rPr>
              <a:t>t</a:t>
            </a:r>
            <a:r>
              <a:rPr lang="en-US" sz="2000" dirty="0"/>
              <a:t> </a:t>
            </a:r>
          </a:p>
          <a:p>
            <a:pPr>
              <a:spcBef>
                <a:spcPct val="50000"/>
              </a:spcBef>
            </a:pPr>
            <a:r>
              <a:rPr lang="en-US" dirty="0">
                <a:cs typeface="Times New Roman" pitchFamily="18" charset="0"/>
              </a:rPr>
              <a:t>    </a:t>
            </a:r>
            <a:r>
              <a:rPr lang="en-US" sz="2000" dirty="0" smtClean="0">
                <a:cs typeface="Times New Roman" pitchFamily="18" charset="0"/>
              </a:rPr>
              <a:t>= </a:t>
            </a:r>
            <a:r>
              <a:rPr lang="en-US" sz="2000" dirty="0">
                <a:cs typeface="Times New Roman" pitchFamily="18" charset="0"/>
              </a:rPr>
              <a:t>mean of </a:t>
            </a:r>
            <a:r>
              <a:rPr lang="en-US" sz="2000" i="1" dirty="0">
                <a:cs typeface="Times New Roman" pitchFamily="18" charset="0"/>
              </a:rPr>
              <a:t>Y</a:t>
            </a:r>
            <a:r>
              <a:rPr lang="en-US" sz="2000" dirty="0">
                <a:cs typeface="Times New Roman" pitchFamily="18" charset="0"/>
              </a:rPr>
              <a:t> over all </a:t>
            </a:r>
            <a:r>
              <a:rPr lang="en-US" sz="2000" dirty="0" smtClean="0">
                <a:cs typeface="Times New Roman" pitchFamily="18" charset="0"/>
              </a:rPr>
              <a:t>periods</a:t>
            </a:r>
            <a:endParaRPr lang="en-US" sz="2000" dirty="0"/>
          </a:p>
        </p:txBody>
      </p:sp>
      <p:pic>
        <p:nvPicPr>
          <p:cNvPr id="36871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856" y="5249762"/>
            <a:ext cx="304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7278588"/>
              </p:ext>
            </p:extLst>
          </p:nvPr>
        </p:nvGraphicFramePr>
        <p:xfrm>
          <a:off x="2487612" y="1983373"/>
          <a:ext cx="3876675" cy="169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2" name="Equation" r:id="rId4" imgW="1917360" imgH="838080" progId="Equation.DSMT4">
                  <p:embed/>
                </p:oleObj>
              </mc:Choice>
              <mc:Fallback>
                <p:oleObj name="Equation" r:id="rId4" imgW="19173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612" y="1983373"/>
                        <a:ext cx="3876675" cy="169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781800" y="1983373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unexplained by trend (</a:t>
            </a:r>
            <a:r>
              <a:rPr lang="en-US" sz="1600" i="1" dirty="0" smtClean="0">
                <a:solidFill>
                  <a:srgbClr val="FF0000"/>
                </a:solidFill>
              </a:rPr>
              <a:t>error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1800" y="30099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variation to be explained (</a:t>
            </a:r>
            <a:r>
              <a:rPr lang="en-US" sz="1600" i="1" dirty="0" smtClean="0">
                <a:solidFill>
                  <a:srgbClr val="FF0000"/>
                </a:solidFill>
              </a:rPr>
              <a:t>total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  <a:endParaRPr lang="en-US" sz="1600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>
            <a:stCxn id="3" idx="1"/>
          </p:cNvCxnSpPr>
          <p:nvPr/>
        </p:nvCxnSpPr>
        <p:spPr bwMode="auto">
          <a:xfrm flipH="1">
            <a:off x="6324600" y="2275761"/>
            <a:ext cx="457200" cy="29238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Straight Arrow Connector 13"/>
          <p:cNvCxnSpPr>
            <a:stCxn id="11" idx="1"/>
          </p:cNvCxnSpPr>
          <p:nvPr/>
        </p:nvCxnSpPr>
        <p:spPr bwMode="auto">
          <a:xfrm flipH="1" flipV="1">
            <a:off x="6324600" y="3124200"/>
            <a:ext cx="457200" cy="1780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7951845"/>
              </p:ext>
            </p:extLst>
          </p:nvPr>
        </p:nvGraphicFramePr>
        <p:xfrm>
          <a:off x="1258887" y="5783580"/>
          <a:ext cx="268225" cy="36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3" name="Equation" r:id="rId6" imgW="139680" imgH="190440" progId="Equation.DSMT4">
                  <p:embed/>
                </p:oleObj>
              </mc:Choice>
              <mc:Fallback>
                <p:oleObj name="Equation" r:id="rId6" imgW="139680" imgH="1904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58887" y="5783580"/>
                        <a:ext cx="268225" cy="365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15156" y="1737151"/>
            <a:ext cx="16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called the </a:t>
            </a:r>
            <a:r>
              <a:rPr lang="en-US" sz="1600" i="1" dirty="0" smtClean="0">
                <a:solidFill>
                  <a:srgbClr val="FF0000"/>
                </a:solidFill>
              </a:rPr>
              <a:t>coefficient of determination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 bwMode="auto">
          <a:xfrm>
            <a:off x="1981200" y="2421954"/>
            <a:ext cx="506412" cy="2700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5364" name="Picture 4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105400"/>
            <a:ext cx="1524914" cy="130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ounded Rectangular Callout 19"/>
          <p:cNvSpPr/>
          <p:nvPr/>
        </p:nvSpPr>
        <p:spPr bwMode="auto">
          <a:xfrm>
            <a:off x="6781800" y="3867150"/>
            <a:ext cx="1447800" cy="790545"/>
          </a:xfrm>
          <a:prstGeom prst="wedgeRoundRectCallout">
            <a:avLst>
              <a:gd name="adj1" fmla="val 75"/>
              <a:gd name="adj2" fmla="val 110160"/>
              <a:gd name="adj3" fmla="val 16667"/>
            </a:avLst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>
                <a:solidFill>
                  <a:srgbClr val="0033CC"/>
                </a:solidFill>
                <a:latin typeface="+mn-lt"/>
              </a:rPr>
              <a:t>R</a:t>
            </a:r>
            <a:r>
              <a:rPr lang="en-US" sz="1400" baseline="30000" dirty="0">
                <a:solidFill>
                  <a:srgbClr val="0033CC"/>
                </a:solidFill>
                <a:latin typeface="+mn-lt"/>
              </a:rPr>
              <a:t>2</a:t>
            </a:r>
            <a:r>
              <a:rPr lang="en-US" sz="1400" dirty="0">
                <a:solidFill>
                  <a:srgbClr val="0033CC"/>
                </a:solidFill>
                <a:latin typeface="+mn-lt"/>
              </a:rPr>
              <a:t> is the most common measure of </a:t>
            </a:r>
            <a:r>
              <a:rPr lang="en-US" sz="1400" dirty="0" smtClean="0">
                <a:solidFill>
                  <a:srgbClr val="0033CC"/>
                </a:solidFill>
                <a:latin typeface="+mn-lt"/>
              </a:rPr>
              <a:t>fit.</a:t>
            </a:r>
            <a:endParaRPr kumimoji="0" lang="en-US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100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Range of </a:t>
            </a:r>
            <a:r>
              <a:rPr lang="en-US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</a:t>
            </a:r>
            <a:r>
              <a:rPr lang="en-US" sz="36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</a:t>
            </a:r>
            <a:endParaRPr lang="en-US" sz="3600" baseline="300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7892" name="Text Box 6"/>
          <p:cNvSpPr txBox="1">
            <a:spLocks noChangeArrowheads="1"/>
          </p:cNvSpPr>
          <p:nvPr/>
        </p:nvSpPr>
        <p:spPr bwMode="auto">
          <a:xfrm>
            <a:off x="838200" y="3334049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>
                <a:solidFill>
                  <a:srgbClr val="CC0000"/>
                </a:solidFill>
                <a:latin typeface="Arial" charset="0"/>
              </a:rPr>
              <a:t>Best fit</a:t>
            </a:r>
            <a:r>
              <a:rPr lang="en-US" i="1" dirty="0" smtClean="0">
                <a:solidFill>
                  <a:srgbClr val="CC0000"/>
                </a:solidFill>
                <a:latin typeface="Arial" charset="0"/>
              </a:rPr>
              <a:t>: </a:t>
            </a:r>
            <a:endParaRPr lang="en-US" i="1" dirty="0"/>
          </a:p>
        </p:txBody>
      </p:sp>
      <p:sp>
        <p:nvSpPr>
          <p:cNvPr id="37893" name="Text Box 7"/>
          <p:cNvSpPr txBox="1">
            <a:spLocks noChangeArrowheads="1"/>
          </p:cNvSpPr>
          <p:nvPr/>
        </p:nvSpPr>
        <p:spPr bwMode="auto">
          <a:xfrm>
            <a:off x="4972050" y="3370066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>
                <a:solidFill>
                  <a:srgbClr val="CC0000"/>
                </a:solidFill>
                <a:latin typeface="Arial" charset="0"/>
              </a:rPr>
              <a:t>Worst fit:</a:t>
            </a:r>
            <a:endParaRPr lang="en-US" i="1" dirty="0"/>
          </a:p>
        </p:txBody>
      </p:sp>
      <p:pic>
        <p:nvPicPr>
          <p:cNvPr id="3789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314205"/>
            <a:ext cx="9906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6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360541"/>
            <a:ext cx="99060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8" name="Text Box 15"/>
          <p:cNvSpPr txBox="1">
            <a:spLocks noChangeArrowheads="1"/>
          </p:cNvSpPr>
          <p:nvPr/>
        </p:nvSpPr>
        <p:spPr bwMode="auto">
          <a:xfrm>
            <a:off x="7496175" y="3399435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ym typeface="Wingdings" pitchFamily="2" charset="2"/>
              </a:rPr>
              <a:t>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/>
              <a:t>R</a:t>
            </a:r>
            <a:r>
              <a:rPr lang="en-US" baseline="30000" dirty="0"/>
              <a:t>2</a:t>
            </a:r>
            <a:r>
              <a:rPr lang="en-US" dirty="0"/>
              <a:t> = 0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544902"/>
              </p:ext>
            </p:extLst>
          </p:nvPr>
        </p:nvGraphicFramePr>
        <p:xfrm>
          <a:off x="2960687" y="1524000"/>
          <a:ext cx="3497263" cy="1528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1" name="Equation" r:id="rId5" imgW="1917360" imgH="838080" progId="Equation.DSMT4">
                  <p:embed/>
                </p:oleObj>
              </mc:Choice>
              <mc:Fallback>
                <p:oleObj name="Equation" r:id="rId5" imgW="1917360" imgH="838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0687" y="1524000"/>
                        <a:ext cx="3497263" cy="1528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726714"/>
              </p:ext>
            </p:extLst>
          </p:nvPr>
        </p:nvGraphicFramePr>
        <p:xfrm>
          <a:off x="774700" y="3876479"/>
          <a:ext cx="3632200" cy="1187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7" imgW="2565360" imgH="838080" progId="Equation.DSMT4">
                  <p:embed/>
                </p:oleObj>
              </mc:Choice>
              <mc:Fallback>
                <p:oleObj name="Equation" r:id="rId7" imgW="25653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700" y="3876479"/>
                        <a:ext cx="3632200" cy="1187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200400" y="3360541"/>
            <a:ext cx="1371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>
                <a:sym typeface="Wingdings" pitchFamily="2" charset="2"/>
              </a:rPr>
              <a:t></a:t>
            </a:r>
            <a:r>
              <a:rPr lang="en-US" i="1" dirty="0">
                <a:sym typeface="Wingdings" pitchFamily="2" charset="2"/>
              </a:rPr>
              <a:t> </a:t>
            </a:r>
            <a:r>
              <a:rPr lang="en-US" i="1" dirty="0"/>
              <a:t>R</a:t>
            </a:r>
            <a:r>
              <a:rPr lang="en-US" baseline="30000" dirty="0"/>
              <a:t>2</a:t>
            </a:r>
            <a:r>
              <a:rPr lang="en-US" dirty="0"/>
              <a:t> = </a:t>
            </a:r>
            <a:r>
              <a:rPr lang="en-US" dirty="0" smtClean="0"/>
              <a:t>1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217882"/>
              </p:ext>
            </p:extLst>
          </p:nvPr>
        </p:nvGraphicFramePr>
        <p:xfrm>
          <a:off x="5037138" y="4114800"/>
          <a:ext cx="3679825" cy="119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9" imgW="2590560" imgH="838080" progId="Equation.DSMT4">
                  <p:embed/>
                </p:oleObj>
              </mc:Choice>
              <mc:Fallback>
                <p:oleObj name="Equation" r:id="rId9" imgW="25905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7138" y="4114800"/>
                        <a:ext cx="3679825" cy="119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209306" y="5879969"/>
            <a:ext cx="38970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 smtClean="0"/>
              <a:t>Therefore we see that 0 </a:t>
            </a:r>
            <a:r>
              <a:rPr lang="en-US" sz="1800" dirty="0">
                <a:sym typeface="Symbol" pitchFamily="18" charset="2"/>
              </a:rPr>
              <a:t> </a:t>
            </a:r>
            <a:r>
              <a:rPr lang="en-US" sz="1800" i="1" dirty="0">
                <a:sym typeface="Symbol" pitchFamily="18" charset="2"/>
              </a:rPr>
              <a:t>R</a:t>
            </a:r>
            <a:r>
              <a:rPr lang="en-US" sz="1800" baseline="30000" dirty="0">
                <a:sym typeface="Symbol" pitchFamily="18" charset="2"/>
              </a:rPr>
              <a:t>2</a:t>
            </a:r>
            <a:r>
              <a:rPr lang="en-US" sz="1800" dirty="0">
                <a:sym typeface="Symbol" pitchFamily="18" charset="2"/>
              </a:rPr>
              <a:t>  1</a:t>
            </a:r>
          </a:p>
        </p:txBody>
      </p:sp>
      <p:pic>
        <p:nvPicPr>
          <p:cNvPr id="14" name="Picture 2" descr="C:\Users\Blythe\AppData\Local\Microsoft\Windows\Temporary Internet Files\Content.IE5\707LO0B8\MC900446060[1]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876" y="5787572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56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Exponential Smoothing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85800" y="1752600"/>
            <a:ext cx="7467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/>
              <a:t>The updating model is</a:t>
            </a:r>
            <a:r>
              <a:rPr lang="en-US" dirty="0"/>
              <a:t> </a:t>
            </a:r>
            <a:r>
              <a:rPr lang="en-US" sz="2000" dirty="0"/>
              <a:t> </a:t>
            </a:r>
            <a:r>
              <a:rPr lang="en-US" sz="2000" i="1" dirty="0"/>
              <a:t>F</a:t>
            </a:r>
            <a:r>
              <a:rPr lang="en-US" sz="2000" i="1" baseline="-25000" dirty="0"/>
              <a:t>t</a:t>
            </a:r>
            <a:r>
              <a:rPr lang="en-US" sz="2000" baseline="-25000" dirty="0"/>
              <a:t>+1</a:t>
            </a:r>
            <a:r>
              <a:rPr lang="en-US" sz="2000" dirty="0"/>
              <a:t> = </a:t>
            </a: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 </a:t>
            </a:r>
            <a:r>
              <a:rPr lang="en-US" sz="2000" i="1" dirty="0" err="1"/>
              <a:t>y</a:t>
            </a:r>
            <a:r>
              <a:rPr lang="en-US" sz="2000" i="1" baseline="-25000" dirty="0" err="1"/>
              <a:t>t</a:t>
            </a:r>
            <a:r>
              <a:rPr lang="en-US" sz="2000" dirty="0"/>
              <a:t> + (1-</a:t>
            </a: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) </a:t>
            </a:r>
            <a:r>
              <a:rPr lang="en-US" sz="2000" i="1" dirty="0"/>
              <a:t>F</a:t>
            </a:r>
            <a:r>
              <a:rPr lang="en-US" sz="2000" i="1" baseline="-25000" dirty="0"/>
              <a:t>t</a:t>
            </a:r>
            <a:r>
              <a:rPr lang="en-US" sz="2000" baseline="-25000" dirty="0"/>
              <a:t> </a:t>
            </a:r>
            <a:r>
              <a:rPr lang="en-US" sz="2000" dirty="0"/>
              <a:t> where</a:t>
            </a:r>
          </a:p>
          <a:p>
            <a:pPr lvl="2">
              <a:spcBef>
                <a:spcPct val="50000"/>
              </a:spcBef>
            </a:pPr>
            <a:r>
              <a:rPr lang="en-US" sz="2000" i="1" dirty="0" err="1"/>
              <a:t>y</a:t>
            </a:r>
            <a:r>
              <a:rPr lang="en-US" sz="2000" i="1" baseline="-25000" dirty="0" err="1"/>
              <a:t>t</a:t>
            </a:r>
            <a:r>
              <a:rPr lang="en-US" dirty="0"/>
              <a:t> </a:t>
            </a:r>
            <a:r>
              <a:rPr lang="en-US" sz="2000" dirty="0"/>
              <a:t>= actual data in period </a:t>
            </a:r>
            <a:r>
              <a:rPr lang="en-US" sz="2000" i="1" dirty="0"/>
              <a:t>t</a:t>
            </a:r>
            <a:r>
              <a:rPr lang="en-US" sz="2000" dirty="0"/>
              <a:t>.</a:t>
            </a:r>
          </a:p>
          <a:p>
            <a:pPr lvl="2">
              <a:spcBef>
                <a:spcPct val="50000"/>
              </a:spcBef>
            </a:pPr>
            <a:r>
              <a:rPr lang="en-US" sz="2000" i="1" dirty="0"/>
              <a:t>F</a:t>
            </a:r>
            <a:r>
              <a:rPr lang="en-US" sz="2000" i="1" baseline="-25000" dirty="0"/>
              <a:t>t</a:t>
            </a:r>
            <a:r>
              <a:rPr lang="en-US" sz="2000" dirty="0"/>
              <a:t> = forecast for period </a:t>
            </a:r>
            <a:r>
              <a:rPr lang="en-US" sz="2000" i="1" dirty="0"/>
              <a:t>t</a:t>
            </a:r>
            <a:r>
              <a:rPr lang="en-US" sz="2000" dirty="0"/>
              <a:t>.</a:t>
            </a:r>
          </a:p>
          <a:p>
            <a:pPr lvl="2">
              <a:spcBef>
                <a:spcPct val="50000"/>
              </a:spcBef>
            </a:pP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 = weight given to the current data (0 </a:t>
            </a:r>
            <a:r>
              <a:rPr lang="en-US" sz="2000" dirty="0">
                <a:sym typeface="Symbol" pitchFamily="18" charset="2"/>
              </a:rPr>
              <a:t></a:t>
            </a:r>
            <a:r>
              <a:rPr lang="en-US" sz="2000" dirty="0"/>
              <a:t> </a:t>
            </a: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 </a:t>
            </a:r>
            <a:r>
              <a:rPr lang="en-US" sz="2000" dirty="0">
                <a:sym typeface="Symbol" pitchFamily="18" charset="2"/>
              </a:rPr>
              <a:t></a:t>
            </a:r>
            <a:r>
              <a:rPr lang="en-US" sz="2000" dirty="0"/>
              <a:t> 1)</a:t>
            </a:r>
          </a:p>
          <a:p>
            <a:pPr>
              <a:spcBef>
                <a:spcPct val="50000"/>
              </a:spcBef>
            </a:pPr>
            <a:r>
              <a:rPr lang="en-US" sz="2000" i="1" dirty="0"/>
              <a:t>But how do we “seed” the initial forecast for period </a:t>
            </a:r>
            <a:r>
              <a:rPr lang="en-US" sz="2000" dirty="0"/>
              <a:t>1</a:t>
            </a:r>
            <a:r>
              <a:rPr lang="en-US" sz="2000" i="1" dirty="0"/>
              <a:t>?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2000" dirty="0"/>
              <a:t>   Minitab sets </a:t>
            </a:r>
            <a:r>
              <a:rPr lang="en-US" sz="2000" i="1" dirty="0"/>
              <a:t>F</a:t>
            </a:r>
            <a:r>
              <a:rPr lang="en-US" sz="2000" baseline="-25000" dirty="0"/>
              <a:t>1</a:t>
            </a:r>
            <a:r>
              <a:rPr lang="en-US" sz="2000" dirty="0"/>
              <a:t> to the average of the first six values of </a:t>
            </a:r>
            <a:r>
              <a:rPr lang="en-US" sz="2000" i="1" dirty="0" err="1"/>
              <a:t>y</a:t>
            </a:r>
            <a:r>
              <a:rPr lang="en-US" sz="2000" i="1" baseline="-25000" dirty="0" err="1"/>
              <a:t>t</a:t>
            </a:r>
            <a:r>
              <a:rPr lang="en-US" sz="2000" dirty="0"/>
              <a:t>.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2000" dirty="0"/>
              <a:t>   Excel's </a:t>
            </a:r>
            <a:r>
              <a:rPr lang="en-US" sz="1600" dirty="0" smtClean="0">
                <a:solidFill>
                  <a:srgbClr val="0000FF"/>
                </a:solidFill>
                <a:latin typeface="Arial" charset="0"/>
              </a:rPr>
              <a:t>Data </a:t>
            </a:r>
            <a:r>
              <a:rPr lang="en-US" sz="1600" dirty="0">
                <a:solidFill>
                  <a:srgbClr val="0000FF"/>
                </a:solidFill>
                <a:latin typeface="Arial" charset="0"/>
              </a:rPr>
              <a:t>Analysis &gt; Exponential Smoothing</a:t>
            </a:r>
            <a:r>
              <a:rPr lang="en-US" sz="2000" dirty="0"/>
              <a:t> sets </a:t>
            </a:r>
            <a:r>
              <a:rPr lang="en-US" sz="2000" i="1" dirty="0"/>
              <a:t>F</a:t>
            </a:r>
            <a:r>
              <a:rPr lang="en-US" sz="2000" baseline="-25000" dirty="0"/>
              <a:t>1</a:t>
            </a:r>
            <a:r>
              <a:rPr lang="en-US" sz="2000" dirty="0"/>
              <a:t> to </a:t>
            </a:r>
            <a:r>
              <a:rPr lang="en-US" sz="2000" i="1" dirty="0"/>
              <a:t>y</a:t>
            </a:r>
            <a:r>
              <a:rPr lang="en-US" sz="2000" baseline="-25000" dirty="0"/>
              <a:t>1</a:t>
            </a:r>
            <a:r>
              <a:rPr lang="en-US" sz="2000" dirty="0"/>
              <a:t>.</a:t>
            </a:r>
          </a:p>
          <a:p>
            <a:pPr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sz="2000" dirty="0"/>
              <a:t>   Reverse the data order, fit trend, and “</a:t>
            </a:r>
            <a:r>
              <a:rPr lang="en-US" sz="2000" dirty="0" err="1"/>
              <a:t>backcast</a:t>
            </a:r>
            <a:r>
              <a:rPr lang="en-US" sz="2000" dirty="0"/>
              <a:t>” to get </a:t>
            </a:r>
            <a:r>
              <a:rPr lang="en-US" sz="2000" i="1" dirty="0"/>
              <a:t>F</a:t>
            </a:r>
            <a:r>
              <a:rPr lang="en-US" sz="2000" baseline="-25000" dirty="0"/>
              <a:t>1</a:t>
            </a:r>
            <a:r>
              <a:rPr lang="en-US" sz="2000" dirty="0"/>
              <a:t>.</a:t>
            </a:r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828800" y="6098516"/>
            <a:ext cx="60960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i="1" dirty="0" smtClean="0">
                <a:solidFill>
                  <a:srgbClr val="CC0000"/>
                </a:solidFill>
              </a:rPr>
              <a:t>Tip </a:t>
            </a:r>
            <a:r>
              <a:rPr lang="en-US" sz="16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Unless </a:t>
            </a:r>
            <a:r>
              <a:rPr lang="en-US" sz="1600" i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n</a:t>
            </a:r>
            <a:r>
              <a:rPr lang="en-US" sz="16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 is small, it doesn’t make </a:t>
            </a:r>
            <a:r>
              <a:rPr lang="en-US" sz="1600" dirty="0" smtClean="0">
                <a:solidFill>
                  <a:schemeClr val="accent4">
                    <a:lumMod val="95000"/>
                    <a:lumOff val="5000"/>
                  </a:schemeClr>
                </a:solidFill>
              </a:rPr>
              <a:t>much </a:t>
            </a:r>
            <a:r>
              <a:rPr lang="en-US" sz="16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difference how we seed </a:t>
            </a:r>
            <a:r>
              <a:rPr lang="en-US" sz="1600" i="1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F</a:t>
            </a:r>
            <a:r>
              <a:rPr lang="en-US" sz="1600" baseline="-250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1</a:t>
            </a:r>
            <a:r>
              <a:rPr lang="en-US" sz="1600" dirty="0">
                <a:solidFill>
                  <a:schemeClr val="accent4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pic>
        <p:nvPicPr>
          <p:cNvPr id="14338" name="Picture 2" descr="C:\Users\Blythe\AppData\Local\Microsoft\Windows\Temporary Internet Files\Content.IE5\KQKNC4A4\MC900446060[2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027943"/>
            <a:ext cx="1445821" cy="49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Interpreting </a:t>
            </a:r>
            <a:r>
              <a:rPr lang="en-US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</a:t>
            </a:r>
            <a:r>
              <a:rPr lang="en-US" sz="36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</a:t>
            </a:r>
            <a:endParaRPr lang="en-US" sz="3600" baseline="30000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38915" name="Picture 11" descr="Business 9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72000"/>
            <a:ext cx="1828800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12"/>
          <p:cNvSpPr txBox="1">
            <a:spLocks noChangeArrowheads="1"/>
          </p:cNvSpPr>
          <p:nvPr/>
        </p:nvSpPr>
        <p:spPr bwMode="auto">
          <a:xfrm>
            <a:off x="1524000" y="1600200"/>
            <a:ext cx="6324600" cy="283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i="1" dirty="0">
                <a:sym typeface="Symbol" pitchFamily="18" charset="2"/>
              </a:rPr>
              <a:t>R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 is often expressed as a percent. </a:t>
            </a:r>
            <a:r>
              <a:rPr lang="en-US" i="1" dirty="0">
                <a:sym typeface="Symbol" pitchFamily="18" charset="2"/>
              </a:rPr>
              <a:t>R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>
                <a:sym typeface="Symbol" pitchFamily="18" charset="2"/>
              </a:rPr>
              <a:t> = .814 says that trend alone accounts for 81.4% of the variation in the time series (i.e., 81.4% of the variation is “explained” by our trend model).  The remaining 18.6% is due to other factors than trend (e.g., seasonality, cycle, random error).</a:t>
            </a:r>
          </a:p>
          <a:p>
            <a:pPr>
              <a:spcBef>
                <a:spcPct val="50000"/>
              </a:spcBef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Interpreting </a:t>
            </a:r>
            <a:r>
              <a:rPr lang="en-US" sz="36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</a:t>
            </a:r>
            <a:r>
              <a:rPr lang="en-US" sz="3600" baseline="30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</a:t>
            </a:r>
            <a:endParaRPr lang="en-US" sz="3600" baseline="30000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790700" y="4485263"/>
            <a:ext cx="5638800" cy="17129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i="1" dirty="0">
                <a:solidFill>
                  <a:srgbClr val="0000FF"/>
                </a:solidFill>
              </a:rPr>
              <a:t>Don’t be a slave to R</a:t>
            </a:r>
            <a:r>
              <a:rPr lang="en-US" i="1" baseline="30000" dirty="0">
                <a:solidFill>
                  <a:srgbClr val="0000FF"/>
                </a:solidFill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en-US" sz="1800" i="1" dirty="0"/>
              <a:t>R</a:t>
            </a:r>
            <a:r>
              <a:rPr lang="en-US" sz="1800" baseline="30000" dirty="0"/>
              <a:t>2</a:t>
            </a:r>
            <a:r>
              <a:rPr lang="en-US" sz="1800" dirty="0"/>
              <a:t> can be used to compare fitted models.  But a good fit to historical data doesn't imply that forecasts will be reasonable, nor does a poor fit to past data always suggest poor forecasts.  Look at the graph and use your judgment!</a:t>
            </a:r>
            <a:endParaRPr lang="en-US" sz="1800" i="1" dirty="0"/>
          </a:p>
        </p:txBody>
      </p:sp>
      <p:sp>
        <p:nvSpPr>
          <p:cNvPr id="39940" name="Text Box 6"/>
          <p:cNvSpPr txBox="1">
            <a:spLocks noChangeArrowheads="1"/>
          </p:cNvSpPr>
          <p:nvPr/>
        </p:nvSpPr>
        <p:spPr bwMode="auto">
          <a:xfrm>
            <a:off x="1905000" y="1371600"/>
            <a:ext cx="541020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i="1" dirty="0">
                <a:solidFill>
                  <a:srgbClr val="0000FF"/>
                </a:solidFill>
              </a:rPr>
              <a:t>R</a:t>
            </a:r>
            <a:r>
              <a:rPr lang="en-US" baseline="30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may be low if</a:t>
            </a:r>
          </a:p>
          <a:p>
            <a:pPr>
              <a:buClr>
                <a:schemeClr val="accent2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/>
              <a:t>  the data are inherently volatile</a:t>
            </a:r>
          </a:p>
          <a:p>
            <a:pPr>
              <a:buClr>
                <a:schemeClr val="accent2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/>
              <a:t>  you select an inappropriate trend model.</a:t>
            </a:r>
          </a:p>
          <a:p>
            <a:endParaRPr lang="en-US" sz="2000" dirty="0"/>
          </a:p>
          <a:p>
            <a:r>
              <a:rPr lang="en-US" i="1" dirty="0">
                <a:solidFill>
                  <a:srgbClr val="0000FF"/>
                </a:solidFill>
              </a:rPr>
              <a:t>R</a:t>
            </a:r>
            <a:r>
              <a:rPr lang="en-US" baseline="30000" dirty="0">
                <a:solidFill>
                  <a:srgbClr val="0000FF"/>
                </a:solidFill>
              </a:rPr>
              <a:t>2</a:t>
            </a:r>
            <a:r>
              <a:rPr lang="en-US" dirty="0">
                <a:solidFill>
                  <a:srgbClr val="0000FF"/>
                </a:solidFill>
              </a:rPr>
              <a:t> may be high, and yet</a:t>
            </a:r>
          </a:p>
          <a:p>
            <a:pPr>
              <a:buClr>
                <a:schemeClr val="accent2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/>
              <a:t>  your forecasts may be poor</a:t>
            </a:r>
          </a:p>
          <a:p>
            <a:pPr>
              <a:buClr>
                <a:schemeClr val="accent2"/>
              </a:buClr>
              <a:buFont typeface="Wingdings" pitchFamily="2" charset="2"/>
              <a:buBlip>
                <a:blip r:embed="rId2"/>
              </a:buBlip>
            </a:pPr>
            <a:r>
              <a:rPr lang="en-US" sz="2000" dirty="0"/>
              <a:t>  recent data may not be well fitted</a:t>
            </a:r>
          </a:p>
        </p:txBody>
      </p:sp>
      <p:pic>
        <p:nvPicPr>
          <p:cNvPr id="19458" name="Picture 2" descr="C:\Users\Blythe\AppData\Local\Microsoft\Windows\Temporary Internet Files\Content.IE5\KQKNC4A4\MC90043441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823361"/>
            <a:ext cx="965200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Choosing Data</a:t>
            </a:r>
            <a:endParaRPr lang="en-US" sz="36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48329" name="Group 264"/>
          <p:cNvGrpSpPr>
            <a:grpSpLocks noChangeAspect="1"/>
          </p:cNvGrpSpPr>
          <p:nvPr/>
        </p:nvGrpSpPr>
        <p:grpSpPr bwMode="auto">
          <a:xfrm>
            <a:off x="840583" y="1990727"/>
            <a:ext cx="6553200" cy="4387850"/>
            <a:chOff x="144" y="1296"/>
            <a:chExt cx="4128" cy="2764"/>
          </a:xfrm>
        </p:grpSpPr>
        <p:sp>
          <p:nvSpPr>
            <p:cNvPr id="48330" name="AutoShape 263"/>
            <p:cNvSpPr>
              <a:spLocks noChangeAspect="1" noChangeArrowheads="1" noTextEdit="1"/>
            </p:cNvSpPr>
            <p:nvPr/>
          </p:nvSpPr>
          <p:spPr bwMode="auto">
            <a:xfrm>
              <a:off x="144" y="1296"/>
              <a:ext cx="4128" cy="2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8331" name="Group 465"/>
            <p:cNvGrpSpPr>
              <a:grpSpLocks/>
            </p:cNvGrpSpPr>
            <p:nvPr/>
          </p:nvGrpSpPr>
          <p:grpSpPr bwMode="auto">
            <a:xfrm>
              <a:off x="192" y="1344"/>
              <a:ext cx="4023" cy="2668"/>
              <a:chOff x="192" y="1344"/>
              <a:chExt cx="4023" cy="2668"/>
            </a:xfrm>
          </p:grpSpPr>
          <p:sp>
            <p:nvSpPr>
              <p:cNvPr id="48388" name="Rectangle 265"/>
              <p:cNvSpPr>
                <a:spLocks noChangeArrowheads="1"/>
              </p:cNvSpPr>
              <p:nvPr/>
            </p:nvSpPr>
            <p:spPr bwMode="auto">
              <a:xfrm>
                <a:off x="192" y="1344"/>
                <a:ext cx="4023" cy="2668"/>
              </a:xfrm>
              <a:prstGeom prst="rect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89" name="Rectangle 266"/>
              <p:cNvSpPr>
                <a:spLocks noChangeArrowheads="1"/>
              </p:cNvSpPr>
              <p:nvPr/>
            </p:nvSpPr>
            <p:spPr bwMode="auto">
              <a:xfrm>
                <a:off x="802" y="1849"/>
                <a:ext cx="3213" cy="1553"/>
              </a:xfrm>
              <a:prstGeom prst="rect">
                <a:avLst/>
              </a:prstGeom>
              <a:solidFill>
                <a:srgbClr val="FFFF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0" name="Line 267"/>
              <p:cNvSpPr>
                <a:spLocks noChangeShapeType="1"/>
              </p:cNvSpPr>
              <p:nvPr/>
            </p:nvSpPr>
            <p:spPr bwMode="auto">
              <a:xfrm>
                <a:off x="802" y="3145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1" name="Line 268"/>
              <p:cNvSpPr>
                <a:spLocks noChangeShapeType="1"/>
              </p:cNvSpPr>
              <p:nvPr/>
            </p:nvSpPr>
            <p:spPr bwMode="auto">
              <a:xfrm>
                <a:off x="802" y="2888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2" name="Line 269"/>
              <p:cNvSpPr>
                <a:spLocks noChangeShapeType="1"/>
              </p:cNvSpPr>
              <p:nvPr/>
            </p:nvSpPr>
            <p:spPr bwMode="auto">
              <a:xfrm>
                <a:off x="802" y="2630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3" name="Line 270"/>
              <p:cNvSpPr>
                <a:spLocks noChangeShapeType="1"/>
              </p:cNvSpPr>
              <p:nvPr/>
            </p:nvSpPr>
            <p:spPr bwMode="auto">
              <a:xfrm>
                <a:off x="802" y="2363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4" name="Line 271"/>
              <p:cNvSpPr>
                <a:spLocks noChangeShapeType="1"/>
              </p:cNvSpPr>
              <p:nvPr/>
            </p:nvSpPr>
            <p:spPr bwMode="auto">
              <a:xfrm>
                <a:off x="802" y="2106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5" name="Line 272"/>
              <p:cNvSpPr>
                <a:spLocks noChangeShapeType="1"/>
              </p:cNvSpPr>
              <p:nvPr/>
            </p:nvSpPr>
            <p:spPr bwMode="auto">
              <a:xfrm>
                <a:off x="802" y="1849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C0C0C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6" name="Rectangle 273"/>
              <p:cNvSpPr>
                <a:spLocks noChangeArrowheads="1"/>
              </p:cNvSpPr>
              <p:nvPr/>
            </p:nvSpPr>
            <p:spPr bwMode="auto">
              <a:xfrm>
                <a:off x="802" y="1849"/>
                <a:ext cx="3213" cy="1553"/>
              </a:xfrm>
              <a:prstGeom prst="rect">
                <a:avLst/>
              </a:prstGeom>
              <a:noFill/>
              <a:ln w="10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7" name="Line 274"/>
              <p:cNvSpPr>
                <a:spLocks noChangeShapeType="1"/>
              </p:cNvSpPr>
              <p:nvPr/>
            </p:nvSpPr>
            <p:spPr bwMode="auto">
              <a:xfrm>
                <a:off x="802" y="1849"/>
                <a:ext cx="0" cy="155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8" name="Line 275"/>
              <p:cNvSpPr>
                <a:spLocks noChangeShapeType="1"/>
              </p:cNvSpPr>
              <p:nvPr/>
            </p:nvSpPr>
            <p:spPr bwMode="auto">
              <a:xfrm>
                <a:off x="773" y="3402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399" name="Line 276"/>
              <p:cNvSpPr>
                <a:spLocks noChangeShapeType="1"/>
              </p:cNvSpPr>
              <p:nvPr/>
            </p:nvSpPr>
            <p:spPr bwMode="auto">
              <a:xfrm>
                <a:off x="773" y="3145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0" name="Line 277"/>
              <p:cNvSpPr>
                <a:spLocks noChangeShapeType="1"/>
              </p:cNvSpPr>
              <p:nvPr/>
            </p:nvSpPr>
            <p:spPr bwMode="auto">
              <a:xfrm>
                <a:off x="773" y="2888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1" name="Line 278"/>
              <p:cNvSpPr>
                <a:spLocks noChangeShapeType="1"/>
              </p:cNvSpPr>
              <p:nvPr/>
            </p:nvSpPr>
            <p:spPr bwMode="auto">
              <a:xfrm>
                <a:off x="773" y="2630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2" name="Line 279"/>
              <p:cNvSpPr>
                <a:spLocks noChangeShapeType="1"/>
              </p:cNvSpPr>
              <p:nvPr/>
            </p:nvSpPr>
            <p:spPr bwMode="auto">
              <a:xfrm>
                <a:off x="773" y="2363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3" name="Line 280"/>
              <p:cNvSpPr>
                <a:spLocks noChangeShapeType="1"/>
              </p:cNvSpPr>
              <p:nvPr/>
            </p:nvSpPr>
            <p:spPr bwMode="auto">
              <a:xfrm>
                <a:off x="773" y="2106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4" name="Line 281"/>
              <p:cNvSpPr>
                <a:spLocks noChangeShapeType="1"/>
              </p:cNvSpPr>
              <p:nvPr/>
            </p:nvSpPr>
            <p:spPr bwMode="auto">
              <a:xfrm>
                <a:off x="773" y="1849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5" name="Line 282"/>
              <p:cNvSpPr>
                <a:spLocks noChangeShapeType="1"/>
              </p:cNvSpPr>
              <p:nvPr/>
            </p:nvSpPr>
            <p:spPr bwMode="auto">
              <a:xfrm>
                <a:off x="802" y="3402"/>
                <a:ext cx="3213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6" name="Line 283"/>
              <p:cNvSpPr>
                <a:spLocks noChangeShapeType="1"/>
              </p:cNvSpPr>
              <p:nvPr/>
            </p:nvSpPr>
            <p:spPr bwMode="auto">
              <a:xfrm flipV="1">
                <a:off x="802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7" name="Line 284"/>
              <p:cNvSpPr>
                <a:spLocks noChangeShapeType="1"/>
              </p:cNvSpPr>
              <p:nvPr/>
            </p:nvSpPr>
            <p:spPr bwMode="auto">
              <a:xfrm flipV="1">
                <a:off x="1059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8" name="Line 285"/>
              <p:cNvSpPr>
                <a:spLocks noChangeShapeType="1"/>
              </p:cNvSpPr>
              <p:nvPr/>
            </p:nvSpPr>
            <p:spPr bwMode="auto">
              <a:xfrm flipV="1">
                <a:off x="1317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09" name="Line 286"/>
              <p:cNvSpPr>
                <a:spLocks noChangeShapeType="1"/>
              </p:cNvSpPr>
              <p:nvPr/>
            </p:nvSpPr>
            <p:spPr bwMode="auto">
              <a:xfrm flipV="1">
                <a:off x="1574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0" name="Line 287"/>
              <p:cNvSpPr>
                <a:spLocks noChangeShapeType="1"/>
              </p:cNvSpPr>
              <p:nvPr/>
            </p:nvSpPr>
            <p:spPr bwMode="auto">
              <a:xfrm flipV="1">
                <a:off x="1831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1" name="Line 288"/>
              <p:cNvSpPr>
                <a:spLocks noChangeShapeType="1"/>
              </p:cNvSpPr>
              <p:nvPr/>
            </p:nvSpPr>
            <p:spPr bwMode="auto">
              <a:xfrm flipV="1">
                <a:off x="2089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2" name="Line 289"/>
              <p:cNvSpPr>
                <a:spLocks noChangeShapeType="1"/>
              </p:cNvSpPr>
              <p:nvPr/>
            </p:nvSpPr>
            <p:spPr bwMode="auto">
              <a:xfrm flipV="1">
                <a:off x="2346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3" name="Line 290"/>
              <p:cNvSpPr>
                <a:spLocks noChangeShapeType="1"/>
              </p:cNvSpPr>
              <p:nvPr/>
            </p:nvSpPr>
            <p:spPr bwMode="auto">
              <a:xfrm flipV="1">
                <a:off x="2604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4" name="Line 291"/>
              <p:cNvSpPr>
                <a:spLocks noChangeShapeType="1"/>
              </p:cNvSpPr>
              <p:nvPr/>
            </p:nvSpPr>
            <p:spPr bwMode="auto">
              <a:xfrm flipV="1">
                <a:off x="2861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5" name="Line 292"/>
              <p:cNvSpPr>
                <a:spLocks noChangeShapeType="1"/>
              </p:cNvSpPr>
              <p:nvPr/>
            </p:nvSpPr>
            <p:spPr bwMode="auto">
              <a:xfrm flipV="1">
                <a:off x="3118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6" name="Line 293"/>
              <p:cNvSpPr>
                <a:spLocks noChangeShapeType="1"/>
              </p:cNvSpPr>
              <p:nvPr/>
            </p:nvSpPr>
            <p:spPr bwMode="auto">
              <a:xfrm flipV="1">
                <a:off x="3376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7" name="Line 294"/>
              <p:cNvSpPr>
                <a:spLocks noChangeShapeType="1"/>
              </p:cNvSpPr>
              <p:nvPr/>
            </p:nvSpPr>
            <p:spPr bwMode="auto">
              <a:xfrm flipV="1">
                <a:off x="3633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8" name="Line 295"/>
              <p:cNvSpPr>
                <a:spLocks noChangeShapeType="1"/>
              </p:cNvSpPr>
              <p:nvPr/>
            </p:nvSpPr>
            <p:spPr bwMode="auto">
              <a:xfrm flipV="1">
                <a:off x="3891" y="3374"/>
                <a:ext cx="0" cy="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19" name="Line 296"/>
              <p:cNvSpPr>
                <a:spLocks noChangeShapeType="1"/>
              </p:cNvSpPr>
              <p:nvPr/>
            </p:nvSpPr>
            <p:spPr bwMode="auto">
              <a:xfrm flipV="1">
                <a:off x="802" y="2592"/>
                <a:ext cx="28" cy="12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0" name="Line 297"/>
              <p:cNvSpPr>
                <a:spLocks noChangeShapeType="1"/>
              </p:cNvSpPr>
              <p:nvPr/>
            </p:nvSpPr>
            <p:spPr bwMode="auto">
              <a:xfrm>
                <a:off x="830" y="2592"/>
                <a:ext cx="1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1" name="Line 298"/>
              <p:cNvSpPr>
                <a:spLocks noChangeShapeType="1"/>
              </p:cNvSpPr>
              <p:nvPr/>
            </p:nvSpPr>
            <p:spPr bwMode="auto">
              <a:xfrm>
                <a:off x="849" y="2621"/>
                <a:ext cx="29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2" name="Line 299"/>
              <p:cNvSpPr>
                <a:spLocks noChangeShapeType="1"/>
              </p:cNvSpPr>
              <p:nvPr/>
            </p:nvSpPr>
            <p:spPr bwMode="auto">
              <a:xfrm flipV="1">
                <a:off x="878" y="2116"/>
                <a:ext cx="29" cy="533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3" name="Line 300"/>
              <p:cNvSpPr>
                <a:spLocks noChangeShapeType="1"/>
              </p:cNvSpPr>
              <p:nvPr/>
            </p:nvSpPr>
            <p:spPr bwMode="auto">
              <a:xfrm>
                <a:off x="907" y="2116"/>
                <a:ext cx="19" cy="143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4" name="Line 301"/>
              <p:cNvSpPr>
                <a:spLocks noChangeShapeType="1"/>
              </p:cNvSpPr>
              <p:nvPr/>
            </p:nvSpPr>
            <p:spPr bwMode="auto">
              <a:xfrm>
                <a:off x="926" y="2259"/>
                <a:ext cx="28" cy="152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5" name="Line 302"/>
              <p:cNvSpPr>
                <a:spLocks noChangeShapeType="1"/>
              </p:cNvSpPr>
              <p:nvPr/>
            </p:nvSpPr>
            <p:spPr bwMode="auto">
              <a:xfrm>
                <a:off x="954" y="2411"/>
                <a:ext cx="2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6" name="Line 303"/>
              <p:cNvSpPr>
                <a:spLocks noChangeShapeType="1"/>
              </p:cNvSpPr>
              <p:nvPr/>
            </p:nvSpPr>
            <p:spPr bwMode="auto">
              <a:xfrm flipV="1">
                <a:off x="983" y="2354"/>
                <a:ext cx="29" cy="8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7" name="Line 304"/>
              <p:cNvSpPr>
                <a:spLocks noChangeShapeType="1"/>
              </p:cNvSpPr>
              <p:nvPr/>
            </p:nvSpPr>
            <p:spPr bwMode="auto">
              <a:xfrm flipV="1">
                <a:off x="1012" y="2325"/>
                <a:ext cx="1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8" name="Line 305"/>
              <p:cNvSpPr>
                <a:spLocks noChangeShapeType="1"/>
              </p:cNvSpPr>
              <p:nvPr/>
            </p:nvSpPr>
            <p:spPr bwMode="auto">
              <a:xfrm flipV="1">
                <a:off x="1031" y="2259"/>
                <a:ext cx="28" cy="6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29" name="Line 306"/>
              <p:cNvSpPr>
                <a:spLocks noChangeShapeType="1"/>
              </p:cNvSpPr>
              <p:nvPr/>
            </p:nvSpPr>
            <p:spPr bwMode="auto">
              <a:xfrm>
                <a:off x="1059" y="2259"/>
                <a:ext cx="29" cy="11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0" name="Line 307"/>
              <p:cNvSpPr>
                <a:spLocks noChangeShapeType="1"/>
              </p:cNvSpPr>
              <p:nvPr/>
            </p:nvSpPr>
            <p:spPr bwMode="auto">
              <a:xfrm>
                <a:off x="1088" y="2373"/>
                <a:ext cx="1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1" name="Line 308"/>
              <p:cNvSpPr>
                <a:spLocks noChangeShapeType="1"/>
              </p:cNvSpPr>
              <p:nvPr/>
            </p:nvSpPr>
            <p:spPr bwMode="auto">
              <a:xfrm>
                <a:off x="1107" y="2402"/>
                <a:ext cx="28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2" name="Line 309"/>
              <p:cNvSpPr>
                <a:spLocks noChangeShapeType="1"/>
              </p:cNvSpPr>
              <p:nvPr/>
            </p:nvSpPr>
            <p:spPr bwMode="auto">
              <a:xfrm flipV="1">
                <a:off x="1135" y="2440"/>
                <a:ext cx="29" cy="3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3" name="Line 310"/>
              <p:cNvSpPr>
                <a:spLocks noChangeShapeType="1"/>
              </p:cNvSpPr>
              <p:nvPr/>
            </p:nvSpPr>
            <p:spPr bwMode="auto">
              <a:xfrm flipV="1">
                <a:off x="1164" y="2402"/>
                <a:ext cx="19" cy="3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4" name="Line 311"/>
              <p:cNvSpPr>
                <a:spLocks noChangeShapeType="1"/>
              </p:cNvSpPr>
              <p:nvPr/>
            </p:nvSpPr>
            <p:spPr bwMode="auto">
              <a:xfrm>
                <a:off x="1183" y="2402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5" name="Line 312"/>
              <p:cNvSpPr>
                <a:spLocks noChangeShapeType="1"/>
              </p:cNvSpPr>
              <p:nvPr/>
            </p:nvSpPr>
            <p:spPr bwMode="auto">
              <a:xfrm>
                <a:off x="1212" y="2421"/>
                <a:ext cx="28" cy="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6" name="Line 313"/>
              <p:cNvSpPr>
                <a:spLocks noChangeShapeType="1"/>
              </p:cNvSpPr>
              <p:nvPr/>
            </p:nvSpPr>
            <p:spPr bwMode="auto">
              <a:xfrm flipV="1">
                <a:off x="1240" y="2421"/>
                <a:ext cx="29" cy="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7" name="Line 314"/>
              <p:cNvSpPr>
                <a:spLocks noChangeShapeType="1"/>
              </p:cNvSpPr>
              <p:nvPr/>
            </p:nvSpPr>
            <p:spPr bwMode="auto">
              <a:xfrm>
                <a:off x="1269" y="2421"/>
                <a:ext cx="19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8" name="Line 315"/>
              <p:cNvSpPr>
                <a:spLocks noChangeShapeType="1"/>
              </p:cNvSpPr>
              <p:nvPr/>
            </p:nvSpPr>
            <p:spPr bwMode="auto">
              <a:xfrm flipV="1">
                <a:off x="1288" y="2402"/>
                <a:ext cx="29" cy="4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39" name="Line 316"/>
              <p:cNvSpPr>
                <a:spLocks noChangeShapeType="1"/>
              </p:cNvSpPr>
              <p:nvPr/>
            </p:nvSpPr>
            <p:spPr bwMode="auto">
              <a:xfrm flipV="1">
                <a:off x="1317" y="2354"/>
                <a:ext cx="28" cy="4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0" name="Line 317"/>
              <p:cNvSpPr>
                <a:spLocks noChangeShapeType="1"/>
              </p:cNvSpPr>
              <p:nvPr/>
            </p:nvSpPr>
            <p:spPr bwMode="auto">
              <a:xfrm flipV="1">
                <a:off x="1345" y="2230"/>
                <a:ext cx="19" cy="12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1" name="Line 318"/>
              <p:cNvSpPr>
                <a:spLocks noChangeShapeType="1"/>
              </p:cNvSpPr>
              <p:nvPr/>
            </p:nvSpPr>
            <p:spPr bwMode="auto">
              <a:xfrm flipV="1">
                <a:off x="1364" y="2182"/>
                <a:ext cx="29" cy="4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2" name="Line 319"/>
              <p:cNvSpPr>
                <a:spLocks noChangeShapeType="1"/>
              </p:cNvSpPr>
              <p:nvPr/>
            </p:nvSpPr>
            <p:spPr bwMode="auto">
              <a:xfrm flipV="1">
                <a:off x="1393" y="2078"/>
                <a:ext cx="28" cy="10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3" name="Line 320"/>
              <p:cNvSpPr>
                <a:spLocks noChangeShapeType="1"/>
              </p:cNvSpPr>
              <p:nvPr/>
            </p:nvSpPr>
            <p:spPr bwMode="auto">
              <a:xfrm>
                <a:off x="1421" y="2078"/>
                <a:ext cx="20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4" name="Line 321"/>
              <p:cNvSpPr>
                <a:spLocks noChangeShapeType="1"/>
              </p:cNvSpPr>
              <p:nvPr/>
            </p:nvSpPr>
            <p:spPr bwMode="auto">
              <a:xfrm>
                <a:off x="1441" y="2106"/>
                <a:ext cx="28" cy="10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5" name="Line 322"/>
              <p:cNvSpPr>
                <a:spLocks noChangeShapeType="1"/>
              </p:cNvSpPr>
              <p:nvPr/>
            </p:nvSpPr>
            <p:spPr bwMode="auto">
              <a:xfrm flipV="1">
                <a:off x="1469" y="2201"/>
                <a:ext cx="2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6" name="Line 323"/>
              <p:cNvSpPr>
                <a:spLocks noChangeShapeType="1"/>
              </p:cNvSpPr>
              <p:nvPr/>
            </p:nvSpPr>
            <p:spPr bwMode="auto">
              <a:xfrm>
                <a:off x="1498" y="2201"/>
                <a:ext cx="1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7" name="Line 324"/>
              <p:cNvSpPr>
                <a:spLocks noChangeShapeType="1"/>
              </p:cNvSpPr>
              <p:nvPr/>
            </p:nvSpPr>
            <p:spPr bwMode="auto">
              <a:xfrm>
                <a:off x="1517" y="2230"/>
                <a:ext cx="28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8" name="Line 325"/>
              <p:cNvSpPr>
                <a:spLocks noChangeShapeType="1"/>
              </p:cNvSpPr>
              <p:nvPr/>
            </p:nvSpPr>
            <p:spPr bwMode="auto">
              <a:xfrm flipV="1">
                <a:off x="1545" y="2211"/>
                <a:ext cx="29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49" name="Line 326"/>
              <p:cNvSpPr>
                <a:spLocks noChangeShapeType="1"/>
              </p:cNvSpPr>
              <p:nvPr/>
            </p:nvSpPr>
            <p:spPr bwMode="auto">
              <a:xfrm flipV="1">
                <a:off x="1574" y="2201"/>
                <a:ext cx="2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0" name="Line 327"/>
              <p:cNvSpPr>
                <a:spLocks noChangeShapeType="1"/>
              </p:cNvSpPr>
              <p:nvPr/>
            </p:nvSpPr>
            <p:spPr bwMode="auto">
              <a:xfrm flipV="1">
                <a:off x="1603" y="2182"/>
                <a:ext cx="1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1" name="Line 328"/>
              <p:cNvSpPr>
                <a:spLocks noChangeShapeType="1"/>
              </p:cNvSpPr>
              <p:nvPr/>
            </p:nvSpPr>
            <p:spPr bwMode="auto">
              <a:xfrm flipV="1">
                <a:off x="1622" y="2125"/>
                <a:ext cx="28" cy="5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2" name="Line 329"/>
              <p:cNvSpPr>
                <a:spLocks noChangeShapeType="1"/>
              </p:cNvSpPr>
              <p:nvPr/>
            </p:nvSpPr>
            <p:spPr bwMode="auto">
              <a:xfrm flipV="1">
                <a:off x="1650" y="2078"/>
                <a:ext cx="29" cy="4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3" name="Line 330"/>
              <p:cNvSpPr>
                <a:spLocks noChangeShapeType="1"/>
              </p:cNvSpPr>
              <p:nvPr/>
            </p:nvSpPr>
            <p:spPr bwMode="auto">
              <a:xfrm>
                <a:off x="1679" y="2078"/>
                <a:ext cx="19" cy="5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4" name="Line 331"/>
              <p:cNvSpPr>
                <a:spLocks noChangeShapeType="1"/>
              </p:cNvSpPr>
              <p:nvPr/>
            </p:nvSpPr>
            <p:spPr bwMode="auto">
              <a:xfrm>
                <a:off x="1698" y="2135"/>
                <a:ext cx="29" cy="10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5" name="Line 332"/>
              <p:cNvSpPr>
                <a:spLocks noChangeShapeType="1"/>
              </p:cNvSpPr>
              <p:nvPr/>
            </p:nvSpPr>
            <p:spPr bwMode="auto">
              <a:xfrm flipV="1">
                <a:off x="1727" y="2182"/>
                <a:ext cx="28" cy="5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6" name="Line 333"/>
              <p:cNvSpPr>
                <a:spLocks noChangeShapeType="1"/>
              </p:cNvSpPr>
              <p:nvPr/>
            </p:nvSpPr>
            <p:spPr bwMode="auto">
              <a:xfrm>
                <a:off x="1755" y="2182"/>
                <a:ext cx="19" cy="191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7" name="Line 334"/>
              <p:cNvSpPr>
                <a:spLocks noChangeShapeType="1"/>
              </p:cNvSpPr>
              <p:nvPr/>
            </p:nvSpPr>
            <p:spPr bwMode="auto">
              <a:xfrm flipV="1">
                <a:off x="1774" y="2211"/>
                <a:ext cx="29" cy="162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8" name="Line 335"/>
              <p:cNvSpPr>
                <a:spLocks noChangeShapeType="1"/>
              </p:cNvSpPr>
              <p:nvPr/>
            </p:nvSpPr>
            <p:spPr bwMode="auto">
              <a:xfrm>
                <a:off x="1803" y="2211"/>
                <a:ext cx="28" cy="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59" name="Line 336"/>
              <p:cNvSpPr>
                <a:spLocks noChangeShapeType="1"/>
              </p:cNvSpPr>
              <p:nvPr/>
            </p:nvSpPr>
            <p:spPr bwMode="auto">
              <a:xfrm flipV="1">
                <a:off x="1831" y="2192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0" name="Line 337"/>
              <p:cNvSpPr>
                <a:spLocks noChangeShapeType="1"/>
              </p:cNvSpPr>
              <p:nvPr/>
            </p:nvSpPr>
            <p:spPr bwMode="auto">
              <a:xfrm>
                <a:off x="1860" y="2192"/>
                <a:ext cx="19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1" name="Line 338"/>
              <p:cNvSpPr>
                <a:spLocks noChangeShapeType="1"/>
              </p:cNvSpPr>
              <p:nvPr/>
            </p:nvSpPr>
            <p:spPr bwMode="auto">
              <a:xfrm flipV="1">
                <a:off x="1879" y="2192"/>
                <a:ext cx="29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2" name="Line 339"/>
              <p:cNvSpPr>
                <a:spLocks noChangeShapeType="1"/>
              </p:cNvSpPr>
              <p:nvPr/>
            </p:nvSpPr>
            <p:spPr bwMode="auto">
              <a:xfrm flipV="1">
                <a:off x="1908" y="2116"/>
                <a:ext cx="28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3" name="Line 340"/>
              <p:cNvSpPr>
                <a:spLocks noChangeShapeType="1"/>
              </p:cNvSpPr>
              <p:nvPr/>
            </p:nvSpPr>
            <p:spPr bwMode="auto">
              <a:xfrm>
                <a:off x="1936" y="2116"/>
                <a:ext cx="19" cy="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4" name="Line 341"/>
              <p:cNvSpPr>
                <a:spLocks noChangeShapeType="1"/>
              </p:cNvSpPr>
              <p:nvPr/>
            </p:nvSpPr>
            <p:spPr bwMode="auto">
              <a:xfrm>
                <a:off x="1955" y="2116"/>
                <a:ext cx="29" cy="12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5" name="Line 342"/>
              <p:cNvSpPr>
                <a:spLocks noChangeShapeType="1"/>
              </p:cNvSpPr>
              <p:nvPr/>
            </p:nvSpPr>
            <p:spPr bwMode="auto">
              <a:xfrm>
                <a:off x="1984" y="2240"/>
                <a:ext cx="29" cy="8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6" name="Line 343"/>
              <p:cNvSpPr>
                <a:spLocks noChangeShapeType="1"/>
              </p:cNvSpPr>
              <p:nvPr/>
            </p:nvSpPr>
            <p:spPr bwMode="auto">
              <a:xfrm>
                <a:off x="2013" y="2325"/>
                <a:ext cx="19" cy="7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7" name="Line 344"/>
              <p:cNvSpPr>
                <a:spLocks noChangeShapeType="1"/>
              </p:cNvSpPr>
              <p:nvPr/>
            </p:nvSpPr>
            <p:spPr bwMode="auto">
              <a:xfrm>
                <a:off x="2032" y="2402"/>
                <a:ext cx="28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8" name="Line 345"/>
              <p:cNvSpPr>
                <a:spLocks noChangeShapeType="1"/>
              </p:cNvSpPr>
              <p:nvPr/>
            </p:nvSpPr>
            <p:spPr bwMode="auto">
              <a:xfrm>
                <a:off x="2060" y="2430"/>
                <a:ext cx="29" cy="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69" name="Line 346"/>
              <p:cNvSpPr>
                <a:spLocks noChangeShapeType="1"/>
              </p:cNvSpPr>
              <p:nvPr/>
            </p:nvSpPr>
            <p:spPr bwMode="auto">
              <a:xfrm flipV="1">
                <a:off x="2089" y="2278"/>
                <a:ext cx="19" cy="152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0" name="Line 347"/>
              <p:cNvSpPr>
                <a:spLocks noChangeShapeType="1"/>
              </p:cNvSpPr>
              <p:nvPr/>
            </p:nvSpPr>
            <p:spPr bwMode="auto">
              <a:xfrm>
                <a:off x="2108" y="2278"/>
                <a:ext cx="28" cy="12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1" name="Line 348"/>
              <p:cNvSpPr>
                <a:spLocks noChangeShapeType="1"/>
              </p:cNvSpPr>
              <p:nvPr/>
            </p:nvSpPr>
            <p:spPr bwMode="auto">
              <a:xfrm flipV="1">
                <a:off x="2136" y="2363"/>
                <a:ext cx="29" cy="3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2" name="Line 349"/>
              <p:cNvSpPr>
                <a:spLocks noChangeShapeType="1"/>
              </p:cNvSpPr>
              <p:nvPr/>
            </p:nvSpPr>
            <p:spPr bwMode="auto">
              <a:xfrm flipV="1">
                <a:off x="2165" y="2344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3" name="Line 350"/>
              <p:cNvSpPr>
                <a:spLocks noChangeShapeType="1"/>
              </p:cNvSpPr>
              <p:nvPr/>
            </p:nvSpPr>
            <p:spPr bwMode="auto">
              <a:xfrm flipV="1">
                <a:off x="2194" y="2325"/>
                <a:ext cx="1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4" name="Line 351"/>
              <p:cNvSpPr>
                <a:spLocks noChangeShapeType="1"/>
              </p:cNvSpPr>
              <p:nvPr/>
            </p:nvSpPr>
            <p:spPr bwMode="auto">
              <a:xfrm>
                <a:off x="2213" y="2325"/>
                <a:ext cx="28" cy="3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5" name="Line 352"/>
              <p:cNvSpPr>
                <a:spLocks noChangeShapeType="1"/>
              </p:cNvSpPr>
              <p:nvPr/>
            </p:nvSpPr>
            <p:spPr bwMode="auto">
              <a:xfrm>
                <a:off x="2241" y="2363"/>
                <a:ext cx="29" cy="2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6" name="Line 353"/>
              <p:cNvSpPr>
                <a:spLocks noChangeShapeType="1"/>
              </p:cNvSpPr>
              <p:nvPr/>
            </p:nvSpPr>
            <p:spPr bwMode="auto">
              <a:xfrm flipV="1">
                <a:off x="2270" y="2363"/>
                <a:ext cx="19" cy="2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7" name="Line 354"/>
              <p:cNvSpPr>
                <a:spLocks noChangeShapeType="1"/>
              </p:cNvSpPr>
              <p:nvPr/>
            </p:nvSpPr>
            <p:spPr bwMode="auto">
              <a:xfrm flipV="1">
                <a:off x="2289" y="2278"/>
                <a:ext cx="29" cy="8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8" name="Line 355"/>
              <p:cNvSpPr>
                <a:spLocks noChangeShapeType="1"/>
              </p:cNvSpPr>
              <p:nvPr/>
            </p:nvSpPr>
            <p:spPr bwMode="auto">
              <a:xfrm flipV="1">
                <a:off x="2318" y="2106"/>
                <a:ext cx="28" cy="172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79" name="Line 356"/>
              <p:cNvSpPr>
                <a:spLocks noChangeShapeType="1"/>
              </p:cNvSpPr>
              <p:nvPr/>
            </p:nvSpPr>
            <p:spPr bwMode="auto">
              <a:xfrm>
                <a:off x="2346" y="2106"/>
                <a:ext cx="19" cy="2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0" name="Line 357"/>
              <p:cNvSpPr>
                <a:spLocks noChangeShapeType="1"/>
              </p:cNvSpPr>
              <p:nvPr/>
            </p:nvSpPr>
            <p:spPr bwMode="auto">
              <a:xfrm>
                <a:off x="2365" y="2373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1" name="Line 358"/>
              <p:cNvSpPr>
                <a:spLocks noChangeShapeType="1"/>
              </p:cNvSpPr>
              <p:nvPr/>
            </p:nvSpPr>
            <p:spPr bwMode="auto">
              <a:xfrm flipV="1">
                <a:off x="2394" y="2287"/>
                <a:ext cx="29" cy="10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2" name="Line 359"/>
              <p:cNvSpPr>
                <a:spLocks noChangeShapeType="1"/>
              </p:cNvSpPr>
              <p:nvPr/>
            </p:nvSpPr>
            <p:spPr bwMode="auto">
              <a:xfrm>
                <a:off x="2423" y="2287"/>
                <a:ext cx="28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3" name="Line 360"/>
              <p:cNvSpPr>
                <a:spLocks noChangeShapeType="1"/>
              </p:cNvSpPr>
              <p:nvPr/>
            </p:nvSpPr>
            <p:spPr bwMode="auto">
              <a:xfrm>
                <a:off x="2451" y="2363"/>
                <a:ext cx="19" cy="4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4" name="Line 361"/>
              <p:cNvSpPr>
                <a:spLocks noChangeShapeType="1"/>
              </p:cNvSpPr>
              <p:nvPr/>
            </p:nvSpPr>
            <p:spPr bwMode="auto">
              <a:xfrm>
                <a:off x="2470" y="2411"/>
                <a:ext cx="29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5" name="Line 362"/>
              <p:cNvSpPr>
                <a:spLocks noChangeShapeType="1"/>
              </p:cNvSpPr>
              <p:nvPr/>
            </p:nvSpPr>
            <p:spPr bwMode="auto">
              <a:xfrm flipV="1">
                <a:off x="2499" y="2402"/>
                <a:ext cx="28" cy="8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6" name="Line 363"/>
              <p:cNvSpPr>
                <a:spLocks noChangeShapeType="1"/>
              </p:cNvSpPr>
              <p:nvPr/>
            </p:nvSpPr>
            <p:spPr bwMode="auto">
              <a:xfrm flipV="1">
                <a:off x="2527" y="2344"/>
                <a:ext cx="19" cy="5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7" name="Line 364"/>
              <p:cNvSpPr>
                <a:spLocks noChangeShapeType="1"/>
              </p:cNvSpPr>
              <p:nvPr/>
            </p:nvSpPr>
            <p:spPr bwMode="auto">
              <a:xfrm>
                <a:off x="2546" y="2344"/>
                <a:ext cx="29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8" name="Line 365"/>
              <p:cNvSpPr>
                <a:spLocks noChangeShapeType="1"/>
              </p:cNvSpPr>
              <p:nvPr/>
            </p:nvSpPr>
            <p:spPr bwMode="auto">
              <a:xfrm flipV="1">
                <a:off x="2575" y="2373"/>
                <a:ext cx="29" cy="3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89" name="Line 366"/>
              <p:cNvSpPr>
                <a:spLocks noChangeShapeType="1"/>
              </p:cNvSpPr>
              <p:nvPr/>
            </p:nvSpPr>
            <p:spPr bwMode="auto">
              <a:xfrm>
                <a:off x="2604" y="2373"/>
                <a:ext cx="19" cy="8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0" name="Line 367"/>
              <p:cNvSpPr>
                <a:spLocks noChangeShapeType="1"/>
              </p:cNvSpPr>
              <p:nvPr/>
            </p:nvSpPr>
            <p:spPr bwMode="auto">
              <a:xfrm flipV="1">
                <a:off x="2623" y="2421"/>
                <a:ext cx="28" cy="3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1" name="Line 368"/>
              <p:cNvSpPr>
                <a:spLocks noChangeShapeType="1"/>
              </p:cNvSpPr>
              <p:nvPr/>
            </p:nvSpPr>
            <p:spPr bwMode="auto">
              <a:xfrm flipV="1">
                <a:off x="2651" y="2363"/>
                <a:ext cx="29" cy="5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2" name="Line 369"/>
              <p:cNvSpPr>
                <a:spLocks noChangeShapeType="1"/>
              </p:cNvSpPr>
              <p:nvPr/>
            </p:nvSpPr>
            <p:spPr bwMode="auto">
              <a:xfrm>
                <a:off x="2680" y="2363"/>
                <a:ext cx="2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3" name="Line 370"/>
              <p:cNvSpPr>
                <a:spLocks noChangeShapeType="1"/>
              </p:cNvSpPr>
              <p:nvPr/>
            </p:nvSpPr>
            <p:spPr bwMode="auto">
              <a:xfrm>
                <a:off x="2709" y="2373"/>
                <a:ext cx="1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4" name="Line 371"/>
              <p:cNvSpPr>
                <a:spLocks noChangeShapeType="1"/>
              </p:cNvSpPr>
              <p:nvPr/>
            </p:nvSpPr>
            <p:spPr bwMode="auto">
              <a:xfrm>
                <a:off x="2728" y="2383"/>
                <a:ext cx="28" cy="11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5" name="Line 372"/>
              <p:cNvSpPr>
                <a:spLocks noChangeShapeType="1"/>
              </p:cNvSpPr>
              <p:nvPr/>
            </p:nvSpPr>
            <p:spPr bwMode="auto">
              <a:xfrm>
                <a:off x="2756" y="2497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6" name="Line 373"/>
              <p:cNvSpPr>
                <a:spLocks noChangeShapeType="1"/>
              </p:cNvSpPr>
              <p:nvPr/>
            </p:nvSpPr>
            <p:spPr bwMode="auto">
              <a:xfrm flipV="1">
                <a:off x="2785" y="2506"/>
                <a:ext cx="1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7" name="Line 374"/>
              <p:cNvSpPr>
                <a:spLocks noChangeShapeType="1"/>
              </p:cNvSpPr>
              <p:nvPr/>
            </p:nvSpPr>
            <p:spPr bwMode="auto">
              <a:xfrm flipV="1">
                <a:off x="2804" y="2402"/>
                <a:ext cx="28" cy="10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8" name="Line 375"/>
              <p:cNvSpPr>
                <a:spLocks noChangeShapeType="1"/>
              </p:cNvSpPr>
              <p:nvPr/>
            </p:nvSpPr>
            <p:spPr bwMode="auto">
              <a:xfrm flipV="1">
                <a:off x="2832" y="2335"/>
                <a:ext cx="29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499" name="Line 376"/>
              <p:cNvSpPr>
                <a:spLocks noChangeShapeType="1"/>
              </p:cNvSpPr>
              <p:nvPr/>
            </p:nvSpPr>
            <p:spPr bwMode="auto">
              <a:xfrm flipV="1">
                <a:off x="2861" y="2268"/>
                <a:ext cx="19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0" name="Line 377"/>
              <p:cNvSpPr>
                <a:spLocks noChangeShapeType="1"/>
              </p:cNvSpPr>
              <p:nvPr/>
            </p:nvSpPr>
            <p:spPr bwMode="auto">
              <a:xfrm flipV="1">
                <a:off x="2880" y="2192"/>
                <a:ext cx="29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1" name="Line 378"/>
              <p:cNvSpPr>
                <a:spLocks noChangeShapeType="1"/>
              </p:cNvSpPr>
              <p:nvPr/>
            </p:nvSpPr>
            <p:spPr bwMode="auto">
              <a:xfrm>
                <a:off x="2909" y="2192"/>
                <a:ext cx="28" cy="11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2" name="Line 379"/>
              <p:cNvSpPr>
                <a:spLocks noChangeShapeType="1"/>
              </p:cNvSpPr>
              <p:nvPr/>
            </p:nvSpPr>
            <p:spPr bwMode="auto">
              <a:xfrm>
                <a:off x="2937" y="2306"/>
                <a:ext cx="19" cy="29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3" name="Line 380"/>
              <p:cNvSpPr>
                <a:spLocks noChangeShapeType="1"/>
              </p:cNvSpPr>
              <p:nvPr/>
            </p:nvSpPr>
            <p:spPr bwMode="auto">
              <a:xfrm>
                <a:off x="2956" y="2602"/>
                <a:ext cx="29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4" name="Line 381"/>
              <p:cNvSpPr>
                <a:spLocks noChangeShapeType="1"/>
              </p:cNvSpPr>
              <p:nvPr/>
            </p:nvSpPr>
            <p:spPr bwMode="auto">
              <a:xfrm>
                <a:off x="2985" y="2630"/>
                <a:ext cx="29" cy="29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5" name="Line 382"/>
              <p:cNvSpPr>
                <a:spLocks noChangeShapeType="1"/>
              </p:cNvSpPr>
              <p:nvPr/>
            </p:nvSpPr>
            <p:spPr bwMode="auto">
              <a:xfrm flipV="1">
                <a:off x="3014" y="2773"/>
                <a:ext cx="28" cy="153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6" name="Line 383"/>
              <p:cNvSpPr>
                <a:spLocks noChangeShapeType="1"/>
              </p:cNvSpPr>
              <p:nvPr/>
            </p:nvSpPr>
            <p:spPr bwMode="auto">
              <a:xfrm>
                <a:off x="3042" y="2773"/>
                <a:ext cx="19" cy="13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7" name="Line 384"/>
              <p:cNvSpPr>
                <a:spLocks noChangeShapeType="1"/>
              </p:cNvSpPr>
              <p:nvPr/>
            </p:nvSpPr>
            <p:spPr bwMode="auto">
              <a:xfrm>
                <a:off x="3061" y="2907"/>
                <a:ext cx="29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8" name="Line 385"/>
              <p:cNvSpPr>
                <a:spLocks noChangeShapeType="1"/>
              </p:cNvSpPr>
              <p:nvPr/>
            </p:nvSpPr>
            <p:spPr bwMode="auto">
              <a:xfrm>
                <a:off x="3090" y="2926"/>
                <a:ext cx="28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09" name="Line 386"/>
              <p:cNvSpPr>
                <a:spLocks noChangeShapeType="1"/>
              </p:cNvSpPr>
              <p:nvPr/>
            </p:nvSpPr>
            <p:spPr bwMode="auto">
              <a:xfrm flipV="1">
                <a:off x="3118" y="2859"/>
                <a:ext cx="20" cy="134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0" name="Line 387"/>
              <p:cNvSpPr>
                <a:spLocks noChangeShapeType="1"/>
              </p:cNvSpPr>
              <p:nvPr/>
            </p:nvSpPr>
            <p:spPr bwMode="auto">
              <a:xfrm>
                <a:off x="3138" y="2859"/>
                <a:ext cx="28" cy="2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1" name="Line 388"/>
              <p:cNvSpPr>
                <a:spLocks noChangeShapeType="1"/>
              </p:cNvSpPr>
              <p:nvPr/>
            </p:nvSpPr>
            <p:spPr bwMode="auto">
              <a:xfrm>
                <a:off x="3166" y="2888"/>
                <a:ext cx="29" cy="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2" name="Line 389"/>
              <p:cNvSpPr>
                <a:spLocks noChangeShapeType="1"/>
              </p:cNvSpPr>
              <p:nvPr/>
            </p:nvSpPr>
            <p:spPr bwMode="auto">
              <a:xfrm flipV="1">
                <a:off x="3195" y="2840"/>
                <a:ext cx="19" cy="5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3" name="Line 390"/>
              <p:cNvSpPr>
                <a:spLocks noChangeShapeType="1"/>
              </p:cNvSpPr>
              <p:nvPr/>
            </p:nvSpPr>
            <p:spPr bwMode="auto">
              <a:xfrm flipV="1">
                <a:off x="3214" y="2773"/>
                <a:ext cx="28" cy="6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4" name="Line 391"/>
              <p:cNvSpPr>
                <a:spLocks noChangeShapeType="1"/>
              </p:cNvSpPr>
              <p:nvPr/>
            </p:nvSpPr>
            <p:spPr bwMode="auto">
              <a:xfrm flipV="1">
                <a:off x="3242" y="2688"/>
                <a:ext cx="29" cy="8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5" name="Line 392"/>
              <p:cNvSpPr>
                <a:spLocks noChangeShapeType="1"/>
              </p:cNvSpPr>
              <p:nvPr/>
            </p:nvSpPr>
            <p:spPr bwMode="auto">
              <a:xfrm>
                <a:off x="3271" y="2688"/>
                <a:ext cx="29" cy="152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6" name="Line 393"/>
              <p:cNvSpPr>
                <a:spLocks noChangeShapeType="1"/>
              </p:cNvSpPr>
              <p:nvPr/>
            </p:nvSpPr>
            <p:spPr bwMode="auto">
              <a:xfrm flipV="1">
                <a:off x="3300" y="2754"/>
                <a:ext cx="19" cy="8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7" name="Line 394"/>
              <p:cNvSpPr>
                <a:spLocks noChangeShapeType="1"/>
              </p:cNvSpPr>
              <p:nvPr/>
            </p:nvSpPr>
            <p:spPr bwMode="auto">
              <a:xfrm>
                <a:off x="3319" y="2754"/>
                <a:ext cx="28" cy="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8" name="Line 395"/>
              <p:cNvSpPr>
                <a:spLocks noChangeShapeType="1"/>
              </p:cNvSpPr>
              <p:nvPr/>
            </p:nvSpPr>
            <p:spPr bwMode="auto">
              <a:xfrm>
                <a:off x="3347" y="2754"/>
                <a:ext cx="2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19" name="Line 396"/>
              <p:cNvSpPr>
                <a:spLocks noChangeShapeType="1"/>
              </p:cNvSpPr>
              <p:nvPr/>
            </p:nvSpPr>
            <p:spPr bwMode="auto">
              <a:xfrm flipV="1">
                <a:off x="3376" y="2707"/>
                <a:ext cx="19" cy="5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0" name="Line 397"/>
              <p:cNvSpPr>
                <a:spLocks noChangeShapeType="1"/>
              </p:cNvSpPr>
              <p:nvPr/>
            </p:nvSpPr>
            <p:spPr bwMode="auto">
              <a:xfrm>
                <a:off x="3395" y="2707"/>
                <a:ext cx="29" cy="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1" name="Line 398"/>
              <p:cNvSpPr>
                <a:spLocks noChangeShapeType="1"/>
              </p:cNvSpPr>
              <p:nvPr/>
            </p:nvSpPr>
            <p:spPr bwMode="auto">
              <a:xfrm>
                <a:off x="3424" y="2707"/>
                <a:ext cx="28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2" name="Line 399"/>
              <p:cNvSpPr>
                <a:spLocks noChangeShapeType="1"/>
              </p:cNvSpPr>
              <p:nvPr/>
            </p:nvSpPr>
            <p:spPr bwMode="auto">
              <a:xfrm flipV="1">
                <a:off x="3452" y="2707"/>
                <a:ext cx="19" cy="2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3" name="Line 400"/>
              <p:cNvSpPr>
                <a:spLocks noChangeShapeType="1"/>
              </p:cNvSpPr>
              <p:nvPr/>
            </p:nvSpPr>
            <p:spPr bwMode="auto">
              <a:xfrm flipV="1">
                <a:off x="3471" y="2659"/>
                <a:ext cx="29" cy="4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4" name="Line 401"/>
              <p:cNvSpPr>
                <a:spLocks noChangeShapeType="1"/>
              </p:cNvSpPr>
              <p:nvPr/>
            </p:nvSpPr>
            <p:spPr bwMode="auto">
              <a:xfrm flipV="1">
                <a:off x="3500" y="2649"/>
                <a:ext cx="28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5" name="Line 402"/>
              <p:cNvSpPr>
                <a:spLocks noChangeShapeType="1"/>
              </p:cNvSpPr>
              <p:nvPr/>
            </p:nvSpPr>
            <p:spPr bwMode="auto">
              <a:xfrm>
                <a:off x="3528" y="2649"/>
                <a:ext cx="19" cy="58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6" name="Line 403"/>
              <p:cNvSpPr>
                <a:spLocks noChangeShapeType="1"/>
              </p:cNvSpPr>
              <p:nvPr/>
            </p:nvSpPr>
            <p:spPr bwMode="auto">
              <a:xfrm>
                <a:off x="3547" y="2707"/>
                <a:ext cx="29" cy="47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7" name="Line 404"/>
              <p:cNvSpPr>
                <a:spLocks noChangeShapeType="1"/>
              </p:cNvSpPr>
              <p:nvPr/>
            </p:nvSpPr>
            <p:spPr bwMode="auto">
              <a:xfrm>
                <a:off x="3576" y="2754"/>
                <a:ext cx="29" cy="10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8" name="Line 405"/>
              <p:cNvSpPr>
                <a:spLocks noChangeShapeType="1"/>
              </p:cNvSpPr>
              <p:nvPr/>
            </p:nvSpPr>
            <p:spPr bwMode="auto">
              <a:xfrm>
                <a:off x="3605" y="2764"/>
                <a:ext cx="28" cy="19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29" name="Line 406"/>
              <p:cNvSpPr>
                <a:spLocks noChangeShapeType="1"/>
              </p:cNvSpPr>
              <p:nvPr/>
            </p:nvSpPr>
            <p:spPr bwMode="auto">
              <a:xfrm flipV="1">
                <a:off x="3633" y="2707"/>
                <a:ext cx="19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0" name="Line 407"/>
              <p:cNvSpPr>
                <a:spLocks noChangeShapeType="1"/>
              </p:cNvSpPr>
              <p:nvPr/>
            </p:nvSpPr>
            <p:spPr bwMode="auto">
              <a:xfrm>
                <a:off x="3652" y="2707"/>
                <a:ext cx="29" cy="95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1" name="Line 408"/>
              <p:cNvSpPr>
                <a:spLocks noChangeShapeType="1"/>
              </p:cNvSpPr>
              <p:nvPr/>
            </p:nvSpPr>
            <p:spPr bwMode="auto">
              <a:xfrm>
                <a:off x="3681" y="2802"/>
                <a:ext cx="29" cy="76"/>
              </a:xfrm>
              <a:prstGeom prst="line">
                <a:avLst/>
              </a:prstGeom>
              <a:noFill/>
              <a:ln w="10">
                <a:solidFill>
                  <a:srgbClr val="00008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2" name="Line 409"/>
              <p:cNvSpPr>
                <a:spLocks noChangeShapeType="1"/>
              </p:cNvSpPr>
              <p:nvPr/>
            </p:nvSpPr>
            <p:spPr bwMode="auto">
              <a:xfrm flipV="1">
                <a:off x="802" y="2430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3" name="Line 410"/>
              <p:cNvSpPr>
                <a:spLocks noChangeShapeType="1"/>
              </p:cNvSpPr>
              <p:nvPr/>
            </p:nvSpPr>
            <p:spPr bwMode="auto">
              <a:xfrm flipV="1">
                <a:off x="840" y="2421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4" name="Line 411"/>
              <p:cNvSpPr>
                <a:spLocks noChangeShapeType="1"/>
              </p:cNvSpPr>
              <p:nvPr/>
            </p:nvSpPr>
            <p:spPr bwMode="auto">
              <a:xfrm flipV="1">
                <a:off x="878" y="2411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5" name="Line 412"/>
              <p:cNvSpPr>
                <a:spLocks noChangeShapeType="1"/>
              </p:cNvSpPr>
              <p:nvPr/>
            </p:nvSpPr>
            <p:spPr bwMode="auto">
              <a:xfrm flipV="1">
                <a:off x="916" y="2402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6" name="Line 413"/>
              <p:cNvSpPr>
                <a:spLocks noChangeShapeType="1"/>
              </p:cNvSpPr>
              <p:nvPr/>
            </p:nvSpPr>
            <p:spPr bwMode="auto">
              <a:xfrm flipV="1">
                <a:off x="954" y="2383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7" name="Line 414"/>
              <p:cNvSpPr>
                <a:spLocks noChangeShapeType="1"/>
              </p:cNvSpPr>
              <p:nvPr/>
            </p:nvSpPr>
            <p:spPr bwMode="auto">
              <a:xfrm flipV="1">
                <a:off x="992" y="2373"/>
                <a:ext cx="39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8" name="Line 415"/>
              <p:cNvSpPr>
                <a:spLocks noChangeShapeType="1"/>
              </p:cNvSpPr>
              <p:nvPr/>
            </p:nvSpPr>
            <p:spPr bwMode="auto">
              <a:xfrm flipV="1">
                <a:off x="1031" y="2363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39" name="Line 416"/>
              <p:cNvSpPr>
                <a:spLocks noChangeShapeType="1"/>
              </p:cNvSpPr>
              <p:nvPr/>
            </p:nvSpPr>
            <p:spPr bwMode="auto">
              <a:xfrm flipV="1">
                <a:off x="1069" y="2354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0" name="Line 417"/>
              <p:cNvSpPr>
                <a:spLocks noChangeShapeType="1"/>
              </p:cNvSpPr>
              <p:nvPr/>
            </p:nvSpPr>
            <p:spPr bwMode="auto">
              <a:xfrm flipV="1">
                <a:off x="1107" y="2344"/>
                <a:ext cx="4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1" name="Line 418"/>
              <p:cNvSpPr>
                <a:spLocks noChangeShapeType="1"/>
              </p:cNvSpPr>
              <p:nvPr/>
            </p:nvSpPr>
            <p:spPr bwMode="auto">
              <a:xfrm flipV="1">
                <a:off x="1155" y="2335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2" name="Line 419"/>
              <p:cNvSpPr>
                <a:spLocks noChangeShapeType="1"/>
              </p:cNvSpPr>
              <p:nvPr/>
            </p:nvSpPr>
            <p:spPr bwMode="auto">
              <a:xfrm>
                <a:off x="1193" y="2335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3" name="Line 420"/>
              <p:cNvSpPr>
                <a:spLocks noChangeShapeType="1"/>
              </p:cNvSpPr>
              <p:nvPr/>
            </p:nvSpPr>
            <p:spPr bwMode="auto">
              <a:xfrm flipV="1">
                <a:off x="1231" y="2325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4" name="Line 421"/>
              <p:cNvSpPr>
                <a:spLocks noChangeShapeType="1"/>
              </p:cNvSpPr>
              <p:nvPr/>
            </p:nvSpPr>
            <p:spPr bwMode="auto">
              <a:xfrm flipV="1">
                <a:off x="1269" y="2316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5" name="Line 422"/>
              <p:cNvSpPr>
                <a:spLocks noChangeShapeType="1"/>
              </p:cNvSpPr>
              <p:nvPr/>
            </p:nvSpPr>
            <p:spPr bwMode="auto">
              <a:xfrm flipV="1">
                <a:off x="1307" y="2306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6" name="Line 423"/>
              <p:cNvSpPr>
                <a:spLocks noChangeShapeType="1"/>
              </p:cNvSpPr>
              <p:nvPr/>
            </p:nvSpPr>
            <p:spPr bwMode="auto">
              <a:xfrm>
                <a:off x="1345" y="2306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7" name="Line 424"/>
              <p:cNvSpPr>
                <a:spLocks noChangeShapeType="1"/>
              </p:cNvSpPr>
              <p:nvPr/>
            </p:nvSpPr>
            <p:spPr bwMode="auto">
              <a:xfrm flipV="1">
                <a:off x="1383" y="2297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8" name="Line 425"/>
              <p:cNvSpPr>
                <a:spLocks noChangeShapeType="1"/>
              </p:cNvSpPr>
              <p:nvPr/>
            </p:nvSpPr>
            <p:spPr bwMode="auto">
              <a:xfrm>
                <a:off x="1421" y="2297"/>
                <a:ext cx="39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49" name="Line 426"/>
              <p:cNvSpPr>
                <a:spLocks noChangeShapeType="1"/>
              </p:cNvSpPr>
              <p:nvPr/>
            </p:nvSpPr>
            <p:spPr bwMode="auto">
              <a:xfrm flipV="1">
                <a:off x="1460" y="2287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0" name="Line 427"/>
              <p:cNvSpPr>
                <a:spLocks noChangeShapeType="1"/>
              </p:cNvSpPr>
              <p:nvPr/>
            </p:nvSpPr>
            <p:spPr bwMode="auto">
              <a:xfrm>
                <a:off x="1498" y="2287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1" name="Line 428"/>
              <p:cNvSpPr>
                <a:spLocks noChangeShapeType="1"/>
              </p:cNvSpPr>
              <p:nvPr/>
            </p:nvSpPr>
            <p:spPr bwMode="auto">
              <a:xfrm>
                <a:off x="1536" y="2287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2" name="Line 429"/>
              <p:cNvSpPr>
                <a:spLocks noChangeShapeType="1"/>
              </p:cNvSpPr>
              <p:nvPr/>
            </p:nvSpPr>
            <p:spPr bwMode="auto">
              <a:xfrm flipV="1">
                <a:off x="1574" y="2278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3" name="Line 430"/>
              <p:cNvSpPr>
                <a:spLocks noChangeShapeType="1"/>
              </p:cNvSpPr>
              <p:nvPr/>
            </p:nvSpPr>
            <p:spPr bwMode="auto">
              <a:xfrm>
                <a:off x="1612" y="2278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4" name="Line 431"/>
              <p:cNvSpPr>
                <a:spLocks noChangeShapeType="1"/>
              </p:cNvSpPr>
              <p:nvPr/>
            </p:nvSpPr>
            <p:spPr bwMode="auto">
              <a:xfrm>
                <a:off x="1650" y="2278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5" name="Line 432"/>
              <p:cNvSpPr>
                <a:spLocks noChangeShapeType="1"/>
              </p:cNvSpPr>
              <p:nvPr/>
            </p:nvSpPr>
            <p:spPr bwMode="auto">
              <a:xfrm>
                <a:off x="1688" y="2278"/>
                <a:ext cx="39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6" name="Line 433"/>
              <p:cNvSpPr>
                <a:spLocks noChangeShapeType="1"/>
              </p:cNvSpPr>
              <p:nvPr/>
            </p:nvSpPr>
            <p:spPr bwMode="auto">
              <a:xfrm>
                <a:off x="1727" y="2278"/>
                <a:ext cx="47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7" name="Line 434"/>
              <p:cNvSpPr>
                <a:spLocks noChangeShapeType="1"/>
              </p:cNvSpPr>
              <p:nvPr/>
            </p:nvSpPr>
            <p:spPr bwMode="auto">
              <a:xfrm>
                <a:off x="1774" y="2278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8" name="Line 435"/>
              <p:cNvSpPr>
                <a:spLocks noChangeShapeType="1"/>
              </p:cNvSpPr>
              <p:nvPr/>
            </p:nvSpPr>
            <p:spPr bwMode="auto">
              <a:xfrm>
                <a:off x="1812" y="2278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59" name="Line 436"/>
              <p:cNvSpPr>
                <a:spLocks noChangeShapeType="1"/>
              </p:cNvSpPr>
              <p:nvPr/>
            </p:nvSpPr>
            <p:spPr bwMode="auto">
              <a:xfrm>
                <a:off x="1850" y="2278"/>
                <a:ext cx="39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0" name="Line 437"/>
              <p:cNvSpPr>
                <a:spLocks noChangeShapeType="1"/>
              </p:cNvSpPr>
              <p:nvPr/>
            </p:nvSpPr>
            <p:spPr bwMode="auto">
              <a:xfrm>
                <a:off x="1889" y="2278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1" name="Line 438"/>
              <p:cNvSpPr>
                <a:spLocks noChangeShapeType="1"/>
              </p:cNvSpPr>
              <p:nvPr/>
            </p:nvSpPr>
            <p:spPr bwMode="auto">
              <a:xfrm>
                <a:off x="1927" y="2278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2" name="Line 439"/>
              <p:cNvSpPr>
                <a:spLocks noChangeShapeType="1"/>
              </p:cNvSpPr>
              <p:nvPr/>
            </p:nvSpPr>
            <p:spPr bwMode="auto">
              <a:xfrm>
                <a:off x="1965" y="2287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3" name="Line 440"/>
              <p:cNvSpPr>
                <a:spLocks noChangeShapeType="1"/>
              </p:cNvSpPr>
              <p:nvPr/>
            </p:nvSpPr>
            <p:spPr bwMode="auto">
              <a:xfrm>
                <a:off x="2003" y="2287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4" name="Line 441"/>
              <p:cNvSpPr>
                <a:spLocks noChangeShapeType="1"/>
              </p:cNvSpPr>
              <p:nvPr/>
            </p:nvSpPr>
            <p:spPr bwMode="auto">
              <a:xfrm>
                <a:off x="2041" y="2287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5" name="Line 442"/>
              <p:cNvSpPr>
                <a:spLocks noChangeShapeType="1"/>
              </p:cNvSpPr>
              <p:nvPr/>
            </p:nvSpPr>
            <p:spPr bwMode="auto">
              <a:xfrm>
                <a:off x="2079" y="2297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6" name="Line 443"/>
              <p:cNvSpPr>
                <a:spLocks noChangeShapeType="1"/>
              </p:cNvSpPr>
              <p:nvPr/>
            </p:nvSpPr>
            <p:spPr bwMode="auto">
              <a:xfrm>
                <a:off x="2117" y="2297"/>
                <a:ext cx="39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7" name="Line 444"/>
              <p:cNvSpPr>
                <a:spLocks noChangeShapeType="1"/>
              </p:cNvSpPr>
              <p:nvPr/>
            </p:nvSpPr>
            <p:spPr bwMode="auto">
              <a:xfrm>
                <a:off x="2156" y="2306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8" name="Line 445"/>
              <p:cNvSpPr>
                <a:spLocks noChangeShapeType="1"/>
              </p:cNvSpPr>
              <p:nvPr/>
            </p:nvSpPr>
            <p:spPr bwMode="auto">
              <a:xfrm>
                <a:off x="2194" y="2306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69" name="Line 446"/>
              <p:cNvSpPr>
                <a:spLocks noChangeShapeType="1"/>
              </p:cNvSpPr>
              <p:nvPr/>
            </p:nvSpPr>
            <p:spPr bwMode="auto">
              <a:xfrm>
                <a:off x="2232" y="2316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0" name="Line 447"/>
              <p:cNvSpPr>
                <a:spLocks noChangeShapeType="1"/>
              </p:cNvSpPr>
              <p:nvPr/>
            </p:nvSpPr>
            <p:spPr bwMode="auto">
              <a:xfrm>
                <a:off x="2270" y="2325"/>
                <a:ext cx="38" cy="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1" name="Line 448"/>
              <p:cNvSpPr>
                <a:spLocks noChangeShapeType="1"/>
              </p:cNvSpPr>
              <p:nvPr/>
            </p:nvSpPr>
            <p:spPr bwMode="auto">
              <a:xfrm>
                <a:off x="2308" y="2325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2" name="Line 449"/>
              <p:cNvSpPr>
                <a:spLocks noChangeShapeType="1"/>
              </p:cNvSpPr>
              <p:nvPr/>
            </p:nvSpPr>
            <p:spPr bwMode="auto">
              <a:xfrm>
                <a:off x="2346" y="2335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3" name="Line 450"/>
              <p:cNvSpPr>
                <a:spLocks noChangeShapeType="1"/>
              </p:cNvSpPr>
              <p:nvPr/>
            </p:nvSpPr>
            <p:spPr bwMode="auto">
              <a:xfrm>
                <a:off x="2384" y="2344"/>
                <a:ext cx="4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4" name="Line 451"/>
              <p:cNvSpPr>
                <a:spLocks noChangeShapeType="1"/>
              </p:cNvSpPr>
              <p:nvPr/>
            </p:nvSpPr>
            <p:spPr bwMode="auto">
              <a:xfrm>
                <a:off x="2432" y="2354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5" name="Line 452"/>
              <p:cNvSpPr>
                <a:spLocks noChangeShapeType="1"/>
              </p:cNvSpPr>
              <p:nvPr/>
            </p:nvSpPr>
            <p:spPr bwMode="auto">
              <a:xfrm>
                <a:off x="2470" y="2363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6" name="Line 453"/>
              <p:cNvSpPr>
                <a:spLocks noChangeShapeType="1"/>
              </p:cNvSpPr>
              <p:nvPr/>
            </p:nvSpPr>
            <p:spPr bwMode="auto">
              <a:xfrm>
                <a:off x="2508" y="2373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7" name="Line 454"/>
              <p:cNvSpPr>
                <a:spLocks noChangeShapeType="1"/>
              </p:cNvSpPr>
              <p:nvPr/>
            </p:nvSpPr>
            <p:spPr bwMode="auto">
              <a:xfrm>
                <a:off x="2546" y="2383"/>
                <a:ext cx="39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8" name="Line 455"/>
              <p:cNvSpPr>
                <a:spLocks noChangeShapeType="1"/>
              </p:cNvSpPr>
              <p:nvPr/>
            </p:nvSpPr>
            <p:spPr bwMode="auto">
              <a:xfrm>
                <a:off x="2585" y="2392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79" name="Line 456"/>
              <p:cNvSpPr>
                <a:spLocks noChangeShapeType="1"/>
              </p:cNvSpPr>
              <p:nvPr/>
            </p:nvSpPr>
            <p:spPr bwMode="auto">
              <a:xfrm>
                <a:off x="2623" y="2411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0" name="Line 457"/>
              <p:cNvSpPr>
                <a:spLocks noChangeShapeType="1"/>
              </p:cNvSpPr>
              <p:nvPr/>
            </p:nvSpPr>
            <p:spPr bwMode="auto">
              <a:xfrm>
                <a:off x="2661" y="2421"/>
                <a:ext cx="38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1" name="Line 458"/>
              <p:cNvSpPr>
                <a:spLocks noChangeShapeType="1"/>
              </p:cNvSpPr>
              <p:nvPr/>
            </p:nvSpPr>
            <p:spPr bwMode="auto">
              <a:xfrm>
                <a:off x="2699" y="2430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2" name="Line 459"/>
              <p:cNvSpPr>
                <a:spLocks noChangeShapeType="1"/>
              </p:cNvSpPr>
              <p:nvPr/>
            </p:nvSpPr>
            <p:spPr bwMode="auto">
              <a:xfrm>
                <a:off x="2737" y="2449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3" name="Line 460"/>
              <p:cNvSpPr>
                <a:spLocks noChangeShapeType="1"/>
              </p:cNvSpPr>
              <p:nvPr/>
            </p:nvSpPr>
            <p:spPr bwMode="auto">
              <a:xfrm>
                <a:off x="2775" y="2459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4" name="Line 461"/>
              <p:cNvSpPr>
                <a:spLocks noChangeShapeType="1"/>
              </p:cNvSpPr>
              <p:nvPr/>
            </p:nvSpPr>
            <p:spPr bwMode="auto">
              <a:xfrm>
                <a:off x="2813" y="2478"/>
                <a:ext cx="39" cy="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5" name="Line 462"/>
              <p:cNvSpPr>
                <a:spLocks noChangeShapeType="1"/>
              </p:cNvSpPr>
              <p:nvPr/>
            </p:nvSpPr>
            <p:spPr bwMode="auto">
              <a:xfrm>
                <a:off x="2852" y="2487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6" name="Line 463"/>
              <p:cNvSpPr>
                <a:spLocks noChangeShapeType="1"/>
              </p:cNvSpPr>
              <p:nvPr/>
            </p:nvSpPr>
            <p:spPr bwMode="auto">
              <a:xfrm>
                <a:off x="2890" y="2506"/>
                <a:ext cx="38" cy="10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587" name="Line 464"/>
              <p:cNvSpPr>
                <a:spLocks noChangeShapeType="1"/>
              </p:cNvSpPr>
              <p:nvPr/>
            </p:nvSpPr>
            <p:spPr bwMode="auto">
              <a:xfrm>
                <a:off x="2928" y="2516"/>
                <a:ext cx="38" cy="19"/>
              </a:xfrm>
              <a:prstGeom prst="line">
                <a:avLst/>
              </a:prstGeom>
              <a:noFill/>
              <a:ln w="10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8332" name="Line 466"/>
            <p:cNvSpPr>
              <a:spLocks noChangeShapeType="1"/>
            </p:cNvSpPr>
            <p:nvPr/>
          </p:nvSpPr>
          <p:spPr bwMode="auto">
            <a:xfrm>
              <a:off x="2966" y="2535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3" name="Line 467"/>
            <p:cNvSpPr>
              <a:spLocks noChangeShapeType="1"/>
            </p:cNvSpPr>
            <p:nvPr/>
          </p:nvSpPr>
          <p:spPr bwMode="auto">
            <a:xfrm>
              <a:off x="3004" y="2554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4" name="Line 468"/>
            <p:cNvSpPr>
              <a:spLocks noChangeShapeType="1"/>
            </p:cNvSpPr>
            <p:nvPr/>
          </p:nvSpPr>
          <p:spPr bwMode="auto">
            <a:xfrm>
              <a:off x="3042" y="2573"/>
              <a:ext cx="4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5" name="Line 469"/>
            <p:cNvSpPr>
              <a:spLocks noChangeShapeType="1"/>
            </p:cNvSpPr>
            <p:nvPr/>
          </p:nvSpPr>
          <p:spPr bwMode="auto">
            <a:xfrm>
              <a:off x="3090" y="2592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6" name="Line 470"/>
            <p:cNvSpPr>
              <a:spLocks noChangeShapeType="1"/>
            </p:cNvSpPr>
            <p:nvPr/>
          </p:nvSpPr>
          <p:spPr bwMode="auto">
            <a:xfrm>
              <a:off x="3128" y="2611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7" name="Line 471"/>
            <p:cNvSpPr>
              <a:spLocks noChangeShapeType="1"/>
            </p:cNvSpPr>
            <p:nvPr/>
          </p:nvSpPr>
          <p:spPr bwMode="auto">
            <a:xfrm>
              <a:off x="3166" y="2630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8" name="Line 472"/>
            <p:cNvSpPr>
              <a:spLocks noChangeShapeType="1"/>
            </p:cNvSpPr>
            <p:nvPr/>
          </p:nvSpPr>
          <p:spPr bwMode="auto">
            <a:xfrm>
              <a:off x="3204" y="2649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39" name="Line 473"/>
            <p:cNvSpPr>
              <a:spLocks noChangeShapeType="1"/>
            </p:cNvSpPr>
            <p:nvPr/>
          </p:nvSpPr>
          <p:spPr bwMode="auto">
            <a:xfrm>
              <a:off x="3242" y="2668"/>
              <a:ext cx="39" cy="20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0" name="Line 474"/>
            <p:cNvSpPr>
              <a:spLocks noChangeShapeType="1"/>
            </p:cNvSpPr>
            <p:nvPr/>
          </p:nvSpPr>
          <p:spPr bwMode="auto">
            <a:xfrm>
              <a:off x="3281" y="2688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1" name="Line 475"/>
            <p:cNvSpPr>
              <a:spLocks noChangeShapeType="1"/>
            </p:cNvSpPr>
            <p:nvPr/>
          </p:nvSpPr>
          <p:spPr bwMode="auto">
            <a:xfrm>
              <a:off x="3319" y="2707"/>
              <a:ext cx="38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2" name="Line 476"/>
            <p:cNvSpPr>
              <a:spLocks noChangeShapeType="1"/>
            </p:cNvSpPr>
            <p:nvPr/>
          </p:nvSpPr>
          <p:spPr bwMode="auto">
            <a:xfrm>
              <a:off x="3357" y="2735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3" name="Line 477"/>
            <p:cNvSpPr>
              <a:spLocks noChangeShapeType="1"/>
            </p:cNvSpPr>
            <p:nvPr/>
          </p:nvSpPr>
          <p:spPr bwMode="auto">
            <a:xfrm>
              <a:off x="3395" y="2754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4" name="Line 478"/>
            <p:cNvSpPr>
              <a:spLocks noChangeShapeType="1"/>
            </p:cNvSpPr>
            <p:nvPr/>
          </p:nvSpPr>
          <p:spPr bwMode="auto">
            <a:xfrm>
              <a:off x="3433" y="2773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5" name="Line 479"/>
            <p:cNvSpPr>
              <a:spLocks noChangeShapeType="1"/>
            </p:cNvSpPr>
            <p:nvPr/>
          </p:nvSpPr>
          <p:spPr bwMode="auto">
            <a:xfrm>
              <a:off x="3471" y="2802"/>
              <a:ext cx="38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6" name="Line 480"/>
            <p:cNvSpPr>
              <a:spLocks noChangeShapeType="1"/>
            </p:cNvSpPr>
            <p:nvPr/>
          </p:nvSpPr>
          <p:spPr bwMode="auto">
            <a:xfrm>
              <a:off x="3509" y="2830"/>
              <a:ext cx="38" cy="20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7" name="Line 481"/>
            <p:cNvSpPr>
              <a:spLocks noChangeShapeType="1"/>
            </p:cNvSpPr>
            <p:nvPr/>
          </p:nvSpPr>
          <p:spPr bwMode="auto">
            <a:xfrm>
              <a:off x="3547" y="2850"/>
              <a:ext cx="39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8" name="Line 482"/>
            <p:cNvSpPr>
              <a:spLocks noChangeShapeType="1"/>
            </p:cNvSpPr>
            <p:nvPr/>
          </p:nvSpPr>
          <p:spPr bwMode="auto">
            <a:xfrm>
              <a:off x="3586" y="2878"/>
              <a:ext cx="38" cy="1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49" name="Line 483"/>
            <p:cNvSpPr>
              <a:spLocks noChangeShapeType="1"/>
            </p:cNvSpPr>
            <p:nvPr/>
          </p:nvSpPr>
          <p:spPr bwMode="auto">
            <a:xfrm>
              <a:off x="3624" y="2897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0" name="Line 484"/>
            <p:cNvSpPr>
              <a:spLocks noChangeShapeType="1"/>
            </p:cNvSpPr>
            <p:nvPr/>
          </p:nvSpPr>
          <p:spPr bwMode="auto">
            <a:xfrm>
              <a:off x="3662" y="2926"/>
              <a:ext cx="48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1" name="Line 485"/>
            <p:cNvSpPr>
              <a:spLocks noChangeShapeType="1"/>
            </p:cNvSpPr>
            <p:nvPr/>
          </p:nvSpPr>
          <p:spPr bwMode="auto">
            <a:xfrm>
              <a:off x="3710" y="2954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2" name="Line 486"/>
            <p:cNvSpPr>
              <a:spLocks noChangeShapeType="1"/>
            </p:cNvSpPr>
            <p:nvPr/>
          </p:nvSpPr>
          <p:spPr bwMode="auto">
            <a:xfrm>
              <a:off x="3748" y="2983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3" name="Line 487"/>
            <p:cNvSpPr>
              <a:spLocks noChangeShapeType="1"/>
            </p:cNvSpPr>
            <p:nvPr/>
          </p:nvSpPr>
          <p:spPr bwMode="auto">
            <a:xfrm>
              <a:off x="3786" y="3012"/>
              <a:ext cx="38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4" name="Line 488"/>
            <p:cNvSpPr>
              <a:spLocks noChangeShapeType="1"/>
            </p:cNvSpPr>
            <p:nvPr/>
          </p:nvSpPr>
          <p:spPr bwMode="auto">
            <a:xfrm>
              <a:off x="3824" y="3040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5" name="Line 489"/>
            <p:cNvSpPr>
              <a:spLocks noChangeShapeType="1"/>
            </p:cNvSpPr>
            <p:nvPr/>
          </p:nvSpPr>
          <p:spPr bwMode="auto">
            <a:xfrm>
              <a:off x="3862" y="3069"/>
              <a:ext cx="38" cy="2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6" name="Line 490"/>
            <p:cNvSpPr>
              <a:spLocks noChangeShapeType="1"/>
            </p:cNvSpPr>
            <p:nvPr/>
          </p:nvSpPr>
          <p:spPr bwMode="auto">
            <a:xfrm>
              <a:off x="3900" y="3097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7" name="Line 491"/>
            <p:cNvSpPr>
              <a:spLocks noChangeShapeType="1"/>
            </p:cNvSpPr>
            <p:nvPr/>
          </p:nvSpPr>
          <p:spPr bwMode="auto">
            <a:xfrm>
              <a:off x="3938" y="3126"/>
              <a:ext cx="38" cy="29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8" name="Line 492"/>
            <p:cNvSpPr>
              <a:spLocks noChangeShapeType="1"/>
            </p:cNvSpPr>
            <p:nvPr/>
          </p:nvSpPr>
          <p:spPr bwMode="auto">
            <a:xfrm>
              <a:off x="3976" y="3155"/>
              <a:ext cx="39" cy="38"/>
            </a:xfrm>
            <a:prstGeom prst="line">
              <a:avLst/>
            </a:prstGeom>
            <a:noFill/>
            <a:ln w="10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359" name="Rectangle 493"/>
            <p:cNvSpPr>
              <a:spLocks noChangeArrowheads="1"/>
            </p:cNvSpPr>
            <p:nvPr/>
          </p:nvSpPr>
          <p:spPr bwMode="auto">
            <a:xfrm>
              <a:off x="1669" y="1497"/>
              <a:ext cx="144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Heating Oil Price By Month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0" name="Rectangle 494"/>
            <p:cNvSpPr>
              <a:spLocks noChangeArrowheads="1"/>
            </p:cNvSpPr>
            <p:nvPr/>
          </p:nvSpPr>
          <p:spPr bwMode="auto">
            <a:xfrm>
              <a:off x="1002" y="2697"/>
              <a:ext cx="80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y = -0.009275x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1" name="Rectangle 495"/>
            <p:cNvSpPr>
              <a:spLocks noChangeArrowheads="1"/>
            </p:cNvSpPr>
            <p:nvPr/>
          </p:nvSpPr>
          <p:spPr bwMode="auto">
            <a:xfrm>
              <a:off x="1698" y="2697"/>
              <a:ext cx="76" cy="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2" name="Rectangle 496"/>
            <p:cNvSpPr>
              <a:spLocks noChangeArrowheads="1"/>
            </p:cNvSpPr>
            <p:nvPr/>
          </p:nvSpPr>
          <p:spPr bwMode="auto">
            <a:xfrm>
              <a:off x="1736" y="2697"/>
              <a:ext cx="140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+ 0.719186x + 73.042898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3" name="Rectangle 497"/>
            <p:cNvSpPr>
              <a:spLocks noChangeArrowheads="1"/>
            </p:cNvSpPr>
            <p:nvPr/>
          </p:nvSpPr>
          <p:spPr bwMode="auto">
            <a:xfrm>
              <a:off x="1650" y="2840"/>
              <a:ext cx="133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4" name="Rectangle 498"/>
            <p:cNvSpPr>
              <a:spLocks noChangeArrowheads="1"/>
            </p:cNvSpPr>
            <p:nvPr/>
          </p:nvSpPr>
          <p:spPr bwMode="auto">
            <a:xfrm>
              <a:off x="1717" y="2840"/>
              <a:ext cx="76" cy="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5" name="Rectangle 499"/>
            <p:cNvSpPr>
              <a:spLocks noChangeArrowheads="1"/>
            </p:cNvSpPr>
            <p:nvPr/>
          </p:nvSpPr>
          <p:spPr bwMode="auto">
            <a:xfrm>
              <a:off x="1755" y="2840"/>
              <a:ext cx="667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 = 0.650738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6" name="Rectangle 500"/>
            <p:cNvSpPr>
              <a:spLocks noChangeArrowheads="1"/>
            </p:cNvSpPr>
            <p:nvPr/>
          </p:nvSpPr>
          <p:spPr bwMode="auto">
            <a:xfrm>
              <a:off x="668" y="3336"/>
              <a:ext cx="11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7" name="Rectangle 501"/>
            <p:cNvSpPr>
              <a:spLocks noChangeArrowheads="1"/>
            </p:cNvSpPr>
            <p:nvPr/>
          </p:nvSpPr>
          <p:spPr bwMode="auto">
            <a:xfrm>
              <a:off x="611" y="307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8" name="Rectangle 502"/>
            <p:cNvSpPr>
              <a:spLocks noChangeArrowheads="1"/>
            </p:cNvSpPr>
            <p:nvPr/>
          </p:nvSpPr>
          <p:spPr bwMode="auto">
            <a:xfrm>
              <a:off x="611" y="2821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69" name="Rectangle 503"/>
            <p:cNvSpPr>
              <a:spLocks noChangeArrowheads="1"/>
            </p:cNvSpPr>
            <p:nvPr/>
          </p:nvSpPr>
          <p:spPr bwMode="auto">
            <a:xfrm>
              <a:off x="611" y="2564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60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0" name="Rectangle 504"/>
            <p:cNvSpPr>
              <a:spLocks noChangeArrowheads="1"/>
            </p:cNvSpPr>
            <p:nvPr/>
          </p:nvSpPr>
          <p:spPr bwMode="auto">
            <a:xfrm>
              <a:off x="611" y="2297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80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1" name="Rectangle 505"/>
            <p:cNvSpPr>
              <a:spLocks noChangeArrowheads="1"/>
            </p:cNvSpPr>
            <p:nvPr/>
          </p:nvSpPr>
          <p:spPr bwMode="auto">
            <a:xfrm>
              <a:off x="554" y="2039"/>
              <a:ext cx="248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2" name="Rectangle 506"/>
            <p:cNvSpPr>
              <a:spLocks noChangeArrowheads="1"/>
            </p:cNvSpPr>
            <p:nvPr/>
          </p:nvSpPr>
          <p:spPr bwMode="auto">
            <a:xfrm>
              <a:off x="554" y="1782"/>
              <a:ext cx="248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120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3" name="Rectangle 507"/>
            <p:cNvSpPr>
              <a:spLocks noChangeArrowheads="1"/>
            </p:cNvSpPr>
            <p:nvPr/>
          </p:nvSpPr>
          <p:spPr bwMode="auto">
            <a:xfrm>
              <a:off x="773" y="3488"/>
              <a:ext cx="114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4" name="Rectangle 508"/>
            <p:cNvSpPr>
              <a:spLocks noChangeArrowheads="1"/>
            </p:cNvSpPr>
            <p:nvPr/>
          </p:nvSpPr>
          <p:spPr bwMode="auto">
            <a:xfrm>
              <a:off x="1002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5" name="Rectangle 509"/>
            <p:cNvSpPr>
              <a:spLocks noChangeArrowheads="1"/>
            </p:cNvSpPr>
            <p:nvPr/>
          </p:nvSpPr>
          <p:spPr bwMode="auto">
            <a:xfrm>
              <a:off x="1259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21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6" name="Rectangle 510"/>
            <p:cNvSpPr>
              <a:spLocks noChangeArrowheads="1"/>
            </p:cNvSpPr>
            <p:nvPr/>
          </p:nvSpPr>
          <p:spPr bwMode="auto">
            <a:xfrm>
              <a:off x="1517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31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7" name="Rectangle 511"/>
            <p:cNvSpPr>
              <a:spLocks noChangeArrowheads="1"/>
            </p:cNvSpPr>
            <p:nvPr/>
          </p:nvSpPr>
          <p:spPr bwMode="auto">
            <a:xfrm>
              <a:off x="1774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41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8" name="Rectangle 512"/>
            <p:cNvSpPr>
              <a:spLocks noChangeArrowheads="1"/>
            </p:cNvSpPr>
            <p:nvPr/>
          </p:nvSpPr>
          <p:spPr bwMode="auto">
            <a:xfrm>
              <a:off x="2032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51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79" name="Rectangle 513"/>
            <p:cNvSpPr>
              <a:spLocks noChangeArrowheads="1"/>
            </p:cNvSpPr>
            <p:nvPr/>
          </p:nvSpPr>
          <p:spPr bwMode="auto">
            <a:xfrm>
              <a:off x="2289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61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0" name="Rectangle 514"/>
            <p:cNvSpPr>
              <a:spLocks noChangeArrowheads="1"/>
            </p:cNvSpPr>
            <p:nvPr/>
          </p:nvSpPr>
          <p:spPr bwMode="auto">
            <a:xfrm>
              <a:off x="2546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71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1" name="Rectangle 515"/>
            <p:cNvSpPr>
              <a:spLocks noChangeArrowheads="1"/>
            </p:cNvSpPr>
            <p:nvPr/>
          </p:nvSpPr>
          <p:spPr bwMode="auto">
            <a:xfrm>
              <a:off x="2804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81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2" name="Rectangle 516"/>
            <p:cNvSpPr>
              <a:spLocks noChangeArrowheads="1"/>
            </p:cNvSpPr>
            <p:nvPr/>
          </p:nvSpPr>
          <p:spPr bwMode="auto">
            <a:xfrm>
              <a:off x="3061" y="3488"/>
              <a:ext cx="18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91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3" name="Rectangle 517"/>
            <p:cNvSpPr>
              <a:spLocks noChangeArrowheads="1"/>
            </p:cNvSpPr>
            <p:nvPr/>
          </p:nvSpPr>
          <p:spPr bwMode="auto">
            <a:xfrm>
              <a:off x="3290" y="3488"/>
              <a:ext cx="248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101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4" name="Rectangle 518"/>
            <p:cNvSpPr>
              <a:spLocks noChangeArrowheads="1"/>
            </p:cNvSpPr>
            <p:nvPr/>
          </p:nvSpPr>
          <p:spPr bwMode="auto">
            <a:xfrm>
              <a:off x="3547" y="3488"/>
              <a:ext cx="248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111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5" name="Rectangle 519"/>
            <p:cNvSpPr>
              <a:spLocks noChangeArrowheads="1"/>
            </p:cNvSpPr>
            <p:nvPr/>
          </p:nvSpPr>
          <p:spPr bwMode="auto">
            <a:xfrm>
              <a:off x="2241" y="3688"/>
              <a:ext cx="391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Month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6" name="Rectangle 520"/>
            <p:cNvSpPr>
              <a:spLocks noChangeArrowheads="1"/>
            </p:cNvSpPr>
            <p:nvPr/>
          </p:nvSpPr>
          <p:spPr bwMode="auto">
            <a:xfrm rot="16200000">
              <a:off x="228" y="2496"/>
              <a:ext cx="439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3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itchFamily="34" charset="0"/>
                  <a:cs typeface="Arial" pitchFamily="34" charset="0"/>
                </a:rPr>
                <a:t>Dollars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387" name="Rectangle 521"/>
            <p:cNvSpPr>
              <a:spLocks noChangeArrowheads="1"/>
            </p:cNvSpPr>
            <p:nvPr/>
          </p:nvSpPr>
          <p:spPr bwMode="auto">
            <a:xfrm>
              <a:off x="192" y="1344"/>
              <a:ext cx="4023" cy="2668"/>
            </a:xfrm>
            <a:prstGeom prst="rect">
              <a:avLst/>
            </a:prstGeom>
            <a:noFill/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964" name="AutoShape 8"/>
          <p:cNvSpPr>
            <a:spLocks noChangeArrowheads="1"/>
          </p:cNvSpPr>
          <p:nvPr/>
        </p:nvSpPr>
        <p:spPr bwMode="auto">
          <a:xfrm>
            <a:off x="6324600" y="1371600"/>
            <a:ext cx="2590800" cy="1371600"/>
          </a:xfrm>
          <a:prstGeom prst="wedgeRoundRectCallout">
            <a:avLst>
              <a:gd name="adj1" fmla="val -59986"/>
              <a:gd name="adj2" fmla="val 110634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i="1" dirty="0">
                <a:solidFill>
                  <a:srgbClr val="CC0000"/>
                </a:solidFill>
              </a:rPr>
              <a:t>Tip  </a:t>
            </a:r>
            <a:r>
              <a:rPr lang="en-US" sz="1400" dirty="0"/>
              <a:t>Sometimes we can get </a:t>
            </a:r>
            <a:r>
              <a:rPr lang="en-US" sz="1400" dirty="0" smtClean="0"/>
              <a:t>more </a:t>
            </a:r>
            <a:r>
              <a:rPr lang="en-US" sz="1400" dirty="0" err="1" smtClean="0"/>
              <a:t>realisticforecasts</a:t>
            </a:r>
            <a:r>
              <a:rPr lang="en-US" sz="1400" dirty="0" smtClean="0"/>
              <a:t> </a:t>
            </a:r>
            <a:r>
              <a:rPr lang="en-US" sz="1400" dirty="0"/>
              <a:t>by ignoring all but the most recent </a:t>
            </a:r>
            <a:r>
              <a:rPr lang="en-US" sz="1400" dirty="0" smtClean="0"/>
              <a:t>data. </a:t>
            </a:r>
            <a:r>
              <a:rPr lang="en-US" sz="1400" dirty="0"/>
              <a:t>Does “fitting” the ancient data really matter?</a:t>
            </a:r>
          </a:p>
          <a:p>
            <a:pPr algn="ctr"/>
            <a:endParaRPr lang="en-US" sz="1400" dirty="0"/>
          </a:p>
        </p:txBody>
      </p:sp>
      <p:sp>
        <p:nvSpPr>
          <p:cNvPr id="40965" name="Oval 9"/>
          <p:cNvSpPr>
            <a:spLocks noChangeArrowheads="1"/>
          </p:cNvSpPr>
          <p:nvPr/>
        </p:nvSpPr>
        <p:spPr bwMode="auto">
          <a:xfrm>
            <a:off x="5224465" y="3802065"/>
            <a:ext cx="1447800" cy="1066800"/>
          </a:xfrm>
          <a:prstGeom prst="ellipse">
            <a:avLst/>
          </a:prstGeom>
          <a:solidFill>
            <a:schemeClr val="accent5">
              <a:lumMod val="75000"/>
              <a:alpha val="19000"/>
            </a:schemeClr>
          </a:solidFill>
          <a:ln w="9525">
            <a:solidFill>
              <a:srgbClr val="0000FF"/>
            </a:solidFill>
            <a:prstDash val="sysDot"/>
            <a:round/>
            <a:headEnd/>
            <a:tailEnd/>
          </a:ln>
          <a:ex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5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Other Fit Measures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905000" y="1447800"/>
            <a:ext cx="6400800" cy="129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i="1" dirty="0">
                <a:solidFill>
                  <a:srgbClr val="0000FF"/>
                </a:solidFill>
              </a:rPr>
              <a:t>MAPE</a:t>
            </a:r>
            <a:r>
              <a:rPr lang="en-US" sz="2800" dirty="0">
                <a:solidFill>
                  <a:srgbClr val="0000FF"/>
                </a:solidFill>
              </a:rPr>
              <a:t> = mean absolute percent error</a:t>
            </a:r>
          </a:p>
          <a:p>
            <a:pPr lvl="1">
              <a:lnSpc>
                <a:spcPct val="4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Pro:</a:t>
            </a:r>
            <a:r>
              <a:rPr lang="en-US" dirty="0">
                <a:solidFill>
                  <a:schemeClr val="accent1"/>
                </a:solidFill>
              </a:rPr>
              <a:t>   Easy to understand and explain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Con:</a:t>
            </a:r>
            <a:r>
              <a:rPr lang="en-US" dirty="0">
                <a:solidFill>
                  <a:schemeClr val="accent1"/>
                </a:solidFill>
              </a:rPr>
              <a:t>  </a:t>
            </a:r>
            <a:r>
              <a:rPr lang="en-US" dirty="0" smtClean="0">
                <a:solidFill>
                  <a:schemeClr val="accent1"/>
                </a:solidFill>
              </a:rPr>
              <a:t>Excel does not report it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981200" y="2971800"/>
            <a:ext cx="6096000" cy="130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i="1" dirty="0">
                <a:solidFill>
                  <a:srgbClr val="0000FF"/>
                </a:solidFill>
              </a:rPr>
              <a:t>MSE</a:t>
            </a:r>
            <a:r>
              <a:rPr lang="en-US" sz="2800" dirty="0">
                <a:solidFill>
                  <a:srgbClr val="0000FF"/>
                </a:solidFill>
              </a:rPr>
              <a:t> = mean squared error*</a:t>
            </a:r>
          </a:p>
          <a:p>
            <a:pPr lvl="1">
              <a:lnSpc>
                <a:spcPct val="4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Pro: </a:t>
            </a:r>
            <a:r>
              <a:rPr lang="en-US" dirty="0">
                <a:solidFill>
                  <a:schemeClr val="accent1"/>
                </a:solidFill>
              </a:rPr>
              <a:t>Penalizes large deviations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Con:  </a:t>
            </a:r>
            <a:r>
              <a:rPr lang="en-US" dirty="0">
                <a:solidFill>
                  <a:schemeClr val="accent1"/>
                </a:solidFill>
              </a:rPr>
              <a:t>Less familiar to decision makers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1905000" y="4495800"/>
            <a:ext cx="5715000" cy="130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i="1" dirty="0">
                <a:solidFill>
                  <a:srgbClr val="0000FF"/>
                </a:solidFill>
              </a:rPr>
              <a:t>MAD</a:t>
            </a:r>
            <a:r>
              <a:rPr lang="en-US" sz="2800" dirty="0">
                <a:solidFill>
                  <a:srgbClr val="0000FF"/>
                </a:solidFill>
              </a:rPr>
              <a:t> = mean absolute deviation</a:t>
            </a:r>
          </a:p>
          <a:p>
            <a:pPr lvl="1">
              <a:lnSpc>
                <a:spcPct val="4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Pro: </a:t>
            </a:r>
            <a:r>
              <a:rPr lang="en-US" dirty="0">
                <a:solidFill>
                  <a:schemeClr val="accent1"/>
                </a:solidFill>
              </a:rPr>
              <a:t>Easy to understand and explain</a:t>
            </a:r>
          </a:p>
          <a:p>
            <a:pPr lvl="1">
              <a:lnSpc>
                <a:spcPct val="70000"/>
              </a:lnSpc>
              <a:spcBef>
                <a:spcPct val="50000"/>
              </a:spcBef>
            </a:pPr>
            <a:r>
              <a:rPr lang="en-US" i="1" dirty="0">
                <a:solidFill>
                  <a:schemeClr val="accent1"/>
                </a:solidFill>
              </a:rPr>
              <a:t>Con:  </a:t>
            </a:r>
            <a:r>
              <a:rPr lang="en-US" dirty="0">
                <a:solidFill>
                  <a:schemeClr val="accent1"/>
                </a:solidFill>
              </a:rPr>
              <a:t>Excel does not report it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2590800" y="6248400"/>
            <a:ext cx="426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*also called </a:t>
            </a:r>
            <a:r>
              <a:rPr lang="en-US" sz="1800" i="1"/>
              <a:t>MSD</a:t>
            </a:r>
            <a:r>
              <a:rPr lang="en-US" sz="1800"/>
              <a:t> (mean squared deviation)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Do-It-Yourself</a:t>
            </a:r>
          </a:p>
        </p:txBody>
      </p:sp>
      <p:sp>
        <p:nvSpPr>
          <p:cNvPr id="44039" name="Text Box 11"/>
          <p:cNvSpPr txBox="1">
            <a:spLocks noChangeArrowheads="1"/>
          </p:cNvSpPr>
          <p:nvPr/>
        </p:nvSpPr>
        <p:spPr bwMode="auto">
          <a:xfrm>
            <a:off x="685800" y="1143000"/>
            <a:ext cx="7772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All things considered (overall fit, fit to recent data, believability, Occam’s Razor) which of these trend models (if any) would you select?  Explain.</a:t>
            </a: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1905000"/>
            <a:ext cx="3457575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4305300"/>
            <a:ext cx="34671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14525"/>
            <a:ext cx="346710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4305300"/>
            <a:ext cx="3476625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704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Final Advice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1447800" y="3048000"/>
            <a:ext cx="5334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Remember Occam’s Razor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Don’t be dazzled by equations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Think about underlying causes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Are your forecasts </a:t>
            </a:r>
            <a:r>
              <a:rPr lang="en-US" i="1" dirty="0">
                <a:solidFill>
                  <a:srgbClr val="0000FF"/>
                </a:solidFill>
              </a:rPr>
              <a:t>credible</a:t>
            </a:r>
            <a:r>
              <a:rPr lang="en-US" dirty="0">
                <a:solidFill>
                  <a:srgbClr val="0000FF"/>
                </a:solidFill>
              </a:rPr>
              <a:t>?</a:t>
            </a:r>
          </a:p>
          <a:p>
            <a:pPr>
              <a:spcBef>
                <a:spcPct val="50000"/>
              </a:spcBef>
              <a:buClr>
                <a:srgbClr val="0000FF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rgbClr val="0000FF"/>
                </a:solidFill>
              </a:rPr>
              <a:t>  Clean, simple graphs </a:t>
            </a:r>
            <a:r>
              <a:rPr lang="en-US" dirty="0" smtClean="0">
                <a:solidFill>
                  <a:srgbClr val="0000FF"/>
                </a:solidFill>
              </a:rPr>
              <a:t>may suffice</a:t>
            </a:r>
            <a:endParaRPr lang="en-US" sz="2000" dirty="0">
              <a:solidFill>
                <a:srgbClr val="0000FF"/>
              </a:solidFill>
            </a:endParaRPr>
          </a:p>
        </p:txBody>
      </p:sp>
      <p:pic>
        <p:nvPicPr>
          <p:cNvPr id="45060" name="Picture 8" descr="j03029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505200"/>
            <a:ext cx="17938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AutoShape 7"/>
          <p:cNvSpPr>
            <a:spLocks noChangeArrowheads="1"/>
          </p:cNvSpPr>
          <p:nvPr/>
        </p:nvSpPr>
        <p:spPr bwMode="auto">
          <a:xfrm>
            <a:off x="4114800" y="1295400"/>
            <a:ext cx="4343400" cy="1295400"/>
          </a:xfrm>
          <a:prstGeom prst="wedgeRoundRectCallout">
            <a:avLst>
              <a:gd name="adj1" fmla="val 41338"/>
              <a:gd name="adj2" fmla="val 142403"/>
              <a:gd name="adj3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800" i="1" dirty="0">
                <a:solidFill>
                  <a:srgbClr val="CC0000"/>
                </a:solidFill>
              </a:rPr>
              <a:t>Occam's Razor</a:t>
            </a:r>
            <a:r>
              <a:rPr lang="en-US" sz="1800" dirty="0"/>
              <a:t>  Given two sufficient explanations, we prefer the simpler.  Named for the English philosopher William of Occam (d. 1349).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610600" cy="685800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Example</a:t>
            </a:r>
            <a:endParaRPr lang="en-US" dirty="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9460" name="Text Box 6"/>
          <p:cNvSpPr txBox="1">
            <a:spLocks noChangeArrowheads="1"/>
          </p:cNvSpPr>
          <p:nvPr/>
        </p:nvSpPr>
        <p:spPr bwMode="auto">
          <a:xfrm>
            <a:off x="381000" y="1219200"/>
            <a:ext cx="76962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dirty="0"/>
              <a:t>Super Bowl win margins lack any clear trend, so exponential smoothing is appropriate. This example uses </a:t>
            </a:r>
            <a:r>
              <a:rPr lang="en-US" sz="2000" i="1" dirty="0">
                <a:latin typeface="Symbol" pitchFamily="18" charset="2"/>
              </a:rPr>
              <a:t>a</a:t>
            </a:r>
            <a:r>
              <a:rPr lang="en-US" sz="2000" dirty="0"/>
              <a:t> = 0.10, i.e., 10% weight to most recent data point.  The smoothed values lag the data, so the </a:t>
            </a:r>
            <a:r>
              <a:rPr lang="en-US" sz="2000" dirty="0" smtClean="0"/>
              <a:t>2014 </a:t>
            </a:r>
            <a:r>
              <a:rPr lang="en-US" sz="2000" dirty="0"/>
              <a:t>forecast isn’t greatly affected by the </a:t>
            </a:r>
            <a:r>
              <a:rPr lang="en-US" sz="2000" dirty="0" smtClean="0"/>
              <a:t>unusual win margins.</a:t>
            </a:r>
            <a:endParaRPr lang="en-US" sz="2000" dirty="0"/>
          </a:p>
        </p:txBody>
      </p:sp>
      <p:pic>
        <p:nvPicPr>
          <p:cNvPr id="19462" name="Picture 7" descr="Goofy Sports 33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143000"/>
            <a:ext cx="1028700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801587"/>
            <a:ext cx="3695699" cy="28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785" y="2927268"/>
            <a:ext cx="4258822" cy="255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504740"/>
            <a:ext cx="41910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Challenges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85800" y="1981200"/>
            <a:ext cx="3581400" cy="3053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i="1" dirty="0" smtClean="0">
                <a:solidFill>
                  <a:srgbClr val="0000FF"/>
                </a:solidFill>
              </a:rPr>
              <a:t>Easy</a:t>
            </a:r>
            <a:endParaRPr lang="en-US" sz="2800" dirty="0">
              <a:solidFill>
                <a:srgbClr val="0000FF"/>
              </a:solidFill>
            </a:endParaRPr>
          </a:p>
          <a:p>
            <a:pPr marL="800100" lvl="1" indent="-342900">
              <a:lnSpc>
                <a:spcPct val="7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000" dirty="0"/>
              <a:t>  Steady, smooth</a:t>
            </a:r>
          </a:p>
          <a:p>
            <a:pPr marL="800100" lvl="1" indent="-342900">
              <a:lnSpc>
                <a:spcPct val="7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000" dirty="0"/>
              <a:t>  Many observations</a:t>
            </a:r>
          </a:p>
          <a:p>
            <a:pPr>
              <a:lnSpc>
                <a:spcPct val="140000"/>
              </a:lnSpc>
              <a:spcBef>
                <a:spcPts val="0"/>
              </a:spcBef>
            </a:pPr>
            <a:endParaRPr lang="en-US" sz="2800" b="1" i="1" dirty="0" smtClean="0">
              <a:solidFill>
                <a:srgbClr val="0000FF"/>
              </a:solidFill>
            </a:endParaRPr>
          </a:p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sz="2800" b="1" i="1" dirty="0" smtClean="0">
                <a:solidFill>
                  <a:srgbClr val="0000FF"/>
                </a:solidFill>
              </a:rPr>
              <a:t>Hard</a:t>
            </a:r>
            <a:endParaRPr lang="en-US" sz="2800" dirty="0">
              <a:solidFill>
                <a:srgbClr val="0000FF"/>
              </a:solidFill>
            </a:endParaRPr>
          </a:p>
          <a:p>
            <a:pPr marL="800100" lvl="1" indent="-342900">
              <a:lnSpc>
                <a:spcPct val="7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000" dirty="0"/>
              <a:t>  Erratic data </a:t>
            </a:r>
          </a:p>
          <a:p>
            <a:pPr marL="800100" lvl="1" indent="-342900">
              <a:lnSpc>
                <a:spcPct val="7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n-US" sz="2000" dirty="0"/>
              <a:t>  Many turning </a:t>
            </a:r>
            <a:r>
              <a:rPr lang="en-US" sz="2000" dirty="0" smtClean="0"/>
              <a:t>points</a:t>
            </a:r>
            <a:endParaRPr lang="en-US" sz="20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489" y="3733799"/>
            <a:ext cx="3853815" cy="231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47640"/>
            <a:ext cx="3773304" cy="22671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59116" y="6099571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33CC"/>
                </a:solidFill>
              </a:rPr>
              <a:t>Source:  </a:t>
            </a:r>
            <a:r>
              <a:rPr lang="en-US" sz="1400" dirty="0" smtClean="0"/>
              <a:t>http</a:t>
            </a:r>
            <a:r>
              <a:rPr lang="en-US" sz="1400" dirty="0"/>
              <a:t>://</a:t>
            </a:r>
            <a:r>
              <a:rPr lang="en-US" sz="1400" dirty="0" smtClean="0"/>
              <a:t>research.stlouisfed.org</a:t>
            </a:r>
            <a:endParaRPr lang="en-US" sz="1400" dirty="0"/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4201929" y="3166614"/>
            <a:ext cx="41433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dirty="0">
                <a:solidFill>
                  <a:srgbClr val="0033CC"/>
                </a:solidFill>
              </a:rPr>
              <a:t>Source: </a:t>
            </a:r>
            <a:r>
              <a:rPr lang="en-US" sz="1400" i="1" dirty="0" smtClean="0"/>
              <a:t>Statistical Abstract of the United States, 2012</a:t>
            </a:r>
            <a:r>
              <a:rPr lang="en-US" sz="1400" dirty="0" smtClean="0"/>
              <a:t>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13430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But Remember …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447800" y="1582564"/>
            <a:ext cx="5181600" cy="13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800100" lvl="1" indent="-342900">
              <a:lnSpc>
                <a:spcPct val="70000"/>
              </a:lnSpc>
              <a:spcBef>
                <a:spcPts val="1800"/>
              </a:spcBef>
              <a:buBlip>
                <a:blip r:embed="rId2"/>
              </a:buBlip>
            </a:pPr>
            <a:r>
              <a:rPr lang="en-US" dirty="0"/>
              <a:t>   A trend may change 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Blip>
                <a:blip r:embed="rId2"/>
              </a:buBlip>
            </a:pPr>
            <a:r>
              <a:rPr lang="en-US" dirty="0"/>
              <a:t>   Think about root causes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Blip>
                <a:blip r:embed="rId2"/>
              </a:buBlip>
            </a:pPr>
            <a:r>
              <a:rPr lang="en-US" dirty="0"/>
              <a:t>   State your assumptions </a:t>
            </a:r>
          </a:p>
        </p:txBody>
      </p:sp>
      <p:pic>
        <p:nvPicPr>
          <p:cNvPr id="21510" name="Picture 7" descr="Business 915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20664"/>
            <a:ext cx="1524000" cy="108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75875"/>
            <a:ext cx="4800600" cy="288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67000" y="6104898"/>
            <a:ext cx="3429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1" dirty="0" smtClean="0">
                <a:solidFill>
                  <a:srgbClr val="0033CC"/>
                </a:solidFill>
              </a:rPr>
              <a:t>Source:  </a:t>
            </a:r>
            <a:r>
              <a:rPr lang="en-US" sz="1400" dirty="0" smtClean="0"/>
              <a:t>http</a:t>
            </a:r>
            <a:r>
              <a:rPr lang="en-US" sz="1400" dirty="0"/>
              <a:t>://</a:t>
            </a:r>
            <a:r>
              <a:rPr lang="en-US" sz="1400" dirty="0" smtClean="0"/>
              <a:t>research.stlouisfed.org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42355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Too Many Choices?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85800" y="1295400"/>
            <a:ext cx="762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/>
              <a:t>Excel offers 6 trend models.  Which is best?</a:t>
            </a:r>
          </a:p>
        </p:txBody>
      </p:sp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905000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C:\Users\Blythe\AppData\Local\Microsoft\Windows\Temporary Internet Files\Content.IE5\W7P52EU8\MC90043441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981200"/>
            <a:ext cx="8128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755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Choosing a Trend Type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447800" y="2057400"/>
            <a:ext cx="6705600" cy="289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800" b="1" i="1" dirty="0">
                <a:solidFill>
                  <a:srgbClr val="0000FF"/>
                </a:solidFill>
                <a:latin typeface="Arial" charset="0"/>
              </a:rPr>
              <a:t>Considerations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</a:pPr>
            <a:r>
              <a:rPr lang="en-US" dirty="0" smtClean="0"/>
              <a:t>Occam's Razor* </a:t>
            </a:r>
            <a:r>
              <a:rPr lang="en-US" dirty="0"/>
              <a:t>says we should choose the simplest model that fits the data</a:t>
            </a:r>
            <a:r>
              <a:rPr lang="en-US" sz="2800" dirty="0"/>
              <a:t>.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</a:pPr>
            <a:r>
              <a:rPr lang="en-US" dirty="0" smtClean="0"/>
              <a:t>Avoid </a:t>
            </a:r>
            <a:r>
              <a:rPr lang="en-US" dirty="0"/>
              <a:t>higher order polynomials (they produce bizarre forecasts).</a:t>
            </a:r>
          </a:p>
          <a:p>
            <a:pPr marL="800100" lvl="1" indent="-342900">
              <a:lnSpc>
                <a:spcPct val="70000"/>
              </a:lnSpc>
              <a:spcBef>
                <a:spcPts val="1800"/>
              </a:spcBef>
              <a:buClr>
                <a:srgbClr val="0000FF"/>
              </a:buClr>
              <a:buBlip>
                <a:blip r:embed="rId2"/>
              </a:buBlip>
            </a:pPr>
            <a:r>
              <a:rPr lang="en-US" dirty="0" smtClean="0"/>
              <a:t>Unfamiliar </a:t>
            </a:r>
            <a:r>
              <a:rPr lang="en-US" dirty="0"/>
              <a:t>trend models may be hard to explain to other people.</a:t>
            </a:r>
          </a:p>
        </p:txBody>
      </p:sp>
      <p:pic>
        <p:nvPicPr>
          <p:cNvPr id="17412" name="Picture 4" descr="http://upload.wikimedia.org/wikipedia/commons/7/70/William_of_Ockha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267313"/>
            <a:ext cx="838200" cy="111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24600" y="5326224"/>
            <a:ext cx="198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From a stained </a:t>
            </a:r>
            <a:r>
              <a:rPr lang="en-US" sz="1200" dirty="0"/>
              <a:t>glass window at a church in </a:t>
            </a:r>
            <a:r>
              <a:rPr lang="en-US" sz="1200" dirty="0" smtClean="0"/>
              <a:t>Surrey, England. Source</a:t>
            </a:r>
            <a:r>
              <a:rPr lang="en-US" sz="1200" dirty="0"/>
              <a:t>: http://en.wikipedia.org/wiki/William_of_Ockham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0" y="5317767"/>
            <a:ext cx="2667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*William </a:t>
            </a:r>
            <a:r>
              <a:rPr lang="en-US" sz="1200" dirty="0"/>
              <a:t>of Ockham </a:t>
            </a:r>
            <a:r>
              <a:rPr lang="en-US" sz="1200" dirty="0" smtClean="0"/>
              <a:t>(various spellings</a:t>
            </a:r>
            <a:r>
              <a:rPr lang="en-US" sz="1200" dirty="0"/>
              <a:t>) was an English </a:t>
            </a:r>
            <a:r>
              <a:rPr lang="en-US" sz="1200" dirty="0" smtClean="0"/>
              <a:t>friar and philosopher. He </a:t>
            </a:r>
            <a:r>
              <a:rPr lang="en-US" sz="1200" dirty="0"/>
              <a:t>is </a:t>
            </a:r>
            <a:r>
              <a:rPr lang="en-US" sz="1200" dirty="0" smtClean="0"/>
              <a:t>known </a:t>
            </a:r>
            <a:r>
              <a:rPr lang="en-US" sz="1200" dirty="0"/>
              <a:t>for Occam's </a:t>
            </a:r>
            <a:r>
              <a:rPr lang="en-US" sz="1200" dirty="0" smtClean="0"/>
              <a:t>Razor</a:t>
            </a:r>
            <a:r>
              <a:rPr lang="en-US" sz="1200" dirty="0"/>
              <a:t>, the </a:t>
            </a:r>
            <a:r>
              <a:rPr lang="en-US" sz="1200" dirty="0" smtClean="0"/>
              <a:t>principle that, given two adequate explanations, we prefer the simpler one.</a:t>
            </a:r>
            <a:endParaRPr lang="en-US" sz="1200" dirty="0"/>
          </a:p>
        </p:txBody>
      </p:sp>
      <p:sp>
        <p:nvSpPr>
          <p:cNvPr id="4" name="Left Arrow 3"/>
          <p:cNvSpPr/>
          <p:nvPr/>
        </p:nvSpPr>
        <p:spPr bwMode="auto">
          <a:xfrm>
            <a:off x="5867400" y="5638800"/>
            <a:ext cx="304800" cy="304800"/>
          </a:xfrm>
          <a:prstGeom prst="lef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406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pPr>
              <a:defRPr/>
            </a:pPr>
            <a:r>
              <a:rPr 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Believability</a:t>
            </a:r>
          </a:p>
        </p:txBody>
      </p:sp>
      <p:sp>
        <p:nvSpPr>
          <p:cNvPr id="24605" name="Text Box 42"/>
          <p:cNvSpPr txBox="1">
            <a:spLocks noChangeArrowheads="1"/>
          </p:cNvSpPr>
          <p:nvPr/>
        </p:nvSpPr>
        <p:spPr bwMode="auto">
          <a:xfrm>
            <a:off x="1676400" y="6096000"/>
            <a:ext cx="5715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dirty="0"/>
              <a:t>Source: </a:t>
            </a:r>
            <a:r>
              <a:rPr lang="en-US" sz="1800" i="1" dirty="0" smtClean="0"/>
              <a:t>Statistical Abstract of the United States, 2012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24606" name="Text Box 43"/>
          <p:cNvSpPr txBox="1">
            <a:spLocks noChangeArrowheads="1"/>
          </p:cNvSpPr>
          <p:nvPr/>
        </p:nvSpPr>
        <p:spPr bwMode="auto">
          <a:xfrm>
            <a:off x="1295400" y="1371600"/>
            <a:ext cx="6324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dirty="0"/>
              <a:t>Do you </a:t>
            </a:r>
            <a:r>
              <a:rPr lang="en-US" i="1" dirty="0"/>
              <a:t>believe</a:t>
            </a:r>
            <a:r>
              <a:rPr lang="en-US" dirty="0"/>
              <a:t> the projections?  Can </a:t>
            </a:r>
            <a:r>
              <a:rPr lang="en-US" dirty="0" smtClean="0"/>
              <a:t>hospital care and health care spending </a:t>
            </a:r>
            <a:r>
              <a:rPr lang="en-US" dirty="0"/>
              <a:t>continue to rise several times as fast as GDP?</a:t>
            </a:r>
          </a:p>
        </p:txBody>
      </p:sp>
      <p:pic>
        <p:nvPicPr>
          <p:cNvPr id="24607" name="Picture 32" descr="Medical 32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692" y="3327400"/>
            <a:ext cx="1113416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03525"/>
            <a:ext cx="4581525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652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</TotalTime>
  <Words>2153</Words>
  <Application>Microsoft Office PowerPoint</Application>
  <PresentationFormat>On-screen Show (4:3)</PresentationFormat>
  <Paragraphs>274</Paragraphs>
  <Slides>35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Default Design</vt:lpstr>
      <vt:lpstr>Mtb Graph</vt:lpstr>
      <vt:lpstr>Equation</vt:lpstr>
      <vt:lpstr>Trend Forecasting</vt:lpstr>
      <vt:lpstr>Trendless Data</vt:lpstr>
      <vt:lpstr>Exponential Smoothing</vt:lpstr>
      <vt:lpstr>Example</vt:lpstr>
      <vt:lpstr>Challenges</vt:lpstr>
      <vt:lpstr>But Remember …</vt:lpstr>
      <vt:lpstr>Too Many Choices?</vt:lpstr>
      <vt:lpstr>Choosing a Trend Type</vt:lpstr>
      <vt:lpstr>Believability</vt:lpstr>
      <vt:lpstr>Asymptotes?</vt:lpstr>
      <vt:lpstr>Common Forecasting Methods</vt:lpstr>
      <vt:lpstr>Selecting a  Forecasting Method </vt:lpstr>
      <vt:lpstr>Common Forecasting Methods</vt:lpstr>
      <vt:lpstr>Common Approaches </vt:lpstr>
      <vt:lpstr>Three Criteria to Assess Trend Models</vt:lpstr>
      <vt:lpstr>Common Trend Models</vt:lpstr>
      <vt:lpstr>Linear Trend</vt:lpstr>
      <vt:lpstr>Quadratic Trend</vt:lpstr>
      <vt:lpstr>Exponential Trend</vt:lpstr>
      <vt:lpstr>Exponential Trend</vt:lpstr>
      <vt:lpstr>S-Curve Trend</vt:lpstr>
      <vt:lpstr>S-Curve Trend</vt:lpstr>
      <vt:lpstr>Slowing Growth: Linear or Quadratic?</vt:lpstr>
      <vt:lpstr>Slowing Growth: Quadratic or S-Curve?</vt:lpstr>
      <vt:lpstr>Slowing Decline: Linear vs Quadratic</vt:lpstr>
      <vt:lpstr>Slowing Decline: Linear vs Exponential</vt:lpstr>
      <vt:lpstr>Turning Point: Linear Trend</vt:lpstr>
      <vt:lpstr>Measuring Fit</vt:lpstr>
      <vt:lpstr>Range of R2</vt:lpstr>
      <vt:lpstr>Interpreting R2</vt:lpstr>
      <vt:lpstr>Interpreting R2</vt:lpstr>
      <vt:lpstr>Choosing Data</vt:lpstr>
      <vt:lpstr>Other Fit Measures</vt:lpstr>
      <vt:lpstr>Do-It-Yourself</vt:lpstr>
      <vt:lpstr>Final Advice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Trend Forecasting</dc:title>
  <dc:subject>Chapter 14 - Time Series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87</cp:revision>
  <dcterms:created xsi:type="dcterms:W3CDTF">2000-08-22T13:07:54Z</dcterms:created>
  <dcterms:modified xsi:type="dcterms:W3CDTF">2013-08-12T13:18:37Z</dcterms:modified>
</cp:coreProperties>
</file>