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2" r:id="rId12"/>
    <p:sldId id="291" r:id="rId13"/>
    <p:sldId id="302" r:id="rId14"/>
    <p:sldId id="293" r:id="rId15"/>
    <p:sldId id="294" r:id="rId16"/>
    <p:sldId id="295" r:id="rId17"/>
    <p:sldId id="282" r:id="rId18"/>
    <p:sldId id="303" r:id="rId19"/>
    <p:sldId id="296" r:id="rId20"/>
    <p:sldId id="299" r:id="rId21"/>
    <p:sldId id="300" r:id="rId22"/>
    <p:sldId id="301" r:id="rId23"/>
    <p:sldId id="280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99"/>
    <a:srgbClr val="6699FF"/>
    <a:srgbClr val="CC0000"/>
    <a:srgbClr val="0000FF"/>
    <a:srgbClr val="FFFF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0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31742-9883-4053-B88F-F60EF40139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293105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3F756-3F97-4751-8B48-399A82336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607024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CF8C1-E552-463A-9B1F-D1EAE5374A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66963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A47FA-4A8B-4455-9F65-5716925F29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128349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EBA98-F43E-4EDE-A30B-03FED689C2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872171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A17CC-374E-4389-B624-741CE3A5F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12420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B13CCA-9F23-42B6-AFB5-F46A1F7D7A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893466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D4CCA8-32EE-4227-A2FA-576853B21A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255031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1B2CC-CD22-4769-B3BA-4A223F5F3D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985860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AD2C2-0AD0-4DAD-AE0C-294E85327A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943067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8EBB8-1B3D-448D-9F51-801B4496F2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586644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DEE1537-DF2A-4938-9C6F-35E36D033F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e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Descriptive Statistics</a:t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with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MINITAB</a:t>
            </a:r>
            <a:r>
              <a:rPr 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  <a:sym typeface="Symbol" pitchFamily="18" charset="2"/>
              </a:rPr>
              <a:t>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5562600"/>
            <a:ext cx="8458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i="1" dirty="0">
                <a:solidFill>
                  <a:schemeClr val="accent4">
                    <a:lumMod val="65000"/>
                    <a:lumOff val="35000"/>
                  </a:schemeClr>
                </a:solidFill>
                <a:latin typeface="Times New Roman" pitchFamily="18" charset="0"/>
              </a:rPr>
              <a:t>Copyright (c) </a:t>
            </a:r>
            <a:r>
              <a:rPr lang="en-US" sz="1600" b="1" i="1" dirty="0" smtClean="0">
                <a:solidFill>
                  <a:schemeClr val="accent4">
                    <a:lumMod val="65000"/>
                    <a:lumOff val="35000"/>
                  </a:schemeClr>
                </a:solidFill>
                <a:latin typeface="Times New Roman" pitchFamily="18" charset="0"/>
              </a:rPr>
              <a:t>2016 </a:t>
            </a:r>
            <a:r>
              <a:rPr lang="en-US" sz="1600" b="1" i="1" dirty="0">
                <a:solidFill>
                  <a:schemeClr val="accent4">
                    <a:lumMod val="65000"/>
                    <a:lumOff val="35000"/>
                  </a:schemeClr>
                </a:solidFill>
                <a:latin typeface="Times New Roman" pitchFamily="18" charset="0"/>
              </a:rPr>
              <a:t>by The McGraw-Hill Companies.  This material is intended solely for educational purposes by licensed users of </a:t>
            </a:r>
            <a:r>
              <a:rPr lang="en-US" sz="1600" b="1" i="1" dirty="0" err="1">
                <a:solidFill>
                  <a:srgbClr val="0000FF"/>
                </a:solidFill>
                <a:latin typeface="Times New Roman" pitchFamily="18" charset="0"/>
              </a:rPr>
              <a:t>Learning</a:t>
            </a:r>
            <a:r>
              <a:rPr lang="en-US" sz="1600" b="1" i="1" dirty="0" err="1">
                <a:solidFill>
                  <a:srgbClr val="FF0000"/>
                </a:solidFill>
                <a:latin typeface="Times New Roman" pitchFamily="18" charset="0"/>
              </a:rPr>
              <a:t>Stats</a:t>
            </a:r>
            <a:r>
              <a:rPr lang="en-US" sz="1600" b="1" i="1" dirty="0">
                <a:solidFill>
                  <a:schemeClr val="bg2"/>
                </a:solidFill>
                <a:latin typeface="Times New Roman" pitchFamily="18" charset="0"/>
              </a:rPr>
              <a:t>.  </a:t>
            </a:r>
            <a:r>
              <a:rPr lang="en-US" sz="1600" b="1" i="1" dirty="0">
                <a:solidFill>
                  <a:schemeClr val="accent4">
                    <a:lumMod val="65000"/>
                    <a:lumOff val="35000"/>
                  </a:schemeClr>
                </a:solidFill>
                <a:latin typeface="Times New Roman" pitchFamily="18" charset="0"/>
              </a:rPr>
              <a:t>It may not be copied or resold for profit</a:t>
            </a:r>
            <a:r>
              <a:rPr lang="en-US" sz="1600" b="1" i="1" dirty="0">
                <a:solidFill>
                  <a:schemeClr val="bg2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Pasting a Graph 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2286000" y="5105400"/>
            <a:ext cx="4343400" cy="6492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When you copy a MINITAB graph to Word or Excel, use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Paste Special  &gt;  Picture</a:t>
            </a:r>
            <a:r>
              <a:rPr lang="en-US" sz="1200" dirty="0">
                <a:solidFill>
                  <a:srgbClr val="C00000"/>
                </a:solidFill>
              </a:rPr>
              <a:t>, to make sure that </a:t>
            </a:r>
            <a:r>
              <a:rPr lang="en-US" sz="1200" dirty="0" smtClean="0">
                <a:solidFill>
                  <a:srgbClr val="C00000"/>
                </a:solidFill>
              </a:rPr>
              <a:t>no </a:t>
            </a:r>
            <a:r>
              <a:rPr lang="en-US" sz="1200" dirty="0">
                <a:solidFill>
                  <a:srgbClr val="C00000"/>
                </a:solidFill>
              </a:rPr>
              <a:t>link to MINITAB is retained (which can cause problems).</a:t>
            </a:r>
          </a:p>
        </p:txBody>
      </p:sp>
      <p:pic>
        <p:nvPicPr>
          <p:cNvPr id="1126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447800"/>
            <a:ext cx="501967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Some Graph Types</a:t>
            </a:r>
          </a:p>
        </p:txBody>
      </p:sp>
      <p:pic>
        <p:nvPicPr>
          <p:cNvPr id="1229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24000"/>
            <a:ext cx="34194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724400"/>
            <a:ext cx="34290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724400"/>
            <a:ext cx="3390900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524000"/>
            <a:ext cx="341947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048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Graphs: Examples 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4038600" y="1371600"/>
            <a:ext cx="3810000" cy="8302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Histogram shows slight skewness with possible high outliers, a view supported by probability plot. However, the empirical CDF does not differ greatly from a normal curve.</a:t>
            </a:r>
          </a:p>
        </p:txBody>
      </p:sp>
      <p:pic>
        <p:nvPicPr>
          <p:cNvPr id="1331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32004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86000"/>
            <a:ext cx="30861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67000"/>
            <a:ext cx="3352800" cy="223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886200"/>
            <a:ext cx="33147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419600"/>
            <a:ext cx="32035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69897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Copying MinitabText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5334000" y="2667000"/>
            <a:ext cx="19050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Highlight the text results you want to copy from Minitab’s session window. Right-click and choose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Copy</a:t>
            </a:r>
            <a:r>
              <a:rPr lang="en-US" sz="1200" dirty="0">
                <a:solidFill>
                  <a:srgbClr val="C00000"/>
                </a:solidFill>
              </a:rPr>
              <a:t> (or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Ctrl-C</a:t>
            </a:r>
            <a:r>
              <a:rPr lang="en-US" sz="1200" dirty="0">
                <a:solidFill>
                  <a:srgbClr val="C00000"/>
                </a:solidFill>
              </a:rPr>
              <a:t>).</a:t>
            </a:r>
          </a:p>
        </p:txBody>
      </p:sp>
      <p:sp>
        <p:nvSpPr>
          <p:cNvPr id="7" name="Left Arrow 6"/>
          <p:cNvSpPr/>
          <p:nvPr/>
        </p:nvSpPr>
        <p:spPr>
          <a:xfrm>
            <a:off x="4572000" y="2971800"/>
            <a:ext cx="457200" cy="3810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5638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Paste In Excel 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133600" y="3886200"/>
            <a:ext cx="2514600" cy="120015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When you paste the Minitab text into Excel, it goes into one column.  You will use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Text to Columns </a:t>
            </a:r>
            <a:r>
              <a:rPr lang="en-US" sz="1200" dirty="0">
                <a:solidFill>
                  <a:srgbClr val="C00000"/>
                </a:solidFill>
              </a:rPr>
              <a:t>to get the fields aligned into Excel columns, using spaces as separators (next page).</a:t>
            </a:r>
          </a:p>
        </p:txBody>
      </p:sp>
      <p:sp>
        <p:nvSpPr>
          <p:cNvPr id="12" name="Up Arrow 11"/>
          <p:cNvSpPr/>
          <p:nvPr/>
        </p:nvSpPr>
        <p:spPr>
          <a:xfrm>
            <a:off x="3048000" y="3352800"/>
            <a:ext cx="3810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810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Text to Columns 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6324600" y="1219200"/>
            <a:ext cx="23622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Use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Text to Columns </a:t>
            </a:r>
            <a:r>
              <a:rPr lang="en-US" sz="1200" dirty="0">
                <a:solidFill>
                  <a:srgbClr val="C00000"/>
                </a:solidFill>
              </a:rPr>
              <a:t>to get the fields aligned into Excel columns, using the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Delimited</a:t>
            </a:r>
            <a:r>
              <a:rPr lang="en-US" sz="1200" dirty="0">
                <a:solidFill>
                  <a:srgbClr val="C00000"/>
                </a:solidFill>
              </a:rPr>
              <a:t> option with spaces and tabs as delimiters.</a:t>
            </a:r>
          </a:p>
        </p:txBody>
      </p:sp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4867275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895600"/>
            <a:ext cx="4867275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Left Arrow 10"/>
          <p:cNvSpPr/>
          <p:nvPr/>
        </p:nvSpPr>
        <p:spPr>
          <a:xfrm>
            <a:off x="5638800" y="1524000"/>
            <a:ext cx="457200" cy="4572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7086600" y="2362200"/>
            <a:ext cx="457200" cy="3810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954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Result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4114800" y="3810000"/>
            <a:ext cx="1905000" cy="8302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The result (with a little format cleanup) is what you want. You can now edit these numbers.</a:t>
            </a:r>
          </a:p>
        </p:txBody>
      </p:sp>
      <p:sp>
        <p:nvSpPr>
          <p:cNvPr id="9" name="Up Arrow 8"/>
          <p:cNvSpPr/>
          <p:nvPr/>
        </p:nvSpPr>
        <p:spPr>
          <a:xfrm>
            <a:off x="4648200" y="3276600"/>
            <a:ext cx="4572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69707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Normality Test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5486400" y="1143000"/>
            <a:ext cx="3276600" cy="13843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MINITAB’s normality test is a probability plot. A small </a:t>
            </a:r>
            <a:r>
              <a:rPr lang="en-US" sz="1200" i="1">
                <a:solidFill>
                  <a:srgbClr val="C00000"/>
                </a:solidFill>
              </a:rPr>
              <a:t>p</a:t>
            </a:r>
            <a:r>
              <a:rPr lang="en-US" sz="1200">
                <a:solidFill>
                  <a:srgbClr val="C00000"/>
                </a:solidFill>
              </a:rPr>
              <a:t>-value (near 0) and a non-linear plot  would suggest non-normality. Except for a few unusual tail values, this isn't too far from normal. The </a:t>
            </a:r>
            <a:r>
              <a:rPr lang="en-US" sz="1200" i="1">
                <a:solidFill>
                  <a:srgbClr val="C00000"/>
                </a:solidFill>
              </a:rPr>
              <a:t>p</a:t>
            </a:r>
            <a:r>
              <a:rPr lang="en-US" sz="1200">
                <a:solidFill>
                  <a:srgbClr val="C00000"/>
                </a:solidFill>
              </a:rPr>
              <a:t>-value (.194) is not small enough to reject normality at the usual significance levels (e.g., </a:t>
            </a:r>
            <a:r>
              <a:rPr lang="en-US" sz="1200">
                <a:solidFill>
                  <a:srgbClr val="C00000"/>
                </a:solidFill>
                <a:latin typeface="Symbol" pitchFamily="18" charset="2"/>
              </a:rPr>
              <a:t>a</a:t>
            </a:r>
            <a:r>
              <a:rPr lang="en-US" sz="1200">
                <a:solidFill>
                  <a:srgbClr val="C00000"/>
                </a:solidFill>
              </a:rPr>
              <a:t> = .05).</a:t>
            </a:r>
          </a:p>
        </p:txBody>
      </p:sp>
      <p:sp>
        <p:nvSpPr>
          <p:cNvPr id="18437" name="Line 7"/>
          <p:cNvSpPr>
            <a:spLocks noChangeShapeType="1"/>
          </p:cNvSpPr>
          <p:nvPr/>
        </p:nvSpPr>
        <p:spPr bwMode="auto">
          <a:xfrm flipH="1">
            <a:off x="4038600" y="1905000"/>
            <a:ext cx="1447800" cy="1828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843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5200"/>
            <a:ext cx="4343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Line 8"/>
          <p:cNvSpPr>
            <a:spLocks noChangeShapeType="1"/>
          </p:cNvSpPr>
          <p:nvPr/>
        </p:nvSpPr>
        <p:spPr bwMode="auto">
          <a:xfrm>
            <a:off x="7467600" y="2514600"/>
            <a:ext cx="990600" cy="1447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69834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Graphical Summary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5105400" y="1219200"/>
            <a:ext cx="36576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MINITAB’s Graphical Summary is an especially nice display, because it combines several plots (histogram, box plot, confidence intervals) with the most common statistics (mean, standard deviation, quartiles, </a:t>
            </a:r>
            <a:r>
              <a:rPr lang="en-US" sz="1200" i="1">
                <a:solidFill>
                  <a:srgbClr val="C00000"/>
                </a:solidFill>
              </a:rPr>
              <a:t>p</a:t>
            </a:r>
            <a:r>
              <a:rPr lang="en-US" sz="1200">
                <a:solidFill>
                  <a:srgbClr val="C00000"/>
                </a:solidFill>
              </a:rPr>
              <a:t>-value for  normality test).</a:t>
            </a:r>
          </a:p>
        </p:txBody>
      </p:sp>
      <p:sp>
        <p:nvSpPr>
          <p:cNvPr id="19461" name="Line 7"/>
          <p:cNvSpPr>
            <a:spLocks noChangeShapeType="1"/>
          </p:cNvSpPr>
          <p:nvPr/>
        </p:nvSpPr>
        <p:spPr bwMode="auto">
          <a:xfrm flipH="1">
            <a:off x="3886200" y="1600200"/>
            <a:ext cx="1219200" cy="304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895600"/>
            <a:ext cx="5486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own Arrow 11"/>
          <p:cNvSpPr/>
          <p:nvPr/>
        </p:nvSpPr>
        <p:spPr>
          <a:xfrm>
            <a:off x="6400800" y="2362200"/>
            <a:ext cx="533400" cy="4572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Custom Histograms</a:t>
            </a: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685800" y="5410200"/>
            <a:ext cx="3505200" cy="8302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It’s easy to see how the histogram’s appearance is affected by different bins. Click on the X-axis to change the intervals, scale, and bin type (e.g., </a:t>
            </a:r>
            <a:r>
              <a:rPr lang="en-US" sz="1200" dirty="0" err="1">
                <a:solidFill>
                  <a:schemeClr val="accent1">
                    <a:lumMod val="25000"/>
                  </a:schemeClr>
                </a:solidFill>
              </a:rPr>
              <a:t>Cutpoint</a:t>
            </a:r>
            <a:r>
              <a:rPr lang="en-US" sz="1200" dirty="0">
                <a:solidFill>
                  <a:srgbClr val="C00000"/>
                </a:solidFill>
              </a:rPr>
              <a:t> versus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Midpoint</a:t>
            </a:r>
            <a:r>
              <a:rPr lang="en-US" sz="1200" dirty="0">
                <a:solidFill>
                  <a:srgbClr val="C00000"/>
                </a:solidFill>
              </a:rPr>
              <a:t>)</a:t>
            </a:r>
          </a:p>
        </p:txBody>
      </p:sp>
      <p:pic>
        <p:nvPicPr>
          <p:cNvPr id="2048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2743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971800"/>
            <a:ext cx="2743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724400"/>
            <a:ext cx="2743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4114800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Up Arrow 13"/>
          <p:cNvSpPr/>
          <p:nvPr/>
        </p:nvSpPr>
        <p:spPr>
          <a:xfrm>
            <a:off x="2209800" y="4953000"/>
            <a:ext cx="533400" cy="3048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2362200" y="2819400"/>
            <a:ext cx="4343400" cy="1219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lang="en-US" sz="1400" i="1" dirty="0">
                <a:solidFill>
                  <a:srgbClr val="CC0000"/>
                </a:solidFill>
                <a:latin typeface="Times New Roman" pitchFamily="18" charset="0"/>
              </a:rPr>
              <a:t>Copyright Notice</a:t>
            </a:r>
            <a:r>
              <a:rPr lang="en-US" sz="1400" dirty="0">
                <a:latin typeface="Times New Roman" pitchFamily="18" charset="0"/>
              </a:rPr>
              <a:t>  Portions of MINITAB Statistical Software input and output contained in this document are printed with permission of Minitab, Inc.  MINITAB</a:t>
            </a:r>
            <a:r>
              <a:rPr lang="en-US" sz="1400" baseline="30000" dirty="0">
                <a:latin typeface="Times New Roman" pitchFamily="18" charset="0"/>
              </a:rPr>
              <a:t>TM</a:t>
            </a:r>
            <a:r>
              <a:rPr lang="en-US" sz="1400" dirty="0">
                <a:latin typeface="Times New Roman" pitchFamily="18" charset="0"/>
              </a:rPr>
              <a:t> is a trademark of Minitab Inc. in the United States and other countries and is used herein with the owner's permission.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Storing Statistics</a:t>
            </a:r>
          </a:p>
        </p:txBody>
      </p:sp>
      <p:sp>
        <p:nvSpPr>
          <p:cNvPr id="21507" name="AutoShape 14"/>
          <p:cNvSpPr>
            <a:spLocks noChangeArrowheads="1"/>
          </p:cNvSpPr>
          <p:nvPr/>
        </p:nvSpPr>
        <p:spPr bwMode="auto">
          <a:xfrm>
            <a:off x="4114800" y="2209800"/>
            <a:ext cx="685800" cy="4572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pic>
        <p:nvPicPr>
          <p:cNvPr id="21508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0088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733800"/>
            <a:ext cx="393382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4724400" y="2514600"/>
            <a:ext cx="2362200" cy="4667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You can store the various statistics in the worksheet.</a:t>
            </a:r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 flipH="1" flipV="1">
            <a:off x="3886200" y="1752600"/>
            <a:ext cx="838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6096000" y="3124200"/>
            <a:ext cx="533400" cy="4572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80772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Other Graphs</a:t>
            </a:r>
          </a:p>
        </p:txBody>
      </p:sp>
      <p:sp>
        <p:nvSpPr>
          <p:cNvPr id="22531" name="Text Box 8"/>
          <p:cNvSpPr txBox="1">
            <a:spLocks noChangeArrowheads="1"/>
          </p:cNvSpPr>
          <p:nvPr/>
        </p:nvSpPr>
        <p:spPr bwMode="auto">
          <a:xfrm>
            <a:off x="914400" y="1371600"/>
            <a:ext cx="1905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Stem-and-Leaf</a:t>
            </a:r>
          </a:p>
        </p:txBody>
      </p:sp>
      <p:sp>
        <p:nvSpPr>
          <p:cNvPr id="22532" name="Text Box 9"/>
          <p:cNvSpPr txBox="1">
            <a:spLocks noChangeArrowheads="1"/>
          </p:cNvSpPr>
          <p:nvPr/>
        </p:nvSpPr>
        <p:spPr bwMode="auto">
          <a:xfrm>
            <a:off x="5410200" y="1447800"/>
            <a:ext cx="1371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Time Plot</a:t>
            </a:r>
          </a:p>
        </p:txBody>
      </p:sp>
      <p:pic>
        <p:nvPicPr>
          <p:cNvPr id="2253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905000"/>
            <a:ext cx="5486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03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905000"/>
            <a:ext cx="2149475" cy="2743200"/>
          </a:xfrm>
          <a:prstGeom prst="rect">
            <a:avLst/>
          </a:prstGeom>
          <a:noFill/>
          <a:ln w="9525">
            <a:solidFill>
              <a:schemeClr val="tx2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699928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8077200" cy="6858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Where Did My Graphs Go?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5181600" y="2514600"/>
            <a:ext cx="23622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Don’t panic. Just click on </a:t>
            </a:r>
            <a:r>
              <a:rPr lang="en-US" sz="1200" dirty="0">
                <a:solidFill>
                  <a:schemeClr val="accent2">
                    <a:lumMod val="75000"/>
                  </a:schemeClr>
                </a:solidFill>
              </a:rPr>
              <a:t>Window</a:t>
            </a:r>
            <a:r>
              <a:rPr lang="en-US" sz="1200" dirty="0">
                <a:solidFill>
                  <a:srgbClr val="C00000"/>
                </a:solidFill>
              </a:rPr>
              <a:t> to see a list of all the graphs you have created.</a:t>
            </a:r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 flipH="1" flipV="1">
            <a:off x="3200400" y="1600200"/>
            <a:ext cx="198120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Summary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143000" y="2590800"/>
            <a:ext cx="7391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sz="2400" b="1" dirty="0">
                <a:solidFill>
                  <a:srgbClr val="0000FF"/>
                </a:solidFill>
              </a:rPr>
              <a:t>   </a:t>
            </a:r>
            <a:r>
              <a:rPr lang="en-US" sz="2400" b="1" dirty="0">
                <a:solidFill>
                  <a:srgbClr val="C00000"/>
                </a:solidFill>
              </a:rPr>
              <a:t>MINITAB is easy after you get started </a:t>
            </a:r>
          </a:p>
          <a:p>
            <a:pPr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sz="2400" b="1" dirty="0">
                <a:solidFill>
                  <a:srgbClr val="C00000"/>
                </a:solidFill>
              </a:rPr>
              <a:t>   Customize graphs </a:t>
            </a:r>
            <a:r>
              <a:rPr lang="en-US" sz="2400" b="1" i="1" dirty="0">
                <a:solidFill>
                  <a:srgbClr val="C00000"/>
                </a:solidFill>
              </a:rPr>
              <a:t>before</a:t>
            </a:r>
            <a:r>
              <a:rPr lang="en-US" sz="2400" b="1" dirty="0">
                <a:solidFill>
                  <a:srgbClr val="C00000"/>
                </a:solidFill>
              </a:rPr>
              <a:t> you copy them</a:t>
            </a:r>
          </a:p>
          <a:p>
            <a:pPr>
              <a:spcBef>
                <a:spcPct val="50000"/>
              </a:spcBef>
              <a:buFontTx/>
              <a:buBlip>
                <a:blip r:embed="rId2"/>
              </a:buBlip>
              <a:defRPr/>
            </a:pPr>
            <a:r>
              <a:rPr lang="en-US" sz="2400" b="1" dirty="0">
                <a:solidFill>
                  <a:srgbClr val="C00000"/>
                </a:solidFill>
              </a:rPr>
              <a:t>   To copy graphs to Word, use </a:t>
            </a:r>
            <a:r>
              <a:rPr lang="en-US" sz="2400" b="1" dirty="0">
                <a:solidFill>
                  <a:schemeClr val="accent1">
                    <a:lumMod val="25000"/>
                  </a:schemeClr>
                </a:solidFill>
              </a:rPr>
              <a:t>Paste Special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0"/>
            <a:ext cx="70040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User</a:t>
            </a:r>
            <a:r>
              <a:rPr lang="en-US" smtClean="0">
                <a:solidFill>
                  <a:srgbClr val="FF33CC"/>
                </a:solidFill>
                <a:latin typeface="Comic Sans MS" pitchFamily="66" charset="0"/>
              </a:rPr>
              <a:t> </a:t>
            </a:r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Interface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8077200" y="29718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5791200" y="1676400"/>
            <a:ext cx="1905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Menu Bar (with drop-down commands)</a:t>
            </a: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3733800" y="5181600"/>
            <a:ext cx="19050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Worksheet (like a spreadsheet)</a:t>
            </a:r>
          </a:p>
        </p:txBody>
      </p:sp>
      <p:sp>
        <p:nvSpPr>
          <p:cNvPr id="4103" name="Text Box 8"/>
          <p:cNvSpPr txBox="1">
            <a:spLocks noChangeArrowheads="1"/>
          </p:cNvSpPr>
          <p:nvPr/>
        </p:nvSpPr>
        <p:spPr bwMode="auto">
          <a:xfrm>
            <a:off x="3429000" y="3352800"/>
            <a:ext cx="2362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Session window (just plain text that you can copy to your report or spreadsheet)</a:t>
            </a:r>
          </a:p>
        </p:txBody>
      </p:sp>
      <p:sp>
        <p:nvSpPr>
          <p:cNvPr id="4104" name="Line 10"/>
          <p:cNvSpPr>
            <a:spLocks noChangeShapeType="1"/>
          </p:cNvSpPr>
          <p:nvPr/>
        </p:nvSpPr>
        <p:spPr bwMode="auto">
          <a:xfrm flipH="1">
            <a:off x="5486400" y="1981200"/>
            <a:ext cx="3048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Copying Data from Excel</a:t>
            </a:r>
          </a:p>
        </p:txBody>
      </p:sp>
      <p:sp>
        <p:nvSpPr>
          <p:cNvPr id="5124" name="Line 8"/>
          <p:cNvSpPr>
            <a:spLocks noChangeShapeType="1"/>
          </p:cNvSpPr>
          <p:nvPr/>
        </p:nvSpPr>
        <p:spPr bwMode="auto">
          <a:xfrm flipH="1">
            <a:off x="3810000" y="3276600"/>
            <a:ext cx="18288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4876800" y="4495800"/>
            <a:ext cx="25908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i="1" dirty="0">
                <a:solidFill>
                  <a:schemeClr val="accent1">
                    <a:lumMod val="25000"/>
                  </a:schemeClr>
                </a:solidFill>
              </a:rPr>
              <a:t>Warning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: </a:t>
            </a:r>
            <a:r>
              <a:rPr lang="en-US" sz="1200" dirty="0">
                <a:solidFill>
                  <a:srgbClr val="C00000"/>
                </a:solidFill>
              </a:rPr>
              <a:t>If your spreadsheet uses $ format or commas (e.g., $47,352) you must reformat to plain numbers (e.g., 47352) or else MINITAB will treat the data as text.</a:t>
            </a: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5562600" y="2743200"/>
            <a:ext cx="22860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Most likely, you will be bringing data in from Excel.  Just highlight it and copy it (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Ctrl-C</a:t>
            </a:r>
            <a:r>
              <a:rPr lang="en-US" sz="1200" dirty="0">
                <a:solidFill>
                  <a:srgbClr val="C00000"/>
                </a:solidFill>
              </a:rPr>
              <a:t>).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19200"/>
            <a:ext cx="69770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Stats Menu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00600" y="2438400"/>
            <a:ext cx="23622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This is the menu you will use most often (beginning with descriptive statistics)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H="1" flipV="1">
            <a:off x="4419600" y="2514600"/>
            <a:ext cx="4572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457200" y="3505200"/>
            <a:ext cx="24384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The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–T</a:t>
            </a:r>
            <a:r>
              <a:rPr lang="en-US" sz="1200" dirty="0">
                <a:solidFill>
                  <a:srgbClr val="C00000"/>
                </a:solidFill>
              </a:rPr>
              <a:t>  suffix (e.g.,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C2-T</a:t>
            </a:r>
            <a:r>
              <a:rPr lang="en-US" sz="1200" dirty="0">
                <a:solidFill>
                  <a:srgbClr val="C00000"/>
                </a:solidFill>
              </a:rPr>
              <a:t>) designates a text column (non-numerical data ).</a:t>
            </a:r>
          </a:p>
        </p:txBody>
      </p:sp>
      <p:sp>
        <p:nvSpPr>
          <p:cNvPr id="6151" name="Line 8"/>
          <p:cNvSpPr>
            <a:spLocks noChangeShapeType="1"/>
          </p:cNvSpPr>
          <p:nvPr/>
        </p:nvSpPr>
        <p:spPr bwMode="auto">
          <a:xfrm>
            <a:off x="1905000" y="4191000"/>
            <a:ext cx="2286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1200"/>
            <a:ext cx="393382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0"/>
            <a:ext cx="318135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Descriptive Statistics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 flipH="1" flipV="1">
            <a:off x="1371600" y="2819400"/>
            <a:ext cx="762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609600" y="1447800"/>
            <a:ext cx="35814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Text columns will not be listed as variables because they are non-numerical.</a:t>
            </a:r>
          </a:p>
        </p:txBody>
      </p:sp>
      <p:sp>
        <p:nvSpPr>
          <p:cNvPr id="7175" name="Line 9"/>
          <p:cNvSpPr>
            <a:spLocks noChangeShapeType="1"/>
          </p:cNvSpPr>
          <p:nvPr/>
        </p:nvSpPr>
        <p:spPr bwMode="auto">
          <a:xfrm flipV="1">
            <a:off x="2590800" y="2590800"/>
            <a:ext cx="1981200" cy="2286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1524000" y="5943600"/>
            <a:ext cx="30480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Click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Statistics</a:t>
            </a:r>
            <a:r>
              <a:rPr lang="en-US" sz="1200" dirty="0">
                <a:solidFill>
                  <a:srgbClr val="C00000"/>
                </a:solidFill>
              </a:rPr>
              <a:t> or 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Graphs</a:t>
            </a:r>
            <a:r>
              <a:rPr lang="en-US" sz="1200" dirty="0">
                <a:solidFill>
                  <a:srgbClr val="C00000"/>
                </a:solidFill>
              </a:rPr>
              <a:t> to get these sub-menus, and then select the options you want.</a:t>
            </a:r>
          </a:p>
        </p:txBody>
      </p:sp>
      <p:sp>
        <p:nvSpPr>
          <p:cNvPr id="7177" name="Line 12"/>
          <p:cNvSpPr>
            <a:spLocks noChangeShapeType="1"/>
          </p:cNvSpPr>
          <p:nvPr/>
        </p:nvSpPr>
        <p:spPr bwMode="auto">
          <a:xfrm flipH="1">
            <a:off x="1905000" y="1981200"/>
            <a:ext cx="6858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8" name="Text Box 14"/>
          <p:cNvSpPr txBox="1">
            <a:spLocks noChangeArrowheads="1"/>
          </p:cNvSpPr>
          <p:nvPr/>
        </p:nvSpPr>
        <p:spPr bwMode="auto">
          <a:xfrm>
            <a:off x="457200" y="3352800"/>
            <a:ext cx="18288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Highlight the variable s) you want and click Select.</a:t>
            </a:r>
          </a:p>
        </p:txBody>
      </p:sp>
      <p:sp>
        <p:nvSpPr>
          <p:cNvPr id="7179" name="Line 16"/>
          <p:cNvSpPr>
            <a:spLocks noChangeShapeType="1"/>
          </p:cNvSpPr>
          <p:nvPr/>
        </p:nvSpPr>
        <p:spPr bwMode="auto">
          <a:xfrm>
            <a:off x="3657600" y="4953000"/>
            <a:ext cx="16764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Up Arrow 17"/>
          <p:cNvSpPr/>
          <p:nvPr/>
        </p:nvSpPr>
        <p:spPr>
          <a:xfrm>
            <a:off x="2743200" y="5486400"/>
            <a:ext cx="4572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7181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495800"/>
            <a:ext cx="29337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99452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Descriptive Statistics</a:t>
            </a:r>
          </a:p>
        </p:txBody>
      </p:sp>
      <p:sp>
        <p:nvSpPr>
          <p:cNvPr id="46088" name="Text Box 8"/>
          <p:cNvSpPr txBox="1">
            <a:spLocks noChangeArrowheads="1"/>
          </p:cNvSpPr>
          <p:nvPr/>
        </p:nvSpPr>
        <p:spPr bwMode="auto">
          <a:xfrm>
            <a:off x="4800600" y="2514600"/>
            <a:ext cx="3048000" cy="8302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The session window shows your descriptive statistics.  You can highlight this text, copy it (</a:t>
            </a:r>
            <a:r>
              <a:rPr lang="en-US" sz="1200" dirty="0">
                <a:solidFill>
                  <a:schemeClr val="accent1">
                    <a:lumMod val="25000"/>
                  </a:schemeClr>
                </a:solidFill>
              </a:rPr>
              <a:t>Ctrl-C</a:t>
            </a:r>
            <a:r>
              <a:rPr lang="en-US" sz="1200" dirty="0">
                <a:solidFill>
                  <a:srgbClr val="C00000"/>
                </a:solidFill>
              </a:rPr>
              <a:t>), and then paste it into Word or Excel.</a:t>
            </a:r>
          </a:p>
        </p:txBody>
      </p:sp>
      <p:sp>
        <p:nvSpPr>
          <p:cNvPr id="8197" name="Line 9"/>
          <p:cNvSpPr>
            <a:spLocks noChangeShapeType="1"/>
          </p:cNvSpPr>
          <p:nvPr/>
        </p:nvSpPr>
        <p:spPr bwMode="auto">
          <a:xfrm flipH="1">
            <a:off x="3886200" y="2819400"/>
            <a:ext cx="838200" cy="152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8" name="Text Box 13"/>
          <p:cNvSpPr txBox="1">
            <a:spLocks noChangeArrowheads="1"/>
          </p:cNvSpPr>
          <p:nvPr/>
        </p:nvSpPr>
        <p:spPr bwMode="auto">
          <a:xfrm>
            <a:off x="5791200" y="5638800"/>
            <a:ext cx="22860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Each graph appears in a separate window.  Double click any graph to edit it.</a:t>
            </a:r>
          </a:p>
        </p:txBody>
      </p:sp>
      <p:sp>
        <p:nvSpPr>
          <p:cNvPr id="8199" name="Line 15"/>
          <p:cNvSpPr>
            <a:spLocks noChangeShapeType="1"/>
          </p:cNvSpPr>
          <p:nvPr/>
        </p:nvSpPr>
        <p:spPr bwMode="auto">
          <a:xfrm flipH="1" flipV="1">
            <a:off x="6019800" y="4953000"/>
            <a:ext cx="6858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Editing Graphs </a:t>
            </a:r>
          </a:p>
        </p:txBody>
      </p:sp>
      <p:sp>
        <p:nvSpPr>
          <p:cNvPr id="9219" name="Line 5"/>
          <p:cNvSpPr>
            <a:spLocks noChangeShapeType="1"/>
          </p:cNvSpPr>
          <p:nvPr/>
        </p:nvSpPr>
        <p:spPr bwMode="auto">
          <a:xfrm flipV="1">
            <a:off x="5791200" y="3657600"/>
            <a:ext cx="3810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20" name="Line 7"/>
          <p:cNvSpPr>
            <a:spLocks noChangeShapeType="1"/>
          </p:cNvSpPr>
          <p:nvPr/>
        </p:nvSpPr>
        <p:spPr bwMode="auto">
          <a:xfrm flipH="1" flipV="1">
            <a:off x="6858000" y="3429000"/>
            <a:ext cx="381000" cy="1295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221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69723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133600"/>
            <a:ext cx="3352800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2667000" y="6019800"/>
            <a:ext cx="57150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When you double-click a graph feature (e.g., X-axis), edit tools appear so you can choose options, add text, draw lines or shapes, change fonts, or edit colors.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rot="5400000" flipH="1" flipV="1">
            <a:off x="6438900" y="6057900"/>
            <a:ext cx="1524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10800000">
            <a:off x="3886200" y="5181600"/>
            <a:ext cx="914400" cy="8382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 flipH="1" flipV="1">
            <a:off x="6248400" y="5334000"/>
            <a:ext cx="1219200" cy="1524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 Editing </a:t>
            </a:r>
          </a:p>
        </p:txBody>
      </p:sp>
      <p:pic>
        <p:nvPicPr>
          <p:cNvPr id="1024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4762500" cy="3198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971800"/>
            <a:ext cx="4762500" cy="31988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5" name="Text Box 11"/>
          <p:cNvSpPr txBox="1">
            <a:spLocks noChangeArrowheads="1"/>
          </p:cNvSpPr>
          <p:nvPr/>
        </p:nvSpPr>
        <p:spPr bwMode="auto">
          <a:xfrm>
            <a:off x="2514600" y="14478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Before</a:t>
            </a:r>
          </a:p>
        </p:txBody>
      </p:sp>
      <p:sp>
        <p:nvSpPr>
          <p:cNvPr id="10246" name="Text Box 12"/>
          <p:cNvSpPr txBox="1">
            <a:spLocks noChangeArrowheads="1"/>
          </p:cNvSpPr>
          <p:nvPr/>
        </p:nvSpPr>
        <p:spPr bwMode="auto">
          <a:xfrm>
            <a:off x="6248400" y="25146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After</a:t>
            </a:r>
          </a:p>
        </p:txBody>
      </p:sp>
      <p:sp>
        <p:nvSpPr>
          <p:cNvPr id="48141" name="Text Box 13"/>
          <p:cNvSpPr txBox="1">
            <a:spLocks noChangeArrowheads="1"/>
          </p:cNvSpPr>
          <p:nvPr/>
        </p:nvSpPr>
        <p:spPr bwMode="auto">
          <a:xfrm>
            <a:off x="533400" y="5562600"/>
            <a:ext cx="34290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b="1" i="1" dirty="0">
                <a:solidFill>
                  <a:schemeClr val="accent1">
                    <a:lumMod val="25000"/>
                  </a:schemeClr>
                </a:solidFill>
              </a:rPr>
              <a:t>Caveat</a:t>
            </a:r>
            <a:r>
              <a:rPr lang="en-US" sz="1200" b="1" dirty="0">
                <a:solidFill>
                  <a:schemeClr val="accent1">
                    <a:lumMod val="25000"/>
                  </a:schemeClr>
                </a:solidFill>
              </a:rPr>
              <a:t>: </a:t>
            </a:r>
            <a:r>
              <a:rPr lang="en-US" sz="1200" dirty="0">
                <a:solidFill>
                  <a:srgbClr val="C00000"/>
                </a:solidFill>
              </a:rPr>
              <a:t>This is just to show  what can be done, not to suggest that this is an improvement.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</TotalTime>
  <Words>759</Words>
  <Application>Microsoft Office PowerPoint</Application>
  <PresentationFormat>On-screen Show (4:3)</PresentationFormat>
  <Paragraphs>56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 Design</vt:lpstr>
      <vt:lpstr>Descriptive Statistics with MINITAB</vt:lpstr>
      <vt:lpstr>PowerPoint Presentation</vt:lpstr>
      <vt:lpstr>User Interface</vt:lpstr>
      <vt:lpstr>Copying Data from Excel</vt:lpstr>
      <vt:lpstr>Stats Menu</vt:lpstr>
      <vt:lpstr>Descriptive Statistics</vt:lpstr>
      <vt:lpstr>Descriptive Statistics</vt:lpstr>
      <vt:lpstr>Editing Graphs </vt:lpstr>
      <vt:lpstr>Graph Editing </vt:lpstr>
      <vt:lpstr>Pasting a Graph </vt:lpstr>
      <vt:lpstr>Some Graph Types</vt:lpstr>
      <vt:lpstr>Graphs: Examples </vt:lpstr>
      <vt:lpstr>Copying MinitabText</vt:lpstr>
      <vt:lpstr>Paste In Excel </vt:lpstr>
      <vt:lpstr>Text to Columns </vt:lpstr>
      <vt:lpstr>Result </vt:lpstr>
      <vt:lpstr>Normality Test</vt:lpstr>
      <vt:lpstr>Graphical Summary</vt:lpstr>
      <vt:lpstr>Custom Histograms</vt:lpstr>
      <vt:lpstr>Storing Statistics</vt:lpstr>
      <vt:lpstr>Other Graphs</vt:lpstr>
      <vt:lpstr>Where Did My Graphs Go?</vt:lpstr>
      <vt:lpstr>Summary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Descriptive Statistics with MINITAB</dc:title>
  <dc:subject>Chapter 4 - Descriptive Statistics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78</cp:revision>
  <dcterms:created xsi:type="dcterms:W3CDTF">2002-11-21T14:37:17Z</dcterms:created>
  <dcterms:modified xsi:type="dcterms:W3CDTF">2013-10-20T17:06:02Z</dcterms:modified>
</cp:coreProperties>
</file>