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3"/>
  </p:handoutMasterIdLst>
  <p:sldIdLst>
    <p:sldId id="256" r:id="rId2"/>
    <p:sldId id="257" r:id="rId3"/>
    <p:sldId id="268" r:id="rId4"/>
    <p:sldId id="269" r:id="rId5"/>
    <p:sldId id="270" r:id="rId6"/>
    <p:sldId id="272" r:id="rId7"/>
    <p:sldId id="258" r:id="rId8"/>
    <p:sldId id="260" r:id="rId9"/>
    <p:sldId id="263" r:id="rId10"/>
    <p:sldId id="274" r:id="rId11"/>
    <p:sldId id="273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FFFF"/>
    <a:srgbClr val="FFFF99"/>
    <a:srgbClr val="CCECFF"/>
    <a:srgbClr val="FF00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71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28D302D-F1CC-40E0-B12B-BC00A414C6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5467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D2E0DF-7F42-4CDD-B083-54043D7F71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018000"/>
      </p:ext>
    </p:extLst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90844D-06B3-42FE-860B-76AC101FF8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672522"/>
      </p:ext>
    </p:extLst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3F2E34-E214-4761-82F4-BC71E41FEF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118416"/>
      </p:ext>
    </p:extLst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670FD-3E40-4D70-BEE1-3BFA0BA500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891432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846D02-2029-4BF4-80E0-D8492B114F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698455"/>
      </p:ext>
    </p:extLst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826087-38A2-4539-A7DB-A9EDA83A2E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457333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B55232-B1E6-4519-AAE8-4D78DFDA89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499578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BDBC5B-B870-4A73-9BD2-FE98433108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657853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B51FB8-42B3-499B-A2C9-95C7FDEFC5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719565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3BAE0C-27A1-4076-A901-1F34741006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142077"/>
      </p:ext>
    </p:extLst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DC3F61-79AB-473A-A201-3E67439B5E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423532"/>
      </p:ext>
    </p:extLst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2C95C2-6BC7-487A-9025-21DA7ACFB8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318968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rgbClr val="FFFF99"/>
          </a:fgClr>
          <a:bgClr>
            <a:srgbClr val="FFFFFF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12CAC07-3DFC-42D3-85B1-216423583C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rand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981200"/>
            <a:ext cx="7848600" cy="2057400"/>
          </a:xfrm>
        </p:spPr>
        <p:txBody>
          <a:bodyPr/>
          <a:lstStyle/>
          <a:p>
            <a:pPr eaLnBrk="1" hangingPunct="1">
              <a:defRPr/>
            </a:pPr>
            <a:r>
              <a:rPr kumimoji="1"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Simple</a:t>
            </a:r>
            <a:br>
              <a:rPr kumimoji="1"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kumimoji="1"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Regression</a:t>
            </a:r>
            <a:br>
              <a:rPr kumimoji="1"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kumimoji="1" lang="en-US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in Excel</a:t>
            </a:r>
          </a:p>
        </p:txBody>
      </p:sp>
      <p:sp>
        <p:nvSpPr>
          <p:cNvPr id="2051" name="Text Box 4"/>
          <p:cNvSpPr txBox="1">
            <a:spLocks noChangeArrowheads="1"/>
          </p:cNvSpPr>
          <p:nvPr/>
        </p:nvSpPr>
        <p:spPr bwMode="auto">
          <a:xfrm>
            <a:off x="685800" y="5638800"/>
            <a:ext cx="8153400" cy="581025"/>
          </a:xfrm>
          <a:prstGeom prst="rect">
            <a:avLst/>
          </a:prstGeom>
          <a:solidFill>
            <a:srgbClr val="FFFF99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b="1" i="1" dirty="0">
                <a:solidFill>
                  <a:schemeClr val="bg2"/>
                </a:solidFill>
                <a:latin typeface="Times New Roman" pitchFamily="18" charset="0"/>
              </a:rPr>
              <a:t>Copyright (c) </a:t>
            </a:r>
            <a:r>
              <a:rPr lang="en-US" sz="1600" b="1" i="1" dirty="0" smtClean="0">
                <a:solidFill>
                  <a:schemeClr val="bg2"/>
                </a:solidFill>
                <a:latin typeface="Times New Roman" pitchFamily="18" charset="0"/>
              </a:rPr>
              <a:t>2016 </a:t>
            </a:r>
            <a:r>
              <a:rPr lang="en-US" sz="1600" b="1" i="1" dirty="0">
                <a:solidFill>
                  <a:schemeClr val="bg2"/>
                </a:solidFill>
                <a:latin typeface="Times New Roman" pitchFamily="18" charset="0"/>
              </a:rPr>
              <a:t>by The McGraw-Hill Companies.  This material is solely for educational use by licensed users of </a:t>
            </a:r>
            <a:r>
              <a:rPr lang="en-US" sz="1600" b="1" i="1" dirty="0" err="1">
                <a:solidFill>
                  <a:srgbClr val="0000FF"/>
                </a:solidFill>
                <a:latin typeface="Times New Roman" pitchFamily="18" charset="0"/>
              </a:rPr>
              <a:t>Learning</a:t>
            </a:r>
            <a:r>
              <a:rPr lang="en-US" sz="1600" b="1" i="1" dirty="0" err="1">
                <a:solidFill>
                  <a:srgbClr val="FF0000"/>
                </a:solidFill>
                <a:latin typeface="Times New Roman" pitchFamily="18" charset="0"/>
              </a:rPr>
              <a:t>Stats</a:t>
            </a:r>
            <a:r>
              <a:rPr lang="en-US" sz="1600" b="1" i="1" dirty="0">
                <a:solidFill>
                  <a:schemeClr val="bg2"/>
                </a:solidFill>
                <a:latin typeface="Times New Roman" pitchFamily="18" charset="0"/>
              </a:rPr>
              <a:t>. It may not be copied or resold for profit.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Option: Excel Formulas</a:t>
            </a:r>
          </a:p>
        </p:txBody>
      </p:sp>
      <p:sp>
        <p:nvSpPr>
          <p:cNvPr id="11267" name="Text Box 18"/>
          <p:cNvSpPr txBox="1">
            <a:spLocks noChangeArrowheads="1"/>
          </p:cNvSpPr>
          <p:nvPr/>
        </p:nvSpPr>
        <p:spPr bwMode="auto">
          <a:xfrm>
            <a:off x="2327275" y="1520825"/>
            <a:ext cx="4648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Specify the X and Y data ranges and use Excel formulas to get the equation of the fitted line</a:t>
            </a:r>
            <a:endParaRPr lang="en-US" sz="1400">
              <a:solidFill>
                <a:srgbClr val="0000FF"/>
              </a:solidFill>
            </a:endParaRPr>
          </a:p>
        </p:txBody>
      </p:sp>
      <p:sp>
        <p:nvSpPr>
          <p:cNvPr id="11268" name="TextBox 4"/>
          <p:cNvSpPr txBox="1">
            <a:spLocks noChangeArrowheads="1"/>
          </p:cNvSpPr>
          <p:nvPr/>
        </p:nvSpPr>
        <p:spPr bwMode="auto">
          <a:xfrm>
            <a:off x="685800" y="2800350"/>
            <a:ext cx="6872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>
                <a:solidFill>
                  <a:srgbClr val="0000FF"/>
                </a:solidFill>
              </a:rPr>
              <a:t>Slope of the fitted line: 		=SLOPE(Ydata, Xdata)</a:t>
            </a:r>
          </a:p>
        </p:txBody>
      </p:sp>
      <p:sp>
        <p:nvSpPr>
          <p:cNvPr id="11269" name="TextBox 5"/>
          <p:cNvSpPr txBox="1">
            <a:spLocks noChangeArrowheads="1"/>
          </p:cNvSpPr>
          <p:nvPr/>
        </p:nvSpPr>
        <p:spPr bwMode="auto">
          <a:xfrm>
            <a:off x="685800" y="3562350"/>
            <a:ext cx="75612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>
                <a:solidFill>
                  <a:srgbClr val="0000FF"/>
                </a:solidFill>
              </a:rPr>
              <a:t>Intercept of the fitted line:	=INTERCEPT(Ydata, Xdata)</a:t>
            </a:r>
          </a:p>
        </p:txBody>
      </p:sp>
      <p:sp>
        <p:nvSpPr>
          <p:cNvPr id="11270" name="TextBox 6"/>
          <p:cNvSpPr txBox="1">
            <a:spLocks noChangeArrowheads="1"/>
          </p:cNvSpPr>
          <p:nvPr/>
        </p:nvSpPr>
        <p:spPr bwMode="auto">
          <a:xfrm>
            <a:off x="685800" y="4324350"/>
            <a:ext cx="75612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 i="1">
                <a:solidFill>
                  <a:srgbClr val="0000FF"/>
                </a:solidFill>
              </a:rPr>
              <a:t>R</a:t>
            </a:r>
            <a:r>
              <a:rPr lang="en-US" sz="2000" baseline="30000">
                <a:solidFill>
                  <a:srgbClr val="0000FF"/>
                </a:solidFill>
              </a:rPr>
              <a:t>2</a:t>
            </a:r>
            <a:r>
              <a:rPr lang="en-US" sz="2000">
                <a:solidFill>
                  <a:srgbClr val="0000FF"/>
                </a:solidFill>
              </a:rPr>
              <a:t> for fitted line:			=RSQ(Ydata, Xdata)</a:t>
            </a:r>
          </a:p>
        </p:txBody>
      </p:sp>
      <p:pic>
        <p:nvPicPr>
          <p:cNvPr id="11271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638" y="5410200"/>
            <a:ext cx="1603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Callout 3"/>
          <p:cNvSpPr/>
          <p:nvPr/>
        </p:nvSpPr>
        <p:spPr>
          <a:xfrm>
            <a:off x="1643063" y="4953000"/>
            <a:ext cx="2133600" cy="914400"/>
          </a:xfrm>
          <a:prstGeom prst="wedgeEllipseCallout">
            <a:avLst>
              <a:gd name="adj1" fmla="val 98168"/>
              <a:gd name="adj2" fmla="val 41014"/>
            </a:avLst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rgbClr val="0000FF"/>
                </a:solidFill>
              </a:rPr>
              <a:t>No math required? Hooray!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Bottom Line</a:t>
            </a:r>
          </a:p>
        </p:txBody>
      </p:sp>
      <p:sp>
        <p:nvSpPr>
          <p:cNvPr id="12291" name="TextBox 4"/>
          <p:cNvSpPr txBox="1">
            <a:spLocks noChangeArrowheads="1"/>
          </p:cNvSpPr>
          <p:nvPr/>
        </p:nvSpPr>
        <p:spPr bwMode="auto">
          <a:xfrm>
            <a:off x="1905000" y="2133600"/>
            <a:ext cx="56388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000" dirty="0">
                <a:solidFill>
                  <a:srgbClr val="0000FF"/>
                </a:solidFill>
              </a:rPr>
              <a:t>  Simple regression starts with a scatter plot.</a:t>
            </a:r>
          </a:p>
          <a:p>
            <a:pPr eaLnBrk="1" hangingPunct="1"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000" dirty="0">
                <a:solidFill>
                  <a:srgbClr val="0000FF"/>
                </a:solidFill>
              </a:rPr>
              <a:t>  Excel will fit the regression line.</a:t>
            </a:r>
          </a:p>
          <a:p>
            <a:pPr eaLnBrk="1" hangingPunct="1"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000" dirty="0">
                <a:solidFill>
                  <a:srgbClr val="0000FF"/>
                </a:solidFill>
              </a:rPr>
              <a:t>  You get a fitted line and </a:t>
            </a:r>
            <a:r>
              <a:rPr lang="en-US" sz="2000" i="1" dirty="0">
                <a:solidFill>
                  <a:srgbClr val="0000FF"/>
                </a:solidFill>
              </a:rPr>
              <a:t>R</a:t>
            </a:r>
            <a:r>
              <a:rPr lang="en-US" sz="2000" baseline="30000" dirty="0">
                <a:solidFill>
                  <a:srgbClr val="0000FF"/>
                </a:solidFill>
              </a:rPr>
              <a:t>2</a:t>
            </a:r>
            <a:r>
              <a:rPr lang="en-US" sz="2000" dirty="0">
                <a:solidFill>
                  <a:srgbClr val="0000FF"/>
                </a:solidFill>
              </a:rPr>
              <a:t>.</a:t>
            </a:r>
          </a:p>
          <a:p>
            <a:pPr eaLnBrk="1" hangingPunct="1"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000" dirty="0">
                <a:solidFill>
                  <a:srgbClr val="0000FF"/>
                </a:solidFill>
              </a:rPr>
              <a:t>  If you want more, use </a:t>
            </a:r>
            <a:r>
              <a:rPr lang="en-US" sz="2000" dirty="0">
                <a:solidFill>
                  <a:srgbClr val="FF0000"/>
                </a:solidFill>
              </a:rPr>
              <a:t>Data Analysis </a:t>
            </a:r>
            <a:r>
              <a:rPr lang="en-US" sz="2000" dirty="0">
                <a:solidFill>
                  <a:srgbClr val="0000FF"/>
                </a:solidFill>
              </a:rPr>
              <a:t>tools.</a:t>
            </a:r>
          </a:p>
          <a:p>
            <a:pPr eaLnBrk="1" hangingPunct="1"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000" dirty="0">
                <a:solidFill>
                  <a:srgbClr val="0000FF"/>
                </a:solidFill>
              </a:rPr>
              <a:t>  Concentrate on interpreting the results.</a:t>
            </a:r>
          </a:p>
        </p:txBody>
      </p:sp>
      <p:pic>
        <p:nvPicPr>
          <p:cNvPr id="12292" name="Picture 5" descr="Education 395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572000"/>
            <a:ext cx="2057400" cy="156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828800"/>
            <a:ext cx="61769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497681" y="457200"/>
            <a:ext cx="8229600" cy="944562"/>
          </a:xfrm>
        </p:spPr>
        <p:txBody>
          <a:bodyPr/>
          <a:lstStyle/>
          <a:p>
            <a:pPr eaLnBrk="1" hangingPunct="1"/>
            <a:r>
              <a:rPr kumimoji="1"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Step 1.  Enter the Data</a:t>
            </a:r>
          </a:p>
        </p:txBody>
      </p:sp>
      <p:sp>
        <p:nvSpPr>
          <p:cNvPr id="3076" name="Text Box 9"/>
          <p:cNvSpPr txBox="1">
            <a:spLocks noChangeArrowheads="1"/>
          </p:cNvSpPr>
          <p:nvPr/>
        </p:nvSpPr>
        <p:spPr bwMode="auto">
          <a:xfrm>
            <a:off x="4800600" y="3733800"/>
            <a:ext cx="1981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First column is X</a:t>
            </a:r>
          </a:p>
        </p:txBody>
      </p:sp>
      <p:sp>
        <p:nvSpPr>
          <p:cNvPr id="3077" name="Text Box 10"/>
          <p:cNvSpPr txBox="1">
            <a:spLocks noChangeArrowheads="1"/>
          </p:cNvSpPr>
          <p:nvPr/>
        </p:nvSpPr>
        <p:spPr bwMode="auto">
          <a:xfrm>
            <a:off x="4800600" y="4114800"/>
            <a:ext cx="1981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Second column is Y</a:t>
            </a:r>
          </a:p>
        </p:txBody>
      </p:sp>
      <p:sp>
        <p:nvSpPr>
          <p:cNvPr id="3078" name="Line 11"/>
          <p:cNvSpPr>
            <a:spLocks noChangeShapeType="1"/>
          </p:cNvSpPr>
          <p:nvPr/>
        </p:nvSpPr>
        <p:spPr bwMode="auto">
          <a:xfrm flipH="1" flipV="1">
            <a:off x="3581400" y="3429000"/>
            <a:ext cx="1219200" cy="457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9" name="Line 12"/>
          <p:cNvSpPr>
            <a:spLocks noChangeShapeType="1"/>
          </p:cNvSpPr>
          <p:nvPr/>
        </p:nvSpPr>
        <p:spPr bwMode="auto">
          <a:xfrm flipH="1" flipV="1">
            <a:off x="3886200" y="3886200"/>
            <a:ext cx="914400" cy="304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Step 2.  Make a Scatter Plot</a:t>
            </a:r>
          </a:p>
        </p:txBody>
      </p:sp>
      <p:pic>
        <p:nvPicPr>
          <p:cNvPr id="4099" name="Picture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828800"/>
            <a:ext cx="61769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 Box 9"/>
          <p:cNvSpPr txBox="1">
            <a:spLocks noChangeArrowheads="1"/>
          </p:cNvSpPr>
          <p:nvPr/>
        </p:nvSpPr>
        <p:spPr bwMode="auto">
          <a:xfrm>
            <a:off x="3124200" y="1219200"/>
            <a:ext cx="2743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Highlight the data columns, click </a:t>
            </a:r>
            <a:r>
              <a:rPr lang="en-US" sz="1400">
                <a:solidFill>
                  <a:srgbClr val="0000FF"/>
                </a:solidFill>
              </a:rPr>
              <a:t>Insert</a:t>
            </a:r>
            <a:r>
              <a:rPr lang="en-US" sz="1400">
                <a:solidFill>
                  <a:srgbClr val="FF0000"/>
                </a:solidFill>
              </a:rPr>
              <a:t> , and select </a:t>
            </a:r>
            <a:r>
              <a:rPr lang="en-US" sz="1400">
                <a:solidFill>
                  <a:srgbClr val="0000FF"/>
                </a:solidFill>
              </a:rPr>
              <a:t>Scatter</a:t>
            </a:r>
            <a:r>
              <a:rPr lang="en-US" sz="140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4101" name="Line 10"/>
          <p:cNvSpPr>
            <a:spLocks noChangeShapeType="1"/>
          </p:cNvSpPr>
          <p:nvPr/>
        </p:nvSpPr>
        <p:spPr bwMode="auto">
          <a:xfrm flipH="1">
            <a:off x="2438400" y="1676400"/>
            <a:ext cx="762000" cy="228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02" name="Line 10"/>
          <p:cNvSpPr>
            <a:spLocks noChangeShapeType="1"/>
          </p:cNvSpPr>
          <p:nvPr/>
        </p:nvSpPr>
        <p:spPr bwMode="auto">
          <a:xfrm flipH="1">
            <a:off x="4648200" y="1676400"/>
            <a:ext cx="22860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828800"/>
            <a:ext cx="61595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Step 3.  Right-Click on the Data</a:t>
            </a:r>
          </a:p>
        </p:txBody>
      </p:sp>
      <p:sp>
        <p:nvSpPr>
          <p:cNvPr id="5124" name="Text Box 9"/>
          <p:cNvSpPr txBox="1">
            <a:spLocks noChangeArrowheads="1"/>
          </p:cNvSpPr>
          <p:nvPr/>
        </p:nvSpPr>
        <p:spPr bwMode="auto">
          <a:xfrm>
            <a:off x="5105400" y="5791200"/>
            <a:ext cx="2057400" cy="739775"/>
          </a:xfrm>
          <a:prstGeom prst="rect">
            <a:avLst/>
          </a:prstGeom>
          <a:solidFill>
            <a:srgbClr val="CCFF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Note -  Axes have been rescaled to show more detail (non-zero origin)</a:t>
            </a:r>
          </a:p>
        </p:txBody>
      </p:sp>
      <p:sp>
        <p:nvSpPr>
          <p:cNvPr id="5125" name="Line 10"/>
          <p:cNvSpPr>
            <a:spLocks noChangeShapeType="1"/>
          </p:cNvSpPr>
          <p:nvPr/>
        </p:nvSpPr>
        <p:spPr bwMode="auto">
          <a:xfrm flipH="1" flipV="1">
            <a:off x="5029200" y="5181600"/>
            <a:ext cx="914400" cy="609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6" name="Text Box 9"/>
          <p:cNvSpPr txBox="1">
            <a:spLocks noChangeArrowheads="1"/>
          </p:cNvSpPr>
          <p:nvPr/>
        </p:nvSpPr>
        <p:spPr bwMode="auto">
          <a:xfrm>
            <a:off x="6781800" y="2971800"/>
            <a:ext cx="2057400" cy="307975"/>
          </a:xfrm>
          <a:prstGeom prst="rect">
            <a:avLst/>
          </a:prstGeom>
          <a:solidFill>
            <a:srgbClr val="CCFF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Choose </a:t>
            </a:r>
            <a:r>
              <a:rPr lang="en-US" sz="1400">
                <a:solidFill>
                  <a:srgbClr val="0000FF"/>
                </a:solidFill>
              </a:rPr>
              <a:t>Add Trendline</a:t>
            </a:r>
          </a:p>
        </p:txBody>
      </p:sp>
      <p:sp>
        <p:nvSpPr>
          <p:cNvPr id="5127" name="Line 10"/>
          <p:cNvSpPr>
            <a:spLocks noChangeShapeType="1"/>
          </p:cNvSpPr>
          <p:nvPr/>
        </p:nvSpPr>
        <p:spPr bwMode="auto">
          <a:xfrm flipH="1">
            <a:off x="6248400" y="3276600"/>
            <a:ext cx="1066800" cy="1828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Step 4. </a:t>
            </a:r>
            <a:r>
              <a:rPr kumimoji="1" lang="en-US" sz="32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Trendline</a:t>
            </a:r>
            <a:r>
              <a:rPr kumimoji="1"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Options</a:t>
            </a:r>
          </a:p>
        </p:txBody>
      </p:sp>
      <p:sp>
        <p:nvSpPr>
          <p:cNvPr id="6147" name="Text Box 4"/>
          <p:cNvSpPr txBox="1">
            <a:spLocks noChangeArrowheads="1"/>
          </p:cNvSpPr>
          <p:nvPr/>
        </p:nvSpPr>
        <p:spPr bwMode="auto">
          <a:xfrm>
            <a:off x="6934200" y="2819400"/>
            <a:ext cx="1371600" cy="954088"/>
          </a:xfrm>
          <a:prstGeom prst="rect">
            <a:avLst/>
          </a:prstGeom>
          <a:solidFill>
            <a:srgbClr val="CCFF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This menu appears when you choose </a:t>
            </a:r>
            <a:r>
              <a:rPr lang="en-US" sz="1400">
                <a:solidFill>
                  <a:srgbClr val="0000FF"/>
                </a:solidFill>
              </a:rPr>
              <a:t>Add Trendline</a:t>
            </a:r>
          </a:p>
        </p:txBody>
      </p:sp>
      <p:pic>
        <p:nvPicPr>
          <p:cNvPr id="6148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752600"/>
            <a:ext cx="2743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Line 5"/>
          <p:cNvSpPr>
            <a:spLocks noChangeShapeType="1"/>
          </p:cNvSpPr>
          <p:nvPr/>
        </p:nvSpPr>
        <p:spPr bwMode="auto">
          <a:xfrm flipH="1">
            <a:off x="5562600" y="3276600"/>
            <a:ext cx="1371600" cy="685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438400"/>
            <a:ext cx="4587875" cy="276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Step 5.  Interpret Regression</a:t>
            </a:r>
          </a:p>
        </p:txBody>
      </p:sp>
      <p:sp>
        <p:nvSpPr>
          <p:cNvPr id="7172" name="Text Box 11"/>
          <p:cNvSpPr txBox="1">
            <a:spLocks noChangeArrowheads="1"/>
          </p:cNvSpPr>
          <p:nvPr/>
        </p:nvSpPr>
        <p:spPr bwMode="auto">
          <a:xfrm>
            <a:off x="3429000" y="1447800"/>
            <a:ext cx="1905000" cy="738188"/>
          </a:xfrm>
          <a:prstGeom prst="rect">
            <a:avLst/>
          </a:prstGeom>
          <a:solidFill>
            <a:srgbClr val="CCFF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Every pound of extra </a:t>
            </a:r>
            <a:r>
              <a:rPr lang="en-US" sz="1400">
                <a:solidFill>
                  <a:srgbClr val="0000FF"/>
                </a:solidFill>
              </a:rPr>
              <a:t>Weight</a:t>
            </a:r>
            <a:r>
              <a:rPr lang="en-US" sz="1400">
                <a:solidFill>
                  <a:srgbClr val="FF0000"/>
                </a:solidFill>
              </a:rPr>
              <a:t> requires 0.0448 extra </a:t>
            </a:r>
            <a:r>
              <a:rPr lang="en-US" sz="1400">
                <a:solidFill>
                  <a:srgbClr val="0000FF"/>
                </a:solidFill>
              </a:rPr>
              <a:t>HP</a:t>
            </a:r>
          </a:p>
        </p:txBody>
      </p:sp>
      <p:sp>
        <p:nvSpPr>
          <p:cNvPr id="7173" name="Text Box 12"/>
          <p:cNvSpPr txBox="1">
            <a:spLocks noChangeArrowheads="1"/>
          </p:cNvSpPr>
          <p:nvPr/>
        </p:nvSpPr>
        <p:spPr bwMode="auto">
          <a:xfrm>
            <a:off x="762000" y="3276600"/>
            <a:ext cx="2057400" cy="738188"/>
          </a:xfrm>
          <a:prstGeom prst="rect">
            <a:avLst/>
          </a:prstGeom>
          <a:solidFill>
            <a:srgbClr val="CCFF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About 42 percent of the the variation in </a:t>
            </a:r>
            <a:r>
              <a:rPr lang="en-US" sz="1400">
                <a:solidFill>
                  <a:srgbClr val="0000FF"/>
                </a:solidFill>
              </a:rPr>
              <a:t>HP</a:t>
            </a:r>
            <a:r>
              <a:rPr lang="en-US" sz="1400">
                <a:solidFill>
                  <a:srgbClr val="FF0000"/>
                </a:solidFill>
              </a:rPr>
              <a:t> is "explained" by </a:t>
            </a:r>
            <a:r>
              <a:rPr lang="en-US" sz="1400">
                <a:solidFill>
                  <a:srgbClr val="0000FF"/>
                </a:solidFill>
              </a:rPr>
              <a:t>Weight</a:t>
            </a:r>
          </a:p>
        </p:txBody>
      </p:sp>
      <p:sp>
        <p:nvSpPr>
          <p:cNvPr id="7174" name="Line 13"/>
          <p:cNvSpPr>
            <a:spLocks noChangeShapeType="1"/>
          </p:cNvSpPr>
          <p:nvPr/>
        </p:nvSpPr>
        <p:spPr bwMode="auto">
          <a:xfrm flipH="1">
            <a:off x="3657600" y="2209800"/>
            <a:ext cx="228600" cy="381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5" name="Line 14"/>
          <p:cNvSpPr>
            <a:spLocks noChangeShapeType="1"/>
          </p:cNvSpPr>
          <p:nvPr/>
        </p:nvSpPr>
        <p:spPr bwMode="auto">
          <a:xfrm flipV="1">
            <a:off x="2819400" y="2971800"/>
            <a:ext cx="914400" cy="457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981200"/>
            <a:ext cx="61769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Step 6. Regression Menu</a:t>
            </a:r>
          </a:p>
        </p:txBody>
      </p:sp>
      <p:sp>
        <p:nvSpPr>
          <p:cNvPr id="8196" name="Text Box 13"/>
          <p:cNvSpPr txBox="1">
            <a:spLocks noChangeArrowheads="1"/>
          </p:cNvSpPr>
          <p:nvPr/>
        </p:nvSpPr>
        <p:spPr bwMode="auto">
          <a:xfrm>
            <a:off x="6324600" y="3429000"/>
            <a:ext cx="2286000" cy="1200150"/>
          </a:xfrm>
          <a:prstGeom prst="rect">
            <a:avLst/>
          </a:prstGeom>
          <a:solidFill>
            <a:srgbClr val="CCFF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If </a:t>
            </a:r>
            <a:r>
              <a:rPr lang="en-US" sz="1200">
                <a:solidFill>
                  <a:srgbClr val="0000FF"/>
                </a:solidFill>
              </a:rPr>
              <a:t>Data Analysis</a:t>
            </a:r>
            <a:r>
              <a:rPr lang="en-US" sz="1200">
                <a:solidFill>
                  <a:srgbClr val="FF0000"/>
                </a:solidFill>
              </a:rPr>
              <a:t> is not visible, click the </a:t>
            </a:r>
            <a:r>
              <a:rPr lang="en-US" sz="1200">
                <a:solidFill>
                  <a:srgbClr val="0000FF"/>
                </a:solidFill>
              </a:rPr>
              <a:t>Office</a:t>
            </a:r>
            <a:r>
              <a:rPr lang="en-US" sz="1200">
                <a:solidFill>
                  <a:srgbClr val="FF0000"/>
                </a:solidFill>
              </a:rPr>
              <a:t> button (upper left corner), click </a:t>
            </a:r>
            <a:r>
              <a:rPr lang="en-US" sz="1200">
                <a:solidFill>
                  <a:srgbClr val="0000FF"/>
                </a:solidFill>
              </a:rPr>
              <a:t>Excel Options</a:t>
            </a:r>
            <a:r>
              <a:rPr lang="en-US" sz="1200">
                <a:solidFill>
                  <a:srgbClr val="FF0000"/>
                </a:solidFill>
              </a:rPr>
              <a:t>, click </a:t>
            </a:r>
            <a:r>
              <a:rPr lang="en-US" sz="1200">
                <a:solidFill>
                  <a:srgbClr val="0000FF"/>
                </a:solidFill>
              </a:rPr>
              <a:t>Add-Ins</a:t>
            </a:r>
            <a:r>
              <a:rPr lang="en-US" sz="1200">
                <a:solidFill>
                  <a:srgbClr val="FF0000"/>
                </a:solidFill>
              </a:rPr>
              <a:t>, click </a:t>
            </a:r>
            <a:r>
              <a:rPr lang="en-US" sz="1200">
                <a:solidFill>
                  <a:srgbClr val="0000FF"/>
                </a:solidFill>
              </a:rPr>
              <a:t>Manage Add-Ins</a:t>
            </a:r>
            <a:r>
              <a:rPr lang="en-US" sz="1200">
                <a:solidFill>
                  <a:srgbClr val="FF0000"/>
                </a:solidFill>
              </a:rPr>
              <a:t>, and check </a:t>
            </a:r>
            <a:r>
              <a:rPr lang="en-US" sz="1200">
                <a:solidFill>
                  <a:srgbClr val="0000FF"/>
                </a:solidFill>
              </a:rPr>
              <a:t>Analysis Toolpak</a:t>
            </a:r>
            <a:r>
              <a:rPr lang="en-US" sz="120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8197" name="Text Box 18"/>
          <p:cNvSpPr txBox="1">
            <a:spLocks noChangeArrowheads="1"/>
          </p:cNvSpPr>
          <p:nvPr/>
        </p:nvSpPr>
        <p:spPr bwMode="auto">
          <a:xfrm>
            <a:off x="3200400" y="1143000"/>
            <a:ext cx="29718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For full regression results, click the </a:t>
            </a:r>
            <a:r>
              <a:rPr lang="en-US" sz="1400">
                <a:solidFill>
                  <a:srgbClr val="0000FF"/>
                </a:solidFill>
              </a:rPr>
              <a:t>Data</a:t>
            </a:r>
            <a:r>
              <a:rPr lang="en-US" sz="1400">
                <a:solidFill>
                  <a:srgbClr val="FF0000"/>
                </a:solidFill>
              </a:rPr>
              <a:t> ribbon, select </a:t>
            </a:r>
            <a:r>
              <a:rPr lang="en-US" sz="1400">
                <a:solidFill>
                  <a:srgbClr val="0000FF"/>
                </a:solidFill>
              </a:rPr>
              <a:t>Data Analysis</a:t>
            </a:r>
            <a:r>
              <a:rPr lang="en-US" sz="1400">
                <a:solidFill>
                  <a:srgbClr val="FF0000"/>
                </a:solidFill>
              </a:rPr>
              <a:t>, and choose </a:t>
            </a:r>
            <a:r>
              <a:rPr lang="en-US" sz="1400">
                <a:solidFill>
                  <a:srgbClr val="0000FF"/>
                </a:solidFill>
              </a:rPr>
              <a:t>Regression</a:t>
            </a:r>
          </a:p>
        </p:txBody>
      </p:sp>
      <p:pic>
        <p:nvPicPr>
          <p:cNvPr id="8198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657600"/>
            <a:ext cx="3048000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Line 19"/>
          <p:cNvSpPr>
            <a:spLocks noChangeShapeType="1"/>
          </p:cNvSpPr>
          <p:nvPr/>
        </p:nvSpPr>
        <p:spPr bwMode="auto">
          <a:xfrm flipH="1">
            <a:off x="4343400" y="1828800"/>
            <a:ext cx="381000" cy="2590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0" name="Line 19"/>
          <p:cNvSpPr>
            <a:spLocks noChangeShapeType="1"/>
          </p:cNvSpPr>
          <p:nvPr/>
        </p:nvSpPr>
        <p:spPr bwMode="auto">
          <a:xfrm>
            <a:off x="3505200" y="1600200"/>
            <a:ext cx="7620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1" name="Line 19"/>
          <p:cNvSpPr>
            <a:spLocks noChangeShapeType="1"/>
          </p:cNvSpPr>
          <p:nvPr/>
        </p:nvSpPr>
        <p:spPr bwMode="auto">
          <a:xfrm>
            <a:off x="5638800" y="1600200"/>
            <a:ext cx="129540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Up Arrow 19"/>
          <p:cNvSpPr/>
          <p:nvPr/>
        </p:nvSpPr>
        <p:spPr>
          <a:xfrm>
            <a:off x="7086600" y="2667000"/>
            <a:ext cx="304800" cy="685800"/>
          </a:xfrm>
          <a:prstGeom prst="upArrow">
            <a:avLst>
              <a:gd name="adj1" fmla="val 42233"/>
              <a:gd name="adj2" fmla="val 50000"/>
            </a:avLst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Step </a:t>
            </a:r>
            <a:r>
              <a:rPr kumimoji="1" 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7.  </a:t>
            </a:r>
            <a:r>
              <a:rPr kumimoji="1"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Set Up Regression</a:t>
            </a:r>
          </a:p>
        </p:txBody>
      </p:sp>
      <p:pic>
        <p:nvPicPr>
          <p:cNvPr id="9219" name="Picture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286000"/>
            <a:ext cx="3962400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 Box 18"/>
          <p:cNvSpPr txBox="1">
            <a:spLocks noChangeArrowheads="1"/>
          </p:cNvSpPr>
          <p:nvPr/>
        </p:nvSpPr>
        <p:spPr bwMode="auto">
          <a:xfrm>
            <a:off x="3124200" y="1524000"/>
            <a:ext cx="2971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>
                <a:solidFill>
                  <a:srgbClr val="FF0000"/>
                </a:solidFill>
              </a:rPr>
              <a:t>Specify the X and Y data ranges and optional residual tests</a:t>
            </a:r>
            <a:endParaRPr lang="en-US" sz="140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Step </a:t>
            </a:r>
            <a:r>
              <a:rPr kumimoji="1" 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8. </a:t>
            </a:r>
            <a:r>
              <a:rPr kumimoji="1"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Analyze Results</a:t>
            </a:r>
          </a:p>
        </p:txBody>
      </p:sp>
      <p:pic>
        <p:nvPicPr>
          <p:cNvPr id="10243" name="Picture 1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19200" y="1981200"/>
            <a:ext cx="6840538" cy="3013075"/>
          </a:xfrm>
          <a:noFill/>
        </p:spPr>
      </p:pic>
      <p:sp>
        <p:nvSpPr>
          <p:cNvPr id="10244" name="Line 9"/>
          <p:cNvSpPr>
            <a:spLocks noChangeShapeType="1"/>
          </p:cNvSpPr>
          <p:nvPr/>
        </p:nvSpPr>
        <p:spPr bwMode="auto">
          <a:xfrm flipH="1">
            <a:off x="3581400" y="1752600"/>
            <a:ext cx="6858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45" name="Line 11"/>
          <p:cNvSpPr>
            <a:spLocks noChangeShapeType="1"/>
          </p:cNvSpPr>
          <p:nvPr/>
        </p:nvSpPr>
        <p:spPr bwMode="auto">
          <a:xfrm flipH="1">
            <a:off x="3505200" y="2133600"/>
            <a:ext cx="76200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46" name="Line 10"/>
          <p:cNvSpPr>
            <a:spLocks noChangeShapeType="1"/>
          </p:cNvSpPr>
          <p:nvPr/>
        </p:nvSpPr>
        <p:spPr bwMode="auto">
          <a:xfrm>
            <a:off x="5943600" y="2819400"/>
            <a:ext cx="38100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47" name="Text Box 8"/>
          <p:cNvSpPr txBox="1">
            <a:spLocks noChangeArrowheads="1"/>
          </p:cNvSpPr>
          <p:nvPr/>
        </p:nvSpPr>
        <p:spPr bwMode="auto">
          <a:xfrm>
            <a:off x="4267200" y="1447800"/>
            <a:ext cx="327660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 i="1">
                <a:solidFill>
                  <a:srgbClr val="FF0000"/>
                </a:solidFill>
              </a:rPr>
              <a:t>R</a:t>
            </a:r>
            <a:r>
              <a:rPr lang="en-US" sz="1600" baseline="30000">
                <a:solidFill>
                  <a:srgbClr val="FF0000"/>
                </a:solidFill>
              </a:rPr>
              <a:t>2</a:t>
            </a:r>
            <a:r>
              <a:rPr lang="en-US" sz="1600">
                <a:solidFill>
                  <a:srgbClr val="FF0000"/>
                </a:solidFill>
              </a:rPr>
              <a:t> is below 50%</a:t>
            </a:r>
          </a:p>
          <a:p>
            <a:pPr eaLnBrk="1" hangingPunct="1">
              <a:spcBef>
                <a:spcPct val="50000"/>
              </a:spcBef>
            </a:pPr>
            <a:r>
              <a:rPr lang="en-US" sz="1600">
                <a:solidFill>
                  <a:srgbClr val="FF0000"/>
                </a:solidFill>
              </a:rPr>
              <a:t>Standard error is about 25 lbs (same units as Y)</a:t>
            </a:r>
          </a:p>
          <a:p>
            <a:pPr eaLnBrk="1" hangingPunct="1">
              <a:spcBef>
                <a:spcPct val="50000"/>
              </a:spcBef>
            </a:pPr>
            <a:r>
              <a:rPr lang="en-US" sz="1600">
                <a:solidFill>
                  <a:srgbClr val="FF0000"/>
                </a:solidFill>
              </a:rPr>
              <a:t>Highly significant F.</a:t>
            </a:r>
          </a:p>
        </p:txBody>
      </p:sp>
      <p:sp>
        <p:nvSpPr>
          <p:cNvPr id="10248" name="Text Box 15"/>
          <p:cNvSpPr txBox="1">
            <a:spLocks noChangeArrowheads="1"/>
          </p:cNvSpPr>
          <p:nvPr/>
        </p:nvSpPr>
        <p:spPr bwMode="auto">
          <a:xfrm>
            <a:off x="1524000" y="5410200"/>
            <a:ext cx="4724400" cy="119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>
                <a:solidFill>
                  <a:srgbClr val="FF0000"/>
                </a:solidFill>
              </a:rPr>
              <a:t>Intercept differs somewhat from 0 (</a:t>
            </a:r>
            <a:r>
              <a:rPr lang="en-US" sz="1600" i="1">
                <a:solidFill>
                  <a:srgbClr val="FF0000"/>
                </a:solidFill>
              </a:rPr>
              <a:t>p</a:t>
            </a:r>
            <a:r>
              <a:rPr lang="en-US" sz="1600">
                <a:solidFill>
                  <a:srgbClr val="FF0000"/>
                </a:solidFill>
              </a:rPr>
              <a:t>-value is 0.23) but 95% C.I. includes zero</a:t>
            </a:r>
          </a:p>
          <a:p>
            <a:pPr eaLnBrk="1" hangingPunct="1">
              <a:spcBef>
                <a:spcPct val="50000"/>
              </a:spcBef>
            </a:pPr>
            <a:r>
              <a:rPr lang="en-US" sz="1600">
                <a:solidFill>
                  <a:srgbClr val="FF0000"/>
                </a:solidFill>
              </a:rPr>
              <a:t>Slope is non-zero (</a:t>
            </a:r>
            <a:r>
              <a:rPr lang="en-US" sz="1600" i="1">
                <a:solidFill>
                  <a:srgbClr val="FF0000"/>
                </a:solidFill>
              </a:rPr>
              <a:t>p</a:t>
            </a:r>
            <a:r>
              <a:rPr lang="en-US" sz="1600">
                <a:solidFill>
                  <a:srgbClr val="FF0000"/>
                </a:solidFill>
              </a:rPr>
              <a:t>-value is 0.000) and C.I. for slope doesn't  include zero (0.27 to 0.62)</a:t>
            </a:r>
          </a:p>
        </p:txBody>
      </p:sp>
      <p:sp>
        <p:nvSpPr>
          <p:cNvPr id="10249" name="Line 16"/>
          <p:cNvSpPr>
            <a:spLocks noChangeShapeType="1"/>
          </p:cNvSpPr>
          <p:nvPr/>
        </p:nvSpPr>
        <p:spPr bwMode="auto">
          <a:xfrm flipV="1">
            <a:off x="3810000" y="4724400"/>
            <a:ext cx="1676400" cy="8382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0" name="Line 17"/>
          <p:cNvSpPr>
            <a:spLocks noChangeShapeType="1"/>
          </p:cNvSpPr>
          <p:nvPr/>
        </p:nvSpPr>
        <p:spPr bwMode="auto">
          <a:xfrm flipV="1">
            <a:off x="4114800" y="4953000"/>
            <a:ext cx="1447800" cy="1143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1" name="Text Box 18"/>
          <p:cNvSpPr txBox="1">
            <a:spLocks noChangeArrowheads="1"/>
          </p:cNvSpPr>
          <p:nvPr/>
        </p:nvSpPr>
        <p:spPr bwMode="auto">
          <a:xfrm>
            <a:off x="7086600" y="5410200"/>
            <a:ext cx="1828800" cy="1165225"/>
          </a:xfrm>
          <a:prstGeom prst="rect">
            <a:avLst/>
          </a:prstGeom>
          <a:solidFill>
            <a:srgbClr val="CCFFCC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 i="1">
                <a:solidFill>
                  <a:srgbClr val="FF0000"/>
                </a:solidFill>
              </a:rPr>
              <a:t>Note</a:t>
            </a:r>
            <a:r>
              <a:rPr lang="en-US" sz="1400">
                <a:solidFill>
                  <a:srgbClr val="FF0000"/>
                </a:solidFill>
              </a:rPr>
              <a:t>  These results have been "cleaned-up" for clarity by reformatting decimals, etc.</a:t>
            </a:r>
            <a:endParaRPr lang="en-US" sz="140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594</TotalTime>
  <Words>376</Words>
  <Application>Microsoft Office PowerPoint</Application>
  <PresentationFormat>On-screen Show (4:3)</PresentationFormat>
  <Paragraphs>39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Default Design</vt:lpstr>
      <vt:lpstr>Simple Regression in Excel</vt:lpstr>
      <vt:lpstr>Step 1.  Enter the Data</vt:lpstr>
      <vt:lpstr>Step 2.  Make a Scatter Plot</vt:lpstr>
      <vt:lpstr>Step 3.  Right-Click on the Data</vt:lpstr>
      <vt:lpstr>Step 4. Trendline Options</vt:lpstr>
      <vt:lpstr>Step 5.  Interpret Regression</vt:lpstr>
      <vt:lpstr>Step 6. Regression Menu</vt:lpstr>
      <vt:lpstr>Step 7.  Set Up Regression</vt:lpstr>
      <vt:lpstr>Step 8. Analyze Results</vt:lpstr>
      <vt:lpstr>Option: Excel Formulas</vt:lpstr>
      <vt:lpstr>Bottom Line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Bivariate Regression in Excel</dc:title>
  <dc:subject>Chapter 12 - Simple Regression</dc:subject>
  <dc:creator>David P. Doane</dc:creator>
  <dc:description>Copyright (c) 2016 by McGraw-Hill.  This material is intended solely for educational use by purchasers of Doane/Seward 5e. It may not be copied or resold.</dc:description>
  <cp:lastModifiedBy>Blythe</cp:lastModifiedBy>
  <cp:revision>46</cp:revision>
  <dcterms:created xsi:type="dcterms:W3CDTF">2002-12-04T11:49:53Z</dcterms:created>
  <dcterms:modified xsi:type="dcterms:W3CDTF">2013-08-09T17:47:22Z</dcterms:modified>
</cp:coreProperties>
</file>