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4"/>
  </p:notesMasterIdLst>
  <p:handoutMasterIdLst>
    <p:handoutMasterId r:id="rId45"/>
  </p:handoutMasterIdLst>
  <p:sldIdLst>
    <p:sldId id="263" r:id="rId2"/>
    <p:sldId id="326" r:id="rId3"/>
    <p:sldId id="308" r:id="rId4"/>
    <p:sldId id="325" r:id="rId5"/>
    <p:sldId id="309" r:id="rId6"/>
    <p:sldId id="353" r:id="rId7"/>
    <p:sldId id="318" r:id="rId8"/>
    <p:sldId id="311" r:id="rId9"/>
    <p:sldId id="310" r:id="rId10"/>
    <p:sldId id="312" r:id="rId11"/>
    <p:sldId id="329" r:id="rId12"/>
    <p:sldId id="313" r:id="rId13"/>
    <p:sldId id="272" r:id="rId14"/>
    <p:sldId id="317" r:id="rId15"/>
    <p:sldId id="331" r:id="rId16"/>
    <p:sldId id="315" r:id="rId17"/>
    <p:sldId id="355" r:id="rId18"/>
    <p:sldId id="314" r:id="rId19"/>
    <p:sldId id="319" r:id="rId20"/>
    <p:sldId id="334" r:id="rId21"/>
    <p:sldId id="320" r:id="rId22"/>
    <p:sldId id="332" r:id="rId23"/>
    <p:sldId id="341" r:id="rId24"/>
    <p:sldId id="344" r:id="rId25"/>
    <p:sldId id="350" r:id="rId26"/>
    <p:sldId id="352" r:id="rId27"/>
    <p:sldId id="351" r:id="rId28"/>
    <p:sldId id="342" r:id="rId29"/>
    <p:sldId id="328" r:id="rId30"/>
    <p:sldId id="345" r:id="rId31"/>
    <p:sldId id="292" r:id="rId32"/>
    <p:sldId id="286" r:id="rId33"/>
    <p:sldId id="293" r:id="rId34"/>
    <p:sldId id="300" r:id="rId35"/>
    <p:sldId id="301" r:id="rId36"/>
    <p:sldId id="347" r:id="rId37"/>
    <p:sldId id="346" r:id="rId38"/>
    <p:sldId id="343" r:id="rId39"/>
    <p:sldId id="348" r:id="rId40"/>
    <p:sldId id="349" r:id="rId41"/>
    <p:sldId id="340" r:id="rId42"/>
    <p:sldId id="354" r:id="rId43"/>
  </p:sldIdLst>
  <p:sldSz cx="9144000" cy="6858000" type="screen4x3"/>
  <p:notesSz cx="6858000" cy="9144000"/>
  <p:custDataLst>
    <p:tags r:id="rId46"/>
  </p:custDataLst>
  <p:defaultTextStyle>
    <a:defPPr>
      <a:defRPr lang="en-US"/>
    </a:defPPr>
    <a:lvl1pPr algn="r" rtl="0" eaLnBrk="0" fontAlgn="base" hangingPunct="0">
      <a:spcBef>
        <a:spcPct val="0"/>
      </a:spcBef>
      <a:spcAft>
        <a:spcPct val="0"/>
      </a:spcAft>
      <a:defRPr kumimoji="1" sz="2400" kern="1200">
        <a:solidFill>
          <a:schemeClr val="tx1"/>
        </a:solidFill>
        <a:latin typeface="Arial" charset="0"/>
        <a:ea typeface="+mn-ea"/>
        <a:cs typeface="+mn-cs"/>
      </a:defRPr>
    </a:lvl1pPr>
    <a:lvl2pPr marL="457200" algn="r" rtl="0" eaLnBrk="0" fontAlgn="base" hangingPunct="0">
      <a:spcBef>
        <a:spcPct val="0"/>
      </a:spcBef>
      <a:spcAft>
        <a:spcPct val="0"/>
      </a:spcAft>
      <a:defRPr kumimoji="1" sz="2400" kern="1200">
        <a:solidFill>
          <a:schemeClr val="tx1"/>
        </a:solidFill>
        <a:latin typeface="Arial" charset="0"/>
        <a:ea typeface="+mn-ea"/>
        <a:cs typeface="+mn-cs"/>
      </a:defRPr>
    </a:lvl2pPr>
    <a:lvl3pPr marL="914400" algn="r" rtl="0" eaLnBrk="0" fontAlgn="base" hangingPunct="0">
      <a:spcBef>
        <a:spcPct val="0"/>
      </a:spcBef>
      <a:spcAft>
        <a:spcPct val="0"/>
      </a:spcAft>
      <a:defRPr kumimoji="1" sz="2400" kern="1200">
        <a:solidFill>
          <a:schemeClr val="tx1"/>
        </a:solidFill>
        <a:latin typeface="Arial" charset="0"/>
        <a:ea typeface="+mn-ea"/>
        <a:cs typeface="+mn-cs"/>
      </a:defRPr>
    </a:lvl3pPr>
    <a:lvl4pPr marL="1371600" algn="r" rtl="0" eaLnBrk="0" fontAlgn="base" hangingPunct="0">
      <a:spcBef>
        <a:spcPct val="0"/>
      </a:spcBef>
      <a:spcAft>
        <a:spcPct val="0"/>
      </a:spcAft>
      <a:defRPr kumimoji="1" sz="2400" kern="1200">
        <a:solidFill>
          <a:schemeClr val="tx1"/>
        </a:solidFill>
        <a:latin typeface="Arial" charset="0"/>
        <a:ea typeface="+mn-ea"/>
        <a:cs typeface="+mn-cs"/>
      </a:defRPr>
    </a:lvl4pPr>
    <a:lvl5pPr marL="1828800" algn="r" rtl="0" eaLnBrk="0" fontAlgn="base" hangingPunct="0">
      <a:spcBef>
        <a:spcPct val="0"/>
      </a:spcBef>
      <a:spcAft>
        <a:spcPct val="0"/>
      </a:spcAft>
      <a:defRPr kumimoji="1" sz="2400" kern="1200">
        <a:solidFill>
          <a:schemeClr val="tx1"/>
        </a:solidFill>
        <a:latin typeface="Arial" charset="0"/>
        <a:ea typeface="+mn-ea"/>
        <a:cs typeface="+mn-cs"/>
      </a:defRPr>
    </a:lvl5pPr>
    <a:lvl6pPr marL="2286000" algn="l" defTabSz="914400" rtl="0" eaLnBrk="1" latinLnBrk="0" hangingPunct="1">
      <a:defRPr kumimoji="1" sz="2400" kern="1200">
        <a:solidFill>
          <a:schemeClr val="tx1"/>
        </a:solidFill>
        <a:latin typeface="Arial" charset="0"/>
        <a:ea typeface="+mn-ea"/>
        <a:cs typeface="+mn-cs"/>
      </a:defRPr>
    </a:lvl6pPr>
    <a:lvl7pPr marL="2743200" algn="l" defTabSz="914400" rtl="0" eaLnBrk="1" latinLnBrk="0" hangingPunct="1">
      <a:defRPr kumimoji="1" sz="2400" kern="1200">
        <a:solidFill>
          <a:schemeClr val="tx1"/>
        </a:solidFill>
        <a:latin typeface="Arial" charset="0"/>
        <a:ea typeface="+mn-ea"/>
        <a:cs typeface="+mn-cs"/>
      </a:defRPr>
    </a:lvl7pPr>
    <a:lvl8pPr marL="3200400" algn="l" defTabSz="914400" rtl="0" eaLnBrk="1" latinLnBrk="0" hangingPunct="1">
      <a:defRPr kumimoji="1" sz="2400" kern="1200">
        <a:solidFill>
          <a:schemeClr val="tx1"/>
        </a:solidFill>
        <a:latin typeface="Arial" charset="0"/>
        <a:ea typeface="+mn-ea"/>
        <a:cs typeface="+mn-cs"/>
      </a:defRPr>
    </a:lvl8pPr>
    <a:lvl9pPr marL="3657600" algn="l" defTabSz="914400" rtl="0" eaLnBrk="1" latinLnBrk="0" hangingPunct="1">
      <a:defRPr kumimoji="1"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FF0000"/>
    <a:srgbClr val="FFCC00"/>
    <a:srgbClr val="CC6600"/>
    <a:srgbClr val="996633"/>
    <a:srgbClr val="993300"/>
    <a:srgbClr val="CCFF99"/>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p:scale>
          <a:sx n="75" d="100"/>
          <a:sy n="75" d="100"/>
        </p:scale>
        <p:origin x="-1074" y="-4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0" d="100"/>
          <a:sy n="40" d="100"/>
        </p:scale>
        <p:origin x="-14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22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l">
              <a:defRPr sz="1000" i="1" smtClean="0"/>
            </a:lvl1pPr>
          </a:lstStyle>
          <a:p>
            <a:pPr>
              <a:defRPr/>
            </a:pPr>
            <a:r>
              <a:rPr lang="en-US"/>
              <a:t>*</a:t>
            </a:r>
            <a:endParaRPr lang="en-US" sz="1200"/>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smtClean="0"/>
            </a:lvl1pPr>
          </a:lstStyle>
          <a:p>
            <a:pPr>
              <a:defRPr/>
            </a:pPr>
            <a:r>
              <a:rPr lang="en-US"/>
              <a:t>07/16/96</a:t>
            </a:r>
            <a:endParaRPr lang="en-US" sz="1200"/>
          </a:p>
        </p:txBody>
      </p:sp>
      <p:sp>
        <p:nvSpPr>
          <p:cNvPr id="46084" name="Rectangle 4"/>
          <p:cNvSpPr>
            <a:spLocks noGrp="1" noRot="1" noChangeAspect="1" noChangeArrowheads="1"/>
          </p:cNvSpPr>
          <p:nvPr>
            <p:ph type="sldImg" idx="2"/>
          </p:nvPr>
        </p:nvSpPr>
        <p:spPr bwMode="auto">
          <a:xfrm>
            <a:off x="1143000" y="685800"/>
            <a:ext cx="4572000" cy="3429000"/>
          </a:xfrm>
          <a:prstGeom prst="rect">
            <a:avLst/>
          </a:prstGeom>
          <a:noFill/>
          <a:ln w="12700" cap="sq">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l">
              <a:defRPr sz="1000" i="1" smtClean="0"/>
            </a:lvl1pPr>
          </a:lstStyle>
          <a:p>
            <a:pPr>
              <a:defRPr/>
            </a:pPr>
            <a:r>
              <a:rPr lang="en-US"/>
              <a:t>*</a:t>
            </a:r>
            <a:endParaRPr lang="en-US" sz="1200"/>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smtClean="0"/>
            </a:lvl1pPr>
          </a:lstStyle>
          <a:p>
            <a:pPr>
              <a:defRPr/>
            </a:pPr>
            <a:fld id="{6F6B1FF4-C0D1-4E0E-821C-090E3C21C7B2}" type="slidenum">
              <a:rPr lang="en-US"/>
              <a:pPr>
                <a:defRPr/>
              </a:pPr>
              <a:t>‹#›</a:t>
            </a:fld>
            <a:r>
              <a:rPr lang="en-US"/>
              <a:t>##</a:t>
            </a:r>
            <a:endParaRPr lang="en-US" sz="1200"/>
          </a:p>
        </p:txBody>
      </p:sp>
    </p:spTree>
    <p:extLst>
      <p:ext uri="{BB962C8B-B14F-4D97-AF65-F5344CB8AC3E}">
        <p14:creationId xmlns:p14="http://schemas.microsoft.com/office/powerpoint/2010/main" val="338812499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52"/>
          <p:cNvSpPr>
            <a:spLocks noChangeArrowheads="1"/>
          </p:cNvSpPr>
          <p:nvPr/>
        </p:nvSpPr>
        <p:spPr bwMode="auto">
          <a:xfrm>
            <a:off x="4572000" y="5275263"/>
            <a:ext cx="4603750" cy="685800"/>
          </a:xfrm>
          <a:prstGeom prst="rect">
            <a:avLst/>
          </a:prstGeom>
          <a:gradFill rotWithShape="0">
            <a:gsLst>
              <a:gs pos="0">
                <a:schemeClr val="bg1">
                  <a:gamma/>
                  <a:shade val="46275"/>
                  <a:invGamma/>
                </a:schemeClr>
              </a:gs>
              <a:gs pos="50000">
                <a:schemeClr val="bg1">
                  <a:alpha val="50000"/>
                </a:schemeClr>
              </a:gs>
              <a:gs pos="100000">
                <a:schemeClr val="bg1">
                  <a:gamma/>
                  <a:shade val="46275"/>
                  <a:invGamma/>
                </a:schemeClr>
              </a:gs>
            </a:gsLst>
            <a:lin ang="0" scaled="1"/>
          </a:gradFill>
          <a:ln w="9525">
            <a:noFill/>
            <a:miter lim="800000"/>
            <a:headEnd/>
            <a:tailEnd/>
          </a:ln>
          <a:effectLst/>
        </p:spPr>
        <p:txBody>
          <a:bodyPr/>
          <a:lstStyle/>
          <a:p>
            <a:pPr>
              <a:defRPr/>
            </a:pPr>
            <a:endParaRPr lang="en-US"/>
          </a:p>
        </p:txBody>
      </p:sp>
      <p:sp>
        <p:nvSpPr>
          <p:cNvPr id="5" name="AutoShape 1071"/>
          <p:cNvSpPr>
            <a:spLocks noChangeArrowheads="1"/>
          </p:cNvSpPr>
          <p:nvPr/>
        </p:nvSpPr>
        <p:spPr bwMode="auto">
          <a:xfrm>
            <a:off x="0" y="268288"/>
            <a:ext cx="8915400" cy="6589712"/>
          </a:xfrm>
          <a:prstGeom prst="rtTriangle">
            <a:avLst/>
          </a:prstGeom>
          <a:noFill/>
          <a:ln w="9525">
            <a:solidFill>
              <a:schemeClr val="bg1"/>
            </a:solidFill>
            <a:miter lim="800000"/>
            <a:headEnd/>
            <a:tailEnd/>
          </a:ln>
        </p:spPr>
        <p:txBody>
          <a:bodyPr wrap="none" anchor="ctr"/>
          <a:lstStyle/>
          <a:p>
            <a:pPr>
              <a:defRPr/>
            </a:pPr>
            <a:endParaRPr lang="en-US"/>
          </a:p>
        </p:txBody>
      </p:sp>
      <p:sp>
        <p:nvSpPr>
          <p:cNvPr id="6" name="Rectangle 1033"/>
          <p:cNvSpPr>
            <a:spLocks noChangeArrowheads="1"/>
          </p:cNvSpPr>
          <p:nvPr/>
        </p:nvSpPr>
        <p:spPr bwMode="auto">
          <a:xfrm>
            <a:off x="15875" y="1524000"/>
            <a:ext cx="9128125" cy="1320800"/>
          </a:xfrm>
          <a:prstGeom prst="rect">
            <a:avLst/>
          </a:prstGeom>
          <a:gradFill rotWithShape="0">
            <a:gsLst>
              <a:gs pos="0">
                <a:schemeClr val="bg1">
                  <a:gamma/>
                  <a:shade val="46275"/>
                  <a:invGamma/>
                </a:schemeClr>
              </a:gs>
              <a:gs pos="50000">
                <a:schemeClr val="bg1"/>
              </a:gs>
              <a:gs pos="100000">
                <a:schemeClr val="bg1">
                  <a:gamma/>
                  <a:shade val="46275"/>
                  <a:invGamma/>
                </a:schemeClr>
              </a:gs>
            </a:gsLst>
            <a:lin ang="0" scaled="1"/>
          </a:gradFill>
          <a:ln w="9525">
            <a:noFill/>
            <a:miter lim="800000"/>
            <a:headEnd/>
            <a:tailEnd/>
          </a:ln>
          <a:effectLst/>
        </p:spPr>
        <p:txBody>
          <a:bodyPr/>
          <a:lstStyle/>
          <a:p>
            <a:pPr algn="l">
              <a:defRPr/>
            </a:pPr>
            <a:endParaRPr kumimoji="0" lang="en-US">
              <a:latin typeface="Times New Roman" pitchFamily="18" charset="0"/>
            </a:endParaRPr>
          </a:p>
        </p:txBody>
      </p:sp>
      <p:sp>
        <p:nvSpPr>
          <p:cNvPr id="7" name="Line 1029"/>
          <p:cNvSpPr>
            <a:spLocks noChangeShapeType="1"/>
          </p:cNvSpPr>
          <p:nvPr/>
        </p:nvSpPr>
        <p:spPr bwMode="auto">
          <a:xfrm>
            <a:off x="542925" y="3228975"/>
            <a:ext cx="0" cy="3627438"/>
          </a:xfrm>
          <a:prstGeom prst="line">
            <a:avLst/>
          </a:prstGeom>
          <a:noFill/>
          <a:ln w="12700" cap="sq">
            <a:solidFill>
              <a:schemeClr val="bg1"/>
            </a:solidFill>
            <a:round/>
            <a:headEnd type="none" w="sm" len="sm"/>
            <a:tailEnd type="none" w="sm" len="sm"/>
          </a:ln>
          <a:effectLst/>
        </p:spPr>
        <p:txBody>
          <a:bodyPr/>
          <a:lstStyle/>
          <a:p>
            <a:pPr>
              <a:defRPr/>
            </a:pPr>
            <a:endParaRPr lang="en-US"/>
          </a:p>
        </p:txBody>
      </p:sp>
      <p:grpSp>
        <p:nvGrpSpPr>
          <p:cNvPr id="8" name="Group 1047"/>
          <p:cNvGrpSpPr>
            <a:grpSpLocks/>
          </p:cNvGrpSpPr>
          <p:nvPr/>
        </p:nvGrpSpPr>
        <p:grpSpPr bwMode="auto">
          <a:xfrm>
            <a:off x="6837363" y="-9525"/>
            <a:ext cx="330200" cy="6875463"/>
            <a:chOff x="4307" y="-6"/>
            <a:chExt cx="208" cy="4331"/>
          </a:xfrm>
        </p:grpSpPr>
        <p:sp>
          <p:nvSpPr>
            <p:cNvPr id="9" name="Rectangle 1034"/>
            <p:cNvSpPr>
              <a:spLocks noChangeArrowheads="1"/>
            </p:cNvSpPr>
            <p:nvPr/>
          </p:nvSpPr>
          <p:spPr bwMode="auto">
            <a:xfrm>
              <a:off x="4325" y="4234"/>
              <a:ext cx="48" cy="91"/>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0" name="Rectangle 1035"/>
            <p:cNvSpPr>
              <a:spLocks noChangeArrowheads="1"/>
            </p:cNvSpPr>
            <p:nvPr/>
          </p:nvSpPr>
          <p:spPr bwMode="auto">
            <a:xfrm>
              <a:off x="4307" y="1920"/>
              <a:ext cx="48"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1" name="Rectangle 1036"/>
            <p:cNvSpPr>
              <a:spLocks noChangeArrowheads="1"/>
            </p:cNvSpPr>
            <p:nvPr/>
          </p:nvSpPr>
          <p:spPr bwMode="auto">
            <a:xfrm>
              <a:off x="4499" y="2112"/>
              <a:ext cx="16"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2" name="Rectangle 1037"/>
            <p:cNvSpPr>
              <a:spLocks noChangeArrowheads="1"/>
            </p:cNvSpPr>
            <p:nvPr/>
          </p:nvSpPr>
          <p:spPr bwMode="auto">
            <a:xfrm>
              <a:off x="4307" y="2688"/>
              <a:ext cx="48"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3" name="Rectangle 1038"/>
            <p:cNvSpPr>
              <a:spLocks noChangeArrowheads="1"/>
            </p:cNvSpPr>
            <p:nvPr/>
          </p:nvSpPr>
          <p:spPr bwMode="auto">
            <a:xfrm>
              <a:off x="4307" y="3456"/>
              <a:ext cx="48"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4" name="Rectangle 1039"/>
            <p:cNvSpPr>
              <a:spLocks noChangeArrowheads="1"/>
            </p:cNvSpPr>
            <p:nvPr/>
          </p:nvSpPr>
          <p:spPr bwMode="auto">
            <a:xfrm>
              <a:off x="4499" y="2880"/>
              <a:ext cx="16"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5" name="Rectangle 1040"/>
            <p:cNvSpPr>
              <a:spLocks noChangeArrowheads="1"/>
            </p:cNvSpPr>
            <p:nvPr/>
          </p:nvSpPr>
          <p:spPr bwMode="auto">
            <a:xfrm>
              <a:off x="4499" y="3648"/>
              <a:ext cx="16"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6" name="Rectangle 1041"/>
            <p:cNvSpPr>
              <a:spLocks noChangeArrowheads="1"/>
            </p:cNvSpPr>
            <p:nvPr/>
          </p:nvSpPr>
          <p:spPr bwMode="auto">
            <a:xfrm>
              <a:off x="4307" y="-6"/>
              <a:ext cx="48" cy="65"/>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7" name="Rectangle 1042"/>
            <p:cNvSpPr>
              <a:spLocks noChangeArrowheads="1"/>
            </p:cNvSpPr>
            <p:nvPr/>
          </p:nvSpPr>
          <p:spPr bwMode="auto">
            <a:xfrm>
              <a:off x="4499" y="-5"/>
              <a:ext cx="16" cy="256"/>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8" name="Rectangle 1043"/>
            <p:cNvSpPr>
              <a:spLocks noChangeArrowheads="1"/>
            </p:cNvSpPr>
            <p:nvPr/>
          </p:nvSpPr>
          <p:spPr bwMode="auto">
            <a:xfrm>
              <a:off x="4307" y="300"/>
              <a:ext cx="48"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19" name="Rectangle 1044"/>
            <p:cNvSpPr>
              <a:spLocks noChangeArrowheads="1"/>
            </p:cNvSpPr>
            <p:nvPr/>
          </p:nvSpPr>
          <p:spPr bwMode="auto">
            <a:xfrm>
              <a:off x="4307" y="1068"/>
              <a:ext cx="48"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20" name="Rectangle 1045"/>
            <p:cNvSpPr>
              <a:spLocks noChangeArrowheads="1"/>
            </p:cNvSpPr>
            <p:nvPr/>
          </p:nvSpPr>
          <p:spPr bwMode="auto">
            <a:xfrm>
              <a:off x="4499" y="492"/>
              <a:ext cx="16" cy="527"/>
            </a:xfrm>
            <a:prstGeom prst="rect">
              <a:avLst/>
            </a:prstGeom>
            <a:solidFill>
              <a:schemeClr val="bg2">
                <a:alpha val="50000"/>
              </a:schemeClr>
            </a:solidFill>
            <a:ln w="9525">
              <a:noFill/>
              <a:miter lim="800000"/>
              <a:headEnd/>
              <a:tailEnd/>
            </a:ln>
            <a:effectLst/>
          </p:spPr>
          <p:txBody>
            <a:bodyPr/>
            <a:lstStyle/>
            <a:p>
              <a:pPr>
                <a:defRPr/>
              </a:pPr>
              <a:endParaRPr lang="en-US"/>
            </a:p>
          </p:txBody>
        </p:sp>
        <p:sp>
          <p:nvSpPr>
            <p:cNvPr id="21" name="Rectangle 1046"/>
            <p:cNvSpPr>
              <a:spLocks noChangeArrowheads="1"/>
            </p:cNvSpPr>
            <p:nvPr/>
          </p:nvSpPr>
          <p:spPr bwMode="auto">
            <a:xfrm>
              <a:off x="4499" y="1260"/>
              <a:ext cx="16" cy="527"/>
            </a:xfrm>
            <a:prstGeom prst="rect">
              <a:avLst/>
            </a:prstGeom>
            <a:solidFill>
              <a:schemeClr val="bg2">
                <a:alpha val="50000"/>
              </a:schemeClr>
            </a:solidFill>
            <a:ln w="9525">
              <a:noFill/>
              <a:miter lim="800000"/>
              <a:headEnd/>
              <a:tailEnd/>
            </a:ln>
            <a:effectLst/>
          </p:spPr>
          <p:txBody>
            <a:bodyPr/>
            <a:lstStyle/>
            <a:p>
              <a:pPr>
                <a:defRPr/>
              </a:pPr>
              <a:endParaRPr lang="en-US"/>
            </a:p>
          </p:txBody>
        </p:sp>
      </p:grpSp>
      <p:sp>
        <p:nvSpPr>
          <p:cNvPr id="22" name="Freeform 1074"/>
          <p:cNvSpPr>
            <a:spLocks/>
          </p:cNvSpPr>
          <p:nvPr/>
        </p:nvSpPr>
        <p:spPr bwMode="auto">
          <a:xfrm>
            <a:off x="187325" y="404813"/>
            <a:ext cx="7489825" cy="5541962"/>
          </a:xfrm>
          <a:custGeom>
            <a:avLst/>
            <a:gdLst/>
            <a:ahLst/>
            <a:cxnLst>
              <a:cxn ang="0">
                <a:pos x="4718" y="3491"/>
              </a:cxn>
              <a:cxn ang="0">
                <a:pos x="4718" y="0"/>
              </a:cxn>
              <a:cxn ang="0">
                <a:pos x="0" y="0"/>
              </a:cxn>
            </a:cxnLst>
            <a:rect l="0" t="0" r="r" b="b"/>
            <a:pathLst>
              <a:path w="4718" h="3491">
                <a:moveTo>
                  <a:pt x="4718" y="3491"/>
                </a:moveTo>
                <a:lnTo>
                  <a:pt x="4718" y="0"/>
                </a:lnTo>
                <a:lnTo>
                  <a:pt x="0" y="0"/>
                </a:lnTo>
              </a:path>
            </a:pathLst>
          </a:custGeom>
          <a:noFill/>
          <a:ln w="9525">
            <a:solidFill>
              <a:schemeClr val="bg1"/>
            </a:solidFill>
            <a:round/>
            <a:headEnd/>
            <a:tailEnd/>
          </a:ln>
        </p:spPr>
        <p:txBody>
          <a:bodyPr wrap="none" anchor="ctr"/>
          <a:lstStyle/>
          <a:p>
            <a:pPr>
              <a:defRPr/>
            </a:pPr>
            <a:endParaRPr lang="en-US"/>
          </a:p>
        </p:txBody>
      </p:sp>
      <p:sp>
        <p:nvSpPr>
          <p:cNvPr id="23" name="Rectangle 1075"/>
          <p:cNvSpPr>
            <a:spLocks noChangeArrowheads="1"/>
          </p:cNvSpPr>
          <p:nvPr/>
        </p:nvSpPr>
        <p:spPr bwMode="auto">
          <a:xfrm>
            <a:off x="20638" y="1676400"/>
            <a:ext cx="9128125" cy="1320800"/>
          </a:xfrm>
          <a:prstGeom prst="rect">
            <a:avLst/>
          </a:prstGeom>
          <a:gradFill rotWithShape="0">
            <a:gsLst>
              <a:gs pos="0">
                <a:schemeClr val="bg1">
                  <a:gamma/>
                  <a:shade val="46275"/>
                  <a:invGamma/>
                </a:schemeClr>
              </a:gs>
              <a:gs pos="50000">
                <a:schemeClr val="bg1"/>
              </a:gs>
              <a:gs pos="100000">
                <a:schemeClr val="bg1">
                  <a:gamma/>
                  <a:shade val="46275"/>
                  <a:invGamma/>
                </a:schemeClr>
              </a:gs>
            </a:gsLst>
            <a:lin ang="0" scaled="1"/>
          </a:gradFill>
          <a:ln w="9525">
            <a:noFill/>
            <a:miter lim="800000"/>
            <a:headEnd/>
            <a:tailEnd/>
          </a:ln>
          <a:effectLst/>
        </p:spPr>
        <p:txBody>
          <a:bodyPr/>
          <a:lstStyle/>
          <a:p>
            <a:pPr>
              <a:defRPr/>
            </a:pPr>
            <a:endParaRPr lang="en-US"/>
          </a:p>
        </p:txBody>
      </p:sp>
      <p:sp>
        <p:nvSpPr>
          <p:cNvPr id="24" name="Arc 1066"/>
          <p:cNvSpPr>
            <a:spLocks/>
          </p:cNvSpPr>
          <p:nvPr/>
        </p:nvSpPr>
        <p:spPr bwMode="auto">
          <a:xfrm flipH="1">
            <a:off x="5867400" y="3175"/>
            <a:ext cx="3429000" cy="6851650"/>
          </a:xfrm>
          <a:custGeom>
            <a:avLst/>
            <a:gdLst>
              <a:gd name="G0" fmla="+- 0 0 0"/>
              <a:gd name="G1" fmla="+- 21577 0 0"/>
              <a:gd name="G2" fmla="+- 21600 0 0"/>
              <a:gd name="T0" fmla="*/ 1003 w 21600"/>
              <a:gd name="T1" fmla="*/ 0 h 43161"/>
              <a:gd name="T2" fmla="*/ 820 w 21600"/>
              <a:gd name="T3" fmla="*/ 43161 h 43161"/>
              <a:gd name="T4" fmla="*/ 0 w 21600"/>
              <a:gd name="T5" fmla="*/ 21577 h 43161"/>
            </a:gdLst>
            <a:ahLst/>
            <a:cxnLst>
              <a:cxn ang="0">
                <a:pos x="T0" y="T1"/>
              </a:cxn>
              <a:cxn ang="0">
                <a:pos x="T2" y="T3"/>
              </a:cxn>
              <a:cxn ang="0">
                <a:pos x="T4" y="T5"/>
              </a:cxn>
            </a:cxnLst>
            <a:rect l="0" t="0" r="r" b="b"/>
            <a:pathLst>
              <a:path w="21600" h="43161" fill="none" extrusionOk="0">
                <a:moveTo>
                  <a:pt x="1002" y="0"/>
                </a:moveTo>
                <a:cubicBezTo>
                  <a:pt x="12529" y="536"/>
                  <a:pt x="21600" y="10037"/>
                  <a:pt x="21600" y="21577"/>
                </a:cubicBezTo>
                <a:cubicBezTo>
                  <a:pt x="21600" y="33187"/>
                  <a:pt x="12421" y="42720"/>
                  <a:pt x="820" y="43161"/>
                </a:cubicBezTo>
              </a:path>
              <a:path w="21600" h="43161" stroke="0" extrusionOk="0">
                <a:moveTo>
                  <a:pt x="1002" y="0"/>
                </a:moveTo>
                <a:cubicBezTo>
                  <a:pt x="12529" y="536"/>
                  <a:pt x="21600" y="10037"/>
                  <a:pt x="21600" y="21577"/>
                </a:cubicBezTo>
                <a:cubicBezTo>
                  <a:pt x="21600" y="33187"/>
                  <a:pt x="12421" y="42720"/>
                  <a:pt x="820" y="43161"/>
                </a:cubicBezTo>
                <a:lnTo>
                  <a:pt x="0" y="21577"/>
                </a:lnTo>
                <a:close/>
              </a:path>
            </a:pathLst>
          </a:custGeom>
          <a:noFill/>
          <a:ln w="9525">
            <a:solidFill>
              <a:schemeClr val="bg1"/>
            </a:solidFill>
            <a:round/>
            <a:headEnd/>
            <a:tailEnd/>
          </a:ln>
        </p:spPr>
        <p:txBody>
          <a:bodyPr wrap="none" anchor="ctr"/>
          <a:lstStyle/>
          <a:p>
            <a:pPr>
              <a:defRPr/>
            </a:pPr>
            <a:endParaRPr lang="en-US"/>
          </a:p>
        </p:txBody>
      </p:sp>
      <p:sp>
        <p:nvSpPr>
          <p:cNvPr id="3097" name="Rectangle 1049"/>
          <p:cNvSpPr>
            <a:spLocks noGrp="1" noChangeArrowheads="1"/>
          </p:cNvSpPr>
          <p:nvPr>
            <p:ph type="subTitle" sz="quarter" idx="1"/>
          </p:nvPr>
        </p:nvSpPr>
        <p:spPr>
          <a:xfrm>
            <a:off x="628650" y="3171825"/>
            <a:ext cx="4970463" cy="2044700"/>
          </a:xfrm>
        </p:spPr>
        <p:txBody>
          <a:bodyPr/>
          <a:lstStyle>
            <a:lvl1pPr marL="0" indent="0">
              <a:lnSpc>
                <a:spcPct val="85000"/>
              </a:lnSpc>
              <a:buFont typeface="Wingdings" pitchFamily="2" charset="2"/>
              <a:buNone/>
              <a:defRPr/>
            </a:lvl1pPr>
          </a:lstStyle>
          <a:p>
            <a:r>
              <a:rPr lang="en-US"/>
              <a:t>Click to edit Master subtitle style</a:t>
            </a:r>
          </a:p>
        </p:txBody>
      </p:sp>
      <p:sp>
        <p:nvSpPr>
          <p:cNvPr id="3098" name="Rectangle 1050"/>
          <p:cNvSpPr>
            <a:spLocks noGrp="1" noChangeArrowheads="1"/>
          </p:cNvSpPr>
          <p:nvPr>
            <p:ph type="ctrTitle" sz="quarter"/>
          </p:nvPr>
        </p:nvSpPr>
        <p:spPr>
          <a:xfrm>
            <a:off x="419100" y="1524000"/>
            <a:ext cx="8477250" cy="1371600"/>
          </a:xfrm>
        </p:spPr>
        <p:txBody>
          <a:bodyPr/>
          <a:lstStyle>
            <a:lvl1pPr>
              <a:defRPr>
                <a:solidFill>
                  <a:schemeClr val="tx2"/>
                </a:solidFill>
              </a:defRPr>
            </a:lvl1pPr>
          </a:lstStyle>
          <a:p>
            <a:r>
              <a:rPr lang="en-US"/>
              <a:t>Click to edit Master title style</a:t>
            </a:r>
          </a:p>
        </p:txBody>
      </p:sp>
      <p:sp>
        <p:nvSpPr>
          <p:cNvPr id="25" name="Rectangle 1051"/>
          <p:cNvSpPr>
            <a:spLocks noGrp="1" noChangeArrowheads="1"/>
          </p:cNvSpPr>
          <p:nvPr>
            <p:ph type="dt" sz="quarter" idx="10"/>
          </p:nvPr>
        </p:nvSpPr>
        <p:spPr bwMode="auto">
          <a:xfrm>
            <a:off x="685800" y="5257800"/>
            <a:ext cx="3908425" cy="342900"/>
          </a:xfrm>
          <a:prstGeom prst="rect">
            <a:avLst/>
          </a:prstGeom>
          <a:ln>
            <a:miter lim="800000"/>
            <a:headEnd/>
            <a:tailEnd/>
          </a:ln>
        </p:spPr>
        <p:txBody>
          <a:bodyPr vert="horz" wrap="none" lIns="92075" tIns="46038" rIns="92075" bIns="46038" numCol="1" anchor="b" anchorCtr="0" compatLnSpc="1">
            <a:prstTxWarp prst="textNoShape">
              <a:avLst/>
            </a:prstTxWarp>
          </a:bodyPr>
          <a:lstStyle>
            <a:lvl1pPr>
              <a:defRPr sz="1200" smtClean="0"/>
            </a:lvl1pPr>
          </a:lstStyle>
          <a:p>
            <a:pPr>
              <a:defRPr/>
            </a:pPr>
            <a:fld id="{23E5130D-B59A-4C6B-83B6-90A19DD07809}" type="datetime1">
              <a:rPr lang="en-US"/>
              <a:pPr>
                <a:defRPr/>
              </a:pPr>
              <a:t>8/10/2013</a:t>
            </a:fld>
            <a:endParaRPr lang="en-US"/>
          </a:p>
        </p:txBody>
      </p:sp>
      <p:sp>
        <p:nvSpPr>
          <p:cNvPr id="26" name="Rectangle 1055"/>
          <p:cNvSpPr>
            <a:spLocks noGrp="1" noChangeArrowheads="1"/>
          </p:cNvSpPr>
          <p:nvPr>
            <p:ph type="ftr" sz="quarter" idx="11"/>
          </p:nvPr>
        </p:nvSpPr>
        <p:spPr>
          <a:xfrm>
            <a:off x="685800" y="5638800"/>
            <a:ext cx="3908425" cy="304800"/>
          </a:xfrm>
        </p:spPr>
        <p:txBody>
          <a:bodyPr/>
          <a:lstStyle>
            <a:lvl1pPr algn="r">
              <a:defRPr sz="1200" smtClean="0"/>
            </a:lvl1pPr>
          </a:lstStyle>
          <a:p>
            <a:pPr>
              <a:defRPr/>
            </a:pPr>
            <a:endParaRPr lang="en-US"/>
          </a:p>
        </p:txBody>
      </p:sp>
      <p:sp>
        <p:nvSpPr>
          <p:cNvPr id="27" name="Rectangle 1026"/>
          <p:cNvSpPr>
            <a:spLocks noGrp="1" noChangeArrowheads="1"/>
          </p:cNvSpPr>
          <p:nvPr>
            <p:ph type="sldNum" sz="quarter" idx="12"/>
          </p:nvPr>
        </p:nvSpPr>
        <p:spPr>
          <a:xfrm>
            <a:off x="7235825" y="6356350"/>
            <a:ext cx="1908175" cy="501650"/>
          </a:xfrm>
        </p:spPr>
        <p:txBody>
          <a:bodyPr wrap="none" lIns="46038" tIns="46038" rIns="46038" bIns="46038"/>
          <a:lstStyle>
            <a:lvl2pPr lvl="1">
              <a:lnSpc>
                <a:spcPct val="110000"/>
              </a:lnSpc>
              <a:defRPr sz="1400"/>
            </a:lvl2pPr>
          </a:lstStyle>
          <a:p>
            <a:pPr lvl="1"/>
            <a:fld id="{C0B40145-D8BC-4B22-8478-F14CA368B81D}" type="slidenum">
              <a:rPr lang="en-US"/>
              <a:pPr lvl="1"/>
              <a:t>‹#›</a:t>
            </a:fld>
            <a:endParaRPr lang="en-US"/>
          </a:p>
        </p:txBody>
      </p:sp>
    </p:spTree>
    <p:extLst>
      <p:ext uri="{BB962C8B-B14F-4D97-AF65-F5344CB8AC3E}">
        <p14:creationId xmlns:p14="http://schemas.microsoft.com/office/powerpoint/2010/main" val="3859749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6"/>
          <p:cNvSpPr>
            <a:spLocks noGrp="1" noChangeArrowheads="1"/>
          </p:cNvSpPr>
          <p:nvPr>
            <p:ph type="ftr" sz="quarter" idx="10"/>
          </p:nvPr>
        </p:nvSpPr>
        <p:spPr>
          <a:ln/>
        </p:spPr>
        <p:txBody>
          <a:bodyPr/>
          <a:lstStyle>
            <a:lvl1pPr>
              <a:defRPr/>
            </a:lvl1pPr>
          </a:lstStyle>
          <a:p>
            <a:pPr>
              <a:defRPr/>
            </a:pPr>
            <a:endParaRPr lang="en-US"/>
          </a:p>
        </p:txBody>
      </p:sp>
      <p:sp>
        <p:nvSpPr>
          <p:cNvPr id="5" name="Rectangle 52"/>
          <p:cNvSpPr>
            <a:spLocks noGrp="1" noChangeArrowheads="1"/>
          </p:cNvSpPr>
          <p:nvPr>
            <p:ph type="sldNum" sz="quarter" idx="11"/>
          </p:nvPr>
        </p:nvSpPr>
        <p:spPr>
          <a:ln/>
        </p:spPr>
        <p:txBody>
          <a:bodyPr/>
          <a:lstStyle>
            <a:lvl1pPr>
              <a:defRPr/>
            </a:lvl1pPr>
          </a:lstStyle>
          <a:p>
            <a:pPr>
              <a:defRPr/>
            </a:pPr>
            <a:fld id="{9C936564-DBAC-407B-B47B-0F66299FFADA}" type="slidenum">
              <a:rPr lang="en-US"/>
              <a:pPr>
                <a:defRPr/>
              </a:pPr>
              <a:t>‹#›</a:t>
            </a:fld>
            <a:endParaRPr lang="en-US"/>
          </a:p>
        </p:txBody>
      </p:sp>
    </p:spTree>
    <p:extLst>
      <p:ext uri="{BB962C8B-B14F-4D97-AF65-F5344CB8AC3E}">
        <p14:creationId xmlns:p14="http://schemas.microsoft.com/office/powerpoint/2010/main" val="36747175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7188" y="1081088"/>
            <a:ext cx="2105025" cy="49101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0525" y="1081088"/>
            <a:ext cx="6164263" cy="49101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6"/>
          <p:cNvSpPr>
            <a:spLocks noGrp="1" noChangeArrowheads="1"/>
          </p:cNvSpPr>
          <p:nvPr>
            <p:ph type="ftr" sz="quarter" idx="10"/>
          </p:nvPr>
        </p:nvSpPr>
        <p:spPr>
          <a:ln/>
        </p:spPr>
        <p:txBody>
          <a:bodyPr/>
          <a:lstStyle>
            <a:lvl1pPr>
              <a:defRPr/>
            </a:lvl1pPr>
          </a:lstStyle>
          <a:p>
            <a:pPr>
              <a:defRPr/>
            </a:pPr>
            <a:endParaRPr lang="en-US"/>
          </a:p>
        </p:txBody>
      </p:sp>
      <p:sp>
        <p:nvSpPr>
          <p:cNvPr id="5" name="Rectangle 52"/>
          <p:cNvSpPr>
            <a:spLocks noGrp="1" noChangeArrowheads="1"/>
          </p:cNvSpPr>
          <p:nvPr>
            <p:ph type="sldNum" sz="quarter" idx="11"/>
          </p:nvPr>
        </p:nvSpPr>
        <p:spPr>
          <a:ln/>
        </p:spPr>
        <p:txBody>
          <a:bodyPr/>
          <a:lstStyle>
            <a:lvl1pPr>
              <a:defRPr/>
            </a:lvl1pPr>
          </a:lstStyle>
          <a:p>
            <a:pPr>
              <a:defRPr/>
            </a:pPr>
            <a:fld id="{65AC980A-CB10-4EDA-A6B8-CC11B60B29CC}" type="slidenum">
              <a:rPr lang="en-US"/>
              <a:pPr>
                <a:defRPr/>
              </a:pPr>
              <a:t>‹#›</a:t>
            </a:fld>
            <a:endParaRPr lang="en-US"/>
          </a:p>
        </p:txBody>
      </p:sp>
    </p:spTree>
    <p:extLst>
      <p:ext uri="{BB962C8B-B14F-4D97-AF65-F5344CB8AC3E}">
        <p14:creationId xmlns:p14="http://schemas.microsoft.com/office/powerpoint/2010/main" val="33723978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90525" y="1081088"/>
            <a:ext cx="8421688" cy="12414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69925" y="2574925"/>
            <a:ext cx="2397125" cy="163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3219450" y="2574925"/>
            <a:ext cx="2398713" cy="163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69925" y="4359275"/>
            <a:ext cx="2397125" cy="163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3219450" y="4359275"/>
            <a:ext cx="2398713" cy="163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6"/>
          <p:cNvSpPr>
            <a:spLocks noGrp="1" noChangeArrowheads="1"/>
          </p:cNvSpPr>
          <p:nvPr>
            <p:ph type="ftr" sz="quarter" idx="10"/>
          </p:nvPr>
        </p:nvSpPr>
        <p:spPr>
          <a:ln/>
        </p:spPr>
        <p:txBody>
          <a:bodyPr/>
          <a:lstStyle>
            <a:lvl1pPr>
              <a:defRPr/>
            </a:lvl1pPr>
          </a:lstStyle>
          <a:p>
            <a:pPr>
              <a:defRPr/>
            </a:pPr>
            <a:endParaRPr lang="en-US"/>
          </a:p>
        </p:txBody>
      </p:sp>
      <p:sp>
        <p:nvSpPr>
          <p:cNvPr id="8" name="Rectangle 52"/>
          <p:cNvSpPr>
            <a:spLocks noGrp="1" noChangeArrowheads="1"/>
          </p:cNvSpPr>
          <p:nvPr>
            <p:ph type="sldNum" sz="quarter" idx="11"/>
          </p:nvPr>
        </p:nvSpPr>
        <p:spPr>
          <a:ln/>
        </p:spPr>
        <p:txBody>
          <a:bodyPr/>
          <a:lstStyle>
            <a:lvl1pPr>
              <a:defRPr/>
            </a:lvl1pPr>
          </a:lstStyle>
          <a:p>
            <a:pPr>
              <a:defRPr/>
            </a:pPr>
            <a:fld id="{9439F705-BC63-4E14-9AD6-BAA0F5CC8030}" type="slidenum">
              <a:rPr lang="en-US"/>
              <a:pPr>
                <a:defRPr/>
              </a:pPr>
              <a:t>‹#›</a:t>
            </a:fld>
            <a:endParaRPr lang="en-US"/>
          </a:p>
        </p:txBody>
      </p:sp>
    </p:spTree>
    <p:extLst>
      <p:ext uri="{BB962C8B-B14F-4D97-AF65-F5344CB8AC3E}">
        <p14:creationId xmlns:p14="http://schemas.microsoft.com/office/powerpoint/2010/main" val="40301985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6"/>
          <p:cNvSpPr>
            <a:spLocks noGrp="1" noChangeArrowheads="1"/>
          </p:cNvSpPr>
          <p:nvPr>
            <p:ph type="ftr" sz="quarter" idx="10"/>
          </p:nvPr>
        </p:nvSpPr>
        <p:spPr>
          <a:ln/>
        </p:spPr>
        <p:txBody>
          <a:bodyPr/>
          <a:lstStyle>
            <a:lvl1pPr>
              <a:defRPr/>
            </a:lvl1pPr>
          </a:lstStyle>
          <a:p>
            <a:pPr>
              <a:defRPr/>
            </a:pPr>
            <a:endParaRPr lang="en-US"/>
          </a:p>
        </p:txBody>
      </p:sp>
      <p:sp>
        <p:nvSpPr>
          <p:cNvPr id="5" name="Rectangle 52"/>
          <p:cNvSpPr>
            <a:spLocks noGrp="1" noChangeArrowheads="1"/>
          </p:cNvSpPr>
          <p:nvPr>
            <p:ph type="sldNum" sz="quarter" idx="11"/>
          </p:nvPr>
        </p:nvSpPr>
        <p:spPr>
          <a:ln/>
        </p:spPr>
        <p:txBody>
          <a:bodyPr/>
          <a:lstStyle>
            <a:lvl1pPr>
              <a:defRPr/>
            </a:lvl1pPr>
          </a:lstStyle>
          <a:p>
            <a:pPr>
              <a:defRPr/>
            </a:pPr>
            <a:fld id="{16798013-87BD-45BC-A202-8C402AA5831F}" type="slidenum">
              <a:rPr lang="en-US"/>
              <a:pPr>
                <a:defRPr/>
              </a:pPr>
              <a:t>‹#›</a:t>
            </a:fld>
            <a:endParaRPr lang="en-US"/>
          </a:p>
        </p:txBody>
      </p:sp>
    </p:spTree>
    <p:extLst>
      <p:ext uri="{BB962C8B-B14F-4D97-AF65-F5344CB8AC3E}">
        <p14:creationId xmlns:p14="http://schemas.microsoft.com/office/powerpoint/2010/main" val="8892191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6"/>
          <p:cNvSpPr>
            <a:spLocks noGrp="1" noChangeArrowheads="1"/>
          </p:cNvSpPr>
          <p:nvPr>
            <p:ph type="ftr" sz="quarter" idx="10"/>
          </p:nvPr>
        </p:nvSpPr>
        <p:spPr>
          <a:ln/>
        </p:spPr>
        <p:txBody>
          <a:bodyPr/>
          <a:lstStyle>
            <a:lvl1pPr>
              <a:defRPr/>
            </a:lvl1pPr>
          </a:lstStyle>
          <a:p>
            <a:pPr>
              <a:defRPr/>
            </a:pPr>
            <a:endParaRPr lang="en-US"/>
          </a:p>
        </p:txBody>
      </p:sp>
      <p:sp>
        <p:nvSpPr>
          <p:cNvPr id="5" name="Rectangle 52"/>
          <p:cNvSpPr>
            <a:spLocks noGrp="1" noChangeArrowheads="1"/>
          </p:cNvSpPr>
          <p:nvPr>
            <p:ph type="sldNum" sz="quarter" idx="11"/>
          </p:nvPr>
        </p:nvSpPr>
        <p:spPr>
          <a:ln/>
        </p:spPr>
        <p:txBody>
          <a:bodyPr/>
          <a:lstStyle>
            <a:lvl1pPr>
              <a:defRPr/>
            </a:lvl1pPr>
          </a:lstStyle>
          <a:p>
            <a:pPr>
              <a:defRPr/>
            </a:pPr>
            <a:fld id="{E153FB90-AEC6-4015-A20A-89573C6E6093}" type="slidenum">
              <a:rPr lang="en-US"/>
              <a:pPr>
                <a:defRPr/>
              </a:pPr>
              <a:t>‹#›</a:t>
            </a:fld>
            <a:endParaRPr lang="en-US"/>
          </a:p>
        </p:txBody>
      </p:sp>
    </p:spTree>
    <p:extLst>
      <p:ext uri="{BB962C8B-B14F-4D97-AF65-F5344CB8AC3E}">
        <p14:creationId xmlns:p14="http://schemas.microsoft.com/office/powerpoint/2010/main" val="9747069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9925" y="2574925"/>
            <a:ext cx="2397125" cy="341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219450" y="2574925"/>
            <a:ext cx="2398713" cy="341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6"/>
          <p:cNvSpPr>
            <a:spLocks noGrp="1" noChangeArrowheads="1"/>
          </p:cNvSpPr>
          <p:nvPr>
            <p:ph type="ftr" sz="quarter" idx="10"/>
          </p:nvPr>
        </p:nvSpPr>
        <p:spPr>
          <a:ln/>
        </p:spPr>
        <p:txBody>
          <a:bodyPr/>
          <a:lstStyle>
            <a:lvl1pPr>
              <a:defRPr/>
            </a:lvl1pPr>
          </a:lstStyle>
          <a:p>
            <a:pPr>
              <a:defRPr/>
            </a:pPr>
            <a:endParaRPr lang="en-US"/>
          </a:p>
        </p:txBody>
      </p:sp>
      <p:sp>
        <p:nvSpPr>
          <p:cNvPr id="6" name="Rectangle 52"/>
          <p:cNvSpPr>
            <a:spLocks noGrp="1" noChangeArrowheads="1"/>
          </p:cNvSpPr>
          <p:nvPr>
            <p:ph type="sldNum" sz="quarter" idx="11"/>
          </p:nvPr>
        </p:nvSpPr>
        <p:spPr>
          <a:ln/>
        </p:spPr>
        <p:txBody>
          <a:bodyPr/>
          <a:lstStyle>
            <a:lvl1pPr>
              <a:defRPr/>
            </a:lvl1pPr>
          </a:lstStyle>
          <a:p>
            <a:pPr>
              <a:defRPr/>
            </a:pPr>
            <a:fld id="{DC4D4E15-3597-4EEB-BDD4-661DE708F39A}" type="slidenum">
              <a:rPr lang="en-US"/>
              <a:pPr>
                <a:defRPr/>
              </a:pPr>
              <a:t>‹#›</a:t>
            </a:fld>
            <a:endParaRPr lang="en-US"/>
          </a:p>
        </p:txBody>
      </p:sp>
    </p:spTree>
    <p:extLst>
      <p:ext uri="{BB962C8B-B14F-4D97-AF65-F5344CB8AC3E}">
        <p14:creationId xmlns:p14="http://schemas.microsoft.com/office/powerpoint/2010/main" val="7604722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6"/>
          <p:cNvSpPr>
            <a:spLocks noGrp="1" noChangeArrowheads="1"/>
          </p:cNvSpPr>
          <p:nvPr>
            <p:ph type="ftr" sz="quarter" idx="10"/>
          </p:nvPr>
        </p:nvSpPr>
        <p:spPr>
          <a:ln/>
        </p:spPr>
        <p:txBody>
          <a:bodyPr/>
          <a:lstStyle>
            <a:lvl1pPr>
              <a:defRPr/>
            </a:lvl1pPr>
          </a:lstStyle>
          <a:p>
            <a:pPr>
              <a:defRPr/>
            </a:pPr>
            <a:endParaRPr lang="en-US"/>
          </a:p>
        </p:txBody>
      </p:sp>
      <p:sp>
        <p:nvSpPr>
          <p:cNvPr id="8" name="Rectangle 52"/>
          <p:cNvSpPr>
            <a:spLocks noGrp="1" noChangeArrowheads="1"/>
          </p:cNvSpPr>
          <p:nvPr>
            <p:ph type="sldNum" sz="quarter" idx="11"/>
          </p:nvPr>
        </p:nvSpPr>
        <p:spPr>
          <a:ln/>
        </p:spPr>
        <p:txBody>
          <a:bodyPr/>
          <a:lstStyle>
            <a:lvl1pPr>
              <a:defRPr/>
            </a:lvl1pPr>
          </a:lstStyle>
          <a:p>
            <a:pPr>
              <a:defRPr/>
            </a:pPr>
            <a:fld id="{50909B5A-64ED-470F-B49A-FBEAD998E384}" type="slidenum">
              <a:rPr lang="en-US"/>
              <a:pPr>
                <a:defRPr/>
              </a:pPr>
              <a:t>‹#›</a:t>
            </a:fld>
            <a:endParaRPr lang="en-US"/>
          </a:p>
        </p:txBody>
      </p:sp>
    </p:spTree>
    <p:extLst>
      <p:ext uri="{BB962C8B-B14F-4D97-AF65-F5344CB8AC3E}">
        <p14:creationId xmlns:p14="http://schemas.microsoft.com/office/powerpoint/2010/main" val="25387324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36"/>
          <p:cNvSpPr>
            <a:spLocks noGrp="1" noChangeArrowheads="1"/>
          </p:cNvSpPr>
          <p:nvPr>
            <p:ph type="ftr" sz="quarter" idx="10"/>
          </p:nvPr>
        </p:nvSpPr>
        <p:spPr>
          <a:ln/>
        </p:spPr>
        <p:txBody>
          <a:bodyPr/>
          <a:lstStyle>
            <a:lvl1pPr>
              <a:defRPr/>
            </a:lvl1pPr>
          </a:lstStyle>
          <a:p>
            <a:pPr>
              <a:defRPr/>
            </a:pPr>
            <a:endParaRPr lang="en-US"/>
          </a:p>
        </p:txBody>
      </p:sp>
      <p:sp>
        <p:nvSpPr>
          <p:cNvPr id="4" name="Rectangle 52"/>
          <p:cNvSpPr>
            <a:spLocks noGrp="1" noChangeArrowheads="1"/>
          </p:cNvSpPr>
          <p:nvPr>
            <p:ph type="sldNum" sz="quarter" idx="11"/>
          </p:nvPr>
        </p:nvSpPr>
        <p:spPr>
          <a:ln/>
        </p:spPr>
        <p:txBody>
          <a:bodyPr/>
          <a:lstStyle>
            <a:lvl1pPr>
              <a:defRPr/>
            </a:lvl1pPr>
          </a:lstStyle>
          <a:p>
            <a:pPr>
              <a:defRPr/>
            </a:pPr>
            <a:fld id="{B43A4F40-0455-4FDD-998C-9583DEEB32B7}" type="slidenum">
              <a:rPr lang="en-US"/>
              <a:pPr>
                <a:defRPr/>
              </a:pPr>
              <a:t>‹#›</a:t>
            </a:fld>
            <a:endParaRPr lang="en-US"/>
          </a:p>
        </p:txBody>
      </p:sp>
    </p:spTree>
    <p:extLst>
      <p:ext uri="{BB962C8B-B14F-4D97-AF65-F5344CB8AC3E}">
        <p14:creationId xmlns:p14="http://schemas.microsoft.com/office/powerpoint/2010/main" val="27347707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6"/>
          <p:cNvSpPr>
            <a:spLocks noGrp="1" noChangeArrowheads="1"/>
          </p:cNvSpPr>
          <p:nvPr>
            <p:ph type="ftr" sz="quarter" idx="10"/>
          </p:nvPr>
        </p:nvSpPr>
        <p:spPr>
          <a:ln/>
        </p:spPr>
        <p:txBody>
          <a:bodyPr/>
          <a:lstStyle>
            <a:lvl1pPr>
              <a:defRPr/>
            </a:lvl1pPr>
          </a:lstStyle>
          <a:p>
            <a:pPr>
              <a:defRPr/>
            </a:pPr>
            <a:endParaRPr lang="en-US"/>
          </a:p>
        </p:txBody>
      </p:sp>
      <p:sp>
        <p:nvSpPr>
          <p:cNvPr id="3" name="Rectangle 52"/>
          <p:cNvSpPr>
            <a:spLocks noGrp="1" noChangeArrowheads="1"/>
          </p:cNvSpPr>
          <p:nvPr>
            <p:ph type="sldNum" sz="quarter" idx="11"/>
          </p:nvPr>
        </p:nvSpPr>
        <p:spPr>
          <a:ln/>
        </p:spPr>
        <p:txBody>
          <a:bodyPr/>
          <a:lstStyle>
            <a:lvl1pPr>
              <a:defRPr/>
            </a:lvl1pPr>
          </a:lstStyle>
          <a:p>
            <a:pPr>
              <a:defRPr/>
            </a:pPr>
            <a:fld id="{87C9D97B-D0B9-4BD3-9B44-580BD29265B2}" type="slidenum">
              <a:rPr lang="en-US"/>
              <a:pPr>
                <a:defRPr/>
              </a:pPr>
              <a:t>‹#›</a:t>
            </a:fld>
            <a:endParaRPr lang="en-US"/>
          </a:p>
        </p:txBody>
      </p:sp>
    </p:spTree>
    <p:extLst>
      <p:ext uri="{BB962C8B-B14F-4D97-AF65-F5344CB8AC3E}">
        <p14:creationId xmlns:p14="http://schemas.microsoft.com/office/powerpoint/2010/main" val="8145037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6"/>
          <p:cNvSpPr>
            <a:spLocks noGrp="1" noChangeArrowheads="1"/>
          </p:cNvSpPr>
          <p:nvPr>
            <p:ph type="ftr" sz="quarter" idx="10"/>
          </p:nvPr>
        </p:nvSpPr>
        <p:spPr>
          <a:ln/>
        </p:spPr>
        <p:txBody>
          <a:bodyPr/>
          <a:lstStyle>
            <a:lvl1pPr>
              <a:defRPr/>
            </a:lvl1pPr>
          </a:lstStyle>
          <a:p>
            <a:pPr>
              <a:defRPr/>
            </a:pPr>
            <a:endParaRPr lang="en-US"/>
          </a:p>
        </p:txBody>
      </p:sp>
      <p:sp>
        <p:nvSpPr>
          <p:cNvPr id="6" name="Rectangle 52"/>
          <p:cNvSpPr>
            <a:spLocks noGrp="1" noChangeArrowheads="1"/>
          </p:cNvSpPr>
          <p:nvPr>
            <p:ph type="sldNum" sz="quarter" idx="11"/>
          </p:nvPr>
        </p:nvSpPr>
        <p:spPr>
          <a:ln/>
        </p:spPr>
        <p:txBody>
          <a:bodyPr/>
          <a:lstStyle>
            <a:lvl1pPr>
              <a:defRPr/>
            </a:lvl1pPr>
          </a:lstStyle>
          <a:p>
            <a:pPr>
              <a:defRPr/>
            </a:pPr>
            <a:fld id="{9488A718-6D48-432B-BC92-62D858EBF3DD}" type="slidenum">
              <a:rPr lang="en-US"/>
              <a:pPr>
                <a:defRPr/>
              </a:pPr>
              <a:t>‹#›</a:t>
            </a:fld>
            <a:endParaRPr lang="en-US"/>
          </a:p>
        </p:txBody>
      </p:sp>
    </p:spTree>
    <p:extLst>
      <p:ext uri="{BB962C8B-B14F-4D97-AF65-F5344CB8AC3E}">
        <p14:creationId xmlns:p14="http://schemas.microsoft.com/office/powerpoint/2010/main" val="20034744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6"/>
          <p:cNvSpPr>
            <a:spLocks noGrp="1" noChangeArrowheads="1"/>
          </p:cNvSpPr>
          <p:nvPr>
            <p:ph type="ftr" sz="quarter" idx="10"/>
          </p:nvPr>
        </p:nvSpPr>
        <p:spPr>
          <a:ln/>
        </p:spPr>
        <p:txBody>
          <a:bodyPr/>
          <a:lstStyle>
            <a:lvl1pPr>
              <a:defRPr/>
            </a:lvl1pPr>
          </a:lstStyle>
          <a:p>
            <a:pPr>
              <a:defRPr/>
            </a:pPr>
            <a:endParaRPr lang="en-US"/>
          </a:p>
        </p:txBody>
      </p:sp>
      <p:sp>
        <p:nvSpPr>
          <p:cNvPr id="6" name="Rectangle 52"/>
          <p:cNvSpPr>
            <a:spLocks noGrp="1" noChangeArrowheads="1"/>
          </p:cNvSpPr>
          <p:nvPr>
            <p:ph type="sldNum" sz="quarter" idx="11"/>
          </p:nvPr>
        </p:nvSpPr>
        <p:spPr>
          <a:ln/>
        </p:spPr>
        <p:txBody>
          <a:bodyPr/>
          <a:lstStyle>
            <a:lvl1pPr>
              <a:defRPr/>
            </a:lvl1pPr>
          </a:lstStyle>
          <a:p>
            <a:pPr>
              <a:defRPr/>
            </a:pPr>
            <a:fld id="{1AFD728D-5DBF-47A5-B36C-03F0697B9B11}" type="slidenum">
              <a:rPr lang="en-US"/>
              <a:pPr>
                <a:defRPr/>
              </a:pPr>
              <a:t>‹#›</a:t>
            </a:fld>
            <a:endParaRPr lang="en-US"/>
          </a:p>
        </p:txBody>
      </p:sp>
    </p:spTree>
    <p:extLst>
      <p:ext uri="{BB962C8B-B14F-4D97-AF65-F5344CB8AC3E}">
        <p14:creationId xmlns:p14="http://schemas.microsoft.com/office/powerpoint/2010/main" val="27479815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CCFF99"/>
            </a:gs>
            <a:gs pos="100000">
              <a:srgbClr val="CCFFCC"/>
            </a:gs>
          </a:gsLst>
          <a:lin ang="5400000" scaled="1"/>
        </a:gradFill>
        <a:effectLst/>
      </p:bgPr>
    </p:bg>
    <p:spTree>
      <p:nvGrpSpPr>
        <p:cNvPr id="1" name=""/>
        <p:cNvGrpSpPr/>
        <p:nvPr/>
      </p:nvGrpSpPr>
      <p:grpSpPr>
        <a:xfrm>
          <a:off x="0" y="0"/>
          <a:ext cx="0" cy="0"/>
          <a:chOff x="0" y="0"/>
          <a:chExt cx="0" cy="0"/>
        </a:xfrm>
      </p:grpSpPr>
      <p:sp>
        <p:nvSpPr>
          <p:cNvPr id="1082" name="AutoShape 58"/>
          <p:cNvSpPr>
            <a:spLocks noChangeArrowheads="1"/>
          </p:cNvSpPr>
          <p:nvPr/>
        </p:nvSpPr>
        <p:spPr bwMode="auto">
          <a:xfrm>
            <a:off x="0" y="265113"/>
            <a:ext cx="8915400" cy="6589712"/>
          </a:xfrm>
          <a:prstGeom prst="rtTriangle">
            <a:avLst/>
          </a:prstGeom>
          <a:gradFill rotWithShape="0">
            <a:gsLst>
              <a:gs pos="0">
                <a:schemeClr val="bg1">
                  <a:gamma/>
                  <a:shade val="46275"/>
                  <a:invGamma/>
                </a:schemeClr>
              </a:gs>
              <a:gs pos="100000">
                <a:schemeClr val="bg1"/>
              </a:gs>
            </a:gsLst>
            <a:path path="shape">
              <a:fillToRect l="50000" t="50000" r="50000" b="50000"/>
            </a:path>
          </a:gradFill>
          <a:ln w="9525">
            <a:noFill/>
            <a:miter lim="800000"/>
            <a:headEnd/>
            <a:tailEnd/>
          </a:ln>
        </p:spPr>
        <p:txBody>
          <a:bodyPr wrap="none" anchor="ctr"/>
          <a:lstStyle/>
          <a:p>
            <a:pPr>
              <a:defRPr/>
            </a:pPr>
            <a:endParaRPr lang="en-US"/>
          </a:p>
        </p:txBody>
      </p:sp>
      <p:sp>
        <p:nvSpPr>
          <p:cNvPr id="1077" name="Rectangle 53"/>
          <p:cNvSpPr>
            <a:spLocks noChangeArrowheads="1"/>
          </p:cNvSpPr>
          <p:nvPr/>
        </p:nvSpPr>
        <p:spPr bwMode="auto">
          <a:xfrm>
            <a:off x="5638800" y="5275263"/>
            <a:ext cx="3389313" cy="685800"/>
          </a:xfrm>
          <a:prstGeom prst="rect">
            <a:avLst/>
          </a:prstGeom>
          <a:gradFill rotWithShape="0">
            <a:gsLst>
              <a:gs pos="0">
                <a:schemeClr val="bg1">
                  <a:gamma/>
                  <a:shade val="46275"/>
                  <a:invGamma/>
                </a:schemeClr>
              </a:gs>
              <a:gs pos="50000">
                <a:schemeClr val="bg1">
                  <a:alpha val="50000"/>
                </a:schemeClr>
              </a:gs>
              <a:gs pos="100000">
                <a:schemeClr val="bg1">
                  <a:gamma/>
                  <a:shade val="46275"/>
                  <a:invGamma/>
                </a:schemeClr>
              </a:gs>
            </a:gsLst>
            <a:lin ang="0" scaled="1"/>
          </a:gradFill>
          <a:ln w="9525">
            <a:noFill/>
            <a:miter lim="800000"/>
            <a:headEnd/>
            <a:tailEnd/>
          </a:ln>
          <a:effectLst/>
        </p:spPr>
        <p:txBody>
          <a:bodyPr/>
          <a:lstStyle/>
          <a:p>
            <a:pPr>
              <a:defRPr/>
            </a:pPr>
            <a:endParaRPr lang="en-US"/>
          </a:p>
        </p:txBody>
      </p:sp>
      <p:sp>
        <p:nvSpPr>
          <p:cNvPr id="1080" name="Rectangle 56"/>
          <p:cNvSpPr>
            <a:spLocks noChangeArrowheads="1"/>
          </p:cNvSpPr>
          <p:nvPr/>
        </p:nvSpPr>
        <p:spPr bwMode="auto">
          <a:xfrm>
            <a:off x="15875" y="1066800"/>
            <a:ext cx="9128125" cy="1320800"/>
          </a:xfrm>
          <a:prstGeom prst="rect">
            <a:avLst/>
          </a:prstGeom>
          <a:gradFill rotWithShape="0">
            <a:gsLst>
              <a:gs pos="0">
                <a:schemeClr val="bg1">
                  <a:gamma/>
                  <a:shade val="46275"/>
                  <a:invGamma/>
                </a:schemeClr>
              </a:gs>
              <a:gs pos="50000">
                <a:schemeClr val="bg1"/>
              </a:gs>
              <a:gs pos="100000">
                <a:schemeClr val="bg1">
                  <a:gamma/>
                  <a:shade val="46275"/>
                  <a:invGamma/>
                </a:schemeClr>
              </a:gs>
            </a:gsLst>
            <a:lin ang="0" scaled="1"/>
          </a:gradFill>
          <a:ln w="9525">
            <a:noFill/>
            <a:miter lim="800000"/>
            <a:headEnd/>
            <a:tailEnd/>
          </a:ln>
          <a:effectLst/>
        </p:spPr>
        <p:txBody>
          <a:bodyPr/>
          <a:lstStyle/>
          <a:p>
            <a:pPr>
              <a:defRPr/>
            </a:pPr>
            <a:endParaRPr lang="en-US"/>
          </a:p>
        </p:txBody>
      </p:sp>
      <p:sp>
        <p:nvSpPr>
          <p:cNvPr id="2053" name="Rectangle 26"/>
          <p:cNvSpPr>
            <a:spLocks noGrp="1" noChangeArrowheads="1"/>
          </p:cNvSpPr>
          <p:nvPr>
            <p:ph type="title"/>
          </p:nvPr>
        </p:nvSpPr>
        <p:spPr bwMode="auto">
          <a:xfrm>
            <a:off x="390525" y="1081088"/>
            <a:ext cx="8421688"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4" name="Rectangle 27"/>
          <p:cNvSpPr>
            <a:spLocks noGrp="1" noChangeArrowheads="1"/>
          </p:cNvSpPr>
          <p:nvPr>
            <p:ph type="body" idx="1"/>
          </p:nvPr>
        </p:nvSpPr>
        <p:spPr bwMode="auto">
          <a:xfrm>
            <a:off x="669925" y="2574925"/>
            <a:ext cx="494823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60" name="Rectangle 36"/>
          <p:cNvSpPr>
            <a:spLocks noGrp="1" noChangeArrowheads="1"/>
          </p:cNvSpPr>
          <p:nvPr>
            <p:ph type="ftr" sz="quarter" idx="3"/>
          </p:nvPr>
        </p:nvSpPr>
        <p:spPr bwMode="auto">
          <a:xfrm>
            <a:off x="2568575" y="6119813"/>
            <a:ext cx="3908425" cy="476250"/>
          </a:xfrm>
          <a:prstGeom prst="rect">
            <a:avLst/>
          </a:prstGeom>
          <a:noFill/>
          <a:ln w="9525">
            <a:noFill/>
            <a:miter lim="800000"/>
            <a:headEnd/>
            <a:tailEnd/>
          </a:ln>
          <a:effectLst/>
        </p:spPr>
        <p:txBody>
          <a:bodyPr vert="horz" wrap="none" lIns="92075" tIns="46038" rIns="92075" bIns="46038" numCol="1" anchor="t" anchorCtr="0" compatLnSpc="1">
            <a:prstTxWarp prst="textNoShape">
              <a:avLst/>
            </a:prstTxWarp>
          </a:bodyPr>
          <a:lstStyle>
            <a:lvl1pPr algn="ctr">
              <a:defRPr sz="1400" smtClean="0"/>
            </a:lvl1pPr>
          </a:lstStyle>
          <a:p>
            <a:pPr>
              <a:defRPr/>
            </a:pPr>
            <a:endParaRPr lang="en-US"/>
          </a:p>
        </p:txBody>
      </p:sp>
      <p:sp>
        <p:nvSpPr>
          <p:cNvPr id="1076" name="Rectangle 52"/>
          <p:cNvSpPr>
            <a:spLocks noGrp="1" noChangeArrowheads="1"/>
          </p:cNvSpPr>
          <p:nvPr>
            <p:ph type="sldNum" sz="quarter" idx="4"/>
          </p:nvPr>
        </p:nvSpPr>
        <p:spPr bwMode="auto">
          <a:xfrm>
            <a:off x="7239000" y="64008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400" smtClean="0">
                <a:latin typeface="Times New Roman" pitchFamily="18" charset="0"/>
              </a:defRPr>
            </a:lvl1pPr>
          </a:lstStyle>
          <a:p>
            <a:pPr>
              <a:defRPr/>
            </a:pPr>
            <a:fld id="{48D6A3F4-D3A7-407E-8918-821A5811EC29}" type="slidenum">
              <a:rPr lang="en-US"/>
              <a:pPr>
                <a:defRPr/>
              </a:pPr>
              <a:t>‹#›</a:t>
            </a:fld>
            <a:endParaRPr lang="en-US"/>
          </a:p>
        </p:txBody>
      </p:sp>
      <p:sp>
        <p:nvSpPr>
          <p:cNvPr id="1079" name="Arc 55"/>
          <p:cNvSpPr>
            <a:spLocks/>
          </p:cNvSpPr>
          <p:nvPr/>
        </p:nvSpPr>
        <p:spPr bwMode="auto">
          <a:xfrm flipH="1">
            <a:off x="5719763" y="3175"/>
            <a:ext cx="3429000" cy="6851650"/>
          </a:xfrm>
          <a:custGeom>
            <a:avLst/>
            <a:gdLst>
              <a:gd name="G0" fmla="+- 0 0 0"/>
              <a:gd name="G1" fmla="+- 21577 0 0"/>
              <a:gd name="G2" fmla="+- 21600 0 0"/>
              <a:gd name="T0" fmla="*/ 1003 w 21600"/>
              <a:gd name="T1" fmla="*/ 0 h 43161"/>
              <a:gd name="T2" fmla="*/ 820 w 21600"/>
              <a:gd name="T3" fmla="*/ 43161 h 43161"/>
              <a:gd name="T4" fmla="*/ 0 w 21600"/>
              <a:gd name="T5" fmla="*/ 21577 h 43161"/>
            </a:gdLst>
            <a:ahLst/>
            <a:cxnLst>
              <a:cxn ang="0">
                <a:pos x="T0" y="T1"/>
              </a:cxn>
              <a:cxn ang="0">
                <a:pos x="T2" y="T3"/>
              </a:cxn>
              <a:cxn ang="0">
                <a:pos x="T4" y="T5"/>
              </a:cxn>
            </a:cxnLst>
            <a:rect l="0" t="0" r="r" b="b"/>
            <a:pathLst>
              <a:path w="21600" h="43161" fill="none" extrusionOk="0">
                <a:moveTo>
                  <a:pt x="1002" y="0"/>
                </a:moveTo>
                <a:cubicBezTo>
                  <a:pt x="12529" y="536"/>
                  <a:pt x="21600" y="10037"/>
                  <a:pt x="21600" y="21577"/>
                </a:cubicBezTo>
                <a:cubicBezTo>
                  <a:pt x="21600" y="33187"/>
                  <a:pt x="12421" y="42720"/>
                  <a:pt x="820" y="43161"/>
                </a:cubicBezTo>
              </a:path>
              <a:path w="21600" h="43161" stroke="0" extrusionOk="0">
                <a:moveTo>
                  <a:pt x="1002" y="0"/>
                </a:moveTo>
                <a:cubicBezTo>
                  <a:pt x="12529" y="536"/>
                  <a:pt x="21600" y="10037"/>
                  <a:pt x="21600" y="21577"/>
                </a:cubicBezTo>
                <a:cubicBezTo>
                  <a:pt x="21600" y="33187"/>
                  <a:pt x="12421" y="42720"/>
                  <a:pt x="820" y="43161"/>
                </a:cubicBezTo>
                <a:lnTo>
                  <a:pt x="0" y="21577"/>
                </a:lnTo>
                <a:close/>
              </a:path>
            </a:pathLst>
          </a:custGeom>
          <a:noFill/>
          <a:ln w="9525">
            <a:solidFill>
              <a:schemeClr val="bg1"/>
            </a:solidFill>
            <a:round/>
            <a:headEnd/>
            <a:tailEnd/>
          </a:ln>
        </p:spPr>
        <p:txBody>
          <a:bodyPr wrap="none" anchor="ctr"/>
          <a:lstStyle/>
          <a:p>
            <a:pPr>
              <a:defRPr/>
            </a:pPr>
            <a:endParaRPr lang="en-US"/>
          </a:p>
        </p:txBody>
      </p:sp>
      <p:sp>
        <p:nvSpPr>
          <p:cNvPr id="1092" name="Arc 68"/>
          <p:cNvSpPr>
            <a:spLocks/>
          </p:cNvSpPr>
          <p:nvPr/>
        </p:nvSpPr>
        <p:spPr bwMode="auto">
          <a:xfrm flipV="1">
            <a:off x="6932613" y="-838200"/>
            <a:ext cx="2211387" cy="2362200"/>
          </a:xfrm>
          <a:custGeom>
            <a:avLst/>
            <a:gdLst>
              <a:gd name="G0" fmla="+- 20223 0 0"/>
              <a:gd name="G1" fmla="+- 21599 0 0"/>
              <a:gd name="G2" fmla="+- 21600 0 0"/>
              <a:gd name="T0" fmla="*/ 0 w 20223"/>
              <a:gd name="T1" fmla="*/ 14009 h 21599"/>
              <a:gd name="T2" fmla="*/ 19986 w 20223"/>
              <a:gd name="T3" fmla="*/ 0 h 21599"/>
              <a:gd name="T4" fmla="*/ 20223 w 20223"/>
              <a:gd name="T5" fmla="*/ 21599 h 21599"/>
            </a:gdLst>
            <a:ahLst/>
            <a:cxnLst>
              <a:cxn ang="0">
                <a:pos x="T0" y="T1"/>
              </a:cxn>
              <a:cxn ang="0">
                <a:pos x="T2" y="T3"/>
              </a:cxn>
              <a:cxn ang="0">
                <a:pos x="T4" y="T5"/>
              </a:cxn>
            </a:cxnLst>
            <a:rect l="0" t="0" r="r" b="b"/>
            <a:pathLst>
              <a:path w="20223" h="21599" fill="none" extrusionOk="0">
                <a:moveTo>
                  <a:pt x="0" y="14009"/>
                </a:moveTo>
                <a:cubicBezTo>
                  <a:pt x="3132" y="5662"/>
                  <a:pt x="11071" y="98"/>
                  <a:pt x="19986" y="0"/>
                </a:cubicBezTo>
              </a:path>
              <a:path w="20223" h="21599" stroke="0" extrusionOk="0">
                <a:moveTo>
                  <a:pt x="0" y="14009"/>
                </a:moveTo>
                <a:cubicBezTo>
                  <a:pt x="3132" y="5662"/>
                  <a:pt x="11071" y="98"/>
                  <a:pt x="19986" y="0"/>
                </a:cubicBezTo>
                <a:lnTo>
                  <a:pt x="20223" y="21599"/>
                </a:lnTo>
                <a:close/>
              </a:path>
            </a:pathLst>
          </a:custGeom>
          <a:noFill/>
          <a:ln w="9525">
            <a:solidFill>
              <a:schemeClr val="bg1"/>
            </a:solidFill>
            <a:round/>
            <a:headEnd/>
            <a:tailEnd/>
          </a:ln>
        </p:spPr>
        <p:txBody>
          <a:bodyPr wrap="none" anchor="ctr"/>
          <a:lstStyle/>
          <a:p>
            <a:pPr>
              <a:defRPr/>
            </a:pPr>
            <a:endParaRPr lang="en-US"/>
          </a:p>
        </p:txBody>
      </p:sp>
      <p:sp>
        <p:nvSpPr>
          <p:cNvPr id="1093" name="Line 69"/>
          <p:cNvSpPr>
            <a:spLocks noChangeShapeType="1"/>
          </p:cNvSpPr>
          <p:nvPr/>
        </p:nvSpPr>
        <p:spPr bwMode="auto">
          <a:xfrm rot="2975352" flipH="1">
            <a:off x="6092825" y="1331913"/>
            <a:ext cx="3608388" cy="30162"/>
          </a:xfrm>
          <a:prstGeom prst="line">
            <a:avLst/>
          </a:prstGeom>
          <a:noFill/>
          <a:ln w="9525">
            <a:solidFill>
              <a:schemeClr val="bg1"/>
            </a:solidFill>
            <a:round/>
            <a:headEnd/>
            <a:tailEnd/>
          </a:ln>
        </p:spPr>
        <p:txBody>
          <a:bodyPr wrap="none" anchor="ctr"/>
          <a:lstStyle/>
          <a:p>
            <a:pPr>
              <a:defRPr/>
            </a:pPr>
            <a:endParaRPr lang="en-US"/>
          </a:p>
        </p:txBody>
      </p:sp>
      <p:sp>
        <p:nvSpPr>
          <p:cNvPr id="1094" name="Line 70"/>
          <p:cNvSpPr>
            <a:spLocks noChangeShapeType="1"/>
          </p:cNvSpPr>
          <p:nvPr/>
        </p:nvSpPr>
        <p:spPr bwMode="auto">
          <a:xfrm>
            <a:off x="7243763" y="-12700"/>
            <a:ext cx="1587" cy="6811963"/>
          </a:xfrm>
          <a:prstGeom prst="line">
            <a:avLst/>
          </a:prstGeom>
          <a:noFill/>
          <a:ln w="9525">
            <a:solidFill>
              <a:schemeClr val="bg1"/>
            </a:solidFill>
            <a:round/>
            <a:headEnd/>
            <a:tailEnd/>
          </a:ln>
        </p:spPr>
        <p:txBody>
          <a:bodyPr wrap="none" anchor="ctr"/>
          <a:lstStyle/>
          <a:p>
            <a:pPr>
              <a:defRPr/>
            </a:pPr>
            <a:endParaRPr lang="en-US"/>
          </a:p>
        </p:txBody>
      </p:sp>
      <p:sp>
        <p:nvSpPr>
          <p:cNvPr id="1095" name="Line 71"/>
          <p:cNvSpPr>
            <a:spLocks noChangeShapeType="1"/>
          </p:cNvSpPr>
          <p:nvPr/>
        </p:nvSpPr>
        <p:spPr bwMode="auto">
          <a:xfrm>
            <a:off x="0" y="596900"/>
            <a:ext cx="9144000" cy="0"/>
          </a:xfrm>
          <a:prstGeom prst="line">
            <a:avLst/>
          </a:prstGeom>
          <a:noFill/>
          <a:ln w="9525">
            <a:solidFill>
              <a:schemeClr val="bg1"/>
            </a:solidFill>
            <a:round/>
            <a:headEnd/>
            <a:tailEnd/>
          </a:ln>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673"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rtl="0" eaLnBrk="0" fontAlgn="base" hangingPunct="0">
        <a:lnSpc>
          <a:spcPct val="85000"/>
        </a:lnSpc>
        <a:spcBef>
          <a:spcPct val="0"/>
        </a:spcBef>
        <a:spcAft>
          <a:spcPct val="0"/>
        </a:spcAft>
        <a:defRPr kumimoji="1" sz="4000">
          <a:solidFill>
            <a:schemeClr val="tx1"/>
          </a:solidFill>
          <a:latin typeface="+mj-lt"/>
          <a:ea typeface="+mj-ea"/>
          <a:cs typeface="+mj-cs"/>
        </a:defRPr>
      </a:lvl1pPr>
      <a:lvl2pPr algn="l" rtl="0" eaLnBrk="0" fontAlgn="base" hangingPunct="0">
        <a:lnSpc>
          <a:spcPct val="85000"/>
        </a:lnSpc>
        <a:spcBef>
          <a:spcPct val="0"/>
        </a:spcBef>
        <a:spcAft>
          <a:spcPct val="0"/>
        </a:spcAft>
        <a:defRPr kumimoji="1" sz="4000">
          <a:solidFill>
            <a:schemeClr val="tx1"/>
          </a:solidFill>
          <a:latin typeface="Arial Narrow" pitchFamily="34" charset="0"/>
        </a:defRPr>
      </a:lvl2pPr>
      <a:lvl3pPr algn="l" rtl="0" eaLnBrk="0" fontAlgn="base" hangingPunct="0">
        <a:lnSpc>
          <a:spcPct val="85000"/>
        </a:lnSpc>
        <a:spcBef>
          <a:spcPct val="0"/>
        </a:spcBef>
        <a:spcAft>
          <a:spcPct val="0"/>
        </a:spcAft>
        <a:defRPr kumimoji="1" sz="4000">
          <a:solidFill>
            <a:schemeClr val="tx1"/>
          </a:solidFill>
          <a:latin typeface="Arial Narrow" pitchFamily="34" charset="0"/>
        </a:defRPr>
      </a:lvl3pPr>
      <a:lvl4pPr algn="l" rtl="0" eaLnBrk="0" fontAlgn="base" hangingPunct="0">
        <a:lnSpc>
          <a:spcPct val="85000"/>
        </a:lnSpc>
        <a:spcBef>
          <a:spcPct val="0"/>
        </a:spcBef>
        <a:spcAft>
          <a:spcPct val="0"/>
        </a:spcAft>
        <a:defRPr kumimoji="1" sz="4000">
          <a:solidFill>
            <a:schemeClr val="tx1"/>
          </a:solidFill>
          <a:latin typeface="Arial Narrow" pitchFamily="34" charset="0"/>
        </a:defRPr>
      </a:lvl4pPr>
      <a:lvl5pPr algn="l" rtl="0" eaLnBrk="0" fontAlgn="base" hangingPunct="0">
        <a:lnSpc>
          <a:spcPct val="85000"/>
        </a:lnSpc>
        <a:spcBef>
          <a:spcPct val="0"/>
        </a:spcBef>
        <a:spcAft>
          <a:spcPct val="0"/>
        </a:spcAft>
        <a:defRPr kumimoji="1" sz="4000">
          <a:solidFill>
            <a:schemeClr val="tx1"/>
          </a:solidFill>
          <a:latin typeface="Arial Narrow" pitchFamily="34" charset="0"/>
        </a:defRPr>
      </a:lvl5pPr>
      <a:lvl6pPr marL="457200" algn="l" rtl="0" eaLnBrk="0" fontAlgn="base" hangingPunct="0">
        <a:lnSpc>
          <a:spcPct val="85000"/>
        </a:lnSpc>
        <a:spcBef>
          <a:spcPct val="0"/>
        </a:spcBef>
        <a:spcAft>
          <a:spcPct val="0"/>
        </a:spcAft>
        <a:defRPr kumimoji="1" sz="4000">
          <a:solidFill>
            <a:schemeClr val="tx1"/>
          </a:solidFill>
          <a:latin typeface="Arial Narrow" pitchFamily="34" charset="0"/>
        </a:defRPr>
      </a:lvl6pPr>
      <a:lvl7pPr marL="914400" algn="l" rtl="0" eaLnBrk="0" fontAlgn="base" hangingPunct="0">
        <a:lnSpc>
          <a:spcPct val="85000"/>
        </a:lnSpc>
        <a:spcBef>
          <a:spcPct val="0"/>
        </a:spcBef>
        <a:spcAft>
          <a:spcPct val="0"/>
        </a:spcAft>
        <a:defRPr kumimoji="1" sz="4000">
          <a:solidFill>
            <a:schemeClr val="tx1"/>
          </a:solidFill>
          <a:latin typeface="Arial Narrow" pitchFamily="34" charset="0"/>
        </a:defRPr>
      </a:lvl7pPr>
      <a:lvl8pPr marL="1371600" algn="l" rtl="0" eaLnBrk="0" fontAlgn="base" hangingPunct="0">
        <a:lnSpc>
          <a:spcPct val="85000"/>
        </a:lnSpc>
        <a:spcBef>
          <a:spcPct val="0"/>
        </a:spcBef>
        <a:spcAft>
          <a:spcPct val="0"/>
        </a:spcAft>
        <a:defRPr kumimoji="1" sz="4000">
          <a:solidFill>
            <a:schemeClr val="tx1"/>
          </a:solidFill>
          <a:latin typeface="Arial Narrow" pitchFamily="34" charset="0"/>
        </a:defRPr>
      </a:lvl8pPr>
      <a:lvl9pPr marL="1828800" algn="l" rtl="0" eaLnBrk="0" fontAlgn="base" hangingPunct="0">
        <a:lnSpc>
          <a:spcPct val="85000"/>
        </a:lnSpc>
        <a:spcBef>
          <a:spcPct val="0"/>
        </a:spcBef>
        <a:spcAft>
          <a:spcPct val="0"/>
        </a:spcAft>
        <a:defRPr kumimoji="1" sz="4000">
          <a:solidFill>
            <a:schemeClr val="tx1"/>
          </a:solidFill>
          <a:latin typeface="Arial Narrow" pitchFamily="34" charset="0"/>
        </a:defRPr>
      </a:lvl9pPr>
    </p:titleStyle>
    <p:bodyStyle>
      <a:lvl1pPr marL="342900" indent="-342900" algn="l" rtl="0" eaLnBrk="0" fontAlgn="base" hangingPunct="0">
        <a:spcBef>
          <a:spcPct val="20000"/>
        </a:spcBef>
        <a:spcAft>
          <a:spcPct val="0"/>
        </a:spcAft>
        <a:buClr>
          <a:schemeClr val="hlink"/>
        </a:buClr>
        <a:buSzPct val="70000"/>
        <a:buFont typeface="Wingdings" pitchFamily="2" charset="2"/>
        <a:buChar char="u"/>
        <a:defRPr kumimoji="1"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70000"/>
        <a:buFont typeface="Monotype Sorts" pitchFamily="2" charset="2"/>
        <a:buChar char="u"/>
        <a:defRPr kumimoji="1" sz="2400">
          <a:solidFill>
            <a:schemeClr val="tx1"/>
          </a:solidFill>
          <a:latin typeface="+mn-lt"/>
        </a:defRPr>
      </a:lvl2pPr>
      <a:lvl3pPr marL="1143000" indent="-228600" algn="l" rtl="0" eaLnBrk="0" fontAlgn="base" hangingPunct="0">
        <a:spcBef>
          <a:spcPct val="20000"/>
        </a:spcBef>
        <a:spcAft>
          <a:spcPct val="0"/>
        </a:spcAft>
        <a:buClr>
          <a:schemeClr val="hlink"/>
        </a:buClr>
        <a:buSzPct val="70000"/>
        <a:buFont typeface="Wingdings" pitchFamily="2" charset="2"/>
        <a:buChar char="u"/>
        <a:defRPr kumimoji="1" sz="2000">
          <a:solidFill>
            <a:schemeClr val="tx1"/>
          </a:solidFill>
          <a:latin typeface="+mn-lt"/>
        </a:defRPr>
      </a:lvl3pPr>
      <a:lvl4pPr marL="1600200" indent="-228600" algn="l" rtl="0" eaLnBrk="0" fontAlgn="base" hangingPunct="0">
        <a:spcBef>
          <a:spcPct val="20000"/>
        </a:spcBef>
        <a:spcAft>
          <a:spcPct val="0"/>
        </a:spcAft>
        <a:buClr>
          <a:schemeClr val="hlink"/>
        </a:buClr>
        <a:buSzPct val="70000"/>
        <a:buFont typeface="Wingdings" pitchFamily="2" charset="2"/>
        <a:buChar char="u"/>
        <a:defRPr kumimoji="1" sz="2000">
          <a:solidFill>
            <a:schemeClr val="tx1"/>
          </a:solidFill>
          <a:latin typeface="+mn-lt"/>
        </a:defRPr>
      </a:lvl4pPr>
      <a:lvl5pPr marL="2057400" indent="-228600" algn="l" rtl="0" eaLnBrk="0" fontAlgn="base" hangingPunct="0">
        <a:spcBef>
          <a:spcPct val="20000"/>
        </a:spcBef>
        <a:spcAft>
          <a:spcPct val="0"/>
        </a:spcAft>
        <a:buClr>
          <a:schemeClr val="hlink"/>
        </a:buClr>
        <a:buSzPct val="70000"/>
        <a:buFont typeface="Wingdings" pitchFamily="2" charset="2"/>
        <a:buChar char="u"/>
        <a:defRPr kumimoji="1">
          <a:solidFill>
            <a:schemeClr val="tx1"/>
          </a:solidFill>
          <a:latin typeface="+mn-lt"/>
        </a:defRPr>
      </a:lvl5pPr>
      <a:lvl6pPr marL="2514600" indent="-228600" algn="l" rtl="0" eaLnBrk="0" fontAlgn="base" hangingPunct="0">
        <a:spcBef>
          <a:spcPct val="20000"/>
        </a:spcBef>
        <a:spcAft>
          <a:spcPct val="0"/>
        </a:spcAft>
        <a:buClr>
          <a:schemeClr val="hlink"/>
        </a:buClr>
        <a:buSzPct val="70000"/>
        <a:buFont typeface="Wingdings" pitchFamily="2" charset="2"/>
        <a:buChar char="u"/>
        <a:defRPr kumimoji="1">
          <a:solidFill>
            <a:schemeClr val="tx1"/>
          </a:solidFill>
          <a:latin typeface="+mn-lt"/>
        </a:defRPr>
      </a:lvl6pPr>
      <a:lvl7pPr marL="2971800" indent="-228600" algn="l" rtl="0" eaLnBrk="0" fontAlgn="base" hangingPunct="0">
        <a:spcBef>
          <a:spcPct val="20000"/>
        </a:spcBef>
        <a:spcAft>
          <a:spcPct val="0"/>
        </a:spcAft>
        <a:buClr>
          <a:schemeClr val="hlink"/>
        </a:buClr>
        <a:buSzPct val="70000"/>
        <a:buFont typeface="Wingdings" pitchFamily="2" charset="2"/>
        <a:buChar char="u"/>
        <a:defRPr kumimoji="1">
          <a:solidFill>
            <a:schemeClr val="tx1"/>
          </a:solidFill>
          <a:latin typeface="+mn-lt"/>
        </a:defRPr>
      </a:lvl7pPr>
      <a:lvl8pPr marL="3429000" indent="-228600" algn="l" rtl="0" eaLnBrk="0" fontAlgn="base" hangingPunct="0">
        <a:spcBef>
          <a:spcPct val="20000"/>
        </a:spcBef>
        <a:spcAft>
          <a:spcPct val="0"/>
        </a:spcAft>
        <a:buClr>
          <a:schemeClr val="hlink"/>
        </a:buClr>
        <a:buSzPct val="70000"/>
        <a:buFont typeface="Wingdings" pitchFamily="2" charset="2"/>
        <a:buChar char="u"/>
        <a:defRPr kumimoji="1">
          <a:solidFill>
            <a:schemeClr val="tx1"/>
          </a:solidFill>
          <a:latin typeface="+mn-lt"/>
        </a:defRPr>
      </a:lvl8pPr>
      <a:lvl9pPr marL="3886200" indent="-228600" algn="l" rtl="0" eaLnBrk="0" fontAlgn="base" hangingPunct="0">
        <a:spcBef>
          <a:spcPct val="20000"/>
        </a:spcBef>
        <a:spcAft>
          <a:spcPct val="0"/>
        </a:spcAft>
        <a:buClr>
          <a:schemeClr val="hlink"/>
        </a:buClr>
        <a:buSzPct val="70000"/>
        <a:buFont typeface="Wingdings" pitchFamily="2" charset="2"/>
        <a:buChar char="u"/>
        <a:defRPr kumimoj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jpeg"/><Relationship Id="rId1" Type="http://schemas.openxmlformats.org/officeDocument/2006/relationships/slideLayout" Target="../slideLayouts/slideLayout12.xml"/><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838200" y="2590800"/>
            <a:ext cx="7277100" cy="1447800"/>
          </a:xfrm>
        </p:spPr>
        <p:txBody>
          <a:bodyPr/>
          <a:lstStyle/>
          <a:p>
            <a:pPr algn="ctr">
              <a:defRPr/>
            </a:pPr>
            <a:r>
              <a:rPr lang="en-US" sz="4800" b="1" dirty="0">
                <a:solidFill>
                  <a:schemeClr val="tx1"/>
                </a:solidFill>
                <a:effectLst>
                  <a:outerShdw blurRad="38100" dist="38100" dir="2700000" algn="tl">
                    <a:srgbClr val="000000"/>
                  </a:outerShdw>
                </a:effectLst>
                <a:latin typeface="Arial" charset="0"/>
              </a:rPr>
              <a:t>Multiple</a:t>
            </a:r>
            <a:br>
              <a:rPr lang="en-US" sz="4800" b="1" dirty="0">
                <a:solidFill>
                  <a:schemeClr val="tx1"/>
                </a:solidFill>
                <a:effectLst>
                  <a:outerShdw blurRad="38100" dist="38100" dir="2700000" algn="tl">
                    <a:srgbClr val="000000"/>
                  </a:outerShdw>
                </a:effectLst>
                <a:latin typeface="Arial" charset="0"/>
              </a:rPr>
            </a:br>
            <a:r>
              <a:rPr lang="en-US" sz="4800" b="1" dirty="0">
                <a:solidFill>
                  <a:schemeClr val="tx1"/>
                </a:solidFill>
                <a:effectLst>
                  <a:outerShdw blurRad="38100" dist="38100" dir="2700000" algn="tl">
                    <a:srgbClr val="000000"/>
                  </a:outerShdw>
                </a:effectLst>
                <a:latin typeface="Arial" charset="0"/>
              </a:rPr>
              <a:t>Regression</a:t>
            </a:r>
          </a:p>
        </p:txBody>
      </p:sp>
      <p:sp>
        <p:nvSpPr>
          <p:cNvPr id="4099" name="Text Box 6"/>
          <p:cNvSpPr txBox="1">
            <a:spLocks noChangeArrowheads="1"/>
          </p:cNvSpPr>
          <p:nvPr/>
        </p:nvSpPr>
        <p:spPr bwMode="auto">
          <a:xfrm>
            <a:off x="762000" y="5638800"/>
            <a:ext cx="8153400" cy="581025"/>
          </a:xfrm>
          <a:prstGeom prst="rect">
            <a:avLst/>
          </a:prstGeom>
          <a:solidFill>
            <a:srgbClr val="FFFF99">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kumimoji="0" lang="en-US" sz="1600" b="1" i="1" dirty="0">
                <a:solidFill>
                  <a:schemeClr val="tx2"/>
                </a:solidFill>
                <a:latin typeface="Times New Roman" pitchFamily="18" charset="0"/>
              </a:rPr>
              <a:t>Copyright (c) </a:t>
            </a:r>
            <a:r>
              <a:rPr kumimoji="0" lang="en-US" sz="1600" b="1" i="1" dirty="0" smtClean="0">
                <a:solidFill>
                  <a:schemeClr val="tx2"/>
                </a:solidFill>
                <a:latin typeface="Times New Roman" pitchFamily="18" charset="0"/>
              </a:rPr>
              <a:t>2016 </a:t>
            </a:r>
            <a:r>
              <a:rPr kumimoji="0" lang="en-US" sz="1600" b="1" i="1" dirty="0">
                <a:solidFill>
                  <a:schemeClr val="tx2"/>
                </a:solidFill>
                <a:latin typeface="Times New Roman" pitchFamily="18" charset="0"/>
              </a:rPr>
              <a:t>by The McGraw-Hill Companies.  This material is solely for educational use by licensed users of </a:t>
            </a:r>
            <a:r>
              <a:rPr kumimoji="0" lang="en-US" sz="1600" b="1" i="1" dirty="0" err="1">
                <a:solidFill>
                  <a:srgbClr val="0033CC"/>
                </a:solidFill>
                <a:latin typeface="Times New Roman" pitchFamily="18" charset="0"/>
              </a:rPr>
              <a:t>Learning</a:t>
            </a:r>
            <a:r>
              <a:rPr kumimoji="0" lang="en-US" sz="1600" b="1" i="1" dirty="0" err="1">
                <a:solidFill>
                  <a:srgbClr val="FF3300"/>
                </a:solidFill>
                <a:latin typeface="Times New Roman" pitchFamily="18" charset="0"/>
              </a:rPr>
              <a:t>Stats</a:t>
            </a:r>
            <a:r>
              <a:rPr kumimoji="0" lang="en-US" sz="1600" b="1" i="1" dirty="0">
                <a:solidFill>
                  <a:schemeClr val="tx2"/>
                </a:solidFill>
                <a:latin typeface="Times New Roman" pitchFamily="18" charset="0"/>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ipe(left)">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219200" y="457200"/>
            <a:ext cx="6934200" cy="671513"/>
          </a:xfrm>
        </p:spPr>
        <p:txBody>
          <a:bodyPr/>
          <a:lstStyle/>
          <a:p>
            <a:pPr algn="ctr"/>
            <a:r>
              <a:rPr lang="en-US" sz="3200" b="1" dirty="0">
                <a:effectLst>
                  <a:outerShdw blurRad="38100" dist="38100" dir="2700000" algn="tl">
                    <a:srgbClr val="000000"/>
                  </a:outerShdw>
                </a:effectLst>
                <a:latin typeface="Arial" charset="0"/>
              </a:rPr>
              <a:t>Overall Fit Measures</a:t>
            </a:r>
          </a:p>
        </p:txBody>
      </p:sp>
      <p:sp>
        <p:nvSpPr>
          <p:cNvPr id="12291" name="Rectangle 3"/>
          <p:cNvSpPr>
            <a:spLocks noChangeArrowheads="1"/>
          </p:cNvSpPr>
          <p:nvPr/>
        </p:nvSpPr>
        <p:spPr bwMode="auto">
          <a:xfrm>
            <a:off x="914400" y="4419600"/>
            <a:ext cx="769620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spcAft>
                <a:spcPct val="25000"/>
              </a:spcAft>
              <a:buClr>
                <a:schemeClr val="tx1"/>
              </a:buClr>
              <a:buFont typeface="Wingdings" pitchFamily="2" charset="2"/>
              <a:buBlip>
                <a:blip r:embed="rId2"/>
              </a:buBlip>
            </a:pPr>
            <a:r>
              <a:rPr lang="en-US" b="1" dirty="0">
                <a:solidFill>
                  <a:srgbClr val="996600"/>
                </a:solidFill>
              </a:rPr>
              <a:t>  </a:t>
            </a:r>
            <a:r>
              <a:rPr lang="en-US" dirty="0">
                <a:solidFill>
                  <a:srgbClr val="996600"/>
                </a:solidFill>
              </a:rPr>
              <a:t>Standard error is 17.83 ounces (same units as </a:t>
            </a:r>
            <a:r>
              <a:rPr lang="en-US" i="1" dirty="0">
                <a:solidFill>
                  <a:srgbClr val="996600"/>
                </a:solidFill>
              </a:rPr>
              <a:t>Y</a:t>
            </a:r>
            <a:r>
              <a:rPr lang="en-US" dirty="0">
                <a:solidFill>
                  <a:srgbClr val="996600"/>
                </a:solidFill>
              </a:rPr>
              <a:t>)</a:t>
            </a:r>
          </a:p>
          <a:p>
            <a:pPr algn="l">
              <a:spcAft>
                <a:spcPct val="25000"/>
              </a:spcAft>
              <a:buClr>
                <a:schemeClr val="tx1"/>
              </a:buClr>
              <a:buFont typeface="Wingdings" pitchFamily="2" charset="2"/>
              <a:buBlip>
                <a:blip r:embed="rId2"/>
              </a:buBlip>
            </a:pPr>
            <a:r>
              <a:rPr lang="en-US" dirty="0">
                <a:solidFill>
                  <a:srgbClr val="996600"/>
                </a:solidFill>
              </a:rPr>
              <a:t>  Model explains about 32% of variation in weight</a:t>
            </a:r>
          </a:p>
          <a:p>
            <a:pPr algn="l">
              <a:spcAft>
                <a:spcPct val="25000"/>
              </a:spcAft>
              <a:buClr>
                <a:schemeClr val="tx1"/>
              </a:buClr>
              <a:buFont typeface="Wingdings" pitchFamily="2" charset="2"/>
              <a:buBlip>
                <a:blip r:embed="rId2"/>
              </a:buBlip>
            </a:pPr>
            <a:r>
              <a:rPr lang="en-US" dirty="0">
                <a:solidFill>
                  <a:srgbClr val="996600"/>
                </a:solidFill>
              </a:rPr>
              <a:t>  About 68% of variation is unexplained (1-</a:t>
            </a:r>
            <a:r>
              <a:rPr lang="en-US" i="1" dirty="0">
                <a:solidFill>
                  <a:srgbClr val="996600"/>
                </a:solidFill>
              </a:rPr>
              <a:t>R</a:t>
            </a:r>
            <a:r>
              <a:rPr lang="en-US" baseline="30000" dirty="0">
                <a:solidFill>
                  <a:srgbClr val="996600"/>
                </a:solidFill>
              </a:rPr>
              <a:t>2</a:t>
            </a:r>
            <a:r>
              <a:rPr lang="en-US" dirty="0">
                <a:solidFill>
                  <a:srgbClr val="996600"/>
                </a:solidFill>
              </a:rPr>
              <a:t>)</a:t>
            </a:r>
          </a:p>
          <a:p>
            <a:pPr algn="l">
              <a:lnSpc>
                <a:spcPct val="110000"/>
              </a:lnSpc>
              <a:spcAft>
                <a:spcPct val="25000"/>
              </a:spcAft>
              <a:buClr>
                <a:schemeClr val="tx1"/>
              </a:buClr>
              <a:buFont typeface="Wingdings" pitchFamily="2" charset="2"/>
              <a:buBlip>
                <a:blip r:embed="rId2"/>
              </a:buBlip>
            </a:pPr>
            <a:r>
              <a:rPr lang="en-US" dirty="0">
                <a:solidFill>
                  <a:srgbClr val="996600"/>
                </a:solidFill>
              </a:rPr>
              <a:t>  </a:t>
            </a:r>
            <a:r>
              <a:rPr lang="en-US" i="1" dirty="0">
                <a:solidFill>
                  <a:srgbClr val="996600"/>
                </a:solidFill>
              </a:rPr>
              <a:t>P</a:t>
            </a:r>
            <a:r>
              <a:rPr lang="en-US" dirty="0">
                <a:solidFill>
                  <a:srgbClr val="996600"/>
                </a:solidFill>
              </a:rPr>
              <a:t>-value says that </a:t>
            </a:r>
            <a:r>
              <a:rPr lang="en-US" i="1" dirty="0">
                <a:solidFill>
                  <a:srgbClr val="996600"/>
                </a:solidFill>
              </a:rPr>
              <a:t>F</a:t>
            </a:r>
            <a:r>
              <a:rPr lang="en-US" dirty="0">
                <a:solidFill>
                  <a:srgbClr val="996600"/>
                </a:solidFill>
              </a:rPr>
              <a:t> is not due to chance</a:t>
            </a:r>
          </a:p>
        </p:txBody>
      </p:sp>
      <p:sp>
        <p:nvSpPr>
          <p:cNvPr id="12292" name="Text Box 4"/>
          <p:cNvSpPr txBox="1">
            <a:spLocks noChangeArrowheads="1"/>
          </p:cNvSpPr>
          <p:nvPr/>
        </p:nvSpPr>
        <p:spPr bwMode="auto">
          <a:xfrm>
            <a:off x="2436014" y="1473200"/>
            <a:ext cx="518160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lnSpc>
                <a:spcPct val="90000"/>
              </a:lnSpc>
              <a:spcBef>
                <a:spcPct val="25000"/>
              </a:spcBef>
            </a:pPr>
            <a:r>
              <a:rPr lang="en-US" b="1" dirty="0">
                <a:solidFill>
                  <a:srgbClr val="006600"/>
                </a:solidFill>
                <a:latin typeface="Courier New" pitchFamily="49" charset="0"/>
              </a:rPr>
              <a:t>Standard Error		17.83</a:t>
            </a:r>
          </a:p>
          <a:p>
            <a:pPr algn="l">
              <a:lnSpc>
                <a:spcPct val="90000"/>
              </a:lnSpc>
              <a:spcBef>
                <a:spcPct val="25000"/>
              </a:spcBef>
            </a:pPr>
            <a:r>
              <a:rPr lang="en-US" b="1" dirty="0">
                <a:solidFill>
                  <a:srgbClr val="006600"/>
                </a:solidFill>
                <a:latin typeface="Courier New" pitchFamily="49" charset="0"/>
              </a:rPr>
              <a:t>R</a:t>
            </a:r>
            <a:r>
              <a:rPr lang="en-US" b="1" baseline="30000" dirty="0">
                <a:solidFill>
                  <a:srgbClr val="006600"/>
                </a:solidFill>
                <a:latin typeface="Courier New" pitchFamily="49" charset="0"/>
              </a:rPr>
              <a:t>2</a:t>
            </a:r>
            <a:r>
              <a:rPr lang="en-US" b="1" dirty="0">
                <a:solidFill>
                  <a:srgbClr val="006600"/>
                </a:solidFill>
                <a:latin typeface="Courier New" pitchFamily="49" charset="0"/>
              </a:rPr>
              <a:t>				31.9%</a:t>
            </a:r>
          </a:p>
          <a:p>
            <a:pPr algn="l">
              <a:lnSpc>
                <a:spcPct val="90000"/>
              </a:lnSpc>
              <a:spcBef>
                <a:spcPct val="25000"/>
              </a:spcBef>
            </a:pPr>
            <a:r>
              <a:rPr lang="en-US" b="1" dirty="0">
                <a:solidFill>
                  <a:srgbClr val="006600"/>
                </a:solidFill>
                <a:latin typeface="Courier New" pitchFamily="49" charset="0"/>
              </a:rPr>
              <a:t>Adjusted R</a:t>
            </a:r>
            <a:r>
              <a:rPr lang="en-US" b="1" baseline="30000" dirty="0">
                <a:solidFill>
                  <a:srgbClr val="006600"/>
                </a:solidFill>
                <a:latin typeface="Courier New" pitchFamily="49" charset="0"/>
              </a:rPr>
              <a:t>2</a:t>
            </a:r>
            <a:r>
              <a:rPr lang="en-US" b="1" dirty="0">
                <a:solidFill>
                  <a:srgbClr val="006600"/>
                </a:solidFill>
                <a:latin typeface="Courier New" pitchFamily="49" charset="0"/>
              </a:rPr>
              <a:t>		29.0%</a:t>
            </a:r>
          </a:p>
          <a:p>
            <a:pPr algn="l">
              <a:lnSpc>
                <a:spcPct val="90000"/>
              </a:lnSpc>
              <a:spcBef>
                <a:spcPct val="25000"/>
              </a:spcBef>
            </a:pPr>
            <a:r>
              <a:rPr lang="en-US" b="1" dirty="0">
                <a:solidFill>
                  <a:srgbClr val="006600"/>
                </a:solidFill>
                <a:latin typeface="Courier New" pitchFamily="49" charset="0"/>
              </a:rPr>
              <a:t>F statistic		11.12</a:t>
            </a:r>
          </a:p>
          <a:p>
            <a:pPr algn="l">
              <a:lnSpc>
                <a:spcPct val="90000"/>
              </a:lnSpc>
              <a:spcBef>
                <a:spcPct val="25000"/>
              </a:spcBef>
            </a:pPr>
            <a:r>
              <a:rPr lang="en-US" b="1" dirty="0">
                <a:solidFill>
                  <a:srgbClr val="006600"/>
                </a:solidFill>
                <a:latin typeface="Courier New" pitchFamily="49" charset="0"/>
              </a:rPr>
              <a:t>P-Value			0.000</a:t>
            </a:r>
          </a:p>
        </p:txBody>
      </p:sp>
      <p:sp>
        <p:nvSpPr>
          <p:cNvPr id="12293" name="Text Box 5"/>
          <p:cNvSpPr txBox="1">
            <a:spLocks noChangeArrowheads="1"/>
          </p:cNvSpPr>
          <p:nvPr/>
        </p:nvSpPr>
        <p:spPr bwMode="auto">
          <a:xfrm>
            <a:off x="3276600" y="39624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Interpretation</a:t>
            </a:r>
            <a:endParaRPr lang="en-US" i="1"/>
          </a:p>
        </p:txBody>
      </p:sp>
      <p:pic>
        <p:nvPicPr>
          <p:cNvPr id="4099" name="Picture 3" descr="C:\Users\Blythe\AppData\Local\Microsoft\Windows\Temporary Internet Files\Content.IE5\Z4DV0AZ2\MC90007883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172706"/>
            <a:ext cx="1366829" cy="13285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1026"/>
          <p:cNvSpPr>
            <a:spLocks noGrp="1" noChangeArrowheads="1"/>
          </p:cNvSpPr>
          <p:nvPr>
            <p:ph type="title" sz="quarter"/>
          </p:nvPr>
        </p:nvSpPr>
        <p:spPr>
          <a:xfrm>
            <a:off x="457200" y="381000"/>
            <a:ext cx="8421688" cy="722313"/>
          </a:xfrm>
        </p:spPr>
        <p:txBody>
          <a:bodyPr/>
          <a:lstStyle/>
          <a:p>
            <a:pPr algn="ctr"/>
            <a:r>
              <a:rPr lang="en-US" sz="3200" b="1" dirty="0">
                <a:effectLst>
                  <a:outerShdw blurRad="38100" dist="38100" dir="2700000" algn="tl">
                    <a:srgbClr val="000000"/>
                  </a:outerShdw>
                </a:effectLst>
                <a:latin typeface="Arial" charset="0"/>
              </a:rPr>
              <a:t>Formulas for Fit Statistics</a:t>
            </a:r>
          </a:p>
        </p:txBody>
      </p:sp>
      <p:sp>
        <p:nvSpPr>
          <p:cNvPr id="13315" name="Text Box 1035"/>
          <p:cNvSpPr txBox="1">
            <a:spLocks noChangeArrowheads="1"/>
          </p:cNvSpPr>
          <p:nvPr/>
        </p:nvSpPr>
        <p:spPr bwMode="auto">
          <a:xfrm>
            <a:off x="5791200" y="1447800"/>
            <a:ext cx="22098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25000"/>
              </a:spcBef>
            </a:pPr>
            <a:r>
              <a:rPr lang="en-US" b="1">
                <a:solidFill>
                  <a:srgbClr val="0033CC"/>
                </a:solidFill>
                <a:latin typeface="Courier New" pitchFamily="49" charset="0"/>
              </a:rPr>
              <a:t>R-Squared</a:t>
            </a:r>
            <a:endParaRPr lang="en-US" b="1">
              <a:solidFill>
                <a:srgbClr val="FF0000"/>
              </a:solidFill>
              <a:latin typeface="Courier New" pitchFamily="49" charset="0"/>
            </a:endParaRPr>
          </a:p>
        </p:txBody>
      </p:sp>
      <p:sp>
        <p:nvSpPr>
          <p:cNvPr id="13316" name="Text Box 1036"/>
          <p:cNvSpPr txBox="1">
            <a:spLocks noChangeArrowheads="1"/>
          </p:cNvSpPr>
          <p:nvPr/>
        </p:nvSpPr>
        <p:spPr bwMode="auto">
          <a:xfrm>
            <a:off x="609600" y="4114800"/>
            <a:ext cx="3656013"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25000"/>
              </a:spcBef>
            </a:pPr>
            <a:r>
              <a:rPr lang="en-US" b="1">
                <a:solidFill>
                  <a:srgbClr val="0033CC"/>
                </a:solidFill>
                <a:latin typeface="Courier New" pitchFamily="49" charset="0"/>
              </a:rPr>
              <a:t>Adjusted R-squared</a:t>
            </a:r>
            <a:endParaRPr lang="en-US" b="1">
              <a:solidFill>
                <a:srgbClr val="FF0000"/>
              </a:solidFill>
              <a:latin typeface="Courier New" pitchFamily="49" charset="0"/>
            </a:endParaRPr>
          </a:p>
        </p:txBody>
      </p:sp>
      <p:sp>
        <p:nvSpPr>
          <p:cNvPr id="13317" name="Text Box 1037"/>
          <p:cNvSpPr txBox="1">
            <a:spLocks noChangeArrowheads="1"/>
          </p:cNvSpPr>
          <p:nvPr/>
        </p:nvSpPr>
        <p:spPr bwMode="auto">
          <a:xfrm>
            <a:off x="5486400" y="4038600"/>
            <a:ext cx="22860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25000"/>
              </a:spcBef>
            </a:pPr>
            <a:r>
              <a:rPr lang="en-US" b="1">
                <a:solidFill>
                  <a:srgbClr val="0033CC"/>
                </a:solidFill>
                <a:latin typeface="Courier New" pitchFamily="49" charset="0"/>
              </a:rPr>
              <a:t>F statistic</a:t>
            </a:r>
            <a:endParaRPr lang="en-US" b="1">
              <a:solidFill>
                <a:srgbClr val="FF0000"/>
              </a:solidFill>
              <a:latin typeface="Courier New" pitchFamily="49" charset="0"/>
            </a:endParaRPr>
          </a:p>
        </p:txBody>
      </p:sp>
      <p:sp>
        <p:nvSpPr>
          <p:cNvPr id="13318" name="Text Box 1038"/>
          <p:cNvSpPr txBox="1">
            <a:spLocks noChangeArrowheads="1"/>
          </p:cNvSpPr>
          <p:nvPr/>
        </p:nvSpPr>
        <p:spPr bwMode="auto">
          <a:xfrm>
            <a:off x="762000" y="1371600"/>
            <a:ext cx="29718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25000"/>
              </a:spcBef>
            </a:pPr>
            <a:r>
              <a:rPr lang="en-US" b="1">
                <a:solidFill>
                  <a:srgbClr val="0033CC"/>
                </a:solidFill>
                <a:latin typeface="Courier New" pitchFamily="49" charset="0"/>
              </a:rPr>
              <a:t>Standard Error</a:t>
            </a:r>
            <a:endParaRPr lang="en-US" b="1">
              <a:solidFill>
                <a:srgbClr val="FF0000"/>
              </a:solidFill>
              <a:latin typeface="Courier New" pitchFamily="49" charset="0"/>
            </a:endParaRPr>
          </a:p>
        </p:txBody>
      </p:sp>
      <p:sp>
        <p:nvSpPr>
          <p:cNvPr id="13319" name="Text Box 1039"/>
          <p:cNvSpPr txBox="1">
            <a:spLocks noChangeArrowheads="1"/>
          </p:cNvSpPr>
          <p:nvPr/>
        </p:nvSpPr>
        <p:spPr bwMode="auto">
          <a:xfrm>
            <a:off x="3581400" y="32766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spcBef>
                <a:spcPct val="50000"/>
              </a:spcBef>
            </a:pPr>
            <a:endParaRPr lang="en-US"/>
          </a:p>
        </p:txBody>
      </p:sp>
      <p:pic>
        <p:nvPicPr>
          <p:cNvPr id="13320" name="Picture 1057" descr="j030295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3200400"/>
            <a:ext cx="49053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0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981200"/>
            <a:ext cx="1966913" cy="110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0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1981200"/>
            <a:ext cx="2384425"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10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724400"/>
            <a:ext cx="33845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10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4648200"/>
            <a:ext cx="3116263"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AutoShape 1041"/>
          <p:cNvSpPr>
            <a:spLocks noChangeArrowheads="1"/>
          </p:cNvSpPr>
          <p:nvPr/>
        </p:nvSpPr>
        <p:spPr bwMode="auto">
          <a:xfrm>
            <a:off x="4038600" y="2438400"/>
            <a:ext cx="1600200" cy="533400"/>
          </a:xfrm>
          <a:prstGeom prst="wedgeRoundRectCallout">
            <a:avLst>
              <a:gd name="adj1" fmla="val 79069"/>
              <a:gd name="adj2" fmla="val 108333"/>
              <a:gd name="adj3" fmla="val 16667"/>
            </a:avLst>
          </a:prstGeom>
          <a:solidFill>
            <a:srgbClr val="FFFFFF"/>
          </a:solidFill>
          <a:ln w="9525">
            <a:solidFill>
              <a:schemeClr val="tx1"/>
            </a:solidFill>
            <a:miter lim="800000"/>
            <a:headEnd/>
            <a:tailEnd/>
          </a:ln>
        </p:spPr>
        <p:txBody>
          <a:bodyPr/>
          <a:lstStyle/>
          <a:p>
            <a:pPr algn="ctr"/>
            <a:r>
              <a:rPr lang="en-US" sz="1200" i="1">
                <a:solidFill>
                  <a:srgbClr val="003300"/>
                </a:solidFill>
              </a:rPr>
              <a:t>Please</a:t>
            </a:r>
            <a:r>
              <a:rPr lang="en-US" sz="1200">
                <a:solidFill>
                  <a:srgbClr val="003300"/>
                </a:solidFill>
              </a:rPr>
              <a:t> don't call it "R-two."</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219200" y="457200"/>
            <a:ext cx="6934200" cy="671513"/>
          </a:xfrm>
        </p:spPr>
        <p:txBody>
          <a:bodyPr/>
          <a:lstStyle/>
          <a:p>
            <a:pPr algn="ctr"/>
            <a:r>
              <a:rPr lang="en-US" sz="3200" b="1" dirty="0">
                <a:effectLst>
                  <a:outerShdw blurRad="38100" dist="38100" dir="2700000" algn="tl">
                    <a:srgbClr val="000000"/>
                  </a:outerShdw>
                </a:effectLst>
                <a:latin typeface="Arial" charset="0"/>
              </a:rPr>
              <a:t>Table of Coefficients</a:t>
            </a:r>
          </a:p>
        </p:txBody>
      </p:sp>
      <p:sp>
        <p:nvSpPr>
          <p:cNvPr id="14339" name="Rectangle 3"/>
          <p:cNvSpPr>
            <a:spLocks noChangeArrowheads="1"/>
          </p:cNvSpPr>
          <p:nvPr/>
        </p:nvSpPr>
        <p:spPr bwMode="auto">
          <a:xfrm>
            <a:off x="990600" y="4495800"/>
            <a:ext cx="70866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sz="2000" b="1" dirty="0">
                <a:solidFill>
                  <a:srgbClr val="996600"/>
                </a:solidFill>
              </a:rPr>
              <a:t>   </a:t>
            </a:r>
            <a:r>
              <a:rPr lang="en-US" sz="2000" dirty="0">
                <a:solidFill>
                  <a:srgbClr val="996600"/>
                </a:solidFill>
              </a:rPr>
              <a:t>Each coefficient </a:t>
            </a:r>
            <a:r>
              <a:rPr lang="en-US" sz="2000" i="1" dirty="0">
                <a:solidFill>
                  <a:srgbClr val="996600"/>
                </a:solidFill>
              </a:rPr>
              <a:t>j</a:t>
            </a:r>
            <a:r>
              <a:rPr lang="en-US" sz="2000" dirty="0">
                <a:solidFill>
                  <a:srgbClr val="996600"/>
                </a:solidFill>
              </a:rPr>
              <a:t> has a standard error </a:t>
            </a:r>
            <a:r>
              <a:rPr lang="en-US" sz="2000" i="1" dirty="0" err="1">
                <a:solidFill>
                  <a:srgbClr val="996600"/>
                </a:solidFill>
              </a:rPr>
              <a:t>s</a:t>
            </a:r>
            <a:r>
              <a:rPr lang="en-US" sz="2000" i="1" baseline="-25000" dirty="0" err="1">
                <a:solidFill>
                  <a:srgbClr val="996600"/>
                </a:solidFill>
              </a:rPr>
              <a:t>bj</a:t>
            </a:r>
            <a:endParaRPr lang="en-US" sz="2000" i="1" baseline="-25000" dirty="0">
              <a:solidFill>
                <a:srgbClr val="996600"/>
              </a:solidFill>
            </a:endParaRPr>
          </a:p>
          <a:p>
            <a:pPr algn="l">
              <a:lnSpc>
                <a:spcPct val="120000"/>
              </a:lnSpc>
              <a:buClr>
                <a:schemeClr val="tx1"/>
              </a:buClr>
              <a:buFont typeface="Wingdings" pitchFamily="2" charset="2"/>
              <a:buBlip>
                <a:blip r:embed="rId2"/>
              </a:buBlip>
            </a:pPr>
            <a:r>
              <a:rPr lang="en-US" sz="2000" dirty="0">
                <a:solidFill>
                  <a:srgbClr val="996600"/>
                </a:solidFill>
              </a:rPr>
              <a:t>   Use </a:t>
            </a:r>
            <a:r>
              <a:rPr lang="en-US" sz="2000" i="1" dirty="0" err="1">
                <a:solidFill>
                  <a:srgbClr val="996600"/>
                </a:solidFill>
              </a:rPr>
              <a:t>s</a:t>
            </a:r>
            <a:r>
              <a:rPr lang="en-US" sz="2000" i="1" baseline="-25000" dirty="0" err="1">
                <a:solidFill>
                  <a:srgbClr val="996600"/>
                </a:solidFill>
              </a:rPr>
              <a:t>bj</a:t>
            </a:r>
            <a:r>
              <a:rPr lang="en-US" sz="2000" dirty="0">
                <a:solidFill>
                  <a:srgbClr val="996600"/>
                </a:solidFill>
              </a:rPr>
              <a:t> to make a confidence interval for </a:t>
            </a:r>
            <a:r>
              <a:rPr kumimoji="0" lang="en-US" sz="2000" dirty="0" err="1">
                <a:solidFill>
                  <a:srgbClr val="996600"/>
                </a:solidFill>
                <a:latin typeface="Symbol" pitchFamily="18" charset="2"/>
              </a:rPr>
              <a:t>b</a:t>
            </a:r>
            <a:r>
              <a:rPr lang="en-US" sz="2000" i="1" baseline="-25000" dirty="0" err="1">
                <a:solidFill>
                  <a:srgbClr val="996600"/>
                </a:solidFill>
              </a:rPr>
              <a:t>j</a:t>
            </a:r>
            <a:endParaRPr lang="en-US" sz="2000" i="1" baseline="-25000" dirty="0">
              <a:solidFill>
                <a:srgbClr val="996600"/>
              </a:solidFill>
            </a:endParaRPr>
          </a:p>
          <a:p>
            <a:pPr algn="l">
              <a:lnSpc>
                <a:spcPct val="120000"/>
              </a:lnSpc>
              <a:buClr>
                <a:schemeClr val="tx1"/>
              </a:buClr>
              <a:buFont typeface="Wingdings" pitchFamily="2" charset="2"/>
              <a:buBlip>
                <a:blip r:embed="rId2"/>
              </a:buBlip>
            </a:pPr>
            <a:r>
              <a:rPr lang="en-US" sz="2000" baseline="-25000" dirty="0">
                <a:solidFill>
                  <a:srgbClr val="996600"/>
                </a:solidFill>
              </a:rPr>
              <a:t>    </a:t>
            </a:r>
            <a:r>
              <a:rPr lang="en-US" sz="2000" dirty="0">
                <a:solidFill>
                  <a:srgbClr val="996600"/>
                </a:solidFill>
              </a:rPr>
              <a:t>Use </a:t>
            </a:r>
            <a:r>
              <a:rPr lang="en-US" sz="2000" i="1" dirty="0">
                <a:solidFill>
                  <a:srgbClr val="996600"/>
                </a:solidFill>
              </a:rPr>
              <a:t>t</a:t>
            </a:r>
            <a:r>
              <a:rPr lang="en-US" sz="2000" dirty="0">
                <a:solidFill>
                  <a:srgbClr val="996600"/>
                </a:solidFill>
              </a:rPr>
              <a:t> = </a:t>
            </a:r>
            <a:r>
              <a:rPr lang="en-US" sz="2000" i="1" dirty="0" err="1">
                <a:solidFill>
                  <a:srgbClr val="996600"/>
                </a:solidFill>
              </a:rPr>
              <a:t>b</a:t>
            </a:r>
            <a:r>
              <a:rPr lang="en-US" sz="2000" i="1" baseline="-25000" dirty="0" err="1">
                <a:solidFill>
                  <a:srgbClr val="996600"/>
                </a:solidFill>
              </a:rPr>
              <a:t>j</a:t>
            </a:r>
            <a:r>
              <a:rPr lang="en-US" sz="2000" baseline="-25000" dirty="0">
                <a:solidFill>
                  <a:srgbClr val="996600"/>
                </a:solidFill>
              </a:rPr>
              <a:t> </a:t>
            </a:r>
            <a:r>
              <a:rPr lang="en-US" sz="2000" dirty="0">
                <a:solidFill>
                  <a:srgbClr val="996600"/>
                </a:solidFill>
              </a:rPr>
              <a:t>/ </a:t>
            </a:r>
            <a:r>
              <a:rPr lang="en-US" sz="2000" i="1" dirty="0" err="1">
                <a:solidFill>
                  <a:srgbClr val="996600"/>
                </a:solidFill>
              </a:rPr>
              <a:t>s</a:t>
            </a:r>
            <a:r>
              <a:rPr lang="en-US" sz="2000" i="1" baseline="-25000" dirty="0" err="1">
                <a:solidFill>
                  <a:srgbClr val="996600"/>
                </a:solidFill>
              </a:rPr>
              <a:t>bj</a:t>
            </a:r>
            <a:r>
              <a:rPr lang="en-US" sz="2000" dirty="0">
                <a:solidFill>
                  <a:srgbClr val="996600"/>
                </a:solidFill>
              </a:rPr>
              <a:t> for tests of </a:t>
            </a:r>
            <a:r>
              <a:rPr kumimoji="0" lang="en-US" sz="2000" dirty="0" err="1">
                <a:solidFill>
                  <a:srgbClr val="996600"/>
                </a:solidFill>
                <a:latin typeface="Symbol" pitchFamily="18" charset="2"/>
              </a:rPr>
              <a:t>b</a:t>
            </a:r>
            <a:r>
              <a:rPr lang="en-US" sz="2000" i="1" baseline="-25000" dirty="0" err="1">
                <a:solidFill>
                  <a:srgbClr val="996600"/>
                </a:solidFill>
              </a:rPr>
              <a:t>j</a:t>
            </a:r>
            <a:r>
              <a:rPr lang="en-US" sz="2000" dirty="0">
                <a:solidFill>
                  <a:srgbClr val="996600"/>
                </a:solidFill>
              </a:rPr>
              <a:t> = 0</a:t>
            </a:r>
          </a:p>
          <a:p>
            <a:pPr algn="l">
              <a:lnSpc>
                <a:spcPct val="130000"/>
              </a:lnSpc>
              <a:buClr>
                <a:schemeClr val="tx1"/>
              </a:buClr>
              <a:buFont typeface="Wingdings" pitchFamily="2" charset="2"/>
              <a:buBlip>
                <a:blip r:embed="rId2"/>
              </a:buBlip>
            </a:pPr>
            <a:r>
              <a:rPr lang="en-US" sz="2000" dirty="0">
                <a:solidFill>
                  <a:srgbClr val="996600"/>
                </a:solidFill>
              </a:rPr>
              <a:t>   </a:t>
            </a:r>
            <a:r>
              <a:rPr lang="en-US" sz="2000" i="1" dirty="0">
                <a:solidFill>
                  <a:srgbClr val="996600"/>
                </a:solidFill>
              </a:rPr>
              <a:t>p</a:t>
            </a:r>
            <a:r>
              <a:rPr lang="en-US" sz="2000" dirty="0">
                <a:solidFill>
                  <a:srgbClr val="996600"/>
                </a:solidFill>
              </a:rPr>
              <a:t>-values show significance of each predictor</a:t>
            </a:r>
          </a:p>
        </p:txBody>
      </p:sp>
      <p:sp>
        <p:nvSpPr>
          <p:cNvPr id="14340" name="Text Box 4"/>
          <p:cNvSpPr txBox="1">
            <a:spLocks noChangeArrowheads="1"/>
          </p:cNvSpPr>
          <p:nvPr/>
        </p:nvSpPr>
        <p:spPr bwMode="auto">
          <a:xfrm>
            <a:off x="228600" y="1219200"/>
            <a:ext cx="8686800" cy="247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b="1" i="1" dirty="0">
                <a:solidFill>
                  <a:srgbClr val="996600"/>
                </a:solidFill>
                <a:latin typeface="Courier New" pitchFamily="49" charset="0"/>
              </a:rPr>
              <a:t>Predictor	 </a:t>
            </a:r>
            <a:r>
              <a:rPr lang="en-US" b="1" i="1" dirty="0" err="1">
                <a:solidFill>
                  <a:srgbClr val="996600"/>
                </a:solidFill>
                <a:latin typeface="Courier New" pitchFamily="49" charset="0"/>
              </a:rPr>
              <a:t>Coef</a:t>
            </a:r>
            <a:r>
              <a:rPr lang="en-US" b="1" i="1" dirty="0">
                <a:solidFill>
                  <a:srgbClr val="996600"/>
                </a:solidFill>
                <a:latin typeface="Courier New" pitchFamily="49" charset="0"/>
              </a:rPr>
              <a:t>		SE </a:t>
            </a:r>
            <a:r>
              <a:rPr lang="en-US" b="1" i="1" dirty="0" err="1">
                <a:solidFill>
                  <a:srgbClr val="996600"/>
                </a:solidFill>
                <a:latin typeface="Courier New" pitchFamily="49" charset="0"/>
              </a:rPr>
              <a:t>Coef</a:t>
            </a:r>
            <a:r>
              <a:rPr lang="en-US" b="1" i="1" dirty="0">
                <a:solidFill>
                  <a:srgbClr val="996600"/>
                </a:solidFill>
                <a:latin typeface="Courier New" pitchFamily="49" charset="0"/>
              </a:rPr>
              <a:t>	  t		  P</a:t>
            </a:r>
          </a:p>
          <a:p>
            <a:pPr algn="l">
              <a:lnSpc>
                <a:spcPct val="75000"/>
              </a:lnSpc>
              <a:spcBef>
                <a:spcPct val="25000"/>
              </a:spcBef>
            </a:pPr>
            <a:r>
              <a:rPr lang="en-US" b="1" dirty="0">
                <a:latin typeface="Courier New" pitchFamily="49" charset="0"/>
              </a:rPr>
              <a:t>Constant	171.37    15.00		11.42		0.000</a:t>
            </a:r>
          </a:p>
          <a:p>
            <a:pPr algn="l">
              <a:lnSpc>
                <a:spcPct val="75000"/>
              </a:lnSpc>
              <a:spcBef>
                <a:spcPct val="25000"/>
              </a:spcBef>
            </a:pPr>
            <a:r>
              <a:rPr lang="en-US" b="1" dirty="0">
                <a:latin typeface="Courier New" pitchFamily="49" charset="0"/>
              </a:rPr>
              <a:t>Sex		-2.180	3.640		-0.60		0.551</a:t>
            </a:r>
          </a:p>
          <a:p>
            <a:pPr algn="l">
              <a:lnSpc>
                <a:spcPct val="75000"/>
              </a:lnSpc>
              <a:spcBef>
                <a:spcPct val="25000"/>
              </a:spcBef>
            </a:pPr>
            <a:r>
              <a:rPr lang="en-US" b="1" dirty="0">
                <a:latin typeface="Courier New" pitchFamily="49" charset="0"/>
              </a:rPr>
              <a:t>Age		0.2792	0.3330	 0.84		0.404</a:t>
            </a:r>
          </a:p>
          <a:p>
            <a:pPr algn="l">
              <a:lnSpc>
                <a:spcPct val="75000"/>
              </a:lnSpc>
              <a:spcBef>
                <a:spcPct val="25000"/>
              </a:spcBef>
            </a:pPr>
            <a:r>
              <a:rPr lang="en-US" b="1" dirty="0">
                <a:latin typeface="Courier New" pitchFamily="49" charset="0"/>
              </a:rPr>
              <a:t>Marital	-3.966	4.211		-0.94		0.349</a:t>
            </a:r>
          </a:p>
          <a:p>
            <a:pPr algn="l">
              <a:lnSpc>
                <a:spcPct val="75000"/>
              </a:lnSpc>
              <a:spcBef>
                <a:spcPct val="25000"/>
              </a:spcBef>
            </a:pPr>
            <a:r>
              <a:rPr lang="en-US" b="1" dirty="0">
                <a:latin typeface="Courier New" pitchFamily="49" charset="0"/>
              </a:rPr>
              <a:t>Plural	-52.942	8.080		-6.55		</a:t>
            </a:r>
            <a:r>
              <a:rPr lang="en-US" b="1" dirty="0">
                <a:solidFill>
                  <a:srgbClr val="FF0000"/>
                </a:solidFill>
                <a:latin typeface="Courier New" pitchFamily="49" charset="0"/>
              </a:rPr>
              <a:t>0.000</a:t>
            </a:r>
          </a:p>
        </p:txBody>
      </p:sp>
      <p:sp>
        <p:nvSpPr>
          <p:cNvPr id="14341" name="Text Box 5"/>
          <p:cNvSpPr txBox="1">
            <a:spLocks noChangeArrowheads="1"/>
          </p:cNvSpPr>
          <p:nvPr/>
        </p:nvSpPr>
        <p:spPr bwMode="auto">
          <a:xfrm>
            <a:off x="3124200" y="38862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Interpretation</a:t>
            </a:r>
            <a:endParaRPr lang="en-US" i="1"/>
          </a:p>
        </p:txBody>
      </p:sp>
      <p:sp>
        <p:nvSpPr>
          <p:cNvPr id="14342" name="Text Box 6"/>
          <p:cNvSpPr txBox="1">
            <a:spLocks noChangeArrowheads="1"/>
          </p:cNvSpPr>
          <p:nvPr/>
        </p:nvSpPr>
        <p:spPr bwMode="auto">
          <a:xfrm>
            <a:off x="6400800" y="3886200"/>
            <a:ext cx="1905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sz="1800" i="1" dirty="0">
                <a:solidFill>
                  <a:srgbClr val="FF0000"/>
                </a:solidFill>
              </a:rPr>
              <a:t>highly significant</a:t>
            </a:r>
          </a:p>
        </p:txBody>
      </p:sp>
      <p:sp>
        <p:nvSpPr>
          <p:cNvPr id="14343" name="Line 7"/>
          <p:cNvSpPr>
            <a:spLocks noChangeShapeType="1"/>
          </p:cNvSpPr>
          <p:nvPr/>
        </p:nvSpPr>
        <p:spPr bwMode="auto">
          <a:xfrm flipV="1">
            <a:off x="7391400" y="3505200"/>
            <a:ext cx="228600" cy="3048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381000"/>
            <a:ext cx="8421688" cy="646113"/>
          </a:xfrm>
        </p:spPr>
        <p:txBody>
          <a:bodyPr/>
          <a:lstStyle/>
          <a:p>
            <a:pPr algn="ctr"/>
            <a:r>
              <a:rPr lang="en-US" sz="3200" b="1" dirty="0">
                <a:effectLst>
                  <a:outerShdw blurRad="38100" dist="38100" dir="2700000" algn="tl">
                    <a:srgbClr val="000000"/>
                  </a:outerShdw>
                </a:effectLst>
                <a:latin typeface="Arial" charset="0"/>
              </a:rPr>
              <a:t>Significance Test for a Predictor</a:t>
            </a:r>
          </a:p>
        </p:txBody>
      </p:sp>
      <p:sp>
        <p:nvSpPr>
          <p:cNvPr id="15363" name="Rectangle 3"/>
          <p:cNvSpPr>
            <a:spLocks noChangeArrowheads="1"/>
          </p:cNvSpPr>
          <p:nvPr/>
        </p:nvSpPr>
        <p:spPr bwMode="auto">
          <a:xfrm>
            <a:off x="1447800" y="3886200"/>
            <a:ext cx="6629400"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sz="2000" b="1" dirty="0">
                <a:solidFill>
                  <a:srgbClr val="996600"/>
                </a:solidFill>
              </a:rPr>
              <a:t>   </a:t>
            </a:r>
            <a:r>
              <a:rPr lang="en-US" sz="2000" dirty="0">
                <a:solidFill>
                  <a:srgbClr val="996600"/>
                </a:solidFill>
              </a:rPr>
              <a:t>Set up hypotheses (usually a two-tailed test)</a:t>
            </a:r>
          </a:p>
          <a:p>
            <a:pPr algn="l">
              <a:lnSpc>
                <a:spcPct val="150000"/>
              </a:lnSpc>
              <a:buClr>
                <a:schemeClr val="tx1"/>
              </a:buClr>
              <a:buFont typeface="Wingdings" pitchFamily="2" charset="2"/>
              <a:buBlip>
                <a:blip r:embed="rId2"/>
              </a:buBlip>
            </a:pPr>
            <a:r>
              <a:rPr lang="en-US" sz="2000" dirty="0">
                <a:solidFill>
                  <a:srgbClr val="996600"/>
                </a:solidFill>
              </a:rPr>
              <a:t>   Find </a:t>
            </a:r>
            <a:r>
              <a:rPr lang="en-US" sz="2000" i="1" dirty="0">
                <a:solidFill>
                  <a:srgbClr val="996600"/>
                </a:solidFill>
              </a:rPr>
              <a:t>t</a:t>
            </a:r>
            <a:r>
              <a:rPr lang="en-US" sz="2000" dirty="0">
                <a:solidFill>
                  <a:srgbClr val="996600"/>
                </a:solidFill>
              </a:rPr>
              <a:t> statistic for each predictor</a:t>
            </a:r>
          </a:p>
          <a:p>
            <a:pPr algn="l">
              <a:lnSpc>
                <a:spcPct val="150000"/>
              </a:lnSpc>
              <a:buClr>
                <a:schemeClr val="tx1"/>
              </a:buClr>
              <a:buFont typeface="Wingdings" pitchFamily="2" charset="2"/>
              <a:buBlip>
                <a:blip r:embed="rId2"/>
              </a:buBlip>
            </a:pPr>
            <a:r>
              <a:rPr lang="en-US" sz="2000" dirty="0">
                <a:solidFill>
                  <a:srgbClr val="996600"/>
                </a:solidFill>
              </a:rPr>
              <a:t>   Large </a:t>
            </a:r>
            <a:r>
              <a:rPr lang="en-US" sz="2000" i="1" dirty="0">
                <a:solidFill>
                  <a:srgbClr val="996600"/>
                </a:solidFill>
              </a:rPr>
              <a:t>t</a:t>
            </a:r>
            <a:r>
              <a:rPr lang="en-US" sz="2000" dirty="0">
                <a:solidFill>
                  <a:srgbClr val="996600"/>
                </a:solidFill>
              </a:rPr>
              <a:t> statistic would suggest rejection of </a:t>
            </a:r>
            <a:r>
              <a:rPr lang="en-US" sz="2000" i="1" dirty="0">
                <a:solidFill>
                  <a:srgbClr val="996600"/>
                </a:solidFill>
              </a:rPr>
              <a:t>H</a:t>
            </a:r>
            <a:r>
              <a:rPr lang="en-US" sz="2000" baseline="-25000" dirty="0">
                <a:solidFill>
                  <a:srgbClr val="996600"/>
                </a:solidFill>
              </a:rPr>
              <a:t>0</a:t>
            </a:r>
            <a:r>
              <a:rPr lang="en-US" sz="2000" dirty="0">
                <a:solidFill>
                  <a:srgbClr val="996600"/>
                </a:solidFill>
              </a:rPr>
              <a:t> </a:t>
            </a:r>
          </a:p>
          <a:p>
            <a:pPr algn="l">
              <a:lnSpc>
                <a:spcPct val="150000"/>
              </a:lnSpc>
              <a:buClr>
                <a:schemeClr val="tx1"/>
              </a:buClr>
              <a:buFont typeface="Wingdings" pitchFamily="2" charset="2"/>
              <a:buBlip>
                <a:blip r:embed="rId2"/>
              </a:buBlip>
            </a:pPr>
            <a:r>
              <a:rPr lang="en-US" sz="2000" dirty="0">
                <a:solidFill>
                  <a:srgbClr val="996600"/>
                </a:solidFill>
              </a:rPr>
              <a:t>   </a:t>
            </a:r>
            <a:r>
              <a:rPr lang="en-US" sz="2000" dirty="0" err="1">
                <a:solidFill>
                  <a:srgbClr val="996600"/>
                </a:solidFill>
              </a:rPr>
              <a:t>d.f.</a:t>
            </a:r>
            <a:r>
              <a:rPr lang="en-US" sz="2000" dirty="0">
                <a:solidFill>
                  <a:srgbClr val="996600"/>
                </a:solidFill>
              </a:rPr>
              <a:t> = </a:t>
            </a:r>
            <a:r>
              <a:rPr lang="en-US" sz="2000" i="1" dirty="0">
                <a:solidFill>
                  <a:srgbClr val="996600"/>
                </a:solidFill>
              </a:rPr>
              <a:t>n</a:t>
            </a:r>
            <a:r>
              <a:rPr lang="en-US" sz="2000" dirty="0">
                <a:solidFill>
                  <a:srgbClr val="996600"/>
                </a:solidFill>
              </a:rPr>
              <a:t> - </a:t>
            </a:r>
            <a:r>
              <a:rPr lang="en-US" sz="2000" i="1" dirty="0">
                <a:solidFill>
                  <a:srgbClr val="996600"/>
                </a:solidFill>
              </a:rPr>
              <a:t>p</a:t>
            </a:r>
            <a:r>
              <a:rPr lang="en-US" sz="2000" dirty="0">
                <a:solidFill>
                  <a:srgbClr val="996600"/>
                </a:solidFill>
              </a:rPr>
              <a:t> - 1 where </a:t>
            </a:r>
            <a:r>
              <a:rPr lang="en-US" sz="2000" i="1" dirty="0">
                <a:solidFill>
                  <a:srgbClr val="996600"/>
                </a:solidFill>
              </a:rPr>
              <a:t>p</a:t>
            </a:r>
            <a:r>
              <a:rPr lang="en-US" sz="2000" dirty="0">
                <a:solidFill>
                  <a:srgbClr val="996600"/>
                </a:solidFill>
              </a:rPr>
              <a:t> is number of predictors</a:t>
            </a:r>
            <a:r>
              <a:rPr lang="en-US" dirty="0"/>
              <a:t> </a:t>
            </a:r>
            <a:endParaRPr lang="en-US" dirty="0">
              <a:solidFill>
                <a:schemeClr val="accent1"/>
              </a:solidFill>
            </a:endParaRPr>
          </a:p>
        </p:txBody>
      </p:sp>
      <p:sp>
        <p:nvSpPr>
          <p:cNvPr id="15364" name="Text Box 8"/>
          <p:cNvSpPr txBox="1">
            <a:spLocks noChangeArrowheads="1"/>
          </p:cNvSpPr>
          <p:nvPr/>
        </p:nvSpPr>
        <p:spPr bwMode="auto">
          <a:xfrm>
            <a:off x="1295400" y="1752600"/>
            <a:ext cx="205740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2800" i="1" dirty="0">
                <a:solidFill>
                  <a:srgbClr val="003300"/>
                </a:solidFill>
                <a:latin typeface="Times New Roman" pitchFamily="18" charset="0"/>
              </a:rPr>
              <a:t>H</a:t>
            </a:r>
            <a:r>
              <a:rPr lang="en-US" sz="2800" baseline="-25000" dirty="0">
                <a:solidFill>
                  <a:srgbClr val="003300"/>
                </a:solidFill>
                <a:latin typeface="Times New Roman" pitchFamily="18" charset="0"/>
              </a:rPr>
              <a:t>0</a:t>
            </a:r>
            <a:r>
              <a:rPr lang="en-US" sz="2800" dirty="0">
                <a:solidFill>
                  <a:srgbClr val="003300"/>
                </a:solidFill>
                <a:latin typeface="Times New Roman" pitchFamily="18" charset="0"/>
              </a:rPr>
              <a:t>:  </a:t>
            </a:r>
            <a:r>
              <a:rPr lang="en-US" sz="2800" i="1" dirty="0" err="1">
                <a:solidFill>
                  <a:srgbClr val="003300"/>
                </a:solidFill>
                <a:latin typeface="Symbol" pitchFamily="18" charset="2"/>
              </a:rPr>
              <a:t>b</a:t>
            </a:r>
            <a:r>
              <a:rPr lang="en-US" sz="2800" i="1" baseline="-25000" dirty="0" err="1">
                <a:solidFill>
                  <a:srgbClr val="003300"/>
                </a:solidFill>
                <a:latin typeface="Times New Roman" pitchFamily="18" charset="0"/>
              </a:rPr>
              <a:t>j</a:t>
            </a:r>
            <a:r>
              <a:rPr lang="en-US" sz="2800" dirty="0">
                <a:solidFill>
                  <a:srgbClr val="003300"/>
                </a:solidFill>
                <a:latin typeface="Times New Roman" pitchFamily="18" charset="0"/>
              </a:rPr>
              <a:t> = 0</a:t>
            </a:r>
          </a:p>
          <a:p>
            <a:pPr algn="l">
              <a:spcBef>
                <a:spcPct val="50000"/>
              </a:spcBef>
            </a:pPr>
            <a:r>
              <a:rPr lang="en-US" sz="2800" i="1" dirty="0">
                <a:solidFill>
                  <a:srgbClr val="003300"/>
                </a:solidFill>
                <a:latin typeface="Times New Roman" pitchFamily="18" charset="0"/>
              </a:rPr>
              <a:t>H</a:t>
            </a:r>
            <a:r>
              <a:rPr lang="en-US" sz="2800" baseline="-25000" dirty="0">
                <a:solidFill>
                  <a:srgbClr val="003300"/>
                </a:solidFill>
                <a:latin typeface="Times New Roman" pitchFamily="18" charset="0"/>
              </a:rPr>
              <a:t>1</a:t>
            </a:r>
            <a:r>
              <a:rPr lang="en-US" sz="2800" dirty="0">
                <a:solidFill>
                  <a:srgbClr val="003300"/>
                </a:solidFill>
                <a:latin typeface="Times New Roman" pitchFamily="18" charset="0"/>
              </a:rPr>
              <a:t>:  </a:t>
            </a:r>
            <a:r>
              <a:rPr lang="en-US" sz="2800" i="1" dirty="0" err="1">
                <a:solidFill>
                  <a:srgbClr val="003300"/>
                </a:solidFill>
                <a:latin typeface="Symbol" pitchFamily="18" charset="2"/>
              </a:rPr>
              <a:t>b</a:t>
            </a:r>
            <a:r>
              <a:rPr lang="en-US" sz="2800" i="1" baseline="-25000" dirty="0" err="1">
                <a:solidFill>
                  <a:srgbClr val="003300"/>
                </a:solidFill>
                <a:latin typeface="Times New Roman" pitchFamily="18" charset="0"/>
              </a:rPr>
              <a:t>j</a:t>
            </a:r>
            <a:r>
              <a:rPr lang="en-US" sz="2800" dirty="0">
                <a:solidFill>
                  <a:srgbClr val="003300"/>
                </a:solidFill>
                <a:latin typeface="Times New Roman" pitchFamily="18" charset="0"/>
              </a:rPr>
              <a:t> </a:t>
            </a:r>
            <a:r>
              <a:rPr lang="en-US" sz="2800" dirty="0">
                <a:solidFill>
                  <a:srgbClr val="003300"/>
                </a:solidFill>
                <a:latin typeface="Times New Roman" pitchFamily="18" charset="0"/>
                <a:sym typeface="Symbol" pitchFamily="18" charset="2"/>
              </a:rPr>
              <a:t> </a:t>
            </a:r>
            <a:r>
              <a:rPr lang="en-US" sz="2800" dirty="0">
                <a:solidFill>
                  <a:srgbClr val="003300"/>
                </a:solidFill>
                <a:latin typeface="Times New Roman" pitchFamily="18" charset="0"/>
              </a:rPr>
              <a:t>0</a:t>
            </a:r>
          </a:p>
        </p:txBody>
      </p:sp>
      <p:sp>
        <p:nvSpPr>
          <p:cNvPr id="15365" name="Text Box 9"/>
          <p:cNvSpPr txBox="1">
            <a:spLocks noChangeArrowheads="1"/>
          </p:cNvSpPr>
          <p:nvPr/>
        </p:nvSpPr>
        <p:spPr bwMode="auto">
          <a:xfrm>
            <a:off x="1219200" y="1295400"/>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2000" b="1" i="1">
                <a:solidFill>
                  <a:srgbClr val="006600"/>
                </a:solidFill>
              </a:rPr>
              <a:t>Hypotheses:</a:t>
            </a:r>
          </a:p>
        </p:txBody>
      </p:sp>
      <p:sp>
        <p:nvSpPr>
          <p:cNvPr id="15366" name="Text Box 10"/>
          <p:cNvSpPr txBox="1">
            <a:spLocks noChangeArrowheads="1"/>
          </p:cNvSpPr>
          <p:nvPr/>
        </p:nvSpPr>
        <p:spPr bwMode="auto">
          <a:xfrm>
            <a:off x="6096000" y="1295400"/>
            <a:ext cx="190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2000" b="1" i="1">
                <a:solidFill>
                  <a:srgbClr val="006600"/>
                </a:solidFill>
              </a:rPr>
              <a:t>Test Statistic:</a:t>
            </a:r>
          </a:p>
        </p:txBody>
      </p:sp>
      <p:sp>
        <p:nvSpPr>
          <p:cNvPr id="15367" name="Text Box 11"/>
          <p:cNvSpPr txBox="1">
            <a:spLocks noChangeArrowheads="1"/>
          </p:cNvSpPr>
          <p:nvPr/>
        </p:nvSpPr>
        <p:spPr bwMode="auto">
          <a:xfrm>
            <a:off x="3124200" y="32004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Procedure</a:t>
            </a:r>
            <a:endParaRPr lang="en-US" i="1"/>
          </a:p>
        </p:txBody>
      </p:sp>
      <p:pic>
        <p:nvPicPr>
          <p:cNvPr id="15368"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1981200"/>
            <a:ext cx="1252538" cy="96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14400" y="457200"/>
            <a:ext cx="7543800" cy="671513"/>
          </a:xfrm>
        </p:spPr>
        <p:txBody>
          <a:bodyPr/>
          <a:lstStyle/>
          <a:p>
            <a:pPr algn="ctr"/>
            <a:r>
              <a:rPr lang="en-US" sz="3200" b="1" dirty="0">
                <a:effectLst>
                  <a:outerShdw blurRad="38100" dist="38100" dir="2700000" algn="tl">
                    <a:srgbClr val="000000"/>
                  </a:outerShdw>
                </a:effectLst>
                <a:latin typeface="Arial" charset="0"/>
              </a:rPr>
              <a:t>Confidence Interval for a Parameter</a:t>
            </a:r>
          </a:p>
        </p:txBody>
      </p:sp>
      <p:sp>
        <p:nvSpPr>
          <p:cNvPr id="16387" name="Rectangle 3"/>
          <p:cNvSpPr>
            <a:spLocks noChangeArrowheads="1"/>
          </p:cNvSpPr>
          <p:nvPr/>
        </p:nvSpPr>
        <p:spPr bwMode="auto">
          <a:xfrm>
            <a:off x="1447800" y="3657600"/>
            <a:ext cx="67056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sz="2000" b="1" dirty="0">
                <a:solidFill>
                  <a:srgbClr val="996600"/>
                </a:solidFill>
              </a:rPr>
              <a:t>   </a:t>
            </a:r>
            <a:r>
              <a:rPr lang="en-US" sz="2000" dirty="0">
                <a:solidFill>
                  <a:srgbClr val="996600"/>
                </a:solidFill>
              </a:rPr>
              <a:t>True (unknown) parameter denoted </a:t>
            </a:r>
            <a:r>
              <a:rPr lang="en-US" sz="2000" dirty="0" err="1">
                <a:solidFill>
                  <a:srgbClr val="996600"/>
                </a:solidFill>
                <a:latin typeface="Symbol" pitchFamily="18" charset="2"/>
              </a:rPr>
              <a:t>b</a:t>
            </a:r>
            <a:r>
              <a:rPr lang="en-US" sz="2000" i="1" baseline="-25000" dirty="0" err="1">
                <a:solidFill>
                  <a:srgbClr val="996600"/>
                </a:solidFill>
              </a:rPr>
              <a:t>j</a:t>
            </a:r>
            <a:endParaRPr lang="en-US" sz="2000" i="1" baseline="-25000" dirty="0">
              <a:solidFill>
                <a:srgbClr val="996600"/>
              </a:solidFill>
            </a:endParaRPr>
          </a:p>
          <a:p>
            <a:pPr algn="l">
              <a:lnSpc>
                <a:spcPct val="150000"/>
              </a:lnSpc>
              <a:buClr>
                <a:schemeClr val="tx1"/>
              </a:buClr>
              <a:buFont typeface="Wingdings" pitchFamily="2" charset="2"/>
              <a:buBlip>
                <a:blip r:embed="rId2"/>
              </a:buBlip>
            </a:pPr>
            <a:r>
              <a:rPr lang="en-US" sz="2000" dirty="0">
                <a:solidFill>
                  <a:srgbClr val="996600"/>
                </a:solidFill>
              </a:rPr>
              <a:t>   Estimated coefficient denoted </a:t>
            </a:r>
            <a:r>
              <a:rPr lang="en-US" sz="2000" i="1" dirty="0" err="1">
                <a:solidFill>
                  <a:srgbClr val="996600"/>
                </a:solidFill>
              </a:rPr>
              <a:t>b</a:t>
            </a:r>
            <a:r>
              <a:rPr lang="en-US" sz="2000" i="1" baseline="-25000" dirty="0" err="1">
                <a:solidFill>
                  <a:srgbClr val="996600"/>
                </a:solidFill>
              </a:rPr>
              <a:t>j</a:t>
            </a:r>
            <a:r>
              <a:rPr lang="en-US" sz="2000" dirty="0">
                <a:solidFill>
                  <a:srgbClr val="996600"/>
                </a:solidFill>
              </a:rPr>
              <a:t> (from software)</a:t>
            </a:r>
            <a:endParaRPr lang="en-US" sz="2000" baseline="-25000" dirty="0">
              <a:solidFill>
                <a:srgbClr val="996600"/>
              </a:solidFill>
            </a:endParaRPr>
          </a:p>
          <a:p>
            <a:pPr algn="l">
              <a:lnSpc>
                <a:spcPct val="150000"/>
              </a:lnSpc>
              <a:buClr>
                <a:schemeClr val="tx1"/>
              </a:buClr>
              <a:buFont typeface="Wingdings" pitchFamily="2" charset="2"/>
              <a:buBlip>
                <a:blip r:embed="rId2"/>
              </a:buBlip>
            </a:pPr>
            <a:r>
              <a:rPr lang="en-US" sz="2000" dirty="0">
                <a:solidFill>
                  <a:srgbClr val="996600"/>
                </a:solidFill>
              </a:rPr>
              <a:t>   Standard error of coefficient is </a:t>
            </a:r>
            <a:r>
              <a:rPr lang="en-US" sz="2000" i="1" dirty="0" err="1">
                <a:solidFill>
                  <a:srgbClr val="996600"/>
                </a:solidFill>
              </a:rPr>
              <a:t>s</a:t>
            </a:r>
            <a:r>
              <a:rPr lang="en-US" sz="2000" i="1" baseline="-25000" dirty="0" err="1">
                <a:solidFill>
                  <a:srgbClr val="996600"/>
                </a:solidFill>
              </a:rPr>
              <a:t>bj</a:t>
            </a:r>
            <a:r>
              <a:rPr lang="en-US" sz="2000" dirty="0">
                <a:solidFill>
                  <a:srgbClr val="996600"/>
                </a:solidFill>
              </a:rPr>
              <a:t> (from software)</a:t>
            </a:r>
          </a:p>
          <a:p>
            <a:pPr algn="l">
              <a:lnSpc>
                <a:spcPct val="150000"/>
              </a:lnSpc>
              <a:buClr>
                <a:schemeClr val="tx1"/>
              </a:buClr>
              <a:buFont typeface="Wingdings" pitchFamily="2" charset="2"/>
              <a:buBlip>
                <a:blip r:embed="rId2"/>
              </a:buBlip>
            </a:pPr>
            <a:r>
              <a:rPr lang="en-US" sz="2000" dirty="0">
                <a:solidFill>
                  <a:srgbClr val="996600"/>
                </a:solidFill>
              </a:rPr>
              <a:t>   </a:t>
            </a:r>
            <a:r>
              <a:rPr lang="en-US" sz="2000" dirty="0" err="1">
                <a:solidFill>
                  <a:srgbClr val="996600"/>
                </a:solidFill>
              </a:rPr>
              <a:t>d.f.</a:t>
            </a:r>
            <a:r>
              <a:rPr lang="en-US" sz="2000" dirty="0">
                <a:solidFill>
                  <a:srgbClr val="996600"/>
                </a:solidFill>
              </a:rPr>
              <a:t> = </a:t>
            </a:r>
            <a:r>
              <a:rPr lang="en-US" sz="2000" i="1" dirty="0">
                <a:solidFill>
                  <a:srgbClr val="996600"/>
                </a:solidFill>
              </a:rPr>
              <a:t>n</a:t>
            </a:r>
            <a:r>
              <a:rPr lang="en-US" sz="2000" dirty="0">
                <a:solidFill>
                  <a:srgbClr val="996600"/>
                </a:solidFill>
              </a:rPr>
              <a:t> - </a:t>
            </a:r>
            <a:r>
              <a:rPr lang="en-US" sz="2000" i="1" dirty="0">
                <a:solidFill>
                  <a:srgbClr val="996600"/>
                </a:solidFill>
              </a:rPr>
              <a:t>p</a:t>
            </a:r>
            <a:r>
              <a:rPr lang="en-US" sz="2000" dirty="0">
                <a:solidFill>
                  <a:srgbClr val="996600"/>
                </a:solidFill>
              </a:rPr>
              <a:t> - 1 where </a:t>
            </a:r>
            <a:r>
              <a:rPr lang="en-US" sz="2000" i="1" dirty="0">
                <a:solidFill>
                  <a:srgbClr val="996600"/>
                </a:solidFill>
              </a:rPr>
              <a:t>p</a:t>
            </a:r>
            <a:r>
              <a:rPr lang="en-US" sz="2000" dirty="0">
                <a:solidFill>
                  <a:srgbClr val="996600"/>
                </a:solidFill>
              </a:rPr>
              <a:t> is number of predictors </a:t>
            </a:r>
          </a:p>
          <a:p>
            <a:pPr algn="l">
              <a:lnSpc>
                <a:spcPct val="150000"/>
              </a:lnSpc>
              <a:buClr>
                <a:schemeClr val="tx1"/>
              </a:buClr>
              <a:buFont typeface="Wingdings" pitchFamily="2" charset="2"/>
              <a:buBlip>
                <a:blip r:embed="rId2"/>
              </a:buBlip>
            </a:pPr>
            <a:r>
              <a:rPr lang="en-US" sz="2000" dirty="0">
                <a:solidFill>
                  <a:srgbClr val="996600"/>
                </a:solidFill>
              </a:rPr>
              <a:t>   If interval contains 0 we cannot reject </a:t>
            </a:r>
            <a:r>
              <a:rPr lang="en-US" sz="2000" i="1" dirty="0">
                <a:solidFill>
                  <a:srgbClr val="996600"/>
                </a:solidFill>
              </a:rPr>
              <a:t>H</a:t>
            </a:r>
            <a:r>
              <a:rPr lang="en-US" sz="2000" baseline="-25000" dirty="0">
                <a:solidFill>
                  <a:srgbClr val="996600"/>
                </a:solidFill>
              </a:rPr>
              <a:t>0</a:t>
            </a:r>
            <a:r>
              <a:rPr lang="en-US" sz="2000" dirty="0">
                <a:solidFill>
                  <a:srgbClr val="996600"/>
                </a:solidFill>
              </a:rPr>
              <a:t>: </a:t>
            </a:r>
            <a:r>
              <a:rPr lang="en-US" sz="2000" i="1" dirty="0" err="1">
                <a:solidFill>
                  <a:srgbClr val="996600"/>
                </a:solidFill>
                <a:latin typeface="Symbol" pitchFamily="18" charset="2"/>
              </a:rPr>
              <a:t>b</a:t>
            </a:r>
            <a:r>
              <a:rPr lang="en-US" sz="2000" i="1" baseline="-25000" dirty="0" err="1">
                <a:solidFill>
                  <a:srgbClr val="996600"/>
                </a:solidFill>
              </a:rPr>
              <a:t>j</a:t>
            </a:r>
            <a:r>
              <a:rPr lang="en-US" sz="2000" dirty="0">
                <a:solidFill>
                  <a:srgbClr val="996600"/>
                </a:solidFill>
              </a:rPr>
              <a:t> = 0</a:t>
            </a:r>
            <a:r>
              <a:rPr lang="en-US" sz="2000" dirty="0"/>
              <a:t> </a:t>
            </a:r>
            <a:endParaRPr lang="en-US" sz="2000" dirty="0">
              <a:solidFill>
                <a:schemeClr val="accent1"/>
              </a:solidFill>
            </a:endParaRPr>
          </a:p>
        </p:txBody>
      </p:sp>
      <p:sp>
        <p:nvSpPr>
          <p:cNvPr id="16388" name="Text Box 8"/>
          <p:cNvSpPr txBox="1">
            <a:spLocks noChangeArrowheads="1"/>
          </p:cNvSpPr>
          <p:nvPr/>
        </p:nvSpPr>
        <p:spPr bwMode="auto">
          <a:xfrm>
            <a:off x="3200400" y="28956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Procedure</a:t>
            </a:r>
            <a:endParaRPr lang="en-US" i="1"/>
          </a:p>
        </p:txBody>
      </p:sp>
      <p:pic>
        <p:nvPicPr>
          <p:cNvPr id="16389"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828800"/>
            <a:ext cx="4095750"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09600" y="228600"/>
            <a:ext cx="8153400" cy="1143000"/>
          </a:xfrm>
        </p:spPr>
        <p:txBody>
          <a:bodyPr/>
          <a:lstStyle/>
          <a:p>
            <a:pPr algn="ctr"/>
            <a:r>
              <a:rPr lang="en-US" sz="3200" b="1" dirty="0">
                <a:effectLst>
                  <a:outerShdw blurRad="38100" dist="38100" dir="2700000" algn="tl">
                    <a:srgbClr val="000000"/>
                  </a:outerShdw>
                </a:effectLst>
                <a:latin typeface="Arial" charset="0"/>
              </a:rPr>
              <a:t>Example: 95% Confidence Interval</a:t>
            </a:r>
            <a:br>
              <a:rPr lang="en-US" sz="3200" b="1" dirty="0">
                <a:effectLst>
                  <a:outerShdw blurRad="38100" dist="38100" dir="2700000" algn="tl">
                    <a:srgbClr val="000000"/>
                  </a:outerShdw>
                </a:effectLst>
                <a:latin typeface="Arial" charset="0"/>
              </a:rPr>
            </a:br>
            <a:r>
              <a:rPr lang="en-US" sz="3200" b="1" dirty="0">
                <a:effectLst>
                  <a:outerShdw blurRad="38100" dist="38100" dir="2700000" algn="tl">
                    <a:srgbClr val="000000"/>
                  </a:outerShdw>
                </a:effectLst>
                <a:latin typeface="Arial" charset="0"/>
              </a:rPr>
              <a:t>for Coefficient of Predictor </a:t>
            </a:r>
            <a:r>
              <a:rPr lang="en-US" sz="3200" b="1" i="1" dirty="0">
                <a:solidFill>
                  <a:schemeClr val="bg1">
                    <a:lumMod val="25000"/>
                  </a:schemeClr>
                </a:solidFill>
                <a:effectLst>
                  <a:outerShdw blurRad="38100" dist="38100" dir="2700000" algn="tl">
                    <a:srgbClr val="000000"/>
                  </a:outerShdw>
                </a:effectLst>
                <a:latin typeface="Arial" charset="0"/>
              </a:rPr>
              <a:t>Age</a:t>
            </a:r>
          </a:p>
        </p:txBody>
      </p:sp>
      <p:sp>
        <p:nvSpPr>
          <p:cNvPr id="17411" name="Rectangle 3"/>
          <p:cNvSpPr>
            <a:spLocks noChangeArrowheads="1"/>
          </p:cNvSpPr>
          <p:nvPr/>
        </p:nvSpPr>
        <p:spPr bwMode="auto">
          <a:xfrm>
            <a:off x="990600" y="5105400"/>
            <a:ext cx="7086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20000"/>
              </a:lnSpc>
              <a:buClr>
                <a:schemeClr val="tx1"/>
              </a:buClr>
              <a:buFont typeface="Wingdings" pitchFamily="2" charset="2"/>
              <a:buBlip>
                <a:blip r:embed="rId2"/>
              </a:buBlip>
            </a:pPr>
            <a:r>
              <a:rPr lang="en-US" sz="2000" b="1" dirty="0">
                <a:solidFill>
                  <a:srgbClr val="996600"/>
                </a:solidFill>
              </a:rPr>
              <a:t>  </a:t>
            </a:r>
            <a:r>
              <a:rPr lang="en-US" sz="2000" dirty="0">
                <a:solidFill>
                  <a:srgbClr val="996600"/>
                </a:solidFill>
              </a:rPr>
              <a:t>Encloses true parameter with 95% probability</a:t>
            </a:r>
          </a:p>
          <a:p>
            <a:pPr algn="l">
              <a:lnSpc>
                <a:spcPct val="120000"/>
              </a:lnSpc>
              <a:buClr>
                <a:schemeClr val="tx1"/>
              </a:buClr>
              <a:buFont typeface="Wingdings" pitchFamily="2" charset="2"/>
              <a:buBlip>
                <a:blip r:embed="rId2"/>
              </a:buBlip>
            </a:pPr>
            <a:r>
              <a:rPr lang="en-US" sz="2000" dirty="0">
                <a:solidFill>
                  <a:srgbClr val="996600"/>
                </a:solidFill>
              </a:rPr>
              <a:t>  Wide interval reflects sample size and variation in </a:t>
            </a:r>
            <a:r>
              <a:rPr lang="en-US" sz="2000" i="1" dirty="0">
                <a:solidFill>
                  <a:srgbClr val="996600"/>
                </a:solidFill>
              </a:rPr>
              <a:t>Y</a:t>
            </a:r>
          </a:p>
          <a:p>
            <a:pPr algn="l">
              <a:lnSpc>
                <a:spcPct val="120000"/>
              </a:lnSpc>
              <a:buClr>
                <a:schemeClr val="tx1"/>
              </a:buClr>
              <a:buFont typeface="Wingdings" pitchFamily="2" charset="2"/>
              <a:buBlip>
                <a:blip r:embed="rId2"/>
              </a:buBlip>
            </a:pPr>
            <a:r>
              <a:rPr lang="en-US" sz="2000" dirty="0">
                <a:solidFill>
                  <a:srgbClr val="996600"/>
                </a:solidFill>
              </a:rPr>
              <a:t>  Interval includes zero so we can' reject </a:t>
            </a:r>
            <a:r>
              <a:rPr lang="en-US" sz="2000" i="1" dirty="0">
                <a:solidFill>
                  <a:srgbClr val="996600"/>
                </a:solidFill>
              </a:rPr>
              <a:t>H</a:t>
            </a:r>
            <a:r>
              <a:rPr lang="en-US" sz="2000" baseline="-25000" dirty="0">
                <a:solidFill>
                  <a:srgbClr val="996600"/>
                </a:solidFill>
              </a:rPr>
              <a:t>0</a:t>
            </a:r>
            <a:r>
              <a:rPr lang="en-US" sz="2000" dirty="0">
                <a:solidFill>
                  <a:srgbClr val="996600"/>
                </a:solidFill>
              </a:rPr>
              <a:t>: </a:t>
            </a:r>
            <a:r>
              <a:rPr lang="en-US" sz="2000" dirty="0" err="1">
                <a:solidFill>
                  <a:srgbClr val="996600"/>
                </a:solidFill>
                <a:latin typeface="Symbol" pitchFamily="18" charset="2"/>
              </a:rPr>
              <a:t>b</a:t>
            </a:r>
            <a:r>
              <a:rPr lang="en-US" sz="2000" baseline="-25000" dirty="0" err="1">
                <a:solidFill>
                  <a:srgbClr val="996600"/>
                </a:solidFill>
              </a:rPr>
              <a:t>AGE</a:t>
            </a:r>
            <a:r>
              <a:rPr lang="en-US" sz="2000" dirty="0">
                <a:solidFill>
                  <a:srgbClr val="996600"/>
                </a:solidFill>
              </a:rPr>
              <a:t> = 0</a:t>
            </a:r>
          </a:p>
        </p:txBody>
      </p:sp>
      <p:sp>
        <p:nvSpPr>
          <p:cNvPr id="17412" name="Text Box 5"/>
          <p:cNvSpPr txBox="1">
            <a:spLocks noChangeArrowheads="1"/>
          </p:cNvSpPr>
          <p:nvPr/>
        </p:nvSpPr>
        <p:spPr bwMode="auto">
          <a:xfrm>
            <a:off x="381000" y="1752600"/>
            <a:ext cx="8382000" cy="271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82880" bIns="18288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sz="2800" i="1" dirty="0" err="1">
                <a:solidFill>
                  <a:srgbClr val="003300"/>
                </a:solidFill>
                <a:latin typeface="Times New Roman" pitchFamily="18" charset="0"/>
              </a:rPr>
              <a:t>b</a:t>
            </a:r>
            <a:r>
              <a:rPr lang="en-US" sz="2800" baseline="-25000" dirty="0" err="1">
                <a:solidFill>
                  <a:srgbClr val="003300"/>
                </a:solidFill>
                <a:latin typeface="Times New Roman" pitchFamily="18" charset="0"/>
              </a:rPr>
              <a:t>AGE</a:t>
            </a:r>
            <a:r>
              <a:rPr lang="en-US" sz="2800" dirty="0">
                <a:solidFill>
                  <a:srgbClr val="003300"/>
                </a:solidFill>
                <a:latin typeface="Times New Roman" pitchFamily="18" charset="0"/>
              </a:rPr>
              <a:t> </a:t>
            </a:r>
            <a:r>
              <a:rPr lang="en-US" sz="2800" dirty="0">
                <a:solidFill>
                  <a:srgbClr val="003300"/>
                </a:solidFill>
                <a:latin typeface="Times New Roman" pitchFamily="18" charset="0"/>
                <a:sym typeface="Symbol" pitchFamily="18" charset="2"/>
              </a:rPr>
              <a:t></a:t>
            </a:r>
            <a:r>
              <a:rPr lang="en-US" sz="2800" dirty="0">
                <a:solidFill>
                  <a:srgbClr val="003300"/>
                </a:solidFill>
                <a:latin typeface="Times New Roman" pitchFamily="18" charset="0"/>
              </a:rPr>
              <a:t> </a:t>
            </a:r>
            <a:r>
              <a:rPr lang="en-US" sz="2800" i="1" dirty="0">
                <a:solidFill>
                  <a:srgbClr val="003300"/>
                </a:solidFill>
                <a:latin typeface="Times New Roman" pitchFamily="18" charset="0"/>
              </a:rPr>
              <a:t>t</a:t>
            </a:r>
            <a:r>
              <a:rPr lang="en-US" sz="2800" baseline="-25000" dirty="0">
                <a:solidFill>
                  <a:srgbClr val="003300"/>
                </a:solidFill>
                <a:latin typeface="Times New Roman" pitchFamily="18" charset="0"/>
              </a:rPr>
              <a:t>0.95</a:t>
            </a:r>
            <a:r>
              <a:rPr lang="en-US" sz="2800" dirty="0">
                <a:solidFill>
                  <a:srgbClr val="003300"/>
                </a:solidFill>
                <a:latin typeface="Times New Roman" pitchFamily="18" charset="0"/>
              </a:rPr>
              <a:t> </a:t>
            </a:r>
            <a:r>
              <a:rPr lang="en-US" sz="2800" i="1" dirty="0" err="1">
                <a:solidFill>
                  <a:srgbClr val="003300"/>
                </a:solidFill>
                <a:latin typeface="Times New Roman" pitchFamily="18" charset="0"/>
              </a:rPr>
              <a:t>s</a:t>
            </a:r>
            <a:r>
              <a:rPr lang="en-US" sz="2800" baseline="-25000" dirty="0" err="1">
                <a:solidFill>
                  <a:srgbClr val="003300"/>
                </a:solidFill>
                <a:latin typeface="Times New Roman" pitchFamily="18" charset="0"/>
              </a:rPr>
              <a:t>AGE</a:t>
            </a:r>
            <a:endParaRPr lang="en-US" sz="2800" dirty="0">
              <a:solidFill>
                <a:srgbClr val="003300"/>
              </a:solidFill>
              <a:latin typeface="Times New Roman" pitchFamily="18" charset="0"/>
            </a:endParaRPr>
          </a:p>
          <a:p>
            <a:pPr algn="ctr">
              <a:spcBef>
                <a:spcPct val="50000"/>
              </a:spcBef>
            </a:pPr>
            <a:r>
              <a:rPr lang="en-US" sz="2800" dirty="0">
                <a:solidFill>
                  <a:srgbClr val="003300"/>
                </a:solidFill>
                <a:latin typeface="Times New Roman" pitchFamily="18" charset="0"/>
              </a:rPr>
              <a:t>0.2792 </a:t>
            </a:r>
            <a:r>
              <a:rPr lang="en-US" sz="2800" dirty="0">
                <a:solidFill>
                  <a:srgbClr val="003300"/>
                </a:solidFill>
                <a:latin typeface="Times New Roman" pitchFamily="18" charset="0"/>
                <a:sym typeface="Symbol" pitchFamily="18" charset="2"/>
              </a:rPr>
              <a:t></a:t>
            </a:r>
            <a:r>
              <a:rPr lang="en-US" sz="2800" dirty="0">
                <a:solidFill>
                  <a:srgbClr val="003300"/>
                </a:solidFill>
                <a:latin typeface="Times New Roman" pitchFamily="18" charset="0"/>
              </a:rPr>
              <a:t> (1.9842) (0.3330)</a:t>
            </a:r>
          </a:p>
          <a:p>
            <a:pPr algn="ctr">
              <a:spcBef>
                <a:spcPct val="50000"/>
              </a:spcBef>
            </a:pPr>
            <a:r>
              <a:rPr lang="en-US" sz="2800" dirty="0">
                <a:solidFill>
                  <a:srgbClr val="003300"/>
                </a:solidFill>
                <a:latin typeface="Times New Roman" pitchFamily="18" charset="0"/>
              </a:rPr>
              <a:t>0.2792 </a:t>
            </a:r>
            <a:r>
              <a:rPr lang="en-US" sz="2800" dirty="0">
                <a:solidFill>
                  <a:srgbClr val="003300"/>
                </a:solidFill>
                <a:latin typeface="Times New Roman" pitchFamily="18" charset="0"/>
                <a:sym typeface="Symbol" pitchFamily="18" charset="2"/>
              </a:rPr>
              <a:t> 0.6607</a:t>
            </a:r>
            <a:endParaRPr lang="en-US" sz="2800" dirty="0">
              <a:solidFill>
                <a:srgbClr val="003300"/>
              </a:solidFill>
              <a:latin typeface="Times New Roman" pitchFamily="18" charset="0"/>
            </a:endParaRPr>
          </a:p>
          <a:p>
            <a:pPr algn="ctr">
              <a:spcBef>
                <a:spcPct val="50000"/>
              </a:spcBef>
            </a:pPr>
            <a:r>
              <a:rPr lang="en-US" sz="2800" dirty="0">
                <a:solidFill>
                  <a:srgbClr val="003300"/>
                </a:solidFill>
                <a:latin typeface="Times New Roman" pitchFamily="18" charset="0"/>
              </a:rPr>
              <a:t>-0.3815 &lt; </a:t>
            </a:r>
            <a:r>
              <a:rPr lang="en-US" sz="2800" dirty="0" err="1">
                <a:solidFill>
                  <a:srgbClr val="003300"/>
                </a:solidFill>
                <a:latin typeface="Symbol" pitchFamily="18" charset="2"/>
              </a:rPr>
              <a:t>b</a:t>
            </a:r>
            <a:r>
              <a:rPr lang="en-US" sz="2800" baseline="-25000" dirty="0" err="1">
                <a:solidFill>
                  <a:srgbClr val="003300"/>
                </a:solidFill>
                <a:latin typeface="Times New Roman" pitchFamily="18" charset="0"/>
              </a:rPr>
              <a:t>AGE</a:t>
            </a:r>
            <a:r>
              <a:rPr lang="en-US" sz="2800" baseline="-25000" dirty="0">
                <a:solidFill>
                  <a:srgbClr val="003300"/>
                </a:solidFill>
                <a:latin typeface="Times New Roman" pitchFamily="18" charset="0"/>
              </a:rPr>
              <a:t> </a:t>
            </a:r>
            <a:r>
              <a:rPr lang="en-US" sz="2800" dirty="0">
                <a:solidFill>
                  <a:srgbClr val="003300"/>
                </a:solidFill>
                <a:latin typeface="Times New Roman" pitchFamily="18" charset="0"/>
              </a:rPr>
              <a:t>&lt; 0.9399</a:t>
            </a:r>
          </a:p>
        </p:txBody>
      </p:sp>
      <p:sp>
        <p:nvSpPr>
          <p:cNvPr id="17413" name="Text Box 6"/>
          <p:cNvSpPr txBox="1">
            <a:spLocks noChangeArrowheads="1"/>
          </p:cNvSpPr>
          <p:nvPr/>
        </p:nvSpPr>
        <p:spPr bwMode="auto">
          <a:xfrm>
            <a:off x="3200400" y="45720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Interpretation</a:t>
            </a:r>
            <a:endParaRPr lang="en-US" i="1"/>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4098"/>
          <p:cNvSpPr>
            <a:spLocks noGrp="1" noChangeArrowheads="1"/>
          </p:cNvSpPr>
          <p:nvPr>
            <p:ph type="title"/>
          </p:nvPr>
        </p:nvSpPr>
        <p:spPr>
          <a:xfrm>
            <a:off x="1371600" y="304800"/>
            <a:ext cx="6934200" cy="1219200"/>
          </a:xfrm>
        </p:spPr>
        <p:txBody>
          <a:bodyPr/>
          <a:lstStyle/>
          <a:p>
            <a:pPr algn="ctr"/>
            <a:r>
              <a:rPr lang="en-US" sz="3200" b="1" dirty="0">
                <a:effectLst>
                  <a:outerShdw blurRad="38100" dist="38100" dir="2700000" algn="tl">
                    <a:srgbClr val="000000"/>
                  </a:outerShdw>
                </a:effectLst>
                <a:latin typeface="Arial" charset="0"/>
              </a:rPr>
              <a:t>Three Ways to Check</a:t>
            </a:r>
            <a:br>
              <a:rPr lang="en-US" sz="3200" b="1" dirty="0">
                <a:effectLst>
                  <a:outerShdw blurRad="38100" dist="38100" dir="2700000" algn="tl">
                    <a:srgbClr val="000000"/>
                  </a:outerShdw>
                </a:effectLst>
                <a:latin typeface="Arial" charset="0"/>
              </a:rPr>
            </a:br>
            <a:r>
              <a:rPr lang="en-US" sz="3200" b="1" dirty="0">
                <a:effectLst>
                  <a:outerShdw blurRad="38100" dist="38100" dir="2700000" algn="tl">
                    <a:srgbClr val="000000"/>
                  </a:outerShdw>
                </a:effectLst>
                <a:latin typeface="Arial" charset="0"/>
              </a:rPr>
              <a:t>Predictor Significance</a:t>
            </a:r>
          </a:p>
        </p:txBody>
      </p:sp>
      <p:sp>
        <p:nvSpPr>
          <p:cNvPr id="18435" name="Rectangle 4099"/>
          <p:cNvSpPr>
            <a:spLocks noChangeArrowheads="1"/>
          </p:cNvSpPr>
          <p:nvPr/>
        </p:nvSpPr>
        <p:spPr bwMode="auto">
          <a:xfrm>
            <a:off x="914400" y="2209800"/>
            <a:ext cx="7391400" cy="405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FontTx/>
              <a:buBlip>
                <a:blip r:embed="rId2"/>
              </a:buBlip>
            </a:pPr>
            <a:r>
              <a:rPr lang="en-US" b="1" dirty="0">
                <a:solidFill>
                  <a:srgbClr val="996600"/>
                </a:solidFill>
              </a:rPr>
              <a:t>  </a:t>
            </a:r>
            <a:r>
              <a:rPr lang="en-US" dirty="0">
                <a:solidFill>
                  <a:srgbClr val="996600"/>
                </a:solidFill>
              </a:rPr>
              <a:t>See if confidence interval for </a:t>
            </a:r>
            <a:r>
              <a:rPr lang="en-US" i="1" dirty="0" err="1">
                <a:solidFill>
                  <a:srgbClr val="996600"/>
                </a:solidFill>
                <a:latin typeface="Symbol" pitchFamily="18" charset="2"/>
              </a:rPr>
              <a:t>b</a:t>
            </a:r>
            <a:r>
              <a:rPr lang="en-US" i="1" baseline="-25000" dirty="0" err="1">
                <a:solidFill>
                  <a:srgbClr val="996600"/>
                </a:solidFill>
              </a:rPr>
              <a:t>j</a:t>
            </a:r>
            <a:r>
              <a:rPr lang="en-US" dirty="0">
                <a:solidFill>
                  <a:srgbClr val="996600"/>
                </a:solidFill>
              </a:rPr>
              <a:t> contains zero</a:t>
            </a:r>
          </a:p>
          <a:p>
            <a:pPr lvl="2" algn="l"/>
            <a:r>
              <a:rPr lang="en-US" sz="2000" dirty="0"/>
              <a:t>Pro:	Easy to interpret and explain</a:t>
            </a:r>
          </a:p>
          <a:p>
            <a:pPr lvl="2" algn="l"/>
            <a:r>
              <a:rPr lang="en-US" sz="2000" dirty="0">
                <a:solidFill>
                  <a:srgbClr val="FF0000"/>
                </a:solidFill>
              </a:rPr>
              <a:t>Con:	Software may not provide CI’s</a:t>
            </a:r>
          </a:p>
          <a:p>
            <a:pPr lvl="1" algn="l"/>
            <a:endParaRPr lang="en-US" dirty="0"/>
          </a:p>
          <a:p>
            <a:pPr algn="l">
              <a:lnSpc>
                <a:spcPct val="150000"/>
              </a:lnSpc>
              <a:buFontTx/>
              <a:buBlip>
                <a:blip r:embed="rId2"/>
              </a:buBlip>
            </a:pPr>
            <a:r>
              <a:rPr lang="en-US" dirty="0">
                <a:solidFill>
                  <a:srgbClr val="996600"/>
                </a:solidFill>
              </a:rPr>
              <a:t>  Compare </a:t>
            </a:r>
            <a:r>
              <a:rPr lang="en-US" i="1" dirty="0">
                <a:solidFill>
                  <a:srgbClr val="996600"/>
                </a:solidFill>
              </a:rPr>
              <a:t>t</a:t>
            </a:r>
            <a:r>
              <a:rPr lang="en-US" dirty="0">
                <a:solidFill>
                  <a:srgbClr val="996600"/>
                </a:solidFill>
              </a:rPr>
              <a:t> with critical value </a:t>
            </a:r>
            <a:r>
              <a:rPr lang="en-US" i="1" dirty="0">
                <a:solidFill>
                  <a:srgbClr val="996600"/>
                </a:solidFill>
              </a:rPr>
              <a:t>t</a:t>
            </a:r>
            <a:r>
              <a:rPr lang="en-US" i="1" baseline="-25000" dirty="0">
                <a:solidFill>
                  <a:srgbClr val="996600"/>
                </a:solidFill>
              </a:rPr>
              <a:t>n</a:t>
            </a:r>
            <a:r>
              <a:rPr lang="en-US" baseline="-25000" dirty="0">
                <a:solidFill>
                  <a:srgbClr val="996600"/>
                </a:solidFill>
              </a:rPr>
              <a:t>-</a:t>
            </a:r>
            <a:r>
              <a:rPr lang="en-US" i="1" baseline="-25000" dirty="0">
                <a:solidFill>
                  <a:srgbClr val="996600"/>
                </a:solidFill>
              </a:rPr>
              <a:t>p</a:t>
            </a:r>
            <a:r>
              <a:rPr lang="en-US" baseline="-25000" dirty="0">
                <a:solidFill>
                  <a:srgbClr val="996600"/>
                </a:solidFill>
              </a:rPr>
              <a:t>-1</a:t>
            </a:r>
            <a:r>
              <a:rPr lang="en-US" dirty="0">
                <a:solidFill>
                  <a:srgbClr val="996600"/>
                </a:solidFill>
              </a:rPr>
              <a:t> from a table</a:t>
            </a:r>
          </a:p>
          <a:p>
            <a:pPr lvl="2" algn="l"/>
            <a:r>
              <a:rPr lang="en-US" sz="2000" dirty="0"/>
              <a:t>Pro:	</a:t>
            </a:r>
            <a:r>
              <a:rPr lang="en-US" sz="2000" i="1" dirty="0"/>
              <a:t>t</a:t>
            </a:r>
            <a:r>
              <a:rPr lang="en-US" sz="2000" dirty="0"/>
              <a:t>-table is familiar and accurate</a:t>
            </a:r>
          </a:p>
          <a:p>
            <a:pPr lvl="2" algn="l"/>
            <a:r>
              <a:rPr lang="en-US" sz="2000" dirty="0">
                <a:solidFill>
                  <a:srgbClr val="FF0000"/>
                </a:solidFill>
              </a:rPr>
              <a:t>Con:	Must specify </a:t>
            </a:r>
            <a:r>
              <a:rPr lang="en-US" sz="2000" i="1" dirty="0">
                <a:solidFill>
                  <a:srgbClr val="FF0000"/>
                </a:solidFill>
                <a:latin typeface="Symbol" pitchFamily="18" charset="2"/>
              </a:rPr>
              <a:t>a</a:t>
            </a:r>
            <a:r>
              <a:rPr lang="en-US" sz="2000" dirty="0">
                <a:solidFill>
                  <a:srgbClr val="FF0000"/>
                </a:solidFill>
              </a:rPr>
              <a:t> and have </a:t>
            </a:r>
            <a:r>
              <a:rPr lang="en-US" sz="2000" i="1" dirty="0">
                <a:solidFill>
                  <a:srgbClr val="FF0000"/>
                </a:solidFill>
              </a:rPr>
              <a:t>t</a:t>
            </a:r>
            <a:r>
              <a:rPr lang="en-US" sz="2000" dirty="0">
                <a:solidFill>
                  <a:srgbClr val="FF0000"/>
                </a:solidFill>
              </a:rPr>
              <a:t>-table</a:t>
            </a:r>
          </a:p>
          <a:p>
            <a:pPr lvl="1" algn="l"/>
            <a:endParaRPr lang="en-US" sz="2000" i="1" dirty="0">
              <a:solidFill>
                <a:srgbClr val="FF0000"/>
              </a:solidFill>
            </a:endParaRPr>
          </a:p>
          <a:p>
            <a:pPr algn="l">
              <a:lnSpc>
                <a:spcPct val="140000"/>
              </a:lnSpc>
              <a:buFontTx/>
              <a:buBlip>
                <a:blip r:embed="rId2"/>
              </a:buBlip>
            </a:pPr>
            <a:r>
              <a:rPr lang="en-US" dirty="0">
                <a:solidFill>
                  <a:srgbClr val="996600"/>
                </a:solidFill>
              </a:rPr>
              <a:t>  Examine </a:t>
            </a:r>
            <a:r>
              <a:rPr lang="en-US" i="1" dirty="0">
                <a:solidFill>
                  <a:srgbClr val="996600"/>
                </a:solidFill>
              </a:rPr>
              <a:t>p</a:t>
            </a:r>
            <a:r>
              <a:rPr lang="en-US" dirty="0">
                <a:solidFill>
                  <a:srgbClr val="996600"/>
                </a:solidFill>
              </a:rPr>
              <a:t>-value</a:t>
            </a:r>
            <a:endParaRPr lang="en-US" sz="2000" dirty="0"/>
          </a:p>
          <a:p>
            <a:pPr lvl="2" algn="l"/>
            <a:r>
              <a:rPr lang="en-US" sz="2000" dirty="0"/>
              <a:t>Pro:	No </a:t>
            </a:r>
            <a:r>
              <a:rPr lang="en-US" sz="2000" i="1" dirty="0">
                <a:latin typeface="Symbol" pitchFamily="18" charset="2"/>
              </a:rPr>
              <a:t>a</a:t>
            </a:r>
            <a:r>
              <a:rPr lang="en-US" sz="2000" dirty="0"/>
              <a:t> required and is given by software</a:t>
            </a:r>
          </a:p>
          <a:p>
            <a:pPr lvl="2" algn="l"/>
            <a:r>
              <a:rPr lang="en-US" sz="2000" dirty="0">
                <a:solidFill>
                  <a:srgbClr val="FF0000"/>
                </a:solidFill>
              </a:rPr>
              <a:t>Con:	Must know how to interpret </a:t>
            </a:r>
            <a:r>
              <a:rPr lang="en-US" sz="2000" i="1" dirty="0">
                <a:solidFill>
                  <a:srgbClr val="FF0000"/>
                </a:solidFill>
              </a:rPr>
              <a:t>p</a:t>
            </a:r>
            <a:r>
              <a:rPr lang="en-US" sz="2000" dirty="0">
                <a:solidFill>
                  <a:srgbClr val="FF0000"/>
                </a:solidFill>
              </a:rPr>
              <a:t>-values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371600" y="304800"/>
            <a:ext cx="6934200" cy="1219200"/>
          </a:xfrm>
        </p:spPr>
        <p:txBody>
          <a:bodyPr/>
          <a:lstStyle/>
          <a:p>
            <a:pPr algn="ctr"/>
            <a:r>
              <a:rPr lang="en-US" sz="3200" b="1" dirty="0">
                <a:effectLst>
                  <a:outerShdw blurRad="38100" dist="38100" dir="2700000" algn="tl">
                    <a:srgbClr val="000000"/>
                  </a:outerShdw>
                </a:effectLst>
                <a:latin typeface="Arial" charset="0"/>
              </a:rPr>
              <a:t>Quick Test for</a:t>
            </a:r>
            <a:br>
              <a:rPr lang="en-US" sz="3200" b="1" dirty="0">
                <a:effectLst>
                  <a:outerShdw blurRad="38100" dist="38100" dir="2700000" algn="tl">
                    <a:srgbClr val="000000"/>
                  </a:outerShdw>
                </a:effectLst>
                <a:latin typeface="Arial" charset="0"/>
              </a:rPr>
            </a:br>
            <a:r>
              <a:rPr lang="en-US" sz="3200" b="1" dirty="0">
                <a:effectLst>
                  <a:outerShdw blurRad="38100" dist="38100" dir="2700000" algn="tl">
                    <a:srgbClr val="000000"/>
                  </a:outerShdw>
                </a:effectLst>
                <a:latin typeface="Arial" charset="0"/>
              </a:rPr>
              <a:t>Predictor Significance</a:t>
            </a:r>
          </a:p>
        </p:txBody>
      </p:sp>
      <p:sp>
        <p:nvSpPr>
          <p:cNvPr id="19459" name="Rectangle 3"/>
          <p:cNvSpPr>
            <a:spLocks noChangeArrowheads="1"/>
          </p:cNvSpPr>
          <p:nvPr/>
        </p:nvSpPr>
        <p:spPr bwMode="auto">
          <a:xfrm>
            <a:off x="838200" y="1905000"/>
            <a:ext cx="80010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2000" i="1" dirty="0"/>
              <a:t>Test statistic		Predictor is probably	     Two-tail p-value</a:t>
            </a:r>
          </a:p>
          <a:p>
            <a:pPr algn="l"/>
            <a:endParaRPr lang="en-US" sz="2000" b="1" i="1" dirty="0"/>
          </a:p>
          <a:p>
            <a:pPr algn="l"/>
            <a:r>
              <a:rPr lang="en-US" sz="2000" dirty="0">
                <a:solidFill>
                  <a:srgbClr val="996600"/>
                </a:solidFill>
              </a:rPr>
              <a:t>If | </a:t>
            </a:r>
            <a:r>
              <a:rPr lang="en-US" sz="2000" i="1" dirty="0">
                <a:solidFill>
                  <a:srgbClr val="996600"/>
                </a:solidFill>
              </a:rPr>
              <a:t>t</a:t>
            </a:r>
            <a:r>
              <a:rPr lang="en-US" sz="2000" dirty="0">
                <a:solidFill>
                  <a:srgbClr val="996600"/>
                </a:solidFill>
              </a:rPr>
              <a:t> | </a:t>
            </a:r>
            <a:r>
              <a:rPr lang="en-US" sz="2000" dirty="0">
                <a:solidFill>
                  <a:srgbClr val="996600"/>
                </a:solidFill>
                <a:sym typeface="Symbol" pitchFamily="18" charset="2"/>
              </a:rPr>
              <a:t></a:t>
            </a:r>
            <a:r>
              <a:rPr lang="en-US" sz="2000" dirty="0">
                <a:solidFill>
                  <a:srgbClr val="996600"/>
                </a:solidFill>
              </a:rPr>
              <a:t> 3 		highly significant	     &lt; .005</a:t>
            </a:r>
          </a:p>
          <a:p>
            <a:pPr algn="l">
              <a:buFontTx/>
              <a:buChar char="•"/>
            </a:pPr>
            <a:endParaRPr lang="en-US" sz="2000" dirty="0">
              <a:solidFill>
                <a:srgbClr val="996600"/>
              </a:solidFill>
            </a:endParaRPr>
          </a:p>
          <a:p>
            <a:pPr algn="l"/>
            <a:r>
              <a:rPr lang="en-US" sz="2000" dirty="0">
                <a:solidFill>
                  <a:srgbClr val="996600"/>
                </a:solidFill>
              </a:rPr>
              <a:t>If  2 </a:t>
            </a:r>
            <a:r>
              <a:rPr lang="en-US" sz="2000" dirty="0">
                <a:solidFill>
                  <a:srgbClr val="996600"/>
                </a:solidFill>
                <a:latin typeface="Times New Roman" pitchFamily="18" charset="0"/>
                <a:cs typeface="Times New Roman" pitchFamily="18" charset="0"/>
              </a:rPr>
              <a:t>≤</a:t>
            </a:r>
            <a:r>
              <a:rPr lang="en-US" sz="2000" dirty="0">
                <a:solidFill>
                  <a:srgbClr val="996600"/>
                </a:solidFill>
              </a:rPr>
              <a:t> | </a:t>
            </a:r>
            <a:r>
              <a:rPr lang="en-US" sz="2000" i="1" dirty="0">
                <a:solidFill>
                  <a:srgbClr val="996600"/>
                </a:solidFill>
              </a:rPr>
              <a:t>t</a:t>
            </a:r>
            <a:r>
              <a:rPr lang="en-US" sz="2000" dirty="0">
                <a:solidFill>
                  <a:srgbClr val="996600"/>
                </a:solidFill>
              </a:rPr>
              <a:t> | &lt; 3 		significant		     .05 to .005</a:t>
            </a:r>
          </a:p>
          <a:p>
            <a:pPr algn="l">
              <a:buFontTx/>
              <a:buChar char="•"/>
            </a:pPr>
            <a:endParaRPr lang="en-US" sz="2000" dirty="0">
              <a:solidFill>
                <a:srgbClr val="996600"/>
              </a:solidFill>
            </a:endParaRPr>
          </a:p>
          <a:p>
            <a:pPr algn="l"/>
            <a:r>
              <a:rPr lang="en-US" sz="2000" dirty="0">
                <a:solidFill>
                  <a:srgbClr val="996600"/>
                </a:solidFill>
              </a:rPr>
              <a:t>If  1 ≤ | </a:t>
            </a:r>
            <a:r>
              <a:rPr lang="en-US" sz="2000" i="1" dirty="0">
                <a:solidFill>
                  <a:srgbClr val="996600"/>
                </a:solidFill>
              </a:rPr>
              <a:t>t</a:t>
            </a:r>
            <a:r>
              <a:rPr lang="en-US" sz="2000" dirty="0">
                <a:solidFill>
                  <a:srgbClr val="996600"/>
                </a:solidFill>
              </a:rPr>
              <a:t> | &lt; 2	</a:t>
            </a:r>
            <a:r>
              <a:rPr lang="en-US" sz="2000" dirty="0"/>
              <a:t> </a:t>
            </a:r>
            <a:r>
              <a:rPr lang="en-US" sz="2000" dirty="0">
                <a:solidFill>
                  <a:srgbClr val="996600"/>
                </a:solidFill>
              </a:rPr>
              <a:t>	borderline		     .30 to .05</a:t>
            </a:r>
          </a:p>
          <a:p>
            <a:pPr algn="l">
              <a:buFontTx/>
              <a:buChar char="•"/>
            </a:pPr>
            <a:endParaRPr lang="en-US" sz="2000" dirty="0">
              <a:solidFill>
                <a:srgbClr val="996600"/>
              </a:solidFill>
            </a:endParaRPr>
          </a:p>
          <a:p>
            <a:pPr algn="l"/>
            <a:r>
              <a:rPr lang="en-US" sz="2000" dirty="0">
                <a:solidFill>
                  <a:srgbClr val="996600"/>
                </a:solidFill>
              </a:rPr>
              <a:t>If | t | &lt; 1 		not significant		     &gt; .30</a:t>
            </a:r>
          </a:p>
          <a:p>
            <a:pPr algn="l"/>
            <a:endParaRPr lang="en-US" sz="2000" b="1" dirty="0">
              <a:solidFill>
                <a:srgbClr val="996600"/>
              </a:solidFill>
            </a:endParaRPr>
          </a:p>
          <a:p>
            <a:pPr algn="l"/>
            <a:r>
              <a:rPr lang="en-US" sz="1400" i="1" dirty="0" smtClean="0">
                <a:solidFill>
                  <a:srgbClr val="FF0000"/>
                </a:solidFill>
                <a:latin typeface="Times New Roman" pitchFamily="18" charset="0"/>
                <a:cs typeface="Times New Roman" pitchFamily="18" charset="0"/>
              </a:rPr>
              <a:t>Note</a:t>
            </a:r>
            <a:r>
              <a:rPr lang="en-US" sz="1400" i="1" dirty="0">
                <a:solidFill>
                  <a:srgbClr val="FF0000"/>
                </a:solidFill>
                <a:latin typeface="Times New Roman" pitchFamily="18" charset="0"/>
                <a:cs typeface="Times New Roman" pitchFamily="18" charset="0"/>
              </a:rPr>
              <a:t>: </a:t>
            </a:r>
            <a:r>
              <a:rPr lang="en-US" sz="1400" dirty="0">
                <a:solidFill>
                  <a:srgbClr val="000000"/>
                </a:solidFill>
                <a:latin typeface="Times New Roman" pitchFamily="18" charset="0"/>
                <a:cs typeface="Times New Roman" pitchFamily="18" charset="0"/>
              </a:rPr>
              <a:t>This is just a rough guideline based on the Empirical Rule for a normal distribution.  When </a:t>
            </a:r>
            <a:r>
              <a:rPr lang="en-US" sz="1400" i="1" dirty="0">
                <a:solidFill>
                  <a:srgbClr val="000000"/>
                </a:solidFill>
                <a:latin typeface="Times New Roman" pitchFamily="18" charset="0"/>
                <a:cs typeface="Times New Roman" pitchFamily="18" charset="0"/>
              </a:rPr>
              <a:t>p</a:t>
            </a:r>
            <a:r>
              <a:rPr lang="en-US" sz="1400" dirty="0">
                <a:solidFill>
                  <a:srgbClr val="000000"/>
                </a:solidFill>
                <a:latin typeface="Times New Roman" pitchFamily="18" charset="0"/>
                <a:cs typeface="Times New Roman" pitchFamily="18" charset="0"/>
              </a:rPr>
              <a:t>-values are available (as they usually are) such a rule is not needed.  But it can be helpful in a quick assessment of </a:t>
            </a:r>
            <a:r>
              <a:rPr lang="en-US" sz="1400" i="1" dirty="0">
                <a:solidFill>
                  <a:srgbClr val="000000"/>
                </a:solidFill>
                <a:latin typeface="Times New Roman" pitchFamily="18" charset="0"/>
                <a:cs typeface="Times New Roman" pitchFamily="18" charset="0"/>
              </a:rPr>
              <a:t>t</a:t>
            </a:r>
            <a:r>
              <a:rPr lang="en-US" sz="1400" dirty="0">
                <a:solidFill>
                  <a:srgbClr val="000000"/>
                </a:solidFill>
                <a:latin typeface="Times New Roman" pitchFamily="18" charset="0"/>
                <a:cs typeface="Times New Roman" pitchFamily="18" charset="0"/>
              </a:rPr>
              <a:t>-values as long if the sample size is not too small.</a:t>
            </a:r>
          </a:p>
        </p:txBody>
      </p:sp>
      <p:pic>
        <p:nvPicPr>
          <p:cNvPr id="6146" name="Picture 2" descr="C:\Users\Blythe\AppData\Local\Microsoft\Windows\Temporary Internet Files\Content.IE5\POCLGNHA\MC900446060[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81400" y="5765324"/>
            <a:ext cx="1612087" cy="554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524000" y="457200"/>
            <a:ext cx="6934200" cy="671513"/>
          </a:xfrm>
        </p:spPr>
        <p:txBody>
          <a:bodyPr/>
          <a:lstStyle/>
          <a:p>
            <a:pPr algn="ctr"/>
            <a:r>
              <a:rPr lang="en-US" sz="3200" b="1" dirty="0">
                <a:effectLst>
                  <a:outerShdw blurRad="38100" dist="38100" dir="2700000" algn="tl">
                    <a:srgbClr val="000000"/>
                  </a:outerShdw>
                </a:effectLst>
                <a:latin typeface="Arial" charset="0"/>
              </a:rPr>
              <a:t>Example: Plural Births</a:t>
            </a:r>
          </a:p>
        </p:txBody>
      </p:sp>
      <p:sp>
        <p:nvSpPr>
          <p:cNvPr id="20483" name="Rectangle 3"/>
          <p:cNvSpPr>
            <a:spLocks noChangeArrowheads="1"/>
          </p:cNvSpPr>
          <p:nvPr/>
        </p:nvSpPr>
        <p:spPr bwMode="auto">
          <a:xfrm>
            <a:off x="914400" y="3352800"/>
            <a:ext cx="74676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1" algn="l"/>
            <a:r>
              <a:rPr lang="en-US" sz="2000" dirty="0">
                <a:solidFill>
                  <a:schemeClr val="tx2"/>
                </a:solidFill>
              </a:rPr>
              <a:t>Since the </a:t>
            </a:r>
            <a:r>
              <a:rPr lang="en-US" sz="2000" i="1" dirty="0">
                <a:solidFill>
                  <a:schemeClr val="tx2"/>
                </a:solidFill>
              </a:rPr>
              <a:t>t </a:t>
            </a:r>
            <a:r>
              <a:rPr lang="en-US" sz="2000" dirty="0">
                <a:solidFill>
                  <a:schemeClr val="tx2"/>
                </a:solidFill>
              </a:rPr>
              <a:t>value is large, plural births seems likely to be a highly significant predictor.  For </a:t>
            </a:r>
            <a:r>
              <a:rPr lang="en-US" sz="2000" dirty="0" err="1">
                <a:solidFill>
                  <a:schemeClr val="tx2"/>
                </a:solidFill>
              </a:rPr>
              <a:t>d.f.</a:t>
            </a:r>
            <a:r>
              <a:rPr lang="en-US" sz="2000" dirty="0">
                <a:solidFill>
                  <a:schemeClr val="tx2"/>
                </a:solidFill>
              </a:rPr>
              <a:t> = </a:t>
            </a:r>
            <a:r>
              <a:rPr lang="en-US" sz="2000" i="1" dirty="0">
                <a:solidFill>
                  <a:schemeClr val="tx2"/>
                </a:solidFill>
              </a:rPr>
              <a:t>n</a:t>
            </a:r>
            <a:r>
              <a:rPr lang="en-US" sz="2000" dirty="0">
                <a:solidFill>
                  <a:schemeClr val="tx2"/>
                </a:solidFill>
              </a:rPr>
              <a:t> – </a:t>
            </a:r>
            <a:r>
              <a:rPr lang="en-US" sz="2000" i="1" dirty="0">
                <a:solidFill>
                  <a:schemeClr val="tx2"/>
                </a:solidFill>
              </a:rPr>
              <a:t>p</a:t>
            </a:r>
            <a:r>
              <a:rPr lang="en-US" sz="2000" dirty="0">
                <a:solidFill>
                  <a:schemeClr val="tx2"/>
                </a:solidFill>
              </a:rPr>
              <a:t> – 1 = 100 – 4 –1 = 95 and a level of significance </a:t>
            </a:r>
            <a:r>
              <a:rPr lang="en-US" sz="2000" dirty="0">
                <a:solidFill>
                  <a:schemeClr val="tx2"/>
                </a:solidFill>
                <a:latin typeface="Symbol" pitchFamily="18" charset="2"/>
              </a:rPr>
              <a:t>a</a:t>
            </a:r>
            <a:r>
              <a:rPr lang="en-US" sz="2000" dirty="0">
                <a:solidFill>
                  <a:schemeClr val="tx2"/>
                </a:solidFill>
              </a:rPr>
              <a:t> = 0.01 in a two-tailed test, we obtain t</a:t>
            </a:r>
            <a:r>
              <a:rPr lang="en-US" sz="2000" baseline="-25000" dirty="0">
                <a:solidFill>
                  <a:schemeClr val="tx2"/>
                </a:solidFill>
              </a:rPr>
              <a:t>0.01</a:t>
            </a:r>
            <a:r>
              <a:rPr lang="en-US" sz="2000" dirty="0">
                <a:solidFill>
                  <a:schemeClr val="tx2"/>
                </a:solidFill>
              </a:rPr>
              <a:t> = 2.629 so we strongly reject the hypothesis that </a:t>
            </a:r>
            <a:r>
              <a:rPr lang="en-US" sz="2000" dirty="0" err="1">
                <a:solidFill>
                  <a:schemeClr val="tx2"/>
                </a:solidFill>
                <a:latin typeface="Symbol" pitchFamily="18" charset="2"/>
              </a:rPr>
              <a:t>b</a:t>
            </a:r>
            <a:r>
              <a:rPr lang="en-US" sz="2000" baseline="-25000" dirty="0" err="1">
                <a:solidFill>
                  <a:schemeClr val="tx2"/>
                </a:solidFill>
              </a:rPr>
              <a:t>plural</a:t>
            </a:r>
            <a:r>
              <a:rPr lang="en-US" sz="2000" dirty="0">
                <a:solidFill>
                  <a:schemeClr val="tx2"/>
                </a:solidFill>
              </a:rPr>
              <a:t> = 0.  The low </a:t>
            </a:r>
            <a:r>
              <a:rPr lang="en-US" sz="2000" i="1" dirty="0">
                <a:solidFill>
                  <a:schemeClr val="tx2"/>
                </a:solidFill>
              </a:rPr>
              <a:t>p</a:t>
            </a:r>
            <a:r>
              <a:rPr lang="en-US" sz="2000" dirty="0">
                <a:solidFill>
                  <a:schemeClr val="tx2"/>
                </a:solidFill>
              </a:rPr>
              <a:t>-value of 0.000 (from MINITAB) confirms this decision.</a:t>
            </a:r>
          </a:p>
        </p:txBody>
      </p:sp>
      <p:sp>
        <p:nvSpPr>
          <p:cNvPr id="20484" name="Text Box 5"/>
          <p:cNvSpPr txBox="1">
            <a:spLocks noChangeArrowheads="1"/>
          </p:cNvSpPr>
          <p:nvPr/>
        </p:nvSpPr>
        <p:spPr bwMode="auto">
          <a:xfrm>
            <a:off x="3505200" y="28194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Interpretation</a:t>
            </a:r>
            <a:endParaRPr lang="en-US" i="1"/>
          </a:p>
        </p:txBody>
      </p:sp>
      <p:sp>
        <p:nvSpPr>
          <p:cNvPr id="20485" name="Text Box 6"/>
          <p:cNvSpPr txBox="1">
            <a:spLocks noChangeArrowheads="1"/>
          </p:cNvSpPr>
          <p:nvPr/>
        </p:nvSpPr>
        <p:spPr bwMode="auto">
          <a:xfrm>
            <a:off x="1295400" y="1841500"/>
            <a:ext cx="685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spcBef>
                <a:spcPct val="50000"/>
              </a:spcBef>
            </a:pPr>
            <a:r>
              <a:rPr lang="en-US" i="1" dirty="0" err="1"/>
              <a:t>t</a:t>
            </a:r>
            <a:r>
              <a:rPr lang="en-US" baseline="-25000" dirty="0" err="1"/>
              <a:t>plural</a:t>
            </a:r>
            <a:r>
              <a:rPr lang="en-US" dirty="0"/>
              <a:t> = </a:t>
            </a:r>
            <a:r>
              <a:rPr lang="en-US" i="1" dirty="0" err="1"/>
              <a:t>b</a:t>
            </a:r>
            <a:r>
              <a:rPr lang="en-US" baseline="-25000" dirty="0" err="1"/>
              <a:t>plural</a:t>
            </a:r>
            <a:r>
              <a:rPr lang="en-US" dirty="0"/>
              <a:t> / </a:t>
            </a:r>
            <a:r>
              <a:rPr lang="en-US" i="1" dirty="0" err="1"/>
              <a:t>s</a:t>
            </a:r>
            <a:r>
              <a:rPr lang="en-US" baseline="-25000" dirty="0" err="1"/>
              <a:t>plural</a:t>
            </a:r>
            <a:r>
              <a:rPr lang="en-US" dirty="0"/>
              <a:t> = -52.942 / 8.080 = -6.65</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381000"/>
            <a:ext cx="8421688" cy="798513"/>
          </a:xfrm>
        </p:spPr>
        <p:txBody>
          <a:bodyPr/>
          <a:lstStyle/>
          <a:p>
            <a:pPr algn="ctr"/>
            <a:r>
              <a:rPr lang="en-US" sz="3600" b="1" dirty="0" smtClean="0">
                <a:solidFill>
                  <a:schemeClr val="tx2"/>
                </a:solidFill>
              </a:rPr>
              <a:t/>
            </a:r>
            <a:br>
              <a:rPr lang="en-US" sz="3600" b="1" dirty="0" smtClean="0">
                <a:solidFill>
                  <a:schemeClr val="tx2"/>
                </a:solidFill>
              </a:rPr>
            </a:br>
            <a:r>
              <a:rPr lang="en-US" sz="3200" b="1" dirty="0">
                <a:effectLst>
                  <a:outerShdw blurRad="38100" dist="38100" dir="2700000" algn="tl">
                    <a:srgbClr val="000000"/>
                  </a:outerShdw>
                </a:effectLst>
                <a:latin typeface="Arial" charset="0"/>
              </a:rPr>
              <a:t>Ordinary Least Squares (OLS)</a:t>
            </a:r>
          </a:p>
        </p:txBody>
      </p:sp>
      <p:sp>
        <p:nvSpPr>
          <p:cNvPr id="21507" name="Rectangle 3"/>
          <p:cNvSpPr>
            <a:spLocks noChangeArrowheads="1"/>
          </p:cNvSpPr>
          <p:nvPr/>
        </p:nvSpPr>
        <p:spPr bwMode="auto">
          <a:xfrm>
            <a:off x="1524000" y="3581400"/>
            <a:ext cx="6248400" cy="282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sz="2000" b="1" dirty="0">
                <a:solidFill>
                  <a:srgbClr val="996600"/>
                </a:solidFill>
              </a:rPr>
              <a:t>  </a:t>
            </a:r>
            <a:r>
              <a:rPr lang="en-US" sz="2000" dirty="0">
                <a:solidFill>
                  <a:srgbClr val="996600"/>
                </a:solidFill>
              </a:rPr>
              <a:t>SSE depends on </a:t>
            </a:r>
            <a:r>
              <a:rPr kumimoji="0" lang="en-US" sz="2000" i="1" dirty="0">
                <a:solidFill>
                  <a:srgbClr val="996600"/>
                </a:solidFill>
              </a:rPr>
              <a:t>b</a:t>
            </a:r>
            <a:r>
              <a:rPr kumimoji="0" lang="en-US" sz="2000" baseline="-25000" dirty="0">
                <a:solidFill>
                  <a:srgbClr val="996600"/>
                </a:solidFill>
              </a:rPr>
              <a:t>0</a:t>
            </a:r>
            <a:r>
              <a:rPr kumimoji="0" lang="en-US" sz="2000" dirty="0">
                <a:solidFill>
                  <a:srgbClr val="996600"/>
                </a:solidFill>
              </a:rPr>
              <a:t>, </a:t>
            </a:r>
            <a:r>
              <a:rPr kumimoji="0" lang="en-US" sz="2000" i="1" dirty="0">
                <a:solidFill>
                  <a:srgbClr val="996600"/>
                </a:solidFill>
              </a:rPr>
              <a:t>b</a:t>
            </a:r>
            <a:r>
              <a:rPr kumimoji="0" lang="en-US" sz="2000" baseline="-25000" dirty="0">
                <a:solidFill>
                  <a:srgbClr val="996600"/>
                </a:solidFill>
              </a:rPr>
              <a:t>1</a:t>
            </a:r>
            <a:r>
              <a:rPr kumimoji="0" lang="en-US" sz="2000" dirty="0">
                <a:solidFill>
                  <a:srgbClr val="996600"/>
                </a:solidFill>
              </a:rPr>
              <a:t>, </a:t>
            </a:r>
            <a:r>
              <a:rPr kumimoji="0" lang="en-US" sz="2000" i="1" dirty="0">
                <a:solidFill>
                  <a:srgbClr val="996600"/>
                </a:solidFill>
              </a:rPr>
              <a:t>b</a:t>
            </a:r>
            <a:r>
              <a:rPr kumimoji="0" lang="en-US" sz="2000" baseline="-25000" dirty="0">
                <a:solidFill>
                  <a:srgbClr val="996600"/>
                </a:solidFill>
              </a:rPr>
              <a:t>2</a:t>
            </a:r>
            <a:r>
              <a:rPr kumimoji="0" lang="en-US" sz="2000" dirty="0">
                <a:solidFill>
                  <a:srgbClr val="996600"/>
                </a:solidFill>
              </a:rPr>
              <a:t>, …, </a:t>
            </a:r>
            <a:r>
              <a:rPr kumimoji="0" lang="en-US" sz="2000" i="1" dirty="0" err="1">
                <a:solidFill>
                  <a:srgbClr val="996600"/>
                </a:solidFill>
              </a:rPr>
              <a:t>b</a:t>
            </a:r>
            <a:r>
              <a:rPr kumimoji="0" lang="en-US" sz="2000" i="1" baseline="-25000" dirty="0" err="1">
                <a:solidFill>
                  <a:srgbClr val="996600"/>
                </a:solidFill>
              </a:rPr>
              <a:t>p</a:t>
            </a:r>
            <a:r>
              <a:rPr kumimoji="0" lang="en-US" dirty="0"/>
              <a:t> </a:t>
            </a:r>
            <a:endParaRPr lang="en-US" sz="2000" dirty="0">
              <a:solidFill>
                <a:srgbClr val="996600"/>
              </a:solidFill>
            </a:endParaRPr>
          </a:p>
          <a:p>
            <a:pPr algn="l">
              <a:buClr>
                <a:schemeClr val="tx1"/>
              </a:buClr>
              <a:buFont typeface="Wingdings" pitchFamily="2" charset="2"/>
              <a:buBlip>
                <a:blip r:embed="rId2"/>
              </a:buBlip>
            </a:pPr>
            <a:endParaRPr lang="en-US" sz="2000" dirty="0">
              <a:solidFill>
                <a:srgbClr val="996600"/>
              </a:solidFill>
            </a:endParaRPr>
          </a:p>
          <a:p>
            <a:pPr algn="l">
              <a:lnSpc>
                <a:spcPct val="130000"/>
              </a:lnSpc>
              <a:buClr>
                <a:schemeClr val="tx1"/>
              </a:buClr>
              <a:buFont typeface="Wingdings" pitchFamily="2" charset="2"/>
              <a:buBlip>
                <a:blip r:embed="rId2"/>
              </a:buBlip>
            </a:pPr>
            <a:r>
              <a:rPr lang="en-US" sz="2000" dirty="0">
                <a:solidFill>
                  <a:srgbClr val="996600"/>
                </a:solidFill>
              </a:rPr>
              <a:t>  OLS finds </a:t>
            </a:r>
            <a:r>
              <a:rPr kumimoji="0" lang="en-US" sz="2000" i="1" dirty="0">
                <a:solidFill>
                  <a:srgbClr val="996600"/>
                </a:solidFill>
              </a:rPr>
              <a:t>b</a:t>
            </a:r>
            <a:r>
              <a:rPr kumimoji="0" lang="en-US" sz="2000" baseline="-25000" dirty="0">
                <a:solidFill>
                  <a:srgbClr val="996600"/>
                </a:solidFill>
              </a:rPr>
              <a:t>0</a:t>
            </a:r>
            <a:r>
              <a:rPr kumimoji="0" lang="en-US" sz="2000" dirty="0">
                <a:solidFill>
                  <a:srgbClr val="996600"/>
                </a:solidFill>
              </a:rPr>
              <a:t>, </a:t>
            </a:r>
            <a:r>
              <a:rPr kumimoji="0" lang="en-US" sz="2000" i="1" dirty="0">
                <a:solidFill>
                  <a:srgbClr val="996600"/>
                </a:solidFill>
              </a:rPr>
              <a:t>b</a:t>
            </a:r>
            <a:r>
              <a:rPr kumimoji="0" lang="en-US" sz="2000" baseline="-25000" dirty="0">
                <a:solidFill>
                  <a:srgbClr val="996600"/>
                </a:solidFill>
              </a:rPr>
              <a:t>1</a:t>
            </a:r>
            <a:r>
              <a:rPr kumimoji="0" lang="en-US" sz="2000" dirty="0">
                <a:solidFill>
                  <a:srgbClr val="996600"/>
                </a:solidFill>
              </a:rPr>
              <a:t>, </a:t>
            </a:r>
            <a:r>
              <a:rPr kumimoji="0" lang="en-US" sz="2000" i="1" dirty="0">
                <a:solidFill>
                  <a:srgbClr val="996600"/>
                </a:solidFill>
              </a:rPr>
              <a:t>b</a:t>
            </a:r>
            <a:r>
              <a:rPr kumimoji="0" lang="en-US" sz="2000" baseline="-25000" dirty="0">
                <a:solidFill>
                  <a:srgbClr val="996600"/>
                </a:solidFill>
              </a:rPr>
              <a:t>2</a:t>
            </a:r>
            <a:r>
              <a:rPr kumimoji="0" lang="en-US" sz="2000" dirty="0">
                <a:solidFill>
                  <a:srgbClr val="996600"/>
                </a:solidFill>
              </a:rPr>
              <a:t>, …, </a:t>
            </a:r>
            <a:r>
              <a:rPr kumimoji="0" lang="en-US" sz="2000" i="1" dirty="0" err="1">
                <a:solidFill>
                  <a:srgbClr val="996600"/>
                </a:solidFill>
              </a:rPr>
              <a:t>b</a:t>
            </a:r>
            <a:r>
              <a:rPr kumimoji="0" lang="en-US" sz="2000" i="1" baseline="-25000" dirty="0" err="1">
                <a:solidFill>
                  <a:srgbClr val="996600"/>
                </a:solidFill>
              </a:rPr>
              <a:t>p</a:t>
            </a:r>
            <a:r>
              <a:rPr kumimoji="0" lang="en-US" sz="2000" dirty="0">
                <a:solidFill>
                  <a:srgbClr val="996600"/>
                </a:solidFill>
              </a:rPr>
              <a:t> </a:t>
            </a:r>
            <a:r>
              <a:rPr lang="en-US" sz="2000" dirty="0">
                <a:solidFill>
                  <a:srgbClr val="996600"/>
                </a:solidFill>
              </a:rPr>
              <a:t>to minimize SSE by</a:t>
            </a:r>
          </a:p>
          <a:p>
            <a:pPr lvl="1" algn="l">
              <a:lnSpc>
                <a:spcPct val="130000"/>
              </a:lnSpc>
              <a:buClr>
                <a:schemeClr val="tx1"/>
              </a:buClr>
              <a:buFont typeface="Wingdings" pitchFamily="2" charset="2"/>
              <a:buBlip>
                <a:blip r:embed="rId2"/>
              </a:buBlip>
            </a:pPr>
            <a:r>
              <a:rPr lang="en-US" sz="1600" dirty="0">
                <a:solidFill>
                  <a:srgbClr val="996600"/>
                </a:solidFill>
              </a:rPr>
              <a:t>  Taking partial derivatives with respect to each </a:t>
            </a:r>
            <a:r>
              <a:rPr kumimoji="0" lang="en-US" sz="1600" dirty="0" err="1">
                <a:solidFill>
                  <a:srgbClr val="996600"/>
                </a:solidFill>
                <a:latin typeface="Symbol" pitchFamily="18" charset="2"/>
              </a:rPr>
              <a:t>b</a:t>
            </a:r>
            <a:r>
              <a:rPr lang="en-US" sz="1600" i="1" baseline="-25000" dirty="0" err="1">
                <a:solidFill>
                  <a:srgbClr val="996600"/>
                </a:solidFill>
              </a:rPr>
              <a:t>j</a:t>
            </a:r>
            <a:endParaRPr lang="en-US" sz="1600" i="1" baseline="-25000" dirty="0">
              <a:solidFill>
                <a:srgbClr val="996600"/>
              </a:solidFill>
            </a:endParaRPr>
          </a:p>
          <a:p>
            <a:pPr lvl="1" algn="l">
              <a:lnSpc>
                <a:spcPct val="130000"/>
              </a:lnSpc>
              <a:buClr>
                <a:schemeClr val="tx1"/>
              </a:buClr>
              <a:buFont typeface="Wingdings" pitchFamily="2" charset="2"/>
              <a:buBlip>
                <a:blip r:embed="rId2"/>
              </a:buBlip>
            </a:pPr>
            <a:r>
              <a:rPr lang="en-US" sz="1600" dirty="0">
                <a:solidFill>
                  <a:srgbClr val="996600"/>
                </a:solidFill>
              </a:rPr>
              <a:t>  This yields </a:t>
            </a:r>
            <a:r>
              <a:rPr lang="en-US" sz="1600" i="1" dirty="0">
                <a:solidFill>
                  <a:srgbClr val="996600"/>
                </a:solidFill>
              </a:rPr>
              <a:t>p</a:t>
            </a:r>
            <a:r>
              <a:rPr lang="en-US" sz="1600" dirty="0">
                <a:solidFill>
                  <a:srgbClr val="996600"/>
                </a:solidFill>
              </a:rPr>
              <a:t>+1 equations in </a:t>
            </a:r>
            <a:r>
              <a:rPr lang="en-US" sz="1600" i="1" dirty="0">
                <a:solidFill>
                  <a:srgbClr val="996600"/>
                </a:solidFill>
              </a:rPr>
              <a:t>p</a:t>
            </a:r>
            <a:r>
              <a:rPr lang="en-US" sz="1600" dirty="0">
                <a:solidFill>
                  <a:srgbClr val="996600"/>
                </a:solidFill>
              </a:rPr>
              <a:t>+1 unknowns</a:t>
            </a:r>
          </a:p>
          <a:p>
            <a:pPr lvl="1" algn="l">
              <a:lnSpc>
                <a:spcPct val="130000"/>
              </a:lnSpc>
              <a:buClr>
                <a:schemeClr val="tx1"/>
              </a:buClr>
              <a:buFont typeface="Wingdings" pitchFamily="2" charset="2"/>
              <a:buBlip>
                <a:blip r:embed="rId2"/>
              </a:buBlip>
            </a:pPr>
            <a:r>
              <a:rPr lang="en-US" sz="1600" dirty="0">
                <a:solidFill>
                  <a:srgbClr val="996600"/>
                </a:solidFill>
              </a:rPr>
              <a:t>  Solving the </a:t>
            </a:r>
            <a:r>
              <a:rPr lang="en-US" sz="1600" i="1" dirty="0">
                <a:solidFill>
                  <a:srgbClr val="996600"/>
                </a:solidFill>
              </a:rPr>
              <a:t>p</a:t>
            </a:r>
            <a:r>
              <a:rPr lang="en-US" sz="1600" dirty="0">
                <a:solidFill>
                  <a:srgbClr val="996600"/>
                </a:solidFill>
              </a:rPr>
              <a:t>+1 equations using matrix algebra</a:t>
            </a:r>
          </a:p>
          <a:p>
            <a:pPr lvl="1" algn="l">
              <a:lnSpc>
                <a:spcPct val="130000"/>
              </a:lnSpc>
              <a:buClr>
                <a:schemeClr val="tx1"/>
              </a:buClr>
              <a:buFont typeface="Wingdings" pitchFamily="2" charset="2"/>
              <a:buBlip>
                <a:blip r:embed="rId2"/>
              </a:buBlip>
            </a:pPr>
            <a:endParaRPr lang="en-US" sz="1600" dirty="0">
              <a:solidFill>
                <a:srgbClr val="996600"/>
              </a:solidFill>
            </a:endParaRPr>
          </a:p>
          <a:p>
            <a:pPr algn="l">
              <a:lnSpc>
                <a:spcPct val="130000"/>
              </a:lnSpc>
              <a:buClr>
                <a:schemeClr val="tx1"/>
              </a:buClr>
              <a:buFont typeface="Wingdings" pitchFamily="2" charset="2"/>
              <a:buBlip>
                <a:blip r:embed="rId2"/>
              </a:buBlip>
            </a:pPr>
            <a:r>
              <a:rPr lang="en-US" sz="2000" dirty="0">
                <a:solidFill>
                  <a:srgbClr val="996600"/>
                </a:solidFill>
              </a:rPr>
              <a:t>  Computers do the work (e.g., Excel, MINITAB)</a:t>
            </a:r>
          </a:p>
        </p:txBody>
      </p:sp>
      <p:sp>
        <p:nvSpPr>
          <p:cNvPr id="21508" name="Text Box 6"/>
          <p:cNvSpPr txBox="1">
            <a:spLocks noChangeArrowheads="1"/>
          </p:cNvSpPr>
          <p:nvPr/>
        </p:nvSpPr>
        <p:spPr bwMode="auto">
          <a:xfrm>
            <a:off x="3352800" y="29718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Explanation</a:t>
            </a:r>
            <a:endParaRPr lang="en-US" i="1"/>
          </a:p>
        </p:txBody>
      </p:sp>
      <p:pic>
        <p:nvPicPr>
          <p:cNvPr id="2150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828800"/>
            <a:ext cx="7239000"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990600" y="457200"/>
            <a:ext cx="7315200" cy="671513"/>
          </a:xfrm>
        </p:spPr>
        <p:txBody>
          <a:bodyPr/>
          <a:lstStyle/>
          <a:p>
            <a:pPr algn="ctr"/>
            <a:r>
              <a:rPr lang="en-US" sz="3200" b="1" dirty="0">
                <a:effectLst>
                  <a:outerShdw blurRad="38100" dist="38100" dir="2700000" algn="tl">
                    <a:srgbClr val="000000"/>
                  </a:outerShdw>
                </a:effectLst>
                <a:latin typeface="Arial" charset="0"/>
              </a:rPr>
              <a:t>Limitations of Simple Regression</a:t>
            </a:r>
          </a:p>
        </p:txBody>
      </p:sp>
      <p:sp>
        <p:nvSpPr>
          <p:cNvPr id="5123" name="Rectangle 3"/>
          <p:cNvSpPr>
            <a:spLocks noChangeArrowheads="1"/>
          </p:cNvSpPr>
          <p:nvPr/>
        </p:nvSpPr>
        <p:spPr bwMode="auto">
          <a:xfrm>
            <a:off x="762000" y="3200400"/>
            <a:ext cx="7772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lgn="l">
              <a:buClr>
                <a:schemeClr val="tx1"/>
              </a:buClr>
              <a:buFont typeface="Wingdings" pitchFamily="2" charset="2"/>
              <a:buBlip>
                <a:blip r:embed="rId2"/>
              </a:buBlip>
            </a:pPr>
            <a:r>
              <a:rPr lang="en-US" dirty="0">
                <a:solidFill>
                  <a:srgbClr val="996600"/>
                </a:solidFill>
              </a:rPr>
              <a:t>Often simplistic (usually multiple causes exist)</a:t>
            </a:r>
          </a:p>
          <a:p>
            <a:pPr marL="457200" indent="-457200" algn="l">
              <a:buClr>
                <a:schemeClr val="tx1"/>
              </a:buClr>
              <a:buFont typeface="Wingdings" pitchFamily="2" charset="2"/>
              <a:buBlip>
                <a:blip r:embed="rId2"/>
              </a:buBlip>
            </a:pPr>
            <a:endParaRPr lang="en-US" dirty="0">
              <a:solidFill>
                <a:srgbClr val="996600"/>
              </a:solidFill>
            </a:endParaRPr>
          </a:p>
          <a:p>
            <a:pPr marL="457200" indent="-457200" algn="l">
              <a:buClr>
                <a:schemeClr val="tx1"/>
              </a:buClr>
              <a:buFont typeface="Wingdings" pitchFamily="2" charset="2"/>
              <a:buBlip>
                <a:blip r:embed="rId2"/>
              </a:buBlip>
            </a:pPr>
            <a:r>
              <a:rPr lang="en-US" dirty="0">
                <a:solidFill>
                  <a:srgbClr val="996600"/>
                </a:solidFill>
              </a:rPr>
              <a:t>Biased if a relevant predictor </a:t>
            </a:r>
            <a:r>
              <a:rPr lang="en-US" i="1" dirty="0">
                <a:solidFill>
                  <a:srgbClr val="996600"/>
                </a:solidFill>
              </a:rPr>
              <a:t>Z</a:t>
            </a:r>
            <a:r>
              <a:rPr lang="en-US" dirty="0">
                <a:solidFill>
                  <a:srgbClr val="996600"/>
                </a:solidFill>
              </a:rPr>
              <a:t> is omitted</a:t>
            </a:r>
          </a:p>
          <a:p>
            <a:pPr marL="457200" indent="-457200" algn="l">
              <a:buClr>
                <a:schemeClr val="tx1"/>
              </a:buClr>
              <a:buFont typeface="Wingdings" pitchFamily="2" charset="2"/>
              <a:buBlip>
                <a:blip r:embed="rId2"/>
              </a:buBlip>
            </a:pPr>
            <a:endParaRPr lang="en-US" dirty="0">
              <a:solidFill>
                <a:srgbClr val="996600"/>
              </a:solidFill>
            </a:endParaRPr>
          </a:p>
          <a:p>
            <a:pPr marL="457200" indent="-457200" algn="l">
              <a:buClr>
                <a:schemeClr val="tx1"/>
              </a:buClr>
              <a:buFont typeface="Wingdings" pitchFamily="2" charset="2"/>
              <a:buBlip>
                <a:blip r:embed="rId2"/>
              </a:buBlip>
            </a:pPr>
            <a:r>
              <a:rPr lang="en-US" dirty="0">
                <a:solidFill>
                  <a:srgbClr val="996600"/>
                </a:solidFill>
              </a:rPr>
              <a:t>Lack of fit does </a:t>
            </a:r>
            <a:r>
              <a:rPr lang="en-US" i="1" dirty="0"/>
              <a:t>not</a:t>
            </a:r>
            <a:r>
              <a:rPr lang="en-US" dirty="0">
                <a:solidFill>
                  <a:srgbClr val="996600"/>
                </a:solidFill>
              </a:rPr>
              <a:t> show that </a:t>
            </a:r>
            <a:r>
              <a:rPr lang="en-US" i="1" dirty="0">
                <a:solidFill>
                  <a:srgbClr val="996600"/>
                </a:solidFill>
              </a:rPr>
              <a:t>X</a:t>
            </a:r>
            <a:r>
              <a:rPr lang="en-US" dirty="0">
                <a:solidFill>
                  <a:srgbClr val="996600"/>
                </a:solidFill>
              </a:rPr>
              <a:t> is unrelated to </a:t>
            </a:r>
            <a:r>
              <a:rPr lang="en-US" i="1" dirty="0">
                <a:solidFill>
                  <a:srgbClr val="996600"/>
                </a:solidFill>
              </a:rPr>
              <a:t>Y</a:t>
            </a:r>
            <a:r>
              <a:rPr lang="en-US" dirty="0">
                <a:solidFill>
                  <a:srgbClr val="996600"/>
                </a:solidFill>
              </a:rPr>
              <a:t> (model could be </a:t>
            </a:r>
            <a:r>
              <a:rPr lang="en-US" dirty="0" err="1">
                <a:solidFill>
                  <a:srgbClr val="996600"/>
                </a:solidFill>
              </a:rPr>
              <a:t>misspecified</a:t>
            </a:r>
            <a:r>
              <a:rPr lang="en-US" dirty="0">
                <a:solidFill>
                  <a:srgbClr val="996600"/>
                </a:solidFill>
              </a:rPr>
              <a:t>)</a:t>
            </a:r>
          </a:p>
          <a:p>
            <a:pPr marL="457200" indent="-457200" algn="l">
              <a:buClr>
                <a:schemeClr val="tx1"/>
              </a:buClr>
              <a:buFont typeface="Wingdings" pitchFamily="2" charset="2"/>
              <a:buBlip>
                <a:blip r:embed="rId2"/>
              </a:buBlip>
            </a:pPr>
            <a:endParaRPr lang="en-US" dirty="0">
              <a:solidFill>
                <a:srgbClr val="996600"/>
              </a:solidFill>
            </a:endParaRPr>
          </a:p>
          <a:p>
            <a:pPr marL="457200" indent="-457200" algn="l">
              <a:buClr>
                <a:schemeClr val="tx1"/>
              </a:buClr>
              <a:buFont typeface="Wingdings" pitchFamily="2" charset="2"/>
              <a:buBlip>
                <a:blip r:embed="rId2"/>
              </a:buBlip>
            </a:pPr>
            <a:r>
              <a:rPr lang="en-US" dirty="0">
                <a:solidFill>
                  <a:srgbClr val="996600"/>
                </a:solidFill>
              </a:rPr>
              <a:t>  Useful only if </a:t>
            </a:r>
            <a:r>
              <a:rPr lang="en-US" i="1" dirty="0"/>
              <a:t>ceteris paribus</a:t>
            </a:r>
            <a:r>
              <a:rPr lang="en-US" i="1" dirty="0">
                <a:solidFill>
                  <a:srgbClr val="996600"/>
                </a:solidFill>
              </a:rPr>
              <a:t> </a:t>
            </a:r>
            <a:r>
              <a:rPr lang="en-US" dirty="0">
                <a:solidFill>
                  <a:srgbClr val="996600"/>
                </a:solidFill>
              </a:rPr>
              <a:t>(unlikely)</a:t>
            </a:r>
          </a:p>
        </p:txBody>
      </p:sp>
      <p:sp>
        <p:nvSpPr>
          <p:cNvPr id="5124" name="Text Box 4"/>
          <p:cNvSpPr txBox="1">
            <a:spLocks noChangeArrowheads="1"/>
          </p:cNvSpPr>
          <p:nvPr/>
        </p:nvSpPr>
        <p:spPr bwMode="auto">
          <a:xfrm>
            <a:off x="2286000" y="1600200"/>
            <a:ext cx="411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3200" i="1" dirty="0" err="1"/>
              <a:t>y</a:t>
            </a:r>
            <a:r>
              <a:rPr kumimoji="0" lang="en-US" sz="3200" i="1" baseline="-25000" dirty="0" err="1"/>
              <a:t>i</a:t>
            </a:r>
            <a:r>
              <a:rPr kumimoji="0" lang="en-US" sz="3200" dirty="0"/>
              <a:t> = </a:t>
            </a:r>
            <a:r>
              <a:rPr kumimoji="0" lang="en-US" sz="3200" i="1" dirty="0">
                <a:latin typeface="Symbol" pitchFamily="18" charset="2"/>
              </a:rPr>
              <a:t>b</a:t>
            </a:r>
            <a:r>
              <a:rPr kumimoji="0" lang="en-US" sz="3200" baseline="-25000" dirty="0"/>
              <a:t>0</a:t>
            </a:r>
            <a:r>
              <a:rPr kumimoji="0" lang="en-US" sz="3200" dirty="0"/>
              <a:t> + </a:t>
            </a:r>
            <a:r>
              <a:rPr kumimoji="0" lang="en-US" sz="3200" i="1" dirty="0">
                <a:latin typeface="Symbol" pitchFamily="18" charset="2"/>
              </a:rPr>
              <a:t>b</a:t>
            </a:r>
            <a:r>
              <a:rPr kumimoji="0" lang="en-US" sz="3200" baseline="-25000" dirty="0"/>
              <a:t>1</a:t>
            </a:r>
            <a:r>
              <a:rPr kumimoji="0" lang="en-US" sz="3200" i="1" dirty="0"/>
              <a:t>x</a:t>
            </a:r>
            <a:r>
              <a:rPr kumimoji="0" lang="en-US" sz="3200" i="1" baseline="-25000" dirty="0"/>
              <a:t>i</a:t>
            </a:r>
            <a:r>
              <a:rPr kumimoji="0" lang="en-US" sz="3200" dirty="0"/>
              <a:t> + </a:t>
            </a:r>
            <a:r>
              <a:rPr kumimoji="0" lang="en-US" sz="3200" i="1" dirty="0" err="1">
                <a:latin typeface="Symbol" pitchFamily="18" charset="2"/>
              </a:rPr>
              <a:t>e</a:t>
            </a:r>
            <a:r>
              <a:rPr kumimoji="0" lang="en-US" sz="3200" i="1" baseline="-25000" dirty="0" err="1"/>
              <a:t>i</a:t>
            </a:r>
            <a:endParaRPr kumimoji="0" lang="en-US" sz="3200" i="1" dirty="0"/>
          </a:p>
        </p:txBody>
      </p:sp>
      <p:pic>
        <p:nvPicPr>
          <p:cNvPr id="2050" name="Picture 2" descr="C:\Users\Blythe\AppData\Local\Microsoft\Windows\Temporary Internet Files\Content.IE5\707LO0B8\MC90038901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29400" y="1408888"/>
            <a:ext cx="1066800" cy="14980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Binary Predictors</a:t>
            </a:r>
          </a:p>
        </p:txBody>
      </p:sp>
      <p:sp>
        <p:nvSpPr>
          <p:cNvPr id="22531" name="Rectangle 6"/>
          <p:cNvSpPr>
            <a:spLocks noChangeArrowheads="1"/>
          </p:cNvSpPr>
          <p:nvPr/>
        </p:nvSpPr>
        <p:spPr bwMode="auto">
          <a:xfrm>
            <a:off x="762000" y="1676400"/>
            <a:ext cx="76200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dirty="0">
                <a:solidFill>
                  <a:srgbClr val="996600"/>
                </a:solidFill>
              </a:rPr>
              <a:t>A binary predictor has two values, denoting the presence or absence of a condition (usually coded 0 and 1).  Statisticians like to use intuitive names for the variables.  For example:</a:t>
            </a:r>
          </a:p>
          <a:p>
            <a:pPr algn="l"/>
            <a:endParaRPr lang="en-US" dirty="0">
              <a:solidFill>
                <a:srgbClr val="996600"/>
              </a:solidFill>
            </a:endParaRPr>
          </a:p>
          <a:p>
            <a:pPr algn="l"/>
            <a:r>
              <a:rPr lang="en-US" dirty="0"/>
              <a:t>     Employed  =  1    (if employed)</a:t>
            </a:r>
          </a:p>
          <a:p>
            <a:pPr algn="l"/>
            <a:r>
              <a:rPr lang="en-US" dirty="0"/>
              <a:t>     Employed  =  0    (otherwise)</a:t>
            </a:r>
          </a:p>
          <a:p>
            <a:pPr algn="l"/>
            <a:endParaRPr lang="en-US" dirty="0"/>
          </a:p>
          <a:p>
            <a:pPr algn="l"/>
            <a:r>
              <a:rPr lang="en-US" dirty="0"/>
              <a:t>     Fortune500 = 1    (if firm is in the Fortune 500)</a:t>
            </a:r>
          </a:p>
          <a:p>
            <a:pPr algn="l"/>
            <a:r>
              <a:rPr lang="en-US" dirty="0"/>
              <a:t>     Fortune500 = 0    (otherwise)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Binary Model</a:t>
            </a:r>
          </a:p>
        </p:txBody>
      </p:sp>
      <p:sp>
        <p:nvSpPr>
          <p:cNvPr id="23555" name="Rectangle 3"/>
          <p:cNvSpPr>
            <a:spLocks noChangeArrowheads="1"/>
          </p:cNvSpPr>
          <p:nvPr/>
        </p:nvSpPr>
        <p:spPr bwMode="auto">
          <a:xfrm>
            <a:off x="1371600" y="3276600"/>
            <a:ext cx="6705600" cy="2560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b="1" dirty="0">
                <a:solidFill>
                  <a:srgbClr val="996600"/>
                </a:solidFill>
              </a:rPr>
              <a:t> </a:t>
            </a:r>
            <a:r>
              <a:rPr lang="en-US" dirty="0">
                <a:solidFill>
                  <a:srgbClr val="996600"/>
                </a:solidFill>
              </a:rPr>
              <a:t>If </a:t>
            </a:r>
            <a:r>
              <a:rPr lang="en-US" i="1" dirty="0">
                <a:solidFill>
                  <a:srgbClr val="996600"/>
                </a:solidFill>
              </a:rPr>
              <a:t>X</a:t>
            </a:r>
            <a:r>
              <a:rPr lang="en-US" baseline="-25000" dirty="0">
                <a:solidFill>
                  <a:srgbClr val="996600"/>
                </a:solidFill>
              </a:rPr>
              <a:t>2</a:t>
            </a:r>
            <a:r>
              <a:rPr lang="en-US" dirty="0">
                <a:solidFill>
                  <a:srgbClr val="996600"/>
                </a:solidFill>
              </a:rPr>
              <a:t> = 0 then	</a:t>
            </a:r>
            <a:r>
              <a:rPr kumimoji="0" lang="en-US" sz="2000" i="1" dirty="0">
                <a:solidFill>
                  <a:srgbClr val="996600"/>
                </a:solidFill>
              </a:rPr>
              <a:t>Y</a:t>
            </a:r>
            <a:r>
              <a:rPr kumimoji="0" lang="en-US" sz="2000" baseline="-25000" dirty="0">
                <a:solidFill>
                  <a:srgbClr val="996600"/>
                </a:solidFill>
              </a:rPr>
              <a:t>i</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0</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1</a:t>
            </a:r>
            <a:r>
              <a:rPr kumimoji="0" lang="en-US" sz="2000" i="1" dirty="0">
                <a:solidFill>
                  <a:srgbClr val="996600"/>
                </a:solidFill>
              </a:rPr>
              <a:t>X</a:t>
            </a:r>
            <a:r>
              <a:rPr kumimoji="0" lang="en-US" sz="2000" baseline="-25000" dirty="0">
                <a:solidFill>
                  <a:srgbClr val="996600"/>
                </a:solidFill>
              </a:rPr>
              <a:t>1</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2</a:t>
            </a:r>
            <a:r>
              <a:rPr kumimoji="0" lang="en-US" sz="2000" dirty="0">
                <a:solidFill>
                  <a:srgbClr val="996600"/>
                </a:solidFill>
              </a:rPr>
              <a:t>(0) + </a:t>
            </a:r>
            <a:r>
              <a:rPr kumimoji="0" lang="en-US" sz="2000" dirty="0" err="1">
                <a:solidFill>
                  <a:srgbClr val="996600"/>
                </a:solidFill>
                <a:latin typeface="Symbol" pitchFamily="18" charset="2"/>
              </a:rPr>
              <a:t>e</a:t>
            </a:r>
            <a:r>
              <a:rPr kumimoji="0" lang="en-US" sz="2000" i="1" baseline="-25000" dirty="0" err="1">
                <a:solidFill>
                  <a:srgbClr val="996600"/>
                </a:solidFill>
              </a:rPr>
              <a:t>i</a:t>
            </a:r>
            <a:endParaRPr kumimoji="0" lang="en-US" sz="2000" i="1" baseline="-25000" dirty="0">
              <a:solidFill>
                <a:srgbClr val="996600"/>
              </a:solidFill>
            </a:endParaRPr>
          </a:p>
          <a:p>
            <a:pPr lvl="1" algn="l">
              <a:lnSpc>
                <a:spcPct val="150000"/>
              </a:lnSpc>
            </a:pPr>
            <a:r>
              <a:rPr kumimoji="0" lang="en-US" sz="2000" baseline="-25000" dirty="0">
                <a:solidFill>
                  <a:srgbClr val="996600"/>
                </a:solidFill>
              </a:rPr>
              <a:t>			       </a:t>
            </a:r>
            <a:r>
              <a:rPr kumimoji="0" lang="en-US" sz="2000" dirty="0">
                <a:solidFill>
                  <a:srgbClr val="996600"/>
                </a:solidFill>
              </a:rPr>
              <a:t>= </a:t>
            </a:r>
            <a:r>
              <a:rPr kumimoji="0" lang="en-US" sz="2000" dirty="0">
                <a:solidFill>
                  <a:srgbClr val="996600"/>
                </a:solidFill>
                <a:latin typeface="Symbol" pitchFamily="18" charset="2"/>
              </a:rPr>
              <a:t>b</a:t>
            </a:r>
            <a:r>
              <a:rPr kumimoji="0" lang="en-US" sz="2000" baseline="-25000" dirty="0">
                <a:solidFill>
                  <a:srgbClr val="996600"/>
                </a:solidFill>
              </a:rPr>
              <a:t>0</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1</a:t>
            </a:r>
            <a:r>
              <a:rPr kumimoji="0" lang="en-US" sz="2000" i="1" dirty="0">
                <a:solidFill>
                  <a:srgbClr val="996600"/>
                </a:solidFill>
              </a:rPr>
              <a:t>X</a:t>
            </a:r>
            <a:r>
              <a:rPr kumimoji="0" lang="en-US" sz="2000" baseline="-25000" dirty="0">
                <a:solidFill>
                  <a:srgbClr val="996600"/>
                </a:solidFill>
              </a:rPr>
              <a:t>1</a:t>
            </a:r>
            <a:r>
              <a:rPr kumimoji="0" lang="en-US" sz="2000" dirty="0">
                <a:solidFill>
                  <a:srgbClr val="996600"/>
                </a:solidFill>
              </a:rPr>
              <a:t> + </a:t>
            </a:r>
            <a:r>
              <a:rPr kumimoji="0" lang="en-US" sz="2000" dirty="0" err="1">
                <a:solidFill>
                  <a:srgbClr val="996600"/>
                </a:solidFill>
                <a:latin typeface="Symbol" pitchFamily="18" charset="2"/>
              </a:rPr>
              <a:t>e</a:t>
            </a:r>
            <a:r>
              <a:rPr kumimoji="0" lang="en-US" sz="2000" i="1" baseline="-25000" dirty="0" err="1">
                <a:solidFill>
                  <a:srgbClr val="996600"/>
                </a:solidFill>
              </a:rPr>
              <a:t>i</a:t>
            </a:r>
            <a:endParaRPr kumimoji="0" lang="en-US" sz="2000" i="1" baseline="-25000" dirty="0">
              <a:solidFill>
                <a:srgbClr val="996600"/>
              </a:solidFill>
            </a:endParaRPr>
          </a:p>
          <a:p>
            <a:pPr algn="l">
              <a:lnSpc>
                <a:spcPct val="150000"/>
              </a:lnSpc>
            </a:pPr>
            <a:r>
              <a:rPr kumimoji="0" lang="en-US" dirty="0">
                <a:solidFill>
                  <a:srgbClr val="996600"/>
                </a:solidFill>
              </a:rPr>
              <a:t> If </a:t>
            </a:r>
            <a:r>
              <a:rPr kumimoji="0" lang="en-US" i="1" dirty="0">
                <a:solidFill>
                  <a:srgbClr val="996600"/>
                </a:solidFill>
              </a:rPr>
              <a:t>X</a:t>
            </a:r>
            <a:r>
              <a:rPr kumimoji="0" lang="en-US" baseline="-25000" dirty="0">
                <a:solidFill>
                  <a:srgbClr val="996600"/>
                </a:solidFill>
              </a:rPr>
              <a:t>2</a:t>
            </a:r>
            <a:r>
              <a:rPr kumimoji="0" lang="en-US" dirty="0">
                <a:solidFill>
                  <a:srgbClr val="996600"/>
                </a:solidFill>
              </a:rPr>
              <a:t> = 1 then	</a:t>
            </a:r>
            <a:r>
              <a:rPr kumimoji="0" lang="en-US" sz="2000" i="1" dirty="0">
                <a:solidFill>
                  <a:srgbClr val="996600"/>
                </a:solidFill>
              </a:rPr>
              <a:t>Y</a:t>
            </a:r>
            <a:r>
              <a:rPr kumimoji="0" lang="en-US" sz="2000" baseline="-25000" dirty="0">
                <a:solidFill>
                  <a:srgbClr val="996600"/>
                </a:solidFill>
              </a:rPr>
              <a:t>i</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0</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1</a:t>
            </a:r>
            <a:r>
              <a:rPr kumimoji="0" lang="en-US" sz="2000" i="1" dirty="0">
                <a:solidFill>
                  <a:srgbClr val="996600"/>
                </a:solidFill>
              </a:rPr>
              <a:t>X</a:t>
            </a:r>
            <a:r>
              <a:rPr kumimoji="0" lang="en-US" sz="2000" baseline="-25000" dirty="0">
                <a:solidFill>
                  <a:srgbClr val="996600"/>
                </a:solidFill>
              </a:rPr>
              <a:t>1</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2</a:t>
            </a:r>
            <a:r>
              <a:rPr kumimoji="0" lang="en-US" sz="2000" dirty="0">
                <a:solidFill>
                  <a:srgbClr val="996600"/>
                </a:solidFill>
              </a:rPr>
              <a:t>(1) + </a:t>
            </a:r>
            <a:r>
              <a:rPr kumimoji="0" lang="en-US" sz="2000" dirty="0" err="1">
                <a:solidFill>
                  <a:srgbClr val="996600"/>
                </a:solidFill>
                <a:latin typeface="Symbol" pitchFamily="18" charset="2"/>
              </a:rPr>
              <a:t>e</a:t>
            </a:r>
            <a:r>
              <a:rPr kumimoji="0" lang="en-US" sz="2000" i="1" baseline="-25000" dirty="0" err="1">
                <a:solidFill>
                  <a:srgbClr val="996600"/>
                </a:solidFill>
              </a:rPr>
              <a:t>i</a:t>
            </a:r>
            <a:endParaRPr kumimoji="0" lang="en-US" sz="2000" i="1" baseline="-25000" dirty="0">
              <a:solidFill>
                <a:srgbClr val="996600"/>
              </a:solidFill>
            </a:endParaRPr>
          </a:p>
          <a:p>
            <a:pPr lvl="1" algn="l">
              <a:lnSpc>
                <a:spcPct val="150000"/>
              </a:lnSpc>
            </a:pPr>
            <a:r>
              <a:rPr kumimoji="0" lang="en-US" sz="2000" baseline="-25000" dirty="0">
                <a:solidFill>
                  <a:srgbClr val="996600"/>
                </a:solidFill>
              </a:rPr>
              <a:t>			      </a:t>
            </a:r>
            <a:r>
              <a:rPr kumimoji="0" lang="en-US" sz="2000" dirty="0">
                <a:solidFill>
                  <a:srgbClr val="996600"/>
                </a:solidFill>
              </a:rPr>
              <a:t>= (</a:t>
            </a:r>
            <a:r>
              <a:rPr kumimoji="0" lang="en-US" sz="2000" dirty="0">
                <a:solidFill>
                  <a:srgbClr val="996600"/>
                </a:solidFill>
                <a:latin typeface="Symbol" pitchFamily="18" charset="2"/>
              </a:rPr>
              <a:t>b</a:t>
            </a:r>
            <a:r>
              <a:rPr kumimoji="0" lang="en-US" sz="2000" baseline="-25000" dirty="0">
                <a:solidFill>
                  <a:srgbClr val="996600"/>
                </a:solidFill>
              </a:rPr>
              <a:t>0</a:t>
            </a:r>
            <a:r>
              <a:rPr kumimoji="0" lang="en-US" sz="2000" dirty="0">
                <a:solidFill>
                  <a:srgbClr val="996600"/>
                </a:solidFill>
              </a:rPr>
              <a:t>+</a:t>
            </a:r>
            <a:r>
              <a:rPr kumimoji="0" lang="en-US" sz="2000" dirty="0">
                <a:solidFill>
                  <a:srgbClr val="996600"/>
                </a:solidFill>
                <a:latin typeface="Symbol" pitchFamily="18" charset="2"/>
              </a:rPr>
              <a:t>b</a:t>
            </a:r>
            <a:r>
              <a:rPr kumimoji="0" lang="en-US" sz="2000" baseline="-25000" dirty="0">
                <a:solidFill>
                  <a:srgbClr val="996600"/>
                </a:solidFill>
              </a:rPr>
              <a:t>2</a:t>
            </a:r>
            <a:r>
              <a:rPr kumimoji="0" lang="en-US" sz="2000" dirty="0">
                <a:solidFill>
                  <a:srgbClr val="996600"/>
                </a:solidFill>
              </a:rPr>
              <a:t>) + </a:t>
            </a:r>
            <a:r>
              <a:rPr kumimoji="0" lang="en-US" sz="2000" dirty="0">
                <a:solidFill>
                  <a:srgbClr val="996600"/>
                </a:solidFill>
                <a:latin typeface="Symbol" pitchFamily="18" charset="2"/>
              </a:rPr>
              <a:t>b</a:t>
            </a:r>
            <a:r>
              <a:rPr kumimoji="0" lang="en-US" sz="2000" baseline="-25000" dirty="0">
                <a:solidFill>
                  <a:srgbClr val="996600"/>
                </a:solidFill>
              </a:rPr>
              <a:t>1</a:t>
            </a:r>
            <a:r>
              <a:rPr kumimoji="0" lang="en-US" sz="2000" dirty="0">
                <a:solidFill>
                  <a:srgbClr val="996600"/>
                </a:solidFill>
              </a:rPr>
              <a:t>X</a:t>
            </a:r>
            <a:r>
              <a:rPr kumimoji="0" lang="en-US" sz="2000" baseline="-25000" dirty="0">
                <a:solidFill>
                  <a:srgbClr val="996600"/>
                </a:solidFill>
              </a:rPr>
              <a:t>1</a:t>
            </a:r>
            <a:r>
              <a:rPr kumimoji="0" lang="en-US" sz="2000" dirty="0">
                <a:solidFill>
                  <a:srgbClr val="996600"/>
                </a:solidFill>
              </a:rPr>
              <a:t> + </a:t>
            </a:r>
            <a:r>
              <a:rPr kumimoji="0" lang="en-US" sz="2000" dirty="0" err="1">
                <a:solidFill>
                  <a:srgbClr val="996600"/>
                </a:solidFill>
                <a:latin typeface="Symbol" pitchFamily="18" charset="2"/>
              </a:rPr>
              <a:t>e</a:t>
            </a:r>
            <a:r>
              <a:rPr kumimoji="0" lang="en-US" sz="2000" baseline="-25000" dirty="0" err="1">
                <a:solidFill>
                  <a:srgbClr val="996600"/>
                </a:solidFill>
              </a:rPr>
              <a:t>i</a:t>
            </a:r>
            <a:endParaRPr kumimoji="0" lang="en-US" sz="2000" baseline="-25000" dirty="0">
              <a:solidFill>
                <a:srgbClr val="996600"/>
              </a:solidFill>
            </a:endParaRPr>
          </a:p>
          <a:p>
            <a:pPr algn="l">
              <a:lnSpc>
                <a:spcPct val="150000"/>
              </a:lnSpc>
            </a:pPr>
            <a:r>
              <a:rPr kumimoji="0" lang="en-US" baseline="-25000" dirty="0">
                <a:solidFill>
                  <a:srgbClr val="996600"/>
                </a:solidFill>
              </a:rPr>
              <a:t> </a:t>
            </a:r>
            <a:r>
              <a:rPr kumimoji="0" lang="en-US" sz="2800" dirty="0">
                <a:solidFill>
                  <a:srgbClr val="996600"/>
                </a:solidFill>
                <a:sym typeface="Symbol" pitchFamily="18" charset="2"/>
              </a:rPr>
              <a:t></a:t>
            </a:r>
            <a:r>
              <a:rPr kumimoji="0" lang="en-US" dirty="0">
                <a:solidFill>
                  <a:srgbClr val="996600"/>
                </a:solidFill>
                <a:sym typeface="Symbol" pitchFamily="18" charset="2"/>
              </a:rPr>
              <a:t> </a:t>
            </a:r>
            <a:r>
              <a:rPr kumimoji="0" lang="en-US" dirty="0">
                <a:solidFill>
                  <a:srgbClr val="996600"/>
                </a:solidFill>
              </a:rPr>
              <a:t>The binary variable shifts the intercept</a:t>
            </a:r>
            <a:endParaRPr kumimoji="0" lang="en-US" baseline="-25000" dirty="0">
              <a:solidFill>
                <a:srgbClr val="996600"/>
              </a:solidFill>
            </a:endParaRPr>
          </a:p>
        </p:txBody>
      </p:sp>
      <p:sp>
        <p:nvSpPr>
          <p:cNvPr id="23556" name="Text Box 4"/>
          <p:cNvSpPr txBox="1">
            <a:spLocks noChangeArrowheads="1"/>
          </p:cNvSpPr>
          <p:nvPr/>
        </p:nvSpPr>
        <p:spPr bwMode="auto">
          <a:xfrm>
            <a:off x="990600" y="1447800"/>
            <a:ext cx="6934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2800" i="1" dirty="0"/>
              <a:t>Y</a:t>
            </a:r>
            <a:r>
              <a:rPr kumimoji="0" lang="en-US" sz="2800" dirty="0"/>
              <a:t> = </a:t>
            </a:r>
            <a:r>
              <a:rPr kumimoji="0" lang="en-US" sz="2800" dirty="0">
                <a:latin typeface="Symbol" pitchFamily="18" charset="2"/>
              </a:rPr>
              <a:t>b</a:t>
            </a:r>
            <a:r>
              <a:rPr kumimoji="0" lang="en-US" sz="2800" baseline="-25000" dirty="0"/>
              <a:t>0</a:t>
            </a:r>
            <a:r>
              <a:rPr kumimoji="0" lang="en-US" sz="2800" dirty="0"/>
              <a:t> + </a:t>
            </a:r>
            <a:r>
              <a:rPr kumimoji="0" lang="en-US" sz="2800" dirty="0">
                <a:latin typeface="Symbol" pitchFamily="18" charset="2"/>
              </a:rPr>
              <a:t>b</a:t>
            </a:r>
            <a:r>
              <a:rPr kumimoji="0" lang="en-US" sz="2800" baseline="-25000" dirty="0"/>
              <a:t>1</a:t>
            </a:r>
            <a:r>
              <a:rPr kumimoji="0" lang="en-US" sz="2800" i="1" dirty="0"/>
              <a:t>X</a:t>
            </a:r>
            <a:r>
              <a:rPr kumimoji="0" lang="en-US" sz="2800" baseline="-25000" dirty="0"/>
              <a:t>1</a:t>
            </a:r>
            <a:r>
              <a:rPr kumimoji="0" lang="en-US" sz="2800" dirty="0"/>
              <a:t> + </a:t>
            </a:r>
            <a:r>
              <a:rPr kumimoji="0" lang="en-US" sz="2800" dirty="0">
                <a:solidFill>
                  <a:srgbClr val="FF0000"/>
                </a:solidFill>
                <a:latin typeface="Symbol" pitchFamily="18" charset="2"/>
              </a:rPr>
              <a:t>b</a:t>
            </a:r>
            <a:r>
              <a:rPr kumimoji="0" lang="en-US" sz="2800" baseline="-25000" dirty="0">
                <a:solidFill>
                  <a:srgbClr val="FF0000"/>
                </a:solidFill>
              </a:rPr>
              <a:t>2</a:t>
            </a:r>
            <a:r>
              <a:rPr kumimoji="0" lang="en-US" sz="2800" i="1" dirty="0">
                <a:solidFill>
                  <a:srgbClr val="FF0000"/>
                </a:solidFill>
              </a:rPr>
              <a:t>X</a:t>
            </a:r>
            <a:r>
              <a:rPr kumimoji="0" lang="en-US" sz="2800" baseline="-25000" dirty="0">
                <a:solidFill>
                  <a:srgbClr val="FF0000"/>
                </a:solidFill>
              </a:rPr>
              <a:t>2</a:t>
            </a:r>
            <a:r>
              <a:rPr kumimoji="0" lang="en-US" sz="2800" dirty="0"/>
              <a:t> + </a:t>
            </a:r>
            <a:r>
              <a:rPr kumimoji="0" lang="en-US" sz="2800" dirty="0" err="1">
                <a:latin typeface="Symbol" pitchFamily="18" charset="2"/>
              </a:rPr>
              <a:t>e</a:t>
            </a:r>
            <a:r>
              <a:rPr kumimoji="0" lang="en-US" sz="2800" i="1" baseline="-25000" dirty="0" err="1"/>
              <a:t>i</a:t>
            </a:r>
            <a:endParaRPr kumimoji="0" lang="en-US" sz="2800" i="1" baseline="-25000" dirty="0"/>
          </a:p>
        </p:txBody>
      </p:sp>
      <p:sp>
        <p:nvSpPr>
          <p:cNvPr id="23557" name="Text Box 5"/>
          <p:cNvSpPr txBox="1">
            <a:spLocks noChangeArrowheads="1"/>
          </p:cNvSpPr>
          <p:nvPr/>
        </p:nvSpPr>
        <p:spPr bwMode="auto">
          <a:xfrm>
            <a:off x="3276600" y="27432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Explanation</a:t>
            </a:r>
            <a:endParaRPr lang="en-US" i="1"/>
          </a:p>
        </p:txBody>
      </p:sp>
      <p:sp>
        <p:nvSpPr>
          <p:cNvPr id="23558" name="Text Box 6"/>
          <p:cNvSpPr txBox="1">
            <a:spLocks noChangeArrowheads="1"/>
          </p:cNvSpPr>
          <p:nvPr/>
        </p:nvSpPr>
        <p:spPr bwMode="auto">
          <a:xfrm>
            <a:off x="6477000" y="2514600"/>
            <a:ext cx="2286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600" i="1">
                <a:solidFill>
                  <a:srgbClr val="FF0000"/>
                </a:solidFill>
              </a:rPr>
              <a:t>X</a:t>
            </a:r>
            <a:r>
              <a:rPr lang="en-US" sz="1600" baseline="-25000">
                <a:solidFill>
                  <a:srgbClr val="FF0000"/>
                </a:solidFill>
              </a:rPr>
              <a:t>2</a:t>
            </a:r>
            <a:r>
              <a:rPr lang="en-US" sz="1600">
                <a:solidFill>
                  <a:srgbClr val="FF0000"/>
                </a:solidFill>
              </a:rPr>
              <a:t> is binary (0 or 1)</a:t>
            </a:r>
          </a:p>
        </p:txBody>
      </p:sp>
      <p:sp>
        <p:nvSpPr>
          <p:cNvPr id="23559" name="Line 7"/>
          <p:cNvSpPr>
            <a:spLocks noChangeShapeType="1"/>
          </p:cNvSpPr>
          <p:nvPr/>
        </p:nvSpPr>
        <p:spPr bwMode="auto">
          <a:xfrm flipH="1" flipV="1">
            <a:off x="5638800" y="2057400"/>
            <a:ext cx="838200" cy="457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Example: Binary Predictors</a:t>
            </a:r>
          </a:p>
        </p:txBody>
      </p:sp>
      <p:sp>
        <p:nvSpPr>
          <p:cNvPr id="24579" name="Rectangle 3"/>
          <p:cNvSpPr>
            <a:spLocks noChangeArrowheads="1"/>
          </p:cNvSpPr>
          <p:nvPr/>
        </p:nvSpPr>
        <p:spPr bwMode="auto">
          <a:xfrm>
            <a:off x="990600" y="2971800"/>
            <a:ext cx="7620000" cy="305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dirty="0">
                <a:solidFill>
                  <a:srgbClr val="996600"/>
                </a:solidFill>
              </a:rPr>
              <a:t>Define:	Stick = 1 if manual transmission</a:t>
            </a:r>
          </a:p>
          <a:p>
            <a:pPr algn="l"/>
            <a:r>
              <a:rPr lang="en-US" dirty="0">
                <a:solidFill>
                  <a:srgbClr val="996600"/>
                </a:solidFill>
              </a:rPr>
              <a:t>		Stick =  0 if automatic</a:t>
            </a:r>
          </a:p>
          <a:p>
            <a:pPr algn="l">
              <a:lnSpc>
                <a:spcPct val="70000"/>
              </a:lnSpc>
            </a:pPr>
            <a:endParaRPr lang="en-US" dirty="0">
              <a:solidFill>
                <a:srgbClr val="996600"/>
              </a:solidFill>
            </a:endParaRPr>
          </a:p>
          <a:p>
            <a:pPr algn="l"/>
            <a:r>
              <a:rPr lang="en-US" dirty="0">
                <a:solidFill>
                  <a:srgbClr val="996600"/>
                </a:solidFill>
              </a:rPr>
              <a:t> If Stick = 0 then	</a:t>
            </a:r>
            <a:r>
              <a:rPr kumimoji="0" lang="en-US" sz="2000" dirty="0">
                <a:solidFill>
                  <a:srgbClr val="996600"/>
                </a:solidFill>
              </a:rPr>
              <a:t>MPG = 39.5 </a:t>
            </a:r>
            <a:r>
              <a:rPr kumimoji="0" lang="en-US" dirty="0">
                <a:solidFill>
                  <a:srgbClr val="996600"/>
                </a:solidFill>
              </a:rPr>
              <a:t>–</a:t>
            </a:r>
            <a:r>
              <a:rPr kumimoji="0" lang="en-US" sz="2000" dirty="0">
                <a:solidFill>
                  <a:srgbClr val="996600"/>
                </a:solidFill>
              </a:rPr>
              <a:t> 0.00463 Weight + 1.51(0)</a:t>
            </a:r>
            <a:r>
              <a:rPr kumimoji="0" lang="en-US" sz="2000" baseline="-25000" dirty="0">
                <a:solidFill>
                  <a:srgbClr val="996600"/>
                </a:solidFill>
              </a:rPr>
              <a:t>		</a:t>
            </a:r>
            <a:r>
              <a:rPr kumimoji="0" lang="en-US" sz="2000" dirty="0">
                <a:solidFill>
                  <a:srgbClr val="996600"/>
                </a:solidFill>
              </a:rPr>
              <a:t>i.e.,	MPG = 39.5 –0.00463 Weight</a:t>
            </a:r>
          </a:p>
          <a:p>
            <a:pPr algn="l"/>
            <a:endParaRPr kumimoji="0" lang="en-US" dirty="0">
              <a:solidFill>
                <a:srgbClr val="996600"/>
              </a:solidFill>
            </a:endParaRPr>
          </a:p>
          <a:p>
            <a:pPr algn="l"/>
            <a:r>
              <a:rPr kumimoji="0" lang="en-US" dirty="0">
                <a:solidFill>
                  <a:srgbClr val="996600"/>
                </a:solidFill>
              </a:rPr>
              <a:t> If Stick = 1 then	</a:t>
            </a:r>
            <a:r>
              <a:rPr kumimoji="0" lang="en-US" sz="2000" dirty="0">
                <a:solidFill>
                  <a:srgbClr val="996600"/>
                </a:solidFill>
              </a:rPr>
              <a:t>MPG = 39.5 </a:t>
            </a:r>
            <a:r>
              <a:rPr kumimoji="0" lang="en-US" dirty="0">
                <a:solidFill>
                  <a:srgbClr val="996600"/>
                </a:solidFill>
              </a:rPr>
              <a:t>–</a:t>
            </a:r>
            <a:r>
              <a:rPr kumimoji="0" lang="en-US" sz="2000" dirty="0">
                <a:solidFill>
                  <a:srgbClr val="996600"/>
                </a:solidFill>
              </a:rPr>
              <a:t> 0.00463 Weight + 1.51(1)</a:t>
            </a:r>
          </a:p>
          <a:p>
            <a:pPr algn="l"/>
            <a:r>
              <a:rPr kumimoji="0" lang="en-US" sz="2000" dirty="0">
                <a:solidFill>
                  <a:srgbClr val="996600"/>
                </a:solidFill>
              </a:rPr>
              <a:t> 		i.e.,	MPG = 41.01 – 0.00463 Weight</a:t>
            </a:r>
          </a:p>
          <a:p>
            <a:pPr algn="l">
              <a:lnSpc>
                <a:spcPct val="80000"/>
              </a:lnSpc>
            </a:pPr>
            <a:endParaRPr kumimoji="0" lang="en-US" sz="2000" dirty="0">
              <a:solidFill>
                <a:srgbClr val="996600"/>
              </a:solidFill>
            </a:endParaRPr>
          </a:p>
        </p:txBody>
      </p:sp>
      <p:sp>
        <p:nvSpPr>
          <p:cNvPr id="24580" name="Text Box 4"/>
          <p:cNvSpPr txBox="1">
            <a:spLocks noChangeArrowheads="1"/>
          </p:cNvSpPr>
          <p:nvPr/>
        </p:nvSpPr>
        <p:spPr bwMode="auto">
          <a:xfrm>
            <a:off x="457200" y="1447800"/>
            <a:ext cx="82296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2800" dirty="0"/>
              <a:t>MPG = 39.5 – 0.00463 Weight + 1.51 Stick </a:t>
            </a:r>
            <a:endParaRPr kumimoji="0" lang="en-US" sz="2800" baseline="-25000" dirty="0"/>
          </a:p>
        </p:txBody>
      </p:sp>
      <p:sp>
        <p:nvSpPr>
          <p:cNvPr id="24581" name="Text Box 5"/>
          <p:cNvSpPr txBox="1">
            <a:spLocks noChangeArrowheads="1"/>
          </p:cNvSpPr>
          <p:nvPr/>
        </p:nvSpPr>
        <p:spPr bwMode="auto">
          <a:xfrm>
            <a:off x="3352800" y="23622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a:t>Explanation</a:t>
            </a:r>
            <a:endParaRPr lang="en-US" i="1"/>
          </a:p>
        </p:txBody>
      </p:sp>
      <p:pic>
        <p:nvPicPr>
          <p:cNvPr id="7170" name="Picture 2" descr="C:\Users\Blythe\AppData\Local\Microsoft\Windows\Temporary Internet Files\Content.IE5\POCLGNHA\MC900446060[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3113" y="6077329"/>
            <a:ext cx="1612087" cy="55412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05200" y="6077329"/>
            <a:ext cx="3657600" cy="461665"/>
          </a:xfrm>
          <a:prstGeom prst="rect">
            <a:avLst/>
          </a:prstGeom>
          <a:noFill/>
        </p:spPr>
        <p:txBody>
          <a:bodyPr wrap="square" rtlCol="0">
            <a:spAutoFit/>
          </a:bodyPr>
          <a:lstStyle/>
          <a:p>
            <a:pPr algn="l"/>
            <a:r>
              <a:rPr kumimoji="0" lang="en-US" dirty="0">
                <a:solidFill>
                  <a:srgbClr val="002060"/>
                </a:solidFill>
                <a:latin typeface="Times New Roman" pitchFamily="18" charset="0"/>
                <a:cs typeface="Times New Roman" pitchFamily="18" charset="0"/>
              </a:rPr>
              <a:t> </a:t>
            </a:r>
            <a:r>
              <a:rPr kumimoji="0" lang="en-US" sz="1600" dirty="0">
                <a:solidFill>
                  <a:srgbClr val="002060"/>
                </a:solidFill>
                <a:latin typeface="Times New Roman" pitchFamily="18" charset="0"/>
                <a:cs typeface="Times New Roman" pitchFamily="18" charset="0"/>
              </a:rPr>
              <a:t>The binary variable shifts the </a:t>
            </a:r>
            <a:r>
              <a:rPr kumimoji="0" lang="en-US" sz="1600" i="1" dirty="0" smtClean="0">
                <a:solidFill>
                  <a:schemeClr val="accent6">
                    <a:lumMod val="75000"/>
                  </a:schemeClr>
                </a:solidFill>
                <a:latin typeface="Times New Roman" pitchFamily="18" charset="0"/>
                <a:cs typeface="Times New Roman" pitchFamily="18" charset="0"/>
              </a:rPr>
              <a:t>intercept</a:t>
            </a:r>
            <a:r>
              <a:rPr kumimoji="0" lang="en-US" sz="1600" i="1" dirty="0" smtClean="0">
                <a:solidFill>
                  <a:srgbClr val="002060"/>
                </a:solidFill>
                <a:latin typeface="Times New Roman" pitchFamily="18" charset="0"/>
                <a:cs typeface="Times New Roman" pitchFamily="18" charset="0"/>
              </a:rPr>
              <a:t>.</a:t>
            </a:r>
            <a:endParaRPr lang="en-US"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533400"/>
            <a:ext cx="8421688" cy="798513"/>
          </a:xfrm>
        </p:spPr>
        <p:txBody>
          <a:bodyPr/>
          <a:lstStyle/>
          <a:p>
            <a:pPr algn="ctr"/>
            <a:r>
              <a:rPr lang="en-US" sz="3200" b="1" dirty="0">
                <a:effectLst>
                  <a:outerShdw blurRad="38100" dist="38100" dir="2700000" algn="tl">
                    <a:srgbClr val="000000"/>
                  </a:outerShdw>
                </a:effectLst>
                <a:latin typeface="Arial" charset="0"/>
              </a:rPr>
              <a:t>Binaries Shift the Intercept</a:t>
            </a:r>
          </a:p>
        </p:txBody>
      </p:sp>
      <p:pic>
        <p:nvPicPr>
          <p:cNvPr id="25603" name="Picture 7"/>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1600200"/>
            <a:ext cx="8153400" cy="4568825"/>
          </a:xfrm>
          <a:noFill/>
        </p:spPr>
      </p:pic>
      <p:sp>
        <p:nvSpPr>
          <p:cNvPr id="25604" name="Line 9"/>
          <p:cNvSpPr>
            <a:spLocks noChangeShapeType="1"/>
          </p:cNvSpPr>
          <p:nvPr/>
        </p:nvSpPr>
        <p:spPr bwMode="auto">
          <a:xfrm flipH="1">
            <a:off x="6019800" y="2362200"/>
            <a:ext cx="762000" cy="6858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25605" name="Text Box 10"/>
          <p:cNvSpPr txBox="1">
            <a:spLocks noChangeArrowheads="1"/>
          </p:cNvSpPr>
          <p:nvPr/>
        </p:nvSpPr>
        <p:spPr bwMode="auto">
          <a:xfrm>
            <a:off x="6858000" y="1905000"/>
            <a:ext cx="1371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600">
                <a:solidFill>
                  <a:srgbClr val="FF0000"/>
                </a:solidFill>
              </a:rPr>
              <a:t>Same slope, different intercepts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990600" y="457200"/>
            <a:ext cx="7696200" cy="671513"/>
          </a:xfrm>
        </p:spPr>
        <p:txBody>
          <a:bodyPr/>
          <a:lstStyle/>
          <a:p>
            <a:pPr algn="ctr"/>
            <a:r>
              <a:rPr lang="en-US" sz="3200" b="1" dirty="0">
                <a:effectLst>
                  <a:outerShdw blurRad="38100" dist="38100" dir="2700000" algn="tl">
                    <a:srgbClr val="000000"/>
                  </a:outerShdw>
                </a:effectLst>
                <a:latin typeface="Arial" charset="0"/>
              </a:rPr>
              <a:t>Only </a:t>
            </a:r>
            <a:r>
              <a:rPr lang="en-US" sz="3200" b="1" i="1" dirty="0" smtClean="0">
                <a:effectLst>
                  <a:outerShdw blurRad="38100" dist="38100" dir="2700000" algn="tl">
                    <a:srgbClr val="000000"/>
                  </a:outerShdw>
                </a:effectLst>
                <a:latin typeface="Arial" charset="0"/>
              </a:rPr>
              <a:t>c</a:t>
            </a:r>
            <a:r>
              <a:rPr lang="en-US" sz="3200" b="1" dirty="0" smtClean="0">
                <a:effectLst>
                  <a:outerShdw blurRad="38100" dist="38100" dir="2700000" algn="tl">
                    <a:srgbClr val="000000"/>
                  </a:outerShdw>
                </a:effectLst>
                <a:latin typeface="Arial" charset="0"/>
              </a:rPr>
              <a:t>–1 </a:t>
            </a:r>
            <a:r>
              <a:rPr lang="en-US" sz="3200" b="1" dirty="0">
                <a:effectLst>
                  <a:outerShdw blurRad="38100" dist="38100" dir="2700000" algn="tl">
                    <a:srgbClr val="000000"/>
                  </a:outerShdw>
                </a:effectLst>
                <a:latin typeface="Arial" charset="0"/>
              </a:rPr>
              <a:t>Predictors for </a:t>
            </a:r>
            <a:r>
              <a:rPr lang="en-US" sz="3200" b="1" i="1" dirty="0" smtClean="0">
                <a:effectLst>
                  <a:outerShdw blurRad="38100" dist="38100" dir="2700000" algn="tl">
                    <a:srgbClr val="000000"/>
                  </a:outerShdw>
                </a:effectLst>
                <a:latin typeface="Arial" charset="0"/>
              </a:rPr>
              <a:t>c</a:t>
            </a:r>
            <a:r>
              <a:rPr lang="en-US" sz="3200" b="1" dirty="0" smtClean="0">
                <a:effectLst>
                  <a:outerShdw blurRad="38100" dist="38100" dir="2700000" algn="tl">
                    <a:srgbClr val="000000"/>
                  </a:outerShdw>
                </a:effectLst>
                <a:latin typeface="Arial" charset="0"/>
              </a:rPr>
              <a:t> </a:t>
            </a:r>
            <a:r>
              <a:rPr lang="en-US" sz="3200" b="1" dirty="0">
                <a:effectLst>
                  <a:outerShdw blurRad="38100" dist="38100" dir="2700000" algn="tl">
                    <a:srgbClr val="000000"/>
                  </a:outerShdw>
                </a:effectLst>
                <a:latin typeface="Arial" charset="0"/>
              </a:rPr>
              <a:t>Groups?</a:t>
            </a:r>
          </a:p>
        </p:txBody>
      </p:sp>
      <p:sp>
        <p:nvSpPr>
          <p:cNvPr id="26627" name="Rectangle 3"/>
          <p:cNvSpPr>
            <a:spLocks noChangeArrowheads="1"/>
          </p:cNvSpPr>
          <p:nvPr/>
        </p:nvSpPr>
        <p:spPr bwMode="auto">
          <a:xfrm>
            <a:off x="533400" y="2133600"/>
            <a:ext cx="74676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2000" dirty="0">
                <a:solidFill>
                  <a:srgbClr val="996600"/>
                </a:solidFill>
              </a:rPr>
              <a:t>Gender (male, female) requires only 1 predictor (e.g., male) because male=0 indicates a female.</a:t>
            </a:r>
          </a:p>
          <a:p>
            <a:pPr algn="l"/>
            <a:endParaRPr lang="en-US" sz="2000" dirty="0">
              <a:solidFill>
                <a:srgbClr val="996600"/>
              </a:solidFill>
            </a:endParaRPr>
          </a:p>
          <a:p>
            <a:pPr algn="l"/>
            <a:r>
              <a:rPr lang="en-US" sz="2000" dirty="0">
                <a:solidFill>
                  <a:srgbClr val="996600"/>
                </a:solidFill>
              </a:rPr>
              <a:t>Four seasons (fall, winter, spring, summer) require only 3 predictors (e.g., fall, winter, spring) because when all three binaries are 0 it must be summer.</a:t>
            </a:r>
          </a:p>
          <a:p>
            <a:pPr algn="l"/>
            <a:endParaRPr lang="en-US" sz="2000" dirty="0">
              <a:solidFill>
                <a:srgbClr val="996600"/>
              </a:solidFill>
            </a:endParaRPr>
          </a:p>
          <a:p>
            <a:pPr algn="l"/>
            <a:r>
              <a:rPr lang="en-US" sz="2000" dirty="0">
                <a:solidFill>
                  <a:srgbClr val="996600"/>
                </a:solidFill>
              </a:rPr>
              <a:t>For U.S. states, four regions (</a:t>
            </a:r>
            <a:r>
              <a:rPr lang="en-US" sz="2000" dirty="0" err="1">
                <a:solidFill>
                  <a:srgbClr val="996600"/>
                </a:solidFill>
              </a:rPr>
              <a:t>northeast,southeast</a:t>
            </a:r>
            <a:r>
              <a:rPr lang="en-US" sz="2000" dirty="0">
                <a:solidFill>
                  <a:srgbClr val="996600"/>
                </a:solidFill>
              </a:rPr>
              <a:t>, </a:t>
            </a:r>
            <a:r>
              <a:rPr lang="en-US" sz="2000" dirty="0" err="1">
                <a:solidFill>
                  <a:srgbClr val="996600"/>
                </a:solidFill>
              </a:rPr>
              <a:t>midwest</a:t>
            </a:r>
            <a:r>
              <a:rPr lang="en-US" sz="2000" dirty="0">
                <a:solidFill>
                  <a:srgbClr val="996600"/>
                </a:solidFill>
              </a:rPr>
              <a:t>, west) require only 3 predictors (e.g., northeast, southeast, west) since when all three binaries are 0 the state must be in the </a:t>
            </a:r>
            <a:r>
              <a:rPr lang="en-US" sz="2000" dirty="0" err="1" smtClean="0">
                <a:solidFill>
                  <a:srgbClr val="996600"/>
                </a:solidFill>
              </a:rPr>
              <a:t>midwest</a:t>
            </a:r>
            <a:endParaRPr lang="en-US" sz="2000" dirty="0">
              <a:solidFill>
                <a:srgbClr val="996600"/>
              </a:solidFill>
            </a:endParaRPr>
          </a:p>
        </p:txBody>
      </p:sp>
      <p:pic>
        <p:nvPicPr>
          <p:cNvPr id="26628" name="Picture 5" descr="j02407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2400" y="1295400"/>
            <a:ext cx="922338"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AutoShape 6"/>
          <p:cNvSpPr>
            <a:spLocks noChangeArrowheads="1"/>
          </p:cNvSpPr>
          <p:nvPr/>
        </p:nvSpPr>
        <p:spPr bwMode="auto">
          <a:xfrm>
            <a:off x="5257800" y="1295400"/>
            <a:ext cx="1752600" cy="685800"/>
          </a:xfrm>
          <a:prstGeom prst="wedgeRoundRectCallout">
            <a:avLst>
              <a:gd name="adj1" fmla="val 107426"/>
              <a:gd name="adj2" fmla="val -7870"/>
              <a:gd name="adj3" fmla="val 16667"/>
            </a:avLst>
          </a:prstGeom>
          <a:solidFill>
            <a:srgbClr val="FFFFFF"/>
          </a:solidFill>
          <a:ln w="9525">
            <a:solidFill>
              <a:schemeClr val="tx1"/>
            </a:solidFill>
            <a:miter lim="800000"/>
            <a:headEnd/>
            <a:tailEnd/>
          </a:ln>
        </p:spPr>
        <p:txBody>
          <a:bodyPr/>
          <a:lstStyle/>
          <a:p>
            <a:pPr algn="ctr"/>
            <a:r>
              <a:rPr lang="en-US" sz="1200" dirty="0">
                <a:solidFill>
                  <a:srgbClr val="003300"/>
                </a:solidFill>
              </a:rPr>
              <a:t>That's right, for </a:t>
            </a:r>
            <a:r>
              <a:rPr lang="en-US" sz="1200" i="1" dirty="0" smtClean="0">
                <a:solidFill>
                  <a:srgbClr val="003300"/>
                </a:solidFill>
              </a:rPr>
              <a:t>c</a:t>
            </a:r>
            <a:r>
              <a:rPr lang="en-US" sz="1200" dirty="0" smtClean="0">
                <a:solidFill>
                  <a:srgbClr val="003300"/>
                </a:solidFill>
              </a:rPr>
              <a:t> </a:t>
            </a:r>
            <a:r>
              <a:rPr lang="en-US" sz="1200" dirty="0">
                <a:solidFill>
                  <a:srgbClr val="003300"/>
                </a:solidFill>
              </a:rPr>
              <a:t>groups, we only need </a:t>
            </a:r>
            <a:r>
              <a:rPr lang="en-US" sz="1200" i="1" dirty="0" smtClean="0">
                <a:solidFill>
                  <a:srgbClr val="003300"/>
                </a:solidFill>
              </a:rPr>
              <a:t>c</a:t>
            </a:r>
            <a:r>
              <a:rPr lang="en-US" sz="1200" dirty="0" smtClean="0">
                <a:solidFill>
                  <a:srgbClr val="003300"/>
                </a:solidFill>
              </a:rPr>
              <a:t>-1 </a:t>
            </a:r>
            <a:r>
              <a:rPr lang="en-US" sz="1200" dirty="0">
                <a:solidFill>
                  <a:srgbClr val="003300"/>
                </a:solidFill>
              </a:rPr>
              <a:t>binaries!</a:t>
            </a:r>
          </a:p>
        </p:txBody>
      </p:sp>
      <p:sp>
        <p:nvSpPr>
          <p:cNvPr id="2" name="TextBox 1"/>
          <p:cNvSpPr txBox="1"/>
          <p:nvPr/>
        </p:nvSpPr>
        <p:spPr>
          <a:xfrm>
            <a:off x="2362200" y="6054105"/>
            <a:ext cx="6103938" cy="338554"/>
          </a:xfrm>
          <a:prstGeom prst="rect">
            <a:avLst/>
          </a:prstGeom>
          <a:noFill/>
        </p:spPr>
        <p:txBody>
          <a:bodyPr wrap="square" rtlCol="0">
            <a:spAutoFit/>
          </a:bodyPr>
          <a:lstStyle/>
          <a:p>
            <a:pPr algn="l"/>
            <a:r>
              <a:rPr lang="en-US" sz="1600" dirty="0">
                <a:solidFill>
                  <a:srgbClr val="000000"/>
                </a:solidFill>
                <a:latin typeface="Times New Roman" pitchFamily="18" charset="0"/>
                <a:cs typeface="Times New Roman" pitchFamily="18" charset="0"/>
              </a:rPr>
              <a:t>The omitted binary is the base reference point.  No information is lost</a:t>
            </a:r>
            <a:r>
              <a:rPr lang="en-US" sz="1600" dirty="0" smtClean="0">
                <a:solidFill>
                  <a:srgbClr val="000000"/>
                </a:solidFill>
                <a:latin typeface="Times New Roman" pitchFamily="18" charset="0"/>
                <a:cs typeface="Times New Roman" pitchFamily="18" charset="0"/>
              </a:rPr>
              <a:t>.</a:t>
            </a:r>
            <a:endParaRPr lang="en-US" sz="1600" dirty="0">
              <a:solidFill>
                <a:srgbClr val="000000"/>
              </a:solidFill>
              <a:latin typeface="Times New Roman" pitchFamily="18" charset="0"/>
              <a:cs typeface="Times New Roman" pitchFamily="18" charset="0"/>
            </a:endParaRPr>
          </a:p>
        </p:txBody>
      </p:sp>
      <p:pic>
        <p:nvPicPr>
          <p:cNvPr id="8194" name="Picture 2" descr="C:\Users\Blythe\AppData\Local\Microsoft\Windows\Temporary Internet Files\Content.IE5\POCLGNHA\MC900446060[2].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5946319"/>
            <a:ext cx="1612087" cy="554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304800"/>
            <a:ext cx="8421688" cy="646113"/>
          </a:xfrm>
        </p:spPr>
        <p:txBody>
          <a:bodyPr/>
          <a:lstStyle/>
          <a:p>
            <a:pPr algn="ctr"/>
            <a:r>
              <a:rPr lang="en-US" sz="3200" b="1" dirty="0">
                <a:effectLst>
                  <a:outerShdw blurRad="38100" dist="38100" dir="2700000" algn="tl">
                    <a:srgbClr val="000000"/>
                  </a:outerShdw>
                </a:effectLst>
                <a:latin typeface="Arial" charset="0"/>
              </a:rPr>
              <a:t>Example: Four Regions</a:t>
            </a:r>
          </a:p>
        </p:txBody>
      </p:sp>
      <p:sp>
        <p:nvSpPr>
          <p:cNvPr id="27651" name="Text Box 9"/>
          <p:cNvSpPr txBox="1">
            <a:spLocks noChangeArrowheads="1"/>
          </p:cNvSpPr>
          <p:nvPr/>
        </p:nvSpPr>
        <p:spPr bwMode="auto">
          <a:xfrm>
            <a:off x="1905000" y="1066800"/>
            <a:ext cx="5562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r>
              <a:rPr lang="en-US" sz="1600" dirty="0">
                <a:solidFill>
                  <a:srgbClr val="003300"/>
                </a:solidFill>
              </a:rPr>
              <a:t>Divide the U.S. into four regions.  Code the binaries:</a:t>
            </a:r>
            <a:r>
              <a:rPr lang="en-US" sz="1400" i="1" dirty="0">
                <a:solidFill>
                  <a:srgbClr val="003300"/>
                </a:solidFill>
              </a:rPr>
              <a:t>  </a:t>
            </a:r>
            <a:endParaRPr lang="en-US" sz="1400" i="1" dirty="0"/>
          </a:p>
        </p:txBody>
      </p:sp>
      <p:pic>
        <p:nvPicPr>
          <p:cNvPr id="27652" name="Picture 1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33600" y="2667000"/>
            <a:ext cx="4948238" cy="3246438"/>
          </a:xfrm>
          <a:noFill/>
          <a:ln>
            <a:solidFill>
              <a:schemeClr val="tx1"/>
            </a:solidFill>
            <a:miter lim="800000"/>
            <a:headEnd/>
            <a:tailEnd/>
          </a:ln>
        </p:spPr>
      </p:pic>
      <p:sp>
        <p:nvSpPr>
          <p:cNvPr id="27653" name="Text Box 16"/>
          <p:cNvSpPr txBox="1">
            <a:spLocks noChangeArrowheads="1"/>
          </p:cNvSpPr>
          <p:nvPr/>
        </p:nvSpPr>
        <p:spPr bwMode="auto">
          <a:xfrm>
            <a:off x="2667000" y="1524000"/>
            <a:ext cx="41910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r>
              <a:rPr lang="en-US" sz="1400" i="1" dirty="0"/>
              <a:t>Midwest=1 if state is in the </a:t>
            </a:r>
            <a:r>
              <a:rPr lang="en-US" sz="1400" i="1" dirty="0" err="1"/>
              <a:t>midwest</a:t>
            </a:r>
            <a:r>
              <a:rPr lang="en-US" sz="1400" i="1" dirty="0"/>
              <a:t>, 0 otherwise</a:t>
            </a:r>
          </a:p>
          <a:p>
            <a:pPr algn="l"/>
            <a:r>
              <a:rPr lang="en-US" sz="1400" i="1" dirty="0"/>
              <a:t>  </a:t>
            </a:r>
            <a:r>
              <a:rPr lang="en-US" sz="1400" i="1" dirty="0" err="1"/>
              <a:t>Neast</a:t>
            </a:r>
            <a:r>
              <a:rPr lang="en-US" sz="1400" i="1" dirty="0"/>
              <a:t> = 1 if state is in the northeast, 0 otherwise</a:t>
            </a:r>
          </a:p>
          <a:p>
            <a:pPr algn="l"/>
            <a:r>
              <a:rPr lang="en-US" sz="1400" i="1" dirty="0"/>
              <a:t>  </a:t>
            </a:r>
            <a:r>
              <a:rPr lang="en-US" sz="1400" i="1" dirty="0" err="1"/>
              <a:t>Seast</a:t>
            </a:r>
            <a:r>
              <a:rPr lang="en-US" sz="1400" i="1" dirty="0"/>
              <a:t> = 1 if state is in the southeast, 0 otherwise</a:t>
            </a:r>
          </a:p>
          <a:p>
            <a:pPr algn="l"/>
            <a:r>
              <a:rPr lang="en-US" sz="1400" i="1" dirty="0"/>
              <a:t>  West = 1 if state is in the west, 0 otherwise</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457200"/>
            <a:ext cx="8421688" cy="722313"/>
          </a:xfrm>
        </p:spPr>
        <p:txBody>
          <a:bodyPr/>
          <a:lstStyle/>
          <a:p>
            <a:pPr algn="ctr"/>
            <a:r>
              <a:rPr lang="en-US" sz="3200" b="1" dirty="0">
                <a:effectLst>
                  <a:outerShdw blurRad="38100" dist="38100" dir="2700000" algn="tl">
                    <a:srgbClr val="000000"/>
                  </a:outerShdw>
                </a:effectLst>
                <a:latin typeface="Arial" charset="0"/>
              </a:rPr>
              <a:t>Example: Four Regions</a:t>
            </a:r>
          </a:p>
        </p:txBody>
      </p:sp>
      <p:pic>
        <p:nvPicPr>
          <p:cNvPr id="28675" name="Picture 3"/>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1066800" y="2743200"/>
            <a:ext cx="2928938" cy="3429000"/>
          </a:xfrm>
          <a:noFill/>
        </p:spPr>
      </p:pic>
      <p:pic>
        <p:nvPicPr>
          <p:cNvPr id="28676" name="Picture 4"/>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5943600" y="2743200"/>
            <a:ext cx="2278063" cy="3416300"/>
          </a:xfrm>
          <a:noFill/>
        </p:spPr>
      </p:pic>
      <p:sp>
        <p:nvSpPr>
          <p:cNvPr id="28677" name="Text Box 5"/>
          <p:cNvSpPr txBox="1">
            <a:spLocks noChangeArrowheads="1"/>
          </p:cNvSpPr>
          <p:nvPr/>
        </p:nvSpPr>
        <p:spPr bwMode="auto">
          <a:xfrm>
            <a:off x="1143000" y="1371600"/>
            <a:ext cx="29718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r>
              <a:rPr lang="en-US" sz="1400">
                <a:solidFill>
                  <a:srgbClr val="003300"/>
                </a:solidFill>
              </a:rPr>
              <a:t>We define a binary for each of the four regions.  But if these are used as predictors in a regression, we </a:t>
            </a:r>
            <a:r>
              <a:rPr lang="en-US" sz="1400" i="1">
                <a:solidFill>
                  <a:srgbClr val="FF0000"/>
                </a:solidFill>
              </a:rPr>
              <a:t>omit</a:t>
            </a:r>
            <a:r>
              <a:rPr lang="en-US" sz="1400">
                <a:solidFill>
                  <a:srgbClr val="003300"/>
                </a:solidFill>
              </a:rPr>
              <a:t> </a:t>
            </a:r>
            <a:r>
              <a:rPr lang="en-US" sz="1400" i="1">
                <a:solidFill>
                  <a:srgbClr val="FF0000"/>
                </a:solidFill>
              </a:rPr>
              <a:t>one</a:t>
            </a:r>
            <a:r>
              <a:rPr lang="en-US" sz="1400">
                <a:solidFill>
                  <a:srgbClr val="003300"/>
                </a:solidFill>
              </a:rPr>
              <a:t> of the binaries.</a:t>
            </a:r>
          </a:p>
        </p:txBody>
      </p:sp>
      <p:sp>
        <p:nvSpPr>
          <p:cNvPr id="28678" name="Text Box 6"/>
          <p:cNvSpPr txBox="1">
            <a:spLocks noChangeArrowheads="1"/>
          </p:cNvSpPr>
          <p:nvPr/>
        </p:nvSpPr>
        <p:spPr bwMode="auto">
          <a:xfrm>
            <a:off x="5562600" y="1447800"/>
            <a:ext cx="34290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r>
              <a:rPr lang="en-US" sz="1400">
                <a:solidFill>
                  <a:srgbClr val="003300"/>
                </a:solidFill>
              </a:rPr>
              <a:t>Suppose we omit Midwest.  No information is lost.  For example, we still know that Kansas is in the MidWest since </a:t>
            </a:r>
            <a:r>
              <a:rPr lang="en-US" sz="1400" i="1"/>
              <a:t>Neast</a:t>
            </a:r>
            <a:r>
              <a:rPr lang="en-US" sz="1400">
                <a:solidFill>
                  <a:srgbClr val="003300"/>
                </a:solidFill>
              </a:rPr>
              <a:t>=0, </a:t>
            </a:r>
            <a:r>
              <a:rPr lang="en-US" sz="1400" i="1"/>
              <a:t>Seast</a:t>
            </a:r>
            <a:r>
              <a:rPr lang="en-US" sz="1400">
                <a:solidFill>
                  <a:srgbClr val="003300"/>
                </a:solidFill>
              </a:rPr>
              <a:t>=0, and </a:t>
            </a:r>
            <a:r>
              <a:rPr lang="en-US" sz="1400" i="1"/>
              <a:t>West</a:t>
            </a:r>
            <a:r>
              <a:rPr lang="en-US" sz="1400">
                <a:solidFill>
                  <a:srgbClr val="003300"/>
                </a:solidFill>
              </a:rPr>
              <a:t>=0.</a:t>
            </a:r>
          </a:p>
        </p:txBody>
      </p:sp>
      <p:sp>
        <p:nvSpPr>
          <p:cNvPr id="28679" name="Line 7"/>
          <p:cNvSpPr>
            <a:spLocks noChangeShapeType="1"/>
          </p:cNvSpPr>
          <p:nvPr/>
        </p:nvSpPr>
        <p:spPr bwMode="auto">
          <a:xfrm flipH="1">
            <a:off x="6324600" y="2438400"/>
            <a:ext cx="990600" cy="2438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457200"/>
            <a:ext cx="8421688" cy="722313"/>
          </a:xfrm>
        </p:spPr>
        <p:txBody>
          <a:bodyPr/>
          <a:lstStyle/>
          <a:p>
            <a:pPr algn="ctr"/>
            <a:r>
              <a:rPr lang="en-US" sz="3200" b="1" dirty="0">
                <a:effectLst>
                  <a:outerShdw blurRad="38100" dist="38100" dir="2700000" algn="tl">
                    <a:srgbClr val="000000"/>
                  </a:outerShdw>
                </a:effectLst>
                <a:latin typeface="Arial" charset="0"/>
              </a:rPr>
              <a:t>Example: Quarterly Data</a:t>
            </a:r>
          </a:p>
        </p:txBody>
      </p:sp>
      <p:pic>
        <p:nvPicPr>
          <p:cNvPr id="29699" name="Picture 8"/>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609600" y="3124200"/>
            <a:ext cx="3505200" cy="2281238"/>
          </a:xfrm>
          <a:noFill/>
        </p:spPr>
      </p:pic>
      <p:sp>
        <p:nvSpPr>
          <p:cNvPr id="29700" name="Text Box 5"/>
          <p:cNvSpPr txBox="1">
            <a:spLocks noChangeArrowheads="1"/>
          </p:cNvSpPr>
          <p:nvPr/>
        </p:nvSpPr>
        <p:spPr bwMode="auto">
          <a:xfrm>
            <a:off x="457200" y="1371600"/>
            <a:ext cx="44196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r>
              <a:rPr lang="en-US" sz="1400">
                <a:solidFill>
                  <a:srgbClr val="003300"/>
                </a:solidFill>
              </a:rPr>
              <a:t>With quarterly sales data, we code the binaries as:</a:t>
            </a:r>
          </a:p>
          <a:p>
            <a:pPr algn="l"/>
            <a:endParaRPr lang="en-US" sz="1400">
              <a:solidFill>
                <a:srgbClr val="003300"/>
              </a:solidFill>
            </a:endParaRPr>
          </a:p>
          <a:p>
            <a:pPr algn="l"/>
            <a:r>
              <a:rPr lang="en-US" sz="1400" i="1"/>
              <a:t> Qtr1 = 1 if sales are for the 1st quarter, 0 otherwise</a:t>
            </a:r>
          </a:p>
          <a:p>
            <a:pPr algn="l"/>
            <a:r>
              <a:rPr lang="en-US" sz="1400" i="1"/>
              <a:t> Qtr2 = 1 if sales are for the 2nd quarter, 0 otherwise</a:t>
            </a:r>
          </a:p>
          <a:p>
            <a:pPr algn="l"/>
            <a:r>
              <a:rPr lang="en-US" sz="1400" i="1"/>
              <a:t> Qtr3 = 1 if sales are for the 3rd quarter, 0 otherwise</a:t>
            </a:r>
          </a:p>
          <a:p>
            <a:pPr algn="l"/>
            <a:r>
              <a:rPr lang="en-US" sz="1400" i="1"/>
              <a:t> Qtr4 = 1 if sales are for the 4th quarter, 0 otherwise</a:t>
            </a:r>
          </a:p>
        </p:txBody>
      </p:sp>
      <p:sp>
        <p:nvSpPr>
          <p:cNvPr id="29701" name="Text Box 6"/>
          <p:cNvSpPr txBox="1">
            <a:spLocks noChangeArrowheads="1"/>
          </p:cNvSpPr>
          <p:nvPr/>
        </p:nvSpPr>
        <p:spPr bwMode="auto">
          <a:xfrm>
            <a:off x="5334000" y="1371600"/>
            <a:ext cx="35052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r>
              <a:rPr lang="en-US" sz="1400">
                <a:solidFill>
                  <a:srgbClr val="003300"/>
                </a:solidFill>
              </a:rPr>
              <a:t>But if these binaries are used as predictors in a regression we </a:t>
            </a:r>
            <a:r>
              <a:rPr lang="en-US" sz="1400" i="1">
                <a:solidFill>
                  <a:srgbClr val="FF0000"/>
                </a:solidFill>
              </a:rPr>
              <a:t>omit one</a:t>
            </a:r>
            <a:r>
              <a:rPr lang="en-US" sz="1400">
                <a:solidFill>
                  <a:srgbClr val="003300"/>
                </a:solidFill>
              </a:rPr>
              <a:t> binary.  Suppose we omit </a:t>
            </a:r>
            <a:r>
              <a:rPr lang="en-US" sz="1400" i="1"/>
              <a:t>Qtr4</a:t>
            </a:r>
            <a:r>
              <a:rPr lang="en-US" sz="1400">
                <a:solidFill>
                  <a:srgbClr val="003300"/>
                </a:solidFill>
              </a:rPr>
              <a:t>.  No information is lost.  For example, we know the 8th observation is in the 4th quarter since </a:t>
            </a:r>
            <a:r>
              <a:rPr lang="en-US" sz="1400" i="1"/>
              <a:t>Qtr1</a:t>
            </a:r>
            <a:r>
              <a:rPr lang="en-US" sz="1400">
                <a:solidFill>
                  <a:srgbClr val="003300"/>
                </a:solidFill>
              </a:rPr>
              <a:t>=0, </a:t>
            </a:r>
            <a:r>
              <a:rPr lang="en-US" sz="1400" i="1"/>
              <a:t>Qtr2</a:t>
            </a:r>
            <a:r>
              <a:rPr lang="en-US" sz="1400">
                <a:solidFill>
                  <a:srgbClr val="003300"/>
                </a:solidFill>
              </a:rPr>
              <a:t>=0, and </a:t>
            </a:r>
            <a:r>
              <a:rPr lang="en-US" sz="1400" i="1"/>
              <a:t>Qtr3</a:t>
            </a:r>
            <a:r>
              <a:rPr lang="en-US" sz="1400">
                <a:solidFill>
                  <a:srgbClr val="003300"/>
                </a:solidFill>
              </a:rPr>
              <a:t>=0.</a:t>
            </a:r>
          </a:p>
        </p:txBody>
      </p:sp>
      <p:pic>
        <p:nvPicPr>
          <p:cNvPr id="29702" name="Picture 11"/>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5410200" y="3124200"/>
            <a:ext cx="2819400" cy="2292350"/>
          </a:xfrm>
          <a:noFill/>
        </p:spPr>
      </p:pic>
      <p:sp>
        <p:nvSpPr>
          <p:cNvPr id="29703" name="Line 13"/>
          <p:cNvSpPr>
            <a:spLocks noChangeShapeType="1"/>
          </p:cNvSpPr>
          <p:nvPr/>
        </p:nvSpPr>
        <p:spPr bwMode="auto">
          <a:xfrm flipH="1">
            <a:off x="5943600" y="2667000"/>
            <a:ext cx="1295400" cy="19050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524000" y="304800"/>
            <a:ext cx="6019800" cy="914400"/>
          </a:xfrm>
        </p:spPr>
        <p:txBody>
          <a:bodyPr/>
          <a:lstStyle/>
          <a:p>
            <a:pPr algn="ctr"/>
            <a:r>
              <a:rPr lang="en-US" sz="3200" b="1" dirty="0">
                <a:effectLst>
                  <a:outerShdw blurRad="38100" dist="38100" dir="2700000" algn="tl">
                    <a:srgbClr val="000000"/>
                  </a:outerShdw>
                </a:effectLst>
                <a:latin typeface="Arial" charset="0"/>
              </a:rPr>
              <a:t>What If We Include All the Binaries as Predictors?</a:t>
            </a:r>
          </a:p>
        </p:txBody>
      </p:sp>
      <p:sp>
        <p:nvSpPr>
          <p:cNvPr id="30723" name="Rectangle 3"/>
          <p:cNvSpPr>
            <a:spLocks noChangeArrowheads="1"/>
          </p:cNvSpPr>
          <p:nvPr/>
        </p:nvSpPr>
        <p:spPr bwMode="auto">
          <a:xfrm>
            <a:off x="1066800" y="2514600"/>
            <a:ext cx="65532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2000" dirty="0">
                <a:solidFill>
                  <a:srgbClr val="996600"/>
                </a:solidFill>
              </a:rPr>
              <a:t>If we use </a:t>
            </a:r>
            <a:r>
              <a:rPr lang="en-US" sz="2000" i="1" dirty="0" smtClean="0">
                <a:solidFill>
                  <a:srgbClr val="996600"/>
                </a:solidFill>
              </a:rPr>
              <a:t>c</a:t>
            </a:r>
            <a:r>
              <a:rPr lang="en-US" sz="2000" dirty="0" smtClean="0">
                <a:solidFill>
                  <a:srgbClr val="996600"/>
                </a:solidFill>
              </a:rPr>
              <a:t> </a:t>
            </a:r>
            <a:r>
              <a:rPr lang="en-US" sz="2000" dirty="0">
                <a:solidFill>
                  <a:srgbClr val="996600"/>
                </a:solidFill>
              </a:rPr>
              <a:t>binaries for </a:t>
            </a:r>
            <a:r>
              <a:rPr lang="en-US" sz="2000" i="1" dirty="0" smtClean="0">
                <a:solidFill>
                  <a:srgbClr val="996600"/>
                </a:solidFill>
              </a:rPr>
              <a:t>c</a:t>
            </a:r>
            <a:r>
              <a:rPr lang="en-US" sz="2000" dirty="0" smtClean="0">
                <a:solidFill>
                  <a:srgbClr val="996600"/>
                </a:solidFill>
              </a:rPr>
              <a:t> </a:t>
            </a:r>
            <a:r>
              <a:rPr lang="en-US" sz="2000" dirty="0">
                <a:solidFill>
                  <a:srgbClr val="996600"/>
                </a:solidFill>
              </a:rPr>
              <a:t>categories, we introduce </a:t>
            </a:r>
            <a:r>
              <a:rPr lang="en-US" sz="2000" i="1" dirty="0"/>
              <a:t>perfect </a:t>
            </a:r>
            <a:r>
              <a:rPr lang="en-US" sz="2000" i="1" dirty="0" err="1"/>
              <a:t>collinearity</a:t>
            </a:r>
            <a:r>
              <a:rPr lang="en-US" sz="2000" i="1" dirty="0"/>
              <a:t> in the predictors</a:t>
            </a:r>
            <a:r>
              <a:rPr lang="en-US" sz="2000" dirty="0"/>
              <a:t>.</a:t>
            </a:r>
            <a:r>
              <a:rPr lang="en-US" sz="2000" dirty="0">
                <a:solidFill>
                  <a:srgbClr val="996600"/>
                </a:solidFill>
              </a:rPr>
              <a:t>  If</a:t>
            </a:r>
          </a:p>
          <a:p>
            <a:pPr algn="l">
              <a:lnSpc>
                <a:spcPct val="120000"/>
              </a:lnSpc>
            </a:pPr>
            <a:r>
              <a:rPr lang="en-US" sz="2000" dirty="0">
                <a:solidFill>
                  <a:srgbClr val="006600"/>
                </a:solidFill>
              </a:rPr>
              <a:t>	male = 0</a:t>
            </a:r>
          </a:p>
          <a:p>
            <a:pPr algn="l"/>
            <a:r>
              <a:rPr lang="en-US" sz="2000" dirty="0">
                <a:solidFill>
                  <a:srgbClr val="006600"/>
                </a:solidFill>
              </a:rPr>
              <a:t>	female = 1</a:t>
            </a:r>
          </a:p>
          <a:p>
            <a:pPr algn="l">
              <a:lnSpc>
                <a:spcPct val="120000"/>
              </a:lnSpc>
            </a:pPr>
            <a:r>
              <a:rPr lang="en-US" sz="2000" dirty="0">
                <a:solidFill>
                  <a:srgbClr val="996600"/>
                </a:solidFill>
              </a:rPr>
              <a:t>then by definition</a:t>
            </a:r>
          </a:p>
          <a:p>
            <a:pPr algn="l">
              <a:spcBef>
                <a:spcPct val="30000"/>
              </a:spcBef>
              <a:spcAft>
                <a:spcPct val="50000"/>
              </a:spcAft>
            </a:pPr>
            <a:r>
              <a:rPr lang="en-US" sz="2000" dirty="0">
                <a:solidFill>
                  <a:srgbClr val="996600"/>
                </a:solidFill>
              </a:rPr>
              <a:t>     	</a:t>
            </a:r>
            <a:r>
              <a:rPr lang="en-US" sz="2000" dirty="0">
                <a:solidFill>
                  <a:srgbClr val="006600"/>
                </a:solidFill>
              </a:rPr>
              <a:t>male = 1 – female.</a:t>
            </a:r>
            <a:endParaRPr lang="en-US" sz="2000" dirty="0">
              <a:solidFill>
                <a:srgbClr val="996600"/>
              </a:solidFill>
            </a:endParaRPr>
          </a:p>
          <a:p>
            <a:pPr algn="l"/>
            <a:r>
              <a:rPr lang="en-US" sz="2000" dirty="0">
                <a:solidFill>
                  <a:srgbClr val="996600"/>
                </a:solidFill>
              </a:rPr>
              <a:t>If both predictors were included, the male column in the data matrix would be a perfect linear function of the female column, and the estimation will fail.</a:t>
            </a:r>
          </a:p>
        </p:txBody>
      </p:sp>
      <p:sp>
        <p:nvSpPr>
          <p:cNvPr id="30724" name="AutoShape 7"/>
          <p:cNvSpPr>
            <a:spLocks noChangeArrowheads="1"/>
          </p:cNvSpPr>
          <p:nvPr/>
        </p:nvSpPr>
        <p:spPr bwMode="auto">
          <a:xfrm>
            <a:off x="5943600" y="3657600"/>
            <a:ext cx="2590800" cy="838200"/>
          </a:xfrm>
          <a:prstGeom prst="wedgeRoundRectCallout">
            <a:avLst>
              <a:gd name="adj1" fmla="val 38481"/>
              <a:gd name="adj2" fmla="val 189014"/>
              <a:gd name="adj3" fmla="val 16667"/>
            </a:avLst>
          </a:prstGeom>
          <a:solidFill>
            <a:srgbClr val="FFFFFF"/>
          </a:solidFill>
          <a:ln w="9525">
            <a:solidFill>
              <a:schemeClr val="tx1"/>
            </a:solidFill>
            <a:miter lim="800000"/>
            <a:headEnd/>
            <a:tailEnd/>
          </a:ln>
        </p:spPr>
        <p:txBody>
          <a:bodyPr/>
          <a:lstStyle/>
          <a:p>
            <a:pPr algn="l">
              <a:spcBef>
                <a:spcPct val="50000"/>
              </a:spcBef>
            </a:pPr>
            <a:r>
              <a:rPr lang="en-US" sz="1400">
                <a:solidFill>
                  <a:srgbClr val="FF0000"/>
                </a:solidFill>
              </a:rPr>
              <a:t>Unless the software checks for perfect collinearity (as MINITAB does).</a:t>
            </a:r>
          </a:p>
          <a:p>
            <a:pPr algn="ctr"/>
            <a:endParaRPr lang="en-US"/>
          </a:p>
        </p:txBody>
      </p:sp>
      <p:sp>
        <p:nvSpPr>
          <p:cNvPr id="30725" name="AutoShape 8"/>
          <p:cNvSpPr>
            <a:spLocks noChangeArrowheads="1"/>
          </p:cNvSpPr>
          <p:nvPr/>
        </p:nvSpPr>
        <p:spPr bwMode="auto">
          <a:xfrm>
            <a:off x="6400800" y="1447800"/>
            <a:ext cx="1143000" cy="381000"/>
          </a:xfrm>
          <a:prstGeom prst="wedgeRoundRectCallout">
            <a:avLst>
              <a:gd name="adj1" fmla="val 72917"/>
              <a:gd name="adj2" fmla="val 145417"/>
              <a:gd name="adj3" fmla="val 16667"/>
            </a:avLst>
          </a:prstGeom>
          <a:solidFill>
            <a:srgbClr val="FFFFFF"/>
          </a:solidFill>
          <a:ln w="9525">
            <a:solidFill>
              <a:schemeClr val="tx1"/>
            </a:solidFill>
            <a:miter lim="800000"/>
            <a:headEnd/>
            <a:tailEnd/>
          </a:ln>
        </p:spPr>
        <p:txBody>
          <a:bodyPr/>
          <a:lstStyle/>
          <a:p>
            <a:pPr algn="ctr"/>
            <a:r>
              <a:rPr lang="en-US" sz="1400">
                <a:solidFill>
                  <a:srgbClr val="FF0000"/>
                </a:solidFill>
              </a:rPr>
              <a:t>Bad idea!</a:t>
            </a:r>
          </a:p>
        </p:txBody>
      </p:sp>
      <p:pic>
        <p:nvPicPr>
          <p:cNvPr id="30726" name="Picture 9" descr="j028603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72400" y="2133600"/>
            <a:ext cx="919163"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7" name="Picture 10" descr="j02860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3400" y="5638800"/>
            <a:ext cx="625475"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Residual Tests</a:t>
            </a:r>
          </a:p>
        </p:txBody>
      </p:sp>
      <p:sp>
        <p:nvSpPr>
          <p:cNvPr id="31747" name="Rectangle 3"/>
          <p:cNvSpPr>
            <a:spLocks noChangeArrowheads="1"/>
          </p:cNvSpPr>
          <p:nvPr/>
        </p:nvSpPr>
        <p:spPr bwMode="auto">
          <a:xfrm>
            <a:off x="1219200" y="1905000"/>
            <a:ext cx="73914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rgbClr val="0033CC"/>
              </a:buClr>
            </a:pPr>
            <a:r>
              <a:rPr lang="en-US" b="1" dirty="0"/>
              <a:t> </a:t>
            </a:r>
            <a:r>
              <a:rPr lang="en-US" dirty="0"/>
              <a:t>Residuals are supposed to</a:t>
            </a:r>
          </a:p>
          <a:p>
            <a:pPr algn="l">
              <a:buClr>
                <a:srgbClr val="0033CC"/>
              </a:buClr>
              <a:buFontTx/>
              <a:buBlip>
                <a:blip r:embed="rId2"/>
              </a:buBlip>
            </a:pPr>
            <a:endParaRPr lang="en-US" dirty="0"/>
          </a:p>
          <a:p>
            <a:pPr lvl="1" algn="l">
              <a:buClr>
                <a:srgbClr val="0033CC"/>
              </a:buClr>
              <a:buFont typeface="Wingdings" pitchFamily="2" charset="2"/>
              <a:buBlip>
                <a:blip r:embed="rId2"/>
              </a:buBlip>
            </a:pPr>
            <a:r>
              <a:rPr lang="en-US" dirty="0">
                <a:solidFill>
                  <a:srgbClr val="996600"/>
                </a:solidFill>
              </a:rPr>
              <a:t>  be normally distributed (with zero mean)</a:t>
            </a:r>
          </a:p>
          <a:p>
            <a:pPr lvl="1" algn="l">
              <a:buClr>
                <a:srgbClr val="0033CC"/>
              </a:buClr>
              <a:buFont typeface="Wingdings" pitchFamily="2" charset="2"/>
              <a:buBlip>
                <a:blip r:embed="rId2"/>
              </a:buBlip>
            </a:pPr>
            <a:endParaRPr lang="en-US" dirty="0">
              <a:solidFill>
                <a:srgbClr val="996600"/>
              </a:solidFill>
            </a:endParaRPr>
          </a:p>
          <a:p>
            <a:pPr lvl="1" algn="l">
              <a:buClr>
                <a:srgbClr val="0033CC"/>
              </a:buClr>
              <a:buFont typeface="Wingdings" pitchFamily="2" charset="2"/>
              <a:buBlip>
                <a:blip r:embed="rId2"/>
              </a:buBlip>
            </a:pPr>
            <a:r>
              <a:rPr lang="en-US" dirty="0">
                <a:solidFill>
                  <a:srgbClr val="996600"/>
                </a:solidFill>
              </a:rPr>
              <a:t>  have a constant variance</a:t>
            </a:r>
          </a:p>
          <a:p>
            <a:pPr lvl="1" algn="l">
              <a:buClr>
                <a:srgbClr val="0033CC"/>
              </a:buClr>
              <a:buFont typeface="Wingdings" pitchFamily="2" charset="2"/>
              <a:buBlip>
                <a:blip r:embed="rId2"/>
              </a:buBlip>
            </a:pPr>
            <a:endParaRPr lang="en-US" dirty="0">
              <a:solidFill>
                <a:srgbClr val="996600"/>
              </a:solidFill>
            </a:endParaRPr>
          </a:p>
          <a:p>
            <a:pPr lvl="1" algn="l">
              <a:buClr>
                <a:srgbClr val="0033CC"/>
              </a:buClr>
              <a:buFont typeface="Wingdings" pitchFamily="2" charset="2"/>
              <a:buBlip>
                <a:blip r:embed="rId2"/>
              </a:buBlip>
            </a:pPr>
            <a:r>
              <a:rPr lang="en-US" dirty="0">
                <a:solidFill>
                  <a:srgbClr val="996600"/>
                </a:solidFill>
              </a:rPr>
              <a:t>  be uncorrelated (if it is a time series)</a:t>
            </a:r>
          </a:p>
          <a:p>
            <a:pPr lvl="1" algn="l">
              <a:buClr>
                <a:srgbClr val="0033CC"/>
              </a:buClr>
              <a:buFontTx/>
              <a:buChar char="•"/>
            </a:pPr>
            <a:endParaRPr lang="en-US" dirty="0"/>
          </a:p>
          <a:p>
            <a:pPr algn="l">
              <a:buClr>
                <a:srgbClr val="0033CC"/>
              </a:buClr>
            </a:pPr>
            <a:r>
              <a:rPr lang="en-US" dirty="0"/>
              <a:t>There are many formal tests, but here are a few simple ones.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Multiple Regression</a:t>
            </a:r>
          </a:p>
        </p:txBody>
      </p:sp>
      <p:sp>
        <p:nvSpPr>
          <p:cNvPr id="6147" name="Rectangle 3"/>
          <p:cNvSpPr>
            <a:spLocks noChangeArrowheads="1"/>
          </p:cNvSpPr>
          <p:nvPr/>
        </p:nvSpPr>
        <p:spPr bwMode="auto">
          <a:xfrm>
            <a:off x="1295400" y="2895600"/>
            <a:ext cx="6629400" cy="31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b="1" dirty="0">
                <a:solidFill>
                  <a:srgbClr val="996600"/>
                </a:solidFill>
              </a:rPr>
              <a:t>   </a:t>
            </a:r>
            <a:r>
              <a:rPr lang="en-US" dirty="0">
                <a:solidFill>
                  <a:srgbClr val="996600"/>
                </a:solidFill>
              </a:rPr>
              <a:t>One dependent variable</a:t>
            </a:r>
          </a:p>
          <a:p>
            <a:pPr algn="l">
              <a:lnSpc>
                <a:spcPct val="150000"/>
              </a:lnSpc>
              <a:buClr>
                <a:schemeClr val="tx1"/>
              </a:buClr>
              <a:buFont typeface="Wingdings" pitchFamily="2" charset="2"/>
              <a:buBlip>
                <a:blip r:embed="rId2"/>
              </a:buBlip>
            </a:pPr>
            <a:r>
              <a:rPr lang="en-US" dirty="0">
                <a:solidFill>
                  <a:srgbClr val="996600"/>
                </a:solidFill>
              </a:rPr>
              <a:t>   </a:t>
            </a:r>
            <a:r>
              <a:rPr lang="en-US" i="1" dirty="0">
                <a:solidFill>
                  <a:srgbClr val="996600"/>
                </a:solidFill>
              </a:rPr>
              <a:t>p</a:t>
            </a:r>
            <a:r>
              <a:rPr lang="en-US" dirty="0">
                <a:solidFill>
                  <a:srgbClr val="996600"/>
                </a:solidFill>
              </a:rPr>
              <a:t> predictors (independent variables)</a:t>
            </a:r>
          </a:p>
          <a:p>
            <a:pPr algn="l">
              <a:lnSpc>
                <a:spcPct val="150000"/>
              </a:lnSpc>
              <a:buClr>
                <a:schemeClr val="tx1"/>
              </a:buClr>
              <a:buFont typeface="Wingdings" pitchFamily="2" charset="2"/>
              <a:buBlip>
                <a:blip r:embed="rId2"/>
              </a:buBlip>
            </a:pPr>
            <a:r>
              <a:rPr lang="en-US" dirty="0">
                <a:solidFill>
                  <a:srgbClr val="996600"/>
                </a:solidFill>
              </a:rPr>
              <a:t>   Linear model form is assumed</a:t>
            </a:r>
          </a:p>
          <a:p>
            <a:pPr algn="l">
              <a:lnSpc>
                <a:spcPct val="150000"/>
              </a:lnSpc>
              <a:buClr>
                <a:schemeClr val="tx1"/>
              </a:buClr>
              <a:buFont typeface="Wingdings" pitchFamily="2" charset="2"/>
              <a:buBlip>
                <a:blip r:embed="rId2"/>
              </a:buBlip>
            </a:pPr>
            <a:r>
              <a:rPr lang="en-US" dirty="0">
                <a:solidFill>
                  <a:srgbClr val="996600"/>
                </a:solidFill>
              </a:rPr>
              <a:t>   Unknown coefficients </a:t>
            </a:r>
            <a:r>
              <a:rPr kumimoji="0" lang="en-US" i="1" dirty="0">
                <a:solidFill>
                  <a:srgbClr val="996600"/>
                </a:solidFill>
                <a:latin typeface="Symbol" pitchFamily="18" charset="2"/>
              </a:rPr>
              <a:t>b</a:t>
            </a:r>
            <a:r>
              <a:rPr kumimoji="0" lang="en-US" baseline="-25000" dirty="0">
                <a:solidFill>
                  <a:srgbClr val="996600"/>
                </a:solidFill>
              </a:rPr>
              <a:t>0</a:t>
            </a:r>
            <a:r>
              <a:rPr kumimoji="0" lang="en-US" dirty="0">
                <a:solidFill>
                  <a:srgbClr val="996600"/>
                </a:solidFill>
              </a:rPr>
              <a:t>, </a:t>
            </a:r>
            <a:r>
              <a:rPr kumimoji="0" lang="en-US" i="1" dirty="0">
                <a:solidFill>
                  <a:srgbClr val="996600"/>
                </a:solidFill>
                <a:latin typeface="Symbol" pitchFamily="18" charset="2"/>
              </a:rPr>
              <a:t>b</a:t>
            </a:r>
            <a:r>
              <a:rPr kumimoji="0" lang="en-US" baseline="-25000" dirty="0">
                <a:solidFill>
                  <a:srgbClr val="996600"/>
                </a:solidFill>
              </a:rPr>
              <a:t>1</a:t>
            </a:r>
            <a:r>
              <a:rPr kumimoji="0" lang="en-US" dirty="0">
                <a:solidFill>
                  <a:srgbClr val="996600"/>
                </a:solidFill>
              </a:rPr>
              <a:t>, </a:t>
            </a:r>
            <a:r>
              <a:rPr kumimoji="0" lang="en-US" i="1" dirty="0">
                <a:solidFill>
                  <a:srgbClr val="996600"/>
                </a:solidFill>
                <a:latin typeface="Symbol" pitchFamily="18" charset="2"/>
              </a:rPr>
              <a:t>b</a:t>
            </a:r>
            <a:r>
              <a:rPr kumimoji="0" lang="en-US" baseline="-25000" dirty="0">
                <a:solidFill>
                  <a:srgbClr val="996600"/>
                </a:solidFill>
              </a:rPr>
              <a:t>2</a:t>
            </a:r>
            <a:r>
              <a:rPr kumimoji="0" lang="en-US" dirty="0">
                <a:solidFill>
                  <a:srgbClr val="996600"/>
                </a:solidFill>
              </a:rPr>
              <a:t>, … , </a:t>
            </a:r>
            <a:r>
              <a:rPr kumimoji="0" lang="en-US" i="1" dirty="0" err="1">
                <a:solidFill>
                  <a:srgbClr val="996600"/>
                </a:solidFill>
                <a:latin typeface="Symbol" pitchFamily="18" charset="2"/>
              </a:rPr>
              <a:t>b</a:t>
            </a:r>
            <a:r>
              <a:rPr kumimoji="0" lang="en-US" i="1" baseline="-25000" dirty="0" err="1">
                <a:solidFill>
                  <a:srgbClr val="996600"/>
                </a:solidFill>
              </a:rPr>
              <a:t>p</a:t>
            </a:r>
            <a:endParaRPr lang="en-US" i="1" dirty="0">
              <a:solidFill>
                <a:srgbClr val="996600"/>
              </a:solidFill>
            </a:endParaRPr>
          </a:p>
          <a:p>
            <a:pPr algn="l">
              <a:lnSpc>
                <a:spcPct val="150000"/>
              </a:lnSpc>
              <a:buClr>
                <a:schemeClr val="tx1"/>
              </a:buClr>
              <a:buFont typeface="Wingdings" pitchFamily="2" charset="2"/>
              <a:buBlip>
                <a:blip r:embed="rId2"/>
              </a:buBlip>
            </a:pPr>
            <a:r>
              <a:rPr lang="en-US" dirty="0">
                <a:solidFill>
                  <a:srgbClr val="996600"/>
                </a:solidFill>
              </a:rPr>
              <a:t>   Random error </a:t>
            </a:r>
            <a:r>
              <a:rPr lang="en-US" i="1" dirty="0" err="1">
                <a:solidFill>
                  <a:srgbClr val="996600"/>
                </a:solidFill>
                <a:latin typeface="Symbol" pitchFamily="18" charset="2"/>
              </a:rPr>
              <a:t>e</a:t>
            </a:r>
            <a:r>
              <a:rPr lang="en-US" i="1" baseline="-25000" dirty="0" err="1">
                <a:solidFill>
                  <a:srgbClr val="996600"/>
                </a:solidFill>
              </a:rPr>
              <a:t>i</a:t>
            </a:r>
            <a:endParaRPr lang="en-US" i="1" baseline="-25000" dirty="0">
              <a:solidFill>
                <a:srgbClr val="996600"/>
              </a:solidFill>
            </a:endParaRPr>
          </a:p>
          <a:p>
            <a:pPr algn="l">
              <a:lnSpc>
                <a:spcPct val="150000"/>
              </a:lnSpc>
              <a:buClr>
                <a:schemeClr val="tx1"/>
              </a:buClr>
              <a:buFont typeface="Wingdings" pitchFamily="2" charset="2"/>
              <a:buBlip>
                <a:blip r:embed="rId2"/>
              </a:buBlip>
            </a:pPr>
            <a:r>
              <a:rPr lang="en-US" baseline="-25000" dirty="0">
                <a:solidFill>
                  <a:srgbClr val="996600"/>
                </a:solidFill>
              </a:rPr>
              <a:t> </a:t>
            </a:r>
            <a:r>
              <a:rPr lang="en-US" dirty="0">
                <a:solidFill>
                  <a:srgbClr val="996600"/>
                </a:solidFill>
              </a:rPr>
              <a:t>   </a:t>
            </a:r>
            <a:r>
              <a:rPr lang="en-US" i="1" dirty="0">
                <a:solidFill>
                  <a:srgbClr val="996600"/>
                </a:solidFill>
              </a:rPr>
              <a:t>n</a:t>
            </a:r>
            <a:r>
              <a:rPr lang="en-US" dirty="0">
                <a:solidFill>
                  <a:srgbClr val="996600"/>
                </a:solidFill>
              </a:rPr>
              <a:t> observations (</a:t>
            </a:r>
            <a:r>
              <a:rPr lang="en-US" i="1" dirty="0" err="1">
                <a:solidFill>
                  <a:srgbClr val="996600"/>
                </a:solidFill>
              </a:rPr>
              <a:t>i</a:t>
            </a:r>
            <a:r>
              <a:rPr lang="en-US" dirty="0">
                <a:solidFill>
                  <a:srgbClr val="996600"/>
                </a:solidFill>
              </a:rPr>
              <a:t> = 1, 2, …, </a:t>
            </a:r>
            <a:r>
              <a:rPr lang="en-US" i="1" dirty="0">
                <a:solidFill>
                  <a:srgbClr val="996600"/>
                </a:solidFill>
              </a:rPr>
              <a:t>n</a:t>
            </a:r>
            <a:r>
              <a:rPr lang="en-US" dirty="0">
                <a:solidFill>
                  <a:srgbClr val="996600"/>
                </a:solidFill>
              </a:rPr>
              <a:t>)</a:t>
            </a:r>
            <a:r>
              <a:rPr lang="en-US" dirty="0"/>
              <a:t> </a:t>
            </a:r>
          </a:p>
        </p:txBody>
      </p:sp>
      <p:sp>
        <p:nvSpPr>
          <p:cNvPr id="6148" name="Text Box 4"/>
          <p:cNvSpPr txBox="1">
            <a:spLocks noChangeArrowheads="1"/>
          </p:cNvSpPr>
          <p:nvPr/>
        </p:nvSpPr>
        <p:spPr bwMode="auto">
          <a:xfrm>
            <a:off x="838200" y="1600200"/>
            <a:ext cx="77724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3200" i="1" dirty="0" err="1"/>
              <a:t>y</a:t>
            </a:r>
            <a:r>
              <a:rPr kumimoji="0" lang="en-US" sz="3200" i="1" baseline="-25000" dirty="0" err="1"/>
              <a:t>i</a:t>
            </a:r>
            <a:r>
              <a:rPr kumimoji="0" lang="en-US" sz="3200" dirty="0"/>
              <a:t> = </a:t>
            </a:r>
            <a:r>
              <a:rPr kumimoji="0" lang="en-US" sz="3200" i="1" dirty="0">
                <a:latin typeface="Symbol" pitchFamily="18" charset="2"/>
              </a:rPr>
              <a:t>b</a:t>
            </a:r>
            <a:r>
              <a:rPr kumimoji="0" lang="en-US" sz="3200" baseline="-25000" dirty="0"/>
              <a:t>0</a:t>
            </a:r>
            <a:r>
              <a:rPr kumimoji="0" lang="en-US" sz="3200" dirty="0"/>
              <a:t> + </a:t>
            </a:r>
            <a:r>
              <a:rPr kumimoji="0" lang="en-US" sz="3200" i="1" dirty="0">
                <a:latin typeface="Symbol" pitchFamily="18" charset="2"/>
              </a:rPr>
              <a:t>b</a:t>
            </a:r>
            <a:r>
              <a:rPr kumimoji="0" lang="en-US" sz="3200" baseline="-25000" dirty="0"/>
              <a:t>1</a:t>
            </a:r>
            <a:r>
              <a:rPr kumimoji="0" lang="en-US" sz="3200" i="1" dirty="0"/>
              <a:t>x</a:t>
            </a:r>
            <a:r>
              <a:rPr kumimoji="0" lang="en-US" sz="3200" i="1" baseline="-25000" dirty="0"/>
              <a:t>i</a:t>
            </a:r>
            <a:r>
              <a:rPr kumimoji="0" lang="en-US" sz="3200" baseline="-25000" dirty="0"/>
              <a:t>1</a:t>
            </a:r>
            <a:r>
              <a:rPr kumimoji="0" lang="en-US" sz="3200" dirty="0"/>
              <a:t> + </a:t>
            </a:r>
            <a:r>
              <a:rPr kumimoji="0" lang="en-US" sz="3200" i="1" dirty="0">
                <a:latin typeface="Symbol" pitchFamily="18" charset="2"/>
              </a:rPr>
              <a:t>b</a:t>
            </a:r>
            <a:r>
              <a:rPr kumimoji="0" lang="en-US" sz="3200" baseline="-25000" dirty="0"/>
              <a:t>2</a:t>
            </a:r>
            <a:r>
              <a:rPr kumimoji="0" lang="en-US" sz="3200" i="1" dirty="0"/>
              <a:t>x</a:t>
            </a:r>
            <a:r>
              <a:rPr kumimoji="0" lang="en-US" sz="3200" i="1" baseline="-25000" dirty="0"/>
              <a:t>i</a:t>
            </a:r>
            <a:r>
              <a:rPr kumimoji="0" lang="en-US" sz="3200" baseline="-25000" dirty="0"/>
              <a:t>2</a:t>
            </a:r>
            <a:r>
              <a:rPr kumimoji="0" lang="en-US" sz="3200" dirty="0"/>
              <a:t> + … + </a:t>
            </a:r>
            <a:r>
              <a:rPr kumimoji="0" lang="en-US" sz="3200" i="1" dirty="0" err="1">
                <a:latin typeface="Symbol" pitchFamily="18" charset="2"/>
              </a:rPr>
              <a:t>b</a:t>
            </a:r>
            <a:r>
              <a:rPr kumimoji="0" lang="en-US" sz="3200" i="1" baseline="-25000" dirty="0" err="1"/>
              <a:t>p</a:t>
            </a:r>
            <a:r>
              <a:rPr kumimoji="0" lang="en-US" sz="3200" i="1" dirty="0" err="1"/>
              <a:t>x</a:t>
            </a:r>
            <a:r>
              <a:rPr kumimoji="0" lang="en-US" sz="3200" i="1" baseline="-25000" dirty="0" err="1"/>
              <a:t>ip</a:t>
            </a:r>
            <a:r>
              <a:rPr kumimoji="0" lang="en-US" sz="3200" dirty="0"/>
              <a:t> + </a:t>
            </a:r>
            <a:r>
              <a:rPr kumimoji="0" lang="en-US" sz="3200" i="1" dirty="0" err="1">
                <a:latin typeface="Symbol" pitchFamily="18" charset="2"/>
              </a:rPr>
              <a:t>e</a:t>
            </a:r>
            <a:r>
              <a:rPr kumimoji="0" lang="en-US" sz="3200" i="1" baseline="-25000" dirty="0" err="1"/>
              <a:t>i</a:t>
            </a:r>
            <a:endParaRPr kumimoji="0" lang="en-US" sz="3200" i="1" dirty="0"/>
          </a:p>
        </p:txBody>
      </p:sp>
      <p:pic>
        <p:nvPicPr>
          <p:cNvPr id="6149" name="Picture 5" descr="Corporate Ladder 59.gif"/>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152400"/>
            <a:ext cx="1423988"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Simple Diagnostic Tests</a:t>
            </a:r>
          </a:p>
        </p:txBody>
      </p:sp>
      <p:sp>
        <p:nvSpPr>
          <p:cNvPr id="32771" name="Rectangle 3"/>
          <p:cNvSpPr>
            <a:spLocks noChangeArrowheads="1"/>
          </p:cNvSpPr>
          <p:nvPr/>
        </p:nvSpPr>
        <p:spPr bwMode="auto">
          <a:xfrm>
            <a:off x="914400" y="1905000"/>
            <a:ext cx="7620000" cy="356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rgbClr val="0033CC"/>
              </a:buClr>
            </a:pPr>
            <a:r>
              <a:rPr lang="en-US" b="1" dirty="0"/>
              <a:t> </a:t>
            </a:r>
            <a:r>
              <a:rPr lang="en-US" dirty="0"/>
              <a:t>Check residuals for </a:t>
            </a:r>
            <a:r>
              <a:rPr lang="en-US" dirty="0" err="1"/>
              <a:t>for</a:t>
            </a:r>
            <a:r>
              <a:rPr lang="en-US" dirty="0"/>
              <a:t> outliers</a:t>
            </a:r>
          </a:p>
          <a:p>
            <a:pPr lvl="1" algn="l">
              <a:buFontTx/>
              <a:buBlip>
                <a:blip r:embed="rId2"/>
              </a:buBlip>
            </a:pPr>
            <a:r>
              <a:rPr lang="en-US" sz="2000" dirty="0">
                <a:solidFill>
                  <a:srgbClr val="996600"/>
                </a:solidFill>
              </a:rPr>
              <a:t> Standardized residual &gt; </a:t>
            </a:r>
            <a:r>
              <a:rPr lang="en-US" sz="2000" dirty="0">
                <a:solidFill>
                  <a:srgbClr val="996600"/>
                </a:solidFill>
                <a:sym typeface="Symbol" pitchFamily="18" charset="2"/>
              </a:rPr>
              <a:t> </a:t>
            </a:r>
            <a:r>
              <a:rPr lang="en-US" sz="2000" dirty="0">
                <a:solidFill>
                  <a:srgbClr val="996600"/>
                </a:solidFill>
              </a:rPr>
              <a:t>3 in list of residuals</a:t>
            </a:r>
          </a:p>
          <a:p>
            <a:pPr lvl="1" algn="l">
              <a:buFontTx/>
              <a:buBlip>
                <a:blip r:embed="rId2"/>
              </a:buBlip>
            </a:pPr>
            <a:r>
              <a:rPr lang="en-US" sz="2000" dirty="0">
                <a:solidFill>
                  <a:srgbClr val="996600"/>
                </a:solidFill>
              </a:rPr>
              <a:t> Unusual points on plot of </a:t>
            </a:r>
            <a:r>
              <a:rPr lang="en-US" sz="2000" i="1" dirty="0" err="1">
                <a:solidFill>
                  <a:srgbClr val="996600"/>
                </a:solidFill>
              </a:rPr>
              <a:t>Y</a:t>
            </a:r>
            <a:r>
              <a:rPr lang="en-US" sz="2000" baseline="-25000" dirty="0" err="1">
                <a:solidFill>
                  <a:srgbClr val="996600"/>
                </a:solidFill>
              </a:rPr>
              <a:t>actual</a:t>
            </a:r>
            <a:r>
              <a:rPr lang="en-US" sz="2000" dirty="0">
                <a:solidFill>
                  <a:srgbClr val="996600"/>
                </a:solidFill>
              </a:rPr>
              <a:t> and </a:t>
            </a:r>
            <a:r>
              <a:rPr lang="en-US" sz="2000" i="1" dirty="0" err="1">
                <a:solidFill>
                  <a:srgbClr val="996600"/>
                </a:solidFill>
              </a:rPr>
              <a:t>Y</a:t>
            </a:r>
            <a:r>
              <a:rPr lang="en-US" sz="2000" baseline="-25000" dirty="0" err="1">
                <a:solidFill>
                  <a:srgbClr val="996600"/>
                </a:solidFill>
              </a:rPr>
              <a:t>fitted</a:t>
            </a:r>
            <a:endParaRPr lang="en-US" sz="2000" dirty="0">
              <a:solidFill>
                <a:srgbClr val="996600"/>
              </a:solidFill>
            </a:endParaRPr>
          </a:p>
          <a:p>
            <a:pPr algn="l">
              <a:lnSpc>
                <a:spcPct val="170000"/>
              </a:lnSpc>
              <a:buClr>
                <a:srgbClr val="0033CC"/>
              </a:buClr>
            </a:pPr>
            <a:r>
              <a:rPr lang="en-US" dirty="0"/>
              <a:t> </a:t>
            </a:r>
            <a:r>
              <a:rPr lang="en-US" dirty="0">
                <a:solidFill>
                  <a:srgbClr val="0033CC"/>
                </a:solidFill>
              </a:rPr>
              <a:t>Check residuals for normality</a:t>
            </a:r>
          </a:p>
          <a:p>
            <a:pPr lvl="1" algn="l">
              <a:lnSpc>
                <a:spcPct val="80000"/>
              </a:lnSpc>
              <a:buFontTx/>
              <a:buBlip>
                <a:blip r:embed="rId2"/>
              </a:buBlip>
            </a:pPr>
            <a:r>
              <a:rPr lang="en-US" sz="2000" dirty="0">
                <a:solidFill>
                  <a:srgbClr val="996600"/>
                </a:solidFill>
              </a:rPr>
              <a:t> Histogram should be bell-shaped</a:t>
            </a:r>
          </a:p>
          <a:p>
            <a:pPr lvl="1" algn="l">
              <a:lnSpc>
                <a:spcPct val="110000"/>
              </a:lnSpc>
              <a:buFontTx/>
              <a:buBlip>
                <a:blip r:embed="rId2"/>
              </a:buBlip>
            </a:pPr>
            <a:r>
              <a:rPr lang="en-US" sz="2000" dirty="0">
                <a:solidFill>
                  <a:srgbClr val="996600"/>
                </a:solidFill>
              </a:rPr>
              <a:t> Probability plots should be linear</a:t>
            </a:r>
          </a:p>
          <a:p>
            <a:pPr algn="l">
              <a:lnSpc>
                <a:spcPct val="170000"/>
              </a:lnSpc>
            </a:pPr>
            <a:r>
              <a:rPr lang="en-US" dirty="0"/>
              <a:t> </a:t>
            </a:r>
            <a:r>
              <a:rPr lang="en-US" dirty="0">
                <a:solidFill>
                  <a:srgbClr val="0033CC"/>
                </a:solidFill>
              </a:rPr>
              <a:t>Plot residuals over time (if time series data)</a:t>
            </a:r>
          </a:p>
          <a:p>
            <a:pPr lvl="1" algn="l">
              <a:lnSpc>
                <a:spcPct val="90000"/>
              </a:lnSpc>
              <a:buFontTx/>
              <a:buBlip>
                <a:blip r:embed="rId2"/>
              </a:buBlip>
            </a:pPr>
            <a:r>
              <a:rPr lang="en-US" sz="2000" dirty="0">
                <a:solidFill>
                  <a:srgbClr val="996600"/>
                </a:solidFill>
              </a:rPr>
              <a:t> Look for patterns (cycles or oscillation)</a:t>
            </a:r>
          </a:p>
          <a:p>
            <a:pPr lvl="1" algn="l">
              <a:buFontTx/>
              <a:buBlip>
                <a:blip r:embed="rId2"/>
              </a:buBlip>
            </a:pPr>
            <a:r>
              <a:rPr lang="en-US" sz="2000" dirty="0">
                <a:solidFill>
                  <a:srgbClr val="996600"/>
                </a:solidFill>
              </a:rPr>
              <a:t> Durbin-Watson statistic (DW </a:t>
            </a:r>
            <a:r>
              <a:rPr lang="en-US" sz="2000" dirty="0">
                <a:solidFill>
                  <a:srgbClr val="996600"/>
                </a:solidFill>
                <a:sym typeface="Symbol" pitchFamily="18" charset="2"/>
              </a:rPr>
              <a:t></a:t>
            </a:r>
            <a:r>
              <a:rPr lang="en-US" sz="2000" dirty="0">
                <a:solidFill>
                  <a:srgbClr val="996600"/>
                </a:solidFill>
              </a:rPr>
              <a:t> 2 is ideal</a:t>
            </a:r>
            <a:r>
              <a:rPr lang="en-US" dirty="0">
                <a:solidFill>
                  <a:srgbClr val="996600"/>
                </a:solidFill>
              </a:rPr>
              <a: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2819400" y="533400"/>
            <a:ext cx="4191000" cy="685800"/>
          </a:xfrm>
        </p:spPr>
        <p:txBody>
          <a:bodyPr/>
          <a:lstStyle/>
          <a:p>
            <a:pPr algn="ctr"/>
            <a:r>
              <a:rPr lang="en-US" sz="3200" b="1" dirty="0">
                <a:effectLst>
                  <a:outerShdw blurRad="38100" dist="38100" dir="2700000" algn="tl">
                    <a:srgbClr val="000000"/>
                  </a:outerShdw>
                </a:effectLst>
                <a:latin typeface="Arial" charset="0"/>
              </a:rPr>
              <a:t>Residual Histogram</a:t>
            </a:r>
          </a:p>
        </p:txBody>
      </p:sp>
      <p:pic>
        <p:nvPicPr>
          <p:cNvPr id="33795"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524000"/>
            <a:ext cx="7772400" cy="4759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796" name="Text Box 10"/>
          <p:cNvSpPr txBox="1">
            <a:spLocks noChangeArrowheads="1"/>
          </p:cNvSpPr>
          <p:nvPr/>
        </p:nvSpPr>
        <p:spPr bwMode="auto">
          <a:xfrm>
            <a:off x="6705600" y="3429000"/>
            <a:ext cx="1752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1400" b="1">
                <a:solidFill>
                  <a:srgbClr val="0066FF"/>
                </a:solidFill>
              </a:rPr>
              <a:t>there are outliers beyond 3 </a:t>
            </a:r>
            <a:r>
              <a:rPr kumimoji="0" lang="en-US" sz="1400" b="1">
                <a:solidFill>
                  <a:srgbClr val="0066FF"/>
                </a:solidFill>
                <a:latin typeface="Symbol" pitchFamily="18" charset="2"/>
              </a:rPr>
              <a:t>s</a:t>
            </a:r>
            <a:endParaRPr kumimoji="0" lang="en-US" sz="1400">
              <a:latin typeface="Symbol" pitchFamily="18" charset="2"/>
            </a:endParaRPr>
          </a:p>
        </p:txBody>
      </p:sp>
      <p:sp>
        <p:nvSpPr>
          <p:cNvPr id="33797" name="Text Box 12"/>
          <p:cNvSpPr txBox="1">
            <a:spLocks noChangeArrowheads="1"/>
          </p:cNvSpPr>
          <p:nvPr/>
        </p:nvSpPr>
        <p:spPr bwMode="auto">
          <a:xfrm>
            <a:off x="2209800" y="1828800"/>
            <a:ext cx="21336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1400" b="1">
                <a:solidFill>
                  <a:srgbClr val="0066FF"/>
                </a:solidFill>
              </a:rPr>
              <a:t>histogram should be symmetric and bell-shaped</a:t>
            </a:r>
            <a:endParaRPr kumimoji="0" lang="en-US" sz="1400"/>
          </a:p>
        </p:txBody>
      </p:sp>
      <p:sp>
        <p:nvSpPr>
          <p:cNvPr id="33798" name="Line 14"/>
          <p:cNvSpPr>
            <a:spLocks noChangeShapeType="1"/>
          </p:cNvSpPr>
          <p:nvPr/>
        </p:nvSpPr>
        <p:spPr bwMode="auto">
          <a:xfrm>
            <a:off x="3276600" y="2438400"/>
            <a:ext cx="304800" cy="7620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3799" name="Line 15"/>
          <p:cNvSpPr>
            <a:spLocks noChangeShapeType="1"/>
          </p:cNvSpPr>
          <p:nvPr/>
        </p:nvSpPr>
        <p:spPr bwMode="auto">
          <a:xfrm>
            <a:off x="7543800" y="4114800"/>
            <a:ext cx="0" cy="838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a:xfrm>
            <a:off x="2286000" y="457200"/>
            <a:ext cx="4800600" cy="762000"/>
          </a:xfrm>
          <a:noFill/>
        </p:spPr>
        <p:txBody>
          <a:bodyPr/>
          <a:lstStyle/>
          <a:p>
            <a:pPr algn="ctr"/>
            <a:r>
              <a:rPr lang="en-US" sz="3200" b="1" dirty="0">
                <a:effectLst>
                  <a:outerShdw blurRad="38100" dist="38100" dir="2700000" algn="tl">
                    <a:srgbClr val="000000"/>
                  </a:outerShdw>
                </a:effectLst>
                <a:latin typeface="Arial" charset="0"/>
              </a:rPr>
              <a:t>Residual Time Plot</a:t>
            </a:r>
          </a:p>
        </p:txBody>
      </p:sp>
      <p:pic>
        <p:nvPicPr>
          <p:cNvPr id="3481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447800"/>
            <a:ext cx="7391400" cy="4525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4820" name="Text Box 9"/>
          <p:cNvSpPr txBox="1">
            <a:spLocks noChangeArrowheads="1"/>
          </p:cNvSpPr>
          <p:nvPr/>
        </p:nvSpPr>
        <p:spPr bwMode="auto">
          <a:xfrm>
            <a:off x="3581400" y="4495800"/>
            <a:ext cx="20574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1400">
                <a:solidFill>
                  <a:srgbClr val="FF0000"/>
                </a:solidFill>
              </a:rPr>
              <a:t>problem: runs of</a:t>
            </a:r>
          </a:p>
          <a:p>
            <a:pPr algn="ctr">
              <a:spcBef>
                <a:spcPct val="50000"/>
              </a:spcBef>
            </a:pPr>
            <a:r>
              <a:rPr kumimoji="0" lang="en-US" sz="1400">
                <a:solidFill>
                  <a:srgbClr val="FF0000"/>
                </a:solidFill>
              </a:rPr>
              <a:t>+ + + +  and  - - - -</a:t>
            </a:r>
          </a:p>
        </p:txBody>
      </p:sp>
      <p:sp>
        <p:nvSpPr>
          <p:cNvPr id="34821" name="AutoShape 10"/>
          <p:cNvSpPr>
            <a:spLocks noChangeArrowheads="1"/>
          </p:cNvSpPr>
          <p:nvPr/>
        </p:nvSpPr>
        <p:spPr bwMode="auto">
          <a:xfrm>
            <a:off x="4343400" y="3962400"/>
            <a:ext cx="381000" cy="304800"/>
          </a:xfrm>
          <a:prstGeom prst="upArrow">
            <a:avLst>
              <a:gd name="adj1" fmla="val 50000"/>
              <a:gd name="adj2" fmla="val 25000"/>
            </a:avLst>
          </a:prstGeom>
          <a:solidFill>
            <a:srgbClr val="00FF00"/>
          </a:solidFill>
          <a:ln w="9525">
            <a:solidFill>
              <a:schemeClr val="tx1"/>
            </a:solidFill>
            <a:miter lim="800000"/>
            <a:headEnd/>
            <a:tailEnd/>
          </a:ln>
        </p:spPr>
        <p:txBody>
          <a:bodyPr wrap="none" anchor="ctr"/>
          <a:lstStyle/>
          <a:p>
            <a:endParaRPr lang="en-US"/>
          </a:p>
        </p:txBody>
      </p:sp>
      <p:sp>
        <p:nvSpPr>
          <p:cNvPr id="34822" name="Text Box 11"/>
          <p:cNvSpPr txBox="1">
            <a:spLocks noChangeArrowheads="1"/>
          </p:cNvSpPr>
          <p:nvPr/>
        </p:nvSpPr>
        <p:spPr bwMode="auto">
          <a:xfrm>
            <a:off x="2514600" y="2057400"/>
            <a:ext cx="1752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1400">
                <a:solidFill>
                  <a:srgbClr val="FF0000"/>
                </a:solidFill>
              </a:rPr>
              <a:t>residuals are autocorrelated</a:t>
            </a:r>
          </a:p>
        </p:txBody>
      </p:sp>
      <p:sp>
        <p:nvSpPr>
          <p:cNvPr id="34823" name="Line 12"/>
          <p:cNvSpPr>
            <a:spLocks noChangeShapeType="1"/>
          </p:cNvSpPr>
          <p:nvPr/>
        </p:nvSpPr>
        <p:spPr bwMode="auto">
          <a:xfrm flipV="1">
            <a:off x="4114800" y="1828800"/>
            <a:ext cx="1219200" cy="3810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2057400" y="533400"/>
            <a:ext cx="5715000" cy="685800"/>
          </a:xfrm>
        </p:spPr>
        <p:txBody>
          <a:bodyPr/>
          <a:lstStyle/>
          <a:p>
            <a:pPr algn="ctr"/>
            <a:r>
              <a:rPr lang="en-US" sz="3200" b="1" dirty="0">
                <a:effectLst>
                  <a:outerShdw blurRad="38100" dist="38100" dir="2700000" algn="tl">
                    <a:srgbClr val="000000"/>
                  </a:outerShdw>
                </a:effectLst>
                <a:latin typeface="Arial" charset="0"/>
              </a:rPr>
              <a:t>Residual Probability Plot</a:t>
            </a:r>
          </a:p>
        </p:txBody>
      </p:sp>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00"/>
            <a:ext cx="7772400" cy="47577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5844" name="Text Box 4"/>
          <p:cNvSpPr txBox="1">
            <a:spLocks noChangeArrowheads="1"/>
          </p:cNvSpPr>
          <p:nvPr/>
        </p:nvSpPr>
        <p:spPr bwMode="auto">
          <a:xfrm>
            <a:off x="3200400" y="2133600"/>
            <a:ext cx="2133600" cy="5175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1400" b="1">
                <a:solidFill>
                  <a:srgbClr val="FF0000"/>
                </a:solidFill>
              </a:rPr>
              <a:t>If normal, dots should be linear (45</a:t>
            </a:r>
            <a:r>
              <a:rPr kumimoji="0" lang="en-US" sz="1400" b="1" baseline="30000">
                <a:solidFill>
                  <a:srgbClr val="FF0000"/>
                </a:solidFill>
              </a:rPr>
              <a:t>o</a:t>
            </a:r>
            <a:r>
              <a:rPr kumimoji="0" lang="en-US" sz="1400" b="1">
                <a:solidFill>
                  <a:srgbClr val="FF0000"/>
                </a:solidFill>
              </a:rPr>
              <a:t> line)</a:t>
            </a:r>
            <a:endParaRPr kumimoji="0" lang="en-US" sz="1400">
              <a:solidFill>
                <a:srgbClr val="FF0000"/>
              </a:solidFill>
            </a:endParaRPr>
          </a:p>
        </p:txBody>
      </p:sp>
      <p:sp>
        <p:nvSpPr>
          <p:cNvPr id="35845" name="AutoShape 5"/>
          <p:cNvSpPr>
            <a:spLocks noChangeArrowheads="1"/>
          </p:cNvSpPr>
          <p:nvPr/>
        </p:nvSpPr>
        <p:spPr bwMode="auto">
          <a:xfrm>
            <a:off x="4191000" y="2971800"/>
            <a:ext cx="381000" cy="457200"/>
          </a:xfrm>
          <a:prstGeom prst="downArrow">
            <a:avLst>
              <a:gd name="adj1" fmla="val 50000"/>
              <a:gd name="adj2" fmla="val 30000"/>
            </a:avLst>
          </a:prstGeom>
          <a:solidFill>
            <a:srgbClr val="00FF00"/>
          </a:solidFill>
          <a:ln w="9525">
            <a:solidFill>
              <a:schemeClr val="tx1"/>
            </a:solidFill>
            <a:miter lim="800000"/>
            <a:headEnd/>
            <a:tailEnd/>
          </a:ln>
        </p:spPr>
        <p:txBody>
          <a:bodyPr wrap="none" anchor="ctr"/>
          <a:lstStyle/>
          <a:p>
            <a:endParaRPr lang="en-US"/>
          </a:p>
        </p:txBody>
      </p:sp>
      <p:sp>
        <p:nvSpPr>
          <p:cNvPr id="35846" name="Text Box 6"/>
          <p:cNvSpPr txBox="1">
            <a:spLocks noChangeArrowheads="1"/>
          </p:cNvSpPr>
          <p:nvPr/>
        </p:nvSpPr>
        <p:spPr bwMode="auto">
          <a:xfrm>
            <a:off x="7010400" y="3276600"/>
            <a:ext cx="1371600" cy="304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1400">
                <a:solidFill>
                  <a:srgbClr val="FF0000"/>
                </a:solidFill>
              </a:rPr>
              <a:t>possible outlier</a:t>
            </a:r>
          </a:p>
        </p:txBody>
      </p:sp>
      <p:sp>
        <p:nvSpPr>
          <p:cNvPr id="35847" name="AutoShape 7"/>
          <p:cNvSpPr>
            <a:spLocks noChangeArrowheads="1"/>
          </p:cNvSpPr>
          <p:nvPr/>
        </p:nvSpPr>
        <p:spPr bwMode="auto">
          <a:xfrm>
            <a:off x="7391400" y="2667000"/>
            <a:ext cx="381000" cy="457200"/>
          </a:xfrm>
          <a:prstGeom prst="upArrow">
            <a:avLst>
              <a:gd name="adj1" fmla="val 50000"/>
              <a:gd name="adj2" fmla="val 30000"/>
            </a:avLst>
          </a:prstGeom>
          <a:solidFill>
            <a:srgbClr val="00FF00"/>
          </a:solidFill>
          <a:ln w="9525">
            <a:solidFill>
              <a:schemeClr val="tx1"/>
            </a:solidFill>
            <a:miter lim="800000"/>
            <a:headEnd/>
            <a:tailEnd/>
          </a:ln>
        </p:spPr>
        <p:txBody>
          <a:bodyPr wrap="none" anchor="ctr"/>
          <a:lstStyle/>
          <a:p>
            <a:endParaRPr 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371600" y="533400"/>
            <a:ext cx="6477000" cy="671513"/>
          </a:xfrm>
        </p:spPr>
        <p:txBody>
          <a:bodyPr/>
          <a:lstStyle/>
          <a:p>
            <a:pPr algn="ctr"/>
            <a:r>
              <a:rPr lang="en-US" sz="3200" b="1" dirty="0">
                <a:effectLst>
                  <a:outerShdw blurRad="38100" dist="38100" dir="2700000" algn="tl">
                    <a:srgbClr val="000000"/>
                  </a:outerShdw>
                </a:effectLst>
                <a:latin typeface="Arial" charset="0"/>
              </a:rPr>
              <a:t>Nonlinearity Tests</a:t>
            </a:r>
          </a:p>
        </p:txBody>
      </p:sp>
      <p:sp>
        <p:nvSpPr>
          <p:cNvPr id="36867" name="Rectangle 3"/>
          <p:cNvSpPr>
            <a:spLocks noChangeArrowheads="1"/>
          </p:cNvSpPr>
          <p:nvPr/>
        </p:nvSpPr>
        <p:spPr bwMode="auto">
          <a:xfrm>
            <a:off x="685800" y="3276600"/>
            <a:ext cx="8153400" cy="2696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50000"/>
              </a:lnSpc>
            </a:pPr>
            <a:r>
              <a:rPr lang="en-US" b="1" dirty="0"/>
              <a:t> </a:t>
            </a:r>
            <a:r>
              <a:rPr lang="en-US" dirty="0">
                <a:solidFill>
                  <a:srgbClr val="0033CC"/>
                </a:solidFill>
              </a:rPr>
              <a:t>Pro</a:t>
            </a:r>
          </a:p>
          <a:p>
            <a:pPr lvl="1" algn="l">
              <a:lnSpc>
                <a:spcPct val="110000"/>
              </a:lnSpc>
              <a:buClr>
                <a:schemeClr val="tx1"/>
              </a:buClr>
              <a:buFont typeface="Wingdings" pitchFamily="2" charset="2"/>
              <a:buBlip>
                <a:blip r:embed="rId2"/>
              </a:buBlip>
            </a:pPr>
            <a:r>
              <a:rPr lang="en-US" sz="2000" dirty="0">
                <a:solidFill>
                  <a:schemeClr val="tx2"/>
                </a:solidFill>
              </a:rPr>
              <a:t> Adding </a:t>
            </a:r>
            <a:r>
              <a:rPr lang="en-US" sz="2000" i="1" dirty="0">
                <a:solidFill>
                  <a:schemeClr val="tx2"/>
                </a:solidFill>
              </a:rPr>
              <a:t>X</a:t>
            </a:r>
            <a:r>
              <a:rPr lang="en-US" sz="2000" baseline="30000" dirty="0">
                <a:solidFill>
                  <a:schemeClr val="tx2"/>
                </a:solidFill>
              </a:rPr>
              <a:t>2</a:t>
            </a:r>
            <a:r>
              <a:rPr lang="en-US" sz="2000" dirty="0">
                <a:solidFill>
                  <a:schemeClr val="tx2"/>
                </a:solidFill>
              </a:rPr>
              <a:t> terms allows curvilinear relationships</a:t>
            </a:r>
          </a:p>
          <a:p>
            <a:pPr lvl="1" algn="l">
              <a:lnSpc>
                <a:spcPct val="110000"/>
              </a:lnSpc>
              <a:buClr>
                <a:schemeClr val="tx1"/>
              </a:buClr>
              <a:buFont typeface="Wingdings" pitchFamily="2" charset="2"/>
              <a:buBlip>
                <a:blip r:embed="rId2"/>
              </a:buBlip>
            </a:pPr>
            <a:r>
              <a:rPr lang="en-US" sz="2000" dirty="0">
                <a:solidFill>
                  <a:schemeClr val="tx2"/>
                </a:solidFill>
              </a:rPr>
              <a:t> Can still be estimated by OLS</a:t>
            </a:r>
          </a:p>
          <a:p>
            <a:pPr lvl="1" algn="l">
              <a:buClr>
                <a:schemeClr val="tx1"/>
              </a:buClr>
              <a:buFont typeface="Wingdings" pitchFamily="2" charset="2"/>
              <a:buBlip>
                <a:blip r:embed="rId2"/>
              </a:buBlip>
            </a:pPr>
            <a:r>
              <a:rPr lang="en-US" sz="2000" dirty="0">
                <a:solidFill>
                  <a:schemeClr val="tx2"/>
                </a:solidFill>
              </a:rPr>
              <a:t> Significant </a:t>
            </a:r>
            <a:r>
              <a:rPr lang="en-US" sz="2000" i="1" dirty="0">
                <a:solidFill>
                  <a:schemeClr val="tx2"/>
                </a:solidFill>
              </a:rPr>
              <a:t>X</a:t>
            </a:r>
            <a:r>
              <a:rPr lang="en-US" sz="2000" baseline="30000" dirty="0">
                <a:solidFill>
                  <a:schemeClr val="tx2"/>
                </a:solidFill>
              </a:rPr>
              <a:t>2</a:t>
            </a:r>
            <a:r>
              <a:rPr lang="en-US" sz="2000" dirty="0">
                <a:solidFill>
                  <a:schemeClr val="tx2"/>
                </a:solidFill>
              </a:rPr>
              <a:t> terms would suggest nonlinearity</a:t>
            </a:r>
          </a:p>
          <a:p>
            <a:pPr algn="l">
              <a:lnSpc>
                <a:spcPct val="130000"/>
              </a:lnSpc>
            </a:pPr>
            <a:r>
              <a:rPr lang="en-US" dirty="0">
                <a:solidFill>
                  <a:srgbClr val="FF0000"/>
                </a:solidFill>
              </a:rPr>
              <a:t>Con</a:t>
            </a:r>
            <a:endParaRPr lang="en-US" dirty="0"/>
          </a:p>
          <a:p>
            <a:pPr lvl="1" algn="l">
              <a:lnSpc>
                <a:spcPct val="90000"/>
              </a:lnSpc>
              <a:buClr>
                <a:schemeClr val="tx1"/>
              </a:buClr>
              <a:buFont typeface="Wingdings" pitchFamily="2" charset="2"/>
              <a:buBlip>
                <a:blip r:embed="rId2"/>
              </a:buBlip>
            </a:pPr>
            <a:r>
              <a:rPr lang="en-US" sz="2000" dirty="0">
                <a:solidFill>
                  <a:schemeClr val="tx2"/>
                </a:solidFill>
              </a:rPr>
              <a:t> More predictors causes loss of </a:t>
            </a:r>
            <a:r>
              <a:rPr lang="en-US" sz="2000" dirty="0" err="1">
                <a:solidFill>
                  <a:schemeClr val="tx2"/>
                </a:solidFill>
              </a:rPr>
              <a:t>d.f.</a:t>
            </a:r>
            <a:endParaRPr lang="en-US" sz="2000" dirty="0">
              <a:solidFill>
                <a:schemeClr val="tx2"/>
              </a:solidFill>
            </a:endParaRPr>
          </a:p>
          <a:p>
            <a:pPr lvl="1" algn="l">
              <a:buClr>
                <a:schemeClr val="tx1"/>
              </a:buClr>
              <a:buFont typeface="Wingdings" pitchFamily="2" charset="2"/>
              <a:buBlip>
                <a:blip r:embed="rId2"/>
              </a:buBlip>
            </a:pPr>
            <a:r>
              <a:rPr lang="en-US" sz="2000" dirty="0">
                <a:solidFill>
                  <a:schemeClr val="tx2"/>
                </a:solidFill>
              </a:rPr>
              <a:t> Introduces </a:t>
            </a:r>
            <a:r>
              <a:rPr lang="en-US" sz="2000" dirty="0" err="1">
                <a:solidFill>
                  <a:schemeClr val="tx2"/>
                </a:solidFill>
              </a:rPr>
              <a:t>collinearity</a:t>
            </a:r>
            <a:r>
              <a:rPr lang="en-US" sz="2000" dirty="0">
                <a:solidFill>
                  <a:schemeClr val="tx2"/>
                </a:solidFill>
              </a:rPr>
              <a:t> between </a:t>
            </a:r>
            <a:r>
              <a:rPr lang="en-US" sz="2000" i="1" dirty="0">
                <a:solidFill>
                  <a:schemeClr val="tx2"/>
                </a:solidFill>
              </a:rPr>
              <a:t>X</a:t>
            </a:r>
            <a:r>
              <a:rPr lang="en-US" sz="2000" dirty="0">
                <a:solidFill>
                  <a:schemeClr val="tx2"/>
                </a:solidFill>
              </a:rPr>
              <a:t> and </a:t>
            </a:r>
            <a:r>
              <a:rPr lang="en-US" sz="2000" i="1" dirty="0">
                <a:solidFill>
                  <a:schemeClr val="tx2"/>
                </a:solidFill>
              </a:rPr>
              <a:t>X</a:t>
            </a:r>
            <a:r>
              <a:rPr lang="en-US" sz="2000" baseline="30000" dirty="0">
                <a:solidFill>
                  <a:schemeClr val="tx2"/>
                </a:solidFill>
              </a:rPr>
              <a:t>2</a:t>
            </a:r>
            <a:r>
              <a:rPr lang="en-US" sz="2000" dirty="0">
                <a:solidFill>
                  <a:schemeClr val="tx2"/>
                </a:solidFill>
              </a:rPr>
              <a:t> terms (high VIF)</a:t>
            </a:r>
          </a:p>
        </p:txBody>
      </p:sp>
      <p:sp>
        <p:nvSpPr>
          <p:cNvPr id="36868" name="Text Box 4"/>
          <p:cNvSpPr txBox="1">
            <a:spLocks noChangeArrowheads="1"/>
          </p:cNvSpPr>
          <p:nvPr/>
        </p:nvSpPr>
        <p:spPr bwMode="auto">
          <a:xfrm>
            <a:off x="1219200" y="1676400"/>
            <a:ext cx="6934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2800" i="1" dirty="0"/>
              <a:t>Y</a:t>
            </a:r>
            <a:r>
              <a:rPr kumimoji="0" lang="en-US" sz="2800" dirty="0"/>
              <a:t> = </a:t>
            </a:r>
            <a:r>
              <a:rPr kumimoji="0" lang="en-US" sz="2800" i="1" dirty="0">
                <a:latin typeface="Symbol" pitchFamily="18" charset="2"/>
              </a:rPr>
              <a:t>b</a:t>
            </a:r>
            <a:r>
              <a:rPr kumimoji="0" lang="en-US" sz="2800" baseline="-25000" dirty="0"/>
              <a:t>0</a:t>
            </a:r>
            <a:r>
              <a:rPr kumimoji="0" lang="en-US" sz="2800" dirty="0"/>
              <a:t> + </a:t>
            </a:r>
            <a:r>
              <a:rPr kumimoji="0" lang="en-US" sz="2800" i="1" dirty="0">
                <a:latin typeface="Symbol" pitchFamily="18" charset="2"/>
              </a:rPr>
              <a:t>b</a:t>
            </a:r>
            <a:r>
              <a:rPr kumimoji="0" lang="en-US" sz="2800" baseline="-25000" dirty="0"/>
              <a:t>1</a:t>
            </a:r>
            <a:r>
              <a:rPr kumimoji="0" lang="en-US" sz="2800" i="1" dirty="0"/>
              <a:t>X</a:t>
            </a:r>
            <a:r>
              <a:rPr kumimoji="0" lang="en-US" sz="2800" baseline="-25000" dirty="0"/>
              <a:t>1</a:t>
            </a:r>
            <a:r>
              <a:rPr kumimoji="0" lang="en-US" sz="2800" dirty="0"/>
              <a:t> + </a:t>
            </a:r>
            <a:r>
              <a:rPr kumimoji="0" lang="en-US" sz="2800" i="1" dirty="0">
                <a:solidFill>
                  <a:srgbClr val="FF0000"/>
                </a:solidFill>
                <a:latin typeface="Symbol" pitchFamily="18" charset="2"/>
              </a:rPr>
              <a:t>b</a:t>
            </a:r>
            <a:r>
              <a:rPr kumimoji="0" lang="en-US" sz="2800" baseline="-25000" dirty="0">
                <a:solidFill>
                  <a:srgbClr val="FF0000"/>
                </a:solidFill>
              </a:rPr>
              <a:t>2</a:t>
            </a:r>
            <a:r>
              <a:rPr kumimoji="0" lang="en-US" sz="2800" i="1" dirty="0">
                <a:solidFill>
                  <a:srgbClr val="FF0000"/>
                </a:solidFill>
              </a:rPr>
              <a:t>X</a:t>
            </a:r>
            <a:r>
              <a:rPr kumimoji="0" lang="en-US" sz="2800" baseline="-25000" dirty="0">
                <a:solidFill>
                  <a:srgbClr val="FF0000"/>
                </a:solidFill>
              </a:rPr>
              <a:t>1</a:t>
            </a:r>
            <a:r>
              <a:rPr kumimoji="0" lang="en-US" sz="2800" baseline="30000" dirty="0">
                <a:solidFill>
                  <a:srgbClr val="FF0000"/>
                </a:solidFill>
              </a:rPr>
              <a:t>2</a:t>
            </a:r>
            <a:r>
              <a:rPr kumimoji="0" lang="en-US" sz="2800" dirty="0"/>
              <a:t> + </a:t>
            </a:r>
            <a:r>
              <a:rPr kumimoji="0" lang="en-US" sz="2800" i="1" dirty="0">
                <a:latin typeface="Symbol" pitchFamily="18" charset="2"/>
              </a:rPr>
              <a:t>b</a:t>
            </a:r>
            <a:r>
              <a:rPr kumimoji="0" lang="en-US" sz="2800" baseline="-25000" dirty="0"/>
              <a:t>3</a:t>
            </a:r>
            <a:r>
              <a:rPr kumimoji="0" lang="en-US" sz="2800" i="1" dirty="0"/>
              <a:t>X</a:t>
            </a:r>
            <a:r>
              <a:rPr kumimoji="0" lang="en-US" sz="2800" baseline="-25000" dirty="0"/>
              <a:t>2</a:t>
            </a:r>
            <a:r>
              <a:rPr kumimoji="0" lang="en-US" sz="2800" dirty="0"/>
              <a:t> + </a:t>
            </a:r>
            <a:r>
              <a:rPr kumimoji="0" lang="en-US" sz="2800" i="1" dirty="0">
                <a:solidFill>
                  <a:srgbClr val="FF0000"/>
                </a:solidFill>
                <a:latin typeface="Symbol" pitchFamily="18" charset="2"/>
              </a:rPr>
              <a:t>b</a:t>
            </a:r>
            <a:r>
              <a:rPr kumimoji="0" lang="en-US" sz="2800" baseline="-25000" dirty="0">
                <a:solidFill>
                  <a:srgbClr val="FF0000"/>
                </a:solidFill>
              </a:rPr>
              <a:t>4</a:t>
            </a:r>
            <a:r>
              <a:rPr kumimoji="0" lang="en-US" sz="2800" i="1" dirty="0">
                <a:solidFill>
                  <a:srgbClr val="FF0000"/>
                </a:solidFill>
              </a:rPr>
              <a:t>X</a:t>
            </a:r>
            <a:r>
              <a:rPr kumimoji="0" lang="en-US" sz="2800" baseline="-25000" dirty="0">
                <a:solidFill>
                  <a:srgbClr val="FF0000"/>
                </a:solidFill>
              </a:rPr>
              <a:t>2</a:t>
            </a:r>
            <a:r>
              <a:rPr kumimoji="0" lang="en-US" sz="2800" baseline="30000" dirty="0">
                <a:solidFill>
                  <a:srgbClr val="FF0000"/>
                </a:solidFill>
              </a:rPr>
              <a:t>2</a:t>
            </a:r>
            <a:r>
              <a:rPr kumimoji="0" lang="en-US" sz="2800" dirty="0"/>
              <a:t> + </a:t>
            </a:r>
            <a:r>
              <a:rPr kumimoji="0" lang="en-US" sz="2800" i="1" dirty="0">
                <a:latin typeface="Symbol" pitchFamily="18" charset="2"/>
              </a:rPr>
              <a:t>e</a:t>
            </a:r>
            <a:endParaRPr kumimoji="0" lang="en-US" sz="2800" i="1" dirty="0"/>
          </a:p>
        </p:txBody>
      </p:sp>
      <p:sp>
        <p:nvSpPr>
          <p:cNvPr id="36869" name="Text Box 8"/>
          <p:cNvSpPr txBox="1">
            <a:spLocks noChangeArrowheads="1"/>
          </p:cNvSpPr>
          <p:nvPr/>
        </p:nvSpPr>
        <p:spPr bwMode="auto">
          <a:xfrm>
            <a:off x="2895600" y="2819400"/>
            <a:ext cx="26670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400">
                <a:solidFill>
                  <a:srgbClr val="FF0000"/>
                </a:solidFill>
              </a:rPr>
              <a:t>If we can reject </a:t>
            </a:r>
            <a:r>
              <a:rPr lang="en-US" sz="1400">
                <a:solidFill>
                  <a:srgbClr val="FF0000"/>
                </a:solidFill>
                <a:latin typeface="Symbol" pitchFamily="18" charset="2"/>
              </a:rPr>
              <a:t>b</a:t>
            </a:r>
            <a:r>
              <a:rPr lang="en-US" sz="1400" baseline="-25000">
                <a:solidFill>
                  <a:srgbClr val="FF0000"/>
                </a:solidFill>
              </a:rPr>
              <a:t>2</a:t>
            </a:r>
            <a:r>
              <a:rPr lang="en-US" sz="1400">
                <a:solidFill>
                  <a:srgbClr val="FF0000"/>
                </a:solidFill>
              </a:rPr>
              <a:t> = 0 it would suggest a non-linear relationship between </a:t>
            </a:r>
            <a:r>
              <a:rPr lang="en-US" sz="1400" i="1">
                <a:solidFill>
                  <a:srgbClr val="FF0000"/>
                </a:solidFill>
              </a:rPr>
              <a:t>Y</a:t>
            </a:r>
            <a:r>
              <a:rPr lang="en-US" sz="1400">
                <a:solidFill>
                  <a:srgbClr val="FF0000"/>
                </a:solidFill>
              </a:rPr>
              <a:t> and </a:t>
            </a:r>
            <a:r>
              <a:rPr lang="en-US" sz="1400" i="1">
                <a:solidFill>
                  <a:srgbClr val="FF0000"/>
                </a:solidFill>
              </a:rPr>
              <a:t>X</a:t>
            </a:r>
            <a:r>
              <a:rPr lang="en-US" sz="1400" baseline="-25000">
                <a:solidFill>
                  <a:srgbClr val="FF0000"/>
                </a:solidFill>
              </a:rPr>
              <a:t>1</a:t>
            </a:r>
          </a:p>
        </p:txBody>
      </p:sp>
      <p:sp>
        <p:nvSpPr>
          <p:cNvPr id="36870" name="Line 9"/>
          <p:cNvSpPr>
            <a:spLocks noChangeShapeType="1"/>
          </p:cNvSpPr>
          <p:nvPr/>
        </p:nvSpPr>
        <p:spPr bwMode="auto">
          <a:xfrm flipH="1" flipV="1">
            <a:off x="4572000" y="2286000"/>
            <a:ext cx="0" cy="533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6871" name="Line 10"/>
          <p:cNvSpPr>
            <a:spLocks noChangeShapeType="1"/>
          </p:cNvSpPr>
          <p:nvPr/>
        </p:nvSpPr>
        <p:spPr bwMode="auto">
          <a:xfrm flipH="1" flipV="1">
            <a:off x="6781800" y="2286000"/>
            <a:ext cx="76200" cy="4572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6872" name="Text Box 11"/>
          <p:cNvSpPr txBox="1">
            <a:spLocks noChangeArrowheads="1"/>
          </p:cNvSpPr>
          <p:nvPr/>
        </p:nvSpPr>
        <p:spPr bwMode="auto">
          <a:xfrm>
            <a:off x="5791200" y="2819400"/>
            <a:ext cx="25908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400">
                <a:solidFill>
                  <a:srgbClr val="FF0000"/>
                </a:solidFill>
              </a:rPr>
              <a:t>If we can reject </a:t>
            </a:r>
            <a:r>
              <a:rPr lang="en-US" sz="1400">
                <a:solidFill>
                  <a:srgbClr val="FF0000"/>
                </a:solidFill>
                <a:latin typeface="Symbol" pitchFamily="18" charset="2"/>
              </a:rPr>
              <a:t>b</a:t>
            </a:r>
            <a:r>
              <a:rPr lang="en-US" sz="1400" baseline="-25000">
                <a:solidFill>
                  <a:srgbClr val="FF0000"/>
                </a:solidFill>
              </a:rPr>
              <a:t>4</a:t>
            </a:r>
            <a:r>
              <a:rPr lang="en-US" sz="1400">
                <a:solidFill>
                  <a:srgbClr val="FF0000"/>
                </a:solidFill>
              </a:rPr>
              <a:t> = 0 it would suggest a non-linear relationship between </a:t>
            </a:r>
            <a:r>
              <a:rPr lang="en-US" sz="1400" i="1">
                <a:solidFill>
                  <a:srgbClr val="FF0000"/>
                </a:solidFill>
              </a:rPr>
              <a:t>Y</a:t>
            </a:r>
            <a:r>
              <a:rPr lang="en-US" sz="1400">
                <a:solidFill>
                  <a:srgbClr val="FF0000"/>
                </a:solidFill>
              </a:rPr>
              <a:t> and </a:t>
            </a:r>
            <a:r>
              <a:rPr lang="en-US" sz="1400" i="1">
                <a:solidFill>
                  <a:srgbClr val="FF0000"/>
                </a:solidFill>
              </a:rPr>
              <a:t>X</a:t>
            </a:r>
            <a:r>
              <a:rPr lang="en-US" sz="1400" baseline="-25000">
                <a:solidFill>
                  <a:srgbClr val="FF0000"/>
                </a:solidFill>
              </a:rPr>
              <a:t>2</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Tests for Interaction</a:t>
            </a:r>
          </a:p>
        </p:txBody>
      </p:sp>
      <p:sp>
        <p:nvSpPr>
          <p:cNvPr id="37891" name="Rectangle 3"/>
          <p:cNvSpPr>
            <a:spLocks noChangeArrowheads="1"/>
          </p:cNvSpPr>
          <p:nvPr/>
        </p:nvSpPr>
        <p:spPr bwMode="auto">
          <a:xfrm>
            <a:off x="381000" y="3505200"/>
            <a:ext cx="8305800"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b="1" dirty="0"/>
              <a:t> </a:t>
            </a:r>
            <a:r>
              <a:rPr lang="en-US" dirty="0">
                <a:solidFill>
                  <a:srgbClr val="0033CC"/>
                </a:solidFill>
              </a:rPr>
              <a:t>Pro</a:t>
            </a:r>
          </a:p>
          <a:p>
            <a:pPr lvl="1" algn="l">
              <a:buClr>
                <a:schemeClr val="tx1"/>
              </a:buClr>
              <a:buFont typeface="Wingdings" pitchFamily="2" charset="2"/>
              <a:buBlip>
                <a:blip r:embed="rId2"/>
              </a:buBlip>
            </a:pPr>
            <a:r>
              <a:rPr lang="en-US" sz="2000" dirty="0">
                <a:solidFill>
                  <a:srgbClr val="996600"/>
                </a:solidFill>
              </a:rPr>
              <a:t>  Detects interaction between any two predictors</a:t>
            </a:r>
          </a:p>
          <a:p>
            <a:pPr lvl="1" algn="l">
              <a:buClr>
                <a:schemeClr val="tx1"/>
              </a:buClr>
              <a:buFont typeface="Wingdings" pitchFamily="2" charset="2"/>
              <a:buBlip>
                <a:blip r:embed="rId2"/>
              </a:buBlip>
            </a:pPr>
            <a:r>
              <a:rPr lang="en-US" sz="2000" dirty="0">
                <a:solidFill>
                  <a:srgbClr val="996600"/>
                </a:solidFill>
              </a:rPr>
              <a:t>  Multiple interactions are possible (e.g., </a:t>
            </a:r>
            <a:r>
              <a:rPr lang="en-US" sz="2000" i="1" dirty="0">
                <a:solidFill>
                  <a:srgbClr val="996600"/>
                </a:solidFill>
              </a:rPr>
              <a:t>X</a:t>
            </a:r>
            <a:r>
              <a:rPr lang="en-US" sz="2000" baseline="-25000" dirty="0">
                <a:solidFill>
                  <a:srgbClr val="996600"/>
                </a:solidFill>
              </a:rPr>
              <a:t>1</a:t>
            </a:r>
            <a:r>
              <a:rPr lang="en-US" sz="2000" i="1" dirty="0">
                <a:solidFill>
                  <a:srgbClr val="996600"/>
                </a:solidFill>
              </a:rPr>
              <a:t>X</a:t>
            </a:r>
            <a:r>
              <a:rPr lang="en-US" sz="2000" baseline="-25000" dirty="0">
                <a:solidFill>
                  <a:srgbClr val="996600"/>
                </a:solidFill>
              </a:rPr>
              <a:t>2</a:t>
            </a:r>
            <a:r>
              <a:rPr lang="en-US" sz="2000" i="1" dirty="0">
                <a:solidFill>
                  <a:srgbClr val="996600"/>
                </a:solidFill>
              </a:rPr>
              <a:t>X</a:t>
            </a:r>
            <a:r>
              <a:rPr lang="en-US" sz="2000" baseline="-25000" dirty="0">
                <a:solidFill>
                  <a:srgbClr val="996600"/>
                </a:solidFill>
              </a:rPr>
              <a:t>3</a:t>
            </a:r>
            <a:r>
              <a:rPr lang="en-US" sz="2000" dirty="0">
                <a:solidFill>
                  <a:srgbClr val="996600"/>
                </a:solidFill>
              </a:rPr>
              <a:t>)</a:t>
            </a:r>
          </a:p>
          <a:p>
            <a:pPr algn="l">
              <a:lnSpc>
                <a:spcPct val="150000"/>
              </a:lnSpc>
            </a:pPr>
            <a:r>
              <a:rPr lang="en-US" dirty="0"/>
              <a:t> </a:t>
            </a:r>
            <a:r>
              <a:rPr lang="en-US" dirty="0">
                <a:solidFill>
                  <a:srgbClr val="FF0000"/>
                </a:solidFill>
              </a:rPr>
              <a:t>Con</a:t>
            </a:r>
          </a:p>
          <a:p>
            <a:pPr lvl="1" algn="l">
              <a:lnSpc>
                <a:spcPct val="90000"/>
              </a:lnSpc>
              <a:buClr>
                <a:schemeClr val="tx1"/>
              </a:buClr>
              <a:buFont typeface="Wingdings" pitchFamily="2" charset="2"/>
              <a:buBlip>
                <a:blip r:embed="rId2"/>
              </a:buBlip>
            </a:pPr>
            <a:r>
              <a:rPr lang="en-US" sz="2000" dirty="0">
                <a:solidFill>
                  <a:srgbClr val="996600"/>
                </a:solidFill>
              </a:rPr>
              <a:t>  Becomes complex if many predictors</a:t>
            </a:r>
          </a:p>
          <a:p>
            <a:pPr lvl="1" algn="l">
              <a:buClr>
                <a:schemeClr val="tx1"/>
              </a:buClr>
              <a:buFont typeface="Wingdings" pitchFamily="2" charset="2"/>
              <a:buBlip>
                <a:blip r:embed="rId2"/>
              </a:buBlip>
            </a:pPr>
            <a:r>
              <a:rPr lang="en-US" sz="2000" dirty="0">
                <a:solidFill>
                  <a:srgbClr val="996600"/>
                </a:solidFill>
              </a:rPr>
              <a:t>  Difficult to interpret the coefficient</a:t>
            </a:r>
          </a:p>
        </p:txBody>
      </p:sp>
      <p:sp>
        <p:nvSpPr>
          <p:cNvPr id="37892" name="Text Box 5"/>
          <p:cNvSpPr txBox="1">
            <a:spLocks noChangeArrowheads="1"/>
          </p:cNvSpPr>
          <p:nvPr/>
        </p:nvSpPr>
        <p:spPr bwMode="auto">
          <a:xfrm>
            <a:off x="1295400" y="1676400"/>
            <a:ext cx="6934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2800" i="1" dirty="0"/>
              <a:t>Y</a:t>
            </a:r>
            <a:r>
              <a:rPr kumimoji="0" lang="en-US" sz="2800" dirty="0"/>
              <a:t> = </a:t>
            </a:r>
            <a:r>
              <a:rPr kumimoji="0" lang="en-US" sz="2800" i="1" dirty="0">
                <a:latin typeface="Symbol" pitchFamily="18" charset="2"/>
              </a:rPr>
              <a:t>b</a:t>
            </a:r>
            <a:r>
              <a:rPr kumimoji="0" lang="en-US" sz="2800" baseline="-25000" dirty="0"/>
              <a:t>0</a:t>
            </a:r>
            <a:r>
              <a:rPr kumimoji="0" lang="en-US" sz="2800" dirty="0"/>
              <a:t> + </a:t>
            </a:r>
            <a:r>
              <a:rPr kumimoji="0" lang="en-US" sz="2800" i="1" dirty="0">
                <a:latin typeface="Symbol" pitchFamily="18" charset="2"/>
              </a:rPr>
              <a:t>b</a:t>
            </a:r>
            <a:r>
              <a:rPr kumimoji="0" lang="en-US" sz="2800" baseline="-25000" dirty="0"/>
              <a:t>1</a:t>
            </a:r>
            <a:r>
              <a:rPr kumimoji="0" lang="en-US" sz="2800" i="1" dirty="0"/>
              <a:t>X</a:t>
            </a:r>
            <a:r>
              <a:rPr kumimoji="0" lang="en-US" sz="2800" baseline="-25000" dirty="0"/>
              <a:t>1</a:t>
            </a:r>
            <a:r>
              <a:rPr kumimoji="0" lang="en-US" sz="2800" dirty="0"/>
              <a:t> + </a:t>
            </a:r>
            <a:r>
              <a:rPr kumimoji="0" lang="en-US" sz="2800" i="1" dirty="0">
                <a:latin typeface="Symbol" pitchFamily="18" charset="2"/>
              </a:rPr>
              <a:t>b</a:t>
            </a:r>
            <a:r>
              <a:rPr kumimoji="0" lang="en-US" sz="2800" baseline="-25000" dirty="0"/>
              <a:t>2</a:t>
            </a:r>
            <a:r>
              <a:rPr kumimoji="0" lang="en-US" sz="2800" i="1" dirty="0"/>
              <a:t>X</a:t>
            </a:r>
            <a:r>
              <a:rPr kumimoji="0" lang="en-US" sz="2800" baseline="-25000" dirty="0"/>
              <a:t>2</a:t>
            </a:r>
            <a:r>
              <a:rPr kumimoji="0" lang="en-US" sz="2800" dirty="0"/>
              <a:t> + </a:t>
            </a:r>
            <a:r>
              <a:rPr kumimoji="0" lang="en-US" sz="2800" i="1" dirty="0">
                <a:solidFill>
                  <a:srgbClr val="FF0000"/>
                </a:solidFill>
                <a:latin typeface="Symbol" pitchFamily="18" charset="2"/>
              </a:rPr>
              <a:t>b</a:t>
            </a:r>
            <a:r>
              <a:rPr kumimoji="0" lang="en-US" sz="2800" baseline="-25000" dirty="0">
                <a:solidFill>
                  <a:srgbClr val="FF0000"/>
                </a:solidFill>
              </a:rPr>
              <a:t>3</a:t>
            </a:r>
            <a:r>
              <a:rPr kumimoji="0" lang="en-US" sz="2800" i="1" dirty="0">
                <a:solidFill>
                  <a:srgbClr val="FF0000"/>
                </a:solidFill>
              </a:rPr>
              <a:t>X</a:t>
            </a:r>
            <a:r>
              <a:rPr kumimoji="0" lang="en-US" sz="2800" baseline="-25000" dirty="0">
                <a:solidFill>
                  <a:srgbClr val="FF0000"/>
                </a:solidFill>
              </a:rPr>
              <a:t>1</a:t>
            </a:r>
            <a:r>
              <a:rPr kumimoji="0" lang="en-US" sz="2800" i="1" dirty="0">
                <a:solidFill>
                  <a:srgbClr val="FF0000"/>
                </a:solidFill>
              </a:rPr>
              <a:t>X</a:t>
            </a:r>
            <a:r>
              <a:rPr kumimoji="0" lang="en-US" sz="2800" baseline="-25000" dirty="0">
                <a:solidFill>
                  <a:srgbClr val="FF0000"/>
                </a:solidFill>
              </a:rPr>
              <a:t>2</a:t>
            </a:r>
            <a:r>
              <a:rPr kumimoji="0" lang="en-US" sz="2800" dirty="0"/>
              <a:t> + </a:t>
            </a:r>
            <a:r>
              <a:rPr kumimoji="0" lang="en-US" sz="2800" i="1" dirty="0" err="1">
                <a:latin typeface="Symbol" pitchFamily="18" charset="2"/>
              </a:rPr>
              <a:t>e</a:t>
            </a:r>
            <a:r>
              <a:rPr kumimoji="0" lang="en-US" sz="2800" i="1" baseline="-25000" dirty="0" err="1"/>
              <a:t>i</a:t>
            </a:r>
            <a:endParaRPr kumimoji="0" lang="en-US" sz="2800" i="1" baseline="-25000" dirty="0"/>
          </a:p>
        </p:txBody>
      </p:sp>
      <p:sp>
        <p:nvSpPr>
          <p:cNvPr id="37893" name="Line 8"/>
          <p:cNvSpPr>
            <a:spLocks noChangeShapeType="1"/>
          </p:cNvSpPr>
          <p:nvPr/>
        </p:nvSpPr>
        <p:spPr bwMode="auto">
          <a:xfrm flipV="1">
            <a:off x="5638800" y="2286000"/>
            <a:ext cx="152400" cy="533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894" name="Text Box 9"/>
          <p:cNvSpPr txBox="1">
            <a:spLocks noChangeArrowheads="1"/>
          </p:cNvSpPr>
          <p:nvPr/>
        </p:nvSpPr>
        <p:spPr bwMode="auto">
          <a:xfrm>
            <a:off x="4191000" y="2895600"/>
            <a:ext cx="29718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600">
                <a:solidFill>
                  <a:srgbClr val="FF0000"/>
                </a:solidFill>
              </a:rPr>
              <a:t>If we can reject </a:t>
            </a:r>
            <a:r>
              <a:rPr lang="en-US" sz="1600">
                <a:solidFill>
                  <a:srgbClr val="FF0000"/>
                </a:solidFill>
                <a:latin typeface="Symbol" pitchFamily="18" charset="2"/>
              </a:rPr>
              <a:t>b</a:t>
            </a:r>
            <a:r>
              <a:rPr lang="en-US" sz="1600" baseline="-25000">
                <a:solidFill>
                  <a:srgbClr val="FF0000"/>
                </a:solidFill>
              </a:rPr>
              <a:t>3</a:t>
            </a:r>
            <a:r>
              <a:rPr lang="en-US" sz="1600">
                <a:solidFill>
                  <a:srgbClr val="FF0000"/>
                </a:solidFill>
              </a:rPr>
              <a:t> = 0 there is a significant interaction effect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85800" y="304800"/>
            <a:ext cx="7772400" cy="762000"/>
          </a:xfrm>
        </p:spPr>
        <p:txBody>
          <a:bodyPr/>
          <a:lstStyle/>
          <a:p>
            <a:pPr algn="ctr"/>
            <a:r>
              <a:rPr lang="en-US" sz="3200" b="1" dirty="0">
                <a:effectLst>
                  <a:outerShdw blurRad="38100" dist="38100" dir="2700000" algn="tl">
                    <a:srgbClr val="000000"/>
                  </a:outerShdw>
                </a:effectLst>
                <a:latin typeface="Arial" charset="0"/>
              </a:rPr>
              <a:t>Case Study: College Grads</a:t>
            </a:r>
          </a:p>
        </p:txBody>
      </p:sp>
      <p:sp>
        <p:nvSpPr>
          <p:cNvPr id="38915" name="Text Box 3"/>
          <p:cNvSpPr txBox="1">
            <a:spLocks noChangeArrowheads="1"/>
          </p:cNvSpPr>
          <p:nvPr/>
        </p:nvSpPr>
        <p:spPr bwMode="auto">
          <a:xfrm>
            <a:off x="1066800" y="1371600"/>
            <a:ext cx="7162800"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2000" dirty="0"/>
              <a:t>Cross-sectional data from 50 U.S. states in 1990:</a:t>
            </a:r>
          </a:p>
          <a:p>
            <a:pPr lvl="1" algn="l">
              <a:spcBef>
                <a:spcPct val="50000"/>
              </a:spcBef>
            </a:pPr>
            <a:r>
              <a:rPr lang="en-US" sz="1600" dirty="0" err="1">
                <a:solidFill>
                  <a:schemeClr val="tx2"/>
                </a:solidFill>
              </a:rPr>
              <a:t>Colgrad</a:t>
            </a:r>
            <a:r>
              <a:rPr lang="en-US" sz="1600" dirty="0">
                <a:solidFill>
                  <a:schemeClr val="tx2"/>
                </a:solidFill>
              </a:rPr>
              <a:t>% =  college grads as percent of population age 25 or older</a:t>
            </a:r>
          </a:p>
          <a:p>
            <a:pPr lvl="1" algn="l">
              <a:spcBef>
                <a:spcPct val="50000"/>
              </a:spcBef>
            </a:pPr>
            <a:r>
              <a:rPr lang="it-IT" sz="1600" dirty="0">
                <a:solidFill>
                  <a:schemeClr val="tx2"/>
                </a:solidFill>
              </a:rPr>
              <a:t>Dropout = high school dropout rate (percent)</a:t>
            </a:r>
          </a:p>
          <a:p>
            <a:pPr lvl="1" algn="l">
              <a:spcBef>
                <a:spcPct val="50000"/>
              </a:spcBef>
            </a:pPr>
            <a:r>
              <a:rPr lang="it-IT" sz="1600" dirty="0">
                <a:solidFill>
                  <a:schemeClr val="tx2"/>
                </a:solidFill>
              </a:rPr>
              <a:t>EdSpend% = educational spending as percent of personal income </a:t>
            </a:r>
          </a:p>
          <a:p>
            <a:pPr lvl="1" algn="l">
              <a:spcBef>
                <a:spcPct val="50000"/>
              </a:spcBef>
            </a:pPr>
            <a:r>
              <a:rPr lang="it-IT" sz="1600" dirty="0">
                <a:solidFill>
                  <a:schemeClr val="tx2"/>
                </a:solidFill>
              </a:rPr>
              <a:t>Income = per capita income (dollars)</a:t>
            </a:r>
          </a:p>
          <a:p>
            <a:pPr lvl="1" algn="l">
              <a:spcBef>
                <a:spcPct val="50000"/>
              </a:spcBef>
            </a:pPr>
            <a:r>
              <a:rPr lang="it-IT" sz="1600" dirty="0">
                <a:solidFill>
                  <a:schemeClr val="tx2"/>
                </a:solidFill>
              </a:rPr>
              <a:t>Urban = percent of population in urban areas</a:t>
            </a:r>
          </a:p>
          <a:p>
            <a:pPr lvl="1" algn="l">
              <a:spcBef>
                <a:spcPct val="50000"/>
              </a:spcBef>
            </a:pPr>
            <a:r>
              <a:rPr lang="it-IT" sz="1600" dirty="0">
                <a:solidFill>
                  <a:schemeClr val="tx2"/>
                </a:solidFill>
              </a:rPr>
              <a:t>Age = median age of population (years)</a:t>
            </a:r>
          </a:p>
          <a:p>
            <a:pPr lvl="1" algn="l">
              <a:spcBef>
                <a:spcPct val="50000"/>
              </a:spcBef>
            </a:pPr>
            <a:r>
              <a:rPr lang="it-IT" sz="1600" dirty="0">
                <a:solidFill>
                  <a:schemeClr val="tx2"/>
                </a:solidFill>
              </a:rPr>
              <a:t>FemLab = female labor force participation rate (percent)</a:t>
            </a:r>
          </a:p>
          <a:p>
            <a:pPr lvl="1" algn="l">
              <a:spcBef>
                <a:spcPct val="50000"/>
              </a:spcBef>
            </a:pPr>
            <a:r>
              <a:rPr lang="it-IT" sz="1600" dirty="0">
                <a:solidFill>
                  <a:schemeClr val="tx2"/>
                </a:solidFill>
              </a:rPr>
              <a:t>Neast = 1 if state is in the northeast, 0 otherwise</a:t>
            </a:r>
          </a:p>
          <a:p>
            <a:pPr lvl="1" algn="l">
              <a:spcBef>
                <a:spcPct val="50000"/>
              </a:spcBef>
            </a:pPr>
            <a:r>
              <a:rPr lang="it-IT" sz="1600" dirty="0">
                <a:solidFill>
                  <a:schemeClr val="tx2"/>
                </a:solidFill>
              </a:rPr>
              <a:t>Seast = 1 if state is in the southeast, 0 otherwise</a:t>
            </a:r>
          </a:p>
          <a:p>
            <a:pPr lvl="1" algn="l">
              <a:spcBef>
                <a:spcPct val="50000"/>
              </a:spcBef>
            </a:pPr>
            <a:r>
              <a:rPr lang="it-IT" sz="1600" dirty="0">
                <a:solidFill>
                  <a:schemeClr val="tx2"/>
                </a:solidFill>
              </a:rPr>
              <a:t>West = 1 if state is in the west, 0 otherwise</a:t>
            </a:r>
            <a:endParaRPr lang="en-US" sz="1600" dirty="0">
              <a:solidFill>
                <a:schemeClr val="tx2"/>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81000" y="228600"/>
            <a:ext cx="8421688" cy="646113"/>
          </a:xfrm>
        </p:spPr>
        <p:txBody>
          <a:bodyPr/>
          <a:lstStyle/>
          <a:p>
            <a:pPr algn="ctr"/>
            <a:r>
              <a:rPr lang="en-US" sz="3200" b="1" dirty="0">
                <a:effectLst>
                  <a:outerShdw blurRad="38100" dist="38100" dir="2700000" algn="tl">
                    <a:srgbClr val="000000"/>
                  </a:outerShdw>
                </a:effectLst>
                <a:latin typeface="Arial" charset="0"/>
              </a:rPr>
              <a:t>Variables Used</a:t>
            </a:r>
          </a:p>
        </p:txBody>
      </p:sp>
      <p:sp>
        <p:nvSpPr>
          <p:cNvPr id="39939" name="Text Box 8"/>
          <p:cNvSpPr txBox="1">
            <a:spLocks noChangeArrowheads="1"/>
          </p:cNvSpPr>
          <p:nvPr/>
        </p:nvSpPr>
        <p:spPr bwMode="auto">
          <a:xfrm>
            <a:off x="2286000" y="6324600"/>
            <a:ext cx="472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000">
                <a:solidFill>
                  <a:srgbClr val="000000"/>
                </a:solidFill>
              </a:rPr>
              <a:t>Source: Doane, Mathieson, Tracy, </a:t>
            </a:r>
            <a:r>
              <a:rPr lang="en-US" sz="1000" i="1"/>
              <a:t>Visual</a:t>
            </a:r>
            <a:r>
              <a:rPr lang="en-US" sz="1000" i="1">
                <a:solidFill>
                  <a:srgbClr val="000000"/>
                </a:solidFill>
              </a:rPr>
              <a:t> </a:t>
            </a:r>
            <a:r>
              <a:rPr lang="en-US" sz="1000" i="1">
                <a:solidFill>
                  <a:srgbClr val="FF0000"/>
                </a:solidFill>
              </a:rPr>
              <a:t>Statistics</a:t>
            </a:r>
            <a:r>
              <a:rPr lang="en-US" sz="1000" i="1">
                <a:solidFill>
                  <a:srgbClr val="000000"/>
                </a:solidFill>
              </a:rPr>
              <a:t> 2.0 </a:t>
            </a:r>
            <a:r>
              <a:rPr lang="en-US" sz="1000">
                <a:solidFill>
                  <a:srgbClr val="000000"/>
                </a:solidFill>
              </a:rPr>
              <a:t>(McGraw-Hill, 2001).</a:t>
            </a:r>
          </a:p>
        </p:txBody>
      </p:sp>
      <p:pic>
        <p:nvPicPr>
          <p:cNvPr id="39940"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95400"/>
            <a:ext cx="747236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04800" y="561688"/>
            <a:ext cx="1905000" cy="584775"/>
          </a:xfrm>
          <a:prstGeom prst="rect">
            <a:avLst/>
          </a:prstGeom>
          <a:noFill/>
        </p:spPr>
        <p:txBody>
          <a:bodyPr wrap="square" rtlCol="0">
            <a:spAutoFit/>
          </a:bodyPr>
          <a:lstStyle/>
          <a:p>
            <a:pPr algn="l"/>
            <a:r>
              <a:rPr lang="en-US" sz="1600" dirty="0" smtClean="0">
                <a:solidFill>
                  <a:srgbClr val="FF0000"/>
                </a:solidFill>
              </a:rPr>
              <a:t>Data range and type</a:t>
            </a:r>
            <a:endParaRPr lang="en-US" sz="1600" dirty="0">
              <a:solidFill>
                <a:srgbClr val="FF0000"/>
              </a:solidFill>
            </a:endParaRPr>
          </a:p>
        </p:txBody>
      </p:sp>
      <p:sp>
        <p:nvSpPr>
          <p:cNvPr id="6" name="TextBox 5"/>
          <p:cNvSpPr txBox="1"/>
          <p:nvPr/>
        </p:nvSpPr>
        <p:spPr>
          <a:xfrm>
            <a:off x="577850" y="6069311"/>
            <a:ext cx="1447800" cy="338554"/>
          </a:xfrm>
          <a:prstGeom prst="rect">
            <a:avLst/>
          </a:prstGeom>
          <a:noFill/>
        </p:spPr>
        <p:txBody>
          <a:bodyPr wrap="square" rtlCol="0">
            <a:spAutoFit/>
          </a:bodyPr>
          <a:lstStyle/>
          <a:p>
            <a:pPr algn="l"/>
            <a:r>
              <a:rPr lang="en-US" sz="1600" dirty="0" smtClean="0">
                <a:solidFill>
                  <a:srgbClr val="FF0000"/>
                </a:solidFill>
              </a:rPr>
              <a:t>Data set</a:t>
            </a:r>
            <a:endParaRPr lang="en-US" sz="1600" dirty="0">
              <a:solidFill>
                <a:srgbClr val="FF0000"/>
              </a:solidFill>
            </a:endParaRPr>
          </a:p>
        </p:txBody>
      </p:sp>
      <p:sp>
        <p:nvSpPr>
          <p:cNvPr id="7" name="TextBox 6"/>
          <p:cNvSpPr txBox="1"/>
          <p:nvPr/>
        </p:nvSpPr>
        <p:spPr>
          <a:xfrm>
            <a:off x="7391400" y="5984300"/>
            <a:ext cx="1447800" cy="584775"/>
          </a:xfrm>
          <a:prstGeom prst="rect">
            <a:avLst/>
          </a:prstGeom>
          <a:noFill/>
        </p:spPr>
        <p:txBody>
          <a:bodyPr wrap="square" rtlCol="0">
            <a:spAutoFit/>
          </a:bodyPr>
          <a:lstStyle/>
          <a:p>
            <a:pPr algn="l"/>
            <a:r>
              <a:rPr lang="en-US" sz="1600" dirty="0" smtClean="0">
                <a:solidFill>
                  <a:srgbClr val="FF0000"/>
                </a:solidFill>
              </a:rPr>
              <a:t>Collinear predictors?</a:t>
            </a:r>
            <a:endParaRPr lang="en-US" sz="1600" dirty="0">
              <a:solidFill>
                <a:srgbClr val="FF0000"/>
              </a:solidFill>
            </a:endParaRPr>
          </a:p>
        </p:txBody>
      </p:sp>
      <p:cxnSp>
        <p:nvCxnSpPr>
          <p:cNvPr id="8" name="Straight Arrow Connector 7"/>
          <p:cNvCxnSpPr/>
          <p:nvPr/>
        </p:nvCxnSpPr>
        <p:spPr bwMode="auto">
          <a:xfrm flipV="1">
            <a:off x="1571625" y="5362288"/>
            <a:ext cx="866775" cy="70702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9" name="Straight Arrow Connector 8"/>
          <p:cNvCxnSpPr/>
          <p:nvPr/>
        </p:nvCxnSpPr>
        <p:spPr bwMode="auto">
          <a:xfrm flipH="1" flipV="1">
            <a:off x="7010400" y="5410200"/>
            <a:ext cx="762000" cy="622012"/>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0" name="Straight Arrow Connector 9"/>
          <p:cNvCxnSpPr/>
          <p:nvPr/>
        </p:nvCxnSpPr>
        <p:spPr bwMode="auto">
          <a:xfrm>
            <a:off x="1143000" y="1146463"/>
            <a:ext cx="857250" cy="863025"/>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04800" y="152400"/>
            <a:ext cx="8421688" cy="609600"/>
          </a:xfrm>
        </p:spPr>
        <p:txBody>
          <a:bodyPr/>
          <a:lstStyle/>
          <a:p>
            <a:pPr algn="ctr"/>
            <a:r>
              <a:rPr lang="en-US" sz="3200" b="1" dirty="0">
                <a:effectLst>
                  <a:outerShdw blurRad="38100" dist="38100" dir="2700000" algn="tl">
                    <a:srgbClr val="000000"/>
                  </a:outerShdw>
                </a:effectLst>
                <a:latin typeface="Arial" charset="0"/>
              </a:rPr>
              <a:t>Fitted Model</a:t>
            </a:r>
          </a:p>
        </p:txBody>
      </p:sp>
      <p:sp>
        <p:nvSpPr>
          <p:cNvPr id="40963" name="Text Box 14"/>
          <p:cNvSpPr txBox="1">
            <a:spLocks noChangeArrowheads="1"/>
          </p:cNvSpPr>
          <p:nvPr/>
        </p:nvSpPr>
        <p:spPr bwMode="auto">
          <a:xfrm>
            <a:off x="2362200" y="6324600"/>
            <a:ext cx="4724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000">
                <a:solidFill>
                  <a:srgbClr val="000000"/>
                </a:solidFill>
              </a:rPr>
              <a:t>Source: Doane, Mathieson, Tracy, </a:t>
            </a:r>
            <a:r>
              <a:rPr lang="en-US" sz="1000" i="1"/>
              <a:t>Visual</a:t>
            </a:r>
            <a:r>
              <a:rPr lang="en-US" sz="1000" i="1">
                <a:solidFill>
                  <a:srgbClr val="000000"/>
                </a:solidFill>
              </a:rPr>
              <a:t> </a:t>
            </a:r>
            <a:r>
              <a:rPr lang="en-US" sz="1000" i="1">
                <a:solidFill>
                  <a:srgbClr val="FF0000"/>
                </a:solidFill>
              </a:rPr>
              <a:t>Statistics</a:t>
            </a:r>
            <a:r>
              <a:rPr lang="en-US" sz="1000" i="1">
                <a:solidFill>
                  <a:srgbClr val="000000"/>
                </a:solidFill>
              </a:rPr>
              <a:t> 2.0 </a:t>
            </a:r>
            <a:r>
              <a:rPr lang="en-US" sz="1000">
                <a:solidFill>
                  <a:srgbClr val="000000"/>
                </a:solidFill>
              </a:rPr>
              <a:t>(McGraw-Hill, 2001).</a:t>
            </a:r>
          </a:p>
        </p:txBody>
      </p:sp>
      <p:pic>
        <p:nvPicPr>
          <p:cNvPr id="40964"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95400"/>
            <a:ext cx="747236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04800" y="561688"/>
            <a:ext cx="1905000" cy="584775"/>
          </a:xfrm>
          <a:prstGeom prst="rect">
            <a:avLst/>
          </a:prstGeom>
          <a:noFill/>
        </p:spPr>
        <p:txBody>
          <a:bodyPr wrap="square" rtlCol="0">
            <a:spAutoFit/>
          </a:bodyPr>
          <a:lstStyle/>
          <a:p>
            <a:pPr algn="l"/>
            <a:r>
              <a:rPr lang="en-US" sz="1600" dirty="0" smtClean="0">
                <a:solidFill>
                  <a:srgbClr val="FF0000"/>
                </a:solidFill>
              </a:rPr>
              <a:t>Significant predictors?</a:t>
            </a:r>
            <a:endParaRPr lang="en-US" sz="1600" dirty="0">
              <a:solidFill>
                <a:srgbClr val="FF0000"/>
              </a:solidFill>
            </a:endParaRPr>
          </a:p>
        </p:txBody>
      </p:sp>
      <p:sp>
        <p:nvSpPr>
          <p:cNvPr id="6" name="TextBox 5"/>
          <p:cNvSpPr txBox="1"/>
          <p:nvPr/>
        </p:nvSpPr>
        <p:spPr>
          <a:xfrm>
            <a:off x="533400" y="5984300"/>
            <a:ext cx="1447800" cy="584775"/>
          </a:xfrm>
          <a:prstGeom prst="rect">
            <a:avLst/>
          </a:prstGeom>
          <a:noFill/>
        </p:spPr>
        <p:txBody>
          <a:bodyPr wrap="square" rtlCol="0">
            <a:spAutoFit/>
          </a:bodyPr>
          <a:lstStyle/>
          <a:p>
            <a:pPr algn="l"/>
            <a:r>
              <a:rPr lang="en-US" sz="1600" dirty="0" smtClean="0">
                <a:solidFill>
                  <a:srgbClr val="FF0000"/>
                </a:solidFill>
              </a:rPr>
              <a:t>Overall significance?</a:t>
            </a:r>
            <a:endParaRPr lang="en-US" sz="1600" dirty="0">
              <a:solidFill>
                <a:srgbClr val="FF0000"/>
              </a:solidFill>
            </a:endParaRPr>
          </a:p>
        </p:txBody>
      </p:sp>
      <p:sp>
        <p:nvSpPr>
          <p:cNvPr id="7" name="TextBox 6"/>
          <p:cNvSpPr txBox="1"/>
          <p:nvPr/>
        </p:nvSpPr>
        <p:spPr>
          <a:xfrm>
            <a:off x="7391400" y="5984300"/>
            <a:ext cx="1447800" cy="584775"/>
          </a:xfrm>
          <a:prstGeom prst="rect">
            <a:avLst/>
          </a:prstGeom>
          <a:noFill/>
        </p:spPr>
        <p:txBody>
          <a:bodyPr wrap="square" rtlCol="0">
            <a:spAutoFit/>
          </a:bodyPr>
          <a:lstStyle/>
          <a:p>
            <a:pPr algn="l"/>
            <a:r>
              <a:rPr lang="en-US" sz="1600" dirty="0" smtClean="0">
                <a:solidFill>
                  <a:srgbClr val="FF0000"/>
                </a:solidFill>
              </a:rPr>
              <a:t>Unusual residuals?</a:t>
            </a:r>
            <a:endParaRPr lang="en-US" sz="1600" dirty="0">
              <a:solidFill>
                <a:srgbClr val="FF0000"/>
              </a:solidFill>
            </a:endParaRPr>
          </a:p>
        </p:txBody>
      </p:sp>
      <p:cxnSp>
        <p:nvCxnSpPr>
          <p:cNvPr id="8" name="Straight Arrow Connector 7"/>
          <p:cNvCxnSpPr/>
          <p:nvPr/>
        </p:nvCxnSpPr>
        <p:spPr bwMode="auto">
          <a:xfrm flipV="1">
            <a:off x="1562100" y="5362288"/>
            <a:ext cx="876300" cy="87630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9" name="Straight Arrow Connector 8"/>
          <p:cNvCxnSpPr/>
          <p:nvPr/>
        </p:nvCxnSpPr>
        <p:spPr bwMode="auto">
          <a:xfrm flipH="1" flipV="1">
            <a:off x="7010400" y="5410200"/>
            <a:ext cx="762000" cy="622012"/>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0" name="Straight Arrow Connector 9"/>
          <p:cNvCxnSpPr/>
          <p:nvPr/>
        </p:nvCxnSpPr>
        <p:spPr bwMode="auto">
          <a:xfrm>
            <a:off x="1257300" y="1247488"/>
            <a:ext cx="742950" cy="76200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81000" y="152400"/>
            <a:ext cx="8421688" cy="646113"/>
          </a:xfrm>
        </p:spPr>
        <p:txBody>
          <a:bodyPr/>
          <a:lstStyle/>
          <a:p>
            <a:pPr algn="ctr"/>
            <a:r>
              <a:rPr lang="en-US" sz="3200" b="1" dirty="0">
                <a:effectLst>
                  <a:outerShdw blurRad="38100" dist="38100" dir="2700000" algn="tl">
                    <a:srgbClr val="000000"/>
                  </a:outerShdw>
                </a:effectLst>
                <a:latin typeface="Arial" charset="0"/>
              </a:rPr>
              <a:t>Residuals and VIFs</a:t>
            </a:r>
          </a:p>
        </p:txBody>
      </p:sp>
      <p:sp>
        <p:nvSpPr>
          <p:cNvPr id="41987" name="Text Box 8"/>
          <p:cNvSpPr txBox="1">
            <a:spLocks noChangeArrowheads="1"/>
          </p:cNvSpPr>
          <p:nvPr/>
        </p:nvSpPr>
        <p:spPr bwMode="auto">
          <a:xfrm>
            <a:off x="2286000" y="6324600"/>
            <a:ext cx="4876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000">
                <a:solidFill>
                  <a:srgbClr val="000000"/>
                </a:solidFill>
              </a:rPr>
              <a:t>Source: Doane, Mathieson, Tracy, </a:t>
            </a:r>
            <a:r>
              <a:rPr lang="en-US" sz="1000" i="1"/>
              <a:t>Visual</a:t>
            </a:r>
            <a:r>
              <a:rPr lang="en-US" sz="1000" i="1">
                <a:solidFill>
                  <a:srgbClr val="000000"/>
                </a:solidFill>
              </a:rPr>
              <a:t> </a:t>
            </a:r>
            <a:r>
              <a:rPr lang="en-US" sz="1000" i="1">
                <a:solidFill>
                  <a:srgbClr val="FF0000"/>
                </a:solidFill>
              </a:rPr>
              <a:t>Statistics</a:t>
            </a:r>
            <a:r>
              <a:rPr lang="en-US" sz="1000" i="1">
                <a:solidFill>
                  <a:srgbClr val="000000"/>
                </a:solidFill>
              </a:rPr>
              <a:t> 2.0 </a:t>
            </a:r>
            <a:r>
              <a:rPr lang="en-US" sz="1000">
                <a:solidFill>
                  <a:srgbClr val="000000"/>
                </a:solidFill>
              </a:rPr>
              <a:t>(McGraw-Hill, 2001).</a:t>
            </a:r>
          </a:p>
        </p:txBody>
      </p:sp>
      <p:pic>
        <p:nvPicPr>
          <p:cNvPr id="41988"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95400"/>
            <a:ext cx="747236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04800" y="561688"/>
            <a:ext cx="1905000" cy="584775"/>
          </a:xfrm>
          <a:prstGeom prst="rect">
            <a:avLst/>
          </a:prstGeom>
          <a:noFill/>
        </p:spPr>
        <p:txBody>
          <a:bodyPr wrap="square" rtlCol="0">
            <a:spAutoFit/>
          </a:bodyPr>
          <a:lstStyle/>
          <a:p>
            <a:pPr algn="l"/>
            <a:r>
              <a:rPr lang="en-US" sz="1600" dirty="0" smtClean="0">
                <a:solidFill>
                  <a:srgbClr val="FF0000"/>
                </a:solidFill>
              </a:rPr>
              <a:t>Non-normal residuals?</a:t>
            </a:r>
            <a:endParaRPr lang="en-US" sz="1600" dirty="0">
              <a:solidFill>
                <a:srgbClr val="FF0000"/>
              </a:solidFill>
            </a:endParaRPr>
          </a:p>
        </p:txBody>
      </p:sp>
      <p:sp>
        <p:nvSpPr>
          <p:cNvPr id="13" name="TextBox 12"/>
          <p:cNvSpPr txBox="1"/>
          <p:nvPr/>
        </p:nvSpPr>
        <p:spPr>
          <a:xfrm>
            <a:off x="533400" y="5984300"/>
            <a:ext cx="1676400" cy="584775"/>
          </a:xfrm>
          <a:prstGeom prst="rect">
            <a:avLst/>
          </a:prstGeom>
          <a:noFill/>
        </p:spPr>
        <p:txBody>
          <a:bodyPr wrap="square" rtlCol="0">
            <a:spAutoFit/>
          </a:bodyPr>
          <a:lstStyle/>
          <a:p>
            <a:pPr algn="l"/>
            <a:r>
              <a:rPr lang="en-US" sz="1600" dirty="0" smtClean="0">
                <a:solidFill>
                  <a:srgbClr val="FF0000"/>
                </a:solidFill>
              </a:rPr>
              <a:t>Non-normal probability plot?</a:t>
            </a:r>
            <a:endParaRPr lang="en-US" sz="1600" dirty="0">
              <a:solidFill>
                <a:srgbClr val="FF0000"/>
              </a:solidFill>
            </a:endParaRPr>
          </a:p>
        </p:txBody>
      </p:sp>
      <p:sp>
        <p:nvSpPr>
          <p:cNvPr id="14" name="TextBox 13"/>
          <p:cNvSpPr txBox="1"/>
          <p:nvPr/>
        </p:nvSpPr>
        <p:spPr>
          <a:xfrm>
            <a:off x="6934200" y="5984300"/>
            <a:ext cx="2057400" cy="338554"/>
          </a:xfrm>
          <a:prstGeom prst="rect">
            <a:avLst/>
          </a:prstGeom>
          <a:noFill/>
        </p:spPr>
        <p:txBody>
          <a:bodyPr wrap="square" rtlCol="0">
            <a:spAutoFit/>
          </a:bodyPr>
          <a:lstStyle/>
          <a:p>
            <a:pPr algn="l"/>
            <a:r>
              <a:rPr lang="en-US" sz="1600" dirty="0" smtClean="0">
                <a:solidFill>
                  <a:srgbClr val="FF0000"/>
                </a:solidFill>
              </a:rPr>
              <a:t>Variance inflation?</a:t>
            </a:r>
            <a:endParaRPr lang="en-US" sz="1600" dirty="0">
              <a:solidFill>
                <a:srgbClr val="FF0000"/>
              </a:solidFill>
            </a:endParaRPr>
          </a:p>
        </p:txBody>
      </p:sp>
      <p:cxnSp>
        <p:nvCxnSpPr>
          <p:cNvPr id="15" name="Straight Arrow Connector 14"/>
          <p:cNvCxnSpPr/>
          <p:nvPr/>
        </p:nvCxnSpPr>
        <p:spPr bwMode="auto">
          <a:xfrm flipV="1">
            <a:off x="1828800" y="5362288"/>
            <a:ext cx="609600" cy="669924"/>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6" name="Straight Arrow Connector 15"/>
          <p:cNvCxnSpPr/>
          <p:nvPr/>
        </p:nvCxnSpPr>
        <p:spPr bwMode="auto">
          <a:xfrm flipH="1" flipV="1">
            <a:off x="7010400" y="5410200"/>
            <a:ext cx="762000" cy="622012"/>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7" name="Straight Arrow Connector 16"/>
          <p:cNvCxnSpPr/>
          <p:nvPr/>
        </p:nvCxnSpPr>
        <p:spPr bwMode="auto">
          <a:xfrm>
            <a:off x="1257300" y="1247488"/>
            <a:ext cx="742950" cy="76200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524000" y="457200"/>
            <a:ext cx="6019800" cy="671513"/>
          </a:xfrm>
        </p:spPr>
        <p:txBody>
          <a:bodyPr/>
          <a:lstStyle/>
          <a:p>
            <a:pPr algn="ctr"/>
            <a:r>
              <a:rPr lang="en-US" sz="3200" b="1" dirty="0">
                <a:effectLst>
                  <a:outerShdw blurRad="38100" dist="38100" dir="2700000" algn="tl">
                    <a:srgbClr val="000000"/>
                  </a:outerShdw>
                </a:effectLst>
                <a:latin typeface="Arial" charset="0"/>
              </a:rPr>
              <a:t>Random Disturbance</a:t>
            </a:r>
          </a:p>
        </p:txBody>
      </p:sp>
      <p:sp>
        <p:nvSpPr>
          <p:cNvPr id="7171" name="Rectangle 3"/>
          <p:cNvSpPr>
            <a:spLocks noChangeArrowheads="1"/>
          </p:cNvSpPr>
          <p:nvPr/>
        </p:nvSpPr>
        <p:spPr bwMode="auto">
          <a:xfrm>
            <a:off x="914400" y="2819400"/>
            <a:ext cx="7696200" cy="301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b="1" dirty="0"/>
              <a:t> </a:t>
            </a:r>
            <a:r>
              <a:rPr lang="en-US" dirty="0"/>
              <a:t>Random error </a:t>
            </a:r>
            <a:r>
              <a:rPr lang="en-US" i="1" dirty="0" err="1">
                <a:latin typeface="Symbol" pitchFamily="18" charset="2"/>
              </a:rPr>
              <a:t>e</a:t>
            </a:r>
            <a:r>
              <a:rPr lang="en-US" i="1" baseline="-25000" dirty="0" err="1"/>
              <a:t>i</a:t>
            </a:r>
            <a:endParaRPr lang="en-US" i="1" dirty="0"/>
          </a:p>
          <a:p>
            <a:pPr lvl="1" algn="l">
              <a:buFontTx/>
              <a:buChar char="•"/>
            </a:pPr>
            <a:r>
              <a:rPr lang="en-US" dirty="0">
                <a:solidFill>
                  <a:srgbClr val="996600"/>
                </a:solidFill>
              </a:rPr>
              <a:t> is unobservable</a:t>
            </a:r>
          </a:p>
          <a:p>
            <a:pPr lvl="1" algn="l">
              <a:lnSpc>
                <a:spcPct val="110000"/>
              </a:lnSpc>
              <a:buFontTx/>
              <a:buChar char="•"/>
            </a:pPr>
            <a:r>
              <a:rPr lang="en-US" dirty="0">
                <a:solidFill>
                  <a:srgbClr val="996600"/>
                </a:solidFill>
              </a:rPr>
              <a:t> reflects everything not in the model</a:t>
            </a:r>
          </a:p>
          <a:p>
            <a:pPr algn="l">
              <a:lnSpc>
                <a:spcPct val="150000"/>
              </a:lnSpc>
            </a:pPr>
            <a:r>
              <a:rPr lang="en-US" dirty="0"/>
              <a:t> We assume that the random </a:t>
            </a:r>
            <a:r>
              <a:rPr lang="en-US" dirty="0" smtClean="0"/>
              <a:t>errors </a:t>
            </a:r>
            <a:r>
              <a:rPr lang="en-US" i="1" dirty="0">
                <a:latin typeface="Symbol" pitchFamily="18" charset="2"/>
              </a:rPr>
              <a:t>e</a:t>
            </a:r>
            <a:r>
              <a:rPr lang="en-US" baseline="-25000" dirty="0" smtClean="0"/>
              <a:t>1</a:t>
            </a:r>
            <a:r>
              <a:rPr lang="en-US" dirty="0" smtClean="0"/>
              <a:t>, </a:t>
            </a:r>
            <a:r>
              <a:rPr lang="en-US" i="1" dirty="0">
                <a:latin typeface="Symbol" pitchFamily="18" charset="2"/>
              </a:rPr>
              <a:t>e</a:t>
            </a:r>
            <a:r>
              <a:rPr lang="en-US" baseline="-25000" dirty="0"/>
              <a:t>2</a:t>
            </a:r>
            <a:r>
              <a:rPr lang="en-US" dirty="0" smtClean="0"/>
              <a:t>, …, </a:t>
            </a:r>
            <a:r>
              <a:rPr lang="en-US" i="1" dirty="0">
                <a:latin typeface="Symbol" pitchFamily="18" charset="2"/>
              </a:rPr>
              <a:t>e</a:t>
            </a:r>
            <a:r>
              <a:rPr lang="en-US" i="1" baseline="-25000" dirty="0"/>
              <a:t>n</a:t>
            </a:r>
            <a:r>
              <a:rPr lang="en-US" dirty="0" smtClean="0"/>
              <a:t>:</a:t>
            </a:r>
            <a:endParaRPr lang="en-US" dirty="0">
              <a:solidFill>
                <a:schemeClr val="accent1"/>
              </a:solidFill>
            </a:endParaRPr>
          </a:p>
          <a:p>
            <a:pPr lvl="1" algn="l">
              <a:lnSpc>
                <a:spcPct val="110000"/>
              </a:lnSpc>
              <a:buFontTx/>
              <a:buChar char="•"/>
            </a:pPr>
            <a:r>
              <a:rPr lang="en-US" dirty="0">
                <a:solidFill>
                  <a:srgbClr val="996600"/>
                </a:solidFill>
              </a:rPr>
              <a:t> have the same variance for any </a:t>
            </a:r>
            <a:r>
              <a:rPr lang="en-US" i="1" dirty="0">
                <a:solidFill>
                  <a:srgbClr val="996600"/>
                </a:solidFill>
              </a:rPr>
              <a:t>X</a:t>
            </a:r>
            <a:r>
              <a:rPr lang="en-US" dirty="0">
                <a:solidFill>
                  <a:srgbClr val="996600"/>
                </a:solidFill>
              </a:rPr>
              <a:t> value</a:t>
            </a:r>
          </a:p>
          <a:p>
            <a:pPr lvl="1" algn="l">
              <a:lnSpc>
                <a:spcPct val="110000"/>
              </a:lnSpc>
              <a:buFontTx/>
              <a:buChar char="•"/>
            </a:pPr>
            <a:r>
              <a:rPr lang="en-US" dirty="0">
                <a:solidFill>
                  <a:srgbClr val="996600"/>
                </a:solidFill>
              </a:rPr>
              <a:t> are </a:t>
            </a:r>
            <a:r>
              <a:rPr lang="en-US" dirty="0" smtClean="0">
                <a:solidFill>
                  <a:srgbClr val="996600"/>
                </a:solidFill>
              </a:rPr>
              <a:t>independent of one another</a:t>
            </a:r>
            <a:endParaRPr lang="en-US" dirty="0">
              <a:solidFill>
                <a:srgbClr val="996600"/>
              </a:solidFill>
            </a:endParaRPr>
          </a:p>
          <a:p>
            <a:pPr lvl="1" algn="l">
              <a:lnSpc>
                <a:spcPct val="110000"/>
              </a:lnSpc>
              <a:buFontTx/>
              <a:buChar char="•"/>
            </a:pPr>
            <a:r>
              <a:rPr lang="en-US" dirty="0" smtClean="0">
                <a:solidFill>
                  <a:srgbClr val="996600"/>
                </a:solidFill>
              </a:rPr>
              <a:t> are </a:t>
            </a:r>
            <a:r>
              <a:rPr lang="en-US" dirty="0">
                <a:solidFill>
                  <a:srgbClr val="996600"/>
                </a:solidFill>
              </a:rPr>
              <a:t>normally </a:t>
            </a:r>
            <a:r>
              <a:rPr lang="en-US" dirty="0" smtClean="0">
                <a:solidFill>
                  <a:srgbClr val="996600"/>
                </a:solidFill>
              </a:rPr>
              <a:t>distributed with zero mean</a:t>
            </a:r>
            <a:endParaRPr lang="en-US" dirty="0">
              <a:solidFill>
                <a:srgbClr val="996600"/>
              </a:solidFill>
            </a:endParaRPr>
          </a:p>
        </p:txBody>
      </p:sp>
      <p:sp>
        <p:nvSpPr>
          <p:cNvPr id="7172" name="Text Box 5"/>
          <p:cNvSpPr txBox="1">
            <a:spLocks noChangeArrowheads="1"/>
          </p:cNvSpPr>
          <p:nvPr/>
        </p:nvSpPr>
        <p:spPr bwMode="auto">
          <a:xfrm>
            <a:off x="685800" y="1676400"/>
            <a:ext cx="7924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3200" i="1" dirty="0" err="1"/>
              <a:t>y</a:t>
            </a:r>
            <a:r>
              <a:rPr kumimoji="0" lang="en-US" sz="3200" i="1" baseline="-25000" dirty="0" err="1"/>
              <a:t>i</a:t>
            </a:r>
            <a:r>
              <a:rPr kumimoji="0" lang="en-US" sz="3200" dirty="0"/>
              <a:t> = </a:t>
            </a:r>
            <a:r>
              <a:rPr kumimoji="0" lang="en-US" sz="3200" i="1" dirty="0">
                <a:latin typeface="Symbol" pitchFamily="18" charset="2"/>
              </a:rPr>
              <a:t>b</a:t>
            </a:r>
            <a:r>
              <a:rPr kumimoji="0" lang="en-US" sz="3200" baseline="-25000" dirty="0"/>
              <a:t>0</a:t>
            </a:r>
            <a:r>
              <a:rPr kumimoji="0" lang="en-US" sz="3200" dirty="0"/>
              <a:t> + </a:t>
            </a:r>
            <a:r>
              <a:rPr kumimoji="0" lang="en-US" sz="3200" i="1" dirty="0">
                <a:latin typeface="Symbol" pitchFamily="18" charset="2"/>
              </a:rPr>
              <a:t>b</a:t>
            </a:r>
            <a:r>
              <a:rPr kumimoji="0" lang="en-US" sz="3200" baseline="-25000" dirty="0"/>
              <a:t>1</a:t>
            </a:r>
            <a:r>
              <a:rPr kumimoji="0" lang="en-US" sz="3200" i="1" dirty="0"/>
              <a:t>x</a:t>
            </a:r>
            <a:r>
              <a:rPr kumimoji="0" lang="en-US" sz="3200" i="1" baseline="-25000" dirty="0"/>
              <a:t>i</a:t>
            </a:r>
            <a:r>
              <a:rPr kumimoji="0" lang="en-US" sz="3200" baseline="-25000" dirty="0"/>
              <a:t>1</a:t>
            </a:r>
            <a:r>
              <a:rPr kumimoji="0" lang="en-US" sz="3200" dirty="0"/>
              <a:t> + </a:t>
            </a:r>
            <a:r>
              <a:rPr kumimoji="0" lang="en-US" sz="3200" i="1" dirty="0">
                <a:latin typeface="Symbol" pitchFamily="18" charset="2"/>
              </a:rPr>
              <a:t>b</a:t>
            </a:r>
            <a:r>
              <a:rPr kumimoji="0" lang="en-US" sz="3200" baseline="-25000" dirty="0"/>
              <a:t>2</a:t>
            </a:r>
            <a:r>
              <a:rPr kumimoji="0" lang="en-US" sz="3200" i="1" dirty="0"/>
              <a:t>x</a:t>
            </a:r>
            <a:r>
              <a:rPr kumimoji="0" lang="en-US" sz="3200" i="1" baseline="-25000" dirty="0"/>
              <a:t>i</a:t>
            </a:r>
            <a:r>
              <a:rPr kumimoji="0" lang="en-US" sz="3200" baseline="-25000" dirty="0"/>
              <a:t>2</a:t>
            </a:r>
            <a:r>
              <a:rPr kumimoji="0" lang="en-US" sz="3200" dirty="0"/>
              <a:t> + … + </a:t>
            </a:r>
            <a:r>
              <a:rPr kumimoji="0" lang="en-US" sz="3200" i="1" dirty="0" err="1">
                <a:latin typeface="Symbol" pitchFamily="18" charset="2"/>
              </a:rPr>
              <a:t>b</a:t>
            </a:r>
            <a:r>
              <a:rPr kumimoji="0" lang="en-US" sz="3200" i="1" baseline="-25000" dirty="0" err="1"/>
              <a:t>p</a:t>
            </a:r>
            <a:r>
              <a:rPr kumimoji="0" lang="en-US" sz="3200" i="1" dirty="0" err="1"/>
              <a:t>x</a:t>
            </a:r>
            <a:r>
              <a:rPr kumimoji="0" lang="en-US" sz="3200" i="1" baseline="-25000" dirty="0" err="1"/>
              <a:t>ip</a:t>
            </a:r>
            <a:r>
              <a:rPr kumimoji="0" lang="en-US" sz="3200" dirty="0"/>
              <a:t> </a:t>
            </a:r>
            <a:r>
              <a:rPr kumimoji="0" lang="en-US" sz="3200" dirty="0">
                <a:solidFill>
                  <a:srgbClr val="FF0000"/>
                </a:solidFill>
              </a:rPr>
              <a:t>+ </a:t>
            </a:r>
            <a:r>
              <a:rPr kumimoji="0" lang="en-US" sz="3200" i="1" dirty="0" err="1">
                <a:solidFill>
                  <a:srgbClr val="FF0000"/>
                </a:solidFill>
                <a:latin typeface="Symbol" pitchFamily="18" charset="2"/>
              </a:rPr>
              <a:t>e</a:t>
            </a:r>
            <a:r>
              <a:rPr kumimoji="0" lang="en-US" sz="3200" i="1" baseline="-25000" dirty="0" err="1">
                <a:solidFill>
                  <a:srgbClr val="FF0000"/>
                </a:solidFill>
              </a:rPr>
              <a:t>i</a:t>
            </a:r>
            <a:endParaRPr kumimoji="0" lang="en-US" sz="3200" i="1" dirty="0">
              <a:solidFill>
                <a:srgbClr val="FF0000"/>
              </a:solidFill>
            </a:endParaRPr>
          </a:p>
        </p:txBody>
      </p:sp>
      <p:sp>
        <p:nvSpPr>
          <p:cNvPr id="7173" name="Line 8"/>
          <p:cNvSpPr>
            <a:spLocks noChangeShapeType="1"/>
          </p:cNvSpPr>
          <p:nvPr/>
        </p:nvSpPr>
        <p:spPr bwMode="auto">
          <a:xfrm flipV="1">
            <a:off x="4343400" y="2362200"/>
            <a:ext cx="3352800" cy="10668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3074" name="Picture 2" descr="C:\Users\Blythe\AppData\Local\Microsoft\Windows\Temporary Internet Files\Content.IE5\KQKNC4A4\MC90044606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5613" y="6095503"/>
            <a:ext cx="1612087" cy="55412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00400" y="6106363"/>
            <a:ext cx="4267200" cy="338554"/>
          </a:xfrm>
          <a:prstGeom prst="rect">
            <a:avLst/>
          </a:prstGeom>
          <a:noFill/>
        </p:spPr>
        <p:txBody>
          <a:bodyPr wrap="square" rtlCol="0">
            <a:spAutoFit/>
          </a:bodyPr>
          <a:lstStyle/>
          <a:p>
            <a:pPr algn="l"/>
            <a:r>
              <a:rPr lang="en-US" sz="1600" dirty="0" smtClean="0">
                <a:solidFill>
                  <a:srgbClr val="000000"/>
                </a:solidFill>
                <a:latin typeface="Times New Roman" pitchFamily="18" charset="0"/>
                <a:cs typeface="Times New Roman" pitchFamily="18" charset="0"/>
              </a:rPr>
              <a:t>In other words, the errors are assumed </a:t>
            </a:r>
            <a:r>
              <a:rPr lang="en-US" sz="1600" i="1" dirty="0" smtClean="0">
                <a:solidFill>
                  <a:srgbClr val="000000"/>
                </a:solidFill>
                <a:latin typeface="Times New Roman" pitchFamily="18" charset="0"/>
                <a:cs typeface="Times New Roman" pitchFamily="18" charset="0"/>
              </a:rPr>
              <a:t>N</a:t>
            </a:r>
            <a:r>
              <a:rPr lang="en-US" sz="1600" dirty="0" smtClean="0">
                <a:solidFill>
                  <a:srgbClr val="000000"/>
                </a:solidFill>
                <a:latin typeface="Times New Roman" pitchFamily="18" charset="0"/>
                <a:cs typeface="Times New Roman" pitchFamily="18" charset="0"/>
              </a:rPr>
              <a:t>(0,</a:t>
            </a:r>
            <a:r>
              <a:rPr lang="en-US" sz="1600" dirty="0" smtClean="0">
                <a:solidFill>
                  <a:srgbClr val="000000"/>
                </a:solidFill>
                <a:latin typeface="Symbol" pitchFamily="18" charset="2"/>
                <a:cs typeface="Times New Roman" pitchFamily="18" charset="0"/>
              </a:rPr>
              <a:t>s</a:t>
            </a:r>
            <a:r>
              <a:rPr lang="en-US" sz="1600" baseline="30000" dirty="0" smtClean="0">
                <a:solidFill>
                  <a:srgbClr val="000000"/>
                </a:solidFill>
                <a:latin typeface="Times New Roman" pitchFamily="18" charset="0"/>
                <a:cs typeface="Times New Roman" pitchFamily="18" charset="0"/>
              </a:rPr>
              <a:t>2</a:t>
            </a:r>
            <a:r>
              <a:rPr lang="en-US" sz="1600" dirty="0" smtClean="0">
                <a:solidFill>
                  <a:srgbClr val="000000"/>
                </a:solidFill>
                <a:latin typeface="Times New Roman" pitchFamily="18" charset="0"/>
                <a:cs typeface="Times New Roman" pitchFamily="18" charset="0"/>
              </a:rPr>
              <a:t>).</a:t>
            </a:r>
            <a:endParaRPr lang="en-US" sz="1600" dirty="0">
              <a:solidFill>
                <a:srgbClr val="00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39737" y="228600"/>
            <a:ext cx="8421688" cy="595313"/>
          </a:xfrm>
        </p:spPr>
        <p:txBody>
          <a:bodyPr/>
          <a:lstStyle/>
          <a:p>
            <a:pPr algn="ctr"/>
            <a:r>
              <a:rPr lang="en-US" sz="3200" b="1" dirty="0" smtClean="0">
                <a:effectLst>
                  <a:outerShdw blurRad="38100" dist="38100" dir="2700000" algn="tl">
                    <a:srgbClr val="000000"/>
                  </a:outerShdw>
                </a:effectLst>
                <a:latin typeface="Arial" charset="0"/>
              </a:rPr>
              <a:t>Useful Scatter </a:t>
            </a:r>
            <a:r>
              <a:rPr lang="en-US" sz="3200" b="1" dirty="0">
                <a:effectLst>
                  <a:outerShdw blurRad="38100" dist="38100" dir="2700000" algn="tl">
                    <a:srgbClr val="000000"/>
                  </a:outerShdw>
                </a:effectLst>
                <a:latin typeface="Arial" charset="0"/>
              </a:rPr>
              <a:t>Plots</a:t>
            </a:r>
          </a:p>
        </p:txBody>
      </p:sp>
      <p:sp>
        <p:nvSpPr>
          <p:cNvPr id="43011" name="Text Box 5"/>
          <p:cNvSpPr txBox="1">
            <a:spLocks noChangeArrowheads="1"/>
          </p:cNvSpPr>
          <p:nvPr/>
        </p:nvSpPr>
        <p:spPr bwMode="auto">
          <a:xfrm>
            <a:off x="2209800" y="6324600"/>
            <a:ext cx="464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000">
                <a:solidFill>
                  <a:srgbClr val="000000"/>
                </a:solidFill>
              </a:rPr>
              <a:t>Source: Doane, Mathieson, Tracy, </a:t>
            </a:r>
            <a:r>
              <a:rPr lang="en-US" sz="1000" i="1"/>
              <a:t>Visual</a:t>
            </a:r>
            <a:r>
              <a:rPr lang="en-US" sz="1000" i="1">
                <a:solidFill>
                  <a:srgbClr val="000000"/>
                </a:solidFill>
              </a:rPr>
              <a:t> </a:t>
            </a:r>
            <a:r>
              <a:rPr lang="en-US" sz="1000" i="1">
                <a:solidFill>
                  <a:srgbClr val="FF0000"/>
                </a:solidFill>
              </a:rPr>
              <a:t>Statistics</a:t>
            </a:r>
            <a:r>
              <a:rPr lang="en-US" sz="1000" i="1">
                <a:solidFill>
                  <a:srgbClr val="000000"/>
                </a:solidFill>
              </a:rPr>
              <a:t> 2.0 </a:t>
            </a:r>
            <a:r>
              <a:rPr lang="en-US" sz="1000">
                <a:solidFill>
                  <a:srgbClr val="000000"/>
                </a:solidFill>
              </a:rPr>
              <a:t>(McGraw-Hill, 2001).</a:t>
            </a:r>
          </a:p>
        </p:txBody>
      </p:sp>
      <p:pic>
        <p:nvPicPr>
          <p:cNvPr id="4301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295400"/>
            <a:ext cx="747236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04800" y="561688"/>
            <a:ext cx="1905000" cy="584775"/>
          </a:xfrm>
          <a:prstGeom prst="rect">
            <a:avLst/>
          </a:prstGeom>
          <a:noFill/>
        </p:spPr>
        <p:txBody>
          <a:bodyPr wrap="square" rtlCol="0">
            <a:spAutoFit/>
          </a:bodyPr>
          <a:lstStyle/>
          <a:p>
            <a:pPr algn="l"/>
            <a:r>
              <a:rPr lang="en-US" sz="1600" dirty="0" err="1" smtClean="0">
                <a:solidFill>
                  <a:srgbClr val="FF0000"/>
                </a:solidFill>
              </a:rPr>
              <a:t>Heteroscedastic</a:t>
            </a:r>
            <a:r>
              <a:rPr lang="en-US" sz="1600" dirty="0" smtClean="0">
                <a:solidFill>
                  <a:srgbClr val="FF0000"/>
                </a:solidFill>
              </a:rPr>
              <a:t> residuals?</a:t>
            </a:r>
            <a:endParaRPr lang="en-US" sz="1600" dirty="0">
              <a:solidFill>
                <a:srgbClr val="FF0000"/>
              </a:solidFill>
            </a:endParaRPr>
          </a:p>
        </p:txBody>
      </p:sp>
      <p:sp>
        <p:nvSpPr>
          <p:cNvPr id="6" name="TextBox 5"/>
          <p:cNvSpPr txBox="1"/>
          <p:nvPr/>
        </p:nvSpPr>
        <p:spPr>
          <a:xfrm>
            <a:off x="533400" y="5984300"/>
            <a:ext cx="1447800" cy="584775"/>
          </a:xfrm>
          <a:prstGeom prst="rect">
            <a:avLst/>
          </a:prstGeom>
          <a:noFill/>
        </p:spPr>
        <p:txBody>
          <a:bodyPr wrap="square" rtlCol="0">
            <a:spAutoFit/>
          </a:bodyPr>
          <a:lstStyle/>
          <a:p>
            <a:pPr algn="l"/>
            <a:r>
              <a:rPr lang="en-US" sz="1600" dirty="0" smtClean="0">
                <a:solidFill>
                  <a:srgbClr val="FF0000"/>
                </a:solidFill>
              </a:rPr>
              <a:t>Collinear predictors?</a:t>
            </a:r>
            <a:endParaRPr lang="en-US" sz="1600" dirty="0">
              <a:solidFill>
                <a:srgbClr val="FF0000"/>
              </a:solidFill>
            </a:endParaRPr>
          </a:p>
        </p:txBody>
      </p:sp>
      <p:sp>
        <p:nvSpPr>
          <p:cNvPr id="7" name="TextBox 6"/>
          <p:cNvSpPr txBox="1"/>
          <p:nvPr/>
        </p:nvSpPr>
        <p:spPr>
          <a:xfrm>
            <a:off x="7391400" y="5984300"/>
            <a:ext cx="1447800" cy="584775"/>
          </a:xfrm>
          <a:prstGeom prst="rect">
            <a:avLst/>
          </a:prstGeom>
          <a:noFill/>
        </p:spPr>
        <p:txBody>
          <a:bodyPr wrap="square" rtlCol="0">
            <a:spAutoFit/>
          </a:bodyPr>
          <a:lstStyle/>
          <a:p>
            <a:pPr algn="l"/>
            <a:r>
              <a:rPr lang="en-US" sz="1600" dirty="0" smtClean="0">
                <a:solidFill>
                  <a:srgbClr val="FF0000"/>
                </a:solidFill>
              </a:rPr>
              <a:t>Collinear predictors?</a:t>
            </a:r>
            <a:endParaRPr lang="en-US" sz="1600" dirty="0">
              <a:solidFill>
                <a:srgbClr val="FF0000"/>
              </a:solidFill>
            </a:endParaRPr>
          </a:p>
        </p:txBody>
      </p:sp>
      <p:cxnSp>
        <p:nvCxnSpPr>
          <p:cNvPr id="4" name="Straight Arrow Connector 3"/>
          <p:cNvCxnSpPr/>
          <p:nvPr/>
        </p:nvCxnSpPr>
        <p:spPr bwMode="auto">
          <a:xfrm flipV="1">
            <a:off x="1562100" y="5362288"/>
            <a:ext cx="876300" cy="87630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2" name="Straight Arrow Connector 11"/>
          <p:cNvCxnSpPr/>
          <p:nvPr/>
        </p:nvCxnSpPr>
        <p:spPr bwMode="auto">
          <a:xfrm flipH="1" flipV="1">
            <a:off x="7010400" y="5410200"/>
            <a:ext cx="762000" cy="622012"/>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15" name="Straight Arrow Connector 14"/>
          <p:cNvCxnSpPr/>
          <p:nvPr/>
        </p:nvCxnSpPr>
        <p:spPr bwMode="auto">
          <a:xfrm>
            <a:off x="1257300" y="1247488"/>
            <a:ext cx="742950" cy="76200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5" name="Text Box 4"/>
          <p:cNvSpPr txBox="1">
            <a:spLocks noChangeArrowheads="1"/>
          </p:cNvSpPr>
          <p:nvPr/>
        </p:nvSpPr>
        <p:spPr bwMode="auto">
          <a:xfrm>
            <a:off x="762000" y="1371600"/>
            <a:ext cx="75438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wrap="square"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kumimoji="0" lang="en-US" sz="1600" dirty="0">
                <a:latin typeface="Times New Roman" pitchFamily="18" charset="0"/>
              </a:rPr>
              <a:t>If </a:t>
            </a:r>
            <a:r>
              <a:rPr kumimoji="0" lang="en-US" sz="1600" i="1" dirty="0" smtClean="0">
                <a:latin typeface="Times New Roman" pitchFamily="18" charset="0"/>
              </a:rPr>
              <a:t>Y</a:t>
            </a:r>
            <a:r>
              <a:rPr kumimoji="0" lang="en-US" sz="1600" dirty="0" smtClean="0">
                <a:latin typeface="Times New Roman" pitchFamily="18" charset="0"/>
              </a:rPr>
              <a:t> </a:t>
            </a:r>
            <a:r>
              <a:rPr kumimoji="0" lang="en-US" sz="1600" dirty="0">
                <a:latin typeface="Times New Roman" pitchFamily="18" charset="0"/>
              </a:rPr>
              <a:t>is binary (0 or 1) and the </a:t>
            </a:r>
            <a:r>
              <a:rPr kumimoji="0" lang="en-US" sz="1600" i="1" dirty="0">
                <a:latin typeface="Times New Roman" pitchFamily="18" charset="0"/>
              </a:rPr>
              <a:t>X</a:t>
            </a:r>
            <a:r>
              <a:rPr kumimoji="0" lang="en-US" sz="1600" dirty="0">
                <a:latin typeface="Times New Roman" pitchFamily="18" charset="0"/>
              </a:rPr>
              <a:t>'s are continuous, a linear regression model is inappropriate.  </a:t>
            </a:r>
            <a:r>
              <a:rPr kumimoji="0" lang="en-US" sz="1600" dirty="0" smtClean="0">
                <a:latin typeface="Times New Roman" pitchFamily="18" charset="0"/>
              </a:rPr>
              <a:t>Logistic </a:t>
            </a:r>
            <a:r>
              <a:rPr kumimoji="0" lang="en-US" sz="1600" dirty="0">
                <a:latin typeface="Times New Roman" pitchFamily="18" charset="0"/>
              </a:rPr>
              <a:t>regression is a non-linear model with </a:t>
            </a:r>
            <a:r>
              <a:rPr kumimoji="0" lang="en-US" sz="1600" dirty="0" smtClean="0">
                <a:latin typeface="Times New Roman" pitchFamily="18" charset="0"/>
              </a:rPr>
              <a:t>form</a:t>
            </a:r>
          </a:p>
          <a:p>
            <a:pPr algn="l">
              <a:spcBef>
                <a:spcPct val="50000"/>
              </a:spcBef>
            </a:pPr>
            <a:r>
              <a:rPr kumimoji="0" lang="en-US" sz="1600" dirty="0">
                <a:latin typeface="Times New Roman" pitchFamily="18" charset="0"/>
              </a:rPr>
              <a:t>	</a:t>
            </a:r>
            <a:r>
              <a:rPr kumimoji="0" lang="en-US" sz="1600" dirty="0" smtClean="0">
                <a:latin typeface="Times New Roman" pitchFamily="18" charset="0"/>
              </a:rPr>
              <a:t> </a:t>
            </a:r>
            <a:r>
              <a:rPr kumimoji="0" lang="en-US" sz="1600" dirty="0">
                <a:latin typeface="Times New Roman" pitchFamily="18" charset="0"/>
              </a:rPr>
              <a:t>Y = 1/{1+exp[-(</a:t>
            </a:r>
            <a:r>
              <a:rPr kumimoji="0" lang="en-US" sz="1600" i="1" dirty="0">
                <a:latin typeface="Times New Roman" pitchFamily="18" charset="0"/>
              </a:rPr>
              <a:t>b</a:t>
            </a:r>
            <a:r>
              <a:rPr kumimoji="0" lang="en-US" sz="1600" baseline="-25000" dirty="0">
                <a:latin typeface="Times New Roman" pitchFamily="18" charset="0"/>
              </a:rPr>
              <a:t>0</a:t>
            </a:r>
            <a:r>
              <a:rPr kumimoji="0" lang="en-US" sz="1600" dirty="0">
                <a:latin typeface="Times New Roman" pitchFamily="18" charset="0"/>
              </a:rPr>
              <a:t> + </a:t>
            </a:r>
            <a:r>
              <a:rPr kumimoji="0" lang="en-US" sz="1600" i="1" dirty="0">
                <a:latin typeface="Times New Roman" pitchFamily="18" charset="0"/>
              </a:rPr>
              <a:t>b</a:t>
            </a:r>
            <a:r>
              <a:rPr kumimoji="0" lang="en-US" sz="1600" baseline="-25000" dirty="0">
                <a:latin typeface="Times New Roman" pitchFamily="18" charset="0"/>
              </a:rPr>
              <a:t>1</a:t>
            </a:r>
            <a:r>
              <a:rPr kumimoji="0" lang="en-US" sz="1600" i="1" dirty="0">
                <a:latin typeface="Times New Roman" pitchFamily="18" charset="0"/>
              </a:rPr>
              <a:t>X</a:t>
            </a:r>
            <a:r>
              <a:rPr kumimoji="0" lang="en-US" sz="1600" baseline="-25000" dirty="0">
                <a:latin typeface="Times New Roman" pitchFamily="18" charset="0"/>
              </a:rPr>
              <a:t>1</a:t>
            </a:r>
            <a:r>
              <a:rPr kumimoji="0" lang="en-US" sz="1600" dirty="0">
                <a:latin typeface="Times New Roman" pitchFamily="18" charset="0"/>
              </a:rPr>
              <a:t> + </a:t>
            </a:r>
            <a:r>
              <a:rPr kumimoji="0" lang="en-US" sz="1600" i="1" dirty="0">
                <a:latin typeface="Times New Roman" pitchFamily="18" charset="0"/>
              </a:rPr>
              <a:t>b</a:t>
            </a:r>
            <a:r>
              <a:rPr kumimoji="0" lang="en-US" sz="1600" baseline="-25000" dirty="0">
                <a:latin typeface="Times New Roman" pitchFamily="18" charset="0"/>
              </a:rPr>
              <a:t>2</a:t>
            </a:r>
            <a:r>
              <a:rPr kumimoji="0" lang="en-US" sz="1600" i="1" dirty="0">
                <a:latin typeface="Times New Roman" pitchFamily="18" charset="0"/>
              </a:rPr>
              <a:t>X</a:t>
            </a:r>
            <a:r>
              <a:rPr kumimoji="0" lang="en-US" sz="1600" baseline="-25000" dirty="0">
                <a:latin typeface="Times New Roman" pitchFamily="18" charset="0"/>
              </a:rPr>
              <a:t>2</a:t>
            </a:r>
            <a:r>
              <a:rPr kumimoji="0" lang="en-US" sz="1600" dirty="0">
                <a:latin typeface="Times New Roman" pitchFamily="18" charset="0"/>
              </a:rPr>
              <a:t>  + ... +  </a:t>
            </a:r>
            <a:r>
              <a:rPr kumimoji="0" lang="en-US" sz="1600" i="1" dirty="0" err="1">
                <a:latin typeface="Times New Roman" pitchFamily="18" charset="0"/>
              </a:rPr>
              <a:t>b</a:t>
            </a:r>
            <a:r>
              <a:rPr kumimoji="0" lang="en-US" sz="1600" baseline="-25000" dirty="0" err="1">
                <a:latin typeface="Times New Roman" pitchFamily="18" charset="0"/>
              </a:rPr>
              <a:t>p</a:t>
            </a:r>
            <a:r>
              <a:rPr kumimoji="0" lang="en-US" sz="1600" i="1" dirty="0" err="1">
                <a:latin typeface="Times New Roman" pitchFamily="18" charset="0"/>
              </a:rPr>
              <a:t>X</a:t>
            </a:r>
            <a:r>
              <a:rPr kumimoji="0" lang="en-US" sz="1600" i="1" baseline="-25000" dirty="0" err="1">
                <a:latin typeface="Times New Roman" pitchFamily="18" charset="0"/>
              </a:rPr>
              <a:t>p</a:t>
            </a:r>
            <a:r>
              <a:rPr kumimoji="0" lang="en-US" sz="1600" dirty="0" smtClean="0">
                <a:latin typeface="Times New Roman" pitchFamily="18" charset="0"/>
              </a:rPr>
              <a:t>)]}.</a:t>
            </a:r>
          </a:p>
          <a:p>
            <a:pPr algn="l">
              <a:spcBef>
                <a:spcPct val="50000"/>
              </a:spcBef>
            </a:pPr>
            <a:r>
              <a:rPr kumimoji="0" lang="en-US" sz="1600" i="1" dirty="0" smtClean="0">
                <a:latin typeface="Times New Roman" pitchFamily="18" charset="0"/>
              </a:rPr>
              <a:t>Y</a:t>
            </a:r>
            <a:r>
              <a:rPr kumimoji="0" lang="en-US" sz="1600" dirty="0" smtClean="0">
                <a:latin typeface="Times New Roman" pitchFamily="18" charset="0"/>
              </a:rPr>
              <a:t> </a:t>
            </a:r>
            <a:r>
              <a:rPr kumimoji="0" lang="en-US" sz="1600" dirty="0">
                <a:latin typeface="Times New Roman" pitchFamily="18" charset="0"/>
              </a:rPr>
              <a:t>is interpreted as the </a:t>
            </a:r>
            <a:r>
              <a:rPr kumimoji="0" lang="en-US" sz="1600" i="1" dirty="0">
                <a:latin typeface="Times New Roman" pitchFamily="18" charset="0"/>
              </a:rPr>
              <a:t>probability</a:t>
            </a:r>
            <a:r>
              <a:rPr kumimoji="0" lang="en-US" sz="1600" dirty="0">
                <a:latin typeface="Times New Roman" pitchFamily="18" charset="0"/>
              </a:rPr>
              <a:t> of the binary event.  </a:t>
            </a:r>
            <a:r>
              <a:rPr kumimoji="0" lang="en-US" sz="1600" dirty="0" smtClean="0">
                <a:latin typeface="Times New Roman" pitchFamily="18" charset="0"/>
              </a:rPr>
              <a:t>Here is a </a:t>
            </a:r>
            <a:r>
              <a:rPr kumimoji="0" lang="en-US" sz="1600" dirty="0">
                <a:latin typeface="Times New Roman" pitchFamily="18" charset="0"/>
              </a:rPr>
              <a:t>single predictor model from JMP</a:t>
            </a:r>
            <a:r>
              <a:rPr kumimoji="0" lang="en-US" sz="1600" baseline="30000" dirty="0">
                <a:latin typeface="Times New Roman" pitchFamily="18" charset="0"/>
              </a:rPr>
              <a:t>TM</a:t>
            </a:r>
            <a:r>
              <a:rPr kumimoji="0" lang="en-US" sz="1600" dirty="0">
                <a:latin typeface="Times New Roman" pitchFamily="18" charset="0"/>
              </a:rPr>
              <a:t>.  The model is  </a:t>
            </a:r>
            <a:r>
              <a:rPr kumimoji="0" lang="en-US" sz="1400" dirty="0">
                <a:solidFill>
                  <a:srgbClr val="993300"/>
                </a:solidFill>
              </a:rPr>
              <a:t>Rain = </a:t>
            </a:r>
            <a:r>
              <a:rPr kumimoji="0" lang="en-US" sz="1400" dirty="0">
                <a:solidFill>
                  <a:srgbClr val="993300"/>
                </a:solidFill>
                <a:latin typeface="Symbol" pitchFamily="18" charset="2"/>
              </a:rPr>
              <a:t>b</a:t>
            </a:r>
            <a:r>
              <a:rPr kumimoji="0" lang="en-US" sz="1400" baseline="-25000" dirty="0">
                <a:solidFill>
                  <a:srgbClr val="993300"/>
                </a:solidFill>
              </a:rPr>
              <a:t>0</a:t>
            </a:r>
            <a:r>
              <a:rPr kumimoji="0" lang="en-US" sz="1400" dirty="0">
                <a:solidFill>
                  <a:srgbClr val="993300"/>
                </a:solidFill>
              </a:rPr>
              <a:t> + </a:t>
            </a:r>
            <a:r>
              <a:rPr kumimoji="0" lang="en-US" sz="1400" dirty="0">
                <a:solidFill>
                  <a:srgbClr val="993300"/>
                </a:solidFill>
                <a:latin typeface="Symbol" pitchFamily="18" charset="2"/>
              </a:rPr>
              <a:t>b</a:t>
            </a:r>
            <a:r>
              <a:rPr kumimoji="0" lang="en-US" sz="1400" baseline="-25000" dirty="0">
                <a:solidFill>
                  <a:srgbClr val="993300"/>
                </a:solidFill>
              </a:rPr>
              <a:t>1</a:t>
            </a:r>
            <a:r>
              <a:rPr kumimoji="0" lang="en-US" sz="1400" dirty="0">
                <a:solidFill>
                  <a:srgbClr val="993300"/>
                </a:solidFill>
              </a:rPr>
              <a:t> Barometric Pressure</a:t>
            </a:r>
            <a:r>
              <a:rPr kumimoji="0" lang="en-US" sz="1400" dirty="0">
                <a:solidFill>
                  <a:srgbClr val="0000CC"/>
                </a:solidFill>
                <a:latin typeface="Times New Roman" pitchFamily="18" charset="0"/>
              </a:rPr>
              <a:t>.  The binary </a:t>
            </a:r>
            <a:r>
              <a:rPr kumimoji="0" lang="en-US" sz="1400" i="1" dirty="0">
                <a:solidFill>
                  <a:srgbClr val="0000CC"/>
                </a:solidFill>
                <a:latin typeface="Times New Roman" pitchFamily="18" charset="0"/>
              </a:rPr>
              <a:t>Y</a:t>
            </a:r>
            <a:r>
              <a:rPr kumimoji="0" lang="en-US" sz="1400" dirty="0">
                <a:solidFill>
                  <a:srgbClr val="0000CC"/>
                </a:solidFill>
                <a:latin typeface="Times New Roman" pitchFamily="18" charset="0"/>
              </a:rPr>
              <a:t> is </a:t>
            </a:r>
            <a:r>
              <a:rPr kumimoji="0" lang="en-US" sz="1400" dirty="0">
                <a:solidFill>
                  <a:srgbClr val="993300"/>
                </a:solidFill>
              </a:rPr>
              <a:t>Rain = 0, 1</a:t>
            </a:r>
            <a:r>
              <a:rPr kumimoji="0" lang="en-US" sz="1600" dirty="0">
                <a:latin typeface="Times New Roman" pitchFamily="18" charset="0"/>
              </a:rPr>
              <a:t>.</a:t>
            </a:r>
          </a:p>
        </p:txBody>
      </p:sp>
      <p:sp>
        <p:nvSpPr>
          <p:cNvPr id="44036" name="Rectangle 9"/>
          <p:cNvSpPr>
            <a:spLocks noChangeArrowheads="1"/>
          </p:cNvSpPr>
          <p:nvPr/>
        </p:nvSpPr>
        <p:spPr bwMode="auto">
          <a:xfrm>
            <a:off x="1524000" y="457200"/>
            <a:ext cx="60198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b"/>
          <a:lstStyle/>
          <a:p>
            <a:pPr algn="ctr">
              <a:lnSpc>
                <a:spcPct val="85000"/>
              </a:lnSpc>
            </a:pPr>
            <a:r>
              <a:rPr lang="en-US" sz="3200" b="1" dirty="0">
                <a:effectLst>
                  <a:outerShdw blurRad="38100" dist="38100" dir="2700000" algn="tl">
                    <a:srgbClr val="000000"/>
                  </a:outerShdw>
                </a:effectLst>
                <a:ea typeface="+mj-ea"/>
                <a:cs typeface="+mj-cs"/>
              </a:rPr>
              <a:t>Logistic Regression</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799" y="3125926"/>
            <a:ext cx="2780827" cy="3449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194188"/>
            <a:ext cx="3113997" cy="3312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1524000" y="457200"/>
            <a:ext cx="6019800"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b"/>
          <a:lstStyle/>
          <a:p>
            <a:pPr algn="ctr">
              <a:lnSpc>
                <a:spcPct val="85000"/>
              </a:lnSpc>
            </a:pPr>
            <a:r>
              <a:rPr lang="en-US" sz="3200" b="1" dirty="0">
                <a:effectLst>
                  <a:outerShdw blurRad="38100" dist="38100" dir="2700000" algn="tl">
                    <a:srgbClr val="000000"/>
                  </a:outerShdw>
                </a:effectLst>
                <a:ea typeface="+mj-ea"/>
                <a:cs typeface="+mj-cs"/>
              </a:rPr>
              <a:t>What Next?</a:t>
            </a:r>
          </a:p>
        </p:txBody>
      </p:sp>
      <p:sp>
        <p:nvSpPr>
          <p:cNvPr id="45059" name="Text Box 8"/>
          <p:cNvSpPr txBox="1">
            <a:spLocks noChangeArrowheads="1"/>
          </p:cNvSpPr>
          <p:nvPr/>
        </p:nvSpPr>
        <p:spPr bwMode="auto">
          <a:xfrm>
            <a:off x="990600" y="2133600"/>
            <a:ext cx="7162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buFontTx/>
              <a:buBlip>
                <a:blip r:embed="rId2"/>
              </a:buBlip>
            </a:pPr>
            <a:r>
              <a:rPr lang="en-US" dirty="0">
                <a:solidFill>
                  <a:srgbClr val="996633"/>
                </a:solidFill>
              </a:rPr>
              <a:t>  Regression is based on several assumptions</a:t>
            </a:r>
          </a:p>
          <a:p>
            <a:pPr algn="l">
              <a:spcBef>
                <a:spcPct val="50000"/>
              </a:spcBef>
              <a:buFontTx/>
              <a:buBlip>
                <a:blip r:embed="rId2"/>
              </a:buBlip>
            </a:pPr>
            <a:r>
              <a:rPr lang="en-US" dirty="0">
                <a:solidFill>
                  <a:srgbClr val="996633"/>
                </a:solidFill>
              </a:rPr>
              <a:t>  Testing these assumptions is important</a:t>
            </a:r>
          </a:p>
          <a:p>
            <a:pPr algn="l">
              <a:spcBef>
                <a:spcPct val="50000"/>
              </a:spcBef>
              <a:buFontTx/>
              <a:buBlip>
                <a:blip r:embed="rId2"/>
              </a:buBlip>
            </a:pPr>
            <a:r>
              <a:rPr lang="en-US" dirty="0">
                <a:solidFill>
                  <a:srgbClr val="996633"/>
                </a:solidFill>
              </a:rPr>
              <a:t>  Statistical tests are the next step</a:t>
            </a:r>
          </a:p>
        </p:txBody>
      </p:sp>
      <p:pic>
        <p:nvPicPr>
          <p:cNvPr id="45060" name="Picture 9" descr="j02854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0400" y="4419600"/>
            <a:ext cx="1866900"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AutoShape 10"/>
          <p:cNvSpPr>
            <a:spLocks noChangeArrowheads="1"/>
          </p:cNvSpPr>
          <p:nvPr/>
        </p:nvSpPr>
        <p:spPr bwMode="auto">
          <a:xfrm>
            <a:off x="5181600" y="3886200"/>
            <a:ext cx="1981200" cy="533400"/>
          </a:xfrm>
          <a:prstGeom prst="wedgeRoundRectCallout">
            <a:avLst>
              <a:gd name="adj1" fmla="val -63620"/>
              <a:gd name="adj2" fmla="val 132440"/>
              <a:gd name="adj3" fmla="val 16667"/>
            </a:avLst>
          </a:prstGeom>
          <a:solidFill>
            <a:srgbClr val="FFFFFF"/>
          </a:solidFill>
          <a:ln w="9525">
            <a:solidFill>
              <a:schemeClr val="tx1"/>
            </a:solidFill>
            <a:miter lim="800000"/>
            <a:headEnd/>
            <a:tailEnd/>
          </a:ln>
        </p:spPr>
        <p:txBody>
          <a:bodyPr/>
          <a:lstStyle/>
          <a:p>
            <a:pPr algn="ctr"/>
            <a:r>
              <a:rPr lang="en-US" sz="2000">
                <a:solidFill>
                  <a:srgbClr val="000000"/>
                </a:solidFill>
              </a:rPr>
              <a:t>OK, I'm ready.</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457200"/>
            <a:ext cx="7924800" cy="671513"/>
          </a:xfrm>
        </p:spPr>
        <p:txBody>
          <a:bodyPr/>
          <a:lstStyle/>
          <a:p>
            <a:pPr algn="ctr"/>
            <a:r>
              <a:rPr lang="en-US" sz="3200" b="1" dirty="0">
                <a:effectLst>
                  <a:outerShdw blurRad="38100" dist="38100" dir="2700000" algn="tl">
                    <a:srgbClr val="000000"/>
                  </a:outerShdw>
                </a:effectLst>
                <a:latin typeface="Arial" charset="0"/>
              </a:rPr>
              <a:t>Data Format</a:t>
            </a:r>
          </a:p>
        </p:txBody>
      </p:sp>
      <p:graphicFrame>
        <p:nvGraphicFramePr>
          <p:cNvPr id="80993" name="Group 97"/>
          <p:cNvGraphicFramePr>
            <a:graphicFrameLocks noGrp="1"/>
          </p:cNvGraphicFramePr>
          <p:nvPr/>
        </p:nvGraphicFramePr>
        <p:xfrm>
          <a:off x="685800" y="1397000"/>
          <a:ext cx="6934200" cy="4759327"/>
        </p:xfrm>
        <a:graphic>
          <a:graphicData uri="http://schemas.openxmlformats.org/drawingml/2006/table">
            <a:tbl>
              <a:tblPr/>
              <a:tblGrid>
                <a:gridCol w="1854200"/>
                <a:gridCol w="1016000"/>
                <a:gridCol w="1016000"/>
                <a:gridCol w="1016000"/>
                <a:gridCol w="1016000"/>
                <a:gridCol w="1016000"/>
              </a:tblGrid>
              <a:tr h="762000">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dirty="0" smtClean="0">
                          <a:ln>
                            <a:noFill/>
                          </a:ln>
                          <a:solidFill>
                            <a:srgbClr val="0033CC"/>
                          </a:solidFill>
                          <a:effectLst/>
                          <a:latin typeface="Arial" charset="0"/>
                        </a:rPr>
                        <a:t>Dependent</a:t>
                      </a:r>
                    </a:p>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dirty="0" smtClean="0">
                          <a:ln>
                            <a:noFill/>
                          </a:ln>
                          <a:solidFill>
                            <a:srgbClr val="0033CC"/>
                          </a:solidFill>
                          <a:effectLst/>
                          <a:latin typeface="Arial" charset="0"/>
                        </a:rPr>
                        <a:t>Variable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gridSpan="5">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dirty="0" smtClean="0">
                          <a:ln>
                            <a:noFill/>
                          </a:ln>
                          <a:solidFill>
                            <a:srgbClr val="0033CC"/>
                          </a:solidFill>
                          <a:effectLst/>
                          <a:latin typeface="Arial" charset="0"/>
                        </a:rPr>
                        <a:t>p</a:t>
                      </a:r>
                      <a:r>
                        <a:rPr kumimoji="1" lang="en-US" sz="2000" b="1" i="0" u="none" strike="noStrike" cap="none" normalizeH="0" baseline="0" dirty="0" smtClean="0">
                          <a:ln>
                            <a:noFill/>
                          </a:ln>
                          <a:solidFill>
                            <a:srgbClr val="0033CC"/>
                          </a:solidFill>
                          <a:effectLst/>
                          <a:latin typeface="Arial" charset="0"/>
                        </a:rPr>
                        <a:t> Independent Variables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7863">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33CC"/>
                          </a:solidFill>
                          <a:effectLst/>
                          <a:latin typeface="Arial" charset="0"/>
                        </a:rPr>
                        <a: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33CC"/>
                          </a:solidFill>
                          <a:effectLst/>
                          <a:latin typeface="Arial" charset="0"/>
                        </a:rPr>
                        <a:t>X</a:t>
                      </a:r>
                      <a:r>
                        <a:rPr kumimoji="1" lang="en-US" sz="2000" b="1" i="0" u="none" strike="noStrike" cap="none" normalizeH="0" baseline="-25000" smtClean="0">
                          <a:ln>
                            <a:noFill/>
                          </a:ln>
                          <a:solidFill>
                            <a:srgbClr val="0033CC"/>
                          </a:solidFill>
                          <a:effectLst/>
                          <a:latin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dirty="0" smtClean="0">
                          <a:ln>
                            <a:noFill/>
                          </a:ln>
                          <a:solidFill>
                            <a:srgbClr val="0033CC"/>
                          </a:solidFill>
                          <a:effectLst/>
                          <a:latin typeface="Arial" charset="0"/>
                        </a:rPr>
                        <a:t>X</a:t>
                      </a:r>
                      <a:r>
                        <a:rPr kumimoji="1" lang="en-US" sz="2000" b="1" i="0" u="none" strike="noStrike" cap="none" normalizeH="0" baseline="-25000" dirty="0" smtClean="0">
                          <a:ln>
                            <a:noFill/>
                          </a:ln>
                          <a:solidFill>
                            <a:srgbClr val="0033CC"/>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dirty="0" smtClean="0">
                          <a:ln>
                            <a:noFill/>
                          </a:ln>
                          <a:solidFill>
                            <a:srgbClr val="0033CC"/>
                          </a:solidFill>
                          <a:effectLst/>
                          <a:latin typeface="Arial" charset="0"/>
                        </a:rPr>
                        <a:t>X</a:t>
                      </a:r>
                      <a:r>
                        <a:rPr kumimoji="1" lang="en-US" sz="2000" b="1" i="0" u="none" strike="noStrike" cap="none" normalizeH="0" baseline="-25000" dirty="0" smtClean="0">
                          <a:ln>
                            <a:noFill/>
                          </a:ln>
                          <a:solidFill>
                            <a:srgbClr val="0033CC"/>
                          </a:solidFill>
                          <a:effectLst/>
                          <a:latin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33CC"/>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33CC"/>
                          </a:solidFill>
                          <a:effectLst/>
                          <a:latin typeface="Arial" charset="0"/>
                        </a:rPr>
                        <a:t>X</a:t>
                      </a:r>
                      <a:r>
                        <a:rPr kumimoji="1" lang="en-US" sz="2000" b="1" i="1" u="none" strike="noStrike" cap="none" normalizeH="0" baseline="-25000" smtClean="0">
                          <a:ln>
                            <a:noFill/>
                          </a:ln>
                          <a:solidFill>
                            <a:srgbClr val="0033CC"/>
                          </a:solidFill>
                          <a:effectLst/>
                          <a:latin typeface="Arial"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76275">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FF0000"/>
                          </a:solidFill>
                          <a:effectLst/>
                          <a:latin typeface="Arial" charset="0"/>
                        </a:rPr>
                        <a:t>y</a:t>
                      </a:r>
                      <a:r>
                        <a:rPr kumimoji="1" lang="en-US" sz="2000" b="1" i="0" u="none" strike="noStrike" cap="none" normalizeH="0" baseline="-25000" smtClean="0">
                          <a:ln>
                            <a:noFill/>
                          </a:ln>
                          <a:solidFill>
                            <a:srgbClr val="FF0000"/>
                          </a:solidFill>
                          <a:effectLst/>
                          <a:latin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dirty="0" smtClean="0">
                          <a:ln>
                            <a:noFill/>
                          </a:ln>
                          <a:solidFill>
                            <a:srgbClr val="006600"/>
                          </a:solidFill>
                          <a:effectLst/>
                          <a:latin typeface="Arial" charset="0"/>
                        </a:rPr>
                        <a:t>x</a:t>
                      </a:r>
                      <a:r>
                        <a:rPr kumimoji="1" lang="en-US" sz="2000" b="1" i="0" u="none" strike="noStrike" cap="none" normalizeH="0" baseline="-25000" dirty="0" smtClean="0">
                          <a:ln>
                            <a:noFill/>
                          </a:ln>
                          <a:solidFill>
                            <a:srgbClr val="006600"/>
                          </a:solidFill>
                          <a:effectLst/>
                          <a:latin typeface="Arial" charset="0"/>
                        </a:rPr>
                        <a:t>13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dirty="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1</a:t>
                      </a:r>
                      <a:r>
                        <a:rPr kumimoji="1" lang="en-US" sz="2000" b="1" i="1" u="none" strike="noStrike" cap="none" normalizeH="0" baseline="-25000" smtClean="0">
                          <a:ln>
                            <a:noFill/>
                          </a:ln>
                          <a:solidFill>
                            <a:srgbClr val="006600"/>
                          </a:solidFill>
                          <a:effectLst/>
                          <a:latin typeface="Arial"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77863">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FF0000"/>
                          </a:solidFill>
                          <a:effectLst/>
                          <a:latin typeface="Arial" charset="0"/>
                        </a:rPr>
                        <a:t>y</a:t>
                      </a:r>
                      <a:r>
                        <a:rPr kumimoji="1" lang="en-US" sz="2000" b="1" i="0" u="none" strike="noStrike" cap="none" normalizeH="0" baseline="-25000" smtClean="0">
                          <a:ln>
                            <a:noFill/>
                          </a:ln>
                          <a:solidFill>
                            <a:srgbClr val="FF0000"/>
                          </a:solidFill>
                          <a:effectLst/>
                          <a:latin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21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22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23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2</a:t>
                      </a:r>
                      <a:r>
                        <a:rPr kumimoji="1" lang="en-US" sz="2000" b="1" i="1" u="none" strike="noStrike" cap="none" normalizeH="0" baseline="-25000" smtClean="0">
                          <a:ln>
                            <a:noFill/>
                          </a:ln>
                          <a:solidFill>
                            <a:srgbClr val="006600"/>
                          </a:solidFill>
                          <a:effectLst/>
                          <a:latin typeface="Arial"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11188">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FF0000"/>
                          </a:solidFill>
                          <a:effectLst/>
                          <a:latin typeface="Arial" charset="0"/>
                        </a:rPr>
                        <a:t>y</a:t>
                      </a:r>
                      <a:r>
                        <a:rPr kumimoji="1" lang="en-US" sz="2000" b="1" i="0" u="none" strike="noStrike" cap="none" normalizeH="0" baseline="-25000" smtClean="0">
                          <a:ln>
                            <a:noFill/>
                          </a:ln>
                          <a:solidFill>
                            <a:srgbClr val="FF0000"/>
                          </a:solidFill>
                          <a:effectLst/>
                          <a:latin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31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32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33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dirty="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0" u="none" strike="noStrike" cap="none" normalizeH="0" baseline="-25000" smtClean="0">
                          <a:ln>
                            <a:noFill/>
                          </a:ln>
                          <a:solidFill>
                            <a:srgbClr val="006600"/>
                          </a:solidFill>
                          <a:effectLst/>
                          <a:latin typeface="Arial" charset="0"/>
                        </a:rPr>
                        <a:t>3</a:t>
                      </a:r>
                      <a:r>
                        <a:rPr kumimoji="1" lang="en-US" sz="2000" b="1" i="1" u="none" strike="noStrike" cap="none" normalizeH="0" baseline="-25000" smtClean="0">
                          <a:ln>
                            <a:noFill/>
                          </a:ln>
                          <a:solidFill>
                            <a:srgbClr val="006600"/>
                          </a:solidFill>
                          <a:effectLst/>
                          <a:latin typeface="Arial" charset="0"/>
                        </a:rPr>
                        <a:t>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76275">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FF0000"/>
                          </a:solidFill>
                          <a:effectLst/>
                          <a:latin typeface="Arial"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dirty="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99"/>
                    </a:solidFill>
                  </a:tcPr>
                </a:tc>
              </a:tr>
              <a:tr h="677863">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FF0000"/>
                          </a:solidFill>
                          <a:effectLst/>
                          <a:latin typeface="Arial" charset="0"/>
                        </a:rPr>
                        <a:t>y</a:t>
                      </a:r>
                      <a:r>
                        <a:rPr kumimoji="1" lang="en-US" sz="2000" b="1" i="0" u="none" strike="noStrike" cap="none" normalizeH="0" baseline="-25000" smtClean="0">
                          <a:ln>
                            <a:noFill/>
                          </a:ln>
                          <a:solidFill>
                            <a:srgbClr val="FF0000"/>
                          </a:solidFill>
                          <a:effectLst/>
                          <a:latin typeface="Arial" charset="0"/>
                        </a:rPr>
                        <a:t>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1" u="none" strike="noStrike" cap="none" normalizeH="0" baseline="-25000" smtClean="0">
                          <a:ln>
                            <a:noFill/>
                          </a:ln>
                          <a:solidFill>
                            <a:srgbClr val="006600"/>
                          </a:solidFill>
                          <a:effectLst/>
                          <a:latin typeface="Arial" charset="0"/>
                        </a:rPr>
                        <a:t>n</a:t>
                      </a:r>
                      <a:r>
                        <a:rPr kumimoji="1" lang="en-US" sz="2000" b="1" i="0" u="none" strike="noStrike" cap="none" normalizeH="0" baseline="-25000" smtClean="0">
                          <a:ln>
                            <a:noFill/>
                          </a:ln>
                          <a:solidFill>
                            <a:srgbClr val="006600"/>
                          </a:solidFill>
                          <a:effectLst/>
                          <a:latin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1" u="none" strike="noStrike" cap="none" normalizeH="0" baseline="-25000" smtClean="0">
                          <a:ln>
                            <a:noFill/>
                          </a:ln>
                          <a:solidFill>
                            <a:srgbClr val="006600"/>
                          </a:solidFill>
                          <a:effectLst/>
                          <a:latin typeface="Arial" charset="0"/>
                        </a:rPr>
                        <a:t>n</a:t>
                      </a:r>
                      <a:r>
                        <a:rPr kumimoji="1" lang="en-US" sz="2000" b="1" i="0" u="none" strike="noStrike" cap="none" normalizeH="0" baseline="-25000" smtClean="0">
                          <a:ln>
                            <a:noFill/>
                          </a:ln>
                          <a:solidFill>
                            <a:srgbClr val="006600"/>
                          </a:solidFill>
                          <a:effectLst/>
                          <a:latin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1" u="none" strike="noStrike" cap="none" normalizeH="0" baseline="-25000" smtClean="0">
                          <a:ln>
                            <a:noFill/>
                          </a:ln>
                          <a:solidFill>
                            <a:srgbClr val="006600"/>
                          </a:solidFill>
                          <a:effectLst/>
                          <a:latin typeface="Arial" charset="0"/>
                        </a:rPr>
                        <a:t>n</a:t>
                      </a:r>
                      <a:r>
                        <a:rPr kumimoji="1" lang="en-US" sz="2000" b="1" i="0" u="none" strike="noStrike" cap="none" normalizeH="0" baseline="-25000" smtClean="0">
                          <a:ln>
                            <a:noFill/>
                          </a:ln>
                          <a:solidFill>
                            <a:srgbClr val="006600"/>
                          </a:solidFill>
                          <a:effectLst/>
                          <a:latin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0" u="none" strike="noStrike" cap="none" normalizeH="0" baseline="0" smtClean="0">
                          <a:ln>
                            <a:noFill/>
                          </a:ln>
                          <a:solidFill>
                            <a:srgbClr val="006600"/>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70000"/>
                        <a:buFont typeface="Wingdings" pitchFamily="2" charset="2"/>
                        <a:buNone/>
                        <a:tabLst/>
                      </a:pPr>
                      <a:r>
                        <a:rPr kumimoji="1" lang="en-US" sz="2000" b="1" i="1" u="none" strike="noStrike" cap="none" normalizeH="0" baseline="0" smtClean="0">
                          <a:ln>
                            <a:noFill/>
                          </a:ln>
                          <a:solidFill>
                            <a:srgbClr val="006600"/>
                          </a:solidFill>
                          <a:effectLst/>
                          <a:latin typeface="Arial" charset="0"/>
                        </a:rPr>
                        <a:t>x</a:t>
                      </a:r>
                      <a:r>
                        <a:rPr kumimoji="1" lang="en-US" sz="2000" b="1" i="1" u="none" strike="noStrike" cap="none" normalizeH="0" baseline="-25000" smtClean="0">
                          <a:ln>
                            <a:noFill/>
                          </a:ln>
                          <a:solidFill>
                            <a:srgbClr val="006600"/>
                          </a:solidFill>
                          <a:effectLst/>
                          <a:latin typeface="Arial" charset="0"/>
                        </a:rPr>
                        <a:t>np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99"/>
                    </a:solidFill>
                  </a:tcPr>
                </a:tc>
              </a:tr>
            </a:tbl>
          </a:graphicData>
        </a:graphic>
      </p:graphicFrame>
      <p:sp>
        <p:nvSpPr>
          <p:cNvPr id="8249" name="AutoShape 94"/>
          <p:cNvSpPr>
            <a:spLocks/>
          </p:cNvSpPr>
          <p:nvPr/>
        </p:nvSpPr>
        <p:spPr bwMode="auto">
          <a:xfrm>
            <a:off x="7772400" y="2895600"/>
            <a:ext cx="76200" cy="3200400"/>
          </a:xfrm>
          <a:prstGeom prst="rightBrace">
            <a:avLst>
              <a:gd name="adj1" fmla="val 350000"/>
              <a:gd name="adj2" fmla="val 5000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250" name="Text Box 95"/>
          <p:cNvSpPr txBox="1">
            <a:spLocks noChangeArrowheads="1"/>
          </p:cNvSpPr>
          <p:nvPr/>
        </p:nvSpPr>
        <p:spPr bwMode="auto">
          <a:xfrm>
            <a:off x="7848600" y="4191000"/>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sz="1800" i="1" dirty="0"/>
              <a:t>n</a:t>
            </a:r>
            <a:r>
              <a:rPr lang="en-US" sz="1800" dirty="0"/>
              <a:t> cases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09600" y="457200"/>
            <a:ext cx="7924800" cy="671513"/>
          </a:xfrm>
        </p:spPr>
        <p:txBody>
          <a:bodyPr/>
          <a:lstStyle/>
          <a:p>
            <a:pPr algn="ctr"/>
            <a:r>
              <a:rPr lang="en-US" sz="3200" b="1" dirty="0">
                <a:effectLst>
                  <a:outerShdw blurRad="38100" dist="38100" dir="2700000" algn="tl">
                    <a:srgbClr val="000000"/>
                  </a:outerShdw>
                </a:effectLst>
                <a:latin typeface="Arial" charset="0"/>
              </a:rPr>
              <a:t>How Many Predictors?</a:t>
            </a:r>
          </a:p>
        </p:txBody>
      </p:sp>
      <p:sp>
        <p:nvSpPr>
          <p:cNvPr id="9219" name="Text Box 59"/>
          <p:cNvSpPr txBox="1">
            <a:spLocks noChangeArrowheads="1"/>
          </p:cNvSpPr>
          <p:nvPr/>
        </p:nvSpPr>
        <p:spPr bwMode="auto">
          <a:xfrm>
            <a:off x="685800" y="2971800"/>
            <a:ext cx="5638800" cy="253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buFontTx/>
              <a:buBlip>
                <a:blip r:embed="rId2"/>
              </a:buBlip>
            </a:pPr>
            <a:r>
              <a:rPr lang="en-US" dirty="0">
                <a:solidFill>
                  <a:srgbClr val="996633"/>
                </a:solidFill>
              </a:rPr>
              <a:t> Rule 1  (rather lax)</a:t>
            </a:r>
          </a:p>
          <a:p>
            <a:pPr lvl="1" algn="l">
              <a:spcBef>
                <a:spcPct val="50000"/>
              </a:spcBef>
            </a:pPr>
            <a:r>
              <a:rPr lang="en-US" sz="1800" i="1" dirty="0"/>
              <a:t>n/p </a:t>
            </a:r>
            <a:r>
              <a:rPr lang="en-US" sz="1800" i="1" dirty="0">
                <a:sym typeface="Symbol" pitchFamily="18" charset="2"/>
              </a:rPr>
              <a:t> 5 	(at least 5 cases per predictor)</a:t>
            </a:r>
          </a:p>
          <a:p>
            <a:pPr lvl="1" algn="l">
              <a:spcBef>
                <a:spcPct val="25000"/>
              </a:spcBef>
            </a:pPr>
            <a:r>
              <a:rPr lang="en-US" sz="1800" b="1" dirty="0">
                <a:sym typeface="Symbol" pitchFamily="18" charset="2"/>
              </a:rPr>
              <a:t></a:t>
            </a:r>
            <a:r>
              <a:rPr lang="en-US" sz="1800" i="1" dirty="0">
                <a:sym typeface="Symbol" pitchFamily="18" charset="2"/>
              </a:rPr>
              <a:t>  n = 50 would permit up to10 predictors</a:t>
            </a:r>
          </a:p>
          <a:p>
            <a:pPr algn="l">
              <a:spcBef>
                <a:spcPct val="50000"/>
              </a:spcBef>
              <a:buFontTx/>
              <a:buBlip>
                <a:blip r:embed="rId2"/>
              </a:buBlip>
            </a:pPr>
            <a:r>
              <a:rPr lang="en-US" dirty="0">
                <a:solidFill>
                  <a:srgbClr val="996633"/>
                </a:solidFill>
                <a:sym typeface="Symbol" pitchFamily="18" charset="2"/>
              </a:rPr>
              <a:t> Rule 2 (rather conservative)</a:t>
            </a:r>
          </a:p>
          <a:p>
            <a:pPr lvl="1" algn="l">
              <a:spcBef>
                <a:spcPct val="50000"/>
              </a:spcBef>
            </a:pPr>
            <a:r>
              <a:rPr lang="en-US" sz="1800" i="1" dirty="0">
                <a:sym typeface="Symbol" pitchFamily="18" charset="2"/>
              </a:rPr>
              <a:t>n/p  10 	(at least 10 cases per predictor)</a:t>
            </a:r>
            <a:r>
              <a:rPr lang="en-US" sz="1800" b="1" dirty="0">
                <a:sym typeface="Symbol" pitchFamily="18" charset="2"/>
              </a:rPr>
              <a:t> </a:t>
            </a:r>
            <a:r>
              <a:rPr lang="en-US" b="1" dirty="0">
                <a:sym typeface="Symbol" pitchFamily="18" charset="2"/>
              </a:rPr>
              <a:t></a:t>
            </a:r>
            <a:r>
              <a:rPr lang="en-US" dirty="0">
                <a:sym typeface="Symbol" pitchFamily="18" charset="2"/>
              </a:rPr>
              <a:t> </a:t>
            </a:r>
            <a:r>
              <a:rPr lang="en-US" sz="1800" i="1" dirty="0">
                <a:sym typeface="Symbol" pitchFamily="18" charset="2"/>
              </a:rPr>
              <a:t>n = 50 would permit up to 5 predictors</a:t>
            </a:r>
          </a:p>
        </p:txBody>
      </p:sp>
      <p:sp>
        <p:nvSpPr>
          <p:cNvPr id="9220" name="Text Box 60"/>
          <p:cNvSpPr txBox="1">
            <a:spLocks noChangeArrowheads="1"/>
          </p:cNvSpPr>
          <p:nvPr/>
        </p:nvSpPr>
        <p:spPr bwMode="auto">
          <a:xfrm>
            <a:off x="1295400" y="6019800"/>
            <a:ext cx="4953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600">
                <a:solidFill>
                  <a:srgbClr val="003300"/>
                </a:solidFill>
                <a:latin typeface="Times New Roman" pitchFamily="18" charset="0"/>
              </a:rPr>
              <a:t>See M. H. Kutner, C. J. Nachtsheim, and J. Neter, </a:t>
            </a:r>
            <a:r>
              <a:rPr lang="en-US" sz="1600" i="1">
                <a:solidFill>
                  <a:srgbClr val="003300"/>
                </a:solidFill>
                <a:latin typeface="Times New Roman" pitchFamily="18" charset="0"/>
              </a:rPr>
              <a:t>Applied Linear Regression Models</a:t>
            </a:r>
            <a:r>
              <a:rPr lang="en-US" sz="1600">
                <a:solidFill>
                  <a:srgbClr val="003300"/>
                </a:solidFill>
                <a:latin typeface="Times New Roman" pitchFamily="18" charset="0"/>
              </a:rPr>
              <a:t>, McGraw-Hill/Irwin, 2004.</a:t>
            </a:r>
          </a:p>
        </p:txBody>
      </p:sp>
      <p:sp>
        <p:nvSpPr>
          <p:cNvPr id="9221" name="AutoShape 62"/>
          <p:cNvSpPr>
            <a:spLocks noChangeArrowheads="1"/>
          </p:cNvSpPr>
          <p:nvPr/>
        </p:nvSpPr>
        <p:spPr bwMode="auto">
          <a:xfrm>
            <a:off x="5867400" y="2603500"/>
            <a:ext cx="2425700" cy="1447800"/>
          </a:xfrm>
          <a:prstGeom prst="wedgeRoundRectCallout">
            <a:avLst>
              <a:gd name="adj1" fmla="val 40219"/>
              <a:gd name="adj2" fmla="val 95612"/>
              <a:gd name="adj3" fmla="val 16667"/>
            </a:avLst>
          </a:prstGeom>
          <a:solidFill>
            <a:srgbClr val="FFFFFF"/>
          </a:solidFill>
          <a:ln w="9525">
            <a:solidFill>
              <a:schemeClr val="tx1"/>
            </a:solidFill>
            <a:miter lim="800000"/>
            <a:headEnd/>
            <a:tailEnd/>
          </a:ln>
        </p:spPr>
        <p:txBody>
          <a:bodyPr/>
          <a:lstStyle/>
          <a:p>
            <a:pPr algn="ctr">
              <a:spcBef>
                <a:spcPct val="50000"/>
              </a:spcBef>
            </a:pPr>
            <a:r>
              <a:rPr lang="en-US" sz="1400" dirty="0">
                <a:solidFill>
                  <a:srgbClr val="000000"/>
                </a:solidFill>
                <a:latin typeface="Times New Roman" pitchFamily="18" charset="0"/>
                <a:cs typeface="Times New Roman" pitchFamily="18" charset="0"/>
              </a:rPr>
              <a:t>Regression with an intercept can be performed as long as </a:t>
            </a:r>
            <a:r>
              <a:rPr lang="en-US" sz="1400" i="1" dirty="0">
                <a:solidFill>
                  <a:srgbClr val="000000"/>
                </a:solidFill>
                <a:latin typeface="Times New Roman" pitchFamily="18" charset="0"/>
                <a:cs typeface="Times New Roman" pitchFamily="18" charset="0"/>
              </a:rPr>
              <a:t>n</a:t>
            </a:r>
            <a:r>
              <a:rPr lang="en-US" sz="1400" dirty="0">
                <a:solidFill>
                  <a:srgbClr val="000000"/>
                </a:solidFill>
                <a:latin typeface="Times New Roman" pitchFamily="18" charset="0"/>
                <a:cs typeface="Times New Roman" pitchFamily="18" charset="0"/>
              </a:rPr>
              <a:t> exceeds </a:t>
            </a:r>
            <a:r>
              <a:rPr lang="en-US" sz="1400" i="1" dirty="0">
                <a:solidFill>
                  <a:srgbClr val="000000"/>
                </a:solidFill>
                <a:latin typeface="Times New Roman" pitchFamily="18" charset="0"/>
                <a:cs typeface="Times New Roman" pitchFamily="18" charset="0"/>
              </a:rPr>
              <a:t>p</a:t>
            </a:r>
            <a:r>
              <a:rPr lang="en-US" sz="1400" dirty="0">
                <a:solidFill>
                  <a:srgbClr val="000000"/>
                </a:solidFill>
                <a:latin typeface="Times New Roman" pitchFamily="18" charset="0"/>
                <a:cs typeface="Times New Roman" pitchFamily="18" charset="0"/>
              </a:rPr>
              <a:t>+1.  However, for sound results it is </a:t>
            </a:r>
            <a:r>
              <a:rPr lang="en-US" sz="1400" dirty="0" smtClean="0">
                <a:solidFill>
                  <a:srgbClr val="000000"/>
                </a:solidFill>
                <a:latin typeface="Times New Roman" pitchFamily="18" charset="0"/>
                <a:cs typeface="Times New Roman" pitchFamily="18" charset="0"/>
              </a:rPr>
              <a:t>desirable </a:t>
            </a:r>
            <a:r>
              <a:rPr lang="en-US" sz="1400" dirty="0">
                <a:solidFill>
                  <a:srgbClr val="000000"/>
                </a:solidFill>
                <a:latin typeface="Times New Roman" pitchFamily="18" charset="0"/>
                <a:cs typeface="Times New Roman" pitchFamily="18" charset="0"/>
              </a:rPr>
              <a:t>that </a:t>
            </a:r>
            <a:r>
              <a:rPr lang="en-US" sz="1400" i="1" dirty="0">
                <a:solidFill>
                  <a:srgbClr val="000000"/>
                </a:solidFill>
                <a:latin typeface="Times New Roman" pitchFamily="18" charset="0"/>
                <a:cs typeface="Times New Roman" pitchFamily="18" charset="0"/>
              </a:rPr>
              <a:t>n</a:t>
            </a:r>
            <a:r>
              <a:rPr lang="en-US" sz="1400" dirty="0">
                <a:solidFill>
                  <a:srgbClr val="000000"/>
                </a:solidFill>
                <a:latin typeface="Times New Roman" pitchFamily="18" charset="0"/>
                <a:cs typeface="Times New Roman" pitchFamily="18" charset="0"/>
              </a:rPr>
              <a:t> be substantially larger than </a:t>
            </a:r>
            <a:r>
              <a:rPr lang="en-US" sz="1400" i="1" dirty="0">
                <a:solidFill>
                  <a:srgbClr val="000000"/>
                </a:solidFill>
                <a:latin typeface="Times New Roman" pitchFamily="18" charset="0"/>
                <a:cs typeface="Times New Roman" pitchFamily="18" charset="0"/>
              </a:rPr>
              <a:t>p</a:t>
            </a:r>
            <a:r>
              <a:rPr lang="en-US" sz="1400" dirty="0">
                <a:latin typeface="Times New Roman" pitchFamily="18" charset="0"/>
                <a:cs typeface="Times New Roman" pitchFamily="18" charset="0"/>
              </a:rPr>
              <a:t>.</a:t>
            </a:r>
            <a:endParaRPr lang="en-US" sz="1400" i="1" dirty="0">
              <a:latin typeface="Times New Roman" pitchFamily="18" charset="0"/>
              <a:cs typeface="Times New Roman" pitchFamily="18" charset="0"/>
            </a:endParaRPr>
          </a:p>
          <a:p>
            <a:pPr algn="ctr"/>
            <a:endParaRPr lang="en-US" sz="1200" dirty="0"/>
          </a:p>
        </p:txBody>
      </p:sp>
      <p:sp>
        <p:nvSpPr>
          <p:cNvPr id="9222" name="Text Box 63"/>
          <p:cNvSpPr txBox="1">
            <a:spLocks noChangeArrowheads="1"/>
          </p:cNvSpPr>
          <p:nvPr/>
        </p:nvSpPr>
        <p:spPr bwMode="auto">
          <a:xfrm>
            <a:off x="1295400" y="1447800"/>
            <a:ext cx="6477000"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spcBef>
                <a:spcPct val="50000"/>
              </a:spcBef>
            </a:pPr>
            <a:r>
              <a:rPr lang="en-US" sz="1600"/>
              <a:t>Various guidelines have been proposed, but judgment is allowed to reflect the context of the problem.  In data mining, we may have thousands of cases per predictor, while in scientific research we may only have a few.  Here are two guidelines to consider:</a:t>
            </a:r>
          </a:p>
        </p:txBody>
      </p:sp>
      <p:pic>
        <p:nvPicPr>
          <p:cNvPr id="9223" name="Picture 64" descr="j019538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4813301"/>
            <a:ext cx="1524000" cy="155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219200" y="457200"/>
            <a:ext cx="6705600" cy="671513"/>
          </a:xfrm>
        </p:spPr>
        <p:txBody>
          <a:bodyPr/>
          <a:lstStyle/>
          <a:p>
            <a:pPr algn="ctr"/>
            <a:r>
              <a:rPr lang="en-US" sz="3200" b="1" dirty="0">
                <a:effectLst>
                  <a:outerShdw blurRad="38100" dist="38100" dir="2700000" algn="tl">
                    <a:srgbClr val="000000"/>
                  </a:outerShdw>
                </a:effectLst>
                <a:latin typeface="Arial" charset="0"/>
              </a:rPr>
              <a:t>Fitted Regression Equation</a:t>
            </a:r>
          </a:p>
        </p:txBody>
      </p:sp>
      <p:sp>
        <p:nvSpPr>
          <p:cNvPr id="10243" name="Rectangle 3"/>
          <p:cNvSpPr>
            <a:spLocks noChangeArrowheads="1"/>
          </p:cNvSpPr>
          <p:nvPr/>
        </p:nvSpPr>
        <p:spPr bwMode="auto">
          <a:xfrm>
            <a:off x="762000" y="3124200"/>
            <a:ext cx="792480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b="1" dirty="0">
                <a:solidFill>
                  <a:srgbClr val="996600"/>
                </a:solidFill>
              </a:rPr>
              <a:t>  </a:t>
            </a:r>
            <a:r>
              <a:rPr lang="en-US" dirty="0">
                <a:solidFill>
                  <a:srgbClr val="996600"/>
                </a:solidFill>
              </a:rPr>
              <a:t>Estimated coefficients denoted </a:t>
            </a:r>
            <a:r>
              <a:rPr lang="en-US" i="1" dirty="0" err="1">
                <a:solidFill>
                  <a:srgbClr val="996600"/>
                </a:solidFill>
              </a:rPr>
              <a:t>b</a:t>
            </a:r>
            <a:r>
              <a:rPr lang="en-US" i="1" baseline="-25000" dirty="0" err="1">
                <a:solidFill>
                  <a:srgbClr val="996600"/>
                </a:solidFill>
              </a:rPr>
              <a:t>j</a:t>
            </a:r>
            <a:r>
              <a:rPr lang="en-US" dirty="0">
                <a:solidFill>
                  <a:srgbClr val="996600"/>
                </a:solidFill>
              </a:rPr>
              <a:t> for </a:t>
            </a:r>
            <a:r>
              <a:rPr lang="en-US" i="1" dirty="0">
                <a:solidFill>
                  <a:srgbClr val="996600"/>
                </a:solidFill>
              </a:rPr>
              <a:t>j</a:t>
            </a:r>
            <a:r>
              <a:rPr lang="en-US" dirty="0">
                <a:solidFill>
                  <a:srgbClr val="996600"/>
                </a:solidFill>
              </a:rPr>
              <a:t> = 1, 2, ..., </a:t>
            </a:r>
            <a:r>
              <a:rPr lang="en-US" i="1" dirty="0">
                <a:solidFill>
                  <a:srgbClr val="996600"/>
                </a:solidFill>
              </a:rPr>
              <a:t>p</a:t>
            </a:r>
            <a:r>
              <a:rPr lang="en-US" dirty="0">
                <a:solidFill>
                  <a:srgbClr val="996600"/>
                </a:solidFill>
              </a:rPr>
              <a:t>)</a:t>
            </a:r>
          </a:p>
          <a:p>
            <a:pPr algn="l">
              <a:lnSpc>
                <a:spcPct val="130000"/>
              </a:lnSpc>
              <a:buClr>
                <a:schemeClr val="tx1"/>
              </a:buClr>
              <a:buFont typeface="Wingdings" pitchFamily="2" charset="2"/>
              <a:buBlip>
                <a:blip r:embed="rId2"/>
              </a:buBlip>
            </a:pPr>
            <a:r>
              <a:rPr lang="en-US" dirty="0">
                <a:solidFill>
                  <a:srgbClr val="996600"/>
                </a:solidFill>
              </a:rPr>
              <a:t>  True parameters are denoted </a:t>
            </a:r>
            <a:r>
              <a:rPr lang="en-US" dirty="0" err="1">
                <a:solidFill>
                  <a:srgbClr val="996600"/>
                </a:solidFill>
                <a:latin typeface="Symbol" pitchFamily="18" charset="2"/>
              </a:rPr>
              <a:t>b</a:t>
            </a:r>
            <a:r>
              <a:rPr lang="en-US" i="1" baseline="-25000" dirty="0" err="1">
                <a:solidFill>
                  <a:srgbClr val="996600"/>
                </a:solidFill>
              </a:rPr>
              <a:t>j</a:t>
            </a:r>
            <a:r>
              <a:rPr lang="en-US" dirty="0">
                <a:solidFill>
                  <a:srgbClr val="996600"/>
                </a:solidFill>
              </a:rPr>
              <a:t> for </a:t>
            </a:r>
            <a:r>
              <a:rPr lang="en-US" i="1" dirty="0">
                <a:solidFill>
                  <a:srgbClr val="996600"/>
                </a:solidFill>
              </a:rPr>
              <a:t>j</a:t>
            </a:r>
            <a:r>
              <a:rPr lang="en-US" dirty="0">
                <a:solidFill>
                  <a:srgbClr val="996600"/>
                </a:solidFill>
              </a:rPr>
              <a:t> = 1, 2, ..., </a:t>
            </a:r>
            <a:r>
              <a:rPr lang="en-US" i="1" dirty="0">
                <a:solidFill>
                  <a:srgbClr val="996600"/>
                </a:solidFill>
              </a:rPr>
              <a:t>p</a:t>
            </a:r>
            <a:endParaRPr lang="en-US" dirty="0">
              <a:solidFill>
                <a:srgbClr val="996600"/>
              </a:solidFill>
            </a:endParaRPr>
          </a:p>
          <a:p>
            <a:pPr algn="l">
              <a:lnSpc>
                <a:spcPct val="130000"/>
              </a:lnSpc>
              <a:buClr>
                <a:schemeClr val="tx1"/>
              </a:buClr>
              <a:buFont typeface="Wingdings" pitchFamily="2" charset="2"/>
              <a:buBlip>
                <a:blip r:embed="rId2"/>
              </a:buBlip>
            </a:pPr>
            <a:r>
              <a:rPr lang="en-US" dirty="0">
                <a:solidFill>
                  <a:srgbClr val="996600"/>
                </a:solidFill>
              </a:rPr>
              <a:t>  The </a:t>
            </a:r>
            <a:r>
              <a:rPr lang="en-US" i="1" dirty="0" err="1">
                <a:solidFill>
                  <a:srgbClr val="996600"/>
                </a:solidFill>
              </a:rPr>
              <a:t>i</a:t>
            </a:r>
            <a:r>
              <a:rPr lang="en-US" baseline="30000" dirty="0" err="1">
                <a:solidFill>
                  <a:srgbClr val="996600"/>
                </a:solidFill>
              </a:rPr>
              <a:t>th</a:t>
            </a:r>
            <a:r>
              <a:rPr lang="en-US" dirty="0">
                <a:solidFill>
                  <a:srgbClr val="996600"/>
                </a:solidFill>
              </a:rPr>
              <a:t> </a:t>
            </a:r>
            <a:r>
              <a:rPr lang="en-US" i="1" dirty="0"/>
              <a:t>residual</a:t>
            </a:r>
            <a:r>
              <a:rPr lang="en-US" dirty="0">
                <a:solidFill>
                  <a:srgbClr val="996600"/>
                </a:solidFill>
              </a:rPr>
              <a:t> is the difference </a:t>
            </a:r>
            <a:r>
              <a:rPr lang="en-US" i="1" dirty="0" err="1">
                <a:solidFill>
                  <a:srgbClr val="996600"/>
                </a:solidFill>
              </a:rPr>
              <a:t>y</a:t>
            </a:r>
            <a:r>
              <a:rPr lang="en-US" i="1" baseline="-25000" dirty="0" err="1">
                <a:solidFill>
                  <a:srgbClr val="996600"/>
                </a:solidFill>
              </a:rPr>
              <a:t>i</a:t>
            </a:r>
            <a:r>
              <a:rPr lang="en-US" dirty="0">
                <a:solidFill>
                  <a:srgbClr val="996600"/>
                </a:solidFill>
              </a:rPr>
              <a:t> – </a:t>
            </a:r>
            <a:r>
              <a:rPr lang="en-US" i="1" dirty="0" err="1">
                <a:solidFill>
                  <a:srgbClr val="996600"/>
                </a:solidFill>
              </a:rPr>
              <a:t>y</a:t>
            </a:r>
            <a:r>
              <a:rPr lang="en-US" i="1" baseline="-25000" dirty="0" err="1">
                <a:solidFill>
                  <a:srgbClr val="996600"/>
                </a:solidFill>
              </a:rPr>
              <a:t>i</a:t>
            </a:r>
            <a:r>
              <a:rPr lang="en-US" dirty="0">
                <a:solidFill>
                  <a:srgbClr val="996600"/>
                </a:solidFill>
              </a:rPr>
              <a:t>*</a:t>
            </a:r>
          </a:p>
          <a:p>
            <a:pPr algn="l">
              <a:lnSpc>
                <a:spcPct val="130000"/>
              </a:lnSpc>
              <a:buClr>
                <a:schemeClr val="tx1"/>
              </a:buClr>
              <a:buFont typeface="Wingdings" pitchFamily="2" charset="2"/>
              <a:buBlip>
                <a:blip r:embed="rId2"/>
              </a:buBlip>
            </a:pPr>
            <a:r>
              <a:rPr lang="en-US" dirty="0">
                <a:solidFill>
                  <a:srgbClr val="996600"/>
                </a:solidFill>
              </a:rPr>
              <a:t>  One residual for each observation (</a:t>
            </a:r>
            <a:r>
              <a:rPr lang="en-US" i="1" dirty="0" err="1">
                <a:solidFill>
                  <a:srgbClr val="996600"/>
                </a:solidFill>
              </a:rPr>
              <a:t>i</a:t>
            </a:r>
            <a:r>
              <a:rPr lang="en-US" dirty="0">
                <a:solidFill>
                  <a:srgbClr val="996600"/>
                </a:solidFill>
              </a:rPr>
              <a:t> = 1, 2, …, </a:t>
            </a:r>
            <a:r>
              <a:rPr lang="en-US" i="1" dirty="0">
                <a:solidFill>
                  <a:srgbClr val="996600"/>
                </a:solidFill>
              </a:rPr>
              <a:t>n</a:t>
            </a:r>
            <a:r>
              <a:rPr lang="en-US" dirty="0">
                <a:solidFill>
                  <a:srgbClr val="996600"/>
                </a:solidFill>
              </a:rPr>
              <a:t>)</a:t>
            </a:r>
          </a:p>
          <a:p>
            <a:pPr algn="l">
              <a:lnSpc>
                <a:spcPct val="130000"/>
              </a:lnSpc>
              <a:buClr>
                <a:schemeClr val="tx1"/>
              </a:buClr>
              <a:buFont typeface="Wingdings" pitchFamily="2" charset="2"/>
              <a:buBlip>
                <a:blip r:embed="rId2"/>
              </a:buBlip>
            </a:pPr>
            <a:r>
              <a:rPr lang="en-US" dirty="0">
                <a:solidFill>
                  <a:srgbClr val="996600"/>
                </a:solidFill>
              </a:rPr>
              <a:t>  If </a:t>
            </a:r>
            <a:r>
              <a:rPr lang="en-US" i="1" dirty="0" err="1">
                <a:solidFill>
                  <a:srgbClr val="996600"/>
                </a:solidFill>
              </a:rPr>
              <a:t>y</a:t>
            </a:r>
            <a:r>
              <a:rPr lang="en-US" i="1" baseline="-25000" dirty="0" err="1">
                <a:solidFill>
                  <a:srgbClr val="996600"/>
                </a:solidFill>
              </a:rPr>
              <a:t>i</a:t>
            </a:r>
            <a:r>
              <a:rPr lang="en-US" dirty="0">
                <a:solidFill>
                  <a:srgbClr val="996600"/>
                </a:solidFill>
              </a:rPr>
              <a:t> = </a:t>
            </a:r>
            <a:r>
              <a:rPr lang="en-US" i="1" dirty="0" err="1">
                <a:solidFill>
                  <a:srgbClr val="996600"/>
                </a:solidFill>
              </a:rPr>
              <a:t>y</a:t>
            </a:r>
            <a:r>
              <a:rPr lang="en-US" i="1" baseline="-25000" dirty="0" err="1">
                <a:solidFill>
                  <a:srgbClr val="996600"/>
                </a:solidFill>
              </a:rPr>
              <a:t>i</a:t>
            </a:r>
            <a:r>
              <a:rPr lang="en-US" dirty="0">
                <a:solidFill>
                  <a:srgbClr val="996600"/>
                </a:solidFill>
              </a:rPr>
              <a:t>*</a:t>
            </a:r>
            <a:r>
              <a:rPr lang="en-US" dirty="0"/>
              <a:t> </a:t>
            </a:r>
            <a:r>
              <a:rPr lang="en-US" dirty="0">
                <a:solidFill>
                  <a:srgbClr val="996600"/>
                </a:solidFill>
              </a:rPr>
              <a:t>the residual is zero (“perfect” prediction)</a:t>
            </a:r>
          </a:p>
        </p:txBody>
      </p:sp>
      <p:sp>
        <p:nvSpPr>
          <p:cNvPr id="10244" name="Text Box 4"/>
          <p:cNvSpPr txBox="1">
            <a:spLocks noChangeArrowheads="1"/>
          </p:cNvSpPr>
          <p:nvPr/>
        </p:nvSpPr>
        <p:spPr bwMode="auto">
          <a:xfrm>
            <a:off x="838200" y="1600200"/>
            <a:ext cx="7620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kumimoji="0" lang="en-US" sz="3200" i="1" dirty="0" err="1"/>
              <a:t>y</a:t>
            </a:r>
            <a:r>
              <a:rPr kumimoji="0" lang="en-US" sz="3200" i="1" baseline="-25000" dirty="0" err="1"/>
              <a:t>i</a:t>
            </a:r>
            <a:r>
              <a:rPr kumimoji="0" lang="en-US" sz="3200" baseline="30000" dirty="0"/>
              <a:t>*</a:t>
            </a:r>
            <a:r>
              <a:rPr kumimoji="0" lang="en-US" sz="3200" dirty="0"/>
              <a:t> = </a:t>
            </a:r>
            <a:r>
              <a:rPr kumimoji="0" lang="en-US" sz="3200" i="1" dirty="0"/>
              <a:t>b</a:t>
            </a:r>
            <a:r>
              <a:rPr kumimoji="0" lang="en-US" sz="3200" baseline="-25000" dirty="0"/>
              <a:t>0</a:t>
            </a:r>
            <a:r>
              <a:rPr kumimoji="0" lang="en-US" sz="3200" dirty="0"/>
              <a:t> + </a:t>
            </a:r>
            <a:r>
              <a:rPr kumimoji="0" lang="en-US" sz="3200" i="1" dirty="0"/>
              <a:t>b</a:t>
            </a:r>
            <a:r>
              <a:rPr kumimoji="0" lang="en-US" sz="3200" baseline="-25000" dirty="0"/>
              <a:t>1</a:t>
            </a:r>
            <a:r>
              <a:rPr kumimoji="0" lang="en-US" sz="3200" i="1" dirty="0"/>
              <a:t>x</a:t>
            </a:r>
            <a:r>
              <a:rPr kumimoji="0" lang="en-US" sz="3200" i="1" baseline="-25000" dirty="0"/>
              <a:t>i</a:t>
            </a:r>
            <a:r>
              <a:rPr kumimoji="0" lang="en-US" sz="3200" baseline="-25000" dirty="0"/>
              <a:t>1</a:t>
            </a:r>
            <a:r>
              <a:rPr kumimoji="0" lang="en-US" sz="3200" dirty="0"/>
              <a:t> + </a:t>
            </a:r>
            <a:r>
              <a:rPr kumimoji="0" lang="en-US" sz="3200" i="1" dirty="0"/>
              <a:t>b</a:t>
            </a:r>
            <a:r>
              <a:rPr kumimoji="0" lang="en-US" sz="3200" baseline="-25000" dirty="0"/>
              <a:t>2</a:t>
            </a:r>
            <a:r>
              <a:rPr kumimoji="0" lang="en-US" sz="3200" i="1" dirty="0"/>
              <a:t>x</a:t>
            </a:r>
            <a:r>
              <a:rPr kumimoji="0" lang="en-US" sz="3200" i="1" baseline="-25000" dirty="0"/>
              <a:t>i</a:t>
            </a:r>
            <a:r>
              <a:rPr kumimoji="0" lang="en-US" sz="3200" baseline="-25000" dirty="0"/>
              <a:t>2</a:t>
            </a:r>
            <a:r>
              <a:rPr kumimoji="0" lang="en-US" sz="3200" dirty="0"/>
              <a:t> + … + </a:t>
            </a:r>
            <a:r>
              <a:rPr kumimoji="0" lang="en-US" sz="3200" i="1" dirty="0" err="1"/>
              <a:t>b</a:t>
            </a:r>
            <a:r>
              <a:rPr kumimoji="0" lang="en-US" sz="3200" i="1" baseline="-25000" dirty="0" err="1"/>
              <a:t>p</a:t>
            </a:r>
            <a:r>
              <a:rPr kumimoji="0" lang="en-US" sz="3200" i="1" dirty="0" err="1"/>
              <a:t>x</a:t>
            </a:r>
            <a:r>
              <a:rPr kumimoji="0" lang="en-US" sz="3200" i="1" baseline="-25000" dirty="0" err="1"/>
              <a:t>ip</a:t>
            </a:r>
            <a:endParaRPr kumimoji="0" lang="en-US" sz="3200" i="1" baseline="-250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762000" y="457200"/>
            <a:ext cx="7543800" cy="671513"/>
          </a:xfrm>
        </p:spPr>
        <p:txBody>
          <a:bodyPr/>
          <a:lstStyle/>
          <a:p>
            <a:pPr algn="ctr"/>
            <a:r>
              <a:rPr lang="en-US" sz="3200" b="1" dirty="0">
                <a:effectLst>
                  <a:outerShdw blurRad="38100" dist="38100" dir="2700000" algn="tl">
                    <a:srgbClr val="000000"/>
                  </a:outerShdw>
                </a:effectLst>
                <a:latin typeface="Arial" charset="0"/>
              </a:rPr>
              <a:t>Example: Birth Weight of 100 Babies</a:t>
            </a:r>
          </a:p>
        </p:txBody>
      </p:sp>
      <p:sp>
        <p:nvSpPr>
          <p:cNvPr id="1028" name="Text Box 60"/>
          <p:cNvSpPr txBox="1">
            <a:spLocks noChangeArrowheads="1"/>
          </p:cNvSpPr>
          <p:nvPr/>
        </p:nvSpPr>
        <p:spPr bwMode="auto">
          <a:xfrm>
            <a:off x="2057400" y="4038599"/>
            <a:ext cx="64770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l"/>
            <a:r>
              <a:rPr lang="en-US" sz="2000" dirty="0">
                <a:solidFill>
                  <a:srgbClr val="996600"/>
                </a:solidFill>
              </a:rPr>
              <a:t>Weight	 	= birth weight (ounces)</a:t>
            </a:r>
          </a:p>
          <a:p>
            <a:pPr algn="l"/>
            <a:r>
              <a:rPr lang="en-US" sz="2000" dirty="0">
                <a:solidFill>
                  <a:srgbClr val="996600"/>
                </a:solidFill>
              </a:rPr>
              <a:t>Gestation	= gestation period (weeks)</a:t>
            </a:r>
          </a:p>
          <a:p>
            <a:pPr algn="l"/>
            <a:r>
              <a:rPr lang="en-US" sz="2000" dirty="0">
                <a:solidFill>
                  <a:srgbClr val="996600"/>
                </a:solidFill>
              </a:rPr>
              <a:t>Sex		= 1 if male, 2 if female (binary)</a:t>
            </a:r>
          </a:p>
          <a:p>
            <a:pPr algn="l"/>
            <a:r>
              <a:rPr lang="en-US" sz="2000" dirty="0">
                <a:solidFill>
                  <a:srgbClr val="996600"/>
                </a:solidFill>
              </a:rPr>
              <a:t>Age		= mother’s age (years)</a:t>
            </a:r>
          </a:p>
          <a:p>
            <a:pPr algn="l"/>
            <a:r>
              <a:rPr lang="en-US" sz="2000" dirty="0">
                <a:solidFill>
                  <a:srgbClr val="996600"/>
                </a:solidFill>
              </a:rPr>
              <a:t>Marital		= 1 if married, 2 if unmarried (binary)</a:t>
            </a:r>
          </a:p>
          <a:p>
            <a:pPr algn="l"/>
            <a:r>
              <a:rPr lang="en-US" sz="2000" dirty="0">
                <a:solidFill>
                  <a:srgbClr val="996600"/>
                </a:solidFill>
              </a:rPr>
              <a:t>Plural		= number of babies in this birth</a:t>
            </a:r>
          </a:p>
        </p:txBody>
      </p:sp>
      <p:graphicFrame>
        <p:nvGraphicFramePr>
          <p:cNvPr id="1026" name="Object 61"/>
          <p:cNvGraphicFramePr>
            <a:graphicFrameLocks noChangeAspect="1"/>
          </p:cNvGraphicFramePr>
          <p:nvPr/>
        </p:nvGraphicFramePr>
        <p:xfrm>
          <a:off x="762000" y="1600200"/>
          <a:ext cx="7848600" cy="2101850"/>
        </p:xfrm>
        <a:graphic>
          <a:graphicData uri="http://schemas.openxmlformats.org/presentationml/2006/ole">
            <mc:AlternateContent xmlns:mc="http://schemas.openxmlformats.org/markup-compatibility/2006">
              <mc:Choice xmlns:v="urn:schemas-microsoft-com:vml" Requires="v">
                <p:oleObj spid="_x0000_s1040" name="Worksheet" r:id="rId3" imgW="4267561" imgH="1143362" progId="Excel.Sheet.8">
                  <p:embed/>
                </p:oleObj>
              </mc:Choice>
              <mc:Fallback>
                <p:oleObj name="Worksheet" r:id="rId3" imgW="4267561" imgH="1143362" progId="Excel.Sheet.8">
                  <p:embed/>
                  <p:pic>
                    <p:nvPicPr>
                      <p:cNvPr id="0" name="Object 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600200"/>
                        <a:ext cx="7848600" cy="21018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037" name="Picture 13" descr="C:\Users\Blythe\AppData\Local\Microsoft\Windows\Temporary Internet Files\Content.IE5\Z4DV0AZ2\MC900078835[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1000" y="4262988"/>
            <a:ext cx="1514458" cy="1472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a:xfrm>
            <a:off x="1676400" y="304800"/>
            <a:ext cx="6019800" cy="685800"/>
          </a:xfrm>
        </p:spPr>
        <p:txBody>
          <a:bodyPr/>
          <a:lstStyle/>
          <a:p>
            <a:pPr algn="ctr"/>
            <a:r>
              <a:rPr lang="en-US" sz="3200" b="1" dirty="0">
                <a:effectLst>
                  <a:outerShdw blurRad="38100" dist="38100" dir="2700000" algn="tl">
                    <a:srgbClr val="000000"/>
                  </a:outerShdw>
                </a:effectLst>
                <a:latin typeface="Arial" charset="0"/>
              </a:rPr>
              <a:t>Fitted Regression Equation</a:t>
            </a:r>
          </a:p>
        </p:txBody>
      </p:sp>
      <p:sp>
        <p:nvSpPr>
          <p:cNvPr id="11267" name="Rectangle 1027"/>
          <p:cNvSpPr>
            <a:spLocks noChangeArrowheads="1"/>
          </p:cNvSpPr>
          <p:nvPr/>
        </p:nvSpPr>
        <p:spPr bwMode="auto">
          <a:xfrm>
            <a:off x="1079500" y="3429000"/>
            <a:ext cx="7391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buClr>
                <a:schemeClr val="tx1"/>
              </a:buClr>
              <a:buFont typeface="Wingdings" pitchFamily="2" charset="2"/>
              <a:buBlip>
                <a:blip r:embed="rId2"/>
              </a:buBlip>
            </a:pPr>
            <a:r>
              <a:rPr lang="en-US" b="1" dirty="0">
                <a:solidFill>
                  <a:srgbClr val="996600"/>
                </a:solidFill>
              </a:rPr>
              <a:t>   </a:t>
            </a:r>
            <a:r>
              <a:rPr lang="en-US" dirty="0">
                <a:solidFill>
                  <a:srgbClr val="996600"/>
                </a:solidFill>
              </a:rPr>
              <a:t>Intercept is 171 oz. (base reference)</a:t>
            </a:r>
          </a:p>
          <a:p>
            <a:pPr algn="l">
              <a:lnSpc>
                <a:spcPct val="150000"/>
              </a:lnSpc>
              <a:buClr>
                <a:schemeClr val="tx1"/>
              </a:buClr>
              <a:buFont typeface="Wingdings" pitchFamily="2" charset="2"/>
              <a:buBlip>
                <a:blip r:embed="rId2"/>
              </a:buBlip>
            </a:pPr>
            <a:r>
              <a:rPr lang="en-US" dirty="0">
                <a:solidFill>
                  <a:srgbClr val="996600"/>
                </a:solidFill>
              </a:rPr>
              <a:t>   Subtract 2.18 oz. if baby is female</a:t>
            </a:r>
          </a:p>
          <a:p>
            <a:pPr algn="l">
              <a:lnSpc>
                <a:spcPct val="150000"/>
              </a:lnSpc>
              <a:buClr>
                <a:schemeClr val="tx1"/>
              </a:buClr>
              <a:buFont typeface="Wingdings" pitchFamily="2" charset="2"/>
              <a:buBlip>
                <a:blip r:embed="rId2"/>
              </a:buBlip>
            </a:pPr>
            <a:r>
              <a:rPr lang="en-US" dirty="0">
                <a:solidFill>
                  <a:srgbClr val="996600"/>
                </a:solidFill>
              </a:rPr>
              <a:t>   Add 0.279 oz. for each year of mother age</a:t>
            </a:r>
          </a:p>
          <a:p>
            <a:pPr algn="l">
              <a:lnSpc>
                <a:spcPct val="150000"/>
              </a:lnSpc>
              <a:buClr>
                <a:schemeClr val="tx1"/>
              </a:buClr>
              <a:buFont typeface="Wingdings" pitchFamily="2" charset="2"/>
              <a:buBlip>
                <a:blip r:embed="rId2"/>
              </a:buBlip>
            </a:pPr>
            <a:r>
              <a:rPr lang="en-US" dirty="0">
                <a:solidFill>
                  <a:srgbClr val="996600"/>
                </a:solidFill>
              </a:rPr>
              <a:t>   Subtract 3.97 oz. if mother is unmarried</a:t>
            </a:r>
          </a:p>
          <a:p>
            <a:pPr algn="l">
              <a:lnSpc>
                <a:spcPct val="150000"/>
              </a:lnSpc>
              <a:buClr>
                <a:schemeClr val="tx1"/>
              </a:buClr>
              <a:buFont typeface="Wingdings" pitchFamily="2" charset="2"/>
              <a:buBlip>
                <a:blip r:embed="rId2"/>
              </a:buBlip>
            </a:pPr>
            <a:r>
              <a:rPr lang="en-US" dirty="0">
                <a:solidFill>
                  <a:srgbClr val="996600"/>
                </a:solidFill>
              </a:rPr>
              <a:t>   Subtract 52.9 oz. for each additional baby</a:t>
            </a:r>
            <a:r>
              <a:rPr lang="en-US" baseline="-25000" dirty="0"/>
              <a:t> </a:t>
            </a:r>
            <a:r>
              <a:rPr lang="en-US" dirty="0"/>
              <a:t> </a:t>
            </a:r>
          </a:p>
        </p:txBody>
      </p:sp>
      <p:sp>
        <p:nvSpPr>
          <p:cNvPr id="11268" name="Text Box 1029"/>
          <p:cNvSpPr txBox="1">
            <a:spLocks noChangeArrowheads="1"/>
          </p:cNvSpPr>
          <p:nvPr/>
        </p:nvSpPr>
        <p:spPr bwMode="auto">
          <a:xfrm>
            <a:off x="520700" y="1371600"/>
            <a:ext cx="8153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tIns="137160" bIns="137160">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sz="2000" dirty="0">
                <a:solidFill>
                  <a:srgbClr val="006600"/>
                </a:solidFill>
              </a:rPr>
              <a:t>Weight = 171 - 2.18 Sex + 0.279 Age - 3.97 Marital - 52.9 Plural</a:t>
            </a:r>
          </a:p>
        </p:txBody>
      </p:sp>
      <p:sp>
        <p:nvSpPr>
          <p:cNvPr id="11269" name="Text Box 1030"/>
          <p:cNvSpPr txBox="1">
            <a:spLocks noChangeArrowheads="1"/>
          </p:cNvSpPr>
          <p:nvPr/>
        </p:nvSpPr>
        <p:spPr bwMode="auto">
          <a:xfrm>
            <a:off x="3276600" y="29718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Arial" charset="0"/>
              </a:defRPr>
            </a:lvl1pPr>
            <a:lvl2pPr marL="742950" indent="-285750">
              <a:defRPr kumimoji="1" sz="2400">
                <a:solidFill>
                  <a:schemeClr val="tx1"/>
                </a:solidFill>
                <a:latin typeface="Arial" charset="0"/>
              </a:defRPr>
            </a:lvl2pPr>
            <a:lvl3pPr marL="1143000" indent="-228600">
              <a:defRPr kumimoji="1" sz="2400">
                <a:solidFill>
                  <a:schemeClr val="tx1"/>
                </a:solidFill>
                <a:latin typeface="Arial" charset="0"/>
              </a:defRPr>
            </a:lvl3pPr>
            <a:lvl4pPr marL="1600200" indent="-228600">
              <a:defRPr kumimoji="1" sz="2400">
                <a:solidFill>
                  <a:schemeClr val="tx1"/>
                </a:solidFill>
                <a:latin typeface="Arial" charset="0"/>
              </a:defRPr>
            </a:lvl4pPr>
            <a:lvl5pPr marL="2057400" indent="-228600">
              <a:defRPr kumimoji="1" sz="2400">
                <a:solidFill>
                  <a:schemeClr val="tx1"/>
                </a:solidFill>
                <a:latin typeface="Arial" charset="0"/>
              </a:defRPr>
            </a:lvl5pPr>
            <a:lvl6pPr marL="2514600" indent="-228600" algn="r" eaLnBrk="0" fontAlgn="base" hangingPunct="0">
              <a:spcBef>
                <a:spcPct val="0"/>
              </a:spcBef>
              <a:spcAft>
                <a:spcPct val="0"/>
              </a:spcAft>
              <a:defRPr kumimoji="1" sz="2400">
                <a:solidFill>
                  <a:schemeClr val="tx1"/>
                </a:solidFill>
                <a:latin typeface="Arial" charset="0"/>
              </a:defRPr>
            </a:lvl6pPr>
            <a:lvl7pPr marL="2971800" indent="-228600" algn="r" eaLnBrk="0" fontAlgn="base" hangingPunct="0">
              <a:spcBef>
                <a:spcPct val="0"/>
              </a:spcBef>
              <a:spcAft>
                <a:spcPct val="0"/>
              </a:spcAft>
              <a:defRPr kumimoji="1" sz="2400">
                <a:solidFill>
                  <a:schemeClr val="tx1"/>
                </a:solidFill>
                <a:latin typeface="Arial" charset="0"/>
              </a:defRPr>
            </a:lvl7pPr>
            <a:lvl8pPr marL="3429000" indent="-228600" algn="r" eaLnBrk="0" fontAlgn="base" hangingPunct="0">
              <a:spcBef>
                <a:spcPct val="0"/>
              </a:spcBef>
              <a:spcAft>
                <a:spcPct val="0"/>
              </a:spcAft>
              <a:defRPr kumimoji="1" sz="2400">
                <a:solidFill>
                  <a:schemeClr val="tx1"/>
                </a:solidFill>
                <a:latin typeface="Arial" charset="0"/>
              </a:defRPr>
            </a:lvl8pPr>
            <a:lvl9pPr marL="3886200" indent="-228600" algn="r" eaLnBrk="0" fontAlgn="base" hangingPunct="0">
              <a:spcBef>
                <a:spcPct val="0"/>
              </a:spcBef>
              <a:spcAft>
                <a:spcPct val="0"/>
              </a:spcAft>
              <a:defRPr kumimoji="1" sz="2400">
                <a:solidFill>
                  <a:schemeClr val="tx1"/>
                </a:solidFill>
                <a:latin typeface="Arial" charset="0"/>
              </a:defRPr>
            </a:lvl9pPr>
          </a:lstStyle>
          <a:p>
            <a:pPr algn="ctr">
              <a:spcBef>
                <a:spcPct val="50000"/>
              </a:spcBef>
            </a:pPr>
            <a:r>
              <a:rPr lang="en-US" b="1" i="1" dirty="0">
                <a:solidFill>
                  <a:srgbClr val="0033CC"/>
                </a:solidFill>
              </a:rPr>
              <a:t>Interpretation</a:t>
            </a:r>
          </a:p>
        </p:txBody>
      </p:sp>
      <p:pic>
        <p:nvPicPr>
          <p:cNvPr id="5122" name="Picture 2" descr="C:\Users\Blythe\AppData\Local\Microsoft\Windows\Temporary Internet Files\Content.IE5\Z4DV0AZ2\MC900078835[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0" y="2248541"/>
            <a:ext cx="1214429" cy="11804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INEDINNAVIGATOR" val="True"/>
  <p:tag name="HOTSPOTTYPE" val="DefinedInNavigator"/>
  <p:tag name="BRANCHTO" val="262"/>
</p:tagLst>
</file>

<file path=ppt/theme/theme1.xml><?xml version="1.0" encoding="utf-8"?>
<a:theme xmlns:a="http://schemas.openxmlformats.org/drawingml/2006/main" name="Default Design">
  <a:themeElements>
    <a:clrScheme name="Default Design 5">
      <a:dk1>
        <a:srgbClr val="0000FF"/>
      </a:dk1>
      <a:lt1>
        <a:srgbClr val="FFFFCC"/>
      </a:lt1>
      <a:dk2>
        <a:srgbClr val="996600"/>
      </a:dk2>
      <a:lt2>
        <a:srgbClr val="FFFFCC"/>
      </a:lt2>
      <a:accent1>
        <a:srgbClr val="FFCC00"/>
      </a:accent1>
      <a:accent2>
        <a:srgbClr val="6666FF"/>
      </a:accent2>
      <a:accent3>
        <a:srgbClr val="FFFFE2"/>
      </a:accent3>
      <a:accent4>
        <a:srgbClr val="0000DA"/>
      </a:accent4>
      <a:accent5>
        <a:srgbClr val="FFE2AA"/>
      </a:accent5>
      <a:accent6>
        <a:srgbClr val="5C5CE7"/>
      </a:accent6>
      <a:hlink>
        <a:srgbClr val="999933"/>
      </a:hlink>
      <a:folHlink>
        <a:srgbClr val="990066"/>
      </a:folHlink>
    </a:clrScheme>
    <a:fontScheme name="Default Design">
      <a:majorFont>
        <a:latin typeface="Arial Narrow"/>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0" fontAlgn="base" latinLnBrk="0" hangingPunct="0">
          <a:lnSpc>
            <a:spcPct val="100000"/>
          </a:lnSpc>
          <a:spcBef>
            <a:spcPct val="0"/>
          </a:spcBef>
          <a:spcAft>
            <a:spcPct val="0"/>
          </a:spcAft>
          <a:buClrTx/>
          <a:buSzTx/>
          <a:buFontTx/>
          <a:buNone/>
          <a:tabLst/>
          <a:defRPr kumimoji="1"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996633"/>
        </a:dk2>
        <a:lt2>
          <a:srgbClr val="FF9900"/>
        </a:lt2>
        <a:accent1>
          <a:srgbClr val="D60093"/>
        </a:accent1>
        <a:accent2>
          <a:srgbClr val="FFFF66"/>
        </a:accent2>
        <a:accent3>
          <a:srgbClr val="CAB8AD"/>
        </a:accent3>
        <a:accent4>
          <a:srgbClr val="DADADA"/>
        </a:accent4>
        <a:accent5>
          <a:srgbClr val="E8AAC8"/>
        </a:accent5>
        <a:accent6>
          <a:srgbClr val="E7E75C"/>
        </a:accent6>
        <a:hlink>
          <a:srgbClr val="FF9933"/>
        </a:hlink>
        <a:folHlink>
          <a:srgbClr val="FFCCFF"/>
        </a:folHlink>
      </a:clrScheme>
      <a:clrMap bg1="dk2" tx1="lt1" bg2="dk1" tx2="lt2" accent1="accent1" accent2="accent2" accent3="accent3" accent4="accent4" accent5="accent5" accent6="accent6" hlink="hlink" folHlink="folHlink"/>
    </a:extraClrScheme>
    <a:extraClrScheme>
      <a:clrScheme name="Default Design 2">
        <a:dk1>
          <a:srgbClr val="FFFFCC"/>
        </a:dk1>
        <a:lt1>
          <a:srgbClr val="FFFFFF"/>
        </a:lt1>
        <a:dk2>
          <a:srgbClr val="FFFFCC"/>
        </a:dk2>
        <a:lt2>
          <a:srgbClr val="996600"/>
        </a:lt2>
        <a:accent1>
          <a:srgbClr val="FFCC00"/>
        </a:accent1>
        <a:accent2>
          <a:srgbClr val="6666FF"/>
        </a:accent2>
        <a:accent3>
          <a:srgbClr val="FFFFE2"/>
        </a:accent3>
        <a:accent4>
          <a:srgbClr val="DADADA"/>
        </a:accent4>
        <a:accent5>
          <a:srgbClr val="FFE2AA"/>
        </a:accent5>
        <a:accent6>
          <a:srgbClr val="5C5CE7"/>
        </a:accent6>
        <a:hlink>
          <a:srgbClr val="999933"/>
        </a:hlink>
        <a:folHlink>
          <a:srgbClr val="99006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FFFFFF"/>
        </a:lt2>
        <a:accent1>
          <a:srgbClr val="EAEAEA"/>
        </a:accent1>
        <a:accent2>
          <a:srgbClr val="969696"/>
        </a:accent2>
        <a:accent3>
          <a:srgbClr val="FFFFFF"/>
        </a:accent3>
        <a:accent4>
          <a:srgbClr val="000000"/>
        </a:accent4>
        <a:accent5>
          <a:srgbClr val="F3F3F3"/>
        </a:accent5>
        <a:accent6>
          <a:srgbClr val="878787"/>
        </a:accent6>
        <a:hlink>
          <a:srgbClr val="5F5F5F"/>
        </a:hlink>
        <a:folHlink>
          <a:srgbClr val="CBCBCB"/>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990066"/>
        </a:dk2>
        <a:lt2>
          <a:srgbClr val="008080"/>
        </a:lt2>
        <a:accent1>
          <a:srgbClr val="D60093"/>
        </a:accent1>
        <a:accent2>
          <a:srgbClr val="FFFF66"/>
        </a:accent2>
        <a:accent3>
          <a:srgbClr val="CAAAB8"/>
        </a:accent3>
        <a:accent4>
          <a:srgbClr val="DADADA"/>
        </a:accent4>
        <a:accent5>
          <a:srgbClr val="E8AAC8"/>
        </a:accent5>
        <a:accent6>
          <a:srgbClr val="E7E75C"/>
        </a:accent6>
        <a:hlink>
          <a:srgbClr val="FF9933"/>
        </a:hlink>
        <a:folHlink>
          <a:srgbClr val="FFCCFF"/>
        </a:folHlink>
      </a:clrScheme>
      <a:clrMap bg1="dk2" tx1="lt1" bg2="dk1" tx2="lt2" accent1="accent1" accent2="accent2" accent3="accent3" accent4="accent4" accent5="accent5" accent6="accent6" hlink="hlink" folHlink="folHlink"/>
    </a:extraClrScheme>
    <a:extraClrScheme>
      <a:clrScheme name="Default Design 5">
        <a:dk1>
          <a:srgbClr val="0000FF"/>
        </a:dk1>
        <a:lt1>
          <a:srgbClr val="FFFFCC"/>
        </a:lt1>
        <a:dk2>
          <a:srgbClr val="996600"/>
        </a:dk2>
        <a:lt2>
          <a:srgbClr val="FFFFCC"/>
        </a:lt2>
        <a:accent1>
          <a:srgbClr val="FFCC00"/>
        </a:accent1>
        <a:accent2>
          <a:srgbClr val="6666FF"/>
        </a:accent2>
        <a:accent3>
          <a:srgbClr val="FFFFE2"/>
        </a:accent3>
        <a:accent4>
          <a:srgbClr val="0000DA"/>
        </a:accent4>
        <a:accent5>
          <a:srgbClr val="FFE2AA"/>
        </a:accent5>
        <a:accent6>
          <a:srgbClr val="5C5CE7"/>
        </a:accent6>
        <a:hlink>
          <a:srgbClr val="999933"/>
        </a:hlink>
        <a:folHlink>
          <a:srgbClr val="9900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2827</TotalTime>
  <Words>2191</Words>
  <Application>Microsoft Office PowerPoint</Application>
  <PresentationFormat>On-screen Show (4:3)</PresentationFormat>
  <Paragraphs>350</Paragraphs>
  <Slides>42</Slides>
  <Notes>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Worksheet</vt:lpstr>
      <vt:lpstr>Multiple Regression</vt:lpstr>
      <vt:lpstr>Limitations of Simple Regression</vt:lpstr>
      <vt:lpstr>Multiple Regression</vt:lpstr>
      <vt:lpstr>Random Disturbance</vt:lpstr>
      <vt:lpstr>Data Format</vt:lpstr>
      <vt:lpstr>How Many Predictors?</vt:lpstr>
      <vt:lpstr>Fitted Regression Equation</vt:lpstr>
      <vt:lpstr>Example: Birth Weight of 100 Babies</vt:lpstr>
      <vt:lpstr>Fitted Regression Equation</vt:lpstr>
      <vt:lpstr>Overall Fit Measures</vt:lpstr>
      <vt:lpstr>Formulas for Fit Statistics</vt:lpstr>
      <vt:lpstr>Table of Coefficients</vt:lpstr>
      <vt:lpstr>Significance Test for a Predictor</vt:lpstr>
      <vt:lpstr>Confidence Interval for a Parameter</vt:lpstr>
      <vt:lpstr>Example: 95% Confidence Interval for Coefficient of Predictor Age</vt:lpstr>
      <vt:lpstr>Three Ways to Check Predictor Significance</vt:lpstr>
      <vt:lpstr>Quick Test for Predictor Significance</vt:lpstr>
      <vt:lpstr>Example: Plural Births</vt:lpstr>
      <vt:lpstr> Ordinary Least Squares (OLS)</vt:lpstr>
      <vt:lpstr>Binary Predictors</vt:lpstr>
      <vt:lpstr>Binary Model</vt:lpstr>
      <vt:lpstr>Example: Binary Predictors</vt:lpstr>
      <vt:lpstr>Binaries Shift the Intercept</vt:lpstr>
      <vt:lpstr>Only c–1 Predictors for c Groups?</vt:lpstr>
      <vt:lpstr>Example: Four Regions</vt:lpstr>
      <vt:lpstr>Example: Four Regions</vt:lpstr>
      <vt:lpstr>Example: Quarterly Data</vt:lpstr>
      <vt:lpstr>What If We Include All the Binaries as Predictors?</vt:lpstr>
      <vt:lpstr>Residual Tests</vt:lpstr>
      <vt:lpstr>Simple Diagnostic Tests</vt:lpstr>
      <vt:lpstr>Residual Histogram</vt:lpstr>
      <vt:lpstr>Residual Time Plot</vt:lpstr>
      <vt:lpstr>Residual Probability Plot</vt:lpstr>
      <vt:lpstr>Nonlinearity Tests</vt:lpstr>
      <vt:lpstr>Tests for Interaction</vt:lpstr>
      <vt:lpstr>Case Study: College Grads</vt:lpstr>
      <vt:lpstr>Variables Used</vt:lpstr>
      <vt:lpstr>Fitted Model</vt:lpstr>
      <vt:lpstr>Residuals and VIFs</vt:lpstr>
      <vt:lpstr>Useful Scatter Plots</vt:lpstr>
      <vt:lpstr>PowerPoint Presentation</vt:lpstr>
      <vt:lpstr>PowerPoint Presentation</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Multiple Regression</dc:title>
  <dc:subject>Chapter 13 - Multiple Regression</dc:subject>
  <dc:creator>David P. Doane</dc:creator>
  <dc:description>Copyright (c) 2016 by McGraw-Hill.  This material is intended solely for educational use by purchasers of Doane/Seward 5e. It may not be copied or resold.</dc:description>
  <cp:lastModifiedBy>Blythe</cp:lastModifiedBy>
  <cp:revision>143</cp:revision>
  <cp:lastPrinted>1999-07-16T15:32:02Z</cp:lastPrinted>
  <dcterms:created xsi:type="dcterms:W3CDTF">1999-03-07T21:52:14Z</dcterms:created>
  <dcterms:modified xsi:type="dcterms:W3CDTF">2013-08-11T01:29:28Z</dcterms:modified>
</cp:coreProperties>
</file>