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handoutMasterIdLst>
    <p:handoutMasterId r:id="rId14"/>
  </p:handoutMasterIdLst>
  <p:sldIdLst>
    <p:sldId id="256" r:id="rId2"/>
    <p:sldId id="316" r:id="rId3"/>
    <p:sldId id="268" r:id="rId4"/>
    <p:sldId id="311" r:id="rId5"/>
    <p:sldId id="319" r:id="rId6"/>
    <p:sldId id="320" r:id="rId7"/>
    <p:sldId id="322" r:id="rId8"/>
    <p:sldId id="312" r:id="rId9"/>
    <p:sldId id="321" r:id="rId10"/>
    <p:sldId id="315" r:id="rId11"/>
    <p:sldId id="323" r:id="rId12"/>
    <p:sldId id="324" r:id="rId1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6699"/>
    <a:srgbClr val="CC0000"/>
    <a:srgbClr val="FF3300"/>
    <a:srgbClr val="33CC33"/>
    <a:srgbClr val="990033"/>
    <a:srgbClr val="0033CC"/>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21942" autoAdjust="0"/>
    <p:restoredTop sz="94609" autoAdjust="0"/>
  </p:normalViewPr>
  <p:slideViewPr>
    <p:cSldViewPr>
      <p:cViewPr varScale="1">
        <p:scale>
          <a:sx n="93" d="100"/>
          <a:sy n="93" d="100"/>
        </p:scale>
        <p:origin x="-117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3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52227"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52228"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52229"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smtClean="0"/>
            </a:lvl1pPr>
          </a:lstStyle>
          <a:p>
            <a:pPr>
              <a:defRPr/>
            </a:pPr>
            <a:fld id="{3580776C-EB37-4FC6-B267-8255AB40527E}" type="slidenum">
              <a:rPr lang="en-US"/>
              <a:pPr>
                <a:defRPr/>
              </a:pPr>
              <a:t>‹#›</a:t>
            </a:fld>
            <a:endParaRPr lang="en-US"/>
          </a:p>
        </p:txBody>
      </p:sp>
    </p:spTree>
    <p:extLst>
      <p:ext uri="{BB962C8B-B14F-4D97-AF65-F5344CB8AC3E}">
        <p14:creationId xmlns:p14="http://schemas.microsoft.com/office/powerpoint/2010/main" val="56121714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322A92C-97C9-488D-A760-C3493A3FAFBC}" type="slidenum">
              <a:rPr lang="en-US"/>
              <a:pPr>
                <a:defRPr/>
              </a:pPr>
              <a:t>‹#›</a:t>
            </a:fld>
            <a:endParaRPr lang="en-US"/>
          </a:p>
        </p:txBody>
      </p:sp>
    </p:spTree>
    <p:extLst>
      <p:ext uri="{BB962C8B-B14F-4D97-AF65-F5344CB8AC3E}">
        <p14:creationId xmlns:p14="http://schemas.microsoft.com/office/powerpoint/2010/main" val="34986991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393D576-1E1D-41D3-ACE3-43A38642CD26}" type="slidenum">
              <a:rPr lang="en-US"/>
              <a:pPr>
                <a:defRPr/>
              </a:pPr>
              <a:t>‹#›</a:t>
            </a:fld>
            <a:endParaRPr lang="en-US"/>
          </a:p>
        </p:txBody>
      </p:sp>
    </p:spTree>
    <p:extLst>
      <p:ext uri="{BB962C8B-B14F-4D97-AF65-F5344CB8AC3E}">
        <p14:creationId xmlns:p14="http://schemas.microsoft.com/office/powerpoint/2010/main" val="24884186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46C54C-BAA6-473C-AD0A-449456B79107}" type="slidenum">
              <a:rPr lang="en-US"/>
              <a:pPr>
                <a:defRPr/>
              </a:pPr>
              <a:t>‹#›</a:t>
            </a:fld>
            <a:endParaRPr lang="en-US"/>
          </a:p>
        </p:txBody>
      </p:sp>
    </p:spTree>
    <p:extLst>
      <p:ext uri="{BB962C8B-B14F-4D97-AF65-F5344CB8AC3E}">
        <p14:creationId xmlns:p14="http://schemas.microsoft.com/office/powerpoint/2010/main" val="24921039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FAE75C-BC1C-4135-8592-0596FEB1D0F1}" type="slidenum">
              <a:rPr lang="en-US"/>
              <a:pPr>
                <a:defRPr/>
              </a:pPr>
              <a:t>‹#›</a:t>
            </a:fld>
            <a:endParaRPr lang="en-US"/>
          </a:p>
        </p:txBody>
      </p:sp>
    </p:spTree>
    <p:extLst>
      <p:ext uri="{BB962C8B-B14F-4D97-AF65-F5344CB8AC3E}">
        <p14:creationId xmlns:p14="http://schemas.microsoft.com/office/powerpoint/2010/main" val="4368106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3374BC6-34DF-4864-94A1-FB5A52A8BB20}" type="slidenum">
              <a:rPr lang="en-US"/>
              <a:pPr>
                <a:defRPr/>
              </a:pPr>
              <a:t>‹#›</a:t>
            </a:fld>
            <a:endParaRPr lang="en-US"/>
          </a:p>
        </p:txBody>
      </p:sp>
    </p:spTree>
    <p:extLst>
      <p:ext uri="{BB962C8B-B14F-4D97-AF65-F5344CB8AC3E}">
        <p14:creationId xmlns:p14="http://schemas.microsoft.com/office/powerpoint/2010/main" val="12239537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248A56B-E7E2-41D7-A51F-5DD1D0FE9CC9}" type="slidenum">
              <a:rPr lang="en-US"/>
              <a:pPr>
                <a:defRPr/>
              </a:pPr>
              <a:t>‹#›</a:t>
            </a:fld>
            <a:endParaRPr lang="en-US"/>
          </a:p>
        </p:txBody>
      </p:sp>
    </p:spTree>
    <p:extLst>
      <p:ext uri="{BB962C8B-B14F-4D97-AF65-F5344CB8AC3E}">
        <p14:creationId xmlns:p14="http://schemas.microsoft.com/office/powerpoint/2010/main" val="32490062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FD29029-7566-4F06-AB04-3924F3A8185C}" type="slidenum">
              <a:rPr lang="en-US"/>
              <a:pPr>
                <a:defRPr/>
              </a:pPr>
              <a:t>‹#›</a:t>
            </a:fld>
            <a:endParaRPr lang="en-US"/>
          </a:p>
        </p:txBody>
      </p:sp>
    </p:spTree>
    <p:extLst>
      <p:ext uri="{BB962C8B-B14F-4D97-AF65-F5344CB8AC3E}">
        <p14:creationId xmlns:p14="http://schemas.microsoft.com/office/powerpoint/2010/main" val="1234690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3D8296F-6E09-4BF2-9DB3-2EE758B4B159}" type="slidenum">
              <a:rPr lang="en-US"/>
              <a:pPr>
                <a:defRPr/>
              </a:pPr>
              <a:t>‹#›</a:t>
            </a:fld>
            <a:endParaRPr lang="en-US"/>
          </a:p>
        </p:txBody>
      </p:sp>
    </p:spTree>
    <p:extLst>
      <p:ext uri="{BB962C8B-B14F-4D97-AF65-F5344CB8AC3E}">
        <p14:creationId xmlns:p14="http://schemas.microsoft.com/office/powerpoint/2010/main" val="32731636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AB668E8-6089-46FE-9F54-4939DB179956}" type="slidenum">
              <a:rPr lang="en-US"/>
              <a:pPr>
                <a:defRPr/>
              </a:pPr>
              <a:t>‹#›</a:t>
            </a:fld>
            <a:endParaRPr lang="en-US"/>
          </a:p>
        </p:txBody>
      </p:sp>
    </p:spTree>
    <p:extLst>
      <p:ext uri="{BB962C8B-B14F-4D97-AF65-F5344CB8AC3E}">
        <p14:creationId xmlns:p14="http://schemas.microsoft.com/office/powerpoint/2010/main" val="19043585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D991B4F-7B1F-45A0-89FB-6162C869BB39}" type="slidenum">
              <a:rPr lang="en-US"/>
              <a:pPr>
                <a:defRPr/>
              </a:pPr>
              <a:t>‹#›</a:t>
            </a:fld>
            <a:endParaRPr lang="en-US"/>
          </a:p>
        </p:txBody>
      </p:sp>
    </p:spTree>
    <p:extLst>
      <p:ext uri="{BB962C8B-B14F-4D97-AF65-F5344CB8AC3E}">
        <p14:creationId xmlns:p14="http://schemas.microsoft.com/office/powerpoint/2010/main" val="32600565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D0819CB-DE14-4A54-A5F8-A65EEBACBE20}" type="slidenum">
              <a:rPr lang="en-US"/>
              <a:pPr>
                <a:defRPr/>
              </a:pPr>
              <a:t>‹#›</a:t>
            </a:fld>
            <a:endParaRPr lang="en-US"/>
          </a:p>
        </p:txBody>
      </p:sp>
    </p:spTree>
    <p:extLst>
      <p:ext uri="{BB962C8B-B14F-4D97-AF65-F5344CB8AC3E}">
        <p14:creationId xmlns:p14="http://schemas.microsoft.com/office/powerpoint/2010/main" val="7177674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E28DB051-DD9D-47E0-98C1-C9F62792CFD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295400" y="1600200"/>
            <a:ext cx="6477000" cy="2209800"/>
          </a:xfrm>
        </p:spPr>
        <p:txBody>
          <a:bodyPr/>
          <a:lstStyle/>
          <a:p>
            <a:pPr>
              <a:defRPr/>
            </a:pPr>
            <a:r>
              <a:rPr lang="en-US" sz="4800" b="1" dirty="0" smtClean="0">
                <a:solidFill>
                  <a:srgbClr val="C00000"/>
                </a:solidFill>
                <a:effectLst>
                  <a:outerShdw blurRad="38100" dist="38100" dir="2700000" algn="tl">
                    <a:srgbClr val="000000">
                      <a:alpha val="43137"/>
                    </a:srgbClr>
                  </a:outerShdw>
                </a:effectLst>
                <a:latin typeface="Comic Sans MS" pitchFamily="66" charset="0"/>
              </a:rPr>
              <a:t>Surveys</a:t>
            </a:r>
            <a:endParaRPr lang="en-US" b="1" dirty="0" smtClean="0">
              <a:solidFill>
                <a:srgbClr val="C00000"/>
              </a:solidFill>
              <a:effectLst>
                <a:outerShdw blurRad="38100" dist="38100" dir="2700000" algn="tl">
                  <a:srgbClr val="000000">
                    <a:alpha val="43137"/>
                  </a:srgbClr>
                </a:outerShdw>
              </a:effectLst>
            </a:endParaRPr>
          </a:p>
        </p:txBody>
      </p:sp>
      <p:sp>
        <p:nvSpPr>
          <p:cNvPr id="2051" name="Text Box 2056"/>
          <p:cNvSpPr txBox="1">
            <a:spLocks noChangeArrowheads="1"/>
          </p:cNvSpPr>
          <p:nvPr/>
        </p:nvSpPr>
        <p:spPr bwMode="auto">
          <a:xfrm>
            <a:off x="533400" y="5638800"/>
            <a:ext cx="8382000" cy="581025"/>
          </a:xfrm>
          <a:prstGeom prst="rect">
            <a:avLst/>
          </a:prstGeom>
          <a:solidFill>
            <a:srgbClr val="FFFF99">
              <a:alpha val="0"/>
            </a:srgbClr>
          </a:solid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b="1" i="1" dirty="0">
                <a:solidFill>
                  <a:srgbClr val="CC6600"/>
                </a:solidFill>
              </a:rPr>
              <a:t>Copyright (c) 2016 by The McGraw-Hill Companies.  This material is solely for educational use by licensed users of </a:t>
            </a:r>
            <a:r>
              <a:rPr lang="en-US" sz="1600" b="1" i="1" dirty="0" err="1">
                <a:solidFill>
                  <a:srgbClr val="0000FF"/>
                </a:solidFill>
              </a:rPr>
              <a:t>Learning</a:t>
            </a:r>
            <a:r>
              <a:rPr lang="en-US" sz="1600" b="1" i="1" dirty="0" err="1">
                <a:solidFill>
                  <a:srgbClr val="FF3300"/>
                </a:solidFill>
              </a:rPr>
              <a:t>Stats</a:t>
            </a:r>
            <a:r>
              <a:rPr lang="en-US" sz="1600" b="1" i="1" dirty="0">
                <a:solidFill>
                  <a:srgbClr val="CC6600"/>
                </a:solidFill>
              </a:rPr>
              <a:t>. 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ctrTitle"/>
          </p:nvPr>
        </p:nvSpPr>
        <p:spPr>
          <a:xfrm>
            <a:off x="838200" y="533400"/>
            <a:ext cx="5181600" cy="838200"/>
          </a:xfrm>
        </p:spPr>
        <p:txBody>
          <a:bodyPr/>
          <a:lstStyle/>
          <a:p>
            <a:pPr>
              <a:defRPr/>
            </a:pPr>
            <a:r>
              <a:rPr lang="en-US" sz="4000" dirty="0" smtClean="0">
                <a:solidFill>
                  <a:srgbClr val="C00000"/>
                </a:solidFill>
                <a:effectLst>
                  <a:outerShdw blurRad="38100" dist="38100" dir="2700000" algn="tl">
                    <a:srgbClr val="000000">
                      <a:alpha val="43137"/>
                    </a:srgbClr>
                  </a:outerShdw>
                </a:effectLst>
                <a:latin typeface="Comic Sans MS" pitchFamily="66" charset="0"/>
              </a:rPr>
              <a:t>Response Scales </a:t>
            </a:r>
          </a:p>
        </p:txBody>
      </p:sp>
      <p:sp>
        <p:nvSpPr>
          <p:cNvPr id="11267" name="Text Box 4"/>
          <p:cNvSpPr txBox="1">
            <a:spLocks noChangeArrowheads="1"/>
          </p:cNvSpPr>
          <p:nvPr/>
        </p:nvSpPr>
        <p:spPr bwMode="auto">
          <a:xfrm>
            <a:off x="762000" y="13716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11268" name="Text Box 5"/>
          <p:cNvSpPr txBox="1">
            <a:spLocks noChangeArrowheads="1"/>
          </p:cNvSpPr>
          <p:nvPr/>
        </p:nvSpPr>
        <p:spPr bwMode="auto">
          <a:xfrm>
            <a:off x="914400" y="1752600"/>
            <a:ext cx="7086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US" b="1">
              <a:solidFill>
                <a:srgbClr val="0000FF"/>
              </a:solidFill>
            </a:endParaRPr>
          </a:p>
        </p:txBody>
      </p:sp>
      <p:sp>
        <p:nvSpPr>
          <p:cNvPr id="11269" name="Text Box 6"/>
          <p:cNvSpPr txBox="1">
            <a:spLocks noChangeArrowheads="1"/>
          </p:cNvSpPr>
          <p:nvPr/>
        </p:nvSpPr>
        <p:spPr bwMode="auto">
          <a:xfrm>
            <a:off x="1066800" y="2133600"/>
            <a:ext cx="6553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sz="1800"/>
          </a:p>
        </p:txBody>
      </p:sp>
      <p:graphicFrame>
        <p:nvGraphicFramePr>
          <p:cNvPr id="69696" name="Group 64"/>
          <p:cNvGraphicFramePr>
            <a:graphicFrameLocks noGrp="1"/>
          </p:cNvGraphicFramePr>
          <p:nvPr/>
        </p:nvGraphicFramePr>
        <p:xfrm>
          <a:off x="914400" y="2286000"/>
          <a:ext cx="7391400" cy="3738795"/>
        </p:xfrm>
        <a:graphic>
          <a:graphicData uri="http://schemas.openxmlformats.org/drawingml/2006/table">
            <a:tbl>
              <a:tblPr/>
              <a:tblGrid>
                <a:gridCol w="3733800"/>
                <a:gridCol w="3657600"/>
              </a:tblGrid>
              <a:tr h="81273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kern="1200" cap="none" normalizeH="0" baseline="0" dirty="0" smtClean="0">
                          <a:ln>
                            <a:noFill/>
                          </a:ln>
                          <a:solidFill>
                            <a:schemeClr val="bg1"/>
                          </a:solidFill>
                          <a:effectLst/>
                          <a:latin typeface="Arial" pitchFamily="34" charset="0"/>
                          <a:ea typeface="+mn-ea"/>
                          <a:cs typeface="Arial" pitchFamily="34" charset="0"/>
                        </a:rPr>
                        <a:t>Type of Scale</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D6B19C"/>
                        </a:gs>
                        <a:gs pos="30000">
                          <a:srgbClr val="D49E6C"/>
                        </a:gs>
                        <a:gs pos="70000">
                          <a:srgbClr val="A65528"/>
                        </a:gs>
                        <a:gs pos="100000">
                          <a:srgbClr val="663012"/>
                        </a:gs>
                      </a:gsLst>
                      <a:lin ang="5400000" scaled="0"/>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kern="1200" cap="none" normalizeH="0" baseline="0" dirty="0" smtClean="0">
                          <a:ln>
                            <a:noFill/>
                          </a:ln>
                          <a:solidFill>
                            <a:schemeClr val="bg1"/>
                          </a:solidFill>
                          <a:effectLst/>
                          <a:latin typeface="Arial" pitchFamily="34" charset="0"/>
                          <a:ea typeface="+mn-ea"/>
                          <a:cs typeface="Arial" pitchFamily="34" charset="0"/>
                        </a:rPr>
                        <a:t>Example</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D6B19C"/>
                        </a:gs>
                        <a:gs pos="30000">
                          <a:srgbClr val="D49E6C"/>
                        </a:gs>
                        <a:gs pos="70000">
                          <a:srgbClr val="A65528"/>
                        </a:gs>
                        <a:gs pos="100000">
                          <a:srgbClr val="663012"/>
                        </a:gs>
                      </a:gsLst>
                      <a:lin ang="5400000" scaled="0"/>
                    </a:gradFill>
                  </a:tcPr>
                </a:tc>
              </a:tr>
              <a:tr h="118861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smtClean="0">
                          <a:ln>
                            <a:noFill/>
                          </a:ln>
                          <a:solidFill>
                            <a:srgbClr val="C00000"/>
                          </a:solidFill>
                          <a:effectLst/>
                          <a:latin typeface="Times New Roman" pitchFamily="18" charset="0"/>
                        </a:rPr>
                        <a:t>Check Box </a:t>
                      </a:r>
                      <a:r>
                        <a:rPr kumimoji="0" lang="en-US" sz="1800" b="0" i="1" u="none" strike="noStrike" cap="none" normalizeH="0" baseline="0" dirty="0" smtClean="0">
                          <a:ln>
                            <a:noFill/>
                          </a:ln>
                          <a:solidFill>
                            <a:srgbClr val="C00000"/>
                          </a:solidFill>
                          <a:effectLst/>
                          <a:latin typeface="Times New Roman" pitchFamily="18" charset="0"/>
                        </a:rPr>
                        <a:t> </a:t>
                      </a:r>
                      <a:r>
                        <a:rPr kumimoji="0" lang="en-US" sz="1800" b="0" i="0" u="none" strike="noStrike" cap="none" normalizeH="0" baseline="0" dirty="0" smtClean="0">
                          <a:ln>
                            <a:noFill/>
                          </a:ln>
                          <a:solidFill>
                            <a:schemeClr val="tx1"/>
                          </a:solidFill>
                          <a:effectLst/>
                          <a:latin typeface="Times New Roman" pitchFamily="18" charset="0"/>
                        </a:rPr>
                        <a:t>For nominal, attribute, or categorical data.  Must include </a:t>
                      </a:r>
                      <a:r>
                        <a:rPr kumimoji="0" lang="en-US" sz="1800" b="0" i="1" u="none" strike="noStrike" cap="none" normalizeH="0" baseline="0" dirty="0" smtClean="0">
                          <a:ln>
                            <a:noFill/>
                          </a:ln>
                          <a:solidFill>
                            <a:srgbClr val="CC0000"/>
                          </a:solidFill>
                          <a:effectLst/>
                          <a:latin typeface="Times New Roman" pitchFamily="18" charset="0"/>
                        </a:rPr>
                        <a:t>all possibilities</a:t>
                      </a:r>
                      <a:r>
                        <a:rPr kumimoji="0" lang="en-US" sz="1800" b="0" i="0" u="none" strike="noStrike" cap="none" normalizeH="0" baseline="0" dirty="0" smtClean="0">
                          <a:ln>
                            <a:noFill/>
                          </a:ln>
                          <a:solidFill>
                            <a:schemeClr val="tx1"/>
                          </a:solidFill>
                          <a:effectLst/>
                          <a:latin typeface="Times New Roman" pitchFamily="18" charset="0"/>
                        </a:rPr>
                        <a:t>.  "What is your present marital status?"</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sym typeface="Wingdings" pitchFamily="2" charset="2"/>
                        </a:rPr>
                        <a:t> </a:t>
                      </a:r>
                      <a:r>
                        <a:rPr kumimoji="0" lang="en-US" sz="1800" b="0" i="0" u="none" strike="noStrike" cap="none" normalizeH="0" baseline="0" smtClean="0">
                          <a:ln>
                            <a:noFill/>
                          </a:ln>
                          <a:solidFill>
                            <a:schemeClr val="tx1"/>
                          </a:solidFill>
                          <a:effectLst/>
                          <a:latin typeface="Times New Roman" pitchFamily="18" charset="0"/>
                        </a:rPr>
                        <a:t>Married</a:t>
                      </a:r>
                    </a:p>
                    <a:p>
                      <a:pPr marL="0" marR="0" lvl="0" indent="0" algn="l" defTabSz="914400" rtl="0" eaLnBrk="0" fontAlgn="base" latinLnBrk="0" hangingPunct="0">
                        <a:lnSpc>
                          <a:spcPct val="100000"/>
                        </a:lnSpc>
                        <a:spcBef>
                          <a:spcPct val="20000"/>
                        </a:spcBef>
                        <a:spcAft>
                          <a:spcPct val="0"/>
                        </a:spcAft>
                        <a:buClrTx/>
                        <a:buSzTx/>
                        <a:buFont typeface="Wingdings" pitchFamily="2" charset="2"/>
                        <a:buChar char="r"/>
                        <a:tabLst/>
                      </a:pPr>
                      <a:r>
                        <a:rPr kumimoji="0" lang="en-US" sz="1800" b="0" i="0" u="none" strike="noStrike" cap="none" normalizeH="0" baseline="0" smtClean="0">
                          <a:ln>
                            <a:noFill/>
                          </a:ln>
                          <a:solidFill>
                            <a:schemeClr val="tx1"/>
                          </a:solidFill>
                          <a:effectLst/>
                          <a:latin typeface="Times New Roman" pitchFamily="18" charset="0"/>
                        </a:rPr>
                        <a:t> Divorced</a:t>
                      </a:r>
                    </a:p>
                    <a:p>
                      <a:pPr marL="0" marR="0" lvl="0" indent="0" algn="l" defTabSz="914400" rtl="0" eaLnBrk="0" fontAlgn="base" latinLnBrk="0" hangingPunct="0">
                        <a:lnSpc>
                          <a:spcPct val="100000"/>
                        </a:lnSpc>
                        <a:spcBef>
                          <a:spcPct val="20000"/>
                        </a:spcBef>
                        <a:spcAft>
                          <a:spcPct val="0"/>
                        </a:spcAft>
                        <a:buClrTx/>
                        <a:buSzTx/>
                        <a:buFont typeface="Wingdings" pitchFamily="2" charset="2"/>
                        <a:buChar char="r"/>
                        <a:tabLst/>
                      </a:pPr>
                      <a:r>
                        <a:rPr kumimoji="0" lang="en-US" sz="1800" b="0" i="0" u="none" strike="noStrike" cap="none" normalizeH="0" baseline="0" smtClean="0">
                          <a:ln>
                            <a:noFill/>
                          </a:ln>
                          <a:solidFill>
                            <a:schemeClr val="tx1"/>
                          </a:solidFill>
                          <a:effectLst/>
                          <a:latin typeface="Times New Roman" pitchFamily="18" charset="0"/>
                        </a:rPr>
                        <a:t> Never married</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372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smtClean="0">
                          <a:ln>
                            <a:noFill/>
                          </a:ln>
                          <a:solidFill>
                            <a:srgbClr val="C00000"/>
                          </a:solidFill>
                          <a:effectLst/>
                          <a:latin typeface="Times New Roman" pitchFamily="18" charset="0"/>
                        </a:rPr>
                        <a:t>Open-Ended Question  </a:t>
                      </a:r>
                      <a:r>
                        <a:rPr kumimoji="0" lang="en-US" sz="1800" b="0" i="0" u="none" strike="noStrike" cap="none" normalizeH="0" baseline="0" dirty="0" smtClean="0">
                          <a:ln>
                            <a:noFill/>
                          </a:ln>
                          <a:solidFill>
                            <a:schemeClr val="tx1"/>
                          </a:solidFill>
                          <a:effectLst/>
                          <a:latin typeface="Times New Roman" pitchFamily="18" charset="0"/>
                        </a:rPr>
                        <a:t>Yields richer data.  "Why did you choose Axolotl College?"  </a:t>
                      </a:r>
                      <a:r>
                        <a:rPr kumimoji="0" lang="en-US" sz="1800" b="0" i="1" u="none" strike="noStrike" cap="none" normalizeH="0" baseline="0" dirty="0" smtClean="0">
                          <a:ln>
                            <a:noFill/>
                          </a:ln>
                          <a:solidFill>
                            <a:srgbClr val="CC0000"/>
                          </a:solidFill>
                          <a:effectLst/>
                          <a:latin typeface="Times New Roman" pitchFamily="18" charset="0"/>
                        </a:rPr>
                        <a:t>But:</a:t>
                      </a:r>
                      <a:r>
                        <a:rPr kumimoji="0" lang="en-US" sz="1800" b="0" i="0" u="none" strike="noStrike" cap="none" normalizeH="0" baseline="0" dirty="0" smtClean="0">
                          <a:ln>
                            <a:noFill/>
                          </a:ln>
                          <a:solidFill>
                            <a:schemeClr val="tx1"/>
                          </a:solidFill>
                          <a:effectLst/>
                          <a:latin typeface="Times New Roman" pitchFamily="18" charset="0"/>
                        </a:rPr>
                        <a:t> Do you really want to read all the replies?  What will you do with this type of "data?"  Do you really want to </a:t>
                      </a:r>
                      <a:r>
                        <a:rPr kumimoji="0" lang="en-US" sz="1800" b="0" i="1" u="none" strike="noStrike" cap="none" normalizeH="0" baseline="0" dirty="0" smtClean="0">
                          <a:ln>
                            <a:noFill/>
                          </a:ln>
                          <a:solidFill>
                            <a:schemeClr val="tx1"/>
                          </a:solidFill>
                          <a:effectLst/>
                          <a:latin typeface="Times New Roman" pitchFamily="18" charset="0"/>
                        </a:rPr>
                        <a:t>know</a:t>
                      </a:r>
                      <a:r>
                        <a:rPr kumimoji="0" lang="en-US" sz="1800" b="0" i="0" u="none" strike="noStrike" cap="none" normalizeH="0" baseline="0" dirty="0" smtClean="0">
                          <a:ln>
                            <a:noFill/>
                          </a:ln>
                          <a:solidFill>
                            <a:schemeClr val="tx1"/>
                          </a:solidFill>
                          <a:effectLst/>
                          <a:latin typeface="Times New Roman" pitchFamily="18" charset="0"/>
                        </a:rPr>
                        <a:t>?</a:t>
                      </a:r>
                    </a:p>
                  </a:txBody>
                  <a:tcPr marT="45716" marB="4571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rPr>
                        <a:t>Puts a burden on respondent but can capture insights the survey designer never anticipated. "Because Axolotl College has lots of bike racks and cool frat parties and most of the faculty are easy graders."</a:t>
                      </a:r>
                    </a:p>
                  </a:txBody>
                  <a:tcPr marT="45716" marB="4571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9694" name="Cloud"/>
          <p:cNvSpPr>
            <a:spLocks noChangeAspect="1" noEditPoints="1" noChangeArrowheads="1"/>
          </p:cNvSpPr>
          <p:nvPr/>
        </p:nvSpPr>
        <p:spPr bwMode="auto">
          <a:xfrm>
            <a:off x="5715000" y="685800"/>
            <a:ext cx="2819400" cy="12954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2">
              <a:lumMod val="40000"/>
              <a:lumOff val="60000"/>
            </a:schemeClr>
          </a:solidFill>
          <a:ln w="9525">
            <a:solidFill>
              <a:srgbClr val="000000"/>
            </a:solidFill>
            <a:miter lim="800000"/>
            <a:headEnd/>
            <a:tailEnd/>
          </a:ln>
          <a:effectLst>
            <a:outerShdw dist="107763" dir="2700000" algn="ctr" rotWithShape="0">
              <a:srgbClr val="808080"/>
            </a:outerShdw>
          </a:effectLst>
        </p:spPr>
        <p:txBody>
          <a:bodyPr/>
          <a:lstStyle/>
          <a:p>
            <a:pPr>
              <a:defRPr/>
            </a:pPr>
            <a:r>
              <a:rPr lang="en-US" sz="1400" dirty="0"/>
              <a:t>Check boxes are perhaps the most common type of scale.</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ctrTitle"/>
          </p:nvPr>
        </p:nvSpPr>
        <p:spPr>
          <a:xfrm>
            <a:off x="457200" y="533400"/>
            <a:ext cx="5410200" cy="1295400"/>
          </a:xfrm>
        </p:spPr>
        <p:txBody>
          <a:bodyPr/>
          <a:lstStyle/>
          <a:p>
            <a:pPr>
              <a:defRPr/>
            </a:pPr>
            <a:r>
              <a:rPr lang="en-US" sz="4000" dirty="0" err="1" smtClean="0">
                <a:solidFill>
                  <a:srgbClr val="C00000"/>
                </a:solidFill>
                <a:effectLst>
                  <a:outerShdw blurRad="38100" dist="38100" dir="2700000" algn="tl">
                    <a:srgbClr val="000000">
                      <a:alpha val="43137"/>
                    </a:srgbClr>
                  </a:outerShdw>
                </a:effectLst>
                <a:latin typeface="Comic Sans MS" pitchFamily="66" charset="0"/>
              </a:rPr>
              <a:t>Likert</a:t>
            </a:r>
            <a:r>
              <a:rPr lang="en-US" sz="4000" dirty="0" smtClean="0">
                <a:solidFill>
                  <a:srgbClr val="C00000"/>
                </a:solidFill>
                <a:effectLst>
                  <a:outerShdw blurRad="38100" dist="38100" dir="2700000" algn="tl">
                    <a:srgbClr val="000000">
                      <a:alpha val="43137"/>
                    </a:srgbClr>
                  </a:outerShdw>
                </a:effectLst>
                <a:latin typeface="Comic Sans MS" pitchFamily="66" charset="0"/>
              </a:rPr>
              <a:t> Scales</a:t>
            </a:r>
          </a:p>
        </p:txBody>
      </p:sp>
      <p:sp>
        <p:nvSpPr>
          <p:cNvPr id="12291" name="Text Box 3"/>
          <p:cNvSpPr txBox="1">
            <a:spLocks noChangeArrowheads="1"/>
          </p:cNvSpPr>
          <p:nvPr/>
        </p:nvSpPr>
        <p:spPr bwMode="auto">
          <a:xfrm>
            <a:off x="762000" y="13716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12292" name="Text Box 4"/>
          <p:cNvSpPr txBox="1">
            <a:spLocks noChangeArrowheads="1"/>
          </p:cNvSpPr>
          <p:nvPr/>
        </p:nvSpPr>
        <p:spPr bwMode="auto">
          <a:xfrm>
            <a:off x="914400" y="1752600"/>
            <a:ext cx="7086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US" b="1">
              <a:solidFill>
                <a:srgbClr val="0000FF"/>
              </a:solidFill>
            </a:endParaRPr>
          </a:p>
        </p:txBody>
      </p:sp>
      <p:sp>
        <p:nvSpPr>
          <p:cNvPr id="12293" name="Text Box 5"/>
          <p:cNvSpPr txBox="1">
            <a:spLocks noChangeArrowheads="1"/>
          </p:cNvSpPr>
          <p:nvPr/>
        </p:nvSpPr>
        <p:spPr bwMode="auto">
          <a:xfrm>
            <a:off x="1066800" y="2133600"/>
            <a:ext cx="6553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sz="1800"/>
          </a:p>
        </p:txBody>
      </p:sp>
      <p:graphicFrame>
        <p:nvGraphicFramePr>
          <p:cNvPr id="77854" name="Group 30"/>
          <p:cNvGraphicFramePr>
            <a:graphicFrameLocks noGrp="1"/>
          </p:cNvGraphicFramePr>
          <p:nvPr/>
        </p:nvGraphicFramePr>
        <p:xfrm>
          <a:off x="914400" y="1676400"/>
          <a:ext cx="7391400" cy="4102099"/>
        </p:xfrm>
        <a:graphic>
          <a:graphicData uri="http://schemas.openxmlformats.org/drawingml/2006/table">
            <a:tbl>
              <a:tblPr/>
              <a:tblGrid>
                <a:gridCol w="3733800"/>
                <a:gridCol w="3657600"/>
              </a:tblGrid>
              <a:tr h="73669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kern="1200" cap="none" normalizeH="0" baseline="0" dirty="0" smtClean="0">
                          <a:ln>
                            <a:noFill/>
                          </a:ln>
                          <a:solidFill>
                            <a:schemeClr val="bg1"/>
                          </a:solidFill>
                          <a:effectLst/>
                          <a:latin typeface="Arial" pitchFamily="34" charset="0"/>
                          <a:ea typeface="+mn-ea"/>
                          <a:cs typeface="Arial" pitchFamily="34" charset="0"/>
                        </a:rPr>
                        <a:t>Type of Scale</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D6B19C"/>
                        </a:gs>
                        <a:gs pos="30000">
                          <a:srgbClr val="D49E6C"/>
                        </a:gs>
                        <a:gs pos="70000">
                          <a:srgbClr val="A65528"/>
                        </a:gs>
                        <a:gs pos="100000">
                          <a:srgbClr val="663012"/>
                        </a:gs>
                      </a:gsLst>
                      <a:lin ang="5400000" scaled="0"/>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kern="1200" cap="none" normalizeH="0" baseline="0" dirty="0" smtClean="0">
                          <a:ln>
                            <a:noFill/>
                          </a:ln>
                          <a:solidFill>
                            <a:schemeClr val="bg1"/>
                          </a:solidFill>
                          <a:effectLst/>
                          <a:latin typeface="Arial" pitchFamily="34" charset="0"/>
                          <a:ea typeface="+mn-ea"/>
                          <a:cs typeface="Arial" pitchFamily="34" charset="0"/>
                        </a:rPr>
                        <a:t>Example</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D6B19C"/>
                        </a:gs>
                        <a:gs pos="30000">
                          <a:srgbClr val="D49E6C"/>
                        </a:gs>
                        <a:gs pos="70000">
                          <a:srgbClr val="A65528"/>
                        </a:gs>
                        <a:gs pos="100000">
                          <a:srgbClr val="663012"/>
                        </a:gs>
                      </a:gsLst>
                      <a:lin ang="5400000" scaled="0"/>
                    </a:gradFill>
                  </a:tcPr>
                </a:tc>
              </a:tr>
              <a:tr h="168270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err="1" smtClean="0">
                          <a:ln>
                            <a:noFill/>
                          </a:ln>
                          <a:solidFill>
                            <a:srgbClr val="C00000"/>
                          </a:solidFill>
                          <a:effectLst/>
                          <a:latin typeface="Times New Roman" pitchFamily="18" charset="0"/>
                        </a:rPr>
                        <a:t>Likert</a:t>
                      </a:r>
                      <a:r>
                        <a:rPr kumimoji="0" lang="en-US" sz="1800" b="1" i="1" u="none" strike="noStrike" cap="none" normalizeH="0" baseline="0" dirty="0" smtClean="0">
                          <a:ln>
                            <a:noFill/>
                          </a:ln>
                          <a:solidFill>
                            <a:srgbClr val="C00000"/>
                          </a:solidFill>
                          <a:effectLst/>
                          <a:latin typeface="Times New Roman" pitchFamily="18" charset="0"/>
                        </a:rPr>
                        <a:t> Scale</a:t>
                      </a:r>
                      <a:r>
                        <a:rPr kumimoji="0" lang="en-US" sz="1800" b="0" i="1" u="none" strike="noStrike" cap="none" normalizeH="0" baseline="0" dirty="0" smtClean="0">
                          <a:ln>
                            <a:noFill/>
                          </a:ln>
                          <a:solidFill>
                            <a:srgbClr val="C00000"/>
                          </a:solidFill>
                          <a:effectLst/>
                          <a:latin typeface="Times New Roman" pitchFamily="18" charset="0"/>
                        </a:rPr>
                        <a:t>  </a:t>
                      </a:r>
                      <a:r>
                        <a:rPr kumimoji="0" lang="en-US" sz="1800" b="0" i="0" u="none" strike="noStrike" cap="none" normalizeH="0" baseline="0" dirty="0" smtClean="0">
                          <a:ln>
                            <a:noFill/>
                          </a:ln>
                          <a:solidFill>
                            <a:schemeClr val="tx1"/>
                          </a:solidFill>
                          <a:effectLst/>
                          <a:latin typeface="Times New Roman" pitchFamily="18" charset="0"/>
                        </a:rPr>
                        <a:t>For interval data.  Can be preceded by a </a:t>
                      </a:r>
                      <a:r>
                        <a:rPr kumimoji="0" lang="en-US" sz="1800" b="0" i="1" u="none" strike="noStrike" cap="none" normalizeH="0" baseline="0" dirty="0" smtClean="0">
                          <a:ln>
                            <a:noFill/>
                          </a:ln>
                          <a:solidFill>
                            <a:srgbClr val="CC0000"/>
                          </a:solidFill>
                          <a:effectLst/>
                          <a:latin typeface="Times New Roman" pitchFamily="18" charset="0"/>
                        </a:rPr>
                        <a:t>question</a:t>
                      </a:r>
                      <a:r>
                        <a:rPr kumimoji="0" lang="en-US" sz="1800" b="0" i="0" u="none" strike="noStrike" cap="none" normalizeH="0" baseline="0" dirty="0" smtClean="0">
                          <a:ln>
                            <a:noFill/>
                          </a:ln>
                          <a:solidFill>
                            <a:schemeClr val="tx1"/>
                          </a:solidFill>
                          <a:effectLst/>
                          <a:latin typeface="Times New Roman" pitchFamily="18" charset="0"/>
                        </a:rPr>
                        <a:t>. "How satisfied were you with your purchase of a Dell computer?"</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sym typeface="Wingdings" pitchFamily="2" charset="2"/>
                        </a:rPr>
                        <a:t> </a:t>
                      </a:r>
                      <a:r>
                        <a:rPr kumimoji="0" lang="en-US" sz="1800" b="0" i="0" u="none" strike="noStrike" cap="none" normalizeH="0" baseline="0" dirty="0" smtClean="0">
                          <a:ln>
                            <a:noFill/>
                          </a:ln>
                          <a:solidFill>
                            <a:schemeClr val="tx1"/>
                          </a:solidFill>
                          <a:effectLst/>
                          <a:latin typeface="Times New Roman" pitchFamily="18" charset="0"/>
                        </a:rPr>
                        <a:t>Very satisfied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sym typeface="Wingdings" pitchFamily="2" charset="2"/>
                        </a:rPr>
                        <a:t> Somewhat satisfied</a:t>
                      </a:r>
                      <a:endParaRPr kumimoji="0" lang="en-US" sz="1800" b="0" i="0" u="none" strike="noStrike" cap="none" normalizeH="0" baseline="0" dirty="0" smtClean="0">
                        <a:ln>
                          <a:noFill/>
                        </a:ln>
                        <a:solidFill>
                          <a:schemeClr val="tx1"/>
                        </a:solidFill>
                        <a:effectLst/>
                        <a:latin typeface="Times New Roman" pitchFamily="18" charset="0"/>
                      </a:endParaRPr>
                    </a:p>
                    <a:p>
                      <a:pPr marL="0" marR="0" lvl="0" indent="0" algn="l" defTabSz="914400" rtl="0" eaLnBrk="0" fontAlgn="base" latinLnBrk="0" hangingPunct="0">
                        <a:lnSpc>
                          <a:spcPct val="100000"/>
                        </a:lnSpc>
                        <a:spcBef>
                          <a:spcPct val="20000"/>
                        </a:spcBef>
                        <a:spcAft>
                          <a:spcPct val="0"/>
                        </a:spcAft>
                        <a:buClrTx/>
                        <a:buSzTx/>
                        <a:buFont typeface="Wingdings" pitchFamily="2" charset="2"/>
                        <a:buChar char="r"/>
                        <a:tabLst/>
                      </a:pPr>
                      <a:r>
                        <a:rPr kumimoji="0" lang="en-US" sz="1800" b="0" i="0" u="none" strike="noStrike" cap="none" normalizeH="0" baseline="0" dirty="0" smtClean="0">
                          <a:ln>
                            <a:noFill/>
                          </a:ln>
                          <a:solidFill>
                            <a:schemeClr val="tx1"/>
                          </a:solidFill>
                          <a:effectLst/>
                          <a:latin typeface="Times New Roman" pitchFamily="18" charset="0"/>
                          <a:sym typeface="Wingdings" pitchFamily="2" charset="2"/>
                        </a:rPr>
                        <a:t> Neither satisfied nor dissatisfied</a:t>
                      </a:r>
                    </a:p>
                    <a:p>
                      <a:pPr marL="0" marR="0" lvl="0" indent="0" algn="l" defTabSz="914400" rtl="0" eaLnBrk="0" fontAlgn="base" latinLnBrk="0" hangingPunct="0">
                        <a:lnSpc>
                          <a:spcPct val="100000"/>
                        </a:lnSpc>
                        <a:spcBef>
                          <a:spcPct val="20000"/>
                        </a:spcBef>
                        <a:spcAft>
                          <a:spcPct val="0"/>
                        </a:spcAft>
                        <a:buClrTx/>
                        <a:buSzTx/>
                        <a:buFont typeface="Wingdings" pitchFamily="2" charset="2"/>
                        <a:buChar char="r"/>
                        <a:tabLst/>
                      </a:pPr>
                      <a:r>
                        <a:rPr kumimoji="0" lang="en-US" sz="1800" b="0" i="0" u="none" strike="noStrike" cap="none" normalizeH="0" baseline="0" dirty="0" smtClean="0">
                          <a:ln>
                            <a:noFill/>
                          </a:ln>
                          <a:solidFill>
                            <a:schemeClr val="tx1"/>
                          </a:solidFill>
                          <a:effectLst/>
                          <a:latin typeface="Times New Roman" pitchFamily="18" charset="0"/>
                          <a:sym typeface="Wingdings" pitchFamily="2" charset="2"/>
                        </a:rPr>
                        <a:t> Somewhat dissatisfied</a:t>
                      </a:r>
                      <a:endParaRPr kumimoji="0" lang="en-US" sz="1800" b="0" i="0" u="none" strike="noStrike" cap="none" normalizeH="0" baseline="0" dirty="0" smtClean="0">
                        <a:ln>
                          <a:noFill/>
                        </a:ln>
                        <a:solidFill>
                          <a:schemeClr val="tx1"/>
                        </a:solidFill>
                        <a:effectLst/>
                        <a:latin typeface="Times New Roman" pitchFamily="18" charset="0"/>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sym typeface="Wingdings" pitchFamily="2" charset="2"/>
                        </a:rPr>
                        <a:t> Very dissatisfied</a:t>
                      </a:r>
                      <a:endParaRPr kumimoji="0" lang="en-US" sz="1800" b="0" i="0" u="none" strike="noStrike" cap="none" normalizeH="0" baseline="0" dirty="0" smtClean="0">
                        <a:ln>
                          <a:noFill/>
                        </a:ln>
                        <a:solidFill>
                          <a:schemeClr val="tx1"/>
                        </a:solidFill>
                        <a:effectLst/>
                        <a:latin typeface="Times New Roman" pitchFamily="18"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8270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1" u="none" strike="noStrike" cap="none" normalizeH="0" baseline="0" dirty="0" err="1" smtClean="0">
                          <a:ln>
                            <a:noFill/>
                          </a:ln>
                          <a:solidFill>
                            <a:srgbClr val="C00000"/>
                          </a:solidFill>
                          <a:effectLst/>
                          <a:latin typeface="Times New Roman" pitchFamily="18" charset="0"/>
                        </a:rPr>
                        <a:t>Likert</a:t>
                      </a:r>
                      <a:r>
                        <a:rPr kumimoji="0" lang="en-US" sz="1800" b="1" i="1" u="none" strike="noStrike" cap="none" normalizeH="0" baseline="0" dirty="0" smtClean="0">
                          <a:ln>
                            <a:noFill/>
                          </a:ln>
                          <a:solidFill>
                            <a:srgbClr val="C00000"/>
                          </a:solidFill>
                          <a:effectLst/>
                          <a:latin typeface="Times New Roman" pitchFamily="18" charset="0"/>
                        </a:rPr>
                        <a:t> Scale </a:t>
                      </a:r>
                      <a:r>
                        <a:rPr kumimoji="0" lang="en-US" sz="1800" b="0" i="0" u="none" strike="noStrike" cap="none" normalizeH="0" baseline="0" dirty="0" smtClean="0">
                          <a:ln>
                            <a:noFill/>
                          </a:ln>
                          <a:solidFill>
                            <a:schemeClr val="tx1"/>
                          </a:solidFill>
                          <a:effectLst/>
                          <a:latin typeface="Times New Roman" pitchFamily="18" charset="0"/>
                        </a:rPr>
                        <a:t> For interval data.  Can be preceded by a </a:t>
                      </a:r>
                      <a:r>
                        <a:rPr kumimoji="0" lang="en-US" sz="1800" b="0" i="1" u="none" strike="noStrike" cap="none" normalizeH="0" baseline="0" dirty="0" smtClean="0">
                          <a:ln>
                            <a:noFill/>
                          </a:ln>
                          <a:solidFill>
                            <a:srgbClr val="CC0000"/>
                          </a:solidFill>
                          <a:effectLst/>
                          <a:latin typeface="Times New Roman" pitchFamily="18" charset="0"/>
                        </a:rPr>
                        <a:t>statement</a:t>
                      </a:r>
                      <a:r>
                        <a:rPr kumimoji="0" lang="en-US" sz="1800" b="0" i="0" u="none" strike="noStrike" cap="none" normalizeH="0" baseline="0" dirty="0" smtClean="0">
                          <a:ln>
                            <a:noFill/>
                          </a:ln>
                          <a:solidFill>
                            <a:schemeClr val="tx1"/>
                          </a:solidFill>
                          <a:effectLst/>
                          <a:latin typeface="Times New Roman" pitchFamily="18" charset="0"/>
                        </a:rPr>
                        <a:t>. "CEOs who steal corporate funds should be flogged by the stockholders."</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sym typeface="Wingdings" pitchFamily="2" charset="2"/>
                        </a:rPr>
                        <a:t> </a:t>
                      </a:r>
                      <a:r>
                        <a:rPr kumimoji="0" lang="en-US" sz="1800" b="0" i="0" u="none" strike="noStrike" cap="none" normalizeH="0" baseline="0" dirty="0" smtClean="0">
                          <a:ln>
                            <a:noFill/>
                          </a:ln>
                          <a:solidFill>
                            <a:schemeClr val="tx1"/>
                          </a:solidFill>
                          <a:effectLst/>
                          <a:latin typeface="Times New Roman" pitchFamily="18" charset="0"/>
                        </a:rPr>
                        <a:t>Strongly agree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sym typeface="Wingdings" pitchFamily="2" charset="2"/>
                        </a:rPr>
                        <a:t> Somewhat agree</a:t>
                      </a:r>
                      <a:endParaRPr kumimoji="0" lang="en-US" sz="1800" b="0" i="0" u="none" strike="noStrike" cap="none" normalizeH="0" baseline="0" dirty="0" smtClean="0">
                        <a:ln>
                          <a:noFill/>
                        </a:ln>
                        <a:solidFill>
                          <a:schemeClr val="tx1"/>
                        </a:solidFill>
                        <a:effectLst/>
                        <a:latin typeface="Times New Roman" pitchFamily="18" charset="0"/>
                      </a:endParaRPr>
                    </a:p>
                    <a:p>
                      <a:pPr marL="0" marR="0" lvl="0" indent="0" algn="l" defTabSz="914400" rtl="0" eaLnBrk="0" fontAlgn="base" latinLnBrk="0" hangingPunct="0">
                        <a:lnSpc>
                          <a:spcPct val="100000"/>
                        </a:lnSpc>
                        <a:spcBef>
                          <a:spcPct val="20000"/>
                        </a:spcBef>
                        <a:spcAft>
                          <a:spcPct val="0"/>
                        </a:spcAft>
                        <a:buClrTx/>
                        <a:buSzTx/>
                        <a:buFont typeface="Wingdings" pitchFamily="2" charset="2"/>
                        <a:buChar char="r"/>
                        <a:tabLst/>
                      </a:pPr>
                      <a:r>
                        <a:rPr kumimoji="0" lang="en-US" sz="1800" b="0" i="0" u="none" strike="noStrike" cap="none" normalizeH="0" baseline="0" dirty="0" smtClean="0">
                          <a:ln>
                            <a:noFill/>
                          </a:ln>
                          <a:solidFill>
                            <a:schemeClr val="tx1"/>
                          </a:solidFill>
                          <a:effectLst/>
                          <a:latin typeface="Times New Roman" pitchFamily="18" charset="0"/>
                          <a:sym typeface="Wingdings" pitchFamily="2" charset="2"/>
                        </a:rPr>
                        <a:t> Neither agree nor disagree</a:t>
                      </a:r>
                    </a:p>
                    <a:p>
                      <a:pPr marL="0" marR="0" lvl="0" indent="0" algn="l" defTabSz="914400" rtl="0" eaLnBrk="0" fontAlgn="base" latinLnBrk="0" hangingPunct="0">
                        <a:lnSpc>
                          <a:spcPct val="100000"/>
                        </a:lnSpc>
                        <a:spcBef>
                          <a:spcPct val="20000"/>
                        </a:spcBef>
                        <a:spcAft>
                          <a:spcPct val="0"/>
                        </a:spcAft>
                        <a:buClrTx/>
                        <a:buSzTx/>
                        <a:buFont typeface="Wingdings" pitchFamily="2" charset="2"/>
                        <a:buChar char="r"/>
                        <a:tabLst/>
                      </a:pPr>
                      <a:r>
                        <a:rPr kumimoji="0" lang="en-US" sz="1800" b="0" i="0" u="none" strike="noStrike" cap="none" normalizeH="0" baseline="0" dirty="0" smtClean="0">
                          <a:ln>
                            <a:noFill/>
                          </a:ln>
                          <a:solidFill>
                            <a:schemeClr val="tx1"/>
                          </a:solidFill>
                          <a:effectLst/>
                          <a:latin typeface="Times New Roman" pitchFamily="18" charset="0"/>
                          <a:sym typeface="Wingdings" pitchFamily="2" charset="2"/>
                        </a:rPr>
                        <a:t> Somewhat disagree</a:t>
                      </a:r>
                      <a:endParaRPr kumimoji="0" lang="en-US" sz="1800" b="0" i="0" u="none" strike="noStrike" cap="none" normalizeH="0" baseline="0" dirty="0" smtClean="0">
                        <a:ln>
                          <a:noFill/>
                        </a:ln>
                        <a:solidFill>
                          <a:schemeClr val="tx1"/>
                        </a:solidFill>
                        <a:effectLst/>
                        <a:latin typeface="Times New Roman" pitchFamily="18" charset="0"/>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Times New Roman" pitchFamily="18" charset="0"/>
                          <a:sym typeface="Wingdings" pitchFamily="2" charset="2"/>
                        </a:rPr>
                        <a:t> Strongly disagree</a:t>
                      </a:r>
                      <a:endParaRPr kumimoji="0" lang="en-US" sz="1800" b="0" i="0" u="none" strike="noStrike" cap="none" normalizeH="0" baseline="0" dirty="0" smtClean="0">
                        <a:ln>
                          <a:noFill/>
                        </a:ln>
                        <a:solidFill>
                          <a:schemeClr val="tx1"/>
                        </a:solidFill>
                        <a:effectLst/>
                        <a:latin typeface="Times New Roman" pitchFamily="18" charset="0"/>
                      </a:endParaRP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7850" name="Cloud"/>
          <p:cNvSpPr>
            <a:spLocks noChangeAspect="1" noEditPoints="1" noChangeArrowheads="1"/>
          </p:cNvSpPr>
          <p:nvPr/>
        </p:nvSpPr>
        <p:spPr bwMode="auto">
          <a:xfrm>
            <a:off x="5486400" y="228600"/>
            <a:ext cx="3124200" cy="136366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tx2">
              <a:lumMod val="40000"/>
              <a:lumOff val="60000"/>
            </a:schemeClr>
          </a:solidFill>
          <a:ln w="9525">
            <a:solidFill>
              <a:srgbClr val="000000"/>
            </a:solidFill>
            <a:miter lim="800000"/>
            <a:headEnd/>
            <a:tailEnd/>
          </a:ln>
          <a:effectLst>
            <a:outerShdw dist="107763" dir="2700000" algn="ctr" rotWithShape="0">
              <a:srgbClr val="808080"/>
            </a:outerShdw>
          </a:effectLst>
        </p:spPr>
        <p:txBody>
          <a:bodyPr/>
          <a:lstStyle/>
          <a:p>
            <a:pPr>
              <a:defRPr/>
            </a:pPr>
            <a:r>
              <a:rPr lang="en-US" sz="1400" dirty="0"/>
              <a:t>5-point scale is common. Eliminate the middle (neutral) option if you want a forced choice. </a:t>
            </a:r>
          </a:p>
        </p:txBody>
      </p:sp>
      <p:sp>
        <p:nvSpPr>
          <p:cNvPr id="12309" name="Text Box 31"/>
          <p:cNvSpPr txBox="1">
            <a:spLocks noChangeArrowheads="1"/>
          </p:cNvSpPr>
          <p:nvPr/>
        </p:nvSpPr>
        <p:spPr bwMode="auto">
          <a:xfrm>
            <a:off x="1447800" y="6019800"/>
            <a:ext cx="6629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600" i="1">
                <a:solidFill>
                  <a:srgbClr val="CC0000"/>
                </a:solidFill>
              </a:rPr>
              <a:t>Note</a:t>
            </a:r>
            <a:r>
              <a:rPr lang="en-US" sz="1600"/>
              <a:t>  Likert-scale replies can be coded numerically (e.g., 1, 2, 3, 4, 5) and then averaged.  You </a:t>
            </a:r>
            <a:r>
              <a:rPr lang="en-US" sz="1600" i="1"/>
              <a:t>can't </a:t>
            </a:r>
            <a:r>
              <a:rPr lang="en-US" sz="1600"/>
              <a:t>do that with attribute data.</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ctrTitle"/>
          </p:nvPr>
        </p:nvSpPr>
        <p:spPr>
          <a:xfrm>
            <a:off x="381000" y="457200"/>
            <a:ext cx="8305800" cy="838200"/>
          </a:xfrm>
        </p:spPr>
        <p:txBody>
          <a:bodyPr/>
          <a:lstStyle/>
          <a:p>
            <a:pPr>
              <a:defRPr/>
            </a:pPr>
            <a:r>
              <a:rPr lang="en-US" sz="4000" dirty="0" smtClean="0">
                <a:solidFill>
                  <a:srgbClr val="C00000"/>
                </a:solidFill>
                <a:effectLst>
                  <a:outerShdw blurRad="38100" dist="38100" dir="2700000" algn="tl">
                    <a:srgbClr val="000000">
                      <a:alpha val="43137"/>
                    </a:srgbClr>
                  </a:outerShdw>
                </a:effectLst>
                <a:latin typeface="Comic Sans MS" pitchFamily="66" charset="0"/>
              </a:rPr>
              <a:t>Do It Yourself?</a:t>
            </a:r>
          </a:p>
        </p:txBody>
      </p:sp>
      <p:sp>
        <p:nvSpPr>
          <p:cNvPr id="13315" name="Text Box 3"/>
          <p:cNvSpPr txBox="1">
            <a:spLocks noChangeArrowheads="1"/>
          </p:cNvSpPr>
          <p:nvPr/>
        </p:nvSpPr>
        <p:spPr bwMode="auto">
          <a:xfrm>
            <a:off x="762000" y="13716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13316" name="Text Box 4"/>
          <p:cNvSpPr txBox="1">
            <a:spLocks noChangeArrowheads="1"/>
          </p:cNvSpPr>
          <p:nvPr/>
        </p:nvSpPr>
        <p:spPr bwMode="auto">
          <a:xfrm>
            <a:off x="1371600" y="5562600"/>
            <a:ext cx="6781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b="1" i="1">
                <a:solidFill>
                  <a:srgbClr val="0033CC"/>
                </a:solidFill>
              </a:rPr>
              <a:t>Suggested Reference</a:t>
            </a:r>
            <a:r>
              <a:rPr lang="en-US" sz="1800" b="1">
                <a:solidFill>
                  <a:srgbClr val="0033CC"/>
                </a:solidFill>
              </a:rPr>
              <a:t>  </a:t>
            </a:r>
            <a:r>
              <a:rPr lang="en-US" sz="1800" b="1"/>
              <a:t>Priscilla Salant and Don A. Dillman, </a:t>
            </a:r>
            <a:r>
              <a:rPr lang="en-US" sz="1800" b="1" i="1"/>
              <a:t>How to Conduct Your Own Survey</a:t>
            </a:r>
            <a:r>
              <a:rPr lang="en-US" sz="1800" b="1"/>
              <a:t> (Wiley, 1994).  ISBN 0-471-01267-X</a:t>
            </a:r>
          </a:p>
        </p:txBody>
      </p:sp>
      <p:sp>
        <p:nvSpPr>
          <p:cNvPr id="78855" name="AutoShape 7"/>
          <p:cNvSpPr>
            <a:spLocks noChangeArrowheads="1"/>
          </p:cNvSpPr>
          <p:nvPr/>
        </p:nvSpPr>
        <p:spPr bwMode="auto">
          <a:xfrm>
            <a:off x="1524000" y="1219200"/>
            <a:ext cx="6477000" cy="4191000"/>
          </a:xfrm>
          <a:prstGeom prst="irregularSeal2">
            <a:avLst/>
          </a:prstGeom>
          <a:solidFill>
            <a:schemeClr val="bg1">
              <a:lumMod val="90000"/>
            </a:schemeClr>
          </a:solidFill>
          <a:ln w="9525">
            <a:solidFill>
              <a:schemeClr val="tx1"/>
            </a:solidFill>
            <a:miter lim="800000"/>
            <a:headEnd/>
            <a:tailEnd/>
          </a:ln>
          <a:effectLst/>
        </p:spPr>
        <p:txBody>
          <a:bodyPr wrap="none" anchor="ctr"/>
          <a:lstStyle/>
          <a:p>
            <a:pPr algn="ctr">
              <a:lnSpc>
                <a:spcPct val="60000"/>
              </a:lnSpc>
              <a:spcBef>
                <a:spcPct val="50000"/>
              </a:spcBef>
              <a:defRPr/>
            </a:pPr>
            <a:r>
              <a:rPr lang="en-US" sz="1400" b="1">
                <a:solidFill>
                  <a:schemeClr val="hlink"/>
                </a:solidFill>
              </a:rPr>
              <a:t>Surveys require careful</a:t>
            </a:r>
          </a:p>
          <a:p>
            <a:pPr algn="ctr">
              <a:lnSpc>
                <a:spcPct val="60000"/>
              </a:lnSpc>
              <a:spcBef>
                <a:spcPct val="50000"/>
              </a:spcBef>
              <a:defRPr/>
            </a:pPr>
            <a:r>
              <a:rPr lang="en-US" sz="1400" b="1">
                <a:solidFill>
                  <a:schemeClr val="hlink"/>
                </a:solidFill>
              </a:rPr>
              <a:t>planning.  But if you are an</a:t>
            </a:r>
          </a:p>
          <a:p>
            <a:pPr algn="ctr">
              <a:lnSpc>
                <a:spcPct val="60000"/>
              </a:lnSpc>
              <a:spcBef>
                <a:spcPct val="50000"/>
              </a:spcBef>
              <a:defRPr/>
            </a:pPr>
            <a:r>
              <a:rPr lang="en-US" sz="1400" b="1">
                <a:solidFill>
                  <a:schemeClr val="hlink"/>
                </a:solidFill>
              </a:rPr>
              <a:t>independent type, go for it.</a:t>
            </a:r>
          </a:p>
          <a:p>
            <a:pPr algn="ctr">
              <a:lnSpc>
                <a:spcPct val="60000"/>
              </a:lnSpc>
              <a:spcBef>
                <a:spcPct val="50000"/>
              </a:spcBef>
              <a:defRPr/>
            </a:pPr>
            <a:r>
              <a:rPr lang="en-US" sz="1400" b="1">
                <a:solidFill>
                  <a:schemeClr val="hlink"/>
                </a:solidFill>
              </a:rPr>
              <a:t>  Professional software can help</a:t>
            </a:r>
          </a:p>
          <a:p>
            <a:pPr algn="ctr">
              <a:lnSpc>
                <a:spcPct val="60000"/>
              </a:lnSpc>
              <a:spcBef>
                <a:spcPct val="50000"/>
              </a:spcBef>
              <a:defRPr/>
            </a:pPr>
            <a:r>
              <a:rPr lang="en-US" sz="1400" b="1">
                <a:solidFill>
                  <a:schemeClr val="hlink"/>
                </a:solidFill>
              </a:rPr>
              <a:t> design the survey, e.g., </a:t>
            </a:r>
          </a:p>
          <a:p>
            <a:pPr algn="ctr">
              <a:lnSpc>
                <a:spcPct val="60000"/>
              </a:lnSpc>
              <a:spcBef>
                <a:spcPct val="50000"/>
              </a:spcBef>
              <a:defRPr/>
            </a:pPr>
            <a:r>
              <a:rPr lang="en-US" sz="1600" b="1">
                <a:solidFill>
                  <a:srgbClr val="FF3300"/>
                </a:solidFill>
              </a:rPr>
              <a:t>www.perseus.com</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381000" y="457200"/>
            <a:ext cx="8305800" cy="762000"/>
          </a:xfrm>
        </p:spPr>
        <p:txBody>
          <a:bodyPr/>
          <a:lstStyle/>
          <a:p>
            <a:pPr>
              <a:defRPr/>
            </a:pPr>
            <a:r>
              <a:rPr lang="en-US" sz="4000" dirty="0" smtClean="0">
                <a:solidFill>
                  <a:srgbClr val="C00000"/>
                </a:solidFill>
                <a:effectLst>
                  <a:outerShdw blurRad="38100" dist="38100" dir="2700000" algn="tl">
                    <a:srgbClr val="000000">
                      <a:alpha val="43137"/>
                    </a:srgbClr>
                  </a:outerShdw>
                </a:effectLst>
                <a:latin typeface="Comic Sans MS" pitchFamily="66" charset="0"/>
              </a:rPr>
              <a:t>Who Does Surveys?</a:t>
            </a:r>
          </a:p>
        </p:txBody>
      </p:sp>
      <p:sp>
        <p:nvSpPr>
          <p:cNvPr id="3075" name="Text Box 4"/>
          <p:cNvSpPr txBox="1">
            <a:spLocks noChangeArrowheads="1"/>
          </p:cNvSpPr>
          <p:nvPr/>
        </p:nvSpPr>
        <p:spPr bwMode="auto">
          <a:xfrm>
            <a:off x="762000" y="13716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3076" name="Text Box 7"/>
          <p:cNvSpPr txBox="1">
            <a:spLocks noChangeArrowheads="1"/>
          </p:cNvSpPr>
          <p:nvPr/>
        </p:nvSpPr>
        <p:spPr bwMode="auto">
          <a:xfrm>
            <a:off x="1524000" y="1905000"/>
            <a:ext cx="65532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a:t> Government (a few examples)</a:t>
            </a:r>
          </a:p>
          <a:p>
            <a:pPr lvl="1">
              <a:spcBef>
                <a:spcPct val="50000"/>
              </a:spcBef>
              <a:buFontTx/>
              <a:buChar char="•"/>
            </a:pPr>
            <a:r>
              <a:rPr lang="en-US" sz="1800"/>
              <a:t> Bureau of Labor Statistics (e.g., unemployment rate)</a:t>
            </a:r>
          </a:p>
          <a:p>
            <a:pPr lvl="1">
              <a:spcBef>
                <a:spcPct val="50000"/>
              </a:spcBef>
              <a:buFontTx/>
              <a:buChar char="•"/>
            </a:pPr>
            <a:r>
              <a:rPr lang="en-US" sz="1800"/>
              <a:t> U.S. Bureau of the Census (e.g., housing conditions)</a:t>
            </a:r>
          </a:p>
          <a:p>
            <a:pPr lvl="1">
              <a:spcBef>
                <a:spcPct val="50000"/>
              </a:spcBef>
              <a:buFontTx/>
              <a:buChar char="•"/>
            </a:pPr>
            <a:r>
              <a:rPr lang="en-US" sz="1800"/>
              <a:t> National Center for Health Statistics (e.g., medical costs)</a:t>
            </a:r>
          </a:p>
          <a:p>
            <a:pPr>
              <a:spcBef>
                <a:spcPct val="50000"/>
              </a:spcBef>
              <a:buFontTx/>
              <a:buChar char="•"/>
            </a:pPr>
            <a:r>
              <a:rPr lang="en-US"/>
              <a:t> Companies (e.g., media, retailers, e-commerce)</a:t>
            </a:r>
          </a:p>
          <a:p>
            <a:pPr>
              <a:spcBef>
                <a:spcPct val="50000"/>
              </a:spcBef>
              <a:buFontTx/>
              <a:buChar char="•"/>
            </a:pPr>
            <a:r>
              <a:rPr lang="en-US"/>
              <a:t> Trade associations, professional societies</a:t>
            </a:r>
          </a:p>
          <a:p>
            <a:pPr>
              <a:spcBef>
                <a:spcPct val="50000"/>
              </a:spcBef>
              <a:buFontTx/>
              <a:buChar char="•"/>
            </a:pPr>
            <a:r>
              <a:rPr lang="en-US"/>
              <a:t> University researchers (e.g., sociologists)</a:t>
            </a:r>
          </a:p>
          <a:p>
            <a:pPr>
              <a:spcBef>
                <a:spcPct val="50000"/>
              </a:spcBef>
              <a:buFontTx/>
              <a:buChar char="•"/>
            </a:pPr>
            <a:r>
              <a:rPr lang="en-US"/>
              <a:t> Market research companies (e.g., pollsters)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457200" y="381000"/>
            <a:ext cx="8305800" cy="685800"/>
          </a:xfrm>
        </p:spPr>
        <p:txBody>
          <a:bodyPr/>
          <a:lstStyle/>
          <a:p>
            <a:pPr>
              <a:defRPr/>
            </a:pPr>
            <a:r>
              <a:rPr lang="en-US" sz="4000" dirty="0" smtClean="0">
                <a:solidFill>
                  <a:srgbClr val="C00000"/>
                </a:solidFill>
                <a:effectLst>
                  <a:outerShdw blurRad="38100" dist="38100" dir="2700000" algn="tl">
                    <a:srgbClr val="000000">
                      <a:alpha val="43137"/>
                    </a:srgbClr>
                  </a:outerShdw>
                </a:effectLst>
                <a:latin typeface="Comic Sans MS" pitchFamily="66" charset="0"/>
              </a:rPr>
              <a:t>Planning Your Survey</a:t>
            </a:r>
          </a:p>
        </p:txBody>
      </p:sp>
      <p:sp>
        <p:nvSpPr>
          <p:cNvPr id="4099" name="Text Box 5"/>
          <p:cNvSpPr txBox="1">
            <a:spLocks noChangeArrowheads="1"/>
          </p:cNvSpPr>
          <p:nvPr/>
        </p:nvSpPr>
        <p:spPr bwMode="auto">
          <a:xfrm>
            <a:off x="914400" y="5791200"/>
            <a:ext cx="5638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a:t>Source: American Statistical Association, "How to Plan a Survey"</a:t>
            </a:r>
          </a:p>
        </p:txBody>
      </p:sp>
      <p:sp>
        <p:nvSpPr>
          <p:cNvPr id="4100" name="Text Box 7"/>
          <p:cNvSpPr txBox="1">
            <a:spLocks noChangeArrowheads="1"/>
          </p:cNvSpPr>
          <p:nvPr/>
        </p:nvSpPr>
        <p:spPr bwMode="auto">
          <a:xfrm>
            <a:off x="762000" y="13716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4101" name="Text Box 3"/>
          <p:cNvSpPr txBox="1">
            <a:spLocks noChangeArrowheads="1"/>
          </p:cNvSpPr>
          <p:nvPr/>
        </p:nvSpPr>
        <p:spPr bwMode="auto">
          <a:xfrm>
            <a:off x="1143000" y="1828800"/>
            <a:ext cx="6477000" cy="319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a:t>What are the objectives of the investigation?</a:t>
            </a:r>
          </a:p>
          <a:p>
            <a:pPr>
              <a:spcBef>
                <a:spcPct val="50000"/>
              </a:spcBef>
              <a:buFontTx/>
              <a:buChar char="•"/>
            </a:pPr>
            <a:r>
              <a:rPr lang="en-US"/>
              <a:t> Who is the survey for?  Who is the sponsor?</a:t>
            </a:r>
          </a:p>
          <a:p>
            <a:pPr>
              <a:spcBef>
                <a:spcPct val="50000"/>
              </a:spcBef>
              <a:buFontTx/>
              <a:buChar char="•"/>
            </a:pPr>
            <a:r>
              <a:rPr lang="en-US"/>
              <a:t> What does the client </a:t>
            </a:r>
            <a:r>
              <a:rPr lang="en-US" i="1"/>
              <a:t>actually</a:t>
            </a:r>
            <a:r>
              <a:rPr lang="en-US"/>
              <a:t> need to know?</a:t>
            </a:r>
          </a:p>
          <a:p>
            <a:pPr>
              <a:spcBef>
                <a:spcPct val="50000"/>
              </a:spcBef>
              <a:buFontTx/>
              <a:buChar char="•"/>
            </a:pPr>
            <a:r>
              <a:rPr lang="en-US"/>
              <a:t> What degree of accuracy is desired?  Why?</a:t>
            </a:r>
          </a:p>
          <a:p>
            <a:pPr>
              <a:spcBef>
                <a:spcPct val="50000"/>
              </a:spcBef>
              <a:buFontTx/>
              <a:buChar char="•"/>
            </a:pPr>
            <a:r>
              <a:rPr lang="en-US"/>
              <a:t> Is there a better way (e.g., an experiment)?</a:t>
            </a:r>
          </a:p>
          <a:p>
            <a:pPr>
              <a:spcBef>
                <a:spcPct val="50000"/>
              </a:spcBef>
              <a:buFontTx/>
              <a:buChar char="•"/>
            </a:pPr>
            <a:r>
              <a:rPr lang="en-US"/>
              <a:t> What are the constraints (time, budget, people)?</a:t>
            </a:r>
          </a:p>
        </p:txBody>
      </p:sp>
      <p:pic>
        <p:nvPicPr>
          <p:cNvPr id="4102" name="Picture 4" descr="j019538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4572000"/>
            <a:ext cx="1795463"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ctrTitle"/>
          </p:nvPr>
        </p:nvSpPr>
        <p:spPr>
          <a:xfrm>
            <a:off x="457200" y="381000"/>
            <a:ext cx="8305800" cy="685800"/>
          </a:xfrm>
        </p:spPr>
        <p:txBody>
          <a:bodyPr/>
          <a:lstStyle/>
          <a:p>
            <a:pPr>
              <a:defRPr/>
            </a:pPr>
            <a:r>
              <a:rPr lang="en-US" sz="4000" dirty="0" smtClean="0">
                <a:solidFill>
                  <a:srgbClr val="C00000"/>
                </a:solidFill>
                <a:effectLst>
                  <a:outerShdw blurRad="38100" dist="38100" dir="2700000" algn="tl">
                    <a:srgbClr val="000000">
                      <a:alpha val="43137"/>
                    </a:srgbClr>
                  </a:outerShdw>
                </a:effectLst>
                <a:latin typeface="Comic Sans MS" pitchFamily="66" charset="0"/>
              </a:rPr>
              <a:t>Survey Types</a:t>
            </a:r>
          </a:p>
        </p:txBody>
      </p:sp>
      <p:sp>
        <p:nvSpPr>
          <p:cNvPr id="5123" name="Text Box 5"/>
          <p:cNvSpPr txBox="1">
            <a:spLocks noChangeArrowheads="1"/>
          </p:cNvSpPr>
          <p:nvPr/>
        </p:nvSpPr>
        <p:spPr bwMode="auto">
          <a:xfrm>
            <a:off x="762000" y="13716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graphicFrame>
        <p:nvGraphicFramePr>
          <p:cNvPr id="62552" name="Group 88"/>
          <p:cNvGraphicFramePr>
            <a:graphicFrameLocks noGrp="1"/>
          </p:cNvGraphicFramePr>
          <p:nvPr/>
        </p:nvGraphicFramePr>
        <p:xfrm>
          <a:off x="1600200" y="1371600"/>
          <a:ext cx="6096000" cy="5087974"/>
        </p:xfrm>
        <a:graphic>
          <a:graphicData uri="http://schemas.openxmlformats.org/drawingml/2006/table">
            <a:tbl>
              <a:tblPr/>
              <a:tblGrid>
                <a:gridCol w="1676400"/>
                <a:gridCol w="1600200"/>
                <a:gridCol w="2819400"/>
              </a:tblGrid>
              <a:tr h="81277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kern="1200" cap="none" normalizeH="0" baseline="0" dirty="0" smtClean="0">
                          <a:ln>
                            <a:noFill/>
                          </a:ln>
                          <a:solidFill>
                            <a:schemeClr val="bg1"/>
                          </a:solidFill>
                          <a:effectLst/>
                          <a:latin typeface="Arial" pitchFamily="34" charset="0"/>
                          <a:ea typeface="+mn-ea"/>
                          <a:cs typeface="Arial" pitchFamily="34" charset="0"/>
                        </a:rPr>
                        <a:t>Type</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D6B19C"/>
                        </a:gs>
                        <a:gs pos="30000">
                          <a:srgbClr val="D49E6C"/>
                        </a:gs>
                        <a:gs pos="70000">
                          <a:srgbClr val="A65528"/>
                        </a:gs>
                        <a:gs pos="100000">
                          <a:srgbClr val="663012"/>
                        </a:gs>
                      </a:gsLst>
                      <a:lin ang="5400000" scaled="0"/>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kern="1200" cap="none" normalizeH="0" baseline="0" dirty="0" smtClean="0">
                          <a:ln>
                            <a:noFill/>
                          </a:ln>
                          <a:solidFill>
                            <a:schemeClr val="bg1"/>
                          </a:solidFill>
                          <a:effectLst/>
                          <a:latin typeface="Arial" pitchFamily="34" charset="0"/>
                          <a:ea typeface="+mn-ea"/>
                          <a:cs typeface="Arial" pitchFamily="34" charset="0"/>
                        </a:rPr>
                        <a:t>Pro</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D6B19C"/>
                        </a:gs>
                        <a:gs pos="30000">
                          <a:srgbClr val="D49E6C"/>
                        </a:gs>
                        <a:gs pos="70000">
                          <a:srgbClr val="A65528"/>
                        </a:gs>
                        <a:gs pos="100000">
                          <a:srgbClr val="663012"/>
                        </a:gs>
                      </a:gsLst>
                      <a:lin ang="5400000" scaled="0"/>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kern="1200" cap="none" normalizeH="0" baseline="0" dirty="0" smtClean="0">
                          <a:ln>
                            <a:noFill/>
                          </a:ln>
                          <a:solidFill>
                            <a:schemeClr val="bg1"/>
                          </a:solidFill>
                          <a:effectLst/>
                          <a:latin typeface="Arial" pitchFamily="34" charset="0"/>
                          <a:ea typeface="+mn-ea"/>
                          <a:cs typeface="Arial" pitchFamily="34" charset="0"/>
                        </a:rPr>
                        <a:t>Con</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D6B19C"/>
                        </a:gs>
                        <a:gs pos="30000">
                          <a:srgbClr val="D49E6C"/>
                        </a:gs>
                        <a:gs pos="70000">
                          <a:srgbClr val="A65528"/>
                        </a:gs>
                        <a:gs pos="100000">
                          <a:srgbClr val="663012"/>
                        </a:gs>
                      </a:gsLst>
                      <a:lin ang="5400000" scaled="0"/>
                    </a:gradFill>
                  </a:tcPr>
                </a:tc>
              </a:tr>
              <a:tr h="102409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Mail</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dirty="0" smtClean="0">
                          <a:ln>
                            <a:noFill/>
                          </a:ln>
                          <a:solidFill>
                            <a:schemeClr val="tx1"/>
                          </a:solidFill>
                          <a:effectLst/>
                          <a:latin typeface="Times New Roman" pitchFamily="18" charset="0"/>
                        </a:rPr>
                        <a:t> Cheap</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dirty="0" smtClean="0">
                          <a:ln>
                            <a:noFill/>
                          </a:ln>
                          <a:solidFill>
                            <a:schemeClr val="tx1"/>
                          </a:solidFill>
                          <a:effectLst/>
                          <a:latin typeface="Times New Roman" pitchFamily="18" charset="0"/>
                        </a:rPr>
                        <a:t> Low training</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dirty="0" smtClean="0">
                          <a:ln>
                            <a:noFill/>
                          </a:ln>
                          <a:solidFill>
                            <a:schemeClr val="tx1"/>
                          </a:solidFill>
                          <a:effectLst/>
                          <a:latin typeface="Times New Roman" pitchFamily="18" charset="0"/>
                        </a:rPr>
                        <a:t> Slow reply</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dirty="0" smtClean="0">
                          <a:ln>
                            <a:noFill/>
                          </a:ln>
                          <a:solidFill>
                            <a:schemeClr val="tx1"/>
                          </a:solidFill>
                          <a:effectLst/>
                          <a:latin typeface="Times New Roman" pitchFamily="18" charset="0"/>
                        </a:rPr>
                        <a:t> Low response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dirty="0" smtClean="0">
                          <a:ln>
                            <a:noFill/>
                          </a:ln>
                          <a:solidFill>
                            <a:schemeClr val="tx1"/>
                          </a:solidFill>
                          <a:effectLst/>
                          <a:latin typeface="Times New Roman" pitchFamily="18" charset="0"/>
                        </a:rPr>
                        <a:t> Bias (busy won’t respond)</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77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Telephone</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Quick</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Bias (e.g., who's at home?)</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Growing resistance</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77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In-person</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High response</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Higher cost</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Training needed</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77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Reply cards</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dirty="0" smtClean="0">
                          <a:ln>
                            <a:noFill/>
                          </a:ln>
                          <a:solidFill>
                            <a:schemeClr val="tx1"/>
                          </a:solidFill>
                          <a:effectLst/>
                          <a:latin typeface="Times New Roman" pitchFamily="18" charset="0"/>
                        </a:rPr>
                        <a:t> Cheap</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Bias (self-selection)</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77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Mixed methods</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Versatile</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dirty="0" smtClean="0">
                          <a:ln>
                            <a:noFill/>
                          </a:ln>
                          <a:solidFill>
                            <a:schemeClr val="tx1"/>
                          </a:solidFill>
                          <a:effectLst/>
                          <a:latin typeface="Times New Roman" pitchFamily="18" charset="0"/>
                        </a:rPr>
                        <a:t> Require more planning</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ctrTitle"/>
          </p:nvPr>
        </p:nvSpPr>
        <p:spPr>
          <a:xfrm>
            <a:off x="381000" y="457200"/>
            <a:ext cx="8305800" cy="838200"/>
          </a:xfrm>
        </p:spPr>
        <p:txBody>
          <a:bodyPr/>
          <a:lstStyle/>
          <a:p>
            <a:pPr>
              <a:defRPr/>
            </a:pPr>
            <a:r>
              <a:rPr lang="en-US" sz="4000" dirty="0" smtClean="0">
                <a:solidFill>
                  <a:srgbClr val="C00000"/>
                </a:solidFill>
                <a:effectLst>
                  <a:outerShdw blurRad="38100" dist="38100" dir="2700000" algn="tl">
                    <a:srgbClr val="000000">
                      <a:alpha val="43137"/>
                    </a:srgbClr>
                  </a:outerShdw>
                </a:effectLst>
                <a:latin typeface="Comic Sans MS" pitchFamily="66" charset="0"/>
              </a:rPr>
              <a:t>Confidentiality Issues</a:t>
            </a:r>
          </a:p>
        </p:txBody>
      </p:sp>
      <p:sp>
        <p:nvSpPr>
          <p:cNvPr id="6147" name="Text Box 3"/>
          <p:cNvSpPr txBox="1">
            <a:spLocks noChangeArrowheads="1"/>
          </p:cNvSpPr>
          <p:nvPr/>
        </p:nvSpPr>
        <p:spPr bwMode="auto">
          <a:xfrm>
            <a:off x="762000" y="13716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pic>
        <p:nvPicPr>
          <p:cNvPr id="6148" name="Picture 4" descr="j023465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1800" y="4876800"/>
            <a:ext cx="1712913"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 Box 5"/>
          <p:cNvSpPr txBox="1">
            <a:spLocks noChangeArrowheads="1"/>
          </p:cNvSpPr>
          <p:nvPr/>
        </p:nvSpPr>
        <p:spPr bwMode="auto">
          <a:xfrm>
            <a:off x="990600" y="1828800"/>
            <a:ext cx="632460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a:t> Are replies confidential?  If so, how to ensure it?</a:t>
            </a:r>
          </a:p>
          <a:p>
            <a:pPr lvl="1">
              <a:spcBef>
                <a:spcPct val="50000"/>
              </a:spcBef>
              <a:buFontTx/>
              <a:buChar char="•"/>
            </a:pPr>
            <a:r>
              <a:rPr lang="en-US" sz="1800"/>
              <a:t> Coded reply numbers</a:t>
            </a:r>
          </a:p>
          <a:p>
            <a:pPr lvl="1">
              <a:spcBef>
                <a:spcPct val="50000"/>
              </a:spcBef>
              <a:buFontTx/>
              <a:buChar char="•"/>
            </a:pPr>
            <a:r>
              <a:rPr lang="en-US" sz="1800"/>
              <a:t> Deleting names, addresses, etc.</a:t>
            </a:r>
          </a:p>
          <a:p>
            <a:pPr lvl="1">
              <a:spcBef>
                <a:spcPct val="50000"/>
              </a:spcBef>
              <a:buFontTx/>
              <a:buChar char="•"/>
            </a:pPr>
            <a:r>
              <a:rPr lang="en-US" sz="1800"/>
              <a:t> Aggregate reporting (not individual)</a:t>
            </a:r>
          </a:p>
          <a:p>
            <a:pPr>
              <a:spcBef>
                <a:spcPct val="50000"/>
              </a:spcBef>
              <a:buFontTx/>
              <a:buChar char="•"/>
            </a:pPr>
            <a:r>
              <a:rPr lang="en-US"/>
              <a:t> Will respondent </a:t>
            </a:r>
            <a:r>
              <a:rPr lang="en-US" i="1"/>
              <a:t>believe</a:t>
            </a:r>
            <a:r>
              <a:rPr lang="en-US"/>
              <a:t> it's confidential?</a:t>
            </a:r>
          </a:p>
          <a:p>
            <a:pPr>
              <a:spcBef>
                <a:spcPct val="50000"/>
              </a:spcBef>
              <a:buFontTx/>
              <a:buChar char="•"/>
            </a:pPr>
            <a:r>
              <a:rPr lang="en-US"/>
              <a:t> What penalty if company </a:t>
            </a:r>
            <a:r>
              <a:rPr lang="en-US" i="1"/>
              <a:t>does</a:t>
            </a:r>
            <a:r>
              <a:rPr lang="en-US"/>
              <a:t> share data?</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ctrTitle"/>
          </p:nvPr>
        </p:nvSpPr>
        <p:spPr>
          <a:xfrm>
            <a:off x="381000" y="457200"/>
            <a:ext cx="8305800" cy="1600200"/>
          </a:xfrm>
        </p:spPr>
        <p:txBody>
          <a:bodyPr/>
          <a:lstStyle/>
          <a:p>
            <a:pPr>
              <a:defRPr/>
            </a:pPr>
            <a:r>
              <a:rPr lang="en-US" sz="4000" dirty="0" smtClean="0">
                <a:solidFill>
                  <a:srgbClr val="C00000"/>
                </a:solidFill>
                <a:effectLst>
                  <a:outerShdw blurRad="38100" dist="38100" dir="2700000" algn="tl">
                    <a:srgbClr val="000000">
                      <a:alpha val="43137"/>
                    </a:srgbClr>
                  </a:outerShdw>
                </a:effectLst>
                <a:latin typeface="Comic Sans MS" pitchFamily="66" charset="0"/>
              </a:rPr>
              <a:t>Questionnaire Design</a:t>
            </a:r>
          </a:p>
        </p:txBody>
      </p:sp>
      <p:sp>
        <p:nvSpPr>
          <p:cNvPr id="7171" name="Text Box 5"/>
          <p:cNvSpPr txBox="1">
            <a:spLocks noChangeArrowheads="1"/>
          </p:cNvSpPr>
          <p:nvPr/>
        </p:nvSpPr>
        <p:spPr bwMode="auto">
          <a:xfrm>
            <a:off x="990600" y="1828800"/>
            <a:ext cx="5410200" cy="444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a:t> Keep it short</a:t>
            </a:r>
          </a:p>
          <a:p>
            <a:pPr lvl="1">
              <a:spcBef>
                <a:spcPct val="50000"/>
              </a:spcBef>
              <a:buFontTx/>
              <a:buChar char="•"/>
            </a:pPr>
            <a:r>
              <a:rPr lang="en-US" sz="1800"/>
              <a:t> Avoid "gratuitous question bloat"</a:t>
            </a:r>
          </a:p>
          <a:p>
            <a:pPr lvl="1">
              <a:spcBef>
                <a:spcPct val="50000"/>
              </a:spcBef>
              <a:buFontTx/>
              <a:buChar char="•"/>
            </a:pPr>
            <a:r>
              <a:rPr lang="en-US" sz="1800"/>
              <a:t> Short gives better response rate</a:t>
            </a:r>
          </a:p>
          <a:p>
            <a:pPr lvl="1">
              <a:spcBef>
                <a:spcPct val="50000"/>
              </a:spcBef>
              <a:buFontTx/>
              <a:buChar char="•"/>
            </a:pPr>
            <a:r>
              <a:rPr lang="en-US" sz="1800"/>
              <a:t> Short promotes careful replies</a:t>
            </a:r>
          </a:p>
          <a:p>
            <a:pPr>
              <a:spcBef>
                <a:spcPct val="50000"/>
              </a:spcBef>
              <a:buFontTx/>
              <a:buChar char="•"/>
            </a:pPr>
            <a:r>
              <a:rPr lang="en-US"/>
              <a:t> Pre-test questions for</a:t>
            </a:r>
          </a:p>
          <a:p>
            <a:pPr lvl="1">
              <a:spcBef>
                <a:spcPct val="50000"/>
              </a:spcBef>
              <a:buFontTx/>
              <a:buChar char="•"/>
            </a:pPr>
            <a:r>
              <a:rPr lang="en-US" sz="1800"/>
              <a:t> Ambiguity</a:t>
            </a:r>
          </a:p>
          <a:p>
            <a:pPr lvl="1">
              <a:spcBef>
                <a:spcPct val="50000"/>
              </a:spcBef>
              <a:buFontTx/>
              <a:buChar char="•"/>
            </a:pPr>
            <a:r>
              <a:rPr lang="en-US" sz="1800"/>
              <a:t> Loaded wording (favors one response)</a:t>
            </a:r>
          </a:p>
          <a:p>
            <a:pPr>
              <a:spcBef>
                <a:spcPct val="50000"/>
              </a:spcBef>
              <a:buFontTx/>
              <a:buChar char="•"/>
            </a:pPr>
            <a:r>
              <a:rPr lang="en-US"/>
              <a:t> Pre-test scaling for</a:t>
            </a:r>
          </a:p>
          <a:p>
            <a:pPr lvl="1">
              <a:spcBef>
                <a:spcPct val="50000"/>
              </a:spcBef>
              <a:buFontTx/>
              <a:buChar char="•"/>
            </a:pPr>
            <a:r>
              <a:rPr lang="en-US" sz="1800"/>
              <a:t> Clarity</a:t>
            </a:r>
          </a:p>
          <a:p>
            <a:pPr lvl="1">
              <a:spcBef>
                <a:spcPct val="50000"/>
              </a:spcBef>
              <a:buFontTx/>
              <a:buChar char="•"/>
            </a:pPr>
            <a:r>
              <a:rPr lang="en-US" sz="1800"/>
              <a:t> Congruency to intended purpose</a:t>
            </a:r>
          </a:p>
        </p:txBody>
      </p:sp>
      <p:pic>
        <p:nvPicPr>
          <p:cNvPr id="7172" name="Picture 6" descr="bd04912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2209800"/>
            <a:ext cx="243522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ctrTitle"/>
          </p:nvPr>
        </p:nvSpPr>
        <p:spPr>
          <a:xfrm>
            <a:off x="381000" y="457200"/>
            <a:ext cx="8305800" cy="838200"/>
          </a:xfrm>
        </p:spPr>
        <p:txBody>
          <a:bodyPr/>
          <a:lstStyle/>
          <a:p>
            <a:pPr>
              <a:defRPr/>
            </a:pPr>
            <a:r>
              <a:rPr lang="en-US" sz="4000" dirty="0" smtClean="0">
                <a:solidFill>
                  <a:srgbClr val="C00000"/>
                </a:solidFill>
                <a:effectLst>
                  <a:outerShdw blurRad="38100" dist="38100" dir="2700000" algn="tl">
                    <a:srgbClr val="000000">
                      <a:alpha val="43137"/>
                    </a:srgbClr>
                  </a:outerShdw>
                </a:effectLst>
                <a:latin typeface="Comic Sans MS" pitchFamily="66" charset="0"/>
              </a:rPr>
              <a:t>Survey Costs</a:t>
            </a:r>
          </a:p>
        </p:txBody>
      </p:sp>
      <p:sp>
        <p:nvSpPr>
          <p:cNvPr id="8195" name="Text Box 3"/>
          <p:cNvSpPr txBox="1">
            <a:spLocks noChangeArrowheads="1"/>
          </p:cNvSpPr>
          <p:nvPr/>
        </p:nvSpPr>
        <p:spPr bwMode="auto">
          <a:xfrm>
            <a:off x="762000" y="13716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8196" name="Text Box 5"/>
          <p:cNvSpPr txBox="1">
            <a:spLocks noChangeArrowheads="1"/>
          </p:cNvSpPr>
          <p:nvPr/>
        </p:nvSpPr>
        <p:spPr bwMode="auto">
          <a:xfrm>
            <a:off x="1828800" y="1752600"/>
            <a:ext cx="57912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a:t> Planning staff (design, consultation)</a:t>
            </a:r>
          </a:p>
          <a:p>
            <a:pPr>
              <a:spcBef>
                <a:spcPct val="50000"/>
              </a:spcBef>
              <a:buFontTx/>
              <a:buChar char="•"/>
            </a:pPr>
            <a:r>
              <a:rPr lang="en-US"/>
              <a:t> Pre-testing (labor, re-design)</a:t>
            </a:r>
          </a:p>
          <a:p>
            <a:pPr>
              <a:spcBef>
                <a:spcPct val="50000"/>
              </a:spcBef>
              <a:buFontTx/>
              <a:buChar char="•"/>
            </a:pPr>
            <a:r>
              <a:rPr lang="en-US"/>
              <a:t> Supervisors and interviewer training</a:t>
            </a:r>
          </a:p>
          <a:p>
            <a:pPr>
              <a:spcBef>
                <a:spcPct val="50000"/>
              </a:spcBef>
              <a:buFontTx/>
              <a:buChar char="•"/>
            </a:pPr>
            <a:r>
              <a:rPr lang="en-US"/>
              <a:t> Administration (e.g., travel, labor)</a:t>
            </a:r>
          </a:p>
          <a:p>
            <a:pPr>
              <a:spcBef>
                <a:spcPct val="50000"/>
              </a:spcBef>
              <a:buFontTx/>
              <a:buChar char="•"/>
            </a:pPr>
            <a:r>
              <a:rPr lang="en-US"/>
              <a:t> Materials (e.g., telephone, postage, printing)</a:t>
            </a:r>
          </a:p>
          <a:p>
            <a:pPr>
              <a:spcBef>
                <a:spcPct val="50000"/>
              </a:spcBef>
              <a:buFontTx/>
              <a:buChar char="•"/>
            </a:pPr>
            <a:r>
              <a:rPr lang="en-US"/>
              <a:t> Data coding, editing, checking, cleaning</a:t>
            </a:r>
          </a:p>
          <a:p>
            <a:pPr>
              <a:spcBef>
                <a:spcPct val="50000"/>
              </a:spcBef>
              <a:buFontTx/>
              <a:buChar char="•"/>
            </a:pPr>
            <a:r>
              <a:rPr lang="en-US"/>
              <a:t> Analysis (programming, report writing)</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ctrTitle"/>
          </p:nvPr>
        </p:nvSpPr>
        <p:spPr>
          <a:xfrm>
            <a:off x="457200" y="381000"/>
            <a:ext cx="8305800" cy="685800"/>
          </a:xfrm>
        </p:spPr>
        <p:txBody>
          <a:bodyPr/>
          <a:lstStyle/>
          <a:p>
            <a:pPr>
              <a:defRPr/>
            </a:pPr>
            <a:r>
              <a:rPr lang="en-US" sz="4000" dirty="0" smtClean="0">
                <a:solidFill>
                  <a:srgbClr val="C00000"/>
                </a:solidFill>
                <a:effectLst>
                  <a:outerShdw blurRad="38100" dist="38100" dir="2700000" algn="tl">
                    <a:srgbClr val="000000">
                      <a:alpha val="43137"/>
                    </a:srgbClr>
                  </a:outerShdw>
                </a:effectLst>
                <a:latin typeface="Comic Sans MS" pitchFamily="66" charset="0"/>
              </a:rPr>
              <a:t>Sampling Frame</a:t>
            </a:r>
          </a:p>
        </p:txBody>
      </p:sp>
      <p:sp>
        <p:nvSpPr>
          <p:cNvPr id="9219" name="Text Box 5"/>
          <p:cNvSpPr txBox="1">
            <a:spLocks noChangeArrowheads="1"/>
          </p:cNvSpPr>
          <p:nvPr/>
        </p:nvSpPr>
        <p:spPr bwMode="auto">
          <a:xfrm>
            <a:off x="762000" y="13716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9220" name="Text Box 196"/>
          <p:cNvSpPr txBox="1">
            <a:spLocks noChangeArrowheads="1"/>
          </p:cNvSpPr>
          <p:nvPr/>
        </p:nvSpPr>
        <p:spPr bwMode="auto">
          <a:xfrm>
            <a:off x="1041400" y="1365250"/>
            <a:ext cx="7543800" cy="267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t>The </a:t>
            </a:r>
            <a:r>
              <a:rPr lang="en-US" i="1">
                <a:solidFill>
                  <a:srgbClr val="C00000"/>
                </a:solidFill>
              </a:rPr>
              <a:t>sampling frame</a:t>
            </a:r>
            <a:r>
              <a:rPr lang="en-US">
                <a:solidFill>
                  <a:srgbClr val="C00000"/>
                </a:solidFill>
              </a:rPr>
              <a:t> </a:t>
            </a:r>
            <a:r>
              <a:rPr lang="en-US"/>
              <a:t>is a list or method used to sample the target population of interest.  For example:</a:t>
            </a:r>
          </a:p>
          <a:p>
            <a:pPr lvl="1">
              <a:spcBef>
                <a:spcPct val="50000"/>
              </a:spcBef>
              <a:buFontTx/>
              <a:buChar char="•"/>
            </a:pPr>
            <a:r>
              <a:rPr lang="en-US" sz="2000"/>
              <a:t> All postal mailing addresses in Cleveland, Ohio</a:t>
            </a:r>
          </a:p>
          <a:p>
            <a:pPr lvl="1">
              <a:spcBef>
                <a:spcPct val="50000"/>
              </a:spcBef>
              <a:buFontTx/>
              <a:buChar char="•"/>
            </a:pPr>
            <a:r>
              <a:rPr lang="en-US" sz="2000"/>
              <a:t> All retail establishments in Ventura  County, California</a:t>
            </a:r>
          </a:p>
          <a:p>
            <a:pPr lvl="1">
              <a:spcBef>
                <a:spcPct val="50000"/>
              </a:spcBef>
              <a:buFontTx/>
              <a:buChar char="•"/>
            </a:pPr>
            <a:r>
              <a:rPr lang="en-US" sz="2000"/>
              <a:t> All currently-enrolled students at the University of Massachusetts</a:t>
            </a:r>
          </a:p>
          <a:p>
            <a:pPr lvl="1">
              <a:spcBef>
                <a:spcPct val="50000"/>
              </a:spcBef>
              <a:buFontTx/>
              <a:buChar char="•"/>
            </a:pPr>
            <a:r>
              <a:rPr lang="en-US" sz="2000"/>
              <a:t> All Denver Bronco season ticket holders</a:t>
            </a:r>
          </a:p>
        </p:txBody>
      </p:sp>
      <p:sp>
        <p:nvSpPr>
          <p:cNvPr id="63686" name="DownRibbonSharp"/>
          <p:cNvSpPr>
            <a:spLocks noEditPoints="1" noChangeArrowheads="1"/>
          </p:cNvSpPr>
          <p:nvPr/>
        </p:nvSpPr>
        <p:spPr bwMode="auto">
          <a:xfrm>
            <a:off x="2209800" y="4916488"/>
            <a:ext cx="4495800" cy="1030287"/>
          </a:xfrm>
          <a:custGeom>
            <a:avLst/>
            <a:gdLst>
              <a:gd name="G0" fmla="+- 0 0 0"/>
              <a:gd name="G1" fmla="+- 5400 0 0"/>
              <a:gd name="G2" fmla="+- 5400 2700 0"/>
              <a:gd name="G3" fmla="+- 21600 0 G2"/>
              <a:gd name="G4" fmla="+- 21600 0 G1"/>
              <a:gd name="G5" fmla="+- 21600 0 2700"/>
              <a:gd name="G6" fmla="*/ G5 1 2"/>
              <a:gd name="G7" fmla="+- 2700 0 0"/>
              <a:gd name="T0" fmla="*/ 10800 w 21600"/>
              <a:gd name="T1" fmla="*/ 2700 h 21600"/>
              <a:gd name="T2" fmla="*/ 2700 w 21600"/>
              <a:gd name="T3" fmla="*/ 9450 h 21600"/>
              <a:gd name="T4" fmla="*/ 10800 w 21600"/>
              <a:gd name="T5" fmla="*/ 21600 h 21600"/>
              <a:gd name="T6" fmla="*/ 18900 w 21600"/>
              <a:gd name="T7" fmla="*/ 9450 h 21600"/>
              <a:gd name="T8" fmla="*/ 17694720 60000 65536"/>
              <a:gd name="T9" fmla="*/ 11796480 60000 65536"/>
              <a:gd name="T10" fmla="*/ 5898240 60000 65536"/>
              <a:gd name="T11" fmla="*/ 0 60000 65536"/>
              <a:gd name="T12" fmla="*/ G1 w 21600"/>
              <a:gd name="T13" fmla="*/ G7 h 21600"/>
              <a:gd name="T14" fmla="*/ G4 w 21600"/>
              <a:gd name="T15" fmla="*/ 21600 h 21600"/>
            </a:gdLst>
            <a:ahLst/>
            <a:cxnLst>
              <a:cxn ang="T8">
                <a:pos x="T0" y="T1"/>
              </a:cxn>
              <a:cxn ang="T9">
                <a:pos x="T2" y="T3"/>
              </a:cxn>
              <a:cxn ang="T10">
                <a:pos x="T4" y="T5"/>
              </a:cxn>
              <a:cxn ang="T11">
                <a:pos x="T6" y="T7"/>
              </a:cxn>
            </a:cxnLst>
            <a:rect l="T12" t="T13" r="T14" b="T15"/>
            <a:pathLst>
              <a:path w="21600" h="21600" extrusionOk="0">
                <a:moveTo>
                  <a:pt x="0" y="0"/>
                </a:moveTo>
                <a:lnTo>
                  <a:pt x="8100" y="0"/>
                </a:lnTo>
                <a:lnTo>
                  <a:pt x="8100" y="2700"/>
                </a:lnTo>
                <a:lnTo>
                  <a:pt x="13500" y="2700"/>
                </a:lnTo>
                <a:lnTo>
                  <a:pt x="13500" y="0"/>
                </a:lnTo>
                <a:lnTo>
                  <a:pt x="21600" y="0"/>
                </a:lnTo>
                <a:lnTo>
                  <a:pt x="18900" y="9450"/>
                </a:lnTo>
                <a:lnTo>
                  <a:pt x="21600" y="18900"/>
                </a:lnTo>
                <a:lnTo>
                  <a:pt x="16200" y="18900"/>
                </a:lnTo>
                <a:lnTo>
                  <a:pt x="16200" y="21600"/>
                </a:lnTo>
                <a:lnTo>
                  <a:pt x="5400" y="21600"/>
                </a:lnTo>
                <a:lnTo>
                  <a:pt x="5400" y="18900"/>
                </a:lnTo>
                <a:lnTo>
                  <a:pt x="0" y="18900"/>
                </a:lnTo>
                <a:lnTo>
                  <a:pt x="2700" y="9450"/>
                </a:lnTo>
                <a:close/>
              </a:path>
              <a:path w="21600" h="21600" fill="none" extrusionOk="0">
                <a:moveTo>
                  <a:pt x="8100" y="2700"/>
                </a:moveTo>
                <a:lnTo>
                  <a:pt x="5400" y="2700"/>
                </a:lnTo>
                <a:lnTo>
                  <a:pt x="5400" y="18900"/>
                </a:lnTo>
              </a:path>
              <a:path w="21600" h="21600" fill="none" extrusionOk="0">
                <a:moveTo>
                  <a:pt x="5400" y="2700"/>
                </a:moveTo>
                <a:lnTo>
                  <a:pt x="8100" y="0"/>
                </a:lnTo>
              </a:path>
              <a:path w="21600" h="21600" fill="none" extrusionOk="0">
                <a:moveTo>
                  <a:pt x="13500" y="2700"/>
                </a:moveTo>
                <a:lnTo>
                  <a:pt x="16200" y="2700"/>
                </a:lnTo>
                <a:lnTo>
                  <a:pt x="16200" y="18900"/>
                </a:lnTo>
              </a:path>
              <a:path w="21600" h="21600" fill="none" extrusionOk="0">
                <a:moveTo>
                  <a:pt x="16200" y="2700"/>
                </a:moveTo>
                <a:lnTo>
                  <a:pt x="13500" y="0"/>
                </a:lnTo>
              </a:path>
            </a:pathLst>
          </a:custGeom>
          <a:solidFill>
            <a:schemeClr val="tx2">
              <a:lumMod val="40000"/>
              <a:lumOff val="60000"/>
            </a:schemeClr>
          </a:solidFill>
          <a:ln w="9525">
            <a:solidFill>
              <a:srgbClr val="000000"/>
            </a:solidFill>
            <a:miter lim="800000"/>
            <a:headEnd/>
            <a:tailEnd/>
          </a:ln>
          <a:effectLst>
            <a:outerShdw dist="107763" dir="2700000" algn="ctr" rotWithShape="0">
              <a:srgbClr val="808080"/>
            </a:outerShdw>
          </a:effectLst>
        </p:spPr>
        <p:txBody>
          <a:bodyPr/>
          <a:lstStyle/>
          <a:p>
            <a:pPr>
              <a:defRPr/>
            </a:pPr>
            <a:r>
              <a:rPr lang="en-US" sz="1600" i="1" dirty="0">
                <a:solidFill>
                  <a:srgbClr val="CC3300"/>
                </a:solidFill>
              </a:rPr>
              <a:t>Comment</a:t>
            </a:r>
            <a:r>
              <a:rPr lang="en-US" sz="1600" dirty="0"/>
              <a:t>  Defining the frame is critical, but is often a difficult step.</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ctrTitle"/>
          </p:nvPr>
        </p:nvSpPr>
        <p:spPr>
          <a:xfrm>
            <a:off x="381000" y="457200"/>
            <a:ext cx="8305800" cy="914400"/>
          </a:xfrm>
        </p:spPr>
        <p:txBody>
          <a:bodyPr/>
          <a:lstStyle/>
          <a:p>
            <a:pPr>
              <a:defRPr/>
            </a:pPr>
            <a:r>
              <a:rPr lang="en-US" sz="4000" dirty="0" smtClean="0">
                <a:solidFill>
                  <a:srgbClr val="C00000"/>
                </a:solidFill>
                <a:effectLst>
                  <a:outerShdw blurRad="38100" dist="38100" dir="2700000" algn="tl">
                    <a:srgbClr val="000000">
                      <a:alpha val="43137"/>
                    </a:srgbClr>
                  </a:outerShdw>
                </a:effectLst>
                <a:latin typeface="Comic Sans MS" pitchFamily="66" charset="0"/>
              </a:rPr>
              <a:t>Sources of Error</a:t>
            </a:r>
          </a:p>
        </p:txBody>
      </p:sp>
      <p:sp>
        <p:nvSpPr>
          <p:cNvPr id="10243" name="Text Box 3"/>
          <p:cNvSpPr txBox="1">
            <a:spLocks noChangeArrowheads="1"/>
          </p:cNvSpPr>
          <p:nvPr/>
        </p:nvSpPr>
        <p:spPr bwMode="auto">
          <a:xfrm>
            <a:off x="762000" y="13716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graphicFrame>
        <p:nvGraphicFramePr>
          <p:cNvPr id="75833" name="Group 57"/>
          <p:cNvGraphicFramePr>
            <a:graphicFrameLocks noGrp="1"/>
          </p:cNvGraphicFramePr>
          <p:nvPr/>
        </p:nvGraphicFramePr>
        <p:xfrm>
          <a:off x="1371600" y="1676400"/>
          <a:ext cx="6705600" cy="4705688"/>
        </p:xfrm>
        <a:graphic>
          <a:graphicData uri="http://schemas.openxmlformats.org/drawingml/2006/table">
            <a:tbl>
              <a:tblPr/>
              <a:tblGrid>
                <a:gridCol w="2500313"/>
                <a:gridCol w="4205287"/>
              </a:tblGrid>
              <a:tr h="81266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kern="1200" cap="none" normalizeH="0" baseline="0" dirty="0" smtClean="0">
                          <a:ln>
                            <a:noFill/>
                          </a:ln>
                          <a:solidFill>
                            <a:schemeClr val="bg1"/>
                          </a:solidFill>
                          <a:effectLst/>
                          <a:latin typeface="Arial" pitchFamily="34" charset="0"/>
                          <a:ea typeface="+mn-ea"/>
                          <a:cs typeface="Arial" pitchFamily="34" charset="0"/>
                        </a:rPr>
                        <a:t>Error</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D6B19C"/>
                        </a:gs>
                        <a:gs pos="30000">
                          <a:srgbClr val="D49E6C"/>
                        </a:gs>
                        <a:gs pos="70000">
                          <a:srgbClr val="A65528"/>
                        </a:gs>
                        <a:gs pos="100000">
                          <a:srgbClr val="663012"/>
                        </a:gs>
                      </a:gsLst>
                      <a:lin ang="5400000" scaled="0"/>
                    </a:gra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cap="none" normalizeH="0" baseline="0" dirty="0" smtClean="0">
                          <a:ln>
                            <a:noFill/>
                          </a:ln>
                          <a:solidFill>
                            <a:schemeClr val="bg1"/>
                          </a:solidFill>
                          <a:effectLst/>
                          <a:latin typeface="Arial" pitchFamily="34" charset="0"/>
                          <a:cs typeface="Arial" pitchFamily="34" charset="0"/>
                        </a:rPr>
                        <a:t>Explanation</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a:gsLst>
                        <a:gs pos="0">
                          <a:srgbClr val="D6B19C"/>
                        </a:gs>
                        <a:gs pos="30000">
                          <a:srgbClr val="D49E6C"/>
                        </a:gs>
                        <a:gs pos="70000">
                          <a:srgbClr val="A65528"/>
                        </a:gs>
                        <a:gs pos="100000">
                          <a:srgbClr val="663012"/>
                        </a:gs>
                      </a:gsLst>
                      <a:lin ang="5400000" scaled="0"/>
                    </a:gradFill>
                  </a:tcPr>
                </a:tc>
              </a:tr>
              <a:tr h="81266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Coverage error</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The survey was not administered in a way that reached the target population (frame).</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425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Measurement error</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Survey questions fail to measure the intended variable (usually through poor wording or incorrect scaling).</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5309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Bias</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Improper sample design</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Poor respondent selection</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Non-response bias</a:t>
                      </a:r>
                    </a:p>
                    <a:p>
                      <a:pPr marL="0" marR="0" lvl="0" indent="0" algn="l" defTabSz="914400" rtl="0" eaLnBrk="0" fontAlgn="base" latinLnBrk="0" hangingPunct="0">
                        <a:lnSpc>
                          <a:spcPct val="100000"/>
                        </a:lnSpc>
                        <a:spcBef>
                          <a:spcPct val="20000"/>
                        </a:spcBef>
                        <a:spcAft>
                          <a:spcPct val="0"/>
                        </a:spcAft>
                        <a:buClrTx/>
                        <a:buSzTx/>
                        <a:buFontTx/>
                        <a:buChar char="•"/>
                        <a:tabLst/>
                      </a:pPr>
                      <a:r>
                        <a:rPr kumimoji="0" lang="en-US" sz="1800" b="0" i="0" u="none" strike="noStrike" cap="none" normalizeH="0" baseline="0" smtClean="0">
                          <a:ln>
                            <a:noFill/>
                          </a:ln>
                          <a:solidFill>
                            <a:schemeClr val="tx1"/>
                          </a:solidFill>
                          <a:effectLst/>
                          <a:latin typeface="Times New Roman" pitchFamily="18" charset="0"/>
                        </a:rPr>
                        <a:t> "Loaded" questions</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66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Sampling error</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Times New Roman" pitchFamily="18" charset="0"/>
                        </a:rPr>
                        <a:t>Random error that can usually be reduced by increasing the sample size.</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1120</TotalTime>
  <Words>892</Words>
  <Application>Microsoft Office PowerPoint</Application>
  <PresentationFormat>On-screen Show (4:3)</PresentationFormat>
  <Paragraphs>125</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Default Design</vt:lpstr>
      <vt:lpstr>Surveys</vt:lpstr>
      <vt:lpstr>Who Does Surveys?</vt:lpstr>
      <vt:lpstr>Planning Your Survey</vt:lpstr>
      <vt:lpstr>Survey Types</vt:lpstr>
      <vt:lpstr>Confidentiality Issues</vt:lpstr>
      <vt:lpstr>Questionnaire Design</vt:lpstr>
      <vt:lpstr>Survey Costs</vt:lpstr>
      <vt:lpstr>Sampling Frame</vt:lpstr>
      <vt:lpstr>Sources of Error</vt:lpstr>
      <vt:lpstr>Response Scales </vt:lpstr>
      <vt:lpstr>Likert Scales</vt:lpstr>
      <vt:lpstr>Do It Yourself?</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Survey Guidelines</dc:title>
  <dc:subject>Chapter 2 - Data Collection</dc:subject>
  <dc:creator>David P. Doane</dc:creator>
  <dc:description>Copyright (c) 2016 by McGraw-Hill.  This material is intended solely for educational use by purchasers of Doane/Seward 5e. It may not be copied or resold.</dc:description>
  <cp:lastModifiedBy>Blythe</cp:lastModifiedBy>
  <cp:revision>75</cp:revision>
  <dcterms:created xsi:type="dcterms:W3CDTF">2000-08-22T13:07:54Z</dcterms:created>
  <dcterms:modified xsi:type="dcterms:W3CDTF">2013-08-09T17:39:43Z</dcterms:modified>
</cp:coreProperties>
</file>