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9" r:id="rId4"/>
    <p:sldId id="258" r:id="rId5"/>
    <p:sldId id="261" r:id="rId6"/>
    <p:sldId id="275" r:id="rId7"/>
    <p:sldId id="273" r:id="rId8"/>
    <p:sldId id="276" r:id="rId9"/>
    <p:sldId id="281" r:id="rId10"/>
    <p:sldId id="266" r:id="rId11"/>
    <p:sldId id="264" r:id="rId12"/>
    <p:sldId id="278" r:id="rId13"/>
    <p:sldId id="267" r:id="rId14"/>
    <p:sldId id="279" r:id="rId15"/>
    <p:sldId id="282" r:id="rId16"/>
    <p:sldId id="274" r:id="rId17"/>
    <p:sldId id="280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2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1235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35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1D8A8D-C54C-4A61-AB31-77E757E96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0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642EEB-6B55-4031-AC3C-58D593A1CF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127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BD9EF-A4D5-4B4B-86C6-3A148CDEB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65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3A7AE-41A4-4FB8-893D-B9110FE383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31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66C07-2B21-4E6D-9450-3A231565E1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51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31D29-4D46-4075-843C-8859201B7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918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D06E7-A571-45C1-850C-DEC667325D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71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3BC52-3D23-455B-ABD1-92B9264B3F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04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5AE77-1228-49A3-AD80-9AB690834C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09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832D1-9946-402C-B1BB-FB00D73030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372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C0DA4-85BB-4878-8569-C54B6C12C4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094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127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7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128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8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4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5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299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130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0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1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131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2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2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2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2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2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32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132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132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132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133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1133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3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33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33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33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51617DC-C99F-4819-AA27-A7E580A4D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27432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smtClean="0"/>
              <a:t>Useful</a:t>
            </a:r>
            <a:br>
              <a:rPr lang="en-US" sz="6000" smtClean="0"/>
            </a:br>
            <a:r>
              <a:rPr lang="en-US" sz="6000" smtClean="0"/>
              <a:t> PowerPoint</a:t>
            </a:r>
            <a:br>
              <a:rPr lang="en-US" sz="6000" smtClean="0"/>
            </a:br>
            <a:r>
              <a:rPr lang="en-US" sz="6000" smtClean="0"/>
              <a:t>Tips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5791200"/>
            <a:ext cx="8382000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sz="1600" b="1" i="1" dirty="0" smtClean="0">
                <a:effectLst/>
                <a:latin typeface="Times New Roman" pitchFamily="18" charset="0"/>
              </a:rPr>
              <a:t>Copyright (c) 2016 by The McGraw-Hill Companies.  This material is intended solely for educational use by licensed users of </a:t>
            </a:r>
            <a:r>
              <a:rPr lang="en-US" sz="1600" b="1" i="1" dirty="0" err="1" smtClean="0">
                <a:solidFill>
                  <a:srgbClr val="0000FF"/>
                </a:solidFill>
                <a:effectLst/>
                <a:latin typeface="Times New Roman" pitchFamily="18" charset="0"/>
              </a:rPr>
              <a:t>Learning</a:t>
            </a:r>
            <a:r>
              <a:rPr lang="en-US" sz="1600" b="1" i="1" dirty="0" err="1" smtClean="0">
                <a:solidFill>
                  <a:srgbClr val="FF0000"/>
                </a:solidFill>
                <a:effectLst/>
                <a:latin typeface="Times New Roman" pitchFamily="18" charset="0"/>
              </a:rPr>
              <a:t>Stats</a:t>
            </a:r>
            <a:r>
              <a:rPr lang="en-US" sz="1600" b="1" i="1" dirty="0" smtClean="0">
                <a:effectLst/>
                <a:latin typeface="Times New Roman" pitchFamily="18" charset="0"/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Paste a Picture</a:t>
            </a:r>
          </a:p>
        </p:txBody>
      </p:sp>
      <p:pic>
        <p:nvPicPr>
          <p:cNvPr id="12291" name="Picture 5" descr="PowerPointTips-Screen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7526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228600" y="1981200"/>
            <a:ext cx="1981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Hint:</a:t>
            </a:r>
            <a:r>
              <a:rPr lang="en-US" sz="1400"/>
              <a:t> Insert a picture to help you make a point.</a:t>
            </a: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381000" y="3657600"/>
            <a:ext cx="19812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This picture was created in Excel using shapes, was edited in </a:t>
            </a:r>
            <a:r>
              <a:rPr lang="en-US" sz="1400">
                <a:solidFill>
                  <a:srgbClr val="FFFF00"/>
                </a:solidFill>
              </a:rPr>
              <a:t>Paint</a:t>
            </a:r>
            <a:r>
              <a:rPr lang="en-US" sz="1400"/>
              <a:t>, and was saved in a file using </a:t>
            </a:r>
            <a:r>
              <a:rPr lang="en-US" sz="1400">
                <a:solidFill>
                  <a:srgbClr val="FFFF00"/>
                </a:solidFill>
              </a:rPr>
              <a:t>.JPG</a:t>
            </a:r>
            <a:r>
              <a:rPr lang="en-US" sz="1400"/>
              <a:t> format.</a:t>
            </a:r>
          </a:p>
        </p:txBody>
      </p:sp>
      <p:sp>
        <p:nvSpPr>
          <p:cNvPr id="12294" name="Line 8"/>
          <p:cNvSpPr>
            <a:spLocks noChangeShapeType="1"/>
          </p:cNvSpPr>
          <p:nvPr/>
        </p:nvSpPr>
        <p:spPr bwMode="auto">
          <a:xfrm>
            <a:off x="2209800" y="2286000"/>
            <a:ext cx="762000" cy="76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5" name="Line 9"/>
          <p:cNvSpPr>
            <a:spLocks noChangeShapeType="1"/>
          </p:cNvSpPr>
          <p:nvPr/>
        </p:nvSpPr>
        <p:spPr bwMode="auto">
          <a:xfrm flipV="1">
            <a:off x="2362200" y="3886200"/>
            <a:ext cx="22098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Copy from Excel</a:t>
            </a:r>
          </a:p>
        </p:txBody>
      </p:sp>
      <p:pic>
        <p:nvPicPr>
          <p:cNvPr id="13315" name="Picture 8" descr="PowerPointTips-Screen 1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81200"/>
            <a:ext cx="61341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 Box 9"/>
          <p:cNvSpPr txBox="1">
            <a:spLocks noChangeArrowheads="1"/>
          </p:cNvSpPr>
          <p:nvPr/>
        </p:nvSpPr>
        <p:spPr bwMode="auto">
          <a:xfrm>
            <a:off x="7162800" y="1828800"/>
            <a:ext cx="1981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Highlight the area you want to copy and enter </a:t>
            </a:r>
            <a:r>
              <a:rPr lang="en-US" sz="1400">
                <a:solidFill>
                  <a:srgbClr val="FFFF00"/>
                </a:solidFill>
              </a:rPr>
              <a:t>Ctrl-C</a:t>
            </a:r>
            <a:r>
              <a:rPr lang="en-US" sz="1400"/>
              <a:t> (or right-click and choose </a:t>
            </a:r>
            <a:r>
              <a:rPr lang="en-US" sz="1400">
                <a:solidFill>
                  <a:srgbClr val="FFFF00"/>
                </a:solidFill>
              </a:rPr>
              <a:t>Copy</a:t>
            </a:r>
            <a:r>
              <a:rPr lang="en-US" sz="1400"/>
              <a:t>).</a:t>
            </a:r>
          </a:p>
        </p:txBody>
      </p:sp>
      <p:pic>
        <p:nvPicPr>
          <p:cNvPr id="13317" name="Picture 11" descr="Business 10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895600"/>
            <a:ext cx="1435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Line 14"/>
          <p:cNvSpPr>
            <a:spLocks noChangeShapeType="1"/>
          </p:cNvSpPr>
          <p:nvPr/>
        </p:nvSpPr>
        <p:spPr bwMode="auto">
          <a:xfrm flipH="1" flipV="1">
            <a:off x="3200400" y="4419600"/>
            <a:ext cx="3886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9" name="Text Box 16"/>
          <p:cNvSpPr txBox="1">
            <a:spLocks noChangeArrowheads="1"/>
          </p:cNvSpPr>
          <p:nvPr/>
        </p:nvSpPr>
        <p:spPr bwMode="auto">
          <a:xfrm>
            <a:off x="3276600" y="1295400"/>
            <a:ext cx="3429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In business, we often copy cells from Excel and paste them into PowerPoint.</a:t>
            </a:r>
          </a:p>
        </p:txBody>
      </p:sp>
      <p:sp>
        <p:nvSpPr>
          <p:cNvPr id="13320" name="Text Box 17"/>
          <p:cNvSpPr txBox="1">
            <a:spLocks noChangeArrowheads="1"/>
          </p:cNvSpPr>
          <p:nvPr/>
        </p:nvSpPr>
        <p:spPr bwMode="auto">
          <a:xfrm>
            <a:off x="7239000" y="4419600"/>
            <a:ext cx="1905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But now you have several Paste options (next slide).</a:t>
            </a:r>
          </a:p>
        </p:txBody>
      </p:sp>
      <p:pic>
        <p:nvPicPr>
          <p:cNvPr id="13321" name="Picture 18" descr="Business 89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181600"/>
            <a:ext cx="145415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Paste Special</a:t>
            </a:r>
          </a:p>
        </p:txBody>
      </p:sp>
      <p:pic>
        <p:nvPicPr>
          <p:cNvPr id="14339" name="Picture 5" descr="PowerPointTips-Screen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1200"/>
            <a:ext cx="446087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PowerPointTips-Screen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505200"/>
            <a:ext cx="4460875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2819400" y="1295400"/>
            <a:ext cx="3733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After copying from Excel, use </a:t>
            </a:r>
            <a:r>
              <a:rPr lang="en-US" sz="1400">
                <a:solidFill>
                  <a:srgbClr val="FFFF00"/>
                </a:solidFill>
              </a:rPr>
              <a:t>Paste Special</a:t>
            </a:r>
            <a:r>
              <a:rPr lang="en-US" sz="1400"/>
              <a:t> to control the outcome.</a:t>
            </a:r>
          </a:p>
        </p:txBody>
      </p:sp>
      <p:sp>
        <p:nvSpPr>
          <p:cNvPr id="14342" name="Text Box 7"/>
          <p:cNvSpPr txBox="1">
            <a:spLocks noChangeArrowheads="1"/>
          </p:cNvSpPr>
          <p:nvPr/>
        </p:nvSpPr>
        <p:spPr bwMode="auto">
          <a:xfrm>
            <a:off x="6096000" y="2209800"/>
            <a:ext cx="28194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The default is to paste with a link back to Excel. This is what you would get if you just typed </a:t>
            </a:r>
            <a:r>
              <a:rPr lang="en-US" sz="1400">
                <a:solidFill>
                  <a:srgbClr val="FFFF00"/>
                </a:solidFill>
              </a:rPr>
              <a:t>Ctrl-V</a:t>
            </a:r>
            <a:r>
              <a:rPr lang="en-US" sz="1400"/>
              <a:t>  But do you want this link?</a:t>
            </a: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609600" y="4800600"/>
            <a:ext cx="28194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</a:rPr>
              <a:t>Paste Special</a:t>
            </a:r>
            <a:r>
              <a:rPr lang="en-US" sz="1400"/>
              <a:t> lets you choose other options. The option for </a:t>
            </a:r>
            <a:r>
              <a:rPr lang="en-US" sz="1400">
                <a:solidFill>
                  <a:srgbClr val="FFFF00"/>
                </a:solidFill>
              </a:rPr>
              <a:t>Picture (Enhanced Metafile)</a:t>
            </a:r>
            <a:r>
              <a:rPr lang="en-US" sz="1400"/>
              <a:t> gives a picture that is easy to resize, but can’t be edited.</a:t>
            </a:r>
          </a:p>
        </p:txBody>
      </p:sp>
      <p:sp>
        <p:nvSpPr>
          <p:cNvPr id="14344" name="AutoShape 9"/>
          <p:cNvSpPr>
            <a:spLocks noChangeArrowheads="1"/>
          </p:cNvSpPr>
          <p:nvPr/>
        </p:nvSpPr>
        <p:spPr bwMode="auto">
          <a:xfrm>
            <a:off x="5334000" y="2438400"/>
            <a:ext cx="457200" cy="5334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AutoShape 10"/>
          <p:cNvSpPr>
            <a:spLocks noChangeArrowheads="1"/>
          </p:cNvSpPr>
          <p:nvPr/>
        </p:nvSpPr>
        <p:spPr bwMode="auto">
          <a:xfrm>
            <a:off x="3505200" y="4953000"/>
            <a:ext cx="457200" cy="609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Paste as Picture</a:t>
            </a:r>
          </a:p>
        </p:txBody>
      </p:sp>
      <p:pic>
        <p:nvPicPr>
          <p:cNvPr id="15363" name="Picture 5" descr="PowerPointTips-Scre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002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304800" y="2514600"/>
            <a:ext cx="20574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We chose </a:t>
            </a:r>
            <a:r>
              <a:rPr lang="en-US" sz="1400">
                <a:solidFill>
                  <a:srgbClr val="FFFF00"/>
                </a:solidFill>
              </a:rPr>
              <a:t>Paste Special</a:t>
            </a:r>
            <a:r>
              <a:rPr lang="en-US" sz="1400"/>
              <a:t> with the </a:t>
            </a:r>
            <a:r>
              <a:rPr lang="en-US" sz="1400">
                <a:solidFill>
                  <a:srgbClr val="FFFF00"/>
                </a:solidFill>
              </a:rPr>
              <a:t>Picture (Enhanced Metafile)</a:t>
            </a:r>
            <a:r>
              <a:rPr lang="en-US" sz="1400"/>
              <a:t> option. The Excel cells look exactly as they did in the spreadsheet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304800" y="4343400"/>
            <a:ext cx="2133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We added some descriptive shapes and descriptive comments in text boxes (next slide).</a:t>
            </a:r>
          </a:p>
        </p:txBody>
      </p:sp>
      <p:sp>
        <p:nvSpPr>
          <p:cNvPr id="15366" name="Line 9"/>
          <p:cNvSpPr>
            <a:spLocks noChangeShapeType="1"/>
          </p:cNvSpPr>
          <p:nvPr/>
        </p:nvSpPr>
        <p:spPr bwMode="auto">
          <a:xfrm flipV="1">
            <a:off x="2362200" y="4648200"/>
            <a:ext cx="36576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7" name="Line 10"/>
          <p:cNvSpPr>
            <a:spLocks noChangeShapeType="1"/>
          </p:cNvSpPr>
          <p:nvPr/>
        </p:nvSpPr>
        <p:spPr bwMode="auto">
          <a:xfrm>
            <a:off x="2362200" y="4953000"/>
            <a:ext cx="32766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11"/>
          <p:cNvSpPr>
            <a:spLocks noChangeShapeType="1"/>
          </p:cNvSpPr>
          <p:nvPr/>
        </p:nvSpPr>
        <p:spPr bwMode="auto">
          <a:xfrm>
            <a:off x="2286000" y="3200400"/>
            <a:ext cx="2286000" cy="1219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Shapes and Text Boxes</a:t>
            </a:r>
          </a:p>
        </p:txBody>
      </p:sp>
      <p:pic>
        <p:nvPicPr>
          <p:cNvPr id="16387" name="Picture 3" descr="PowerPointTips-Scre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8288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PowerPointTips-Screen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1490663" cy="320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57200" y="1219200"/>
            <a:ext cx="1600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These are the shape templates you can select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H="1">
            <a:off x="7086600" y="1676400"/>
            <a:ext cx="228600" cy="2286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3581400" y="1752600"/>
            <a:ext cx="3048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H="1" flipV="1">
            <a:off x="6400800" y="5638800"/>
            <a:ext cx="4572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6477000" y="6553200"/>
            <a:ext cx="2667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This is a text box (no border)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5943600" y="1219200"/>
            <a:ext cx="2667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This is a shape with 3D effects, shading, and text added</a:t>
            </a:r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1143000" y="1981200"/>
            <a:ext cx="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3276600" y="6553200"/>
            <a:ext cx="2819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This is a shape without text</a:t>
            </a:r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V="1">
            <a:off x="4953000" y="5638800"/>
            <a:ext cx="6858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685800" y="5943600"/>
            <a:ext cx="1600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This is a text box (no border)</a:t>
            </a:r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 flipV="1">
            <a:off x="2209800" y="3886200"/>
            <a:ext cx="1752600" cy="1905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648200" y="1219200"/>
            <a:ext cx="1219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To insert a text box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2971800" y="1219200"/>
            <a:ext cx="1219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To insert a shape</a:t>
            </a:r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5257800" y="1752600"/>
            <a:ext cx="3048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ExcelTips-Screen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295400"/>
            <a:ext cx="24765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AutoShape 5"/>
          <p:cNvSpPr>
            <a:spLocks noChangeArrowheads="1"/>
          </p:cNvSpPr>
          <p:nvPr/>
        </p:nvSpPr>
        <p:spPr bwMode="auto">
          <a:xfrm>
            <a:off x="533400" y="1447800"/>
            <a:ext cx="2590800" cy="1600200"/>
          </a:xfrm>
          <a:prstGeom prst="cloudCallout">
            <a:avLst>
              <a:gd name="adj1" fmla="val -11704"/>
              <a:gd name="adj2" fmla="val 84227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b="1">
                <a:solidFill>
                  <a:srgbClr val="FF0066"/>
                </a:solidFill>
                <a:latin typeface="Calibri" pitchFamily="34" charset="0"/>
              </a:rPr>
              <a:t>So many shapes, so little time</a:t>
            </a:r>
            <a:endParaRPr lang="en-US" b="1">
              <a:latin typeface="Calibri" pitchFamily="34" charset="0"/>
            </a:endParaRPr>
          </a:p>
        </p:txBody>
      </p:sp>
      <p:sp>
        <p:nvSpPr>
          <p:cNvPr id="17412" name="AutoShape 6"/>
          <p:cNvSpPr>
            <a:spLocks noChangeArrowheads="1"/>
          </p:cNvSpPr>
          <p:nvPr/>
        </p:nvSpPr>
        <p:spPr bwMode="auto">
          <a:xfrm>
            <a:off x="6477000" y="1447800"/>
            <a:ext cx="2362200" cy="1295400"/>
          </a:xfrm>
          <a:prstGeom prst="horizontalScroll">
            <a:avLst>
              <a:gd name="adj" fmla="val 12500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>
                <a:solidFill>
                  <a:srgbClr val="FF0066"/>
                </a:solidFill>
              </a:rPr>
              <a:t>Sample Shape</a:t>
            </a:r>
          </a:p>
          <a:p>
            <a:pPr algn="ctr" eaLnBrk="1" hangingPunct="1"/>
            <a:r>
              <a:rPr lang="en-US" sz="1600">
                <a:solidFill>
                  <a:srgbClr val="FF0066"/>
                </a:solidFill>
              </a:rPr>
              <a:t>with Text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381000" y="5181600"/>
            <a:ext cx="2514600" cy="16764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2000">
                <a:solidFill>
                  <a:srgbClr val="FF0066"/>
                </a:solidFill>
              </a:rPr>
              <a:t>Sample Shape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17414" name="AutoShape 8"/>
          <p:cNvSpPr>
            <a:spLocks noChangeArrowheads="1"/>
          </p:cNvSpPr>
          <p:nvPr/>
        </p:nvSpPr>
        <p:spPr bwMode="auto">
          <a:xfrm>
            <a:off x="6781800" y="5029200"/>
            <a:ext cx="1828800" cy="838200"/>
          </a:xfrm>
          <a:prstGeom prst="bevel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 b="1">
                <a:solidFill>
                  <a:srgbClr val="FFFF00"/>
                </a:solidFill>
              </a:rPr>
              <a:t>Sample</a:t>
            </a:r>
          </a:p>
          <a:p>
            <a:pPr algn="ctr" eaLnBrk="1" hangingPunct="1"/>
            <a:r>
              <a:rPr lang="en-US" sz="1600" b="1">
                <a:solidFill>
                  <a:srgbClr val="FFFF00"/>
                </a:solidFill>
              </a:rPr>
              <a:t>Shape</a:t>
            </a:r>
            <a:endParaRPr lang="en-US" sz="24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7415" name="AutoShape 9"/>
          <p:cNvSpPr>
            <a:spLocks noChangeArrowheads="1"/>
          </p:cNvSpPr>
          <p:nvPr/>
        </p:nvSpPr>
        <p:spPr bwMode="auto">
          <a:xfrm>
            <a:off x="685800" y="3733800"/>
            <a:ext cx="1676400" cy="1524000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b="1">
              <a:solidFill>
                <a:srgbClr val="FF0066"/>
              </a:solidFill>
            </a:endParaRPr>
          </a:p>
        </p:txBody>
      </p:sp>
      <p:sp>
        <p:nvSpPr>
          <p:cNvPr id="17416" name="AutoShape 10"/>
          <p:cNvSpPr>
            <a:spLocks noChangeArrowheads="1"/>
          </p:cNvSpPr>
          <p:nvPr/>
        </p:nvSpPr>
        <p:spPr bwMode="auto">
          <a:xfrm>
            <a:off x="7620000" y="3505200"/>
            <a:ext cx="1524000" cy="1295400"/>
          </a:xfrm>
          <a:prstGeom prst="star16">
            <a:avLst>
              <a:gd name="adj" fmla="val 37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i="1">
                <a:solidFill>
                  <a:srgbClr val="0000FF"/>
                </a:solidFill>
                <a:latin typeface="Times New Roman" pitchFamily="18" charset="0"/>
              </a:rPr>
              <a:t>Sample</a:t>
            </a:r>
          </a:p>
          <a:p>
            <a:pPr algn="ctr" eaLnBrk="1" hangingPunct="1"/>
            <a:r>
              <a:rPr lang="en-US" i="1">
                <a:solidFill>
                  <a:srgbClr val="0000FF"/>
                </a:solidFill>
                <a:latin typeface="Times New Roman" pitchFamily="18" charset="0"/>
              </a:rPr>
              <a:t>Shape</a:t>
            </a:r>
          </a:p>
        </p:txBody>
      </p:sp>
      <p:sp>
        <p:nvSpPr>
          <p:cNvPr id="17417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400800" y="2971800"/>
            <a:ext cx="1143000" cy="1143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>
                <a:solidFill>
                  <a:srgbClr val="FFFF99"/>
                </a:solidFill>
              </a:rPr>
              <a:t>Sample</a:t>
            </a:r>
          </a:p>
          <a:p>
            <a:pPr algn="ctr" eaLnBrk="1" hangingPunct="1"/>
            <a:r>
              <a:rPr lang="en-US" sz="1600" b="1">
                <a:solidFill>
                  <a:srgbClr val="FFFF99"/>
                </a:solidFill>
              </a:rPr>
              <a:t>Shape</a:t>
            </a:r>
            <a:endParaRPr lang="en-US" sz="2400" b="1">
              <a:solidFill>
                <a:srgbClr val="FFFF99"/>
              </a:solidFill>
              <a:latin typeface="Times New Roman" pitchFamily="18" charset="0"/>
            </a:endParaRPr>
          </a:p>
        </p:txBody>
      </p:sp>
      <p:sp>
        <p:nvSpPr>
          <p:cNvPr id="40973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762000" y="30480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smtClean="0"/>
              <a:t>Shapes are Fun</a:t>
            </a:r>
          </a:p>
        </p:txBody>
      </p:sp>
      <p:sp>
        <p:nvSpPr>
          <p:cNvPr id="17419" name="Text Box 14"/>
          <p:cNvSpPr txBox="1">
            <a:spLocks noChangeArrowheads="1"/>
          </p:cNvSpPr>
          <p:nvPr/>
        </p:nvSpPr>
        <p:spPr bwMode="auto">
          <a:xfrm>
            <a:off x="3124200" y="6096000"/>
            <a:ext cx="5181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Edit the text to change its color, font, etc. You can also add shadows or 3D effects to a text box or shape.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Insert New Table</a:t>
            </a:r>
          </a:p>
        </p:txBody>
      </p:sp>
      <p:pic>
        <p:nvPicPr>
          <p:cNvPr id="18435" name="Picture 3" descr="PowerPointTips-Scre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002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81000" y="1676400"/>
            <a:ext cx="1600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</a:rPr>
              <a:t>Method 1:</a:t>
            </a:r>
            <a:r>
              <a:rPr lang="en-US" sz="1400"/>
              <a:t> Select Table from the Insert tab.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81000" y="3429000"/>
            <a:ext cx="1600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Note:</a:t>
            </a:r>
            <a:r>
              <a:rPr lang="en-US" sz="1400"/>
              <a:t> Use this method when you are entering data from scratch.</a:t>
            </a:r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flipV="1">
            <a:off x="1752600" y="2133600"/>
            <a:ext cx="685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Paste from Word or Excel</a:t>
            </a:r>
          </a:p>
        </p:txBody>
      </p:sp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228600" y="3886200"/>
            <a:ext cx="18288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The default is HTML format. This option will allow you to edit the text, but can give unexpected results (see next slide).</a:t>
            </a:r>
          </a:p>
        </p:txBody>
      </p:sp>
      <p:sp>
        <p:nvSpPr>
          <p:cNvPr id="19460" name="Text Box 13"/>
          <p:cNvSpPr txBox="1">
            <a:spLocks noChangeArrowheads="1"/>
          </p:cNvSpPr>
          <p:nvPr/>
        </p:nvSpPr>
        <p:spPr bwMode="auto">
          <a:xfrm>
            <a:off x="3276600" y="6340475"/>
            <a:ext cx="3962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Note:</a:t>
            </a:r>
            <a:r>
              <a:rPr lang="en-US" sz="1400"/>
              <a:t> If you have numerical data, it is usually easier to format it in Excel before copying.</a:t>
            </a:r>
          </a:p>
        </p:txBody>
      </p:sp>
      <p:pic>
        <p:nvPicPr>
          <p:cNvPr id="19461" name="Picture 15" descr="PowerPointTips-Screen 1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6764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16"/>
          <p:cNvSpPr txBox="1">
            <a:spLocks noChangeArrowheads="1"/>
          </p:cNvSpPr>
          <p:nvPr/>
        </p:nvSpPr>
        <p:spPr bwMode="auto">
          <a:xfrm>
            <a:off x="228600" y="1905000"/>
            <a:ext cx="17526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>
                <a:solidFill>
                  <a:srgbClr val="FFFF00"/>
                </a:solidFill>
              </a:rPr>
              <a:t>Method 2:</a:t>
            </a:r>
            <a:r>
              <a:rPr lang="en-US" sz="1400"/>
              <a:t> Copy a table from Word or Excel. Use </a:t>
            </a:r>
            <a:r>
              <a:rPr lang="en-US" sz="1400">
                <a:solidFill>
                  <a:srgbClr val="FFFF00"/>
                </a:solidFill>
              </a:rPr>
              <a:t>Paste Special</a:t>
            </a:r>
            <a:r>
              <a:rPr lang="en-US" sz="1400"/>
              <a:t> to see the </a:t>
            </a:r>
            <a:r>
              <a:rPr lang="en-US" sz="1400">
                <a:solidFill>
                  <a:srgbClr val="FFFF00"/>
                </a:solidFill>
              </a:rPr>
              <a:t>Paste</a:t>
            </a:r>
            <a:r>
              <a:rPr lang="en-US" sz="1400"/>
              <a:t> options.</a:t>
            </a:r>
          </a:p>
        </p:txBody>
      </p:sp>
      <p:sp>
        <p:nvSpPr>
          <p:cNvPr id="19463" name="Line 17"/>
          <p:cNvSpPr>
            <a:spLocks noChangeShapeType="1"/>
          </p:cNvSpPr>
          <p:nvPr/>
        </p:nvSpPr>
        <p:spPr bwMode="auto">
          <a:xfrm flipV="1">
            <a:off x="2057400" y="4572000"/>
            <a:ext cx="1066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4" name="Line 18"/>
          <p:cNvSpPr>
            <a:spLocks noChangeShapeType="1"/>
          </p:cNvSpPr>
          <p:nvPr/>
        </p:nvSpPr>
        <p:spPr bwMode="auto">
          <a:xfrm>
            <a:off x="1676400" y="2743200"/>
            <a:ext cx="7620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Paste from Word or Excel</a:t>
            </a:r>
          </a:p>
        </p:txBody>
      </p:sp>
      <p:pic>
        <p:nvPicPr>
          <p:cNvPr id="20483" name="Picture 5" descr="PowerPointTips-Screen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7526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9"/>
          <p:cNvSpPr txBox="1">
            <a:spLocks noChangeArrowheads="1"/>
          </p:cNvSpPr>
          <p:nvPr/>
        </p:nvSpPr>
        <p:spPr bwMode="auto">
          <a:xfrm>
            <a:off x="228600" y="2057400"/>
            <a:ext cx="19050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These equations were in the Word table, but the </a:t>
            </a:r>
            <a:r>
              <a:rPr lang="en-US" sz="1400">
                <a:solidFill>
                  <a:srgbClr val="FFFF00"/>
                </a:solidFill>
              </a:rPr>
              <a:t>HTML</a:t>
            </a:r>
            <a:r>
              <a:rPr lang="en-US" sz="1400"/>
              <a:t> paste option made them loose objects. They had to be resized and dragged into position (still not really “in” the table).</a:t>
            </a:r>
          </a:p>
        </p:txBody>
      </p:sp>
      <p:sp>
        <p:nvSpPr>
          <p:cNvPr id="20485" name="Text Box 10"/>
          <p:cNvSpPr txBox="1">
            <a:spLocks noChangeArrowheads="1"/>
          </p:cNvSpPr>
          <p:nvPr/>
        </p:nvSpPr>
        <p:spPr bwMode="auto">
          <a:xfrm>
            <a:off x="304800" y="4343400"/>
            <a:ext cx="19050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Hint:</a:t>
            </a:r>
            <a:r>
              <a:rPr lang="en-US" sz="1400"/>
              <a:t> To retain the table’s exact appearance in Word, use </a:t>
            </a:r>
            <a:r>
              <a:rPr lang="en-US" sz="1400">
                <a:solidFill>
                  <a:srgbClr val="FFFF00"/>
                </a:solidFill>
              </a:rPr>
              <a:t>Paste Special</a:t>
            </a:r>
            <a:r>
              <a:rPr lang="en-US" sz="1400"/>
              <a:t> and paste as </a:t>
            </a:r>
            <a:r>
              <a:rPr lang="en-US" sz="1400">
                <a:solidFill>
                  <a:srgbClr val="FFFF00"/>
                </a:solidFill>
              </a:rPr>
              <a:t>Picture (Windows Metafile</a:t>
            </a:r>
            <a:r>
              <a:rPr lang="en-US" sz="1400"/>
              <a:t>). But then you can no longer edit the text.</a:t>
            </a:r>
          </a:p>
        </p:txBody>
      </p:sp>
      <p:sp>
        <p:nvSpPr>
          <p:cNvPr id="20486" name="Line 12"/>
          <p:cNvSpPr>
            <a:spLocks noChangeShapeType="1"/>
          </p:cNvSpPr>
          <p:nvPr/>
        </p:nvSpPr>
        <p:spPr bwMode="auto">
          <a:xfrm>
            <a:off x="2057400" y="2590800"/>
            <a:ext cx="23622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7" name="Line 13"/>
          <p:cNvSpPr>
            <a:spLocks noChangeShapeType="1"/>
          </p:cNvSpPr>
          <p:nvPr/>
        </p:nvSpPr>
        <p:spPr bwMode="auto">
          <a:xfrm>
            <a:off x="2057400" y="2743200"/>
            <a:ext cx="2209800" cy="1981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8" name="Line 14"/>
          <p:cNvSpPr>
            <a:spLocks noChangeShapeType="1"/>
          </p:cNvSpPr>
          <p:nvPr/>
        </p:nvSpPr>
        <p:spPr bwMode="auto">
          <a:xfrm>
            <a:off x="2057400" y="2971800"/>
            <a:ext cx="2286000" cy="2057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9" name="Line 16"/>
          <p:cNvSpPr>
            <a:spLocks noChangeShapeType="1"/>
          </p:cNvSpPr>
          <p:nvPr/>
        </p:nvSpPr>
        <p:spPr bwMode="auto">
          <a:xfrm>
            <a:off x="2057400" y="3200400"/>
            <a:ext cx="2286000" cy="2438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Word Tables: Paste as Picture</a:t>
            </a:r>
          </a:p>
        </p:txBody>
      </p:sp>
      <p:pic>
        <p:nvPicPr>
          <p:cNvPr id="21507" name="Picture 5" descr="PowerPointTips-Screen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4478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 Box 6"/>
          <p:cNvSpPr txBox="1">
            <a:spLocks noChangeArrowheads="1"/>
          </p:cNvSpPr>
          <p:nvPr/>
        </p:nvSpPr>
        <p:spPr bwMode="auto">
          <a:xfrm>
            <a:off x="304800" y="1600200"/>
            <a:ext cx="190500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Hint:</a:t>
            </a:r>
            <a:r>
              <a:rPr lang="en-US" sz="1400"/>
              <a:t> To retain the table’s exact appearance in Word, use </a:t>
            </a:r>
            <a:r>
              <a:rPr lang="en-US" sz="1400">
                <a:solidFill>
                  <a:srgbClr val="FFFF00"/>
                </a:solidFill>
              </a:rPr>
              <a:t>Paste Special</a:t>
            </a:r>
            <a:r>
              <a:rPr lang="en-US" sz="1400"/>
              <a:t> and paste as </a:t>
            </a:r>
            <a:r>
              <a:rPr lang="en-US" sz="1400">
                <a:solidFill>
                  <a:srgbClr val="FFFF00"/>
                </a:solidFill>
              </a:rPr>
              <a:t>Picture (Windows Metafile</a:t>
            </a:r>
            <a:r>
              <a:rPr lang="en-US" sz="1400"/>
              <a:t>). You can no longer edit the text, but they are easy to resize.</a:t>
            </a:r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381000" y="5410200"/>
            <a:ext cx="1219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81% of original size</a:t>
            </a:r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381000" y="4648200"/>
            <a:ext cx="1219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49% of original size</a:t>
            </a:r>
          </a:p>
        </p:txBody>
      </p:sp>
      <p:sp>
        <p:nvSpPr>
          <p:cNvPr id="21511" name="Line 9"/>
          <p:cNvSpPr>
            <a:spLocks noChangeShapeType="1"/>
          </p:cNvSpPr>
          <p:nvPr/>
        </p:nvSpPr>
        <p:spPr bwMode="auto">
          <a:xfrm flipV="1">
            <a:off x="1524000" y="4038600"/>
            <a:ext cx="1981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2" name="Line 10"/>
          <p:cNvSpPr>
            <a:spLocks noChangeShapeType="1"/>
          </p:cNvSpPr>
          <p:nvPr/>
        </p:nvSpPr>
        <p:spPr bwMode="auto">
          <a:xfrm flipV="1">
            <a:off x="1447800" y="4876800"/>
            <a:ext cx="35052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Six PowerPoint Tips</a:t>
            </a:r>
            <a:br>
              <a:rPr lang="en-US" smtClean="0"/>
            </a:br>
            <a:r>
              <a:rPr lang="en-US" smtClean="0"/>
              <a:t>for Statistics</a:t>
            </a:r>
          </a:p>
        </p:txBody>
      </p:sp>
      <p:sp>
        <p:nvSpPr>
          <p:cNvPr id="4099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762000" y="2057400"/>
            <a:ext cx="7772400" cy="4113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 eaLnBrk="1" hangingPunct="1"/>
            <a:r>
              <a:rPr lang="en-US" b="1" smtClean="0">
                <a:effectLst/>
              </a:rPr>
              <a:t>Learn to capture and paste screens </a:t>
            </a:r>
          </a:p>
          <a:p>
            <a:pPr marL="457200" indent="-457200" eaLnBrk="1" hangingPunct="1"/>
            <a:r>
              <a:rPr lang="en-US" b="1" smtClean="0">
                <a:effectLst/>
              </a:rPr>
              <a:t>Use </a:t>
            </a:r>
            <a:r>
              <a:rPr lang="en-US" b="1" smtClean="0">
                <a:solidFill>
                  <a:srgbClr val="FFFF00"/>
                </a:solidFill>
                <a:effectLst/>
              </a:rPr>
              <a:t>Paste Special</a:t>
            </a:r>
            <a:r>
              <a:rPr lang="en-US" b="1" smtClean="0">
                <a:effectLst/>
              </a:rPr>
              <a:t> routinely </a:t>
            </a:r>
          </a:p>
          <a:p>
            <a:pPr marL="457200" indent="-457200" eaLnBrk="1" hangingPunct="1"/>
            <a:r>
              <a:rPr lang="en-US" b="1" smtClean="0">
                <a:effectLst/>
              </a:rPr>
              <a:t>Keep bullets simple and short</a:t>
            </a:r>
          </a:p>
          <a:p>
            <a:pPr marL="457200" indent="-457200" eaLnBrk="1" hangingPunct="1"/>
            <a:r>
              <a:rPr lang="en-US" b="1" smtClean="0">
                <a:effectLst/>
              </a:rPr>
              <a:t>Use text boxes or AutoShapes</a:t>
            </a:r>
          </a:p>
          <a:p>
            <a:pPr marL="457200" indent="-457200" eaLnBrk="1" hangingPunct="1"/>
            <a:r>
              <a:rPr lang="en-US" b="1" smtClean="0">
                <a:effectLst/>
              </a:rPr>
              <a:t>Match font and back color</a:t>
            </a:r>
          </a:p>
          <a:p>
            <a:pPr marL="457200" indent="-457200" eaLnBrk="1" hangingPunct="1"/>
            <a:r>
              <a:rPr lang="en-US" b="1" smtClean="0">
                <a:effectLst/>
              </a:rPr>
              <a:t>Make tables in Excel or Word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Blank Title Slide</a:t>
            </a:r>
          </a:p>
        </p:txBody>
      </p:sp>
      <p:pic>
        <p:nvPicPr>
          <p:cNvPr id="5123" name="Picture 5" descr="PowerPointTips-Scre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050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Add Title and Subtitle</a:t>
            </a:r>
          </a:p>
        </p:txBody>
      </p:sp>
      <p:pic>
        <p:nvPicPr>
          <p:cNvPr id="6147" name="Picture 5" descr="PowerPointTips-Screen 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Choose Color Scheme</a:t>
            </a:r>
          </a:p>
        </p:txBody>
      </p:sp>
      <p:pic>
        <p:nvPicPr>
          <p:cNvPr id="7171" name="Picture 6" descr="PowerPointTips-Screen 20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271462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 descr="PowerPointTips-Screen 20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752600"/>
            <a:ext cx="27209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 descr="PowerPointTips-Screen 20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57400"/>
            <a:ext cx="27209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 descr="PowerPointTips-Screen 20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114800"/>
            <a:ext cx="27209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0" descr="PowerPointTips-Screen 20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419600"/>
            <a:ext cx="27209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Customize Your Title Page</a:t>
            </a:r>
          </a:p>
        </p:txBody>
      </p:sp>
      <p:pic>
        <p:nvPicPr>
          <p:cNvPr id="8195" name="Picture 3" descr="PowerPointTips-Screen 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764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381000" y="1752600"/>
            <a:ext cx="18288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After applying a color scheme, you can move the titles, reformat text, etc. You can even apply a different color scheme.</a:t>
            </a:r>
          </a:p>
        </p:txBody>
      </p:sp>
      <p:sp>
        <p:nvSpPr>
          <p:cNvPr id="8197" name="Text Box 10"/>
          <p:cNvSpPr txBox="1">
            <a:spLocks noChangeArrowheads="1"/>
          </p:cNvSpPr>
          <p:nvPr/>
        </p:nvSpPr>
        <p:spPr bwMode="auto">
          <a:xfrm>
            <a:off x="304800" y="4191000"/>
            <a:ext cx="18288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We added the dice graphic from a .JPG file using </a:t>
            </a:r>
            <a:r>
              <a:rPr lang="en-US" sz="1400">
                <a:solidFill>
                  <a:srgbClr val="FFFF00"/>
                </a:solidFill>
              </a:rPr>
              <a:t>Insert &gt; Picture</a:t>
            </a:r>
            <a:r>
              <a:rPr lang="en-US" sz="1400"/>
              <a:t>. Pictures can add visual appeal, but don’t overdo it (too many pictures are distracting).</a:t>
            </a:r>
          </a:p>
        </p:txBody>
      </p:sp>
      <p:sp>
        <p:nvSpPr>
          <p:cNvPr id="8198" name="Line 11"/>
          <p:cNvSpPr>
            <a:spLocks noChangeShapeType="1"/>
          </p:cNvSpPr>
          <p:nvPr/>
        </p:nvSpPr>
        <p:spPr bwMode="auto">
          <a:xfrm flipV="1">
            <a:off x="2133600" y="4495800"/>
            <a:ext cx="2057400" cy="76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Insert Next Slide</a:t>
            </a:r>
          </a:p>
        </p:txBody>
      </p:sp>
      <p:pic>
        <p:nvPicPr>
          <p:cNvPr id="9219" name="Picture 3" descr="PowerPointTips-Screen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8288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28600" y="2819400"/>
            <a:ext cx="1828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Choose </a:t>
            </a:r>
            <a:r>
              <a:rPr lang="en-US" sz="1400">
                <a:solidFill>
                  <a:srgbClr val="FFFF00"/>
                </a:solidFill>
              </a:rPr>
              <a:t>Insert New Slide</a:t>
            </a:r>
            <a:r>
              <a:rPr lang="en-US" sz="1400"/>
              <a:t> and pick the type of slide you want.</a:t>
            </a: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V="1">
            <a:off x="1981200" y="2438400"/>
            <a:ext cx="9144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V="1">
            <a:off x="1981200" y="3048000"/>
            <a:ext cx="19050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Keep Bullets Simple</a:t>
            </a:r>
          </a:p>
        </p:txBody>
      </p:sp>
      <p:pic>
        <p:nvPicPr>
          <p:cNvPr id="10243" name="Picture 3" descr="PowerPointTips-Screen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00200"/>
            <a:ext cx="6051550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57200" y="3352800"/>
            <a:ext cx="1828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Hint:</a:t>
            </a:r>
            <a:r>
              <a:rPr lang="en-US" sz="1400"/>
              <a:t> Only a few bullets per slide.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57200" y="2362200"/>
            <a:ext cx="1981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Hint:</a:t>
            </a:r>
            <a:r>
              <a:rPr lang="en-US" sz="1400"/>
              <a:t> Try to avoid multi-line bullets (i.e., one line, if possible).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57200" y="4114800"/>
            <a:ext cx="18288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Hint:</a:t>
            </a:r>
            <a:r>
              <a:rPr lang="en-US" sz="1400"/>
              <a:t> Make sure the fonts are legible against the background (use light against dark or vice versa).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Bad Color Choices</a:t>
            </a:r>
          </a:p>
        </p:txBody>
      </p:sp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1828800" y="1676400"/>
            <a:ext cx="2209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Error:</a:t>
            </a:r>
            <a:r>
              <a:rPr lang="en-US" sz="1400"/>
              <a:t> Dark background, dark fonts - hard to read!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5943600" y="5029200"/>
            <a:ext cx="2133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rgbClr val="FFFF00"/>
                </a:solidFill>
              </a:rPr>
              <a:t>Error:</a:t>
            </a:r>
            <a:r>
              <a:rPr lang="en-US" sz="1400"/>
              <a:t> Light background, light fonts - hard to read!</a:t>
            </a:r>
          </a:p>
        </p:txBody>
      </p:sp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95600"/>
            <a:ext cx="3656013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76400"/>
            <a:ext cx="3656013" cy="274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AutoShape 9"/>
          <p:cNvSpPr>
            <a:spLocks noChangeArrowheads="1"/>
          </p:cNvSpPr>
          <p:nvPr/>
        </p:nvSpPr>
        <p:spPr bwMode="auto">
          <a:xfrm>
            <a:off x="6705600" y="4572000"/>
            <a:ext cx="5334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1272" name="AutoShape 10"/>
          <p:cNvSpPr>
            <a:spLocks noChangeArrowheads="1"/>
          </p:cNvSpPr>
          <p:nvPr/>
        </p:nvSpPr>
        <p:spPr bwMode="auto">
          <a:xfrm>
            <a:off x="2667000" y="2438400"/>
            <a:ext cx="5334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pple">
  <a:themeElements>
    <a:clrScheme name="Ripple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Rip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ipple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pple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708</TotalTime>
  <Words>766</Words>
  <Application>Microsoft Office PowerPoint</Application>
  <PresentationFormat>On-screen Show (4:3)</PresentationFormat>
  <Paragraphs>72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Ripple</vt:lpstr>
      <vt:lpstr>Useful  PowerPoint Tips</vt:lpstr>
      <vt:lpstr>Six PowerPoint Tips for Statistics</vt:lpstr>
      <vt:lpstr>Blank Title Slide</vt:lpstr>
      <vt:lpstr>Add Title and Subtitle</vt:lpstr>
      <vt:lpstr>Choose Color Scheme</vt:lpstr>
      <vt:lpstr>Customize Your Title Page</vt:lpstr>
      <vt:lpstr>Insert Next Slide</vt:lpstr>
      <vt:lpstr>Keep Bullets Simple</vt:lpstr>
      <vt:lpstr>Bad Color Choices</vt:lpstr>
      <vt:lpstr>Paste a Picture</vt:lpstr>
      <vt:lpstr>Copy from Excel</vt:lpstr>
      <vt:lpstr>Paste Special</vt:lpstr>
      <vt:lpstr>Paste as Picture</vt:lpstr>
      <vt:lpstr>Shapes and Text Boxes</vt:lpstr>
      <vt:lpstr>Shapes are Fun</vt:lpstr>
      <vt:lpstr>Insert New Table</vt:lpstr>
      <vt:lpstr>Paste from Word or Excel</vt:lpstr>
      <vt:lpstr>Paste from Word or Excel</vt:lpstr>
      <vt:lpstr>Word Tables: Paste as Picture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Useful  PowerPoint Tips</dc:title>
  <dc:subject>Chapter 1 - Overview of Statistics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16</cp:revision>
  <dcterms:created xsi:type="dcterms:W3CDTF">2008-06-07T17:55:52Z</dcterms:created>
  <dcterms:modified xsi:type="dcterms:W3CDTF">2013-08-09T17:38:48Z</dcterms:modified>
</cp:coreProperties>
</file>