
<file path=[Content_Types].xml><?xml version="1.0" encoding="utf-8"?>
<Types xmlns="http://schemas.openxmlformats.org/package/2006/content-types">
  <Default Extension="png" ContentType="image/png"/>
  <Default Extension="wmf" ContentType="image/x-w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handoutMasterIdLst>
    <p:handoutMasterId r:id="rId21"/>
  </p:handoutMasterIdLst>
  <p:sldIdLst>
    <p:sldId id="256" r:id="rId2"/>
    <p:sldId id="326" r:id="rId3"/>
    <p:sldId id="313" r:id="rId4"/>
    <p:sldId id="324" r:id="rId5"/>
    <p:sldId id="308" r:id="rId6"/>
    <p:sldId id="309" r:id="rId7"/>
    <p:sldId id="327" r:id="rId8"/>
    <p:sldId id="310" r:id="rId9"/>
    <p:sldId id="311" r:id="rId10"/>
    <p:sldId id="312" r:id="rId11"/>
    <p:sldId id="268" r:id="rId12"/>
    <p:sldId id="305" r:id="rId13"/>
    <p:sldId id="315" r:id="rId14"/>
    <p:sldId id="325" r:id="rId15"/>
    <p:sldId id="316" r:id="rId16"/>
    <p:sldId id="320" r:id="rId17"/>
    <p:sldId id="318" r:id="rId18"/>
    <p:sldId id="323" r:id="rId19"/>
    <p:sldId id="314" r:id="rId20"/>
  </p:sldIdLst>
  <p:sldSz cx="9144000" cy="6858000" type="screen4x3"/>
  <p:notesSz cx="6858000" cy="9144000"/>
  <p:defaultTex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FF6699"/>
    <a:srgbClr val="CC0000"/>
    <a:srgbClr val="CCFFCC"/>
    <a:srgbClr val="99FF66"/>
    <a:srgbClr val="CCFF99"/>
    <a:srgbClr val="99CCFF"/>
    <a:srgbClr val="CCE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40" autoAdjust="0"/>
    <p:restoredTop sz="94737" autoAdjust="0"/>
  </p:normalViewPr>
  <p:slideViewPr>
    <p:cSldViewPr>
      <p:cViewPr varScale="1">
        <p:scale>
          <a:sx n="88" d="100"/>
          <a:sy n="88" d="100"/>
        </p:scale>
        <p:origin x="-714" y="-9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2226"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smtClean="0"/>
            </a:lvl1pPr>
          </a:lstStyle>
          <a:p>
            <a:pPr>
              <a:defRPr/>
            </a:pPr>
            <a:endParaRPr lang="en-US"/>
          </a:p>
        </p:txBody>
      </p:sp>
      <p:sp>
        <p:nvSpPr>
          <p:cNvPr id="52227" name="Rectangle 3"/>
          <p:cNvSpPr>
            <a:spLocks noGrp="1" noChangeArrowheads="1"/>
          </p:cNvSpPr>
          <p:nvPr>
            <p:ph type="dt" sz="quarter"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smtClean="0"/>
            </a:lvl1pPr>
          </a:lstStyle>
          <a:p>
            <a:pPr>
              <a:defRPr/>
            </a:pPr>
            <a:endParaRPr lang="en-US"/>
          </a:p>
        </p:txBody>
      </p:sp>
      <p:sp>
        <p:nvSpPr>
          <p:cNvPr id="52228" name="Rectangle 4"/>
          <p:cNvSpPr>
            <a:spLocks noGrp="1" noChangeArrowheads="1"/>
          </p:cNvSpPr>
          <p:nvPr>
            <p:ph type="ftr" sz="quarter" idx="2"/>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smtClean="0"/>
            </a:lvl1pPr>
          </a:lstStyle>
          <a:p>
            <a:pPr>
              <a:defRPr/>
            </a:pPr>
            <a:endParaRPr lang="en-US"/>
          </a:p>
        </p:txBody>
      </p:sp>
      <p:sp>
        <p:nvSpPr>
          <p:cNvPr id="52229" name="Rectangle 5"/>
          <p:cNvSpPr>
            <a:spLocks noGrp="1" noChangeArrowheads="1"/>
          </p:cNvSpPr>
          <p:nvPr>
            <p:ph type="sldNum" sz="quarter" idx="3"/>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smtClean="0"/>
            </a:lvl1pPr>
          </a:lstStyle>
          <a:p>
            <a:pPr>
              <a:defRPr/>
            </a:pPr>
            <a:fld id="{7A3CBD10-5C86-4F70-8655-E4A8EAB74FD7}" type="slidenum">
              <a:rPr lang="en-US"/>
              <a:pPr>
                <a:defRPr/>
              </a:pPr>
              <a:t>‹#›</a:t>
            </a:fld>
            <a:endParaRPr lang="en-US"/>
          </a:p>
        </p:txBody>
      </p:sp>
    </p:spTree>
    <p:extLst>
      <p:ext uri="{BB962C8B-B14F-4D97-AF65-F5344CB8AC3E}">
        <p14:creationId xmlns:p14="http://schemas.microsoft.com/office/powerpoint/2010/main" val="2707837741"/>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C307114E-5038-4B46-A3D5-1209E0939280}" type="slidenum">
              <a:rPr lang="en-US"/>
              <a:pPr>
                <a:defRPr/>
              </a:pPr>
              <a:t>‹#›</a:t>
            </a:fld>
            <a:endParaRPr lang="en-US"/>
          </a:p>
        </p:txBody>
      </p:sp>
    </p:spTree>
    <p:extLst>
      <p:ext uri="{BB962C8B-B14F-4D97-AF65-F5344CB8AC3E}">
        <p14:creationId xmlns:p14="http://schemas.microsoft.com/office/powerpoint/2010/main" val="282178576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C74EC3B6-5FB7-4C64-B2B4-70DE3B4D03A1}" type="slidenum">
              <a:rPr lang="en-US"/>
              <a:pPr>
                <a:defRPr/>
              </a:pPr>
              <a:t>‹#›</a:t>
            </a:fld>
            <a:endParaRPr lang="en-US"/>
          </a:p>
        </p:txBody>
      </p:sp>
    </p:spTree>
    <p:extLst>
      <p:ext uri="{BB962C8B-B14F-4D97-AF65-F5344CB8AC3E}">
        <p14:creationId xmlns:p14="http://schemas.microsoft.com/office/powerpoint/2010/main" val="173726490"/>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CD1F65CB-0DE6-43F6-98AB-6BC27E09AD3D}" type="slidenum">
              <a:rPr lang="en-US"/>
              <a:pPr>
                <a:defRPr/>
              </a:pPr>
              <a:t>‹#›</a:t>
            </a:fld>
            <a:endParaRPr lang="en-US"/>
          </a:p>
        </p:txBody>
      </p:sp>
    </p:spTree>
    <p:extLst>
      <p:ext uri="{BB962C8B-B14F-4D97-AF65-F5344CB8AC3E}">
        <p14:creationId xmlns:p14="http://schemas.microsoft.com/office/powerpoint/2010/main" val="1192218700"/>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5863CCF5-9E94-4A1A-A318-B2BFD39BCDC8}" type="slidenum">
              <a:rPr lang="en-US"/>
              <a:pPr>
                <a:defRPr/>
              </a:pPr>
              <a:t>‹#›</a:t>
            </a:fld>
            <a:endParaRPr lang="en-US"/>
          </a:p>
        </p:txBody>
      </p:sp>
    </p:spTree>
    <p:extLst>
      <p:ext uri="{BB962C8B-B14F-4D97-AF65-F5344CB8AC3E}">
        <p14:creationId xmlns:p14="http://schemas.microsoft.com/office/powerpoint/2010/main" val="248684771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52285A96-B2F4-4694-B4C0-4FC2969CB4B5}" type="slidenum">
              <a:rPr lang="en-US"/>
              <a:pPr>
                <a:defRPr/>
              </a:pPr>
              <a:t>‹#›</a:t>
            </a:fld>
            <a:endParaRPr lang="en-US"/>
          </a:p>
        </p:txBody>
      </p:sp>
    </p:spTree>
    <p:extLst>
      <p:ext uri="{BB962C8B-B14F-4D97-AF65-F5344CB8AC3E}">
        <p14:creationId xmlns:p14="http://schemas.microsoft.com/office/powerpoint/2010/main" val="232854205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6E037947-5F4E-4D0C-A385-86C60AD229CC}" type="slidenum">
              <a:rPr lang="en-US"/>
              <a:pPr>
                <a:defRPr/>
              </a:pPr>
              <a:t>‹#›</a:t>
            </a:fld>
            <a:endParaRPr lang="en-US"/>
          </a:p>
        </p:txBody>
      </p:sp>
    </p:spTree>
    <p:extLst>
      <p:ext uri="{BB962C8B-B14F-4D97-AF65-F5344CB8AC3E}">
        <p14:creationId xmlns:p14="http://schemas.microsoft.com/office/powerpoint/2010/main" val="96225885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C84960D1-C91D-4F3B-AAAE-8C8C30181442}" type="slidenum">
              <a:rPr lang="en-US"/>
              <a:pPr>
                <a:defRPr/>
              </a:pPr>
              <a:t>‹#›</a:t>
            </a:fld>
            <a:endParaRPr lang="en-US"/>
          </a:p>
        </p:txBody>
      </p:sp>
    </p:spTree>
    <p:extLst>
      <p:ext uri="{BB962C8B-B14F-4D97-AF65-F5344CB8AC3E}">
        <p14:creationId xmlns:p14="http://schemas.microsoft.com/office/powerpoint/2010/main" val="46075578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3A7537E1-6C11-4D0F-B779-FAC410DB9D62}" type="slidenum">
              <a:rPr lang="en-US"/>
              <a:pPr>
                <a:defRPr/>
              </a:pPr>
              <a:t>‹#›</a:t>
            </a:fld>
            <a:endParaRPr lang="en-US"/>
          </a:p>
        </p:txBody>
      </p:sp>
    </p:spTree>
    <p:extLst>
      <p:ext uri="{BB962C8B-B14F-4D97-AF65-F5344CB8AC3E}">
        <p14:creationId xmlns:p14="http://schemas.microsoft.com/office/powerpoint/2010/main" val="3895891660"/>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17A62B87-4578-4631-844C-093FF7C2F0C9}" type="slidenum">
              <a:rPr lang="en-US"/>
              <a:pPr>
                <a:defRPr/>
              </a:pPr>
              <a:t>‹#›</a:t>
            </a:fld>
            <a:endParaRPr lang="en-US"/>
          </a:p>
        </p:txBody>
      </p:sp>
    </p:spTree>
    <p:extLst>
      <p:ext uri="{BB962C8B-B14F-4D97-AF65-F5344CB8AC3E}">
        <p14:creationId xmlns:p14="http://schemas.microsoft.com/office/powerpoint/2010/main" val="96519603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257873B9-F45E-4C2F-B884-3821251671A4}" type="slidenum">
              <a:rPr lang="en-US"/>
              <a:pPr>
                <a:defRPr/>
              </a:pPr>
              <a:t>‹#›</a:t>
            </a:fld>
            <a:endParaRPr lang="en-US"/>
          </a:p>
        </p:txBody>
      </p:sp>
    </p:spTree>
    <p:extLst>
      <p:ext uri="{BB962C8B-B14F-4D97-AF65-F5344CB8AC3E}">
        <p14:creationId xmlns:p14="http://schemas.microsoft.com/office/powerpoint/2010/main" val="32471669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D70C658B-03C2-4326-A5F1-22458048EC1C}" type="slidenum">
              <a:rPr lang="en-US"/>
              <a:pPr>
                <a:defRPr/>
              </a:pPr>
              <a:t>‹#›</a:t>
            </a:fld>
            <a:endParaRPr lang="en-US"/>
          </a:p>
        </p:txBody>
      </p:sp>
    </p:spTree>
    <p:extLst>
      <p:ext uri="{BB962C8B-B14F-4D97-AF65-F5344CB8AC3E}">
        <p14:creationId xmlns:p14="http://schemas.microsoft.com/office/powerpoint/2010/main" val="29849266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CCFFCC"/>
            </a:gs>
            <a:gs pos="100000">
              <a:srgbClr val="CCFF99"/>
            </a:gs>
          </a:gsLst>
          <a:lin ang="5400000" scaled="1"/>
        </a:gra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685800" y="1981200"/>
            <a:ext cx="7772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smtClean="0"/>
            </a:lvl1pPr>
          </a:lstStyle>
          <a:p>
            <a:pPr>
              <a:defRPr/>
            </a:pPr>
            <a:endParaRPr lang="en-US"/>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smtClean="0"/>
            </a:lvl1pPr>
          </a:lstStyle>
          <a:p>
            <a:pPr>
              <a:defRPr/>
            </a:pPr>
            <a:endParaRPr lang="en-US"/>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smtClean="0"/>
            </a:lvl1pPr>
          </a:lstStyle>
          <a:p>
            <a:pPr>
              <a:defRPr/>
            </a:pPr>
            <a:fld id="{52380919-8FC1-4BE1-8082-DA50856078A3}"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txStyles>
    <p:titleStyle>
      <a:lvl1pPr algn="ctr" rtl="0" eaLnBrk="0" fontAlgn="base" hangingPunct="0">
        <a:spcBef>
          <a:spcPct val="0"/>
        </a:spcBef>
        <a:spcAft>
          <a:spcPct val="0"/>
        </a:spcAft>
        <a:defRPr sz="4400">
          <a:solidFill>
            <a:srgbClr val="0000FF"/>
          </a:solidFill>
          <a:latin typeface="+mj-lt"/>
          <a:ea typeface="+mj-ea"/>
          <a:cs typeface="+mj-cs"/>
        </a:defRPr>
      </a:lvl1pPr>
      <a:lvl2pPr algn="ctr" rtl="0" eaLnBrk="0" fontAlgn="base" hangingPunct="0">
        <a:spcBef>
          <a:spcPct val="0"/>
        </a:spcBef>
        <a:spcAft>
          <a:spcPct val="0"/>
        </a:spcAft>
        <a:defRPr sz="4400">
          <a:solidFill>
            <a:srgbClr val="0000FF"/>
          </a:solidFill>
          <a:latin typeface="Comic Sans MS" pitchFamily="66" charset="0"/>
        </a:defRPr>
      </a:lvl2pPr>
      <a:lvl3pPr algn="ctr" rtl="0" eaLnBrk="0" fontAlgn="base" hangingPunct="0">
        <a:spcBef>
          <a:spcPct val="0"/>
        </a:spcBef>
        <a:spcAft>
          <a:spcPct val="0"/>
        </a:spcAft>
        <a:defRPr sz="4400">
          <a:solidFill>
            <a:srgbClr val="0000FF"/>
          </a:solidFill>
          <a:latin typeface="Comic Sans MS" pitchFamily="66" charset="0"/>
        </a:defRPr>
      </a:lvl3pPr>
      <a:lvl4pPr algn="ctr" rtl="0" eaLnBrk="0" fontAlgn="base" hangingPunct="0">
        <a:spcBef>
          <a:spcPct val="0"/>
        </a:spcBef>
        <a:spcAft>
          <a:spcPct val="0"/>
        </a:spcAft>
        <a:defRPr sz="4400">
          <a:solidFill>
            <a:srgbClr val="0000FF"/>
          </a:solidFill>
          <a:latin typeface="Comic Sans MS" pitchFamily="66" charset="0"/>
        </a:defRPr>
      </a:lvl4pPr>
      <a:lvl5pPr algn="ctr" rtl="0" eaLnBrk="0" fontAlgn="base" hangingPunct="0">
        <a:spcBef>
          <a:spcPct val="0"/>
        </a:spcBef>
        <a:spcAft>
          <a:spcPct val="0"/>
        </a:spcAft>
        <a:defRPr sz="4400">
          <a:solidFill>
            <a:srgbClr val="0000FF"/>
          </a:solidFill>
          <a:latin typeface="Comic Sans MS" pitchFamily="66" charset="0"/>
        </a:defRPr>
      </a:lvl5pPr>
      <a:lvl6pPr marL="457200" algn="ctr" rtl="0" eaLnBrk="0" fontAlgn="base" hangingPunct="0">
        <a:spcBef>
          <a:spcPct val="0"/>
        </a:spcBef>
        <a:spcAft>
          <a:spcPct val="0"/>
        </a:spcAft>
        <a:defRPr sz="4400">
          <a:solidFill>
            <a:srgbClr val="0000FF"/>
          </a:solidFill>
          <a:latin typeface="Comic Sans MS" pitchFamily="66" charset="0"/>
        </a:defRPr>
      </a:lvl6pPr>
      <a:lvl7pPr marL="914400" algn="ctr" rtl="0" eaLnBrk="0" fontAlgn="base" hangingPunct="0">
        <a:spcBef>
          <a:spcPct val="0"/>
        </a:spcBef>
        <a:spcAft>
          <a:spcPct val="0"/>
        </a:spcAft>
        <a:defRPr sz="4400">
          <a:solidFill>
            <a:srgbClr val="0000FF"/>
          </a:solidFill>
          <a:latin typeface="Comic Sans MS" pitchFamily="66" charset="0"/>
        </a:defRPr>
      </a:lvl7pPr>
      <a:lvl8pPr marL="1371600" algn="ctr" rtl="0" eaLnBrk="0" fontAlgn="base" hangingPunct="0">
        <a:spcBef>
          <a:spcPct val="0"/>
        </a:spcBef>
        <a:spcAft>
          <a:spcPct val="0"/>
        </a:spcAft>
        <a:defRPr sz="4400">
          <a:solidFill>
            <a:srgbClr val="0000FF"/>
          </a:solidFill>
          <a:latin typeface="Comic Sans MS" pitchFamily="66" charset="0"/>
        </a:defRPr>
      </a:lvl8pPr>
      <a:lvl9pPr marL="1828800" algn="ctr" rtl="0" eaLnBrk="0" fontAlgn="base" hangingPunct="0">
        <a:spcBef>
          <a:spcPct val="0"/>
        </a:spcBef>
        <a:spcAft>
          <a:spcPct val="0"/>
        </a:spcAft>
        <a:defRPr sz="4400">
          <a:solidFill>
            <a:srgbClr val="0000FF"/>
          </a:solidFill>
          <a:latin typeface="Comic Sans MS" pitchFamily="66"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www.rti.org/sudaan" TargetMode="External"/><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hyperlink" Target="http://www.mhhe.com/doane4e" TargetMode="External"/><Relationship Id="rId4" Type="http://schemas.openxmlformats.org/officeDocument/2006/relationships/hyperlink" Target="http://www.scausa.com/" TargetMode="External"/></Relationships>
</file>

<file path=ppt/slides/_rels/slide11.xml.rels><?xml version="1.0" encoding="UTF-8" standalone="yes"?>
<Relationships xmlns="http://schemas.openxmlformats.org/package/2006/relationships"><Relationship Id="rId3" Type="http://schemas.openxmlformats.org/officeDocument/2006/relationships/hyperlink" Target="http://www.poweranalysis.com/" TargetMode="External"/><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hyperlink" Target="http://www.statease.com/" TargetMode="External"/></Relationships>
</file>

<file path=ppt/slides/_rels/slide12.xml.rels><?xml version="1.0" encoding="UTF-8" standalone="yes"?>
<Relationships xmlns="http://schemas.openxmlformats.org/package/2006/relationships"><Relationship Id="rId3" Type="http://schemas.openxmlformats.org/officeDocument/2006/relationships/hyperlink" Target="http://www.salford-systems.com/" TargetMode="External"/><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hyperlink" Target="http://www.resample.com/xlminer/" TargetMode="External"/></Relationships>
</file>

<file path=ppt/slides/_rels/slide13.xml.rels><?xml version="1.0" encoding="UTF-8" standalone="yes"?>
<Relationships xmlns="http://schemas.openxmlformats.org/package/2006/relationships"><Relationship Id="rId3" Type="http://schemas.openxmlformats.org/officeDocument/2006/relationships/hyperlink" Target="http://www.metaanalysis.com/" TargetMode="External"/><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hyperlink" Target="http://esri.com/" TargetMode="External"/><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hyperlink" Target="http://www.palisade.com/" TargetMode="External"/><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hyperlink" Target="http://www.analycorp.com/" TargetMode="External"/><Relationship Id="rId4" Type="http://schemas.openxmlformats.org/officeDocument/2006/relationships/hyperlink" Target="http://www.arenasimulation.com/" TargetMode="External"/></Relationships>
</file>

<file path=ppt/slides/_rels/slide16.xml.rels><?xml version="1.0" encoding="UTF-8" standalone="yes"?>
<Relationships xmlns="http://schemas.openxmlformats.org/package/2006/relationships"><Relationship Id="rId3" Type="http://schemas.openxmlformats.org/officeDocument/2006/relationships/hyperlink" Target="http://www.abhc.org/" TargetMode="External"/><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hyperlink" Target="http://www.asq.org/" TargetMode="External"/></Relationships>
</file>

<file path=ppt/slides/_rels/slide17.xml.rels><?xml version="1.0" encoding="UTF-8" standalone="yes"?>
<Relationships xmlns="http://schemas.openxmlformats.org/package/2006/relationships"><Relationship Id="rId3" Type="http://schemas.openxmlformats.org/officeDocument/2006/relationships/hyperlink" Target="http://www.nihcm.org/" TargetMode="External"/><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hyperlink" Target="http://www.hfma.org/" TargetMode="External"/></Relationships>
</file>

<file path=ppt/slides/_rels/slide1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4.wmf"/><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hyperlink" Target="http://www.minitab.com/" TargetMode="External"/><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hyperlink" Target="http://www.sas.com/" TargetMode="External"/><Relationship Id="rId4" Type="http://schemas.openxmlformats.org/officeDocument/2006/relationships/hyperlink" Target="http://www.e-academy.com/" TargetMode="External"/></Relationships>
</file>

<file path=ppt/slides/_rels/slide4.xml.rels><?xml version="1.0" encoding="UTF-8" standalone="yes"?>
<Relationships xmlns="http://schemas.openxmlformats.org/package/2006/relationships"><Relationship Id="rId3" Type="http://schemas.openxmlformats.org/officeDocument/2006/relationships/hyperlink" Target="http://www.spss.com/" TargetMode="External"/><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hyperlink" Target="http://www.stata.com/" TargetMode="External"/></Relationships>
</file>

<file path=ppt/slides/_rels/slide5.xml.rels><?xml version="1.0" encoding="UTF-8" standalone="yes"?>
<Relationships xmlns="http://schemas.openxmlformats.org/package/2006/relationships"><Relationship Id="rId3" Type="http://schemas.openxmlformats.org/officeDocument/2006/relationships/hyperlink" Target="http://www.palisade.com/stattools/" TargetMode="External"/><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hyperlink" Target="http://www.systat.com/" TargetMode="External"/></Relationships>
</file>

<file path=ppt/slides/_rels/slide6.xml.rels><?xml version="1.0" encoding="UTF-8" standalone="yes"?>
<Relationships xmlns="http://schemas.openxmlformats.org/package/2006/relationships"><Relationship Id="rId3" Type="http://schemas.openxmlformats.org/officeDocument/2006/relationships/hyperlink" Target="http://www.jmpdiscovery.com/" TargetMode="External"/><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hyperlink" Target="http://www.statmodel.com/" TargetMode="External"/></Relationships>
</file>

<file path=ppt/slides/_rels/slide7.xml.rels><?xml version="1.0" encoding="UTF-8" standalone="yes"?>
<Relationships xmlns="http://schemas.openxmlformats.org/package/2006/relationships"><Relationship Id="rId3" Type="http://schemas.openxmlformats.org/officeDocument/2006/relationships/hyperlink" Target="http://insightful.com/" TargetMode="External"/><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hyperlink" Target="http://blue.butler.edu/~orris/megastat/" TargetMode="External"/></Relationships>
</file>

<file path=ppt/slides/_rels/slide8.xml.rels><?xml version="1.0" encoding="UTF-8" standalone="yes"?>
<Relationships xmlns="http://schemas.openxmlformats.org/package/2006/relationships"><Relationship Id="rId3" Type="http://schemas.openxmlformats.org/officeDocument/2006/relationships/hyperlink" Target="http://www.statsoft.com/" TargetMode="External"/><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hyperlink" Target="http://www.ncss.com/" TargetMode="External"/></Relationships>
</file>

<file path=ppt/slides/_rels/slide9.xml.rels><?xml version="1.0" encoding="UTF-8" standalone="yes"?>
<Relationships xmlns="http://schemas.openxmlformats.org/package/2006/relationships"><Relationship Id="rId3" Type="http://schemas.openxmlformats.org/officeDocument/2006/relationships/hyperlink" Target="http://www.cytel.com/" TargetMode="External"/><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hyperlink" Target="http://www.resample.com/"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2133600" y="1600200"/>
            <a:ext cx="5105400" cy="2438400"/>
          </a:xfrm>
        </p:spPr>
        <p:txBody>
          <a:bodyPr/>
          <a:lstStyle/>
          <a:p>
            <a:pPr>
              <a:defRPr/>
            </a:pPr>
            <a:r>
              <a:rPr lang="en-US" sz="4800" b="1" dirty="0" smtClean="0">
                <a:effectLst>
                  <a:outerShdw blurRad="38100" dist="38100" dir="2700000" algn="tl">
                    <a:srgbClr val="000000"/>
                  </a:outerShdw>
                </a:effectLst>
              </a:rPr>
              <a:t>Statistical Software</a:t>
            </a:r>
          </a:p>
        </p:txBody>
      </p:sp>
      <p:sp>
        <p:nvSpPr>
          <p:cNvPr id="2051" name="Text Box 12"/>
          <p:cNvSpPr txBox="1">
            <a:spLocks noChangeArrowheads="1"/>
          </p:cNvSpPr>
          <p:nvPr/>
        </p:nvSpPr>
        <p:spPr bwMode="auto">
          <a:xfrm>
            <a:off x="533400" y="6019800"/>
            <a:ext cx="7924800" cy="581025"/>
          </a:xfrm>
          <a:prstGeom prst="rect">
            <a:avLst/>
          </a:prstGeom>
          <a:solidFill>
            <a:srgbClr val="FFFF99">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spcBef>
                <a:spcPct val="50000"/>
              </a:spcBef>
            </a:pPr>
            <a:r>
              <a:rPr lang="en-US" sz="1600" b="1" i="1" dirty="0">
                <a:solidFill>
                  <a:srgbClr val="CC6600"/>
                </a:solidFill>
              </a:rPr>
              <a:t>Copyright (c) </a:t>
            </a:r>
            <a:r>
              <a:rPr lang="en-US" sz="1600" b="1" i="1" dirty="0" smtClean="0">
                <a:solidFill>
                  <a:srgbClr val="CC6600"/>
                </a:solidFill>
              </a:rPr>
              <a:t>2016 </a:t>
            </a:r>
            <a:r>
              <a:rPr lang="en-US" sz="1600" b="1" i="1" dirty="0">
                <a:solidFill>
                  <a:srgbClr val="CC6600"/>
                </a:solidFill>
              </a:rPr>
              <a:t>by The McGraw-Hill Companies.  This material is intended solely for educational use by licensed users of </a:t>
            </a:r>
            <a:r>
              <a:rPr lang="en-US" sz="1600" b="1" i="1" dirty="0" err="1">
                <a:solidFill>
                  <a:srgbClr val="0000FF"/>
                </a:solidFill>
              </a:rPr>
              <a:t>Learning</a:t>
            </a:r>
            <a:r>
              <a:rPr lang="en-US" sz="1600" b="1" i="1" dirty="0" err="1">
                <a:solidFill>
                  <a:srgbClr val="FF3300"/>
                </a:solidFill>
              </a:rPr>
              <a:t>Stats</a:t>
            </a:r>
            <a:r>
              <a:rPr lang="en-US" sz="1600" b="1" i="1" dirty="0">
                <a:solidFill>
                  <a:srgbClr val="CC6600"/>
                </a:solidFill>
              </a:rPr>
              <a:t>. It may not be copied or resold for profit.</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ctrTitle"/>
          </p:nvPr>
        </p:nvSpPr>
        <p:spPr>
          <a:xfrm>
            <a:off x="457200" y="381000"/>
            <a:ext cx="8305800" cy="685800"/>
          </a:xfrm>
        </p:spPr>
        <p:txBody>
          <a:bodyPr/>
          <a:lstStyle/>
          <a:p>
            <a:r>
              <a:rPr lang="en-US" dirty="0" smtClean="0"/>
              <a:t>Other Statistics</a:t>
            </a:r>
          </a:p>
        </p:txBody>
      </p:sp>
      <p:sp>
        <p:nvSpPr>
          <p:cNvPr id="11267" name="Text Box 3"/>
          <p:cNvSpPr txBox="1">
            <a:spLocks noChangeArrowheads="1"/>
          </p:cNvSpPr>
          <p:nvPr/>
        </p:nvSpPr>
        <p:spPr bwMode="auto">
          <a:xfrm>
            <a:off x="1066800" y="1600200"/>
            <a:ext cx="6324600" cy="4478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8" charset="0"/>
              </a:defRPr>
            </a:lvl1pPr>
            <a:lvl2pPr>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spcBef>
                <a:spcPct val="50000"/>
              </a:spcBef>
              <a:buFontTx/>
              <a:buBlip>
                <a:blip r:embed="rId2"/>
              </a:buBlip>
            </a:pPr>
            <a:r>
              <a:rPr lang="en-US" dirty="0"/>
              <a:t>  </a:t>
            </a:r>
            <a:r>
              <a:rPr lang="en-US" dirty="0" err="1"/>
              <a:t>Sudaan</a:t>
            </a:r>
            <a:r>
              <a:rPr lang="en-US" dirty="0"/>
              <a:t>   </a:t>
            </a:r>
            <a:r>
              <a:rPr lang="en-US" sz="1800" dirty="0">
                <a:solidFill>
                  <a:srgbClr val="0000FF"/>
                </a:solidFill>
                <a:latin typeface="Arial" charset="0"/>
                <a:hlinkClick r:id="rId3"/>
              </a:rPr>
              <a:t>http://www.rti.org/sudaan</a:t>
            </a:r>
            <a:endParaRPr lang="en-US" dirty="0">
              <a:solidFill>
                <a:srgbClr val="0000FF"/>
              </a:solidFill>
              <a:latin typeface="Arial" charset="0"/>
            </a:endParaRPr>
          </a:p>
          <a:p>
            <a:pPr lvl="1">
              <a:spcBef>
                <a:spcPct val="50000"/>
              </a:spcBef>
              <a:buFontTx/>
              <a:buChar char="•"/>
            </a:pPr>
            <a:r>
              <a:rPr lang="en-US" sz="1800" dirty="0"/>
              <a:t> for correlated data</a:t>
            </a:r>
          </a:p>
          <a:p>
            <a:pPr lvl="1">
              <a:spcBef>
                <a:spcPct val="50000"/>
              </a:spcBef>
              <a:buFontTx/>
              <a:buChar char="•"/>
            </a:pPr>
            <a:r>
              <a:rPr lang="en-US" sz="1800" dirty="0"/>
              <a:t> consultants available</a:t>
            </a:r>
          </a:p>
          <a:p>
            <a:pPr>
              <a:spcBef>
                <a:spcPct val="50000"/>
              </a:spcBef>
              <a:buFontTx/>
              <a:buBlip>
                <a:blip r:embed="rId2"/>
              </a:buBlip>
            </a:pPr>
            <a:r>
              <a:rPr lang="en-US" dirty="0"/>
              <a:t>   SCA	 </a:t>
            </a:r>
            <a:r>
              <a:rPr lang="en-US" sz="1800" dirty="0">
                <a:solidFill>
                  <a:srgbClr val="0000FF"/>
                </a:solidFill>
                <a:latin typeface="Arial" charset="0"/>
                <a:hlinkClick r:id="rId4"/>
              </a:rPr>
              <a:t>http://www.scausa.com</a:t>
            </a:r>
            <a:endParaRPr lang="en-US" sz="1800" dirty="0">
              <a:solidFill>
                <a:srgbClr val="0000FF"/>
              </a:solidFill>
              <a:latin typeface="Arial" charset="0"/>
            </a:endParaRPr>
          </a:p>
          <a:p>
            <a:pPr lvl="1">
              <a:spcBef>
                <a:spcPct val="50000"/>
              </a:spcBef>
              <a:buFontTx/>
              <a:buChar char="•"/>
            </a:pPr>
            <a:r>
              <a:rPr lang="en-US" sz="1800" dirty="0"/>
              <a:t> time series and econometrics</a:t>
            </a:r>
          </a:p>
          <a:p>
            <a:pPr lvl="1">
              <a:spcBef>
                <a:spcPct val="50000"/>
              </a:spcBef>
              <a:buFontTx/>
              <a:buChar char="•"/>
            </a:pPr>
            <a:r>
              <a:rPr lang="en-US" sz="1800" dirty="0"/>
              <a:t> training seminars offered</a:t>
            </a:r>
          </a:p>
          <a:p>
            <a:pPr>
              <a:spcBef>
                <a:spcPct val="50000"/>
              </a:spcBef>
              <a:buFontTx/>
              <a:buBlip>
                <a:blip r:embed="rId2"/>
              </a:buBlip>
            </a:pPr>
            <a:r>
              <a:rPr lang="en-US" dirty="0"/>
              <a:t>  Visual Statistics   </a:t>
            </a:r>
            <a:r>
              <a:rPr lang="en-US" sz="1800" dirty="0" smtClean="0">
                <a:solidFill>
                  <a:srgbClr val="0000FF"/>
                </a:solidFill>
                <a:latin typeface="Arial" charset="0"/>
                <a:hlinkClick r:id="rId5"/>
              </a:rPr>
              <a:t>http://www.mhhe.com/doane4e</a:t>
            </a:r>
            <a:endParaRPr lang="en-US" sz="1800" dirty="0">
              <a:solidFill>
                <a:srgbClr val="0000FF"/>
              </a:solidFill>
              <a:latin typeface="Arial" charset="0"/>
            </a:endParaRPr>
          </a:p>
          <a:p>
            <a:pPr lvl="1">
              <a:spcBef>
                <a:spcPct val="50000"/>
              </a:spcBef>
              <a:buFontTx/>
              <a:buChar char="•"/>
            </a:pPr>
            <a:r>
              <a:rPr lang="en-US" sz="1800" dirty="0"/>
              <a:t> teaches concepts (not computation)</a:t>
            </a:r>
          </a:p>
          <a:p>
            <a:pPr lvl="1">
              <a:spcBef>
                <a:spcPct val="50000"/>
              </a:spcBef>
              <a:buFontTx/>
              <a:buChar char="•"/>
            </a:pPr>
            <a:r>
              <a:rPr lang="en-US" sz="1800" dirty="0"/>
              <a:t> included </a:t>
            </a:r>
            <a:r>
              <a:rPr lang="en-US" sz="1800" dirty="0" smtClean="0"/>
              <a:t>as an option for </a:t>
            </a:r>
            <a:r>
              <a:rPr lang="en-US" sz="1800" dirty="0"/>
              <a:t>some textbooks</a:t>
            </a:r>
          </a:p>
          <a:p>
            <a:pPr lvl="1">
              <a:spcBef>
                <a:spcPct val="50000"/>
              </a:spcBef>
              <a:buFontTx/>
              <a:buChar char="•"/>
            </a:pPr>
            <a:r>
              <a:rPr lang="en-US" sz="1800" dirty="0"/>
              <a:t> learning exercises, examples, and help system</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ctrTitle"/>
          </p:nvPr>
        </p:nvSpPr>
        <p:spPr>
          <a:xfrm>
            <a:off x="457200" y="381000"/>
            <a:ext cx="8305800" cy="685800"/>
          </a:xfrm>
        </p:spPr>
        <p:txBody>
          <a:bodyPr/>
          <a:lstStyle/>
          <a:p>
            <a:r>
              <a:rPr lang="en-US" smtClean="0"/>
              <a:t>Power and Sample Size</a:t>
            </a:r>
          </a:p>
        </p:txBody>
      </p:sp>
      <p:sp>
        <p:nvSpPr>
          <p:cNvPr id="12291" name="Text Box 8"/>
          <p:cNvSpPr txBox="1">
            <a:spLocks noChangeArrowheads="1"/>
          </p:cNvSpPr>
          <p:nvPr/>
        </p:nvSpPr>
        <p:spPr bwMode="auto">
          <a:xfrm>
            <a:off x="1066800" y="1676400"/>
            <a:ext cx="7239000" cy="3203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8" charset="0"/>
              </a:defRPr>
            </a:lvl1pPr>
            <a:lvl2pPr>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spcBef>
                <a:spcPct val="50000"/>
              </a:spcBef>
              <a:buFontTx/>
              <a:buBlip>
                <a:blip r:embed="rId2"/>
              </a:buBlip>
            </a:pPr>
            <a:r>
              <a:rPr lang="en-US"/>
              <a:t>  Biostat   </a:t>
            </a:r>
            <a:r>
              <a:rPr lang="en-US" sz="1800">
                <a:solidFill>
                  <a:srgbClr val="0000FF"/>
                </a:solidFill>
                <a:latin typeface="Arial" charset="0"/>
                <a:hlinkClick r:id="rId3"/>
              </a:rPr>
              <a:t>http://www.poweranalysis.com</a:t>
            </a:r>
            <a:endParaRPr lang="en-US">
              <a:solidFill>
                <a:srgbClr val="0000FF"/>
              </a:solidFill>
              <a:latin typeface="Arial" charset="0"/>
            </a:endParaRPr>
          </a:p>
          <a:p>
            <a:pPr lvl="1">
              <a:spcBef>
                <a:spcPct val="50000"/>
              </a:spcBef>
              <a:buFontTx/>
              <a:buChar char="•"/>
            </a:pPr>
            <a:r>
              <a:rPr lang="en-US" sz="1800"/>
              <a:t> For specialized research design</a:t>
            </a:r>
          </a:p>
          <a:p>
            <a:pPr lvl="1">
              <a:spcBef>
                <a:spcPct val="50000"/>
              </a:spcBef>
              <a:buFontTx/>
              <a:buChar char="•"/>
            </a:pPr>
            <a:r>
              <a:rPr lang="en-US" sz="1800"/>
              <a:t> Report generation capabilities</a:t>
            </a:r>
          </a:p>
          <a:p>
            <a:pPr>
              <a:spcBef>
                <a:spcPct val="50000"/>
              </a:spcBef>
              <a:buFontTx/>
              <a:buBlip>
                <a:blip r:embed="rId2"/>
              </a:buBlip>
            </a:pPr>
            <a:r>
              <a:rPr lang="en-US"/>
              <a:t>  </a:t>
            </a:r>
            <a:r>
              <a:rPr lang="en-US" sz="1800"/>
              <a:t> </a:t>
            </a:r>
            <a:r>
              <a:rPr lang="en-US"/>
              <a:t>Stat-Ease </a:t>
            </a:r>
            <a:r>
              <a:rPr lang="en-US" sz="1800">
                <a:solidFill>
                  <a:srgbClr val="0000FF"/>
                </a:solidFill>
                <a:latin typeface="Arial" charset="0"/>
                <a:hlinkClick r:id="rId4"/>
              </a:rPr>
              <a:t>http://www.statease.com/</a:t>
            </a:r>
            <a:endParaRPr lang="en-US" sz="1800">
              <a:solidFill>
                <a:srgbClr val="0000FF"/>
              </a:solidFill>
              <a:latin typeface="Arial" charset="0"/>
            </a:endParaRPr>
          </a:p>
          <a:p>
            <a:pPr lvl="1">
              <a:spcBef>
                <a:spcPct val="50000"/>
              </a:spcBef>
              <a:buFontTx/>
              <a:buChar char="•"/>
            </a:pPr>
            <a:r>
              <a:rPr lang="en-US"/>
              <a:t> </a:t>
            </a:r>
            <a:r>
              <a:rPr lang="en-US" sz="1800"/>
              <a:t>For research design of experiments</a:t>
            </a:r>
          </a:p>
          <a:p>
            <a:pPr lvl="1">
              <a:spcBef>
                <a:spcPct val="50000"/>
              </a:spcBef>
              <a:buFontTx/>
              <a:buChar char="•"/>
            </a:pPr>
            <a:r>
              <a:rPr lang="en-US" sz="1800"/>
              <a:t>  Many advanced features for specialists</a:t>
            </a:r>
          </a:p>
          <a:p>
            <a:pPr>
              <a:spcBef>
                <a:spcPct val="50000"/>
              </a:spcBef>
              <a:buFontTx/>
              <a:buChar char="•"/>
            </a:pPr>
            <a:endParaRPr lang="en-US" sz="1800"/>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ctrTitle"/>
          </p:nvPr>
        </p:nvSpPr>
        <p:spPr>
          <a:xfrm>
            <a:off x="457200" y="381000"/>
            <a:ext cx="8305800" cy="685800"/>
          </a:xfrm>
        </p:spPr>
        <p:txBody>
          <a:bodyPr/>
          <a:lstStyle/>
          <a:p>
            <a:r>
              <a:rPr lang="en-US" smtClean="0"/>
              <a:t>Data Mining</a:t>
            </a:r>
          </a:p>
        </p:txBody>
      </p:sp>
      <p:sp>
        <p:nvSpPr>
          <p:cNvPr id="13315" name="Text Box 3"/>
          <p:cNvSpPr txBox="1">
            <a:spLocks noChangeArrowheads="1"/>
          </p:cNvSpPr>
          <p:nvPr/>
        </p:nvSpPr>
        <p:spPr bwMode="auto">
          <a:xfrm>
            <a:off x="1295400" y="1455738"/>
            <a:ext cx="6172200" cy="5032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8" charset="0"/>
              </a:defRPr>
            </a:lvl1pPr>
            <a:lvl2pPr>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spcBef>
                <a:spcPct val="50000"/>
              </a:spcBef>
              <a:buFontTx/>
              <a:buBlip>
                <a:blip r:embed="rId2"/>
              </a:buBlip>
            </a:pPr>
            <a:r>
              <a:rPr lang="en-US"/>
              <a:t>  CART   </a:t>
            </a:r>
            <a:r>
              <a:rPr lang="en-US" sz="1800">
                <a:solidFill>
                  <a:srgbClr val="0000FF"/>
                </a:solidFill>
                <a:latin typeface="Arial" charset="0"/>
                <a:hlinkClick r:id="rId3"/>
              </a:rPr>
              <a:t>http://www.salford-systems.com</a:t>
            </a:r>
            <a:endParaRPr lang="en-US"/>
          </a:p>
          <a:p>
            <a:pPr lvl="1">
              <a:spcBef>
                <a:spcPct val="50000"/>
              </a:spcBef>
              <a:buFontTx/>
              <a:buChar char="•"/>
            </a:pPr>
            <a:r>
              <a:rPr lang="en-US" sz="1800"/>
              <a:t> Classification analysis</a:t>
            </a:r>
          </a:p>
          <a:p>
            <a:pPr lvl="1">
              <a:spcBef>
                <a:spcPct val="50000"/>
              </a:spcBef>
              <a:buFontTx/>
              <a:buChar char="•"/>
            </a:pPr>
            <a:r>
              <a:rPr lang="en-US" sz="1800"/>
              <a:t> Decision trees</a:t>
            </a:r>
          </a:p>
          <a:p>
            <a:pPr>
              <a:spcBef>
                <a:spcPct val="50000"/>
              </a:spcBef>
              <a:buFontTx/>
              <a:buBlip>
                <a:blip r:embed="rId2"/>
              </a:buBlip>
            </a:pPr>
            <a:r>
              <a:rPr lang="en-US"/>
              <a:t>   MARS   </a:t>
            </a:r>
            <a:r>
              <a:rPr lang="en-US" sz="1800">
                <a:solidFill>
                  <a:srgbClr val="0000FF"/>
                </a:solidFill>
                <a:latin typeface="Arial" charset="0"/>
                <a:hlinkClick r:id="rId3"/>
              </a:rPr>
              <a:t>http://www.salford-systems.com</a:t>
            </a:r>
            <a:endParaRPr lang="en-US" sz="1800">
              <a:solidFill>
                <a:srgbClr val="0000FF"/>
              </a:solidFill>
              <a:latin typeface="Arial" charset="0"/>
            </a:endParaRPr>
          </a:p>
          <a:p>
            <a:pPr lvl="1">
              <a:spcBef>
                <a:spcPct val="50000"/>
              </a:spcBef>
              <a:buFontTx/>
              <a:buChar char="•"/>
            </a:pPr>
            <a:r>
              <a:rPr lang="en-US" sz="1800"/>
              <a:t> Neural net</a:t>
            </a:r>
          </a:p>
          <a:p>
            <a:pPr lvl="1">
              <a:spcBef>
                <a:spcPct val="50000"/>
              </a:spcBef>
              <a:buFontTx/>
              <a:buChar char="•"/>
            </a:pPr>
            <a:r>
              <a:rPr lang="en-US" sz="1800"/>
              <a:t> Regression modeling</a:t>
            </a:r>
          </a:p>
          <a:p>
            <a:pPr>
              <a:spcBef>
                <a:spcPct val="50000"/>
              </a:spcBef>
              <a:buFontTx/>
              <a:buBlip>
                <a:blip r:embed="rId2"/>
              </a:buBlip>
            </a:pPr>
            <a:r>
              <a:rPr lang="en-US"/>
              <a:t>  XLMiner  </a:t>
            </a:r>
            <a:r>
              <a:rPr lang="en-US" sz="1800">
                <a:solidFill>
                  <a:srgbClr val="0000FF"/>
                </a:solidFill>
                <a:latin typeface="Arial" charset="0"/>
                <a:hlinkClick r:id="rId4"/>
              </a:rPr>
              <a:t>http://www.resample.com/xlminer</a:t>
            </a:r>
            <a:endParaRPr lang="en-US" sz="1800">
              <a:solidFill>
                <a:srgbClr val="0000FF"/>
              </a:solidFill>
              <a:latin typeface="Arial" charset="0"/>
            </a:endParaRPr>
          </a:p>
          <a:p>
            <a:pPr lvl="1">
              <a:spcBef>
                <a:spcPct val="50000"/>
              </a:spcBef>
              <a:buFontTx/>
              <a:buChar char="•"/>
            </a:pPr>
            <a:r>
              <a:rPr lang="en-US" sz="1800"/>
              <a:t>  Excel-based yet powerful enough for many needs</a:t>
            </a:r>
          </a:p>
          <a:p>
            <a:pPr lvl="1">
              <a:spcBef>
                <a:spcPct val="50000"/>
              </a:spcBef>
              <a:buFontTx/>
              <a:buChar char="•"/>
            </a:pPr>
            <a:r>
              <a:rPr lang="en-US" sz="1800"/>
              <a:t> Relatively cheap with academic pricing</a:t>
            </a:r>
          </a:p>
          <a:p>
            <a:pPr>
              <a:spcBef>
                <a:spcPct val="50000"/>
              </a:spcBef>
              <a:buFontTx/>
              <a:buBlip>
                <a:blip r:embed="rId2"/>
              </a:buBlip>
            </a:pPr>
            <a:r>
              <a:rPr lang="en-US"/>
              <a:t>  SPSS and SAS</a:t>
            </a:r>
          </a:p>
          <a:p>
            <a:pPr lvl="1">
              <a:spcBef>
                <a:spcPct val="50000"/>
              </a:spcBef>
              <a:buFontTx/>
              <a:buChar char="•"/>
            </a:pPr>
            <a:r>
              <a:rPr lang="en-US" sz="1800"/>
              <a:t> have full data-mining capabilities (see previous slides)</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ctrTitle"/>
          </p:nvPr>
        </p:nvSpPr>
        <p:spPr>
          <a:xfrm>
            <a:off x="457200" y="381000"/>
            <a:ext cx="8305800" cy="685800"/>
          </a:xfrm>
        </p:spPr>
        <p:txBody>
          <a:bodyPr/>
          <a:lstStyle/>
          <a:p>
            <a:r>
              <a:rPr lang="en-US" smtClean="0"/>
              <a:t>Meta-Analysis</a:t>
            </a:r>
          </a:p>
        </p:txBody>
      </p:sp>
      <p:sp>
        <p:nvSpPr>
          <p:cNvPr id="14339" name="Text Box 3"/>
          <p:cNvSpPr txBox="1">
            <a:spLocks noChangeArrowheads="1"/>
          </p:cNvSpPr>
          <p:nvPr/>
        </p:nvSpPr>
        <p:spPr bwMode="auto">
          <a:xfrm>
            <a:off x="1295400" y="1524000"/>
            <a:ext cx="6172200" cy="1282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8" charset="0"/>
              </a:defRPr>
            </a:lvl1pPr>
            <a:lvl2pPr>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spcBef>
                <a:spcPct val="50000"/>
              </a:spcBef>
              <a:buFontTx/>
              <a:buBlip>
                <a:blip r:embed="rId2"/>
              </a:buBlip>
            </a:pPr>
            <a:r>
              <a:rPr lang="en-US"/>
              <a:t>  Biostat   </a:t>
            </a:r>
            <a:r>
              <a:rPr lang="en-US" sz="1800">
                <a:solidFill>
                  <a:srgbClr val="0000FF"/>
                </a:solidFill>
                <a:latin typeface="Arial" charset="0"/>
                <a:hlinkClick r:id="rId3"/>
              </a:rPr>
              <a:t>http://www.metaanalysis.com</a:t>
            </a:r>
            <a:endParaRPr lang="en-US" sz="1800">
              <a:solidFill>
                <a:srgbClr val="0000FF"/>
              </a:solidFill>
              <a:latin typeface="Arial" charset="0"/>
            </a:endParaRPr>
          </a:p>
          <a:p>
            <a:pPr lvl="1">
              <a:spcBef>
                <a:spcPct val="50000"/>
              </a:spcBef>
              <a:buFontTx/>
              <a:buChar char="•"/>
            </a:pPr>
            <a:r>
              <a:rPr lang="en-US" sz="1800"/>
              <a:t> For research synthesis</a:t>
            </a:r>
          </a:p>
          <a:p>
            <a:pPr lvl="1">
              <a:spcBef>
                <a:spcPct val="50000"/>
              </a:spcBef>
              <a:buFontTx/>
              <a:buChar char="•"/>
            </a:pPr>
            <a:r>
              <a:rPr lang="en-US" sz="1800"/>
              <a:t> Report-generating capabilities </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ctrTitle"/>
          </p:nvPr>
        </p:nvSpPr>
        <p:spPr>
          <a:xfrm>
            <a:off x="457200" y="381000"/>
            <a:ext cx="8305800" cy="1219200"/>
          </a:xfrm>
        </p:spPr>
        <p:txBody>
          <a:bodyPr/>
          <a:lstStyle/>
          <a:p>
            <a:r>
              <a:rPr lang="en-US" smtClean="0"/>
              <a:t>Geographic</a:t>
            </a:r>
            <a:br>
              <a:rPr lang="en-US" smtClean="0"/>
            </a:br>
            <a:r>
              <a:rPr lang="en-US" smtClean="0"/>
              <a:t>Information Systems</a:t>
            </a:r>
          </a:p>
        </p:txBody>
      </p:sp>
      <p:sp>
        <p:nvSpPr>
          <p:cNvPr id="15363" name="Text Box 3"/>
          <p:cNvSpPr txBox="1">
            <a:spLocks noChangeArrowheads="1"/>
          </p:cNvSpPr>
          <p:nvPr/>
        </p:nvSpPr>
        <p:spPr bwMode="auto">
          <a:xfrm>
            <a:off x="1371600" y="2362200"/>
            <a:ext cx="6172200" cy="1695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8" charset="0"/>
              </a:defRPr>
            </a:lvl1pPr>
            <a:lvl2pPr>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spcBef>
                <a:spcPct val="50000"/>
              </a:spcBef>
              <a:buFontTx/>
              <a:buBlip>
                <a:blip r:embed="rId2"/>
              </a:buBlip>
            </a:pPr>
            <a:r>
              <a:rPr lang="en-US"/>
              <a:t>  ArcGIS   </a:t>
            </a:r>
            <a:r>
              <a:rPr lang="en-US" sz="1800">
                <a:solidFill>
                  <a:srgbClr val="0000FF"/>
                </a:solidFill>
                <a:latin typeface="Arial" charset="0"/>
                <a:hlinkClick r:id="rId3"/>
              </a:rPr>
              <a:t>http://esri.com</a:t>
            </a:r>
            <a:endParaRPr lang="en-US" sz="1800">
              <a:solidFill>
                <a:srgbClr val="0000FF"/>
              </a:solidFill>
              <a:latin typeface="Arial" charset="0"/>
            </a:endParaRPr>
          </a:p>
          <a:p>
            <a:pPr lvl="1">
              <a:spcBef>
                <a:spcPct val="50000"/>
              </a:spcBef>
              <a:buFontTx/>
              <a:buChar char="•"/>
            </a:pPr>
            <a:r>
              <a:rPr lang="en-US" sz="1800"/>
              <a:t> For displaying and analyzing geographic information</a:t>
            </a:r>
          </a:p>
          <a:p>
            <a:pPr lvl="1">
              <a:spcBef>
                <a:spcPct val="50000"/>
              </a:spcBef>
              <a:buFontTx/>
              <a:buChar char="•"/>
            </a:pPr>
            <a:r>
              <a:rPr lang="en-US" sz="1800"/>
              <a:t> Many different kinds of software for various tasks</a:t>
            </a:r>
          </a:p>
          <a:p>
            <a:pPr lvl="1">
              <a:spcBef>
                <a:spcPct val="50000"/>
              </a:spcBef>
              <a:buFontTx/>
              <a:buChar char="•"/>
            </a:pPr>
            <a:r>
              <a:rPr lang="en-US" sz="1800"/>
              <a:t> Hot area of statistics – displaying map info </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ctrTitle"/>
          </p:nvPr>
        </p:nvSpPr>
        <p:spPr>
          <a:xfrm>
            <a:off x="457200" y="381000"/>
            <a:ext cx="8305800" cy="685800"/>
          </a:xfrm>
        </p:spPr>
        <p:txBody>
          <a:bodyPr/>
          <a:lstStyle/>
          <a:p>
            <a:r>
              <a:rPr lang="en-US" dirty="0" smtClean="0"/>
              <a:t>Simulation</a:t>
            </a:r>
          </a:p>
        </p:txBody>
      </p:sp>
      <p:sp>
        <p:nvSpPr>
          <p:cNvPr id="16387" name="Text Box 3"/>
          <p:cNvSpPr txBox="1">
            <a:spLocks noChangeArrowheads="1"/>
          </p:cNvSpPr>
          <p:nvPr/>
        </p:nvSpPr>
        <p:spPr bwMode="auto">
          <a:xfrm>
            <a:off x="1295400" y="1371600"/>
            <a:ext cx="6172200" cy="53091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8" charset="0"/>
              </a:defRPr>
            </a:lvl1pPr>
            <a:lvl2pPr>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spcBef>
                <a:spcPct val="50000"/>
              </a:spcBef>
              <a:buFontTx/>
              <a:buBlip>
                <a:blip r:embed="rId2"/>
              </a:buBlip>
            </a:pPr>
            <a:r>
              <a:rPr lang="en-US" dirty="0"/>
              <a:t>  @Risk  </a:t>
            </a:r>
            <a:r>
              <a:rPr lang="en-US" sz="1800" dirty="0">
                <a:solidFill>
                  <a:srgbClr val="0000FF"/>
                </a:solidFill>
                <a:latin typeface="Arial" charset="0"/>
                <a:hlinkClick r:id="rId3"/>
              </a:rPr>
              <a:t>http://www.palisade.com/</a:t>
            </a:r>
            <a:endParaRPr lang="en-US" sz="1800" dirty="0">
              <a:solidFill>
                <a:srgbClr val="0000FF"/>
              </a:solidFill>
              <a:latin typeface="Arial" charset="0"/>
            </a:endParaRPr>
          </a:p>
          <a:p>
            <a:pPr lvl="1">
              <a:spcBef>
                <a:spcPct val="50000"/>
              </a:spcBef>
              <a:buFontTx/>
              <a:buChar char="•"/>
            </a:pPr>
            <a:r>
              <a:rPr lang="en-US" sz="1800" dirty="0"/>
              <a:t> Simulation using spreadsheet add-ins</a:t>
            </a:r>
          </a:p>
          <a:p>
            <a:pPr lvl="1">
              <a:spcBef>
                <a:spcPct val="50000"/>
              </a:spcBef>
              <a:buFontTx/>
              <a:buChar char="•"/>
            </a:pPr>
            <a:r>
              <a:rPr lang="en-US" sz="1800" dirty="0"/>
              <a:t> Report-generating capabilities</a:t>
            </a:r>
          </a:p>
          <a:p>
            <a:pPr lvl="1">
              <a:spcBef>
                <a:spcPct val="50000"/>
              </a:spcBef>
              <a:buFontTx/>
              <a:buChar char="•"/>
            </a:pPr>
            <a:r>
              <a:rPr lang="en-US" sz="1800" dirty="0"/>
              <a:t> Graphical summaries</a:t>
            </a:r>
          </a:p>
          <a:p>
            <a:pPr>
              <a:spcBef>
                <a:spcPct val="50000"/>
              </a:spcBef>
              <a:buFontTx/>
              <a:buBlip>
                <a:blip r:embed="rId2"/>
              </a:buBlip>
            </a:pPr>
            <a:r>
              <a:rPr lang="en-US" dirty="0"/>
              <a:t>  </a:t>
            </a:r>
            <a:r>
              <a:rPr lang="en-US" dirty="0" smtClean="0"/>
              <a:t>Arena  </a:t>
            </a:r>
            <a:r>
              <a:rPr lang="en-US" sz="1800" dirty="0">
                <a:solidFill>
                  <a:srgbClr val="0000FF"/>
                </a:solidFill>
                <a:latin typeface="Arial" charset="0"/>
                <a:hlinkClick r:id="rId4"/>
              </a:rPr>
              <a:t>http://</a:t>
            </a:r>
            <a:r>
              <a:rPr lang="en-US" sz="1800" dirty="0" smtClean="0">
                <a:solidFill>
                  <a:srgbClr val="0000FF"/>
                </a:solidFill>
                <a:latin typeface="Arial" charset="0"/>
                <a:hlinkClick r:id="rId4"/>
              </a:rPr>
              <a:t>www.arenasimulation.com/</a:t>
            </a:r>
            <a:endParaRPr lang="en-US" sz="1800" dirty="0">
              <a:solidFill>
                <a:srgbClr val="0000FF"/>
              </a:solidFill>
              <a:latin typeface="Arial" charset="0"/>
            </a:endParaRPr>
          </a:p>
          <a:p>
            <a:pPr lvl="1">
              <a:spcBef>
                <a:spcPct val="50000"/>
              </a:spcBef>
              <a:buFontTx/>
              <a:buChar char="•"/>
            </a:pPr>
            <a:r>
              <a:rPr lang="en-US" sz="1800" dirty="0"/>
              <a:t> </a:t>
            </a:r>
            <a:r>
              <a:rPr lang="en-US" sz="1800" dirty="0" smtClean="0"/>
              <a:t>Discrete event simulation</a:t>
            </a:r>
            <a:endParaRPr lang="en-US" sz="1800" dirty="0"/>
          </a:p>
          <a:p>
            <a:pPr lvl="1">
              <a:spcBef>
                <a:spcPct val="50000"/>
              </a:spcBef>
              <a:buFontTx/>
              <a:buChar char="•"/>
            </a:pPr>
            <a:r>
              <a:rPr lang="en-US" sz="1800" dirty="0"/>
              <a:t> </a:t>
            </a:r>
            <a:r>
              <a:rPr lang="en-US" sz="1800" dirty="0" smtClean="0"/>
              <a:t>Flowcharting in Microsoft Visio</a:t>
            </a:r>
          </a:p>
          <a:p>
            <a:pPr lvl="1">
              <a:spcBef>
                <a:spcPct val="50000"/>
              </a:spcBef>
              <a:buFontTx/>
              <a:buChar char="•"/>
            </a:pPr>
            <a:r>
              <a:rPr lang="en-US" sz="1800" dirty="0" smtClean="0"/>
              <a:t> Import/export to </a:t>
            </a:r>
            <a:r>
              <a:rPr lang="en-US" sz="1800" dirty="0" err="1" smtClean="0"/>
              <a:t>Miscrosoft</a:t>
            </a:r>
            <a:r>
              <a:rPr lang="en-US" sz="1800" dirty="0" smtClean="0"/>
              <a:t> Excel or Access</a:t>
            </a:r>
            <a:endParaRPr lang="en-US" sz="1800" dirty="0"/>
          </a:p>
          <a:p>
            <a:pPr lvl="1">
              <a:spcBef>
                <a:spcPct val="50000"/>
              </a:spcBef>
              <a:buFontTx/>
              <a:buChar char="•"/>
            </a:pPr>
            <a:r>
              <a:rPr lang="en-US" sz="1800" dirty="0"/>
              <a:t> </a:t>
            </a:r>
            <a:r>
              <a:rPr lang="en-US" sz="1800" dirty="0" smtClean="0"/>
              <a:t>Includes Visual Basic for Applications</a:t>
            </a:r>
            <a:endParaRPr lang="en-US" sz="1800" dirty="0"/>
          </a:p>
          <a:p>
            <a:pPr>
              <a:spcBef>
                <a:spcPct val="50000"/>
              </a:spcBef>
              <a:buFontTx/>
              <a:buBlip>
                <a:blip r:embed="rId2"/>
              </a:buBlip>
            </a:pPr>
            <a:r>
              <a:rPr lang="en-US" dirty="0"/>
              <a:t>  </a:t>
            </a:r>
            <a:r>
              <a:rPr lang="en-US" dirty="0" err="1"/>
              <a:t>XLSim</a:t>
            </a:r>
            <a:r>
              <a:rPr lang="en-US" dirty="0"/>
              <a:t>  </a:t>
            </a:r>
            <a:r>
              <a:rPr lang="en-US" sz="1800" dirty="0">
                <a:solidFill>
                  <a:srgbClr val="0000FF"/>
                </a:solidFill>
                <a:latin typeface="Arial" charset="0"/>
                <a:hlinkClick r:id="rId5"/>
              </a:rPr>
              <a:t>http://www.analycorp.com</a:t>
            </a:r>
            <a:endParaRPr lang="en-US" sz="1800" dirty="0">
              <a:solidFill>
                <a:srgbClr val="0000FF"/>
              </a:solidFill>
              <a:latin typeface="Arial" charset="0"/>
            </a:endParaRPr>
          </a:p>
          <a:p>
            <a:pPr lvl="1">
              <a:spcBef>
                <a:spcPct val="50000"/>
              </a:spcBef>
              <a:buFontTx/>
              <a:buChar char="•"/>
            </a:pPr>
            <a:r>
              <a:rPr lang="en-US" sz="1800" dirty="0"/>
              <a:t> Excel-based</a:t>
            </a:r>
          </a:p>
          <a:p>
            <a:pPr lvl="1">
              <a:spcBef>
                <a:spcPct val="50000"/>
              </a:spcBef>
              <a:buFontTx/>
              <a:buChar char="•"/>
            </a:pPr>
            <a:r>
              <a:rPr lang="en-US" sz="1800" dirty="0"/>
              <a:t> Pedagogy is stressed</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ctrTitle"/>
          </p:nvPr>
        </p:nvSpPr>
        <p:spPr>
          <a:xfrm>
            <a:off x="457200" y="381000"/>
            <a:ext cx="8305800" cy="685800"/>
          </a:xfrm>
        </p:spPr>
        <p:txBody>
          <a:bodyPr/>
          <a:lstStyle/>
          <a:p>
            <a:r>
              <a:rPr lang="en-US" smtClean="0"/>
              <a:t>Health Care Quality</a:t>
            </a:r>
            <a:r>
              <a:rPr lang="en-US" smtClean="0">
                <a:solidFill>
                  <a:srgbClr val="FF33CC"/>
                </a:solidFill>
              </a:rPr>
              <a:t> </a:t>
            </a:r>
            <a:endParaRPr lang="en-US" smtClean="0"/>
          </a:p>
        </p:txBody>
      </p:sp>
      <p:sp>
        <p:nvSpPr>
          <p:cNvPr id="17411" name="Text Box 3"/>
          <p:cNvSpPr txBox="1">
            <a:spLocks noChangeArrowheads="1"/>
          </p:cNvSpPr>
          <p:nvPr/>
        </p:nvSpPr>
        <p:spPr bwMode="auto">
          <a:xfrm>
            <a:off x="228600" y="1828800"/>
            <a:ext cx="8610600" cy="3508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8" charset="0"/>
              </a:defRPr>
            </a:lvl1pPr>
            <a:lvl2pPr>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spcBef>
                <a:spcPct val="50000"/>
              </a:spcBef>
              <a:buFontTx/>
              <a:buBlip>
                <a:blip r:embed="rId2"/>
              </a:buBlip>
            </a:pPr>
            <a:endParaRPr lang="en-US"/>
          </a:p>
          <a:p>
            <a:pPr>
              <a:buFontTx/>
              <a:buBlip>
                <a:blip r:embed="rId2"/>
              </a:buBlip>
            </a:pPr>
            <a:r>
              <a:rPr lang="en-US"/>
              <a:t>  Association for Benchmarking Health Care   </a:t>
            </a:r>
            <a:r>
              <a:rPr lang="en-US" sz="1800">
                <a:solidFill>
                  <a:srgbClr val="0000FF"/>
                </a:solidFill>
                <a:latin typeface="Arial" charset="0"/>
                <a:hlinkClick r:id="rId3"/>
              </a:rPr>
              <a:t>http://www.abhc.org</a:t>
            </a:r>
            <a:endParaRPr lang="en-US" sz="1800">
              <a:solidFill>
                <a:srgbClr val="0000FF"/>
              </a:solidFill>
              <a:latin typeface="Arial" charset="0"/>
            </a:endParaRPr>
          </a:p>
          <a:p>
            <a:pPr lvl="1">
              <a:lnSpc>
                <a:spcPct val="130000"/>
              </a:lnSpc>
              <a:buFontTx/>
              <a:buChar char="•"/>
            </a:pPr>
            <a:r>
              <a:rPr lang="en-US"/>
              <a:t> </a:t>
            </a:r>
            <a:r>
              <a:rPr lang="en-US" sz="1800"/>
              <a:t>benchmarking sharing</a:t>
            </a:r>
          </a:p>
          <a:p>
            <a:pPr lvl="1">
              <a:lnSpc>
                <a:spcPct val="130000"/>
              </a:lnSpc>
              <a:buFontTx/>
              <a:buChar char="•"/>
            </a:pPr>
            <a:r>
              <a:rPr lang="en-US" sz="1800"/>
              <a:t> individual or group membership</a:t>
            </a:r>
          </a:p>
          <a:p>
            <a:pPr lvl="1">
              <a:lnSpc>
                <a:spcPct val="130000"/>
              </a:lnSpc>
              <a:buFontTx/>
              <a:buChar char="•"/>
            </a:pPr>
            <a:endParaRPr lang="en-US" sz="1800"/>
          </a:p>
          <a:p>
            <a:pPr>
              <a:lnSpc>
                <a:spcPct val="110000"/>
              </a:lnSpc>
              <a:spcBef>
                <a:spcPct val="50000"/>
              </a:spcBef>
              <a:buFontTx/>
              <a:buBlip>
                <a:blip r:embed="rId2"/>
              </a:buBlip>
            </a:pPr>
            <a:r>
              <a:rPr lang="en-US"/>
              <a:t> American Society for Quality </a:t>
            </a:r>
            <a:r>
              <a:rPr lang="en-US" sz="1800">
                <a:solidFill>
                  <a:srgbClr val="0000FF"/>
                </a:solidFill>
                <a:latin typeface="Arial" charset="0"/>
                <a:hlinkClick r:id="rId4"/>
              </a:rPr>
              <a:t>http://www.asq.org/</a:t>
            </a:r>
            <a:endParaRPr lang="en-US" sz="1800">
              <a:solidFill>
                <a:srgbClr val="0000FF"/>
              </a:solidFill>
              <a:latin typeface="Arial" charset="0"/>
            </a:endParaRPr>
          </a:p>
          <a:p>
            <a:pPr lvl="1">
              <a:lnSpc>
                <a:spcPct val="110000"/>
              </a:lnSpc>
              <a:spcBef>
                <a:spcPct val="50000"/>
              </a:spcBef>
              <a:buFontTx/>
              <a:buChar char="•"/>
            </a:pPr>
            <a:r>
              <a:rPr lang="en-US" sz="1800"/>
              <a:t> books and resources</a:t>
            </a:r>
          </a:p>
          <a:p>
            <a:pPr lvl="1">
              <a:lnSpc>
                <a:spcPct val="110000"/>
              </a:lnSpc>
              <a:spcBef>
                <a:spcPct val="50000"/>
              </a:spcBef>
              <a:buFontTx/>
              <a:buChar char="•"/>
            </a:pPr>
            <a:r>
              <a:rPr lang="en-US" sz="1800"/>
              <a:t> industry but also services</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ctrTitle"/>
          </p:nvPr>
        </p:nvSpPr>
        <p:spPr>
          <a:xfrm>
            <a:off x="457200" y="381000"/>
            <a:ext cx="8305800" cy="685800"/>
          </a:xfrm>
        </p:spPr>
        <p:txBody>
          <a:bodyPr/>
          <a:lstStyle/>
          <a:p>
            <a:r>
              <a:rPr lang="en-US" smtClean="0"/>
              <a:t>Health Care Management</a:t>
            </a:r>
          </a:p>
        </p:txBody>
      </p:sp>
      <p:sp>
        <p:nvSpPr>
          <p:cNvPr id="18435" name="Text Box 3"/>
          <p:cNvSpPr txBox="1">
            <a:spLocks noChangeArrowheads="1"/>
          </p:cNvSpPr>
          <p:nvPr/>
        </p:nvSpPr>
        <p:spPr bwMode="auto">
          <a:xfrm>
            <a:off x="1295400" y="1524000"/>
            <a:ext cx="6172200" cy="4164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indent="-396875">
              <a:tabLst>
                <a:tab pos="457200" algn="l"/>
              </a:tabLst>
              <a:defRPr sz="2400">
                <a:solidFill>
                  <a:schemeClr val="tx1"/>
                </a:solidFill>
                <a:latin typeface="Times New Roman" pitchFamily="18" charset="0"/>
              </a:defRPr>
            </a:lvl1pPr>
            <a:lvl2pPr marL="571500">
              <a:tabLst>
                <a:tab pos="457200" algn="l"/>
              </a:tabLst>
              <a:defRPr sz="2400">
                <a:solidFill>
                  <a:schemeClr val="tx1"/>
                </a:solidFill>
                <a:latin typeface="Times New Roman" pitchFamily="18" charset="0"/>
              </a:defRPr>
            </a:lvl2pPr>
            <a:lvl3pPr marL="1143000" indent="-228600">
              <a:tabLst>
                <a:tab pos="457200" algn="l"/>
              </a:tabLst>
              <a:defRPr sz="2400">
                <a:solidFill>
                  <a:schemeClr val="tx1"/>
                </a:solidFill>
                <a:latin typeface="Times New Roman" pitchFamily="18" charset="0"/>
              </a:defRPr>
            </a:lvl3pPr>
            <a:lvl4pPr marL="1600200" indent="-228600">
              <a:tabLst>
                <a:tab pos="457200" algn="l"/>
              </a:tabLst>
              <a:defRPr sz="2400">
                <a:solidFill>
                  <a:schemeClr val="tx1"/>
                </a:solidFill>
                <a:latin typeface="Times New Roman" pitchFamily="18" charset="0"/>
              </a:defRPr>
            </a:lvl4pPr>
            <a:lvl5pPr marL="2057400" indent="-228600">
              <a:tabLst>
                <a:tab pos="457200" algn="l"/>
              </a:tabLst>
              <a:defRPr sz="2400">
                <a:solidFill>
                  <a:schemeClr val="tx1"/>
                </a:solidFill>
                <a:latin typeface="Times New Roman" pitchFamily="18" charset="0"/>
              </a:defRPr>
            </a:lvl5pPr>
            <a:lvl6pPr marL="2514600" indent="-228600" eaLnBrk="0" fontAlgn="base" hangingPunct="0">
              <a:spcBef>
                <a:spcPct val="0"/>
              </a:spcBef>
              <a:spcAft>
                <a:spcPct val="0"/>
              </a:spcAft>
              <a:tabLst>
                <a:tab pos="457200" algn="l"/>
              </a:tabLst>
              <a:defRPr sz="2400">
                <a:solidFill>
                  <a:schemeClr val="tx1"/>
                </a:solidFill>
                <a:latin typeface="Times New Roman" pitchFamily="18" charset="0"/>
              </a:defRPr>
            </a:lvl6pPr>
            <a:lvl7pPr marL="2971800" indent="-228600" eaLnBrk="0" fontAlgn="base" hangingPunct="0">
              <a:spcBef>
                <a:spcPct val="0"/>
              </a:spcBef>
              <a:spcAft>
                <a:spcPct val="0"/>
              </a:spcAft>
              <a:tabLst>
                <a:tab pos="457200" algn="l"/>
              </a:tabLst>
              <a:defRPr sz="2400">
                <a:solidFill>
                  <a:schemeClr val="tx1"/>
                </a:solidFill>
                <a:latin typeface="Times New Roman" pitchFamily="18" charset="0"/>
              </a:defRPr>
            </a:lvl7pPr>
            <a:lvl8pPr marL="3429000" indent="-228600" eaLnBrk="0" fontAlgn="base" hangingPunct="0">
              <a:spcBef>
                <a:spcPct val="0"/>
              </a:spcBef>
              <a:spcAft>
                <a:spcPct val="0"/>
              </a:spcAft>
              <a:tabLst>
                <a:tab pos="457200" algn="l"/>
              </a:tabLst>
              <a:defRPr sz="2400">
                <a:solidFill>
                  <a:schemeClr val="tx1"/>
                </a:solidFill>
                <a:latin typeface="Times New Roman" pitchFamily="18" charset="0"/>
              </a:defRPr>
            </a:lvl8pPr>
            <a:lvl9pPr marL="3886200" indent="-228600" eaLnBrk="0" fontAlgn="base" hangingPunct="0">
              <a:spcBef>
                <a:spcPct val="0"/>
              </a:spcBef>
              <a:spcAft>
                <a:spcPct val="0"/>
              </a:spcAft>
              <a:tabLst>
                <a:tab pos="457200" algn="l"/>
              </a:tabLst>
              <a:defRPr sz="2400">
                <a:solidFill>
                  <a:schemeClr val="tx1"/>
                </a:solidFill>
                <a:latin typeface="Times New Roman" pitchFamily="18" charset="0"/>
              </a:defRPr>
            </a:lvl9pPr>
          </a:lstStyle>
          <a:p>
            <a:pPr>
              <a:spcBef>
                <a:spcPct val="50000"/>
              </a:spcBef>
              <a:buFontTx/>
              <a:buBlip>
                <a:blip r:embed="rId2"/>
              </a:buBlip>
            </a:pPr>
            <a:r>
              <a:rPr lang="en-US"/>
              <a:t>National Institute for Health Care Management Research and Educational Foundation  </a:t>
            </a:r>
            <a:r>
              <a:rPr lang="en-US" sz="1800">
                <a:solidFill>
                  <a:srgbClr val="0000FF"/>
                </a:solidFill>
                <a:latin typeface="Arial" charset="0"/>
                <a:hlinkClick r:id="rId3"/>
              </a:rPr>
              <a:t>http://www.nihcm.org/</a:t>
            </a:r>
            <a:endParaRPr lang="en-US" sz="1800">
              <a:solidFill>
                <a:srgbClr val="0000FF"/>
              </a:solidFill>
              <a:latin typeface="Arial" charset="0"/>
            </a:endParaRPr>
          </a:p>
          <a:p>
            <a:pPr lvl="1">
              <a:spcBef>
                <a:spcPct val="50000"/>
              </a:spcBef>
              <a:buFontTx/>
              <a:buChar char="•"/>
            </a:pPr>
            <a:r>
              <a:rPr lang="en-US" sz="1800"/>
              <a:t>  non-profit, nor-partisan</a:t>
            </a:r>
          </a:p>
          <a:p>
            <a:pPr lvl="1">
              <a:spcBef>
                <a:spcPct val="50000"/>
              </a:spcBef>
              <a:buFontTx/>
              <a:buChar char="•"/>
            </a:pPr>
            <a:r>
              <a:rPr lang="en-US" sz="1800"/>
              <a:t> research, policy analysis </a:t>
            </a:r>
          </a:p>
          <a:p>
            <a:pPr>
              <a:spcBef>
                <a:spcPct val="50000"/>
              </a:spcBef>
              <a:buFontTx/>
              <a:buBlip>
                <a:blip r:embed="rId2"/>
              </a:buBlip>
            </a:pPr>
            <a:r>
              <a:rPr lang="en-US"/>
              <a:t>  HCFA -</a:t>
            </a:r>
            <a:r>
              <a:rPr lang="en-US" sz="1800"/>
              <a:t> </a:t>
            </a:r>
            <a:r>
              <a:rPr lang="en-US"/>
              <a:t>Health Care Financial Management Association   </a:t>
            </a:r>
            <a:r>
              <a:rPr lang="en-US" sz="1800">
                <a:solidFill>
                  <a:srgbClr val="0000FF"/>
                </a:solidFill>
                <a:latin typeface="Arial" charset="0"/>
                <a:hlinkClick r:id="rId4"/>
              </a:rPr>
              <a:t>http://www.hfma.org/</a:t>
            </a:r>
            <a:endParaRPr lang="en-US" sz="1800">
              <a:solidFill>
                <a:srgbClr val="0000FF"/>
              </a:solidFill>
              <a:latin typeface="Arial" charset="0"/>
            </a:endParaRPr>
          </a:p>
          <a:p>
            <a:pPr lvl="1">
              <a:spcBef>
                <a:spcPct val="50000"/>
              </a:spcBef>
              <a:buFontTx/>
              <a:buChar char="•"/>
            </a:pPr>
            <a:r>
              <a:rPr lang="en-US" sz="1800"/>
              <a:t> 32,000 management professionals</a:t>
            </a:r>
          </a:p>
          <a:p>
            <a:pPr lvl="1">
              <a:spcBef>
                <a:spcPct val="50000"/>
              </a:spcBef>
              <a:buFontTx/>
              <a:buChar char="•"/>
            </a:pPr>
            <a:r>
              <a:rPr lang="en-US" sz="1800"/>
              <a:t> career assistance and job banks</a:t>
            </a:r>
          </a:p>
          <a:p>
            <a:pPr lvl="1">
              <a:spcBef>
                <a:spcPct val="50000"/>
              </a:spcBef>
            </a:pPr>
            <a:endParaRPr lang="en-US" sz="1800"/>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8"/>
          <p:cNvSpPr>
            <a:spLocks noGrp="1" noChangeArrowheads="1"/>
          </p:cNvSpPr>
          <p:nvPr>
            <p:ph type="ctrTitle"/>
          </p:nvPr>
        </p:nvSpPr>
        <p:spPr>
          <a:xfrm>
            <a:off x="457200" y="381000"/>
            <a:ext cx="8305800" cy="685800"/>
          </a:xfrm>
          <a:noFill/>
        </p:spPr>
        <p:txBody>
          <a:bodyPr/>
          <a:lstStyle/>
          <a:p>
            <a:r>
              <a:rPr lang="en-US" smtClean="0"/>
              <a:t>Things Change …</a:t>
            </a:r>
          </a:p>
        </p:txBody>
      </p:sp>
      <p:sp>
        <p:nvSpPr>
          <p:cNvPr id="19459" name="Text Box 10"/>
          <p:cNvSpPr txBox="1">
            <a:spLocks noChangeArrowheads="1"/>
          </p:cNvSpPr>
          <p:nvPr/>
        </p:nvSpPr>
        <p:spPr bwMode="auto">
          <a:xfrm>
            <a:off x="1752600" y="1981200"/>
            <a:ext cx="5410200" cy="82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spcBef>
                <a:spcPct val="50000"/>
              </a:spcBef>
            </a:pPr>
            <a:r>
              <a:rPr lang="en-US"/>
              <a:t>Statistical software evolves.  Do your own research.  Ask professionals for advice.</a:t>
            </a:r>
          </a:p>
        </p:txBody>
      </p:sp>
      <p:pic>
        <p:nvPicPr>
          <p:cNvPr id="19460" name="Picture 11" descr="Learning to Fly 3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52800" y="3048000"/>
            <a:ext cx="2160588" cy="2557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ext Box 8"/>
          <p:cNvSpPr txBox="1">
            <a:spLocks noChangeArrowheads="1"/>
          </p:cNvSpPr>
          <p:nvPr/>
        </p:nvSpPr>
        <p:spPr bwMode="auto">
          <a:xfrm>
            <a:off x="1219200" y="5715000"/>
            <a:ext cx="6629400" cy="825500"/>
          </a:xfrm>
          <a:prstGeom prst="rect">
            <a:avLst/>
          </a:prstGeom>
          <a:solidFill>
            <a:srgbClr val="FFFF99">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spcBef>
                <a:spcPct val="50000"/>
              </a:spcBef>
            </a:pPr>
            <a:r>
              <a:rPr lang="en-US" sz="1600" i="1">
                <a:solidFill>
                  <a:schemeClr val="accent2"/>
                </a:solidFill>
              </a:rPr>
              <a:t>Disclaimer</a:t>
            </a:r>
            <a:r>
              <a:rPr lang="en-US" sz="1600"/>
              <a:t>  The web links listed here are not intended as endorsements, but rather as sources of information.  The commercial market evolves continually, so any list is quickly outdated.  But it may provide a place to start.</a:t>
            </a:r>
          </a:p>
        </p:txBody>
      </p:sp>
      <p:pic>
        <p:nvPicPr>
          <p:cNvPr id="20483" name="Picture 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00400" y="2667000"/>
            <a:ext cx="2895600" cy="289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84" name="Rectangle 14"/>
          <p:cNvSpPr>
            <a:spLocks noGrp="1" noChangeArrowheads="1"/>
          </p:cNvSpPr>
          <p:nvPr>
            <p:ph type="ctrTitle"/>
          </p:nvPr>
        </p:nvSpPr>
        <p:spPr>
          <a:xfrm>
            <a:off x="762000" y="762000"/>
            <a:ext cx="7772400" cy="2057400"/>
          </a:xfrm>
          <a:noFill/>
        </p:spPr>
        <p:txBody>
          <a:bodyPr/>
          <a:lstStyle/>
          <a:p>
            <a:pPr>
              <a:lnSpc>
                <a:spcPct val="60000"/>
              </a:lnSpc>
            </a:pPr>
            <a:r>
              <a:rPr lang="en-US" i="1" smtClean="0"/>
              <a:t>Better things are coming …</a:t>
            </a:r>
            <a:br>
              <a:rPr lang="en-US" i="1" smtClean="0"/>
            </a:br>
            <a:r>
              <a:rPr lang="en-US" i="1" smtClean="0"/>
              <a:t/>
            </a:r>
            <a:br>
              <a:rPr lang="en-US" i="1" smtClean="0"/>
            </a:br>
            <a:r>
              <a:rPr lang="en-US" sz="2400" b="1" smtClean="0">
                <a:solidFill>
                  <a:srgbClr val="FF3300"/>
                </a:solidFill>
                <a:latin typeface="Arial" charset="0"/>
              </a:rPr>
              <a:t>WORK IN PROGRESS</a:t>
            </a:r>
            <a:br>
              <a:rPr lang="en-US" sz="2400" b="1" smtClean="0">
                <a:solidFill>
                  <a:srgbClr val="FF3300"/>
                </a:solidFill>
                <a:latin typeface="Arial" charset="0"/>
              </a:rPr>
            </a:br>
            <a:r>
              <a:rPr lang="en-US" sz="2400" b="1" smtClean="0">
                <a:solidFill>
                  <a:srgbClr val="FF3300"/>
                </a:solidFill>
                <a:latin typeface="Arial" charset="0"/>
              </a:rPr>
              <a:t> THIS PRESENTATION IS EVOLVING</a:t>
            </a:r>
            <a:r>
              <a:rPr lang="en-US" i="1" smtClean="0"/>
              <a:t> </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5"/>
          <p:cNvSpPr>
            <a:spLocks noGrp="1" noChangeArrowheads="1"/>
          </p:cNvSpPr>
          <p:nvPr>
            <p:ph type="ctrTitle"/>
          </p:nvPr>
        </p:nvSpPr>
        <p:spPr>
          <a:xfrm>
            <a:off x="457200" y="381000"/>
            <a:ext cx="8305800" cy="685800"/>
          </a:xfrm>
          <a:noFill/>
        </p:spPr>
        <p:txBody>
          <a:bodyPr/>
          <a:lstStyle/>
          <a:p>
            <a:r>
              <a:rPr lang="en-US" smtClean="0"/>
              <a:t>The “Right” Software?</a:t>
            </a:r>
          </a:p>
        </p:txBody>
      </p:sp>
      <p:sp>
        <p:nvSpPr>
          <p:cNvPr id="3075" name="Text Box 6"/>
          <p:cNvSpPr txBox="1">
            <a:spLocks noChangeArrowheads="1"/>
          </p:cNvSpPr>
          <p:nvPr/>
        </p:nvSpPr>
        <p:spPr bwMode="auto">
          <a:xfrm>
            <a:off x="990600" y="1524000"/>
            <a:ext cx="6172200" cy="4929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8" charset="0"/>
              </a:defRPr>
            </a:lvl1pPr>
            <a:lvl2pPr>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spcBef>
                <a:spcPct val="50000"/>
              </a:spcBef>
              <a:buFontTx/>
              <a:buBlip>
                <a:blip r:embed="rId2"/>
              </a:buBlip>
            </a:pPr>
            <a:r>
              <a:rPr lang="en-US"/>
              <a:t>   </a:t>
            </a:r>
            <a:r>
              <a:rPr lang="en-US">
                <a:solidFill>
                  <a:srgbClr val="0000FF"/>
                </a:solidFill>
                <a:latin typeface="Arial" charset="0"/>
              </a:rPr>
              <a:t>All- purpose stand-alone software</a:t>
            </a:r>
          </a:p>
          <a:p>
            <a:pPr lvl="1">
              <a:spcBef>
                <a:spcPct val="10000"/>
              </a:spcBef>
            </a:pPr>
            <a:r>
              <a:rPr lang="en-US" sz="1800"/>
              <a:t>“Packages” that you buy for your PC or license for your organization.  They are written in a language such as C, and can handle a great variety of statistical tasks.  Site licenses often expensive, but there may be student versions.</a:t>
            </a:r>
          </a:p>
          <a:p>
            <a:pPr>
              <a:spcBef>
                <a:spcPct val="50000"/>
              </a:spcBef>
              <a:buFontTx/>
              <a:buBlip>
                <a:blip r:embed="rId2"/>
              </a:buBlip>
            </a:pPr>
            <a:r>
              <a:rPr lang="en-US"/>
              <a:t>   </a:t>
            </a:r>
            <a:r>
              <a:rPr lang="en-US">
                <a:solidFill>
                  <a:srgbClr val="0000FF"/>
                </a:solidFill>
                <a:latin typeface="Arial" charset="0"/>
              </a:rPr>
              <a:t>Add-ins that work with Excel</a:t>
            </a:r>
          </a:p>
          <a:p>
            <a:pPr lvl="1">
              <a:spcBef>
                <a:spcPct val="10000"/>
              </a:spcBef>
            </a:pPr>
            <a:r>
              <a:rPr lang="en-US" sz="1800"/>
              <a:t>Purchase or install free from a textbook CD.  These may be powerful general purpose (higher priced) or limited to the tasks taught in introductory statistics classes (cheap or free).  Usually written in VBA.</a:t>
            </a:r>
          </a:p>
          <a:p>
            <a:pPr>
              <a:spcBef>
                <a:spcPct val="50000"/>
              </a:spcBef>
              <a:buFontTx/>
              <a:buBlip>
                <a:blip r:embed="rId2"/>
              </a:buBlip>
            </a:pPr>
            <a:r>
              <a:rPr lang="en-US"/>
              <a:t>   </a:t>
            </a:r>
            <a:r>
              <a:rPr lang="en-US">
                <a:solidFill>
                  <a:srgbClr val="0000FF"/>
                </a:solidFill>
                <a:latin typeface="Arial" charset="0"/>
              </a:rPr>
              <a:t>Special-purpose software</a:t>
            </a:r>
          </a:p>
          <a:p>
            <a:pPr lvl="1">
              <a:spcBef>
                <a:spcPct val="10000"/>
              </a:spcBef>
            </a:pPr>
            <a:r>
              <a:rPr lang="en-US" sz="1800"/>
              <a:t>Optimized for specific tasks (e.g., data mining, geographic information systems, structural equation modeling).  Generally expensive, but lower-priced Excel-based versions or discounts may be available.</a:t>
            </a:r>
            <a:endParaRPr lang="en-US"/>
          </a:p>
        </p:txBody>
      </p:sp>
      <p:pic>
        <p:nvPicPr>
          <p:cNvPr id="3076" name="Picture 7" descr="Business 91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96138" y="3657600"/>
            <a:ext cx="1947862" cy="1862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7" name="Text Box 8"/>
          <p:cNvSpPr txBox="1">
            <a:spLocks noChangeArrowheads="1"/>
          </p:cNvSpPr>
          <p:nvPr/>
        </p:nvSpPr>
        <p:spPr bwMode="auto">
          <a:xfrm>
            <a:off x="7162800" y="2819400"/>
            <a:ext cx="1600200" cy="82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ctr">
              <a:spcBef>
                <a:spcPct val="50000"/>
              </a:spcBef>
            </a:pPr>
            <a:r>
              <a:rPr lang="en-US" sz="1600">
                <a:solidFill>
                  <a:srgbClr val="FF3300"/>
                </a:solidFill>
              </a:rPr>
              <a:t>Choose the “right” software for your needs</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ctrTitle"/>
          </p:nvPr>
        </p:nvSpPr>
        <p:spPr>
          <a:xfrm>
            <a:off x="457200" y="381000"/>
            <a:ext cx="8305800" cy="685800"/>
          </a:xfrm>
        </p:spPr>
        <p:txBody>
          <a:bodyPr/>
          <a:lstStyle/>
          <a:p>
            <a:r>
              <a:rPr lang="en-US" smtClean="0"/>
              <a:t>General Statistics - I</a:t>
            </a:r>
          </a:p>
        </p:txBody>
      </p:sp>
      <p:sp>
        <p:nvSpPr>
          <p:cNvPr id="4099" name="Text Box 3"/>
          <p:cNvSpPr txBox="1">
            <a:spLocks noChangeArrowheads="1"/>
          </p:cNvSpPr>
          <p:nvPr/>
        </p:nvSpPr>
        <p:spPr bwMode="auto">
          <a:xfrm>
            <a:off x="914400" y="1676400"/>
            <a:ext cx="7848600" cy="430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8" charset="0"/>
              </a:defRPr>
            </a:lvl1pPr>
            <a:lvl2pPr>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spcBef>
                <a:spcPct val="50000"/>
              </a:spcBef>
              <a:buFontTx/>
              <a:buBlip>
                <a:blip r:embed="rId2"/>
              </a:buBlip>
            </a:pPr>
            <a:r>
              <a:rPr lang="en-US"/>
              <a:t>  MINITAB  </a:t>
            </a:r>
            <a:r>
              <a:rPr lang="en-US" sz="1800">
                <a:solidFill>
                  <a:srgbClr val="0000FF"/>
                </a:solidFill>
                <a:latin typeface="Arial" charset="0"/>
                <a:hlinkClick r:id="rId3"/>
              </a:rPr>
              <a:t>http://www.minitab.com</a:t>
            </a:r>
            <a:endParaRPr lang="en-US">
              <a:solidFill>
                <a:srgbClr val="0000FF"/>
              </a:solidFill>
              <a:latin typeface="Arial" charset="0"/>
            </a:endParaRPr>
          </a:p>
          <a:p>
            <a:pPr lvl="1">
              <a:spcBef>
                <a:spcPct val="50000"/>
              </a:spcBef>
              <a:buFontTx/>
              <a:buChar char="•"/>
            </a:pPr>
            <a:r>
              <a:rPr lang="en-US" sz="1800"/>
              <a:t> affordable “rental” educational version  </a:t>
            </a:r>
            <a:r>
              <a:rPr lang="en-US" sz="1800">
                <a:solidFill>
                  <a:srgbClr val="0000FF"/>
                </a:solidFill>
                <a:latin typeface="Arial" charset="0"/>
                <a:hlinkClick r:id="rId4"/>
              </a:rPr>
              <a:t>http://www.e-academy.com</a:t>
            </a:r>
            <a:endParaRPr lang="en-US" sz="1800"/>
          </a:p>
          <a:p>
            <a:pPr lvl="1">
              <a:spcBef>
                <a:spcPct val="50000"/>
              </a:spcBef>
              <a:buFontTx/>
              <a:buChar char="•"/>
            </a:pPr>
            <a:r>
              <a:rPr lang="en-US" sz="1800"/>
              <a:t> on-line and phone support</a:t>
            </a:r>
          </a:p>
          <a:p>
            <a:pPr lvl="1">
              <a:spcBef>
                <a:spcPct val="50000"/>
              </a:spcBef>
              <a:buFontTx/>
              <a:buChar char="•"/>
            </a:pPr>
            <a:r>
              <a:rPr lang="en-US" sz="1800"/>
              <a:t> easy to use by novices</a:t>
            </a:r>
          </a:p>
          <a:p>
            <a:pPr lvl="1">
              <a:spcBef>
                <a:spcPct val="50000"/>
              </a:spcBef>
              <a:buFontTx/>
              <a:buChar char="•"/>
            </a:pPr>
            <a:r>
              <a:rPr lang="en-US" sz="1800"/>
              <a:t> very widely used in education</a:t>
            </a:r>
          </a:p>
          <a:p>
            <a:pPr>
              <a:spcBef>
                <a:spcPct val="50000"/>
              </a:spcBef>
              <a:buFontTx/>
              <a:buBlip>
                <a:blip r:embed="rId2"/>
              </a:buBlip>
            </a:pPr>
            <a:r>
              <a:rPr lang="en-US"/>
              <a:t>  SAS  </a:t>
            </a:r>
            <a:r>
              <a:rPr lang="en-US" sz="1800">
                <a:solidFill>
                  <a:srgbClr val="0000FF"/>
                </a:solidFill>
                <a:latin typeface="Arial" charset="0"/>
                <a:hlinkClick r:id="rId5"/>
              </a:rPr>
              <a:t>http://www.sas.com</a:t>
            </a:r>
            <a:endParaRPr lang="en-US">
              <a:solidFill>
                <a:srgbClr val="0000FF"/>
              </a:solidFill>
              <a:latin typeface="Arial" charset="0"/>
            </a:endParaRPr>
          </a:p>
          <a:p>
            <a:pPr lvl="1">
              <a:spcBef>
                <a:spcPct val="50000"/>
              </a:spcBef>
              <a:buFontTx/>
              <a:buChar char="•"/>
            </a:pPr>
            <a:r>
              <a:rPr lang="en-US" sz="1800"/>
              <a:t> high-end software that does everything</a:t>
            </a:r>
          </a:p>
          <a:p>
            <a:pPr lvl="1">
              <a:spcBef>
                <a:spcPct val="50000"/>
              </a:spcBef>
              <a:buFontTx/>
              <a:buChar char="•"/>
            </a:pPr>
            <a:r>
              <a:rPr lang="en-US" sz="1800"/>
              <a:t> used by high-end researchers</a:t>
            </a:r>
          </a:p>
          <a:p>
            <a:pPr lvl="1">
              <a:spcBef>
                <a:spcPct val="50000"/>
              </a:spcBef>
              <a:buFontTx/>
              <a:buChar char="•"/>
            </a:pPr>
            <a:r>
              <a:rPr lang="en-US" sz="1800"/>
              <a:t> powerful command language</a:t>
            </a:r>
          </a:p>
          <a:p>
            <a:pPr lvl="1">
              <a:spcBef>
                <a:spcPct val="50000"/>
              </a:spcBef>
              <a:buFontTx/>
              <a:buChar char="•"/>
            </a:pPr>
            <a:r>
              <a:rPr lang="en-US" sz="1800"/>
              <a:t> requires training</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ctrTitle"/>
          </p:nvPr>
        </p:nvSpPr>
        <p:spPr>
          <a:xfrm>
            <a:off x="457200" y="381000"/>
            <a:ext cx="8305800" cy="685800"/>
          </a:xfrm>
        </p:spPr>
        <p:txBody>
          <a:bodyPr/>
          <a:lstStyle/>
          <a:p>
            <a:r>
              <a:rPr lang="en-US" smtClean="0"/>
              <a:t>General Statistics - II</a:t>
            </a:r>
          </a:p>
        </p:txBody>
      </p:sp>
      <p:sp>
        <p:nvSpPr>
          <p:cNvPr id="5123" name="Text Box 3"/>
          <p:cNvSpPr txBox="1">
            <a:spLocks noChangeArrowheads="1"/>
          </p:cNvSpPr>
          <p:nvPr/>
        </p:nvSpPr>
        <p:spPr bwMode="auto">
          <a:xfrm>
            <a:off x="914400" y="1676400"/>
            <a:ext cx="7239000" cy="3894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8" charset="0"/>
              </a:defRPr>
            </a:lvl1pPr>
            <a:lvl2pPr>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spcBef>
                <a:spcPct val="50000"/>
              </a:spcBef>
              <a:buFontTx/>
              <a:buBlip>
                <a:blip r:embed="rId2"/>
              </a:buBlip>
            </a:pPr>
            <a:r>
              <a:rPr lang="en-US"/>
              <a:t>  SPSS   </a:t>
            </a:r>
            <a:r>
              <a:rPr lang="en-US" sz="1800">
                <a:solidFill>
                  <a:srgbClr val="0000FF"/>
                </a:solidFill>
                <a:latin typeface="Arial" charset="0"/>
                <a:hlinkClick r:id="rId3"/>
              </a:rPr>
              <a:t>http://www.spss.com</a:t>
            </a:r>
            <a:endParaRPr lang="en-US">
              <a:solidFill>
                <a:srgbClr val="0000FF"/>
              </a:solidFill>
              <a:latin typeface="Arial" charset="0"/>
            </a:endParaRPr>
          </a:p>
          <a:p>
            <a:pPr lvl="1">
              <a:spcBef>
                <a:spcPct val="50000"/>
              </a:spcBef>
              <a:buFontTx/>
              <a:buChar char="•"/>
            </a:pPr>
            <a:r>
              <a:rPr lang="en-US" sz="1800"/>
              <a:t> affordable educational version</a:t>
            </a:r>
          </a:p>
          <a:p>
            <a:pPr lvl="1">
              <a:spcBef>
                <a:spcPct val="50000"/>
              </a:spcBef>
              <a:buFontTx/>
              <a:buChar char="•"/>
            </a:pPr>
            <a:r>
              <a:rPr lang="en-US" sz="1800"/>
              <a:t> powerful commercial version</a:t>
            </a:r>
          </a:p>
          <a:p>
            <a:pPr lvl="1">
              <a:spcBef>
                <a:spcPct val="50000"/>
              </a:spcBef>
              <a:buFontTx/>
              <a:buChar char="•"/>
            </a:pPr>
            <a:r>
              <a:rPr lang="en-US" sz="1800"/>
              <a:t> oriented toward social research</a:t>
            </a:r>
          </a:p>
          <a:p>
            <a:pPr lvl="1">
              <a:spcBef>
                <a:spcPct val="50000"/>
              </a:spcBef>
              <a:buFontTx/>
              <a:buChar char="•"/>
            </a:pPr>
            <a:r>
              <a:rPr lang="en-US" sz="1800"/>
              <a:t> high-end software that does everything </a:t>
            </a:r>
          </a:p>
          <a:p>
            <a:pPr>
              <a:spcBef>
                <a:spcPct val="50000"/>
              </a:spcBef>
              <a:buFontTx/>
              <a:buBlip>
                <a:blip r:embed="rId2"/>
              </a:buBlip>
            </a:pPr>
            <a:r>
              <a:rPr lang="en-US"/>
              <a:t>  Stata   </a:t>
            </a:r>
            <a:r>
              <a:rPr lang="en-US" sz="1800">
                <a:solidFill>
                  <a:srgbClr val="0000FF"/>
                </a:solidFill>
                <a:latin typeface="Arial" charset="0"/>
                <a:hlinkClick r:id="rId4"/>
              </a:rPr>
              <a:t>http://www.stata.com</a:t>
            </a:r>
            <a:endParaRPr lang="en-US">
              <a:solidFill>
                <a:srgbClr val="0000FF"/>
              </a:solidFill>
              <a:latin typeface="Arial" charset="0"/>
            </a:endParaRPr>
          </a:p>
          <a:p>
            <a:pPr lvl="1">
              <a:spcBef>
                <a:spcPct val="50000"/>
              </a:spcBef>
              <a:buFontTx/>
              <a:buChar char="•"/>
            </a:pPr>
            <a:r>
              <a:rPr lang="en-US" sz="1800"/>
              <a:t> powerful general purpose package (esp. non-parametric)</a:t>
            </a:r>
          </a:p>
          <a:p>
            <a:pPr lvl="1">
              <a:spcBef>
                <a:spcPct val="50000"/>
              </a:spcBef>
              <a:buFontTx/>
              <a:buChar char="•"/>
            </a:pPr>
            <a:r>
              <a:rPr lang="en-US" sz="1800"/>
              <a:t> command driven (must learn to type commands)</a:t>
            </a:r>
          </a:p>
          <a:p>
            <a:pPr lvl="1">
              <a:spcBef>
                <a:spcPct val="50000"/>
              </a:spcBef>
              <a:buFontTx/>
              <a:buChar char="•"/>
            </a:pPr>
            <a:r>
              <a:rPr lang="en-US" sz="1800"/>
              <a:t> reviewed in </a:t>
            </a:r>
            <a:r>
              <a:rPr lang="en-US" sz="1800" i="1"/>
              <a:t>The American Statistician</a:t>
            </a:r>
            <a:r>
              <a:rPr lang="en-US" sz="1800"/>
              <a:t> 56, 3, Aug. 2002, pp. 235-246.</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ctrTitle"/>
          </p:nvPr>
        </p:nvSpPr>
        <p:spPr>
          <a:xfrm>
            <a:off x="457200" y="381000"/>
            <a:ext cx="8305800" cy="685800"/>
          </a:xfrm>
        </p:spPr>
        <p:txBody>
          <a:bodyPr/>
          <a:lstStyle/>
          <a:p>
            <a:r>
              <a:rPr lang="en-US" smtClean="0"/>
              <a:t>General Statistics - III</a:t>
            </a:r>
          </a:p>
        </p:txBody>
      </p:sp>
      <p:sp>
        <p:nvSpPr>
          <p:cNvPr id="6147" name="Text Box 3"/>
          <p:cNvSpPr txBox="1">
            <a:spLocks noChangeArrowheads="1"/>
          </p:cNvSpPr>
          <p:nvPr/>
        </p:nvSpPr>
        <p:spPr bwMode="auto">
          <a:xfrm>
            <a:off x="914400" y="1676400"/>
            <a:ext cx="7239000" cy="3894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8" charset="0"/>
              </a:defRPr>
            </a:lvl1pPr>
            <a:lvl2pPr>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spcBef>
                <a:spcPct val="50000"/>
              </a:spcBef>
              <a:buFontTx/>
              <a:buBlip>
                <a:blip r:embed="rId2"/>
              </a:buBlip>
            </a:pPr>
            <a:r>
              <a:rPr lang="en-US"/>
              <a:t>  StatTools   </a:t>
            </a:r>
            <a:r>
              <a:rPr lang="en-US" sz="1800">
                <a:solidFill>
                  <a:srgbClr val="0000FF"/>
                </a:solidFill>
                <a:latin typeface="Arial" charset="0"/>
                <a:hlinkClick r:id="rId3"/>
              </a:rPr>
              <a:t>http://www.palisade.com/stattools/</a:t>
            </a:r>
            <a:endParaRPr lang="en-US">
              <a:solidFill>
                <a:srgbClr val="0000FF"/>
              </a:solidFill>
              <a:latin typeface="Arial" charset="0"/>
            </a:endParaRPr>
          </a:p>
          <a:p>
            <a:pPr lvl="1">
              <a:spcBef>
                <a:spcPct val="50000"/>
              </a:spcBef>
              <a:buFontTx/>
              <a:buChar char="•"/>
            </a:pPr>
            <a:r>
              <a:rPr lang="en-US" sz="1800"/>
              <a:t> affordable educational version</a:t>
            </a:r>
          </a:p>
          <a:p>
            <a:pPr lvl="1">
              <a:spcBef>
                <a:spcPct val="50000"/>
              </a:spcBef>
              <a:buFontTx/>
              <a:buChar char="•"/>
            </a:pPr>
            <a:r>
              <a:rPr lang="en-US" sz="1800"/>
              <a:t> powerful commercial version</a:t>
            </a:r>
          </a:p>
          <a:p>
            <a:pPr lvl="1">
              <a:spcBef>
                <a:spcPct val="50000"/>
              </a:spcBef>
              <a:buFontTx/>
              <a:buChar char="•"/>
            </a:pPr>
            <a:r>
              <a:rPr lang="en-US" sz="1800"/>
              <a:t> spreadsheet-oriented</a:t>
            </a:r>
          </a:p>
          <a:p>
            <a:pPr>
              <a:spcBef>
                <a:spcPct val="50000"/>
              </a:spcBef>
              <a:buFontTx/>
              <a:buBlip>
                <a:blip r:embed="rId2"/>
              </a:buBlip>
            </a:pPr>
            <a:r>
              <a:rPr lang="en-US"/>
              <a:t>  SYSTAT   </a:t>
            </a:r>
            <a:r>
              <a:rPr lang="en-US" sz="1800">
                <a:solidFill>
                  <a:srgbClr val="0000FF"/>
                </a:solidFill>
                <a:latin typeface="Arial" charset="0"/>
                <a:hlinkClick r:id="rId4"/>
              </a:rPr>
              <a:t>http://www.systat.com</a:t>
            </a:r>
            <a:endParaRPr lang="en-US">
              <a:solidFill>
                <a:srgbClr val="0000FF"/>
              </a:solidFill>
              <a:latin typeface="Arial" charset="0"/>
            </a:endParaRPr>
          </a:p>
          <a:p>
            <a:pPr lvl="1">
              <a:spcBef>
                <a:spcPct val="50000"/>
              </a:spcBef>
              <a:buFontTx/>
              <a:buChar char="•"/>
            </a:pPr>
            <a:r>
              <a:rPr lang="en-US" sz="1800"/>
              <a:t> powerful general purpose package</a:t>
            </a:r>
          </a:p>
          <a:p>
            <a:pPr lvl="1">
              <a:spcBef>
                <a:spcPct val="50000"/>
              </a:spcBef>
              <a:buFontTx/>
              <a:buChar char="•"/>
            </a:pPr>
            <a:r>
              <a:rPr lang="en-US" sz="1800"/>
              <a:t> command driven (must learn to type commands)</a:t>
            </a:r>
          </a:p>
          <a:p>
            <a:pPr lvl="1">
              <a:spcBef>
                <a:spcPct val="50000"/>
              </a:spcBef>
              <a:buFontTx/>
              <a:buChar char="•"/>
            </a:pPr>
            <a:r>
              <a:rPr lang="en-US" sz="1800"/>
              <a:t> good for data visualization</a:t>
            </a:r>
          </a:p>
          <a:p>
            <a:pPr lvl="1">
              <a:spcBef>
                <a:spcPct val="50000"/>
              </a:spcBef>
              <a:buFontTx/>
              <a:buChar char="•"/>
            </a:pPr>
            <a:endParaRPr lang="en-US" sz="1800"/>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1026"/>
          <p:cNvSpPr>
            <a:spLocks noGrp="1" noChangeArrowheads="1"/>
          </p:cNvSpPr>
          <p:nvPr>
            <p:ph type="ctrTitle"/>
          </p:nvPr>
        </p:nvSpPr>
        <p:spPr>
          <a:xfrm>
            <a:off x="457200" y="381000"/>
            <a:ext cx="8305800" cy="685800"/>
          </a:xfrm>
        </p:spPr>
        <p:txBody>
          <a:bodyPr/>
          <a:lstStyle/>
          <a:p>
            <a:r>
              <a:rPr lang="en-US" smtClean="0"/>
              <a:t>General Statistics - IV</a:t>
            </a:r>
          </a:p>
        </p:txBody>
      </p:sp>
      <p:sp>
        <p:nvSpPr>
          <p:cNvPr id="7171" name="Text Box 1027"/>
          <p:cNvSpPr txBox="1">
            <a:spLocks noChangeArrowheads="1"/>
          </p:cNvSpPr>
          <p:nvPr/>
        </p:nvSpPr>
        <p:spPr bwMode="auto">
          <a:xfrm>
            <a:off x="914400" y="1676400"/>
            <a:ext cx="7391400" cy="361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8" charset="0"/>
              </a:defRPr>
            </a:lvl1pPr>
            <a:lvl2pPr>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spcBef>
                <a:spcPct val="50000"/>
              </a:spcBef>
              <a:buFontTx/>
              <a:buBlip>
                <a:blip r:embed="rId2"/>
              </a:buBlip>
            </a:pPr>
            <a:r>
              <a:rPr lang="en-US"/>
              <a:t>  JMP   </a:t>
            </a:r>
            <a:r>
              <a:rPr lang="en-US" sz="1800">
                <a:solidFill>
                  <a:srgbClr val="0000FF"/>
                </a:solidFill>
                <a:latin typeface="Arial" charset="0"/>
                <a:hlinkClick r:id="rId3"/>
              </a:rPr>
              <a:t>http://www.jmpdiscovery.com</a:t>
            </a:r>
            <a:endParaRPr lang="en-US">
              <a:solidFill>
                <a:srgbClr val="0000FF"/>
              </a:solidFill>
              <a:latin typeface="Arial" charset="0"/>
            </a:endParaRPr>
          </a:p>
          <a:p>
            <a:pPr lvl="1">
              <a:spcBef>
                <a:spcPct val="50000"/>
              </a:spcBef>
              <a:buFontTx/>
              <a:buChar char="•"/>
            </a:pPr>
            <a:r>
              <a:rPr lang="en-US" sz="1800"/>
              <a:t> affordable educational version (by SAS)</a:t>
            </a:r>
          </a:p>
          <a:p>
            <a:pPr lvl="1">
              <a:spcBef>
                <a:spcPct val="50000"/>
              </a:spcBef>
              <a:buFontTx/>
              <a:buChar char="•"/>
            </a:pPr>
            <a:r>
              <a:rPr lang="en-US" sz="1800"/>
              <a:t> visual, graphical orientation</a:t>
            </a:r>
          </a:p>
          <a:p>
            <a:pPr lvl="1">
              <a:spcBef>
                <a:spcPct val="50000"/>
              </a:spcBef>
              <a:buFontTx/>
              <a:buChar char="•"/>
            </a:pPr>
            <a:r>
              <a:rPr lang="en-US" sz="1800"/>
              <a:t> somewhat oriented toward social research</a:t>
            </a:r>
          </a:p>
          <a:p>
            <a:pPr lvl="1">
              <a:spcBef>
                <a:spcPct val="50000"/>
              </a:spcBef>
              <a:buFontTx/>
              <a:buChar char="•"/>
            </a:pPr>
            <a:r>
              <a:rPr lang="en-US" sz="1800"/>
              <a:t> reviewed in </a:t>
            </a:r>
            <a:r>
              <a:rPr lang="en-US" sz="1800" i="1"/>
              <a:t>The American Statistician</a:t>
            </a:r>
            <a:r>
              <a:rPr lang="en-US" sz="1800"/>
              <a:t> 56, 1, Feb. 2002, pp. 72-75.</a:t>
            </a:r>
          </a:p>
          <a:p>
            <a:pPr>
              <a:spcBef>
                <a:spcPct val="50000"/>
              </a:spcBef>
              <a:buFontTx/>
              <a:buBlip>
                <a:blip r:embed="rId2"/>
              </a:buBlip>
            </a:pPr>
            <a:r>
              <a:rPr lang="en-US"/>
              <a:t>  MPlus   </a:t>
            </a:r>
            <a:r>
              <a:rPr lang="en-US" sz="1800">
                <a:solidFill>
                  <a:srgbClr val="0000FF"/>
                </a:solidFill>
                <a:latin typeface="Arial" charset="0"/>
                <a:hlinkClick r:id="rId4"/>
              </a:rPr>
              <a:t>http://www.statmodel.com</a:t>
            </a:r>
            <a:endParaRPr lang="en-US">
              <a:solidFill>
                <a:srgbClr val="0000FF"/>
              </a:solidFill>
              <a:latin typeface="Arial" charset="0"/>
            </a:endParaRPr>
          </a:p>
          <a:p>
            <a:pPr lvl="1">
              <a:spcBef>
                <a:spcPct val="50000"/>
              </a:spcBef>
              <a:buFontTx/>
              <a:buChar char="•"/>
            </a:pPr>
            <a:r>
              <a:rPr lang="en-US" sz="1800"/>
              <a:t> specialized</a:t>
            </a:r>
          </a:p>
          <a:p>
            <a:pPr lvl="1">
              <a:spcBef>
                <a:spcPct val="50000"/>
              </a:spcBef>
              <a:buFontTx/>
              <a:buChar char="•"/>
            </a:pPr>
            <a:r>
              <a:rPr lang="en-US" sz="1800"/>
              <a:t> advanced features (e.g., Structural Equation Modeling</a:t>
            </a:r>
            <a:r>
              <a:rPr lang="en-US"/>
              <a:t>)</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ctrTitle"/>
          </p:nvPr>
        </p:nvSpPr>
        <p:spPr>
          <a:xfrm>
            <a:off x="457200" y="381000"/>
            <a:ext cx="8305800" cy="685800"/>
          </a:xfrm>
        </p:spPr>
        <p:txBody>
          <a:bodyPr/>
          <a:lstStyle/>
          <a:p>
            <a:r>
              <a:rPr lang="en-US" smtClean="0"/>
              <a:t>General Statistics - V</a:t>
            </a:r>
          </a:p>
        </p:txBody>
      </p:sp>
      <p:sp>
        <p:nvSpPr>
          <p:cNvPr id="8195" name="Text Box 3"/>
          <p:cNvSpPr txBox="1">
            <a:spLocks noChangeArrowheads="1"/>
          </p:cNvSpPr>
          <p:nvPr/>
        </p:nvSpPr>
        <p:spPr bwMode="auto">
          <a:xfrm>
            <a:off x="914400" y="1676400"/>
            <a:ext cx="7848600" cy="3481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8" charset="0"/>
              </a:defRPr>
            </a:lvl1pPr>
            <a:lvl2pPr>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spcBef>
                <a:spcPct val="50000"/>
              </a:spcBef>
              <a:buFontTx/>
              <a:buBlip>
                <a:blip r:embed="rId2"/>
              </a:buBlip>
            </a:pPr>
            <a:r>
              <a:rPr lang="en-US"/>
              <a:t>  S-Plus  </a:t>
            </a:r>
            <a:r>
              <a:rPr lang="en-US" sz="1800">
                <a:solidFill>
                  <a:srgbClr val="0000FF"/>
                </a:solidFill>
                <a:latin typeface="Arial" charset="0"/>
                <a:hlinkClick r:id="rId3"/>
              </a:rPr>
              <a:t>http://insightful.com</a:t>
            </a:r>
            <a:endParaRPr lang="en-US">
              <a:solidFill>
                <a:srgbClr val="0000FF"/>
              </a:solidFill>
              <a:latin typeface="Arial" charset="0"/>
            </a:endParaRPr>
          </a:p>
          <a:p>
            <a:pPr lvl="1">
              <a:spcBef>
                <a:spcPct val="50000"/>
              </a:spcBef>
              <a:buFontTx/>
              <a:buChar char="•"/>
            </a:pPr>
            <a:r>
              <a:rPr lang="en-US" sz="1800"/>
              <a:t> powerful language with programming capability</a:t>
            </a:r>
          </a:p>
          <a:p>
            <a:pPr lvl="1">
              <a:spcBef>
                <a:spcPct val="50000"/>
              </a:spcBef>
              <a:buFontTx/>
              <a:buChar char="•"/>
            </a:pPr>
            <a:r>
              <a:rPr lang="en-US" sz="1800"/>
              <a:t> requires training to use effectively</a:t>
            </a:r>
          </a:p>
          <a:p>
            <a:pPr lvl="1">
              <a:spcBef>
                <a:spcPct val="50000"/>
              </a:spcBef>
              <a:buFontTx/>
              <a:buChar char="•"/>
            </a:pPr>
            <a:r>
              <a:rPr lang="en-US" sz="1800"/>
              <a:t> good reputation among statisticians in higher education</a:t>
            </a:r>
          </a:p>
          <a:p>
            <a:pPr>
              <a:spcBef>
                <a:spcPct val="50000"/>
              </a:spcBef>
              <a:buFontTx/>
              <a:buBlip>
                <a:blip r:embed="rId2"/>
              </a:buBlip>
            </a:pPr>
            <a:r>
              <a:rPr lang="en-US"/>
              <a:t>  MegaStat	 </a:t>
            </a:r>
            <a:r>
              <a:rPr lang="en-US" sz="1800">
                <a:solidFill>
                  <a:srgbClr val="0000FF"/>
                </a:solidFill>
                <a:latin typeface="Arial" charset="0"/>
                <a:hlinkClick r:id="rId4"/>
              </a:rPr>
              <a:t>http://blue.butler.edu/~orris/megastat/</a:t>
            </a:r>
            <a:endParaRPr lang="en-US" sz="1800">
              <a:solidFill>
                <a:srgbClr val="0000FF"/>
              </a:solidFill>
              <a:latin typeface="Arial" charset="0"/>
            </a:endParaRPr>
          </a:p>
          <a:p>
            <a:pPr lvl="1">
              <a:spcBef>
                <a:spcPct val="50000"/>
              </a:spcBef>
              <a:buFontTx/>
              <a:buChar char="•"/>
            </a:pPr>
            <a:r>
              <a:rPr lang="en-US" sz="1800"/>
              <a:t> Excel-based add-in</a:t>
            </a:r>
          </a:p>
          <a:p>
            <a:pPr lvl="1">
              <a:spcBef>
                <a:spcPct val="50000"/>
              </a:spcBef>
              <a:buFontTx/>
              <a:buChar char="•"/>
            </a:pPr>
            <a:r>
              <a:rPr lang="en-US" sz="1800"/>
              <a:t> provided by textbook publisher</a:t>
            </a:r>
          </a:p>
          <a:p>
            <a:pPr lvl="1">
              <a:spcBef>
                <a:spcPct val="50000"/>
              </a:spcBef>
              <a:buFontTx/>
              <a:buChar char="•"/>
            </a:pPr>
            <a:r>
              <a:rPr lang="en-US" sz="1800"/>
              <a:t> no training required</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ctrTitle"/>
          </p:nvPr>
        </p:nvSpPr>
        <p:spPr>
          <a:xfrm>
            <a:off x="457200" y="381000"/>
            <a:ext cx="8305800" cy="685800"/>
          </a:xfrm>
        </p:spPr>
        <p:txBody>
          <a:bodyPr/>
          <a:lstStyle/>
          <a:p>
            <a:r>
              <a:rPr lang="en-US" smtClean="0"/>
              <a:t>General Statistics - VI</a:t>
            </a:r>
          </a:p>
        </p:txBody>
      </p:sp>
      <p:sp>
        <p:nvSpPr>
          <p:cNvPr id="9219" name="Text Box 3"/>
          <p:cNvSpPr txBox="1">
            <a:spLocks noChangeArrowheads="1"/>
          </p:cNvSpPr>
          <p:nvPr/>
        </p:nvSpPr>
        <p:spPr bwMode="auto">
          <a:xfrm>
            <a:off x="990600" y="1676400"/>
            <a:ext cx="5410200" cy="3481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8" charset="0"/>
              </a:defRPr>
            </a:lvl1pPr>
            <a:lvl2pPr>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spcBef>
                <a:spcPct val="50000"/>
              </a:spcBef>
              <a:buFontTx/>
              <a:buBlip>
                <a:blip r:embed="rId2"/>
              </a:buBlip>
            </a:pPr>
            <a:r>
              <a:rPr lang="en-US"/>
              <a:t>  Statistica   </a:t>
            </a:r>
            <a:r>
              <a:rPr lang="en-US" sz="1800">
                <a:solidFill>
                  <a:srgbClr val="0000FF"/>
                </a:solidFill>
                <a:latin typeface="Arial" charset="0"/>
                <a:hlinkClick r:id="rId3"/>
              </a:rPr>
              <a:t>http://www.statsoft.com</a:t>
            </a:r>
            <a:endParaRPr lang="en-US">
              <a:solidFill>
                <a:srgbClr val="0000FF"/>
              </a:solidFill>
              <a:latin typeface="Arial" charset="0"/>
            </a:endParaRPr>
          </a:p>
          <a:p>
            <a:pPr lvl="1">
              <a:spcBef>
                <a:spcPct val="50000"/>
              </a:spcBef>
              <a:buFontTx/>
              <a:buChar char="•"/>
            </a:pPr>
            <a:r>
              <a:rPr lang="en-US" sz="1800"/>
              <a:t> data mining</a:t>
            </a:r>
          </a:p>
          <a:p>
            <a:pPr lvl="1">
              <a:spcBef>
                <a:spcPct val="50000"/>
              </a:spcBef>
              <a:buFontTx/>
              <a:buChar char="•"/>
            </a:pPr>
            <a:r>
              <a:rPr lang="en-US" sz="1800"/>
              <a:t> graphical orientation</a:t>
            </a:r>
          </a:p>
          <a:p>
            <a:pPr lvl="1">
              <a:spcBef>
                <a:spcPct val="50000"/>
              </a:spcBef>
              <a:buFontTx/>
              <a:buChar char="•"/>
            </a:pPr>
            <a:r>
              <a:rPr lang="en-US" sz="1800"/>
              <a:t> powerful</a:t>
            </a:r>
          </a:p>
          <a:p>
            <a:pPr>
              <a:spcBef>
                <a:spcPct val="50000"/>
              </a:spcBef>
              <a:buFontTx/>
              <a:buBlip>
                <a:blip r:embed="rId2"/>
              </a:buBlip>
            </a:pPr>
            <a:r>
              <a:rPr lang="en-US"/>
              <a:t>  NCSS  </a:t>
            </a:r>
            <a:r>
              <a:rPr lang="en-US" sz="1800">
                <a:solidFill>
                  <a:srgbClr val="0000FF"/>
                </a:solidFill>
                <a:latin typeface="Arial" charset="0"/>
                <a:hlinkClick r:id="rId4"/>
              </a:rPr>
              <a:t>http://www.ncss.com</a:t>
            </a:r>
            <a:endParaRPr lang="en-US">
              <a:solidFill>
                <a:srgbClr val="0000FF"/>
              </a:solidFill>
              <a:latin typeface="Arial" charset="0"/>
            </a:endParaRPr>
          </a:p>
          <a:p>
            <a:pPr lvl="1">
              <a:spcBef>
                <a:spcPct val="50000"/>
              </a:spcBef>
              <a:buFontTx/>
              <a:buChar char="•"/>
            </a:pPr>
            <a:r>
              <a:rPr lang="en-US" sz="1800"/>
              <a:t> does most basic tests</a:t>
            </a:r>
          </a:p>
          <a:p>
            <a:pPr lvl="1">
              <a:spcBef>
                <a:spcPct val="50000"/>
              </a:spcBef>
              <a:buFontTx/>
              <a:buChar char="•"/>
            </a:pPr>
            <a:r>
              <a:rPr lang="en-US" sz="1800"/>
              <a:t> design of experiments</a:t>
            </a:r>
          </a:p>
          <a:p>
            <a:pPr lvl="1">
              <a:spcBef>
                <a:spcPct val="50000"/>
              </a:spcBef>
              <a:buFontTx/>
              <a:buChar char="•"/>
            </a:pPr>
            <a:r>
              <a:rPr lang="en-US" sz="1800"/>
              <a:t> survival analysis</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ctrTitle"/>
          </p:nvPr>
        </p:nvSpPr>
        <p:spPr>
          <a:xfrm>
            <a:off x="457200" y="381000"/>
            <a:ext cx="8305800" cy="685800"/>
          </a:xfrm>
        </p:spPr>
        <p:txBody>
          <a:bodyPr/>
          <a:lstStyle/>
          <a:p>
            <a:r>
              <a:rPr lang="en-US" smtClean="0"/>
              <a:t>General Statistics - VII</a:t>
            </a:r>
          </a:p>
        </p:txBody>
      </p:sp>
      <p:sp>
        <p:nvSpPr>
          <p:cNvPr id="10243" name="Text Box 3"/>
          <p:cNvSpPr txBox="1">
            <a:spLocks noChangeArrowheads="1"/>
          </p:cNvSpPr>
          <p:nvPr/>
        </p:nvSpPr>
        <p:spPr bwMode="auto">
          <a:xfrm>
            <a:off x="990600" y="1676400"/>
            <a:ext cx="7239000" cy="361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8" charset="0"/>
              </a:defRPr>
            </a:lvl1pPr>
            <a:lvl2pPr>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spcBef>
                <a:spcPct val="50000"/>
              </a:spcBef>
              <a:buFontTx/>
              <a:buBlip>
                <a:blip r:embed="rId2"/>
              </a:buBlip>
            </a:pPr>
            <a:r>
              <a:rPr lang="en-US"/>
              <a:t>  StatExact   </a:t>
            </a:r>
            <a:r>
              <a:rPr lang="en-US" sz="1800">
                <a:solidFill>
                  <a:srgbClr val="0000FF"/>
                </a:solidFill>
                <a:latin typeface="Arial" charset="0"/>
                <a:hlinkClick r:id="rId3"/>
              </a:rPr>
              <a:t>http://www.cytel.com</a:t>
            </a:r>
            <a:endParaRPr lang="en-US">
              <a:solidFill>
                <a:srgbClr val="0000FF"/>
              </a:solidFill>
              <a:latin typeface="Arial" charset="0"/>
            </a:endParaRPr>
          </a:p>
          <a:p>
            <a:pPr lvl="1">
              <a:spcBef>
                <a:spcPct val="50000"/>
              </a:spcBef>
              <a:buFontTx/>
              <a:buChar char="•"/>
            </a:pPr>
            <a:r>
              <a:rPr lang="en-US" sz="1800"/>
              <a:t> common tests</a:t>
            </a:r>
          </a:p>
          <a:p>
            <a:pPr lvl="1">
              <a:spcBef>
                <a:spcPct val="50000"/>
              </a:spcBef>
              <a:buFontTx/>
              <a:buChar char="•"/>
            </a:pPr>
            <a:r>
              <a:rPr lang="en-US" sz="1800"/>
              <a:t> graphical orientation</a:t>
            </a:r>
          </a:p>
          <a:p>
            <a:pPr lvl="1">
              <a:spcBef>
                <a:spcPct val="50000"/>
              </a:spcBef>
              <a:buFontTx/>
              <a:buChar char="•"/>
            </a:pPr>
            <a:r>
              <a:rPr lang="en-US" sz="1800"/>
              <a:t> reviewed in </a:t>
            </a:r>
            <a:r>
              <a:rPr lang="en-US" sz="1800" i="1"/>
              <a:t>The American Statistician</a:t>
            </a:r>
            <a:r>
              <a:rPr lang="en-US" sz="1800"/>
              <a:t> 56, 3, Aug. 2002, pp. 235-246</a:t>
            </a:r>
            <a:r>
              <a:rPr lang="en-US"/>
              <a:t>.</a:t>
            </a:r>
            <a:endParaRPr lang="en-US" sz="1800"/>
          </a:p>
          <a:p>
            <a:pPr>
              <a:spcBef>
                <a:spcPct val="50000"/>
              </a:spcBef>
              <a:buFontTx/>
              <a:buBlip>
                <a:blip r:embed="rId2"/>
              </a:buBlip>
            </a:pPr>
            <a:r>
              <a:rPr lang="en-US"/>
              <a:t>  Resampling Stats  </a:t>
            </a:r>
            <a:r>
              <a:rPr lang="en-US" sz="1800">
                <a:solidFill>
                  <a:srgbClr val="0000FF"/>
                </a:solidFill>
                <a:latin typeface="Arial" charset="0"/>
                <a:hlinkClick r:id="rId4"/>
              </a:rPr>
              <a:t>http://www.resample.com</a:t>
            </a:r>
            <a:endParaRPr lang="en-US" sz="1800">
              <a:solidFill>
                <a:srgbClr val="0000FF"/>
              </a:solidFill>
              <a:latin typeface="Arial" charset="0"/>
            </a:endParaRPr>
          </a:p>
          <a:p>
            <a:pPr lvl="1">
              <a:spcBef>
                <a:spcPct val="50000"/>
              </a:spcBef>
              <a:buFontTx/>
              <a:buChar char="•"/>
            </a:pPr>
            <a:r>
              <a:rPr lang="en-US" sz="1800"/>
              <a:t> student version available</a:t>
            </a:r>
          </a:p>
          <a:p>
            <a:pPr lvl="1">
              <a:spcBef>
                <a:spcPct val="50000"/>
              </a:spcBef>
              <a:buFontTx/>
              <a:buChar char="•"/>
            </a:pPr>
            <a:r>
              <a:rPr lang="en-US" sz="1800"/>
              <a:t> limited focus</a:t>
            </a:r>
          </a:p>
          <a:p>
            <a:pPr lvl="1">
              <a:spcBef>
                <a:spcPct val="50000"/>
              </a:spcBef>
              <a:buFontTx/>
              <a:buChar char="•"/>
            </a:pPr>
            <a:r>
              <a:rPr lang="en-US" sz="1800"/>
              <a:t> uses simulation methods</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theme/theme1.xml><?xml version="1.0" encoding="utf-8"?>
<a:theme xmlns:a="http://schemas.openxmlformats.org/drawingml/2006/main" name="Default Design">
  <a:themeElements>
    <a:clrScheme name="Default 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fontScheme name="Default Design">
      <a:majorFont>
        <a:latin typeface="Comic Sans MS"/>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1238</TotalTime>
  <Words>895</Words>
  <Application>Microsoft Office PowerPoint</Application>
  <PresentationFormat>On-screen Show (4:3)</PresentationFormat>
  <Paragraphs>148</Paragraphs>
  <Slides>19</Slides>
  <Notes>0</Notes>
  <HiddenSlides>0</HiddenSlides>
  <MMClips>0</MMClips>
  <ScaleCrop>false</ScaleCrop>
  <HeadingPairs>
    <vt:vector size="4" baseType="variant">
      <vt:variant>
        <vt:lpstr>Theme</vt:lpstr>
      </vt:variant>
      <vt:variant>
        <vt:i4>1</vt:i4>
      </vt:variant>
      <vt:variant>
        <vt:lpstr>Slide Titles</vt:lpstr>
      </vt:variant>
      <vt:variant>
        <vt:i4>19</vt:i4>
      </vt:variant>
    </vt:vector>
  </HeadingPairs>
  <TitlesOfParts>
    <vt:vector size="20" baseType="lpstr">
      <vt:lpstr>Default Design</vt:lpstr>
      <vt:lpstr>Statistical Software</vt:lpstr>
      <vt:lpstr>The “Right” Software?</vt:lpstr>
      <vt:lpstr>General Statistics - I</vt:lpstr>
      <vt:lpstr>General Statistics - II</vt:lpstr>
      <vt:lpstr>General Statistics - III</vt:lpstr>
      <vt:lpstr>General Statistics - IV</vt:lpstr>
      <vt:lpstr>General Statistics - V</vt:lpstr>
      <vt:lpstr>General Statistics - VI</vt:lpstr>
      <vt:lpstr>General Statistics - VII</vt:lpstr>
      <vt:lpstr>Other Statistics</vt:lpstr>
      <vt:lpstr>Power and Sample Size</vt:lpstr>
      <vt:lpstr>Data Mining</vt:lpstr>
      <vt:lpstr>Meta-Analysis</vt:lpstr>
      <vt:lpstr>Geographic Information Systems</vt:lpstr>
      <vt:lpstr>Simulation</vt:lpstr>
      <vt:lpstr>Health Care Quality </vt:lpstr>
      <vt:lpstr>Health Care Management</vt:lpstr>
      <vt:lpstr>Things Change …</vt:lpstr>
      <vt:lpstr>Better things are coming …  WORK IN PROGRESS  THIS PRESENTATION IS EVOLVING </vt:lpstr>
    </vt:vector>
  </TitlesOfParts>
  <Company>The McGraw-Hill Companies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Commercial Products and Services</dc:title>
  <dc:subject>Chapter 1 - Overview of Statistics</dc:subject>
  <dc:creator>David P. Doane</dc:creator>
  <dc:description>Copyright (c) 2016 by McGraw-Hill.  This material is intended solely for educational use by purchasers of Doane/Seward 5e. It may not be copied or resold.</dc:description>
  <cp:lastModifiedBy>Blythe</cp:lastModifiedBy>
  <cp:revision>78</cp:revision>
  <dcterms:created xsi:type="dcterms:W3CDTF">2000-08-22T13:07:54Z</dcterms:created>
  <dcterms:modified xsi:type="dcterms:W3CDTF">2013-08-09T17:39:14Z</dcterms:modified>
</cp:coreProperties>
</file>