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1" r:id="rId3"/>
    <p:sldId id="282" r:id="rId4"/>
    <p:sldId id="271" r:id="rId5"/>
    <p:sldId id="272" r:id="rId6"/>
    <p:sldId id="261" r:id="rId7"/>
    <p:sldId id="274" r:id="rId8"/>
    <p:sldId id="262" r:id="rId9"/>
    <p:sldId id="258" r:id="rId10"/>
    <p:sldId id="267" r:id="rId11"/>
    <p:sldId id="279" r:id="rId12"/>
    <p:sldId id="259" r:id="rId13"/>
    <p:sldId id="270" r:id="rId14"/>
    <p:sldId id="275" r:id="rId15"/>
    <p:sldId id="276" r:id="rId16"/>
    <p:sldId id="260" r:id="rId17"/>
    <p:sldId id="268" r:id="rId18"/>
    <p:sldId id="269" r:id="rId19"/>
    <p:sldId id="277" r:id="rId20"/>
    <p:sldId id="278" r:id="rId21"/>
    <p:sldId id="280" r:id="rId2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6699FF"/>
    <a:srgbClr val="CC0000"/>
    <a:srgbClr val="FF0000"/>
    <a:srgbClr val="FFFFCC"/>
    <a:srgbClr val="FFFF99"/>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810" y="-3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D6F6982-5061-44C8-9F28-4836E9DE9980}" type="slidenum">
              <a:rPr lang="en-US"/>
              <a:pPr>
                <a:defRPr/>
              </a:pPr>
              <a:t>‹#›</a:t>
            </a:fld>
            <a:endParaRPr lang="en-US"/>
          </a:p>
        </p:txBody>
      </p:sp>
    </p:spTree>
    <p:extLst>
      <p:ext uri="{BB962C8B-B14F-4D97-AF65-F5344CB8AC3E}">
        <p14:creationId xmlns:p14="http://schemas.microsoft.com/office/powerpoint/2010/main" val="1617434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01ACCDC-258C-4D2B-96E9-0114AB9B65CD}" type="slidenum">
              <a:rPr lang="en-US"/>
              <a:pPr>
                <a:defRPr/>
              </a:pPr>
              <a:t>‹#›</a:t>
            </a:fld>
            <a:endParaRPr lang="en-US"/>
          </a:p>
        </p:txBody>
      </p:sp>
    </p:spTree>
    <p:extLst>
      <p:ext uri="{BB962C8B-B14F-4D97-AF65-F5344CB8AC3E}">
        <p14:creationId xmlns:p14="http://schemas.microsoft.com/office/powerpoint/2010/main" val="3511600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94C314D-45DF-47E6-B7D3-6A3A8362FD4A}" type="slidenum">
              <a:rPr lang="en-US"/>
              <a:pPr>
                <a:defRPr/>
              </a:pPr>
              <a:t>‹#›</a:t>
            </a:fld>
            <a:endParaRPr lang="en-US"/>
          </a:p>
        </p:txBody>
      </p:sp>
    </p:spTree>
    <p:extLst>
      <p:ext uri="{BB962C8B-B14F-4D97-AF65-F5344CB8AC3E}">
        <p14:creationId xmlns:p14="http://schemas.microsoft.com/office/powerpoint/2010/main" val="1025757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0200A0B2-DD6B-4440-A6D1-F138DDDCA577}" type="slidenum">
              <a:rPr lang="en-US"/>
              <a:pPr>
                <a:defRPr/>
              </a:pPr>
              <a:t>‹#›</a:t>
            </a:fld>
            <a:endParaRPr lang="en-US"/>
          </a:p>
        </p:txBody>
      </p:sp>
    </p:spTree>
    <p:extLst>
      <p:ext uri="{BB962C8B-B14F-4D97-AF65-F5344CB8AC3E}">
        <p14:creationId xmlns:p14="http://schemas.microsoft.com/office/powerpoint/2010/main" val="467150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E3169C56-11B0-48E0-B42A-4FEA167FBAE1}" type="slidenum">
              <a:rPr lang="en-US"/>
              <a:pPr>
                <a:defRPr/>
              </a:pPr>
              <a:t>‹#›</a:t>
            </a:fld>
            <a:endParaRPr lang="en-US"/>
          </a:p>
        </p:txBody>
      </p:sp>
    </p:spTree>
    <p:extLst>
      <p:ext uri="{BB962C8B-B14F-4D97-AF65-F5344CB8AC3E}">
        <p14:creationId xmlns:p14="http://schemas.microsoft.com/office/powerpoint/2010/main" val="3197090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5975CFE-F5BA-418F-845A-2081B63CE338}" type="slidenum">
              <a:rPr lang="en-US"/>
              <a:pPr>
                <a:defRPr/>
              </a:pPr>
              <a:t>‹#›</a:t>
            </a:fld>
            <a:endParaRPr lang="en-US"/>
          </a:p>
        </p:txBody>
      </p:sp>
    </p:spTree>
    <p:extLst>
      <p:ext uri="{BB962C8B-B14F-4D97-AF65-F5344CB8AC3E}">
        <p14:creationId xmlns:p14="http://schemas.microsoft.com/office/powerpoint/2010/main" val="888860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8F7BF54-BE05-492E-92A7-076C55502C1C}" type="slidenum">
              <a:rPr lang="en-US"/>
              <a:pPr>
                <a:defRPr/>
              </a:pPr>
              <a:t>‹#›</a:t>
            </a:fld>
            <a:endParaRPr lang="en-US"/>
          </a:p>
        </p:txBody>
      </p:sp>
    </p:spTree>
    <p:extLst>
      <p:ext uri="{BB962C8B-B14F-4D97-AF65-F5344CB8AC3E}">
        <p14:creationId xmlns:p14="http://schemas.microsoft.com/office/powerpoint/2010/main" val="2323735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789DF48-170D-44ED-8AA5-DE660273B72E}" type="slidenum">
              <a:rPr lang="en-US"/>
              <a:pPr>
                <a:defRPr/>
              </a:pPr>
              <a:t>‹#›</a:t>
            </a:fld>
            <a:endParaRPr lang="en-US"/>
          </a:p>
        </p:txBody>
      </p:sp>
    </p:spTree>
    <p:extLst>
      <p:ext uri="{BB962C8B-B14F-4D97-AF65-F5344CB8AC3E}">
        <p14:creationId xmlns:p14="http://schemas.microsoft.com/office/powerpoint/2010/main" val="1234394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65B988F-21DE-4820-9491-6092DE627977}" type="slidenum">
              <a:rPr lang="en-US"/>
              <a:pPr>
                <a:defRPr/>
              </a:pPr>
              <a:t>‹#›</a:t>
            </a:fld>
            <a:endParaRPr lang="en-US"/>
          </a:p>
        </p:txBody>
      </p:sp>
    </p:spTree>
    <p:extLst>
      <p:ext uri="{BB962C8B-B14F-4D97-AF65-F5344CB8AC3E}">
        <p14:creationId xmlns:p14="http://schemas.microsoft.com/office/powerpoint/2010/main" val="1511199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0380F79-25E4-4A8E-9011-8BDDE849E82F}" type="slidenum">
              <a:rPr lang="en-US"/>
              <a:pPr>
                <a:defRPr/>
              </a:pPr>
              <a:t>‹#›</a:t>
            </a:fld>
            <a:endParaRPr lang="en-US"/>
          </a:p>
        </p:txBody>
      </p:sp>
    </p:spTree>
    <p:extLst>
      <p:ext uri="{BB962C8B-B14F-4D97-AF65-F5344CB8AC3E}">
        <p14:creationId xmlns:p14="http://schemas.microsoft.com/office/powerpoint/2010/main" val="721784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1E63441-5210-4812-89AD-BAEA48A979F1}" type="slidenum">
              <a:rPr lang="en-US"/>
              <a:pPr>
                <a:defRPr/>
              </a:pPr>
              <a:t>‹#›</a:t>
            </a:fld>
            <a:endParaRPr lang="en-US"/>
          </a:p>
        </p:txBody>
      </p:sp>
    </p:spTree>
    <p:extLst>
      <p:ext uri="{BB962C8B-B14F-4D97-AF65-F5344CB8AC3E}">
        <p14:creationId xmlns:p14="http://schemas.microsoft.com/office/powerpoint/2010/main" val="1492573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A7B42B7-8087-4F0D-9E1A-977A40896468}" type="slidenum">
              <a:rPr lang="en-US"/>
              <a:pPr>
                <a:defRPr/>
              </a:pPr>
              <a:t>‹#›</a:t>
            </a:fld>
            <a:endParaRPr lang="en-US"/>
          </a:p>
        </p:txBody>
      </p:sp>
    </p:spTree>
    <p:extLst>
      <p:ext uri="{BB962C8B-B14F-4D97-AF65-F5344CB8AC3E}">
        <p14:creationId xmlns:p14="http://schemas.microsoft.com/office/powerpoint/2010/main" val="1577903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60DEA7-103D-4684-B25C-620A06B4D4C9}" type="slidenum">
              <a:rPr lang="en-US"/>
              <a:pPr>
                <a:defRPr/>
              </a:pPr>
              <a:t>‹#›</a:t>
            </a:fld>
            <a:endParaRPr lang="en-US"/>
          </a:p>
        </p:txBody>
      </p:sp>
    </p:spTree>
    <p:extLst>
      <p:ext uri="{BB962C8B-B14F-4D97-AF65-F5344CB8AC3E}">
        <p14:creationId xmlns:p14="http://schemas.microsoft.com/office/powerpoint/2010/main" val="3369770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tile tx="0" ty="0" sx="100000" sy="100000" flip="none" algn="tl"/>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4E47B042-94CD-45D7-B07E-2C7A948E61F5}"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13.xml"/><Relationship Id="rId5" Type="http://schemas.openxmlformats.org/officeDocument/2006/relationships/image" Target="../media/image17.png"/><Relationship Id="rId4" Type="http://schemas.openxmlformats.org/officeDocument/2006/relationships/image" Target="../media/image16.emf"/></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wmf"/><Relationship Id="rId1" Type="http://schemas.openxmlformats.org/officeDocument/2006/relationships/slideLayout" Target="../slideLayouts/slideLayout12.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eaLnBrk="1" hangingPunct="1">
              <a:defRPr/>
            </a:pPr>
            <a:r>
              <a:rPr lang="en-US" b="1" dirty="0" smtClean="0">
                <a:solidFill>
                  <a:srgbClr val="0000FF"/>
                </a:solidFill>
                <a:effectLst>
                  <a:outerShdw blurRad="38100" dist="38100" dir="2700000" algn="tl">
                    <a:srgbClr val="000000"/>
                  </a:outerShdw>
                </a:effectLst>
                <a:latin typeface="Comic Sans MS" pitchFamily="66" charset="0"/>
              </a:rPr>
              <a:t>Describing</a:t>
            </a:r>
            <a:br>
              <a:rPr lang="en-US" b="1" dirty="0" smtClean="0">
                <a:solidFill>
                  <a:srgbClr val="0000FF"/>
                </a:solidFill>
                <a:effectLst>
                  <a:outerShdw blurRad="38100" dist="38100" dir="2700000" algn="tl">
                    <a:srgbClr val="000000"/>
                  </a:outerShdw>
                </a:effectLst>
                <a:latin typeface="Comic Sans MS" pitchFamily="66" charset="0"/>
              </a:rPr>
            </a:br>
            <a:r>
              <a:rPr lang="en-US" b="1" dirty="0" smtClean="0">
                <a:solidFill>
                  <a:srgbClr val="0000FF"/>
                </a:solidFill>
                <a:effectLst>
                  <a:outerShdw blurRad="38100" dist="38100" dir="2700000" algn="tl">
                    <a:srgbClr val="000000"/>
                  </a:outerShdw>
                </a:effectLst>
                <a:latin typeface="Comic Sans MS" pitchFamily="66" charset="0"/>
              </a:rPr>
              <a:t>Data</a:t>
            </a:r>
          </a:p>
        </p:txBody>
      </p:sp>
      <p:sp>
        <p:nvSpPr>
          <p:cNvPr id="3075" name="Text Box 4"/>
          <p:cNvSpPr txBox="1">
            <a:spLocks noChangeArrowheads="1"/>
          </p:cNvSpPr>
          <p:nvPr/>
        </p:nvSpPr>
        <p:spPr bwMode="auto">
          <a:xfrm>
            <a:off x="457200" y="5562600"/>
            <a:ext cx="8458200" cy="581025"/>
          </a:xfrm>
          <a:prstGeom prst="rect">
            <a:avLst/>
          </a:prstGeom>
          <a:solidFill>
            <a:srgbClr val="FFFF99">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1600" b="1" i="1" dirty="0">
                <a:solidFill>
                  <a:schemeClr val="tx2"/>
                </a:solidFill>
                <a:latin typeface="Times New Roman" pitchFamily="18" charset="0"/>
              </a:rPr>
              <a:t>Copyright (c) </a:t>
            </a:r>
            <a:r>
              <a:rPr lang="en-US" sz="1600" b="1" i="1" dirty="0" smtClean="0">
                <a:solidFill>
                  <a:schemeClr val="tx2"/>
                </a:solidFill>
                <a:latin typeface="Times New Roman" pitchFamily="18" charset="0"/>
              </a:rPr>
              <a:t>2016 </a:t>
            </a:r>
            <a:r>
              <a:rPr lang="en-US" sz="1600" b="1" i="1" dirty="0">
                <a:solidFill>
                  <a:schemeClr val="tx2"/>
                </a:solidFill>
                <a:latin typeface="Times New Roman" pitchFamily="18" charset="0"/>
              </a:rPr>
              <a:t>by The McGraw-Hill Companies.  This material is intended solely for educational purposes by licensed users of </a:t>
            </a:r>
            <a:r>
              <a:rPr lang="en-US" sz="1600" b="1" i="1" dirty="0" err="1">
                <a:solidFill>
                  <a:srgbClr val="0000FF"/>
                </a:solidFill>
                <a:latin typeface="Times New Roman" pitchFamily="18" charset="0"/>
              </a:rPr>
              <a:t>Learning</a:t>
            </a:r>
            <a:r>
              <a:rPr lang="en-US" sz="1600" b="1" i="1" dirty="0" err="1">
                <a:solidFill>
                  <a:srgbClr val="FF0000"/>
                </a:solidFill>
                <a:latin typeface="Times New Roman" pitchFamily="18" charset="0"/>
              </a:rPr>
              <a:t>Stats</a:t>
            </a:r>
            <a:r>
              <a:rPr lang="en-US" sz="1600" b="1" i="1" dirty="0">
                <a:solidFill>
                  <a:schemeClr val="tx2"/>
                </a:solidFill>
                <a:latin typeface="Times New Roman" pitchFamily="18" charset="0"/>
              </a:rPr>
              <a:t>.  It may not be copied or resold for profit.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defRPr/>
            </a:pPr>
            <a:r>
              <a:rPr lang="en-US" b="1" dirty="0" smtClean="0">
                <a:solidFill>
                  <a:srgbClr val="0000FF"/>
                </a:solidFill>
                <a:effectLst>
                  <a:outerShdw blurRad="38100" dist="38100" dir="2700000" algn="tl">
                    <a:srgbClr val="000000"/>
                  </a:outerShdw>
                </a:effectLst>
                <a:latin typeface="Comic Sans MS" pitchFamily="66" charset="0"/>
              </a:rPr>
              <a:t>Histograms</a:t>
            </a:r>
          </a:p>
        </p:txBody>
      </p:sp>
      <p:pic>
        <p:nvPicPr>
          <p:cNvPr id="12291" name="Picture 5"/>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457200" y="2613025"/>
            <a:ext cx="4038600" cy="2500313"/>
          </a:xfrm>
          <a:noFill/>
          <a:ln>
            <a:solidFill>
              <a:srgbClr val="0000FF"/>
            </a:solidFill>
            <a:miter lim="800000"/>
            <a:headEnd/>
            <a:tailEnd/>
          </a:ln>
        </p:spPr>
      </p:pic>
      <p:sp>
        <p:nvSpPr>
          <p:cNvPr id="12292" name="Text Box 6"/>
          <p:cNvSpPr txBox="1">
            <a:spLocks noChangeArrowheads="1"/>
          </p:cNvSpPr>
          <p:nvPr/>
        </p:nvSpPr>
        <p:spPr bwMode="auto">
          <a:xfrm>
            <a:off x="990600" y="1295400"/>
            <a:ext cx="7772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The number of classes and class limits affect a histogram's appearance. </a:t>
            </a:r>
          </a:p>
        </p:txBody>
      </p:sp>
      <p:sp>
        <p:nvSpPr>
          <p:cNvPr id="12293" name="Line 7"/>
          <p:cNvSpPr>
            <a:spLocks noChangeShapeType="1"/>
          </p:cNvSpPr>
          <p:nvPr/>
        </p:nvSpPr>
        <p:spPr bwMode="auto">
          <a:xfrm flipH="1">
            <a:off x="4800600" y="3886200"/>
            <a:ext cx="1905000" cy="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12294" name="Picture 8"/>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48200" y="2613025"/>
            <a:ext cx="4038600" cy="2500313"/>
          </a:xfrm>
          <a:noFill/>
          <a:ln>
            <a:solidFill>
              <a:srgbClr val="0000FF"/>
            </a:solidFill>
            <a:miter lim="800000"/>
            <a:headEnd/>
            <a:tailEnd/>
          </a:ln>
        </p:spPr>
      </p:pic>
      <p:sp>
        <p:nvSpPr>
          <p:cNvPr id="12295" name="Text Box 10"/>
          <p:cNvSpPr txBox="1">
            <a:spLocks noChangeArrowheads="1"/>
          </p:cNvSpPr>
          <p:nvPr/>
        </p:nvSpPr>
        <p:spPr bwMode="auto">
          <a:xfrm>
            <a:off x="609600" y="1981200"/>
            <a:ext cx="2057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a:solidFill>
                  <a:srgbClr val="0000FF"/>
                </a:solidFill>
              </a:rPr>
              <a:t>8 classes</a:t>
            </a:r>
          </a:p>
        </p:txBody>
      </p:sp>
      <p:sp>
        <p:nvSpPr>
          <p:cNvPr id="12296" name="Text Box 11"/>
          <p:cNvSpPr txBox="1">
            <a:spLocks noChangeArrowheads="1"/>
          </p:cNvSpPr>
          <p:nvPr/>
        </p:nvSpPr>
        <p:spPr bwMode="auto">
          <a:xfrm>
            <a:off x="4648200" y="1981200"/>
            <a:ext cx="2057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a:solidFill>
                  <a:srgbClr val="0000FF"/>
                </a:solidFill>
              </a:rPr>
              <a:t>4 classes</a:t>
            </a:r>
          </a:p>
        </p:txBody>
      </p:sp>
      <p:sp>
        <p:nvSpPr>
          <p:cNvPr id="12297" name="Text Box 3"/>
          <p:cNvSpPr txBox="1">
            <a:spLocks noChangeArrowheads="1"/>
          </p:cNvSpPr>
          <p:nvPr/>
        </p:nvSpPr>
        <p:spPr bwMode="auto">
          <a:xfrm>
            <a:off x="6400800" y="1752600"/>
            <a:ext cx="20574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a:solidFill>
                  <a:srgbClr val="FF0000"/>
                </a:solidFill>
              </a:rPr>
              <a:t>Using 4 classes makes the data appear more right-skewed.</a:t>
            </a:r>
          </a:p>
        </p:txBody>
      </p:sp>
      <p:sp>
        <p:nvSpPr>
          <p:cNvPr id="12298" name="Line 12"/>
          <p:cNvSpPr>
            <a:spLocks noChangeShapeType="1"/>
          </p:cNvSpPr>
          <p:nvPr/>
        </p:nvSpPr>
        <p:spPr bwMode="auto">
          <a:xfrm flipH="1">
            <a:off x="7162800" y="2590800"/>
            <a:ext cx="228600" cy="6858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2299" name="Text Box 13"/>
          <p:cNvSpPr txBox="1">
            <a:spLocks noChangeArrowheads="1"/>
          </p:cNvSpPr>
          <p:nvPr/>
        </p:nvSpPr>
        <p:spPr bwMode="auto">
          <a:xfrm>
            <a:off x="2514600" y="5410200"/>
            <a:ext cx="4114800" cy="1039813"/>
          </a:xfrm>
          <a:prstGeom prst="rect">
            <a:avLst/>
          </a:prstGeom>
          <a:solidFill>
            <a:srgbClr val="FFFF99">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1400">
                <a:solidFill>
                  <a:srgbClr val="FF0000"/>
                </a:solidFill>
              </a:rPr>
              <a:t>Sturges' Rule suggests that the</a:t>
            </a:r>
          </a:p>
          <a:p>
            <a:pPr algn="ctr" eaLnBrk="1" hangingPunct="1"/>
            <a:r>
              <a:rPr lang="en-US" sz="1400">
                <a:solidFill>
                  <a:srgbClr val="FF0000"/>
                </a:solidFill>
              </a:rPr>
              <a:t>optimal number of classes k is</a:t>
            </a:r>
          </a:p>
          <a:p>
            <a:pPr algn="ctr" eaLnBrk="1" hangingPunct="1">
              <a:spcBef>
                <a:spcPct val="20000"/>
              </a:spcBef>
            </a:pPr>
            <a:r>
              <a:rPr lang="en-US" sz="1400">
                <a:solidFill>
                  <a:srgbClr val="FF0000"/>
                </a:solidFill>
              </a:rPr>
              <a:t> </a:t>
            </a:r>
            <a:r>
              <a:rPr lang="en-US" sz="1400" i="1">
                <a:solidFill>
                  <a:srgbClr val="FF0000"/>
                </a:solidFill>
              </a:rPr>
              <a:t>k</a:t>
            </a:r>
            <a:r>
              <a:rPr lang="en-US" sz="1400">
                <a:solidFill>
                  <a:srgbClr val="FF0000"/>
                </a:solidFill>
              </a:rPr>
              <a:t> = 1 + log</a:t>
            </a:r>
            <a:r>
              <a:rPr lang="en-US" sz="1400" baseline="-25000">
                <a:solidFill>
                  <a:srgbClr val="FF0000"/>
                </a:solidFill>
              </a:rPr>
              <a:t>2</a:t>
            </a:r>
            <a:r>
              <a:rPr lang="en-US" sz="1400" i="1">
                <a:solidFill>
                  <a:srgbClr val="FF0000"/>
                </a:solidFill>
              </a:rPr>
              <a:t>n</a:t>
            </a:r>
          </a:p>
          <a:p>
            <a:pPr algn="ctr" eaLnBrk="1" hangingPunct="1">
              <a:spcBef>
                <a:spcPct val="20000"/>
              </a:spcBef>
            </a:pPr>
            <a:r>
              <a:rPr lang="en-US" sz="1400">
                <a:solidFill>
                  <a:srgbClr val="FF0000"/>
                </a:solidFill>
              </a:rPr>
              <a:t>Here </a:t>
            </a:r>
            <a:r>
              <a:rPr lang="en-US" sz="1400" i="1">
                <a:solidFill>
                  <a:srgbClr val="FF0000"/>
                </a:solidFill>
              </a:rPr>
              <a:t>k</a:t>
            </a:r>
            <a:r>
              <a:rPr lang="en-US" sz="1400">
                <a:solidFill>
                  <a:srgbClr val="FF0000"/>
                </a:solidFill>
              </a:rPr>
              <a:t> = 1 + log</a:t>
            </a:r>
            <a:r>
              <a:rPr lang="en-US" sz="1400" baseline="-25000">
                <a:solidFill>
                  <a:srgbClr val="FF0000"/>
                </a:solidFill>
              </a:rPr>
              <a:t>2</a:t>
            </a:r>
            <a:r>
              <a:rPr lang="en-US" sz="1400">
                <a:solidFill>
                  <a:srgbClr val="FF0000"/>
                </a:solidFill>
              </a:rPr>
              <a:t>(103) = 1+6.69 = 7.69 </a:t>
            </a:r>
            <a:r>
              <a:rPr lang="en-US" sz="1400">
                <a:solidFill>
                  <a:srgbClr val="FF0000"/>
                </a:solidFill>
                <a:sym typeface="Symbol" pitchFamily="18" charset="2"/>
              </a:rPr>
              <a:t> </a:t>
            </a:r>
            <a:r>
              <a:rPr lang="en-US" sz="1400">
                <a:solidFill>
                  <a:srgbClr val="FF0000"/>
                </a:solidFill>
              </a:rPr>
              <a:t>8</a:t>
            </a:r>
          </a:p>
        </p:txBody>
      </p:sp>
      <p:sp>
        <p:nvSpPr>
          <p:cNvPr id="12300" name="Text Box 14"/>
          <p:cNvSpPr txBox="1">
            <a:spLocks noChangeArrowheads="1"/>
          </p:cNvSpPr>
          <p:nvPr/>
        </p:nvSpPr>
        <p:spPr bwMode="auto">
          <a:xfrm>
            <a:off x="2514600" y="1752600"/>
            <a:ext cx="20574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a:solidFill>
                  <a:srgbClr val="FF0000"/>
                </a:solidFill>
              </a:rPr>
              <a:t>Using 8 classes we see three modal classes.</a:t>
            </a:r>
          </a:p>
        </p:txBody>
      </p:sp>
      <p:sp>
        <p:nvSpPr>
          <p:cNvPr id="12301" name="Line 15"/>
          <p:cNvSpPr>
            <a:spLocks noChangeShapeType="1"/>
          </p:cNvSpPr>
          <p:nvPr/>
        </p:nvSpPr>
        <p:spPr bwMode="auto">
          <a:xfrm flipH="1">
            <a:off x="3124200" y="2514600"/>
            <a:ext cx="228600" cy="6858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defRPr/>
            </a:pPr>
            <a:r>
              <a:rPr lang="en-US" b="1" dirty="0" smtClean="0">
                <a:solidFill>
                  <a:srgbClr val="0000FF"/>
                </a:solidFill>
                <a:effectLst>
                  <a:outerShdw blurRad="38100" dist="38100" dir="2700000" algn="tl">
                    <a:srgbClr val="000000"/>
                  </a:outerShdw>
                </a:effectLst>
                <a:latin typeface="Comic Sans MS" pitchFamily="66" charset="0"/>
              </a:rPr>
              <a:t>Number of Bins</a:t>
            </a:r>
          </a:p>
        </p:txBody>
      </p:sp>
      <p:sp>
        <p:nvSpPr>
          <p:cNvPr id="13315" name="Text Box 5"/>
          <p:cNvSpPr txBox="1">
            <a:spLocks noChangeArrowheads="1"/>
          </p:cNvSpPr>
          <p:nvPr/>
        </p:nvSpPr>
        <p:spPr bwMode="auto">
          <a:xfrm>
            <a:off x="533400" y="1295400"/>
            <a:ext cx="8305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Too many bins – excessive info.               Too few bins – insufficient info. </a:t>
            </a:r>
          </a:p>
        </p:txBody>
      </p:sp>
      <p:sp>
        <p:nvSpPr>
          <p:cNvPr id="13316" name="Text Box 8"/>
          <p:cNvSpPr txBox="1">
            <a:spLocks noChangeArrowheads="1"/>
          </p:cNvSpPr>
          <p:nvPr/>
        </p:nvSpPr>
        <p:spPr bwMode="auto">
          <a:xfrm>
            <a:off x="609600" y="2057400"/>
            <a:ext cx="2057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a:solidFill>
                  <a:srgbClr val="0000FF"/>
                </a:solidFill>
              </a:rPr>
              <a:t>Overbinning</a:t>
            </a:r>
          </a:p>
        </p:txBody>
      </p:sp>
      <p:sp>
        <p:nvSpPr>
          <p:cNvPr id="13317" name="Text Box 9"/>
          <p:cNvSpPr txBox="1">
            <a:spLocks noChangeArrowheads="1"/>
          </p:cNvSpPr>
          <p:nvPr/>
        </p:nvSpPr>
        <p:spPr bwMode="auto">
          <a:xfrm>
            <a:off x="4648200" y="2057400"/>
            <a:ext cx="2057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a:solidFill>
                  <a:srgbClr val="0000FF"/>
                </a:solidFill>
              </a:rPr>
              <a:t>Underbinning</a:t>
            </a:r>
          </a:p>
        </p:txBody>
      </p:sp>
      <p:sp>
        <p:nvSpPr>
          <p:cNvPr id="13318" name="Text Box 10"/>
          <p:cNvSpPr txBox="1">
            <a:spLocks noChangeArrowheads="1"/>
          </p:cNvSpPr>
          <p:nvPr/>
        </p:nvSpPr>
        <p:spPr bwMode="auto">
          <a:xfrm>
            <a:off x="6781800" y="1981200"/>
            <a:ext cx="21336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a:solidFill>
                  <a:srgbClr val="FF0000"/>
                </a:solidFill>
              </a:rPr>
              <a:t>With 3 bins we can't tell much about the data.</a:t>
            </a:r>
          </a:p>
        </p:txBody>
      </p:sp>
      <p:sp>
        <p:nvSpPr>
          <p:cNvPr id="13319" name="Text Box 12"/>
          <p:cNvSpPr txBox="1">
            <a:spLocks noChangeArrowheads="1"/>
          </p:cNvSpPr>
          <p:nvPr/>
        </p:nvSpPr>
        <p:spPr bwMode="auto">
          <a:xfrm>
            <a:off x="2667000" y="5410200"/>
            <a:ext cx="4114800" cy="1039813"/>
          </a:xfrm>
          <a:prstGeom prst="rect">
            <a:avLst/>
          </a:prstGeom>
          <a:solidFill>
            <a:srgbClr val="FFFF99">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1400">
                <a:solidFill>
                  <a:srgbClr val="FF0000"/>
                </a:solidFill>
              </a:rPr>
              <a:t>Sturges' Rule suggests that the</a:t>
            </a:r>
          </a:p>
          <a:p>
            <a:pPr algn="ctr" eaLnBrk="1" hangingPunct="1"/>
            <a:r>
              <a:rPr lang="en-US" sz="1400">
                <a:solidFill>
                  <a:srgbClr val="FF0000"/>
                </a:solidFill>
              </a:rPr>
              <a:t>optimal number of classes </a:t>
            </a:r>
            <a:r>
              <a:rPr lang="en-US" sz="1400" i="1">
                <a:solidFill>
                  <a:srgbClr val="FF0000"/>
                </a:solidFill>
              </a:rPr>
              <a:t>k</a:t>
            </a:r>
            <a:r>
              <a:rPr lang="en-US" sz="1400">
                <a:solidFill>
                  <a:srgbClr val="FF0000"/>
                </a:solidFill>
              </a:rPr>
              <a:t> is</a:t>
            </a:r>
          </a:p>
          <a:p>
            <a:pPr algn="ctr" eaLnBrk="1" hangingPunct="1">
              <a:spcBef>
                <a:spcPct val="20000"/>
              </a:spcBef>
            </a:pPr>
            <a:r>
              <a:rPr lang="en-US" sz="1400">
                <a:solidFill>
                  <a:srgbClr val="FF0000"/>
                </a:solidFill>
              </a:rPr>
              <a:t> </a:t>
            </a:r>
            <a:r>
              <a:rPr lang="en-US" sz="1400" i="1">
                <a:solidFill>
                  <a:srgbClr val="FF0000"/>
                </a:solidFill>
              </a:rPr>
              <a:t>k</a:t>
            </a:r>
            <a:r>
              <a:rPr lang="en-US" sz="1400">
                <a:solidFill>
                  <a:srgbClr val="FF0000"/>
                </a:solidFill>
              </a:rPr>
              <a:t> = 1 + log</a:t>
            </a:r>
            <a:r>
              <a:rPr lang="en-US" sz="1400" baseline="-25000">
                <a:solidFill>
                  <a:srgbClr val="FF0000"/>
                </a:solidFill>
              </a:rPr>
              <a:t>2</a:t>
            </a:r>
            <a:r>
              <a:rPr lang="en-US" sz="1400" i="1">
                <a:solidFill>
                  <a:srgbClr val="FF0000"/>
                </a:solidFill>
              </a:rPr>
              <a:t>n</a:t>
            </a:r>
          </a:p>
          <a:p>
            <a:pPr algn="ctr" eaLnBrk="1" hangingPunct="1">
              <a:spcBef>
                <a:spcPct val="20000"/>
              </a:spcBef>
            </a:pPr>
            <a:r>
              <a:rPr lang="en-US" sz="1400">
                <a:solidFill>
                  <a:srgbClr val="FF0000"/>
                </a:solidFill>
              </a:rPr>
              <a:t>Here </a:t>
            </a:r>
            <a:r>
              <a:rPr lang="en-US" sz="1400" i="1">
                <a:solidFill>
                  <a:srgbClr val="FF0000"/>
                </a:solidFill>
              </a:rPr>
              <a:t>k</a:t>
            </a:r>
            <a:r>
              <a:rPr lang="en-US" sz="1400">
                <a:solidFill>
                  <a:srgbClr val="FF0000"/>
                </a:solidFill>
              </a:rPr>
              <a:t> = 1 + log</a:t>
            </a:r>
            <a:r>
              <a:rPr lang="en-US" sz="1400" baseline="-25000">
                <a:solidFill>
                  <a:srgbClr val="FF0000"/>
                </a:solidFill>
              </a:rPr>
              <a:t>2</a:t>
            </a:r>
            <a:r>
              <a:rPr lang="en-US" sz="1400">
                <a:solidFill>
                  <a:srgbClr val="FF0000"/>
                </a:solidFill>
              </a:rPr>
              <a:t>(103) = 1+6.69 = 7.69 </a:t>
            </a:r>
            <a:r>
              <a:rPr lang="en-US" sz="1400">
                <a:solidFill>
                  <a:srgbClr val="FF0000"/>
                </a:solidFill>
                <a:sym typeface="Symbol" pitchFamily="18" charset="2"/>
              </a:rPr>
              <a:t> </a:t>
            </a:r>
            <a:r>
              <a:rPr lang="en-US" sz="1400">
                <a:solidFill>
                  <a:srgbClr val="FF0000"/>
                </a:solidFill>
              </a:rPr>
              <a:t>8</a:t>
            </a:r>
          </a:p>
        </p:txBody>
      </p:sp>
      <p:sp>
        <p:nvSpPr>
          <p:cNvPr id="13320" name="Text Box 13"/>
          <p:cNvSpPr txBox="1">
            <a:spLocks noChangeArrowheads="1"/>
          </p:cNvSpPr>
          <p:nvPr/>
        </p:nvSpPr>
        <p:spPr bwMode="auto">
          <a:xfrm>
            <a:off x="2590800" y="1981200"/>
            <a:ext cx="19050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a:solidFill>
                  <a:srgbClr val="FF0000"/>
                </a:solidFill>
              </a:rPr>
              <a:t>With 18 bins it is rather like a dot plot.</a:t>
            </a:r>
          </a:p>
        </p:txBody>
      </p:sp>
      <p:pic>
        <p:nvPicPr>
          <p:cNvPr id="13321" name="Picture 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667000"/>
            <a:ext cx="4076700" cy="2506663"/>
          </a:xfrm>
          <a:prstGeom prst="rect">
            <a:avLst/>
          </a:prstGeom>
          <a:noFill/>
          <a:ln w="9525">
            <a:solidFill>
              <a:srgbClr val="0000FF"/>
            </a:solidFill>
            <a:miter lim="800000"/>
            <a:headEnd/>
            <a:tailEnd/>
          </a:ln>
          <a:extLst>
            <a:ext uri="{909E8E84-426E-40DD-AFC4-6F175D3DCCD1}">
              <a14:hiddenFill xmlns:a14="http://schemas.microsoft.com/office/drawing/2010/main">
                <a:solidFill>
                  <a:srgbClr val="FFFFFF"/>
                </a:solidFill>
              </a14:hiddenFill>
            </a:ext>
          </a:extLst>
        </p:spPr>
      </p:pic>
      <p:pic>
        <p:nvPicPr>
          <p:cNvPr id="13322"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2667000"/>
            <a:ext cx="4076700" cy="2506663"/>
          </a:xfrm>
          <a:prstGeom prst="rect">
            <a:avLst/>
          </a:prstGeom>
          <a:noFill/>
          <a:ln w="9525">
            <a:solidFill>
              <a:srgbClr val="0000FF"/>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defRPr/>
            </a:pPr>
            <a:r>
              <a:rPr lang="en-US" b="1" dirty="0" smtClean="0">
                <a:solidFill>
                  <a:srgbClr val="0000FF"/>
                </a:solidFill>
                <a:effectLst>
                  <a:outerShdw blurRad="38100" dist="38100" dir="2700000" algn="tl">
                    <a:srgbClr val="000000"/>
                  </a:outerShdw>
                </a:effectLst>
                <a:latin typeface="Comic Sans MS" pitchFamily="66" charset="0"/>
              </a:rPr>
              <a:t>Other Histogram Types</a:t>
            </a:r>
          </a:p>
        </p:txBody>
      </p:sp>
      <p:pic>
        <p:nvPicPr>
          <p:cNvPr id="14339" name="Picture 19"/>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1143000" y="4572000"/>
            <a:ext cx="3117850" cy="1928813"/>
          </a:xfrm>
          <a:noFill/>
          <a:ln>
            <a:solidFill>
              <a:srgbClr val="0000FF"/>
            </a:solidFill>
            <a:miter lim="800000"/>
            <a:headEnd/>
            <a:tailEnd/>
          </a:ln>
        </p:spPr>
      </p:pic>
      <p:pic>
        <p:nvPicPr>
          <p:cNvPr id="14340" name="Picture 16"/>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5257800" y="1828800"/>
            <a:ext cx="3117850" cy="1928813"/>
          </a:xfrm>
          <a:noFill/>
          <a:ln>
            <a:solidFill>
              <a:srgbClr val="0000FF"/>
            </a:solidFill>
            <a:miter lim="800000"/>
            <a:headEnd/>
            <a:tailEnd/>
          </a:ln>
        </p:spPr>
      </p:pic>
      <p:pic>
        <p:nvPicPr>
          <p:cNvPr id="14341" name="Picture 21"/>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1143000" y="1828800"/>
            <a:ext cx="3117850" cy="1928813"/>
          </a:xfrm>
          <a:noFill/>
          <a:ln>
            <a:solidFill>
              <a:srgbClr val="0000FF"/>
            </a:solidFill>
            <a:miter lim="800000"/>
            <a:headEnd/>
            <a:tailEnd/>
          </a:ln>
        </p:spPr>
      </p:pic>
      <p:sp>
        <p:nvSpPr>
          <p:cNvPr id="14342" name="Text Box 23"/>
          <p:cNvSpPr txBox="1">
            <a:spLocks noChangeArrowheads="1"/>
          </p:cNvSpPr>
          <p:nvPr/>
        </p:nvSpPr>
        <p:spPr bwMode="auto">
          <a:xfrm>
            <a:off x="5334000" y="1295400"/>
            <a:ext cx="2057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a:solidFill>
                  <a:srgbClr val="0000FF"/>
                </a:solidFill>
              </a:rPr>
              <a:t>Cumulative</a:t>
            </a:r>
          </a:p>
        </p:txBody>
      </p:sp>
      <p:sp>
        <p:nvSpPr>
          <p:cNvPr id="14343" name="Text Box 24"/>
          <p:cNvSpPr txBox="1">
            <a:spLocks noChangeArrowheads="1"/>
          </p:cNvSpPr>
          <p:nvPr/>
        </p:nvSpPr>
        <p:spPr bwMode="auto">
          <a:xfrm>
            <a:off x="1219200" y="4038600"/>
            <a:ext cx="2819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a:solidFill>
                  <a:srgbClr val="0000FF"/>
                </a:solidFill>
              </a:rPr>
              <a:t>Frequency Polygon</a:t>
            </a:r>
          </a:p>
        </p:txBody>
      </p:sp>
      <p:sp>
        <p:nvSpPr>
          <p:cNvPr id="14344" name="Text Box 25"/>
          <p:cNvSpPr txBox="1">
            <a:spLocks noChangeArrowheads="1"/>
          </p:cNvSpPr>
          <p:nvPr/>
        </p:nvSpPr>
        <p:spPr bwMode="auto">
          <a:xfrm>
            <a:off x="1143000" y="1295400"/>
            <a:ext cx="2743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a:solidFill>
                  <a:srgbClr val="0000FF"/>
                </a:solidFill>
              </a:rPr>
              <a:t>Standardized Z</a:t>
            </a:r>
          </a:p>
        </p:txBody>
      </p:sp>
      <p:sp>
        <p:nvSpPr>
          <p:cNvPr id="14345" name="Text Box 26"/>
          <p:cNvSpPr txBox="1">
            <a:spLocks noChangeArrowheads="1"/>
          </p:cNvSpPr>
          <p:nvPr/>
        </p:nvSpPr>
        <p:spPr bwMode="auto">
          <a:xfrm>
            <a:off x="5029200" y="4191000"/>
            <a:ext cx="35814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a:solidFill>
                  <a:srgbClr val="FF0000"/>
                </a:solidFill>
              </a:rPr>
              <a:t>Expressing </a:t>
            </a:r>
            <a:r>
              <a:rPr lang="en-US" sz="1400" i="1">
                <a:solidFill>
                  <a:srgbClr val="FF0000"/>
                </a:solidFill>
              </a:rPr>
              <a:t>X</a:t>
            </a:r>
            <a:r>
              <a:rPr lang="en-US" sz="1400">
                <a:solidFill>
                  <a:srgbClr val="FF0000"/>
                </a:solidFill>
              </a:rPr>
              <a:t> in standard deviations helps us compare shape to a normal distribution.</a:t>
            </a:r>
          </a:p>
        </p:txBody>
      </p:sp>
      <p:sp>
        <p:nvSpPr>
          <p:cNvPr id="6171" name="Text Box 27"/>
          <p:cNvSpPr txBox="1">
            <a:spLocks noChangeArrowheads="1"/>
          </p:cNvSpPr>
          <p:nvPr/>
        </p:nvSpPr>
        <p:spPr bwMode="auto">
          <a:xfrm>
            <a:off x="5181600" y="5105400"/>
            <a:ext cx="3048000" cy="633413"/>
          </a:xfrm>
          <a:prstGeom prst="rect">
            <a:avLst/>
          </a:prstGeom>
          <a:solidFill>
            <a:srgbClr val="FFFF99"/>
          </a:solidFill>
          <a:ln w="9525">
            <a:solidFill>
              <a:srgbClr val="0000FF"/>
            </a:solidFill>
            <a:miter lim="800000"/>
            <a:headEnd/>
            <a:tailEnd/>
          </a:ln>
          <a:effectLst>
            <a:outerShdw dist="107763" dir="2700000" algn="ctr" rotWithShape="0">
              <a:schemeClr val="bg2">
                <a:alpha val="50000"/>
              </a:schemeClr>
            </a:outerShdw>
          </a:effectLst>
        </p:spPr>
        <p:txBody>
          <a:bodyPr>
            <a:spAutoFit/>
          </a:bodyPr>
          <a:lstStyle/>
          <a:p>
            <a:pPr algn="ctr">
              <a:spcBef>
                <a:spcPct val="50000"/>
              </a:spcBef>
              <a:defRPr/>
            </a:pPr>
            <a:r>
              <a:rPr lang="en-US" sz="1400" i="1">
                <a:solidFill>
                  <a:srgbClr val="0000FF"/>
                </a:solidFill>
              </a:rPr>
              <a:t>Definition: Standardized Data</a:t>
            </a:r>
          </a:p>
          <a:p>
            <a:pPr algn="ctr">
              <a:spcBef>
                <a:spcPct val="50000"/>
              </a:spcBef>
              <a:defRPr/>
            </a:pPr>
            <a:r>
              <a:rPr lang="en-US" sz="1400" i="1">
                <a:solidFill>
                  <a:srgbClr val="FF0000"/>
                </a:solidFill>
              </a:rPr>
              <a:t>Z</a:t>
            </a:r>
            <a:r>
              <a:rPr lang="en-US" sz="1400">
                <a:solidFill>
                  <a:srgbClr val="FF0000"/>
                </a:solidFill>
              </a:rPr>
              <a:t> = (</a:t>
            </a:r>
            <a:r>
              <a:rPr lang="en-US" sz="1400" i="1">
                <a:solidFill>
                  <a:srgbClr val="FF0000"/>
                </a:solidFill>
              </a:rPr>
              <a:t>X</a:t>
            </a:r>
            <a:r>
              <a:rPr lang="en-US" sz="1400" baseline="-25000">
                <a:solidFill>
                  <a:srgbClr val="FF0000"/>
                </a:solidFill>
              </a:rPr>
              <a:t> </a:t>
            </a:r>
            <a:r>
              <a:rPr lang="en-US" sz="1400">
                <a:solidFill>
                  <a:srgbClr val="FF0000"/>
                </a:solidFill>
              </a:rPr>
              <a:t>– Mean) / StdDev</a:t>
            </a:r>
          </a:p>
        </p:txBody>
      </p:sp>
      <p:sp>
        <p:nvSpPr>
          <p:cNvPr id="14347" name="Line 28"/>
          <p:cNvSpPr>
            <a:spLocks noChangeShapeType="1"/>
          </p:cNvSpPr>
          <p:nvPr/>
        </p:nvSpPr>
        <p:spPr bwMode="auto">
          <a:xfrm flipH="1" flipV="1">
            <a:off x="4419600" y="3733800"/>
            <a:ext cx="609600" cy="5334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sz="quarter"/>
          </p:nvPr>
        </p:nvSpPr>
        <p:spPr/>
        <p:txBody>
          <a:bodyPr/>
          <a:lstStyle/>
          <a:p>
            <a:pPr eaLnBrk="1" hangingPunct="1">
              <a:defRPr/>
            </a:pPr>
            <a:r>
              <a:rPr lang="en-US" b="1" dirty="0" smtClean="0">
                <a:solidFill>
                  <a:srgbClr val="0000FF"/>
                </a:solidFill>
                <a:effectLst>
                  <a:outerShdw blurRad="38100" dist="38100" dir="2700000" algn="tl">
                    <a:srgbClr val="000000"/>
                  </a:outerShdw>
                </a:effectLst>
                <a:latin typeface="Comic Sans MS" pitchFamily="66" charset="0"/>
              </a:rPr>
              <a:t>Excel Histograms</a:t>
            </a:r>
          </a:p>
        </p:txBody>
      </p:sp>
      <p:sp>
        <p:nvSpPr>
          <p:cNvPr id="15363" name="Text Box 3"/>
          <p:cNvSpPr txBox="1">
            <a:spLocks noChangeArrowheads="1"/>
          </p:cNvSpPr>
          <p:nvPr/>
        </p:nvSpPr>
        <p:spPr bwMode="auto">
          <a:xfrm>
            <a:off x="4572000" y="5410200"/>
            <a:ext cx="39624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a:solidFill>
                  <a:srgbClr val="FF0000"/>
                </a:solidFill>
              </a:rPr>
              <a:t>Excel makes histograms, but the resulting histogram is unattractive and strangely labeled. See LearningStats Unit 3 for detailed, step-by-step instructions for Excel histograms.</a:t>
            </a:r>
          </a:p>
        </p:txBody>
      </p:sp>
      <p:pic>
        <p:nvPicPr>
          <p:cNvPr id="15364" name="Picture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524000"/>
            <a:ext cx="3743325" cy="180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3429000"/>
            <a:ext cx="3673475" cy="165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9800" y="1676400"/>
            <a:ext cx="1228725" cy="163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5367" name="Picture 2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3429000"/>
            <a:ext cx="3800475"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sz="quarter"/>
          </p:nvPr>
        </p:nvSpPr>
        <p:spPr/>
        <p:txBody>
          <a:bodyPr/>
          <a:lstStyle/>
          <a:p>
            <a:pPr eaLnBrk="1" hangingPunct="1">
              <a:defRPr/>
            </a:pPr>
            <a:r>
              <a:rPr lang="en-US" b="1" dirty="0" smtClean="0">
                <a:solidFill>
                  <a:srgbClr val="0000FF"/>
                </a:solidFill>
                <a:effectLst>
                  <a:outerShdw blurRad="38100" dist="38100" dir="2700000" algn="tl">
                    <a:srgbClr val="000000"/>
                  </a:outerShdw>
                </a:effectLst>
                <a:latin typeface="Comic Sans MS" pitchFamily="66" charset="0"/>
              </a:rPr>
              <a:t>Box Plot</a:t>
            </a:r>
          </a:p>
        </p:txBody>
      </p:sp>
      <p:pic>
        <p:nvPicPr>
          <p:cNvPr id="16387"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2057400"/>
            <a:ext cx="6019800" cy="3702050"/>
          </a:xfrm>
          <a:prstGeom prst="rect">
            <a:avLst/>
          </a:prstGeom>
          <a:noFill/>
          <a:ln w="9525">
            <a:solidFill>
              <a:srgbClr val="0000FF"/>
            </a:solidFill>
            <a:miter lim="800000"/>
            <a:headEnd/>
            <a:tailEnd/>
          </a:ln>
          <a:extLst>
            <a:ext uri="{909E8E84-426E-40DD-AFC4-6F175D3DCCD1}">
              <a14:hiddenFill xmlns:a14="http://schemas.microsoft.com/office/drawing/2010/main">
                <a:solidFill>
                  <a:srgbClr val="FFFFFF"/>
                </a:solidFill>
              </a14:hiddenFill>
            </a:ext>
          </a:extLst>
        </p:spPr>
      </p:pic>
      <p:sp>
        <p:nvSpPr>
          <p:cNvPr id="16388" name="Text Box 14"/>
          <p:cNvSpPr txBox="1">
            <a:spLocks noChangeArrowheads="1"/>
          </p:cNvSpPr>
          <p:nvPr/>
        </p:nvSpPr>
        <p:spPr bwMode="auto">
          <a:xfrm>
            <a:off x="1600200" y="1371600"/>
            <a:ext cx="63246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a:solidFill>
                  <a:srgbClr val="FF0000"/>
                </a:solidFill>
              </a:rPr>
              <a:t>The "box" (interquartile range) is symmetric, although the long right tail suggests right-skewness.  A five-number box plot does not show outliers.</a:t>
            </a:r>
          </a:p>
        </p:txBody>
      </p:sp>
      <p:sp>
        <p:nvSpPr>
          <p:cNvPr id="16389" name="Text Box 15"/>
          <p:cNvSpPr txBox="1">
            <a:spLocks noChangeArrowheads="1"/>
          </p:cNvSpPr>
          <p:nvPr/>
        </p:nvSpPr>
        <p:spPr bwMode="auto">
          <a:xfrm>
            <a:off x="3276600" y="6019800"/>
            <a:ext cx="3200400" cy="517525"/>
          </a:xfrm>
          <a:prstGeom prst="rect">
            <a:avLst/>
          </a:prstGeom>
          <a:solidFill>
            <a:srgbClr val="FFFF99">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i="1">
                <a:solidFill>
                  <a:srgbClr val="0000FF"/>
                </a:solidFill>
              </a:rPr>
              <a:t>Note</a:t>
            </a:r>
            <a:r>
              <a:rPr lang="en-US" sz="1400" i="1"/>
              <a:t>  </a:t>
            </a:r>
            <a:r>
              <a:rPr lang="en-US" sz="1400"/>
              <a:t>Excel does not offer boxplots.  This is from </a:t>
            </a:r>
            <a:r>
              <a:rPr lang="en-US" sz="1400" i="1">
                <a:solidFill>
                  <a:srgbClr val="0000FF"/>
                </a:solidFill>
              </a:rPr>
              <a:t>Visual</a:t>
            </a:r>
            <a:r>
              <a:rPr lang="en-US" sz="1400" i="1"/>
              <a:t> </a:t>
            </a:r>
            <a:r>
              <a:rPr lang="en-US" sz="1400" i="1">
                <a:solidFill>
                  <a:srgbClr val="FF0000"/>
                </a:solidFill>
              </a:rPr>
              <a:t>Statistics</a:t>
            </a:r>
            <a:r>
              <a:rPr lang="en-US" sz="1400"/>
              <a: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sz="quarter"/>
          </p:nvPr>
        </p:nvSpPr>
        <p:spPr/>
        <p:txBody>
          <a:bodyPr/>
          <a:lstStyle/>
          <a:p>
            <a:pPr eaLnBrk="1" hangingPunct="1">
              <a:defRPr/>
            </a:pPr>
            <a:r>
              <a:rPr lang="en-US" b="1" dirty="0" smtClean="0">
                <a:solidFill>
                  <a:srgbClr val="0000FF"/>
                </a:solidFill>
                <a:effectLst>
                  <a:outerShdw blurRad="38100" dist="38100" dir="2700000" algn="tl">
                    <a:srgbClr val="000000"/>
                  </a:outerShdw>
                </a:effectLst>
                <a:latin typeface="Comic Sans MS" pitchFamily="66" charset="0"/>
              </a:rPr>
              <a:t>Box Plot</a:t>
            </a:r>
          </a:p>
        </p:txBody>
      </p:sp>
      <p:sp>
        <p:nvSpPr>
          <p:cNvPr id="1028" name="Text Box 5"/>
          <p:cNvSpPr txBox="1">
            <a:spLocks noChangeArrowheads="1"/>
          </p:cNvSpPr>
          <p:nvPr/>
        </p:nvSpPr>
        <p:spPr bwMode="auto">
          <a:xfrm>
            <a:off x="2057400" y="1219200"/>
            <a:ext cx="5410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Minitab's default is a vertical box plot. Minitab shows outliers if they exist (none in this example).</a:t>
            </a:r>
          </a:p>
        </p:txBody>
      </p:sp>
      <p:graphicFrame>
        <p:nvGraphicFramePr>
          <p:cNvPr id="1026" name="Object 6"/>
          <p:cNvGraphicFramePr>
            <a:graphicFrameLocks noChangeAspect="1"/>
          </p:cNvGraphicFramePr>
          <p:nvPr/>
        </p:nvGraphicFramePr>
        <p:xfrm>
          <a:off x="1676400" y="1981200"/>
          <a:ext cx="5878513" cy="3654425"/>
        </p:xfrm>
        <a:graphic>
          <a:graphicData uri="http://schemas.openxmlformats.org/presentationml/2006/ole">
            <mc:AlternateContent xmlns:mc="http://schemas.openxmlformats.org/markup-compatibility/2006">
              <mc:Choice xmlns:v="urn:schemas-microsoft-com:vml" Requires="v">
                <p:oleObj spid="_x0000_s1036" name="Bitmap Image" r:id="rId3" imgW="4963218" imgH="3086531" progId="Paint.Picture">
                  <p:embed/>
                </p:oleObj>
              </mc:Choice>
              <mc:Fallback>
                <p:oleObj name="Bitmap Image" r:id="rId3" imgW="4963218" imgH="3086531" progId="Paint.Picture">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400" y="1981200"/>
                        <a:ext cx="5878513" cy="3654425"/>
                      </a:xfrm>
                      <a:prstGeom prst="rect">
                        <a:avLst/>
                      </a:prstGeom>
                      <a:noFill/>
                      <a:ln w="9525">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9" name="Text Box 7"/>
          <p:cNvSpPr txBox="1">
            <a:spLocks noChangeArrowheads="1"/>
          </p:cNvSpPr>
          <p:nvPr/>
        </p:nvSpPr>
        <p:spPr bwMode="auto">
          <a:xfrm>
            <a:off x="6096000" y="6019800"/>
            <a:ext cx="2667000" cy="517525"/>
          </a:xfrm>
          <a:prstGeom prst="rect">
            <a:avLst/>
          </a:prstGeom>
          <a:solidFill>
            <a:srgbClr val="FFFF99">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i="1">
                <a:solidFill>
                  <a:srgbClr val="0000FF"/>
                </a:solidFill>
              </a:rPr>
              <a:t>Note</a:t>
            </a:r>
            <a:r>
              <a:rPr lang="en-US" sz="1400" i="1"/>
              <a:t>  </a:t>
            </a:r>
            <a:r>
              <a:rPr lang="en-US" sz="1400"/>
              <a:t>Excel does not offer box plots.  This is from </a:t>
            </a:r>
            <a:r>
              <a:rPr lang="en-US" sz="1400" i="1">
                <a:solidFill>
                  <a:srgbClr val="0000FF"/>
                </a:solidFill>
              </a:rPr>
              <a:t>Minitab</a:t>
            </a:r>
            <a:r>
              <a:rPr lang="en-US" sz="1400"/>
              <a:t>.</a:t>
            </a:r>
          </a:p>
        </p:txBody>
      </p:sp>
      <p:sp>
        <p:nvSpPr>
          <p:cNvPr id="34824" name="Text Box 8"/>
          <p:cNvSpPr txBox="1">
            <a:spLocks noChangeArrowheads="1"/>
          </p:cNvSpPr>
          <p:nvPr/>
        </p:nvSpPr>
        <p:spPr bwMode="auto">
          <a:xfrm>
            <a:off x="609600" y="5927724"/>
            <a:ext cx="4267200" cy="777875"/>
          </a:xfrm>
          <a:prstGeom prst="rect">
            <a:avLst/>
          </a:prstGeom>
          <a:noFill/>
          <a:ln w="9525">
            <a:noFill/>
            <a:miter lim="800000"/>
            <a:headEnd/>
            <a:tailEnd/>
          </a:ln>
          <a:effectLst/>
        </p:spPr>
        <p:txBody>
          <a:bodyPr/>
          <a:lstStyle/>
          <a:p>
            <a:pPr eaLnBrk="0" hangingPunct="0">
              <a:defRPr/>
            </a:pPr>
            <a:r>
              <a:rPr lang="en-US" sz="1000" i="1" dirty="0">
                <a:solidFill>
                  <a:srgbClr val="CC0000"/>
                </a:solidFill>
                <a:latin typeface="Times New Roman" pitchFamily="18" charset="0"/>
              </a:rPr>
              <a:t>Copyright Notice</a:t>
            </a:r>
            <a:r>
              <a:rPr lang="en-US" sz="1000" dirty="0">
                <a:latin typeface="Times New Roman" pitchFamily="18" charset="0"/>
              </a:rPr>
              <a:t>  Portions of MINITAB Statistical Software input and output contained in this document are printed with permission of Minitab, Inc.  MINITAB</a:t>
            </a:r>
            <a:r>
              <a:rPr lang="en-US" sz="1000" baseline="30000" dirty="0">
                <a:latin typeface="Times New Roman" pitchFamily="18" charset="0"/>
              </a:rPr>
              <a:t>TM</a:t>
            </a:r>
            <a:r>
              <a:rPr lang="en-US" sz="1000" dirty="0">
                <a:latin typeface="Times New Roman" pitchFamily="18" charset="0"/>
              </a:rPr>
              <a:t> is a trademark of Minitab Inc. in the United States and other countries and is used herein with the owner's permission.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defRPr/>
            </a:pPr>
            <a:r>
              <a:rPr lang="en-US" b="1" dirty="0" smtClean="0">
                <a:solidFill>
                  <a:srgbClr val="0000FF"/>
                </a:solidFill>
                <a:effectLst>
                  <a:outerShdw blurRad="38100" dist="38100" dir="2700000" algn="tl">
                    <a:srgbClr val="000000"/>
                  </a:outerShdw>
                </a:effectLst>
                <a:latin typeface="Comic Sans MS" pitchFamily="66" charset="0"/>
              </a:rPr>
              <a:t>Numerical Statistics</a:t>
            </a:r>
          </a:p>
        </p:txBody>
      </p:sp>
      <p:sp>
        <p:nvSpPr>
          <p:cNvPr id="17411" name="Text Box 5"/>
          <p:cNvSpPr txBox="1">
            <a:spLocks noChangeArrowheads="1"/>
          </p:cNvSpPr>
          <p:nvPr/>
        </p:nvSpPr>
        <p:spPr bwMode="auto">
          <a:xfrm>
            <a:off x="5791200" y="2743200"/>
            <a:ext cx="3048000" cy="221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a:solidFill>
                  <a:srgbClr val="FF0000"/>
                </a:solidFill>
              </a:rPr>
              <a:t>This sample’s mean slightly exceeds its median and trimmed mean, suggesting right-skewness.  The midrange exceeds the mean or midhinge, further indicating positive skewness. The interquartile range (middle 50%) is 7 to 23 years. The kurtosis statistic suggests a flatter-than-normal distribution (normal would be </a:t>
            </a:r>
            <a:r>
              <a:rPr lang="en-US" sz="1400" i="1">
                <a:solidFill>
                  <a:srgbClr val="FF0000"/>
                </a:solidFill>
              </a:rPr>
              <a:t>K</a:t>
            </a:r>
            <a:r>
              <a:rPr lang="en-US" sz="1400">
                <a:solidFill>
                  <a:srgbClr val="FF0000"/>
                </a:solidFill>
              </a:rPr>
              <a:t> = 3).</a:t>
            </a:r>
          </a:p>
        </p:txBody>
      </p:sp>
      <p:sp>
        <p:nvSpPr>
          <p:cNvPr id="17412" name="Line 6"/>
          <p:cNvSpPr>
            <a:spLocks noChangeShapeType="1"/>
          </p:cNvSpPr>
          <p:nvPr/>
        </p:nvSpPr>
        <p:spPr bwMode="auto">
          <a:xfrm flipH="1" flipV="1">
            <a:off x="5029200" y="3657600"/>
            <a:ext cx="838200" cy="762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17413" name="Picture 1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685800" y="2514600"/>
            <a:ext cx="4953000" cy="2382838"/>
          </a:xfrm>
          <a:noFill/>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r>
              <a:rPr lang="en-US" b="1" dirty="0" smtClean="0">
                <a:solidFill>
                  <a:srgbClr val="0000FF"/>
                </a:solidFill>
                <a:effectLst>
                  <a:outerShdw blurRad="38100" dist="38100" dir="2700000" algn="tl">
                    <a:srgbClr val="000000"/>
                  </a:outerShdw>
                </a:effectLst>
                <a:latin typeface="Comic Sans MS" pitchFamily="66" charset="0"/>
              </a:rPr>
              <a:t>Excel Statistics</a:t>
            </a:r>
          </a:p>
        </p:txBody>
      </p:sp>
      <p:sp>
        <p:nvSpPr>
          <p:cNvPr id="18435" name="Text Box 3"/>
          <p:cNvSpPr txBox="1">
            <a:spLocks noChangeArrowheads="1"/>
          </p:cNvSpPr>
          <p:nvPr/>
        </p:nvSpPr>
        <p:spPr bwMode="auto">
          <a:xfrm>
            <a:off x="609600" y="5334000"/>
            <a:ext cx="3810000"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a:solidFill>
                  <a:srgbClr val="FF0000"/>
                </a:solidFill>
              </a:rPr>
              <a:t>Excel doesn't produce quartiles or a trimmed mean unless you insert the function yourself.  Excel does adjust the kurtosis and skewness statistics for sample size and subtracts 3 from the kurtosis statistic so it is centered at 0.</a:t>
            </a:r>
          </a:p>
        </p:txBody>
      </p:sp>
      <p:sp>
        <p:nvSpPr>
          <p:cNvPr id="18436" name="Line 4"/>
          <p:cNvSpPr>
            <a:spLocks noChangeShapeType="1"/>
          </p:cNvSpPr>
          <p:nvPr/>
        </p:nvSpPr>
        <p:spPr bwMode="auto">
          <a:xfrm flipV="1">
            <a:off x="2590800" y="3962400"/>
            <a:ext cx="152400" cy="12192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18437" name="Picture 12"/>
          <p:cNvPicPr>
            <a:picLocks noGrp="1" noChangeAspect="1" noChangeArrowheads="1"/>
          </p:cNvPicPr>
          <p:nvPr>
            <p:ph sz="quarter" idx="3"/>
          </p:nvPr>
        </p:nvPicPr>
        <p:blipFill>
          <a:blip r:embed="rId2" cstate="print">
            <a:extLst>
              <a:ext uri="{28A0092B-C50C-407E-A947-70E740481C1C}">
                <a14:useLocalDpi xmlns:a14="http://schemas.microsoft.com/office/drawing/2010/main" val="0"/>
              </a:ext>
            </a:extLst>
          </a:blip>
          <a:srcRect/>
          <a:stretch>
            <a:fillRect/>
          </a:stretch>
        </p:blipFill>
        <p:spPr>
          <a:xfrm>
            <a:off x="762000" y="1981200"/>
            <a:ext cx="2895600" cy="2846388"/>
          </a:xfrm>
          <a:noFill/>
        </p:spPr>
      </p:pic>
      <p:pic>
        <p:nvPicPr>
          <p:cNvPr id="18438"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1371600"/>
            <a:ext cx="3743325" cy="180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9" name="Picture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400" y="3276600"/>
            <a:ext cx="3800475" cy="326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defRPr/>
            </a:pPr>
            <a:r>
              <a:rPr lang="en-US" b="1" dirty="0" smtClean="0">
                <a:solidFill>
                  <a:srgbClr val="0000FF"/>
                </a:solidFill>
                <a:effectLst>
                  <a:outerShdw blurRad="38100" dist="38100" dir="2700000" algn="tl">
                    <a:srgbClr val="000000"/>
                  </a:outerShdw>
                </a:effectLst>
                <a:latin typeface="Comic Sans MS" pitchFamily="66" charset="0"/>
              </a:rPr>
              <a:t>Sorting and Standardizing</a:t>
            </a:r>
          </a:p>
        </p:txBody>
      </p:sp>
      <p:sp>
        <p:nvSpPr>
          <p:cNvPr id="19459" name="Text Box 3"/>
          <p:cNvSpPr txBox="1">
            <a:spLocks noChangeArrowheads="1"/>
          </p:cNvSpPr>
          <p:nvPr/>
        </p:nvSpPr>
        <p:spPr bwMode="auto">
          <a:xfrm>
            <a:off x="5791200" y="1828800"/>
            <a:ext cx="3048000" cy="200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a:solidFill>
                  <a:srgbClr val="FF0000"/>
                </a:solidFill>
              </a:rPr>
              <a:t>It is always a good idea to sort the data and calculate a standardized z score for each data point.  Here, we can see that several justices served only 1 year (not even two standard deviations below the mean).  The longest serving (Douglas) at 36 years is not an outlier (within three standard deviations of the mean).</a:t>
            </a:r>
          </a:p>
        </p:txBody>
      </p:sp>
      <p:sp>
        <p:nvSpPr>
          <p:cNvPr id="19460" name="Line 4"/>
          <p:cNvSpPr>
            <a:spLocks noChangeShapeType="1"/>
          </p:cNvSpPr>
          <p:nvPr/>
        </p:nvSpPr>
        <p:spPr bwMode="auto">
          <a:xfrm flipH="1">
            <a:off x="4724400" y="3352800"/>
            <a:ext cx="990600" cy="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9461" name="Text Box 5"/>
          <p:cNvSpPr txBox="1">
            <a:spLocks noChangeArrowheads="1"/>
          </p:cNvSpPr>
          <p:nvPr/>
        </p:nvSpPr>
        <p:spPr bwMode="auto">
          <a:xfrm>
            <a:off x="2438400" y="5715000"/>
            <a:ext cx="47244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i="1">
                <a:solidFill>
                  <a:srgbClr val="0000FF"/>
                </a:solidFill>
                <a:latin typeface="Times New Roman" pitchFamily="18" charset="0"/>
              </a:rPr>
              <a:t>Source</a:t>
            </a:r>
            <a:r>
              <a:rPr lang="en-US" sz="1400">
                <a:latin typeface="Times New Roman" pitchFamily="18" charset="0"/>
              </a:rPr>
              <a:t>  David P. Doane, Kieran Mathieson, and Ronald L. Tracy, </a:t>
            </a:r>
            <a:r>
              <a:rPr lang="en-US" sz="1400" i="1">
                <a:latin typeface="Times New Roman" pitchFamily="18" charset="0"/>
              </a:rPr>
              <a:t>Visual Statistics 2.0</a:t>
            </a:r>
            <a:r>
              <a:rPr lang="en-US" sz="1400">
                <a:latin typeface="Times New Roman" pitchFamily="18" charset="0"/>
              </a:rPr>
              <a:t> (Irwin/McGraw-Hill, 2001).</a:t>
            </a:r>
          </a:p>
        </p:txBody>
      </p:sp>
      <p:pic>
        <p:nvPicPr>
          <p:cNvPr id="19462" name="Picture 8"/>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762000" y="1828800"/>
            <a:ext cx="3508375" cy="3589338"/>
          </a:xfrm>
          <a:noFill/>
        </p:spPr>
      </p:pic>
      <p:sp>
        <p:nvSpPr>
          <p:cNvPr id="20490" name="Text Box 10"/>
          <p:cNvSpPr txBox="1">
            <a:spLocks noChangeArrowheads="1"/>
          </p:cNvSpPr>
          <p:nvPr/>
        </p:nvSpPr>
        <p:spPr bwMode="auto">
          <a:xfrm>
            <a:off x="5562600" y="4419600"/>
            <a:ext cx="3048000" cy="633413"/>
          </a:xfrm>
          <a:prstGeom prst="rect">
            <a:avLst/>
          </a:prstGeom>
          <a:solidFill>
            <a:srgbClr val="FFFF99"/>
          </a:solidFill>
          <a:ln w="9525">
            <a:solidFill>
              <a:srgbClr val="0000FF"/>
            </a:solidFill>
            <a:miter lim="800000"/>
            <a:headEnd/>
            <a:tailEnd/>
          </a:ln>
          <a:effectLst>
            <a:outerShdw dist="107763" dir="2700000" algn="ctr" rotWithShape="0">
              <a:schemeClr val="bg2">
                <a:alpha val="50000"/>
              </a:schemeClr>
            </a:outerShdw>
          </a:effectLst>
        </p:spPr>
        <p:txBody>
          <a:bodyPr>
            <a:spAutoFit/>
          </a:bodyPr>
          <a:lstStyle/>
          <a:p>
            <a:pPr algn="ctr">
              <a:spcBef>
                <a:spcPct val="50000"/>
              </a:spcBef>
              <a:defRPr/>
            </a:pPr>
            <a:r>
              <a:rPr lang="en-US" sz="1400" i="1">
                <a:solidFill>
                  <a:srgbClr val="0000FF"/>
                </a:solidFill>
              </a:rPr>
              <a:t>Definition: Standardized Data</a:t>
            </a:r>
          </a:p>
          <a:p>
            <a:pPr algn="ctr">
              <a:spcBef>
                <a:spcPct val="50000"/>
              </a:spcBef>
              <a:defRPr/>
            </a:pPr>
            <a:r>
              <a:rPr lang="en-US" sz="1400" i="1">
                <a:solidFill>
                  <a:srgbClr val="FF0000"/>
                </a:solidFill>
              </a:rPr>
              <a:t>z</a:t>
            </a:r>
            <a:r>
              <a:rPr lang="en-US" sz="1400" baseline="-25000">
                <a:solidFill>
                  <a:srgbClr val="FF0000"/>
                </a:solidFill>
              </a:rPr>
              <a:t>i</a:t>
            </a:r>
            <a:r>
              <a:rPr lang="en-US" sz="1400">
                <a:solidFill>
                  <a:srgbClr val="FF0000"/>
                </a:solidFill>
              </a:rPr>
              <a:t> = (</a:t>
            </a:r>
            <a:r>
              <a:rPr lang="en-US" sz="1400" i="1">
                <a:solidFill>
                  <a:srgbClr val="FF0000"/>
                </a:solidFill>
              </a:rPr>
              <a:t>x</a:t>
            </a:r>
            <a:r>
              <a:rPr lang="en-US" sz="1400" baseline="-25000">
                <a:solidFill>
                  <a:srgbClr val="FF0000"/>
                </a:solidFill>
              </a:rPr>
              <a:t>i </a:t>
            </a:r>
            <a:r>
              <a:rPr lang="en-US" sz="1400">
                <a:solidFill>
                  <a:srgbClr val="FF0000"/>
                </a:solidFill>
              </a:rPr>
              <a:t>– Mean) / StdDev</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defRPr/>
            </a:pPr>
            <a:r>
              <a:rPr lang="en-US" b="1" dirty="0" smtClean="0">
                <a:solidFill>
                  <a:srgbClr val="0000FF"/>
                </a:solidFill>
                <a:effectLst>
                  <a:outerShdw blurRad="38100" dist="38100" dir="2700000" algn="tl">
                    <a:srgbClr val="000000"/>
                  </a:outerShdw>
                </a:effectLst>
                <a:latin typeface="Comic Sans MS" pitchFamily="66" charset="0"/>
              </a:rPr>
              <a:t>Runs Chart</a:t>
            </a:r>
          </a:p>
        </p:txBody>
      </p:sp>
      <p:pic>
        <p:nvPicPr>
          <p:cNvPr id="20483"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905000"/>
            <a:ext cx="5105400" cy="3140075"/>
          </a:xfrm>
          <a:prstGeom prst="rect">
            <a:avLst/>
          </a:prstGeom>
          <a:noFill/>
          <a:ln w="9525">
            <a:solidFill>
              <a:srgbClr val="0000FF"/>
            </a:solidFill>
            <a:miter lim="800000"/>
            <a:headEnd/>
            <a:tailEnd/>
          </a:ln>
          <a:extLst>
            <a:ext uri="{909E8E84-426E-40DD-AFC4-6F175D3DCCD1}">
              <a14:hiddenFill xmlns:a14="http://schemas.microsoft.com/office/drawing/2010/main">
                <a:solidFill>
                  <a:srgbClr val="FFFFFF"/>
                </a:solidFill>
              </a14:hiddenFill>
            </a:ext>
          </a:extLst>
        </p:spPr>
      </p:pic>
      <p:sp>
        <p:nvSpPr>
          <p:cNvPr id="20484" name="Text Box 3"/>
          <p:cNvSpPr txBox="1">
            <a:spLocks noChangeArrowheads="1"/>
          </p:cNvSpPr>
          <p:nvPr/>
        </p:nvSpPr>
        <p:spPr bwMode="auto">
          <a:xfrm>
            <a:off x="6400800" y="2057400"/>
            <a:ext cx="2133600"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a:solidFill>
                  <a:srgbClr val="FF0000"/>
                </a:solidFill>
              </a:rPr>
              <a:t>A runs chart plots the data points in the same order they appear on the list.  If there is any pattern, you can see it.  In this example, there is no obvious trend.</a:t>
            </a:r>
          </a:p>
        </p:txBody>
      </p:sp>
      <p:sp>
        <p:nvSpPr>
          <p:cNvPr id="20485" name="Text Box 10"/>
          <p:cNvSpPr txBox="1">
            <a:spLocks noChangeArrowheads="1"/>
          </p:cNvSpPr>
          <p:nvPr/>
        </p:nvSpPr>
        <p:spPr bwMode="auto">
          <a:xfrm>
            <a:off x="2438400" y="5410200"/>
            <a:ext cx="4724400" cy="523875"/>
          </a:xfrm>
          <a:prstGeom prst="rect">
            <a:avLst/>
          </a:prstGeom>
          <a:solidFill>
            <a:srgbClr val="FFFF99">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i="1">
                <a:solidFill>
                  <a:srgbClr val="0000FF"/>
                </a:solidFill>
              </a:rPr>
              <a:t>Note</a:t>
            </a:r>
            <a:r>
              <a:rPr lang="en-US" sz="1400" i="1"/>
              <a:t>  </a:t>
            </a:r>
            <a:r>
              <a:rPr lang="en-US" sz="1400"/>
              <a:t>Excel does not offer runs charts.  This is from </a:t>
            </a:r>
            <a:r>
              <a:rPr lang="en-US" sz="1400" i="1">
                <a:solidFill>
                  <a:srgbClr val="0000FF"/>
                </a:solidFill>
              </a:rPr>
              <a:t>Visual </a:t>
            </a:r>
            <a:r>
              <a:rPr lang="en-US" sz="1400" i="1">
                <a:solidFill>
                  <a:srgbClr val="FF0000"/>
                </a:solidFill>
              </a:rPr>
              <a:t>Statistics</a:t>
            </a:r>
            <a:r>
              <a:rPr lang="en-US" sz="1400"/>
              <a:t>.  MegaStat also offers a runs chart.</a:t>
            </a:r>
          </a:p>
        </p:txBody>
      </p:sp>
      <p:sp>
        <p:nvSpPr>
          <p:cNvPr id="20486" name="Line 4"/>
          <p:cNvSpPr>
            <a:spLocks noChangeShapeType="1"/>
          </p:cNvSpPr>
          <p:nvPr/>
        </p:nvSpPr>
        <p:spPr bwMode="auto">
          <a:xfrm flipH="1">
            <a:off x="5638800" y="2743200"/>
            <a:ext cx="533400" cy="2286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ctrTitle"/>
          </p:nvPr>
        </p:nvSpPr>
        <p:spPr>
          <a:xfrm>
            <a:off x="457200" y="457200"/>
            <a:ext cx="7772400" cy="1470025"/>
          </a:xfrm>
        </p:spPr>
        <p:txBody>
          <a:bodyPr/>
          <a:lstStyle/>
          <a:p>
            <a:pPr eaLnBrk="1" hangingPunct="1">
              <a:defRPr/>
            </a:pPr>
            <a:r>
              <a:rPr lang="en-US" b="1" dirty="0" smtClean="0">
                <a:solidFill>
                  <a:srgbClr val="0000FF"/>
                </a:solidFill>
                <a:effectLst>
                  <a:outerShdw blurRad="38100" dist="38100" dir="2700000" algn="tl">
                    <a:srgbClr val="000000"/>
                  </a:outerShdw>
                </a:effectLst>
                <a:latin typeface="Comic Sans MS" pitchFamily="66" charset="0"/>
              </a:rPr>
              <a:t>The Problem</a:t>
            </a:r>
          </a:p>
        </p:txBody>
      </p:sp>
      <p:sp>
        <p:nvSpPr>
          <p:cNvPr id="4099" name="Text Box 4"/>
          <p:cNvSpPr txBox="1">
            <a:spLocks noChangeArrowheads="1"/>
          </p:cNvSpPr>
          <p:nvPr/>
        </p:nvSpPr>
        <p:spPr bwMode="auto">
          <a:xfrm>
            <a:off x="1219200" y="2590800"/>
            <a:ext cx="70104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buFontTx/>
              <a:buBlip>
                <a:blip r:embed="rId2"/>
              </a:buBlip>
            </a:pPr>
            <a:r>
              <a:rPr lang="en-US" sz="2400" b="1">
                <a:solidFill>
                  <a:srgbClr val="0000FF"/>
                </a:solidFill>
              </a:rPr>
              <a:t>   A data set is a bunch of numbers</a:t>
            </a:r>
          </a:p>
          <a:p>
            <a:pPr eaLnBrk="1" hangingPunct="1">
              <a:spcBef>
                <a:spcPct val="50000"/>
              </a:spcBef>
              <a:buFontTx/>
              <a:buBlip>
                <a:blip r:embed="rId2"/>
              </a:buBlip>
            </a:pPr>
            <a:r>
              <a:rPr lang="en-US" sz="2400" b="1">
                <a:solidFill>
                  <a:srgbClr val="0000FF"/>
                </a:solidFill>
              </a:rPr>
              <a:t>   Statisticians say we must "let the data talk"</a:t>
            </a:r>
          </a:p>
          <a:p>
            <a:pPr eaLnBrk="1" hangingPunct="1">
              <a:spcBef>
                <a:spcPct val="50000"/>
              </a:spcBef>
              <a:buFontTx/>
              <a:buBlip>
                <a:blip r:embed="rId2"/>
              </a:buBlip>
            </a:pPr>
            <a:r>
              <a:rPr lang="en-US" sz="2400" b="1">
                <a:solidFill>
                  <a:srgbClr val="0000FF"/>
                </a:solidFill>
              </a:rPr>
              <a:t>   But how do we give data a voice?</a:t>
            </a:r>
          </a:p>
          <a:p>
            <a:pPr eaLnBrk="1" hangingPunct="1">
              <a:spcBef>
                <a:spcPct val="50000"/>
              </a:spcBef>
              <a:buFontTx/>
              <a:buBlip>
                <a:blip r:embed="rId2"/>
              </a:buBlip>
            </a:pPr>
            <a:r>
              <a:rPr lang="en-US" sz="2400" b="1">
                <a:solidFill>
                  <a:srgbClr val="0000FF"/>
                </a:solidFill>
              </a:rPr>
              <a:t>   We want the main features of the data</a:t>
            </a:r>
          </a:p>
          <a:p>
            <a:pPr eaLnBrk="1" hangingPunct="1">
              <a:spcBef>
                <a:spcPct val="50000"/>
              </a:spcBef>
              <a:buFontTx/>
              <a:buBlip>
                <a:blip r:embed="rId2"/>
              </a:buBlip>
            </a:pPr>
            <a:r>
              <a:rPr lang="en-US" sz="2400" b="1">
                <a:solidFill>
                  <a:srgbClr val="0000FF"/>
                </a:solidFill>
              </a:rPr>
              <a:t>   But how to omit less important details?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defRPr/>
            </a:pPr>
            <a:r>
              <a:rPr lang="en-US" b="1" dirty="0" err="1" smtClean="0">
                <a:solidFill>
                  <a:srgbClr val="0000FF"/>
                </a:solidFill>
                <a:effectLst>
                  <a:outerShdw blurRad="38100" dist="38100" dir="2700000" algn="tl">
                    <a:srgbClr val="000000"/>
                  </a:outerShdw>
                </a:effectLst>
                <a:latin typeface="Comic Sans MS" pitchFamily="66" charset="0"/>
              </a:rPr>
              <a:t>Quantile</a:t>
            </a:r>
            <a:r>
              <a:rPr lang="en-US" b="1" dirty="0" smtClean="0">
                <a:solidFill>
                  <a:srgbClr val="0000FF"/>
                </a:solidFill>
                <a:effectLst>
                  <a:outerShdw blurRad="38100" dist="38100" dir="2700000" algn="tl">
                    <a:srgbClr val="000000"/>
                  </a:outerShdw>
                </a:effectLst>
                <a:latin typeface="Comic Sans MS" pitchFamily="66" charset="0"/>
              </a:rPr>
              <a:t> Plot</a:t>
            </a:r>
          </a:p>
        </p:txBody>
      </p:sp>
      <p:sp>
        <p:nvSpPr>
          <p:cNvPr id="21507" name="Text Box 5"/>
          <p:cNvSpPr txBox="1">
            <a:spLocks noChangeArrowheads="1"/>
          </p:cNvSpPr>
          <p:nvPr/>
        </p:nvSpPr>
        <p:spPr bwMode="auto">
          <a:xfrm>
            <a:off x="5257800" y="2590800"/>
            <a:ext cx="3124200"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Useful, but less common.  Scatter plot of cumulative frequency against X value will resemble a lazy "S" curve if the data resemble a normal distribution.</a:t>
            </a:r>
          </a:p>
        </p:txBody>
      </p:sp>
      <p:sp>
        <p:nvSpPr>
          <p:cNvPr id="21508" name="Text Box 6"/>
          <p:cNvSpPr txBox="1">
            <a:spLocks noChangeArrowheads="1"/>
          </p:cNvSpPr>
          <p:nvPr/>
        </p:nvSpPr>
        <p:spPr bwMode="auto">
          <a:xfrm>
            <a:off x="5486400" y="4800600"/>
            <a:ext cx="2209800" cy="730250"/>
          </a:xfrm>
          <a:prstGeom prst="rect">
            <a:avLst/>
          </a:prstGeom>
          <a:solidFill>
            <a:srgbClr val="FFFF99">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i="1">
                <a:solidFill>
                  <a:srgbClr val="0000FF"/>
                </a:solidFill>
              </a:rPr>
              <a:t>Note</a:t>
            </a:r>
            <a:r>
              <a:rPr lang="en-US" sz="1400" i="1"/>
              <a:t>  </a:t>
            </a:r>
            <a:r>
              <a:rPr lang="en-US" sz="1400"/>
              <a:t>Excel does not offer a quantile plot.  This is from </a:t>
            </a:r>
            <a:r>
              <a:rPr lang="en-US" sz="1400" i="1">
                <a:solidFill>
                  <a:srgbClr val="0000FF"/>
                </a:solidFill>
              </a:rPr>
              <a:t>Visual </a:t>
            </a:r>
            <a:r>
              <a:rPr lang="en-US" sz="1400" i="1">
                <a:solidFill>
                  <a:srgbClr val="FF0000"/>
                </a:solidFill>
              </a:rPr>
              <a:t>Statistics</a:t>
            </a:r>
            <a:r>
              <a:rPr lang="en-US" sz="1400"/>
              <a:t>.</a:t>
            </a:r>
          </a:p>
        </p:txBody>
      </p:sp>
      <p:pic>
        <p:nvPicPr>
          <p:cNvPr id="21509"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1600200"/>
            <a:ext cx="2970213" cy="1827213"/>
          </a:xfrm>
          <a:prstGeom prst="rect">
            <a:avLst/>
          </a:prstGeom>
          <a:noFill/>
          <a:ln w="9525">
            <a:solidFill>
              <a:srgbClr val="0000FF"/>
            </a:solidFill>
            <a:miter lim="800000"/>
            <a:headEnd/>
            <a:tailEnd/>
          </a:ln>
          <a:extLst>
            <a:ext uri="{909E8E84-426E-40DD-AFC4-6F175D3DCCD1}">
              <a14:hiddenFill xmlns:a14="http://schemas.microsoft.com/office/drawing/2010/main">
                <a:solidFill>
                  <a:srgbClr val="FFFFFF"/>
                </a:solidFill>
              </a14:hiddenFill>
            </a:ext>
          </a:extLst>
        </p:spPr>
      </p:pic>
      <p:pic>
        <p:nvPicPr>
          <p:cNvPr id="21510"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3962400"/>
            <a:ext cx="2970213" cy="1827213"/>
          </a:xfrm>
          <a:prstGeom prst="rect">
            <a:avLst/>
          </a:prstGeom>
          <a:noFill/>
          <a:ln w="9525">
            <a:solidFill>
              <a:srgbClr val="0000FF"/>
            </a:solidFill>
            <a:miter lim="800000"/>
            <a:headEnd/>
            <a:tailEnd/>
          </a:ln>
          <a:extLst>
            <a:ext uri="{909E8E84-426E-40DD-AFC4-6F175D3DCCD1}">
              <a14:hiddenFill xmlns:a14="http://schemas.microsoft.com/office/drawing/2010/main">
                <a:solidFill>
                  <a:srgbClr val="FFFFFF"/>
                </a:solidFill>
              </a14:hiddenFill>
            </a:ext>
          </a:extLst>
        </p:spPr>
      </p:pic>
      <p:sp>
        <p:nvSpPr>
          <p:cNvPr id="21511" name="Text Box 10"/>
          <p:cNvSpPr txBox="1">
            <a:spLocks noChangeArrowheads="1"/>
          </p:cNvSpPr>
          <p:nvPr/>
        </p:nvSpPr>
        <p:spPr bwMode="auto">
          <a:xfrm>
            <a:off x="1371600" y="1219200"/>
            <a:ext cx="2971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a:t>Supreme Court Service (n = 103)</a:t>
            </a:r>
          </a:p>
        </p:txBody>
      </p:sp>
      <p:sp>
        <p:nvSpPr>
          <p:cNvPr id="21512" name="Text Box 11"/>
          <p:cNvSpPr txBox="1">
            <a:spLocks noChangeArrowheads="1"/>
          </p:cNvSpPr>
          <p:nvPr/>
        </p:nvSpPr>
        <p:spPr bwMode="auto">
          <a:xfrm>
            <a:off x="1066800" y="3581400"/>
            <a:ext cx="3581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a:t>U.S. Open Golf Winner's Score  (n = 54)</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defRPr/>
            </a:pPr>
            <a:r>
              <a:rPr lang="en-US" b="1" dirty="0" smtClean="0">
                <a:solidFill>
                  <a:srgbClr val="0000FF"/>
                </a:solidFill>
                <a:effectLst>
                  <a:outerShdw blurRad="38100" dist="38100" dir="2700000" algn="tl">
                    <a:srgbClr val="000000"/>
                  </a:outerShdw>
                </a:effectLst>
                <a:latin typeface="Comic Sans MS" pitchFamily="66" charset="0"/>
              </a:rPr>
              <a:t>Summary</a:t>
            </a:r>
          </a:p>
        </p:txBody>
      </p:sp>
      <p:sp>
        <p:nvSpPr>
          <p:cNvPr id="22531" name="Text Box 10"/>
          <p:cNvSpPr txBox="1">
            <a:spLocks noChangeArrowheads="1"/>
          </p:cNvSpPr>
          <p:nvPr/>
        </p:nvSpPr>
        <p:spPr bwMode="auto">
          <a:xfrm>
            <a:off x="1143000" y="2362200"/>
            <a:ext cx="73914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buFontTx/>
              <a:buBlip>
                <a:blip r:embed="rId2"/>
              </a:buBlip>
            </a:pPr>
            <a:r>
              <a:rPr lang="en-US" sz="2400" b="1">
                <a:solidFill>
                  <a:srgbClr val="0000FF"/>
                </a:solidFill>
              </a:rPr>
              <a:t>   The data wants to tell a story</a:t>
            </a:r>
          </a:p>
          <a:p>
            <a:pPr eaLnBrk="1" hangingPunct="1">
              <a:spcBef>
                <a:spcPct val="50000"/>
              </a:spcBef>
              <a:buFontTx/>
              <a:buBlip>
                <a:blip r:embed="rId2"/>
              </a:buBlip>
            </a:pPr>
            <a:r>
              <a:rPr lang="en-US" sz="2400" b="1">
                <a:solidFill>
                  <a:srgbClr val="0000FF"/>
                </a:solidFill>
              </a:rPr>
              <a:t>   Various tools let the data "talk" to us</a:t>
            </a:r>
          </a:p>
          <a:p>
            <a:pPr eaLnBrk="1" hangingPunct="1">
              <a:spcBef>
                <a:spcPct val="50000"/>
              </a:spcBef>
              <a:buFontTx/>
              <a:buBlip>
                <a:blip r:embed="rId2"/>
              </a:buBlip>
            </a:pPr>
            <a:r>
              <a:rPr lang="en-US" sz="2400" b="1">
                <a:solidFill>
                  <a:srgbClr val="0000FF"/>
                </a:solidFill>
              </a:rPr>
              <a:t>   Pictures may be better than numbers</a:t>
            </a:r>
          </a:p>
          <a:p>
            <a:pPr eaLnBrk="1" hangingPunct="1">
              <a:spcBef>
                <a:spcPct val="50000"/>
              </a:spcBef>
              <a:buFontTx/>
              <a:buBlip>
                <a:blip r:embed="rId2"/>
              </a:buBlip>
            </a:pPr>
            <a:r>
              <a:rPr lang="en-US" sz="2400" b="1">
                <a:solidFill>
                  <a:srgbClr val="0000FF"/>
                </a:solidFill>
              </a:rPr>
              <a:t>   There is no single "right" tool</a:t>
            </a:r>
          </a:p>
          <a:p>
            <a:pPr eaLnBrk="1" hangingPunct="1">
              <a:spcBef>
                <a:spcPct val="50000"/>
              </a:spcBef>
              <a:buFontTx/>
              <a:buBlip>
                <a:blip r:embed="rId2"/>
              </a:buBlip>
            </a:pPr>
            <a:r>
              <a:rPr lang="en-US" sz="2400" b="1">
                <a:solidFill>
                  <a:srgbClr val="0000FF"/>
                </a:solidFill>
              </a:rPr>
              <a:t>   Careful analysis requires </a:t>
            </a:r>
            <a:r>
              <a:rPr lang="en-US" sz="2400" b="1" i="1">
                <a:solidFill>
                  <a:srgbClr val="0000FF"/>
                </a:solidFill>
              </a:rPr>
              <a:t>several</a:t>
            </a:r>
            <a:r>
              <a:rPr lang="en-US" sz="2400" b="1">
                <a:solidFill>
                  <a:srgbClr val="0000FF"/>
                </a:solidFill>
              </a:rPr>
              <a:t> tools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ctrTitle"/>
          </p:nvPr>
        </p:nvSpPr>
        <p:spPr>
          <a:xfrm>
            <a:off x="457200" y="457200"/>
            <a:ext cx="7772400" cy="1470025"/>
          </a:xfrm>
        </p:spPr>
        <p:txBody>
          <a:bodyPr/>
          <a:lstStyle/>
          <a:p>
            <a:pPr eaLnBrk="1" hangingPunct="1">
              <a:defRPr/>
            </a:pPr>
            <a:r>
              <a:rPr lang="en-US" b="1" dirty="0" smtClean="0">
                <a:solidFill>
                  <a:srgbClr val="0000FF"/>
                </a:solidFill>
                <a:effectLst>
                  <a:outerShdw blurRad="38100" dist="38100" dir="2700000" algn="tl">
                    <a:srgbClr val="000000"/>
                  </a:outerShdw>
                </a:effectLst>
                <a:latin typeface="Comic Sans MS" pitchFamily="66" charset="0"/>
              </a:rPr>
              <a:t>The Solution</a:t>
            </a:r>
          </a:p>
        </p:txBody>
      </p:sp>
      <p:sp>
        <p:nvSpPr>
          <p:cNvPr id="5123" name="Text Box 3"/>
          <p:cNvSpPr txBox="1">
            <a:spLocks noChangeArrowheads="1"/>
          </p:cNvSpPr>
          <p:nvPr/>
        </p:nvSpPr>
        <p:spPr bwMode="auto">
          <a:xfrm>
            <a:off x="1676400" y="2590800"/>
            <a:ext cx="6400800" cy="210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buFontTx/>
              <a:buBlip>
                <a:blip r:embed="rId2"/>
              </a:buBlip>
            </a:pPr>
            <a:r>
              <a:rPr lang="en-US" sz="2400" b="1">
                <a:solidFill>
                  <a:srgbClr val="0000FF"/>
                </a:solidFill>
              </a:rPr>
              <a:t>   There are many tools to explore data</a:t>
            </a:r>
          </a:p>
          <a:p>
            <a:pPr eaLnBrk="1" hangingPunct="1">
              <a:spcBef>
                <a:spcPct val="50000"/>
              </a:spcBef>
              <a:buFontTx/>
              <a:buBlip>
                <a:blip r:embed="rId2"/>
              </a:buBlip>
            </a:pPr>
            <a:r>
              <a:rPr lang="en-US" sz="2400" b="1">
                <a:solidFill>
                  <a:srgbClr val="0000FF"/>
                </a:solidFill>
              </a:rPr>
              <a:t>   We can use more than one tool</a:t>
            </a:r>
          </a:p>
          <a:p>
            <a:pPr eaLnBrk="1" hangingPunct="1">
              <a:spcBef>
                <a:spcPct val="50000"/>
              </a:spcBef>
              <a:buFontTx/>
              <a:buBlip>
                <a:blip r:embed="rId2"/>
              </a:buBlip>
            </a:pPr>
            <a:r>
              <a:rPr lang="en-US" sz="2400" b="1">
                <a:solidFill>
                  <a:srgbClr val="0000FF"/>
                </a:solidFill>
              </a:rPr>
              <a:t>   Visual displays are more vivid</a:t>
            </a:r>
          </a:p>
          <a:p>
            <a:pPr eaLnBrk="1" hangingPunct="1">
              <a:spcBef>
                <a:spcPct val="50000"/>
              </a:spcBef>
              <a:buFontTx/>
              <a:buBlip>
                <a:blip r:embed="rId2"/>
              </a:buBlip>
            </a:pPr>
            <a:r>
              <a:rPr lang="en-US" sz="2400" b="1">
                <a:solidFill>
                  <a:srgbClr val="0000FF"/>
                </a:solidFill>
              </a:rPr>
              <a:t>   Software is available to make it easier</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defRPr/>
            </a:pPr>
            <a:r>
              <a:rPr lang="en-US" b="1" dirty="0" smtClean="0">
                <a:solidFill>
                  <a:srgbClr val="0000FF"/>
                </a:solidFill>
                <a:effectLst>
                  <a:outerShdw blurRad="38100" dist="38100" dir="2700000" algn="tl">
                    <a:srgbClr val="000000"/>
                  </a:outerShdw>
                </a:effectLst>
                <a:latin typeface="Comic Sans MS" pitchFamily="66" charset="0"/>
              </a:rPr>
              <a:t>Tools of Data Analysis</a:t>
            </a:r>
          </a:p>
        </p:txBody>
      </p:sp>
      <p:graphicFrame>
        <p:nvGraphicFramePr>
          <p:cNvPr id="29020" name="Group 348"/>
          <p:cNvGraphicFramePr>
            <a:graphicFrameLocks noGrp="1"/>
          </p:cNvGraphicFramePr>
          <p:nvPr/>
        </p:nvGraphicFramePr>
        <p:xfrm>
          <a:off x="990600" y="1600200"/>
          <a:ext cx="7391400" cy="4462465"/>
        </p:xfrm>
        <a:graphic>
          <a:graphicData uri="http://schemas.openxmlformats.org/drawingml/2006/table">
            <a:tbl>
              <a:tblPr/>
              <a:tblGrid>
                <a:gridCol w="1447800"/>
                <a:gridCol w="2057400"/>
                <a:gridCol w="1828800"/>
                <a:gridCol w="2057400"/>
              </a:tblGrid>
              <a:tr h="33530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1" u="none" strike="noStrike" cap="none" normalizeH="0" baseline="0" smtClean="0">
                          <a:ln>
                            <a:noFill/>
                          </a:ln>
                          <a:solidFill>
                            <a:schemeClr val="tx1"/>
                          </a:solidFill>
                          <a:effectLst/>
                          <a:latin typeface="Times New Roman" pitchFamily="18" charset="0"/>
                          <a:cs typeface="Times New Roman" pitchFamily="18" charset="0"/>
                        </a:rPr>
                        <a:t>Tool</a:t>
                      </a:r>
                      <a:endParaRPr kumimoji="0" lang="en-US" sz="1600" b="0" i="1" u="none" strike="noStrike" cap="none" normalizeH="0" baseline="0" smtClean="0">
                        <a:ln>
                          <a:noFill/>
                        </a:ln>
                        <a:solidFill>
                          <a:schemeClr val="tx1"/>
                        </a:solidFill>
                        <a:effectLst/>
                        <a:latin typeface="Arial"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99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1" u="none" strike="noStrike" cap="none" normalizeH="0" baseline="0" smtClean="0">
                          <a:ln>
                            <a:noFill/>
                          </a:ln>
                          <a:solidFill>
                            <a:schemeClr val="tx1"/>
                          </a:solidFill>
                          <a:effectLst/>
                          <a:latin typeface="Times New Roman" pitchFamily="18" charset="0"/>
                          <a:cs typeface="Times New Roman" pitchFamily="18" charset="0"/>
                        </a:rPr>
                        <a:t>What Is It?</a:t>
                      </a:r>
                      <a:endParaRPr kumimoji="0" lang="en-US" sz="1600" b="0" i="1" u="none" strike="noStrike" cap="none" normalizeH="0" baseline="0" smtClean="0">
                        <a:ln>
                          <a:noFill/>
                        </a:ln>
                        <a:solidFill>
                          <a:schemeClr val="tx1"/>
                        </a:solidFill>
                        <a:effectLst/>
                        <a:latin typeface="Arial"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99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1" u="none" strike="noStrike" cap="none" normalizeH="0" baseline="0" smtClean="0">
                          <a:ln>
                            <a:noFill/>
                          </a:ln>
                          <a:solidFill>
                            <a:schemeClr val="tx1"/>
                          </a:solidFill>
                          <a:effectLst/>
                          <a:latin typeface="Times New Roman" pitchFamily="18" charset="0"/>
                          <a:cs typeface="Times New Roman" pitchFamily="18" charset="0"/>
                        </a:rPr>
                        <a:t>What It Shows</a:t>
                      </a:r>
                      <a:endParaRPr kumimoji="0" lang="en-US" sz="1600" b="0" i="1" u="none" strike="noStrike" cap="none" normalizeH="0" baseline="0" smtClean="0">
                        <a:ln>
                          <a:noFill/>
                        </a:ln>
                        <a:solidFill>
                          <a:schemeClr val="tx1"/>
                        </a:solidFill>
                        <a:effectLst/>
                        <a:latin typeface="Arial"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99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1" u="none" strike="noStrike" cap="none" normalizeH="0" baseline="0" smtClean="0">
                          <a:ln>
                            <a:noFill/>
                          </a:ln>
                          <a:solidFill>
                            <a:schemeClr val="tx1"/>
                          </a:solidFill>
                          <a:effectLst/>
                          <a:latin typeface="Times New Roman" pitchFamily="18" charset="0"/>
                          <a:cs typeface="Times New Roman" pitchFamily="18" charset="0"/>
                        </a:rPr>
                        <a:t>Pro/Con</a:t>
                      </a:r>
                      <a:endParaRPr kumimoji="0" lang="en-US" sz="1600" b="0" i="1" u="none" strike="noStrike" cap="none" normalizeH="0" baseline="0" smtClean="0">
                        <a:ln>
                          <a:noFill/>
                        </a:ln>
                        <a:solidFill>
                          <a:schemeClr val="tx1"/>
                        </a:solidFill>
                        <a:effectLst/>
                        <a:latin typeface="Arial"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99FF"/>
                    </a:solidFill>
                  </a:tcPr>
                </a:tc>
              </a:tr>
              <a:tr h="82301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Dot plot</a:t>
                      </a:r>
                      <a:endParaRPr kumimoji="0" lang="en-US" sz="1600" b="0" i="0" u="none" strike="noStrike" cap="none" normalizeH="0" baseline="0" smtClean="0">
                        <a:ln>
                          <a:noFill/>
                        </a:ln>
                        <a:solidFill>
                          <a:schemeClr val="tx1"/>
                        </a:solidFill>
                        <a:effectLst/>
                        <a:latin typeface="Arial"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Each dot is an observation plotted on </a:t>
                      </a:r>
                      <a:r>
                        <a:rPr kumimoji="0" lang="en-US" sz="1600" b="0" i="1" u="none" strike="noStrike" cap="none" normalizeH="0" baseline="0" smtClean="0">
                          <a:ln>
                            <a:noFill/>
                          </a:ln>
                          <a:solidFill>
                            <a:schemeClr val="tx1"/>
                          </a:solidFill>
                          <a:effectLst/>
                          <a:latin typeface="Times New Roman" pitchFamily="18" charset="0"/>
                          <a:cs typeface="Times New Roman" pitchFamily="18" charset="0"/>
                        </a:rPr>
                        <a:t>X</a:t>
                      </a: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 axis</a:t>
                      </a:r>
                      <a:endParaRPr kumimoji="0" lang="en-US" sz="1600" b="0" i="0" u="none" strike="noStrike" cap="none" normalizeH="0" baseline="0" smtClean="0">
                        <a:ln>
                          <a:noFill/>
                        </a:ln>
                        <a:solidFill>
                          <a:schemeClr val="tx1"/>
                        </a:solidFill>
                        <a:effectLst/>
                        <a:latin typeface="Arial"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Data range, modes, general shape</a:t>
                      </a:r>
                      <a:endParaRPr kumimoji="0" lang="en-US" sz="1600" b="0" i="0" u="none" strike="noStrike" cap="none" normalizeH="0" baseline="0" smtClean="0">
                        <a:ln>
                          <a:noFill/>
                        </a:ln>
                        <a:solidFill>
                          <a:schemeClr val="tx1"/>
                        </a:solidFill>
                        <a:effectLst/>
                        <a:latin typeface="Arial"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Simple and intuitive and shows all the data</a:t>
                      </a:r>
                      <a:endParaRPr kumimoji="0" lang="en-US" sz="1600" b="0" i="0" u="none" strike="noStrike" cap="none" normalizeH="0" baseline="0" smtClean="0">
                        <a:ln>
                          <a:noFill/>
                        </a:ln>
                        <a:solidFill>
                          <a:schemeClr val="tx1"/>
                        </a:solidFill>
                        <a:effectLst/>
                        <a:latin typeface="Arial"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82301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Stem-and-leaf</a:t>
                      </a:r>
                      <a:endParaRPr kumimoji="0" lang="en-US" sz="1600" b="0" i="0" u="none" strike="noStrike" cap="none" normalizeH="0" baseline="0" smtClean="0">
                        <a:ln>
                          <a:noFill/>
                        </a:ln>
                        <a:solidFill>
                          <a:schemeClr val="tx1"/>
                        </a:solidFill>
                        <a:effectLst/>
                        <a:latin typeface="Arial"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Frequency tally using data values for stem and leaves</a:t>
                      </a:r>
                      <a:endParaRPr kumimoji="0" lang="en-US" sz="1600" b="0" i="0" u="none" strike="noStrike" cap="none" normalizeH="0" baseline="0" smtClean="0">
                        <a:ln>
                          <a:noFill/>
                        </a:ln>
                        <a:solidFill>
                          <a:schemeClr val="tx1"/>
                        </a:solidFill>
                        <a:effectLst/>
                        <a:latin typeface="Arial"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Data range, frequencies, shape</a:t>
                      </a:r>
                      <a:endParaRPr kumimoji="0" lang="en-US" sz="1600" b="0" i="0" u="none" strike="noStrike" cap="none" normalizeH="0" baseline="0" smtClean="0">
                        <a:ln>
                          <a:noFill/>
                        </a:ln>
                        <a:solidFill>
                          <a:schemeClr val="tx1"/>
                        </a:solidFill>
                        <a:effectLst/>
                        <a:latin typeface="Arial"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Retains raw data but awkward unless you have 2-digit data</a:t>
                      </a:r>
                      <a:endParaRPr kumimoji="0" lang="en-US" sz="1600" b="0" i="0" u="none" strike="noStrike" cap="none" normalizeH="0" baseline="0" smtClean="0">
                        <a:ln>
                          <a:noFill/>
                        </a:ln>
                        <a:solidFill>
                          <a:schemeClr val="tx1"/>
                        </a:solidFill>
                        <a:effectLst/>
                        <a:latin typeface="Arial"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82301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Histogram</a:t>
                      </a:r>
                      <a:endParaRPr kumimoji="0" lang="en-US" sz="1600" b="0" i="0" u="none" strike="noStrike" cap="none" normalizeH="0" baseline="0" smtClean="0">
                        <a:ln>
                          <a:noFill/>
                        </a:ln>
                        <a:solidFill>
                          <a:schemeClr val="tx1"/>
                        </a:solidFill>
                        <a:effectLst/>
                        <a:latin typeface="Arial"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Frequency tally of data in bins based on </a:t>
                      </a:r>
                      <a:r>
                        <a:rPr kumimoji="0" lang="en-US" sz="1600" b="0" i="1" u="none" strike="noStrike" cap="none" normalizeH="0" baseline="0" smtClean="0">
                          <a:ln>
                            <a:noFill/>
                          </a:ln>
                          <a:solidFill>
                            <a:schemeClr val="tx1"/>
                          </a:solidFill>
                          <a:effectLst/>
                          <a:latin typeface="Times New Roman" pitchFamily="18" charset="0"/>
                          <a:cs typeface="Times New Roman" pitchFamily="18" charset="0"/>
                        </a:rPr>
                        <a:t>X</a:t>
                      </a: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 values</a:t>
                      </a:r>
                      <a:endParaRPr kumimoji="0" lang="en-US" sz="1600" b="0" i="0" u="none" strike="noStrike" cap="none" normalizeH="0" baseline="0" smtClean="0">
                        <a:ln>
                          <a:noFill/>
                        </a:ln>
                        <a:solidFill>
                          <a:schemeClr val="tx1"/>
                        </a:solidFill>
                        <a:effectLst/>
                        <a:latin typeface="Arial"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Shape, modal classes</a:t>
                      </a:r>
                      <a:endParaRPr kumimoji="0" lang="en-US" sz="1600" b="0" i="0" u="none" strike="noStrike" cap="none" normalizeH="0" baseline="0" smtClean="0">
                        <a:ln>
                          <a:noFill/>
                        </a:ln>
                        <a:solidFill>
                          <a:schemeClr val="tx1"/>
                        </a:solidFill>
                        <a:effectLst/>
                        <a:latin typeface="Arial"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Number of bins and bin limits affect apparent shape</a:t>
                      </a:r>
                      <a:endParaRPr kumimoji="0" lang="en-US" sz="1600" b="0" i="0" u="none" strike="noStrike" cap="none" normalizeH="0" baseline="0" smtClean="0">
                        <a:ln>
                          <a:noFill/>
                        </a:ln>
                        <a:solidFill>
                          <a:schemeClr val="tx1"/>
                        </a:solidFill>
                        <a:effectLst/>
                        <a:latin typeface="Arial"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8350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Box plot</a:t>
                      </a:r>
                      <a:endParaRPr kumimoji="0" lang="en-US" sz="1600" b="0" i="0" u="none" strike="noStrike" cap="none" normalizeH="0" baseline="0" smtClean="0">
                        <a:ln>
                          <a:noFill/>
                        </a:ln>
                        <a:solidFill>
                          <a:schemeClr val="tx1"/>
                        </a:solidFill>
                        <a:effectLst/>
                        <a:latin typeface="Arial"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Five-number summary:</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1" u="none" strike="noStrike" cap="none" normalizeH="0" baseline="0" smtClean="0">
                          <a:ln>
                            <a:noFill/>
                          </a:ln>
                          <a:solidFill>
                            <a:schemeClr val="tx1"/>
                          </a:solidFill>
                          <a:effectLst/>
                          <a:latin typeface="Times New Roman" pitchFamily="18" charset="0"/>
                          <a:cs typeface="Times New Roman" pitchFamily="18" charset="0"/>
                        </a:rPr>
                        <a:t>X</a:t>
                      </a:r>
                      <a:r>
                        <a:rPr kumimoji="0" lang="en-US" sz="1600" b="0" i="0" u="none" strike="noStrike" cap="none" normalizeH="0" baseline="-25000" smtClean="0">
                          <a:ln>
                            <a:noFill/>
                          </a:ln>
                          <a:solidFill>
                            <a:schemeClr val="tx1"/>
                          </a:solidFill>
                          <a:effectLst/>
                          <a:latin typeface="Times New Roman" pitchFamily="18" charset="0"/>
                          <a:cs typeface="Times New Roman" pitchFamily="18" charset="0"/>
                        </a:rPr>
                        <a:t>min</a:t>
                      </a: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600" b="0" i="1" u="none" strike="noStrike" cap="none" normalizeH="0" baseline="0" smtClean="0">
                          <a:ln>
                            <a:noFill/>
                          </a:ln>
                          <a:solidFill>
                            <a:schemeClr val="tx1"/>
                          </a:solidFill>
                          <a:effectLst/>
                          <a:latin typeface="Times New Roman" pitchFamily="18" charset="0"/>
                          <a:cs typeface="Times New Roman" pitchFamily="18" charset="0"/>
                        </a:rPr>
                        <a:t>Q</a:t>
                      </a:r>
                      <a:r>
                        <a:rPr kumimoji="0" lang="en-US" sz="1600" b="0" i="0" u="none" strike="noStrike" cap="none" normalizeH="0" baseline="-25000" smtClean="0">
                          <a:ln>
                            <a:noFill/>
                          </a:ln>
                          <a:solidFill>
                            <a:schemeClr val="tx1"/>
                          </a:solidFill>
                          <a:effectLst/>
                          <a:latin typeface="Times New Roman" pitchFamily="18" charset="0"/>
                          <a:cs typeface="Times New Roman" pitchFamily="18" charset="0"/>
                        </a:rPr>
                        <a:t>1</a:t>
                      </a: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600" b="0" i="1" u="none" strike="noStrike" cap="none" normalizeH="0" baseline="0" smtClean="0">
                          <a:ln>
                            <a:noFill/>
                          </a:ln>
                          <a:solidFill>
                            <a:schemeClr val="tx1"/>
                          </a:solidFill>
                          <a:effectLst/>
                          <a:latin typeface="Times New Roman" pitchFamily="18" charset="0"/>
                          <a:cs typeface="Times New Roman" pitchFamily="18" charset="0"/>
                        </a:rPr>
                        <a:t>Q</a:t>
                      </a:r>
                      <a:r>
                        <a:rPr kumimoji="0" lang="en-US" sz="1600" b="0" i="0" u="none" strike="noStrike" cap="none" normalizeH="0" baseline="-25000" smtClean="0">
                          <a:ln>
                            <a:noFill/>
                          </a:ln>
                          <a:solidFill>
                            <a:schemeClr val="tx1"/>
                          </a:solidFill>
                          <a:effectLst/>
                          <a:latin typeface="Times New Roman" pitchFamily="18" charset="0"/>
                          <a:cs typeface="Times New Roman" pitchFamily="18" charset="0"/>
                        </a:rPr>
                        <a:t>2</a:t>
                      </a: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600" b="0" i="1" u="none" strike="noStrike" cap="none" normalizeH="0" baseline="0" smtClean="0">
                          <a:ln>
                            <a:noFill/>
                          </a:ln>
                          <a:solidFill>
                            <a:schemeClr val="tx1"/>
                          </a:solidFill>
                          <a:effectLst/>
                          <a:latin typeface="Times New Roman" pitchFamily="18" charset="0"/>
                          <a:cs typeface="Times New Roman" pitchFamily="18" charset="0"/>
                        </a:rPr>
                        <a:t>Q</a:t>
                      </a:r>
                      <a:r>
                        <a:rPr kumimoji="0" lang="en-US" sz="1600" b="0" i="0" u="none" strike="noStrike" cap="none" normalizeH="0" baseline="-25000" smtClean="0">
                          <a:ln>
                            <a:noFill/>
                          </a:ln>
                          <a:solidFill>
                            <a:schemeClr val="tx1"/>
                          </a:solidFill>
                          <a:effectLst/>
                          <a:latin typeface="Times New Roman" pitchFamily="18" charset="0"/>
                          <a:cs typeface="Times New Roman" pitchFamily="18" charset="0"/>
                        </a:rPr>
                        <a:t>3</a:t>
                      </a: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1600" b="0" i="1" u="none" strike="noStrike" cap="none" normalizeH="0" baseline="0" smtClean="0">
                          <a:ln>
                            <a:noFill/>
                          </a:ln>
                          <a:solidFill>
                            <a:schemeClr val="tx1"/>
                          </a:solidFill>
                          <a:effectLst/>
                          <a:latin typeface="Times New Roman" pitchFamily="18" charset="0"/>
                          <a:cs typeface="Times New Roman" pitchFamily="18" charset="0"/>
                        </a:rPr>
                        <a:t>X</a:t>
                      </a:r>
                      <a:r>
                        <a:rPr kumimoji="0" lang="en-US" sz="1600" b="0" i="0" u="none" strike="noStrike" cap="none" normalizeH="0" baseline="-25000" smtClean="0">
                          <a:ln>
                            <a:noFill/>
                          </a:ln>
                          <a:solidFill>
                            <a:schemeClr val="tx1"/>
                          </a:solidFill>
                          <a:effectLst/>
                          <a:latin typeface="Times New Roman" pitchFamily="18" charset="0"/>
                          <a:cs typeface="Times New Roman" pitchFamily="18" charset="0"/>
                        </a:rPr>
                        <a:t>max</a:t>
                      </a:r>
                      <a:endParaRPr kumimoji="0" lang="en-US" sz="1600" b="0" i="0" u="none" strike="noStrike" cap="none" normalizeH="0" baseline="-25000" smtClean="0">
                        <a:ln>
                          <a:noFill/>
                        </a:ln>
                        <a:solidFill>
                          <a:schemeClr val="tx1"/>
                        </a:solidFill>
                        <a:effectLst/>
                        <a:latin typeface="Times New Roman" pitchFamily="18"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Range, quartiles, skewness</a:t>
                      </a:r>
                      <a:endParaRPr kumimoji="0" lang="en-US" sz="1600" b="0" i="0" u="none" strike="noStrike" cap="none" normalizeH="0" baseline="0" smtClean="0">
                        <a:ln>
                          <a:noFill/>
                        </a:ln>
                        <a:solidFill>
                          <a:schemeClr val="tx1"/>
                        </a:solidFill>
                        <a:effectLst/>
                        <a:latin typeface="Arial"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Intuitive, but requires fences to reveal outliers</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82301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Numerical statistics</a:t>
                      </a:r>
                      <a:endParaRPr kumimoji="0" lang="en-US" sz="1600" b="0" i="0" u="none" strike="noStrike" cap="none" normalizeH="0" baseline="0" smtClean="0">
                        <a:ln>
                          <a:noFill/>
                        </a:ln>
                        <a:solidFill>
                          <a:schemeClr val="tx1"/>
                        </a:solidFill>
                        <a:effectLst/>
                        <a:latin typeface="Arial"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smtClean="0">
                          <a:ln>
                            <a:noFill/>
                          </a:ln>
                          <a:solidFill>
                            <a:schemeClr val="tx1"/>
                          </a:solidFill>
                          <a:effectLst/>
                          <a:latin typeface="Times New Roman" pitchFamily="18" charset="0"/>
                          <a:cs typeface="Times New Roman" pitchFamily="18" charset="0"/>
                        </a:rPr>
                        <a:t>Mean, median, quartiles, standard deviation, etc.</a:t>
                      </a:r>
                      <a:endParaRPr kumimoji="0" lang="fr-FR" sz="1600" b="0" i="0" u="none" strike="noStrike" cap="none" normalizeH="0" baseline="0" smtClean="0">
                        <a:ln>
                          <a:noFill/>
                        </a:ln>
                        <a:solidFill>
                          <a:schemeClr val="tx1"/>
                        </a:solidFill>
                        <a:effectLst/>
                        <a:latin typeface="Arial"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Central tendency, dispersion, shape</a:t>
                      </a:r>
                      <a:endParaRPr kumimoji="0" lang="en-US" sz="1600" b="0" i="0" u="none" strike="noStrike" cap="none" normalizeH="0" baseline="0" smtClean="0">
                        <a:ln>
                          <a:noFill/>
                        </a:ln>
                        <a:solidFill>
                          <a:schemeClr val="tx1"/>
                        </a:solidFill>
                        <a:effectLst/>
                        <a:latin typeface="Arial"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Times New Roman" pitchFamily="18" charset="0"/>
                          <a:cs typeface="Times New Roman" pitchFamily="18" charset="0"/>
                        </a:rPr>
                        <a:t>Precise, but not as easy to digest visually</a:t>
                      </a:r>
                      <a:endParaRPr kumimoji="0" lang="en-US" sz="1600" b="0" i="0" u="none" strike="noStrike" cap="none" normalizeH="0" baseline="0" smtClean="0">
                        <a:ln>
                          <a:noFill/>
                        </a:ln>
                        <a:solidFill>
                          <a:schemeClr val="tx1"/>
                        </a:solidFill>
                        <a:effectLst/>
                        <a:latin typeface="Arial"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defRPr/>
            </a:pPr>
            <a:r>
              <a:rPr lang="en-US" b="1" dirty="0" smtClean="0">
                <a:solidFill>
                  <a:srgbClr val="0000FF"/>
                </a:solidFill>
                <a:effectLst>
                  <a:outerShdw blurRad="38100" dist="38100" dir="2700000" algn="tl">
                    <a:srgbClr val="000000"/>
                  </a:outerShdw>
                </a:effectLst>
                <a:latin typeface="Comic Sans MS" pitchFamily="66" charset="0"/>
              </a:rPr>
              <a:t>Example</a:t>
            </a:r>
          </a:p>
        </p:txBody>
      </p:sp>
      <p:sp>
        <p:nvSpPr>
          <p:cNvPr id="7171" name="Text Box 40"/>
          <p:cNvSpPr txBox="1">
            <a:spLocks noChangeArrowheads="1"/>
          </p:cNvSpPr>
          <p:nvPr/>
        </p:nvSpPr>
        <p:spPr bwMode="auto">
          <a:xfrm>
            <a:off x="1295400" y="1219200"/>
            <a:ext cx="71628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How long do justices serve on the U.S. Supreme Court?  From 1789 to 2002, there were 103 justices who had completed their terms (they are appointed for life or until they choose to retire).</a:t>
            </a:r>
          </a:p>
        </p:txBody>
      </p:sp>
      <p:pic>
        <p:nvPicPr>
          <p:cNvPr id="7172" name="Picture 50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71600" y="2286000"/>
            <a:ext cx="7104063" cy="4168775"/>
          </a:xfrm>
          <a:prstGeom prst="rect">
            <a:avLst/>
          </a:prstGeom>
          <a:solidFill>
            <a:schemeClr val="bg1"/>
          </a:solidFill>
          <a:ln w="9525">
            <a:solidFill>
              <a:srgbClr val="0000FF"/>
            </a:solidFill>
            <a:miter lim="800000"/>
            <a:headEnd/>
            <a:tailEnd/>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defRPr/>
            </a:pPr>
            <a:r>
              <a:rPr lang="en-US" b="1" dirty="0" smtClean="0">
                <a:solidFill>
                  <a:srgbClr val="0000FF"/>
                </a:solidFill>
                <a:effectLst>
                  <a:outerShdw blurRad="38100" dist="38100" dir="2700000" algn="tl">
                    <a:srgbClr val="000000"/>
                  </a:outerShdw>
                </a:effectLst>
                <a:latin typeface="Comic Sans MS" pitchFamily="66" charset="0"/>
              </a:rPr>
              <a:t>Dot Plot</a:t>
            </a:r>
          </a:p>
        </p:txBody>
      </p:sp>
      <p:sp>
        <p:nvSpPr>
          <p:cNvPr id="8195" name="Text Box 3"/>
          <p:cNvSpPr txBox="1">
            <a:spLocks noChangeArrowheads="1"/>
          </p:cNvSpPr>
          <p:nvPr/>
        </p:nvSpPr>
        <p:spPr bwMode="auto">
          <a:xfrm>
            <a:off x="990600" y="1600200"/>
            <a:ext cx="7086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The dot plot is attractive because it does not "bin" the data very much.  It is basically a one dimensional scatter plot.</a:t>
            </a:r>
          </a:p>
        </p:txBody>
      </p:sp>
      <p:sp>
        <p:nvSpPr>
          <p:cNvPr id="8196" name="Text Box 4"/>
          <p:cNvSpPr txBox="1">
            <a:spLocks noChangeArrowheads="1"/>
          </p:cNvSpPr>
          <p:nvPr/>
        </p:nvSpPr>
        <p:spPr bwMode="auto">
          <a:xfrm>
            <a:off x="6172200" y="2895600"/>
            <a:ext cx="2362200"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a:solidFill>
                  <a:srgbClr val="FF0000"/>
                </a:solidFill>
              </a:rPr>
              <a:t>You can "see all the data" in a dot plot. The range is 1 to 36. There's a mode at 6 years, but other modes also exist. Right-skewness is suggested. </a:t>
            </a:r>
          </a:p>
        </p:txBody>
      </p:sp>
      <p:pic>
        <p:nvPicPr>
          <p:cNvPr id="8197" name="Picture 1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914400" y="2438400"/>
            <a:ext cx="4800600" cy="2971800"/>
          </a:xfrm>
          <a:noFill/>
          <a:ln>
            <a:solidFill>
              <a:srgbClr val="0000FF"/>
            </a:solidFill>
            <a:miter lim="800000"/>
            <a:headEnd/>
            <a:tailEnd/>
          </a:ln>
        </p:spPr>
      </p:pic>
      <p:sp>
        <p:nvSpPr>
          <p:cNvPr id="8198" name="Line 5"/>
          <p:cNvSpPr>
            <a:spLocks noChangeShapeType="1"/>
          </p:cNvSpPr>
          <p:nvPr/>
        </p:nvSpPr>
        <p:spPr bwMode="auto">
          <a:xfrm flipH="1">
            <a:off x="5029200" y="3276600"/>
            <a:ext cx="1066800" cy="2286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8199" name="Text Box 15"/>
          <p:cNvSpPr txBox="1">
            <a:spLocks noChangeArrowheads="1"/>
          </p:cNvSpPr>
          <p:nvPr/>
        </p:nvSpPr>
        <p:spPr bwMode="auto">
          <a:xfrm>
            <a:off x="3048000" y="5867400"/>
            <a:ext cx="3200400" cy="517525"/>
          </a:xfrm>
          <a:prstGeom prst="rect">
            <a:avLst/>
          </a:prstGeom>
          <a:solidFill>
            <a:srgbClr val="FFFF99">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i="1">
                <a:solidFill>
                  <a:srgbClr val="0000FF"/>
                </a:solidFill>
              </a:rPr>
              <a:t>Note</a:t>
            </a:r>
            <a:r>
              <a:rPr lang="en-US" sz="1400" i="1"/>
              <a:t>  </a:t>
            </a:r>
            <a:r>
              <a:rPr lang="en-US" sz="1400"/>
              <a:t>Excel does not offer dot plots.  This is from </a:t>
            </a:r>
            <a:r>
              <a:rPr lang="en-US" sz="1400" i="1">
                <a:solidFill>
                  <a:srgbClr val="0000FF"/>
                </a:solidFill>
              </a:rPr>
              <a:t>Visual</a:t>
            </a:r>
            <a:r>
              <a:rPr lang="en-US" sz="1400" i="1"/>
              <a:t> </a:t>
            </a:r>
            <a:r>
              <a:rPr lang="en-US" sz="1400" i="1">
                <a:solidFill>
                  <a:srgbClr val="FF0000"/>
                </a:solidFill>
              </a:rPr>
              <a:t>Statistics</a:t>
            </a:r>
            <a:r>
              <a:rPr lang="en-US" sz="1400"/>
              <a: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defRPr/>
            </a:pPr>
            <a:r>
              <a:rPr lang="en-US" b="1" dirty="0" smtClean="0">
                <a:solidFill>
                  <a:srgbClr val="0000FF"/>
                </a:solidFill>
                <a:effectLst>
                  <a:outerShdw blurRad="38100" dist="38100" dir="2700000" algn="tl">
                    <a:srgbClr val="000000"/>
                  </a:outerShdw>
                </a:effectLst>
                <a:latin typeface="Comic Sans MS" pitchFamily="66" charset="0"/>
              </a:rPr>
              <a:t>Stem-and-Leaf</a:t>
            </a:r>
          </a:p>
        </p:txBody>
      </p:sp>
      <p:pic>
        <p:nvPicPr>
          <p:cNvPr id="9219" name="Picture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667000"/>
            <a:ext cx="8077200" cy="220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 Box 3"/>
          <p:cNvSpPr txBox="1">
            <a:spLocks noChangeArrowheads="1"/>
          </p:cNvSpPr>
          <p:nvPr/>
        </p:nvSpPr>
        <p:spPr bwMode="auto">
          <a:xfrm>
            <a:off x="3200400" y="1447800"/>
            <a:ext cx="4038600"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a:solidFill>
                  <a:srgbClr val="FF0000"/>
                </a:solidFill>
              </a:rPr>
              <a:t>The "stem" is the first digit, and the "leaves" are the second digit.  It resembles a frequency tally except that digits are shown instead of tally marks. In this example, modal service is 0-9 years, but 10-19 years is almost as common.</a:t>
            </a:r>
          </a:p>
        </p:txBody>
      </p:sp>
      <p:sp>
        <p:nvSpPr>
          <p:cNvPr id="9221" name="Line 5"/>
          <p:cNvSpPr>
            <a:spLocks noChangeShapeType="1"/>
          </p:cNvSpPr>
          <p:nvPr/>
        </p:nvSpPr>
        <p:spPr bwMode="auto">
          <a:xfrm>
            <a:off x="5334000" y="2667000"/>
            <a:ext cx="1295400" cy="9144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222" name="Text Box 9"/>
          <p:cNvSpPr txBox="1">
            <a:spLocks noChangeArrowheads="1"/>
          </p:cNvSpPr>
          <p:nvPr/>
        </p:nvSpPr>
        <p:spPr bwMode="auto">
          <a:xfrm>
            <a:off x="3124200" y="5638800"/>
            <a:ext cx="2895600" cy="523875"/>
          </a:xfrm>
          <a:prstGeom prst="rect">
            <a:avLst/>
          </a:prstGeom>
          <a:solidFill>
            <a:srgbClr val="FFFF99">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i="1">
                <a:solidFill>
                  <a:srgbClr val="0000FF"/>
                </a:solidFill>
              </a:rPr>
              <a:t>Note</a:t>
            </a:r>
            <a:r>
              <a:rPr lang="en-US" sz="1400" i="1"/>
              <a:t>  </a:t>
            </a:r>
            <a:r>
              <a:rPr lang="en-US" sz="1400"/>
              <a:t>Excel does not offer a stem-and-leaf. This is from </a:t>
            </a:r>
            <a:r>
              <a:rPr lang="en-US" sz="1400" i="1">
                <a:solidFill>
                  <a:srgbClr val="0000FF"/>
                </a:solidFill>
              </a:rPr>
              <a:t>MegaStat</a:t>
            </a:r>
            <a:r>
              <a:rPr lang="en-US" sz="1400"/>
              <a: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defRPr/>
            </a:pPr>
            <a:r>
              <a:rPr lang="en-US" b="1" dirty="0" smtClean="0">
                <a:solidFill>
                  <a:srgbClr val="0000FF"/>
                </a:solidFill>
                <a:effectLst>
                  <a:outerShdw blurRad="38100" dist="38100" dir="2700000" algn="tl">
                    <a:srgbClr val="000000"/>
                  </a:outerShdw>
                </a:effectLst>
                <a:latin typeface="Comic Sans MS" pitchFamily="66" charset="0"/>
              </a:rPr>
              <a:t>Stem-and-Leaf Plot</a:t>
            </a:r>
          </a:p>
        </p:txBody>
      </p:sp>
      <p:sp>
        <p:nvSpPr>
          <p:cNvPr id="10243" name="Text Box 4"/>
          <p:cNvSpPr txBox="1">
            <a:spLocks noChangeArrowheads="1"/>
          </p:cNvSpPr>
          <p:nvPr/>
        </p:nvSpPr>
        <p:spPr bwMode="auto">
          <a:xfrm>
            <a:off x="5867400" y="2895600"/>
            <a:ext cx="2743200" cy="200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a:solidFill>
                  <a:srgbClr val="FF0000"/>
                </a:solidFill>
              </a:rPr>
              <a:t>When the sample is large, we might split the stem into low and high values (8 categories) if the single stem (4 categories) doesn't  show enough detail or produces long strings of characters.  Here, we see three modal classes at  5-9, 15-19, and 30-34.</a:t>
            </a:r>
          </a:p>
        </p:txBody>
      </p:sp>
      <p:sp>
        <p:nvSpPr>
          <p:cNvPr id="10244" name="Line 7"/>
          <p:cNvSpPr>
            <a:spLocks noChangeShapeType="1"/>
          </p:cNvSpPr>
          <p:nvPr/>
        </p:nvSpPr>
        <p:spPr bwMode="auto">
          <a:xfrm flipH="1">
            <a:off x="4648200" y="3657600"/>
            <a:ext cx="1143000" cy="762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10245" name="Picture 1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1524000" y="2438400"/>
            <a:ext cx="2438400" cy="2638425"/>
          </a:xfrm>
          <a:noFill/>
        </p:spPr>
      </p:pic>
      <p:sp>
        <p:nvSpPr>
          <p:cNvPr id="10246" name="Text Box 15"/>
          <p:cNvSpPr txBox="1">
            <a:spLocks noChangeArrowheads="1"/>
          </p:cNvSpPr>
          <p:nvPr/>
        </p:nvSpPr>
        <p:spPr bwMode="auto">
          <a:xfrm>
            <a:off x="2819400" y="5638800"/>
            <a:ext cx="3505200" cy="523875"/>
          </a:xfrm>
          <a:prstGeom prst="rect">
            <a:avLst/>
          </a:prstGeom>
          <a:solidFill>
            <a:srgbClr val="FFFF99">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i="1">
                <a:solidFill>
                  <a:srgbClr val="0000FF"/>
                </a:solidFill>
              </a:rPr>
              <a:t>Note</a:t>
            </a:r>
            <a:r>
              <a:rPr lang="en-US" sz="1400" i="1"/>
              <a:t>  </a:t>
            </a:r>
            <a:r>
              <a:rPr lang="en-US" sz="1400"/>
              <a:t>Excel does not offer a stem-and-leaf. This is from </a:t>
            </a:r>
            <a:r>
              <a:rPr lang="en-US" sz="1400" i="1">
                <a:solidFill>
                  <a:srgbClr val="0000FF"/>
                </a:solidFill>
              </a:rPr>
              <a:t>Visual</a:t>
            </a:r>
            <a:r>
              <a:rPr lang="en-US" sz="1400" i="1"/>
              <a:t> </a:t>
            </a:r>
            <a:r>
              <a:rPr lang="en-US" sz="1400" i="1">
                <a:solidFill>
                  <a:srgbClr val="FF0000"/>
                </a:solidFill>
              </a:rPr>
              <a:t>Statistics</a:t>
            </a:r>
            <a:r>
              <a:rPr lang="en-US" sz="1400"/>
              <a: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defRPr/>
            </a:pPr>
            <a:r>
              <a:rPr lang="en-US" b="1" dirty="0" smtClean="0">
                <a:solidFill>
                  <a:srgbClr val="0000FF"/>
                </a:solidFill>
                <a:effectLst>
                  <a:outerShdw blurRad="38100" dist="38100" dir="2700000" algn="tl">
                    <a:srgbClr val="000000"/>
                  </a:outerShdw>
                </a:effectLst>
                <a:latin typeface="Comic Sans MS" pitchFamily="66" charset="0"/>
              </a:rPr>
              <a:t>Histograms</a:t>
            </a:r>
          </a:p>
        </p:txBody>
      </p:sp>
      <p:sp>
        <p:nvSpPr>
          <p:cNvPr id="11267" name="Text Box 11"/>
          <p:cNvSpPr txBox="1">
            <a:spLocks noChangeArrowheads="1"/>
          </p:cNvSpPr>
          <p:nvPr/>
        </p:nvSpPr>
        <p:spPr bwMode="auto">
          <a:xfrm>
            <a:off x="6781800" y="3352800"/>
            <a:ext cx="2057400" cy="221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1400">
                <a:solidFill>
                  <a:srgbClr val="FF0000"/>
                </a:solidFill>
              </a:rPr>
              <a:t>Histogram with 8 classes appears right-skewed, with a modal class of 5-10 years, but with other modal classes. These bin limits are "nice" but the first and last classes extend somewhat beyond the data.</a:t>
            </a:r>
          </a:p>
        </p:txBody>
      </p:sp>
      <p:pic>
        <p:nvPicPr>
          <p:cNvPr id="11268" name="Picture 18"/>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371600" y="2667000"/>
            <a:ext cx="4800600" cy="2971800"/>
          </a:xfrm>
          <a:noFill/>
          <a:ln>
            <a:solidFill>
              <a:srgbClr val="0000FF"/>
            </a:solidFill>
            <a:miter lim="800000"/>
            <a:headEnd/>
            <a:tailEnd/>
          </a:ln>
        </p:spPr>
      </p:pic>
      <p:sp>
        <p:nvSpPr>
          <p:cNvPr id="11269" name="Text Box 20"/>
          <p:cNvSpPr txBox="1">
            <a:spLocks noChangeArrowheads="1"/>
          </p:cNvSpPr>
          <p:nvPr/>
        </p:nvSpPr>
        <p:spPr bwMode="auto">
          <a:xfrm>
            <a:off x="1371600" y="1524000"/>
            <a:ext cx="6553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t>Histograms require that we specify the number of bins and their limits.  These choices affect the histogram's appearance.</a:t>
            </a:r>
          </a:p>
        </p:txBody>
      </p:sp>
      <p:sp>
        <p:nvSpPr>
          <p:cNvPr id="11270" name="Line 12"/>
          <p:cNvSpPr>
            <a:spLocks noChangeShapeType="1"/>
          </p:cNvSpPr>
          <p:nvPr/>
        </p:nvSpPr>
        <p:spPr bwMode="auto">
          <a:xfrm flipH="1">
            <a:off x="4800600" y="3886200"/>
            <a:ext cx="1905000" cy="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952</TotalTime>
  <Words>1277</Words>
  <Application>Microsoft Office PowerPoint</Application>
  <PresentationFormat>On-screen Show (4:3)</PresentationFormat>
  <Paragraphs>113</Paragraphs>
  <Slides>21</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21</vt:i4>
      </vt:variant>
    </vt:vector>
  </HeadingPairs>
  <TitlesOfParts>
    <vt:vector size="23" baseType="lpstr">
      <vt:lpstr>Default Design</vt:lpstr>
      <vt:lpstr>Bitmap Image</vt:lpstr>
      <vt:lpstr>Describing Data</vt:lpstr>
      <vt:lpstr>The Problem</vt:lpstr>
      <vt:lpstr>The Solution</vt:lpstr>
      <vt:lpstr>Tools of Data Analysis</vt:lpstr>
      <vt:lpstr>Example</vt:lpstr>
      <vt:lpstr>Dot Plot</vt:lpstr>
      <vt:lpstr>Stem-and-Leaf</vt:lpstr>
      <vt:lpstr>Stem-and-Leaf Plot</vt:lpstr>
      <vt:lpstr>Histograms</vt:lpstr>
      <vt:lpstr>Histograms</vt:lpstr>
      <vt:lpstr>Number of Bins</vt:lpstr>
      <vt:lpstr>Other Histogram Types</vt:lpstr>
      <vt:lpstr>Excel Histograms</vt:lpstr>
      <vt:lpstr>Box Plot</vt:lpstr>
      <vt:lpstr>Box Plot</vt:lpstr>
      <vt:lpstr>Numerical Statistics</vt:lpstr>
      <vt:lpstr>Excel Statistics</vt:lpstr>
      <vt:lpstr>Sorting and Standardizing</vt:lpstr>
      <vt:lpstr>Runs Chart</vt:lpstr>
      <vt:lpstr>Quantile Plot</vt:lpstr>
      <vt:lpstr>Summary</vt:lpstr>
    </vt:vector>
  </TitlesOfParts>
  <Company>The McGraw-Hill Companies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Describing a Data Set</dc:title>
  <dc:subject>Chapter 4 - Descriptive Statistics</dc:subject>
  <dc:creator>David P. Doane</dc:creator>
  <dc:description>Copyright (c) 2016 by McGraw-Hill.  This material is intended solely for educational use by purchasers of Doane/Seward 5e. It may not be copied or resold.</dc:description>
  <cp:lastModifiedBy>Blythe</cp:lastModifiedBy>
  <cp:revision>47</cp:revision>
  <dcterms:created xsi:type="dcterms:W3CDTF">2002-11-21T14:37:17Z</dcterms:created>
  <dcterms:modified xsi:type="dcterms:W3CDTF">2013-10-20T17:06:56Z</dcterms:modified>
</cp:coreProperties>
</file>