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sldIdLst>
    <p:sldId id="256" r:id="rId2"/>
    <p:sldId id="281" r:id="rId3"/>
    <p:sldId id="282" r:id="rId4"/>
    <p:sldId id="271" r:id="rId5"/>
    <p:sldId id="272" r:id="rId6"/>
    <p:sldId id="261" r:id="rId7"/>
    <p:sldId id="274" r:id="rId8"/>
    <p:sldId id="258" r:id="rId9"/>
    <p:sldId id="267" r:id="rId10"/>
    <p:sldId id="279" r:id="rId11"/>
    <p:sldId id="259" r:id="rId12"/>
    <p:sldId id="270" r:id="rId13"/>
    <p:sldId id="269" r:id="rId14"/>
    <p:sldId id="277" r:id="rId15"/>
    <p:sldId id="278" r:id="rId16"/>
    <p:sldId id="280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3333FF"/>
    <a:srgbClr val="FF5050"/>
    <a:srgbClr val="FF33CC"/>
    <a:srgbClr val="CC0000"/>
    <a:srgbClr val="6699FF"/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7" autoAdjust="0"/>
    <p:restoredTop sz="94660"/>
  </p:normalViewPr>
  <p:slideViewPr>
    <p:cSldViewPr>
      <p:cViewPr>
        <p:scale>
          <a:sx n="66" d="100"/>
          <a:sy n="66" d="100"/>
        </p:scale>
        <p:origin x="-1380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B5D2A5-C8F5-4F60-817B-0BC575B395D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CCA910-2B9C-452D-980D-07AC1D4CD72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001FD7-E346-4A99-AAC0-4AC8A9F425E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6E674-986B-4235-B867-6D0AB246E7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046832"/>
      </p:ext>
    </p:extLst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8D3DD-C47D-4D41-98F8-5996980423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730377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BBCD4C-54FA-4E38-BA76-7F3FE89FFF3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E85EBF-EC82-4F51-B5EC-C64BA1295A4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0200CE-68A8-4BB4-A2D6-16C32EB2F06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9AB029-BFD6-42B4-B7B7-74514EB514E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B96D53-48A8-4096-81F4-C91C42121C9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F9D0FE-F37D-4741-AFAD-D4D3D0F34D5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056CD1-364A-4F04-B0A7-15F202BF360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46DF3023-6C16-48A8-A9BF-8FABD6DBC5A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4004A6BE-C310-4145-9E6B-B93327EF476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600200"/>
            <a:ext cx="7851648" cy="1828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EDA and</a:t>
            </a:r>
            <a:b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Visual Displays</a:t>
            </a:r>
          </a:p>
        </p:txBody>
      </p:sp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457200" y="5562600"/>
            <a:ext cx="8458200" cy="58102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i="1" dirty="0">
                <a:solidFill>
                  <a:schemeClr val="tx2"/>
                </a:solidFill>
                <a:latin typeface="Times New Roman" pitchFamily="18" charset="0"/>
              </a:rPr>
              <a:t>Copyright (c) </a:t>
            </a:r>
            <a:r>
              <a:rPr lang="en-US" sz="1600" b="1" i="1" dirty="0" smtClean="0">
                <a:solidFill>
                  <a:schemeClr val="tx2"/>
                </a:solidFill>
                <a:latin typeface="Times New Roman" pitchFamily="18" charset="0"/>
              </a:rPr>
              <a:t>2016 </a:t>
            </a:r>
            <a:r>
              <a:rPr lang="en-US" sz="1600" b="1" i="1" dirty="0">
                <a:solidFill>
                  <a:schemeClr val="tx2"/>
                </a:solidFill>
                <a:latin typeface="Times New Roman" pitchFamily="18" charset="0"/>
              </a:rPr>
              <a:t>by The McGraw-Hill Companies.  This material is intended solely for educational purposes by licensed users of </a:t>
            </a:r>
            <a:r>
              <a:rPr lang="en-US" sz="1600" b="1" i="1" dirty="0" err="1">
                <a:solidFill>
                  <a:srgbClr val="0000FF"/>
                </a:solidFill>
                <a:latin typeface="Times New Roman" pitchFamily="18" charset="0"/>
              </a:rPr>
              <a:t>Learning</a:t>
            </a:r>
            <a:r>
              <a:rPr lang="en-US" sz="1600" b="1" i="1" dirty="0" err="1">
                <a:solidFill>
                  <a:srgbClr val="FF0000"/>
                </a:solidFill>
                <a:latin typeface="Times New Roman" pitchFamily="18" charset="0"/>
              </a:rPr>
              <a:t>Stats</a:t>
            </a:r>
            <a:r>
              <a:rPr lang="en-US" sz="1600" b="1" i="1" dirty="0">
                <a:solidFill>
                  <a:schemeClr val="tx2"/>
                </a:solidFill>
                <a:latin typeface="Times New Roman" pitchFamily="18" charset="0"/>
              </a:rPr>
              <a:t>. 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7144" y="762000"/>
            <a:ext cx="8229600" cy="762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4400" dirty="0">
                <a:solidFill>
                  <a:srgbClr val="FF0000"/>
                </a:solidFill>
                <a:latin typeface="Comic Sans MS" pitchFamily="66" charset="0"/>
              </a:rPr>
              <a:t>Number of Bins</a:t>
            </a:r>
          </a:p>
        </p:txBody>
      </p:sp>
      <p:pic>
        <p:nvPicPr>
          <p:cNvPr id="11267" name="Picture 19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2895600"/>
            <a:ext cx="4038600" cy="2500086"/>
          </a:xfrm>
          <a:noFill/>
          <a:ln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1274" name="Picture 21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6100" y="2819400"/>
            <a:ext cx="4038600" cy="2500313"/>
          </a:xfrm>
          <a:noFill/>
          <a:ln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834573" y="1703952"/>
            <a:ext cx="8305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Too many bins – excessive info.               Too few bins – insufficient info. </a:t>
            </a:r>
          </a:p>
        </p:txBody>
      </p:sp>
      <p:sp>
        <p:nvSpPr>
          <p:cNvPr id="11270" name="Text Box 8"/>
          <p:cNvSpPr txBox="1">
            <a:spLocks noChangeArrowheads="1"/>
          </p:cNvSpPr>
          <p:nvPr/>
        </p:nvSpPr>
        <p:spPr bwMode="auto">
          <a:xfrm>
            <a:off x="1536700" y="2260826"/>
            <a:ext cx="2057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 err="1"/>
              <a:t>Overbinning</a:t>
            </a:r>
            <a:endParaRPr lang="en-US" sz="2400" dirty="0"/>
          </a:p>
        </p:txBody>
      </p:sp>
      <p:sp>
        <p:nvSpPr>
          <p:cNvPr id="11271" name="Text Box 9"/>
          <p:cNvSpPr txBox="1">
            <a:spLocks noChangeArrowheads="1"/>
          </p:cNvSpPr>
          <p:nvPr/>
        </p:nvSpPr>
        <p:spPr bwMode="auto">
          <a:xfrm>
            <a:off x="5486400" y="2260826"/>
            <a:ext cx="2057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 err="1"/>
              <a:t>Underbinning</a:t>
            </a:r>
            <a:endParaRPr lang="en-US" sz="2400" dirty="0"/>
          </a:p>
        </p:txBody>
      </p:sp>
      <p:sp>
        <p:nvSpPr>
          <p:cNvPr id="11275" name="Text Box 23"/>
          <p:cNvSpPr txBox="1">
            <a:spLocks noChangeArrowheads="1"/>
          </p:cNvSpPr>
          <p:nvPr/>
        </p:nvSpPr>
        <p:spPr bwMode="auto">
          <a:xfrm>
            <a:off x="2565400" y="5486400"/>
            <a:ext cx="4114800" cy="1175706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600" dirty="0" err="1" smtClean="0"/>
              <a:t>Sturges</a:t>
            </a:r>
            <a:r>
              <a:rPr lang="en-US" sz="1600" dirty="0" smtClean="0"/>
              <a:t>' Rule suggests that the</a:t>
            </a:r>
          </a:p>
          <a:p>
            <a:pPr algn="ctr" eaLnBrk="1" hangingPunct="1"/>
            <a:r>
              <a:rPr lang="en-US" sz="1600" dirty="0" smtClean="0"/>
              <a:t>optimal </a:t>
            </a:r>
            <a:r>
              <a:rPr lang="en-US" sz="1600" dirty="0"/>
              <a:t>number of classes </a:t>
            </a:r>
            <a:r>
              <a:rPr lang="en-US" sz="1600" i="1" dirty="0"/>
              <a:t>k</a:t>
            </a:r>
            <a:r>
              <a:rPr lang="en-US" sz="1600" dirty="0"/>
              <a:t> is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sz="1600" dirty="0"/>
              <a:t> </a:t>
            </a:r>
            <a:r>
              <a:rPr lang="en-US" sz="1600" i="1" dirty="0"/>
              <a:t>k</a:t>
            </a:r>
            <a:r>
              <a:rPr lang="en-US" sz="1600" dirty="0"/>
              <a:t> = 1 + log</a:t>
            </a:r>
            <a:r>
              <a:rPr lang="en-US" sz="1600" baseline="-25000" dirty="0"/>
              <a:t>2</a:t>
            </a:r>
            <a:r>
              <a:rPr lang="en-US" sz="1600" i="1" dirty="0"/>
              <a:t>n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sz="1600" dirty="0"/>
              <a:t>Here </a:t>
            </a:r>
            <a:r>
              <a:rPr lang="en-US" sz="1600" i="1" dirty="0"/>
              <a:t>k</a:t>
            </a:r>
            <a:r>
              <a:rPr lang="en-US" sz="1600" dirty="0"/>
              <a:t> = 1 + log</a:t>
            </a:r>
            <a:r>
              <a:rPr lang="en-US" sz="1600" baseline="-25000" dirty="0"/>
              <a:t>2</a:t>
            </a:r>
            <a:r>
              <a:rPr lang="en-US" sz="1600" dirty="0"/>
              <a:t>(50) = 1+5.64 = 6.64 </a:t>
            </a:r>
            <a:r>
              <a:rPr lang="en-US" sz="1600" dirty="0">
                <a:sym typeface="Symbol" pitchFamily="18" charset="2"/>
              </a:rPr>
              <a:t> </a:t>
            </a:r>
            <a:r>
              <a:rPr lang="en-US" sz="1600" dirty="0"/>
              <a:t>7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33400"/>
            <a:ext cx="8229600" cy="762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4400" dirty="0">
                <a:solidFill>
                  <a:srgbClr val="FF0000"/>
                </a:solidFill>
                <a:latin typeface="Comic Sans MS" pitchFamily="66" charset="0"/>
              </a:rPr>
              <a:t>Other Histogram Types</a:t>
            </a:r>
          </a:p>
        </p:txBody>
      </p:sp>
      <p:pic>
        <p:nvPicPr>
          <p:cNvPr id="12291" name="Picture 3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53000" y="1752600"/>
            <a:ext cx="3322638" cy="2057400"/>
          </a:xfrm>
          <a:noFill/>
          <a:ln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2292" name="Picture 3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4572000"/>
            <a:ext cx="3322638" cy="2057400"/>
          </a:xfrm>
          <a:noFill/>
          <a:ln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2300" name="Picture 3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752600"/>
            <a:ext cx="3322638" cy="2057400"/>
          </a:xfrm>
          <a:noFill/>
          <a:ln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2294" name="Text Box 23"/>
          <p:cNvSpPr txBox="1">
            <a:spLocks noChangeArrowheads="1"/>
          </p:cNvSpPr>
          <p:nvPr/>
        </p:nvSpPr>
        <p:spPr bwMode="auto">
          <a:xfrm>
            <a:off x="5334000" y="1295400"/>
            <a:ext cx="2057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/>
              <a:t>Cumulative</a:t>
            </a:r>
          </a:p>
        </p:txBody>
      </p:sp>
      <p:sp>
        <p:nvSpPr>
          <p:cNvPr id="12295" name="Text Box 24"/>
          <p:cNvSpPr txBox="1">
            <a:spLocks noChangeArrowheads="1"/>
          </p:cNvSpPr>
          <p:nvPr/>
        </p:nvSpPr>
        <p:spPr bwMode="auto">
          <a:xfrm>
            <a:off x="1219200" y="4038600"/>
            <a:ext cx="2819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/>
              <a:t>Frequency Polygon</a:t>
            </a:r>
          </a:p>
        </p:txBody>
      </p:sp>
      <p:sp>
        <p:nvSpPr>
          <p:cNvPr id="12296" name="Text Box 25"/>
          <p:cNvSpPr txBox="1">
            <a:spLocks noChangeArrowheads="1"/>
          </p:cNvSpPr>
          <p:nvPr/>
        </p:nvSpPr>
        <p:spPr bwMode="auto">
          <a:xfrm>
            <a:off x="1143000" y="1295400"/>
            <a:ext cx="274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/>
              <a:t>Standardized Z</a:t>
            </a:r>
          </a:p>
        </p:txBody>
      </p:sp>
      <p:sp>
        <p:nvSpPr>
          <p:cNvPr id="12297" name="Text Box 26"/>
          <p:cNvSpPr txBox="1">
            <a:spLocks noChangeArrowheads="1"/>
          </p:cNvSpPr>
          <p:nvPr/>
        </p:nvSpPr>
        <p:spPr bwMode="auto">
          <a:xfrm>
            <a:off x="5029200" y="4020457"/>
            <a:ext cx="3810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dirty="0"/>
              <a:t>Expressing </a:t>
            </a:r>
            <a:r>
              <a:rPr lang="en-US" sz="1600" i="1" dirty="0"/>
              <a:t>X</a:t>
            </a:r>
            <a:r>
              <a:rPr lang="en-US" sz="1600" dirty="0"/>
              <a:t> in standard deviations helps us compare shape to a normal distribution.</a:t>
            </a:r>
          </a:p>
        </p:txBody>
      </p:sp>
      <p:sp>
        <p:nvSpPr>
          <p:cNvPr id="6171" name="Text Box 27"/>
          <p:cNvSpPr txBox="1">
            <a:spLocks noChangeArrowheads="1"/>
          </p:cNvSpPr>
          <p:nvPr/>
        </p:nvSpPr>
        <p:spPr bwMode="auto">
          <a:xfrm>
            <a:off x="5239657" y="5334000"/>
            <a:ext cx="3048000" cy="633413"/>
          </a:xfrm>
          <a:prstGeom prst="rect">
            <a:avLst/>
          </a:prstGeom>
          <a:solidFill>
            <a:schemeClr val="tx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400" i="1" dirty="0" smtClean="0">
                <a:solidFill>
                  <a:schemeClr val="bg1"/>
                </a:solidFill>
              </a:rPr>
              <a:t>Standardized </a:t>
            </a:r>
            <a:r>
              <a:rPr lang="en-US" sz="1400" i="1" dirty="0">
                <a:solidFill>
                  <a:schemeClr val="bg1"/>
                </a:solidFill>
              </a:rPr>
              <a:t>Data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sz="1400" i="1" dirty="0">
                <a:solidFill>
                  <a:schemeClr val="bg1"/>
                </a:solidFill>
              </a:rPr>
              <a:t>Z</a:t>
            </a:r>
            <a:r>
              <a:rPr lang="en-US" sz="1400" dirty="0">
                <a:solidFill>
                  <a:schemeClr val="bg1"/>
                </a:solidFill>
              </a:rPr>
              <a:t> = (</a:t>
            </a:r>
            <a:r>
              <a:rPr lang="en-US" sz="1400" i="1" dirty="0">
                <a:solidFill>
                  <a:schemeClr val="bg1"/>
                </a:solidFill>
              </a:rPr>
              <a:t>X</a:t>
            </a:r>
            <a:r>
              <a:rPr lang="en-US" sz="1400" baseline="-25000" dirty="0">
                <a:solidFill>
                  <a:schemeClr val="bg1"/>
                </a:solidFill>
              </a:rPr>
              <a:t> </a:t>
            </a:r>
            <a:r>
              <a:rPr lang="en-US" sz="1400" dirty="0">
                <a:solidFill>
                  <a:schemeClr val="bg1"/>
                </a:solidFill>
              </a:rPr>
              <a:t>– Mean) / </a:t>
            </a:r>
            <a:r>
              <a:rPr lang="en-US" sz="1400" dirty="0" err="1">
                <a:solidFill>
                  <a:schemeClr val="bg1"/>
                </a:solidFill>
              </a:rPr>
              <a:t>StdDev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2299" name="Line 28"/>
          <p:cNvSpPr>
            <a:spLocks noChangeShapeType="1"/>
          </p:cNvSpPr>
          <p:nvPr/>
        </p:nvSpPr>
        <p:spPr bwMode="auto">
          <a:xfrm flipH="1" flipV="1">
            <a:off x="4419600" y="3733800"/>
            <a:ext cx="6096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381000"/>
            <a:ext cx="8229600" cy="94456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4400" dirty="0">
                <a:solidFill>
                  <a:srgbClr val="FF0000"/>
                </a:solidFill>
                <a:latin typeface="Comic Sans MS" pitchFamily="66" charset="0"/>
              </a:rPr>
              <a:t>Excel Histograms</a:t>
            </a:r>
          </a:p>
        </p:txBody>
      </p:sp>
      <p:pic>
        <p:nvPicPr>
          <p:cNvPr id="13315" name="Picture 1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599" y="3580492"/>
            <a:ext cx="3207329" cy="2363107"/>
          </a:xfrm>
          <a:noFill/>
        </p:spPr>
      </p:pic>
      <p:pic>
        <p:nvPicPr>
          <p:cNvPr id="13316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1524000"/>
            <a:ext cx="3665894" cy="1828800"/>
          </a:xfrm>
          <a:noFill/>
        </p:spPr>
      </p:pic>
      <p:pic>
        <p:nvPicPr>
          <p:cNvPr id="13317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1999" y="3657600"/>
            <a:ext cx="4459039" cy="1981200"/>
          </a:xfrm>
          <a:noFill/>
        </p:spPr>
      </p:pic>
      <p:pic>
        <p:nvPicPr>
          <p:cNvPr id="13319" name="Picture 1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10200" y="1524000"/>
            <a:ext cx="1527175" cy="1905000"/>
          </a:xfrm>
          <a:solidFill>
            <a:schemeClr val="tx1"/>
          </a:solidFill>
        </p:spPr>
      </p:pic>
      <p:sp>
        <p:nvSpPr>
          <p:cNvPr id="13318" name="Text Box 3"/>
          <p:cNvSpPr txBox="1">
            <a:spLocks noChangeArrowheads="1"/>
          </p:cNvSpPr>
          <p:nvPr/>
        </p:nvSpPr>
        <p:spPr bwMode="auto">
          <a:xfrm>
            <a:off x="4572000" y="5715000"/>
            <a:ext cx="434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dirty="0"/>
              <a:t>Excel makes histograms, but you have to specify the bin limits. </a:t>
            </a:r>
            <a:r>
              <a:rPr lang="en-US" sz="1600" dirty="0" smtClean="0"/>
              <a:t>Its histograms are often unattractive </a:t>
            </a:r>
            <a:r>
              <a:rPr lang="en-US" sz="1600" dirty="0"/>
              <a:t>and strangely labeled.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8229600" cy="75459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4400" dirty="0">
                <a:solidFill>
                  <a:srgbClr val="FF0000"/>
                </a:solidFill>
                <a:latin typeface="Comic Sans MS" pitchFamily="66" charset="0"/>
              </a:rPr>
              <a:t>Sorting and Standardizing</a:t>
            </a:r>
          </a:p>
        </p:txBody>
      </p:sp>
      <p:pic>
        <p:nvPicPr>
          <p:cNvPr id="14343" name="Picture 27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1981200"/>
            <a:ext cx="3492500" cy="4267200"/>
          </a:xfrm>
          <a:noFill/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410200" y="1828800"/>
            <a:ext cx="3429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dirty="0"/>
              <a:t>It is a </a:t>
            </a:r>
            <a:r>
              <a:rPr lang="en-US" sz="1600" dirty="0" smtClean="0"/>
              <a:t>good  </a:t>
            </a:r>
            <a:r>
              <a:rPr lang="en-US" sz="1600" dirty="0"/>
              <a:t>idea to sort the data and calculate a standardized Z value for each data point.  Here, we see one outlier (Louisiana) that is more than three standard deviations above the mean.</a:t>
            </a:r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 flipH="1">
            <a:off x="4267200" y="3398460"/>
            <a:ext cx="1371600" cy="269754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 Box 27"/>
          <p:cNvSpPr txBox="1">
            <a:spLocks noChangeArrowheads="1"/>
          </p:cNvSpPr>
          <p:nvPr/>
        </p:nvSpPr>
        <p:spPr bwMode="auto">
          <a:xfrm>
            <a:off x="5421086" y="4014787"/>
            <a:ext cx="3048000" cy="633413"/>
          </a:xfrm>
          <a:prstGeom prst="rect">
            <a:avLst/>
          </a:prstGeom>
          <a:solidFill>
            <a:schemeClr val="tx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400" i="1" dirty="0" smtClean="0">
                <a:solidFill>
                  <a:schemeClr val="bg1"/>
                </a:solidFill>
              </a:rPr>
              <a:t>Standardized </a:t>
            </a:r>
            <a:r>
              <a:rPr lang="en-US" sz="1400" i="1" dirty="0">
                <a:solidFill>
                  <a:schemeClr val="bg1"/>
                </a:solidFill>
              </a:rPr>
              <a:t>Data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sz="1400" i="1" dirty="0">
                <a:solidFill>
                  <a:schemeClr val="bg1"/>
                </a:solidFill>
              </a:rPr>
              <a:t>Z</a:t>
            </a:r>
            <a:r>
              <a:rPr lang="en-US" sz="1400" dirty="0">
                <a:solidFill>
                  <a:schemeClr val="bg1"/>
                </a:solidFill>
              </a:rPr>
              <a:t> = (</a:t>
            </a:r>
            <a:r>
              <a:rPr lang="en-US" sz="1400" i="1" dirty="0">
                <a:solidFill>
                  <a:schemeClr val="bg1"/>
                </a:solidFill>
              </a:rPr>
              <a:t>X</a:t>
            </a:r>
            <a:r>
              <a:rPr lang="en-US" sz="1400" baseline="-25000" dirty="0">
                <a:solidFill>
                  <a:schemeClr val="bg1"/>
                </a:solidFill>
              </a:rPr>
              <a:t> </a:t>
            </a:r>
            <a:r>
              <a:rPr lang="en-US" sz="1400" dirty="0">
                <a:solidFill>
                  <a:schemeClr val="bg1"/>
                </a:solidFill>
              </a:rPr>
              <a:t>– Mean) / </a:t>
            </a:r>
            <a:r>
              <a:rPr lang="en-US" sz="1400" dirty="0" err="1">
                <a:solidFill>
                  <a:schemeClr val="bg1"/>
                </a:solidFill>
              </a:rPr>
              <a:t>StdDev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3657600" y="6034314"/>
            <a:ext cx="762000" cy="457200"/>
          </a:xfrm>
          <a:prstGeom prst="ellipse">
            <a:avLst/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17286" y="762000"/>
            <a:ext cx="8229600" cy="685800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4400" dirty="0">
                <a:solidFill>
                  <a:srgbClr val="FF0000"/>
                </a:solidFill>
                <a:latin typeface="Comic Sans MS" pitchFamily="66" charset="0"/>
              </a:rPr>
              <a:t>Runs Chart</a:t>
            </a:r>
          </a:p>
        </p:txBody>
      </p:sp>
      <p:pic>
        <p:nvPicPr>
          <p:cNvPr id="15366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2057400"/>
            <a:ext cx="4800600" cy="2971800"/>
          </a:xfrm>
          <a:noFill/>
          <a:ln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6324600" y="1600200"/>
            <a:ext cx="228600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dirty="0"/>
              <a:t>A runs chart plots the data points in the </a:t>
            </a:r>
            <a:r>
              <a:rPr lang="en-US" sz="1600" dirty="0" smtClean="0"/>
              <a:t>order </a:t>
            </a:r>
            <a:r>
              <a:rPr lang="en-US" sz="1600" dirty="0"/>
              <a:t>they appear on the list.  If there is </a:t>
            </a:r>
            <a:r>
              <a:rPr lang="en-US" sz="1600" dirty="0" smtClean="0"/>
              <a:t>a </a:t>
            </a:r>
            <a:r>
              <a:rPr lang="en-US" sz="1600" dirty="0"/>
              <a:t>pattern, you can see it.  In this example, there is no obvious trend (nor do we expect a pattern, since the data were arranged alphabetically by state).</a:t>
            </a:r>
          </a:p>
        </p:txBody>
      </p:sp>
      <p:sp>
        <p:nvSpPr>
          <p:cNvPr id="15365" name="Text Box 10"/>
          <p:cNvSpPr txBox="1">
            <a:spLocks noChangeArrowheads="1"/>
          </p:cNvSpPr>
          <p:nvPr/>
        </p:nvSpPr>
        <p:spPr bwMode="auto">
          <a:xfrm>
            <a:off x="838200" y="5577950"/>
            <a:ext cx="7014029" cy="338554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i="1" dirty="0"/>
              <a:t>Note  </a:t>
            </a:r>
            <a:r>
              <a:rPr lang="en-US" sz="1600" dirty="0"/>
              <a:t>Excel does not offer runs charts.  This is from </a:t>
            </a:r>
            <a:r>
              <a:rPr lang="en-US" sz="1600" i="1" dirty="0">
                <a:solidFill>
                  <a:srgbClr val="0000FF"/>
                </a:solidFill>
              </a:rPr>
              <a:t>Visual </a:t>
            </a:r>
            <a:r>
              <a:rPr lang="en-US" sz="1600" i="1" dirty="0">
                <a:solidFill>
                  <a:srgbClr val="FF0000"/>
                </a:solidFill>
              </a:rPr>
              <a:t>Statistics</a:t>
            </a:r>
            <a:r>
              <a:rPr lang="en-US" sz="1600" dirty="0"/>
              <a:t>.</a:t>
            </a:r>
          </a:p>
        </p:txBody>
      </p:sp>
      <p:sp>
        <p:nvSpPr>
          <p:cNvPr id="15367" name="Line 4"/>
          <p:cNvSpPr>
            <a:spLocks noChangeShapeType="1"/>
          </p:cNvSpPr>
          <p:nvPr/>
        </p:nvSpPr>
        <p:spPr bwMode="auto">
          <a:xfrm flipH="1">
            <a:off x="5257800" y="2743200"/>
            <a:ext cx="9144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772886" y="762000"/>
            <a:ext cx="8229600" cy="685800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4400" dirty="0" err="1">
                <a:solidFill>
                  <a:srgbClr val="FF0000"/>
                </a:solidFill>
                <a:latin typeface="Comic Sans MS" pitchFamily="66" charset="0"/>
              </a:rPr>
              <a:t>Quantile</a:t>
            </a:r>
            <a:r>
              <a:rPr lang="en-US" sz="4400" dirty="0">
                <a:solidFill>
                  <a:srgbClr val="FF0000"/>
                </a:solidFill>
                <a:latin typeface="Comic Sans MS" pitchFamily="66" charset="0"/>
              </a:rPr>
              <a:t> Plot</a:t>
            </a:r>
          </a:p>
        </p:txBody>
      </p:sp>
      <p:pic>
        <p:nvPicPr>
          <p:cNvPr id="16393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28725" y="1981200"/>
            <a:ext cx="2952750" cy="1827213"/>
          </a:xfrm>
          <a:noFill/>
          <a:ln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4953000" y="2590800"/>
            <a:ext cx="3429000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dirty="0"/>
              <a:t>Scatter plot of cumulative frequency against </a:t>
            </a:r>
            <a:r>
              <a:rPr lang="en-US" sz="1600" i="1" dirty="0"/>
              <a:t>X</a:t>
            </a:r>
            <a:r>
              <a:rPr lang="en-US" sz="1600" dirty="0"/>
              <a:t> value will resemble a lazy "S" curve if the data resemble a normal distribution.  Murder rates don’t appear normal, but U.S. Open golf scores might be.</a:t>
            </a:r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5410200" y="5181600"/>
            <a:ext cx="3048000" cy="830997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i="1" dirty="0"/>
              <a:t>Note  </a:t>
            </a:r>
            <a:r>
              <a:rPr lang="en-US" sz="1600" dirty="0"/>
              <a:t>Excel does not offer a </a:t>
            </a:r>
            <a:r>
              <a:rPr lang="en-US" sz="1600" dirty="0" err="1"/>
              <a:t>quantile</a:t>
            </a:r>
            <a:r>
              <a:rPr lang="en-US" sz="1600" dirty="0"/>
              <a:t> plot.  This is from </a:t>
            </a:r>
            <a:r>
              <a:rPr lang="en-US" sz="1600" i="1" dirty="0">
                <a:solidFill>
                  <a:srgbClr val="0000FF"/>
                </a:solidFill>
              </a:rPr>
              <a:t>Visual </a:t>
            </a:r>
            <a:r>
              <a:rPr lang="en-US" sz="1600" i="1" dirty="0">
                <a:solidFill>
                  <a:srgbClr val="FF0000"/>
                </a:solidFill>
              </a:rPr>
              <a:t>Statistics</a:t>
            </a:r>
            <a:r>
              <a:rPr lang="en-US" sz="1600" dirty="0"/>
              <a:t>.</a:t>
            </a:r>
          </a:p>
        </p:txBody>
      </p:sp>
      <p:pic>
        <p:nvPicPr>
          <p:cNvPr id="1639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793" y="4495800"/>
            <a:ext cx="2970213" cy="18272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1" name="Text Box 10"/>
          <p:cNvSpPr txBox="1">
            <a:spLocks noChangeArrowheads="1"/>
          </p:cNvSpPr>
          <p:nvPr/>
        </p:nvSpPr>
        <p:spPr bwMode="auto">
          <a:xfrm>
            <a:off x="914400" y="1557754"/>
            <a:ext cx="3429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dirty="0"/>
              <a:t>2000 Murder Rates (</a:t>
            </a:r>
            <a:r>
              <a:rPr lang="en-US" sz="1600" i="1" dirty="0"/>
              <a:t>n</a:t>
            </a:r>
            <a:r>
              <a:rPr lang="en-US" sz="1600" dirty="0"/>
              <a:t> = 50 states)</a:t>
            </a:r>
          </a:p>
        </p:txBody>
      </p:sp>
      <p:sp>
        <p:nvSpPr>
          <p:cNvPr id="16392" name="Text Box 11"/>
          <p:cNvSpPr txBox="1">
            <a:spLocks noChangeArrowheads="1"/>
          </p:cNvSpPr>
          <p:nvPr/>
        </p:nvSpPr>
        <p:spPr bwMode="auto">
          <a:xfrm>
            <a:off x="762000" y="4149725"/>
            <a:ext cx="38862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dirty="0"/>
              <a:t>U.S. Open Golf Winner's Score  (</a:t>
            </a:r>
            <a:r>
              <a:rPr lang="en-US" sz="1600" i="1" dirty="0"/>
              <a:t>n</a:t>
            </a:r>
            <a:r>
              <a:rPr lang="en-US" sz="1600" dirty="0"/>
              <a:t> = 54)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en-US" sz="4400" dirty="0">
                <a:solidFill>
                  <a:srgbClr val="FF0000"/>
                </a:solidFill>
                <a:latin typeface="Comic Sans MS" pitchFamily="66" charset="0"/>
              </a:rPr>
              <a:t>Summary</a:t>
            </a:r>
          </a:p>
        </p:txBody>
      </p:sp>
      <p:sp>
        <p:nvSpPr>
          <p:cNvPr id="17411" name="Text Box 10"/>
          <p:cNvSpPr txBox="1">
            <a:spLocks noChangeArrowheads="1"/>
          </p:cNvSpPr>
          <p:nvPr/>
        </p:nvSpPr>
        <p:spPr bwMode="auto">
          <a:xfrm>
            <a:off x="1143000" y="2362200"/>
            <a:ext cx="73914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eaLnBrk="1" hangingPunct="1">
              <a:spcBef>
                <a:spcPct val="50000"/>
              </a:spcBef>
              <a:buBlip>
                <a:blip r:embed="rId3"/>
              </a:buBlip>
            </a:pPr>
            <a:r>
              <a:rPr lang="en-US" sz="2400" b="1" dirty="0">
                <a:solidFill>
                  <a:srgbClr val="0000FF"/>
                </a:solidFill>
              </a:rPr>
              <a:t>   </a:t>
            </a:r>
            <a:r>
              <a:rPr lang="en-US" sz="2400" b="1" dirty="0"/>
              <a:t>Data wants to tell a story</a:t>
            </a:r>
          </a:p>
          <a:p>
            <a:pPr marL="342900" indent="-342900" eaLnBrk="1" hangingPunct="1">
              <a:spcBef>
                <a:spcPct val="50000"/>
              </a:spcBef>
              <a:buBlip>
                <a:blip r:embed="rId3"/>
              </a:buBlip>
            </a:pPr>
            <a:r>
              <a:rPr lang="en-US" sz="2400" b="1" dirty="0"/>
              <a:t>   Visual displays let the data "talk" to us</a:t>
            </a:r>
          </a:p>
          <a:p>
            <a:pPr marL="342900" indent="-342900" eaLnBrk="1" hangingPunct="1">
              <a:spcBef>
                <a:spcPct val="50000"/>
              </a:spcBef>
              <a:buBlip>
                <a:blip r:embed="rId3"/>
              </a:buBlip>
            </a:pPr>
            <a:r>
              <a:rPr lang="en-US" sz="2400" b="1" dirty="0"/>
              <a:t>   Pictures may be better than numbers</a:t>
            </a:r>
          </a:p>
          <a:p>
            <a:pPr marL="342900" indent="-342900" eaLnBrk="1" hangingPunct="1">
              <a:spcBef>
                <a:spcPct val="50000"/>
              </a:spcBef>
              <a:buBlip>
                <a:blip r:embed="rId3"/>
              </a:buBlip>
            </a:pPr>
            <a:r>
              <a:rPr lang="en-US" sz="2400" b="1" dirty="0"/>
              <a:t>   There is no single "right" display</a:t>
            </a:r>
          </a:p>
          <a:p>
            <a:pPr marL="342900" indent="-342900" eaLnBrk="1" hangingPunct="1">
              <a:spcBef>
                <a:spcPct val="50000"/>
              </a:spcBef>
              <a:buBlip>
                <a:blip r:embed="rId3"/>
              </a:buBlip>
            </a:pPr>
            <a:r>
              <a:rPr lang="en-US" sz="2400" b="1" dirty="0"/>
              <a:t>   Careful analysis requires </a:t>
            </a:r>
            <a:r>
              <a:rPr lang="en-US" sz="2400" b="1" i="1" dirty="0"/>
              <a:t>several</a:t>
            </a:r>
            <a:r>
              <a:rPr lang="en-US" sz="2400" b="1" dirty="0"/>
              <a:t> tools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7200"/>
            <a:ext cx="7772400" cy="147002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4400" dirty="0" smtClean="0">
                <a:solidFill>
                  <a:srgbClr val="FF0000"/>
                </a:solidFill>
                <a:latin typeface="Comic Sans MS" pitchFamily="66" charset="0"/>
              </a:rPr>
              <a:t>What Is EDA?</a:t>
            </a:r>
          </a:p>
        </p:txBody>
      </p:sp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1219200" y="2590800"/>
            <a:ext cx="70104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eaLnBrk="1" hangingPunct="1">
              <a:spcBef>
                <a:spcPct val="50000"/>
              </a:spcBef>
              <a:buBlip>
                <a:blip r:embed="rId2"/>
              </a:buBlip>
            </a:pPr>
            <a:r>
              <a:rPr lang="en-US" sz="2400" b="1" dirty="0"/>
              <a:t>   Exploratory Data Analysis</a:t>
            </a:r>
          </a:p>
          <a:p>
            <a:pPr marL="342900" indent="-342900" eaLnBrk="1" hangingPunct="1">
              <a:spcBef>
                <a:spcPct val="50000"/>
              </a:spcBef>
              <a:buBlip>
                <a:blip r:embed="rId2"/>
              </a:buBlip>
            </a:pPr>
            <a:r>
              <a:rPr lang="en-US" sz="2400" b="1" dirty="0"/>
              <a:t>   We seek to view data in a simple way</a:t>
            </a:r>
          </a:p>
          <a:p>
            <a:pPr marL="342900" indent="-342900" eaLnBrk="1" hangingPunct="1">
              <a:spcBef>
                <a:spcPct val="50000"/>
              </a:spcBef>
              <a:buBlip>
                <a:blip r:embed="rId2"/>
              </a:buBlip>
            </a:pPr>
            <a:r>
              <a:rPr lang="en-US" sz="2400" b="1" dirty="0"/>
              <a:t>   We want to see the data’s main features</a:t>
            </a:r>
          </a:p>
          <a:p>
            <a:pPr marL="342900" indent="-342900" eaLnBrk="1" hangingPunct="1">
              <a:spcBef>
                <a:spcPct val="50000"/>
              </a:spcBef>
              <a:buBlip>
                <a:blip r:embed="rId2"/>
              </a:buBlip>
            </a:pPr>
            <a:r>
              <a:rPr lang="en-US" sz="2400" b="1" dirty="0"/>
              <a:t>   We will avoid numerical statistics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7200"/>
            <a:ext cx="7772400" cy="147002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4400" dirty="0" smtClean="0">
                <a:solidFill>
                  <a:srgbClr val="FF0000"/>
                </a:solidFill>
                <a:latin typeface="Comic Sans MS" pitchFamily="66" charset="0"/>
              </a:rPr>
              <a:t>Why Visual Displays?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676400" y="2590800"/>
            <a:ext cx="64008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eaLnBrk="1" hangingPunct="1">
              <a:spcBef>
                <a:spcPct val="50000"/>
              </a:spcBef>
              <a:buBlip>
                <a:blip r:embed="rId2"/>
              </a:buBlip>
            </a:pPr>
            <a:r>
              <a:rPr lang="en-US" sz="2400" b="1" dirty="0"/>
              <a:t>  </a:t>
            </a:r>
            <a:r>
              <a:rPr lang="en-US" sz="2400" b="1" dirty="0" smtClean="0"/>
              <a:t> Visual </a:t>
            </a:r>
            <a:r>
              <a:rPr lang="en-US" sz="2400" b="1" dirty="0"/>
              <a:t>displays are vivid</a:t>
            </a:r>
          </a:p>
          <a:p>
            <a:pPr marL="342900" indent="-342900" eaLnBrk="1" hangingPunct="1">
              <a:spcBef>
                <a:spcPct val="50000"/>
              </a:spcBef>
              <a:buBlip>
                <a:blip r:embed="rId2"/>
              </a:buBlip>
            </a:pPr>
            <a:r>
              <a:rPr lang="en-US" sz="2400" b="1" dirty="0"/>
              <a:t>   They can tell us a lot</a:t>
            </a:r>
          </a:p>
          <a:p>
            <a:pPr marL="342900" indent="-342900" eaLnBrk="1" hangingPunct="1">
              <a:spcBef>
                <a:spcPct val="50000"/>
              </a:spcBef>
              <a:buBlip>
                <a:blip r:embed="rId2"/>
              </a:buBlip>
            </a:pPr>
            <a:r>
              <a:rPr lang="en-US" sz="2400" b="1" dirty="0"/>
              <a:t>   Software makes them easy</a:t>
            </a:r>
          </a:p>
          <a:p>
            <a:pPr marL="342900" indent="-342900" eaLnBrk="1" hangingPunct="1">
              <a:spcBef>
                <a:spcPct val="50000"/>
              </a:spcBef>
              <a:buBlip>
                <a:blip r:embed="rId2"/>
              </a:buBlip>
            </a:pPr>
            <a:r>
              <a:rPr lang="en-US" sz="2400" b="1" dirty="0"/>
              <a:t>   People like them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82296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4400" dirty="0" smtClean="0">
                <a:solidFill>
                  <a:srgbClr val="FF0000"/>
                </a:solidFill>
                <a:latin typeface="Comic Sans MS" pitchFamily="66" charset="0"/>
              </a:rPr>
              <a:t>Five Visual Displays</a:t>
            </a:r>
          </a:p>
        </p:txBody>
      </p:sp>
      <p:graphicFrame>
        <p:nvGraphicFramePr>
          <p:cNvPr id="29049" name="Group 3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404902"/>
              </p:ext>
            </p:extLst>
          </p:nvPr>
        </p:nvGraphicFramePr>
        <p:xfrm>
          <a:off x="990600" y="1600200"/>
          <a:ext cx="7391400" cy="4451352"/>
        </p:xfrm>
        <a:graphic>
          <a:graphicData uri="http://schemas.openxmlformats.org/drawingml/2006/table">
            <a:tbl>
              <a:tblPr/>
              <a:tblGrid>
                <a:gridCol w="1524000"/>
                <a:gridCol w="1981200"/>
                <a:gridCol w="1828800"/>
                <a:gridCol w="2057400"/>
              </a:tblGrid>
              <a:tr h="335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Tool</a:t>
                      </a:r>
                      <a:endParaRPr kumimoji="0" lang="en-US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What Is It?</a:t>
                      </a:r>
                      <a:endParaRPr kumimoji="0" lang="en-US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What It Shows</a:t>
                      </a:r>
                      <a:endParaRPr kumimoji="0" lang="en-US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Pro/Con</a:t>
                      </a:r>
                      <a:endParaRPr kumimoji="0" lang="en-US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8230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Dot plot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Each dot is an observation plotted on 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axis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Data range, modes, general shape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Simple and intuitive and shows all the data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230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Stem-and-leaf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Frequency tally using data values for stem and leaves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Data range, frequencies, shape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Retains raw data but awkward unless you have 2-digit data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239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Histogram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Frequency tally of data in bins based on 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values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Shape, modal classes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Number of bins and their limits affect apparent shape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230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Runs chart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Plot of individual 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X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values against order in which they appear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Patterns over time, such as an upward or downward trend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Easy to understand once it is explained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230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Quantile plot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Plot of cumulative frequency on 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Y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-axis against sorted 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X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Shape of CDF (lazy 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S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-shape for normal data)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Less familiar to most people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8229600" cy="762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4400" dirty="0" smtClean="0">
                <a:solidFill>
                  <a:srgbClr val="FF0000"/>
                </a:solidFill>
                <a:latin typeface="Comic Sans MS" pitchFamily="66" charset="0"/>
              </a:rPr>
              <a:t>Example</a:t>
            </a:r>
          </a:p>
        </p:txBody>
      </p:sp>
      <p:pic>
        <p:nvPicPr>
          <p:cNvPr id="6148" name="Picture 86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40" y="2659221"/>
            <a:ext cx="6344920" cy="2941320"/>
          </a:xfrm>
          <a:noFill/>
        </p:spPr>
      </p:pic>
      <p:sp>
        <p:nvSpPr>
          <p:cNvPr id="6147" name="Text Box 40"/>
          <p:cNvSpPr txBox="1">
            <a:spLocks noChangeArrowheads="1"/>
          </p:cNvSpPr>
          <p:nvPr/>
        </p:nvSpPr>
        <p:spPr bwMode="auto">
          <a:xfrm>
            <a:off x="1328057" y="1510846"/>
            <a:ext cx="7162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How much variation is there in murder rates among the 50 U.S. states?  Did murder rates change between 1990 and 2000?</a:t>
            </a:r>
          </a:p>
        </p:txBody>
      </p:sp>
      <p:sp>
        <p:nvSpPr>
          <p:cNvPr id="6149" name="Text Box 864"/>
          <p:cNvSpPr txBox="1">
            <a:spLocks noChangeArrowheads="1"/>
          </p:cNvSpPr>
          <p:nvPr/>
        </p:nvSpPr>
        <p:spPr bwMode="auto">
          <a:xfrm>
            <a:off x="1981200" y="6019800"/>
            <a:ext cx="5638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 dirty="0"/>
              <a:t>Source: </a:t>
            </a:r>
            <a:r>
              <a:rPr lang="en-US" sz="1400" i="1" dirty="0"/>
              <a:t>Statistical Abstract of the United States, 1992 and 2002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27000"/>
            <a:ext cx="82296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4400" dirty="0" smtClean="0">
                <a:solidFill>
                  <a:srgbClr val="FF0000"/>
                </a:solidFill>
                <a:latin typeface="Comic Sans MS" pitchFamily="66" charset="0"/>
              </a:rPr>
              <a:t>Dot Plot</a:t>
            </a:r>
          </a:p>
        </p:txBody>
      </p:sp>
      <p:pic>
        <p:nvPicPr>
          <p:cNvPr id="7171" name="Picture 1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2133600"/>
            <a:ext cx="6892925" cy="1828800"/>
          </a:xfrm>
          <a:noFill/>
        </p:spPr>
      </p:pic>
      <p:pic>
        <p:nvPicPr>
          <p:cNvPr id="7175" name="Picture 19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3962400"/>
            <a:ext cx="6934200" cy="1828800"/>
          </a:xfrm>
          <a:noFill/>
        </p:spPr>
      </p:pic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990600" y="1295400"/>
            <a:ext cx="7543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The dot plot is attractive because it does not "bin" the data very much.  It is basically a one dimensional scatter plot.  Each dot is a state.</a:t>
            </a:r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838200" y="5780782"/>
            <a:ext cx="48006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dirty="0"/>
              <a:t>You can "see all the data" in a dot plot.  </a:t>
            </a:r>
            <a:r>
              <a:rPr lang="en-US" sz="1600" dirty="0" smtClean="0"/>
              <a:t>Here, we </a:t>
            </a:r>
            <a:r>
              <a:rPr lang="en-US" sz="1600" dirty="0"/>
              <a:t>can </a:t>
            </a:r>
            <a:r>
              <a:rPr lang="en-US" sz="1600" dirty="0" smtClean="0"/>
              <a:t>also see </a:t>
            </a:r>
            <a:r>
              <a:rPr lang="en-US" sz="1600" dirty="0"/>
              <a:t>the range and “middle” for each year.  By using the same </a:t>
            </a:r>
            <a:r>
              <a:rPr lang="en-US" sz="1600" i="1" dirty="0"/>
              <a:t>X</a:t>
            </a:r>
            <a:r>
              <a:rPr lang="en-US" sz="1600" dirty="0"/>
              <a:t>-axis scale, we see that 2000 murder rates are </a:t>
            </a:r>
            <a:r>
              <a:rPr lang="en-US" sz="1600" dirty="0" smtClean="0"/>
              <a:t>lower </a:t>
            </a:r>
            <a:r>
              <a:rPr lang="en-US" sz="1600" dirty="0"/>
              <a:t>than in 1990.</a:t>
            </a:r>
          </a:p>
        </p:txBody>
      </p:sp>
      <p:sp>
        <p:nvSpPr>
          <p:cNvPr id="7174" name="Text Box 15"/>
          <p:cNvSpPr txBox="1">
            <a:spLocks noChangeArrowheads="1"/>
          </p:cNvSpPr>
          <p:nvPr/>
        </p:nvSpPr>
        <p:spPr bwMode="auto">
          <a:xfrm>
            <a:off x="6172200" y="5783276"/>
            <a:ext cx="2895600" cy="58477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i="1" dirty="0"/>
              <a:t>Note  </a:t>
            </a:r>
            <a:r>
              <a:rPr lang="en-US" sz="1600" dirty="0"/>
              <a:t>Excel does not offer dot plots.  This is from </a:t>
            </a:r>
            <a:r>
              <a:rPr lang="en-US" sz="1600" dirty="0" err="1"/>
              <a:t>MegaStat</a:t>
            </a:r>
            <a:r>
              <a:rPr lang="en-US" sz="1400" dirty="0"/>
              <a:t>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4400" dirty="0">
                <a:solidFill>
                  <a:srgbClr val="FF0000"/>
                </a:solidFill>
                <a:latin typeface="Comic Sans MS" pitchFamily="66" charset="0"/>
              </a:rPr>
              <a:t>Stem-and-Leaf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601686" y="4754940"/>
            <a:ext cx="6096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dirty="0"/>
              <a:t>The "stem" is the first </a:t>
            </a:r>
            <a:r>
              <a:rPr lang="en-US" sz="1600" dirty="0" smtClean="0"/>
              <a:t>digit. The </a:t>
            </a:r>
            <a:r>
              <a:rPr lang="en-US" sz="1600" dirty="0"/>
              <a:t>"leaves" are the second digits.  </a:t>
            </a:r>
            <a:r>
              <a:rPr lang="en-US" sz="1600" dirty="0" smtClean="0"/>
              <a:t>Resembles </a:t>
            </a:r>
            <a:r>
              <a:rPr lang="en-US" sz="1600" dirty="0"/>
              <a:t>a frequency </a:t>
            </a:r>
            <a:r>
              <a:rPr lang="en-US" sz="1600" dirty="0" smtClean="0"/>
              <a:t>tally, </a:t>
            </a:r>
            <a:r>
              <a:rPr lang="en-US" sz="1600" dirty="0"/>
              <a:t>except that digits are shown instead of tally marks.  This example shows that 2000 murder rates are </a:t>
            </a:r>
            <a:r>
              <a:rPr lang="en-US" sz="1600" dirty="0" smtClean="0"/>
              <a:t>lower than in </a:t>
            </a:r>
            <a:r>
              <a:rPr lang="en-US" sz="1600" dirty="0"/>
              <a:t>1990.  MINITAB’s frequencies accumulate inward from each tail (median class in parentheses).</a:t>
            </a:r>
          </a:p>
        </p:txBody>
      </p:sp>
      <p:sp>
        <p:nvSpPr>
          <p:cNvPr id="8196" name="Text Box 9"/>
          <p:cNvSpPr txBox="1">
            <a:spLocks noChangeArrowheads="1"/>
          </p:cNvSpPr>
          <p:nvPr/>
        </p:nvSpPr>
        <p:spPr bwMode="auto">
          <a:xfrm>
            <a:off x="1295400" y="6324600"/>
            <a:ext cx="6781800" cy="338554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i="1" dirty="0"/>
              <a:t>Note  </a:t>
            </a:r>
            <a:r>
              <a:rPr lang="en-US" sz="1600" dirty="0"/>
              <a:t>Excel does not offer a stem-and-leaf.  These are from MINITAB</a:t>
            </a:r>
            <a:r>
              <a:rPr lang="en-US" sz="1600" dirty="0">
                <a:solidFill>
                  <a:srgbClr val="0000FF"/>
                </a:solidFill>
              </a:rPr>
              <a:t>.</a:t>
            </a:r>
            <a:endParaRPr lang="en-US" sz="1600" dirty="0"/>
          </a:p>
        </p:txBody>
      </p:sp>
      <p:sp>
        <p:nvSpPr>
          <p:cNvPr id="8197" name="Text Box 10"/>
          <p:cNvSpPr txBox="1">
            <a:spLocks noChangeArrowheads="1"/>
          </p:cNvSpPr>
          <p:nvPr/>
        </p:nvSpPr>
        <p:spPr bwMode="auto">
          <a:xfrm>
            <a:off x="1143000" y="1676399"/>
            <a:ext cx="342900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>
                <a:latin typeface="Courier New" pitchFamily="49" charset="0"/>
              </a:rPr>
              <a:t>Stem-and-leaf of 1990  N  = 50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Leaf Unit = 0.10</a:t>
            </a:r>
          </a:p>
          <a:p>
            <a:pPr eaLnBrk="1" hangingPunct="1"/>
            <a:endParaRPr lang="en-US" sz="1200" dirty="0">
              <a:latin typeface="Courier New" pitchFamily="49" charset="0"/>
            </a:endParaRP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1   0   8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3   1   99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9   2   034777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11  3   08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20  4   000268999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24  5   0167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(3)  6   127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23  7   257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20  8   088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17  9   27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15  10  334577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9   11  25689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4   12  2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3   13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3   14  15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1   15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1   16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1   17  2</a:t>
            </a:r>
          </a:p>
          <a:p>
            <a:pPr eaLnBrk="1" hangingPunct="1"/>
            <a:endParaRPr lang="en-US" sz="1200" dirty="0">
              <a:latin typeface="Courier New" pitchFamily="49" charset="0"/>
            </a:endParaRPr>
          </a:p>
        </p:txBody>
      </p:sp>
      <p:sp>
        <p:nvSpPr>
          <p:cNvPr id="8198" name="Text Box 11"/>
          <p:cNvSpPr txBox="1">
            <a:spLocks noChangeArrowheads="1"/>
          </p:cNvSpPr>
          <p:nvPr/>
        </p:nvSpPr>
        <p:spPr bwMode="auto">
          <a:xfrm>
            <a:off x="4876800" y="1676400"/>
            <a:ext cx="3352800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>
                <a:latin typeface="Courier New" pitchFamily="49" charset="0"/>
              </a:rPr>
              <a:t>Stem-and-leaf of 2000  N  = 50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Leaf Unit = 0.10</a:t>
            </a:r>
          </a:p>
          <a:p>
            <a:pPr eaLnBrk="1" hangingPunct="1"/>
            <a:endParaRPr lang="en-US" sz="1200" dirty="0">
              <a:latin typeface="Courier New" pitchFamily="49" charset="0"/>
            </a:endParaRP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2   0   69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9   1   2256889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15  2   004599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23  3   11223477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(4)  4   3389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23  5   0367889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16  6   123357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10  7   002244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4   8   01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2   9   0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1   10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1   11</a:t>
            </a:r>
          </a:p>
          <a:p>
            <a:pPr eaLnBrk="1" hangingPunct="1"/>
            <a:r>
              <a:rPr lang="en-US" sz="1200" dirty="0">
                <a:latin typeface="Courier New" pitchFamily="49" charset="0"/>
              </a:rPr>
              <a:t> 1   12  5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8229600" cy="7620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Comic Sans MS" pitchFamily="66" charset="0"/>
              </a:rPr>
              <a:t>Histograms</a:t>
            </a:r>
          </a:p>
        </p:txBody>
      </p:sp>
      <p:pic>
        <p:nvPicPr>
          <p:cNvPr id="9219" name="Picture 2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887776"/>
            <a:ext cx="4038600" cy="2500086"/>
          </a:xfrm>
          <a:noFill/>
          <a:ln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9220" name="Text Box 11"/>
          <p:cNvSpPr txBox="1">
            <a:spLocks noChangeArrowheads="1"/>
          </p:cNvSpPr>
          <p:nvPr/>
        </p:nvSpPr>
        <p:spPr bwMode="auto">
          <a:xfrm>
            <a:off x="5410200" y="5617574"/>
            <a:ext cx="3200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i="1" dirty="0" smtClean="0"/>
              <a:t>Note: </a:t>
            </a:r>
            <a:r>
              <a:rPr lang="en-US" sz="1600" dirty="0" smtClean="0"/>
              <a:t>Excel </a:t>
            </a:r>
            <a:r>
              <a:rPr lang="en-US" sz="1600" dirty="0"/>
              <a:t>offers histograms, but </a:t>
            </a:r>
            <a:r>
              <a:rPr lang="en-US" sz="1600" dirty="0" smtClean="0"/>
              <a:t>JMP, SPSS, </a:t>
            </a:r>
            <a:r>
              <a:rPr lang="en-US" sz="1600" dirty="0" err="1" smtClean="0"/>
              <a:t>MegaStat</a:t>
            </a:r>
            <a:r>
              <a:rPr lang="en-US" sz="1600" dirty="0" smtClean="0"/>
              <a:t>, and other software give nicer ones.  </a:t>
            </a:r>
            <a:endParaRPr lang="en-US" sz="1600" dirty="0"/>
          </a:p>
        </p:txBody>
      </p:sp>
      <p:sp>
        <p:nvSpPr>
          <p:cNvPr id="9222" name="Text Box 20"/>
          <p:cNvSpPr txBox="1">
            <a:spLocks noChangeArrowheads="1"/>
          </p:cNvSpPr>
          <p:nvPr/>
        </p:nvSpPr>
        <p:spPr bwMode="auto">
          <a:xfrm>
            <a:off x="1524000" y="1371600"/>
            <a:ext cx="65532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Histograms require </a:t>
            </a:r>
            <a:r>
              <a:rPr lang="en-US" dirty="0" smtClean="0"/>
              <a:t>us to specify </a:t>
            </a:r>
            <a:r>
              <a:rPr lang="en-US" dirty="0"/>
              <a:t>the number of bins and their limits.  These choices affect the histogram's appearance</a:t>
            </a:r>
            <a:r>
              <a:rPr lang="en-US" dirty="0" smtClean="0"/>
              <a:t>.  Using 9 bins, the 1990 data seems bimodal.</a:t>
            </a:r>
            <a:endParaRPr lang="en-US" dirty="0"/>
          </a:p>
        </p:txBody>
      </p:sp>
      <p:sp>
        <p:nvSpPr>
          <p:cNvPr id="9224" name="Text Box 26"/>
          <p:cNvSpPr txBox="1">
            <a:spLocks noChangeArrowheads="1"/>
          </p:cNvSpPr>
          <p:nvPr/>
        </p:nvSpPr>
        <p:spPr bwMode="auto">
          <a:xfrm>
            <a:off x="2238829" y="2438400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 smtClean="0"/>
              <a:t>9 bins</a:t>
            </a:r>
            <a:endParaRPr lang="en-US" sz="2400" dirty="0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529771" y="5599431"/>
            <a:ext cx="3962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i="1" dirty="0">
                <a:latin typeface="Arial" pitchFamily="34" charset="0"/>
                <a:cs typeface="Arial" pitchFamily="34" charset="0"/>
              </a:rPr>
              <a:t>Source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 David P. </a:t>
            </a:r>
            <a:r>
              <a:rPr lang="en-US" sz="1600" dirty="0" err="1">
                <a:latin typeface="Arial" pitchFamily="34" charset="0"/>
                <a:cs typeface="Arial" pitchFamily="34" charset="0"/>
              </a:rPr>
              <a:t>Doane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, Kieran Mathieson, and Ronald L. Tracy, </a:t>
            </a:r>
            <a:r>
              <a:rPr lang="en-US" sz="1600" i="1" dirty="0">
                <a:latin typeface="Arial" pitchFamily="34" charset="0"/>
                <a:cs typeface="Arial" pitchFamily="34" charset="0"/>
              </a:rPr>
              <a:t>Visual Statistics 2.0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(Irwin/McGraw-Hill, 2001).</a:t>
            </a:r>
          </a:p>
        </p:txBody>
      </p:sp>
      <p:pic>
        <p:nvPicPr>
          <p:cNvPr id="11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886" y="2895600"/>
            <a:ext cx="4038600" cy="2500086"/>
          </a:xfrm>
          <a:prstGeom prst="rect">
            <a:avLst/>
          </a:prstGeom>
          <a:noFill/>
          <a:ln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6339114" y="2453459"/>
            <a:ext cx="14332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 smtClean="0"/>
              <a:t>4 bins</a:t>
            </a:r>
            <a:endParaRPr lang="en-US" sz="240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62429" y="45720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rgbClr val="FF0000"/>
                </a:solidFill>
                <a:latin typeface="Comic Sans MS" pitchFamily="66" charset="0"/>
              </a:rPr>
              <a:t>Histograms</a:t>
            </a:r>
          </a:p>
        </p:txBody>
      </p:sp>
      <p:pic>
        <p:nvPicPr>
          <p:cNvPr id="10249" name="Picture 2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887776"/>
            <a:ext cx="4038600" cy="2500086"/>
          </a:xfrm>
          <a:noFill/>
          <a:ln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29771" y="5599431"/>
            <a:ext cx="3962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i="1" dirty="0">
                <a:latin typeface="Arial" pitchFamily="34" charset="0"/>
                <a:cs typeface="Arial" pitchFamily="34" charset="0"/>
              </a:rPr>
              <a:t>Source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 David P. </a:t>
            </a:r>
            <a:r>
              <a:rPr lang="en-US" sz="1600" dirty="0" err="1">
                <a:latin typeface="Arial" pitchFamily="34" charset="0"/>
                <a:cs typeface="Arial" pitchFamily="34" charset="0"/>
              </a:rPr>
              <a:t>Doane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, Kieran Mathieson, and Ronald L. Tracy, </a:t>
            </a:r>
            <a:r>
              <a:rPr lang="en-US" sz="1600" i="1" dirty="0">
                <a:latin typeface="Arial" pitchFamily="34" charset="0"/>
                <a:cs typeface="Arial" pitchFamily="34" charset="0"/>
              </a:rPr>
              <a:t>Visual Statistics 2.0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(Irwin/McGraw-Hill, 2001).</a:t>
            </a:r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566057" y="1600200"/>
            <a:ext cx="82332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dirty="0"/>
              <a:t>The number of classes and class limits affect a histogram's appearance. Using 4 bins, the </a:t>
            </a:r>
            <a:r>
              <a:rPr lang="en-US" dirty="0" smtClean="0"/>
              <a:t>2000 data appears more right-skewed with one modal </a:t>
            </a:r>
            <a:r>
              <a:rPr lang="en-US" dirty="0"/>
              <a:t>class.</a:t>
            </a:r>
          </a:p>
        </p:txBody>
      </p:sp>
      <p:sp>
        <p:nvSpPr>
          <p:cNvPr id="10247" name="Text Box 11"/>
          <p:cNvSpPr txBox="1">
            <a:spLocks noChangeArrowheads="1"/>
          </p:cNvSpPr>
          <p:nvPr/>
        </p:nvSpPr>
        <p:spPr bwMode="auto">
          <a:xfrm>
            <a:off x="6186714" y="2496457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 smtClean="0"/>
              <a:t>4 bins</a:t>
            </a:r>
            <a:endParaRPr lang="en-US" sz="2400" dirty="0"/>
          </a:p>
        </p:txBody>
      </p:sp>
      <p:sp>
        <p:nvSpPr>
          <p:cNvPr id="10248" name="Text Box 13"/>
          <p:cNvSpPr txBox="1">
            <a:spLocks noChangeArrowheads="1"/>
          </p:cNvSpPr>
          <p:nvPr/>
        </p:nvSpPr>
        <p:spPr bwMode="auto">
          <a:xfrm>
            <a:off x="4495799" y="5599431"/>
            <a:ext cx="4114800" cy="1175706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600" dirty="0" err="1" smtClean="0"/>
              <a:t>Sturges</a:t>
            </a:r>
            <a:r>
              <a:rPr lang="en-US" sz="1600" dirty="0"/>
              <a:t>' Rule suggests that the</a:t>
            </a:r>
          </a:p>
          <a:p>
            <a:pPr algn="ctr" eaLnBrk="1" hangingPunct="1"/>
            <a:r>
              <a:rPr lang="en-US" sz="1600" dirty="0"/>
              <a:t>optimal number of classes </a:t>
            </a:r>
            <a:r>
              <a:rPr lang="en-US" sz="1600" i="1" dirty="0"/>
              <a:t>k</a:t>
            </a:r>
            <a:r>
              <a:rPr lang="en-US" sz="1600" dirty="0"/>
              <a:t> is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sz="1600" dirty="0"/>
              <a:t> </a:t>
            </a:r>
            <a:r>
              <a:rPr lang="en-US" sz="1600" i="1" dirty="0"/>
              <a:t>k</a:t>
            </a:r>
            <a:r>
              <a:rPr lang="en-US" sz="1600" dirty="0"/>
              <a:t> = 1 + log</a:t>
            </a:r>
            <a:r>
              <a:rPr lang="en-US" sz="1600" baseline="-25000" dirty="0"/>
              <a:t>2</a:t>
            </a:r>
            <a:r>
              <a:rPr lang="en-US" sz="1600" i="1" dirty="0"/>
              <a:t>n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sz="1600" dirty="0"/>
              <a:t>Here </a:t>
            </a:r>
            <a:r>
              <a:rPr lang="en-US" sz="1600" i="1" dirty="0"/>
              <a:t>k</a:t>
            </a:r>
            <a:r>
              <a:rPr lang="en-US" sz="1600" dirty="0"/>
              <a:t> = 1 + log</a:t>
            </a:r>
            <a:r>
              <a:rPr lang="en-US" sz="1600" baseline="-25000" dirty="0"/>
              <a:t>2</a:t>
            </a:r>
            <a:r>
              <a:rPr lang="en-US" sz="1600" dirty="0"/>
              <a:t>(50) = 1+5.64 = 6.64 </a:t>
            </a:r>
            <a:r>
              <a:rPr lang="en-US" sz="1600" dirty="0">
                <a:sym typeface="Symbol" pitchFamily="18" charset="2"/>
              </a:rPr>
              <a:t> </a:t>
            </a:r>
            <a:r>
              <a:rPr lang="en-US" sz="1600" dirty="0"/>
              <a:t>7</a:t>
            </a:r>
          </a:p>
        </p:txBody>
      </p:sp>
      <p:pic>
        <p:nvPicPr>
          <p:cNvPr id="11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880519"/>
            <a:ext cx="4038600" cy="2500086"/>
          </a:xfrm>
          <a:prstGeom prst="rect">
            <a:avLst/>
          </a:prstGeom>
          <a:noFill/>
          <a:ln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2667000" y="2431143"/>
            <a:ext cx="106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dirty="0" smtClean="0"/>
              <a:t>9 bins</a:t>
            </a:r>
            <a:endParaRPr lang="en-US" sz="240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10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1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1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13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5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6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7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8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9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1062</TotalTime>
  <Words>1096</Words>
  <Application>Microsoft Office PowerPoint</Application>
  <PresentationFormat>On-screen Show (4:3)</PresentationFormat>
  <Paragraphs>134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Flow</vt:lpstr>
      <vt:lpstr>EDA and Visual Displays</vt:lpstr>
      <vt:lpstr>What Is EDA?</vt:lpstr>
      <vt:lpstr>Why Visual Displays?</vt:lpstr>
      <vt:lpstr>Five Visual Displays</vt:lpstr>
      <vt:lpstr>Example</vt:lpstr>
      <vt:lpstr>Dot Plot</vt:lpstr>
      <vt:lpstr>Stem-and-Leaf</vt:lpstr>
      <vt:lpstr>Histograms</vt:lpstr>
      <vt:lpstr>Histograms</vt:lpstr>
      <vt:lpstr>Number of Bins</vt:lpstr>
      <vt:lpstr>Other Histogram Types</vt:lpstr>
      <vt:lpstr>Excel Histograms</vt:lpstr>
      <vt:lpstr>Sorting and Standardizing</vt:lpstr>
      <vt:lpstr>Runs Chart</vt:lpstr>
      <vt:lpstr>Quantile Plot</vt:lpstr>
      <vt:lpstr>Summary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Describing a Data Set</dc:title>
  <dc:subject>Chapter 3 - Data Presentation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50</cp:revision>
  <dcterms:created xsi:type="dcterms:W3CDTF">2002-11-21T14:37:17Z</dcterms:created>
  <dcterms:modified xsi:type="dcterms:W3CDTF">2013-08-09T17:40:35Z</dcterms:modified>
</cp:coreProperties>
</file>