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269" r:id="rId3"/>
    <p:sldId id="308" r:id="rId4"/>
    <p:sldId id="309" r:id="rId5"/>
    <p:sldId id="310" r:id="rId6"/>
    <p:sldId id="311" r:id="rId7"/>
    <p:sldId id="312" r:id="rId8"/>
    <p:sldId id="313" r:id="rId9"/>
    <p:sldId id="314" r:id="rId10"/>
    <p:sldId id="315" r:id="rId11"/>
    <p:sldId id="316" r:id="rId12"/>
    <p:sldId id="318" r:id="rId13"/>
    <p:sldId id="319" r:id="rId14"/>
    <p:sldId id="320" r:id="rId15"/>
    <p:sldId id="321" r:id="rId16"/>
    <p:sldId id="322" r:id="rId17"/>
    <p:sldId id="323" r:id="rId18"/>
    <p:sldId id="317" r:id="rId19"/>
    <p:sldId id="326" r:id="rId20"/>
    <p:sldId id="335" r:id="rId21"/>
    <p:sldId id="324" r:id="rId22"/>
    <p:sldId id="334" r:id="rId23"/>
    <p:sldId id="325" r:id="rId24"/>
    <p:sldId id="328" r:id="rId25"/>
    <p:sldId id="329" r:id="rId26"/>
    <p:sldId id="330" r:id="rId27"/>
    <p:sldId id="331" r:id="rId28"/>
    <p:sldId id="332" r:id="rId29"/>
    <p:sldId id="333" r:id="rId30"/>
    <p:sldId id="336" r:id="rId31"/>
    <p:sldId id="337" r:id="rId3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FF"/>
    <a:srgbClr val="6699FF"/>
    <a:srgbClr val="996633"/>
    <a:srgbClr val="FF9966"/>
    <a:srgbClr val="0000FF"/>
    <a:srgbClr val="33CCCC"/>
    <a:srgbClr val="A5002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2684" autoAdjust="0"/>
    <p:restoredTop sz="90929"/>
  </p:normalViewPr>
  <p:slideViewPr>
    <p:cSldViewPr>
      <p:cViewPr varScale="1">
        <p:scale>
          <a:sx n="93" d="100"/>
          <a:sy n="93" d="100"/>
        </p:scale>
        <p:origin x="-49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2213C9-921D-4175-90C5-25C26BAFE48B}" type="slidenum">
              <a:rPr lang="en-US"/>
              <a:pPr>
                <a:defRPr/>
              </a:pPr>
              <a:t>‹#›</a:t>
            </a:fld>
            <a:endParaRPr lang="en-US"/>
          </a:p>
        </p:txBody>
      </p:sp>
    </p:spTree>
    <p:extLst>
      <p:ext uri="{BB962C8B-B14F-4D97-AF65-F5344CB8AC3E}">
        <p14:creationId xmlns:p14="http://schemas.microsoft.com/office/powerpoint/2010/main" val="2216103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B6ADEF3-E7F4-4B83-93A8-1674B629020B}" type="slidenum">
              <a:rPr lang="en-US"/>
              <a:pPr>
                <a:defRPr/>
              </a:pPr>
              <a:t>‹#›</a:t>
            </a:fld>
            <a:endParaRPr lang="en-US"/>
          </a:p>
        </p:txBody>
      </p:sp>
    </p:spTree>
    <p:extLst>
      <p:ext uri="{BB962C8B-B14F-4D97-AF65-F5344CB8AC3E}">
        <p14:creationId xmlns:p14="http://schemas.microsoft.com/office/powerpoint/2010/main" val="988233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20FA711-F4CF-4D18-8002-D73FCC6879E5}" type="slidenum">
              <a:rPr lang="en-US"/>
              <a:pPr>
                <a:defRPr/>
              </a:pPr>
              <a:t>‹#›</a:t>
            </a:fld>
            <a:endParaRPr lang="en-US"/>
          </a:p>
        </p:txBody>
      </p:sp>
    </p:spTree>
    <p:extLst>
      <p:ext uri="{BB962C8B-B14F-4D97-AF65-F5344CB8AC3E}">
        <p14:creationId xmlns:p14="http://schemas.microsoft.com/office/powerpoint/2010/main" val="2776946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8F9E9E2-C48E-4068-9EDA-475ABD23A2DE}" type="slidenum">
              <a:rPr lang="en-US"/>
              <a:pPr>
                <a:defRPr/>
              </a:pPr>
              <a:t>‹#›</a:t>
            </a:fld>
            <a:endParaRPr lang="en-US"/>
          </a:p>
        </p:txBody>
      </p:sp>
    </p:spTree>
    <p:extLst>
      <p:ext uri="{BB962C8B-B14F-4D97-AF65-F5344CB8AC3E}">
        <p14:creationId xmlns:p14="http://schemas.microsoft.com/office/powerpoint/2010/main" val="319499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557E0D-B149-433D-86BA-06562D64F4E3}" type="slidenum">
              <a:rPr lang="en-US"/>
              <a:pPr>
                <a:defRPr/>
              </a:pPr>
              <a:t>‹#›</a:t>
            </a:fld>
            <a:endParaRPr lang="en-US"/>
          </a:p>
        </p:txBody>
      </p:sp>
    </p:spTree>
    <p:extLst>
      <p:ext uri="{BB962C8B-B14F-4D97-AF65-F5344CB8AC3E}">
        <p14:creationId xmlns:p14="http://schemas.microsoft.com/office/powerpoint/2010/main" val="30793787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7268489-B6A3-4E22-9750-D2E1B2377B22}" type="slidenum">
              <a:rPr lang="en-US"/>
              <a:pPr>
                <a:defRPr/>
              </a:pPr>
              <a:t>‹#›</a:t>
            </a:fld>
            <a:endParaRPr lang="en-US"/>
          </a:p>
        </p:txBody>
      </p:sp>
    </p:spTree>
    <p:extLst>
      <p:ext uri="{BB962C8B-B14F-4D97-AF65-F5344CB8AC3E}">
        <p14:creationId xmlns:p14="http://schemas.microsoft.com/office/powerpoint/2010/main" val="3466376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EE0CC08-BF81-4AAA-9A8C-B19F9598072E}" type="slidenum">
              <a:rPr lang="en-US"/>
              <a:pPr>
                <a:defRPr/>
              </a:pPr>
              <a:t>‹#›</a:t>
            </a:fld>
            <a:endParaRPr lang="en-US"/>
          </a:p>
        </p:txBody>
      </p:sp>
    </p:spTree>
    <p:extLst>
      <p:ext uri="{BB962C8B-B14F-4D97-AF65-F5344CB8AC3E}">
        <p14:creationId xmlns:p14="http://schemas.microsoft.com/office/powerpoint/2010/main" val="371280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FDAF4BEE-5FB4-4357-84C7-965709C1D884}" type="slidenum">
              <a:rPr lang="en-US"/>
              <a:pPr>
                <a:defRPr/>
              </a:pPr>
              <a:t>‹#›</a:t>
            </a:fld>
            <a:endParaRPr lang="en-US"/>
          </a:p>
        </p:txBody>
      </p:sp>
    </p:spTree>
    <p:extLst>
      <p:ext uri="{BB962C8B-B14F-4D97-AF65-F5344CB8AC3E}">
        <p14:creationId xmlns:p14="http://schemas.microsoft.com/office/powerpoint/2010/main" val="3164274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546DA0F-9F03-4E93-8F40-4855173D84C9}" type="slidenum">
              <a:rPr lang="en-US"/>
              <a:pPr>
                <a:defRPr/>
              </a:pPr>
              <a:t>‹#›</a:t>
            </a:fld>
            <a:endParaRPr lang="en-US"/>
          </a:p>
        </p:txBody>
      </p:sp>
    </p:spTree>
    <p:extLst>
      <p:ext uri="{BB962C8B-B14F-4D97-AF65-F5344CB8AC3E}">
        <p14:creationId xmlns:p14="http://schemas.microsoft.com/office/powerpoint/2010/main" val="1123433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435C4B-915D-406D-B8EC-2D17C2B331F4}" type="slidenum">
              <a:rPr lang="en-US"/>
              <a:pPr>
                <a:defRPr/>
              </a:pPr>
              <a:t>‹#›</a:t>
            </a:fld>
            <a:endParaRPr lang="en-US"/>
          </a:p>
        </p:txBody>
      </p:sp>
    </p:spTree>
    <p:extLst>
      <p:ext uri="{BB962C8B-B14F-4D97-AF65-F5344CB8AC3E}">
        <p14:creationId xmlns:p14="http://schemas.microsoft.com/office/powerpoint/2010/main" val="2547320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9094B29-B319-4AA9-A6C4-B395BFA62291}" type="slidenum">
              <a:rPr lang="en-US"/>
              <a:pPr>
                <a:defRPr/>
              </a:pPr>
              <a:t>‹#›</a:t>
            </a:fld>
            <a:endParaRPr lang="en-US"/>
          </a:p>
        </p:txBody>
      </p:sp>
    </p:spTree>
    <p:extLst>
      <p:ext uri="{BB962C8B-B14F-4D97-AF65-F5344CB8AC3E}">
        <p14:creationId xmlns:p14="http://schemas.microsoft.com/office/powerpoint/2010/main" val="3221913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3743BB64-1777-428E-8FC7-B3373036E3D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en.wikipedia.org/wiki/W._Edwards_Deming" TargetMode="External"/><Relationship Id="rId2" Type="http://schemas.openxmlformats.org/officeDocument/2006/relationships/hyperlink" Target="http://www.deming.or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7"/>
          <p:cNvSpPr>
            <a:spLocks noGrp="1" noChangeArrowheads="1"/>
          </p:cNvSpPr>
          <p:nvPr>
            <p:ph type="ctrTitle"/>
          </p:nvPr>
        </p:nvSpPr>
        <p:spPr>
          <a:xfrm>
            <a:off x="2133600" y="2133600"/>
            <a:ext cx="5105400" cy="16002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Quality: An Overview</a:t>
            </a:r>
          </a:p>
        </p:txBody>
      </p:sp>
      <p:sp>
        <p:nvSpPr>
          <p:cNvPr id="2051" name="Text Box 8"/>
          <p:cNvSpPr txBox="1">
            <a:spLocks noChangeArrowheads="1"/>
          </p:cNvSpPr>
          <p:nvPr/>
        </p:nvSpPr>
        <p:spPr bwMode="auto">
          <a:xfrm>
            <a:off x="381000" y="5486400"/>
            <a:ext cx="85344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600" b="1" i="1" dirty="0">
                <a:solidFill>
                  <a:srgbClr val="A50021"/>
                </a:solidFill>
              </a:rPr>
              <a:t>Copyright (c) </a:t>
            </a:r>
            <a:r>
              <a:rPr lang="en-US" sz="1600" b="1" i="1" dirty="0" smtClean="0">
                <a:solidFill>
                  <a:srgbClr val="A50021"/>
                </a:solidFill>
              </a:rPr>
              <a:t>2016 </a:t>
            </a:r>
            <a:r>
              <a:rPr lang="en-US" sz="1600" b="1" i="1" dirty="0">
                <a:solidFill>
                  <a:srgbClr val="A50021"/>
                </a:solidFill>
              </a:rPr>
              <a:t>by The McGraw-Hill Companies.  This material is intended solely for educational purposes by licensed users of </a:t>
            </a:r>
            <a:r>
              <a:rPr lang="en-US" sz="1600" b="1" i="1" dirty="0" err="1">
                <a:solidFill>
                  <a:srgbClr val="0000FF"/>
                </a:solidFill>
              </a:rPr>
              <a:t>Learning</a:t>
            </a:r>
            <a:r>
              <a:rPr lang="en-US" sz="1600" b="1" i="1" dirty="0" err="1">
                <a:solidFill>
                  <a:srgbClr val="FF0000"/>
                </a:solidFill>
              </a:rPr>
              <a:t>Stats</a:t>
            </a:r>
            <a:r>
              <a:rPr lang="en-US" sz="1600" b="1" i="1" dirty="0">
                <a:solidFill>
                  <a:srgbClr val="A50021"/>
                </a:solidFill>
              </a:rPr>
              <a:t>.  It may not be copied or resold for profit.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Roles of Statisticians</a:t>
            </a:r>
          </a:p>
        </p:txBody>
      </p:sp>
      <p:sp>
        <p:nvSpPr>
          <p:cNvPr id="11267" name="Text Box 3"/>
          <p:cNvSpPr txBox="1">
            <a:spLocks noChangeArrowheads="1"/>
          </p:cNvSpPr>
          <p:nvPr/>
        </p:nvSpPr>
        <p:spPr bwMode="auto">
          <a:xfrm>
            <a:off x="1600200" y="1828800"/>
            <a:ext cx="61722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a:solidFill>
                  <a:schemeClr val="accent2"/>
                </a:solidFill>
                <a:latin typeface="Arial" pitchFamily="34" charset="0"/>
                <a:cs typeface="Times New Roman" pitchFamily="18" charset="0"/>
              </a:rPr>
              <a:t>Statisticians can:</a:t>
            </a:r>
          </a:p>
          <a:p>
            <a:pPr>
              <a:spcBef>
                <a:spcPct val="50000"/>
              </a:spcBef>
              <a:buFontTx/>
              <a:buAutoNum type="arabicParenBoth"/>
            </a:pPr>
            <a:r>
              <a:rPr lang="en-US">
                <a:cs typeface="Times New Roman" pitchFamily="18" charset="0"/>
              </a:rPr>
              <a:t>help users define process parameters;</a:t>
            </a:r>
          </a:p>
          <a:p>
            <a:pPr>
              <a:spcBef>
                <a:spcPct val="50000"/>
              </a:spcBef>
              <a:buFontTx/>
              <a:buAutoNum type="arabicParenBoth"/>
            </a:pPr>
            <a:r>
              <a:rPr lang="en-US">
                <a:cs typeface="Times New Roman" pitchFamily="18" charset="0"/>
              </a:rPr>
              <a:t>create control charts to track process measurements over time;</a:t>
            </a:r>
          </a:p>
          <a:p>
            <a:pPr>
              <a:spcBef>
                <a:spcPct val="50000"/>
              </a:spcBef>
              <a:buFontTx/>
              <a:buAutoNum type="arabicParenBoth"/>
            </a:pPr>
            <a:r>
              <a:rPr lang="en-US">
                <a:cs typeface="Times New Roman" pitchFamily="18" charset="0"/>
              </a:rPr>
              <a:t>establish rules to decide whether processes are in control; and</a:t>
            </a:r>
          </a:p>
          <a:p>
            <a:pPr>
              <a:spcBef>
                <a:spcPct val="50000"/>
              </a:spcBef>
              <a:buFontTx/>
              <a:buAutoNum type="arabicParenBoth"/>
            </a:pPr>
            <a:r>
              <a:rPr lang="en-US">
                <a:cs typeface="Times New Roman" pitchFamily="18" charset="0"/>
              </a:rPr>
              <a:t>consult with managers and employees on methodologies for quality improvement.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Customers</a:t>
            </a:r>
          </a:p>
        </p:txBody>
      </p:sp>
      <p:sp>
        <p:nvSpPr>
          <p:cNvPr id="12291" name="Text Box 3"/>
          <p:cNvSpPr txBox="1">
            <a:spLocks noChangeArrowheads="1"/>
          </p:cNvSpPr>
          <p:nvPr/>
        </p:nvSpPr>
        <p:spPr bwMode="auto">
          <a:xfrm>
            <a:off x="990600" y="1524000"/>
            <a:ext cx="72390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cs typeface="Times New Roman" pitchFamily="18" charset="0"/>
              </a:rPr>
              <a:t>Customers</a:t>
            </a:r>
            <a:r>
              <a:rPr lang="en-US">
                <a:cs typeface="Times New Roman" pitchFamily="18" charset="0"/>
              </a:rPr>
              <a:t> are those who consume what you produce (or what your organization produces).  </a:t>
            </a:r>
          </a:p>
          <a:p>
            <a:pPr>
              <a:spcBef>
                <a:spcPct val="50000"/>
              </a:spcBef>
            </a:pPr>
            <a:r>
              <a:rPr lang="en-US" b="1" i="1">
                <a:solidFill>
                  <a:schemeClr val="accent2"/>
                </a:solidFill>
                <a:cs typeface="Times New Roman" pitchFamily="18" charset="0"/>
              </a:rPr>
              <a:t>Internal customers</a:t>
            </a:r>
            <a:r>
              <a:rPr lang="en-US">
                <a:cs typeface="Times New Roman" pitchFamily="18" charset="0"/>
              </a:rPr>
              <a:t> are employees of another branch of your organization. For example, Accounts Payable provides services for Purchasing.  </a:t>
            </a:r>
          </a:p>
          <a:p>
            <a:pPr>
              <a:spcBef>
                <a:spcPct val="50000"/>
              </a:spcBef>
            </a:pPr>
            <a:r>
              <a:rPr lang="en-US" b="1" i="1">
                <a:solidFill>
                  <a:schemeClr val="accent2"/>
                </a:solidFill>
                <a:cs typeface="Times New Roman" pitchFamily="18" charset="0"/>
              </a:rPr>
              <a:t>External customers</a:t>
            </a:r>
            <a:r>
              <a:rPr lang="en-US">
                <a:cs typeface="Times New Roman" pitchFamily="18" charset="0"/>
              </a:rPr>
              <a:t> are outside your organization.  For example, when vendors get paid, they consume services provided by Accounts Payable.</a:t>
            </a:r>
          </a:p>
        </p:txBody>
      </p:sp>
      <p:sp>
        <p:nvSpPr>
          <p:cNvPr id="71684" name="Text Box 4"/>
          <p:cNvSpPr txBox="1">
            <a:spLocks noChangeArrowheads="1"/>
          </p:cNvSpPr>
          <p:nvPr/>
        </p:nvSpPr>
        <p:spPr bwMode="auto">
          <a:xfrm>
            <a:off x="2667000" y="5427076"/>
            <a:ext cx="4953000" cy="830997"/>
          </a:xfrm>
          <a:prstGeom prst="rect">
            <a:avLst/>
          </a:prstGeom>
          <a:noFill/>
          <a:ln w="15875">
            <a:noFill/>
            <a:miter lim="800000"/>
            <a:headEnd/>
            <a:tailEnd/>
          </a:ln>
          <a:effectLst/>
        </p:spPr>
        <p:txBody>
          <a:bodyPr wrap="square">
            <a:spAutoFit/>
          </a:bodyPr>
          <a:lstStyle/>
          <a:p>
            <a:pPr>
              <a:spcBef>
                <a:spcPct val="50000"/>
              </a:spcBef>
              <a:defRPr/>
            </a:pPr>
            <a:r>
              <a:rPr lang="en-US" sz="1600" i="1" dirty="0">
                <a:solidFill>
                  <a:srgbClr val="A50021"/>
                </a:solidFill>
                <a:cs typeface="Times New Roman" pitchFamily="18" charset="0"/>
              </a:rPr>
              <a:t>Note</a:t>
            </a:r>
            <a:r>
              <a:rPr lang="en-US" sz="1600" dirty="0">
                <a:cs typeface="Times New Roman" pitchFamily="18" charset="0"/>
              </a:rPr>
              <a:t>  Many </a:t>
            </a:r>
            <a:r>
              <a:rPr lang="en-US" sz="1600" dirty="0" smtClean="0">
                <a:cs typeface="Times New Roman" pitchFamily="18" charset="0"/>
              </a:rPr>
              <a:t>workers </a:t>
            </a:r>
            <a:r>
              <a:rPr lang="en-US" sz="1600" dirty="0">
                <a:cs typeface="Times New Roman" pitchFamily="18" charset="0"/>
              </a:rPr>
              <a:t>deal </a:t>
            </a:r>
            <a:r>
              <a:rPr lang="en-US" sz="1600" dirty="0" smtClean="0">
                <a:cs typeface="Times New Roman" pitchFamily="18" charset="0"/>
              </a:rPr>
              <a:t>mainly with </a:t>
            </a:r>
            <a:r>
              <a:rPr lang="en-US" sz="1600" i="1" dirty="0">
                <a:cs typeface="Times New Roman" pitchFamily="18" charset="0"/>
              </a:rPr>
              <a:t>internal</a:t>
            </a:r>
            <a:r>
              <a:rPr lang="en-US" sz="1600" dirty="0">
                <a:cs typeface="Times New Roman" pitchFamily="18" charset="0"/>
              </a:rPr>
              <a:t> customers (co-workers in other </a:t>
            </a:r>
            <a:r>
              <a:rPr lang="en-US" sz="1600" dirty="0" smtClean="0">
                <a:cs typeface="Times New Roman" pitchFamily="18" charset="0"/>
              </a:rPr>
              <a:t>areas) </a:t>
            </a:r>
            <a:r>
              <a:rPr lang="en-US" sz="1600" dirty="0">
                <a:cs typeface="Times New Roman" pitchFamily="18" charset="0"/>
              </a:rPr>
              <a:t>but it is the </a:t>
            </a:r>
            <a:r>
              <a:rPr lang="en-US" sz="1600" i="1" dirty="0">
                <a:cs typeface="Times New Roman" pitchFamily="18" charset="0"/>
              </a:rPr>
              <a:t>external</a:t>
            </a:r>
            <a:r>
              <a:rPr lang="en-US" sz="1600" dirty="0">
                <a:cs typeface="Times New Roman" pitchFamily="18" charset="0"/>
              </a:rPr>
              <a:t> customers who generate revenue to pay </a:t>
            </a:r>
            <a:r>
              <a:rPr lang="en-US" sz="1600" dirty="0" smtClean="0">
                <a:cs typeface="Times New Roman" pitchFamily="18" charset="0"/>
              </a:rPr>
              <a:t>their </a:t>
            </a:r>
            <a:r>
              <a:rPr lang="en-US" sz="1600" dirty="0">
                <a:cs typeface="Times New Roman" pitchFamily="18" charset="0"/>
              </a:rPr>
              <a:t>salaries!</a:t>
            </a:r>
          </a:p>
        </p:txBody>
      </p:sp>
      <p:pic>
        <p:nvPicPr>
          <p:cNvPr id="1026" name="Picture 2" descr="C:\Users\Blythe\AppData\Local\Microsoft\Windows\Temporary Internet Files\Content.IE5\Z4DV0AZ2\MC900446060[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5518888"/>
            <a:ext cx="1612087" cy="554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Measurement</a:t>
            </a:r>
          </a:p>
        </p:txBody>
      </p:sp>
      <p:sp>
        <p:nvSpPr>
          <p:cNvPr id="13315" name="Text Box 3"/>
          <p:cNvSpPr txBox="1">
            <a:spLocks noChangeArrowheads="1"/>
          </p:cNvSpPr>
          <p:nvPr/>
        </p:nvSpPr>
        <p:spPr bwMode="auto">
          <a:xfrm>
            <a:off x="1066800" y="1981200"/>
            <a:ext cx="693420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To assess the quality of the product or service, we must define </a:t>
            </a:r>
            <a:r>
              <a:rPr lang="en-US" b="1" i="1">
                <a:solidFill>
                  <a:schemeClr val="accent2"/>
                </a:solidFill>
                <a:cs typeface="Times New Roman" pitchFamily="18" charset="0"/>
              </a:rPr>
              <a:t>measurable aspects</a:t>
            </a:r>
            <a:r>
              <a:rPr lang="en-US">
                <a:cs typeface="Times New Roman" pitchFamily="18" charset="0"/>
              </a:rPr>
              <a:t> of what we produce.  Customers have varied viewpoints, so we may have to track several aspects of the product or service.  Different customer groups may require different  quality measurements.</a:t>
            </a:r>
          </a:p>
          <a:p>
            <a:pPr>
              <a:spcBef>
                <a:spcPct val="50000"/>
              </a:spcBef>
            </a:pPr>
            <a:r>
              <a:rPr lang="en-US">
                <a:cs typeface="Times New Roman" pitchFamily="18" charset="0"/>
              </a:rPr>
              <a:t>Observers may not understand  how to interpret a quality measure, so </a:t>
            </a:r>
            <a:r>
              <a:rPr lang="en-US" b="1" i="1">
                <a:solidFill>
                  <a:schemeClr val="accent2"/>
                </a:solidFill>
                <a:cs typeface="Times New Roman" pitchFamily="18" charset="0"/>
              </a:rPr>
              <a:t>training</a:t>
            </a:r>
            <a:r>
              <a:rPr lang="en-US">
                <a:cs typeface="Times New Roman" pitchFamily="18" charset="0"/>
              </a:rPr>
              <a:t> is essential to ensure that we collect meaningful data and use it appropriately.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Barriers</a:t>
            </a:r>
          </a:p>
        </p:txBody>
      </p:sp>
      <p:sp>
        <p:nvSpPr>
          <p:cNvPr id="14339" name="Text Box 3"/>
          <p:cNvSpPr txBox="1">
            <a:spLocks noChangeArrowheads="1"/>
          </p:cNvSpPr>
          <p:nvPr/>
        </p:nvSpPr>
        <p:spPr bwMode="auto">
          <a:xfrm>
            <a:off x="2362200" y="1752600"/>
            <a:ext cx="6019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It is often difficult for employees to focus on external customers because they are preoccupied with their own immediate problems.  But unless we serve customers well, we may not have jobs.  Management should create an atmosphere to support and reward a customer focus.  Employees need quality monitoring to give feedback on their work.  It may be painful to acknowledge bad outcomes, but ignoring signs of poor quality will eventually cause more pain. </a:t>
            </a:r>
          </a:p>
        </p:txBody>
      </p:sp>
      <p:pic>
        <p:nvPicPr>
          <p:cNvPr id="14340" name="Picture 4" descr="bd04912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457200"/>
            <a:ext cx="183356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Blame vs. Solutions</a:t>
            </a:r>
          </a:p>
        </p:txBody>
      </p:sp>
      <p:sp>
        <p:nvSpPr>
          <p:cNvPr id="15363" name="Text Box 3"/>
          <p:cNvSpPr txBox="1">
            <a:spLocks noChangeArrowheads="1"/>
          </p:cNvSpPr>
          <p:nvPr/>
        </p:nvSpPr>
        <p:spPr bwMode="auto">
          <a:xfrm>
            <a:off x="1600200" y="2057400"/>
            <a:ext cx="69342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In a quality-driven organization, problems do not lead to blame, but to a search for solutions.  Managers and employees in such organizations learn to resist the temptation to  point the finger of blame when quality problems are uncovered.</a:t>
            </a:r>
          </a:p>
          <a:p>
            <a:pPr>
              <a:spcBef>
                <a:spcPct val="50000"/>
              </a:spcBef>
            </a:pPr>
            <a:r>
              <a:rPr lang="en-US" dirty="0">
                <a:cs typeface="Times New Roman" pitchFamily="18" charset="0"/>
              </a:rPr>
              <a:t>What happens if a manager scolds an employee for a quality problem?  That employee is likely to cease reporting quality problems.  Other employees will hear about it and resist quality tracking.  When quality problems are covered up, matters can only get worse. </a:t>
            </a:r>
          </a:p>
        </p:txBody>
      </p:sp>
      <p:pic>
        <p:nvPicPr>
          <p:cNvPr id="15364" name="Picture 4" descr="pe01549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685800"/>
            <a:ext cx="1114425" cy="151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Employee Involvement</a:t>
            </a:r>
          </a:p>
        </p:txBody>
      </p:sp>
      <p:sp>
        <p:nvSpPr>
          <p:cNvPr id="16387" name="Text Box 3"/>
          <p:cNvSpPr txBox="1">
            <a:spLocks noChangeArrowheads="1"/>
          </p:cNvSpPr>
          <p:nvPr/>
        </p:nvSpPr>
        <p:spPr bwMode="auto">
          <a:xfrm>
            <a:off x="914400" y="1752600"/>
            <a:ext cx="5410200" cy="429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Most employees want to do a good job.  Studies show that most quality problems do not stem from willful disregard of quality, but are traceable to inadequate equipment, maintenance,  training, supervision, support systems, or task design.</a:t>
            </a:r>
            <a:endParaRPr lang="en-US" dirty="0">
              <a:latin typeface="Courier" charset="0"/>
              <a:cs typeface="Times New Roman" pitchFamily="18" charset="0"/>
            </a:endParaRPr>
          </a:p>
          <a:p>
            <a:pPr>
              <a:spcBef>
                <a:spcPct val="50000"/>
              </a:spcBef>
            </a:pPr>
            <a:r>
              <a:rPr lang="en-US" dirty="0">
                <a:cs typeface="Times New Roman" pitchFamily="18" charset="0"/>
              </a:rPr>
              <a:t>These are problems that management is paid to resolve.  </a:t>
            </a:r>
            <a:r>
              <a:rPr lang="en-US" i="1" dirty="0">
                <a:cs typeface="Times New Roman" pitchFamily="18" charset="0"/>
              </a:rPr>
              <a:t>Good</a:t>
            </a:r>
            <a:r>
              <a:rPr lang="en-US" dirty="0">
                <a:cs typeface="Times New Roman" pitchFamily="18" charset="0"/>
              </a:rPr>
              <a:t> solutions will be more likely if employees from a variety of areas are involved in problem-solving. </a:t>
            </a:r>
          </a:p>
        </p:txBody>
      </p:sp>
      <p:pic>
        <p:nvPicPr>
          <p:cNvPr id="16388" name="Picture 4" descr="j02330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2438400"/>
            <a:ext cx="1974850" cy="200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Role of Teams</a:t>
            </a:r>
          </a:p>
        </p:txBody>
      </p:sp>
      <p:sp>
        <p:nvSpPr>
          <p:cNvPr id="17411" name="Text Box 3"/>
          <p:cNvSpPr txBox="1">
            <a:spLocks noChangeArrowheads="1"/>
          </p:cNvSpPr>
          <p:nvPr/>
        </p:nvSpPr>
        <p:spPr bwMode="auto">
          <a:xfrm>
            <a:off x="838200" y="2057400"/>
            <a:ext cx="7239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Typically, employee representatives from each area affected by a particular process are brought together to address quality problems. Team building activities are supposed to establish goals, clarify values, promote communication, and help employees learn to resolve conflicts.  Research shows that employee involvement is necessary to ensure that viable options are not overlooked.  Top-down decisions can create new problems, resentment, or unworkable “solutions.”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Resource Constraints</a:t>
            </a:r>
          </a:p>
        </p:txBody>
      </p:sp>
      <p:sp>
        <p:nvSpPr>
          <p:cNvPr id="18435" name="Text Box 3"/>
          <p:cNvSpPr txBox="1">
            <a:spLocks noChangeArrowheads="1"/>
          </p:cNvSpPr>
          <p:nvPr/>
        </p:nvSpPr>
        <p:spPr bwMode="auto">
          <a:xfrm>
            <a:off x="1066800" y="2971800"/>
            <a:ext cx="72390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Organizations have finite resources.  Not all problems can be solved.  Which problems are most urgent?  Which ones can we live with for a while?  Which solutions would have the greatest impact on customer satisfaction?  Tradeoffs must be made.  Managers can justify their salaries by clarifying the alternatives, assessing costs and benefits, and making appropriate decisions. </a:t>
            </a:r>
            <a:endParaRPr lang="en-US">
              <a:latin typeface="Courier" charset="0"/>
              <a:cs typeface="Times New Roman" pitchFamily="18" charset="0"/>
            </a:endParaRPr>
          </a:p>
        </p:txBody>
      </p:sp>
      <p:pic>
        <p:nvPicPr>
          <p:cNvPr id="18436" name="Picture 4" descr="j02860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4800" y="1828800"/>
            <a:ext cx="919163"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Role of Management</a:t>
            </a:r>
          </a:p>
        </p:txBody>
      </p:sp>
      <p:sp>
        <p:nvSpPr>
          <p:cNvPr id="19459" name="Text Box 3"/>
          <p:cNvSpPr txBox="1">
            <a:spLocks noChangeArrowheads="1"/>
          </p:cNvSpPr>
          <p:nvPr/>
        </p:nvSpPr>
        <p:spPr bwMode="auto">
          <a:xfrm>
            <a:off x="2667000" y="2286000"/>
            <a:ext cx="61722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 Quality improvement is an </a:t>
            </a:r>
            <a:r>
              <a:rPr lang="en-US" b="1" i="1">
                <a:solidFill>
                  <a:schemeClr val="accent2"/>
                </a:solidFill>
                <a:cs typeface="Times New Roman" pitchFamily="18" charset="0"/>
              </a:rPr>
              <a:t>ongoing process</a:t>
            </a:r>
            <a:r>
              <a:rPr lang="en-US">
                <a:cs typeface="Times New Roman" pitchFamily="18" charset="0"/>
              </a:rPr>
              <a:t>, not something done once.  Management seeks to </a:t>
            </a:r>
            <a:r>
              <a:rPr lang="en-US" b="1" i="1">
                <a:solidFill>
                  <a:schemeClr val="accent2"/>
                </a:solidFill>
                <a:cs typeface="Times New Roman" pitchFamily="18" charset="0"/>
              </a:rPr>
              <a:t>maintain process control</a:t>
            </a:r>
            <a:r>
              <a:rPr lang="en-US">
                <a:cs typeface="Times New Roman" pitchFamily="18" charset="0"/>
              </a:rPr>
              <a:t> in the short run and to </a:t>
            </a:r>
            <a:r>
              <a:rPr lang="en-US" b="1" i="1">
                <a:solidFill>
                  <a:schemeClr val="accent2"/>
                </a:solidFill>
                <a:cs typeface="Times New Roman" pitchFamily="18" charset="0"/>
              </a:rPr>
              <a:t>reduce variation</a:t>
            </a:r>
            <a:r>
              <a:rPr lang="en-US">
                <a:cs typeface="Times New Roman" pitchFamily="18" charset="0"/>
              </a:rPr>
              <a:t> in the long run.  The attainable degree of variation depends on equipment, technology, processes, management, and worker training.  Issues include how to utilize statistical experts (internal or external consultants) and how much statistical training is appropriate for the majority of the work force.</a:t>
            </a:r>
          </a:p>
        </p:txBody>
      </p:sp>
      <p:pic>
        <p:nvPicPr>
          <p:cNvPr id="19460" name="Picture 4" descr="j0283209"/>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1828800" cy="178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ctrTitle"/>
          </p:nvPr>
        </p:nvSpPr>
        <p:spPr>
          <a:xfrm>
            <a:off x="1600200" y="533400"/>
            <a:ext cx="63246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Quality and Design</a:t>
            </a:r>
          </a:p>
        </p:txBody>
      </p:sp>
      <p:sp>
        <p:nvSpPr>
          <p:cNvPr id="20483" name="Text Box 3"/>
          <p:cNvSpPr txBox="1">
            <a:spLocks noChangeArrowheads="1"/>
          </p:cNvSpPr>
          <p:nvPr/>
        </p:nvSpPr>
        <p:spPr bwMode="auto">
          <a:xfrm>
            <a:off x="1219200" y="2209800"/>
            <a:ext cx="7239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Quality is closely tied to design.  A well-designed process, product, or service is more likely to yield better quality and more customer satisfaction, with less effort and for a longer time.  A poorly designed process, product, or service is more likely to yield undesired outcomes, awkward or inconvenient working arrangements, employee frustration, more frequent problems, breakdowns, and dissatisfied customers. </a:t>
            </a:r>
          </a:p>
        </p:txBody>
      </p:sp>
      <p:pic>
        <p:nvPicPr>
          <p:cNvPr id="20484" name="Picture 4" descr="pe01682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914400"/>
            <a:ext cx="16002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What Is Quality?</a:t>
            </a:r>
          </a:p>
        </p:txBody>
      </p:sp>
      <p:sp>
        <p:nvSpPr>
          <p:cNvPr id="3075" name="Text Box 260"/>
          <p:cNvSpPr txBox="1">
            <a:spLocks noChangeArrowheads="1"/>
          </p:cNvSpPr>
          <p:nvPr/>
        </p:nvSpPr>
        <p:spPr bwMode="auto">
          <a:xfrm>
            <a:off x="1143000" y="1828800"/>
            <a:ext cx="487680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buClr>
                <a:srgbClr val="A50021"/>
              </a:buClr>
              <a:buFont typeface="Wingdings" pitchFamily="2" charset="2"/>
              <a:buChar char="Ø"/>
            </a:pPr>
            <a:r>
              <a:rPr lang="en-US">
                <a:cs typeface="Times New Roman" pitchFamily="18" charset="0"/>
              </a:rPr>
              <a:t>Conformance to specifications</a:t>
            </a:r>
          </a:p>
          <a:p>
            <a:pPr>
              <a:spcBef>
                <a:spcPct val="50000"/>
              </a:spcBef>
              <a:buClr>
                <a:srgbClr val="A50021"/>
              </a:buClr>
              <a:buFont typeface="Wingdings" pitchFamily="2" charset="2"/>
              <a:buChar char="Ø"/>
            </a:pPr>
            <a:r>
              <a:rPr lang="en-US">
                <a:cs typeface="Times New Roman" pitchFamily="18" charset="0"/>
              </a:rPr>
              <a:t>Fitness for intended use</a:t>
            </a:r>
          </a:p>
          <a:p>
            <a:pPr>
              <a:spcBef>
                <a:spcPct val="50000"/>
              </a:spcBef>
              <a:buClr>
                <a:srgbClr val="A50021"/>
              </a:buClr>
              <a:buFont typeface="Wingdings" pitchFamily="2" charset="2"/>
              <a:buChar char="Ø"/>
            </a:pPr>
            <a:r>
              <a:rPr lang="en-US">
                <a:cs typeface="Times New Roman" pitchFamily="18" charset="0"/>
              </a:rPr>
              <a:t>Few defects or errors</a:t>
            </a:r>
          </a:p>
          <a:p>
            <a:pPr>
              <a:spcBef>
                <a:spcPct val="50000"/>
              </a:spcBef>
              <a:buClr>
                <a:srgbClr val="A50021"/>
              </a:buClr>
              <a:buFont typeface="Wingdings" pitchFamily="2" charset="2"/>
              <a:buChar char="Ø"/>
            </a:pPr>
            <a:r>
              <a:rPr lang="en-US">
                <a:cs typeface="Times New Roman" pitchFamily="18" charset="0"/>
              </a:rPr>
              <a:t>Reliability in actual use</a:t>
            </a:r>
          </a:p>
          <a:p>
            <a:pPr>
              <a:spcBef>
                <a:spcPct val="50000"/>
              </a:spcBef>
              <a:buClr>
                <a:srgbClr val="A50021"/>
              </a:buClr>
              <a:buFont typeface="Wingdings" pitchFamily="2" charset="2"/>
              <a:buChar char="Ø"/>
            </a:pPr>
            <a:r>
              <a:rPr lang="en-US">
                <a:cs typeface="Times New Roman" pitchFamily="18" charset="0"/>
              </a:rPr>
              <a:t>Customer satisfaction</a:t>
            </a:r>
          </a:p>
          <a:p>
            <a:pPr>
              <a:spcBef>
                <a:spcPct val="50000"/>
              </a:spcBef>
              <a:buClr>
                <a:srgbClr val="A50021"/>
              </a:buClr>
              <a:buFont typeface="Wingdings" pitchFamily="2" charset="2"/>
              <a:buChar char="Ø"/>
            </a:pPr>
            <a:r>
              <a:rPr lang="en-US">
                <a:cs typeface="Times New Roman" pitchFamily="18" charset="0"/>
              </a:rPr>
              <a:t>Low variability</a:t>
            </a:r>
            <a:endParaRPr lang="en-US"/>
          </a:p>
        </p:txBody>
      </p:sp>
      <p:pic>
        <p:nvPicPr>
          <p:cNvPr id="3076" name="Picture 263" descr="bd07281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3600" y="1981200"/>
            <a:ext cx="226695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050"/>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Barriers</a:t>
            </a:r>
          </a:p>
        </p:txBody>
      </p:sp>
      <p:sp>
        <p:nvSpPr>
          <p:cNvPr id="21507" name="Text Box 2051"/>
          <p:cNvSpPr txBox="1">
            <a:spLocks noChangeArrowheads="1"/>
          </p:cNvSpPr>
          <p:nvPr/>
        </p:nvSpPr>
        <p:spPr bwMode="auto">
          <a:xfrm>
            <a:off x="2209800" y="1371600"/>
            <a:ext cx="6477000" cy="465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Firms or organizations may know they that a better design is needed, but it will take time and money. There are customers whose needs must be met today.  They say, “Let’s nurse  the old system along for awhile.”</a:t>
            </a:r>
            <a:endParaRPr lang="en-US">
              <a:latin typeface="Courier" charset="0"/>
              <a:cs typeface="Times New Roman" pitchFamily="18" charset="0"/>
            </a:endParaRPr>
          </a:p>
          <a:p>
            <a:pPr>
              <a:spcBef>
                <a:spcPct val="50000"/>
              </a:spcBef>
            </a:pPr>
            <a:r>
              <a:rPr lang="en-US">
                <a:cs typeface="Times New Roman" pitchFamily="18" charset="0"/>
              </a:rPr>
              <a:t>But in the longer run the customers may not be there. Unless time and money are spent on design improvements, more dynamic competitors will capture market share and jobs.  Employees in a large or bureaucratic organization may  think they have safe jobs, but inert organizations eventually suffer cutbacks.</a:t>
            </a:r>
            <a:endParaRPr lang="en-US">
              <a:latin typeface="Courier" charset="0"/>
              <a:cs typeface="Times New Roman" pitchFamily="18" charset="0"/>
            </a:endParaRPr>
          </a:p>
        </p:txBody>
      </p:sp>
      <p:pic>
        <p:nvPicPr>
          <p:cNvPr id="21508" name="Picture 2052" descr="pe01496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2438400"/>
            <a:ext cx="15430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History of SPC: Part I</a:t>
            </a:r>
          </a:p>
        </p:txBody>
      </p:sp>
      <p:sp>
        <p:nvSpPr>
          <p:cNvPr id="22531" name="Text Box 3"/>
          <p:cNvSpPr txBox="1">
            <a:spLocks noChangeArrowheads="1"/>
          </p:cNvSpPr>
          <p:nvPr/>
        </p:nvSpPr>
        <p:spPr bwMode="auto">
          <a:xfrm>
            <a:off x="914400" y="1905000"/>
            <a:ext cx="7239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During the early 1900’s, quality control took the form of improved inspection and improvement in the methods of mass production.  From about 1920 to World War II, under the guidance of American statisticians, techniques such as process control charts (Walter A. Shewhart) and acceptance sampling from lots (Harold F. Dodge and Harry G. Romig) were perfected and were widely applied in North America.  Military procurement played a role, as the U.S. government forced its suppliers to meet quality or be de-certified to sell to the military.</a:t>
            </a:r>
            <a:endParaRPr lang="en-US">
              <a:latin typeface="Courier" charset="0"/>
              <a:cs typeface="Times New Roman" pitchFamily="18" charset="0"/>
            </a:endParaRPr>
          </a:p>
        </p:txBody>
      </p:sp>
      <p:pic>
        <p:nvPicPr>
          <p:cNvPr id="22532" name="Picture 5" descr="Car parts 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29600" y="4800600"/>
            <a:ext cx="677863"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History of SPC: Part II</a:t>
            </a:r>
          </a:p>
        </p:txBody>
      </p:sp>
      <p:sp>
        <p:nvSpPr>
          <p:cNvPr id="23555" name="Text Box 3"/>
          <p:cNvSpPr txBox="1">
            <a:spLocks noChangeArrowheads="1"/>
          </p:cNvSpPr>
          <p:nvPr/>
        </p:nvSpPr>
        <p:spPr bwMode="auto">
          <a:xfrm>
            <a:off x="914400" y="1600200"/>
            <a:ext cx="74676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In the 1950’s and 1960’s the Japanese emerged as the new quality leaders, articulating and implementing ideas such as zero defects, customer satisfaction, and the costs of quality.  Their efforts were largely based on ideas and training from American statisticians W. Edwards Deming and Joseph M. </a:t>
            </a:r>
            <a:r>
              <a:rPr lang="en-US" dirty="0" err="1">
                <a:cs typeface="Times New Roman" pitchFamily="18" charset="0"/>
              </a:rPr>
              <a:t>Juran</a:t>
            </a:r>
            <a:r>
              <a:rPr lang="en-US" dirty="0">
                <a:cs typeface="Times New Roman" pitchFamily="18" charset="0"/>
              </a:rPr>
              <a:t>, as well as Japanese statisticians </a:t>
            </a:r>
            <a:r>
              <a:rPr lang="en-US" dirty="0" err="1">
                <a:cs typeface="Times New Roman" pitchFamily="18" charset="0"/>
              </a:rPr>
              <a:t>Genichi</a:t>
            </a:r>
            <a:r>
              <a:rPr lang="en-US" dirty="0">
                <a:cs typeface="Times New Roman" pitchFamily="18" charset="0"/>
              </a:rPr>
              <a:t> Taguchi and Kaoru Ishikawa.  In this period,  North American firms lost their leadership in quality control, despite efforts by experts such as Deming, </a:t>
            </a:r>
            <a:r>
              <a:rPr lang="en-US" dirty="0" err="1">
                <a:cs typeface="Times New Roman" pitchFamily="18" charset="0"/>
              </a:rPr>
              <a:t>Juran</a:t>
            </a:r>
            <a:r>
              <a:rPr lang="en-US" dirty="0">
                <a:cs typeface="Times New Roman" pitchFamily="18" charset="0"/>
              </a:rPr>
              <a:t>, and Armand V. </a:t>
            </a:r>
            <a:r>
              <a:rPr lang="en-US" dirty="0" err="1">
                <a:cs typeface="Times New Roman" pitchFamily="18" charset="0"/>
              </a:rPr>
              <a:t>Feigenbaum</a:t>
            </a:r>
            <a:r>
              <a:rPr lang="en-US" dirty="0">
                <a:cs typeface="Times New Roman" pitchFamily="18" charset="0"/>
              </a:rPr>
              <a:t>.  In the 1970's, principles of quality improvement were adopted by the Europeans.</a:t>
            </a:r>
            <a:endParaRPr lang="en-US" dirty="0">
              <a:latin typeface="Courier" charset="0"/>
              <a:cs typeface="Times New Roman" pitchFamily="18" charset="0"/>
            </a:endParaRPr>
          </a:p>
        </p:txBody>
      </p:sp>
      <p:sp>
        <p:nvSpPr>
          <p:cNvPr id="23556" name="Text Box 4"/>
          <p:cNvSpPr txBox="1">
            <a:spLocks noChangeArrowheads="1"/>
          </p:cNvSpPr>
          <p:nvPr/>
        </p:nvSpPr>
        <p:spPr bwMode="auto">
          <a:xfrm>
            <a:off x="1219200" y="5791200"/>
            <a:ext cx="44196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400" dirty="0">
                <a:solidFill>
                  <a:schemeClr val="accent2"/>
                </a:solidFill>
              </a:rPr>
              <a:t>See T. J. Boardman, “The Statistician Who Changed the World: W. Edwards Deming, 1900-1993,” </a:t>
            </a:r>
            <a:r>
              <a:rPr lang="en-US" sz="1400" i="1" dirty="0">
                <a:solidFill>
                  <a:schemeClr val="accent2"/>
                </a:solidFill>
              </a:rPr>
              <a:t>The American Statistician</a:t>
            </a:r>
            <a:r>
              <a:rPr lang="en-US" sz="1400" dirty="0">
                <a:solidFill>
                  <a:schemeClr val="accent2"/>
                </a:solidFill>
              </a:rPr>
              <a:t>, Vol. 48, No. 3, August, 1994, pp. 179-187.</a:t>
            </a:r>
          </a:p>
        </p:txBody>
      </p:sp>
      <p:pic>
        <p:nvPicPr>
          <p:cNvPr id="23557" name="Picture 5" descr="Business Spots 4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5715000"/>
            <a:ext cx="14335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History of SPC: Part III</a:t>
            </a:r>
          </a:p>
        </p:txBody>
      </p:sp>
      <p:sp>
        <p:nvSpPr>
          <p:cNvPr id="24579" name="Text Box 3"/>
          <p:cNvSpPr txBox="1">
            <a:spLocks noChangeArrowheads="1"/>
          </p:cNvSpPr>
          <p:nvPr/>
        </p:nvSpPr>
        <p:spPr bwMode="auto">
          <a:xfrm>
            <a:off x="914400" y="1654175"/>
            <a:ext cx="76200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In the 1970’s and 1980’s, North American firms became re-committed to quality improvement and Japanese lean production methods, rediscovering  statistical methods and advice of experts such as Deming, </a:t>
            </a:r>
            <a:r>
              <a:rPr lang="en-US" dirty="0" err="1">
                <a:cs typeface="Times New Roman" pitchFamily="18" charset="0"/>
              </a:rPr>
              <a:t>Juran</a:t>
            </a:r>
            <a:r>
              <a:rPr lang="en-US" dirty="0">
                <a:cs typeface="Times New Roman" pitchFamily="18" charset="0"/>
              </a:rPr>
              <a:t>, and </a:t>
            </a:r>
            <a:r>
              <a:rPr lang="en-US" dirty="0" err="1">
                <a:cs typeface="Times New Roman" pitchFamily="18" charset="0"/>
              </a:rPr>
              <a:t>Feigenbaum</a:t>
            </a:r>
            <a:r>
              <a:rPr lang="en-US" dirty="0">
                <a:cs typeface="Times New Roman" pitchFamily="18" charset="0"/>
              </a:rPr>
              <a:t>.  Japan continued to extend the quality frontier, with the teachings of </a:t>
            </a:r>
            <a:r>
              <a:rPr lang="en-US" dirty="0" err="1">
                <a:cs typeface="Times New Roman" pitchFamily="18" charset="0"/>
              </a:rPr>
              <a:t>Genichi</a:t>
            </a:r>
            <a:r>
              <a:rPr lang="en-US" dirty="0">
                <a:cs typeface="Times New Roman" pitchFamily="18" charset="0"/>
              </a:rPr>
              <a:t> Taguchi and perfection of the Kaizen philosophy of continuing improvement. Europeans articulated the ISO 9000 standards, soon adopted by Americans and others.  North American firms now have implemented their own style of  quality management, and are the equal of any competitors. </a:t>
            </a:r>
          </a:p>
        </p:txBody>
      </p:sp>
      <p:pic>
        <p:nvPicPr>
          <p:cNvPr id="24580" name="Picture 5" descr="Transportation 78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15000" y="5791200"/>
            <a:ext cx="1476375"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Tools of SQC</a:t>
            </a:r>
          </a:p>
        </p:txBody>
      </p:sp>
      <p:sp>
        <p:nvSpPr>
          <p:cNvPr id="25603" name="Text Box 3"/>
          <p:cNvSpPr txBox="1">
            <a:spLocks noChangeArrowheads="1"/>
          </p:cNvSpPr>
          <p:nvPr/>
        </p:nvSpPr>
        <p:spPr bwMode="auto">
          <a:xfrm>
            <a:off x="762000" y="1676400"/>
            <a:ext cx="5791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a:solidFill>
                  <a:schemeClr val="accent2"/>
                </a:solidFill>
                <a:cs typeface="Times New Roman" pitchFamily="18" charset="0"/>
              </a:rPr>
              <a:t>Statistical quality control (SQC)</a:t>
            </a:r>
            <a:r>
              <a:rPr lang="en-US" dirty="0">
                <a:latin typeface="Courier" charset="0"/>
                <a:cs typeface="Times New Roman" pitchFamily="18" charset="0"/>
              </a:rPr>
              <a:t> </a:t>
            </a:r>
            <a:r>
              <a:rPr lang="en-US" dirty="0">
                <a:cs typeface="Times New Roman" pitchFamily="18" charset="0"/>
              </a:rPr>
              <a:t>encompasses a wide variety of techniques for maintaining quality through application of statistics.  Some SQC tools are: cause-and-effect diagrams, check sheets, Pareto diagrams, dot plots, box plots, scatter diagrams, control charts, exponential smoothing, lot and batch inspection plans, acceptance sampling, experimental design, and Taguchi methods. </a:t>
            </a:r>
          </a:p>
        </p:txBody>
      </p:sp>
      <p:pic>
        <p:nvPicPr>
          <p:cNvPr id="25604" name="Picture 4" descr="Business 41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3429000"/>
            <a:ext cx="18224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AutoShape 5"/>
          <p:cNvSpPr>
            <a:spLocks noChangeArrowheads="1"/>
          </p:cNvSpPr>
          <p:nvPr/>
        </p:nvSpPr>
        <p:spPr bwMode="auto">
          <a:xfrm>
            <a:off x="6172200" y="1752600"/>
            <a:ext cx="2209800" cy="762000"/>
          </a:xfrm>
          <a:prstGeom prst="wedgeRoundRectCallout">
            <a:avLst>
              <a:gd name="adj1" fmla="val 29741"/>
              <a:gd name="adj2" fmla="val 154792"/>
              <a:gd name="adj3" fmla="val 16667"/>
            </a:avLst>
          </a:prstGeom>
          <a:solidFill>
            <a:srgbClr val="FFFF99"/>
          </a:solidFill>
          <a:ln w="9525">
            <a:solidFill>
              <a:schemeClr val="tx1"/>
            </a:solidFill>
            <a:miter lim="800000"/>
            <a:headEnd/>
            <a:tailEnd/>
          </a:ln>
        </p:spPr>
        <p:txBody>
          <a:bodyPr/>
          <a:lstStyle/>
          <a:p>
            <a:pPr algn="ctr"/>
            <a:r>
              <a:rPr lang="en-US" sz="1800"/>
              <a:t>Search these terms on the web!</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Tools of SPC</a:t>
            </a:r>
          </a:p>
        </p:txBody>
      </p:sp>
      <p:sp>
        <p:nvSpPr>
          <p:cNvPr id="26627" name="Text Box 3"/>
          <p:cNvSpPr txBox="1">
            <a:spLocks noChangeArrowheads="1"/>
          </p:cNvSpPr>
          <p:nvPr/>
        </p:nvSpPr>
        <p:spPr bwMode="auto">
          <a:xfrm>
            <a:off x="1295400" y="1676400"/>
            <a:ext cx="7239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a:solidFill>
                  <a:schemeClr val="accent2"/>
                </a:solidFill>
                <a:cs typeface="Times New Roman" pitchFamily="18" charset="0"/>
              </a:rPr>
              <a:t>Statistical process control (SPC</a:t>
            </a:r>
            <a:r>
              <a:rPr lang="en-US" dirty="0">
                <a:cs typeface="Times New Roman" pitchFamily="18" charset="0"/>
              </a:rPr>
              <a:t>) is the sub-area of statistical quality control that focuses on monitoring ongoing repetitive processes to ensure conformance to standards.  Its main tools are sampling and control charts. </a:t>
            </a:r>
          </a:p>
        </p:txBody>
      </p:sp>
      <p:sp>
        <p:nvSpPr>
          <p:cNvPr id="84997" name="Cloud"/>
          <p:cNvSpPr>
            <a:spLocks noChangeAspect="1" noEditPoints="1" noChangeArrowheads="1"/>
          </p:cNvSpPr>
          <p:nvPr/>
        </p:nvSpPr>
        <p:spPr bwMode="auto">
          <a:xfrm>
            <a:off x="1524000" y="3886200"/>
            <a:ext cx="6172200" cy="2133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C99FF"/>
          </a:solidFill>
          <a:ln w="9525">
            <a:solidFill>
              <a:srgbClr val="000000"/>
            </a:solidFill>
            <a:miter lim="800000"/>
            <a:headEnd/>
            <a:tailEnd/>
          </a:ln>
          <a:effectLst>
            <a:outerShdw dist="107763" dir="2700000" algn="ctr" rotWithShape="0">
              <a:srgbClr val="808080"/>
            </a:outerShdw>
          </a:effectLst>
        </p:spPr>
        <p:txBody>
          <a:bodyPr/>
          <a:lstStyle/>
          <a:p>
            <a:pPr>
              <a:spcBef>
                <a:spcPct val="50000"/>
              </a:spcBef>
              <a:defRPr/>
            </a:pPr>
            <a:r>
              <a:rPr lang="en-US" sz="1600" i="1">
                <a:solidFill>
                  <a:srgbClr val="A50021"/>
                </a:solidFill>
              </a:rPr>
              <a:t>Note</a:t>
            </a:r>
            <a:r>
              <a:rPr lang="en-US" sz="1600"/>
              <a:t>  In service industries, process “control charts” are sometimes broadly defined to include almost any tracking system that plots something over time.  The rules must be less formal when there is less task repetitiveness or greater task heterogeneity.</a:t>
            </a:r>
          </a:p>
          <a:p>
            <a:pPr>
              <a:defRPr/>
            </a:pPr>
            <a:endParaRPr lang="en-US" sz="16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Methodology</a:t>
            </a:r>
          </a:p>
        </p:txBody>
      </p:sp>
      <p:sp>
        <p:nvSpPr>
          <p:cNvPr id="27651" name="Text Box 3"/>
          <p:cNvSpPr txBox="1">
            <a:spLocks noChangeArrowheads="1"/>
          </p:cNvSpPr>
          <p:nvPr/>
        </p:nvSpPr>
        <p:spPr bwMode="auto">
          <a:xfrm>
            <a:off x="838200" y="1801812"/>
            <a:ext cx="5867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a:solidFill>
                  <a:schemeClr val="accent2"/>
                </a:solidFill>
                <a:cs typeface="Times New Roman" pitchFamily="18" charset="0"/>
              </a:rPr>
              <a:t>Statistical process control (SPC)</a:t>
            </a:r>
            <a:r>
              <a:rPr lang="en-US" dirty="0">
                <a:latin typeface="Courier" charset="0"/>
                <a:cs typeface="Times New Roman" pitchFamily="18" charset="0"/>
              </a:rPr>
              <a:t> </a:t>
            </a:r>
            <a:r>
              <a:rPr lang="en-US" dirty="0">
                <a:cs typeface="Times New Roman" pitchFamily="18" charset="0"/>
              </a:rPr>
              <a:t>monitors processes through sampling or continuous inspection of all items, setting up rules for taking action, and making adjustments as needed in order to maintain quality.  Sampling is necessary when 100% inspection is impossible or when inspection is costly or destructive . </a:t>
            </a:r>
          </a:p>
        </p:txBody>
      </p:sp>
      <p:pic>
        <p:nvPicPr>
          <p:cNvPr id="27652" name="Picture 4" descr="pe01460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3886200"/>
            <a:ext cx="1495425"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Variance Reduction</a:t>
            </a:r>
          </a:p>
        </p:txBody>
      </p:sp>
      <p:sp>
        <p:nvSpPr>
          <p:cNvPr id="28675" name="Text Box 3"/>
          <p:cNvSpPr txBox="1">
            <a:spLocks noChangeArrowheads="1"/>
          </p:cNvSpPr>
          <p:nvPr/>
        </p:nvSpPr>
        <p:spPr bwMode="auto">
          <a:xfrm>
            <a:off x="762000" y="2095500"/>
            <a:ext cx="67056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dirty="0">
                <a:solidFill>
                  <a:schemeClr val="accent2"/>
                </a:solidFill>
                <a:cs typeface="Times New Roman" pitchFamily="18" charset="0"/>
              </a:rPr>
              <a:t>Reducing </a:t>
            </a:r>
            <a:r>
              <a:rPr lang="en-US" dirty="0">
                <a:cs typeface="Times New Roman" pitchFamily="18" charset="0"/>
              </a:rPr>
              <a:t>variation is a major goal for any manufacturing process or service operation.   Measurements are taken, and the methods of SPC are used to ensure that the process in in control, by eliminating special cause variation.  The remaining common cause variation inherent in the process is the starting point for SPC.  Each time a method is discovered to reduce variation, the process is stabilized with the new, lower variance reflecting the new common cause variation.  The never-ending cycle is repeated indefinitely</a:t>
            </a:r>
            <a:r>
              <a:rPr lang="en-US" dirty="0" smtClean="0">
                <a:cs typeface="Times New Roman" pitchFamily="18" charset="0"/>
              </a:rPr>
              <a:t>. </a:t>
            </a:r>
            <a:endParaRPr lang="en-US" dirty="0">
              <a:cs typeface="Times New Roman" pitchFamily="18" charset="0"/>
            </a:endParaRPr>
          </a:p>
        </p:txBody>
      </p:sp>
      <p:pic>
        <p:nvPicPr>
          <p:cNvPr id="28676" name="Picture 4" descr="Tools 36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1295400"/>
            <a:ext cx="146526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Continuous Improvement</a:t>
            </a:r>
          </a:p>
        </p:txBody>
      </p:sp>
      <p:sp>
        <p:nvSpPr>
          <p:cNvPr id="29699" name="Text Box 3"/>
          <p:cNvSpPr txBox="1">
            <a:spLocks noChangeArrowheads="1"/>
          </p:cNvSpPr>
          <p:nvPr/>
        </p:nvSpPr>
        <p:spPr bwMode="auto">
          <a:xfrm>
            <a:off x="2286000" y="1752600"/>
            <a:ext cx="5867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cs typeface="Times New Roman" pitchFamily="18" charset="0"/>
              </a:rPr>
              <a:t>Continuous improvement is now a guiding principle for automobile manufacturers, health care providers, insurance companies, computer software designers, fast food restaurants, universities, and even religion, entertainment, and sports.  Permanent change and a restless search for  better ways of doing things cascade down the organization chart and across departmental lines, affecting every employee. </a:t>
            </a:r>
          </a:p>
        </p:txBody>
      </p:sp>
      <p:pic>
        <p:nvPicPr>
          <p:cNvPr id="29700" name="Picture 4" descr="bd04972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209800"/>
            <a:ext cx="14859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Seven Steps in CQI</a:t>
            </a:r>
          </a:p>
        </p:txBody>
      </p:sp>
      <p:sp>
        <p:nvSpPr>
          <p:cNvPr id="30723" name="Text Box 4"/>
          <p:cNvSpPr txBox="1">
            <a:spLocks noChangeArrowheads="1"/>
          </p:cNvSpPr>
          <p:nvPr/>
        </p:nvSpPr>
        <p:spPr bwMode="auto">
          <a:xfrm>
            <a:off x="685800" y="1981200"/>
            <a:ext cx="8001000" cy="311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1800"/>
              <a:t>Step 1. </a:t>
            </a:r>
            <a:r>
              <a:rPr lang="en-US" sz="1800" b="1" i="1">
                <a:solidFill>
                  <a:srgbClr val="0000FF"/>
                </a:solidFill>
              </a:rPr>
              <a:t>Define</a:t>
            </a:r>
            <a:r>
              <a:rPr lang="en-US" sz="1800"/>
              <a:t> important </a:t>
            </a:r>
            <a:r>
              <a:rPr lang="en-US" sz="1800" i="1">
                <a:solidFill>
                  <a:srgbClr val="A50021"/>
                </a:solidFill>
              </a:rPr>
              <a:t>measurable</a:t>
            </a:r>
            <a:r>
              <a:rPr lang="en-US" sz="1800"/>
              <a:t> </a:t>
            </a:r>
            <a:r>
              <a:rPr lang="en-US" sz="1800" i="1">
                <a:solidFill>
                  <a:srgbClr val="A50021"/>
                </a:solidFill>
              </a:rPr>
              <a:t>parameters</a:t>
            </a:r>
            <a:r>
              <a:rPr lang="en-US" sz="1800"/>
              <a:t> of the product or service.</a:t>
            </a:r>
          </a:p>
          <a:p>
            <a:pPr>
              <a:spcBef>
                <a:spcPct val="50000"/>
              </a:spcBef>
            </a:pPr>
            <a:r>
              <a:rPr lang="en-US" sz="1800"/>
              <a:t>Step 2. </a:t>
            </a:r>
            <a:r>
              <a:rPr lang="en-US" sz="1800" b="1" i="1">
                <a:solidFill>
                  <a:srgbClr val="0000FF"/>
                </a:solidFill>
              </a:rPr>
              <a:t>Establish</a:t>
            </a:r>
            <a:r>
              <a:rPr lang="en-US" sz="1800"/>
              <a:t> goals and desired </a:t>
            </a:r>
            <a:r>
              <a:rPr lang="en-US" sz="1800" i="1">
                <a:solidFill>
                  <a:srgbClr val="A50021"/>
                </a:solidFill>
              </a:rPr>
              <a:t>specifications</a:t>
            </a:r>
            <a:r>
              <a:rPr lang="en-US" sz="1800"/>
              <a:t> for the product or service.</a:t>
            </a:r>
          </a:p>
          <a:p>
            <a:pPr>
              <a:spcBef>
                <a:spcPct val="50000"/>
              </a:spcBef>
            </a:pPr>
            <a:r>
              <a:rPr lang="en-US" sz="1800"/>
              <a:t>Step 3. </a:t>
            </a:r>
            <a:r>
              <a:rPr lang="en-US" sz="1800" b="1" i="1">
                <a:solidFill>
                  <a:srgbClr val="0000FF"/>
                </a:solidFill>
              </a:rPr>
              <a:t>Assess</a:t>
            </a:r>
            <a:r>
              <a:rPr lang="en-US" sz="1800"/>
              <a:t> whether the process is </a:t>
            </a:r>
            <a:r>
              <a:rPr lang="en-US" sz="1800" i="1">
                <a:solidFill>
                  <a:srgbClr val="A50021"/>
                </a:solidFill>
              </a:rPr>
              <a:t>stable</a:t>
            </a:r>
            <a:r>
              <a:rPr lang="en-US" sz="1800"/>
              <a:t> and </a:t>
            </a:r>
            <a:r>
              <a:rPr lang="en-US" sz="1800" i="1">
                <a:solidFill>
                  <a:srgbClr val="A50021"/>
                </a:solidFill>
              </a:rPr>
              <a:t>in control</a:t>
            </a:r>
            <a:r>
              <a:rPr lang="en-US" sz="1800"/>
              <a:t>.</a:t>
            </a:r>
          </a:p>
          <a:p>
            <a:pPr>
              <a:spcBef>
                <a:spcPct val="50000"/>
              </a:spcBef>
            </a:pPr>
            <a:r>
              <a:rPr lang="en-US" sz="1800"/>
              <a:t>Step 4. </a:t>
            </a:r>
            <a:r>
              <a:rPr lang="en-US" sz="1800" b="1" i="1">
                <a:solidFill>
                  <a:srgbClr val="0000FF"/>
                </a:solidFill>
              </a:rPr>
              <a:t>Check</a:t>
            </a:r>
            <a:r>
              <a:rPr lang="en-US" sz="1800"/>
              <a:t> whether the process is </a:t>
            </a:r>
            <a:r>
              <a:rPr lang="en-US" sz="1800" i="1">
                <a:solidFill>
                  <a:srgbClr val="A50021"/>
                </a:solidFill>
              </a:rPr>
              <a:t>capable</a:t>
            </a:r>
            <a:r>
              <a:rPr lang="en-US" sz="1800"/>
              <a:t> of meeting the desired specifications.</a:t>
            </a:r>
          </a:p>
          <a:p>
            <a:pPr>
              <a:spcBef>
                <a:spcPct val="50000"/>
              </a:spcBef>
            </a:pPr>
            <a:r>
              <a:rPr lang="en-US" sz="1800"/>
              <a:t>Step 5. </a:t>
            </a:r>
            <a:r>
              <a:rPr lang="en-US" sz="1800" b="1" i="1">
                <a:solidFill>
                  <a:srgbClr val="0000FF"/>
                </a:solidFill>
              </a:rPr>
              <a:t>Identify</a:t>
            </a:r>
            <a:r>
              <a:rPr lang="en-US" sz="1800"/>
              <a:t> sources of variation that inhibit attainment of specifications.</a:t>
            </a:r>
          </a:p>
          <a:p>
            <a:pPr>
              <a:spcBef>
                <a:spcPct val="50000"/>
              </a:spcBef>
            </a:pPr>
            <a:r>
              <a:rPr lang="en-US" sz="1800"/>
              <a:t>Step 6. </a:t>
            </a:r>
            <a:r>
              <a:rPr lang="en-US" sz="1800" b="1" i="1">
                <a:solidFill>
                  <a:srgbClr val="0000FF"/>
                </a:solidFill>
              </a:rPr>
              <a:t>Reduce </a:t>
            </a:r>
            <a:r>
              <a:rPr lang="en-US" sz="1800"/>
              <a:t>variation</a:t>
            </a:r>
            <a:r>
              <a:rPr lang="en-US" sz="1800" b="1" i="1">
                <a:solidFill>
                  <a:srgbClr val="0000FF"/>
                </a:solidFill>
              </a:rPr>
              <a:t> </a:t>
            </a:r>
            <a:r>
              <a:rPr lang="en-US" sz="1800"/>
              <a:t>through investment in technology, training, organization, and management systems.  This creates a </a:t>
            </a:r>
            <a:r>
              <a:rPr lang="en-US" sz="1800" i="1">
                <a:solidFill>
                  <a:srgbClr val="A50021"/>
                </a:solidFill>
              </a:rPr>
              <a:t>revised process</a:t>
            </a:r>
            <a:r>
              <a:rPr lang="en-US" sz="1800"/>
              <a:t>.</a:t>
            </a:r>
          </a:p>
          <a:p>
            <a:pPr>
              <a:spcBef>
                <a:spcPct val="50000"/>
              </a:spcBef>
            </a:pPr>
            <a:r>
              <a:rPr lang="en-US" sz="1800"/>
              <a:t>Step 7. </a:t>
            </a:r>
            <a:r>
              <a:rPr lang="en-US" sz="1800" b="1" i="1">
                <a:solidFill>
                  <a:srgbClr val="0000FF"/>
                </a:solidFill>
              </a:rPr>
              <a:t>Repeat</a:t>
            </a:r>
            <a:r>
              <a:rPr lang="en-US" sz="1800"/>
              <a:t> steps 3-6 indefinitely.</a:t>
            </a:r>
          </a:p>
        </p:txBody>
      </p:sp>
      <p:pic>
        <p:nvPicPr>
          <p:cNvPr id="30724" name="Picture 5" descr="j024069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0" y="4876800"/>
            <a:ext cx="182562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Attributes of Quality</a:t>
            </a:r>
          </a:p>
        </p:txBody>
      </p:sp>
      <p:sp>
        <p:nvSpPr>
          <p:cNvPr id="4099" name="Text Box 3"/>
          <p:cNvSpPr txBox="1">
            <a:spLocks noChangeArrowheads="1"/>
          </p:cNvSpPr>
          <p:nvPr/>
        </p:nvSpPr>
        <p:spPr bwMode="auto">
          <a:xfrm>
            <a:off x="838200" y="1524000"/>
            <a:ext cx="72390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cs typeface="Times New Roman" pitchFamily="18" charset="0"/>
              </a:rPr>
              <a:t>Physical</a:t>
            </a:r>
            <a:r>
              <a:rPr lang="en-US">
                <a:cs typeface="Times New Roman" pitchFamily="18" charset="0"/>
              </a:rPr>
              <a:t> attributes, such as the quietness of an air conditioning fan or noisiness of a waiting room.  </a:t>
            </a:r>
          </a:p>
          <a:p>
            <a:pPr>
              <a:spcBef>
                <a:spcPct val="50000"/>
              </a:spcBef>
            </a:pPr>
            <a:r>
              <a:rPr lang="en-US" b="1" i="1">
                <a:solidFill>
                  <a:schemeClr val="accent2"/>
                </a:solidFill>
                <a:cs typeface="Times New Roman" pitchFamily="18" charset="0"/>
              </a:rPr>
              <a:t>Aesthetic</a:t>
            </a:r>
            <a:r>
              <a:rPr lang="en-US">
                <a:cs typeface="Times New Roman" pitchFamily="18" charset="0"/>
              </a:rPr>
              <a:t> attributes such as cleanliness of a hospital waiting room or variety in reading material.</a:t>
            </a:r>
          </a:p>
          <a:p>
            <a:pPr>
              <a:spcBef>
                <a:spcPct val="50000"/>
              </a:spcBef>
            </a:pPr>
            <a:r>
              <a:rPr lang="en-US" b="1" i="1">
                <a:solidFill>
                  <a:schemeClr val="accent2"/>
                </a:solidFill>
                <a:cs typeface="Times New Roman" pitchFamily="18" charset="0"/>
              </a:rPr>
              <a:t>Functional</a:t>
            </a:r>
            <a:r>
              <a:rPr lang="en-US">
                <a:cs typeface="Times New Roman" pitchFamily="18" charset="0"/>
              </a:rPr>
              <a:t> attributes such as convenience of hours that a clinic is open or variety of services available.</a:t>
            </a:r>
          </a:p>
          <a:p>
            <a:pPr>
              <a:spcBef>
                <a:spcPct val="50000"/>
              </a:spcBef>
            </a:pPr>
            <a:r>
              <a:rPr lang="en-US" b="1" i="1">
                <a:solidFill>
                  <a:schemeClr val="accent2"/>
                </a:solidFill>
                <a:cs typeface="Times New Roman" pitchFamily="18" charset="0"/>
              </a:rPr>
              <a:t>Personal</a:t>
            </a:r>
            <a:r>
              <a:rPr lang="en-US">
                <a:cs typeface="Times New Roman" pitchFamily="18" charset="0"/>
              </a:rPr>
              <a:t> attributes such as friendliness of service or diligence of patient follow-up by clinic staff.  </a:t>
            </a:r>
          </a:p>
          <a:p>
            <a:pPr>
              <a:spcBef>
                <a:spcPct val="50000"/>
              </a:spcBef>
            </a:pPr>
            <a:r>
              <a:rPr lang="en-US" b="1" i="1">
                <a:solidFill>
                  <a:schemeClr val="accent2"/>
                </a:solidFill>
                <a:cs typeface="Times New Roman" pitchFamily="18" charset="0"/>
              </a:rPr>
              <a:t>Efficiency</a:t>
            </a:r>
            <a:r>
              <a:rPr lang="en-US">
                <a:cs typeface="Times New Roman" pitchFamily="18" charset="0"/>
              </a:rPr>
              <a:t> attributes such as promptness in delivery of a lab test result order or patient waiting time</a:t>
            </a:r>
            <a:r>
              <a:rPr lang="en-US">
                <a:latin typeface="Courier" charset="0"/>
                <a:cs typeface="Times New Roman" pitchFamily="18" charset="0"/>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Deming's Legacy</a:t>
            </a:r>
          </a:p>
        </p:txBody>
      </p:sp>
      <p:sp>
        <p:nvSpPr>
          <p:cNvPr id="31747" name="Text Box 5"/>
          <p:cNvSpPr txBox="1">
            <a:spLocks noChangeArrowheads="1"/>
          </p:cNvSpPr>
          <p:nvPr/>
        </p:nvSpPr>
        <p:spPr bwMode="auto">
          <a:xfrm>
            <a:off x="1752600" y="1752600"/>
            <a:ext cx="6629400" cy="368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solidFill>
                  <a:srgbClr val="996633"/>
                </a:solidFill>
                <a:latin typeface="Arial" pitchFamily="34" charset="0"/>
              </a:rPr>
              <a:t>W. Edwards Deming (1900-1993) was one of the most influential quality experts in the 20th century.  Here are two review articles that discuss his legacy:</a:t>
            </a:r>
          </a:p>
          <a:p>
            <a:pPr>
              <a:spcBef>
                <a:spcPct val="50000"/>
              </a:spcBef>
            </a:pPr>
            <a:r>
              <a:rPr lang="en-US" sz="2000" dirty="0">
                <a:solidFill>
                  <a:srgbClr val="0000FF"/>
                </a:solidFill>
              </a:rPr>
              <a:t>Gerald J. Hahn (1995), "Deming's Impact on Industrial Statistics: Some Reflections," </a:t>
            </a:r>
            <a:r>
              <a:rPr lang="en-US" sz="2000" i="1" dirty="0">
                <a:solidFill>
                  <a:srgbClr val="0000FF"/>
                </a:solidFill>
              </a:rPr>
              <a:t>The American Statistician</a:t>
            </a:r>
            <a:r>
              <a:rPr lang="en-US" sz="2000" dirty="0">
                <a:solidFill>
                  <a:srgbClr val="0000FF"/>
                </a:solidFill>
              </a:rPr>
              <a:t>, Vol. 49, pp. 336-341.</a:t>
            </a:r>
          </a:p>
          <a:p>
            <a:pPr>
              <a:spcBef>
                <a:spcPct val="50000"/>
              </a:spcBef>
            </a:pPr>
            <a:r>
              <a:rPr lang="en-US" sz="2000" dirty="0">
                <a:solidFill>
                  <a:srgbClr val="0000FF"/>
                </a:solidFill>
              </a:rPr>
              <a:t>Gerald J. Hahn (2002), "Deming's Impact on Industrial Statistics: Some Reflections," </a:t>
            </a:r>
            <a:r>
              <a:rPr lang="en-US" sz="2000" i="1" dirty="0">
                <a:solidFill>
                  <a:srgbClr val="0000FF"/>
                </a:solidFill>
              </a:rPr>
              <a:t>The American Statistician</a:t>
            </a:r>
            <a:r>
              <a:rPr lang="en-US" sz="2000" dirty="0">
                <a:solidFill>
                  <a:srgbClr val="0000FF"/>
                </a:solidFill>
              </a:rPr>
              <a:t>, Vol. 56, No. 4, pp. 290-298.</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Deming Web Sites</a:t>
            </a:r>
          </a:p>
        </p:txBody>
      </p:sp>
      <p:sp>
        <p:nvSpPr>
          <p:cNvPr id="32771" name="Text Box 3"/>
          <p:cNvSpPr txBox="1">
            <a:spLocks noChangeArrowheads="1"/>
          </p:cNvSpPr>
          <p:nvPr/>
        </p:nvSpPr>
        <p:spPr bwMode="auto">
          <a:xfrm>
            <a:off x="1752600" y="1752600"/>
            <a:ext cx="66294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solidFill>
                  <a:srgbClr val="996633"/>
                </a:solidFill>
                <a:latin typeface="Arial" pitchFamily="34" charset="0"/>
              </a:rPr>
              <a:t>W. Edwards Deming Institute</a:t>
            </a:r>
          </a:p>
          <a:p>
            <a:pPr>
              <a:spcBef>
                <a:spcPct val="50000"/>
              </a:spcBef>
            </a:pPr>
            <a:r>
              <a:rPr lang="en-US" dirty="0">
                <a:hlinkClick r:id="rId2"/>
              </a:rPr>
              <a:t>http://www.deming.org</a:t>
            </a:r>
            <a:endParaRPr lang="en-US" dirty="0"/>
          </a:p>
          <a:p>
            <a:pPr>
              <a:spcBef>
                <a:spcPct val="50000"/>
              </a:spcBef>
            </a:pPr>
            <a:endParaRPr lang="en-US" dirty="0" smtClean="0">
              <a:solidFill>
                <a:srgbClr val="996633"/>
              </a:solidFill>
              <a:latin typeface="Arial" pitchFamily="34" charset="0"/>
            </a:endParaRPr>
          </a:p>
          <a:p>
            <a:pPr>
              <a:spcBef>
                <a:spcPct val="50000"/>
              </a:spcBef>
            </a:pPr>
            <a:r>
              <a:rPr lang="en-US" dirty="0" smtClean="0">
                <a:solidFill>
                  <a:srgbClr val="996633"/>
                </a:solidFill>
                <a:latin typeface="Arial" pitchFamily="34" charset="0"/>
              </a:rPr>
              <a:t>Deming’s </a:t>
            </a:r>
            <a:r>
              <a:rPr lang="en-US" dirty="0">
                <a:solidFill>
                  <a:srgbClr val="996633"/>
                </a:solidFill>
                <a:latin typeface="Arial" pitchFamily="34" charset="0"/>
              </a:rPr>
              <a:t>14 </a:t>
            </a:r>
            <a:r>
              <a:rPr lang="en-US" dirty="0" smtClean="0">
                <a:solidFill>
                  <a:srgbClr val="996633"/>
                </a:solidFill>
                <a:latin typeface="Arial" pitchFamily="34" charset="0"/>
              </a:rPr>
              <a:t>Points</a:t>
            </a:r>
          </a:p>
          <a:p>
            <a:pPr>
              <a:spcBef>
                <a:spcPct val="50000"/>
              </a:spcBef>
            </a:pPr>
            <a:r>
              <a:rPr lang="en-US" dirty="0">
                <a:hlinkClick r:id="rId3"/>
              </a:rPr>
              <a:t>http://en.wikipedia.org/wiki/W._Edwards_Deming</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Quality Improvement</a:t>
            </a:r>
          </a:p>
        </p:txBody>
      </p:sp>
      <p:sp>
        <p:nvSpPr>
          <p:cNvPr id="5123" name="Text Box 3"/>
          <p:cNvSpPr txBox="1">
            <a:spLocks noChangeArrowheads="1"/>
          </p:cNvSpPr>
          <p:nvPr/>
        </p:nvSpPr>
        <p:spPr bwMode="auto">
          <a:xfrm>
            <a:off x="3200400" y="2590800"/>
            <a:ext cx="5105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Quality improvement can reduce cost in the long term.  If a job is done right the first time, more effort can go into producing useful work.  Customers or shareholders pay for waste, duplication of effort, errors, re-work, and loss of goodwill due to poor quality.</a:t>
            </a:r>
          </a:p>
        </p:txBody>
      </p:sp>
      <p:pic>
        <p:nvPicPr>
          <p:cNvPr id="5124" name="Picture 4" descr="j029770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3048000"/>
            <a:ext cx="1479550" cy="182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Processes</a:t>
            </a:r>
          </a:p>
        </p:txBody>
      </p:sp>
      <p:sp>
        <p:nvSpPr>
          <p:cNvPr id="6147" name="Text Box 3"/>
          <p:cNvSpPr txBox="1">
            <a:spLocks noChangeArrowheads="1"/>
          </p:cNvSpPr>
          <p:nvPr/>
        </p:nvSpPr>
        <p:spPr bwMode="auto">
          <a:xfrm>
            <a:off x="838200" y="2209800"/>
            <a:ext cx="7239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A </a:t>
            </a:r>
            <a:r>
              <a:rPr lang="en-US" b="1" i="1">
                <a:solidFill>
                  <a:schemeClr val="accent2"/>
                </a:solidFill>
                <a:cs typeface="Times New Roman" pitchFamily="18" charset="0"/>
              </a:rPr>
              <a:t>process</a:t>
            </a:r>
            <a:r>
              <a:rPr lang="en-US">
                <a:cs typeface="Times New Roman" pitchFamily="18" charset="0"/>
              </a:rPr>
              <a:t> is a sequence of interconnected tasks which result in the creation of a product or the delivery of a service.  Manufacturing, assembly, or packaging operations usually come to mind when we hear the term process.  Yet more people are employed in service operations such as filling mail orders, providing customer support, handling loan applications, delivering health care, and meeting payrolls.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Variation</a:t>
            </a:r>
          </a:p>
        </p:txBody>
      </p:sp>
      <p:sp>
        <p:nvSpPr>
          <p:cNvPr id="7171" name="Text Box 3"/>
          <p:cNvSpPr txBox="1">
            <a:spLocks noChangeArrowheads="1"/>
          </p:cNvSpPr>
          <p:nvPr/>
        </p:nvSpPr>
        <p:spPr bwMode="auto">
          <a:xfrm>
            <a:off x="838200" y="1981200"/>
            <a:ext cx="7239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b="1" i="1">
                <a:solidFill>
                  <a:schemeClr val="accent2"/>
                </a:solidFill>
                <a:cs typeface="Times New Roman" pitchFamily="18" charset="0"/>
              </a:rPr>
              <a:t>Variation</a:t>
            </a:r>
            <a:r>
              <a:rPr lang="en-US">
                <a:cs typeface="Times New Roman" pitchFamily="18" charset="0"/>
              </a:rPr>
              <a:t> is a natural phenomenon which is present in all things.  Variation is expected and inevitable even in processes that create supposedly identical products and services.  Yet firms seek </a:t>
            </a:r>
            <a:r>
              <a:rPr lang="en-US" b="1" i="1">
                <a:solidFill>
                  <a:schemeClr val="accent2"/>
                </a:solidFill>
                <a:cs typeface="Times New Roman" pitchFamily="18" charset="0"/>
              </a:rPr>
              <a:t>consistency</a:t>
            </a:r>
            <a:r>
              <a:rPr lang="en-US">
                <a:cs typeface="Times New Roman" pitchFamily="18" charset="0"/>
              </a:rPr>
              <a:t> in their products and services, because </a:t>
            </a:r>
            <a:r>
              <a:rPr lang="en-US" b="1" i="1">
                <a:solidFill>
                  <a:schemeClr val="accent2"/>
                </a:solidFill>
                <a:cs typeface="Times New Roman" pitchFamily="18" charset="0"/>
              </a:rPr>
              <a:t>excessive variation</a:t>
            </a:r>
            <a:r>
              <a:rPr lang="en-US">
                <a:cs typeface="Times New Roman" pitchFamily="18" charset="0"/>
              </a:rPr>
              <a:t> is often a sign of poor quality.  Consistent products or services are superior in the eyes of customers.  The quest for </a:t>
            </a:r>
            <a:r>
              <a:rPr lang="en-US" b="1" i="1">
                <a:solidFill>
                  <a:schemeClr val="accent2"/>
                </a:solidFill>
                <a:cs typeface="Times New Roman" pitchFamily="18" charset="0"/>
              </a:rPr>
              <a:t>variance reduction</a:t>
            </a:r>
            <a:r>
              <a:rPr lang="en-US">
                <a:cs typeface="Times New Roman" pitchFamily="18" charset="0"/>
              </a:rPr>
              <a:t> is an ongoing activity.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Common Cause vs. Special Cause</a:t>
            </a:r>
          </a:p>
        </p:txBody>
      </p:sp>
      <p:sp>
        <p:nvSpPr>
          <p:cNvPr id="8195" name="Text Box 3"/>
          <p:cNvSpPr txBox="1">
            <a:spLocks noChangeArrowheads="1"/>
          </p:cNvSpPr>
          <p:nvPr/>
        </p:nvSpPr>
        <p:spPr bwMode="auto">
          <a:xfrm>
            <a:off x="1219200" y="2209800"/>
            <a:ext cx="64008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Statisticians define two categories of variation:</a:t>
            </a:r>
          </a:p>
          <a:p>
            <a:pPr>
              <a:spcBef>
                <a:spcPct val="50000"/>
              </a:spcBef>
            </a:pPr>
            <a:r>
              <a:rPr lang="en-US" b="1" i="1">
                <a:solidFill>
                  <a:schemeClr val="accent2"/>
                </a:solidFill>
                <a:cs typeface="Times New Roman" pitchFamily="18" charset="0"/>
              </a:rPr>
              <a:t>Common cause</a:t>
            </a:r>
            <a:r>
              <a:rPr lang="en-US">
                <a:cs typeface="Times New Roman" pitchFamily="18" charset="0"/>
              </a:rPr>
              <a:t> variation is normal and within the expected range.  It is compatible with stable, in-control processes.</a:t>
            </a:r>
          </a:p>
          <a:p>
            <a:pPr>
              <a:spcBef>
                <a:spcPct val="50000"/>
              </a:spcBef>
            </a:pPr>
            <a:r>
              <a:rPr lang="en-US" b="1" i="1">
                <a:solidFill>
                  <a:schemeClr val="accent2"/>
                </a:solidFill>
                <a:cs typeface="Times New Roman" pitchFamily="18" charset="0"/>
              </a:rPr>
              <a:t>Special cause </a:t>
            </a:r>
            <a:r>
              <a:rPr lang="en-US">
                <a:cs typeface="Times New Roman" pitchFamily="18" charset="0"/>
              </a:rPr>
              <a:t>variation is due to factors that are abnormal and require investigation.  Such observations arise from an abnormal cause. </a:t>
            </a:r>
          </a:p>
        </p:txBody>
      </p:sp>
      <p:pic>
        <p:nvPicPr>
          <p:cNvPr id="8196" name="Picture 4" descr="j030125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4648200"/>
            <a:ext cx="1830388"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Sources of Variation</a:t>
            </a:r>
          </a:p>
        </p:txBody>
      </p:sp>
      <p:sp>
        <p:nvSpPr>
          <p:cNvPr id="9219" name="Text Box 3"/>
          <p:cNvSpPr txBox="1">
            <a:spLocks noChangeArrowheads="1"/>
          </p:cNvSpPr>
          <p:nvPr/>
        </p:nvSpPr>
        <p:spPr bwMode="auto">
          <a:xfrm>
            <a:off x="914400" y="1905000"/>
            <a:ext cx="72390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Factors that create variation include technology, worker abilities, motivation, management, and job design.  Some factors are under the control of the organization, while others cannot be changed.</a:t>
            </a:r>
          </a:p>
          <a:p>
            <a:pPr>
              <a:spcBef>
                <a:spcPct val="50000"/>
              </a:spcBef>
            </a:pPr>
            <a:r>
              <a:rPr lang="en-US">
                <a:cs typeface="Times New Roman" pitchFamily="18" charset="0"/>
              </a:rPr>
              <a:t>Most factors are fixed in the </a:t>
            </a:r>
            <a:r>
              <a:rPr lang="en-US" i="1">
                <a:solidFill>
                  <a:srgbClr val="A50021"/>
                </a:solidFill>
                <a:cs typeface="Times New Roman" pitchFamily="18" charset="0"/>
              </a:rPr>
              <a:t>short run</a:t>
            </a:r>
            <a:r>
              <a:rPr lang="en-US">
                <a:cs typeface="Times New Roman" pitchFamily="18" charset="0"/>
              </a:rPr>
              <a:t> but may be changed in the </a:t>
            </a:r>
            <a:r>
              <a:rPr lang="en-US" i="1">
                <a:solidFill>
                  <a:srgbClr val="A50021"/>
                </a:solidFill>
                <a:cs typeface="Times New Roman" pitchFamily="18" charset="0"/>
              </a:rPr>
              <a:t>long run</a:t>
            </a:r>
            <a:r>
              <a:rPr lang="en-US">
                <a:cs typeface="Times New Roman" pitchFamily="18" charset="0"/>
              </a:rPr>
              <a:t>.  For example, technology can be changed through research and capital spending on new equipment, but these changes may take years.  Human abilities can change through education and training, but usually not in hours or days.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609600" y="457200"/>
            <a:ext cx="7772400" cy="914400"/>
          </a:xfrm>
        </p:spPr>
        <p:txBody>
          <a:bodyPr/>
          <a:lstStyle/>
          <a:p>
            <a:pPr>
              <a:defRPr/>
            </a:pPr>
            <a:r>
              <a:rPr lang="en-US" sz="4800" b="1" dirty="0" smtClean="0">
                <a:solidFill>
                  <a:srgbClr val="FF33CC"/>
                </a:solidFill>
                <a:effectLst>
                  <a:outerShdw blurRad="38100" dist="38100" dir="2700000" algn="tl">
                    <a:srgbClr val="000000"/>
                  </a:outerShdw>
                </a:effectLst>
                <a:latin typeface="Comic Sans MS" pitchFamily="66" charset="0"/>
              </a:rPr>
              <a:t>Zero Defects?</a:t>
            </a:r>
          </a:p>
        </p:txBody>
      </p:sp>
      <p:sp>
        <p:nvSpPr>
          <p:cNvPr id="10243" name="Text Box 3"/>
          <p:cNvSpPr txBox="1">
            <a:spLocks noChangeArrowheads="1"/>
          </p:cNvSpPr>
          <p:nvPr/>
        </p:nvSpPr>
        <p:spPr bwMode="auto">
          <a:xfrm>
            <a:off x="838200" y="2209800"/>
            <a:ext cx="7239000" cy="283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cs typeface="Times New Roman" pitchFamily="18" charset="0"/>
              </a:rPr>
              <a:t>Slight variation may not affect customer satisfaction, but variation that affects real or perceived performance of the product or service requires attention.</a:t>
            </a:r>
          </a:p>
          <a:p>
            <a:pPr>
              <a:spcBef>
                <a:spcPct val="50000"/>
              </a:spcBef>
            </a:pPr>
            <a:r>
              <a:rPr lang="en-US">
                <a:cs typeface="Times New Roman" pitchFamily="18" charset="0"/>
              </a:rPr>
              <a:t>Although modern manufacturing methods can produce astoundingly low defect rates and variation believed impossible twenty years ago, </a:t>
            </a:r>
            <a:r>
              <a:rPr lang="en-US" b="1" i="1">
                <a:solidFill>
                  <a:schemeClr val="accent2"/>
                </a:solidFill>
                <a:cs typeface="Times New Roman" pitchFamily="18" charset="0"/>
              </a:rPr>
              <a:t>zero variation</a:t>
            </a:r>
            <a:r>
              <a:rPr lang="en-US">
                <a:cs typeface="Times New Roman" pitchFamily="18" charset="0"/>
              </a:rPr>
              <a:t> is a goal that can only be approached asymptotically.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762</TotalTime>
  <Words>2335</Words>
  <Application>Microsoft Office PowerPoint</Application>
  <PresentationFormat>On-screen Show (4:3)</PresentationFormat>
  <Paragraphs>101</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Default Design</vt:lpstr>
      <vt:lpstr>Quality: An Overview</vt:lpstr>
      <vt:lpstr>What Is Quality?</vt:lpstr>
      <vt:lpstr>Attributes of Quality</vt:lpstr>
      <vt:lpstr>Quality Improvement</vt:lpstr>
      <vt:lpstr>Processes</vt:lpstr>
      <vt:lpstr>Variation</vt:lpstr>
      <vt:lpstr>Common Cause vs. Special Cause</vt:lpstr>
      <vt:lpstr>Sources of Variation</vt:lpstr>
      <vt:lpstr>Zero Defects?</vt:lpstr>
      <vt:lpstr>Roles of Statisticians</vt:lpstr>
      <vt:lpstr>Customers</vt:lpstr>
      <vt:lpstr>Measurement</vt:lpstr>
      <vt:lpstr>Barriers</vt:lpstr>
      <vt:lpstr>Blame vs. Solutions</vt:lpstr>
      <vt:lpstr>Employee Involvement</vt:lpstr>
      <vt:lpstr>Role of Teams</vt:lpstr>
      <vt:lpstr>Resource Constraints</vt:lpstr>
      <vt:lpstr>Role of Management</vt:lpstr>
      <vt:lpstr>Quality and Design</vt:lpstr>
      <vt:lpstr>Barriers</vt:lpstr>
      <vt:lpstr>History of SPC: Part I</vt:lpstr>
      <vt:lpstr>History of SPC: Part II</vt:lpstr>
      <vt:lpstr>History of SPC: Part III</vt:lpstr>
      <vt:lpstr>Tools of SQC</vt:lpstr>
      <vt:lpstr>Tools of SPC</vt:lpstr>
      <vt:lpstr>Methodology</vt:lpstr>
      <vt:lpstr>Variance Reduction</vt:lpstr>
      <vt:lpstr>Continuous Improvement</vt:lpstr>
      <vt:lpstr>Seven Steps in CQI</vt:lpstr>
      <vt:lpstr>Deming's Legacy</vt:lpstr>
      <vt:lpstr>Deming Web Sites</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An Overview</dc:title>
  <dc:subject>Chapter 17 - Quality Management</dc:subject>
  <dc:creator>David P. Doane</dc:creator>
  <dc:description>Copyright (c) 2016 by McGraw-Hill.  This material is intended solely for educational use by purchasers of Doane/Seward 5e. It may not be copied or resold.</dc:description>
  <cp:lastModifiedBy>Blythe</cp:lastModifiedBy>
  <cp:revision>71</cp:revision>
  <dcterms:created xsi:type="dcterms:W3CDTF">2000-08-22T13:07:54Z</dcterms:created>
  <dcterms:modified xsi:type="dcterms:W3CDTF">2013-08-15T23:14:38Z</dcterms:modified>
</cp:coreProperties>
</file>