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331" r:id="rId3"/>
    <p:sldId id="334" r:id="rId4"/>
    <p:sldId id="336" r:id="rId5"/>
    <p:sldId id="337" r:id="rId6"/>
    <p:sldId id="268" r:id="rId7"/>
    <p:sldId id="329" r:id="rId8"/>
    <p:sldId id="320" r:id="rId9"/>
    <p:sldId id="308" r:id="rId10"/>
    <p:sldId id="309" r:id="rId11"/>
    <p:sldId id="330" r:id="rId12"/>
    <p:sldId id="310" r:id="rId13"/>
    <p:sldId id="314" r:id="rId14"/>
    <p:sldId id="338" r:id="rId15"/>
    <p:sldId id="323" r:id="rId16"/>
    <p:sldId id="333" r:id="rId17"/>
    <p:sldId id="319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  <a:srgbClr val="FF6699"/>
    <a:srgbClr val="CC0000"/>
    <a:srgbClr val="FF3300"/>
    <a:srgbClr val="996600"/>
    <a:srgbClr val="0033CC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84" d="100"/>
          <a:sy n="84" d="100"/>
        </p:scale>
        <p:origin x="-54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C8651-160F-44E8-8917-2DBE0109B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371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7FDA4-BBCE-4D82-BE18-657DD389A3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08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6C56D-EF18-4E62-992B-9E405F4692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816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E019F-4050-4D2A-B6AE-E7BA95166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2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22776-C440-472B-9B9C-913B18CB5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718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C22A87-D6DB-454A-A4D0-CA781B529C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858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E63DD-85C0-428C-8699-9DA5DACDFC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09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FB0DF-9891-4532-8BA6-8D3637C5BF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8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6BCAB-DAD1-4D8D-9663-313CB8354E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03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4227E-3D80-4E48-9116-1B6A30C8CB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92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A3806-5544-43EC-92A7-6E547AD7EA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213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839FB32-FA9D-40B3-84A3-5D4D7E8DC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2209800"/>
            <a:ext cx="4876800" cy="15240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Making Excel</a:t>
            </a:r>
            <a:b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Charts</a:t>
            </a:r>
          </a:p>
        </p:txBody>
      </p:sp>
      <p:sp>
        <p:nvSpPr>
          <p:cNvPr id="2051" name="Text Box 12"/>
          <p:cNvSpPr txBox="1">
            <a:spLocks noChangeArrowheads="1"/>
          </p:cNvSpPr>
          <p:nvPr/>
        </p:nvSpPr>
        <p:spPr bwMode="auto">
          <a:xfrm>
            <a:off x="533400" y="6019800"/>
            <a:ext cx="79248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993300"/>
                </a:solidFill>
              </a:rPr>
              <a:t>Copyright (c) </a:t>
            </a:r>
            <a:r>
              <a:rPr lang="en-US" sz="1600" b="1" i="1" dirty="0" smtClean="0">
                <a:solidFill>
                  <a:srgbClr val="993300"/>
                </a:solidFill>
              </a:rPr>
              <a:t>2016 </a:t>
            </a:r>
            <a:r>
              <a:rPr lang="en-US" sz="1600" b="1" i="1" dirty="0">
                <a:solidFill>
                  <a:srgbClr val="993300"/>
                </a:solidFill>
              </a:rPr>
              <a:t>by The McGraw-Hill Companies.  This material is intended solely for educational use by licensed users of</a:t>
            </a:r>
            <a:r>
              <a:rPr lang="en-US" sz="1600" b="1" i="1" dirty="0">
                <a:solidFill>
                  <a:srgbClr val="CC6600"/>
                </a:solidFill>
              </a:rPr>
              <a:t> </a:t>
            </a:r>
            <a:r>
              <a:rPr lang="en-US" sz="1600" b="1" i="1" dirty="0" err="1">
                <a:solidFill>
                  <a:srgbClr val="0000FF"/>
                </a:solidFill>
              </a:rPr>
              <a:t>Learning</a:t>
            </a:r>
            <a:r>
              <a:rPr lang="en-US" sz="1600" b="1" i="1" dirty="0" err="1">
                <a:solidFill>
                  <a:srgbClr val="FF3300"/>
                </a:solidFill>
              </a:rPr>
              <a:t>Stats</a:t>
            </a:r>
            <a:r>
              <a:rPr lang="en-US" sz="1600" b="1" i="1" dirty="0">
                <a:solidFill>
                  <a:srgbClr val="993300"/>
                </a:solidFill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60626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7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114800"/>
            <a:ext cx="3357563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Select Axis Labels</a:t>
            </a:r>
          </a:p>
        </p:txBody>
      </p:sp>
      <p:sp>
        <p:nvSpPr>
          <p:cNvPr id="11269" name="Line 6"/>
          <p:cNvSpPr>
            <a:spLocks noChangeShapeType="1"/>
          </p:cNvSpPr>
          <p:nvPr/>
        </p:nvSpPr>
        <p:spPr bwMode="auto">
          <a:xfrm>
            <a:off x="7696200" y="1447800"/>
            <a:ext cx="0" cy="3810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0" name="Line 8"/>
          <p:cNvSpPr>
            <a:spLocks noChangeShapeType="1"/>
          </p:cNvSpPr>
          <p:nvPr/>
        </p:nvSpPr>
        <p:spPr bwMode="auto">
          <a:xfrm flipH="1">
            <a:off x="1981200" y="1524000"/>
            <a:ext cx="1828800" cy="3276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524000" y="1066800"/>
            <a:ext cx="670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5. Enter x-axis label range after you click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Edit</a:t>
            </a:r>
            <a:r>
              <a:rPr lang="en-US" b="1" i="1"/>
              <a:t>.</a:t>
            </a:r>
          </a:p>
        </p:txBody>
      </p:sp>
      <p:sp>
        <p:nvSpPr>
          <p:cNvPr id="11272" name="TextBox 10"/>
          <p:cNvSpPr txBox="1">
            <a:spLocks noChangeArrowheads="1"/>
          </p:cNvSpPr>
          <p:nvPr/>
        </p:nvSpPr>
        <p:spPr bwMode="auto">
          <a:xfrm>
            <a:off x="5257800" y="3200400"/>
            <a:ext cx="1981200" cy="646113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>
                <a:solidFill>
                  <a:srgbClr val="C00000"/>
                </a:solidFill>
                <a:latin typeface="Arial" charset="0"/>
                <a:cs typeface="Arial" charset="0"/>
              </a:rPr>
              <a:t>This is an annual time series, so we want to put years on the </a:t>
            </a:r>
            <a:r>
              <a:rPr lang="en-US" sz="1200" i="1">
                <a:solidFill>
                  <a:srgbClr val="C00000"/>
                </a:solidFill>
                <a:latin typeface="Arial" charset="0"/>
                <a:cs typeface="Arial" charset="0"/>
              </a:rPr>
              <a:t>x</a:t>
            </a:r>
            <a:r>
              <a:rPr lang="en-US" sz="1200">
                <a:solidFill>
                  <a:srgbClr val="C00000"/>
                </a:solidFill>
                <a:latin typeface="Arial" charset="0"/>
                <a:cs typeface="Arial" charset="0"/>
              </a:rPr>
              <a:t>-axis.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00200"/>
            <a:ext cx="3714750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Align Data with Axis Ticks?</a:t>
            </a:r>
          </a:p>
        </p:txBody>
      </p:sp>
      <p:sp>
        <p:nvSpPr>
          <p:cNvPr id="12292" name="Text Box 7"/>
          <p:cNvSpPr txBox="1">
            <a:spLocks noChangeArrowheads="1"/>
          </p:cNvSpPr>
          <p:nvPr/>
        </p:nvSpPr>
        <p:spPr bwMode="auto">
          <a:xfrm>
            <a:off x="1143000" y="1066800"/>
            <a:ext cx="6781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6. Right-click on x-axis and position labels.</a:t>
            </a:r>
          </a:p>
        </p:txBody>
      </p:sp>
      <p:sp>
        <p:nvSpPr>
          <p:cNvPr id="12293" name="TextBox 9"/>
          <p:cNvSpPr txBox="1">
            <a:spLocks noChangeArrowheads="1"/>
          </p:cNvSpPr>
          <p:nvPr/>
        </p:nvSpPr>
        <p:spPr bwMode="auto">
          <a:xfrm>
            <a:off x="6400800" y="2895600"/>
            <a:ext cx="2438400" cy="1200150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>
                <a:solidFill>
                  <a:srgbClr val="C00000"/>
                </a:solidFill>
                <a:latin typeface="Arial" charset="0"/>
                <a:cs typeface="Arial" charset="0"/>
              </a:rPr>
              <a:t>Excel centers each data value in the middle of the axis interval. That’s OK for a bar chart, but for a line chart we want to align data with axis ticks (see next page to see the difference).</a:t>
            </a:r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 flipH="1">
            <a:off x="4114800" y="3581400"/>
            <a:ext cx="2286000" cy="2209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65817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Customize Chart</a:t>
            </a:r>
          </a:p>
        </p:txBody>
      </p:sp>
      <p:sp>
        <p:nvSpPr>
          <p:cNvPr id="13316" name="Text Box 10"/>
          <p:cNvSpPr txBox="1">
            <a:spLocks noChangeArrowheads="1"/>
          </p:cNvSpPr>
          <p:nvPr/>
        </p:nvSpPr>
        <p:spPr bwMode="auto">
          <a:xfrm>
            <a:off x="1828800" y="2209800"/>
            <a:ext cx="129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solidFill>
                  <a:srgbClr val="C00000"/>
                </a:solidFill>
                <a:latin typeface="Arial" charset="0"/>
              </a:rPr>
              <a:t>Before</a:t>
            </a:r>
          </a:p>
        </p:txBody>
      </p:sp>
      <p:sp>
        <p:nvSpPr>
          <p:cNvPr id="13317" name="Text Box 11"/>
          <p:cNvSpPr txBox="1">
            <a:spLocks noChangeArrowheads="1"/>
          </p:cNvSpPr>
          <p:nvPr/>
        </p:nvSpPr>
        <p:spPr bwMode="auto">
          <a:xfrm>
            <a:off x="5638800" y="3581400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solidFill>
                  <a:srgbClr val="C00000"/>
                </a:solidFill>
                <a:latin typeface="Arial" charset="0"/>
              </a:rPr>
              <a:t>After</a:t>
            </a:r>
          </a:p>
        </p:txBody>
      </p:sp>
      <p:pic>
        <p:nvPicPr>
          <p:cNvPr id="1331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67000"/>
            <a:ext cx="4129088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14800"/>
            <a:ext cx="4129088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 Box 7"/>
          <p:cNvSpPr txBox="1">
            <a:spLocks noChangeArrowheads="1"/>
          </p:cNvSpPr>
          <p:nvPr/>
        </p:nvSpPr>
        <p:spPr bwMode="auto">
          <a:xfrm>
            <a:off x="4953000" y="2286000"/>
            <a:ext cx="3276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7. Click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Layout</a:t>
            </a:r>
            <a:r>
              <a:rPr lang="en-US" b="1" i="1"/>
              <a:t> ribbon and edit graph.</a:t>
            </a:r>
          </a:p>
        </p:txBody>
      </p:sp>
      <p:sp>
        <p:nvSpPr>
          <p:cNvPr id="13321" name="Line 6"/>
          <p:cNvSpPr>
            <a:spLocks noChangeShapeType="1"/>
          </p:cNvSpPr>
          <p:nvPr/>
        </p:nvSpPr>
        <p:spPr bwMode="auto">
          <a:xfrm flipH="1" flipV="1">
            <a:off x="5715000" y="1524000"/>
            <a:ext cx="11430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Scatter Plot</a:t>
            </a:r>
            <a:endParaRPr lang="en-US" smtClean="0">
              <a:solidFill>
                <a:srgbClr val="C00000"/>
              </a:solidFill>
            </a:endParaRPr>
          </a:p>
        </p:txBody>
      </p:sp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81200"/>
            <a:ext cx="606425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1143000" y="1066800"/>
            <a:ext cx="6781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Highlight data (not headings) and click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Insert</a:t>
            </a:r>
            <a:r>
              <a:rPr lang="en-US" b="1" i="1"/>
              <a:t>. Add axis labels later by clicking the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Layout</a:t>
            </a:r>
            <a:r>
              <a:rPr lang="en-US" b="1" i="1"/>
              <a:t> ribbon.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Pie Chart</a:t>
            </a:r>
            <a:endParaRPr lang="en-US" smtClean="0">
              <a:solidFill>
                <a:srgbClr val="C00000"/>
              </a:solidFill>
            </a:endParaRPr>
          </a:p>
        </p:txBody>
      </p:sp>
      <p:pic>
        <p:nvPicPr>
          <p:cNvPr id="1536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954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6096000" y="2895600"/>
            <a:ext cx="2209800" cy="1200150"/>
          </a:xfrm>
          <a:prstGeom prst="rect">
            <a:avLst/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>
                <a:solidFill>
                  <a:srgbClr val="C00000"/>
                </a:solidFill>
                <a:latin typeface="Arial" charset="0"/>
                <a:cs typeface="Arial" charset="0"/>
              </a:rPr>
              <a:t>Use  a pie chart only when data comprises parts of a whole (e.g., market shares must sum to 100%). Does not work well if there are more than a few data values.</a:t>
            </a:r>
          </a:p>
        </p:txBody>
      </p:sp>
      <p:sp>
        <p:nvSpPr>
          <p:cNvPr id="15365" name="Left Arrow 7"/>
          <p:cNvSpPr>
            <a:spLocks noChangeArrowheads="1"/>
          </p:cNvSpPr>
          <p:nvPr/>
        </p:nvSpPr>
        <p:spPr bwMode="auto">
          <a:xfrm>
            <a:off x="5105400" y="3200400"/>
            <a:ext cx="457200" cy="4572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4478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Bar Chart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6096000" y="2895600"/>
            <a:ext cx="1600200" cy="830263"/>
          </a:xfrm>
          <a:prstGeom prst="rect">
            <a:avLst/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>
                <a:solidFill>
                  <a:srgbClr val="C00000"/>
                </a:solidFill>
                <a:latin typeface="Arial" charset="0"/>
                <a:cs typeface="Arial" charset="0"/>
              </a:rPr>
              <a:t>A bar chart may be better than a pie chart to compare data magnitudes.</a:t>
            </a:r>
          </a:p>
        </p:txBody>
      </p:sp>
      <p:sp>
        <p:nvSpPr>
          <p:cNvPr id="16389" name="Left Arrow 7"/>
          <p:cNvSpPr>
            <a:spLocks noChangeArrowheads="1"/>
          </p:cNvSpPr>
          <p:nvPr/>
        </p:nvSpPr>
        <p:spPr bwMode="auto">
          <a:xfrm>
            <a:off x="5334000" y="3124200"/>
            <a:ext cx="457200" cy="4572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4478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Time Series Bar Chart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17412" name="TextBox 6"/>
          <p:cNvSpPr txBox="1">
            <a:spLocks noChangeArrowheads="1"/>
          </p:cNvSpPr>
          <p:nvPr/>
        </p:nvSpPr>
        <p:spPr bwMode="auto">
          <a:xfrm>
            <a:off x="6096000" y="2895600"/>
            <a:ext cx="1600200" cy="1016000"/>
          </a:xfrm>
          <a:prstGeom prst="rect">
            <a:avLst/>
          </a:prstGeom>
          <a:solidFill>
            <a:srgbClr val="FFFF00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>
                <a:solidFill>
                  <a:srgbClr val="C00000"/>
                </a:solidFill>
                <a:latin typeface="Arial" charset="0"/>
                <a:cs typeface="Arial" charset="0"/>
              </a:rPr>
              <a:t>Or you can use  a bar chart to show a time series. But always put time on the x-axis.</a:t>
            </a:r>
          </a:p>
        </p:txBody>
      </p:sp>
      <p:sp>
        <p:nvSpPr>
          <p:cNvPr id="17413" name="Left Arrow 7"/>
          <p:cNvSpPr>
            <a:spLocks noChangeArrowheads="1"/>
          </p:cNvSpPr>
          <p:nvPr/>
        </p:nvSpPr>
        <p:spPr bwMode="auto">
          <a:xfrm>
            <a:off x="5334000" y="3124200"/>
            <a:ext cx="457200" cy="4572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Bottom Line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990600" y="2743200"/>
            <a:ext cx="50292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en-US" sz="2000">
                <a:solidFill>
                  <a:srgbClr val="C00000"/>
                </a:solidFill>
                <a:latin typeface="Arial" charset="0"/>
                <a:cs typeface="Arial" charset="0"/>
              </a:rPr>
              <a:t>  Charts are important in business.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en-US" sz="2000">
                <a:solidFill>
                  <a:srgbClr val="C00000"/>
                </a:solidFill>
                <a:latin typeface="Arial" charset="0"/>
                <a:cs typeface="Arial" charset="0"/>
              </a:rPr>
              <a:t>  Excel charts are flexible.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en-US" sz="2000">
                <a:solidFill>
                  <a:srgbClr val="C00000"/>
                </a:solidFill>
                <a:latin typeface="Arial" charset="0"/>
                <a:cs typeface="Arial" charset="0"/>
              </a:rPr>
              <a:t>  But its defaults are rather plain.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en-US" sz="2000">
                <a:solidFill>
                  <a:srgbClr val="C00000"/>
                </a:solidFill>
                <a:latin typeface="Arial" charset="0"/>
                <a:cs typeface="Arial" charset="0"/>
              </a:rPr>
              <a:t>  Why not take control? Customize!</a:t>
            </a:r>
          </a:p>
        </p:txBody>
      </p:sp>
      <p:pic>
        <p:nvPicPr>
          <p:cNvPr id="18436" name="Picture 10" descr="j0233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514600"/>
            <a:ext cx="2209800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What’s Your Data Type?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2438400" y="1295400"/>
            <a:ext cx="3886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Your data type dictates the acceptable chart type.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2600" y="3657600"/>
            <a:ext cx="5334000" cy="21240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sz="1800" dirty="0">
                <a:latin typeface="+mj-lt"/>
                <a:cs typeface="Arial" pitchFamily="34" charset="0"/>
              </a:rPr>
              <a:t> Cross sectional data (</a:t>
            </a:r>
            <a:r>
              <a:rPr lang="en-US" sz="1800" i="1" dirty="0">
                <a:latin typeface="+mj-lt"/>
                <a:cs typeface="Arial" pitchFamily="34" charset="0"/>
              </a:rPr>
              <a:t>x</a:t>
            </a:r>
            <a:r>
              <a:rPr lang="en-US" sz="1800" baseline="-25000" dirty="0">
                <a:latin typeface="+mj-lt"/>
                <a:cs typeface="Arial" pitchFamily="34" charset="0"/>
              </a:rPr>
              <a:t>1</a:t>
            </a:r>
            <a:r>
              <a:rPr lang="en-US" sz="1800" dirty="0">
                <a:latin typeface="+mj-lt"/>
                <a:cs typeface="Arial" pitchFamily="34" charset="0"/>
              </a:rPr>
              <a:t>, </a:t>
            </a:r>
            <a:r>
              <a:rPr lang="en-US" sz="1800" i="1" dirty="0">
                <a:latin typeface="+mj-lt"/>
                <a:cs typeface="Arial" pitchFamily="34" charset="0"/>
              </a:rPr>
              <a:t>x</a:t>
            </a:r>
            <a:r>
              <a:rPr lang="en-US" sz="1800" baseline="-25000" dirty="0">
                <a:latin typeface="+mj-lt"/>
                <a:cs typeface="Arial" pitchFamily="34" charset="0"/>
              </a:rPr>
              <a:t>2</a:t>
            </a:r>
            <a:r>
              <a:rPr lang="en-US" sz="1800" dirty="0">
                <a:latin typeface="+mj-lt"/>
                <a:cs typeface="Arial" pitchFamily="34" charset="0"/>
              </a:rPr>
              <a:t>, … , </a:t>
            </a:r>
            <a:r>
              <a:rPr lang="en-US" sz="1800" i="1" dirty="0" err="1">
                <a:latin typeface="+mj-lt"/>
                <a:cs typeface="Arial" pitchFamily="34" charset="0"/>
              </a:rPr>
              <a:t>x</a:t>
            </a:r>
            <a:r>
              <a:rPr lang="en-US" sz="1800" i="1" baseline="-25000" dirty="0" err="1">
                <a:latin typeface="+mj-lt"/>
                <a:cs typeface="Arial" pitchFamily="34" charset="0"/>
              </a:rPr>
              <a:t>n</a:t>
            </a:r>
            <a:r>
              <a:rPr lang="en-US" sz="1800" dirty="0">
                <a:latin typeface="+mj-lt"/>
                <a:cs typeface="Arial" pitchFamily="34" charset="0"/>
              </a:rPr>
              <a:t>)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1800" dirty="0">
                <a:latin typeface="+mj-lt"/>
                <a:cs typeface="Arial" pitchFamily="34" charset="0"/>
              </a:rPr>
              <a:t> Numerical data: </a:t>
            </a:r>
            <a:r>
              <a:rPr lang="en-US" sz="1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histogram</a:t>
            </a:r>
            <a:r>
              <a:rPr lang="en-US" sz="1800" dirty="0">
                <a:latin typeface="+mj-lt"/>
                <a:cs typeface="Arial" pitchFamily="34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bar chart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1800" dirty="0">
                <a:latin typeface="+mj-lt"/>
                <a:cs typeface="Arial" pitchFamily="34" charset="0"/>
              </a:rPr>
              <a:t> Categorical data: </a:t>
            </a:r>
            <a:r>
              <a:rPr lang="en-US" sz="1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bar</a:t>
            </a:r>
            <a:r>
              <a:rPr lang="en-US" sz="1800" dirty="0">
                <a:latin typeface="+mj-lt"/>
                <a:cs typeface="Arial" pitchFamily="34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column</a:t>
            </a:r>
            <a:r>
              <a:rPr lang="en-US" sz="1800" dirty="0">
                <a:latin typeface="+mj-lt"/>
                <a:cs typeface="Arial" pitchFamily="34" charset="0"/>
              </a:rPr>
              <a:t>, </a:t>
            </a:r>
            <a:r>
              <a:rPr lang="en-US" sz="1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pie</a:t>
            </a:r>
          </a:p>
          <a:p>
            <a:pPr>
              <a:defRPr/>
            </a:pPr>
            <a:endParaRPr lang="en-US" sz="1200" dirty="0">
              <a:latin typeface="+mj-lt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1800" dirty="0">
                <a:latin typeface="+mj-lt"/>
                <a:cs typeface="Arial" pitchFamily="34" charset="0"/>
              </a:rPr>
              <a:t>Time series data (</a:t>
            </a:r>
            <a:r>
              <a:rPr lang="en-US" sz="1800" i="1" dirty="0">
                <a:latin typeface="+mj-lt"/>
                <a:cs typeface="Arial" pitchFamily="34" charset="0"/>
              </a:rPr>
              <a:t>y</a:t>
            </a:r>
            <a:r>
              <a:rPr lang="en-US" sz="1800" baseline="-25000" dirty="0">
                <a:latin typeface="+mj-lt"/>
                <a:cs typeface="Arial" pitchFamily="34" charset="0"/>
              </a:rPr>
              <a:t>1</a:t>
            </a:r>
            <a:r>
              <a:rPr lang="en-US" sz="1800" dirty="0">
                <a:latin typeface="+mj-lt"/>
                <a:cs typeface="Arial" pitchFamily="34" charset="0"/>
              </a:rPr>
              <a:t>, </a:t>
            </a:r>
            <a:r>
              <a:rPr lang="en-US" sz="1800" i="1" dirty="0">
                <a:latin typeface="+mj-lt"/>
                <a:cs typeface="Arial" pitchFamily="34" charset="0"/>
              </a:rPr>
              <a:t>y</a:t>
            </a:r>
            <a:r>
              <a:rPr lang="en-US" sz="1800" baseline="-25000" dirty="0">
                <a:latin typeface="+mj-lt"/>
                <a:cs typeface="Arial" pitchFamily="34" charset="0"/>
              </a:rPr>
              <a:t>2</a:t>
            </a:r>
            <a:r>
              <a:rPr lang="en-US" sz="1800" dirty="0">
                <a:latin typeface="+mj-lt"/>
                <a:cs typeface="Arial" pitchFamily="34" charset="0"/>
              </a:rPr>
              <a:t>, … , </a:t>
            </a:r>
            <a:r>
              <a:rPr lang="en-US" sz="1800" i="1" dirty="0" err="1">
                <a:latin typeface="+mj-lt"/>
                <a:cs typeface="Arial" pitchFamily="34" charset="0"/>
              </a:rPr>
              <a:t>y</a:t>
            </a:r>
            <a:r>
              <a:rPr lang="en-US" sz="1800" i="1" baseline="-25000" dirty="0" err="1">
                <a:latin typeface="+mj-lt"/>
                <a:cs typeface="Arial" pitchFamily="34" charset="0"/>
              </a:rPr>
              <a:t>n</a:t>
            </a:r>
            <a:r>
              <a:rPr lang="en-US" sz="1800" dirty="0">
                <a:latin typeface="+mj-lt"/>
                <a:cs typeface="Arial" pitchFamily="34" charset="0"/>
              </a:rPr>
              <a:t>):  </a:t>
            </a:r>
            <a:r>
              <a:rPr lang="en-US" sz="1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line chart, bar chart</a:t>
            </a:r>
          </a:p>
          <a:p>
            <a:pPr>
              <a:buFont typeface="Arial" pitchFamily="34" charset="0"/>
              <a:buChar char="•"/>
              <a:defRPr/>
            </a:pPr>
            <a:endParaRPr lang="en-US" sz="1200" dirty="0">
              <a:latin typeface="+mj-lt"/>
              <a:cs typeface="Arial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1800" dirty="0">
                <a:latin typeface="+mj-lt"/>
                <a:cs typeface="Arial" pitchFamily="34" charset="0"/>
              </a:rPr>
              <a:t> </a:t>
            </a:r>
            <a:r>
              <a:rPr lang="en-US" sz="1800" dirty="0" err="1">
                <a:latin typeface="+mj-lt"/>
                <a:cs typeface="Arial" pitchFamily="34" charset="0"/>
              </a:rPr>
              <a:t>Bivariate</a:t>
            </a:r>
            <a:r>
              <a:rPr lang="en-US" sz="1800" dirty="0">
                <a:latin typeface="+mj-lt"/>
                <a:cs typeface="Arial" pitchFamily="34" charset="0"/>
              </a:rPr>
              <a:t> data (</a:t>
            </a:r>
            <a:r>
              <a:rPr lang="en-US" sz="1800" i="1" dirty="0">
                <a:latin typeface="+mj-lt"/>
                <a:cs typeface="Arial" pitchFamily="34" charset="0"/>
              </a:rPr>
              <a:t>x</a:t>
            </a:r>
            <a:r>
              <a:rPr lang="en-US" sz="1800" baseline="-25000" dirty="0">
                <a:latin typeface="+mj-lt"/>
                <a:cs typeface="Arial" pitchFamily="34" charset="0"/>
              </a:rPr>
              <a:t>1</a:t>
            </a:r>
            <a:r>
              <a:rPr lang="en-US" sz="1800" dirty="0">
                <a:latin typeface="+mj-lt"/>
                <a:cs typeface="Arial" pitchFamily="34" charset="0"/>
              </a:rPr>
              <a:t>,</a:t>
            </a:r>
            <a:r>
              <a:rPr lang="en-US" sz="1800" i="1" dirty="0">
                <a:latin typeface="+mj-lt"/>
                <a:cs typeface="Arial" pitchFamily="34" charset="0"/>
              </a:rPr>
              <a:t>y</a:t>
            </a:r>
            <a:r>
              <a:rPr lang="en-US" sz="1800" baseline="-25000" dirty="0">
                <a:latin typeface="+mj-lt"/>
                <a:cs typeface="Arial" pitchFamily="34" charset="0"/>
              </a:rPr>
              <a:t>1</a:t>
            </a:r>
            <a:r>
              <a:rPr lang="en-US" sz="1800" dirty="0">
                <a:latin typeface="+mj-lt"/>
                <a:cs typeface="Arial" pitchFamily="34" charset="0"/>
              </a:rPr>
              <a:t>), (</a:t>
            </a:r>
            <a:r>
              <a:rPr lang="en-US" sz="1800" i="1" dirty="0">
                <a:latin typeface="+mj-lt"/>
                <a:cs typeface="Arial" pitchFamily="34" charset="0"/>
              </a:rPr>
              <a:t>x</a:t>
            </a:r>
            <a:r>
              <a:rPr lang="en-US" sz="1800" baseline="-25000" dirty="0">
                <a:latin typeface="+mj-lt"/>
                <a:cs typeface="Arial" pitchFamily="34" charset="0"/>
              </a:rPr>
              <a:t>2</a:t>
            </a:r>
            <a:r>
              <a:rPr lang="en-US" sz="1800" dirty="0">
                <a:latin typeface="+mj-lt"/>
                <a:cs typeface="Arial" pitchFamily="34" charset="0"/>
              </a:rPr>
              <a:t>,</a:t>
            </a:r>
            <a:r>
              <a:rPr lang="en-US" sz="1800" i="1" dirty="0">
                <a:latin typeface="+mj-lt"/>
                <a:cs typeface="Arial" pitchFamily="34" charset="0"/>
              </a:rPr>
              <a:t>y</a:t>
            </a:r>
            <a:r>
              <a:rPr lang="en-US" sz="1800" baseline="-25000" dirty="0">
                <a:latin typeface="+mj-lt"/>
                <a:cs typeface="Arial" pitchFamily="34" charset="0"/>
              </a:rPr>
              <a:t>2</a:t>
            </a:r>
            <a:r>
              <a:rPr lang="en-US" sz="1800" dirty="0">
                <a:latin typeface="+mj-lt"/>
                <a:cs typeface="Arial" pitchFamily="34" charset="0"/>
              </a:rPr>
              <a:t>), … , (</a:t>
            </a:r>
            <a:r>
              <a:rPr lang="en-US" sz="1800" i="1" dirty="0" err="1">
                <a:latin typeface="+mj-lt"/>
                <a:cs typeface="Arial" pitchFamily="34" charset="0"/>
              </a:rPr>
              <a:t>x</a:t>
            </a:r>
            <a:r>
              <a:rPr lang="en-US" sz="1800" i="1" baseline="-25000" dirty="0" err="1">
                <a:latin typeface="+mj-lt"/>
                <a:cs typeface="Arial" pitchFamily="34" charset="0"/>
              </a:rPr>
              <a:t>n</a:t>
            </a:r>
            <a:r>
              <a:rPr lang="en-US" sz="1800" dirty="0" err="1">
                <a:latin typeface="+mj-lt"/>
                <a:cs typeface="Arial" pitchFamily="34" charset="0"/>
              </a:rPr>
              <a:t>,</a:t>
            </a:r>
            <a:r>
              <a:rPr lang="en-US" sz="1800" i="1" dirty="0" err="1">
                <a:latin typeface="+mj-lt"/>
                <a:cs typeface="Arial" pitchFamily="34" charset="0"/>
              </a:rPr>
              <a:t>y</a:t>
            </a:r>
            <a:r>
              <a:rPr lang="en-US" sz="1800" i="1" baseline="-25000" dirty="0" err="1">
                <a:latin typeface="+mj-lt"/>
                <a:cs typeface="Arial" pitchFamily="34" charset="0"/>
              </a:rPr>
              <a:t>n</a:t>
            </a:r>
            <a:r>
              <a:rPr lang="en-US" sz="1800" dirty="0">
                <a:latin typeface="+mj-lt"/>
                <a:cs typeface="Arial" pitchFamily="34" charset="0"/>
              </a:rPr>
              <a:t>): </a:t>
            </a:r>
            <a:r>
              <a:rPr lang="en-US" sz="1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scatter plot</a:t>
            </a:r>
          </a:p>
          <a:p>
            <a:pPr lvl="1">
              <a:buFont typeface="Arial" pitchFamily="34" charset="0"/>
              <a:buChar char="•"/>
              <a:defRPr/>
            </a:pPr>
            <a:endParaRPr lang="en-US" sz="1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2057400" y="2362200"/>
            <a:ext cx="4724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i="1">
                <a:solidFill>
                  <a:srgbClr val="C00000"/>
                </a:solidFill>
                <a:latin typeface="Arial" charset="0"/>
                <a:cs typeface="Arial" charset="0"/>
              </a:rPr>
              <a:t>Note: </a:t>
            </a:r>
            <a:r>
              <a:rPr lang="en-US" sz="1400">
                <a:solidFill>
                  <a:srgbClr val="C00000"/>
                </a:solidFill>
                <a:latin typeface="Arial" charset="0"/>
                <a:cs typeface="Arial" charset="0"/>
              </a:rPr>
              <a:t>Only Excel charts are listed. Statistics packages (e.g., SPSS, Minitab) offer more choices for statistical data analysis. MegaStat (or similar Excel add-ins) will enhance Excel’s basic charts and make them nicer.</a:t>
            </a:r>
          </a:p>
        </p:txBody>
      </p:sp>
      <p:pic>
        <p:nvPicPr>
          <p:cNvPr id="3078" name="Picture 6" descr="Business 911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295400"/>
            <a:ext cx="1033463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Business 2848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1100138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Chart Types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2133600" y="1295400"/>
            <a:ext cx="4876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Here are the Excel charts you are most likely to use in a statistics class.</a:t>
            </a:r>
          </a:p>
        </p:txBody>
      </p:sp>
      <p:pic>
        <p:nvPicPr>
          <p:cNvPr id="4100" name="Picture 5" descr="PAGE 3-16A Figure 3-11 Five Excel Chart Typ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286000"/>
            <a:ext cx="4105275" cy="38862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PAGE 3-16B Figure 3-12 Three Chart Tool Ribbon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362200"/>
            <a:ext cx="6705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Chart Edit Tools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5124" name="Text Box 7"/>
          <p:cNvSpPr txBox="1">
            <a:spLocks noChangeArrowheads="1"/>
          </p:cNvSpPr>
          <p:nvPr/>
        </p:nvSpPr>
        <p:spPr bwMode="auto">
          <a:xfrm>
            <a:off x="1447800" y="1371600"/>
            <a:ext cx="6553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After you have created a chart, you can customize it using the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Design</a:t>
            </a:r>
            <a:r>
              <a:rPr lang="en-US" b="1" i="1"/>
              <a:t>,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Layout</a:t>
            </a:r>
            <a:r>
              <a:rPr lang="en-US" b="1" i="1"/>
              <a:t>, or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Format</a:t>
            </a:r>
            <a:r>
              <a:rPr lang="en-US" b="1" i="1"/>
              <a:t> ribbon.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Chart Types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6147" name="Text Box 7"/>
          <p:cNvSpPr txBox="1">
            <a:spLocks noChangeArrowheads="1"/>
          </p:cNvSpPr>
          <p:nvPr/>
        </p:nvSpPr>
        <p:spPr bwMode="auto">
          <a:xfrm>
            <a:off x="2057400" y="1295400"/>
            <a:ext cx="533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To add a title and axis labels, click on the chart and use the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Layout</a:t>
            </a:r>
            <a:r>
              <a:rPr lang="en-US" b="1" i="1"/>
              <a:t> ribbon).</a:t>
            </a:r>
          </a:p>
        </p:txBody>
      </p:sp>
      <p:pic>
        <p:nvPicPr>
          <p:cNvPr id="6148" name="Picture 4" descr="PAGE 3-16D Figure 3-14 Combined Menu Dropdown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14600"/>
            <a:ext cx="6346825" cy="36576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526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Line Chart: Data Entry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3124200" y="1143000"/>
            <a:ext cx="320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1. Enter the data.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526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Select Data</a:t>
            </a:r>
          </a:p>
        </p:txBody>
      </p: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1828800" y="1066800"/>
            <a:ext cx="5867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2. Highlight the data (not the heading).</a:t>
            </a:r>
          </a:p>
        </p:txBody>
      </p:sp>
      <p:sp>
        <p:nvSpPr>
          <p:cNvPr id="8197" name="Line 12"/>
          <p:cNvSpPr>
            <a:spLocks noChangeShapeType="1"/>
          </p:cNvSpPr>
          <p:nvPr/>
        </p:nvSpPr>
        <p:spPr bwMode="auto">
          <a:xfrm flipH="1">
            <a:off x="2819400" y="1524000"/>
            <a:ext cx="1066800" cy="1752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526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Select Chart</a:t>
            </a:r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838200" y="1066800"/>
            <a:ext cx="7620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3. Click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Insert</a:t>
            </a:r>
            <a:r>
              <a:rPr lang="en-US" b="1" i="1"/>
              <a:t> ribbon and choose chart type and style.</a:t>
            </a:r>
          </a:p>
        </p:txBody>
      </p:sp>
      <p:sp>
        <p:nvSpPr>
          <p:cNvPr id="9221" name="Line 12"/>
          <p:cNvSpPr>
            <a:spLocks noChangeShapeType="1"/>
          </p:cNvSpPr>
          <p:nvPr/>
        </p:nvSpPr>
        <p:spPr bwMode="auto">
          <a:xfrm flipH="1">
            <a:off x="3581400" y="1371600"/>
            <a:ext cx="29718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2" name="Line 12"/>
          <p:cNvSpPr>
            <a:spLocks noChangeShapeType="1"/>
          </p:cNvSpPr>
          <p:nvPr/>
        </p:nvSpPr>
        <p:spPr bwMode="auto">
          <a:xfrm flipH="1">
            <a:off x="3733800" y="1676400"/>
            <a:ext cx="4038600" cy="1295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3" name="Line 12"/>
          <p:cNvSpPr>
            <a:spLocks noChangeShapeType="1"/>
          </p:cNvSpPr>
          <p:nvPr/>
        </p:nvSpPr>
        <p:spPr bwMode="auto">
          <a:xfrm flipH="1">
            <a:off x="2286000" y="1447800"/>
            <a:ext cx="6858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4" name="TextBox 12"/>
          <p:cNvSpPr txBox="1">
            <a:spLocks noChangeArrowheads="1"/>
          </p:cNvSpPr>
          <p:nvPr/>
        </p:nvSpPr>
        <p:spPr bwMode="auto">
          <a:xfrm>
            <a:off x="3657600" y="4800600"/>
            <a:ext cx="1981200" cy="646113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>
                <a:solidFill>
                  <a:srgbClr val="C00000"/>
                </a:solidFill>
                <a:latin typeface="Arial" charset="0"/>
                <a:cs typeface="Arial" charset="0"/>
              </a:rPr>
              <a:t>These data are a time series, so we might choose a line chart.</a:t>
            </a:r>
          </a:p>
        </p:txBody>
      </p:sp>
      <p:sp>
        <p:nvSpPr>
          <p:cNvPr id="9225" name="Line 12"/>
          <p:cNvSpPr>
            <a:spLocks noChangeShapeType="1"/>
          </p:cNvSpPr>
          <p:nvPr/>
        </p:nvSpPr>
        <p:spPr bwMode="auto">
          <a:xfrm flipH="1" flipV="1">
            <a:off x="2743200" y="4038600"/>
            <a:ext cx="15240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52600"/>
            <a:ext cx="606901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Axis Labels?</a:t>
            </a:r>
          </a:p>
        </p:txBody>
      </p:sp>
      <p:sp>
        <p:nvSpPr>
          <p:cNvPr id="10244" name="Line 7"/>
          <p:cNvSpPr>
            <a:spLocks noChangeShapeType="1"/>
          </p:cNvSpPr>
          <p:nvPr/>
        </p:nvSpPr>
        <p:spPr bwMode="auto">
          <a:xfrm flipH="1">
            <a:off x="6324600" y="1447800"/>
            <a:ext cx="685800" cy="3124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1143000" y="1066800"/>
            <a:ext cx="7086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4. Right-click on graph and choose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Select Data</a:t>
            </a:r>
            <a:r>
              <a:rPr lang="en-US" b="1" i="1"/>
              <a:t>.</a:t>
            </a:r>
          </a:p>
        </p:txBody>
      </p:sp>
      <p:sp>
        <p:nvSpPr>
          <p:cNvPr id="10246" name="TextBox 9"/>
          <p:cNvSpPr txBox="1">
            <a:spLocks noChangeArrowheads="1"/>
          </p:cNvSpPr>
          <p:nvPr/>
        </p:nvSpPr>
        <p:spPr bwMode="auto">
          <a:xfrm>
            <a:off x="1905000" y="4953000"/>
            <a:ext cx="1981200" cy="646113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>
                <a:solidFill>
                  <a:srgbClr val="C00000"/>
                </a:solidFill>
                <a:latin typeface="Arial" charset="0"/>
                <a:cs typeface="Arial" charset="0"/>
              </a:rPr>
              <a:t>This is an annual time series, so we want to put years on the </a:t>
            </a:r>
            <a:r>
              <a:rPr lang="en-US" sz="1200" i="1">
                <a:solidFill>
                  <a:srgbClr val="C00000"/>
                </a:solidFill>
                <a:latin typeface="Arial" charset="0"/>
                <a:cs typeface="Arial" charset="0"/>
              </a:rPr>
              <a:t>x</a:t>
            </a:r>
            <a:r>
              <a:rPr lang="en-US" sz="1200">
                <a:solidFill>
                  <a:srgbClr val="C00000"/>
                </a:solidFill>
                <a:latin typeface="Arial" charset="0"/>
                <a:cs typeface="Arial" charset="0"/>
              </a:rPr>
              <a:t>-axis.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</TotalTime>
  <Words>540</Words>
  <Application>Microsoft Office PowerPoint</Application>
  <PresentationFormat>On-screen Show (4:3)</PresentationFormat>
  <Paragraphs>51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Default Design</vt:lpstr>
      <vt:lpstr>Making Excel Charts</vt:lpstr>
      <vt:lpstr>What’s Your Data Type?</vt:lpstr>
      <vt:lpstr>Chart Types</vt:lpstr>
      <vt:lpstr>Chart Edit Tools</vt:lpstr>
      <vt:lpstr>Chart Types</vt:lpstr>
      <vt:lpstr>Line Chart: Data Entry</vt:lpstr>
      <vt:lpstr>Select Data</vt:lpstr>
      <vt:lpstr>Select Chart</vt:lpstr>
      <vt:lpstr>Axis Labels?</vt:lpstr>
      <vt:lpstr>Select Axis Labels</vt:lpstr>
      <vt:lpstr>Align Data with Axis Ticks?</vt:lpstr>
      <vt:lpstr>Customize Chart</vt:lpstr>
      <vt:lpstr>Scatter Plot</vt:lpstr>
      <vt:lpstr>Pie Chart</vt:lpstr>
      <vt:lpstr>Bar Chart</vt:lpstr>
      <vt:lpstr>Time Series Bar Chart</vt:lpstr>
      <vt:lpstr>Bottom Line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Excel Charts</dc:title>
  <dc:subject>Chapter 3 - Data Presentation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92</cp:revision>
  <dcterms:created xsi:type="dcterms:W3CDTF">2000-08-22T13:07:54Z</dcterms:created>
  <dcterms:modified xsi:type="dcterms:W3CDTF">2013-08-09T17:40:47Z</dcterms:modified>
</cp:coreProperties>
</file>